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8" r:id="rId1"/>
    <p:sldMasterId id="2147483704" r:id="rId2"/>
    <p:sldMasterId id="2147483716" r:id="rId3"/>
  </p:sldMasterIdLst>
  <p:notesMasterIdLst>
    <p:notesMasterId r:id="rId68"/>
  </p:notesMasterIdLst>
  <p:sldIdLst>
    <p:sldId id="317" r:id="rId4"/>
    <p:sldId id="323" r:id="rId5"/>
    <p:sldId id="312" r:id="rId6"/>
    <p:sldId id="301" r:id="rId7"/>
    <p:sldId id="306" r:id="rId8"/>
    <p:sldId id="327" r:id="rId9"/>
    <p:sldId id="325" r:id="rId10"/>
    <p:sldId id="326" r:id="rId11"/>
    <p:sldId id="328" r:id="rId12"/>
    <p:sldId id="329" r:id="rId13"/>
    <p:sldId id="330" r:id="rId14"/>
    <p:sldId id="331" r:id="rId15"/>
    <p:sldId id="334" r:id="rId16"/>
    <p:sldId id="332" r:id="rId17"/>
    <p:sldId id="336" r:id="rId18"/>
    <p:sldId id="338" r:id="rId19"/>
    <p:sldId id="2147470980" r:id="rId20"/>
    <p:sldId id="2147471018" r:id="rId21"/>
    <p:sldId id="340" r:id="rId22"/>
    <p:sldId id="349" r:id="rId23"/>
    <p:sldId id="351" r:id="rId24"/>
    <p:sldId id="2147471004" r:id="rId25"/>
    <p:sldId id="352" r:id="rId26"/>
    <p:sldId id="2147471032" r:id="rId27"/>
    <p:sldId id="2147470999" r:id="rId28"/>
    <p:sldId id="2147471000" r:id="rId29"/>
    <p:sldId id="2147471033" r:id="rId30"/>
    <p:sldId id="350" r:id="rId31"/>
    <p:sldId id="2147471019" r:id="rId32"/>
    <p:sldId id="2147470969" r:id="rId33"/>
    <p:sldId id="2147470970" r:id="rId34"/>
    <p:sldId id="2147470986" r:id="rId35"/>
    <p:sldId id="2147470971" r:id="rId36"/>
    <p:sldId id="2147470972" r:id="rId37"/>
    <p:sldId id="2147470973" r:id="rId38"/>
    <p:sldId id="2147470974" r:id="rId39"/>
    <p:sldId id="2147470975" r:id="rId40"/>
    <p:sldId id="2147471035" r:id="rId41"/>
    <p:sldId id="2147471034" r:id="rId42"/>
    <p:sldId id="368" r:id="rId43"/>
    <p:sldId id="369" r:id="rId44"/>
    <p:sldId id="370" r:id="rId45"/>
    <p:sldId id="2147470978" r:id="rId46"/>
    <p:sldId id="371" r:id="rId47"/>
    <p:sldId id="372" r:id="rId48"/>
    <p:sldId id="373" r:id="rId49"/>
    <p:sldId id="2147471025" r:id="rId50"/>
    <p:sldId id="2147471026" r:id="rId51"/>
    <p:sldId id="2147471027" r:id="rId52"/>
    <p:sldId id="2147471036" r:id="rId53"/>
    <p:sldId id="2147471028" r:id="rId54"/>
    <p:sldId id="2147471029" r:id="rId55"/>
    <p:sldId id="2147471030" r:id="rId56"/>
    <p:sldId id="378" r:id="rId57"/>
    <p:sldId id="2147470965" r:id="rId58"/>
    <p:sldId id="2147470966" r:id="rId59"/>
    <p:sldId id="2147471031" r:id="rId60"/>
    <p:sldId id="379" r:id="rId61"/>
    <p:sldId id="2147470979" r:id="rId62"/>
    <p:sldId id="382" r:id="rId63"/>
    <p:sldId id="260" r:id="rId64"/>
    <p:sldId id="261" r:id="rId65"/>
    <p:sldId id="381" r:id="rId66"/>
    <p:sldId id="309" r:id="rId67"/>
  </p:sldIdLst>
  <p:sldSz cx="12192000" cy="6858000"/>
  <p:notesSz cx="12192000" cy="6858000"/>
  <p:defaultTextStyle>
    <a:defPPr>
      <a:defRPr kern="0"/>
    </a:defPPr>
  </p:defaultTextStyle>
  <p:extLst>
    <p:ext uri="{521415D9-36F7-43E2-AB2F-B90AF26B5E84}">
      <p14:sectionLst xmlns:p14="http://schemas.microsoft.com/office/powerpoint/2010/main">
        <p14:section name="Default Section" id="{0C8C4810-1CC8-4B4B-9D1A-F3B7045AE80D}">
          <p14:sldIdLst>
            <p14:sldId id="317"/>
            <p14:sldId id="323"/>
            <p14:sldId id="312"/>
            <p14:sldId id="301"/>
            <p14:sldId id="306"/>
            <p14:sldId id="327"/>
            <p14:sldId id="325"/>
            <p14:sldId id="326"/>
            <p14:sldId id="328"/>
            <p14:sldId id="329"/>
            <p14:sldId id="330"/>
            <p14:sldId id="331"/>
            <p14:sldId id="334"/>
            <p14:sldId id="332"/>
            <p14:sldId id="336"/>
            <p14:sldId id="338"/>
            <p14:sldId id="2147470980"/>
            <p14:sldId id="2147471018"/>
            <p14:sldId id="340"/>
            <p14:sldId id="349"/>
            <p14:sldId id="351"/>
            <p14:sldId id="2147471004"/>
            <p14:sldId id="352"/>
            <p14:sldId id="2147471032"/>
            <p14:sldId id="2147470999"/>
            <p14:sldId id="2147471000"/>
            <p14:sldId id="2147471033"/>
            <p14:sldId id="350"/>
            <p14:sldId id="2147471019"/>
            <p14:sldId id="2147470969"/>
            <p14:sldId id="2147470970"/>
            <p14:sldId id="2147470986"/>
            <p14:sldId id="2147470971"/>
            <p14:sldId id="2147470972"/>
            <p14:sldId id="2147470973"/>
            <p14:sldId id="2147470974"/>
            <p14:sldId id="2147470975"/>
            <p14:sldId id="2147471035"/>
            <p14:sldId id="2147471034"/>
            <p14:sldId id="368"/>
            <p14:sldId id="369"/>
            <p14:sldId id="370"/>
            <p14:sldId id="2147470978"/>
            <p14:sldId id="371"/>
            <p14:sldId id="372"/>
            <p14:sldId id="373"/>
            <p14:sldId id="2147471025"/>
            <p14:sldId id="2147471026"/>
            <p14:sldId id="2147471027"/>
            <p14:sldId id="2147471036"/>
            <p14:sldId id="2147471028"/>
            <p14:sldId id="2147471029"/>
            <p14:sldId id="2147471030"/>
            <p14:sldId id="378"/>
            <p14:sldId id="2147470965"/>
            <p14:sldId id="2147470966"/>
            <p14:sldId id="2147471031"/>
            <p14:sldId id="379"/>
            <p14:sldId id="2147470979"/>
            <p14:sldId id="382"/>
            <p14:sldId id="260"/>
            <p14:sldId id="261"/>
            <p14:sldId id="381"/>
            <p14:sldId id="309"/>
          </p14:sldIdLst>
        </p14:section>
        <p14:section name="Untitled Section" id="{2CCABE36-D9B4-47FA-ABFF-A4A0806BAFEF}">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5D5C02-94BD-4931-C9D4-27A248F2CE51}" name="Teresa Lara" initials="TL" userId="S::teresa.lara@myzinghealth.com::786e99eb-98b4-494a-bb09-8b2b14c3be64" providerId="AD"/>
  <p188:author id="{290D665B-94CD-07FC-07D2-76436C88FCB5}" name="Michelle Skenandore" initials="MS" userId="S::michelle.skenandore@lassohealthcare.com::1ea16038-6d17-4665-8ebd-32313f39a6fd" providerId="AD"/>
  <p188:author id="{1A6A7A72-456D-3C61-F539-7A177ADAED15}" name="Tiffany Davis" initials="TD" userId="S::tiffany.davis@myzinghealth.com::9e414fee-d526-4b35-82dd-0e1da02b6b25" providerId="AD"/>
  <p188:author id="{FD31038C-4620-3217-AF0F-96B0E934F622}" name="Chad Hooper" initials="CH" userId="S::jonathan.hooper@myzinghealth.com::b03894e7-a974-49ef-b6f6-dba33c34a6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BFD"/>
    <a:srgbClr val="000000"/>
    <a:srgbClr val="F68D2E"/>
    <a:srgbClr val="007681"/>
    <a:srgbClr val="A4DBE8"/>
    <a:srgbClr val="FFCDCE"/>
    <a:srgbClr val="FF7276"/>
    <a:srgbClr val="8FD6BD"/>
    <a:srgbClr val="B2B4B2"/>
    <a:srgbClr val="B7E0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1A4492-B176-2ABB-13C7-120E1D8FEF7E}" v="64" dt="2025-08-21T03:51:41.420"/>
    <p1510:client id="{65F5A8F3-7161-370D-3C9A-F1FA45E5C630}" v="37" dt="2025-08-21T13:25:01.69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548" y="8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microsoft.com/office/2018/10/relationships/authors" Targe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kumimoji="0" lang="en-US" sz="1800" b="1" i="0" u="none" strike="noStrike" kern="1200" cap="none" spc="0" normalizeH="0" baseline="0" noProof="0">
                <a:ln>
                  <a:noFill/>
                </a:ln>
                <a:solidFill>
                  <a:srgbClr val="000000"/>
                </a:solidFill>
                <a:effectLst/>
                <a:uLnTx/>
                <a:uFillTx/>
                <a:latin typeface="+mn-lt"/>
              </a:rPr>
              <a:t>Membership by Year</a:t>
            </a:r>
          </a:p>
        </c:rich>
      </c:tx>
      <c:layout>
        <c:manualLayout>
          <c:xMode val="edge"/>
          <c:yMode val="edge"/>
          <c:x val="0.2866878792993165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084615425508769"/>
          <c:y val="7.9562383612662949E-2"/>
          <c:w val="0.84164774350530125"/>
          <c:h val="0.66402146659041916"/>
        </c:manualLayout>
      </c:layout>
      <c:barChart>
        <c:barDir val="col"/>
        <c:grouping val="clustered"/>
        <c:varyColors val="0"/>
        <c:ser>
          <c:idx val="0"/>
          <c:order val="0"/>
          <c:tx>
            <c:strRef>
              <c:f>Sheet1!$B$1</c:f>
              <c:strCache>
                <c:ptCount val="1"/>
                <c:pt idx="0">
                  <c:v>2023</c:v>
                </c:pt>
              </c:strCache>
            </c:strRef>
          </c:tx>
          <c:spPr>
            <a:solidFill>
              <a:srgbClr val="9ADED4"/>
            </a:solidFill>
            <a:ln>
              <a:noFill/>
            </a:ln>
            <a:effectLst/>
          </c:spPr>
          <c:invertIfNegative val="0"/>
          <c:cat>
            <c:strRef>
              <c:f>Sheet1!$A$2</c:f>
              <c:strCache>
                <c:ptCount val="1"/>
                <c:pt idx="0">
                  <c:v>Members</c:v>
                </c:pt>
              </c:strCache>
            </c:strRef>
          </c:cat>
          <c:val>
            <c:numRef>
              <c:f>Sheet1!$B$2</c:f>
              <c:numCache>
                <c:formatCode>General</c:formatCode>
                <c:ptCount val="1"/>
                <c:pt idx="0">
                  <c:v>3228</c:v>
                </c:pt>
              </c:numCache>
            </c:numRef>
          </c:val>
          <c:extLst>
            <c:ext xmlns:c16="http://schemas.microsoft.com/office/drawing/2014/chart" uri="{C3380CC4-5D6E-409C-BE32-E72D297353CC}">
              <c16:uniqueId val="{00000000-7424-479F-8B4F-B3EB50A4E71B}"/>
            </c:ext>
          </c:extLst>
        </c:ser>
        <c:ser>
          <c:idx val="1"/>
          <c:order val="1"/>
          <c:tx>
            <c:strRef>
              <c:f>Sheet1!$C$1</c:f>
              <c:strCache>
                <c:ptCount val="1"/>
                <c:pt idx="0">
                  <c:v>2024</c:v>
                </c:pt>
              </c:strCache>
            </c:strRef>
          </c:tx>
          <c:spPr>
            <a:solidFill>
              <a:schemeClr val="accent1">
                <a:tint val="77000"/>
              </a:schemeClr>
            </a:solidFill>
            <a:ln>
              <a:noFill/>
            </a:ln>
            <a:effectLst/>
          </c:spPr>
          <c:invertIfNegative val="0"/>
          <c:cat>
            <c:strRef>
              <c:f>Sheet1!$A$2</c:f>
              <c:strCache>
                <c:ptCount val="1"/>
                <c:pt idx="0">
                  <c:v>Members</c:v>
                </c:pt>
              </c:strCache>
            </c:strRef>
          </c:cat>
          <c:val>
            <c:numRef>
              <c:f>Sheet1!$C$2</c:f>
              <c:numCache>
                <c:formatCode>General</c:formatCode>
                <c:ptCount val="1"/>
                <c:pt idx="0">
                  <c:v>9143</c:v>
                </c:pt>
              </c:numCache>
            </c:numRef>
          </c:val>
          <c:extLst>
            <c:ext xmlns:c16="http://schemas.microsoft.com/office/drawing/2014/chart" uri="{C3380CC4-5D6E-409C-BE32-E72D297353CC}">
              <c16:uniqueId val="{00000001-7424-479F-8B4F-B3EB50A4E71B}"/>
            </c:ext>
          </c:extLst>
        </c:ser>
        <c:ser>
          <c:idx val="2"/>
          <c:order val="2"/>
          <c:tx>
            <c:strRef>
              <c:f>Sheet1!$D$1</c:f>
              <c:strCache>
                <c:ptCount val="1"/>
                <c:pt idx="0">
                  <c:v>2025</c:v>
                </c:pt>
              </c:strCache>
            </c:strRef>
          </c:tx>
          <c:spPr>
            <a:solidFill>
              <a:schemeClr val="accent1"/>
            </a:solidFill>
            <a:ln>
              <a:noFill/>
            </a:ln>
            <a:effectLst/>
          </c:spPr>
          <c:invertIfNegative val="0"/>
          <c:cat>
            <c:strRef>
              <c:f>Sheet1!$A$2</c:f>
              <c:strCache>
                <c:ptCount val="1"/>
                <c:pt idx="0">
                  <c:v>Members</c:v>
                </c:pt>
              </c:strCache>
            </c:strRef>
          </c:cat>
          <c:val>
            <c:numRef>
              <c:f>Sheet1!$D$2</c:f>
              <c:numCache>
                <c:formatCode>General</c:formatCode>
                <c:ptCount val="1"/>
                <c:pt idx="0">
                  <c:v>24459</c:v>
                </c:pt>
              </c:numCache>
            </c:numRef>
          </c:val>
          <c:extLst>
            <c:ext xmlns:c16="http://schemas.microsoft.com/office/drawing/2014/chart" uri="{C3380CC4-5D6E-409C-BE32-E72D297353CC}">
              <c16:uniqueId val="{00000002-7424-479F-8B4F-B3EB50A4E71B}"/>
            </c:ext>
          </c:extLst>
        </c:ser>
        <c:ser>
          <c:idx val="3"/>
          <c:order val="3"/>
          <c:tx>
            <c:strRef>
              <c:f>Sheet1!$E$1</c:f>
              <c:strCache>
                <c:ptCount val="1"/>
                <c:pt idx="0">
                  <c:v>Jul-25</c:v>
                </c:pt>
              </c:strCache>
            </c:strRef>
          </c:tx>
          <c:spPr>
            <a:solidFill>
              <a:schemeClr val="accent1">
                <a:shade val="76000"/>
              </a:schemeClr>
            </a:solidFill>
            <a:ln>
              <a:noFill/>
            </a:ln>
            <a:effectLst/>
          </c:spPr>
          <c:invertIfNegative val="0"/>
          <c:cat>
            <c:strRef>
              <c:f>Sheet1!$A$2</c:f>
              <c:strCache>
                <c:ptCount val="1"/>
                <c:pt idx="0">
                  <c:v>Members</c:v>
                </c:pt>
              </c:strCache>
            </c:strRef>
          </c:cat>
          <c:val>
            <c:numRef>
              <c:f>Sheet1!$E$2</c:f>
              <c:numCache>
                <c:formatCode>General</c:formatCode>
                <c:ptCount val="1"/>
                <c:pt idx="0">
                  <c:v>32699</c:v>
                </c:pt>
              </c:numCache>
            </c:numRef>
          </c:val>
          <c:extLst>
            <c:ext xmlns:c16="http://schemas.microsoft.com/office/drawing/2014/chart" uri="{C3380CC4-5D6E-409C-BE32-E72D297353CC}">
              <c16:uniqueId val="{00000003-7424-479F-8B4F-B3EB50A4E71B}"/>
            </c:ext>
          </c:extLst>
        </c:ser>
        <c:ser>
          <c:idx val="4"/>
          <c:order val="4"/>
          <c:tx>
            <c:strRef>
              <c:f>Sheet1!$F$1</c:f>
              <c:strCache>
                <c:ptCount val="1"/>
                <c:pt idx="0">
                  <c:v>Projected 2026</c:v>
                </c:pt>
              </c:strCache>
            </c:strRef>
          </c:tx>
          <c:spPr>
            <a:solidFill>
              <a:schemeClr val="accent1">
                <a:shade val="53000"/>
              </a:schemeClr>
            </a:solidFill>
            <a:ln>
              <a:noFill/>
            </a:ln>
            <a:effectLst/>
          </c:spPr>
          <c:invertIfNegative val="0"/>
          <c:cat>
            <c:strRef>
              <c:f>Sheet1!$A$2</c:f>
              <c:strCache>
                <c:ptCount val="1"/>
                <c:pt idx="0">
                  <c:v>Members</c:v>
                </c:pt>
              </c:strCache>
            </c:strRef>
          </c:cat>
          <c:val>
            <c:numRef>
              <c:f>Sheet1!$F$2</c:f>
              <c:numCache>
                <c:formatCode>General</c:formatCode>
                <c:ptCount val="1"/>
                <c:pt idx="0">
                  <c:v>40000</c:v>
                </c:pt>
              </c:numCache>
            </c:numRef>
          </c:val>
          <c:extLst>
            <c:ext xmlns:c16="http://schemas.microsoft.com/office/drawing/2014/chart" uri="{C3380CC4-5D6E-409C-BE32-E72D297353CC}">
              <c16:uniqueId val="{00000004-7424-479F-8B4F-B3EB50A4E71B}"/>
            </c:ext>
          </c:extLst>
        </c:ser>
        <c:dLbls>
          <c:showLegendKey val="0"/>
          <c:showVal val="0"/>
          <c:showCatName val="0"/>
          <c:showSerName val="0"/>
          <c:showPercent val="0"/>
          <c:showBubbleSize val="0"/>
        </c:dLbls>
        <c:gapWidth val="219"/>
        <c:axId val="840461968"/>
        <c:axId val="922585264"/>
      </c:barChart>
      <c:catAx>
        <c:axId val="840461968"/>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922585264"/>
        <c:crosses val="autoZero"/>
        <c:auto val="1"/>
        <c:lblAlgn val="ctr"/>
        <c:lblOffset val="100"/>
        <c:noMultiLvlLbl val="0"/>
      </c:catAx>
      <c:valAx>
        <c:axId val="922585264"/>
        <c:scaling>
          <c:orientation val="minMax"/>
          <c:max val="45000"/>
          <c:min val="0"/>
        </c:scaling>
        <c:delete val="0"/>
        <c:axPos val="l"/>
        <c:majorGridlines>
          <c:spPr>
            <a:ln w="9525" cap="flat" cmpd="sng" algn="ctr">
              <a:solidFill>
                <a:schemeClr val="bg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840461968"/>
        <c:crosses val="autoZero"/>
        <c:crossBetween val="between"/>
      </c:valAx>
      <c:spPr>
        <a:noFill/>
        <a:ln>
          <a:noFill/>
        </a:ln>
        <a:effectLst/>
      </c:spPr>
    </c:plotArea>
    <c:legend>
      <c:legendPos val="b"/>
      <c:layout>
        <c:manualLayout>
          <c:xMode val="edge"/>
          <c:yMode val="edge"/>
          <c:x val="0.14860555423971361"/>
          <c:y val="0.86301878994405457"/>
          <c:w val="0.67802833141630137"/>
          <c:h val="6.4893571132643088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Membership Split</c:v>
                </c:pt>
              </c:strCache>
            </c:strRef>
          </c:tx>
          <c:spPr>
            <a:solidFill>
              <a:srgbClr val="F79135"/>
            </a:solidFill>
          </c:spPr>
          <c:dPt>
            <c:idx val="0"/>
            <c:bubble3D val="0"/>
            <c:spPr>
              <a:solidFill>
                <a:srgbClr val="F79135"/>
              </a:solidFill>
              <a:ln w="19050">
                <a:solidFill>
                  <a:schemeClr val="lt1"/>
                </a:solidFill>
              </a:ln>
              <a:effectLst/>
            </c:spPr>
            <c:extLst>
              <c:ext xmlns:c16="http://schemas.microsoft.com/office/drawing/2014/chart" uri="{C3380CC4-5D6E-409C-BE32-E72D297353CC}">
                <c16:uniqueId val="{00000001-5BA4-4FF9-8A5D-6CD45C784438}"/>
              </c:ext>
            </c:extLst>
          </c:dPt>
          <c:dPt>
            <c:idx val="1"/>
            <c:bubble3D val="0"/>
            <c:spPr>
              <a:solidFill>
                <a:srgbClr val="A4DBE8"/>
              </a:solidFill>
              <a:ln w="19050">
                <a:solidFill>
                  <a:schemeClr val="lt1"/>
                </a:solidFill>
              </a:ln>
              <a:effectLst/>
            </c:spPr>
            <c:extLst>
              <c:ext xmlns:c16="http://schemas.microsoft.com/office/drawing/2014/chart" uri="{C3380CC4-5D6E-409C-BE32-E72D297353CC}">
                <c16:uniqueId val="{00000003-5BA4-4FF9-8A5D-6CD45C784438}"/>
              </c:ext>
            </c:extLst>
          </c:dPt>
          <c:cat>
            <c:strRef>
              <c:f>Sheet1!$A$2:$A$3</c:f>
              <c:strCache>
                <c:ptCount val="2"/>
                <c:pt idx="0">
                  <c:v>C-SNP</c:v>
                </c:pt>
                <c:pt idx="1">
                  <c:v>MAPD</c:v>
                </c:pt>
              </c:strCache>
            </c:strRef>
          </c:cat>
          <c:val>
            <c:numRef>
              <c:f>Sheet1!$B$2:$B$3</c:f>
              <c:numCache>
                <c:formatCode>General</c:formatCode>
                <c:ptCount val="2"/>
                <c:pt idx="0">
                  <c:v>69.430000000000007</c:v>
                </c:pt>
                <c:pt idx="1">
                  <c:v>30.57</c:v>
                </c:pt>
              </c:numCache>
            </c:numRef>
          </c:val>
          <c:extLst>
            <c:ext xmlns:c16="http://schemas.microsoft.com/office/drawing/2014/chart" uri="{C3380CC4-5D6E-409C-BE32-E72D297353CC}">
              <c16:uniqueId val="{00000004-5BA4-4FF9-8A5D-6CD45C78443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E014AF-4526-4B7E-A48B-2E57CD3DB241}" type="doc">
      <dgm:prSet loTypeId="urn:microsoft.com/office/officeart/2005/8/layout/hList1" loCatId="list" qsTypeId="urn:microsoft.com/office/officeart/2005/8/quickstyle/simple5" qsCatId="simple" csTypeId="urn:microsoft.com/office/officeart/2005/8/colors/accent1_2" csCatId="accent1" phldr="1"/>
      <dgm:spPr/>
    </dgm:pt>
    <dgm:pt modelId="{ED77CE35-CCDD-4F41-9463-53877F9652DF}">
      <dgm:prSet phldrT="[Text]"/>
      <dgm:spPr>
        <a:gradFill rotWithShape="0">
          <a:gsLst>
            <a:gs pos="0">
              <a:srgbClr val="007681"/>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US" b="1">
              <a:latin typeface="+mj-lt"/>
            </a:rPr>
            <a:t>Member Access to Care</a:t>
          </a:r>
          <a:r>
            <a:rPr lang="en-US">
              <a:latin typeface="+mj-lt"/>
            </a:rPr>
            <a:t>	</a:t>
          </a:r>
        </a:p>
      </dgm:t>
    </dgm:pt>
    <dgm:pt modelId="{4ED748BF-A5D6-47E4-82E2-8845ADF34B23}" type="parTrans" cxnId="{91D2C78F-CCCE-4B32-8919-C1C50C30240E}">
      <dgm:prSet/>
      <dgm:spPr/>
      <dgm:t>
        <a:bodyPr/>
        <a:lstStyle/>
        <a:p>
          <a:endParaRPr lang="en-US"/>
        </a:p>
      </dgm:t>
    </dgm:pt>
    <dgm:pt modelId="{32A04E5E-E3CB-46E9-8D45-7E113D0909BF}" type="sibTrans" cxnId="{91D2C78F-CCCE-4B32-8919-C1C50C30240E}">
      <dgm:prSet/>
      <dgm:spPr/>
      <dgm:t>
        <a:bodyPr/>
        <a:lstStyle/>
        <a:p>
          <a:endParaRPr lang="en-US"/>
        </a:p>
      </dgm:t>
    </dgm:pt>
    <dgm:pt modelId="{A16916AC-0EE9-49E9-8FF0-9716026555F8}">
      <dgm:prSet phldrT="[Text]"/>
      <dgm:spPr/>
      <dgm:t>
        <a:bodyPr/>
        <a:lstStyle/>
        <a:p>
          <a:r>
            <a:rPr lang="en-US" b="1">
              <a:latin typeface="+mj-lt"/>
            </a:rPr>
            <a:t>PPO Cost Share Parity</a:t>
          </a:r>
        </a:p>
      </dgm:t>
    </dgm:pt>
    <dgm:pt modelId="{6F458DEF-24E0-4A85-A32B-39DABE637CEA}" type="parTrans" cxnId="{EE0B0FD3-A02A-47CC-8B77-F66C1306C769}">
      <dgm:prSet/>
      <dgm:spPr/>
      <dgm:t>
        <a:bodyPr/>
        <a:lstStyle/>
        <a:p>
          <a:endParaRPr lang="en-US"/>
        </a:p>
      </dgm:t>
    </dgm:pt>
    <dgm:pt modelId="{B464C89C-8670-4F92-9CF4-79936ADAFE87}" type="sibTrans" cxnId="{EE0B0FD3-A02A-47CC-8B77-F66C1306C769}">
      <dgm:prSet/>
      <dgm:spPr/>
      <dgm:t>
        <a:bodyPr/>
        <a:lstStyle/>
        <a:p>
          <a:endParaRPr lang="en-US"/>
        </a:p>
      </dgm:t>
    </dgm:pt>
    <dgm:pt modelId="{876857F7-914F-4B34-9C9E-7AEBC3FE3E36}">
      <dgm:prSet phldrT="[Text]"/>
      <dgm:spPr/>
      <dgm:t>
        <a:bodyPr/>
        <a:lstStyle/>
        <a:p>
          <a:r>
            <a:rPr lang="en-US" b="1">
              <a:latin typeface="+mj-lt"/>
            </a:rPr>
            <a:t>C-SNP CKD</a:t>
          </a:r>
        </a:p>
      </dgm:t>
    </dgm:pt>
    <dgm:pt modelId="{670D562A-1A99-4C1A-924E-A4331CF81EB9}" type="parTrans" cxnId="{9F658F60-AA92-4B75-81EE-5FB5C41C80B3}">
      <dgm:prSet/>
      <dgm:spPr/>
      <dgm:t>
        <a:bodyPr/>
        <a:lstStyle/>
        <a:p>
          <a:endParaRPr lang="en-US"/>
        </a:p>
      </dgm:t>
    </dgm:pt>
    <dgm:pt modelId="{72F464A2-E3C8-4A49-AAB7-C00A43E693F3}" type="sibTrans" cxnId="{9F658F60-AA92-4B75-81EE-5FB5C41C80B3}">
      <dgm:prSet/>
      <dgm:spPr/>
      <dgm:t>
        <a:bodyPr/>
        <a:lstStyle/>
        <a:p>
          <a:endParaRPr lang="en-US"/>
        </a:p>
      </dgm:t>
    </dgm:pt>
    <dgm:pt modelId="{135E1EF8-0E2C-4931-82FE-4398B13B13EC}">
      <dgm:prSet/>
      <dgm:spPr/>
      <dgm:t>
        <a:bodyPr/>
        <a:lstStyle/>
        <a:p>
          <a:r>
            <a:rPr lang="en-US" b="1">
              <a:latin typeface="+mj-lt"/>
            </a:rPr>
            <a:t>Key Essentials</a:t>
          </a:r>
        </a:p>
      </dgm:t>
    </dgm:pt>
    <dgm:pt modelId="{FE07DD70-5DC2-4B84-BB47-370E075FEED3}" type="parTrans" cxnId="{AFB8C662-E424-4563-AB64-76A3231BA99C}">
      <dgm:prSet/>
      <dgm:spPr/>
      <dgm:t>
        <a:bodyPr/>
        <a:lstStyle/>
        <a:p>
          <a:endParaRPr lang="en-US"/>
        </a:p>
      </dgm:t>
    </dgm:pt>
    <dgm:pt modelId="{9F9CED38-FBB2-4B00-BB7D-2DADBC028315}" type="sibTrans" cxnId="{AFB8C662-E424-4563-AB64-76A3231BA99C}">
      <dgm:prSet/>
      <dgm:spPr/>
      <dgm:t>
        <a:bodyPr/>
        <a:lstStyle/>
        <a:p>
          <a:endParaRPr lang="en-US"/>
        </a:p>
      </dgm:t>
    </dgm:pt>
    <dgm:pt modelId="{88DD35E3-78D9-41EF-BB19-10EBD74CC376}">
      <dgm:prSet/>
      <dgm:spPr/>
      <dgm:t>
        <a:bodyPr/>
        <a:lstStyle/>
        <a:p>
          <a:r>
            <a:rPr lang="en-US" b="1">
              <a:latin typeface="+mj-lt"/>
            </a:rPr>
            <a:t>Transportation</a:t>
          </a:r>
        </a:p>
      </dgm:t>
    </dgm:pt>
    <dgm:pt modelId="{267ABBDC-7635-4D02-90A1-ED7EC6289ED3}" type="parTrans" cxnId="{1BF31E6B-73A2-4E9A-BA78-EA0CA88562F0}">
      <dgm:prSet/>
      <dgm:spPr/>
      <dgm:t>
        <a:bodyPr/>
        <a:lstStyle/>
        <a:p>
          <a:endParaRPr lang="en-US"/>
        </a:p>
      </dgm:t>
    </dgm:pt>
    <dgm:pt modelId="{5F366CBF-539E-4FE4-9FE4-22508A6AFAB3}" type="sibTrans" cxnId="{1BF31E6B-73A2-4E9A-BA78-EA0CA88562F0}">
      <dgm:prSet/>
      <dgm:spPr/>
      <dgm:t>
        <a:bodyPr/>
        <a:lstStyle/>
        <a:p>
          <a:endParaRPr lang="en-US"/>
        </a:p>
      </dgm:t>
    </dgm:pt>
    <dgm:pt modelId="{1882BA65-6C47-426D-8F7A-E51D44C2DE2C}">
      <dgm:prSet/>
      <dgm:spPr/>
      <dgm:t>
        <a:bodyPr/>
        <a:lstStyle/>
        <a:p>
          <a:r>
            <a:rPr lang="en-US" b="1">
              <a:latin typeface="+mj-lt"/>
            </a:rPr>
            <a:t>C-SNP Enhancements</a:t>
          </a:r>
        </a:p>
      </dgm:t>
    </dgm:pt>
    <dgm:pt modelId="{B38BF595-BF68-4F42-AE8A-EE1D9A24BCBF}" type="parTrans" cxnId="{38658321-3974-4F82-9464-B095EABC89F5}">
      <dgm:prSet/>
      <dgm:spPr/>
      <dgm:t>
        <a:bodyPr/>
        <a:lstStyle/>
        <a:p>
          <a:endParaRPr lang="en-US"/>
        </a:p>
      </dgm:t>
    </dgm:pt>
    <dgm:pt modelId="{9DC4EC98-8393-411C-AE11-B5FB0A1D8619}" type="sibTrans" cxnId="{38658321-3974-4F82-9464-B095EABC89F5}">
      <dgm:prSet/>
      <dgm:spPr/>
      <dgm:t>
        <a:bodyPr/>
        <a:lstStyle/>
        <a:p>
          <a:endParaRPr lang="en-US"/>
        </a:p>
      </dgm:t>
    </dgm:pt>
    <dgm:pt modelId="{54B2FCFD-308C-4CAA-A0D4-EEAE781B4F3D}">
      <dgm:prSet custT="1"/>
      <dgm:spPr/>
      <dgm:t>
        <a:bodyPr/>
        <a:lstStyle/>
        <a:p>
          <a:pPr>
            <a:buFont typeface="Symbol" panose="05050102010706020507" pitchFamily="18" charset="2"/>
            <a:buChar char=""/>
          </a:pPr>
          <a:r>
            <a:rPr lang="en-US" sz="1400" dirty="0">
              <a:latin typeface="+mn-lt"/>
            </a:rPr>
            <a:t>No referrals needed on all plans</a:t>
          </a:r>
        </a:p>
      </dgm:t>
    </dgm:pt>
    <dgm:pt modelId="{F80F76F6-7302-423A-A20B-762E56457E40}" type="parTrans" cxnId="{21CD3BF8-B113-4366-B149-D62F41405AC3}">
      <dgm:prSet/>
      <dgm:spPr/>
      <dgm:t>
        <a:bodyPr/>
        <a:lstStyle/>
        <a:p>
          <a:endParaRPr lang="en-US"/>
        </a:p>
      </dgm:t>
    </dgm:pt>
    <dgm:pt modelId="{B644B55E-F3AE-4CA4-B7C3-9BCA8C028131}" type="sibTrans" cxnId="{21CD3BF8-B113-4366-B149-D62F41405AC3}">
      <dgm:prSet/>
      <dgm:spPr/>
      <dgm:t>
        <a:bodyPr/>
        <a:lstStyle/>
        <a:p>
          <a:endParaRPr lang="en-US"/>
        </a:p>
      </dgm:t>
    </dgm:pt>
    <dgm:pt modelId="{65A7DD33-0F19-479D-8E99-76E1C0F80C58}">
      <dgm:prSet custT="1"/>
      <dgm:spPr/>
      <dgm:t>
        <a:bodyPr/>
        <a:lstStyle/>
        <a:p>
          <a:pPr>
            <a:buFont typeface="Symbol" panose="05050102010706020507" pitchFamily="18" charset="2"/>
            <a:buChar char=""/>
          </a:pPr>
          <a:r>
            <a:rPr lang="en-US" sz="1400" dirty="0">
              <a:latin typeface="+mn-lt"/>
            </a:rPr>
            <a:t>Prior authorizations reduced or limited</a:t>
          </a:r>
        </a:p>
      </dgm:t>
    </dgm:pt>
    <dgm:pt modelId="{F041BB98-E45F-4E10-A37A-32AD7C3CB50E}" type="parTrans" cxnId="{F2C0859F-31BD-4B4A-883F-D511B5608D20}">
      <dgm:prSet/>
      <dgm:spPr/>
      <dgm:t>
        <a:bodyPr/>
        <a:lstStyle/>
        <a:p>
          <a:endParaRPr lang="en-US"/>
        </a:p>
      </dgm:t>
    </dgm:pt>
    <dgm:pt modelId="{24AF355F-DB5A-4B24-9A7F-750055823884}" type="sibTrans" cxnId="{F2C0859F-31BD-4B4A-883F-D511B5608D20}">
      <dgm:prSet/>
      <dgm:spPr/>
      <dgm:t>
        <a:bodyPr/>
        <a:lstStyle/>
        <a:p>
          <a:endParaRPr lang="en-US"/>
        </a:p>
      </dgm:t>
    </dgm:pt>
    <dgm:pt modelId="{BE5A15A0-56C5-42D1-8EC4-2A20A051ACA7}">
      <dgm:prSet custT="1"/>
      <dgm:spPr/>
      <dgm:t>
        <a:bodyPr/>
        <a:lstStyle/>
        <a:p>
          <a:pPr>
            <a:buFont typeface="Symbol" panose="05050102010706020507" pitchFamily="18" charset="2"/>
            <a:buChar char=""/>
          </a:pPr>
          <a:r>
            <a:rPr lang="en-US" sz="1400">
              <a:latin typeface="+mn-lt"/>
            </a:rPr>
            <a:t>In-home support (Papa) on most plans</a:t>
          </a:r>
        </a:p>
      </dgm:t>
    </dgm:pt>
    <dgm:pt modelId="{3774D6F8-0E02-4028-938E-F70F6BA82C43}" type="parTrans" cxnId="{956FAEDA-B332-4821-B583-4FECDE7D0E24}">
      <dgm:prSet/>
      <dgm:spPr/>
      <dgm:t>
        <a:bodyPr/>
        <a:lstStyle/>
        <a:p>
          <a:endParaRPr lang="en-US"/>
        </a:p>
      </dgm:t>
    </dgm:pt>
    <dgm:pt modelId="{AF3BE5E1-4BD6-49A2-B8B8-828FF0006BC4}" type="sibTrans" cxnId="{956FAEDA-B332-4821-B583-4FECDE7D0E24}">
      <dgm:prSet/>
      <dgm:spPr/>
      <dgm:t>
        <a:bodyPr/>
        <a:lstStyle/>
        <a:p>
          <a:endParaRPr lang="en-US"/>
        </a:p>
      </dgm:t>
    </dgm:pt>
    <dgm:pt modelId="{BD7D093C-7B61-43B2-93B9-8E690CFF77CE}">
      <dgm:prSet custT="1"/>
      <dgm:spPr/>
      <dgm:t>
        <a:bodyPr/>
        <a:lstStyle/>
        <a:p>
          <a:pPr>
            <a:buFont typeface="Symbol" panose="05050102010706020507" pitchFamily="18" charset="2"/>
            <a:buChar char=""/>
          </a:pPr>
          <a:r>
            <a:rPr lang="en-US" sz="1400" dirty="0">
              <a:latin typeface="+mn-lt"/>
            </a:rPr>
            <a:t>PPO C-SNP plans offer in- and out-of-network cost parity for most services</a:t>
          </a:r>
        </a:p>
      </dgm:t>
    </dgm:pt>
    <dgm:pt modelId="{77B28DBA-8F8E-4D11-91D0-0403C12DA35E}" type="parTrans" cxnId="{E99719DD-50C8-4D5B-B80D-8A1938D7FC25}">
      <dgm:prSet/>
      <dgm:spPr/>
      <dgm:t>
        <a:bodyPr/>
        <a:lstStyle/>
        <a:p>
          <a:endParaRPr lang="en-US"/>
        </a:p>
      </dgm:t>
    </dgm:pt>
    <dgm:pt modelId="{ADEA3303-BF6B-4998-BF52-297FA5B890BB}" type="sibTrans" cxnId="{E99719DD-50C8-4D5B-B80D-8A1938D7FC25}">
      <dgm:prSet/>
      <dgm:spPr/>
      <dgm:t>
        <a:bodyPr/>
        <a:lstStyle/>
        <a:p>
          <a:endParaRPr lang="en-US"/>
        </a:p>
      </dgm:t>
    </dgm:pt>
    <dgm:pt modelId="{4A8BCA6E-B218-4751-B4D3-262F85BB448A}">
      <dgm:prSet custT="1"/>
      <dgm:spPr/>
      <dgm:t>
        <a:bodyPr/>
        <a:lstStyle/>
        <a:p>
          <a:pPr>
            <a:buFont typeface="Symbol" panose="05050102010706020507" pitchFamily="18" charset="2"/>
            <a:buChar char=""/>
          </a:pPr>
          <a:r>
            <a:rPr lang="en-US" sz="1400" dirty="0">
              <a:latin typeface="+mn-lt"/>
            </a:rPr>
            <a:t>Same INN &amp; OON combined MOOP in IN and TN</a:t>
          </a:r>
        </a:p>
      </dgm:t>
    </dgm:pt>
    <dgm:pt modelId="{5D07BFDD-EAF2-4829-8511-7A6EDC0A95FF}" type="parTrans" cxnId="{5F5586E6-C40A-4834-8352-9A721BCB37AC}">
      <dgm:prSet/>
      <dgm:spPr/>
      <dgm:t>
        <a:bodyPr/>
        <a:lstStyle/>
        <a:p>
          <a:endParaRPr lang="en-US"/>
        </a:p>
      </dgm:t>
    </dgm:pt>
    <dgm:pt modelId="{BCA59AA0-EFCD-4C3E-A037-C9A76CC64B02}" type="sibTrans" cxnId="{5F5586E6-C40A-4834-8352-9A721BCB37AC}">
      <dgm:prSet/>
      <dgm:spPr/>
      <dgm:t>
        <a:bodyPr/>
        <a:lstStyle/>
        <a:p>
          <a:endParaRPr lang="en-US"/>
        </a:p>
      </dgm:t>
    </dgm:pt>
    <dgm:pt modelId="{E413DBE8-2752-44FB-9DD0-5A34CBDB14CE}">
      <dgm:prSet custT="1"/>
      <dgm:spPr/>
      <dgm:t>
        <a:bodyPr/>
        <a:lstStyle/>
        <a:p>
          <a:pPr>
            <a:buFont typeface="Arial" panose="020B0604020202020204" pitchFamily="34" charset="0"/>
            <a:buChar char="•"/>
          </a:pPr>
          <a:r>
            <a:rPr lang="en-US" sz="1400">
              <a:latin typeface="+mn-lt"/>
            </a:rPr>
            <a:t>C-SNP CKD available in all markets and counties</a:t>
          </a:r>
        </a:p>
      </dgm:t>
    </dgm:pt>
    <dgm:pt modelId="{16127F7F-4FAE-47B5-B112-F2A76734996C}" type="parTrans" cxnId="{285D5008-3E17-4D6E-95DA-512CF0B8C3CA}">
      <dgm:prSet/>
      <dgm:spPr/>
      <dgm:t>
        <a:bodyPr/>
        <a:lstStyle/>
        <a:p>
          <a:endParaRPr lang="en-US"/>
        </a:p>
      </dgm:t>
    </dgm:pt>
    <dgm:pt modelId="{E05B6692-3B18-49E1-981F-3E5D1EBA0DE0}" type="sibTrans" cxnId="{285D5008-3E17-4D6E-95DA-512CF0B8C3CA}">
      <dgm:prSet/>
      <dgm:spPr/>
      <dgm:t>
        <a:bodyPr/>
        <a:lstStyle/>
        <a:p>
          <a:endParaRPr lang="en-US"/>
        </a:p>
      </dgm:t>
    </dgm:pt>
    <dgm:pt modelId="{81FE36FE-F8D3-4765-8CE6-B714858C7D8A}">
      <dgm:prSet custT="1"/>
      <dgm:spPr/>
      <dgm:t>
        <a:bodyPr/>
        <a:lstStyle/>
        <a:p>
          <a:pPr>
            <a:buFont typeface="Arial" panose="020B0604020202020204" pitchFamily="34" charset="0"/>
            <a:buChar char="•"/>
          </a:pPr>
          <a:r>
            <a:rPr lang="en-US" sz="1400" dirty="0">
              <a:latin typeface="+mn-lt"/>
            </a:rPr>
            <a:t>Enhanced benefits for ESRD/CKD stage 5 members</a:t>
          </a:r>
        </a:p>
      </dgm:t>
    </dgm:pt>
    <dgm:pt modelId="{363E74E9-841B-4CA1-A1C4-84B71CC80505}" type="parTrans" cxnId="{10A9ABC2-CD9F-4367-819D-5CB00A542455}">
      <dgm:prSet/>
      <dgm:spPr/>
      <dgm:t>
        <a:bodyPr/>
        <a:lstStyle/>
        <a:p>
          <a:endParaRPr lang="en-US"/>
        </a:p>
      </dgm:t>
    </dgm:pt>
    <dgm:pt modelId="{351EB131-90E4-4DE5-BE5B-AB4F01989ED5}" type="sibTrans" cxnId="{10A9ABC2-CD9F-4367-819D-5CB00A542455}">
      <dgm:prSet/>
      <dgm:spPr/>
      <dgm:t>
        <a:bodyPr/>
        <a:lstStyle/>
        <a:p>
          <a:endParaRPr lang="en-US"/>
        </a:p>
      </dgm:t>
    </dgm:pt>
    <dgm:pt modelId="{5B5BD402-50B1-484F-AA2D-9E2D40F281A0}">
      <dgm:prSet custT="1"/>
      <dgm:spPr/>
      <dgm:t>
        <a:bodyPr/>
        <a:lstStyle/>
        <a:p>
          <a:pPr>
            <a:buFont typeface="Arial" panose="020B0604020202020204" pitchFamily="34" charset="0"/>
            <a:buChar char="•"/>
          </a:pPr>
          <a:r>
            <a:rPr lang="en-US" sz="1400">
              <a:latin typeface="+mn-lt"/>
            </a:rPr>
            <a:t>SSBCI now includes reduced cost-sharing for select Medicare services</a:t>
          </a:r>
        </a:p>
      </dgm:t>
    </dgm:pt>
    <dgm:pt modelId="{E2EF5433-BCD4-41B7-B004-89CB559F6F01}" type="parTrans" cxnId="{31AE7B07-D1DB-4B1E-8E07-D0860FCB6324}">
      <dgm:prSet/>
      <dgm:spPr/>
      <dgm:t>
        <a:bodyPr/>
        <a:lstStyle/>
        <a:p>
          <a:endParaRPr lang="en-US"/>
        </a:p>
      </dgm:t>
    </dgm:pt>
    <dgm:pt modelId="{CF3C0ADA-059A-4244-9FD1-BE18187DFC03}" type="sibTrans" cxnId="{31AE7B07-D1DB-4B1E-8E07-D0860FCB6324}">
      <dgm:prSet/>
      <dgm:spPr/>
      <dgm:t>
        <a:bodyPr/>
        <a:lstStyle/>
        <a:p>
          <a:endParaRPr lang="en-US"/>
        </a:p>
      </dgm:t>
    </dgm:pt>
    <dgm:pt modelId="{45541108-15E9-4779-BB0C-0233CC7347B6}">
      <dgm:prSet custT="1"/>
      <dgm:spPr/>
      <dgm:t>
        <a:bodyPr/>
        <a:lstStyle/>
        <a:p>
          <a:pPr>
            <a:buFont typeface="Symbol" panose="05050102010706020507" pitchFamily="18" charset="2"/>
            <a:buChar char=""/>
          </a:pPr>
          <a:r>
            <a:rPr lang="en-US" sz="1400">
              <a:latin typeface="+mn-lt"/>
            </a:rPr>
            <a:t>Grocery, utilities &amp; OTC </a:t>
          </a:r>
          <a:r>
            <a:rPr lang="en-US" sz="1400" b="0">
              <a:latin typeface="+mn-lt"/>
            </a:rPr>
            <a:t>on most plans</a:t>
          </a:r>
        </a:p>
      </dgm:t>
    </dgm:pt>
    <dgm:pt modelId="{4756994A-0E8F-4116-9909-8992888FA0A8}" type="parTrans" cxnId="{702E16A9-643E-419A-B1D1-F28031838237}">
      <dgm:prSet/>
      <dgm:spPr/>
      <dgm:t>
        <a:bodyPr/>
        <a:lstStyle/>
        <a:p>
          <a:endParaRPr lang="en-US"/>
        </a:p>
      </dgm:t>
    </dgm:pt>
    <dgm:pt modelId="{8CBB3331-0E48-46EB-A759-52FD70EB30E5}" type="sibTrans" cxnId="{702E16A9-643E-419A-B1D1-F28031838237}">
      <dgm:prSet/>
      <dgm:spPr/>
      <dgm:t>
        <a:bodyPr/>
        <a:lstStyle/>
        <a:p>
          <a:endParaRPr lang="en-US"/>
        </a:p>
      </dgm:t>
    </dgm:pt>
    <dgm:pt modelId="{24D42564-D507-4813-8AC3-889BD6B61113}">
      <dgm:prSet custT="1"/>
      <dgm:spPr/>
      <dgm:t>
        <a:bodyPr/>
        <a:lstStyle/>
        <a:p>
          <a:pPr>
            <a:buFont typeface="Symbol" panose="05050102010706020507" pitchFamily="18" charset="2"/>
            <a:buChar char=""/>
          </a:pPr>
          <a:r>
            <a:rPr lang="en-US" sz="1400">
              <a:latin typeface="+mn-lt"/>
            </a:rPr>
            <a:t>$0 insulin &amp; competitive Part D on </a:t>
          </a:r>
          <a:r>
            <a:rPr lang="en-US" sz="1400" b="0">
              <a:latin typeface="+mn-lt"/>
            </a:rPr>
            <a:t>most plans</a:t>
          </a:r>
        </a:p>
      </dgm:t>
    </dgm:pt>
    <dgm:pt modelId="{2D503EBB-5DE4-4294-AC42-BCC9443B4AB4}" type="parTrans" cxnId="{63E2DEEF-B1AF-4CEB-B412-B028ECF6C90A}">
      <dgm:prSet/>
      <dgm:spPr/>
      <dgm:t>
        <a:bodyPr/>
        <a:lstStyle/>
        <a:p>
          <a:endParaRPr lang="en-US"/>
        </a:p>
      </dgm:t>
    </dgm:pt>
    <dgm:pt modelId="{93B5D1A7-7FEC-41E2-86D4-C7B3DBF0DCC4}" type="sibTrans" cxnId="{63E2DEEF-B1AF-4CEB-B412-B028ECF6C90A}">
      <dgm:prSet/>
      <dgm:spPr/>
      <dgm:t>
        <a:bodyPr/>
        <a:lstStyle/>
        <a:p>
          <a:endParaRPr lang="en-US"/>
        </a:p>
      </dgm:t>
    </dgm:pt>
    <dgm:pt modelId="{7E3C620C-0B7F-4312-8158-96DB35D40689}">
      <dgm:prSet custT="1"/>
      <dgm:spPr/>
      <dgm:t>
        <a:bodyPr/>
        <a:lstStyle/>
        <a:p>
          <a:pPr>
            <a:buFont typeface="Symbol" panose="05050102010706020507" pitchFamily="18" charset="2"/>
            <a:buChar char=""/>
          </a:pPr>
          <a:r>
            <a:rPr lang="en-US" sz="1400">
              <a:latin typeface="+mn-lt"/>
            </a:rPr>
            <a:t>Dental, vision &amp; hearing </a:t>
          </a:r>
          <a:r>
            <a:rPr lang="en-US" sz="1400" b="0">
              <a:latin typeface="+mn-lt"/>
            </a:rPr>
            <a:t>on all plans</a:t>
          </a:r>
        </a:p>
      </dgm:t>
    </dgm:pt>
    <dgm:pt modelId="{0CB7571E-8B08-4A51-8CE2-CCF6C134C396}" type="parTrans" cxnId="{F24DE81B-21BB-4963-AF2E-25B3BC74051C}">
      <dgm:prSet/>
      <dgm:spPr/>
      <dgm:t>
        <a:bodyPr/>
        <a:lstStyle/>
        <a:p>
          <a:endParaRPr lang="en-US"/>
        </a:p>
      </dgm:t>
    </dgm:pt>
    <dgm:pt modelId="{B6547CCF-BE91-4DF9-89B5-91382A58EB1C}" type="sibTrans" cxnId="{F24DE81B-21BB-4963-AF2E-25B3BC74051C}">
      <dgm:prSet/>
      <dgm:spPr/>
      <dgm:t>
        <a:bodyPr/>
        <a:lstStyle/>
        <a:p>
          <a:endParaRPr lang="en-US"/>
        </a:p>
      </dgm:t>
    </dgm:pt>
    <dgm:pt modelId="{F5C2B153-F450-4004-BB46-61C2D0F171D7}">
      <dgm:prSet custT="1"/>
      <dgm:spPr/>
      <dgm:t>
        <a:bodyPr/>
        <a:lstStyle/>
        <a:p>
          <a:pPr>
            <a:buFont typeface="Symbol" panose="05050102010706020507" pitchFamily="18" charset="2"/>
            <a:buChar char=""/>
          </a:pPr>
          <a:r>
            <a:rPr lang="en-US" sz="1400" b="0">
              <a:latin typeface="+mn-lt"/>
            </a:rPr>
            <a:t>Routine podiatry on all plans</a:t>
          </a:r>
        </a:p>
      </dgm:t>
    </dgm:pt>
    <dgm:pt modelId="{85103C62-4412-4BA6-9CF0-3FBBC274EE0C}" type="parTrans" cxnId="{CFAFA2BC-B470-44BC-B05B-6D49CFDDD681}">
      <dgm:prSet/>
      <dgm:spPr/>
      <dgm:t>
        <a:bodyPr/>
        <a:lstStyle/>
        <a:p>
          <a:endParaRPr lang="en-US"/>
        </a:p>
      </dgm:t>
    </dgm:pt>
    <dgm:pt modelId="{CEFDAB04-D81D-458C-996A-12F1E3A371CA}" type="sibTrans" cxnId="{CFAFA2BC-B470-44BC-B05B-6D49CFDDD681}">
      <dgm:prSet/>
      <dgm:spPr/>
      <dgm:t>
        <a:bodyPr/>
        <a:lstStyle/>
        <a:p>
          <a:endParaRPr lang="en-US"/>
        </a:p>
      </dgm:t>
    </dgm:pt>
    <dgm:pt modelId="{F1045646-89EC-4877-8D82-5F46FC1166AA}">
      <dgm:prSet custT="1"/>
      <dgm:spPr/>
      <dgm:t>
        <a:bodyPr/>
        <a:lstStyle/>
        <a:p>
          <a:pPr>
            <a:buFont typeface="Symbol" panose="05050102010706020507" pitchFamily="18" charset="2"/>
            <a:buChar char=""/>
          </a:pPr>
          <a:r>
            <a:rPr lang="en-US" sz="1400" b="0">
              <a:latin typeface="+mn-lt"/>
            </a:rPr>
            <a:t>$0 copay CGMs on all plans (</a:t>
          </a:r>
          <a:r>
            <a:rPr lang="en-US" sz="1400">
              <a:latin typeface="+mn-lt"/>
            </a:rPr>
            <a:t>with Rx, filled at pharmacy)</a:t>
          </a:r>
        </a:p>
      </dgm:t>
    </dgm:pt>
    <dgm:pt modelId="{088B20BA-0465-4D1A-8577-7150B469B703}" type="parTrans" cxnId="{F2DCA23E-4E96-42D6-A7AB-42C5B7A9EA17}">
      <dgm:prSet/>
      <dgm:spPr/>
      <dgm:t>
        <a:bodyPr/>
        <a:lstStyle/>
        <a:p>
          <a:endParaRPr lang="en-US"/>
        </a:p>
      </dgm:t>
    </dgm:pt>
    <dgm:pt modelId="{DC881F7D-8F08-4E5C-8BDF-83545F57553D}" type="sibTrans" cxnId="{F2DCA23E-4E96-42D6-A7AB-42C5B7A9EA17}">
      <dgm:prSet/>
      <dgm:spPr/>
      <dgm:t>
        <a:bodyPr/>
        <a:lstStyle/>
        <a:p>
          <a:endParaRPr lang="en-US"/>
        </a:p>
      </dgm:t>
    </dgm:pt>
    <dgm:pt modelId="{EAC0315D-E37E-4CBA-9C5F-123DC826D21D}">
      <dgm:prSet custT="1"/>
      <dgm:spPr/>
      <dgm:t>
        <a:bodyPr/>
        <a:lstStyle/>
        <a:p>
          <a:pPr>
            <a:buFont typeface="Symbol" panose="05050102010706020507" pitchFamily="18" charset="2"/>
            <a:buChar char=""/>
          </a:pPr>
          <a:r>
            <a:rPr lang="en-US" sz="1400">
              <a:latin typeface="+mn-lt"/>
            </a:rPr>
            <a:t>Transportation on all HMO plans</a:t>
          </a:r>
        </a:p>
      </dgm:t>
    </dgm:pt>
    <dgm:pt modelId="{3D2E0D11-AF9F-4757-83BE-29564CAB98C8}" type="parTrans" cxnId="{553363BE-8250-4204-871F-D14525074D27}">
      <dgm:prSet/>
      <dgm:spPr/>
      <dgm:t>
        <a:bodyPr/>
        <a:lstStyle/>
        <a:p>
          <a:endParaRPr lang="en-US"/>
        </a:p>
      </dgm:t>
    </dgm:pt>
    <dgm:pt modelId="{0C965C11-8D33-442B-9432-F6B057126173}" type="sibTrans" cxnId="{553363BE-8250-4204-871F-D14525074D27}">
      <dgm:prSet/>
      <dgm:spPr/>
      <dgm:t>
        <a:bodyPr/>
        <a:lstStyle/>
        <a:p>
          <a:endParaRPr lang="en-US"/>
        </a:p>
      </dgm:t>
    </dgm:pt>
    <dgm:pt modelId="{D2445AD3-32B0-4E46-BA8F-B065B25141CD}">
      <dgm:prSet custT="1"/>
      <dgm:spPr/>
      <dgm:t>
        <a:bodyPr/>
        <a:lstStyle/>
        <a:p>
          <a:pPr>
            <a:buFont typeface="Symbol" panose="05050102010706020507" pitchFamily="18" charset="2"/>
            <a:buChar char=""/>
          </a:pPr>
          <a:r>
            <a:rPr lang="en-US" sz="1400">
              <a:latin typeface="+mn-lt"/>
            </a:rPr>
            <a:t>Unlimited transportation for ESRD members on CKD plans</a:t>
          </a:r>
        </a:p>
      </dgm:t>
    </dgm:pt>
    <dgm:pt modelId="{D46DF7A8-18E5-4CFE-8235-047A92B9C82D}" type="parTrans" cxnId="{64CF368C-B2A8-46D7-B687-31303B6AA13A}">
      <dgm:prSet/>
      <dgm:spPr/>
      <dgm:t>
        <a:bodyPr/>
        <a:lstStyle/>
        <a:p>
          <a:endParaRPr lang="en-US"/>
        </a:p>
      </dgm:t>
    </dgm:pt>
    <dgm:pt modelId="{833C2A7D-A1CB-4B2D-ADDF-D34CF33A4157}" type="sibTrans" cxnId="{64CF368C-B2A8-46D7-B687-31303B6AA13A}">
      <dgm:prSet/>
      <dgm:spPr/>
      <dgm:t>
        <a:bodyPr/>
        <a:lstStyle/>
        <a:p>
          <a:endParaRPr lang="en-US"/>
        </a:p>
      </dgm:t>
    </dgm:pt>
    <dgm:pt modelId="{5B12FD30-BB0A-4F0D-A39B-A135B5E97FE2}">
      <dgm:prSet custT="1"/>
      <dgm:spPr/>
      <dgm:t>
        <a:bodyPr/>
        <a:lstStyle/>
        <a:p>
          <a:pPr>
            <a:buFont typeface="Symbol" panose="05050102010706020507" pitchFamily="18" charset="2"/>
            <a:buChar char=""/>
          </a:pPr>
          <a:r>
            <a:rPr lang="en-US" sz="1400">
              <a:latin typeface="+mn-lt"/>
            </a:rPr>
            <a:t>Healthy foods, utilities, and OTC allowance on all plans</a:t>
          </a:r>
        </a:p>
      </dgm:t>
    </dgm:pt>
    <dgm:pt modelId="{688FE2F2-1389-4DF7-8FFA-BEF1BEDAA6E8}" type="parTrans" cxnId="{A8EE7A07-1F1D-46A0-A246-1BDBB91BD177}">
      <dgm:prSet/>
      <dgm:spPr/>
      <dgm:t>
        <a:bodyPr/>
        <a:lstStyle/>
        <a:p>
          <a:endParaRPr lang="en-US"/>
        </a:p>
      </dgm:t>
    </dgm:pt>
    <dgm:pt modelId="{2D068A2C-EA1B-4269-A3EF-F82CE7CB10C0}" type="sibTrans" cxnId="{A8EE7A07-1F1D-46A0-A246-1BDBB91BD177}">
      <dgm:prSet/>
      <dgm:spPr/>
      <dgm:t>
        <a:bodyPr/>
        <a:lstStyle/>
        <a:p>
          <a:endParaRPr lang="en-US"/>
        </a:p>
      </dgm:t>
    </dgm:pt>
    <dgm:pt modelId="{3AC85F7C-1B04-4ACA-87A8-3C3AFA0B9FE7}">
      <dgm:prSet custT="1"/>
      <dgm:spPr/>
      <dgm:t>
        <a:bodyPr/>
        <a:lstStyle/>
        <a:p>
          <a:pPr>
            <a:buFont typeface="Symbol" panose="05050102010706020507" pitchFamily="18" charset="2"/>
            <a:buChar char=""/>
          </a:pPr>
          <a:r>
            <a:rPr lang="en-US" sz="1400">
              <a:latin typeface="+mn-lt"/>
            </a:rPr>
            <a:t>Expanded T6 drug list with $0 copay for key C-SNP meds on most plans</a:t>
          </a:r>
        </a:p>
      </dgm:t>
    </dgm:pt>
    <dgm:pt modelId="{07684967-3BBA-4179-8E9B-F183ABCC3489}" type="parTrans" cxnId="{FFA6A089-6193-481B-BBC0-445AF05EE7AF}">
      <dgm:prSet/>
      <dgm:spPr/>
      <dgm:t>
        <a:bodyPr/>
        <a:lstStyle/>
        <a:p>
          <a:endParaRPr lang="en-US"/>
        </a:p>
      </dgm:t>
    </dgm:pt>
    <dgm:pt modelId="{1ADFE064-79D5-43D4-9988-06E97C4BF473}" type="sibTrans" cxnId="{FFA6A089-6193-481B-BBC0-445AF05EE7AF}">
      <dgm:prSet/>
      <dgm:spPr/>
      <dgm:t>
        <a:bodyPr/>
        <a:lstStyle/>
        <a:p>
          <a:endParaRPr lang="en-US"/>
        </a:p>
      </dgm:t>
    </dgm:pt>
    <dgm:pt modelId="{4EF5950F-5ED3-4374-B173-DFDF2DD3A00D}">
      <dgm:prSet custT="1"/>
      <dgm:spPr/>
      <dgm:t>
        <a:bodyPr/>
        <a:lstStyle/>
        <a:p>
          <a:pPr>
            <a:buFont typeface="Symbol" panose="05050102010706020507" pitchFamily="18" charset="2"/>
            <a:buChar char=""/>
          </a:pPr>
          <a:r>
            <a:rPr lang="en-US" sz="1400">
              <a:latin typeface="+mn-lt"/>
            </a:rPr>
            <a:t>$0 copay for C-SNP specialists on most plans</a:t>
          </a:r>
        </a:p>
      </dgm:t>
    </dgm:pt>
    <dgm:pt modelId="{C28BD412-B4BB-486B-B847-40B84DF80955}" type="parTrans" cxnId="{FE614C17-9298-457C-89DA-09D24D1EB4FF}">
      <dgm:prSet/>
      <dgm:spPr/>
      <dgm:t>
        <a:bodyPr/>
        <a:lstStyle/>
        <a:p>
          <a:endParaRPr lang="en-US"/>
        </a:p>
      </dgm:t>
    </dgm:pt>
    <dgm:pt modelId="{A35E565B-9311-4E20-843C-4B71076618CF}" type="sibTrans" cxnId="{FE614C17-9298-457C-89DA-09D24D1EB4FF}">
      <dgm:prSet/>
      <dgm:spPr/>
      <dgm:t>
        <a:bodyPr/>
        <a:lstStyle/>
        <a:p>
          <a:endParaRPr lang="en-US"/>
        </a:p>
      </dgm:t>
    </dgm:pt>
    <dgm:pt modelId="{1674D2A7-B09C-44B2-85D5-CB8431B665A0}">
      <dgm:prSet custT="1"/>
      <dgm:spPr/>
      <dgm:t>
        <a:bodyPr/>
        <a:lstStyle/>
        <a:p>
          <a:pPr>
            <a:buFont typeface="Symbol" panose="05050102010706020507" pitchFamily="18" charset="2"/>
            <a:buChar char=""/>
          </a:pPr>
          <a:r>
            <a:rPr lang="en-US" sz="1400">
              <a:latin typeface="+mn-lt"/>
            </a:rPr>
            <a:t>Chronic meals included on all HMO C-SNP plans</a:t>
          </a:r>
        </a:p>
      </dgm:t>
    </dgm:pt>
    <dgm:pt modelId="{0F73C3A0-F291-43EA-A1D0-0D155CC5DB6E}" type="parTrans" cxnId="{2B7766AD-BE90-49AC-8D1A-76D74CBC6F97}">
      <dgm:prSet/>
      <dgm:spPr/>
      <dgm:t>
        <a:bodyPr/>
        <a:lstStyle/>
        <a:p>
          <a:endParaRPr lang="en-US"/>
        </a:p>
      </dgm:t>
    </dgm:pt>
    <dgm:pt modelId="{33CB7FA6-DD89-4E97-B919-1F9429FFD03C}" type="sibTrans" cxnId="{2B7766AD-BE90-49AC-8D1A-76D74CBC6F97}">
      <dgm:prSet/>
      <dgm:spPr/>
      <dgm:t>
        <a:bodyPr/>
        <a:lstStyle/>
        <a:p>
          <a:endParaRPr lang="en-US"/>
        </a:p>
      </dgm:t>
    </dgm:pt>
    <dgm:pt modelId="{1FA6900B-54CF-4A45-87C9-1302166FDE6E}" type="pres">
      <dgm:prSet presAssocID="{98E014AF-4526-4B7E-A48B-2E57CD3DB241}" presName="Name0" presStyleCnt="0">
        <dgm:presLayoutVars>
          <dgm:dir/>
          <dgm:animLvl val="lvl"/>
          <dgm:resizeHandles val="exact"/>
        </dgm:presLayoutVars>
      </dgm:prSet>
      <dgm:spPr/>
    </dgm:pt>
    <dgm:pt modelId="{BB926532-EB72-406D-BC68-14FCDEAC88CA}" type="pres">
      <dgm:prSet presAssocID="{ED77CE35-CCDD-4F41-9463-53877F9652DF}" presName="composite" presStyleCnt="0"/>
      <dgm:spPr/>
    </dgm:pt>
    <dgm:pt modelId="{FF67F38C-E432-41CB-AEAC-65A8F9B6D1A7}" type="pres">
      <dgm:prSet presAssocID="{ED77CE35-CCDD-4F41-9463-53877F9652DF}" presName="parTx" presStyleLbl="alignNode1" presStyleIdx="0" presStyleCnt="6">
        <dgm:presLayoutVars>
          <dgm:chMax val="0"/>
          <dgm:chPref val="0"/>
          <dgm:bulletEnabled val="1"/>
        </dgm:presLayoutVars>
      </dgm:prSet>
      <dgm:spPr/>
    </dgm:pt>
    <dgm:pt modelId="{A8DF2B46-C735-44E3-9728-B32BFF12F1B7}" type="pres">
      <dgm:prSet presAssocID="{ED77CE35-CCDD-4F41-9463-53877F9652DF}" presName="desTx" presStyleLbl="alignAccFollowNode1" presStyleIdx="0" presStyleCnt="6">
        <dgm:presLayoutVars>
          <dgm:bulletEnabled val="1"/>
        </dgm:presLayoutVars>
      </dgm:prSet>
      <dgm:spPr>
        <a:prstGeom prst="rect">
          <a:avLst/>
        </a:prstGeom>
      </dgm:spPr>
    </dgm:pt>
    <dgm:pt modelId="{DA0AE05F-B4EB-409B-AA60-89F5DF1A4A29}" type="pres">
      <dgm:prSet presAssocID="{32A04E5E-E3CB-46E9-8D45-7E113D0909BF}" presName="space" presStyleCnt="0"/>
      <dgm:spPr/>
    </dgm:pt>
    <dgm:pt modelId="{3B049615-13D8-4594-BE34-7FD65EA2C59B}" type="pres">
      <dgm:prSet presAssocID="{A16916AC-0EE9-49E9-8FF0-9716026555F8}" presName="composite" presStyleCnt="0"/>
      <dgm:spPr/>
    </dgm:pt>
    <dgm:pt modelId="{E3B0A73D-B554-4995-8B93-8C2DBFC3BB85}" type="pres">
      <dgm:prSet presAssocID="{A16916AC-0EE9-49E9-8FF0-9716026555F8}" presName="parTx" presStyleLbl="alignNode1" presStyleIdx="1" presStyleCnt="6">
        <dgm:presLayoutVars>
          <dgm:chMax val="0"/>
          <dgm:chPref val="0"/>
          <dgm:bulletEnabled val="1"/>
        </dgm:presLayoutVars>
      </dgm:prSet>
      <dgm:spPr/>
    </dgm:pt>
    <dgm:pt modelId="{5FC0523A-DBFB-41BB-8075-9FD6ACC7D44A}" type="pres">
      <dgm:prSet presAssocID="{A16916AC-0EE9-49E9-8FF0-9716026555F8}" presName="desTx" presStyleLbl="alignAccFollowNode1" presStyleIdx="1" presStyleCnt="6">
        <dgm:presLayoutVars>
          <dgm:bulletEnabled val="1"/>
        </dgm:presLayoutVars>
      </dgm:prSet>
      <dgm:spPr>
        <a:prstGeom prst="rect">
          <a:avLst/>
        </a:prstGeom>
      </dgm:spPr>
    </dgm:pt>
    <dgm:pt modelId="{F609B569-62E2-43B1-BEE3-D620C19DC7AD}" type="pres">
      <dgm:prSet presAssocID="{B464C89C-8670-4F92-9CF4-79936ADAFE87}" presName="space" presStyleCnt="0"/>
      <dgm:spPr/>
    </dgm:pt>
    <dgm:pt modelId="{7AB4CE38-B3F3-4186-AE78-386FB0494CEB}" type="pres">
      <dgm:prSet presAssocID="{876857F7-914F-4B34-9C9E-7AEBC3FE3E36}" presName="composite" presStyleCnt="0"/>
      <dgm:spPr/>
    </dgm:pt>
    <dgm:pt modelId="{AC6247D3-D5F0-412A-9518-F66FBE27BE33}" type="pres">
      <dgm:prSet presAssocID="{876857F7-914F-4B34-9C9E-7AEBC3FE3E36}" presName="parTx" presStyleLbl="alignNode1" presStyleIdx="2" presStyleCnt="6">
        <dgm:presLayoutVars>
          <dgm:chMax val="0"/>
          <dgm:chPref val="0"/>
          <dgm:bulletEnabled val="1"/>
        </dgm:presLayoutVars>
      </dgm:prSet>
      <dgm:spPr/>
    </dgm:pt>
    <dgm:pt modelId="{8A18C954-A497-4E77-934A-DF9CC931040E}" type="pres">
      <dgm:prSet presAssocID="{876857F7-914F-4B34-9C9E-7AEBC3FE3E36}" presName="desTx" presStyleLbl="alignAccFollowNode1" presStyleIdx="2" presStyleCnt="6">
        <dgm:presLayoutVars>
          <dgm:bulletEnabled val="1"/>
        </dgm:presLayoutVars>
      </dgm:prSet>
      <dgm:spPr>
        <a:prstGeom prst="rect">
          <a:avLst/>
        </a:prstGeom>
      </dgm:spPr>
    </dgm:pt>
    <dgm:pt modelId="{8805F103-057A-4FCD-AE4C-1207D6BD0217}" type="pres">
      <dgm:prSet presAssocID="{72F464A2-E3C8-4A49-AAB7-C00A43E693F3}" presName="space" presStyleCnt="0"/>
      <dgm:spPr/>
    </dgm:pt>
    <dgm:pt modelId="{788216CD-F960-494D-8E7D-72AB858AB3A0}" type="pres">
      <dgm:prSet presAssocID="{135E1EF8-0E2C-4931-82FE-4398B13B13EC}" presName="composite" presStyleCnt="0"/>
      <dgm:spPr/>
    </dgm:pt>
    <dgm:pt modelId="{4A8E6389-2392-4DFF-A648-95CD2BF85F99}" type="pres">
      <dgm:prSet presAssocID="{135E1EF8-0E2C-4931-82FE-4398B13B13EC}" presName="parTx" presStyleLbl="alignNode1" presStyleIdx="3" presStyleCnt="6">
        <dgm:presLayoutVars>
          <dgm:chMax val="0"/>
          <dgm:chPref val="0"/>
          <dgm:bulletEnabled val="1"/>
        </dgm:presLayoutVars>
      </dgm:prSet>
      <dgm:spPr/>
    </dgm:pt>
    <dgm:pt modelId="{53565663-652C-408F-B8E2-A7CAFA24218B}" type="pres">
      <dgm:prSet presAssocID="{135E1EF8-0E2C-4931-82FE-4398B13B13EC}" presName="desTx" presStyleLbl="alignAccFollowNode1" presStyleIdx="3" presStyleCnt="6">
        <dgm:presLayoutVars>
          <dgm:bulletEnabled val="1"/>
        </dgm:presLayoutVars>
      </dgm:prSet>
      <dgm:spPr>
        <a:prstGeom prst="rect">
          <a:avLst/>
        </a:prstGeom>
      </dgm:spPr>
    </dgm:pt>
    <dgm:pt modelId="{4AB8626D-C187-49F9-836B-A97851884031}" type="pres">
      <dgm:prSet presAssocID="{9F9CED38-FBB2-4B00-BB7D-2DADBC028315}" presName="space" presStyleCnt="0"/>
      <dgm:spPr/>
    </dgm:pt>
    <dgm:pt modelId="{114239CF-8BE0-446E-B3B9-3EAD967BDBEF}" type="pres">
      <dgm:prSet presAssocID="{88DD35E3-78D9-41EF-BB19-10EBD74CC376}" presName="composite" presStyleCnt="0"/>
      <dgm:spPr/>
    </dgm:pt>
    <dgm:pt modelId="{49E2F2A4-1466-47F7-A0E5-78CB448814AB}" type="pres">
      <dgm:prSet presAssocID="{88DD35E3-78D9-41EF-BB19-10EBD74CC376}" presName="parTx" presStyleLbl="alignNode1" presStyleIdx="4" presStyleCnt="6">
        <dgm:presLayoutVars>
          <dgm:chMax val="0"/>
          <dgm:chPref val="0"/>
          <dgm:bulletEnabled val="1"/>
        </dgm:presLayoutVars>
      </dgm:prSet>
      <dgm:spPr/>
    </dgm:pt>
    <dgm:pt modelId="{79D64890-5BE3-409D-9026-116CD15ED76D}" type="pres">
      <dgm:prSet presAssocID="{88DD35E3-78D9-41EF-BB19-10EBD74CC376}" presName="desTx" presStyleLbl="alignAccFollowNode1" presStyleIdx="4" presStyleCnt="6">
        <dgm:presLayoutVars>
          <dgm:bulletEnabled val="1"/>
        </dgm:presLayoutVars>
      </dgm:prSet>
      <dgm:spPr>
        <a:prstGeom prst="rect">
          <a:avLst/>
        </a:prstGeom>
      </dgm:spPr>
    </dgm:pt>
    <dgm:pt modelId="{848F43D7-181E-4FC3-AE29-47FB662C77BC}" type="pres">
      <dgm:prSet presAssocID="{5F366CBF-539E-4FE4-9FE4-22508A6AFAB3}" presName="space" presStyleCnt="0"/>
      <dgm:spPr/>
    </dgm:pt>
    <dgm:pt modelId="{583EB27B-9258-4D80-9535-FE8713929F0F}" type="pres">
      <dgm:prSet presAssocID="{1882BA65-6C47-426D-8F7A-E51D44C2DE2C}" presName="composite" presStyleCnt="0"/>
      <dgm:spPr/>
    </dgm:pt>
    <dgm:pt modelId="{9B98B1BC-87CB-411A-AE8F-D7B215619D24}" type="pres">
      <dgm:prSet presAssocID="{1882BA65-6C47-426D-8F7A-E51D44C2DE2C}" presName="parTx" presStyleLbl="alignNode1" presStyleIdx="5" presStyleCnt="6">
        <dgm:presLayoutVars>
          <dgm:chMax val="0"/>
          <dgm:chPref val="0"/>
          <dgm:bulletEnabled val="1"/>
        </dgm:presLayoutVars>
      </dgm:prSet>
      <dgm:spPr/>
    </dgm:pt>
    <dgm:pt modelId="{6EE8C6AC-7B34-44B0-8D39-650C04A7A355}" type="pres">
      <dgm:prSet presAssocID="{1882BA65-6C47-426D-8F7A-E51D44C2DE2C}" presName="desTx" presStyleLbl="alignAccFollowNode1" presStyleIdx="5" presStyleCnt="6">
        <dgm:presLayoutVars>
          <dgm:bulletEnabled val="1"/>
        </dgm:presLayoutVars>
      </dgm:prSet>
      <dgm:spPr>
        <a:prstGeom prst="rect">
          <a:avLst/>
        </a:prstGeom>
      </dgm:spPr>
    </dgm:pt>
  </dgm:ptLst>
  <dgm:cxnLst>
    <dgm:cxn modelId="{8F512E06-592F-414D-AF57-CD9D76F4280A}" type="presOf" srcId="{45541108-15E9-4779-BB0C-0233CC7347B6}" destId="{53565663-652C-408F-B8E2-A7CAFA24218B}" srcOrd="0" destOrd="0" presId="urn:microsoft.com/office/officeart/2005/8/layout/hList1"/>
    <dgm:cxn modelId="{A8EE7A07-1F1D-46A0-A246-1BDBB91BD177}" srcId="{1882BA65-6C47-426D-8F7A-E51D44C2DE2C}" destId="{5B12FD30-BB0A-4F0D-A39B-A135B5E97FE2}" srcOrd="0" destOrd="0" parTransId="{688FE2F2-1389-4DF7-8FFA-BEF1BEDAA6E8}" sibTransId="{2D068A2C-EA1B-4269-A3EF-F82CE7CB10C0}"/>
    <dgm:cxn modelId="{31AE7B07-D1DB-4B1E-8E07-D0860FCB6324}" srcId="{876857F7-914F-4B34-9C9E-7AEBC3FE3E36}" destId="{5B5BD402-50B1-484F-AA2D-9E2D40F281A0}" srcOrd="2" destOrd="0" parTransId="{E2EF5433-BCD4-41B7-B004-89CB559F6F01}" sibTransId="{CF3C0ADA-059A-4244-9FD1-BE18187DFC03}"/>
    <dgm:cxn modelId="{285D5008-3E17-4D6E-95DA-512CF0B8C3CA}" srcId="{876857F7-914F-4B34-9C9E-7AEBC3FE3E36}" destId="{E413DBE8-2752-44FB-9DD0-5A34CBDB14CE}" srcOrd="0" destOrd="0" parTransId="{16127F7F-4FAE-47B5-B112-F2A76734996C}" sibTransId="{E05B6692-3B18-49E1-981F-3E5D1EBA0DE0}"/>
    <dgm:cxn modelId="{FE614C17-9298-457C-89DA-09D24D1EB4FF}" srcId="{1882BA65-6C47-426D-8F7A-E51D44C2DE2C}" destId="{4EF5950F-5ED3-4374-B173-DFDF2DD3A00D}" srcOrd="2" destOrd="0" parTransId="{C28BD412-B4BB-486B-B847-40B84DF80955}" sibTransId="{A35E565B-9311-4E20-843C-4B71076618CF}"/>
    <dgm:cxn modelId="{F24DE81B-21BB-4963-AF2E-25B3BC74051C}" srcId="{135E1EF8-0E2C-4931-82FE-4398B13B13EC}" destId="{7E3C620C-0B7F-4312-8158-96DB35D40689}" srcOrd="2" destOrd="0" parTransId="{0CB7571E-8B08-4A51-8CE2-CCF6C134C396}" sibTransId="{B6547CCF-BE91-4DF9-89B5-91382A58EB1C}"/>
    <dgm:cxn modelId="{38658321-3974-4F82-9464-B095EABC89F5}" srcId="{98E014AF-4526-4B7E-A48B-2E57CD3DB241}" destId="{1882BA65-6C47-426D-8F7A-E51D44C2DE2C}" srcOrd="5" destOrd="0" parTransId="{B38BF595-BF68-4F42-AE8A-EE1D9A24BCBF}" sibTransId="{9DC4EC98-8393-411C-AE11-B5FB0A1D8619}"/>
    <dgm:cxn modelId="{726DFD3A-9ADD-4D1D-B4B0-D89514AC8F27}" type="presOf" srcId="{5B12FD30-BB0A-4F0D-A39B-A135B5E97FE2}" destId="{6EE8C6AC-7B34-44B0-8D39-650C04A7A355}" srcOrd="0" destOrd="0" presId="urn:microsoft.com/office/officeart/2005/8/layout/hList1"/>
    <dgm:cxn modelId="{F2DCA23E-4E96-42D6-A7AB-42C5B7A9EA17}" srcId="{135E1EF8-0E2C-4931-82FE-4398B13B13EC}" destId="{F1045646-89EC-4877-8D82-5F46FC1166AA}" srcOrd="4" destOrd="0" parTransId="{088B20BA-0465-4D1A-8577-7150B469B703}" sibTransId="{DC881F7D-8F08-4E5C-8BDF-83545F57553D}"/>
    <dgm:cxn modelId="{0E95375B-7BB6-41D5-BDD4-57BB3B74F743}" type="presOf" srcId="{24D42564-D507-4813-8AC3-889BD6B61113}" destId="{53565663-652C-408F-B8E2-A7CAFA24218B}" srcOrd="0" destOrd="1" presId="urn:microsoft.com/office/officeart/2005/8/layout/hList1"/>
    <dgm:cxn modelId="{EB20D35E-76C5-4E25-9CF6-A0D5715A8BD9}" type="presOf" srcId="{88DD35E3-78D9-41EF-BB19-10EBD74CC376}" destId="{49E2F2A4-1466-47F7-A0E5-78CB448814AB}" srcOrd="0" destOrd="0" presId="urn:microsoft.com/office/officeart/2005/8/layout/hList1"/>
    <dgm:cxn modelId="{9F658F60-AA92-4B75-81EE-5FB5C41C80B3}" srcId="{98E014AF-4526-4B7E-A48B-2E57CD3DB241}" destId="{876857F7-914F-4B34-9C9E-7AEBC3FE3E36}" srcOrd="2" destOrd="0" parTransId="{670D562A-1A99-4C1A-924E-A4331CF81EB9}" sibTransId="{72F464A2-E3C8-4A49-AAB7-C00A43E693F3}"/>
    <dgm:cxn modelId="{AFB8C662-E424-4563-AB64-76A3231BA99C}" srcId="{98E014AF-4526-4B7E-A48B-2E57CD3DB241}" destId="{135E1EF8-0E2C-4931-82FE-4398B13B13EC}" srcOrd="3" destOrd="0" parTransId="{FE07DD70-5DC2-4B84-BB47-370E075FEED3}" sibTransId="{9F9CED38-FBB2-4B00-BB7D-2DADBC028315}"/>
    <dgm:cxn modelId="{1BF31E6B-73A2-4E9A-BA78-EA0CA88562F0}" srcId="{98E014AF-4526-4B7E-A48B-2E57CD3DB241}" destId="{88DD35E3-78D9-41EF-BB19-10EBD74CC376}" srcOrd="4" destOrd="0" parTransId="{267ABBDC-7635-4D02-90A1-ED7EC6289ED3}" sibTransId="{5F366CBF-539E-4FE4-9FE4-22508A6AFAB3}"/>
    <dgm:cxn modelId="{2673C871-1047-4673-8815-40497781C965}" type="presOf" srcId="{3AC85F7C-1B04-4ACA-87A8-3C3AFA0B9FE7}" destId="{6EE8C6AC-7B34-44B0-8D39-650C04A7A355}" srcOrd="0" destOrd="1" presId="urn:microsoft.com/office/officeart/2005/8/layout/hList1"/>
    <dgm:cxn modelId="{43EC687B-6AC9-40A5-BE8A-FE62659F1A49}" type="presOf" srcId="{81FE36FE-F8D3-4765-8CE6-B714858C7D8A}" destId="{8A18C954-A497-4E77-934A-DF9CC931040E}" srcOrd="0" destOrd="1" presId="urn:microsoft.com/office/officeart/2005/8/layout/hList1"/>
    <dgm:cxn modelId="{A9ABC27D-0F3D-4DAD-BAA8-4FCD9FC9A716}" type="presOf" srcId="{ED77CE35-CCDD-4F41-9463-53877F9652DF}" destId="{FF67F38C-E432-41CB-AEAC-65A8F9B6D1A7}" srcOrd="0" destOrd="0" presId="urn:microsoft.com/office/officeart/2005/8/layout/hList1"/>
    <dgm:cxn modelId="{3248C47D-4B44-40BD-8FE0-E161F68F9D85}" type="presOf" srcId="{7E3C620C-0B7F-4312-8158-96DB35D40689}" destId="{53565663-652C-408F-B8E2-A7CAFA24218B}" srcOrd="0" destOrd="2" presId="urn:microsoft.com/office/officeart/2005/8/layout/hList1"/>
    <dgm:cxn modelId="{FFA6A089-6193-481B-BBC0-445AF05EE7AF}" srcId="{1882BA65-6C47-426D-8F7A-E51D44C2DE2C}" destId="{3AC85F7C-1B04-4ACA-87A8-3C3AFA0B9FE7}" srcOrd="1" destOrd="0" parTransId="{07684967-3BBA-4179-8E9B-F183ABCC3489}" sibTransId="{1ADFE064-79D5-43D4-9988-06E97C4BF473}"/>
    <dgm:cxn modelId="{64CF368C-B2A8-46D7-B687-31303B6AA13A}" srcId="{88DD35E3-78D9-41EF-BB19-10EBD74CC376}" destId="{D2445AD3-32B0-4E46-BA8F-B065B25141CD}" srcOrd="1" destOrd="0" parTransId="{D46DF7A8-18E5-4CFE-8235-047A92B9C82D}" sibTransId="{833C2A7D-A1CB-4B2D-ADDF-D34CF33A4157}"/>
    <dgm:cxn modelId="{A0EF598E-8221-4A86-92C6-9261E6AB0E5F}" type="presOf" srcId="{A16916AC-0EE9-49E9-8FF0-9716026555F8}" destId="{E3B0A73D-B554-4995-8B93-8C2DBFC3BB85}" srcOrd="0" destOrd="0" presId="urn:microsoft.com/office/officeart/2005/8/layout/hList1"/>
    <dgm:cxn modelId="{91D2C78F-CCCE-4B32-8919-C1C50C30240E}" srcId="{98E014AF-4526-4B7E-A48B-2E57CD3DB241}" destId="{ED77CE35-CCDD-4F41-9463-53877F9652DF}" srcOrd="0" destOrd="0" parTransId="{4ED748BF-A5D6-47E4-82E2-8845ADF34B23}" sibTransId="{32A04E5E-E3CB-46E9-8D45-7E113D0909BF}"/>
    <dgm:cxn modelId="{26853A91-E737-49DA-93A8-64D964FAA7D9}" type="presOf" srcId="{54B2FCFD-308C-4CAA-A0D4-EEAE781B4F3D}" destId="{A8DF2B46-C735-44E3-9728-B32BFF12F1B7}" srcOrd="0" destOrd="0" presId="urn:microsoft.com/office/officeart/2005/8/layout/hList1"/>
    <dgm:cxn modelId="{2721A497-73E6-4F1F-830A-F7FDB16B1BB7}" type="presOf" srcId="{E413DBE8-2752-44FB-9DD0-5A34CBDB14CE}" destId="{8A18C954-A497-4E77-934A-DF9CC931040E}" srcOrd="0" destOrd="0" presId="urn:microsoft.com/office/officeart/2005/8/layout/hList1"/>
    <dgm:cxn modelId="{FC39DA97-226C-4402-8338-7911890BEBE3}" type="presOf" srcId="{4A8BCA6E-B218-4751-B4D3-262F85BB448A}" destId="{5FC0523A-DBFB-41BB-8075-9FD6ACC7D44A}" srcOrd="0" destOrd="1" presId="urn:microsoft.com/office/officeart/2005/8/layout/hList1"/>
    <dgm:cxn modelId="{AC82AA9D-4D7F-4325-9B94-22C1CC233127}" type="presOf" srcId="{1674D2A7-B09C-44B2-85D5-CB8431B665A0}" destId="{6EE8C6AC-7B34-44B0-8D39-650C04A7A355}" srcOrd="0" destOrd="3" presId="urn:microsoft.com/office/officeart/2005/8/layout/hList1"/>
    <dgm:cxn modelId="{6DCE4D9E-1640-408F-B7AF-5494D601D1E2}" type="presOf" srcId="{1882BA65-6C47-426D-8F7A-E51D44C2DE2C}" destId="{9B98B1BC-87CB-411A-AE8F-D7B215619D24}" srcOrd="0" destOrd="0" presId="urn:microsoft.com/office/officeart/2005/8/layout/hList1"/>
    <dgm:cxn modelId="{F2C0859F-31BD-4B4A-883F-D511B5608D20}" srcId="{ED77CE35-CCDD-4F41-9463-53877F9652DF}" destId="{65A7DD33-0F19-479D-8E99-76E1C0F80C58}" srcOrd="1" destOrd="0" parTransId="{F041BB98-E45F-4E10-A37A-32AD7C3CB50E}" sibTransId="{24AF355F-DB5A-4B24-9A7F-750055823884}"/>
    <dgm:cxn modelId="{702E16A9-643E-419A-B1D1-F28031838237}" srcId="{135E1EF8-0E2C-4931-82FE-4398B13B13EC}" destId="{45541108-15E9-4779-BB0C-0233CC7347B6}" srcOrd="0" destOrd="0" parTransId="{4756994A-0E8F-4116-9909-8992888FA0A8}" sibTransId="{8CBB3331-0E48-46EB-A759-52FD70EB30E5}"/>
    <dgm:cxn modelId="{AB5885A9-EC11-41E9-871A-6DB328C7BEF8}" type="presOf" srcId="{EAC0315D-E37E-4CBA-9C5F-123DC826D21D}" destId="{79D64890-5BE3-409D-9026-116CD15ED76D}" srcOrd="0" destOrd="0" presId="urn:microsoft.com/office/officeart/2005/8/layout/hList1"/>
    <dgm:cxn modelId="{63AC43AD-A377-4A71-BD63-5BB811530478}" type="presOf" srcId="{F5C2B153-F450-4004-BB46-61C2D0F171D7}" destId="{53565663-652C-408F-B8E2-A7CAFA24218B}" srcOrd="0" destOrd="3" presId="urn:microsoft.com/office/officeart/2005/8/layout/hList1"/>
    <dgm:cxn modelId="{2B7766AD-BE90-49AC-8D1A-76D74CBC6F97}" srcId="{1882BA65-6C47-426D-8F7A-E51D44C2DE2C}" destId="{1674D2A7-B09C-44B2-85D5-CB8431B665A0}" srcOrd="3" destOrd="0" parTransId="{0F73C3A0-F291-43EA-A1D0-0D155CC5DB6E}" sibTransId="{33CB7FA6-DD89-4E97-B919-1F9429FFD03C}"/>
    <dgm:cxn modelId="{59B96BAE-0B12-4363-AFEC-193F29957795}" type="presOf" srcId="{F1045646-89EC-4877-8D82-5F46FC1166AA}" destId="{53565663-652C-408F-B8E2-A7CAFA24218B}" srcOrd="0" destOrd="4" presId="urn:microsoft.com/office/officeart/2005/8/layout/hList1"/>
    <dgm:cxn modelId="{64DD34B1-5829-4C29-9D57-56C8C0FEF914}" type="presOf" srcId="{BE5A15A0-56C5-42D1-8EC4-2A20A051ACA7}" destId="{A8DF2B46-C735-44E3-9728-B32BFF12F1B7}" srcOrd="0" destOrd="2" presId="urn:microsoft.com/office/officeart/2005/8/layout/hList1"/>
    <dgm:cxn modelId="{AC624AB7-DD70-40DF-AAA4-555960949883}" type="presOf" srcId="{BD7D093C-7B61-43B2-93B9-8E690CFF77CE}" destId="{5FC0523A-DBFB-41BB-8075-9FD6ACC7D44A}" srcOrd="0" destOrd="0" presId="urn:microsoft.com/office/officeart/2005/8/layout/hList1"/>
    <dgm:cxn modelId="{E4A0D2BB-AA3B-4AF2-A79A-238EAA2FF7CB}" type="presOf" srcId="{876857F7-914F-4B34-9C9E-7AEBC3FE3E36}" destId="{AC6247D3-D5F0-412A-9518-F66FBE27BE33}" srcOrd="0" destOrd="0" presId="urn:microsoft.com/office/officeart/2005/8/layout/hList1"/>
    <dgm:cxn modelId="{CFAFA2BC-B470-44BC-B05B-6D49CFDDD681}" srcId="{135E1EF8-0E2C-4931-82FE-4398B13B13EC}" destId="{F5C2B153-F450-4004-BB46-61C2D0F171D7}" srcOrd="3" destOrd="0" parTransId="{85103C62-4412-4BA6-9CF0-3FBBC274EE0C}" sibTransId="{CEFDAB04-D81D-458C-996A-12F1E3A371CA}"/>
    <dgm:cxn modelId="{D90B5FBD-F3B3-4D5E-91E1-A20BF4AB2557}" type="presOf" srcId="{98E014AF-4526-4B7E-A48B-2E57CD3DB241}" destId="{1FA6900B-54CF-4A45-87C9-1302166FDE6E}" srcOrd="0" destOrd="0" presId="urn:microsoft.com/office/officeart/2005/8/layout/hList1"/>
    <dgm:cxn modelId="{553363BE-8250-4204-871F-D14525074D27}" srcId="{88DD35E3-78D9-41EF-BB19-10EBD74CC376}" destId="{EAC0315D-E37E-4CBA-9C5F-123DC826D21D}" srcOrd="0" destOrd="0" parTransId="{3D2E0D11-AF9F-4757-83BE-29564CAB98C8}" sibTransId="{0C965C11-8D33-442B-9432-F6B057126173}"/>
    <dgm:cxn modelId="{1650C8BE-8096-419A-8EEF-412D465EE6FC}" type="presOf" srcId="{4EF5950F-5ED3-4374-B173-DFDF2DD3A00D}" destId="{6EE8C6AC-7B34-44B0-8D39-650C04A7A355}" srcOrd="0" destOrd="2" presId="urn:microsoft.com/office/officeart/2005/8/layout/hList1"/>
    <dgm:cxn modelId="{10A9ABC2-CD9F-4367-819D-5CB00A542455}" srcId="{876857F7-914F-4B34-9C9E-7AEBC3FE3E36}" destId="{81FE36FE-F8D3-4765-8CE6-B714858C7D8A}" srcOrd="1" destOrd="0" parTransId="{363E74E9-841B-4CA1-A1C4-84B71CC80505}" sibTransId="{351EB131-90E4-4DE5-BE5B-AB4F01989ED5}"/>
    <dgm:cxn modelId="{E5D694D1-EBE6-4074-90B3-7233C8023870}" type="presOf" srcId="{135E1EF8-0E2C-4931-82FE-4398B13B13EC}" destId="{4A8E6389-2392-4DFF-A648-95CD2BF85F99}" srcOrd="0" destOrd="0" presId="urn:microsoft.com/office/officeart/2005/8/layout/hList1"/>
    <dgm:cxn modelId="{EE0B0FD3-A02A-47CC-8B77-F66C1306C769}" srcId="{98E014AF-4526-4B7E-A48B-2E57CD3DB241}" destId="{A16916AC-0EE9-49E9-8FF0-9716026555F8}" srcOrd="1" destOrd="0" parTransId="{6F458DEF-24E0-4A85-A32B-39DABE637CEA}" sibTransId="{B464C89C-8670-4F92-9CF4-79936ADAFE87}"/>
    <dgm:cxn modelId="{DA1584D7-B682-44D4-B54F-5F6D3E770C7A}" type="presOf" srcId="{65A7DD33-0F19-479D-8E99-76E1C0F80C58}" destId="{A8DF2B46-C735-44E3-9728-B32BFF12F1B7}" srcOrd="0" destOrd="1" presId="urn:microsoft.com/office/officeart/2005/8/layout/hList1"/>
    <dgm:cxn modelId="{956FAEDA-B332-4821-B583-4FECDE7D0E24}" srcId="{ED77CE35-CCDD-4F41-9463-53877F9652DF}" destId="{BE5A15A0-56C5-42D1-8EC4-2A20A051ACA7}" srcOrd="2" destOrd="0" parTransId="{3774D6F8-0E02-4028-938E-F70F6BA82C43}" sibTransId="{AF3BE5E1-4BD6-49A2-B8B8-828FF0006BC4}"/>
    <dgm:cxn modelId="{12F0CFDB-938F-4651-9497-416C86D02E3F}" type="presOf" srcId="{5B5BD402-50B1-484F-AA2D-9E2D40F281A0}" destId="{8A18C954-A497-4E77-934A-DF9CC931040E}" srcOrd="0" destOrd="2" presId="urn:microsoft.com/office/officeart/2005/8/layout/hList1"/>
    <dgm:cxn modelId="{E99719DD-50C8-4D5B-B80D-8A1938D7FC25}" srcId="{A16916AC-0EE9-49E9-8FF0-9716026555F8}" destId="{BD7D093C-7B61-43B2-93B9-8E690CFF77CE}" srcOrd="0" destOrd="0" parTransId="{77B28DBA-8F8E-4D11-91D0-0403C12DA35E}" sibTransId="{ADEA3303-BF6B-4998-BF52-297FA5B890BB}"/>
    <dgm:cxn modelId="{5F5586E6-C40A-4834-8352-9A721BCB37AC}" srcId="{A16916AC-0EE9-49E9-8FF0-9716026555F8}" destId="{4A8BCA6E-B218-4751-B4D3-262F85BB448A}" srcOrd="1" destOrd="0" parTransId="{5D07BFDD-EAF2-4829-8511-7A6EDC0A95FF}" sibTransId="{BCA59AA0-EFCD-4C3E-A037-C9A76CC64B02}"/>
    <dgm:cxn modelId="{63E2DEEF-B1AF-4CEB-B412-B028ECF6C90A}" srcId="{135E1EF8-0E2C-4931-82FE-4398B13B13EC}" destId="{24D42564-D507-4813-8AC3-889BD6B61113}" srcOrd="1" destOrd="0" parTransId="{2D503EBB-5DE4-4294-AC42-BCC9443B4AB4}" sibTransId="{93B5D1A7-7FEC-41E2-86D4-C7B3DBF0DCC4}"/>
    <dgm:cxn modelId="{290F12F3-2451-45F5-A348-9DADA1C4E870}" type="presOf" srcId="{D2445AD3-32B0-4E46-BA8F-B065B25141CD}" destId="{79D64890-5BE3-409D-9026-116CD15ED76D}" srcOrd="0" destOrd="1" presId="urn:microsoft.com/office/officeart/2005/8/layout/hList1"/>
    <dgm:cxn modelId="{21CD3BF8-B113-4366-B149-D62F41405AC3}" srcId="{ED77CE35-CCDD-4F41-9463-53877F9652DF}" destId="{54B2FCFD-308C-4CAA-A0D4-EEAE781B4F3D}" srcOrd="0" destOrd="0" parTransId="{F80F76F6-7302-423A-A20B-762E56457E40}" sibTransId="{B644B55E-F3AE-4CA4-B7C3-9BCA8C028131}"/>
    <dgm:cxn modelId="{E0D3FE7D-148B-465C-A4A9-7D191E3B325E}" type="presParOf" srcId="{1FA6900B-54CF-4A45-87C9-1302166FDE6E}" destId="{BB926532-EB72-406D-BC68-14FCDEAC88CA}" srcOrd="0" destOrd="0" presId="urn:microsoft.com/office/officeart/2005/8/layout/hList1"/>
    <dgm:cxn modelId="{E382B8BC-6E7D-4CBF-B797-D548F42A6D63}" type="presParOf" srcId="{BB926532-EB72-406D-BC68-14FCDEAC88CA}" destId="{FF67F38C-E432-41CB-AEAC-65A8F9B6D1A7}" srcOrd="0" destOrd="0" presId="urn:microsoft.com/office/officeart/2005/8/layout/hList1"/>
    <dgm:cxn modelId="{C638F95C-AB35-4692-B7F2-AA8078FD8EA1}" type="presParOf" srcId="{BB926532-EB72-406D-BC68-14FCDEAC88CA}" destId="{A8DF2B46-C735-44E3-9728-B32BFF12F1B7}" srcOrd="1" destOrd="0" presId="urn:microsoft.com/office/officeart/2005/8/layout/hList1"/>
    <dgm:cxn modelId="{8210D17B-0667-453A-B3DB-023C39C3B9BC}" type="presParOf" srcId="{1FA6900B-54CF-4A45-87C9-1302166FDE6E}" destId="{DA0AE05F-B4EB-409B-AA60-89F5DF1A4A29}" srcOrd="1" destOrd="0" presId="urn:microsoft.com/office/officeart/2005/8/layout/hList1"/>
    <dgm:cxn modelId="{35B8D408-E79D-49AE-AEAE-ADC90DB4B138}" type="presParOf" srcId="{1FA6900B-54CF-4A45-87C9-1302166FDE6E}" destId="{3B049615-13D8-4594-BE34-7FD65EA2C59B}" srcOrd="2" destOrd="0" presId="urn:microsoft.com/office/officeart/2005/8/layout/hList1"/>
    <dgm:cxn modelId="{A13B5AF3-485D-400B-BA77-0209DA271FBB}" type="presParOf" srcId="{3B049615-13D8-4594-BE34-7FD65EA2C59B}" destId="{E3B0A73D-B554-4995-8B93-8C2DBFC3BB85}" srcOrd="0" destOrd="0" presId="urn:microsoft.com/office/officeart/2005/8/layout/hList1"/>
    <dgm:cxn modelId="{3265F467-9C43-48F0-B295-BCD97003C3D9}" type="presParOf" srcId="{3B049615-13D8-4594-BE34-7FD65EA2C59B}" destId="{5FC0523A-DBFB-41BB-8075-9FD6ACC7D44A}" srcOrd="1" destOrd="0" presId="urn:microsoft.com/office/officeart/2005/8/layout/hList1"/>
    <dgm:cxn modelId="{62F526F8-FDE1-4791-9A05-85C4E05E291F}" type="presParOf" srcId="{1FA6900B-54CF-4A45-87C9-1302166FDE6E}" destId="{F609B569-62E2-43B1-BEE3-D620C19DC7AD}" srcOrd="3" destOrd="0" presId="urn:microsoft.com/office/officeart/2005/8/layout/hList1"/>
    <dgm:cxn modelId="{EEBC02F1-24D3-44EF-B654-EE9CB67385BE}" type="presParOf" srcId="{1FA6900B-54CF-4A45-87C9-1302166FDE6E}" destId="{7AB4CE38-B3F3-4186-AE78-386FB0494CEB}" srcOrd="4" destOrd="0" presId="urn:microsoft.com/office/officeart/2005/8/layout/hList1"/>
    <dgm:cxn modelId="{204AB675-C0AD-48F0-BBE1-03BF2322E5B2}" type="presParOf" srcId="{7AB4CE38-B3F3-4186-AE78-386FB0494CEB}" destId="{AC6247D3-D5F0-412A-9518-F66FBE27BE33}" srcOrd="0" destOrd="0" presId="urn:microsoft.com/office/officeart/2005/8/layout/hList1"/>
    <dgm:cxn modelId="{565246FF-224F-48A3-BBC8-AAB604AE0F10}" type="presParOf" srcId="{7AB4CE38-B3F3-4186-AE78-386FB0494CEB}" destId="{8A18C954-A497-4E77-934A-DF9CC931040E}" srcOrd="1" destOrd="0" presId="urn:microsoft.com/office/officeart/2005/8/layout/hList1"/>
    <dgm:cxn modelId="{077AE870-C7C2-4857-80A9-49D1D03AACEE}" type="presParOf" srcId="{1FA6900B-54CF-4A45-87C9-1302166FDE6E}" destId="{8805F103-057A-4FCD-AE4C-1207D6BD0217}" srcOrd="5" destOrd="0" presId="urn:microsoft.com/office/officeart/2005/8/layout/hList1"/>
    <dgm:cxn modelId="{505C052B-5CFF-4356-B954-ECA6CE7308F0}" type="presParOf" srcId="{1FA6900B-54CF-4A45-87C9-1302166FDE6E}" destId="{788216CD-F960-494D-8E7D-72AB858AB3A0}" srcOrd="6" destOrd="0" presId="urn:microsoft.com/office/officeart/2005/8/layout/hList1"/>
    <dgm:cxn modelId="{7EF04EB6-96E3-4A24-8D3C-C6481304FCC2}" type="presParOf" srcId="{788216CD-F960-494D-8E7D-72AB858AB3A0}" destId="{4A8E6389-2392-4DFF-A648-95CD2BF85F99}" srcOrd="0" destOrd="0" presId="urn:microsoft.com/office/officeart/2005/8/layout/hList1"/>
    <dgm:cxn modelId="{97027C83-EB2D-4377-84F6-2C737A26B6ED}" type="presParOf" srcId="{788216CD-F960-494D-8E7D-72AB858AB3A0}" destId="{53565663-652C-408F-B8E2-A7CAFA24218B}" srcOrd="1" destOrd="0" presId="urn:microsoft.com/office/officeart/2005/8/layout/hList1"/>
    <dgm:cxn modelId="{9992D732-BD2D-4611-8F95-4F3FC5FDBB05}" type="presParOf" srcId="{1FA6900B-54CF-4A45-87C9-1302166FDE6E}" destId="{4AB8626D-C187-49F9-836B-A97851884031}" srcOrd="7" destOrd="0" presId="urn:microsoft.com/office/officeart/2005/8/layout/hList1"/>
    <dgm:cxn modelId="{A9519567-712A-4F81-BD3D-00321CCD6607}" type="presParOf" srcId="{1FA6900B-54CF-4A45-87C9-1302166FDE6E}" destId="{114239CF-8BE0-446E-B3B9-3EAD967BDBEF}" srcOrd="8" destOrd="0" presId="urn:microsoft.com/office/officeart/2005/8/layout/hList1"/>
    <dgm:cxn modelId="{F43171D2-B3DC-40E7-ABCB-61FBA866172E}" type="presParOf" srcId="{114239CF-8BE0-446E-B3B9-3EAD967BDBEF}" destId="{49E2F2A4-1466-47F7-A0E5-78CB448814AB}" srcOrd="0" destOrd="0" presId="urn:microsoft.com/office/officeart/2005/8/layout/hList1"/>
    <dgm:cxn modelId="{9A0FB284-7008-4B37-88B5-467395F45449}" type="presParOf" srcId="{114239CF-8BE0-446E-B3B9-3EAD967BDBEF}" destId="{79D64890-5BE3-409D-9026-116CD15ED76D}" srcOrd="1" destOrd="0" presId="urn:microsoft.com/office/officeart/2005/8/layout/hList1"/>
    <dgm:cxn modelId="{D87A3533-3ADF-41C3-A0F1-438EB5EDC474}" type="presParOf" srcId="{1FA6900B-54CF-4A45-87C9-1302166FDE6E}" destId="{848F43D7-181E-4FC3-AE29-47FB662C77BC}" srcOrd="9" destOrd="0" presId="urn:microsoft.com/office/officeart/2005/8/layout/hList1"/>
    <dgm:cxn modelId="{425AC138-FE9A-48D6-B288-0C55C029514F}" type="presParOf" srcId="{1FA6900B-54CF-4A45-87C9-1302166FDE6E}" destId="{583EB27B-9258-4D80-9535-FE8713929F0F}" srcOrd="10" destOrd="0" presId="urn:microsoft.com/office/officeart/2005/8/layout/hList1"/>
    <dgm:cxn modelId="{89FDC9C4-EB29-4211-9E90-187EEA5DDDAC}" type="presParOf" srcId="{583EB27B-9258-4D80-9535-FE8713929F0F}" destId="{9B98B1BC-87CB-411A-AE8F-D7B215619D24}" srcOrd="0" destOrd="0" presId="urn:microsoft.com/office/officeart/2005/8/layout/hList1"/>
    <dgm:cxn modelId="{6BA24B2E-BDC2-400B-AFD5-B968BC0D2AA5}" type="presParOf" srcId="{583EB27B-9258-4D80-9535-FE8713929F0F}" destId="{6EE8C6AC-7B34-44B0-8D39-650C04A7A35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7F38C-E432-41CB-AEAC-65A8F9B6D1A7}">
      <dsp:nvSpPr>
        <dsp:cNvPr id="0" name=""/>
        <dsp:cNvSpPr/>
      </dsp:nvSpPr>
      <dsp:spPr>
        <a:xfrm>
          <a:off x="3199" y="554019"/>
          <a:ext cx="1699741" cy="577194"/>
        </a:xfrm>
        <a:prstGeom prst="rect">
          <a:avLst/>
        </a:prstGeom>
        <a:gradFill rotWithShape="0">
          <a:gsLst>
            <a:gs pos="0">
              <a:srgbClr val="007681"/>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Member Access to Care</a:t>
          </a:r>
          <a:r>
            <a:rPr lang="en-US" sz="1600" kern="1200">
              <a:latin typeface="+mj-lt"/>
            </a:rPr>
            <a:t>	</a:t>
          </a:r>
        </a:p>
      </dsp:txBody>
      <dsp:txXfrm>
        <a:off x="3199" y="554019"/>
        <a:ext cx="1699741" cy="577194"/>
      </dsp:txXfrm>
    </dsp:sp>
    <dsp:sp modelId="{A8DF2B46-C735-44E3-9728-B32BFF12F1B7}">
      <dsp:nvSpPr>
        <dsp:cNvPr id="0" name=""/>
        <dsp:cNvSpPr/>
      </dsp:nvSpPr>
      <dsp:spPr>
        <a:xfrm>
          <a:off x="3199" y="1131214"/>
          <a:ext cx="1699741" cy="345658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Symbol" panose="05050102010706020507" pitchFamily="18" charset="2"/>
            <a:buChar char=""/>
          </a:pPr>
          <a:r>
            <a:rPr lang="en-US" sz="1400" kern="1200" dirty="0">
              <a:latin typeface="+mn-lt"/>
            </a:rPr>
            <a:t>No referrals needed on all plans</a:t>
          </a:r>
        </a:p>
        <a:p>
          <a:pPr marL="114300" lvl="1" indent="-114300" algn="l" defTabSz="622300">
            <a:lnSpc>
              <a:spcPct val="90000"/>
            </a:lnSpc>
            <a:spcBef>
              <a:spcPct val="0"/>
            </a:spcBef>
            <a:spcAft>
              <a:spcPct val="15000"/>
            </a:spcAft>
            <a:buFont typeface="Symbol" panose="05050102010706020507" pitchFamily="18" charset="2"/>
            <a:buChar char=""/>
          </a:pPr>
          <a:r>
            <a:rPr lang="en-US" sz="1400" kern="1200" dirty="0">
              <a:latin typeface="+mn-lt"/>
            </a:rPr>
            <a:t>Prior authorizations reduced or limited</a:t>
          </a:r>
        </a:p>
        <a:p>
          <a:pPr marL="114300" lvl="1" indent="-114300" algn="l" defTabSz="622300">
            <a:lnSpc>
              <a:spcPct val="90000"/>
            </a:lnSpc>
            <a:spcBef>
              <a:spcPct val="0"/>
            </a:spcBef>
            <a:spcAft>
              <a:spcPct val="15000"/>
            </a:spcAft>
            <a:buFont typeface="Symbol" panose="05050102010706020507" pitchFamily="18" charset="2"/>
            <a:buChar char=""/>
          </a:pPr>
          <a:r>
            <a:rPr lang="en-US" sz="1400" kern="1200">
              <a:latin typeface="+mn-lt"/>
            </a:rPr>
            <a:t>In-home support (Papa) on most plans</a:t>
          </a:r>
        </a:p>
      </dsp:txBody>
      <dsp:txXfrm>
        <a:off x="3199" y="1131214"/>
        <a:ext cx="1699741" cy="3456582"/>
      </dsp:txXfrm>
    </dsp:sp>
    <dsp:sp modelId="{E3B0A73D-B554-4995-8B93-8C2DBFC3BB85}">
      <dsp:nvSpPr>
        <dsp:cNvPr id="0" name=""/>
        <dsp:cNvSpPr/>
      </dsp:nvSpPr>
      <dsp:spPr>
        <a:xfrm>
          <a:off x="1940904" y="554019"/>
          <a:ext cx="1699741" cy="5771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PPO Cost Share Parity</a:t>
          </a:r>
        </a:p>
      </dsp:txBody>
      <dsp:txXfrm>
        <a:off x="1940904" y="554019"/>
        <a:ext cx="1699741" cy="577194"/>
      </dsp:txXfrm>
    </dsp:sp>
    <dsp:sp modelId="{5FC0523A-DBFB-41BB-8075-9FD6ACC7D44A}">
      <dsp:nvSpPr>
        <dsp:cNvPr id="0" name=""/>
        <dsp:cNvSpPr/>
      </dsp:nvSpPr>
      <dsp:spPr>
        <a:xfrm>
          <a:off x="1940904" y="1131214"/>
          <a:ext cx="1699741" cy="345658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Symbol" panose="05050102010706020507" pitchFamily="18" charset="2"/>
            <a:buChar char=""/>
          </a:pPr>
          <a:r>
            <a:rPr lang="en-US" sz="1400" kern="1200" dirty="0">
              <a:latin typeface="+mn-lt"/>
            </a:rPr>
            <a:t>PPO C-SNP plans offer in- and out-of-network cost parity for most services</a:t>
          </a:r>
        </a:p>
        <a:p>
          <a:pPr marL="114300" lvl="1" indent="-114300" algn="l" defTabSz="622300">
            <a:lnSpc>
              <a:spcPct val="90000"/>
            </a:lnSpc>
            <a:spcBef>
              <a:spcPct val="0"/>
            </a:spcBef>
            <a:spcAft>
              <a:spcPct val="15000"/>
            </a:spcAft>
            <a:buFont typeface="Symbol" panose="05050102010706020507" pitchFamily="18" charset="2"/>
            <a:buChar char=""/>
          </a:pPr>
          <a:r>
            <a:rPr lang="en-US" sz="1400" kern="1200" dirty="0">
              <a:latin typeface="+mn-lt"/>
            </a:rPr>
            <a:t>Same INN &amp; OON combined MOOP in IN and TN</a:t>
          </a:r>
        </a:p>
      </dsp:txBody>
      <dsp:txXfrm>
        <a:off x="1940904" y="1131214"/>
        <a:ext cx="1699741" cy="3456582"/>
      </dsp:txXfrm>
    </dsp:sp>
    <dsp:sp modelId="{AC6247D3-D5F0-412A-9518-F66FBE27BE33}">
      <dsp:nvSpPr>
        <dsp:cNvPr id="0" name=""/>
        <dsp:cNvSpPr/>
      </dsp:nvSpPr>
      <dsp:spPr>
        <a:xfrm>
          <a:off x="3878608" y="554019"/>
          <a:ext cx="1699741" cy="5771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C-SNP CKD</a:t>
          </a:r>
        </a:p>
      </dsp:txBody>
      <dsp:txXfrm>
        <a:off x="3878608" y="554019"/>
        <a:ext cx="1699741" cy="577194"/>
      </dsp:txXfrm>
    </dsp:sp>
    <dsp:sp modelId="{8A18C954-A497-4E77-934A-DF9CC931040E}">
      <dsp:nvSpPr>
        <dsp:cNvPr id="0" name=""/>
        <dsp:cNvSpPr/>
      </dsp:nvSpPr>
      <dsp:spPr>
        <a:xfrm>
          <a:off x="3878608" y="1131214"/>
          <a:ext cx="1699741" cy="345658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a:latin typeface="+mn-lt"/>
            </a:rPr>
            <a:t>C-SNP CKD available in all markets and counties</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latin typeface="+mn-lt"/>
            </a:rPr>
            <a:t>Enhanced benefits for ESRD/CKD stage 5 members</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a:latin typeface="+mn-lt"/>
            </a:rPr>
            <a:t>SSBCI now includes reduced cost-sharing for select Medicare services</a:t>
          </a:r>
        </a:p>
      </dsp:txBody>
      <dsp:txXfrm>
        <a:off x="3878608" y="1131214"/>
        <a:ext cx="1699741" cy="3456582"/>
      </dsp:txXfrm>
    </dsp:sp>
    <dsp:sp modelId="{4A8E6389-2392-4DFF-A648-95CD2BF85F99}">
      <dsp:nvSpPr>
        <dsp:cNvPr id="0" name=""/>
        <dsp:cNvSpPr/>
      </dsp:nvSpPr>
      <dsp:spPr>
        <a:xfrm>
          <a:off x="5816313" y="554019"/>
          <a:ext cx="1699741" cy="5771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Key Essentials</a:t>
          </a:r>
        </a:p>
      </dsp:txBody>
      <dsp:txXfrm>
        <a:off x="5816313" y="554019"/>
        <a:ext cx="1699741" cy="577194"/>
      </dsp:txXfrm>
    </dsp:sp>
    <dsp:sp modelId="{53565663-652C-408F-B8E2-A7CAFA24218B}">
      <dsp:nvSpPr>
        <dsp:cNvPr id="0" name=""/>
        <dsp:cNvSpPr/>
      </dsp:nvSpPr>
      <dsp:spPr>
        <a:xfrm>
          <a:off x="5816313" y="1131214"/>
          <a:ext cx="1699741" cy="345658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Symbol" panose="05050102010706020507" pitchFamily="18" charset="2"/>
            <a:buChar char=""/>
          </a:pPr>
          <a:r>
            <a:rPr lang="en-US" sz="1400" kern="1200">
              <a:latin typeface="+mn-lt"/>
            </a:rPr>
            <a:t>Grocery, utilities &amp; OTC </a:t>
          </a:r>
          <a:r>
            <a:rPr lang="en-US" sz="1400" b="0" kern="1200">
              <a:latin typeface="+mn-lt"/>
            </a:rPr>
            <a:t>on most plans</a:t>
          </a:r>
        </a:p>
        <a:p>
          <a:pPr marL="114300" lvl="1" indent="-114300" algn="l" defTabSz="622300">
            <a:lnSpc>
              <a:spcPct val="90000"/>
            </a:lnSpc>
            <a:spcBef>
              <a:spcPct val="0"/>
            </a:spcBef>
            <a:spcAft>
              <a:spcPct val="15000"/>
            </a:spcAft>
            <a:buFont typeface="Symbol" panose="05050102010706020507" pitchFamily="18" charset="2"/>
            <a:buChar char=""/>
          </a:pPr>
          <a:r>
            <a:rPr lang="en-US" sz="1400" kern="1200">
              <a:latin typeface="+mn-lt"/>
            </a:rPr>
            <a:t>$0 insulin &amp; competitive Part D on </a:t>
          </a:r>
          <a:r>
            <a:rPr lang="en-US" sz="1400" b="0" kern="1200">
              <a:latin typeface="+mn-lt"/>
            </a:rPr>
            <a:t>most plans</a:t>
          </a:r>
        </a:p>
        <a:p>
          <a:pPr marL="114300" lvl="1" indent="-114300" algn="l" defTabSz="622300">
            <a:lnSpc>
              <a:spcPct val="90000"/>
            </a:lnSpc>
            <a:spcBef>
              <a:spcPct val="0"/>
            </a:spcBef>
            <a:spcAft>
              <a:spcPct val="15000"/>
            </a:spcAft>
            <a:buFont typeface="Symbol" panose="05050102010706020507" pitchFamily="18" charset="2"/>
            <a:buChar char=""/>
          </a:pPr>
          <a:r>
            <a:rPr lang="en-US" sz="1400" kern="1200">
              <a:latin typeface="+mn-lt"/>
            </a:rPr>
            <a:t>Dental, vision &amp; hearing </a:t>
          </a:r>
          <a:r>
            <a:rPr lang="en-US" sz="1400" b="0" kern="1200">
              <a:latin typeface="+mn-lt"/>
            </a:rPr>
            <a:t>on all plans</a:t>
          </a:r>
        </a:p>
        <a:p>
          <a:pPr marL="114300" lvl="1" indent="-114300" algn="l" defTabSz="622300">
            <a:lnSpc>
              <a:spcPct val="90000"/>
            </a:lnSpc>
            <a:spcBef>
              <a:spcPct val="0"/>
            </a:spcBef>
            <a:spcAft>
              <a:spcPct val="15000"/>
            </a:spcAft>
            <a:buFont typeface="Symbol" panose="05050102010706020507" pitchFamily="18" charset="2"/>
            <a:buChar char=""/>
          </a:pPr>
          <a:r>
            <a:rPr lang="en-US" sz="1400" b="0" kern="1200">
              <a:latin typeface="+mn-lt"/>
            </a:rPr>
            <a:t>Routine podiatry on all plans</a:t>
          </a:r>
        </a:p>
        <a:p>
          <a:pPr marL="114300" lvl="1" indent="-114300" algn="l" defTabSz="622300">
            <a:lnSpc>
              <a:spcPct val="90000"/>
            </a:lnSpc>
            <a:spcBef>
              <a:spcPct val="0"/>
            </a:spcBef>
            <a:spcAft>
              <a:spcPct val="15000"/>
            </a:spcAft>
            <a:buFont typeface="Symbol" panose="05050102010706020507" pitchFamily="18" charset="2"/>
            <a:buChar char=""/>
          </a:pPr>
          <a:r>
            <a:rPr lang="en-US" sz="1400" b="0" kern="1200">
              <a:latin typeface="+mn-lt"/>
            </a:rPr>
            <a:t>$0 copay CGMs on all plans (</a:t>
          </a:r>
          <a:r>
            <a:rPr lang="en-US" sz="1400" kern="1200">
              <a:latin typeface="+mn-lt"/>
            </a:rPr>
            <a:t>with Rx, filled at pharmacy)</a:t>
          </a:r>
        </a:p>
      </dsp:txBody>
      <dsp:txXfrm>
        <a:off x="5816313" y="1131214"/>
        <a:ext cx="1699741" cy="3456582"/>
      </dsp:txXfrm>
    </dsp:sp>
    <dsp:sp modelId="{49E2F2A4-1466-47F7-A0E5-78CB448814AB}">
      <dsp:nvSpPr>
        <dsp:cNvPr id="0" name=""/>
        <dsp:cNvSpPr/>
      </dsp:nvSpPr>
      <dsp:spPr>
        <a:xfrm>
          <a:off x="7754018" y="554019"/>
          <a:ext cx="1699741" cy="5771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Transportation</a:t>
          </a:r>
        </a:p>
      </dsp:txBody>
      <dsp:txXfrm>
        <a:off x="7754018" y="554019"/>
        <a:ext cx="1699741" cy="577194"/>
      </dsp:txXfrm>
    </dsp:sp>
    <dsp:sp modelId="{79D64890-5BE3-409D-9026-116CD15ED76D}">
      <dsp:nvSpPr>
        <dsp:cNvPr id="0" name=""/>
        <dsp:cNvSpPr/>
      </dsp:nvSpPr>
      <dsp:spPr>
        <a:xfrm>
          <a:off x="7754018" y="1131214"/>
          <a:ext cx="1699741" cy="345658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Symbol" panose="05050102010706020507" pitchFamily="18" charset="2"/>
            <a:buChar char=""/>
          </a:pPr>
          <a:r>
            <a:rPr lang="en-US" sz="1400" kern="1200">
              <a:latin typeface="+mn-lt"/>
            </a:rPr>
            <a:t>Transportation on all HMO plans</a:t>
          </a:r>
        </a:p>
        <a:p>
          <a:pPr marL="114300" lvl="1" indent="-114300" algn="l" defTabSz="622300">
            <a:lnSpc>
              <a:spcPct val="90000"/>
            </a:lnSpc>
            <a:spcBef>
              <a:spcPct val="0"/>
            </a:spcBef>
            <a:spcAft>
              <a:spcPct val="15000"/>
            </a:spcAft>
            <a:buFont typeface="Symbol" panose="05050102010706020507" pitchFamily="18" charset="2"/>
            <a:buChar char=""/>
          </a:pPr>
          <a:r>
            <a:rPr lang="en-US" sz="1400" kern="1200">
              <a:latin typeface="+mn-lt"/>
            </a:rPr>
            <a:t>Unlimited transportation for ESRD members on CKD plans</a:t>
          </a:r>
        </a:p>
      </dsp:txBody>
      <dsp:txXfrm>
        <a:off x="7754018" y="1131214"/>
        <a:ext cx="1699741" cy="3456582"/>
      </dsp:txXfrm>
    </dsp:sp>
    <dsp:sp modelId="{9B98B1BC-87CB-411A-AE8F-D7B215619D24}">
      <dsp:nvSpPr>
        <dsp:cNvPr id="0" name=""/>
        <dsp:cNvSpPr/>
      </dsp:nvSpPr>
      <dsp:spPr>
        <a:xfrm>
          <a:off x="9691723" y="554019"/>
          <a:ext cx="1699741" cy="5771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C-SNP Enhancements</a:t>
          </a:r>
        </a:p>
      </dsp:txBody>
      <dsp:txXfrm>
        <a:off x="9691723" y="554019"/>
        <a:ext cx="1699741" cy="577194"/>
      </dsp:txXfrm>
    </dsp:sp>
    <dsp:sp modelId="{6EE8C6AC-7B34-44B0-8D39-650C04A7A355}">
      <dsp:nvSpPr>
        <dsp:cNvPr id="0" name=""/>
        <dsp:cNvSpPr/>
      </dsp:nvSpPr>
      <dsp:spPr>
        <a:xfrm>
          <a:off x="9691723" y="1131214"/>
          <a:ext cx="1699741" cy="345658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Symbol" panose="05050102010706020507" pitchFamily="18" charset="2"/>
            <a:buChar char=""/>
          </a:pPr>
          <a:r>
            <a:rPr lang="en-US" sz="1400" kern="1200">
              <a:latin typeface="+mn-lt"/>
            </a:rPr>
            <a:t>Healthy foods, utilities, and OTC allowance on all plans</a:t>
          </a:r>
        </a:p>
        <a:p>
          <a:pPr marL="114300" lvl="1" indent="-114300" algn="l" defTabSz="622300">
            <a:lnSpc>
              <a:spcPct val="90000"/>
            </a:lnSpc>
            <a:spcBef>
              <a:spcPct val="0"/>
            </a:spcBef>
            <a:spcAft>
              <a:spcPct val="15000"/>
            </a:spcAft>
            <a:buFont typeface="Symbol" panose="05050102010706020507" pitchFamily="18" charset="2"/>
            <a:buChar char=""/>
          </a:pPr>
          <a:r>
            <a:rPr lang="en-US" sz="1400" kern="1200">
              <a:latin typeface="+mn-lt"/>
            </a:rPr>
            <a:t>Expanded T6 drug list with $0 copay for key C-SNP meds on most plans</a:t>
          </a:r>
        </a:p>
        <a:p>
          <a:pPr marL="114300" lvl="1" indent="-114300" algn="l" defTabSz="622300">
            <a:lnSpc>
              <a:spcPct val="90000"/>
            </a:lnSpc>
            <a:spcBef>
              <a:spcPct val="0"/>
            </a:spcBef>
            <a:spcAft>
              <a:spcPct val="15000"/>
            </a:spcAft>
            <a:buFont typeface="Symbol" panose="05050102010706020507" pitchFamily="18" charset="2"/>
            <a:buChar char=""/>
          </a:pPr>
          <a:r>
            <a:rPr lang="en-US" sz="1400" kern="1200">
              <a:latin typeface="+mn-lt"/>
            </a:rPr>
            <a:t>$0 copay for C-SNP specialists on most plans</a:t>
          </a:r>
        </a:p>
        <a:p>
          <a:pPr marL="114300" lvl="1" indent="-114300" algn="l" defTabSz="622300">
            <a:lnSpc>
              <a:spcPct val="90000"/>
            </a:lnSpc>
            <a:spcBef>
              <a:spcPct val="0"/>
            </a:spcBef>
            <a:spcAft>
              <a:spcPct val="15000"/>
            </a:spcAft>
            <a:buFont typeface="Symbol" panose="05050102010706020507" pitchFamily="18" charset="2"/>
            <a:buChar char=""/>
          </a:pPr>
          <a:r>
            <a:rPr lang="en-US" sz="1400" kern="1200">
              <a:latin typeface="+mn-lt"/>
            </a:rPr>
            <a:t>Chronic meals included on all HMO C-SNP plans</a:t>
          </a:r>
        </a:p>
      </dsp:txBody>
      <dsp:txXfrm>
        <a:off x="9691723" y="1131214"/>
        <a:ext cx="1699741" cy="345658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0.37294</cdr:x>
      <cdr:y>0.46769</cdr:y>
    </cdr:from>
    <cdr:to>
      <cdr:x>0.37294</cdr:x>
      <cdr:y>0.551</cdr:y>
    </cdr:to>
    <cdr:cxnSp macro="">
      <cdr:nvCxnSpPr>
        <cdr:cNvPr id="3" name="Straight Connector 2">
          <a:extLst xmlns:a="http://schemas.openxmlformats.org/drawingml/2006/main">
            <a:ext uri="{FF2B5EF4-FFF2-40B4-BE49-F238E27FC236}">
              <a16:creationId xmlns:a16="http://schemas.microsoft.com/office/drawing/2014/main" id="{C28D6660-64AB-CC8A-F517-999AB158B16F}"/>
            </a:ext>
          </a:extLst>
        </cdr:cNvPr>
        <cdr:cNvCxnSpPr/>
      </cdr:nvCxnSpPr>
      <cdr:spPr>
        <a:xfrm xmlns:a="http://schemas.openxmlformats.org/drawingml/2006/main">
          <a:off x="2103614" y="1864898"/>
          <a:ext cx="0" cy="33217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0.51531</cdr:x>
      <cdr:y>0.25965</cdr:y>
    </cdr:from>
    <cdr:to>
      <cdr:x>0.57462</cdr:x>
      <cdr:y>0.25965</cdr:y>
    </cdr:to>
    <cdr:cxnSp macro="">
      <cdr:nvCxnSpPr>
        <cdr:cNvPr id="7" name="Straight Connector 6">
          <a:extLst xmlns:a="http://schemas.openxmlformats.org/drawingml/2006/main">
            <a:ext uri="{FF2B5EF4-FFF2-40B4-BE49-F238E27FC236}">
              <a16:creationId xmlns:a16="http://schemas.microsoft.com/office/drawing/2014/main" id="{519D9AF0-2352-605C-8501-F7D55F9CEABD}"/>
            </a:ext>
          </a:extLst>
        </cdr:cNvPr>
        <cdr:cNvCxnSpPr/>
      </cdr:nvCxnSpPr>
      <cdr:spPr>
        <a:xfrm xmlns:a="http://schemas.openxmlformats.org/drawingml/2006/main" flipH="1">
          <a:off x="2906712" y="1035326"/>
          <a:ext cx="33454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0.47825</cdr:x>
      <cdr:y>0.53082</cdr:y>
    </cdr:from>
    <cdr:to>
      <cdr:x>0.79484</cdr:x>
      <cdr:y>0.65937</cdr:y>
    </cdr:to>
    <cdr:sp macro="" textlink="">
      <cdr:nvSpPr>
        <cdr:cNvPr id="2" name="TextBox 18">
          <a:extLst xmlns:a="http://schemas.openxmlformats.org/drawingml/2006/main">
            <a:ext uri="{FF2B5EF4-FFF2-40B4-BE49-F238E27FC236}">
              <a16:creationId xmlns:a16="http://schemas.microsoft.com/office/drawing/2014/main" id="{390D71DD-D763-E414-9F7C-C4D9FD0B16CD}"/>
            </a:ext>
          </a:extLst>
        </cdr:cNvPr>
        <cdr:cNvSpPr txBox="1"/>
      </cdr:nvSpPr>
      <cdr:spPr>
        <a:xfrm xmlns:a="http://schemas.openxmlformats.org/drawingml/2006/main">
          <a:off x="1612979" y="1652166"/>
          <a:ext cx="1067743"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000000"/>
              </a:solidFill>
              <a:latin typeface="+mj-lt"/>
            </a:rPr>
            <a:t>7</a:t>
          </a:r>
          <a:r>
            <a:rPr kumimoji="0" lang="en-US" sz="2000" b="1" i="0" u="none" strike="noStrike" kern="0" cap="none" spc="0" normalizeH="0" baseline="0" noProof="0" dirty="0">
              <a:ln>
                <a:noFill/>
              </a:ln>
              <a:solidFill>
                <a:srgbClr val="000000"/>
              </a:solidFill>
              <a:effectLst/>
              <a:uLnTx/>
              <a:uFillTx/>
              <a:latin typeface="+mj-lt"/>
            </a:rPr>
            <a:t>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6C692435-3C06-437E-A84A-4D51FF92878A}" type="datetimeFigureOut">
              <a:rPr lang="en-US" smtClean="0"/>
              <a:t>8/21/2025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4360CA6-1592-4BA2-A1F8-2C178FB180FB}" type="slidenum">
              <a:rPr lang="en-US" smtClean="0"/>
              <a:t>‹#›</a:t>
            </a:fld>
            <a:endParaRPr lang="en-US"/>
          </a:p>
        </p:txBody>
      </p:sp>
    </p:spTree>
    <p:extLst>
      <p:ext uri="{BB962C8B-B14F-4D97-AF65-F5344CB8AC3E}">
        <p14:creationId xmlns:p14="http://schemas.microsoft.com/office/powerpoint/2010/main" val="1153064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a:p>
        </p:txBody>
      </p:sp>
    </p:spTree>
    <p:extLst>
      <p:ext uri="{BB962C8B-B14F-4D97-AF65-F5344CB8AC3E}">
        <p14:creationId xmlns:p14="http://schemas.microsoft.com/office/powerpoint/2010/main" val="256464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25CB9-8B97-7D5E-BC54-B3A6A32CD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D0772-9FC3-F577-D611-F363EE1E7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EE183-50E5-6119-CC15-61E727EA1B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C91457-E904-9573-85A4-D081B12D45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0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DBAED-50EE-CE08-D322-4E6998602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76A8F-ED4F-E8A6-298C-F132A0C9A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13D82-C289-11BF-9691-47BD1C3910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E5DC10-63DE-2383-D166-0B88120225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97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256D5-4733-13D3-D96D-BB6A9B06D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722B6-B057-4159-F150-456D0AEFD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E5C659-2963-6B5D-8AFE-0BBB6EDEEE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EB99BC-0CB4-3A09-E113-DB31624112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21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C359-0893-76EF-2340-EB05C5FF4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C57A5-9B0F-B924-F287-8AC9269AE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F0085-5E3F-DF42-B1C7-72D63B92F1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822FFB-E43E-983F-8009-ACA4899EE5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71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AAC9C-65C0-CEB9-786B-BE9E7F133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F4FF2-969D-824B-BBB5-3C84CD329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1AF57-0B8A-BEAE-7483-E9D081DA15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A3D814-15DF-1AA3-829C-05C6EF3F97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758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317E2-9F95-A7A6-9482-84F6D1A22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EAE56-C8EA-2CFD-F949-E67E883BB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041A7-72EC-DF82-B431-593BB4005A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13D99D-14FB-2EB6-E5F6-D27192FF91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456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586E4-6824-2217-D32C-C2C50F83C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BA476-16BB-BE06-31FD-9D4DB34470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6A344-3E1E-9DBB-79FC-4ADC2455D8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4C73B8-6599-DACE-1117-31D5FE57EA22}"/>
              </a:ext>
            </a:extLst>
          </p:cNvPr>
          <p:cNvSpPr>
            <a:spLocks noGrp="1"/>
          </p:cNvSpPr>
          <p:nvPr>
            <p:ph type="sldNum" sz="quarter" idx="5"/>
          </p:nvPr>
        </p:nvSpPr>
        <p:spPr/>
        <p:txBody>
          <a:bodyPr/>
          <a:lstStyle/>
          <a:p>
            <a:pPr defTabSz="966612">
              <a:defRPr/>
            </a:pPr>
            <a:fld id="{8530193B-564F-4854-8A52-728F3FB19C85}" type="slidenum">
              <a:rPr lang="en-US" kern="0">
                <a:solidFill>
                  <a:sysClr val="windowText" lastClr="000000"/>
                </a:solidFill>
              </a:rPr>
              <a:pPr defTabSz="966612">
                <a:defRPr/>
              </a:pPr>
              <a:t>32</a:t>
            </a:fld>
            <a:endParaRPr lang="en-US" kern="0">
              <a:solidFill>
                <a:sysClr val="windowText" lastClr="000000"/>
              </a:solidFill>
            </a:endParaRPr>
          </a:p>
        </p:txBody>
      </p:sp>
    </p:spTree>
    <p:extLst>
      <p:ext uri="{BB962C8B-B14F-4D97-AF65-F5344CB8AC3E}">
        <p14:creationId xmlns:p14="http://schemas.microsoft.com/office/powerpoint/2010/main" val="3642953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D2B9-BED1-2D87-8AF7-E76DE38FE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A3D1F-C4C0-3E1F-7E6A-1758A28607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9BC3C-A0FA-9A66-ED92-44ABA0210D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870CE5-B2FF-8AF8-32A6-A25DD19B1F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453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BFE1F-A6B0-AA76-48D5-01DA86E5C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014D3-1836-AC36-6AC0-BFCE052BB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C7ABA-2F4A-53DC-DBBE-96B77EFDB4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127DDA-AB12-686A-554A-17DA5AE15F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523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BCF99-CBAE-FA26-6543-91CE3479B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35C5C-DA73-250D-5E7D-5E9103836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791AA-CA56-2316-2BC3-A64EB8BD99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0EA014-02A4-BBB5-412C-8B2C6B76AE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625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4C14B-74B0-249F-8EBB-A2DD8E258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55A6A-9CDF-812D-4658-86E71E4DC1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4AEDE-2AF3-DAAF-3525-C9A7DBA380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5D0E40-AF27-A56F-B462-63B66D8E1A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010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63C19-EB15-8E1C-1A31-B32BE0E01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98545-E26E-7C3E-7C88-0C5F9A18F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F3B88-084A-C049-6CA3-B60660180B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75B8AA-D302-D0BE-83A3-637AAC197B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42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E4C08-F6C0-D65A-B806-CD5090A0D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14E3A-CD9B-5FEB-D6F5-2A99FF27D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FD057-CE92-B4A3-666A-5109126F99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348F43-DA11-FBAA-0794-198EE6F311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126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C7A12-9357-710B-32CC-A4B117706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C6AAE-ED61-A3F5-351A-5D57B435C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1E685-F668-6A43-CB44-8F5EE937AE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C3A5EC-C3A4-C51B-1F0C-121F731D5D28}"/>
              </a:ext>
            </a:extLst>
          </p:cNvPr>
          <p:cNvSpPr>
            <a:spLocks noGrp="1"/>
          </p:cNvSpPr>
          <p:nvPr>
            <p:ph type="sldNum" sz="quarter" idx="5"/>
          </p:nvPr>
        </p:nvSpPr>
        <p:spPr/>
        <p:txBody>
          <a:bodyPr/>
          <a:lstStyle/>
          <a:p>
            <a:fld id="{8530193B-564F-4854-8A52-728F3FB19C85}" type="slidenum">
              <a:rPr lang="en-US" noProof="0" smtClean="0"/>
              <a:t>38</a:t>
            </a:fld>
            <a:endParaRPr lang="en-US" noProof="0"/>
          </a:p>
        </p:txBody>
      </p:sp>
    </p:spTree>
    <p:extLst>
      <p:ext uri="{BB962C8B-B14F-4D97-AF65-F5344CB8AC3E}">
        <p14:creationId xmlns:p14="http://schemas.microsoft.com/office/powerpoint/2010/main" val="4012721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D7FB-D039-5C19-55D4-FEE2A0D59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1AC07-76AB-BE6A-F37E-883327941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97522-B6CC-8157-54CD-CAE795535F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38119D-A959-FB8B-A95C-7EEE11BF0120}"/>
              </a:ext>
            </a:extLst>
          </p:cNvPr>
          <p:cNvSpPr>
            <a:spLocks noGrp="1"/>
          </p:cNvSpPr>
          <p:nvPr>
            <p:ph type="sldNum" sz="quarter" idx="5"/>
          </p:nvPr>
        </p:nvSpPr>
        <p:spPr/>
        <p:txBody>
          <a:bodyPr/>
          <a:lstStyle/>
          <a:p>
            <a:fld id="{8530193B-564F-4854-8A52-728F3FB19C85}" type="slidenum">
              <a:rPr lang="en-US" noProof="0" smtClean="0"/>
              <a:t>39</a:t>
            </a:fld>
            <a:endParaRPr lang="en-US" noProof="0"/>
          </a:p>
        </p:txBody>
      </p:sp>
    </p:spTree>
    <p:extLst>
      <p:ext uri="{BB962C8B-B14F-4D97-AF65-F5344CB8AC3E}">
        <p14:creationId xmlns:p14="http://schemas.microsoft.com/office/powerpoint/2010/main" val="2903771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EEC7E-0946-3844-2F51-BB507468E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1E8D5-BCF7-B567-4DD5-A9BC8798B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542AD-705D-E894-5594-993023E381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51BBFC-4BFB-C8DA-2C62-D06580E759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694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E2402-D74C-30CE-8A0B-EFD2C35A0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4DF34-0B66-C789-2B2C-C8B03F808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449E2-EB74-F001-E04C-885114BF97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DBBF7C-0506-299F-33BA-959D79E78A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680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968ED-5CDA-3F50-2B50-EFF0CC0CA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58F84-75CA-3A78-A92F-01214115B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C2272-C455-E109-00C2-8CF6AB1A73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F352F0-E7B5-452D-E247-5DFDFE20AF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456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69E79-4599-A73A-86A0-FA85E03BF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7ADC2-0466-D164-E8B6-D63BE5734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DBADF-E97E-2FCA-9956-C4B6B8DFEE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4EB2A3-33CF-1DCC-D88C-A25826ADB3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180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48D0-F9C5-15B3-36A5-D6AA52722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014AA-02A4-9575-8356-27427AEA2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DEA93-90B3-E63C-823F-0AEE17CD18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9395A9-0EF3-2794-DEBA-9568BBF40E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806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5616E-D6FE-911C-B1BD-5EDE37CC0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7B508-210A-A4A8-1D50-4AF4D9BE5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25E4A-FDD1-72BC-910C-9899A6526D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D55519-AAE0-1F09-59D0-FE8CF5F1E9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42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1D1EB-E955-E2CE-DD9C-AF53D2E81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B0A20D-B2A5-071A-E655-10C73232F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7BEE2-D343-C9E2-7C06-28AC34058F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venir Next LT Pro" panose="020B0504020202020204" pitchFamily="34" charset="0"/>
              </a:rPr>
              <a:t>For beneficiaries concerned about their risk of developing chronic conditions, the goal of our Elite Balance plan is to prevent the onset of these conditions and improve overall health and wellness.</a:t>
            </a:r>
          </a:p>
          <a:p>
            <a:endParaRPr lang="en-US"/>
          </a:p>
        </p:txBody>
      </p:sp>
      <p:sp>
        <p:nvSpPr>
          <p:cNvPr id="4" name="Slide Number Placeholder 3">
            <a:extLst>
              <a:ext uri="{FF2B5EF4-FFF2-40B4-BE49-F238E27FC236}">
                <a16:creationId xmlns:a16="http://schemas.microsoft.com/office/drawing/2014/main" id="{79046028-629D-DB09-DF1F-059BB84DDD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88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496F8-8968-252F-4AA7-5983CBE3C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93463-8627-9C40-E473-1FD618AC3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F5277-D6DD-589F-BBA3-8BE7945862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6F79CE-9733-B835-3777-93A1701B9B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903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16B3-7F39-B5B8-B27E-EDF88B5B3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EA00D-B39F-DAB4-191A-D229FD1DA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A0E03-F587-1ACD-D026-FCDE0F22CF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2CBAAE-375B-614F-DDA3-FD88798CDBD5}"/>
              </a:ext>
            </a:extLst>
          </p:cNvPr>
          <p:cNvSpPr>
            <a:spLocks noGrp="1"/>
          </p:cNvSpPr>
          <p:nvPr>
            <p:ph type="sldNum" sz="quarter" idx="5"/>
          </p:nvPr>
        </p:nvSpPr>
        <p:spPr/>
        <p:txBody>
          <a:bodyPr/>
          <a:lstStyle/>
          <a:p>
            <a:fld id="{8530193B-564F-4854-8A52-728F3FB19C85}" type="slidenum">
              <a:rPr lang="en-US" noProof="0" smtClean="0"/>
              <a:t>47</a:t>
            </a:fld>
            <a:endParaRPr lang="en-US" noProof="0"/>
          </a:p>
        </p:txBody>
      </p:sp>
    </p:spTree>
    <p:extLst>
      <p:ext uri="{BB962C8B-B14F-4D97-AF65-F5344CB8AC3E}">
        <p14:creationId xmlns:p14="http://schemas.microsoft.com/office/powerpoint/2010/main" val="3618128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D8DDB-E165-2F2B-9E3B-AF6913145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BB592-45BA-D1C7-945D-2305C0744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8D674-A056-C931-D548-1624525EC2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B39D68-9519-1688-B99B-4B4E30DE010F}"/>
              </a:ext>
            </a:extLst>
          </p:cNvPr>
          <p:cNvSpPr>
            <a:spLocks noGrp="1"/>
          </p:cNvSpPr>
          <p:nvPr>
            <p:ph type="sldNum" sz="quarter" idx="5"/>
          </p:nvPr>
        </p:nvSpPr>
        <p:spPr/>
        <p:txBody>
          <a:bodyPr/>
          <a:lstStyle/>
          <a:p>
            <a:fld id="{8530193B-564F-4854-8A52-728F3FB19C85}" type="slidenum">
              <a:rPr lang="en-US" noProof="0" smtClean="0"/>
              <a:t>48</a:t>
            </a:fld>
            <a:endParaRPr lang="en-US" noProof="0"/>
          </a:p>
        </p:txBody>
      </p:sp>
    </p:spTree>
    <p:extLst>
      <p:ext uri="{BB962C8B-B14F-4D97-AF65-F5344CB8AC3E}">
        <p14:creationId xmlns:p14="http://schemas.microsoft.com/office/powerpoint/2010/main" val="2395690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C2C5B-97F2-B16A-D6BE-F3E422D61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BEF98-A611-1A62-E65B-5C551294A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F64AC-66A4-2D34-1D35-EC2F5377F2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DFC391-1B63-E077-84F8-BA4428EF0603}"/>
              </a:ext>
            </a:extLst>
          </p:cNvPr>
          <p:cNvSpPr>
            <a:spLocks noGrp="1"/>
          </p:cNvSpPr>
          <p:nvPr>
            <p:ph type="sldNum" sz="quarter" idx="5"/>
          </p:nvPr>
        </p:nvSpPr>
        <p:spPr/>
        <p:txBody>
          <a:bodyPr/>
          <a:lstStyle/>
          <a:p>
            <a:fld id="{8530193B-564F-4854-8A52-728F3FB19C85}" type="slidenum">
              <a:rPr lang="en-US" noProof="0" smtClean="0"/>
              <a:t>49</a:t>
            </a:fld>
            <a:endParaRPr lang="en-US" noProof="0"/>
          </a:p>
        </p:txBody>
      </p:sp>
    </p:spTree>
    <p:extLst>
      <p:ext uri="{BB962C8B-B14F-4D97-AF65-F5344CB8AC3E}">
        <p14:creationId xmlns:p14="http://schemas.microsoft.com/office/powerpoint/2010/main" val="3850911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3DD3-98A8-D2F5-11D0-F53488D06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C9BD6-FECC-E319-3422-52E2A5DA1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0AF84-CA5C-0DE5-4CF8-1280D122D0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2A8049-2F64-5261-C6FD-27ABA1648BA8}"/>
              </a:ext>
            </a:extLst>
          </p:cNvPr>
          <p:cNvSpPr>
            <a:spLocks noGrp="1"/>
          </p:cNvSpPr>
          <p:nvPr>
            <p:ph type="sldNum" sz="quarter" idx="5"/>
          </p:nvPr>
        </p:nvSpPr>
        <p:spPr/>
        <p:txBody>
          <a:bodyPr/>
          <a:lstStyle/>
          <a:p>
            <a:fld id="{8530193B-564F-4854-8A52-728F3FB19C85}" type="slidenum">
              <a:rPr lang="en-US" noProof="0" smtClean="0"/>
              <a:t>50</a:t>
            </a:fld>
            <a:endParaRPr lang="en-US" noProof="0"/>
          </a:p>
        </p:txBody>
      </p:sp>
    </p:spTree>
    <p:extLst>
      <p:ext uri="{BB962C8B-B14F-4D97-AF65-F5344CB8AC3E}">
        <p14:creationId xmlns:p14="http://schemas.microsoft.com/office/powerpoint/2010/main" val="2229878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F6B23-D91E-56C8-E8E1-659FB840C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46E76-17B0-362D-90FB-7B204331D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BB2A81-9C3B-F622-1570-F1430BD944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BFC26D-7BF0-41D6-8D71-F08BF4C8747F}"/>
              </a:ext>
            </a:extLst>
          </p:cNvPr>
          <p:cNvSpPr>
            <a:spLocks noGrp="1"/>
          </p:cNvSpPr>
          <p:nvPr>
            <p:ph type="sldNum" sz="quarter" idx="5"/>
          </p:nvPr>
        </p:nvSpPr>
        <p:spPr/>
        <p:txBody>
          <a:bodyPr/>
          <a:lstStyle/>
          <a:p>
            <a:fld id="{8530193B-564F-4854-8A52-728F3FB19C85}" type="slidenum">
              <a:rPr lang="en-US" noProof="0" smtClean="0"/>
              <a:t>51</a:t>
            </a:fld>
            <a:endParaRPr lang="en-US" noProof="0"/>
          </a:p>
        </p:txBody>
      </p:sp>
    </p:spTree>
    <p:extLst>
      <p:ext uri="{BB962C8B-B14F-4D97-AF65-F5344CB8AC3E}">
        <p14:creationId xmlns:p14="http://schemas.microsoft.com/office/powerpoint/2010/main" val="794677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1CF90-5CFF-BBCD-FD49-99196BE50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85035-0340-F746-4BA3-DD806EE93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C83B1-97FF-2BE6-8D97-1CFF155C87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AE2B98-00AB-C067-480F-B095905723DF}"/>
              </a:ext>
            </a:extLst>
          </p:cNvPr>
          <p:cNvSpPr>
            <a:spLocks noGrp="1"/>
          </p:cNvSpPr>
          <p:nvPr>
            <p:ph type="sldNum" sz="quarter" idx="5"/>
          </p:nvPr>
        </p:nvSpPr>
        <p:spPr/>
        <p:txBody>
          <a:bodyPr/>
          <a:lstStyle/>
          <a:p>
            <a:fld id="{8530193B-564F-4854-8A52-728F3FB19C85}" type="slidenum">
              <a:rPr lang="en-US" noProof="0" smtClean="0"/>
              <a:t>52</a:t>
            </a:fld>
            <a:endParaRPr lang="en-US" noProof="0"/>
          </a:p>
        </p:txBody>
      </p:sp>
    </p:spTree>
    <p:extLst>
      <p:ext uri="{BB962C8B-B14F-4D97-AF65-F5344CB8AC3E}">
        <p14:creationId xmlns:p14="http://schemas.microsoft.com/office/powerpoint/2010/main" val="1451776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699F7-1E23-F1C7-40BE-2201B41A4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B9B2D-C4BD-5D26-DA70-12E564409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76469-158C-B8C5-FFF6-A10DB98C41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6433B0-A96C-13E9-5640-F6CAF0691035}"/>
              </a:ext>
            </a:extLst>
          </p:cNvPr>
          <p:cNvSpPr>
            <a:spLocks noGrp="1"/>
          </p:cNvSpPr>
          <p:nvPr>
            <p:ph type="sldNum" sz="quarter" idx="5"/>
          </p:nvPr>
        </p:nvSpPr>
        <p:spPr/>
        <p:txBody>
          <a:bodyPr/>
          <a:lstStyle/>
          <a:p>
            <a:fld id="{8530193B-564F-4854-8A52-728F3FB19C85}" type="slidenum">
              <a:rPr lang="en-US" noProof="0" smtClean="0"/>
              <a:t>53</a:t>
            </a:fld>
            <a:endParaRPr lang="en-US" noProof="0"/>
          </a:p>
        </p:txBody>
      </p:sp>
    </p:spTree>
    <p:extLst>
      <p:ext uri="{BB962C8B-B14F-4D97-AF65-F5344CB8AC3E}">
        <p14:creationId xmlns:p14="http://schemas.microsoft.com/office/powerpoint/2010/main" val="2148802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0C536-7292-BFDF-DF61-E69C08706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03246-F948-A780-8933-8D9B8750A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A0E85-8456-47E2-F591-9C864BB4D8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7B5291-9471-A987-487E-5E28EC0A2C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291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96C5B-99A3-9360-F61D-1E5AE8513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A16F4-B73C-A9A9-192F-A7FEEDD3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C9E4B-70C1-848B-D7A9-EC0D604685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C073F3-CA2A-2295-C856-5F79BCE481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94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0FEA3-3D04-87CB-FF99-07FD66DA9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F9124-8644-F75D-843A-334014D31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E927F-99BE-D071-E01C-A05B4DC758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A60053-191A-7D1D-34D4-C6B8C1FA92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158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A01EF-A1FA-1EB4-E4DF-97B692878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279BA-C44D-96AC-A5AD-16D2AF3D0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33206-0FD4-9B6E-EE07-CB2C6840F9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0E65DD-CDB7-2BE2-F03F-957AA90D33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982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2B99-EAC7-4C8F-9BED-6E6512F37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0D0D0-1876-F665-33E8-6BD400FC2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2EF0F-9B85-EFE7-AA6A-DC31226D81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F7B4D8-47B8-ECD3-7380-4D92A07FB6A0}"/>
              </a:ext>
            </a:extLst>
          </p:cNvPr>
          <p:cNvSpPr>
            <a:spLocks noGrp="1"/>
          </p:cNvSpPr>
          <p:nvPr>
            <p:ph type="sldNum" sz="quarter" idx="5"/>
          </p:nvPr>
        </p:nvSpPr>
        <p:spPr/>
        <p:txBody>
          <a:bodyPr/>
          <a:lstStyle/>
          <a:p>
            <a:pPr defTabSz="966612">
              <a:defRPr/>
            </a:pPr>
            <a:fld id="{8530193B-564F-4854-8A52-728F3FB19C85}" type="slidenum">
              <a:rPr lang="en-US">
                <a:solidFill>
                  <a:prstClr val="black"/>
                </a:solidFill>
                <a:latin typeface="Calibri" panose="020F0502020204030204"/>
              </a:rPr>
              <a:pPr defTabSz="966612">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3203347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869F3-7B10-C860-05F4-8C7187FEA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76F9F-F093-4A4F-E3C2-59465BEF75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91F3A-452F-0320-E414-21BC31940E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E5B9FB-9842-A73A-2795-4284FBAAA7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0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331ED-9CCD-1E24-0ECF-579447A52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D2217-D5CA-B77F-B9DF-ED6C4258A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940F4-7244-BCD1-8A9C-4D741D5068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F1F7FE-56BD-7823-47B4-3E86F3F7F8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057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F550A-1F26-4885-5844-073682802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581AF-C727-D254-6A9C-A22E10143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673C9-84F5-2FB7-B108-E133FC0751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7AE456-6CCE-B7CF-FD75-155C7559A5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5268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20C71-5342-1BE4-DCB5-6A80D9E55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527E1-B53C-C99F-2468-BE4319E77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2492A-8C5D-4004-4281-948B2D4E99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2FDDA3-5376-FF95-5935-032EDD1618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198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88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B9280-4E16-4E67-2579-3C1334921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80883-EFEB-A9D7-CC33-FD93B0B69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D7F24-2B1D-EEF1-B7C0-4827A0A66F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E8DB13-C595-7067-56CA-68B2680817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922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3D5F-DEFC-6B41-C931-2D08F6EDB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54646-3224-975E-E3FE-BB0A72E9F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68CC6-067C-602A-FF01-E3905E77DF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4C1623-87A4-6221-2D8B-9514E065A3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76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31DB3-227A-51CE-B2EB-E84456614B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116E5-9925-5168-BBB8-72357E7D00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32CF9-3B20-2435-E1E9-C729962F9D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2727AB-1462-D8B1-6E70-276C43434A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66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59214-4DE2-77E7-4E7C-103C620D9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D38D1-BA3F-CA74-4421-0C5EDB47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05342-19C6-99EB-3CD8-305493B03D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41FF8F-EEA5-64A9-F043-E838777708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175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C2E6C-87F9-CD80-4053-943849250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88CFF-977A-652F-7C57-2CF07E02D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A868F-D039-9DB5-7822-35777C8378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C4233E-9E5A-1813-E88A-FD5FCF096E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866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preserve="1" userDrawn="1">
  <p:cSld name="Title Page">
    <p:bg>
      <p:bgPr>
        <a:gradFill>
          <a:gsLst>
            <a:gs pos="0">
              <a:srgbClr val="006F81"/>
            </a:gs>
            <a:gs pos="100000">
              <a:srgbClr val="09373E"/>
            </a:gs>
          </a:gsLst>
          <a:lin ang="0" scaled="0"/>
        </a:gradFill>
        <a:effectLst/>
      </p:bgPr>
    </p:bg>
    <p:spTree>
      <p:nvGrpSpPr>
        <p:cNvPr id="1" name="Shape 129"/>
        <p:cNvGrpSpPr/>
        <p:nvPr/>
      </p:nvGrpSpPr>
      <p:grpSpPr>
        <a:xfrm>
          <a:off x="0" y="0"/>
          <a:ext cx="0" cy="0"/>
          <a:chOff x="0" y="0"/>
          <a:chExt cx="0" cy="0"/>
        </a:xfrm>
      </p:grpSpPr>
      <p:pic>
        <p:nvPicPr>
          <p:cNvPr id="3" name="Picture 2">
            <a:extLst>
              <a:ext uri="{FF2B5EF4-FFF2-40B4-BE49-F238E27FC236}">
                <a16:creationId xmlns:a16="http://schemas.microsoft.com/office/drawing/2014/main" id="{E0C22815-F2E3-064A-99A2-186DFEEC7941}"/>
              </a:ext>
            </a:extLst>
          </p:cNvPr>
          <p:cNvPicPr>
            <a:picLocks noChangeAspect="1"/>
          </p:cNvPicPr>
          <p:nvPr userDrawn="1"/>
        </p:nvPicPr>
        <p:blipFill rotWithShape="1">
          <a:blip r:embed="rId2"/>
          <a:srcRect l="16817" r="13696"/>
          <a:stretch/>
        </p:blipFill>
        <p:spPr>
          <a:xfrm>
            <a:off x="-1" y="0"/>
            <a:ext cx="4781928" cy="6858000"/>
          </a:xfrm>
          <a:prstGeom prst="rect">
            <a:avLst/>
          </a:prstGeom>
        </p:spPr>
      </p:pic>
      <p:sp>
        <p:nvSpPr>
          <p:cNvPr id="130" name="Google Shape;130;p29"/>
          <p:cNvSpPr txBox="1">
            <a:spLocks noGrp="1"/>
          </p:cNvSpPr>
          <p:nvPr>
            <p:ph type="title"/>
          </p:nvPr>
        </p:nvSpPr>
        <p:spPr>
          <a:xfrm>
            <a:off x="5070103" y="757307"/>
            <a:ext cx="6121860" cy="2812000"/>
          </a:xfrm>
          <a:prstGeom prst="rect">
            <a:avLst/>
          </a:prstGeom>
          <a:noFill/>
          <a:ln>
            <a:noFill/>
          </a:ln>
        </p:spPr>
        <p:txBody>
          <a:bodyPr spcFirstLastPara="1" wrap="square" lIns="0" tIns="91425" rIns="91425" bIns="0" anchor="b" anchorCtr="0"/>
          <a:lstStyle>
            <a:lvl1pPr marR="0" lvl="0" algn="l" rtl="0">
              <a:lnSpc>
                <a:spcPct val="100000"/>
              </a:lnSpc>
              <a:spcBef>
                <a:spcPts val="0"/>
              </a:spcBef>
              <a:spcAft>
                <a:spcPts val="0"/>
              </a:spcAft>
              <a:buClr>
                <a:schemeClr val="dk1"/>
              </a:buClr>
              <a:buSzPts val="1400"/>
              <a:buFont typeface="Muli"/>
              <a:buNone/>
              <a:defRPr sz="5067" b="0" i="0" u="none" strike="noStrike" cap="none">
                <a:solidFill>
                  <a:srgbClr val="FFFFFF"/>
                </a:solidFill>
                <a:latin typeface="+mj-lt"/>
                <a:ea typeface="Arial" panose="020B0604020202020204" pitchFamily="34" charset="0"/>
                <a:cs typeface="Arial" panose="020B0604020202020204" pitchFamily="34" charset="0"/>
                <a:sym typeface="Muli"/>
              </a:defRPr>
            </a:lvl1pPr>
            <a:lvl2pPr marR="0" lvl="1"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9pPr>
          </a:lstStyle>
          <a:p>
            <a:endParaRPr/>
          </a:p>
        </p:txBody>
      </p:sp>
      <p:sp>
        <p:nvSpPr>
          <p:cNvPr id="13" name="Text Placeholder 12">
            <a:extLst>
              <a:ext uri="{FF2B5EF4-FFF2-40B4-BE49-F238E27FC236}">
                <a16:creationId xmlns:a16="http://schemas.microsoft.com/office/drawing/2014/main" id="{21550123-C583-A748-A586-A3CE87010829}"/>
              </a:ext>
            </a:extLst>
          </p:cNvPr>
          <p:cNvSpPr>
            <a:spLocks noGrp="1"/>
          </p:cNvSpPr>
          <p:nvPr>
            <p:ph type="body" sz="quarter" idx="10"/>
          </p:nvPr>
        </p:nvSpPr>
        <p:spPr>
          <a:xfrm>
            <a:off x="5070102" y="3680702"/>
            <a:ext cx="6742961" cy="1818217"/>
          </a:xfrm>
          <a:prstGeom prst="rect">
            <a:avLst/>
          </a:prstGeom>
        </p:spPr>
        <p:txBody>
          <a:bodyPr lIns="0" tIns="0"/>
          <a:lstStyle>
            <a:lvl1pPr marL="0" indent="0">
              <a:buNone/>
              <a:defRPr sz="2133">
                <a:solidFill>
                  <a:schemeClr val="bg1"/>
                </a:solidFill>
                <a:latin typeface="+mn-lt"/>
              </a:defRPr>
            </a:lvl1pPr>
            <a:lvl2pPr marL="795847" indent="0">
              <a:buNone/>
              <a:defRPr>
                <a:latin typeface="+mn-lt"/>
              </a:defRPr>
            </a:lvl2pPr>
            <a:lvl3pPr marL="1405432" indent="0">
              <a:buNone/>
              <a:defRPr>
                <a:latin typeface="+mn-lt"/>
              </a:defRPr>
            </a:lvl3pPr>
            <a:lvl4pPr marL="2015016" indent="0">
              <a:buNone/>
              <a:defRPr>
                <a:latin typeface="+mn-lt"/>
              </a:defRPr>
            </a:lvl4pPr>
            <a:lvl5pPr marL="2624601" indent="0">
              <a:buNone/>
              <a:defRPr>
                <a:latin typeface="+mn-lt"/>
              </a:defRPr>
            </a:lvl5pPr>
          </a:lstStyle>
          <a:p>
            <a:pPr lvl="0"/>
            <a:r>
              <a:rPr lang="en-US"/>
              <a:t>Click to edit Master text styles</a:t>
            </a:r>
          </a:p>
        </p:txBody>
      </p:sp>
    </p:spTree>
    <p:extLst>
      <p:ext uri="{BB962C8B-B14F-4D97-AF65-F5344CB8AC3E}">
        <p14:creationId xmlns:p14="http://schemas.microsoft.com/office/powerpoint/2010/main" val="4226838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Gray Bar/Title Subtitle and Body" preserve="1" userDrawn="1">
  <p:cSld name="Gray Bar/Title Subtitle and Body">
    <p:spTree>
      <p:nvGrpSpPr>
        <p:cNvPr id="1" name="Shape 187"/>
        <p:cNvGrpSpPr/>
        <p:nvPr/>
      </p:nvGrpSpPr>
      <p:grpSpPr>
        <a:xfrm>
          <a:off x="0" y="0"/>
          <a:ext cx="0" cy="0"/>
          <a:chOff x="0" y="0"/>
          <a:chExt cx="0" cy="0"/>
        </a:xfrm>
      </p:grpSpPr>
      <p:sp>
        <p:nvSpPr>
          <p:cNvPr id="8" name="Google Shape;128;p28">
            <a:extLst>
              <a:ext uri="{FF2B5EF4-FFF2-40B4-BE49-F238E27FC236}">
                <a16:creationId xmlns:a16="http://schemas.microsoft.com/office/drawing/2014/main" id="{A3891C98-A0D2-2E44-B643-1D2B6C4B9574}"/>
              </a:ext>
            </a:extLst>
          </p:cNvPr>
          <p:cNvSpPr txBox="1">
            <a:spLocks noGrp="1"/>
          </p:cNvSpPr>
          <p:nvPr>
            <p:ph type="sldNum" idx="12"/>
          </p:nvPr>
        </p:nvSpPr>
        <p:spPr>
          <a:xfrm>
            <a:off x="11515146" y="6423513"/>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dk2"/>
                </a:solidFill>
                <a:latin typeface="+mn-lt"/>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solidFill>
                <a:srgbClr val="000000"/>
              </a:solidFill>
            </a:endParaRPr>
          </a:p>
        </p:txBody>
      </p:sp>
      <p:sp>
        <p:nvSpPr>
          <p:cNvPr id="3" name="TextBox 2">
            <a:extLst>
              <a:ext uri="{FF2B5EF4-FFF2-40B4-BE49-F238E27FC236}">
                <a16:creationId xmlns:a16="http://schemas.microsoft.com/office/drawing/2014/main" id="{62872634-A3EB-4188-BCD6-1FD58EEC6C09}"/>
              </a:ext>
            </a:extLst>
          </p:cNvPr>
          <p:cNvSpPr txBox="1"/>
          <p:nvPr userDrawn="1"/>
        </p:nvSpPr>
        <p:spPr>
          <a:xfrm>
            <a:off x="3180522" y="6423513"/>
            <a:ext cx="5857461" cy="256545"/>
          </a:xfrm>
          <a:prstGeom prst="rect">
            <a:avLst/>
          </a:prstGeom>
          <a:noFill/>
        </p:spPr>
        <p:txBody>
          <a:bodyPr wrap="square" rtlCol="0">
            <a:spAutoFit/>
          </a:bodyPr>
          <a:lstStyle/>
          <a:p>
            <a:pPr marR="0" algn="ctr" rtl="0">
              <a:lnSpc>
                <a:spcPct val="100000"/>
              </a:lnSpc>
              <a:spcBef>
                <a:spcPts val="0"/>
              </a:spcBef>
              <a:spcAft>
                <a:spcPts val="533"/>
              </a:spcAft>
              <a:buClr>
                <a:srgbClr val="000000"/>
              </a:buClr>
              <a:buFont typeface="Arial"/>
            </a:pPr>
            <a:r>
              <a:rPr lang="en-US" sz="1067" b="0" i="0" u="none" strike="noStrike" cap="none">
                <a:solidFill>
                  <a:schemeClr val="bg2">
                    <a:lumMod val="75000"/>
                  </a:schemeClr>
                </a:solidFill>
                <a:latin typeface="+mn-lt"/>
                <a:cs typeface="Arial"/>
                <a:sym typeface="Arial"/>
              </a:rPr>
              <a:t>Confidential &amp; Proprietary Information</a:t>
            </a:r>
          </a:p>
        </p:txBody>
      </p:sp>
    </p:spTree>
    <p:extLst>
      <p:ext uri="{BB962C8B-B14F-4D97-AF65-F5344CB8AC3E}">
        <p14:creationId xmlns:p14="http://schemas.microsoft.com/office/powerpoint/2010/main" val="667410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Gray Box" preserve="1" userDrawn="1">
  <p:cSld name="1_Title and Gray Box">
    <p:spTree>
      <p:nvGrpSpPr>
        <p:cNvPr id="1" name="Shape 138"/>
        <p:cNvGrpSpPr/>
        <p:nvPr/>
      </p:nvGrpSpPr>
      <p:grpSpPr>
        <a:xfrm>
          <a:off x="0" y="0"/>
          <a:ext cx="0" cy="0"/>
          <a:chOff x="0" y="0"/>
          <a:chExt cx="0" cy="0"/>
        </a:xfrm>
      </p:grpSpPr>
      <p:sp>
        <p:nvSpPr>
          <p:cNvPr id="139" name="Google Shape;139;p32"/>
          <p:cNvSpPr txBox="1">
            <a:spLocks noGrp="1"/>
          </p:cNvSpPr>
          <p:nvPr>
            <p:ph type="sldNum" idx="12"/>
          </p:nvPr>
        </p:nvSpPr>
        <p:spPr>
          <a:xfrm>
            <a:off x="11296609" y="6217621"/>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mn-lt"/>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sz="1333">
              <a:solidFill>
                <a:schemeClr val="dk2"/>
              </a:solidFill>
            </a:endParaRPr>
          </a:p>
        </p:txBody>
      </p:sp>
      <p:sp>
        <p:nvSpPr>
          <p:cNvPr id="140" name="Google Shape;140;p32"/>
          <p:cNvSpPr/>
          <p:nvPr/>
        </p:nvSpPr>
        <p:spPr>
          <a:xfrm>
            <a:off x="7305675" y="0"/>
            <a:ext cx="4886324" cy="6858000"/>
          </a:xfrm>
          <a:prstGeom prst="rect">
            <a:avLst/>
          </a:prstGeom>
          <a:solidFill>
            <a:srgbClr val="F6F6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mn-lt"/>
              <a:ea typeface="Roboto Slab"/>
              <a:cs typeface="Arial" panose="020B0604020202020204" pitchFamily="34" charset="0"/>
              <a:sym typeface="Roboto Slab"/>
            </a:endParaRPr>
          </a:p>
        </p:txBody>
      </p:sp>
      <p:sp>
        <p:nvSpPr>
          <p:cNvPr id="143" name="Google Shape;143;p32"/>
          <p:cNvSpPr txBox="1">
            <a:spLocks noGrp="1"/>
          </p:cNvSpPr>
          <p:nvPr>
            <p:ph type="subTitle" idx="1"/>
          </p:nvPr>
        </p:nvSpPr>
        <p:spPr>
          <a:xfrm>
            <a:off x="455084" y="323139"/>
            <a:ext cx="3845600" cy="288000"/>
          </a:xfrm>
          <a:prstGeom prst="rect">
            <a:avLst/>
          </a:prstGeom>
          <a:noFill/>
          <a:ln>
            <a:noFill/>
          </a:ln>
        </p:spPr>
        <p:txBody>
          <a:bodyPr spcFirstLastPara="1" wrap="square" lIns="0" tIns="91425" rIns="91425" bIns="91425" anchor="ctr" anchorCtr="0"/>
          <a:lstStyle>
            <a:lvl1pPr marL="0" marR="0" lvl="0" indent="0" algn="l" rtl="0">
              <a:lnSpc>
                <a:spcPct val="100000"/>
              </a:lnSpc>
              <a:spcBef>
                <a:spcPts val="0"/>
              </a:spcBef>
              <a:spcAft>
                <a:spcPts val="0"/>
              </a:spcAft>
              <a:buClr>
                <a:schemeClr val="dk2"/>
              </a:buClr>
              <a:buSzPts val="1800"/>
              <a:buFont typeface="Roboto"/>
              <a:buNone/>
              <a:defRPr sz="1333" b="0" i="0" u="none" strike="noStrike" cap="none">
                <a:solidFill>
                  <a:schemeClr val="bg2">
                    <a:lumMod val="75000"/>
                  </a:schemeClr>
                </a:solidFill>
                <a:latin typeface="+mn-lt"/>
                <a:ea typeface="Roboto"/>
                <a:cs typeface="Arial" panose="020B0604020202020204" pitchFamily="34" charset="0"/>
                <a:sym typeface="Roboto"/>
              </a:defRPr>
            </a:lvl1pPr>
            <a:lvl2pPr marR="0" lvl="1" algn="l" rtl="0">
              <a:lnSpc>
                <a:spcPct val="115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15000"/>
              </a:lnSpc>
              <a:spcBef>
                <a:spcPts val="2133"/>
              </a:spcBef>
              <a:spcAft>
                <a:spcPts val="2133"/>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endParaRPr/>
          </a:p>
        </p:txBody>
      </p:sp>
      <p:sp>
        <p:nvSpPr>
          <p:cNvPr id="7" name="Google Shape;128;p28">
            <a:extLst>
              <a:ext uri="{FF2B5EF4-FFF2-40B4-BE49-F238E27FC236}">
                <a16:creationId xmlns:a16="http://schemas.microsoft.com/office/drawing/2014/main" id="{705ED6BE-880B-DA42-BF5E-0A0618A83EE3}"/>
              </a:ext>
            </a:extLst>
          </p:cNvPr>
          <p:cNvSpPr txBox="1">
            <a:spLocks/>
          </p:cNvSpPr>
          <p:nvPr userDrawn="1"/>
        </p:nvSpPr>
        <p:spPr>
          <a:xfrm>
            <a:off x="11515146" y="6423513"/>
            <a:ext cx="473263" cy="28405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000"/>
              <a:buFont typeface="Arial"/>
              <a:buNone/>
              <a:defRPr sz="6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800" smtClean="0"/>
              <a:pPr/>
              <a:t>‹#›</a:t>
            </a:fld>
            <a:endParaRPr lang="en" sz="800">
              <a:solidFill>
                <a:srgbClr val="000000"/>
              </a:solidFill>
            </a:endParaRPr>
          </a:p>
        </p:txBody>
      </p:sp>
      <p:cxnSp>
        <p:nvCxnSpPr>
          <p:cNvPr id="8" name="Google Shape;141;p32">
            <a:extLst>
              <a:ext uri="{FF2B5EF4-FFF2-40B4-BE49-F238E27FC236}">
                <a16:creationId xmlns:a16="http://schemas.microsoft.com/office/drawing/2014/main" id="{E50C808A-AA3D-D64E-8808-8CE6A9BEABAF}"/>
              </a:ext>
            </a:extLst>
          </p:cNvPr>
          <p:cNvCxnSpPr/>
          <p:nvPr userDrawn="1"/>
        </p:nvCxnSpPr>
        <p:spPr>
          <a:xfrm rot="-3053">
            <a:off x="455245" y="771704"/>
            <a:ext cx="450400" cy="0"/>
          </a:xfrm>
          <a:prstGeom prst="straightConnector1">
            <a:avLst/>
          </a:prstGeom>
          <a:noFill/>
          <a:ln w="19050" cap="flat" cmpd="sng">
            <a:solidFill>
              <a:schemeClr val="accent1"/>
            </a:solidFill>
            <a:prstDash val="solid"/>
            <a:round/>
            <a:headEnd type="none" w="sm" len="sm"/>
            <a:tailEnd type="none" w="sm" len="sm"/>
          </a:ln>
        </p:spPr>
      </p:cxnSp>
      <p:sp>
        <p:nvSpPr>
          <p:cNvPr id="9" name="Google Shape;142;p32">
            <a:extLst>
              <a:ext uri="{FF2B5EF4-FFF2-40B4-BE49-F238E27FC236}">
                <a16:creationId xmlns:a16="http://schemas.microsoft.com/office/drawing/2014/main" id="{FDD3CBCF-5CCF-DA48-B92B-31021E6C2E13}"/>
              </a:ext>
            </a:extLst>
          </p:cNvPr>
          <p:cNvSpPr txBox="1">
            <a:spLocks noGrp="1"/>
          </p:cNvSpPr>
          <p:nvPr>
            <p:ph type="title"/>
          </p:nvPr>
        </p:nvSpPr>
        <p:spPr>
          <a:xfrm>
            <a:off x="455247" y="748262"/>
            <a:ext cx="6612304" cy="645263"/>
          </a:xfrm>
          <a:prstGeom prst="rect">
            <a:avLst/>
          </a:prstGeom>
          <a:noFill/>
          <a:ln>
            <a:noFill/>
          </a:ln>
        </p:spPr>
        <p:txBody>
          <a:bodyPr spcFirstLastPara="1" wrap="square" lIns="0" tIns="0" rIns="91425" bIns="0" anchor="b" anchorCtr="0"/>
          <a:lstStyle>
            <a:lvl1pPr marR="0" lvl="0" algn="l" rtl="0">
              <a:lnSpc>
                <a:spcPct val="100000"/>
              </a:lnSpc>
              <a:spcBef>
                <a:spcPts val="0"/>
              </a:spcBef>
              <a:spcAft>
                <a:spcPts val="0"/>
              </a:spcAft>
              <a:buClr>
                <a:schemeClr val="dk1"/>
              </a:buClr>
              <a:buSzPts val="1400"/>
              <a:buFont typeface="Roboto Slab"/>
              <a:buNone/>
              <a:defRPr sz="3200" b="0" i="0" u="none" strike="noStrike" cap="none">
                <a:solidFill>
                  <a:schemeClr val="accent3"/>
                </a:solidFill>
                <a:latin typeface="+mj-lt"/>
                <a:ea typeface="Roboto Slab"/>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9pPr>
          </a:lstStyle>
          <a:p>
            <a:endParaRPr/>
          </a:p>
        </p:txBody>
      </p:sp>
      <p:sp>
        <p:nvSpPr>
          <p:cNvPr id="10" name="Text Placeholder 2">
            <a:extLst>
              <a:ext uri="{FF2B5EF4-FFF2-40B4-BE49-F238E27FC236}">
                <a16:creationId xmlns:a16="http://schemas.microsoft.com/office/drawing/2014/main" id="{AD6574E0-B9B1-FA49-834C-7530B6E3B582}"/>
              </a:ext>
            </a:extLst>
          </p:cNvPr>
          <p:cNvSpPr>
            <a:spLocks noGrp="1"/>
          </p:cNvSpPr>
          <p:nvPr>
            <p:ph type="body" sz="quarter" idx="14"/>
          </p:nvPr>
        </p:nvSpPr>
        <p:spPr>
          <a:xfrm>
            <a:off x="455085" y="1778000"/>
            <a:ext cx="5345641" cy="3302000"/>
          </a:xfrm>
          <a:prstGeom prst="rect">
            <a:avLst/>
          </a:prstGeom>
        </p:spPr>
        <p:txBody>
          <a:bodyPr lIns="0"/>
          <a:lstStyle>
            <a:lvl1pPr marL="259074" indent="-259074">
              <a:spcAft>
                <a:spcPts val="533"/>
              </a:spcAft>
              <a:buClrTx/>
              <a:buFont typeface="Arial" panose="020B0604020202020204" pitchFamily="34" charset="0"/>
              <a:buChar char="•"/>
              <a:defRPr sz="1867">
                <a:solidFill>
                  <a:schemeClr val="bg2">
                    <a:lumMod val="75000"/>
                  </a:schemeClr>
                </a:solidFill>
                <a:latin typeface="+mn-lt"/>
              </a:defRPr>
            </a:lvl1pPr>
            <a:lvl2pPr marL="259074" indent="-259074">
              <a:spcAft>
                <a:spcPts val="533"/>
              </a:spcAft>
              <a:buClrTx/>
              <a:buFont typeface="Arial" panose="020B0604020202020204" pitchFamily="34" charset="0"/>
              <a:buChar char="•"/>
              <a:defRPr sz="1867">
                <a:solidFill>
                  <a:schemeClr val="bg2">
                    <a:lumMod val="75000"/>
                  </a:schemeClr>
                </a:solidFill>
                <a:latin typeface="+mn-lt"/>
              </a:defRPr>
            </a:lvl2pPr>
            <a:lvl3pPr marL="259074" indent="-259074">
              <a:spcAft>
                <a:spcPts val="533"/>
              </a:spcAft>
              <a:buClrTx/>
              <a:buFont typeface="Arial" panose="020B0604020202020204" pitchFamily="34" charset="0"/>
              <a:buChar char="•"/>
              <a:defRPr sz="1867">
                <a:solidFill>
                  <a:schemeClr val="bg2">
                    <a:lumMod val="75000"/>
                  </a:schemeClr>
                </a:solidFill>
                <a:latin typeface="+mn-lt"/>
              </a:defRPr>
            </a:lvl3pPr>
            <a:lvl4pPr marL="259074" indent="-259074">
              <a:spcAft>
                <a:spcPts val="533"/>
              </a:spcAft>
              <a:buClrTx/>
              <a:buFont typeface="Arial" panose="020B0604020202020204" pitchFamily="34" charset="0"/>
              <a:buChar char="•"/>
              <a:defRPr sz="1867">
                <a:solidFill>
                  <a:schemeClr val="bg2">
                    <a:lumMod val="75000"/>
                  </a:schemeClr>
                </a:solidFill>
                <a:latin typeface="+mn-lt"/>
              </a:defRPr>
            </a:lvl4pPr>
            <a:lvl5pPr marL="259074" indent="-259074">
              <a:spcAft>
                <a:spcPts val="533"/>
              </a:spcAft>
              <a:buClrTx/>
              <a:buFont typeface="Arial" panose="020B0604020202020204" pitchFamily="34" charset="0"/>
              <a:buChar char="•"/>
              <a:defRPr sz="1867">
                <a:solidFill>
                  <a:schemeClr val="bg2">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AAF22851-1F56-CD46-948D-87727F1C2CB4}"/>
              </a:ext>
            </a:extLst>
          </p:cNvPr>
          <p:cNvSpPr txBox="1"/>
          <p:nvPr userDrawn="1"/>
        </p:nvSpPr>
        <p:spPr>
          <a:xfrm>
            <a:off x="7617886" y="0"/>
            <a:ext cx="2476503" cy="611139"/>
          </a:xfrm>
          <a:prstGeom prst="round2SameRect">
            <a:avLst>
              <a:gd name="adj1" fmla="val 0"/>
              <a:gd name="adj2" fmla="val 36419"/>
            </a:avLst>
          </a:prstGeom>
          <a:solidFill>
            <a:schemeClr val="accent4"/>
          </a:solidFill>
        </p:spPr>
        <p:txBody>
          <a:bodyPr wrap="square" tIns="243840" bIns="0" rtlCol="0" anchor="b">
            <a:noAutofit/>
          </a:bodyPr>
          <a:lstStyle/>
          <a:p>
            <a:pPr algn="ctr"/>
            <a:r>
              <a:rPr lang="en-US" sz="1600" b="0">
                <a:solidFill>
                  <a:schemeClr val="bg1"/>
                </a:solidFill>
                <a:latin typeface="+mn-lt"/>
              </a:rPr>
              <a:t>TEAM EXPERIENCE </a:t>
            </a:r>
          </a:p>
        </p:txBody>
      </p:sp>
      <p:sp>
        <p:nvSpPr>
          <p:cNvPr id="11" name="Text Placeholder 2">
            <a:extLst>
              <a:ext uri="{FF2B5EF4-FFF2-40B4-BE49-F238E27FC236}">
                <a16:creationId xmlns:a16="http://schemas.microsoft.com/office/drawing/2014/main" id="{8AE0C2B1-76A3-994D-9166-16FA3BF0DEAB}"/>
              </a:ext>
            </a:extLst>
          </p:cNvPr>
          <p:cNvSpPr>
            <a:spLocks noGrp="1"/>
          </p:cNvSpPr>
          <p:nvPr>
            <p:ph type="body" sz="quarter" idx="15"/>
          </p:nvPr>
        </p:nvSpPr>
        <p:spPr>
          <a:xfrm>
            <a:off x="7617885" y="1778000"/>
            <a:ext cx="4119032" cy="3302000"/>
          </a:xfrm>
          <a:prstGeom prst="rect">
            <a:avLst/>
          </a:prstGeom>
        </p:spPr>
        <p:txBody>
          <a:bodyPr lIns="0"/>
          <a:lstStyle>
            <a:lvl1pPr>
              <a:spcAft>
                <a:spcPts val="533"/>
              </a:spcAft>
              <a:defRPr sz="1867">
                <a:solidFill>
                  <a:schemeClr val="bg2">
                    <a:lumMod val="75000"/>
                  </a:schemeClr>
                </a:solidFill>
                <a:latin typeface="+mn-lt"/>
              </a:defRPr>
            </a:lvl1pPr>
            <a:lvl2pPr>
              <a:spcAft>
                <a:spcPts val="533"/>
              </a:spcAft>
              <a:defRPr sz="1867">
                <a:solidFill>
                  <a:schemeClr val="bg2">
                    <a:lumMod val="75000"/>
                  </a:schemeClr>
                </a:solidFill>
                <a:latin typeface="+mn-lt"/>
              </a:defRPr>
            </a:lvl2pPr>
            <a:lvl3pPr>
              <a:spcAft>
                <a:spcPts val="533"/>
              </a:spcAft>
              <a:defRPr sz="1867">
                <a:solidFill>
                  <a:schemeClr val="bg2">
                    <a:lumMod val="75000"/>
                  </a:schemeClr>
                </a:solidFill>
                <a:latin typeface="+mn-lt"/>
              </a:defRPr>
            </a:lvl3pPr>
            <a:lvl4pPr>
              <a:spcAft>
                <a:spcPts val="533"/>
              </a:spcAft>
              <a:defRPr sz="1867">
                <a:solidFill>
                  <a:schemeClr val="bg2">
                    <a:lumMod val="75000"/>
                  </a:schemeClr>
                </a:solidFill>
                <a:latin typeface="+mn-lt"/>
              </a:defRPr>
            </a:lvl4pPr>
            <a:lvl5pPr>
              <a:spcAft>
                <a:spcPts val="533"/>
              </a:spcAft>
              <a:defRPr sz="1867">
                <a:solidFill>
                  <a:schemeClr val="bg2">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0F990AB2-9971-43CE-A907-D3C52FDF18D8}"/>
              </a:ext>
            </a:extLst>
          </p:cNvPr>
          <p:cNvSpPr txBox="1"/>
          <p:nvPr userDrawn="1"/>
        </p:nvSpPr>
        <p:spPr>
          <a:xfrm>
            <a:off x="3180522" y="6423513"/>
            <a:ext cx="5857461" cy="256545"/>
          </a:xfrm>
          <a:prstGeom prst="rect">
            <a:avLst/>
          </a:prstGeom>
          <a:noFill/>
        </p:spPr>
        <p:txBody>
          <a:bodyPr wrap="square" rtlCol="0">
            <a:spAutoFit/>
          </a:bodyPr>
          <a:lstStyle/>
          <a:p>
            <a:pPr marR="0" algn="ctr" rtl="0">
              <a:lnSpc>
                <a:spcPct val="100000"/>
              </a:lnSpc>
              <a:spcBef>
                <a:spcPts val="0"/>
              </a:spcBef>
              <a:spcAft>
                <a:spcPts val="533"/>
              </a:spcAft>
              <a:buClr>
                <a:srgbClr val="000000"/>
              </a:buClr>
              <a:buFont typeface="Arial"/>
            </a:pPr>
            <a:r>
              <a:rPr lang="en-US" sz="1067" b="0" i="0" u="none" strike="noStrike" cap="none">
                <a:solidFill>
                  <a:schemeClr val="bg2">
                    <a:lumMod val="75000"/>
                  </a:schemeClr>
                </a:solidFill>
                <a:latin typeface="+mn-lt"/>
                <a:cs typeface="Arial"/>
                <a:sym typeface="Arial"/>
              </a:rPr>
              <a:t>Confidential &amp; Proprietary Information</a:t>
            </a:r>
          </a:p>
        </p:txBody>
      </p:sp>
    </p:spTree>
    <p:extLst>
      <p:ext uri="{BB962C8B-B14F-4D97-AF65-F5344CB8AC3E}">
        <p14:creationId xmlns:p14="http://schemas.microsoft.com/office/powerpoint/2010/main" val="65617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reserve="1">
  <p:cSld name="1_Custom Layout 1">
    <p:bg>
      <p:bgPr>
        <a:gradFill>
          <a:gsLst>
            <a:gs pos="0">
              <a:srgbClr val="006F81"/>
            </a:gs>
            <a:gs pos="100000">
              <a:srgbClr val="09373E"/>
            </a:gs>
          </a:gsLst>
          <a:lin ang="0" scaled="0"/>
        </a:gradFill>
        <a:effectLst/>
      </p:bgPr>
    </p:bg>
    <p:spTree>
      <p:nvGrpSpPr>
        <p:cNvPr id="1" name="Shape 131"/>
        <p:cNvGrpSpPr/>
        <p:nvPr/>
      </p:nvGrpSpPr>
      <p:grpSpPr>
        <a:xfrm>
          <a:off x="0" y="0"/>
          <a:ext cx="0" cy="0"/>
          <a:chOff x="0" y="0"/>
          <a:chExt cx="0" cy="0"/>
        </a:xfrm>
      </p:grpSpPr>
      <p:pic>
        <p:nvPicPr>
          <p:cNvPr id="133" name="Google Shape;133;p30" descr="logo_lockup_partners_light.png"/>
          <p:cNvPicPr preferRelativeResize="0"/>
          <p:nvPr/>
        </p:nvPicPr>
        <p:blipFill rotWithShape="1">
          <a:blip r:embed="rId2">
            <a:alphaModFix/>
          </a:blip>
          <a:srcRect/>
          <a:stretch/>
        </p:blipFill>
        <p:spPr>
          <a:xfrm>
            <a:off x="2798968" y="2931899"/>
            <a:ext cx="6594001" cy="994000"/>
          </a:xfrm>
          <a:prstGeom prst="rect">
            <a:avLst/>
          </a:prstGeom>
          <a:noFill/>
          <a:ln>
            <a:noFill/>
          </a:ln>
        </p:spPr>
      </p:pic>
      <p:sp>
        <p:nvSpPr>
          <p:cNvPr id="4" name="Google Shape;128;p28">
            <a:extLst>
              <a:ext uri="{FF2B5EF4-FFF2-40B4-BE49-F238E27FC236}">
                <a16:creationId xmlns:a16="http://schemas.microsoft.com/office/drawing/2014/main" id="{60C78365-1009-5140-973E-CCFB4A604844}"/>
              </a:ext>
            </a:extLst>
          </p:cNvPr>
          <p:cNvSpPr txBox="1">
            <a:spLocks noGrp="1"/>
          </p:cNvSpPr>
          <p:nvPr>
            <p:ph type="sldNum" idx="12"/>
          </p:nvPr>
        </p:nvSpPr>
        <p:spPr>
          <a:xfrm>
            <a:off x="11515146" y="6423513"/>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bg1"/>
                </a:solidFill>
                <a:latin typeface="+mn-lt"/>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689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Do not remove" hidden="1">
            <a:extLst>
              <a:ext uri="{FF2B5EF4-FFF2-40B4-BE49-F238E27FC236}">
                <a16:creationId xmlns:a16="http://schemas.microsoft.com/office/drawing/2014/main" id="{2A7B894F-3A7F-43CF-B433-6CB16DDE364D}"/>
              </a:ext>
            </a:extLst>
          </p:cNvPr>
          <p:cNvSpPr/>
          <p:nvPr userDrawn="1">
            <p:custDataLst>
              <p:tags r:id="rId1"/>
            </p:custDataLst>
          </p:nvPr>
        </p:nvSpPr>
        <p:spPr>
          <a:xfrm>
            <a:off x="0" y="0"/>
            <a:ext cx="16933" cy="16933"/>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a:extLst>
              <a:ext uri="{FF2B5EF4-FFF2-40B4-BE49-F238E27FC236}">
                <a16:creationId xmlns:a16="http://schemas.microsoft.com/office/drawing/2014/main" id="{C777B97F-2BAA-4245-A4A8-CF28F4759A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56F9F-8B0E-4A14-A202-D438F4F6A86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A6FE90-657E-4158-B603-803CA663D698}"/>
              </a:ext>
            </a:extLst>
          </p:cNvPr>
          <p:cNvSpPr>
            <a:spLocks noGrp="1"/>
          </p:cNvSpPr>
          <p:nvPr>
            <p:ph type="dt" sz="half" idx="10"/>
          </p:nvPr>
        </p:nvSpPr>
        <p:spPr/>
        <p:txBody>
          <a:bodyPr/>
          <a:lstStyle/>
          <a:p>
            <a:fld id="{84CFC758-2B90-4F88-81D4-9A483F3A8705}" type="datetimeFigureOut">
              <a:rPr lang="en-US" smtClean="0"/>
              <a:t>8/21/2025</a:t>
            </a:fld>
            <a:endParaRPr lang="en-US"/>
          </a:p>
        </p:txBody>
      </p:sp>
      <p:sp>
        <p:nvSpPr>
          <p:cNvPr id="5" name="Footer Placeholder 4">
            <a:extLst>
              <a:ext uri="{FF2B5EF4-FFF2-40B4-BE49-F238E27FC236}">
                <a16:creationId xmlns:a16="http://schemas.microsoft.com/office/drawing/2014/main" id="{FCC1935F-77DF-4086-AEE4-30C01EEF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21599-5F1E-4926-9A9F-1BFFC1252105}"/>
              </a:ext>
            </a:extLst>
          </p:cNvPr>
          <p:cNvSpPr>
            <a:spLocks noGrp="1"/>
          </p:cNvSpPr>
          <p:nvPr>
            <p:ph type="sldNum" sz="quarter" idx="12"/>
          </p:nvPr>
        </p:nvSpPr>
        <p:spPr/>
        <p:txBody>
          <a:bodyPr/>
          <a:lstStyle/>
          <a:p>
            <a:fld id="{0CC9B6F7-6DA9-4314-B135-E89C4A20CA36}" type="slidenum">
              <a:rPr lang="en-US" smtClean="0"/>
              <a:t>‹#›</a:t>
            </a:fld>
            <a:endParaRPr lang="en-US"/>
          </a:p>
        </p:txBody>
      </p:sp>
    </p:spTree>
    <p:extLst>
      <p:ext uri="{BB962C8B-B14F-4D97-AF65-F5344CB8AC3E}">
        <p14:creationId xmlns:p14="http://schemas.microsoft.com/office/powerpoint/2010/main" val="155328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006F8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695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9858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1878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400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896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819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reserve="1" userDrawn="1">
  <p:cSld name="Custom Layout 1">
    <p:bg>
      <p:bgPr>
        <a:gradFill>
          <a:gsLst>
            <a:gs pos="0">
              <a:srgbClr val="006F81"/>
            </a:gs>
            <a:gs pos="100000">
              <a:srgbClr val="09373E"/>
            </a:gs>
          </a:gsLst>
          <a:lin ang="0" scaled="0"/>
        </a:gradFill>
        <a:effectLst/>
      </p:bgPr>
    </p:bg>
    <p:spTree>
      <p:nvGrpSpPr>
        <p:cNvPr id="1" name="Shape 131"/>
        <p:cNvGrpSpPr/>
        <p:nvPr/>
      </p:nvGrpSpPr>
      <p:grpSpPr>
        <a:xfrm>
          <a:off x="0" y="0"/>
          <a:ext cx="0" cy="0"/>
          <a:chOff x="0" y="0"/>
          <a:chExt cx="0" cy="0"/>
        </a:xfrm>
      </p:grpSpPr>
      <p:sp>
        <p:nvSpPr>
          <p:cNvPr id="7" name="Do not remove" hidden="1">
            <a:extLst>
              <a:ext uri="{FF2B5EF4-FFF2-40B4-BE49-F238E27FC236}">
                <a16:creationId xmlns:a16="http://schemas.microsoft.com/office/drawing/2014/main" id="{0814DC6D-43BC-440A-8C04-1CCEDB661BA3}"/>
              </a:ext>
            </a:extLst>
          </p:cNvPr>
          <p:cNvSpPr/>
          <p:nvPr userDrawn="1">
            <p:custDataLst>
              <p:tags r:id="rId1"/>
            </p:custDataLst>
          </p:nvPr>
        </p:nvSpPr>
        <p:spPr>
          <a:xfrm>
            <a:off x="0" y="0"/>
            <a:ext cx="12700" cy="1270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28;p28">
            <a:extLst>
              <a:ext uri="{FF2B5EF4-FFF2-40B4-BE49-F238E27FC236}">
                <a16:creationId xmlns:a16="http://schemas.microsoft.com/office/drawing/2014/main" id="{60C78365-1009-5140-973E-CCFB4A604844}"/>
              </a:ext>
            </a:extLst>
          </p:cNvPr>
          <p:cNvSpPr txBox="1">
            <a:spLocks noGrp="1"/>
          </p:cNvSpPr>
          <p:nvPr>
            <p:ph type="sldNum" idx="12"/>
          </p:nvPr>
        </p:nvSpPr>
        <p:spPr>
          <a:xfrm>
            <a:off x="11515146" y="6423513"/>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bg1"/>
                </a:solidFill>
                <a:latin typeface="+mn-lt"/>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5" name="Google Shape;179;p39">
            <a:extLst>
              <a:ext uri="{FF2B5EF4-FFF2-40B4-BE49-F238E27FC236}">
                <a16:creationId xmlns:a16="http://schemas.microsoft.com/office/drawing/2014/main" id="{A49E4311-F8EB-D948-AECC-573DC88EB9A2}"/>
              </a:ext>
            </a:extLst>
          </p:cNvPr>
          <p:cNvSpPr txBox="1">
            <a:spLocks noGrp="1"/>
          </p:cNvSpPr>
          <p:nvPr>
            <p:ph type="title"/>
          </p:nvPr>
        </p:nvSpPr>
        <p:spPr>
          <a:xfrm>
            <a:off x="-11800" y="844533"/>
            <a:ext cx="12192000" cy="5168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6F81"/>
              </a:buClr>
              <a:buSzPts val="1400"/>
              <a:buNone/>
              <a:defRPr sz="5333" b="1" i="0" u="none" strike="noStrike" cap="none">
                <a:solidFill>
                  <a:schemeClr val="bg1"/>
                </a:solidFill>
                <a:latin typeface="+mj-lt"/>
              </a:defRPr>
            </a:lvl1pPr>
            <a:lvl2pPr marR="0" lvl="1"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2pPr>
            <a:lvl3pPr marR="0" lvl="2"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3pPr>
            <a:lvl4pPr marR="0" lvl="3"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4pPr>
            <a:lvl5pPr marR="0" lvl="4"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5pPr>
            <a:lvl6pPr marR="0" lvl="5"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6pPr>
            <a:lvl7pPr marR="0" lvl="6"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7pPr>
            <a:lvl8pPr marR="0" lvl="7"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8pPr>
            <a:lvl9pPr marR="0" lvl="8"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157188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0220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909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739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97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7833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5146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00D15AF0-9DFE-3B5F-E52A-9211D1822E35}"/>
              </a:ext>
            </a:extLst>
          </p:cNvPr>
          <p:cNvGrpSpPr/>
          <p:nvPr userDrawn="1"/>
        </p:nvGrpSpPr>
        <p:grpSpPr>
          <a:xfrm>
            <a:off x="4969183" y="3130658"/>
            <a:ext cx="746134" cy="3487458"/>
            <a:chOff x="5451232" y="3237467"/>
            <a:chExt cx="746134" cy="3487458"/>
          </a:xfrm>
        </p:grpSpPr>
        <p:grpSp>
          <p:nvGrpSpPr>
            <p:cNvPr id="73" name="Group 72">
              <a:extLst>
                <a:ext uri="{FF2B5EF4-FFF2-40B4-BE49-F238E27FC236}">
                  <a16:creationId xmlns:a16="http://schemas.microsoft.com/office/drawing/2014/main" id="{65DFECE1-D871-E633-02D2-422D8E1261DF}"/>
                </a:ext>
              </a:extLst>
            </p:cNvPr>
            <p:cNvGrpSpPr/>
            <p:nvPr userDrawn="1"/>
          </p:nvGrpSpPr>
          <p:grpSpPr>
            <a:xfrm>
              <a:off x="5451232" y="3237467"/>
              <a:ext cx="746134" cy="3243138"/>
              <a:chOff x="5451232" y="3237467"/>
              <a:chExt cx="746134" cy="3243138"/>
            </a:xfrm>
          </p:grpSpPr>
          <p:sp>
            <p:nvSpPr>
              <p:cNvPr id="9" name="Oval 8">
                <a:extLst>
                  <a:ext uri="{FF2B5EF4-FFF2-40B4-BE49-F238E27FC236}">
                    <a16:creationId xmlns:a16="http://schemas.microsoft.com/office/drawing/2014/main" id="{18DCC4F6-365E-25D6-71C2-0FFE6F764782}"/>
                  </a:ext>
                </a:extLst>
              </p:cNvPr>
              <p:cNvSpPr/>
              <p:nvPr userDrawn="1"/>
            </p:nvSpPr>
            <p:spPr>
              <a:xfrm>
                <a:off x="5451232"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ACEF6F-59E3-3D0A-54A4-EEE0B38C10CD}"/>
                  </a:ext>
                </a:extLst>
              </p:cNvPr>
              <p:cNvSpPr/>
              <p:nvPr userDrawn="1"/>
            </p:nvSpPr>
            <p:spPr>
              <a:xfrm>
                <a:off x="5655350"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C0CF68-4A81-180E-1977-7A0B61BF2E0C}"/>
                  </a:ext>
                </a:extLst>
              </p:cNvPr>
              <p:cNvSpPr/>
              <p:nvPr userDrawn="1"/>
            </p:nvSpPr>
            <p:spPr>
              <a:xfrm>
                <a:off x="5861364"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3545DA-D37C-BCF6-3E90-2D197251C7EE}"/>
                  </a:ext>
                </a:extLst>
              </p:cNvPr>
              <p:cNvSpPr/>
              <p:nvPr userDrawn="1"/>
            </p:nvSpPr>
            <p:spPr>
              <a:xfrm>
                <a:off x="6058586"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9EA6EE3-0B2C-E052-E65D-553058C692B3}"/>
                  </a:ext>
                </a:extLst>
              </p:cNvPr>
              <p:cNvSpPr/>
              <p:nvPr userDrawn="1"/>
            </p:nvSpPr>
            <p:spPr>
              <a:xfrm>
                <a:off x="5451232"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A1190C2-A0A4-8EA5-8E8E-569A75BE5297}"/>
                  </a:ext>
                </a:extLst>
              </p:cNvPr>
              <p:cNvSpPr/>
              <p:nvPr userDrawn="1"/>
            </p:nvSpPr>
            <p:spPr>
              <a:xfrm>
                <a:off x="5655350"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98F9F0-1AC0-1E26-475F-C792A895A641}"/>
                  </a:ext>
                </a:extLst>
              </p:cNvPr>
              <p:cNvSpPr/>
              <p:nvPr userDrawn="1"/>
            </p:nvSpPr>
            <p:spPr>
              <a:xfrm>
                <a:off x="5861364"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A01AF0-0A70-AEF3-1AA9-5A95D1837C1E}"/>
                  </a:ext>
                </a:extLst>
              </p:cNvPr>
              <p:cNvSpPr/>
              <p:nvPr userDrawn="1"/>
            </p:nvSpPr>
            <p:spPr>
              <a:xfrm>
                <a:off x="6058586"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F6EE234-E481-6B04-F124-EC3D25C8D4A3}"/>
                  </a:ext>
                </a:extLst>
              </p:cNvPr>
              <p:cNvSpPr/>
              <p:nvPr userDrawn="1"/>
            </p:nvSpPr>
            <p:spPr>
              <a:xfrm>
                <a:off x="5451232"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7687DBE-8AC6-99E7-2B5D-517C7C4616C2}"/>
                  </a:ext>
                </a:extLst>
              </p:cNvPr>
              <p:cNvSpPr/>
              <p:nvPr userDrawn="1"/>
            </p:nvSpPr>
            <p:spPr>
              <a:xfrm>
                <a:off x="5655350"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B2FE782-600E-A3F0-7F6A-861A0C853AA1}"/>
                  </a:ext>
                </a:extLst>
              </p:cNvPr>
              <p:cNvSpPr/>
              <p:nvPr userDrawn="1"/>
            </p:nvSpPr>
            <p:spPr>
              <a:xfrm>
                <a:off x="5861364"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569AC9D-0F96-204E-436C-A31F8016110C}"/>
                  </a:ext>
                </a:extLst>
              </p:cNvPr>
              <p:cNvSpPr/>
              <p:nvPr userDrawn="1"/>
            </p:nvSpPr>
            <p:spPr>
              <a:xfrm>
                <a:off x="6058586"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4550F8B-7615-284A-4FE4-BD4D15356AA9}"/>
                  </a:ext>
                </a:extLst>
              </p:cNvPr>
              <p:cNvSpPr/>
              <p:nvPr userDrawn="1"/>
            </p:nvSpPr>
            <p:spPr>
              <a:xfrm>
                <a:off x="5451232"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8761089-62C5-669C-5D62-B479CC24D4ED}"/>
                  </a:ext>
                </a:extLst>
              </p:cNvPr>
              <p:cNvSpPr/>
              <p:nvPr userDrawn="1"/>
            </p:nvSpPr>
            <p:spPr>
              <a:xfrm>
                <a:off x="5655350"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442C607-3584-AFDE-A3D6-69F90677BF73}"/>
                  </a:ext>
                </a:extLst>
              </p:cNvPr>
              <p:cNvSpPr/>
              <p:nvPr userDrawn="1"/>
            </p:nvSpPr>
            <p:spPr>
              <a:xfrm>
                <a:off x="5861364"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4690771-3703-4266-9DFD-3380E2B3BD52}"/>
                  </a:ext>
                </a:extLst>
              </p:cNvPr>
              <p:cNvSpPr/>
              <p:nvPr userDrawn="1"/>
            </p:nvSpPr>
            <p:spPr>
              <a:xfrm>
                <a:off x="6058586"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BAA01BF-A161-6B01-E542-3712BF230499}"/>
                  </a:ext>
                </a:extLst>
              </p:cNvPr>
              <p:cNvSpPr/>
              <p:nvPr userDrawn="1"/>
            </p:nvSpPr>
            <p:spPr>
              <a:xfrm>
                <a:off x="5451232"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5005F7A-5E4C-4D67-1203-71AD22FBCFCC}"/>
                  </a:ext>
                </a:extLst>
              </p:cNvPr>
              <p:cNvSpPr/>
              <p:nvPr userDrawn="1"/>
            </p:nvSpPr>
            <p:spPr>
              <a:xfrm>
                <a:off x="5655350"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4BAB69E-21FC-FF57-8CEF-C7C0A78AD743}"/>
                  </a:ext>
                </a:extLst>
              </p:cNvPr>
              <p:cNvSpPr/>
              <p:nvPr userDrawn="1"/>
            </p:nvSpPr>
            <p:spPr>
              <a:xfrm>
                <a:off x="5861364"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C6D225D-F717-B2BA-0178-C6B3A5A751D4}"/>
                  </a:ext>
                </a:extLst>
              </p:cNvPr>
              <p:cNvSpPr/>
              <p:nvPr userDrawn="1"/>
            </p:nvSpPr>
            <p:spPr>
              <a:xfrm>
                <a:off x="6058586"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BC42D93-E727-1DC3-8AFC-9066C6A106F0}"/>
                  </a:ext>
                </a:extLst>
              </p:cNvPr>
              <p:cNvSpPr/>
              <p:nvPr userDrawn="1"/>
            </p:nvSpPr>
            <p:spPr>
              <a:xfrm>
                <a:off x="5451232"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A1DF2E9-0997-F966-F3E9-A1A5C1FCFD02}"/>
                  </a:ext>
                </a:extLst>
              </p:cNvPr>
              <p:cNvSpPr/>
              <p:nvPr userDrawn="1"/>
            </p:nvSpPr>
            <p:spPr>
              <a:xfrm>
                <a:off x="5655350"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F7CAC90-EE89-A22D-308F-6DBA97EE0BB0}"/>
                  </a:ext>
                </a:extLst>
              </p:cNvPr>
              <p:cNvSpPr/>
              <p:nvPr userDrawn="1"/>
            </p:nvSpPr>
            <p:spPr>
              <a:xfrm>
                <a:off x="5861364"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3633B78-7CD7-66D5-239D-830BB6C2E8D5}"/>
                  </a:ext>
                </a:extLst>
              </p:cNvPr>
              <p:cNvSpPr/>
              <p:nvPr userDrawn="1"/>
            </p:nvSpPr>
            <p:spPr>
              <a:xfrm>
                <a:off x="6058586"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60E245-D5FD-C08E-7DCD-5898EB60CEA5}"/>
                  </a:ext>
                </a:extLst>
              </p:cNvPr>
              <p:cNvSpPr/>
              <p:nvPr userDrawn="1"/>
            </p:nvSpPr>
            <p:spPr>
              <a:xfrm>
                <a:off x="5451232"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2E1AB4F-CF7E-7C6F-F8FC-06F2F1B14BAD}"/>
                  </a:ext>
                </a:extLst>
              </p:cNvPr>
              <p:cNvSpPr/>
              <p:nvPr userDrawn="1"/>
            </p:nvSpPr>
            <p:spPr>
              <a:xfrm>
                <a:off x="5655350"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D2BE59F-96EC-136E-49F1-1B8DEB49EA46}"/>
                  </a:ext>
                </a:extLst>
              </p:cNvPr>
              <p:cNvSpPr/>
              <p:nvPr userDrawn="1"/>
            </p:nvSpPr>
            <p:spPr>
              <a:xfrm>
                <a:off x="5861364"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4DBFDD0-8C3A-1D92-F8C1-09E257259704}"/>
                  </a:ext>
                </a:extLst>
              </p:cNvPr>
              <p:cNvSpPr/>
              <p:nvPr userDrawn="1"/>
            </p:nvSpPr>
            <p:spPr>
              <a:xfrm>
                <a:off x="6058586"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F6425C3-03AD-4C23-F763-AA6D1E26CB51}"/>
                  </a:ext>
                </a:extLst>
              </p:cNvPr>
              <p:cNvSpPr/>
              <p:nvPr userDrawn="1"/>
            </p:nvSpPr>
            <p:spPr>
              <a:xfrm>
                <a:off x="5451232"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AC2F0AB-8012-42D7-1FAD-9E3B08ED007E}"/>
                  </a:ext>
                </a:extLst>
              </p:cNvPr>
              <p:cNvSpPr/>
              <p:nvPr userDrawn="1"/>
            </p:nvSpPr>
            <p:spPr>
              <a:xfrm>
                <a:off x="5655350"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FDAAB60-FD9B-911E-9595-1C9807DD82C3}"/>
                  </a:ext>
                </a:extLst>
              </p:cNvPr>
              <p:cNvSpPr/>
              <p:nvPr userDrawn="1"/>
            </p:nvSpPr>
            <p:spPr>
              <a:xfrm>
                <a:off x="5861364"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750504B-C05C-EE18-3066-BB1E2346BE0C}"/>
                  </a:ext>
                </a:extLst>
              </p:cNvPr>
              <p:cNvSpPr/>
              <p:nvPr userDrawn="1"/>
            </p:nvSpPr>
            <p:spPr>
              <a:xfrm>
                <a:off x="6058586"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C27BA5F-7AED-CB0E-15FF-11A216F87F36}"/>
                  </a:ext>
                </a:extLst>
              </p:cNvPr>
              <p:cNvSpPr/>
              <p:nvPr userDrawn="1"/>
            </p:nvSpPr>
            <p:spPr>
              <a:xfrm>
                <a:off x="5451232"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884C92E-E4BC-3B91-A3A7-070B04676CE1}"/>
                  </a:ext>
                </a:extLst>
              </p:cNvPr>
              <p:cNvSpPr/>
              <p:nvPr userDrawn="1"/>
            </p:nvSpPr>
            <p:spPr>
              <a:xfrm>
                <a:off x="5655350"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DCC2E09-51AB-BA92-C675-68AE11CD2126}"/>
                  </a:ext>
                </a:extLst>
              </p:cNvPr>
              <p:cNvSpPr/>
              <p:nvPr userDrawn="1"/>
            </p:nvSpPr>
            <p:spPr>
              <a:xfrm>
                <a:off x="5861364"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1F3CD90-B0BD-8C2E-BAE7-5598B6D28C08}"/>
                  </a:ext>
                </a:extLst>
              </p:cNvPr>
              <p:cNvSpPr/>
              <p:nvPr userDrawn="1"/>
            </p:nvSpPr>
            <p:spPr>
              <a:xfrm>
                <a:off x="6058586"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5847342-3C93-6053-6A20-72B6393F369D}"/>
                  </a:ext>
                </a:extLst>
              </p:cNvPr>
              <p:cNvSpPr/>
              <p:nvPr userDrawn="1"/>
            </p:nvSpPr>
            <p:spPr>
              <a:xfrm>
                <a:off x="5451232"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FA5FCD4-1199-8A3E-794E-170DD18D9916}"/>
                  </a:ext>
                </a:extLst>
              </p:cNvPr>
              <p:cNvSpPr/>
              <p:nvPr userDrawn="1"/>
            </p:nvSpPr>
            <p:spPr>
              <a:xfrm>
                <a:off x="5655350"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77B45CA-7944-ACDB-BA90-C3D52DEB0D47}"/>
                  </a:ext>
                </a:extLst>
              </p:cNvPr>
              <p:cNvSpPr/>
              <p:nvPr userDrawn="1"/>
            </p:nvSpPr>
            <p:spPr>
              <a:xfrm>
                <a:off x="5861364"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1EF8781-8B53-80E9-D187-A979EBDCAD30}"/>
                  </a:ext>
                </a:extLst>
              </p:cNvPr>
              <p:cNvSpPr/>
              <p:nvPr userDrawn="1"/>
            </p:nvSpPr>
            <p:spPr>
              <a:xfrm>
                <a:off x="6058586"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5020CB4-B8F8-F3FC-B1B7-87EFFCDA3B57}"/>
                  </a:ext>
                </a:extLst>
              </p:cNvPr>
              <p:cNvSpPr/>
              <p:nvPr userDrawn="1"/>
            </p:nvSpPr>
            <p:spPr>
              <a:xfrm>
                <a:off x="5451232"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3951383-959D-F3D3-E4B9-D6256C1E0723}"/>
                  </a:ext>
                </a:extLst>
              </p:cNvPr>
              <p:cNvSpPr/>
              <p:nvPr userDrawn="1"/>
            </p:nvSpPr>
            <p:spPr>
              <a:xfrm>
                <a:off x="5655350"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BB17166-2BBD-7F9D-C5AC-777256308D6C}"/>
                  </a:ext>
                </a:extLst>
              </p:cNvPr>
              <p:cNvSpPr/>
              <p:nvPr userDrawn="1"/>
            </p:nvSpPr>
            <p:spPr>
              <a:xfrm>
                <a:off x="5861364"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EBA47EE-BC56-CC7E-68E8-2CC7BA33B168}"/>
                  </a:ext>
                </a:extLst>
              </p:cNvPr>
              <p:cNvSpPr/>
              <p:nvPr userDrawn="1"/>
            </p:nvSpPr>
            <p:spPr>
              <a:xfrm>
                <a:off x="6058586"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FE35143-EA80-B5CE-6B88-1997BB8F11B4}"/>
                  </a:ext>
                </a:extLst>
              </p:cNvPr>
              <p:cNvSpPr/>
              <p:nvPr userDrawn="1"/>
            </p:nvSpPr>
            <p:spPr>
              <a:xfrm>
                <a:off x="5451232"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407AB6F-E327-EF17-1238-4087DFB5287A}"/>
                  </a:ext>
                </a:extLst>
              </p:cNvPr>
              <p:cNvSpPr/>
              <p:nvPr userDrawn="1"/>
            </p:nvSpPr>
            <p:spPr>
              <a:xfrm>
                <a:off x="5655350"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8ECF581-CA5E-2FC5-BD1C-CF9B2CC8EC3C}"/>
                  </a:ext>
                </a:extLst>
              </p:cNvPr>
              <p:cNvSpPr/>
              <p:nvPr userDrawn="1"/>
            </p:nvSpPr>
            <p:spPr>
              <a:xfrm>
                <a:off x="5861364"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96077A2-3F4B-C552-5C23-09DE5329AF0E}"/>
                  </a:ext>
                </a:extLst>
              </p:cNvPr>
              <p:cNvSpPr/>
              <p:nvPr userDrawn="1"/>
            </p:nvSpPr>
            <p:spPr>
              <a:xfrm>
                <a:off x="6058586"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A8A1161-F459-09EB-5058-324EABEC4F30}"/>
                  </a:ext>
                </a:extLst>
              </p:cNvPr>
              <p:cNvSpPr/>
              <p:nvPr userDrawn="1"/>
            </p:nvSpPr>
            <p:spPr>
              <a:xfrm>
                <a:off x="5451232"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4DF6A92-B816-4174-33A1-594E1DBB8C8A}"/>
                  </a:ext>
                </a:extLst>
              </p:cNvPr>
              <p:cNvSpPr/>
              <p:nvPr userDrawn="1"/>
            </p:nvSpPr>
            <p:spPr>
              <a:xfrm>
                <a:off x="5655350"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E3F6690-C343-9B07-EA14-8155D172B9DD}"/>
                  </a:ext>
                </a:extLst>
              </p:cNvPr>
              <p:cNvSpPr/>
              <p:nvPr userDrawn="1"/>
            </p:nvSpPr>
            <p:spPr>
              <a:xfrm>
                <a:off x="5861364"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5C43C0F-E6FB-F5EF-CCA6-CFE16F0DC71C}"/>
                  </a:ext>
                </a:extLst>
              </p:cNvPr>
              <p:cNvSpPr/>
              <p:nvPr userDrawn="1"/>
            </p:nvSpPr>
            <p:spPr>
              <a:xfrm>
                <a:off x="6058586"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2BA507E-BDBC-26CE-1413-6C148666ABE8}"/>
                  </a:ext>
                </a:extLst>
              </p:cNvPr>
              <p:cNvSpPr/>
              <p:nvPr userDrawn="1"/>
            </p:nvSpPr>
            <p:spPr>
              <a:xfrm>
                <a:off x="5451232"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C827C87-627A-DCE4-C66F-8E5B9F59EA8C}"/>
                  </a:ext>
                </a:extLst>
              </p:cNvPr>
              <p:cNvSpPr/>
              <p:nvPr userDrawn="1"/>
            </p:nvSpPr>
            <p:spPr>
              <a:xfrm>
                <a:off x="5655350"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6E9CF5C-B333-5AD4-4C3F-76E260E14069}"/>
                  </a:ext>
                </a:extLst>
              </p:cNvPr>
              <p:cNvSpPr/>
              <p:nvPr userDrawn="1"/>
            </p:nvSpPr>
            <p:spPr>
              <a:xfrm>
                <a:off x="5861364"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C65966E-3D3A-7BC3-DAE9-EC063579AC33}"/>
                  </a:ext>
                </a:extLst>
              </p:cNvPr>
              <p:cNvSpPr/>
              <p:nvPr userDrawn="1"/>
            </p:nvSpPr>
            <p:spPr>
              <a:xfrm>
                <a:off x="6058586"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Oval 68">
              <a:extLst>
                <a:ext uri="{FF2B5EF4-FFF2-40B4-BE49-F238E27FC236}">
                  <a16:creationId xmlns:a16="http://schemas.microsoft.com/office/drawing/2014/main" id="{29EC3B41-A521-C435-312C-A8E06D41B63D}"/>
                </a:ext>
              </a:extLst>
            </p:cNvPr>
            <p:cNvSpPr/>
            <p:nvPr userDrawn="1"/>
          </p:nvSpPr>
          <p:spPr>
            <a:xfrm>
              <a:off x="5451232"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4E86420-62F9-B1A3-A5EF-94434E7E959D}"/>
                </a:ext>
              </a:extLst>
            </p:cNvPr>
            <p:cNvSpPr/>
            <p:nvPr userDrawn="1"/>
          </p:nvSpPr>
          <p:spPr>
            <a:xfrm>
              <a:off x="5655350"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8D87D0D-5B7A-9716-CB91-14CD85E0BE62}"/>
                </a:ext>
              </a:extLst>
            </p:cNvPr>
            <p:cNvSpPr/>
            <p:nvPr userDrawn="1"/>
          </p:nvSpPr>
          <p:spPr>
            <a:xfrm>
              <a:off x="5861364"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11EEA04-FD0F-EC06-19F1-564B9301DC6C}"/>
                </a:ext>
              </a:extLst>
            </p:cNvPr>
            <p:cNvSpPr/>
            <p:nvPr userDrawn="1"/>
          </p:nvSpPr>
          <p:spPr>
            <a:xfrm>
              <a:off x="6058586"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10D7785A-362A-EA13-1639-3C533F57C515}"/>
              </a:ext>
            </a:extLst>
          </p:cNvPr>
          <p:cNvSpPr>
            <a:spLocks noGrp="1"/>
          </p:cNvSpPr>
          <p:nvPr>
            <p:ph type="title" hasCustomPrompt="1"/>
          </p:nvPr>
        </p:nvSpPr>
        <p:spPr>
          <a:xfrm>
            <a:off x="397121" y="769975"/>
            <a:ext cx="6355371" cy="2175448"/>
          </a:xfrm>
          <a:solidFill>
            <a:srgbClr val="007681"/>
          </a:solidFill>
        </p:spPr>
        <p:txBody>
          <a:bodyPr lIns="180000" tIns="180000" rIns="180000" bIns="180000" anchor="b"/>
          <a:lstStyle>
            <a:lvl1pPr algn="l">
              <a:defRPr sz="5400" b="1" spc="-300">
                <a:solidFill>
                  <a:schemeClr val="bg1"/>
                </a:solidFill>
              </a:defRPr>
            </a:lvl1pPr>
          </a:lstStyle>
          <a:p>
            <a:r>
              <a:rPr lang="en-US" noProof="0"/>
              <a:t>Click to </a:t>
            </a:r>
            <a:br>
              <a:rPr lang="en-US" noProof="0"/>
            </a:br>
            <a:r>
              <a:rPr lang="en-US" noProof="0"/>
              <a:t>edit slide title</a:t>
            </a:r>
          </a:p>
        </p:txBody>
      </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3332285"/>
            <a:ext cx="5222631" cy="3471740"/>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03687"/>
            <a:ext cx="3015762" cy="580921"/>
          </a:xfrm>
          <a:ln>
            <a:noFill/>
          </a:ln>
        </p:spPr>
        <p:style>
          <a:lnRef idx="2">
            <a:schemeClr val="accent2">
              <a:shade val="15000"/>
            </a:schemeClr>
          </a:lnRef>
          <a:fillRef idx="1">
            <a:schemeClr val="accent2"/>
          </a:fillRef>
          <a:effectRef idx="0">
            <a:schemeClr val="accent2"/>
          </a:effectRef>
          <a:fontRef idx="minor">
            <a:schemeClr val="lt1"/>
          </a:fontRef>
        </p:style>
        <p:txBody>
          <a:bodyPr vert="horz" lIns="180000" tIns="180000" rIns="180000" bIns="180000" rtlCol="0">
            <a:noAutofit/>
          </a:bodyPr>
          <a:lstStyle>
            <a:lvl1pPr marL="0" indent="0" algn="r">
              <a:buNone/>
              <a:defRPr lang="en-ZA" sz="1400" dirty="0">
                <a:solidFill>
                  <a:schemeClr val="tx1"/>
                </a:solidFill>
                <a:latin typeface="Avenir Next Medium" panose="020B0603020202020204" pitchFamily="34" charset="0"/>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rgbClr val="F68D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rgbClr val="F68D2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Rounded Corners 4">
            <a:extLst>
              <a:ext uri="{FF2B5EF4-FFF2-40B4-BE49-F238E27FC236}">
                <a16:creationId xmlns:a16="http://schemas.microsoft.com/office/drawing/2014/main" id="{02626B15-9C39-D533-75A9-529EDB3B4A59}"/>
              </a:ext>
            </a:extLst>
          </p:cNvPr>
          <p:cNvSpPr/>
          <p:nvPr userDrawn="1"/>
        </p:nvSpPr>
        <p:spPr>
          <a:xfrm>
            <a:off x="11359662" y="-284458"/>
            <a:ext cx="571500" cy="2700446"/>
          </a:xfrm>
          <a:prstGeom prst="roundRect">
            <a:avLst/>
          </a:prstGeom>
          <a:solidFill>
            <a:srgbClr val="8FD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EBAA9991-38B4-FFCA-84FD-676EDAD207DA}"/>
              </a:ext>
            </a:extLst>
          </p:cNvPr>
          <p:cNvSpPr>
            <a:spLocks noGrp="1"/>
          </p:cNvSpPr>
          <p:nvPr>
            <p:ph type="pic" sz="quarter" idx="11" hasCustomPrompt="1"/>
          </p:nvPr>
        </p:nvSpPr>
        <p:spPr>
          <a:xfrm>
            <a:off x="7588007" y="4242380"/>
            <a:ext cx="3498850" cy="1196975"/>
          </a:xfrm>
        </p:spPr>
        <p:txBody>
          <a:bodyPr/>
          <a:lstStyle>
            <a:lvl1pPr marL="0" indent="0">
              <a:buNone/>
              <a:defRPr/>
            </a:lvl1pPr>
          </a:lstStyle>
          <a:p>
            <a:r>
              <a:rPr lang="en-US"/>
              <a:t>Company logo</a:t>
            </a:r>
          </a:p>
        </p:txBody>
      </p:sp>
    </p:spTree>
    <p:extLst>
      <p:ext uri="{BB962C8B-B14F-4D97-AF65-F5344CB8AC3E}">
        <p14:creationId xmlns:p14="http://schemas.microsoft.com/office/powerpoint/2010/main" val="1029411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bg1">
            <a:lumMod val="95000"/>
          </a:schemeClr>
        </a:solidFill>
        <a:effectLst/>
      </p:bgPr>
    </p:bg>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00D15AF0-9DFE-3B5F-E52A-9211D1822E35}"/>
              </a:ext>
            </a:extLst>
          </p:cNvPr>
          <p:cNvGrpSpPr/>
          <p:nvPr userDrawn="1"/>
        </p:nvGrpSpPr>
        <p:grpSpPr>
          <a:xfrm>
            <a:off x="4969183" y="3130658"/>
            <a:ext cx="746134" cy="3487458"/>
            <a:chOff x="5451232" y="3237467"/>
            <a:chExt cx="746134" cy="3487458"/>
          </a:xfrm>
          <a:solidFill>
            <a:srgbClr val="8FD6BD"/>
          </a:solidFill>
        </p:grpSpPr>
        <p:grpSp>
          <p:nvGrpSpPr>
            <p:cNvPr id="73" name="Group 72">
              <a:extLst>
                <a:ext uri="{FF2B5EF4-FFF2-40B4-BE49-F238E27FC236}">
                  <a16:creationId xmlns:a16="http://schemas.microsoft.com/office/drawing/2014/main" id="{65DFECE1-D871-E633-02D2-422D8E1261DF}"/>
                </a:ext>
              </a:extLst>
            </p:cNvPr>
            <p:cNvGrpSpPr/>
            <p:nvPr userDrawn="1"/>
          </p:nvGrpSpPr>
          <p:grpSpPr>
            <a:xfrm>
              <a:off x="5451232" y="3237467"/>
              <a:ext cx="746134" cy="3243138"/>
              <a:chOff x="5451232" y="3237467"/>
              <a:chExt cx="746134" cy="3243138"/>
            </a:xfrm>
            <a:grpFill/>
          </p:grpSpPr>
          <p:sp>
            <p:nvSpPr>
              <p:cNvPr id="9" name="Oval 8">
                <a:extLst>
                  <a:ext uri="{FF2B5EF4-FFF2-40B4-BE49-F238E27FC236}">
                    <a16:creationId xmlns:a16="http://schemas.microsoft.com/office/drawing/2014/main" id="{18DCC4F6-365E-25D6-71C2-0FFE6F764782}"/>
                  </a:ext>
                </a:extLst>
              </p:cNvPr>
              <p:cNvSpPr/>
              <p:nvPr userDrawn="1"/>
            </p:nvSpPr>
            <p:spPr>
              <a:xfrm>
                <a:off x="5451232" y="324232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ACEF6F-59E3-3D0A-54A4-EEE0B38C10CD}"/>
                  </a:ext>
                </a:extLst>
              </p:cNvPr>
              <p:cNvSpPr/>
              <p:nvPr userDrawn="1"/>
            </p:nvSpPr>
            <p:spPr>
              <a:xfrm>
                <a:off x="5655350" y="324232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C0CF68-4A81-180E-1977-7A0B61BF2E0C}"/>
                  </a:ext>
                </a:extLst>
              </p:cNvPr>
              <p:cNvSpPr/>
              <p:nvPr userDrawn="1"/>
            </p:nvSpPr>
            <p:spPr>
              <a:xfrm>
                <a:off x="5861364" y="323746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3545DA-D37C-BCF6-3E90-2D197251C7EE}"/>
                  </a:ext>
                </a:extLst>
              </p:cNvPr>
              <p:cNvSpPr/>
              <p:nvPr userDrawn="1"/>
            </p:nvSpPr>
            <p:spPr>
              <a:xfrm>
                <a:off x="6058586" y="323746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9EA6EE3-0B2C-E052-E65D-553058C692B3}"/>
                  </a:ext>
                </a:extLst>
              </p:cNvPr>
              <p:cNvSpPr/>
              <p:nvPr userDrawn="1"/>
            </p:nvSpPr>
            <p:spPr>
              <a:xfrm>
                <a:off x="5451232" y="348175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A1190C2-A0A4-8EA5-8E8E-569A75BE5297}"/>
                  </a:ext>
                </a:extLst>
              </p:cNvPr>
              <p:cNvSpPr/>
              <p:nvPr userDrawn="1"/>
            </p:nvSpPr>
            <p:spPr>
              <a:xfrm>
                <a:off x="5655350" y="348175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98F9F0-1AC0-1E26-475F-C792A895A641}"/>
                  </a:ext>
                </a:extLst>
              </p:cNvPr>
              <p:cNvSpPr/>
              <p:nvPr userDrawn="1"/>
            </p:nvSpPr>
            <p:spPr>
              <a:xfrm>
                <a:off x="5861364" y="347690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A01AF0-0A70-AEF3-1AA9-5A95D1837C1E}"/>
                  </a:ext>
                </a:extLst>
              </p:cNvPr>
              <p:cNvSpPr/>
              <p:nvPr userDrawn="1"/>
            </p:nvSpPr>
            <p:spPr>
              <a:xfrm>
                <a:off x="6058586" y="347690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F6EE234-E481-6B04-F124-EC3D25C8D4A3}"/>
                  </a:ext>
                </a:extLst>
              </p:cNvPr>
              <p:cNvSpPr/>
              <p:nvPr userDrawn="1"/>
            </p:nvSpPr>
            <p:spPr>
              <a:xfrm>
                <a:off x="5451232" y="371633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7687DBE-8AC6-99E7-2B5D-517C7C4616C2}"/>
                  </a:ext>
                </a:extLst>
              </p:cNvPr>
              <p:cNvSpPr/>
              <p:nvPr userDrawn="1"/>
            </p:nvSpPr>
            <p:spPr>
              <a:xfrm>
                <a:off x="5655350" y="371633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B2FE782-600E-A3F0-7F6A-861A0C853AA1}"/>
                  </a:ext>
                </a:extLst>
              </p:cNvPr>
              <p:cNvSpPr/>
              <p:nvPr userDrawn="1"/>
            </p:nvSpPr>
            <p:spPr>
              <a:xfrm>
                <a:off x="5861364" y="371147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569AC9D-0F96-204E-436C-A31F8016110C}"/>
                  </a:ext>
                </a:extLst>
              </p:cNvPr>
              <p:cNvSpPr/>
              <p:nvPr userDrawn="1"/>
            </p:nvSpPr>
            <p:spPr>
              <a:xfrm>
                <a:off x="6058586" y="371147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4550F8B-7615-284A-4FE4-BD4D15356AA9}"/>
                  </a:ext>
                </a:extLst>
              </p:cNvPr>
              <p:cNvSpPr/>
              <p:nvPr userDrawn="1"/>
            </p:nvSpPr>
            <p:spPr>
              <a:xfrm>
                <a:off x="5451232" y="395091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8761089-62C5-669C-5D62-B479CC24D4ED}"/>
                  </a:ext>
                </a:extLst>
              </p:cNvPr>
              <p:cNvSpPr/>
              <p:nvPr userDrawn="1"/>
            </p:nvSpPr>
            <p:spPr>
              <a:xfrm>
                <a:off x="5655350" y="395091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442C607-3584-AFDE-A3D6-69F90677BF73}"/>
                  </a:ext>
                </a:extLst>
              </p:cNvPr>
              <p:cNvSpPr/>
              <p:nvPr userDrawn="1"/>
            </p:nvSpPr>
            <p:spPr>
              <a:xfrm>
                <a:off x="5861364" y="394605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4690771-3703-4266-9DFD-3380E2B3BD52}"/>
                  </a:ext>
                </a:extLst>
              </p:cNvPr>
              <p:cNvSpPr/>
              <p:nvPr userDrawn="1"/>
            </p:nvSpPr>
            <p:spPr>
              <a:xfrm>
                <a:off x="6058586" y="394605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BAA01BF-A161-6B01-E542-3712BF230499}"/>
                  </a:ext>
                </a:extLst>
              </p:cNvPr>
              <p:cNvSpPr/>
              <p:nvPr userDrawn="1"/>
            </p:nvSpPr>
            <p:spPr>
              <a:xfrm>
                <a:off x="5451232" y="41854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5005F7A-5E4C-4D67-1203-71AD22FBCFCC}"/>
                  </a:ext>
                </a:extLst>
              </p:cNvPr>
              <p:cNvSpPr/>
              <p:nvPr userDrawn="1"/>
            </p:nvSpPr>
            <p:spPr>
              <a:xfrm>
                <a:off x="5655350" y="41854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4BAB69E-21FC-FF57-8CEF-C7C0A78AD743}"/>
                  </a:ext>
                </a:extLst>
              </p:cNvPr>
              <p:cNvSpPr/>
              <p:nvPr userDrawn="1"/>
            </p:nvSpPr>
            <p:spPr>
              <a:xfrm>
                <a:off x="5861364" y="41806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C6D225D-F717-B2BA-0178-C6B3A5A751D4}"/>
                  </a:ext>
                </a:extLst>
              </p:cNvPr>
              <p:cNvSpPr/>
              <p:nvPr userDrawn="1"/>
            </p:nvSpPr>
            <p:spPr>
              <a:xfrm>
                <a:off x="6058586" y="41806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BC42D93-E727-1DC3-8AFC-9066C6A106F0}"/>
                  </a:ext>
                </a:extLst>
              </p:cNvPr>
              <p:cNvSpPr/>
              <p:nvPr userDrawn="1"/>
            </p:nvSpPr>
            <p:spPr>
              <a:xfrm>
                <a:off x="5451232" y="442007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A1DF2E9-0997-F966-F3E9-A1A5C1FCFD02}"/>
                  </a:ext>
                </a:extLst>
              </p:cNvPr>
              <p:cNvSpPr/>
              <p:nvPr userDrawn="1"/>
            </p:nvSpPr>
            <p:spPr>
              <a:xfrm>
                <a:off x="5655350" y="442007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F7CAC90-EE89-A22D-308F-6DBA97EE0BB0}"/>
                  </a:ext>
                </a:extLst>
              </p:cNvPr>
              <p:cNvSpPr/>
              <p:nvPr userDrawn="1"/>
            </p:nvSpPr>
            <p:spPr>
              <a:xfrm>
                <a:off x="5861364" y="441521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3633B78-7CD7-66D5-239D-830BB6C2E8D5}"/>
                  </a:ext>
                </a:extLst>
              </p:cNvPr>
              <p:cNvSpPr/>
              <p:nvPr userDrawn="1"/>
            </p:nvSpPr>
            <p:spPr>
              <a:xfrm>
                <a:off x="6058586" y="441521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60E245-D5FD-C08E-7DCD-5898EB60CEA5}"/>
                  </a:ext>
                </a:extLst>
              </p:cNvPr>
              <p:cNvSpPr/>
              <p:nvPr userDrawn="1"/>
            </p:nvSpPr>
            <p:spPr>
              <a:xfrm>
                <a:off x="5451232" y="465464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2E1AB4F-CF7E-7C6F-F8FC-06F2F1B14BAD}"/>
                  </a:ext>
                </a:extLst>
              </p:cNvPr>
              <p:cNvSpPr/>
              <p:nvPr userDrawn="1"/>
            </p:nvSpPr>
            <p:spPr>
              <a:xfrm>
                <a:off x="5655350" y="465464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D2BE59F-96EC-136E-49F1-1B8DEB49EA46}"/>
                  </a:ext>
                </a:extLst>
              </p:cNvPr>
              <p:cNvSpPr/>
              <p:nvPr userDrawn="1"/>
            </p:nvSpPr>
            <p:spPr>
              <a:xfrm>
                <a:off x="5861364" y="464979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4DBFDD0-8C3A-1D92-F8C1-09E257259704}"/>
                  </a:ext>
                </a:extLst>
              </p:cNvPr>
              <p:cNvSpPr/>
              <p:nvPr userDrawn="1"/>
            </p:nvSpPr>
            <p:spPr>
              <a:xfrm>
                <a:off x="6058586" y="464979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F6425C3-03AD-4C23-F763-AA6D1E26CB51}"/>
                  </a:ext>
                </a:extLst>
              </p:cNvPr>
              <p:cNvSpPr/>
              <p:nvPr userDrawn="1"/>
            </p:nvSpPr>
            <p:spPr>
              <a:xfrm>
                <a:off x="5451232" y="48913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AC2F0AB-8012-42D7-1FAD-9E3B08ED007E}"/>
                  </a:ext>
                </a:extLst>
              </p:cNvPr>
              <p:cNvSpPr/>
              <p:nvPr userDrawn="1"/>
            </p:nvSpPr>
            <p:spPr>
              <a:xfrm>
                <a:off x="5655350" y="48913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FDAAB60-FD9B-911E-9595-1C9807DD82C3}"/>
                  </a:ext>
                </a:extLst>
              </p:cNvPr>
              <p:cNvSpPr/>
              <p:nvPr userDrawn="1"/>
            </p:nvSpPr>
            <p:spPr>
              <a:xfrm>
                <a:off x="5861364" y="488648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750504B-C05C-EE18-3066-BB1E2346BE0C}"/>
                  </a:ext>
                </a:extLst>
              </p:cNvPr>
              <p:cNvSpPr/>
              <p:nvPr userDrawn="1"/>
            </p:nvSpPr>
            <p:spPr>
              <a:xfrm>
                <a:off x="6058586" y="488648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C27BA5F-7AED-CB0E-15FF-11A216F87F36}"/>
                  </a:ext>
                </a:extLst>
              </p:cNvPr>
              <p:cNvSpPr/>
              <p:nvPr userDrawn="1"/>
            </p:nvSpPr>
            <p:spPr>
              <a:xfrm>
                <a:off x="5451232" y="51280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884C92E-E4BC-3B91-A3A7-070B04676CE1}"/>
                  </a:ext>
                </a:extLst>
              </p:cNvPr>
              <p:cNvSpPr/>
              <p:nvPr userDrawn="1"/>
            </p:nvSpPr>
            <p:spPr>
              <a:xfrm>
                <a:off x="5655350" y="51280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DCC2E09-51AB-BA92-C675-68AE11CD2126}"/>
                  </a:ext>
                </a:extLst>
              </p:cNvPr>
              <p:cNvSpPr/>
              <p:nvPr userDrawn="1"/>
            </p:nvSpPr>
            <p:spPr>
              <a:xfrm>
                <a:off x="5861364" y="51231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1F3CD90-B0BD-8C2E-BAE7-5598B6D28C08}"/>
                  </a:ext>
                </a:extLst>
              </p:cNvPr>
              <p:cNvSpPr/>
              <p:nvPr userDrawn="1"/>
            </p:nvSpPr>
            <p:spPr>
              <a:xfrm>
                <a:off x="6058586" y="51231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5847342-3C93-6053-6A20-72B6393F369D}"/>
                  </a:ext>
                </a:extLst>
              </p:cNvPr>
              <p:cNvSpPr/>
              <p:nvPr userDrawn="1"/>
            </p:nvSpPr>
            <p:spPr>
              <a:xfrm>
                <a:off x="5451232" y="537505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FA5FCD4-1199-8A3E-794E-170DD18D9916}"/>
                  </a:ext>
                </a:extLst>
              </p:cNvPr>
              <p:cNvSpPr/>
              <p:nvPr userDrawn="1"/>
            </p:nvSpPr>
            <p:spPr>
              <a:xfrm>
                <a:off x="5655350" y="537505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77B45CA-7944-ACDB-BA90-C3D52DEB0D47}"/>
                  </a:ext>
                </a:extLst>
              </p:cNvPr>
              <p:cNvSpPr/>
              <p:nvPr userDrawn="1"/>
            </p:nvSpPr>
            <p:spPr>
              <a:xfrm>
                <a:off x="5861364" y="537020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1EF8781-8B53-80E9-D187-A979EBDCAD30}"/>
                  </a:ext>
                </a:extLst>
              </p:cNvPr>
              <p:cNvSpPr/>
              <p:nvPr userDrawn="1"/>
            </p:nvSpPr>
            <p:spPr>
              <a:xfrm>
                <a:off x="6058586" y="537020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5020CB4-B8F8-F3FC-B1B7-87EFFCDA3B57}"/>
                  </a:ext>
                </a:extLst>
              </p:cNvPr>
              <p:cNvSpPr/>
              <p:nvPr userDrawn="1"/>
            </p:nvSpPr>
            <p:spPr>
              <a:xfrm>
                <a:off x="5451232" y="561033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3951383-959D-F3D3-E4B9-D6256C1E0723}"/>
                  </a:ext>
                </a:extLst>
              </p:cNvPr>
              <p:cNvSpPr/>
              <p:nvPr userDrawn="1"/>
            </p:nvSpPr>
            <p:spPr>
              <a:xfrm>
                <a:off x="5655350" y="561033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BB17166-2BBD-7F9D-C5AC-777256308D6C}"/>
                  </a:ext>
                </a:extLst>
              </p:cNvPr>
              <p:cNvSpPr/>
              <p:nvPr userDrawn="1"/>
            </p:nvSpPr>
            <p:spPr>
              <a:xfrm>
                <a:off x="5861364" y="560548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EBA47EE-BC56-CC7E-68E8-2CC7BA33B168}"/>
                  </a:ext>
                </a:extLst>
              </p:cNvPr>
              <p:cNvSpPr/>
              <p:nvPr userDrawn="1"/>
            </p:nvSpPr>
            <p:spPr>
              <a:xfrm>
                <a:off x="6058586" y="560548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FE35143-EA80-B5CE-6B88-1997BB8F11B4}"/>
                  </a:ext>
                </a:extLst>
              </p:cNvPr>
              <p:cNvSpPr/>
              <p:nvPr userDrawn="1"/>
            </p:nvSpPr>
            <p:spPr>
              <a:xfrm>
                <a:off x="5451232" y="586778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407AB6F-E327-EF17-1238-4087DFB5287A}"/>
                  </a:ext>
                </a:extLst>
              </p:cNvPr>
              <p:cNvSpPr/>
              <p:nvPr userDrawn="1"/>
            </p:nvSpPr>
            <p:spPr>
              <a:xfrm>
                <a:off x="5655350" y="586778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8ECF581-CA5E-2FC5-BD1C-CF9B2CC8EC3C}"/>
                  </a:ext>
                </a:extLst>
              </p:cNvPr>
              <p:cNvSpPr/>
              <p:nvPr userDrawn="1"/>
            </p:nvSpPr>
            <p:spPr>
              <a:xfrm>
                <a:off x="5861364" y="586292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96077A2-3F4B-C552-5C23-09DE5329AF0E}"/>
                  </a:ext>
                </a:extLst>
              </p:cNvPr>
              <p:cNvSpPr/>
              <p:nvPr userDrawn="1"/>
            </p:nvSpPr>
            <p:spPr>
              <a:xfrm>
                <a:off x="6058586" y="586292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A8A1161-F459-09EB-5058-324EABEC4F30}"/>
                  </a:ext>
                </a:extLst>
              </p:cNvPr>
              <p:cNvSpPr/>
              <p:nvPr userDrawn="1"/>
            </p:nvSpPr>
            <p:spPr>
              <a:xfrm>
                <a:off x="5451232" y="610235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4DF6A92-B816-4174-33A1-594E1DBB8C8A}"/>
                  </a:ext>
                </a:extLst>
              </p:cNvPr>
              <p:cNvSpPr/>
              <p:nvPr userDrawn="1"/>
            </p:nvSpPr>
            <p:spPr>
              <a:xfrm>
                <a:off x="5655350" y="610235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E3F6690-C343-9B07-EA14-8155D172B9DD}"/>
                  </a:ext>
                </a:extLst>
              </p:cNvPr>
              <p:cNvSpPr/>
              <p:nvPr userDrawn="1"/>
            </p:nvSpPr>
            <p:spPr>
              <a:xfrm>
                <a:off x="5861364" y="609750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5C43C0F-E6FB-F5EF-CCA6-CFE16F0DC71C}"/>
                  </a:ext>
                </a:extLst>
              </p:cNvPr>
              <p:cNvSpPr/>
              <p:nvPr userDrawn="1"/>
            </p:nvSpPr>
            <p:spPr>
              <a:xfrm>
                <a:off x="6058586" y="609750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2BA507E-BDBC-26CE-1413-6C148666ABE8}"/>
                  </a:ext>
                </a:extLst>
              </p:cNvPr>
              <p:cNvSpPr/>
              <p:nvPr userDrawn="1"/>
            </p:nvSpPr>
            <p:spPr>
              <a:xfrm>
                <a:off x="5451232" y="63418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C827C87-627A-DCE4-C66F-8E5B9F59EA8C}"/>
                  </a:ext>
                </a:extLst>
              </p:cNvPr>
              <p:cNvSpPr/>
              <p:nvPr userDrawn="1"/>
            </p:nvSpPr>
            <p:spPr>
              <a:xfrm>
                <a:off x="5655350" y="63418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6E9CF5C-B333-5AD4-4C3F-76E260E14069}"/>
                  </a:ext>
                </a:extLst>
              </p:cNvPr>
              <p:cNvSpPr/>
              <p:nvPr userDrawn="1"/>
            </p:nvSpPr>
            <p:spPr>
              <a:xfrm>
                <a:off x="5861364" y="63369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C65966E-3D3A-7BC3-DAE9-EC063579AC33}"/>
                  </a:ext>
                </a:extLst>
              </p:cNvPr>
              <p:cNvSpPr/>
              <p:nvPr userDrawn="1"/>
            </p:nvSpPr>
            <p:spPr>
              <a:xfrm>
                <a:off x="6058586" y="63369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Oval 68">
              <a:extLst>
                <a:ext uri="{FF2B5EF4-FFF2-40B4-BE49-F238E27FC236}">
                  <a16:creationId xmlns:a16="http://schemas.microsoft.com/office/drawing/2014/main" id="{29EC3B41-A521-C435-312C-A8E06D41B63D}"/>
                </a:ext>
              </a:extLst>
            </p:cNvPr>
            <p:cNvSpPr/>
            <p:nvPr userDrawn="1"/>
          </p:nvSpPr>
          <p:spPr>
            <a:xfrm>
              <a:off x="5451232" y="658614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4E86420-62F9-B1A3-A5EF-94434E7E959D}"/>
                </a:ext>
              </a:extLst>
            </p:cNvPr>
            <p:cNvSpPr/>
            <p:nvPr userDrawn="1"/>
          </p:nvSpPr>
          <p:spPr>
            <a:xfrm>
              <a:off x="5655350" y="658614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8D87D0D-5B7A-9716-CB91-14CD85E0BE62}"/>
                </a:ext>
              </a:extLst>
            </p:cNvPr>
            <p:cNvSpPr/>
            <p:nvPr userDrawn="1"/>
          </p:nvSpPr>
          <p:spPr>
            <a:xfrm>
              <a:off x="5861364" y="65812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11EEA04-FD0F-EC06-19F1-564B9301DC6C}"/>
                </a:ext>
              </a:extLst>
            </p:cNvPr>
            <p:cNvSpPr/>
            <p:nvPr userDrawn="1"/>
          </p:nvSpPr>
          <p:spPr>
            <a:xfrm>
              <a:off x="6058586" y="65812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10D7785A-362A-EA13-1639-3C533F57C515}"/>
              </a:ext>
            </a:extLst>
          </p:cNvPr>
          <p:cNvSpPr>
            <a:spLocks noGrp="1"/>
          </p:cNvSpPr>
          <p:nvPr>
            <p:ph type="title" hasCustomPrompt="1"/>
          </p:nvPr>
        </p:nvSpPr>
        <p:spPr>
          <a:xfrm>
            <a:off x="397121" y="769975"/>
            <a:ext cx="6355371" cy="2175448"/>
          </a:xfrm>
          <a:solidFill>
            <a:srgbClr val="007681"/>
          </a:solidFill>
        </p:spPr>
        <p:txBody>
          <a:bodyPr lIns="180000" tIns="180000" rIns="180000" bIns="180000" anchor="b"/>
          <a:lstStyle>
            <a:lvl1pPr algn="l">
              <a:defRPr sz="5400" b="1" spc="-300">
                <a:solidFill>
                  <a:schemeClr val="bg1"/>
                </a:solidFill>
              </a:defRPr>
            </a:lvl1pPr>
          </a:lstStyle>
          <a:p>
            <a:r>
              <a:rPr lang="en-US" noProof="0"/>
              <a:t>Click to </a:t>
            </a:r>
            <a:br>
              <a:rPr lang="en-US" noProof="0"/>
            </a:br>
            <a:r>
              <a:rPr lang="en-US" noProof="0"/>
              <a:t>edit slide title</a:t>
            </a:r>
          </a:p>
        </p:txBody>
      </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3332285"/>
            <a:ext cx="5222631" cy="3471740"/>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03687"/>
            <a:ext cx="3015762" cy="580921"/>
          </a:xfrm>
          <a:ln>
            <a:noFill/>
          </a:ln>
        </p:spPr>
        <p:style>
          <a:lnRef idx="2">
            <a:schemeClr val="accent2">
              <a:shade val="15000"/>
            </a:schemeClr>
          </a:lnRef>
          <a:fillRef idx="1">
            <a:schemeClr val="accent2"/>
          </a:fillRef>
          <a:effectRef idx="0">
            <a:schemeClr val="accent2"/>
          </a:effectRef>
          <a:fontRef idx="minor">
            <a:schemeClr val="lt1"/>
          </a:fontRef>
        </p:style>
        <p:txBody>
          <a:bodyPr vert="horz" lIns="180000" tIns="180000" rIns="180000" bIns="180000" rtlCol="0">
            <a:noAutofit/>
          </a:bodyPr>
          <a:lstStyle>
            <a:lvl1pPr marL="0" indent="0" algn="r">
              <a:buNone/>
              <a:defRPr lang="en-ZA" sz="1400" dirty="0">
                <a:solidFill>
                  <a:schemeClr val="tx1"/>
                </a:solidFill>
                <a:latin typeface="Avenir Next Medium" panose="020B0603020202020204" pitchFamily="34" charset="0"/>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rgbClr val="F68D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rgbClr val="F68D2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Rounded Corners 4">
            <a:extLst>
              <a:ext uri="{FF2B5EF4-FFF2-40B4-BE49-F238E27FC236}">
                <a16:creationId xmlns:a16="http://schemas.microsoft.com/office/drawing/2014/main" id="{02626B15-9C39-D533-75A9-529EDB3B4A59}"/>
              </a:ext>
            </a:extLst>
          </p:cNvPr>
          <p:cNvSpPr/>
          <p:nvPr userDrawn="1"/>
        </p:nvSpPr>
        <p:spPr>
          <a:xfrm>
            <a:off x="11359662" y="-284458"/>
            <a:ext cx="571500" cy="2700446"/>
          </a:xfrm>
          <a:prstGeom prst="round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EBAA9991-38B4-FFCA-84FD-676EDAD207DA}"/>
              </a:ext>
            </a:extLst>
          </p:cNvPr>
          <p:cNvSpPr>
            <a:spLocks noGrp="1"/>
          </p:cNvSpPr>
          <p:nvPr>
            <p:ph type="pic" sz="quarter" idx="11" hasCustomPrompt="1"/>
          </p:nvPr>
        </p:nvSpPr>
        <p:spPr>
          <a:xfrm>
            <a:off x="7588007" y="4242380"/>
            <a:ext cx="3498850" cy="1196975"/>
          </a:xfrm>
        </p:spPr>
        <p:txBody>
          <a:bodyPr/>
          <a:lstStyle>
            <a:lvl1pPr marL="0" indent="0">
              <a:buNone/>
              <a:defRPr/>
            </a:lvl1pPr>
          </a:lstStyle>
          <a:p>
            <a:r>
              <a:rPr lang="en-US"/>
              <a:t>Company logo</a:t>
            </a:r>
          </a:p>
        </p:txBody>
      </p:sp>
    </p:spTree>
    <p:extLst>
      <p:ext uri="{BB962C8B-B14F-4D97-AF65-F5344CB8AC3E}">
        <p14:creationId xmlns:p14="http://schemas.microsoft.com/office/powerpoint/2010/main" val="349356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4953-EACD-D41F-436A-7B048000837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33BF7D3-1C03-482A-B9C8-67EC4CD9A103}"/>
              </a:ext>
            </a:extLst>
          </p:cNvPr>
          <p:cNvSpPr>
            <a:spLocks noGrp="1"/>
          </p:cNvSpPr>
          <p:nvPr>
            <p:ph type="sldNum" sz="quarter" idx="10"/>
          </p:nvPr>
        </p:nvSpPr>
        <p:spPr/>
        <p:txBody>
          <a:bodyPr/>
          <a:lstStyle/>
          <a:p>
            <a:fld id="{19B51A1E-902D-48AF-9020-955120F399B6}" type="slidenum">
              <a:rPr lang="en-US" smtClean="0"/>
              <a:pPr/>
              <a:t>‹#›</a:t>
            </a:fld>
            <a:endParaRPr lang="en-US"/>
          </a:p>
        </p:txBody>
      </p:sp>
      <p:sp>
        <p:nvSpPr>
          <p:cNvPr id="5" name="Rectangle: Rounded Corners 4">
            <a:extLst>
              <a:ext uri="{FF2B5EF4-FFF2-40B4-BE49-F238E27FC236}">
                <a16:creationId xmlns:a16="http://schemas.microsoft.com/office/drawing/2014/main" id="{FC51E6BA-6105-DF6A-F7D1-F0A8BF5F8194}"/>
              </a:ext>
            </a:extLst>
          </p:cNvPr>
          <p:cNvSpPr/>
          <p:nvPr userDrawn="1"/>
        </p:nvSpPr>
        <p:spPr>
          <a:xfrm rot="16200000">
            <a:off x="1735115" y="-353547"/>
            <a:ext cx="94216" cy="2700446"/>
          </a:xfrm>
          <a:prstGeom prst="roundRect">
            <a:avLst/>
          </a:prstGeom>
          <a:solidFill>
            <a:srgbClr val="8FD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1B8E5AF-3C98-42E2-62BA-C9A3660C7690}"/>
              </a:ext>
            </a:extLst>
          </p:cNvPr>
          <p:cNvGrpSpPr/>
          <p:nvPr userDrawn="1"/>
        </p:nvGrpSpPr>
        <p:grpSpPr>
          <a:xfrm>
            <a:off x="11759998" y="2172297"/>
            <a:ext cx="746134" cy="3487458"/>
            <a:chOff x="5451232" y="3237467"/>
            <a:chExt cx="746134" cy="3487458"/>
          </a:xfrm>
        </p:grpSpPr>
        <p:grpSp>
          <p:nvGrpSpPr>
            <p:cNvPr id="7" name="Group 6">
              <a:extLst>
                <a:ext uri="{FF2B5EF4-FFF2-40B4-BE49-F238E27FC236}">
                  <a16:creationId xmlns:a16="http://schemas.microsoft.com/office/drawing/2014/main" id="{44D5C2E0-7059-09B8-9127-609392E6D1D0}"/>
                </a:ext>
              </a:extLst>
            </p:cNvPr>
            <p:cNvGrpSpPr/>
            <p:nvPr userDrawn="1"/>
          </p:nvGrpSpPr>
          <p:grpSpPr>
            <a:xfrm>
              <a:off x="5451232" y="3237467"/>
              <a:ext cx="746134" cy="3243138"/>
              <a:chOff x="5451232" y="3237467"/>
              <a:chExt cx="746134" cy="3243138"/>
            </a:xfrm>
          </p:grpSpPr>
          <p:sp>
            <p:nvSpPr>
              <p:cNvPr id="12" name="Oval 11">
                <a:extLst>
                  <a:ext uri="{FF2B5EF4-FFF2-40B4-BE49-F238E27FC236}">
                    <a16:creationId xmlns:a16="http://schemas.microsoft.com/office/drawing/2014/main" id="{DB1A226B-EE19-41F0-4EBB-0D0D3DF9C078}"/>
                  </a:ext>
                </a:extLst>
              </p:cNvPr>
              <p:cNvSpPr/>
              <p:nvPr userDrawn="1"/>
            </p:nvSpPr>
            <p:spPr>
              <a:xfrm>
                <a:off x="5451232"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65CB45D-A6B1-B035-39A4-BEF2C4E67991}"/>
                  </a:ext>
                </a:extLst>
              </p:cNvPr>
              <p:cNvSpPr/>
              <p:nvPr userDrawn="1"/>
            </p:nvSpPr>
            <p:spPr>
              <a:xfrm>
                <a:off x="5655350"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6532ABB-EA35-5BB9-6C0F-72B3A056F7FF}"/>
                  </a:ext>
                </a:extLst>
              </p:cNvPr>
              <p:cNvSpPr/>
              <p:nvPr userDrawn="1"/>
            </p:nvSpPr>
            <p:spPr>
              <a:xfrm>
                <a:off x="5861364"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BABB65-B99E-FC4A-C6F3-3821C2492C97}"/>
                  </a:ext>
                </a:extLst>
              </p:cNvPr>
              <p:cNvSpPr/>
              <p:nvPr userDrawn="1"/>
            </p:nvSpPr>
            <p:spPr>
              <a:xfrm>
                <a:off x="6058586"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45A88F-436D-C4E9-97A4-B109D17A005C}"/>
                  </a:ext>
                </a:extLst>
              </p:cNvPr>
              <p:cNvSpPr/>
              <p:nvPr userDrawn="1"/>
            </p:nvSpPr>
            <p:spPr>
              <a:xfrm>
                <a:off x="5451232"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AAE8FEB-E0D4-8E92-D5D5-0AA587084EBF}"/>
                  </a:ext>
                </a:extLst>
              </p:cNvPr>
              <p:cNvSpPr/>
              <p:nvPr userDrawn="1"/>
            </p:nvSpPr>
            <p:spPr>
              <a:xfrm>
                <a:off x="5655350"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C6E445-4A8B-573E-46F3-A9FEC0CBE1ED}"/>
                  </a:ext>
                </a:extLst>
              </p:cNvPr>
              <p:cNvSpPr/>
              <p:nvPr userDrawn="1"/>
            </p:nvSpPr>
            <p:spPr>
              <a:xfrm>
                <a:off x="5861364"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FAEFEA5-A67C-61D9-7086-2757793DE4A4}"/>
                  </a:ext>
                </a:extLst>
              </p:cNvPr>
              <p:cNvSpPr/>
              <p:nvPr userDrawn="1"/>
            </p:nvSpPr>
            <p:spPr>
              <a:xfrm>
                <a:off x="6058586"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A57557-A2B7-E42D-CEA9-81E490D0D118}"/>
                  </a:ext>
                </a:extLst>
              </p:cNvPr>
              <p:cNvSpPr/>
              <p:nvPr userDrawn="1"/>
            </p:nvSpPr>
            <p:spPr>
              <a:xfrm>
                <a:off x="5451232"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A405EB1-21BA-B9D2-8020-47A748A798D5}"/>
                  </a:ext>
                </a:extLst>
              </p:cNvPr>
              <p:cNvSpPr/>
              <p:nvPr userDrawn="1"/>
            </p:nvSpPr>
            <p:spPr>
              <a:xfrm>
                <a:off x="5655350"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220083-08E8-921D-D9E0-77F733899265}"/>
                  </a:ext>
                </a:extLst>
              </p:cNvPr>
              <p:cNvSpPr/>
              <p:nvPr userDrawn="1"/>
            </p:nvSpPr>
            <p:spPr>
              <a:xfrm>
                <a:off x="5861364"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540524E-D560-D0D2-0363-0EA33496B24C}"/>
                  </a:ext>
                </a:extLst>
              </p:cNvPr>
              <p:cNvSpPr/>
              <p:nvPr userDrawn="1"/>
            </p:nvSpPr>
            <p:spPr>
              <a:xfrm>
                <a:off x="6058586"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C2CA48E-FB92-4159-5754-1D6F6C0613EB}"/>
                  </a:ext>
                </a:extLst>
              </p:cNvPr>
              <p:cNvSpPr/>
              <p:nvPr userDrawn="1"/>
            </p:nvSpPr>
            <p:spPr>
              <a:xfrm>
                <a:off x="5451232"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CF00B82-163D-CF46-AAB4-0A1391DBCACE}"/>
                  </a:ext>
                </a:extLst>
              </p:cNvPr>
              <p:cNvSpPr/>
              <p:nvPr userDrawn="1"/>
            </p:nvSpPr>
            <p:spPr>
              <a:xfrm>
                <a:off x="5655350"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B4CDB8E-1600-2AAB-062A-8D7EF8434C8F}"/>
                  </a:ext>
                </a:extLst>
              </p:cNvPr>
              <p:cNvSpPr/>
              <p:nvPr userDrawn="1"/>
            </p:nvSpPr>
            <p:spPr>
              <a:xfrm>
                <a:off x="5861364"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5F03293-7964-0ACB-65B7-509E292841CF}"/>
                  </a:ext>
                </a:extLst>
              </p:cNvPr>
              <p:cNvSpPr/>
              <p:nvPr userDrawn="1"/>
            </p:nvSpPr>
            <p:spPr>
              <a:xfrm>
                <a:off x="6058586"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CE26516-A4A1-86B2-DCDC-08B01E9291A0}"/>
                  </a:ext>
                </a:extLst>
              </p:cNvPr>
              <p:cNvSpPr/>
              <p:nvPr userDrawn="1"/>
            </p:nvSpPr>
            <p:spPr>
              <a:xfrm>
                <a:off x="5451232"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977183D-BCD6-BC54-C2C7-76DF176BFC68}"/>
                  </a:ext>
                </a:extLst>
              </p:cNvPr>
              <p:cNvSpPr/>
              <p:nvPr userDrawn="1"/>
            </p:nvSpPr>
            <p:spPr>
              <a:xfrm>
                <a:off x="5655350"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6FD16CF-2EF8-53BB-76E9-D0517372A739}"/>
                  </a:ext>
                </a:extLst>
              </p:cNvPr>
              <p:cNvSpPr/>
              <p:nvPr userDrawn="1"/>
            </p:nvSpPr>
            <p:spPr>
              <a:xfrm>
                <a:off x="5861364"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497BDC5-2A31-72DF-F06D-421249D7AE39}"/>
                  </a:ext>
                </a:extLst>
              </p:cNvPr>
              <p:cNvSpPr/>
              <p:nvPr userDrawn="1"/>
            </p:nvSpPr>
            <p:spPr>
              <a:xfrm>
                <a:off x="6058586"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E842F71-1B00-F606-38FA-592E373489A1}"/>
                  </a:ext>
                </a:extLst>
              </p:cNvPr>
              <p:cNvSpPr/>
              <p:nvPr userDrawn="1"/>
            </p:nvSpPr>
            <p:spPr>
              <a:xfrm>
                <a:off x="5451232"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A9B184E-ED54-6801-5130-3BC6CF0E7542}"/>
                  </a:ext>
                </a:extLst>
              </p:cNvPr>
              <p:cNvSpPr/>
              <p:nvPr userDrawn="1"/>
            </p:nvSpPr>
            <p:spPr>
              <a:xfrm>
                <a:off x="5655350"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105F86E-2922-982F-1191-2EA8F8DD8FE9}"/>
                  </a:ext>
                </a:extLst>
              </p:cNvPr>
              <p:cNvSpPr/>
              <p:nvPr userDrawn="1"/>
            </p:nvSpPr>
            <p:spPr>
              <a:xfrm>
                <a:off x="5861364"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1DBB8F5-79FF-AA4A-5D44-C246FDAF5208}"/>
                  </a:ext>
                </a:extLst>
              </p:cNvPr>
              <p:cNvSpPr/>
              <p:nvPr userDrawn="1"/>
            </p:nvSpPr>
            <p:spPr>
              <a:xfrm>
                <a:off x="6058586"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8160119-1549-3A26-AC59-4F363F32A663}"/>
                  </a:ext>
                </a:extLst>
              </p:cNvPr>
              <p:cNvSpPr/>
              <p:nvPr userDrawn="1"/>
            </p:nvSpPr>
            <p:spPr>
              <a:xfrm>
                <a:off x="5451232"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FA6B6A4-D02A-94B8-2E0C-7F6E11E0FA22}"/>
                  </a:ext>
                </a:extLst>
              </p:cNvPr>
              <p:cNvSpPr/>
              <p:nvPr userDrawn="1"/>
            </p:nvSpPr>
            <p:spPr>
              <a:xfrm>
                <a:off x="5655350"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08080A5-828B-FAE7-E4A7-FDFCB2BFEA12}"/>
                  </a:ext>
                </a:extLst>
              </p:cNvPr>
              <p:cNvSpPr/>
              <p:nvPr userDrawn="1"/>
            </p:nvSpPr>
            <p:spPr>
              <a:xfrm>
                <a:off x="5861364"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78D28BA-829C-6386-CC2E-838CBC5F045D}"/>
                  </a:ext>
                </a:extLst>
              </p:cNvPr>
              <p:cNvSpPr/>
              <p:nvPr userDrawn="1"/>
            </p:nvSpPr>
            <p:spPr>
              <a:xfrm>
                <a:off x="6058586"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889EAE6-1D17-7B57-3614-25AC9D9BC733}"/>
                  </a:ext>
                </a:extLst>
              </p:cNvPr>
              <p:cNvSpPr/>
              <p:nvPr userDrawn="1"/>
            </p:nvSpPr>
            <p:spPr>
              <a:xfrm>
                <a:off x="5451232"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42A9937-D039-DB9D-7025-5C59A35AE32C}"/>
                  </a:ext>
                </a:extLst>
              </p:cNvPr>
              <p:cNvSpPr/>
              <p:nvPr userDrawn="1"/>
            </p:nvSpPr>
            <p:spPr>
              <a:xfrm>
                <a:off x="5655350"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4377C6B-F997-D553-55AB-1EF321FF7FC5}"/>
                  </a:ext>
                </a:extLst>
              </p:cNvPr>
              <p:cNvSpPr/>
              <p:nvPr userDrawn="1"/>
            </p:nvSpPr>
            <p:spPr>
              <a:xfrm>
                <a:off x="5861364"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640BF95-846C-63DC-EA8E-2CF1FDBD0B5A}"/>
                  </a:ext>
                </a:extLst>
              </p:cNvPr>
              <p:cNvSpPr/>
              <p:nvPr userDrawn="1"/>
            </p:nvSpPr>
            <p:spPr>
              <a:xfrm>
                <a:off x="6058586"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B12F526-0E8D-C593-56A2-755DBCA8E584}"/>
                  </a:ext>
                </a:extLst>
              </p:cNvPr>
              <p:cNvSpPr/>
              <p:nvPr userDrawn="1"/>
            </p:nvSpPr>
            <p:spPr>
              <a:xfrm>
                <a:off x="5451232"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2F03133-1941-888B-D02A-50CBA74049B7}"/>
                  </a:ext>
                </a:extLst>
              </p:cNvPr>
              <p:cNvSpPr/>
              <p:nvPr userDrawn="1"/>
            </p:nvSpPr>
            <p:spPr>
              <a:xfrm>
                <a:off x="5655350"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404AB77-352B-8C27-91B0-FBD400F1F03B}"/>
                  </a:ext>
                </a:extLst>
              </p:cNvPr>
              <p:cNvSpPr/>
              <p:nvPr userDrawn="1"/>
            </p:nvSpPr>
            <p:spPr>
              <a:xfrm>
                <a:off x="5861364"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FA8566E-C824-F0AE-0D3C-B234AF753AEE}"/>
                  </a:ext>
                </a:extLst>
              </p:cNvPr>
              <p:cNvSpPr/>
              <p:nvPr userDrawn="1"/>
            </p:nvSpPr>
            <p:spPr>
              <a:xfrm>
                <a:off x="6058586"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1D83812-577E-684B-3666-933019901A3E}"/>
                  </a:ext>
                </a:extLst>
              </p:cNvPr>
              <p:cNvSpPr/>
              <p:nvPr userDrawn="1"/>
            </p:nvSpPr>
            <p:spPr>
              <a:xfrm>
                <a:off x="5451232"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B8172BD-0BC5-E8AF-5B6A-14896C9D4F34}"/>
                  </a:ext>
                </a:extLst>
              </p:cNvPr>
              <p:cNvSpPr/>
              <p:nvPr userDrawn="1"/>
            </p:nvSpPr>
            <p:spPr>
              <a:xfrm>
                <a:off x="5655350"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31A1ED0-6CB9-543C-4AFD-8588DBEDFDF6}"/>
                  </a:ext>
                </a:extLst>
              </p:cNvPr>
              <p:cNvSpPr/>
              <p:nvPr userDrawn="1"/>
            </p:nvSpPr>
            <p:spPr>
              <a:xfrm>
                <a:off x="5861364"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FC27392-DD6B-3CBE-EAD1-E96A5375AD59}"/>
                  </a:ext>
                </a:extLst>
              </p:cNvPr>
              <p:cNvSpPr/>
              <p:nvPr userDrawn="1"/>
            </p:nvSpPr>
            <p:spPr>
              <a:xfrm>
                <a:off x="6058586"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E77E8FF-577B-2EE6-CDF1-A187D50C94BB}"/>
                  </a:ext>
                </a:extLst>
              </p:cNvPr>
              <p:cNvSpPr/>
              <p:nvPr userDrawn="1"/>
            </p:nvSpPr>
            <p:spPr>
              <a:xfrm>
                <a:off x="5451232"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0F3EB83-45DD-553D-3549-521D5B9110B5}"/>
                  </a:ext>
                </a:extLst>
              </p:cNvPr>
              <p:cNvSpPr/>
              <p:nvPr userDrawn="1"/>
            </p:nvSpPr>
            <p:spPr>
              <a:xfrm>
                <a:off x="5655350"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6F83B33-BED5-5EB4-B88A-1B8676E38351}"/>
                  </a:ext>
                </a:extLst>
              </p:cNvPr>
              <p:cNvSpPr/>
              <p:nvPr userDrawn="1"/>
            </p:nvSpPr>
            <p:spPr>
              <a:xfrm>
                <a:off x="5861364"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CE73945-D93D-0112-4153-B749FA120989}"/>
                  </a:ext>
                </a:extLst>
              </p:cNvPr>
              <p:cNvSpPr/>
              <p:nvPr userDrawn="1"/>
            </p:nvSpPr>
            <p:spPr>
              <a:xfrm>
                <a:off x="6058586"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121B49F-6D68-1740-47BB-7212866B17C8}"/>
                  </a:ext>
                </a:extLst>
              </p:cNvPr>
              <p:cNvSpPr/>
              <p:nvPr userDrawn="1"/>
            </p:nvSpPr>
            <p:spPr>
              <a:xfrm>
                <a:off x="5451232"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D063B67-BF24-86AE-1525-FEE9704DCAFC}"/>
                  </a:ext>
                </a:extLst>
              </p:cNvPr>
              <p:cNvSpPr/>
              <p:nvPr userDrawn="1"/>
            </p:nvSpPr>
            <p:spPr>
              <a:xfrm>
                <a:off x="5655350"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CEA8061-42E3-1C3C-DAE1-C3A9D030E14A}"/>
                  </a:ext>
                </a:extLst>
              </p:cNvPr>
              <p:cNvSpPr/>
              <p:nvPr userDrawn="1"/>
            </p:nvSpPr>
            <p:spPr>
              <a:xfrm>
                <a:off x="5861364"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2D63536-D247-8F3D-6C69-00C2785D7C22}"/>
                  </a:ext>
                </a:extLst>
              </p:cNvPr>
              <p:cNvSpPr/>
              <p:nvPr userDrawn="1"/>
            </p:nvSpPr>
            <p:spPr>
              <a:xfrm>
                <a:off x="6058586"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05DB3FA-AE46-C92B-1DB0-07059A2163F8}"/>
                  </a:ext>
                </a:extLst>
              </p:cNvPr>
              <p:cNvSpPr/>
              <p:nvPr userDrawn="1"/>
            </p:nvSpPr>
            <p:spPr>
              <a:xfrm>
                <a:off x="5451232"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38F40B1-1999-F71B-CE65-28AF509E0F73}"/>
                  </a:ext>
                </a:extLst>
              </p:cNvPr>
              <p:cNvSpPr/>
              <p:nvPr userDrawn="1"/>
            </p:nvSpPr>
            <p:spPr>
              <a:xfrm>
                <a:off x="5655350"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9C132F2-4C6C-BF29-366A-3D194A288E6F}"/>
                  </a:ext>
                </a:extLst>
              </p:cNvPr>
              <p:cNvSpPr/>
              <p:nvPr userDrawn="1"/>
            </p:nvSpPr>
            <p:spPr>
              <a:xfrm>
                <a:off x="5861364"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5D46413-53A5-798C-C73E-4B8DB997B6A4}"/>
                  </a:ext>
                </a:extLst>
              </p:cNvPr>
              <p:cNvSpPr/>
              <p:nvPr userDrawn="1"/>
            </p:nvSpPr>
            <p:spPr>
              <a:xfrm>
                <a:off x="6058586"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423ADAA-148F-006B-A7A0-BE71EACD73EB}"/>
                  </a:ext>
                </a:extLst>
              </p:cNvPr>
              <p:cNvSpPr/>
              <p:nvPr userDrawn="1"/>
            </p:nvSpPr>
            <p:spPr>
              <a:xfrm>
                <a:off x="5451232"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4170B94-89DE-FE97-190A-8D0211CC2ED6}"/>
                  </a:ext>
                </a:extLst>
              </p:cNvPr>
              <p:cNvSpPr/>
              <p:nvPr userDrawn="1"/>
            </p:nvSpPr>
            <p:spPr>
              <a:xfrm>
                <a:off x="5655350"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019B82D-B1C7-920C-414D-C4A431568E5D}"/>
                  </a:ext>
                </a:extLst>
              </p:cNvPr>
              <p:cNvSpPr/>
              <p:nvPr userDrawn="1"/>
            </p:nvSpPr>
            <p:spPr>
              <a:xfrm>
                <a:off x="5861364"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749CBF5-8FD4-C794-6FF2-647D2E84E9BC}"/>
                  </a:ext>
                </a:extLst>
              </p:cNvPr>
              <p:cNvSpPr/>
              <p:nvPr userDrawn="1"/>
            </p:nvSpPr>
            <p:spPr>
              <a:xfrm>
                <a:off x="6058586"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C8A18DE9-7CF8-E1CD-3C4D-634B29D23865}"/>
                </a:ext>
              </a:extLst>
            </p:cNvPr>
            <p:cNvSpPr/>
            <p:nvPr userDrawn="1"/>
          </p:nvSpPr>
          <p:spPr>
            <a:xfrm>
              <a:off x="5451232"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FD591B3-1CAB-7D5E-0B76-2F46D794121B}"/>
                </a:ext>
              </a:extLst>
            </p:cNvPr>
            <p:cNvSpPr/>
            <p:nvPr userDrawn="1"/>
          </p:nvSpPr>
          <p:spPr>
            <a:xfrm>
              <a:off x="5655350"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E9768AB-0263-3F31-9198-7CC37684C381}"/>
                </a:ext>
              </a:extLst>
            </p:cNvPr>
            <p:cNvSpPr/>
            <p:nvPr userDrawn="1"/>
          </p:nvSpPr>
          <p:spPr>
            <a:xfrm>
              <a:off x="5861364"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479FE8-99F3-92CE-6507-FE217C813CF3}"/>
                </a:ext>
              </a:extLst>
            </p:cNvPr>
            <p:cNvSpPr/>
            <p:nvPr userDrawn="1"/>
          </p:nvSpPr>
          <p:spPr>
            <a:xfrm>
              <a:off x="6058586"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 Placeholder 69">
            <a:extLst>
              <a:ext uri="{FF2B5EF4-FFF2-40B4-BE49-F238E27FC236}">
                <a16:creationId xmlns:a16="http://schemas.microsoft.com/office/drawing/2014/main" id="{E2699630-F18C-B613-784D-592FE968DAF7}"/>
              </a:ext>
            </a:extLst>
          </p:cNvPr>
          <p:cNvSpPr>
            <a:spLocks noGrp="1"/>
          </p:cNvSpPr>
          <p:nvPr>
            <p:ph type="body" sz="quarter" idx="11"/>
          </p:nvPr>
        </p:nvSpPr>
        <p:spPr>
          <a:xfrm>
            <a:off x="431800" y="1406525"/>
            <a:ext cx="8272463" cy="5153025"/>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Click to edit Master text styles</a:t>
            </a:r>
          </a:p>
        </p:txBody>
      </p:sp>
      <p:sp>
        <p:nvSpPr>
          <p:cNvPr id="71" name="Text Placeholder 69">
            <a:extLst>
              <a:ext uri="{FF2B5EF4-FFF2-40B4-BE49-F238E27FC236}">
                <a16:creationId xmlns:a16="http://schemas.microsoft.com/office/drawing/2014/main" id="{D1F57A33-7CF3-F22B-003B-EAC9EE53BCD6}"/>
              </a:ext>
            </a:extLst>
          </p:cNvPr>
          <p:cNvSpPr>
            <a:spLocks noGrp="1"/>
          </p:cNvSpPr>
          <p:nvPr>
            <p:ph type="body" sz="quarter" idx="12" hasCustomPrompt="1"/>
          </p:nvPr>
        </p:nvSpPr>
        <p:spPr>
          <a:xfrm>
            <a:off x="8971529" y="1426796"/>
            <a:ext cx="1233732" cy="5153025"/>
          </a:xfrm>
        </p:spPr>
        <p:txBody>
          <a:bodyPr/>
          <a:lstStyle>
            <a:lvl1pPr marL="0" indent="0" algn="ctr">
              <a:buNone/>
              <a:defRPr/>
            </a:lvl1pPr>
            <a:lvl2pPr marL="266700" indent="0">
              <a:buNone/>
              <a:defRPr/>
            </a:lvl2pPr>
            <a:lvl3pPr marL="542925" indent="0">
              <a:buNone/>
              <a:defRPr/>
            </a:lvl3pPr>
            <a:lvl4pPr marL="809625" indent="0">
              <a:buNone/>
              <a:defRPr/>
            </a:lvl4pPr>
            <a:lvl5pPr marL="1076325" indent="0">
              <a:buNone/>
              <a:defRPr/>
            </a:lvl5pPr>
          </a:lstStyle>
          <a:p>
            <a:pPr lvl="0"/>
            <a:r>
              <a:rPr lang="en-US"/>
              <a:t>Page #</a:t>
            </a:r>
          </a:p>
        </p:txBody>
      </p:sp>
    </p:spTree>
    <p:extLst>
      <p:ext uri="{BB962C8B-B14F-4D97-AF65-F5344CB8AC3E}">
        <p14:creationId xmlns:p14="http://schemas.microsoft.com/office/powerpoint/2010/main" val="863977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A66BB8-F2C8-0FF0-773F-0EB9828451AB}"/>
              </a:ext>
            </a:extLst>
          </p:cNvPr>
          <p:cNvGrpSpPr/>
          <p:nvPr userDrawn="1"/>
        </p:nvGrpSpPr>
        <p:grpSpPr>
          <a:xfrm>
            <a:off x="9407036" y="53975"/>
            <a:ext cx="746134" cy="3487458"/>
            <a:chOff x="5451232" y="3237467"/>
            <a:chExt cx="746134" cy="3487458"/>
          </a:xfrm>
          <a:solidFill>
            <a:srgbClr val="F68D2E"/>
          </a:solidFill>
        </p:grpSpPr>
        <p:grpSp>
          <p:nvGrpSpPr>
            <p:cNvPr id="3" name="Group 2">
              <a:extLst>
                <a:ext uri="{FF2B5EF4-FFF2-40B4-BE49-F238E27FC236}">
                  <a16:creationId xmlns:a16="http://schemas.microsoft.com/office/drawing/2014/main" id="{684460A8-4991-6BC7-7A62-56B2C67E7A46}"/>
                </a:ext>
              </a:extLst>
            </p:cNvPr>
            <p:cNvGrpSpPr/>
            <p:nvPr userDrawn="1"/>
          </p:nvGrpSpPr>
          <p:grpSpPr>
            <a:xfrm>
              <a:off x="5451232" y="3237467"/>
              <a:ext cx="746134" cy="3243138"/>
              <a:chOff x="5451232" y="3237467"/>
              <a:chExt cx="746134" cy="3243138"/>
            </a:xfrm>
            <a:grpFill/>
          </p:grpSpPr>
          <p:sp>
            <p:nvSpPr>
              <p:cNvPr id="11" name="Oval 10">
                <a:extLst>
                  <a:ext uri="{FF2B5EF4-FFF2-40B4-BE49-F238E27FC236}">
                    <a16:creationId xmlns:a16="http://schemas.microsoft.com/office/drawing/2014/main" id="{763A6BA2-5780-32B8-A81E-08DF8EB346A7}"/>
                  </a:ext>
                </a:extLst>
              </p:cNvPr>
              <p:cNvSpPr/>
              <p:nvPr userDrawn="1"/>
            </p:nvSpPr>
            <p:spPr>
              <a:xfrm>
                <a:off x="5451232" y="324232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2E4B5F-23E7-862F-C832-49BE874FF6C6}"/>
                  </a:ext>
                </a:extLst>
              </p:cNvPr>
              <p:cNvSpPr/>
              <p:nvPr userDrawn="1"/>
            </p:nvSpPr>
            <p:spPr>
              <a:xfrm>
                <a:off x="5655350" y="324232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23284B7-52D8-2C1E-165D-F910BA23EC26}"/>
                  </a:ext>
                </a:extLst>
              </p:cNvPr>
              <p:cNvSpPr/>
              <p:nvPr userDrawn="1"/>
            </p:nvSpPr>
            <p:spPr>
              <a:xfrm>
                <a:off x="5861364" y="323746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E45127-38DB-E366-71BA-F78057A14C9E}"/>
                  </a:ext>
                </a:extLst>
              </p:cNvPr>
              <p:cNvSpPr/>
              <p:nvPr userDrawn="1"/>
            </p:nvSpPr>
            <p:spPr>
              <a:xfrm>
                <a:off x="6058586" y="323746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E71731D-0608-F226-CEFD-79D6E741C60D}"/>
                  </a:ext>
                </a:extLst>
              </p:cNvPr>
              <p:cNvSpPr/>
              <p:nvPr userDrawn="1"/>
            </p:nvSpPr>
            <p:spPr>
              <a:xfrm>
                <a:off x="5451232" y="348175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AD03F5-6739-32F2-8AF2-14F48EB7D092}"/>
                  </a:ext>
                </a:extLst>
              </p:cNvPr>
              <p:cNvSpPr/>
              <p:nvPr userDrawn="1"/>
            </p:nvSpPr>
            <p:spPr>
              <a:xfrm>
                <a:off x="5655350" y="348175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ED77BB-ABF7-9C7D-3EAA-20BB2CD51BCA}"/>
                  </a:ext>
                </a:extLst>
              </p:cNvPr>
              <p:cNvSpPr/>
              <p:nvPr userDrawn="1"/>
            </p:nvSpPr>
            <p:spPr>
              <a:xfrm>
                <a:off x="5861364" y="347690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28BDF5D-689F-A154-02B4-55B5E47C8D48}"/>
                  </a:ext>
                </a:extLst>
              </p:cNvPr>
              <p:cNvSpPr/>
              <p:nvPr userDrawn="1"/>
            </p:nvSpPr>
            <p:spPr>
              <a:xfrm>
                <a:off x="6058586" y="347690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9E369C-4DBD-A6E8-E35C-D4B6301C9D4C}"/>
                  </a:ext>
                </a:extLst>
              </p:cNvPr>
              <p:cNvSpPr/>
              <p:nvPr userDrawn="1"/>
            </p:nvSpPr>
            <p:spPr>
              <a:xfrm>
                <a:off x="5451232" y="371633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7819712-333C-5AFF-2576-9E5A780973AC}"/>
                  </a:ext>
                </a:extLst>
              </p:cNvPr>
              <p:cNvSpPr/>
              <p:nvPr userDrawn="1"/>
            </p:nvSpPr>
            <p:spPr>
              <a:xfrm>
                <a:off x="5655350" y="371633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AF978B-8A87-7668-494C-455B6B9858FD}"/>
                  </a:ext>
                </a:extLst>
              </p:cNvPr>
              <p:cNvSpPr/>
              <p:nvPr userDrawn="1"/>
            </p:nvSpPr>
            <p:spPr>
              <a:xfrm>
                <a:off x="5861364" y="371147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2D2A94-48AB-2BD4-242B-2B29CBFF2AFB}"/>
                  </a:ext>
                </a:extLst>
              </p:cNvPr>
              <p:cNvSpPr/>
              <p:nvPr userDrawn="1"/>
            </p:nvSpPr>
            <p:spPr>
              <a:xfrm>
                <a:off x="6058586" y="371147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226EA1-F4CB-3550-D90D-C1140E6B8799}"/>
                  </a:ext>
                </a:extLst>
              </p:cNvPr>
              <p:cNvSpPr/>
              <p:nvPr userDrawn="1"/>
            </p:nvSpPr>
            <p:spPr>
              <a:xfrm>
                <a:off x="5451232" y="395091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42042E4-5C9E-43FA-7285-F024BE9D46D4}"/>
                  </a:ext>
                </a:extLst>
              </p:cNvPr>
              <p:cNvSpPr/>
              <p:nvPr userDrawn="1"/>
            </p:nvSpPr>
            <p:spPr>
              <a:xfrm>
                <a:off x="5655350" y="395091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F0A3428-8EF7-3A7C-AC27-848C6FF0EBBC}"/>
                  </a:ext>
                </a:extLst>
              </p:cNvPr>
              <p:cNvSpPr/>
              <p:nvPr userDrawn="1"/>
            </p:nvSpPr>
            <p:spPr>
              <a:xfrm>
                <a:off x="5861364" y="394605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F847CFE-6957-8D24-B603-9C64F909331F}"/>
                  </a:ext>
                </a:extLst>
              </p:cNvPr>
              <p:cNvSpPr/>
              <p:nvPr userDrawn="1"/>
            </p:nvSpPr>
            <p:spPr>
              <a:xfrm>
                <a:off x="6058586" y="394605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F47CF3A-A66C-C183-8860-6271C3E24F33}"/>
                  </a:ext>
                </a:extLst>
              </p:cNvPr>
              <p:cNvSpPr/>
              <p:nvPr userDrawn="1"/>
            </p:nvSpPr>
            <p:spPr>
              <a:xfrm>
                <a:off x="5451232" y="41854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203784A-CA29-3250-D1D3-C96505D42550}"/>
                  </a:ext>
                </a:extLst>
              </p:cNvPr>
              <p:cNvSpPr/>
              <p:nvPr userDrawn="1"/>
            </p:nvSpPr>
            <p:spPr>
              <a:xfrm>
                <a:off x="5655350" y="41854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E89204A-FF8E-9734-5746-EDE632D1FC3E}"/>
                  </a:ext>
                </a:extLst>
              </p:cNvPr>
              <p:cNvSpPr/>
              <p:nvPr userDrawn="1"/>
            </p:nvSpPr>
            <p:spPr>
              <a:xfrm>
                <a:off x="5861364" y="41806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A6D99E9-B7F8-75A1-5416-31A96D48D32D}"/>
                  </a:ext>
                </a:extLst>
              </p:cNvPr>
              <p:cNvSpPr/>
              <p:nvPr userDrawn="1"/>
            </p:nvSpPr>
            <p:spPr>
              <a:xfrm>
                <a:off x="6058586" y="41806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E7D3100-A41D-BF74-A8C2-DDCC4E97BEB0}"/>
                  </a:ext>
                </a:extLst>
              </p:cNvPr>
              <p:cNvSpPr/>
              <p:nvPr userDrawn="1"/>
            </p:nvSpPr>
            <p:spPr>
              <a:xfrm>
                <a:off x="5451232" y="442007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3F2BCC8-7867-2E19-B2D1-F0D2EDA3CFF1}"/>
                  </a:ext>
                </a:extLst>
              </p:cNvPr>
              <p:cNvSpPr/>
              <p:nvPr userDrawn="1"/>
            </p:nvSpPr>
            <p:spPr>
              <a:xfrm>
                <a:off x="5655350" y="442007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5311E32-E2D0-1D64-D34A-A67DB1843DFF}"/>
                  </a:ext>
                </a:extLst>
              </p:cNvPr>
              <p:cNvSpPr/>
              <p:nvPr userDrawn="1"/>
            </p:nvSpPr>
            <p:spPr>
              <a:xfrm>
                <a:off x="5861364" y="441521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34166E0-3A73-D8F5-9896-31D74714548E}"/>
                  </a:ext>
                </a:extLst>
              </p:cNvPr>
              <p:cNvSpPr/>
              <p:nvPr userDrawn="1"/>
            </p:nvSpPr>
            <p:spPr>
              <a:xfrm>
                <a:off x="6058586" y="441521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D01B70D-832C-16C6-F0CD-E1519317F664}"/>
                  </a:ext>
                </a:extLst>
              </p:cNvPr>
              <p:cNvSpPr/>
              <p:nvPr userDrawn="1"/>
            </p:nvSpPr>
            <p:spPr>
              <a:xfrm>
                <a:off x="5451232" y="465464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F759F05-99C2-2551-A64A-418F56215BDF}"/>
                  </a:ext>
                </a:extLst>
              </p:cNvPr>
              <p:cNvSpPr/>
              <p:nvPr userDrawn="1"/>
            </p:nvSpPr>
            <p:spPr>
              <a:xfrm>
                <a:off x="5655350" y="465464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F88D0E7-A826-5418-9810-88E680834ED2}"/>
                  </a:ext>
                </a:extLst>
              </p:cNvPr>
              <p:cNvSpPr/>
              <p:nvPr userDrawn="1"/>
            </p:nvSpPr>
            <p:spPr>
              <a:xfrm>
                <a:off x="5861364" y="464979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C03C29F-3FD4-0121-79F5-DBC7D91714B5}"/>
                  </a:ext>
                </a:extLst>
              </p:cNvPr>
              <p:cNvSpPr/>
              <p:nvPr userDrawn="1"/>
            </p:nvSpPr>
            <p:spPr>
              <a:xfrm>
                <a:off x="6058586" y="464979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6F874FD-F576-CF9C-31BE-114370CB8888}"/>
                  </a:ext>
                </a:extLst>
              </p:cNvPr>
              <p:cNvSpPr/>
              <p:nvPr userDrawn="1"/>
            </p:nvSpPr>
            <p:spPr>
              <a:xfrm>
                <a:off x="5451232" y="48913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7223E5-1EEB-81AF-F9DA-8221C6392604}"/>
                  </a:ext>
                </a:extLst>
              </p:cNvPr>
              <p:cNvSpPr/>
              <p:nvPr userDrawn="1"/>
            </p:nvSpPr>
            <p:spPr>
              <a:xfrm>
                <a:off x="5655350" y="48913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1BFEDE8-E1B7-11A6-7265-4EAD1863FF24}"/>
                  </a:ext>
                </a:extLst>
              </p:cNvPr>
              <p:cNvSpPr/>
              <p:nvPr userDrawn="1"/>
            </p:nvSpPr>
            <p:spPr>
              <a:xfrm>
                <a:off x="5861364" y="488648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BA7D39-9DEA-B5F6-2533-DA7CB00ABFCE}"/>
                  </a:ext>
                </a:extLst>
              </p:cNvPr>
              <p:cNvSpPr/>
              <p:nvPr userDrawn="1"/>
            </p:nvSpPr>
            <p:spPr>
              <a:xfrm>
                <a:off x="6058586" y="488648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0311D9F-3A15-995A-0A41-73D69F1B519C}"/>
                  </a:ext>
                </a:extLst>
              </p:cNvPr>
              <p:cNvSpPr/>
              <p:nvPr userDrawn="1"/>
            </p:nvSpPr>
            <p:spPr>
              <a:xfrm>
                <a:off x="5451232" y="51280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0E56D7F-09C5-92E5-7322-CAB8C7C1A311}"/>
                  </a:ext>
                </a:extLst>
              </p:cNvPr>
              <p:cNvSpPr/>
              <p:nvPr userDrawn="1"/>
            </p:nvSpPr>
            <p:spPr>
              <a:xfrm>
                <a:off x="5655350" y="51280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D76105D-FD86-B7D6-3CF6-61019CDB1D3F}"/>
                  </a:ext>
                </a:extLst>
              </p:cNvPr>
              <p:cNvSpPr/>
              <p:nvPr userDrawn="1"/>
            </p:nvSpPr>
            <p:spPr>
              <a:xfrm>
                <a:off x="5861364" y="51231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52932F4-D15C-1C4E-78B6-B1BD89CAB780}"/>
                  </a:ext>
                </a:extLst>
              </p:cNvPr>
              <p:cNvSpPr/>
              <p:nvPr userDrawn="1"/>
            </p:nvSpPr>
            <p:spPr>
              <a:xfrm>
                <a:off x="6058586" y="51231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0782004-7886-5801-9B41-4397099B20D2}"/>
                  </a:ext>
                </a:extLst>
              </p:cNvPr>
              <p:cNvSpPr/>
              <p:nvPr userDrawn="1"/>
            </p:nvSpPr>
            <p:spPr>
              <a:xfrm>
                <a:off x="5451232" y="537505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FB49B3E-A4FD-340E-46EB-B4B59209EBF0}"/>
                  </a:ext>
                </a:extLst>
              </p:cNvPr>
              <p:cNvSpPr/>
              <p:nvPr userDrawn="1"/>
            </p:nvSpPr>
            <p:spPr>
              <a:xfrm>
                <a:off x="5655350" y="537505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56E8922-A899-3F94-8627-EEB28538ABDE}"/>
                  </a:ext>
                </a:extLst>
              </p:cNvPr>
              <p:cNvSpPr/>
              <p:nvPr userDrawn="1"/>
            </p:nvSpPr>
            <p:spPr>
              <a:xfrm>
                <a:off x="5861364" y="537020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4158343-838E-DCBE-7F4C-1F3DC6A8FF80}"/>
                  </a:ext>
                </a:extLst>
              </p:cNvPr>
              <p:cNvSpPr/>
              <p:nvPr userDrawn="1"/>
            </p:nvSpPr>
            <p:spPr>
              <a:xfrm>
                <a:off x="6058586" y="537020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AFD571C-B47C-3F54-7C3D-DBD6D7BCD807}"/>
                  </a:ext>
                </a:extLst>
              </p:cNvPr>
              <p:cNvSpPr/>
              <p:nvPr userDrawn="1"/>
            </p:nvSpPr>
            <p:spPr>
              <a:xfrm>
                <a:off x="5451232" y="561033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62AF0AA-8D75-0DF3-05A5-C0C36E4B08EB}"/>
                  </a:ext>
                </a:extLst>
              </p:cNvPr>
              <p:cNvSpPr/>
              <p:nvPr userDrawn="1"/>
            </p:nvSpPr>
            <p:spPr>
              <a:xfrm>
                <a:off x="5655350" y="561033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82250BC-F88A-3C78-1E51-629C9E76B8E6}"/>
                  </a:ext>
                </a:extLst>
              </p:cNvPr>
              <p:cNvSpPr/>
              <p:nvPr userDrawn="1"/>
            </p:nvSpPr>
            <p:spPr>
              <a:xfrm>
                <a:off x="5861364" y="560548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A2C3321-9170-974E-07A1-F5C67B925B1C}"/>
                  </a:ext>
                </a:extLst>
              </p:cNvPr>
              <p:cNvSpPr/>
              <p:nvPr userDrawn="1"/>
            </p:nvSpPr>
            <p:spPr>
              <a:xfrm>
                <a:off x="6058586" y="560548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3D71992-D184-9D3F-C7F1-D18AF07791EC}"/>
                  </a:ext>
                </a:extLst>
              </p:cNvPr>
              <p:cNvSpPr/>
              <p:nvPr userDrawn="1"/>
            </p:nvSpPr>
            <p:spPr>
              <a:xfrm>
                <a:off x="5451232" y="586778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B78A857-9980-5E73-87D9-A4217A1992CD}"/>
                  </a:ext>
                </a:extLst>
              </p:cNvPr>
              <p:cNvSpPr/>
              <p:nvPr userDrawn="1"/>
            </p:nvSpPr>
            <p:spPr>
              <a:xfrm>
                <a:off x="5655350" y="586778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2661F877-AED4-C375-4221-ED9EBE606543}"/>
                  </a:ext>
                </a:extLst>
              </p:cNvPr>
              <p:cNvSpPr/>
              <p:nvPr userDrawn="1"/>
            </p:nvSpPr>
            <p:spPr>
              <a:xfrm>
                <a:off x="5861364" y="586292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98F8A0E-E19C-7649-25D7-1C1727E90B87}"/>
                  </a:ext>
                </a:extLst>
              </p:cNvPr>
              <p:cNvSpPr/>
              <p:nvPr userDrawn="1"/>
            </p:nvSpPr>
            <p:spPr>
              <a:xfrm>
                <a:off x="6058586" y="586292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DD4F016-DA8E-D3C5-B534-2B21152BFA63}"/>
                  </a:ext>
                </a:extLst>
              </p:cNvPr>
              <p:cNvSpPr/>
              <p:nvPr userDrawn="1"/>
            </p:nvSpPr>
            <p:spPr>
              <a:xfrm>
                <a:off x="5451232" y="610235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5626313-AE5B-C482-C3DD-28DAEA6E25C1}"/>
                  </a:ext>
                </a:extLst>
              </p:cNvPr>
              <p:cNvSpPr/>
              <p:nvPr userDrawn="1"/>
            </p:nvSpPr>
            <p:spPr>
              <a:xfrm>
                <a:off x="5655350" y="610235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E7C5CFD-31B3-693A-BFEE-565B776799FF}"/>
                  </a:ext>
                </a:extLst>
              </p:cNvPr>
              <p:cNvSpPr/>
              <p:nvPr userDrawn="1"/>
            </p:nvSpPr>
            <p:spPr>
              <a:xfrm>
                <a:off x="5861364" y="609750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7B4E89C-7349-F97E-11F7-B69A9A6678E3}"/>
                  </a:ext>
                </a:extLst>
              </p:cNvPr>
              <p:cNvSpPr/>
              <p:nvPr userDrawn="1"/>
            </p:nvSpPr>
            <p:spPr>
              <a:xfrm>
                <a:off x="6058586" y="609750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88EF447-A517-1C7C-F69B-7D134085FFC0}"/>
                  </a:ext>
                </a:extLst>
              </p:cNvPr>
              <p:cNvSpPr/>
              <p:nvPr userDrawn="1"/>
            </p:nvSpPr>
            <p:spPr>
              <a:xfrm>
                <a:off x="5451232" y="63418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D4D5990-7973-DB42-FA5E-581783016E39}"/>
                  </a:ext>
                </a:extLst>
              </p:cNvPr>
              <p:cNvSpPr/>
              <p:nvPr userDrawn="1"/>
            </p:nvSpPr>
            <p:spPr>
              <a:xfrm>
                <a:off x="5655350" y="63418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9DC73817-751B-6C4F-8FC8-5D257D45A8E4}"/>
                  </a:ext>
                </a:extLst>
              </p:cNvPr>
              <p:cNvSpPr/>
              <p:nvPr userDrawn="1"/>
            </p:nvSpPr>
            <p:spPr>
              <a:xfrm>
                <a:off x="5861364" y="63369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DB0B2D-83A5-0993-2E24-DFDD50F834C8}"/>
                  </a:ext>
                </a:extLst>
              </p:cNvPr>
              <p:cNvSpPr/>
              <p:nvPr userDrawn="1"/>
            </p:nvSpPr>
            <p:spPr>
              <a:xfrm>
                <a:off x="6058586" y="63369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A66A9E5A-EA0C-7157-E93A-083FE05B3207}"/>
                </a:ext>
              </a:extLst>
            </p:cNvPr>
            <p:cNvSpPr/>
            <p:nvPr userDrawn="1"/>
          </p:nvSpPr>
          <p:spPr>
            <a:xfrm>
              <a:off x="5451232" y="658614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05EF620-22D5-8287-115A-8F723E65B118}"/>
                </a:ext>
              </a:extLst>
            </p:cNvPr>
            <p:cNvSpPr/>
            <p:nvPr userDrawn="1"/>
          </p:nvSpPr>
          <p:spPr>
            <a:xfrm>
              <a:off x="5655350" y="658614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1594A7-FBE1-6B58-2217-2BF6C035410A}"/>
                </a:ext>
              </a:extLst>
            </p:cNvPr>
            <p:cNvSpPr/>
            <p:nvPr userDrawn="1"/>
          </p:nvSpPr>
          <p:spPr>
            <a:xfrm>
              <a:off x="5861364" y="65812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B9781BC-6415-7DFE-F847-9DF3D96FD981}"/>
                </a:ext>
              </a:extLst>
            </p:cNvPr>
            <p:cNvSpPr/>
            <p:nvPr userDrawn="1"/>
          </p:nvSpPr>
          <p:spPr>
            <a:xfrm>
              <a:off x="6058586" y="65812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rgbClr val="F68D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rgbClr val="F68D2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Title 1">
            <a:extLst>
              <a:ext uri="{FF2B5EF4-FFF2-40B4-BE49-F238E27FC236}">
                <a16:creationId xmlns:a16="http://schemas.microsoft.com/office/drawing/2014/main" id="{8F6811D0-B1DC-8878-A77F-DA38F778525B}"/>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solidFill>
                  <a:schemeClr val="tx1"/>
                </a:solidFill>
              </a:defRPr>
            </a:lvl1pPr>
          </a:lstStyle>
          <a:p>
            <a:pPr lvl="0" algn="r"/>
            <a:r>
              <a:rPr lang="en-US" noProof="0"/>
              <a:t>Click to edit section divider</a:t>
            </a:r>
          </a:p>
        </p:txBody>
      </p:sp>
      <p:sp>
        <p:nvSpPr>
          <p:cNvPr id="5" name="Subtitle 2">
            <a:extLst>
              <a:ext uri="{FF2B5EF4-FFF2-40B4-BE49-F238E27FC236}">
                <a16:creationId xmlns:a16="http://schemas.microsoft.com/office/drawing/2014/main" id="{0397F814-3AF0-63A0-3514-6AC3F2DC68AC}"/>
              </a:ext>
            </a:extLst>
          </p:cNvPr>
          <p:cNvSpPr>
            <a:spLocks noGrp="1"/>
          </p:cNvSpPr>
          <p:nvPr>
            <p:ph type="body" sz="quarter" idx="13" hasCustomPrompt="1"/>
          </p:nvPr>
        </p:nvSpPr>
        <p:spPr>
          <a:xfrm>
            <a:off x="6235700" y="4148860"/>
            <a:ext cx="5956300" cy="1100565"/>
          </a:xfrm>
          <a:solidFill>
            <a:srgbClr val="007681">
              <a:alpha val="80000"/>
            </a:srgb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6" name="Rectangle 5">
            <a:extLst>
              <a:ext uri="{FF2B5EF4-FFF2-40B4-BE49-F238E27FC236}">
                <a16:creationId xmlns:a16="http://schemas.microsoft.com/office/drawing/2014/main" id="{26D5F362-DDC5-98A0-0E76-F92BC3D1B4F0}"/>
              </a:ext>
            </a:extLst>
          </p:cNvPr>
          <p:cNvSpPr/>
          <p:nvPr userDrawn="1"/>
        </p:nvSpPr>
        <p:spPr>
          <a:xfrm>
            <a:off x="9780588" y="5247782"/>
            <a:ext cx="2411412" cy="114824"/>
          </a:xfrm>
          <a:prstGeom prst="rect">
            <a:avLst/>
          </a:prstGeom>
          <a:solidFill>
            <a:srgbClr val="8FD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82118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 Primary Blue" preserve="1">
  <p:cSld name="Section Title - Primary Blue">
    <p:bg>
      <p:bgPr>
        <a:solidFill>
          <a:schemeClr val="accent4"/>
        </a:solidFill>
        <a:effectLst/>
      </p:bgPr>
    </p:bg>
    <p:spTree>
      <p:nvGrpSpPr>
        <p:cNvPr id="1" name="Shape 177"/>
        <p:cNvGrpSpPr/>
        <p:nvPr/>
      </p:nvGrpSpPr>
      <p:grpSpPr>
        <a:xfrm>
          <a:off x="0" y="0"/>
          <a:ext cx="0" cy="0"/>
          <a:chOff x="0" y="0"/>
          <a:chExt cx="0" cy="0"/>
        </a:xfrm>
      </p:grpSpPr>
      <p:sp>
        <p:nvSpPr>
          <p:cNvPr id="3" name="Do not remove" hidden="1">
            <a:extLst>
              <a:ext uri="{FF2B5EF4-FFF2-40B4-BE49-F238E27FC236}">
                <a16:creationId xmlns:a16="http://schemas.microsoft.com/office/drawing/2014/main" id="{5C16FB5F-0B89-4B36-AE53-B07B5DA8A469}"/>
              </a:ext>
            </a:extLst>
          </p:cNvPr>
          <p:cNvSpPr/>
          <p:nvPr userDrawn="1">
            <p:custDataLst>
              <p:tags r:id="rId1"/>
            </p:custDataLst>
          </p:nvPr>
        </p:nvSpPr>
        <p:spPr>
          <a:xfrm>
            <a:off x="0" y="0"/>
            <a:ext cx="12700" cy="1270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Google Shape;179;p39"/>
          <p:cNvSpPr txBox="1">
            <a:spLocks noGrp="1"/>
          </p:cNvSpPr>
          <p:nvPr>
            <p:ph type="title"/>
          </p:nvPr>
        </p:nvSpPr>
        <p:spPr>
          <a:xfrm>
            <a:off x="-11800" y="844533"/>
            <a:ext cx="12192000" cy="5168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6F81"/>
              </a:buClr>
              <a:buSzPts val="1400"/>
              <a:buNone/>
              <a:defRPr sz="6400" b="1" i="0" u="none" strike="noStrike" cap="none">
                <a:solidFill>
                  <a:schemeClr val="bg1"/>
                </a:solidFill>
                <a:latin typeface="+mj-lt"/>
              </a:defRPr>
            </a:lvl1pPr>
            <a:lvl2pPr marR="0" lvl="1"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2pPr>
            <a:lvl3pPr marR="0" lvl="2"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3pPr>
            <a:lvl4pPr marR="0" lvl="3"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4pPr>
            <a:lvl5pPr marR="0" lvl="4"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5pPr>
            <a:lvl6pPr marR="0" lvl="5"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6pPr>
            <a:lvl7pPr marR="0" lvl="6"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7pPr>
            <a:lvl8pPr marR="0" lvl="7"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8pPr>
            <a:lvl9pPr marR="0" lvl="8"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9pPr>
          </a:lstStyle>
          <a:p>
            <a:endParaRPr/>
          </a:p>
        </p:txBody>
      </p:sp>
      <p:sp>
        <p:nvSpPr>
          <p:cNvPr id="4" name="Google Shape;128;p28">
            <a:extLst>
              <a:ext uri="{FF2B5EF4-FFF2-40B4-BE49-F238E27FC236}">
                <a16:creationId xmlns:a16="http://schemas.microsoft.com/office/drawing/2014/main" id="{EE353D54-6DFA-4A41-8193-ADAF08386FDD}"/>
              </a:ext>
            </a:extLst>
          </p:cNvPr>
          <p:cNvSpPr txBox="1">
            <a:spLocks noGrp="1"/>
          </p:cNvSpPr>
          <p:nvPr>
            <p:ph type="sldNum" idx="12"/>
          </p:nvPr>
        </p:nvSpPr>
        <p:spPr>
          <a:xfrm>
            <a:off x="11515146" y="6423513"/>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dk2"/>
                </a:solidFill>
                <a:latin typeface="+mn-lt"/>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solidFill>
                <a:srgbClr val="000000"/>
              </a:solidFill>
            </a:endParaRPr>
          </a:p>
        </p:txBody>
      </p:sp>
    </p:spTree>
    <p:extLst>
      <p:ext uri="{BB962C8B-B14F-4D97-AF65-F5344CB8AC3E}">
        <p14:creationId xmlns:p14="http://schemas.microsoft.com/office/powerpoint/2010/main" val="2304119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A66BB8-F2C8-0FF0-773F-0EB9828451AB}"/>
              </a:ext>
            </a:extLst>
          </p:cNvPr>
          <p:cNvGrpSpPr/>
          <p:nvPr userDrawn="1"/>
        </p:nvGrpSpPr>
        <p:grpSpPr>
          <a:xfrm>
            <a:off x="9407036" y="53975"/>
            <a:ext cx="746134" cy="3487458"/>
            <a:chOff x="5451232" y="3237467"/>
            <a:chExt cx="746134" cy="3487458"/>
          </a:xfrm>
          <a:solidFill>
            <a:srgbClr val="8FD6BD"/>
          </a:solidFill>
        </p:grpSpPr>
        <p:grpSp>
          <p:nvGrpSpPr>
            <p:cNvPr id="3" name="Group 2">
              <a:extLst>
                <a:ext uri="{FF2B5EF4-FFF2-40B4-BE49-F238E27FC236}">
                  <a16:creationId xmlns:a16="http://schemas.microsoft.com/office/drawing/2014/main" id="{684460A8-4991-6BC7-7A62-56B2C67E7A46}"/>
                </a:ext>
              </a:extLst>
            </p:cNvPr>
            <p:cNvGrpSpPr/>
            <p:nvPr userDrawn="1"/>
          </p:nvGrpSpPr>
          <p:grpSpPr>
            <a:xfrm>
              <a:off x="5451232" y="3237467"/>
              <a:ext cx="746134" cy="3243138"/>
              <a:chOff x="5451232" y="3237467"/>
              <a:chExt cx="746134" cy="3243138"/>
            </a:xfrm>
            <a:grpFill/>
          </p:grpSpPr>
          <p:sp>
            <p:nvSpPr>
              <p:cNvPr id="11" name="Oval 10">
                <a:extLst>
                  <a:ext uri="{FF2B5EF4-FFF2-40B4-BE49-F238E27FC236}">
                    <a16:creationId xmlns:a16="http://schemas.microsoft.com/office/drawing/2014/main" id="{763A6BA2-5780-32B8-A81E-08DF8EB346A7}"/>
                  </a:ext>
                </a:extLst>
              </p:cNvPr>
              <p:cNvSpPr/>
              <p:nvPr userDrawn="1"/>
            </p:nvSpPr>
            <p:spPr>
              <a:xfrm>
                <a:off x="5451232" y="324232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2E4B5F-23E7-862F-C832-49BE874FF6C6}"/>
                  </a:ext>
                </a:extLst>
              </p:cNvPr>
              <p:cNvSpPr/>
              <p:nvPr userDrawn="1"/>
            </p:nvSpPr>
            <p:spPr>
              <a:xfrm>
                <a:off x="5655350" y="324232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23284B7-52D8-2C1E-165D-F910BA23EC26}"/>
                  </a:ext>
                </a:extLst>
              </p:cNvPr>
              <p:cNvSpPr/>
              <p:nvPr userDrawn="1"/>
            </p:nvSpPr>
            <p:spPr>
              <a:xfrm>
                <a:off x="5861364" y="323746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E45127-38DB-E366-71BA-F78057A14C9E}"/>
                  </a:ext>
                </a:extLst>
              </p:cNvPr>
              <p:cNvSpPr/>
              <p:nvPr userDrawn="1"/>
            </p:nvSpPr>
            <p:spPr>
              <a:xfrm>
                <a:off x="6058586" y="323746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E71731D-0608-F226-CEFD-79D6E741C60D}"/>
                  </a:ext>
                </a:extLst>
              </p:cNvPr>
              <p:cNvSpPr/>
              <p:nvPr userDrawn="1"/>
            </p:nvSpPr>
            <p:spPr>
              <a:xfrm>
                <a:off x="5451232" y="348175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AD03F5-6739-32F2-8AF2-14F48EB7D092}"/>
                  </a:ext>
                </a:extLst>
              </p:cNvPr>
              <p:cNvSpPr/>
              <p:nvPr userDrawn="1"/>
            </p:nvSpPr>
            <p:spPr>
              <a:xfrm>
                <a:off x="5655350" y="348175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ED77BB-ABF7-9C7D-3EAA-20BB2CD51BCA}"/>
                  </a:ext>
                </a:extLst>
              </p:cNvPr>
              <p:cNvSpPr/>
              <p:nvPr userDrawn="1"/>
            </p:nvSpPr>
            <p:spPr>
              <a:xfrm>
                <a:off x="5861364" y="347690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28BDF5D-689F-A154-02B4-55B5E47C8D48}"/>
                  </a:ext>
                </a:extLst>
              </p:cNvPr>
              <p:cNvSpPr/>
              <p:nvPr userDrawn="1"/>
            </p:nvSpPr>
            <p:spPr>
              <a:xfrm>
                <a:off x="6058586" y="347690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9E369C-4DBD-A6E8-E35C-D4B6301C9D4C}"/>
                  </a:ext>
                </a:extLst>
              </p:cNvPr>
              <p:cNvSpPr/>
              <p:nvPr userDrawn="1"/>
            </p:nvSpPr>
            <p:spPr>
              <a:xfrm>
                <a:off x="5451232" y="371633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7819712-333C-5AFF-2576-9E5A780973AC}"/>
                  </a:ext>
                </a:extLst>
              </p:cNvPr>
              <p:cNvSpPr/>
              <p:nvPr userDrawn="1"/>
            </p:nvSpPr>
            <p:spPr>
              <a:xfrm>
                <a:off x="5655350" y="371633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AF978B-8A87-7668-494C-455B6B9858FD}"/>
                  </a:ext>
                </a:extLst>
              </p:cNvPr>
              <p:cNvSpPr/>
              <p:nvPr userDrawn="1"/>
            </p:nvSpPr>
            <p:spPr>
              <a:xfrm>
                <a:off x="5861364" y="371147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2D2A94-48AB-2BD4-242B-2B29CBFF2AFB}"/>
                  </a:ext>
                </a:extLst>
              </p:cNvPr>
              <p:cNvSpPr/>
              <p:nvPr userDrawn="1"/>
            </p:nvSpPr>
            <p:spPr>
              <a:xfrm>
                <a:off x="6058586" y="371147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226EA1-F4CB-3550-D90D-C1140E6B8799}"/>
                  </a:ext>
                </a:extLst>
              </p:cNvPr>
              <p:cNvSpPr/>
              <p:nvPr userDrawn="1"/>
            </p:nvSpPr>
            <p:spPr>
              <a:xfrm>
                <a:off x="5451232" y="395091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42042E4-5C9E-43FA-7285-F024BE9D46D4}"/>
                  </a:ext>
                </a:extLst>
              </p:cNvPr>
              <p:cNvSpPr/>
              <p:nvPr userDrawn="1"/>
            </p:nvSpPr>
            <p:spPr>
              <a:xfrm>
                <a:off x="5655350" y="395091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F0A3428-8EF7-3A7C-AC27-848C6FF0EBBC}"/>
                  </a:ext>
                </a:extLst>
              </p:cNvPr>
              <p:cNvSpPr/>
              <p:nvPr userDrawn="1"/>
            </p:nvSpPr>
            <p:spPr>
              <a:xfrm>
                <a:off x="5861364" y="394605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F847CFE-6957-8D24-B603-9C64F909331F}"/>
                  </a:ext>
                </a:extLst>
              </p:cNvPr>
              <p:cNvSpPr/>
              <p:nvPr userDrawn="1"/>
            </p:nvSpPr>
            <p:spPr>
              <a:xfrm>
                <a:off x="6058586" y="394605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F47CF3A-A66C-C183-8860-6271C3E24F33}"/>
                  </a:ext>
                </a:extLst>
              </p:cNvPr>
              <p:cNvSpPr/>
              <p:nvPr userDrawn="1"/>
            </p:nvSpPr>
            <p:spPr>
              <a:xfrm>
                <a:off x="5451232" y="41854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203784A-CA29-3250-D1D3-C96505D42550}"/>
                  </a:ext>
                </a:extLst>
              </p:cNvPr>
              <p:cNvSpPr/>
              <p:nvPr userDrawn="1"/>
            </p:nvSpPr>
            <p:spPr>
              <a:xfrm>
                <a:off x="5655350" y="41854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E89204A-FF8E-9734-5746-EDE632D1FC3E}"/>
                  </a:ext>
                </a:extLst>
              </p:cNvPr>
              <p:cNvSpPr/>
              <p:nvPr userDrawn="1"/>
            </p:nvSpPr>
            <p:spPr>
              <a:xfrm>
                <a:off x="5861364" y="41806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A6D99E9-B7F8-75A1-5416-31A96D48D32D}"/>
                  </a:ext>
                </a:extLst>
              </p:cNvPr>
              <p:cNvSpPr/>
              <p:nvPr userDrawn="1"/>
            </p:nvSpPr>
            <p:spPr>
              <a:xfrm>
                <a:off x="6058586" y="41806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E7D3100-A41D-BF74-A8C2-DDCC4E97BEB0}"/>
                  </a:ext>
                </a:extLst>
              </p:cNvPr>
              <p:cNvSpPr/>
              <p:nvPr userDrawn="1"/>
            </p:nvSpPr>
            <p:spPr>
              <a:xfrm>
                <a:off x="5451232" y="442007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3F2BCC8-7867-2E19-B2D1-F0D2EDA3CFF1}"/>
                  </a:ext>
                </a:extLst>
              </p:cNvPr>
              <p:cNvSpPr/>
              <p:nvPr userDrawn="1"/>
            </p:nvSpPr>
            <p:spPr>
              <a:xfrm>
                <a:off x="5655350" y="442007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5311E32-E2D0-1D64-D34A-A67DB1843DFF}"/>
                  </a:ext>
                </a:extLst>
              </p:cNvPr>
              <p:cNvSpPr/>
              <p:nvPr userDrawn="1"/>
            </p:nvSpPr>
            <p:spPr>
              <a:xfrm>
                <a:off x="5861364" y="441521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34166E0-3A73-D8F5-9896-31D74714548E}"/>
                  </a:ext>
                </a:extLst>
              </p:cNvPr>
              <p:cNvSpPr/>
              <p:nvPr userDrawn="1"/>
            </p:nvSpPr>
            <p:spPr>
              <a:xfrm>
                <a:off x="6058586" y="441521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D01B70D-832C-16C6-F0CD-E1519317F664}"/>
                  </a:ext>
                </a:extLst>
              </p:cNvPr>
              <p:cNvSpPr/>
              <p:nvPr userDrawn="1"/>
            </p:nvSpPr>
            <p:spPr>
              <a:xfrm>
                <a:off x="5451232" y="465464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F759F05-99C2-2551-A64A-418F56215BDF}"/>
                  </a:ext>
                </a:extLst>
              </p:cNvPr>
              <p:cNvSpPr/>
              <p:nvPr userDrawn="1"/>
            </p:nvSpPr>
            <p:spPr>
              <a:xfrm>
                <a:off x="5655350" y="465464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F88D0E7-A826-5418-9810-88E680834ED2}"/>
                  </a:ext>
                </a:extLst>
              </p:cNvPr>
              <p:cNvSpPr/>
              <p:nvPr userDrawn="1"/>
            </p:nvSpPr>
            <p:spPr>
              <a:xfrm>
                <a:off x="5861364" y="464979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C03C29F-3FD4-0121-79F5-DBC7D91714B5}"/>
                  </a:ext>
                </a:extLst>
              </p:cNvPr>
              <p:cNvSpPr/>
              <p:nvPr userDrawn="1"/>
            </p:nvSpPr>
            <p:spPr>
              <a:xfrm>
                <a:off x="6058586" y="464979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6F874FD-F576-CF9C-31BE-114370CB8888}"/>
                  </a:ext>
                </a:extLst>
              </p:cNvPr>
              <p:cNvSpPr/>
              <p:nvPr userDrawn="1"/>
            </p:nvSpPr>
            <p:spPr>
              <a:xfrm>
                <a:off x="5451232" y="48913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F7223E5-1EEB-81AF-F9DA-8221C6392604}"/>
                  </a:ext>
                </a:extLst>
              </p:cNvPr>
              <p:cNvSpPr/>
              <p:nvPr userDrawn="1"/>
            </p:nvSpPr>
            <p:spPr>
              <a:xfrm>
                <a:off x="5655350" y="48913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1BFEDE8-E1B7-11A6-7265-4EAD1863FF24}"/>
                  </a:ext>
                </a:extLst>
              </p:cNvPr>
              <p:cNvSpPr/>
              <p:nvPr userDrawn="1"/>
            </p:nvSpPr>
            <p:spPr>
              <a:xfrm>
                <a:off x="5861364" y="488648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BA7D39-9DEA-B5F6-2533-DA7CB00ABFCE}"/>
                  </a:ext>
                </a:extLst>
              </p:cNvPr>
              <p:cNvSpPr/>
              <p:nvPr userDrawn="1"/>
            </p:nvSpPr>
            <p:spPr>
              <a:xfrm>
                <a:off x="6058586" y="488648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0311D9F-3A15-995A-0A41-73D69F1B519C}"/>
                  </a:ext>
                </a:extLst>
              </p:cNvPr>
              <p:cNvSpPr/>
              <p:nvPr userDrawn="1"/>
            </p:nvSpPr>
            <p:spPr>
              <a:xfrm>
                <a:off x="5451232" y="51280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0E56D7F-09C5-92E5-7322-CAB8C7C1A311}"/>
                  </a:ext>
                </a:extLst>
              </p:cNvPr>
              <p:cNvSpPr/>
              <p:nvPr userDrawn="1"/>
            </p:nvSpPr>
            <p:spPr>
              <a:xfrm>
                <a:off x="5655350" y="51280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D76105D-FD86-B7D6-3CF6-61019CDB1D3F}"/>
                  </a:ext>
                </a:extLst>
              </p:cNvPr>
              <p:cNvSpPr/>
              <p:nvPr userDrawn="1"/>
            </p:nvSpPr>
            <p:spPr>
              <a:xfrm>
                <a:off x="5861364" y="51231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52932F4-D15C-1C4E-78B6-B1BD89CAB780}"/>
                  </a:ext>
                </a:extLst>
              </p:cNvPr>
              <p:cNvSpPr/>
              <p:nvPr userDrawn="1"/>
            </p:nvSpPr>
            <p:spPr>
              <a:xfrm>
                <a:off x="6058586" y="51231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0782004-7886-5801-9B41-4397099B20D2}"/>
                  </a:ext>
                </a:extLst>
              </p:cNvPr>
              <p:cNvSpPr/>
              <p:nvPr userDrawn="1"/>
            </p:nvSpPr>
            <p:spPr>
              <a:xfrm>
                <a:off x="5451232" y="537505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FB49B3E-A4FD-340E-46EB-B4B59209EBF0}"/>
                  </a:ext>
                </a:extLst>
              </p:cNvPr>
              <p:cNvSpPr/>
              <p:nvPr userDrawn="1"/>
            </p:nvSpPr>
            <p:spPr>
              <a:xfrm>
                <a:off x="5655350" y="537505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56E8922-A899-3F94-8627-EEB28538ABDE}"/>
                  </a:ext>
                </a:extLst>
              </p:cNvPr>
              <p:cNvSpPr/>
              <p:nvPr userDrawn="1"/>
            </p:nvSpPr>
            <p:spPr>
              <a:xfrm>
                <a:off x="5861364" y="537020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4158343-838E-DCBE-7F4C-1F3DC6A8FF80}"/>
                  </a:ext>
                </a:extLst>
              </p:cNvPr>
              <p:cNvSpPr/>
              <p:nvPr userDrawn="1"/>
            </p:nvSpPr>
            <p:spPr>
              <a:xfrm>
                <a:off x="6058586" y="537020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AFD571C-B47C-3F54-7C3D-DBD6D7BCD807}"/>
                  </a:ext>
                </a:extLst>
              </p:cNvPr>
              <p:cNvSpPr/>
              <p:nvPr userDrawn="1"/>
            </p:nvSpPr>
            <p:spPr>
              <a:xfrm>
                <a:off x="5451232" y="561033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62AF0AA-8D75-0DF3-05A5-C0C36E4B08EB}"/>
                  </a:ext>
                </a:extLst>
              </p:cNvPr>
              <p:cNvSpPr/>
              <p:nvPr userDrawn="1"/>
            </p:nvSpPr>
            <p:spPr>
              <a:xfrm>
                <a:off x="5655350" y="561033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82250BC-F88A-3C78-1E51-629C9E76B8E6}"/>
                  </a:ext>
                </a:extLst>
              </p:cNvPr>
              <p:cNvSpPr/>
              <p:nvPr userDrawn="1"/>
            </p:nvSpPr>
            <p:spPr>
              <a:xfrm>
                <a:off x="5861364" y="560548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A2C3321-9170-974E-07A1-F5C67B925B1C}"/>
                  </a:ext>
                </a:extLst>
              </p:cNvPr>
              <p:cNvSpPr/>
              <p:nvPr userDrawn="1"/>
            </p:nvSpPr>
            <p:spPr>
              <a:xfrm>
                <a:off x="6058586" y="560548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3D71992-D184-9D3F-C7F1-D18AF07791EC}"/>
                  </a:ext>
                </a:extLst>
              </p:cNvPr>
              <p:cNvSpPr/>
              <p:nvPr userDrawn="1"/>
            </p:nvSpPr>
            <p:spPr>
              <a:xfrm>
                <a:off x="5451232" y="586778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B78A857-9980-5E73-87D9-A4217A1992CD}"/>
                  </a:ext>
                </a:extLst>
              </p:cNvPr>
              <p:cNvSpPr/>
              <p:nvPr userDrawn="1"/>
            </p:nvSpPr>
            <p:spPr>
              <a:xfrm>
                <a:off x="5655350" y="586778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2661F877-AED4-C375-4221-ED9EBE606543}"/>
                  </a:ext>
                </a:extLst>
              </p:cNvPr>
              <p:cNvSpPr/>
              <p:nvPr userDrawn="1"/>
            </p:nvSpPr>
            <p:spPr>
              <a:xfrm>
                <a:off x="5861364" y="586292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98F8A0E-E19C-7649-25D7-1C1727E90B87}"/>
                  </a:ext>
                </a:extLst>
              </p:cNvPr>
              <p:cNvSpPr/>
              <p:nvPr userDrawn="1"/>
            </p:nvSpPr>
            <p:spPr>
              <a:xfrm>
                <a:off x="6058586" y="586292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DD4F016-DA8E-D3C5-B534-2B21152BFA63}"/>
                  </a:ext>
                </a:extLst>
              </p:cNvPr>
              <p:cNvSpPr/>
              <p:nvPr userDrawn="1"/>
            </p:nvSpPr>
            <p:spPr>
              <a:xfrm>
                <a:off x="5451232" y="610235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5626313-AE5B-C482-C3DD-28DAEA6E25C1}"/>
                  </a:ext>
                </a:extLst>
              </p:cNvPr>
              <p:cNvSpPr/>
              <p:nvPr userDrawn="1"/>
            </p:nvSpPr>
            <p:spPr>
              <a:xfrm>
                <a:off x="5655350" y="610235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E7C5CFD-31B3-693A-BFEE-565B776799FF}"/>
                  </a:ext>
                </a:extLst>
              </p:cNvPr>
              <p:cNvSpPr/>
              <p:nvPr userDrawn="1"/>
            </p:nvSpPr>
            <p:spPr>
              <a:xfrm>
                <a:off x="5861364" y="609750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7B4E89C-7349-F97E-11F7-B69A9A6678E3}"/>
                  </a:ext>
                </a:extLst>
              </p:cNvPr>
              <p:cNvSpPr/>
              <p:nvPr userDrawn="1"/>
            </p:nvSpPr>
            <p:spPr>
              <a:xfrm>
                <a:off x="6058586" y="609750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88EF447-A517-1C7C-F69B-7D134085FFC0}"/>
                  </a:ext>
                </a:extLst>
              </p:cNvPr>
              <p:cNvSpPr/>
              <p:nvPr userDrawn="1"/>
            </p:nvSpPr>
            <p:spPr>
              <a:xfrm>
                <a:off x="5451232" y="63418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D4D5990-7973-DB42-FA5E-581783016E39}"/>
                  </a:ext>
                </a:extLst>
              </p:cNvPr>
              <p:cNvSpPr/>
              <p:nvPr userDrawn="1"/>
            </p:nvSpPr>
            <p:spPr>
              <a:xfrm>
                <a:off x="5655350" y="63418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9DC73817-751B-6C4F-8FC8-5D257D45A8E4}"/>
                  </a:ext>
                </a:extLst>
              </p:cNvPr>
              <p:cNvSpPr/>
              <p:nvPr userDrawn="1"/>
            </p:nvSpPr>
            <p:spPr>
              <a:xfrm>
                <a:off x="5861364" y="63369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DB0B2D-83A5-0993-2E24-DFDD50F834C8}"/>
                  </a:ext>
                </a:extLst>
              </p:cNvPr>
              <p:cNvSpPr/>
              <p:nvPr userDrawn="1"/>
            </p:nvSpPr>
            <p:spPr>
              <a:xfrm>
                <a:off x="6058586" y="63369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A66A9E5A-EA0C-7157-E93A-083FE05B3207}"/>
                </a:ext>
              </a:extLst>
            </p:cNvPr>
            <p:cNvSpPr/>
            <p:nvPr userDrawn="1"/>
          </p:nvSpPr>
          <p:spPr>
            <a:xfrm>
              <a:off x="5451232" y="658614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05EF620-22D5-8287-115A-8F723E65B118}"/>
                </a:ext>
              </a:extLst>
            </p:cNvPr>
            <p:cNvSpPr/>
            <p:nvPr userDrawn="1"/>
          </p:nvSpPr>
          <p:spPr>
            <a:xfrm>
              <a:off x="5655350" y="658614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1594A7-FBE1-6B58-2217-2BF6C035410A}"/>
                </a:ext>
              </a:extLst>
            </p:cNvPr>
            <p:cNvSpPr/>
            <p:nvPr userDrawn="1"/>
          </p:nvSpPr>
          <p:spPr>
            <a:xfrm>
              <a:off x="5861364" y="65812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B9781BC-6415-7DFE-F847-9DF3D96FD981}"/>
                </a:ext>
              </a:extLst>
            </p:cNvPr>
            <p:cNvSpPr/>
            <p:nvPr userDrawn="1"/>
          </p:nvSpPr>
          <p:spPr>
            <a:xfrm>
              <a:off x="6058586" y="65812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rgbClr val="F68D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rgbClr val="F68D2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Title 1">
            <a:extLst>
              <a:ext uri="{FF2B5EF4-FFF2-40B4-BE49-F238E27FC236}">
                <a16:creationId xmlns:a16="http://schemas.microsoft.com/office/drawing/2014/main" id="{8F6811D0-B1DC-8878-A77F-DA38F778525B}"/>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solidFill>
                  <a:schemeClr val="tx1"/>
                </a:solidFill>
              </a:defRPr>
            </a:lvl1pPr>
          </a:lstStyle>
          <a:p>
            <a:pPr lvl="0" algn="r"/>
            <a:r>
              <a:rPr lang="en-US" noProof="0"/>
              <a:t>Click to edit section divider</a:t>
            </a:r>
          </a:p>
        </p:txBody>
      </p:sp>
      <p:sp>
        <p:nvSpPr>
          <p:cNvPr id="5" name="Subtitle 2">
            <a:extLst>
              <a:ext uri="{FF2B5EF4-FFF2-40B4-BE49-F238E27FC236}">
                <a16:creationId xmlns:a16="http://schemas.microsoft.com/office/drawing/2014/main" id="{0397F814-3AF0-63A0-3514-6AC3F2DC68AC}"/>
              </a:ext>
            </a:extLst>
          </p:cNvPr>
          <p:cNvSpPr>
            <a:spLocks noGrp="1"/>
          </p:cNvSpPr>
          <p:nvPr>
            <p:ph type="body" sz="quarter" idx="13" hasCustomPrompt="1"/>
          </p:nvPr>
        </p:nvSpPr>
        <p:spPr>
          <a:xfrm>
            <a:off x="6235700" y="4148860"/>
            <a:ext cx="5956300" cy="1100565"/>
          </a:xfrm>
          <a:solidFill>
            <a:srgbClr val="007681">
              <a:alpha val="80000"/>
            </a:srgb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6" name="Rectangle 5">
            <a:extLst>
              <a:ext uri="{FF2B5EF4-FFF2-40B4-BE49-F238E27FC236}">
                <a16:creationId xmlns:a16="http://schemas.microsoft.com/office/drawing/2014/main" id="{26D5F362-DDC5-98A0-0E76-F92BC3D1B4F0}"/>
              </a:ext>
            </a:extLst>
          </p:cNvPr>
          <p:cNvSpPr/>
          <p:nvPr userDrawn="1"/>
        </p:nvSpPr>
        <p:spPr>
          <a:xfrm>
            <a:off x="9780588" y="5247782"/>
            <a:ext cx="2411412" cy="114824"/>
          </a:xfrm>
          <a:prstGeom prst="rect">
            <a:avLst/>
          </a:prstGeom>
          <a:solidFill>
            <a:srgbClr val="8FD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21054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3D82-F38A-2880-B243-4D0DAD544E08}"/>
              </a:ext>
            </a:extLst>
          </p:cNvPr>
          <p:cNvGrpSpPr/>
          <p:nvPr userDrawn="1"/>
        </p:nvGrpSpPr>
        <p:grpSpPr>
          <a:xfrm>
            <a:off x="2024850" y="44139"/>
            <a:ext cx="746134" cy="3487458"/>
            <a:chOff x="5451232" y="3237467"/>
            <a:chExt cx="746134" cy="3487458"/>
          </a:xfrm>
        </p:grpSpPr>
        <p:grpSp>
          <p:nvGrpSpPr>
            <p:cNvPr id="3" name="Group 2">
              <a:extLst>
                <a:ext uri="{FF2B5EF4-FFF2-40B4-BE49-F238E27FC236}">
                  <a16:creationId xmlns:a16="http://schemas.microsoft.com/office/drawing/2014/main" id="{3170A637-30FC-43DC-283A-A5BD5A62C7B5}"/>
                </a:ext>
              </a:extLst>
            </p:cNvPr>
            <p:cNvGrpSpPr/>
            <p:nvPr userDrawn="1"/>
          </p:nvGrpSpPr>
          <p:grpSpPr>
            <a:xfrm>
              <a:off x="5451232" y="3237467"/>
              <a:ext cx="746134" cy="3243138"/>
              <a:chOff x="5451232" y="3237467"/>
              <a:chExt cx="746134" cy="3243138"/>
            </a:xfrm>
          </p:grpSpPr>
          <p:sp>
            <p:nvSpPr>
              <p:cNvPr id="11" name="Oval 10">
                <a:extLst>
                  <a:ext uri="{FF2B5EF4-FFF2-40B4-BE49-F238E27FC236}">
                    <a16:creationId xmlns:a16="http://schemas.microsoft.com/office/drawing/2014/main" id="{448AEC64-F84B-3C5C-7367-0A562285E94D}"/>
                  </a:ext>
                </a:extLst>
              </p:cNvPr>
              <p:cNvSpPr/>
              <p:nvPr userDrawn="1"/>
            </p:nvSpPr>
            <p:spPr>
              <a:xfrm>
                <a:off x="5451232"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FA60C4-28FF-B0B9-4737-4588A48A285A}"/>
                  </a:ext>
                </a:extLst>
              </p:cNvPr>
              <p:cNvSpPr/>
              <p:nvPr userDrawn="1"/>
            </p:nvSpPr>
            <p:spPr>
              <a:xfrm>
                <a:off x="5655350"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8211147-6EBD-23E7-16B7-9DFC5C64634E}"/>
                  </a:ext>
                </a:extLst>
              </p:cNvPr>
              <p:cNvSpPr/>
              <p:nvPr userDrawn="1"/>
            </p:nvSpPr>
            <p:spPr>
              <a:xfrm>
                <a:off x="5861364"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8A53964-FB9F-373D-5165-9FA6AC7EB6F3}"/>
                  </a:ext>
                </a:extLst>
              </p:cNvPr>
              <p:cNvSpPr/>
              <p:nvPr userDrawn="1"/>
            </p:nvSpPr>
            <p:spPr>
              <a:xfrm>
                <a:off x="6058586"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04C16A3-03B8-9CBC-B0A6-2CBF3F7EAC11}"/>
                  </a:ext>
                </a:extLst>
              </p:cNvPr>
              <p:cNvSpPr/>
              <p:nvPr userDrawn="1"/>
            </p:nvSpPr>
            <p:spPr>
              <a:xfrm>
                <a:off x="5451232"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F5A079A-C36F-159E-2F03-7AF62D1FCB8B}"/>
                  </a:ext>
                </a:extLst>
              </p:cNvPr>
              <p:cNvSpPr/>
              <p:nvPr userDrawn="1"/>
            </p:nvSpPr>
            <p:spPr>
              <a:xfrm>
                <a:off x="5655350"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688D696-7EB6-075A-DF92-85E9C20EFB99}"/>
                  </a:ext>
                </a:extLst>
              </p:cNvPr>
              <p:cNvSpPr/>
              <p:nvPr userDrawn="1"/>
            </p:nvSpPr>
            <p:spPr>
              <a:xfrm>
                <a:off x="5861364"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6D797D-C227-E7B8-F312-F875B67808EA}"/>
                  </a:ext>
                </a:extLst>
              </p:cNvPr>
              <p:cNvSpPr/>
              <p:nvPr userDrawn="1"/>
            </p:nvSpPr>
            <p:spPr>
              <a:xfrm>
                <a:off x="6058586"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7923CE4-DB81-BE43-2639-9B7C492B1E7A}"/>
                  </a:ext>
                </a:extLst>
              </p:cNvPr>
              <p:cNvSpPr/>
              <p:nvPr userDrawn="1"/>
            </p:nvSpPr>
            <p:spPr>
              <a:xfrm>
                <a:off x="5451232"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DF2F5AB-6D4F-ED97-847C-AD1DE5B23F56}"/>
                  </a:ext>
                </a:extLst>
              </p:cNvPr>
              <p:cNvSpPr/>
              <p:nvPr userDrawn="1"/>
            </p:nvSpPr>
            <p:spPr>
              <a:xfrm>
                <a:off x="5655350"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40A5FC-0617-A386-4DF4-0E40911553A0}"/>
                  </a:ext>
                </a:extLst>
              </p:cNvPr>
              <p:cNvSpPr/>
              <p:nvPr userDrawn="1"/>
            </p:nvSpPr>
            <p:spPr>
              <a:xfrm>
                <a:off x="5861364"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4EE43A4-9B37-62D3-DBB5-BFBDB7F81431}"/>
                  </a:ext>
                </a:extLst>
              </p:cNvPr>
              <p:cNvSpPr/>
              <p:nvPr userDrawn="1"/>
            </p:nvSpPr>
            <p:spPr>
              <a:xfrm>
                <a:off x="6058586"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2016312-10FA-998D-6549-06F5EE5F0BC1}"/>
                  </a:ext>
                </a:extLst>
              </p:cNvPr>
              <p:cNvSpPr/>
              <p:nvPr userDrawn="1"/>
            </p:nvSpPr>
            <p:spPr>
              <a:xfrm>
                <a:off x="5451232"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7FA7D6C-DF6A-3FD6-C0F3-001EA670931F}"/>
                  </a:ext>
                </a:extLst>
              </p:cNvPr>
              <p:cNvSpPr/>
              <p:nvPr userDrawn="1"/>
            </p:nvSpPr>
            <p:spPr>
              <a:xfrm>
                <a:off x="5655350"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D6536E5-6E5E-F842-F54A-F5F7DE3E9A48}"/>
                  </a:ext>
                </a:extLst>
              </p:cNvPr>
              <p:cNvSpPr/>
              <p:nvPr userDrawn="1"/>
            </p:nvSpPr>
            <p:spPr>
              <a:xfrm>
                <a:off x="5861364"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EE5CE35-E047-9473-41BF-3441D7300874}"/>
                  </a:ext>
                </a:extLst>
              </p:cNvPr>
              <p:cNvSpPr/>
              <p:nvPr userDrawn="1"/>
            </p:nvSpPr>
            <p:spPr>
              <a:xfrm>
                <a:off x="6058586"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D2E6C0C-B039-EBA0-5E91-917695268602}"/>
                  </a:ext>
                </a:extLst>
              </p:cNvPr>
              <p:cNvSpPr/>
              <p:nvPr userDrawn="1"/>
            </p:nvSpPr>
            <p:spPr>
              <a:xfrm>
                <a:off x="5451232"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150DF36-8CDF-9249-7CCC-AB1324967EA0}"/>
                  </a:ext>
                </a:extLst>
              </p:cNvPr>
              <p:cNvSpPr/>
              <p:nvPr userDrawn="1"/>
            </p:nvSpPr>
            <p:spPr>
              <a:xfrm>
                <a:off x="5655350"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6D3DCC7-6D6F-AFFF-5188-CBB8761A4FAF}"/>
                  </a:ext>
                </a:extLst>
              </p:cNvPr>
              <p:cNvSpPr/>
              <p:nvPr userDrawn="1"/>
            </p:nvSpPr>
            <p:spPr>
              <a:xfrm>
                <a:off x="5861364"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BE05853-4FBB-3D75-6B0E-888E627EC421}"/>
                  </a:ext>
                </a:extLst>
              </p:cNvPr>
              <p:cNvSpPr/>
              <p:nvPr userDrawn="1"/>
            </p:nvSpPr>
            <p:spPr>
              <a:xfrm>
                <a:off x="6058586"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4CD1594-FC7D-8EFC-81AC-174D48DD60AE}"/>
                  </a:ext>
                </a:extLst>
              </p:cNvPr>
              <p:cNvSpPr/>
              <p:nvPr userDrawn="1"/>
            </p:nvSpPr>
            <p:spPr>
              <a:xfrm>
                <a:off x="5451232"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6FE8946-29E9-38D7-B052-C3C14FC63803}"/>
                  </a:ext>
                </a:extLst>
              </p:cNvPr>
              <p:cNvSpPr/>
              <p:nvPr userDrawn="1"/>
            </p:nvSpPr>
            <p:spPr>
              <a:xfrm>
                <a:off x="5655350"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43D7960-E2E3-947C-7835-9CD956DEA155}"/>
                  </a:ext>
                </a:extLst>
              </p:cNvPr>
              <p:cNvSpPr/>
              <p:nvPr userDrawn="1"/>
            </p:nvSpPr>
            <p:spPr>
              <a:xfrm>
                <a:off x="5861364"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BF5EC83-47C2-8F72-952D-E55B971FE9A9}"/>
                  </a:ext>
                </a:extLst>
              </p:cNvPr>
              <p:cNvSpPr/>
              <p:nvPr userDrawn="1"/>
            </p:nvSpPr>
            <p:spPr>
              <a:xfrm>
                <a:off x="6058586"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DC75A1C-DCD7-7ADD-EBBF-61D1204350D0}"/>
                  </a:ext>
                </a:extLst>
              </p:cNvPr>
              <p:cNvSpPr/>
              <p:nvPr userDrawn="1"/>
            </p:nvSpPr>
            <p:spPr>
              <a:xfrm>
                <a:off x="5451232"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BE0865A-40A5-5741-ADEF-8FD3AF219B9A}"/>
                  </a:ext>
                </a:extLst>
              </p:cNvPr>
              <p:cNvSpPr/>
              <p:nvPr userDrawn="1"/>
            </p:nvSpPr>
            <p:spPr>
              <a:xfrm>
                <a:off x="5655350"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904AF62-B2D4-21BB-3F7B-F4732851BC46}"/>
                  </a:ext>
                </a:extLst>
              </p:cNvPr>
              <p:cNvSpPr/>
              <p:nvPr userDrawn="1"/>
            </p:nvSpPr>
            <p:spPr>
              <a:xfrm>
                <a:off x="5861364"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2F42904-4282-B742-FF5B-681F643E935B}"/>
                  </a:ext>
                </a:extLst>
              </p:cNvPr>
              <p:cNvSpPr/>
              <p:nvPr userDrawn="1"/>
            </p:nvSpPr>
            <p:spPr>
              <a:xfrm>
                <a:off x="6058586"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F62A6FC-7F73-BDEC-4DF9-35C687AA811A}"/>
                  </a:ext>
                </a:extLst>
              </p:cNvPr>
              <p:cNvSpPr/>
              <p:nvPr userDrawn="1"/>
            </p:nvSpPr>
            <p:spPr>
              <a:xfrm>
                <a:off x="5451232"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7865562-2431-BEF8-4FD7-D1C938281BBB}"/>
                  </a:ext>
                </a:extLst>
              </p:cNvPr>
              <p:cNvSpPr/>
              <p:nvPr userDrawn="1"/>
            </p:nvSpPr>
            <p:spPr>
              <a:xfrm>
                <a:off x="5655350"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FBD8B76-20AE-23A5-1D40-47EB30FA2616}"/>
                  </a:ext>
                </a:extLst>
              </p:cNvPr>
              <p:cNvSpPr/>
              <p:nvPr userDrawn="1"/>
            </p:nvSpPr>
            <p:spPr>
              <a:xfrm>
                <a:off x="5861364"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54A1FC1-2D22-ED3A-8210-8C6391F70137}"/>
                  </a:ext>
                </a:extLst>
              </p:cNvPr>
              <p:cNvSpPr/>
              <p:nvPr userDrawn="1"/>
            </p:nvSpPr>
            <p:spPr>
              <a:xfrm>
                <a:off x="6058586"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4002357-C775-E6EB-5992-78C5DEAB7527}"/>
                  </a:ext>
                </a:extLst>
              </p:cNvPr>
              <p:cNvSpPr/>
              <p:nvPr userDrawn="1"/>
            </p:nvSpPr>
            <p:spPr>
              <a:xfrm>
                <a:off x="5451232"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567E9F8-6EA8-ED17-9792-CBABD5A15A12}"/>
                  </a:ext>
                </a:extLst>
              </p:cNvPr>
              <p:cNvSpPr/>
              <p:nvPr userDrawn="1"/>
            </p:nvSpPr>
            <p:spPr>
              <a:xfrm>
                <a:off x="5655350"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235C640-7FC4-2675-6777-181B7A74C330}"/>
                  </a:ext>
                </a:extLst>
              </p:cNvPr>
              <p:cNvSpPr/>
              <p:nvPr userDrawn="1"/>
            </p:nvSpPr>
            <p:spPr>
              <a:xfrm>
                <a:off x="5861364"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5854237-F633-8715-C948-F366B44C21A9}"/>
                  </a:ext>
                </a:extLst>
              </p:cNvPr>
              <p:cNvSpPr/>
              <p:nvPr userDrawn="1"/>
            </p:nvSpPr>
            <p:spPr>
              <a:xfrm>
                <a:off x="6058586"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A3479EB-BC68-5EF6-4FDE-3C171E1C6C05}"/>
                  </a:ext>
                </a:extLst>
              </p:cNvPr>
              <p:cNvSpPr/>
              <p:nvPr userDrawn="1"/>
            </p:nvSpPr>
            <p:spPr>
              <a:xfrm>
                <a:off x="5451232"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40A24E4-5780-EF29-4117-C5281CCC76F0}"/>
                  </a:ext>
                </a:extLst>
              </p:cNvPr>
              <p:cNvSpPr/>
              <p:nvPr userDrawn="1"/>
            </p:nvSpPr>
            <p:spPr>
              <a:xfrm>
                <a:off x="5655350"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4F0B5F9-1788-9883-4AEB-39F8F3810046}"/>
                  </a:ext>
                </a:extLst>
              </p:cNvPr>
              <p:cNvSpPr/>
              <p:nvPr userDrawn="1"/>
            </p:nvSpPr>
            <p:spPr>
              <a:xfrm>
                <a:off x="5861364"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F4F425A-4FC2-7898-D175-5D4F89C221BB}"/>
                  </a:ext>
                </a:extLst>
              </p:cNvPr>
              <p:cNvSpPr/>
              <p:nvPr userDrawn="1"/>
            </p:nvSpPr>
            <p:spPr>
              <a:xfrm>
                <a:off x="6058586"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D900071-ADE2-B74C-9FEB-2F0FC577C020}"/>
                  </a:ext>
                </a:extLst>
              </p:cNvPr>
              <p:cNvSpPr/>
              <p:nvPr userDrawn="1"/>
            </p:nvSpPr>
            <p:spPr>
              <a:xfrm>
                <a:off x="5451232"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43C5CA5-C269-2966-9427-8625B53B7A08}"/>
                  </a:ext>
                </a:extLst>
              </p:cNvPr>
              <p:cNvSpPr/>
              <p:nvPr userDrawn="1"/>
            </p:nvSpPr>
            <p:spPr>
              <a:xfrm>
                <a:off x="5655350"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0825CDB-4046-A817-345B-89AAC5D0E3B9}"/>
                  </a:ext>
                </a:extLst>
              </p:cNvPr>
              <p:cNvSpPr/>
              <p:nvPr userDrawn="1"/>
            </p:nvSpPr>
            <p:spPr>
              <a:xfrm>
                <a:off x="5861364"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CEBD2C8-0096-44B0-D381-2B2200A9B8D6}"/>
                  </a:ext>
                </a:extLst>
              </p:cNvPr>
              <p:cNvSpPr/>
              <p:nvPr userDrawn="1"/>
            </p:nvSpPr>
            <p:spPr>
              <a:xfrm>
                <a:off x="6058586"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1D57453-02F3-3D81-84EB-151A0D96126F}"/>
                  </a:ext>
                </a:extLst>
              </p:cNvPr>
              <p:cNvSpPr/>
              <p:nvPr userDrawn="1"/>
            </p:nvSpPr>
            <p:spPr>
              <a:xfrm>
                <a:off x="5451232"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E4B6E60-BA57-0322-A546-17C97460D79C}"/>
                  </a:ext>
                </a:extLst>
              </p:cNvPr>
              <p:cNvSpPr/>
              <p:nvPr userDrawn="1"/>
            </p:nvSpPr>
            <p:spPr>
              <a:xfrm>
                <a:off x="5655350"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77DBB6D-0AA2-0A0B-A2D2-D3B269475BCC}"/>
                  </a:ext>
                </a:extLst>
              </p:cNvPr>
              <p:cNvSpPr/>
              <p:nvPr userDrawn="1"/>
            </p:nvSpPr>
            <p:spPr>
              <a:xfrm>
                <a:off x="5861364"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E01304D-77DB-84DC-FA4E-1225E752D01E}"/>
                  </a:ext>
                </a:extLst>
              </p:cNvPr>
              <p:cNvSpPr/>
              <p:nvPr userDrawn="1"/>
            </p:nvSpPr>
            <p:spPr>
              <a:xfrm>
                <a:off x="6058586"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4FD3DB2-3F0F-E366-6061-E8453E1CA6FA}"/>
                  </a:ext>
                </a:extLst>
              </p:cNvPr>
              <p:cNvSpPr/>
              <p:nvPr userDrawn="1"/>
            </p:nvSpPr>
            <p:spPr>
              <a:xfrm>
                <a:off x="5451232"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FA856BB-5DE1-6B9E-643A-F4EDB4F47485}"/>
                  </a:ext>
                </a:extLst>
              </p:cNvPr>
              <p:cNvSpPr/>
              <p:nvPr userDrawn="1"/>
            </p:nvSpPr>
            <p:spPr>
              <a:xfrm>
                <a:off x="5655350"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2062936-4922-9B4E-0322-D0ACFFE21B05}"/>
                  </a:ext>
                </a:extLst>
              </p:cNvPr>
              <p:cNvSpPr/>
              <p:nvPr userDrawn="1"/>
            </p:nvSpPr>
            <p:spPr>
              <a:xfrm>
                <a:off x="5861364"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058EE85-912B-5186-2F25-2F7E8D694B94}"/>
                  </a:ext>
                </a:extLst>
              </p:cNvPr>
              <p:cNvSpPr/>
              <p:nvPr userDrawn="1"/>
            </p:nvSpPr>
            <p:spPr>
              <a:xfrm>
                <a:off x="6058586"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E544016-153A-BC52-A71F-60B840350296}"/>
                  </a:ext>
                </a:extLst>
              </p:cNvPr>
              <p:cNvSpPr/>
              <p:nvPr userDrawn="1"/>
            </p:nvSpPr>
            <p:spPr>
              <a:xfrm>
                <a:off x="5451232"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4046827-5C9A-F8F5-0407-FAF7E97FE03A}"/>
                  </a:ext>
                </a:extLst>
              </p:cNvPr>
              <p:cNvSpPr/>
              <p:nvPr userDrawn="1"/>
            </p:nvSpPr>
            <p:spPr>
              <a:xfrm>
                <a:off x="5655350"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4AF0EBC-F100-8CB6-2CF2-17F551CC7C1E}"/>
                  </a:ext>
                </a:extLst>
              </p:cNvPr>
              <p:cNvSpPr/>
              <p:nvPr userDrawn="1"/>
            </p:nvSpPr>
            <p:spPr>
              <a:xfrm>
                <a:off x="5861364"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B1110CF-D092-09A0-D8FD-4006BC9A9B34}"/>
                  </a:ext>
                </a:extLst>
              </p:cNvPr>
              <p:cNvSpPr/>
              <p:nvPr userDrawn="1"/>
            </p:nvSpPr>
            <p:spPr>
              <a:xfrm>
                <a:off x="6058586"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30FF174B-FB64-C77C-04A8-701B6E548AC5}"/>
                </a:ext>
              </a:extLst>
            </p:cNvPr>
            <p:cNvSpPr/>
            <p:nvPr userDrawn="1"/>
          </p:nvSpPr>
          <p:spPr>
            <a:xfrm>
              <a:off x="5451232"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C79608-D87C-1439-1762-B28ED2F47F26}"/>
                </a:ext>
              </a:extLst>
            </p:cNvPr>
            <p:cNvSpPr/>
            <p:nvPr userDrawn="1"/>
          </p:nvSpPr>
          <p:spPr>
            <a:xfrm>
              <a:off x="5655350"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2ECA9BC-6E43-272B-4D88-3406F7650B6A}"/>
                </a:ext>
              </a:extLst>
            </p:cNvPr>
            <p:cNvSpPr/>
            <p:nvPr userDrawn="1"/>
          </p:nvSpPr>
          <p:spPr>
            <a:xfrm>
              <a:off x="5861364"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E42EAE-6F54-E3DB-9EA1-74F9F01CC7FD}"/>
                </a:ext>
              </a:extLst>
            </p:cNvPr>
            <p:cNvSpPr/>
            <p:nvPr userDrawn="1"/>
          </p:nvSpPr>
          <p:spPr>
            <a:xfrm>
              <a:off x="6058586"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896" y="-674"/>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431999" y="6803351"/>
            <a:ext cx="1979897" cy="54650"/>
          </a:xfrm>
          <a:prstGeom prst="rect">
            <a:avLst/>
          </a:prstGeom>
          <a:solidFill>
            <a:srgbClr val="F68D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2412138" y="6803350"/>
            <a:ext cx="9780104" cy="5465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243" y="6803350"/>
            <a:ext cx="432000" cy="54650"/>
          </a:xfrm>
          <a:prstGeom prst="rect">
            <a:avLst/>
          </a:prstGeom>
          <a:solidFill>
            <a:srgbClr val="F68D2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Subtitle 2">
            <a:extLst>
              <a:ext uri="{FF2B5EF4-FFF2-40B4-BE49-F238E27FC236}">
                <a16:creationId xmlns:a16="http://schemas.microsoft.com/office/drawing/2014/main" id="{891B68B4-AF95-872C-7672-CCDC47E5D885}"/>
              </a:ext>
            </a:extLst>
          </p:cNvPr>
          <p:cNvSpPr>
            <a:spLocks noGrp="1"/>
          </p:cNvSpPr>
          <p:nvPr>
            <p:ph type="body" sz="quarter" idx="13" hasCustomPrompt="1"/>
          </p:nvPr>
        </p:nvSpPr>
        <p:spPr>
          <a:xfrm>
            <a:off x="-970" y="4059936"/>
            <a:ext cx="5956300" cy="1100565"/>
          </a:xfrm>
          <a:solidFill>
            <a:srgbClr val="007681">
              <a:alpha val="80000"/>
            </a:srgbClr>
          </a:solidFill>
        </p:spPr>
        <p:txBody>
          <a:bodyPr lIns="180000" tIns="180000" rIns="252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7" name="Rectangle 6">
            <a:extLst>
              <a:ext uri="{FF2B5EF4-FFF2-40B4-BE49-F238E27FC236}">
                <a16:creationId xmlns:a16="http://schemas.microsoft.com/office/drawing/2014/main" id="{904F3008-91D5-FDCA-58E2-9C6925FCAC50}"/>
              </a:ext>
            </a:extLst>
          </p:cNvPr>
          <p:cNvSpPr/>
          <p:nvPr userDrawn="1"/>
        </p:nvSpPr>
        <p:spPr>
          <a:xfrm>
            <a:off x="-243" y="5160501"/>
            <a:ext cx="2411412" cy="114824"/>
          </a:xfrm>
          <a:prstGeom prst="rect">
            <a:avLst/>
          </a:prstGeom>
          <a:solidFill>
            <a:srgbClr val="8FD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Title 1">
            <a:extLst>
              <a:ext uri="{FF2B5EF4-FFF2-40B4-BE49-F238E27FC236}">
                <a16:creationId xmlns:a16="http://schemas.microsoft.com/office/drawing/2014/main" id="{9817C0E6-CDFE-005C-8CB9-6FA9416E5CBD}"/>
              </a:ext>
            </a:extLst>
          </p:cNvPr>
          <p:cNvSpPr>
            <a:spLocks noGrp="1"/>
          </p:cNvSpPr>
          <p:nvPr>
            <p:ph type="title" hasCustomPrompt="1"/>
          </p:nvPr>
        </p:nvSpPr>
        <p:spPr>
          <a:xfrm>
            <a:off x="-243" y="2112264"/>
            <a:ext cx="5237280" cy="1947672"/>
          </a:xfrm>
          <a:solidFill>
            <a:schemeClr val="bg1"/>
          </a:solidFill>
        </p:spPr>
        <p:txBody>
          <a:bodyPr lIns="180000" tIns="180000" rIns="180000" bIns="180000"/>
          <a:lstStyle>
            <a:lvl1pPr algn="l">
              <a:defRPr sz="6000" b="1" spc="-300">
                <a:solidFill>
                  <a:schemeClr val="tx1"/>
                </a:solidFill>
              </a:defRPr>
            </a:lvl1pPr>
          </a:lstStyle>
          <a:p>
            <a:r>
              <a:rPr lang="en-US" noProof="0"/>
              <a:t>Click to edit section divider</a:t>
            </a:r>
          </a:p>
        </p:txBody>
      </p:sp>
    </p:spTree>
    <p:extLst>
      <p:ext uri="{BB962C8B-B14F-4D97-AF65-F5344CB8AC3E}">
        <p14:creationId xmlns:p14="http://schemas.microsoft.com/office/powerpoint/2010/main" val="1936915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3D82-F38A-2880-B243-4D0DAD544E08}"/>
              </a:ext>
            </a:extLst>
          </p:cNvPr>
          <p:cNvGrpSpPr/>
          <p:nvPr userDrawn="1"/>
        </p:nvGrpSpPr>
        <p:grpSpPr>
          <a:xfrm>
            <a:off x="2024850" y="44139"/>
            <a:ext cx="746134" cy="3487458"/>
            <a:chOff x="5451232" y="3237467"/>
            <a:chExt cx="746134" cy="3487458"/>
          </a:xfrm>
          <a:solidFill>
            <a:srgbClr val="8FD6BD"/>
          </a:solidFill>
        </p:grpSpPr>
        <p:grpSp>
          <p:nvGrpSpPr>
            <p:cNvPr id="3" name="Group 2">
              <a:extLst>
                <a:ext uri="{FF2B5EF4-FFF2-40B4-BE49-F238E27FC236}">
                  <a16:creationId xmlns:a16="http://schemas.microsoft.com/office/drawing/2014/main" id="{3170A637-30FC-43DC-283A-A5BD5A62C7B5}"/>
                </a:ext>
              </a:extLst>
            </p:cNvPr>
            <p:cNvGrpSpPr/>
            <p:nvPr userDrawn="1"/>
          </p:nvGrpSpPr>
          <p:grpSpPr>
            <a:xfrm>
              <a:off x="5451232" y="3237467"/>
              <a:ext cx="746134" cy="3243138"/>
              <a:chOff x="5451232" y="3237467"/>
              <a:chExt cx="746134" cy="3243138"/>
            </a:xfrm>
            <a:grpFill/>
          </p:grpSpPr>
          <p:sp>
            <p:nvSpPr>
              <p:cNvPr id="11" name="Oval 10">
                <a:extLst>
                  <a:ext uri="{FF2B5EF4-FFF2-40B4-BE49-F238E27FC236}">
                    <a16:creationId xmlns:a16="http://schemas.microsoft.com/office/drawing/2014/main" id="{448AEC64-F84B-3C5C-7367-0A562285E94D}"/>
                  </a:ext>
                </a:extLst>
              </p:cNvPr>
              <p:cNvSpPr/>
              <p:nvPr userDrawn="1"/>
            </p:nvSpPr>
            <p:spPr>
              <a:xfrm>
                <a:off x="5451232" y="324232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FA60C4-28FF-B0B9-4737-4588A48A285A}"/>
                  </a:ext>
                </a:extLst>
              </p:cNvPr>
              <p:cNvSpPr/>
              <p:nvPr userDrawn="1"/>
            </p:nvSpPr>
            <p:spPr>
              <a:xfrm>
                <a:off x="5655350" y="324232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8211147-6EBD-23E7-16B7-9DFC5C64634E}"/>
                  </a:ext>
                </a:extLst>
              </p:cNvPr>
              <p:cNvSpPr/>
              <p:nvPr userDrawn="1"/>
            </p:nvSpPr>
            <p:spPr>
              <a:xfrm>
                <a:off x="5861364" y="323746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8A53964-FB9F-373D-5165-9FA6AC7EB6F3}"/>
                  </a:ext>
                </a:extLst>
              </p:cNvPr>
              <p:cNvSpPr/>
              <p:nvPr userDrawn="1"/>
            </p:nvSpPr>
            <p:spPr>
              <a:xfrm>
                <a:off x="6058586" y="323746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04C16A3-03B8-9CBC-B0A6-2CBF3F7EAC11}"/>
                  </a:ext>
                </a:extLst>
              </p:cNvPr>
              <p:cNvSpPr/>
              <p:nvPr userDrawn="1"/>
            </p:nvSpPr>
            <p:spPr>
              <a:xfrm>
                <a:off x="5451232" y="348175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F5A079A-C36F-159E-2F03-7AF62D1FCB8B}"/>
                  </a:ext>
                </a:extLst>
              </p:cNvPr>
              <p:cNvSpPr/>
              <p:nvPr userDrawn="1"/>
            </p:nvSpPr>
            <p:spPr>
              <a:xfrm>
                <a:off x="5655350" y="348175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688D696-7EB6-075A-DF92-85E9C20EFB99}"/>
                  </a:ext>
                </a:extLst>
              </p:cNvPr>
              <p:cNvSpPr/>
              <p:nvPr userDrawn="1"/>
            </p:nvSpPr>
            <p:spPr>
              <a:xfrm>
                <a:off x="5861364" y="347690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6D797D-C227-E7B8-F312-F875B67808EA}"/>
                  </a:ext>
                </a:extLst>
              </p:cNvPr>
              <p:cNvSpPr/>
              <p:nvPr userDrawn="1"/>
            </p:nvSpPr>
            <p:spPr>
              <a:xfrm>
                <a:off x="6058586" y="347690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7923CE4-DB81-BE43-2639-9B7C492B1E7A}"/>
                  </a:ext>
                </a:extLst>
              </p:cNvPr>
              <p:cNvSpPr/>
              <p:nvPr userDrawn="1"/>
            </p:nvSpPr>
            <p:spPr>
              <a:xfrm>
                <a:off x="5451232" y="371633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DF2F5AB-6D4F-ED97-847C-AD1DE5B23F56}"/>
                  </a:ext>
                </a:extLst>
              </p:cNvPr>
              <p:cNvSpPr/>
              <p:nvPr userDrawn="1"/>
            </p:nvSpPr>
            <p:spPr>
              <a:xfrm>
                <a:off x="5655350" y="371633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40A5FC-0617-A386-4DF4-0E40911553A0}"/>
                  </a:ext>
                </a:extLst>
              </p:cNvPr>
              <p:cNvSpPr/>
              <p:nvPr userDrawn="1"/>
            </p:nvSpPr>
            <p:spPr>
              <a:xfrm>
                <a:off x="5861364" y="371147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4EE43A4-9B37-62D3-DBB5-BFBDB7F81431}"/>
                  </a:ext>
                </a:extLst>
              </p:cNvPr>
              <p:cNvSpPr/>
              <p:nvPr userDrawn="1"/>
            </p:nvSpPr>
            <p:spPr>
              <a:xfrm>
                <a:off x="6058586" y="371147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2016312-10FA-998D-6549-06F5EE5F0BC1}"/>
                  </a:ext>
                </a:extLst>
              </p:cNvPr>
              <p:cNvSpPr/>
              <p:nvPr userDrawn="1"/>
            </p:nvSpPr>
            <p:spPr>
              <a:xfrm>
                <a:off x="5451232" y="395091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7FA7D6C-DF6A-3FD6-C0F3-001EA670931F}"/>
                  </a:ext>
                </a:extLst>
              </p:cNvPr>
              <p:cNvSpPr/>
              <p:nvPr userDrawn="1"/>
            </p:nvSpPr>
            <p:spPr>
              <a:xfrm>
                <a:off x="5655350" y="395091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D6536E5-6E5E-F842-F54A-F5F7DE3E9A48}"/>
                  </a:ext>
                </a:extLst>
              </p:cNvPr>
              <p:cNvSpPr/>
              <p:nvPr userDrawn="1"/>
            </p:nvSpPr>
            <p:spPr>
              <a:xfrm>
                <a:off x="5861364" y="394605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EE5CE35-E047-9473-41BF-3441D7300874}"/>
                  </a:ext>
                </a:extLst>
              </p:cNvPr>
              <p:cNvSpPr/>
              <p:nvPr userDrawn="1"/>
            </p:nvSpPr>
            <p:spPr>
              <a:xfrm>
                <a:off x="6058586" y="394605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D2E6C0C-B039-EBA0-5E91-917695268602}"/>
                  </a:ext>
                </a:extLst>
              </p:cNvPr>
              <p:cNvSpPr/>
              <p:nvPr userDrawn="1"/>
            </p:nvSpPr>
            <p:spPr>
              <a:xfrm>
                <a:off x="5451232" y="41854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150DF36-8CDF-9249-7CCC-AB1324967EA0}"/>
                  </a:ext>
                </a:extLst>
              </p:cNvPr>
              <p:cNvSpPr/>
              <p:nvPr userDrawn="1"/>
            </p:nvSpPr>
            <p:spPr>
              <a:xfrm>
                <a:off x="5655350" y="41854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6D3DCC7-6D6F-AFFF-5188-CBB8761A4FAF}"/>
                  </a:ext>
                </a:extLst>
              </p:cNvPr>
              <p:cNvSpPr/>
              <p:nvPr userDrawn="1"/>
            </p:nvSpPr>
            <p:spPr>
              <a:xfrm>
                <a:off x="5861364" y="41806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BE05853-4FBB-3D75-6B0E-888E627EC421}"/>
                  </a:ext>
                </a:extLst>
              </p:cNvPr>
              <p:cNvSpPr/>
              <p:nvPr userDrawn="1"/>
            </p:nvSpPr>
            <p:spPr>
              <a:xfrm>
                <a:off x="6058586" y="41806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4CD1594-FC7D-8EFC-81AC-174D48DD60AE}"/>
                  </a:ext>
                </a:extLst>
              </p:cNvPr>
              <p:cNvSpPr/>
              <p:nvPr userDrawn="1"/>
            </p:nvSpPr>
            <p:spPr>
              <a:xfrm>
                <a:off x="5451232" y="442007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6FE8946-29E9-38D7-B052-C3C14FC63803}"/>
                  </a:ext>
                </a:extLst>
              </p:cNvPr>
              <p:cNvSpPr/>
              <p:nvPr userDrawn="1"/>
            </p:nvSpPr>
            <p:spPr>
              <a:xfrm>
                <a:off x="5655350" y="442007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43D7960-E2E3-947C-7835-9CD956DEA155}"/>
                  </a:ext>
                </a:extLst>
              </p:cNvPr>
              <p:cNvSpPr/>
              <p:nvPr userDrawn="1"/>
            </p:nvSpPr>
            <p:spPr>
              <a:xfrm>
                <a:off x="5861364" y="441521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BF5EC83-47C2-8F72-952D-E55B971FE9A9}"/>
                  </a:ext>
                </a:extLst>
              </p:cNvPr>
              <p:cNvSpPr/>
              <p:nvPr userDrawn="1"/>
            </p:nvSpPr>
            <p:spPr>
              <a:xfrm>
                <a:off x="6058586" y="441521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DC75A1C-DCD7-7ADD-EBBF-61D1204350D0}"/>
                  </a:ext>
                </a:extLst>
              </p:cNvPr>
              <p:cNvSpPr/>
              <p:nvPr userDrawn="1"/>
            </p:nvSpPr>
            <p:spPr>
              <a:xfrm>
                <a:off x="5451232" y="465464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BE0865A-40A5-5741-ADEF-8FD3AF219B9A}"/>
                  </a:ext>
                </a:extLst>
              </p:cNvPr>
              <p:cNvSpPr/>
              <p:nvPr userDrawn="1"/>
            </p:nvSpPr>
            <p:spPr>
              <a:xfrm>
                <a:off x="5655350" y="465464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904AF62-B2D4-21BB-3F7B-F4732851BC46}"/>
                  </a:ext>
                </a:extLst>
              </p:cNvPr>
              <p:cNvSpPr/>
              <p:nvPr userDrawn="1"/>
            </p:nvSpPr>
            <p:spPr>
              <a:xfrm>
                <a:off x="5861364" y="464979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2F42904-4282-B742-FF5B-681F643E935B}"/>
                  </a:ext>
                </a:extLst>
              </p:cNvPr>
              <p:cNvSpPr/>
              <p:nvPr userDrawn="1"/>
            </p:nvSpPr>
            <p:spPr>
              <a:xfrm>
                <a:off x="6058586" y="464979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F62A6FC-7F73-BDEC-4DF9-35C687AA811A}"/>
                  </a:ext>
                </a:extLst>
              </p:cNvPr>
              <p:cNvSpPr/>
              <p:nvPr userDrawn="1"/>
            </p:nvSpPr>
            <p:spPr>
              <a:xfrm>
                <a:off x="5451232" y="48913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7865562-2431-BEF8-4FD7-D1C938281BBB}"/>
                  </a:ext>
                </a:extLst>
              </p:cNvPr>
              <p:cNvSpPr/>
              <p:nvPr userDrawn="1"/>
            </p:nvSpPr>
            <p:spPr>
              <a:xfrm>
                <a:off x="5655350" y="48913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FBD8B76-20AE-23A5-1D40-47EB30FA2616}"/>
                  </a:ext>
                </a:extLst>
              </p:cNvPr>
              <p:cNvSpPr/>
              <p:nvPr userDrawn="1"/>
            </p:nvSpPr>
            <p:spPr>
              <a:xfrm>
                <a:off x="5861364" y="488648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54A1FC1-2D22-ED3A-8210-8C6391F70137}"/>
                  </a:ext>
                </a:extLst>
              </p:cNvPr>
              <p:cNvSpPr/>
              <p:nvPr userDrawn="1"/>
            </p:nvSpPr>
            <p:spPr>
              <a:xfrm>
                <a:off x="6058586" y="488648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4002357-C775-E6EB-5992-78C5DEAB7527}"/>
                  </a:ext>
                </a:extLst>
              </p:cNvPr>
              <p:cNvSpPr/>
              <p:nvPr userDrawn="1"/>
            </p:nvSpPr>
            <p:spPr>
              <a:xfrm>
                <a:off x="5451232" y="51280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567E9F8-6EA8-ED17-9792-CBABD5A15A12}"/>
                  </a:ext>
                </a:extLst>
              </p:cNvPr>
              <p:cNvSpPr/>
              <p:nvPr userDrawn="1"/>
            </p:nvSpPr>
            <p:spPr>
              <a:xfrm>
                <a:off x="5655350" y="51280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235C640-7FC4-2675-6777-181B7A74C330}"/>
                  </a:ext>
                </a:extLst>
              </p:cNvPr>
              <p:cNvSpPr/>
              <p:nvPr userDrawn="1"/>
            </p:nvSpPr>
            <p:spPr>
              <a:xfrm>
                <a:off x="5861364" y="51231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5854237-F633-8715-C948-F366B44C21A9}"/>
                  </a:ext>
                </a:extLst>
              </p:cNvPr>
              <p:cNvSpPr/>
              <p:nvPr userDrawn="1"/>
            </p:nvSpPr>
            <p:spPr>
              <a:xfrm>
                <a:off x="6058586" y="51231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A3479EB-BC68-5EF6-4FDE-3C171E1C6C05}"/>
                  </a:ext>
                </a:extLst>
              </p:cNvPr>
              <p:cNvSpPr/>
              <p:nvPr userDrawn="1"/>
            </p:nvSpPr>
            <p:spPr>
              <a:xfrm>
                <a:off x="5451232" y="537505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40A24E4-5780-EF29-4117-C5281CCC76F0}"/>
                  </a:ext>
                </a:extLst>
              </p:cNvPr>
              <p:cNvSpPr/>
              <p:nvPr userDrawn="1"/>
            </p:nvSpPr>
            <p:spPr>
              <a:xfrm>
                <a:off x="5655350" y="537505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4F0B5F9-1788-9883-4AEB-39F8F3810046}"/>
                  </a:ext>
                </a:extLst>
              </p:cNvPr>
              <p:cNvSpPr/>
              <p:nvPr userDrawn="1"/>
            </p:nvSpPr>
            <p:spPr>
              <a:xfrm>
                <a:off x="5861364" y="537020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F4F425A-4FC2-7898-D175-5D4F89C221BB}"/>
                  </a:ext>
                </a:extLst>
              </p:cNvPr>
              <p:cNvSpPr/>
              <p:nvPr userDrawn="1"/>
            </p:nvSpPr>
            <p:spPr>
              <a:xfrm>
                <a:off x="6058586" y="537020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D900071-ADE2-B74C-9FEB-2F0FC577C020}"/>
                  </a:ext>
                </a:extLst>
              </p:cNvPr>
              <p:cNvSpPr/>
              <p:nvPr userDrawn="1"/>
            </p:nvSpPr>
            <p:spPr>
              <a:xfrm>
                <a:off x="5451232" y="561033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43C5CA5-C269-2966-9427-8625B53B7A08}"/>
                  </a:ext>
                </a:extLst>
              </p:cNvPr>
              <p:cNvSpPr/>
              <p:nvPr userDrawn="1"/>
            </p:nvSpPr>
            <p:spPr>
              <a:xfrm>
                <a:off x="5655350" y="561033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0825CDB-4046-A817-345B-89AAC5D0E3B9}"/>
                  </a:ext>
                </a:extLst>
              </p:cNvPr>
              <p:cNvSpPr/>
              <p:nvPr userDrawn="1"/>
            </p:nvSpPr>
            <p:spPr>
              <a:xfrm>
                <a:off x="5861364" y="560548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CEBD2C8-0096-44B0-D381-2B2200A9B8D6}"/>
                  </a:ext>
                </a:extLst>
              </p:cNvPr>
              <p:cNvSpPr/>
              <p:nvPr userDrawn="1"/>
            </p:nvSpPr>
            <p:spPr>
              <a:xfrm>
                <a:off x="6058586" y="560548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1D57453-02F3-3D81-84EB-151A0D96126F}"/>
                  </a:ext>
                </a:extLst>
              </p:cNvPr>
              <p:cNvSpPr/>
              <p:nvPr userDrawn="1"/>
            </p:nvSpPr>
            <p:spPr>
              <a:xfrm>
                <a:off x="5451232" y="586778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E4B6E60-BA57-0322-A546-17C97460D79C}"/>
                  </a:ext>
                </a:extLst>
              </p:cNvPr>
              <p:cNvSpPr/>
              <p:nvPr userDrawn="1"/>
            </p:nvSpPr>
            <p:spPr>
              <a:xfrm>
                <a:off x="5655350" y="586778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77DBB6D-0AA2-0A0B-A2D2-D3B269475BCC}"/>
                  </a:ext>
                </a:extLst>
              </p:cNvPr>
              <p:cNvSpPr/>
              <p:nvPr userDrawn="1"/>
            </p:nvSpPr>
            <p:spPr>
              <a:xfrm>
                <a:off x="5861364" y="586292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E01304D-77DB-84DC-FA4E-1225E752D01E}"/>
                  </a:ext>
                </a:extLst>
              </p:cNvPr>
              <p:cNvSpPr/>
              <p:nvPr userDrawn="1"/>
            </p:nvSpPr>
            <p:spPr>
              <a:xfrm>
                <a:off x="6058586" y="586292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4FD3DB2-3F0F-E366-6061-E8453E1CA6FA}"/>
                  </a:ext>
                </a:extLst>
              </p:cNvPr>
              <p:cNvSpPr/>
              <p:nvPr userDrawn="1"/>
            </p:nvSpPr>
            <p:spPr>
              <a:xfrm>
                <a:off x="5451232" y="610235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FA856BB-5DE1-6B9E-643A-F4EDB4F47485}"/>
                  </a:ext>
                </a:extLst>
              </p:cNvPr>
              <p:cNvSpPr/>
              <p:nvPr userDrawn="1"/>
            </p:nvSpPr>
            <p:spPr>
              <a:xfrm>
                <a:off x="5655350" y="610235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2062936-4922-9B4E-0322-D0ACFFE21B05}"/>
                  </a:ext>
                </a:extLst>
              </p:cNvPr>
              <p:cNvSpPr/>
              <p:nvPr userDrawn="1"/>
            </p:nvSpPr>
            <p:spPr>
              <a:xfrm>
                <a:off x="5861364" y="609750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058EE85-912B-5186-2F25-2F7E8D694B94}"/>
                  </a:ext>
                </a:extLst>
              </p:cNvPr>
              <p:cNvSpPr/>
              <p:nvPr userDrawn="1"/>
            </p:nvSpPr>
            <p:spPr>
              <a:xfrm>
                <a:off x="6058586" y="609750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E544016-153A-BC52-A71F-60B840350296}"/>
                  </a:ext>
                </a:extLst>
              </p:cNvPr>
              <p:cNvSpPr/>
              <p:nvPr userDrawn="1"/>
            </p:nvSpPr>
            <p:spPr>
              <a:xfrm>
                <a:off x="5451232" y="63418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4046827-5C9A-F8F5-0407-FAF7E97FE03A}"/>
                  </a:ext>
                </a:extLst>
              </p:cNvPr>
              <p:cNvSpPr/>
              <p:nvPr userDrawn="1"/>
            </p:nvSpPr>
            <p:spPr>
              <a:xfrm>
                <a:off x="5655350" y="63418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4AF0EBC-F100-8CB6-2CF2-17F551CC7C1E}"/>
                  </a:ext>
                </a:extLst>
              </p:cNvPr>
              <p:cNvSpPr/>
              <p:nvPr userDrawn="1"/>
            </p:nvSpPr>
            <p:spPr>
              <a:xfrm>
                <a:off x="5861364" y="63369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B1110CF-D092-09A0-D8FD-4006BC9A9B34}"/>
                  </a:ext>
                </a:extLst>
              </p:cNvPr>
              <p:cNvSpPr/>
              <p:nvPr userDrawn="1"/>
            </p:nvSpPr>
            <p:spPr>
              <a:xfrm>
                <a:off x="6058586" y="63369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30FF174B-FB64-C77C-04A8-701B6E548AC5}"/>
                </a:ext>
              </a:extLst>
            </p:cNvPr>
            <p:cNvSpPr/>
            <p:nvPr userDrawn="1"/>
          </p:nvSpPr>
          <p:spPr>
            <a:xfrm>
              <a:off x="5451232" y="658614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C79608-D87C-1439-1762-B28ED2F47F26}"/>
                </a:ext>
              </a:extLst>
            </p:cNvPr>
            <p:cNvSpPr/>
            <p:nvPr userDrawn="1"/>
          </p:nvSpPr>
          <p:spPr>
            <a:xfrm>
              <a:off x="5655350" y="658614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2ECA9BC-6E43-272B-4D88-3406F7650B6A}"/>
                </a:ext>
              </a:extLst>
            </p:cNvPr>
            <p:cNvSpPr/>
            <p:nvPr userDrawn="1"/>
          </p:nvSpPr>
          <p:spPr>
            <a:xfrm>
              <a:off x="5861364" y="65812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E42EAE-6F54-E3DB-9EA1-74F9F01CC7FD}"/>
                </a:ext>
              </a:extLst>
            </p:cNvPr>
            <p:cNvSpPr/>
            <p:nvPr userDrawn="1"/>
          </p:nvSpPr>
          <p:spPr>
            <a:xfrm>
              <a:off x="6058586" y="65812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896" y="-674"/>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431999" y="6803351"/>
            <a:ext cx="1979897" cy="54650"/>
          </a:xfrm>
          <a:prstGeom prst="rect">
            <a:avLst/>
          </a:prstGeom>
          <a:solidFill>
            <a:srgbClr val="F68D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2412138" y="6803350"/>
            <a:ext cx="9780104" cy="5465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243" y="6803350"/>
            <a:ext cx="432000" cy="54650"/>
          </a:xfrm>
          <a:prstGeom prst="rect">
            <a:avLst/>
          </a:prstGeom>
          <a:solidFill>
            <a:srgbClr val="F68D2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Subtitle 2">
            <a:extLst>
              <a:ext uri="{FF2B5EF4-FFF2-40B4-BE49-F238E27FC236}">
                <a16:creationId xmlns:a16="http://schemas.microsoft.com/office/drawing/2014/main" id="{891B68B4-AF95-872C-7672-CCDC47E5D885}"/>
              </a:ext>
            </a:extLst>
          </p:cNvPr>
          <p:cNvSpPr>
            <a:spLocks noGrp="1"/>
          </p:cNvSpPr>
          <p:nvPr>
            <p:ph type="body" sz="quarter" idx="13" hasCustomPrompt="1"/>
          </p:nvPr>
        </p:nvSpPr>
        <p:spPr>
          <a:xfrm>
            <a:off x="-970" y="4059936"/>
            <a:ext cx="5956300" cy="1100565"/>
          </a:xfrm>
          <a:solidFill>
            <a:srgbClr val="007681">
              <a:alpha val="80000"/>
            </a:srgbClr>
          </a:solidFill>
        </p:spPr>
        <p:txBody>
          <a:bodyPr lIns="180000" tIns="180000" rIns="252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7" name="Rectangle 6">
            <a:extLst>
              <a:ext uri="{FF2B5EF4-FFF2-40B4-BE49-F238E27FC236}">
                <a16:creationId xmlns:a16="http://schemas.microsoft.com/office/drawing/2014/main" id="{904F3008-91D5-FDCA-58E2-9C6925FCAC50}"/>
              </a:ext>
            </a:extLst>
          </p:cNvPr>
          <p:cNvSpPr/>
          <p:nvPr userDrawn="1"/>
        </p:nvSpPr>
        <p:spPr>
          <a:xfrm>
            <a:off x="-243" y="5160501"/>
            <a:ext cx="2411412" cy="114824"/>
          </a:xfrm>
          <a:prstGeom prst="rect">
            <a:avLst/>
          </a:prstGeom>
          <a:solidFill>
            <a:srgbClr val="8FD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Title 1">
            <a:extLst>
              <a:ext uri="{FF2B5EF4-FFF2-40B4-BE49-F238E27FC236}">
                <a16:creationId xmlns:a16="http://schemas.microsoft.com/office/drawing/2014/main" id="{9817C0E6-CDFE-005C-8CB9-6FA9416E5CBD}"/>
              </a:ext>
            </a:extLst>
          </p:cNvPr>
          <p:cNvSpPr>
            <a:spLocks noGrp="1"/>
          </p:cNvSpPr>
          <p:nvPr>
            <p:ph type="title" hasCustomPrompt="1"/>
          </p:nvPr>
        </p:nvSpPr>
        <p:spPr>
          <a:xfrm>
            <a:off x="-243" y="2112264"/>
            <a:ext cx="5237280" cy="1947672"/>
          </a:xfrm>
          <a:solidFill>
            <a:schemeClr val="bg1"/>
          </a:solidFill>
        </p:spPr>
        <p:txBody>
          <a:bodyPr lIns="180000" tIns="180000" rIns="180000" bIns="180000"/>
          <a:lstStyle>
            <a:lvl1pPr algn="l">
              <a:defRPr sz="6000" b="1" spc="-300">
                <a:solidFill>
                  <a:schemeClr val="tx1"/>
                </a:solidFill>
              </a:defRPr>
            </a:lvl1pPr>
          </a:lstStyle>
          <a:p>
            <a:r>
              <a:rPr lang="en-US" noProof="0"/>
              <a:t>Click to edit section divider</a:t>
            </a:r>
          </a:p>
        </p:txBody>
      </p:sp>
    </p:spTree>
    <p:extLst>
      <p:ext uri="{BB962C8B-B14F-4D97-AF65-F5344CB8AC3E}">
        <p14:creationId xmlns:p14="http://schemas.microsoft.com/office/powerpoint/2010/main" val="3334249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803352"/>
          </a:xfrm>
          <a:solidFill>
            <a:schemeClr val="bg1">
              <a:lumMod val="95000"/>
            </a:schemeClr>
          </a:solidFill>
        </p:spPr>
        <p:txBody>
          <a:bodyPr tIns="1584000" anchor="t"/>
          <a:lstStyle>
            <a:lvl1pPr marL="0" indent="0" algn="ctr">
              <a:buNone/>
              <a:defRPr sz="1200" i="1">
                <a:solidFill>
                  <a:schemeClr val="tx1"/>
                </a:solidFill>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6522720" y="3802899"/>
            <a:ext cx="5237280" cy="985000"/>
          </a:xfrm>
          <a:solidFill>
            <a:schemeClr val="bg1"/>
          </a:solidFill>
        </p:spPr>
        <p:txBody>
          <a:bodyPr lIns="180000" tIns="180000" rIns="180000" bIns="180000"/>
          <a:lstStyle>
            <a:lvl1pPr algn="r">
              <a:defRPr sz="4400" b="1" spc="-300">
                <a:solidFill>
                  <a:schemeClr val="tx1"/>
                </a:solidFill>
              </a:defRPr>
            </a:lvl1pPr>
          </a:lstStyle>
          <a:p>
            <a:r>
              <a:rPr lang="en-US" noProof="0"/>
              <a:t>Edit page 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443058"/>
            <a:ext cx="5472000" cy="5485232"/>
          </a:xfrm>
        </p:spPr>
        <p:txBody>
          <a:bodyPr anchor="b"/>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6880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Tree>
    <p:extLst>
      <p:ext uri="{BB962C8B-B14F-4D97-AF65-F5344CB8AC3E}">
        <p14:creationId xmlns:p14="http://schemas.microsoft.com/office/powerpoint/2010/main" val="2296710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6096000" cy="6803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0" y="3604779"/>
            <a:ext cx="5237280" cy="985000"/>
          </a:xfrm>
          <a:solidFill>
            <a:schemeClr val="bg1"/>
          </a:solidFill>
        </p:spPr>
        <p:txBody>
          <a:bodyPr lIns="180000" tIns="180000" rIns="180000" bIns="180000"/>
          <a:lstStyle>
            <a:lvl1pPr algn="l">
              <a:defRPr sz="4400" b="1" spc="-300">
                <a:solidFill>
                  <a:schemeClr val="tx1"/>
                </a:solidFill>
              </a:defRPr>
            </a:lvl1pPr>
          </a:lstStyle>
          <a:p>
            <a:r>
              <a:rPr lang="en-US" noProof="0"/>
              <a:t>Edit page 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35107" y="207049"/>
            <a:ext cx="5472000" cy="5485232"/>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1508F53F-6AA2-4060-904A-BC90211DC043}"/>
              </a:ext>
            </a:extLst>
          </p:cNvPr>
          <p:cNvSpPr/>
          <p:nvPr userDrawn="1"/>
        </p:nvSpPr>
        <p:spPr>
          <a:xfrm>
            <a:off x="0" y="348995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Tree>
    <p:extLst>
      <p:ext uri="{BB962C8B-B14F-4D97-AF65-F5344CB8AC3E}">
        <p14:creationId xmlns:p14="http://schemas.microsoft.com/office/powerpoint/2010/main" val="1504280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34144EF-2AB3-EE82-75E8-92E77A84416D}"/>
              </a:ext>
            </a:extLst>
          </p:cNvPr>
          <p:cNvGrpSpPr/>
          <p:nvPr userDrawn="1"/>
        </p:nvGrpSpPr>
        <p:grpSpPr>
          <a:xfrm>
            <a:off x="11695298" y="-667619"/>
            <a:ext cx="746134" cy="3487458"/>
            <a:chOff x="5451232" y="3237467"/>
            <a:chExt cx="746134" cy="3487458"/>
          </a:xfrm>
        </p:grpSpPr>
        <p:grpSp>
          <p:nvGrpSpPr>
            <p:cNvPr id="6" name="Group 5">
              <a:extLst>
                <a:ext uri="{FF2B5EF4-FFF2-40B4-BE49-F238E27FC236}">
                  <a16:creationId xmlns:a16="http://schemas.microsoft.com/office/drawing/2014/main" id="{E85357F2-8FCE-7DAB-674C-2810CCD1266D}"/>
                </a:ext>
              </a:extLst>
            </p:cNvPr>
            <p:cNvGrpSpPr/>
            <p:nvPr userDrawn="1"/>
          </p:nvGrpSpPr>
          <p:grpSpPr>
            <a:xfrm>
              <a:off x="5451232" y="3237467"/>
              <a:ext cx="746134" cy="3243138"/>
              <a:chOff x="5451232" y="3237467"/>
              <a:chExt cx="746134" cy="3243138"/>
            </a:xfrm>
          </p:grpSpPr>
          <p:sp>
            <p:nvSpPr>
              <p:cNvPr id="12" name="Oval 11">
                <a:extLst>
                  <a:ext uri="{FF2B5EF4-FFF2-40B4-BE49-F238E27FC236}">
                    <a16:creationId xmlns:a16="http://schemas.microsoft.com/office/drawing/2014/main" id="{997B6442-5CE0-89F2-C55E-C81B770C3556}"/>
                  </a:ext>
                </a:extLst>
              </p:cNvPr>
              <p:cNvSpPr/>
              <p:nvPr userDrawn="1"/>
            </p:nvSpPr>
            <p:spPr>
              <a:xfrm>
                <a:off x="5451232"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AA0D70C-1E23-8D35-C2B1-124ED21AC372}"/>
                  </a:ext>
                </a:extLst>
              </p:cNvPr>
              <p:cNvSpPr/>
              <p:nvPr userDrawn="1"/>
            </p:nvSpPr>
            <p:spPr>
              <a:xfrm>
                <a:off x="5655350"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189EC3-7C70-1F9C-27D8-809CADA3DF76}"/>
                  </a:ext>
                </a:extLst>
              </p:cNvPr>
              <p:cNvSpPr/>
              <p:nvPr userDrawn="1"/>
            </p:nvSpPr>
            <p:spPr>
              <a:xfrm>
                <a:off x="5861364"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51B8B26-39C0-1C46-1607-C1ACC2126E19}"/>
                  </a:ext>
                </a:extLst>
              </p:cNvPr>
              <p:cNvSpPr/>
              <p:nvPr userDrawn="1"/>
            </p:nvSpPr>
            <p:spPr>
              <a:xfrm>
                <a:off x="6058586"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EBDA9D-43AB-3748-5669-F16670B6C5DD}"/>
                  </a:ext>
                </a:extLst>
              </p:cNvPr>
              <p:cNvSpPr/>
              <p:nvPr userDrawn="1"/>
            </p:nvSpPr>
            <p:spPr>
              <a:xfrm>
                <a:off x="5451232"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22791AF-353E-0A6C-0DC2-96D5C4FA1887}"/>
                  </a:ext>
                </a:extLst>
              </p:cNvPr>
              <p:cNvSpPr/>
              <p:nvPr userDrawn="1"/>
            </p:nvSpPr>
            <p:spPr>
              <a:xfrm>
                <a:off x="5655350"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651B1C4-91CB-600B-F159-91C79CDC09EC}"/>
                  </a:ext>
                </a:extLst>
              </p:cNvPr>
              <p:cNvSpPr/>
              <p:nvPr userDrawn="1"/>
            </p:nvSpPr>
            <p:spPr>
              <a:xfrm>
                <a:off x="5861364"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5D14D41-6DB0-3E52-BF45-CE2A5CB2B7E6}"/>
                  </a:ext>
                </a:extLst>
              </p:cNvPr>
              <p:cNvSpPr/>
              <p:nvPr userDrawn="1"/>
            </p:nvSpPr>
            <p:spPr>
              <a:xfrm>
                <a:off x="6058586"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1E8ECF0-1761-F5B7-53AB-B141534ED1F5}"/>
                  </a:ext>
                </a:extLst>
              </p:cNvPr>
              <p:cNvSpPr/>
              <p:nvPr userDrawn="1"/>
            </p:nvSpPr>
            <p:spPr>
              <a:xfrm>
                <a:off x="5451232"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DD0071B-5A7C-E8C8-2CB7-9514ADECE4D9}"/>
                  </a:ext>
                </a:extLst>
              </p:cNvPr>
              <p:cNvSpPr/>
              <p:nvPr userDrawn="1"/>
            </p:nvSpPr>
            <p:spPr>
              <a:xfrm>
                <a:off x="5655350"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7A6D1CF-A710-5391-F0CD-11FF7E2AC85A}"/>
                  </a:ext>
                </a:extLst>
              </p:cNvPr>
              <p:cNvSpPr/>
              <p:nvPr userDrawn="1"/>
            </p:nvSpPr>
            <p:spPr>
              <a:xfrm>
                <a:off x="5861364"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096E45-9819-F71B-EDB3-2C97456EEA49}"/>
                  </a:ext>
                </a:extLst>
              </p:cNvPr>
              <p:cNvSpPr/>
              <p:nvPr userDrawn="1"/>
            </p:nvSpPr>
            <p:spPr>
              <a:xfrm>
                <a:off x="6058586"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02D2F71-5965-992B-7AFE-3759B3985844}"/>
                  </a:ext>
                </a:extLst>
              </p:cNvPr>
              <p:cNvSpPr/>
              <p:nvPr userDrawn="1"/>
            </p:nvSpPr>
            <p:spPr>
              <a:xfrm>
                <a:off x="5451232"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7C9F838-81D6-8291-1055-CD2A75374FFC}"/>
                  </a:ext>
                </a:extLst>
              </p:cNvPr>
              <p:cNvSpPr/>
              <p:nvPr userDrawn="1"/>
            </p:nvSpPr>
            <p:spPr>
              <a:xfrm>
                <a:off x="5655350"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4A7BB29-C9F5-5F88-EB21-CC5589A00392}"/>
                  </a:ext>
                </a:extLst>
              </p:cNvPr>
              <p:cNvSpPr/>
              <p:nvPr userDrawn="1"/>
            </p:nvSpPr>
            <p:spPr>
              <a:xfrm>
                <a:off x="5861364"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0BEED4B-1B0F-26B9-7894-8F9CF9C9DE93}"/>
                  </a:ext>
                </a:extLst>
              </p:cNvPr>
              <p:cNvSpPr/>
              <p:nvPr userDrawn="1"/>
            </p:nvSpPr>
            <p:spPr>
              <a:xfrm>
                <a:off x="6058586"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9A426F3-A791-FC21-0658-6FB85D682F7C}"/>
                  </a:ext>
                </a:extLst>
              </p:cNvPr>
              <p:cNvSpPr/>
              <p:nvPr userDrawn="1"/>
            </p:nvSpPr>
            <p:spPr>
              <a:xfrm>
                <a:off x="5451232"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42EB314-EDE8-0F75-D834-4E85C17FF174}"/>
                  </a:ext>
                </a:extLst>
              </p:cNvPr>
              <p:cNvSpPr/>
              <p:nvPr userDrawn="1"/>
            </p:nvSpPr>
            <p:spPr>
              <a:xfrm>
                <a:off x="5655350"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6848DD9-D461-F189-B8DC-D724667C51FD}"/>
                  </a:ext>
                </a:extLst>
              </p:cNvPr>
              <p:cNvSpPr/>
              <p:nvPr userDrawn="1"/>
            </p:nvSpPr>
            <p:spPr>
              <a:xfrm>
                <a:off x="5861364"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66D52A0-DD8C-269D-7A26-C856C9777635}"/>
                  </a:ext>
                </a:extLst>
              </p:cNvPr>
              <p:cNvSpPr/>
              <p:nvPr userDrawn="1"/>
            </p:nvSpPr>
            <p:spPr>
              <a:xfrm>
                <a:off x="6058586"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672237D-E496-BC54-7EEC-768744B064AA}"/>
                  </a:ext>
                </a:extLst>
              </p:cNvPr>
              <p:cNvSpPr/>
              <p:nvPr userDrawn="1"/>
            </p:nvSpPr>
            <p:spPr>
              <a:xfrm>
                <a:off x="5451232"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2E2E85B-6711-BC16-9ACC-CB4D95A549E3}"/>
                  </a:ext>
                </a:extLst>
              </p:cNvPr>
              <p:cNvSpPr/>
              <p:nvPr userDrawn="1"/>
            </p:nvSpPr>
            <p:spPr>
              <a:xfrm>
                <a:off x="5655350"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E52BC3B-CEBF-2B7E-C2EF-C226CA3F5709}"/>
                  </a:ext>
                </a:extLst>
              </p:cNvPr>
              <p:cNvSpPr/>
              <p:nvPr userDrawn="1"/>
            </p:nvSpPr>
            <p:spPr>
              <a:xfrm>
                <a:off x="5861364"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800CB7A-1AA7-B168-D94B-FAD1312DA95F}"/>
                  </a:ext>
                </a:extLst>
              </p:cNvPr>
              <p:cNvSpPr/>
              <p:nvPr userDrawn="1"/>
            </p:nvSpPr>
            <p:spPr>
              <a:xfrm>
                <a:off x="6058586"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F52175B-005F-4F14-A878-C5662B48C780}"/>
                  </a:ext>
                </a:extLst>
              </p:cNvPr>
              <p:cNvSpPr/>
              <p:nvPr userDrawn="1"/>
            </p:nvSpPr>
            <p:spPr>
              <a:xfrm>
                <a:off x="5451232"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A67BD3A-B989-C854-D656-4F28FD27EEBF}"/>
                  </a:ext>
                </a:extLst>
              </p:cNvPr>
              <p:cNvSpPr/>
              <p:nvPr userDrawn="1"/>
            </p:nvSpPr>
            <p:spPr>
              <a:xfrm>
                <a:off x="5655350"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47C2AE9-F4B4-CDA4-5936-FE8A956D1CCD}"/>
                  </a:ext>
                </a:extLst>
              </p:cNvPr>
              <p:cNvSpPr/>
              <p:nvPr userDrawn="1"/>
            </p:nvSpPr>
            <p:spPr>
              <a:xfrm>
                <a:off x="5861364"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BD00A2F-06C7-A683-A29A-B846175FC84C}"/>
                  </a:ext>
                </a:extLst>
              </p:cNvPr>
              <p:cNvSpPr/>
              <p:nvPr userDrawn="1"/>
            </p:nvSpPr>
            <p:spPr>
              <a:xfrm>
                <a:off x="6058586"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1780742-4782-D57C-4194-899C5BD0E388}"/>
                  </a:ext>
                </a:extLst>
              </p:cNvPr>
              <p:cNvSpPr/>
              <p:nvPr userDrawn="1"/>
            </p:nvSpPr>
            <p:spPr>
              <a:xfrm>
                <a:off x="5451232"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2D6AEC6-24F0-45AF-395B-A6399E50CF1A}"/>
                  </a:ext>
                </a:extLst>
              </p:cNvPr>
              <p:cNvSpPr/>
              <p:nvPr userDrawn="1"/>
            </p:nvSpPr>
            <p:spPr>
              <a:xfrm>
                <a:off x="5655350"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28B9279-D916-234F-7972-ADC5C41A6510}"/>
                  </a:ext>
                </a:extLst>
              </p:cNvPr>
              <p:cNvSpPr/>
              <p:nvPr userDrawn="1"/>
            </p:nvSpPr>
            <p:spPr>
              <a:xfrm>
                <a:off x="5861364"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E2A1C5D-43DB-9070-EC8E-198590D20D81}"/>
                  </a:ext>
                </a:extLst>
              </p:cNvPr>
              <p:cNvSpPr/>
              <p:nvPr userDrawn="1"/>
            </p:nvSpPr>
            <p:spPr>
              <a:xfrm>
                <a:off x="6058586"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20374FB-82BF-CBA6-9266-999F8D6AC1C5}"/>
                  </a:ext>
                </a:extLst>
              </p:cNvPr>
              <p:cNvSpPr/>
              <p:nvPr userDrawn="1"/>
            </p:nvSpPr>
            <p:spPr>
              <a:xfrm>
                <a:off x="5451232"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8EC06C9-9AB7-2A71-4259-C6EDDF5DE7C7}"/>
                  </a:ext>
                </a:extLst>
              </p:cNvPr>
              <p:cNvSpPr/>
              <p:nvPr userDrawn="1"/>
            </p:nvSpPr>
            <p:spPr>
              <a:xfrm>
                <a:off x="5655350"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DE20283-EDD5-AC13-C505-82F973990ADB}"/>
                  </a:ext>
                </a:extLst>
              </p:cNvPr>
              <p:cNvSpPr/>
              <p:nvPr userDrawn="1"/>
            </p:nvSpPr>
            <p:spPr>
              <a:xfrm>
                <a:off x="5861364"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0801CDB-8C5F-2DEE-A407-02522BB50ABA}"/>
                  </a:ext>
                </a:extLst>
              </p:cNvPr>
              <p:cNvSpPr/>
              <p:nvPr userDrawn="1"/>
            </p:nvSpPr>
            <p:spPr>
              <a:xfrm>
                <a:off x="6058586"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26F80C-0AC3-1A06-44E3-51CCB573D83B}"/>
                  </a:ext>
                </a:extLst>
              </p:cNvPr>
              <p:cNvSpPr/>
              <p:nvPr userDrawn="1"/>
            </p:nvSpPr>
            <p:spPr>
              <a:xfrm>
                <a:off x="5451232"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333CBA-6A73-D9B4-8809-CE056D091FB5}"/>
                  </a:ext>
                </a:extLst>
              </p:cNvPr>
              <p:cNvSpPr/>
              <p:nvPr userDrawn="1"/>
            </p:nvSpPr>
            <p:spPr>
              <a:xfrm>
                <a:off x="5655350"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62498C4-6DD0-3267-5CEC-6DFFDB2C82DA}"/>
                  </a:ext>
                </a:extLst>
              </p:cNvPr>
              <p:cNvSpPr/>
              <p:nvPr userDrawn="1"/>
            </p:nvSpPr>
            <p:spPr>
              <a:xfrm>
                <a:off x="5861364"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E541D0D-C50C-0268-9650-47E48CA61D2D}"/>
                  </a:ext>
                </a:extLst>
              </p:cNvPr>
              <p:cNvSpPr/>
              <p:nvPr userDrawn="1"/>
            </p:nvSpPr>
            <p:spPr>
              <a:xfrm>
                <a:off x="6058586"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B43D986-41F4-9303-B01F-2744AD038448}"/>
                  </a:ext>
                </a:extLst>
              </p:cNvPr>
              <p:cNvSpPr/>
              <p:nvPr userDrawn="1"/>
            </p:nvSpPr>
            <p:spPr>
              <a:xfrm>
                <a:off x="5451232"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176E673-4FE3-5D89-9A49-4A2C08EE1F98}"/>
                  </a:ext>
                </a:extLst>
              </p:cNvPr>
              <p:cNvSpPr/>
              <p:nvPr userDrawn="1"/>
            </p:nvSpPr>
            <p:spPr>
              <a:xfrm>
                <a:off x="5655350"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796CA89-887A-7D1F-79D8-DDC7870F66C3}"/>
                  </a:ext>
                </a:extLst>
              </p:cNvPr>
              <p:cNvSpPr/>
              <p:nvPr userDrawn="1"/>
            </p:nvSpPr>
            <p:spPr>
              <a:xfrm>
                <a:off x="5861364"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5D8F3EF-A17C-8044-182F-74C949F88A6E}"/>
                  </a:ext>
                </a:extLst>
              </p:cNvPr>
              <p:cNvSpPr/>
              <p:nvPr userDrawn="1"/>
            </p:nvSpPr>
            <p:spPr>
              <a:xfrm>
                <a:off x="6058586"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1604A34-5069-7803-D351-ECCECCFE9572}"/>
                  </a:ext>
                </a:extLst>
              </p:cNvPr>
              <p:cNvSpPr/>
              <p:nvPr userDrawn="1"/>
            </p:nvSpPr>
            <p:spPr>
              <a:xfrm>
                <a:off x="5451232"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9AD3618-3034-293E-E951-614BE3ED847F}"/>
                  </a:ext>
                </a:extLst>
              </p:cNvPr>
              <p:cNvSpPr/>
              <p:nvPr userDrawn="1"/>
            </p:nvSpPr>
            <p:spPr>
              <a:xfrm>
                <a:off x="5655350"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AF05F80-DD25-A896-11C8-E76113F8B07A}"/>
                  </a:ext>
                </a:extLst>
              </p:cNvPr>
              <p:cNvSpPr/>
              <p:nvPr userDrawn="1"/>
            </p:nvSpPr>
            <p:spPr>
              <a:xfrm>
                <a:off x="5861364"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4703948-4F6F-C1C5-2EAC-012D2043C3C8}"/>
                  </a:ext>
                </a:extLst>
              </p:cNvPr>
              <p:cNvSpPr/>
              <p:nvPr userDrawn="1"/>
            </p:nvSpPr>
            <p:spPr>
              <a:xfrm>
                <a:off x="6058586"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4FEF904-C32B-48F7-7121-F1B050094551}"/>
                  </a:ext>
                </a:extLst>
              </p:cNvPr>
              <p:cNvSpPr/>
              <p:nvPr userDrawn="1"/>
            </p:nvSpPr>
            <p:spPr>
              <a:xfrm>
                <a:off x="5451232"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2CDA88D-5161-EBC8-FD10-84DFC651E21D}"/>
                  </a:ext>
                </a:extLst>
              </p:cNvPr>
              <p:cNvSpPr/>
              <p:nvPr userDrawn="1"/>
            </p:nvSpPr>
            <p:spPr>
              <a:xfrm>
                <a:off x="5655350"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6ACA6B9-1DAB-103C-0A0E-B151CCC962EE}"/>
                  </a:ext>
                </a:extLst>
              </p:cNvPr>
              <p:cNvSpPr/>
              <p:nvPr userDrawn="1"/>
            </p:nvSpPr>
            <p:spPr>
              <a:xfrm>
                <a:off x="5861364"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843D6D5-96FD-6C6B-7CB0-11932A46F325}"/>
                  </a:ext>
                </a:extLst>
              </p:cNvPr>
              <p:cNvSpPr/>
              <p:nvPr userDrawn="1"/>
            </p:nvSpPr>
            <p:spPr>
              <a:xfrm>
                <a:off x="6058586"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D1DC0F3-D9B9-4DB0-790C-F327500D53F7}"/>
                  </a:ext>
                </a:extLst>
              </p:cNvPr>
              <p:cNvSpPr/>
              <p:nvPr userDrawn="1"/>
            </p:nvSpPr>
            <p:spPr>
              <a:xfrm>
                <a:off x="5451232"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A5A904C-5A58-E808-0A64-8A08A1E7DE1C}"/>
                  </a:ext>
                </a:extLst>
              </p:cNvPr>
              <p:cNvSpPr/>
              <p:nvPr userDrawn="1"/>
            </p:nvSpPr>
            <p:spPr>
              <a:xfrm>
                <a:off x="5655350"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601FFE8-ADC1-B883-9A04-C6D735175A85}"/>
                  </a:ext>
                </a:extLst>
              </p:cNvPr>
              <p:cNvSpPr/>
              <p:nvPr userDrawn="1"/>
            </p:nvSpPr>
            <p:spPr>
              <a:xfrm>
                <a:off x="5861364"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DC2EF23-623A-FE14-C266-A8A73727DB5F}"/>
                  </a:ext>
                </a:extLst>
              </p:cNvPr>
              <p:cNvSpPr/>
              <p:nvPr userDrawn="1"/>
            </p:nvSpPr>
            <p:spPr>
              <a:xfrm>
                <a:off x="6058586"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4E4750E6-50E5-8E9B-3A05-EB655DD398FF}"/>
                </a:ext>
              </a:extLst>
            </p:cNvPr>
            <p:cNvSpPr/>
            <p:nvPr userDrawn="1"/>
          </p:nvSpPr>
          <p:spPr>
            <a:xfrm>
              <a:off x="5451232"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362A1E0-9249-78D5-91E6-942AEC64495A}"/>
                </a:ext>
              </a:extLst>
            </p:cNvPr>
            <p:cNvSpPr/>
            <p:nvPr userDrawn="1"/>
          </p:nvSpPr>
          <p:spPr>
            <a:xfrm>
              <a:off x="5655350"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F677495-D5B9-C58B-6834-E927C7ED1F0C}"/>
                </a:ext>
              </a:extLst>
            </p:cNvPr>
            <p:cNvSpPr/>
            <p:nvPr userDrawn="1"/>
          </p:nvSpPr>
          <p:spPr>
            <a:xfrm>
              <a:off x="5861364"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C31B7A-FCCF-F10D-3FEB-05CB5697E6A3}"/>
                </a:ext>
              </a:extLst>
            </p:cNvPr>
            <p:cNvSpPr/>
            <p:nvPr userDrawn="1"/>
          </p:nvSpPr>
          <p:spPr>
            <a:xfrm>
              <a:off x="6058586"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Subtitle/Information</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005232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34144EF-2AB3-EE82-75E8-92E77A84416D}"/>
              </a:ext>
            </a:extLst>
          </p:cNvPr>
          <p:cNvGrpSpPr/>
          <p:nvPr userDrawn="1"/>
        </p:nvGrpSpPr>
        <p:grpSpPr>
          <a:xfrm>
            <a:off x="11695298" y="-667619"/>
            <a:ext cx="746134" cy="3487458"/>
            <a:chOff x="5451232" y="3237467"/>
            <a:chExt cx="746134" cy="3487458"/>
          </a:xfrm>
          <a:solidFill>
            <a:srgbClr val="8FD6BD"/>
          </a:solidFill>
        </p:grpSpPr>
        <p:grpSp>
          <p:nvGrpSpPr>
            <p:cNvPr id="6" name="Group 5">
              <a:extLst>
                <a:ext uri="{FF2B5EF4-FFF2-40B4-BE49-F238E27FC236}">
                  <a16:creationId xmlns:a16="http://schemas.microsoft.com/office/drawing/2014/main" id="{E85357F2-8FCE-7DAB-674C-2810CCD1266D}"/>
                </a:ext>
              </a:extLst>
            </p:cNvPr>
            <p:cNvGrpSpPr/>
            <p:nvPr userDrawn="1"/>
          </p:nvGrpSpPr>
          <p:grpSpPr>
            <a:xfrm>
              <a:off x="5451232" y="3237467"/>
              <a:ext cx="746134" cy="3243138"/>
              <a:chOff x="5451232" y="3237467"/>
              <a:chExt cx="746134" cy="3243138"/>
            </a:xfrm>
            <a:grpFill/>
          </p:grpSpPr>
          <p:sp>
            <p:nvSpPr>
              <p:cNvPr id="12" name="Oval 11">
                <a:extLst>
                  <a:ext uri="{FF2B5EF4-FFF2-40B4-BE49-F238E27FC236}">
                    <a16:creationId xmlns:a16="http://schemas.microsoft.com/office/drawing/2014/main" id="{997B6442-5CE0-89F2-C55E-C81B770C3556}"/>
                  </a:ext>
                </a:extLst>
              </p:cNvPr>
              <p:cNvSpPr/>
              <p:nvPr userDrawn="1"/>
            </p:nvSpPr>
            <p:spPr>
              <a:xfrm>
                <a:off x="5451232" y="324232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AA0D70C-1E23-8D35-C2B1-124ED21AC372}"/>
                  </a:ext>
                </a:extLst>
              </p:cNvPr>
              <p:cNvSpPr/>
              <p:nvPr userDrawn="1"/>
            </p:nvSpPr>
            <p:spPr>
              <a:xfrm>
                <a:off x="5655350" y="324232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189EC3-7C70-1F9C-27D8-809CADA3DF76}"/>
                  </a:ext>
                </a:extLst>
              </p:cNvPr>
              <p:cNvSpPr/>
              <p:nvPr userDrawn="1"/>
            </p:nvSpPr>
            <p:spPr>
              <a:xfrm>
                <a:off x="5861364" y="323746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51B8B26-39C0-1C46-1607-C1ACC2126E19}"/>
                  </a:ext>
                </a:extLst>
              </p:cNvPr>
              <p:cNvSpPr/>
              <p:nvPr userDrawn="1"/>
            </p:nvSpPr>
            <p:spPr>
              <a:xfrm>
                <a:off x="6058586" y="323746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EBDA9D-43AB-3748-5669-F16670B6C5DD}"/>
                  </a:ext>
                </a:extLst>
              </p:cNvPr>
              <p:cNvSpPr/>
              <p:nvPr userDrawn="1"/>
            </p:nvSpPr>
            <p:spPr>
              <a:xfrm>
                <a:off x="5451232" y="348175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22791AF-353E-0A6C-0DC2-96D5C4FA1887}"/>
                  </a:ext>
                </a:extLst>
              </p:cNvPr>
              <p:cNvSpPr/>
              <p:nvPr userDrawn="1"/>
            </p:nvSpPr>
            <p:spPr>
              <a:xfrm>
                <a:off x="5655350" y="348175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651B1C4-91CB-600B-F159-91C79CDC09EC}"/>
                  </a:ext>
                </a:extLst>
              </p:cNvPr>
              <p:cNvSpPr/>
              <p:nvPr userDrawn="1"/>
            </p:nvSpPr>
            <p:spPr>
              <a:xfrm>
                <a:off x="5861364" y="347690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5D14D41-6DB0-3E52-BF45-CE2A5CB2B7E6}"/>
                  </a:ext>
                </a:extLst>
              </p:cNvPr>
              <p:cNvSpPr/>
              <p:nvPr userDrawn="1"/>
            </p:nvSpPr>
            <p:spPr>
              <a:xfrm>
                <a:off x="6058586" y="347690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1E8ECF0-1761-F5B7-53AB-B141534ED1F5}"/>
                  </a:ext>
                </a:extLst>
              </p:cNvPr>
              <p:cNvSpPr/>
              <p:nvPr userDrawn="1"/>
            </p:nvSpPr>
            <p:spPr>
              <a:xfrm>
                <a:off x="5451232" y="371633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DD0071B-5A7C-E8C8-2CB7-9514ADECE4D9}"/>
                  </a:ext>
                </a:extLst>
              </p:cNvPr>
              <p:cNvSpPr/>
              <p:nvPr userDrawn="1"/>
            </p:nvSpPr>
            <p:spPr>
              <a:xfrm>
                <a:off x="5655350" y="371633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7A6D1CF-A710-5391-F0CD-11FF7E2AC85A}"/>
                  </a:ext>
                </a:extLst>
              </p:cNvPr>
              <p:cNvSpPr/>
              <p:nvPr userDrawn="1"/>
            </p:nvSpPr>
            <p:spPr>
              <a:xfrm>
                <a:off x="5861364" y="371147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096E45-9819-F71B-EDB3-2C97456EEA49}"/>
                  </a:ext>
                </a:extLst>
              </p:cNvPr>
              <p:cNvSpPr/>
              <p:nvPr userDrawn="1"/>
            </p:nvSpPr>
            <p:spPr>
              <a:xfrm>
                <a:off x="6058586" y="371147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02D2F71-5965-992B-7AFE-3759B3985844}"/>
                  </a:ext>
                </a:extLst>
              </p:cNvPr>
              <p:cNvSpPr/>
              <p:nvPr userDrawn="1"/>
            </p:nvSpPr>
            <p:spPr>
              <a:xfrm>
                <a:off x="5451232" y="395091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7C9F838-81D6-8291-1055-CD2A75374FFC}"/>
                  </a:ext>
                </a:extLst>
              </p:cNvPr>
              <p:cNvSpPr/>
              <p:nvPr userDrawn="1"/>
            </p:nvSpPr>
            <p:spPr>
              <a:xfrm>
                <a:off x="5655350" y="395091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4A7BB29-C9F5-5F88-EB21-CC5589A00392}"/>
                  </a:ext>
                </a:extLst>
              </p:cNvPr>
              <p:cNvSpPr/>
              <p:nvPr userDrawn="1"/>
            </p:nvSpPr>
            <p:spPr>
              <a:xfrm>
                <a:off x="5861364" y="394605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0BEED4B-1B0F-26B9-7894-8F9CF9C9DE93}"/>
                  </a:ext>
                </a:extLst>
              </p:cNvPr>
              <p:cNvSpPr/>
              <p:nvPr userDrawn="1"/>
            </p:nvSpPr>
            <p:spPr>
              <a:xfrm>
                <a:off x="6058586" y="394605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9A426F3-A791-FC21-0658-6FB85D682F7C}"/>
                  </a:ext>
                </a:extLst>
              </p:cNvPr>
              <p:cNvSpPr/>
              <p:nvPr userDrawn="1"/>
            </p:nvSpPr>
            <p:spPr>
              <a:xfrm>
                <a:off x="5451232" y="41854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42EB314-EDE8-0F75-D834-4E85C17FF174}"/>
                  </a:ext>
                </a:extLst>
              </p:cNvPr>
              <p:cNvSpPr/>
              <p:nvPr userDrawn="1"/>
            </p:nvSpPr>
            <p:spPr>
              <a:xfrm>
                <a:off x="5655350" y="41854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6848DD9-D461-F189-B8DC-D724667C51FD}"/>
                  </a:ext>
                </a:extLst>
              </p:cNvPr>
              <p:cNvSpPr/>
              <p:nvPr userDrawn="1"/>
            </p:nvSpPr>
            <p:spPr>
              <a:xfrm>
                <a:off x="5861364" y="41806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66D52A0-DD8C-269D-7A26-C856C9777635}"/>
                  </a:ext>
                </a:extLst>
              </p:cNvPr>
              <p:cNvSpPr/>
              <p:nvPr userDrawn="1"/>
            </p:nvSpPr>
            <p:spPr>
              <a:xfrm>
                <a:off x="6058586" y="41806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672237D-E496-BC54-7EEC-768744B064AA}"/>
                  </a:ext>
                </a:extLst>
              </p:cNvPr>
              <p:cNvSpPr/>
              <p:nvPr userDrawn="1"/>
            </p:nvSpPr>
            <p:spPr>
              <a:xfrm>
                <a:off x="5451232" y="442007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2E2E85B-6711-BC16-9ACC-CB4D95A549E3}"/>
                  </a:ext>
                </a:extLst>
              </p:cNvPr>
              <p:cNvSpPr/>
              <p:nvPr userDrawn="1"/>
            </p:nvSpPr>
            <p:spPr>
              <a:xfrm>
                <a:off x="5655350" y="442007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E52BC3B-CEBF-2B7E-C2EF-C226CA3F5709}"/>
                  </a:ext>
                </a:extLst>
              </p:cNvPr>
              <p:cNvSpPr/>
              <p:nvPr userDrawn="1"/>
            </p:nvSpPr>
            <p:spPr>
              <a:xfrm>
                <a:off x="5861364" y="441521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800CB7A-1AA7-B168-D94B-FAD1312DA95F}"/>
                  </a:ext>
                </a:extLst>
              </p:cNvPr>
              <p:cNvSpPr/>
              <p:nvPr userDrawn="1"/>
            </p:nvSpPr>
            <p:spPr>
              <a:xfrm>
                <a:off x="6058586" y="441521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F52175B-005F-4F14-A878-C5662B48C780}"/>
                  </a:ext>
                </a:extLst>
              </p:cNvPr>
              <p:cNvSpPr/>
              <p:nvPr userDrawn="1"/>
            </p:nvSpPr>
            <p:spPr>
              <a:xfrm>
                <a:off x="5451232" y="465464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A67BD3A-B989-C854-D656-4F28FD27EEBF}"/>
                  </a:ext>
                </a:extLst>
              </p:cNvPr>
              <p:cNvSpPr/>
              <p:nvPr userDrawn="1"/>
            </p:nvSpPr>
            <p:spPr>
              <a:xfrm>
                <a:off x="5655350" y="465464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47C2AE9-F4B4-CDA4-5936-FE8A956D1CCD}"/>
                  </a:ext>
                </a:extLst>
              </p:cNvPr>
              <p:cNvSpPr/>
              <p:nvPr userDrawn="1"/>
            </p:nvSpPr>
            <p:spPr>
              <a:xfrm>
                <a:off x="5861364" y="464979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BD00A2F-06C7-A683-A29A-B846175FC84C}"/>
                  </a:ext>
                </a:extLst>
              </p:cNvPr>
              <p:cNvSpPr/>
              <p:nvPr userDrawn="1"/>
            </p:nvSpPr>
            <p:spPr>
              <a:xfrm>
                <a:off x="6058586" y="464979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1780742-4782-D57C-4194-899C5BD0E388}"/>
                  </a:ext>
                </a:extLst>
              </p:cNvPr>
              <p:cNvSpPr/>
              <p:nvPr userDrawn="1"/>
            </p:nvSpPr>
            <p:spPr>
              <a:xfrm>
                <a:off x="5451232" y="48913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2D6AEC6-24F0-45AF-395B-A6399E50CF1A}"/>
                  </a:ext>
                </a:extLst>
              </p:cNvPr>
              <p:cNvSpPr/>
              <p:nvPr userDrawn="1"/>
            </p:nvSpPr>
            <p:spPr>
              <a:xfrm>
                <a:off x="5655350" y="4891337"/>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28B9279-D916-234F-7972-ADC5C41A6510}"/>
                  </a:ext>
                </a:extLst>
              </p:cNvPr>
              <p:cNvSpPr/>
              <p:nvPr userDrawn="1"/>
            </p:nvSpPr>
            <p:spPr>
              <a:xfrm>
                <a:off x="5861364" y="488648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E2A1C5D-43DB-9070-EC8E-198590D20D81}"/>
                  </a:ext>
                </a:extLst>
              </p:cNvPr>
              <p:cNvSpPr/>
              <p:nvPr userDrawn="1"/>
            </p:nvSpPr>
            <p:spPr>
              <a:xfrm>
                <a:off x="6058586" y="4886483"/>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20374FB-82BF-CBA6-9266-999F8D6AC1C5}"/>
                  </a:ext>
                </a:extLst>
              </p:cNvPr>
              <p:cNvSpPr/>
              <p:nvPr userDrawn="1"/>
            </p:nvSpPr>
            <p:spPr>
              <a:xfrm>
                <a:off x="5451232" y="51280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8EC06C9-9AB7-2A71-4259-C6EDDF5DE7C7}"/>
                  </a:ext>
                </a:extLst>
              </p:cNvPr>
              <p:cNvSpPr/>
              <p:nvPr userDrawn="1"/>
            </p:nvSpPr>
            <p:spPr>
              <a:xfrm>
                <a:off x="5655350" y="51280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DE20283-EDD5-AC13-C505-82F973990ADB}"/>
                  </a:ext>
                </a:extLst>
              </p:cNvPr>
              <p:cNvSpPr/>
              <p:nvPr userDrawn="1"/>
            </p:nvSpPr>
            <p:spPr>
              <a:xfrm>
                <a:off x="5861364" y="51231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0801CDB-8C5F-2DEE-A407-02522BB50ABA}"/>
                  </a:ext>
                </a:extLst>
              </p:cNvPr>
              <p:cNvSpPr/>
              <p:nvPr userDrawn="1"/>
            </p:nvSpPr>
            <p:spPr>
              <a:xfrm>
                <a:off x="6058586" y="51231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026F80C-0AC3-1A06-44E3-51CCB573D83B}"/>
                  </a:ext>
                </a:extLst>
              </p:cNvPr>
              <p:cNvSpPr/>
              <p:nvPr userDrawn="1"/>
            </p:nvSpPr>
            <p:spPr>
              <a:xfrm>
                <a:off x="5451232" y="537505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B333CBA-6A73-D9B4-8809-CE056D091FB5}"/>
                  </a:ext>
                </a:extLst>
              </p:cNvPr>
              <p:cNvSpPr/>
              <p:nvPr userDrawn="1"/>
            </p:nvSpPr>
            <p:spPr>
              <a:xfrm>
                <a:off x="5655350" y="537505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62498C4-6DD0-3267-5CEC-6DFFDB2C82DA}"/>
                  </a:ext>
                </a:extLst>
              </p:cNvPr>
              <p:cNvSpPr/>
              <p:nvPr userDrawn="1"/>
            </p:nvSpPr>
            <p:spPr>
              <a:xfrm>
                <a:off x="5861364" y="537020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E541D0D-C50C-0268-9650-47E48CA61D2D}"/>
                  </a:ext>
                </a:extLst>
              </p:cNvPr>
              <p:cNvSpPr/>
              <p:nvPr userDrawn="1"/>
            </p:nvSpPr>
            <p:spPr>
              <a:xfrm>
                <a:off x="6058586" y="5370202"/>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B43D986-41F4-9303-B01F-2744AD038448}"/>
                  </a:ext>
                </a:extLst>
              </p:cNvPr>
              <p:cNvSpPr/>
              <p:nvPr userDrawn="1"/>
            </p:nvSpPr>
            <p:spPr>
              <a:xfrm>
                <a:off x="5451232" y="561033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176E673-4FE3-5D89-9A49-4A2C08EE1F98}"/>
                  </a:ext>
                </a:extLst>
              </p:cNvPr>
              <p:cNvSpPr/>
              <p:nvPr userDrawn="1"/>
            </p:nvSpPr>
            <p:spPr>
              <a:xfrm>
                <a:off x="5655350" y="5610338"/>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796CA89-887A-7D1F-79D8-DDC7870F66C3}"/>
                  </a:ext>
                </a:extLst>
              </p:cNvPr>
              <p:cNvSpPr/>
              <p:nvPr userDrawn="1"/>
            </p:nvSpPr>
            <p:spPr>
              <a:xfrm>
                <a:off x="5861364" y="560548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5D8F3EF-A17C-8044-182F-74C949F88A6E}"/>
                  </a:ext>
                </a:extLst>
              </p:cNvPr>
              <p:cNvSpPr/>
              <p:nvPr userDrawn="1"/>
            </p:nvSpPr>
            <p:spPr>
              <a:xfrm>
                <a:off x="6058586" y="5605484"/>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1604A34-5069-7803-D351-ECCECCFE9572}"/>
                  </a:ext>
                </a:extLst>
              </p:cNvPr>
              <p:cNvSpPr/>
              <p:nvPr userDrawn="1"/>
            </p:nvSpPr>
            <p:spPr>
              <a:xfrm>
                <a:off x="5451232" y="586778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9AD3618-3034-293E-E951-614BE3ED847F}"/>
                  </a:ext>
                </a:extLst>
              </p:cNvPr>
              <p:cNvSpPr/>
              <p:nvPr userDrawn="1"/>
            </p:nvSpPr>
            <p:spPr>
              <a:xfrm>
                <a:off x="5655350" y="5867780"/>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AF05F80-DD25-A896-11C8-E76113F8B07A}"/>
                  </a:ext>
                </a:extLst>
              </p:cNvPr>
              <p:cNvSpPr/>
              <p:nvPr userDrawn="1"/>
            </p:nvSpPr>
            <p:spPr>
              <a:xfrm>
                <a:off x="5861364" y="586292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4703948-4F6F-C1C5-2EAC-012D2043C3C8}"/>
                  </a:ext>
                </a:extLst>
              </p:cNvPr>
              <p:cNvSpPr/>
              <p:nvPr userDrawn="1"/>
            </p:nvSpPr>
            <p:spPr>
              <a:xfrm>
                <a:off x="6058586" y="5862926"/>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4FEF904-C32B-48F7-7121-F1B050094551}"/>
                  </a:ext>
                </a:extLst>
              </p:cNvPr>
              <p:cNvSpPr/>
              <p:nvPr userDrawn="1"/>
            </p:nvSpPr>
            <p:spPr>
              <a:xfrm>
                <a:off x="5451232" y="610235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2CDA88D-5161-EBC8-FD10-84DFC651E21D}"/>
                  </a:ext>
                </a:extLst>
              </p:cNvPr>
              <p:cNvSpPr/>
              <p:nvPr userDrawn="1"/>
            </p:nvSpPr>
            <p:spPr>
              <a:xfrm>
                <a:off x="5655350" y="6102359"/>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6ACA6B9-1DAB-103C-0A0E-B151CCC962EE}"/>
                  </a:ext>
                </a:extLst>
              </p:cNvPr>
              <p:cNvSpPr/>
              <p:nvPr userDrawn="1"/>
            </p:nvSpPr>
            <p:spPr>
              <a:xfrm>
                <a:off x="5861364" y="609750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843D6D5-96FD-6C6B-7CB0-11932A46F325}"/>
                  </a:ext>
                </a:extLst>
              </p:cNvPr>
              <p:cNvSpPr/>
              <p:nvPr userDrawn="1"/>
            </p:nvSpPr>
            <p:spPr>
              <a:xfrm>
                <a:off x="6058586" y="609750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D1DC0F3-D9B9-4DB0-790C-F327500D53F7}"/>
                  </a:ext>
                </a:extLst>
              </p:cNvPr>
              <p:cNvSpPr/>
              <p:nvPr userDrawn="1"/>
            </p:nvSpPr>
            <p:spPr>
              <a:xfrm>
                <a:off x="5451232" y="63418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A5A904C-5A58-E808-0A64-8A08A1E7DE1C}"/>
                  </a:ext>
                </a:extLst>
              </p:cNvPr>
              <p:cNvSpPr/>
              <p:nvPr userDrawn="1"/>
            </p:nvSpPr>
            <p:spPr>
              <a:xfrm>
                <a:off x="5655350" y="634182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601FFE8-ADC1-B883-9A04-C6D735175A85}"/>
                  </a:ext>
                </a:extLst>
              </p:cNvPr>
              <p:cNvSpPr/>
              <p:nvPr userDrawn="1"/>
            </p:nvSpPr>
            <p:spPr>
              <a:xfrm>
                <a:off x="5861364" y="63369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DC2EF23-623A-FE14-C266-A8A73727DB5F}"/>
                  </a:ext>
                </a:extLst>
              </p:cNvPr>
              <p:cNvSpPr/>
              <p:nvPr userDrawn="1"/>
            </p:nvSpPr>
            <p:spPr>
              <a:xfrm>
                <a:off x="6058586" y="633697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4E4750E6-50E5-8E9B-3A05-EB655DD398FF}"/>
                </a:ext>
              </a:extLst>
            </p:cNvPr>
            <p:cNvSpPr/>
            <p:nvPr userDrawn="1"/>
          </p:nvSpPr>
          <p:spPr>
            <a:xfrm>
              <a:off x="5451232" y="658614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362A1E0-9249-78D5-91E6-942AEC64495A}"/>
                </a:ext>
              </a:extLst>
            </p:cNvPr>
            <p:cNvSpPr/>
            <p:nvPr userDrawn="1"/>
          </p:nvSpPr>
          <p:spPr>
            <a:xfrm>
              <a:off x="5655350" y="6586145"/>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F677495-D5B9-C58B-6834-E927C7ED1F0C}"/>
                </a:ext>
              </a:extLst>
            </p:cNvPr>
            <p:cNvSpPr/>
            <p:nvPr userDrawn="1"/>
          </p:nvSpPr>
          <p:spPr>
            <a:xfrm>
              <a:off x="5861364" y="65812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C31B7A-FCCF-F10D-3FEB-05CB5697E6A3}"/>
                </a:ext>
              </a:extLst>
            </p:cNvPr>
            <p:cNvSpPr/>
            <p:nvPr userDrawn="1"/>
          </p:nvSpPr>
          <p:spPr>
            <a:xfrm>
              <a:off x="6058586" y="6581291"/>
              <a:ext cx="138780" cy="1387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Subtitle/Information</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608217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Subtitle/Information</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i="0">
                <a:solidFill>
                  <a:schemeClr val="tx1"/>
                </a:solidFill>
                <a:latin typeface="+mj-lt"/>
              </a:defRPr>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solidFill>
                <a:srgbClr val="8FD6BD"/>
              </a:solidFill>
            </a:endParaRPr>
          </a:p>
        </p:txBody>
      </p:sp>
    </p:spTree>
    <p:extLst>
      <p:ext uri="{BB962C8B-B14F-4D97-AF65-F5344CB8AC3E}">
        <p14:creationId xmlns:p14="http://schemas.microsoft.com/office/powerpoint/2010/main" val="656283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Subtitle/Information</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3739137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Subtitle/Information</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587476" cy="4679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3264000" y="1512000"/>
            <a:ext cx="2587476" cy="4679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6096000" y="1512000"/>
            <a:ext cx="2587476" cy="4679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8928000" y="1512000"/>
            <a:ext cx="2587476" cy="4679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735162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 Primary Blue" preserve="1">
  <p:cSld name="1_Section Title - Primary Blue">
    <p:bg>
      <p:bgPr>
        <a:solidFill>
          <a:schemeClr val="bg1"/>
        </a:solidFill>
        <a:effectLst/>
      </p:bgPr>
    </p:bg>
    <p:spTree>
      <p:nvGrpSpPr>
        <p:cNvPr id="1" name="Shape 177"/>
        <p:cNvGrpSpPr/>
        <p:nvPr/>
      </p:nvGrpSpPr>
      <p:grpSpPr>
        <a:xfrm>
          <a:off x="0" y="0"/>
          <a:ext cx="0" cy="0"/>
          <a:chOff x="0" y="0"/>
          <a:chExt cx="0" cy="0"/>
        </a:xfrm>
      </p:grpSpPr>
      <p:sp>
        <p:nvSpPr>
          <p:cNvPr id="2" name="Do not remove" hidden="1">
            <a:extLst>
              <a:ext uri="{FF2B5EF4-FFF2-40B4-BE49-F238E27FC236}">
                <a16:creationId xmlns:a16="http://schemas.microsoft.com/office/drawing/2014/main" id="{36B51691-D835-40D1-84F0-AE3F3DFF7D68}"/>
              </a:ext>
            </a:extLst>
          </p:cNvPr>
          <p:cNvSpPr/>
          <p:nvPr userDrawn="1">
            <p:custDataLst>
              <p:tags r:id="rId1"/>
            </p:custDataLst>
          </p:nvPr>
        </p:nvSpPr>
        <p:spPr>
          <a:xfrm>
            <a:off x="0" y="0"/>
            <a:ext cx="12700" cy="1270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Google Shape;179;p39"/>
          <p:cNvSpPr txBox="1">
            <a:spLocks noGrp="1"/>
          </p:cNvSpPr>
          <p:nvPr>
            <p:ph type="title"/>
          </p:nvPr>
        </p:nvSpPr>
        <p:spPr>
          <a:xfrm>
            <a:off x="-11800" y="844533"/>
            <a:ext cx="12192000" cy="5168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6F81"/>
              </a:buClr>
              <a:buSzPts val="1400"/>
              <a:buNone/>
              <a:defRPr sz="6400" b="1" i="0" u="none" strike="noStrike" cap="none">
                <a:solidFill>
                  <a:schemeClr val="accent4"/>
                </a:solidFill>
                <a:latin typeface="+mj-lt"/>
              </a:defRPr>
            </a:lvl1pPr>
            <a:lvl2pPr marR="0" lvl="1"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2pPr>
            <a:lvl3pPr marR="0" lvl="2"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3pPr>
            <a:lvl4pPr marR="0" lvl="3"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4pPr>
            <a:lvl5pPr marR="0" lvl="4"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5pPr>
            <a:lvl6pPr marR="0" lvl="5"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6pPr>
            <a:lvl7pPr marR="0" lvl="6"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7pPr>
            <a:lvl8pPr marR="0" lvl="7"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8pPr>
            <a:lvl9pPr marR="0" lvl="8" algn="ctr" rtl="0">
              <a:lnSpc>
                <a:spcPct val="100000"/>
              </a:lnSpc>
              <a:spcBef>
                <a:spcPts val="0"/>
              </a:spcBef>
              <a:spcAft>
                <a:spcPts val="0"/>
              </a:spcAft>
              <a:buClr>
                <a:schemeClr val="dk1"/>
              </a:buClr>
              <a:buSzPts val="1400"/>
              <a:buFont typeface="Roboto"/>
              <a:buNone/>
              <a:defRPr sz="2800" b="0" i="0" u="none" strike="noStrike" cap="none">
                <a:solidFill>
                  <a:srgbClr val="FFFFFF"/>
                </a:solidFill>
                <a:latin typeface="Roboto"/>
                <a:ea typeface="Roboto"/>
                <a:cs typeface="Roboto"/>
                <a:sym typeface="Roboto"/>
              </a:defRPr>
            </a:lvl9pPr>
          </a:lstStyle>
          <a:p>
            <a:endParaRPr/>
          </a:p>
        </p:txBody>
      </p:sp>
      <p:sp>
        <p:nvSpPr>
          <p:cNvPr id="4" name="Google Shape;128;p28">
            <a:extLst>
              <a:ext uri="{FF2B5EF4-FFF2-40B4-BE49-F238E27FC236}">
                <a16:creationId xmlns:a16="http://schemas.microsoft.com/office/drawing/2014/main" id="{EE353D54-6DFA-4A41-8193-ADAF08386FDD}"/>
              </a:ext>
            </a:extLst>
          </p:cNvPr>
          <p:cNvSpPr txBox="1">
            <a:spLocks noGrp="1"/>
          </p:cNvSpPr>
          <p:nvPr>
            <p:ph type="sldNum" idx="12"/>
          </p:nvPr>
        </p:nvSpPr>
        <p:spPr>
          <a:xfrm>
            <a:off x="11515146" y="6423513"/>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dk2"/>
                </a:solidFill>
                <a:latin typeface="+mn-lt"/>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solidFill>
                <a:srgbClr val="000000"/>
              </a:solidFill>
            </a:endParaRPr>
          </a:p>
        </p:txBody>
      </p:sp>
    </p:spTree>
    <p:extLst>
      <p:ext uri="{BB962C8B-B14F-4D97-AF65-F5344CB8AC3E}">
        <p14:creationId xmlns:p14="http://schemas.microsoft.com/office/powerpoint/2010/main" val="3841003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Subtitle/Information</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406735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803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6237452"/>
            <a:ext cx="5664000" cy="565899"/>
          </a:xfrm>
          <a:solidFill>
            <a:srgbClr val="00768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3221492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A0313-6B10-3CBB-D189-8743AF681659}"/>
              </a:ext>
            </a:extLst>
          </p:cNvPr>
          <p:cNvGrpSpPr/>
          <p:nvPr userDrawn="1"/>
        </p:nvGrpSpPr>
        <p:grpSpPr>
          <a:xfrm>
            <a:off x="-314334" y="-606091"/>
            <a:ext cx="746134" cy="3487458"/>
            <a:chOff x="5451232" y="3237467"/>
            <a:chExt cx="746134" cy="3487458"/>
          </a:xfrm>
        </p:grpSpPr>
        <p:grpSp>
          <p:nvGrpSpPr>
            <p:cNvPr id="4" name="Group 3">
              <a:extLst>
                <a:ext uri="{FF2B5EF4-FFF2-40B4-BE49-F238E27FC236}">
                  <a16:creationId xmlns:a16="http://schemas.microsoft.com/office/drawing/2014/main" id="{513BA19E-D42B-F3B8-DBF4-F07D028904E7}"/>
                </a:ext>
              </a:extLst>
            </p:cNvPr>
            <p:cNvGrpSpPr/>
            <p:nvPr userDrawn="1"/>
          </p:nvGrpSpPr>
          <p:grpSpPr>
            <a:xfrm>
              <a:off x="5451232" y="3237467"/>
              <a:ext cx="746134" cy="3243138"/>
              <a:chOff x="5451232" y="3237467"/>
              <a:chExt cx="746134" cy="3243138"/>
            </a:xfrm>
          </p:grpSpPr>
          <p:sp>
            <p:nvSpPr>
              <p:cNvPr id="10" name="Oval 9">
                <a:extLst>
                  <a:ext uri="{FF2B5EF4-FFF2-40B4-BE49-F238E27FC236}">
                    <a16:creationId xmlns:a16="http://schemas.microsoft.com/office/drawing/2014/main" id="{D23BDC3A-DFB1-F15E-9498-9D117429FBFA}"/>
                  </a:ext>
                </a:extLst>
              </p:cNvPr>
              <p:cNvSpPr/>
              <p:nvPr userDrawn="1"/>
            </p:nvSpPr>
            <p:spPr>
              <a:xfrm>
                <a:off x="5451232"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0606F3-1DC9-F3AD-4BCF-75C0D2F55CE5}"/>
                  </a:ext>
                </a:extLst>
              </p:cNvPr>
              <p:cNvSpPr/>
              <p:nvPr userDrawn="1"/>
            </p:nvSpPr>
            <p:spPr>
              <a:xfrm>
                <a:off x="5655350"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7F9C3BF-108D-82DD-D84E-5EC5BDAB576D}"/>
                  </a:ext>
                </a:extLst>
              </p:cNvPr>
              <p:cNvSpPr/>
              <p:nvPr userDrawn="1"/>
            </p:nvSpPr>
            <p:spPr>
              <a:xfrm>
                <a:off x="5861364"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EA8E837-9B90-F58C-9964-F1EA594262B0}"/>
                  </a:ext>
                </a:extLst>
              </p:cNvPr>
              <p:cNvSpPr/>
              <p:nvPr userDrawn="1"/>
            </p:nvSpPr>
            <p:spPr>
              <a:xfrm>
                <a:off x="6058586"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2F5848-930C-7A8C-A711-E0C73534099E}"/>
                  </a:ext>
                </a:extLst>
              </p:cNvPr>
              <p:cNvSpPr/>
              <p:nvPr userDrawn="1"/>
            </p:nvSpPr>
            <p:spPr>
              <a:xfrm>
                <a:off x="5451232"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920D3B-4808-4126-3BF5-D920A3ADC92C}"/>
                  </a:ext>
                </a:extLst>
              </p:cNvPr>
              <p:cNvSpPr/>
              <p:nvPr userDrawn="1"/>
            </p:nvSpPr>
            <p:spPr>
              <a:xfrm>
                <a:off x="5655350"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04F1C79-47AD-1588-2B9B-83C7FD5EAE95}"/>
                  </a:ext>
                </a:extLst>
              </p:cNvPr>
              <p:cNvSpPr/>
              <p:nvPr userDrawn="1"/>
            </p:nvSpPr>
            <p:spPr>
              <a:xfrm>
                <a:off x="5861364"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1B52296-6FB9-F55F-8BF7-17850C581A0C}"/>
                  </a:ext>
                </a:extLst>
              </p:cNvPr>
              <p:cNvSpPr/>
              <p:nvPr userDrawn="1"/>
            </p:nvSpPr>
            <p:spPr>
              <a:xfrm>
                <a:off x="6058586"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E21BB6E-7364-4B56-AA33-C19A40CD12E5}"/>
                  </a:ext>
                </a:extLst>
              </p:cNvPr>
              <p:cNvSpPr/>
              <p:nvPr userDrawn="1"/>
            </p:nvSpPr>
            <p:spPr>
              <a:xfrm>
                <a:off x="5451232"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86F0DF9-2AE2-1501-0CED-69CD7A0E95AE}"/>
                  </a:ext>
                </a:extLst>
              </p:cNvPr>
              <p:cNvSpPr/>
              <p:nvPr userDrawn="1"/>
            </p:nvSpPr>
            <p:spPr>
              <a:xfrm>
                <a:off x="5655350"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7887BE1-E29A-9EF3-7B3D-5FD0F07C578D}"/>
                  </a:ext>
                </a:extLst>
              </p:cNvPr>
              <p:cNvSpPr/>
              <p:nvPr userDrawn="1"/>
            </p:nvSpPr>
            <p:spPr>
              <a:xfrm>
                <a:off x="5861364"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95E21E8-F702-7F45-CBE5-C3A09BF639DC}"/>
                  </a:ext>
                </a:extLst>
              </p:cNvPr>
              <p:cNvSpPr/>
              <p:nvPr userDrawn="1"/>
            </p:nvSpPr>
            <p:spPr>
              <a:xfrm>
                <a:off x="6058586"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679FC4B-3998-F3C9-1958-2234A712AF22}"/>
                  </a:ext>
                </a:extLst>
              </p:cNvPr>
              <p:cNvSpPr/>
              <p:nvPr userDrawn="1"/>
            </p:nvSpPr>
            <p:spPr>
              <a:xfrm>
                <a:off x="5451232"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F8FCEF5-0990-3C07-61DE-903202467024}"/>
                  </a:ext>
                </a:extLst>
              </p:cNvPr>
              <p:cNvSpPr/>
              <p:nvPr userDrawn="1"/>
            </p:nvSpPr>
            <p:spPr>
              <a:xfrm>
                <a:off x="5655350"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7F84025-3C55-B9B2-78C7-C9201CF62E08}"/>
                  </a:ext>
                </a:extLst>
              </p:cNvPr>
              <p:cNvSpPr/>
              <p:nvPr userDrawn="1"/>
            </p:nvSpPr>
            <p:spPr>
              <a:xfrm>
                <a:off x="5861364"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ECB7199-9A81-03A7-8D6C-90452EAB3E0A}"/>
                  </a:ext>
                </a:extLst>
              </p:cNvPr>
              <p:cNvSpPr/>
              <p:nvPr userDrawn="1"/>
            </p:nvSpPr>
            <p:spPr>
              <a:xfrm>
                <a:off x="6058586"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F113901-2800-1FC3-E182-E62113E05ACE}"/>
                  </a:ext>
                </a:extLst>
              </p:cNvPr>
              <p:cNvSpPr/>
              <p:nvPr userDrawn="1"/>
            </p:nvSpPr>
            <p:spPr>
              <a:xfrm>
                <a:off x="5451232"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B49AB11-C439-0AEB-D96F-4507BDE146C3}"/>
                  </a:ext>
                </a:extLst>
              </p:cNvPr>
              <p:cNvSpPr/>
              <p:nvPr userDrawn="1"/>
            </p:nvSpPr>
            <p:spPr>
              <a:xfrm>
                <a:off x="5655350"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ED17F64-8A10-3CB6-C6EF-14B585E90B62}"/>
                  </a:ext>
                </a:extLst>
              </p:cNvPr>
              <p:cNvSpPr/>
              <p:nvPr userDrawn="1"/>
            </p:nvSpPr>
            <p:spPr>
              <a:xfrm>
                <a:off x="5861364"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CDA232C-DDEE-4A61-C569-61E68BAF8616}"/>
                  </a:ext>
                </a:extLst>
              </p:cNvPr>
              <p:cNvSpPr/>
              <p:nvPr userDrawn="1"/>
            </p:nvSpPr>
            <p:spPr>
              <a:xfrm>
                <a:off x="6058586"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B702B90-8447-0DB2-0722-602A147F812B}"/>
                  </a:ext>
                </a:extLst>
              </p:cNvPr>
              <p:cNvSpPr/>
              <p:nvPr userDrawn="1"/>
            </p:nvSpPr>
            <p:spPr>
              <a:xfrm>
                <a:off x="5451232"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925F7A1-BFA2-87F8-82D8-2511596A78B5}"/>
                  </a:ext>
                </a:extLst>
              </p:cNvPr>
              <p:cNvSpPr/>
              <p:nvPr userDrawn="1"/>
            </p:nvSpPr>
            <p:spPr>
              <a:xfrm>
                <a:off x="5655350"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266BFDC-7A61-3A44-D914-B326013A4560}"/>
                  </a:ext>
                </a:extLst>
              </p:cNvPr>
              <p:cNvSpPr/>
              <p:nvPr userDrawn="1"/>
            </p:nvSpPr>
            <p:spPr>
              <a:xfrm>
                <a:off x="5861364"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83275D2-66B5-C677-2AC2-419E9966AD67}"/>
                  </a:ext>
                </a:extLst>
              </p:cNvPr>
              <p:cNvSpPr/>
              <p:nvPr userDrawn="1"/>
            </p:nvSpPr>
            <p:spPr>
              <a:xfrm>
                <a:off x="6058586"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C1D498E-B7CB-1BF1-A69F-F88376AC9488}"/>
                  </a:ext>
                </a:extLst>
              </p:cNvPr>
              <p:cNvSpPr/>
              <p:nvPr userDrawn="1"/>
            </p:nvSpPr>
            <p:spPr>
              <a:xfrm>
                <a:off x="5451232"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64FF8D3-8CA5-66EF-04C8-FBFA6B163762}"/>
                  </a:ext>
                </a:extLst>
              </p:cNvPr>
              <p:cNvSpPr/>
              <p:nvPr userDrawn="1"/>
            </p:nvSpPr>
            <p:spPr>
              <a:xfrm>
                <a:off x="5655350"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A104B8C-2E5E-FA39-ABE9-A21B0F3293F1}"/>
                  </a:ext>
                </a:extLst>
              </p:cNvPr>
              <p:cNvSpPr/>
              <p:nvPr userDrawn="1"/>
            </p:nvSpPr>
            <p:spPr>
              <a:xfrm>
                <a:off x="5861364"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26B60E7-D97C-0EDE-41D1-001A41B1D02E}"/>
                  </a:ext>
                </a:extLst>
              </p:cNvPr>
              <p:cNvSpPr/>
              <p:nvPr userDrawn="1"/>
            </p:nvSpPr>
            <p:spPr>
              <a:xfrm>
                <a:off x="6058586"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B6B1782-852D-1421-6352-A0F7C54FE279}"/>
                  </a:ext>
                </a:extLst>
              </p:cNvPr>
              <p:cNvSpPr/>
              <p:nvPr userDrawn="1"/>
            </p:nvSpPr>
            <p:spPr>
              <a:xfrm>
                <a:off x="5451232"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6A64D9A-FE28-21C8-AAEE-866F8534FAE9}"/>
                  </a:ext>
                </a:extLst>
              </p:cNvPr>
              <p:cNvSpPr/>
              <p:nvPr userDrawn="1"/>
            </p:nvSpPr>
            <p:spPr>
              <a:xfrm>
                <a:off x="5655350"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0BC26D6-FBFD-B88A-A3B1-5ABE694664A9}"/>
                  </a:ext>
                </a:extLst>
              </p:cNvPr>
              <p:cNvSpPr/>
              <p:nvPr userDrawn="1"/>
            </p:nvSpPr>
            <p:spPr>
              <a:xfrm>
                <a:off x="5861364"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6FFF294-B3DA-9A76-328C-3682887AC172}"/>
                  </a:ext>
                </a:extLst>
              </p:cNvPr>
              <p:cNvSpPr/>
              <p:nvPr userDrawn="1"/>
            </p:nvSpPr>
            <p:spPr>
              <a:xfrm>
                <a:off x="6058586"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A2F0F33-DDC3-3840-066E-C102B3BF9018}"/>
                  </a:ext>
                </a:extLst>
              </p:cNvPr>
              <p:cNvSpPr/>
              <p:nvPr userDrawn="1"/>
            </p:nvSpPr>
            <p:spPr>
              <a:xfrm>
                <a:off x="5451232"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663E0C2-7A40-53AC-3E53-1D18CA8CA1CC}"/>
                  </a:ext>
                </a:extLst>
              </p:cNvPr>
              <p:cNvSpPr/>
              <p:nvPr userDrawn="1"/>
            </p:nvSpPr>
            <p:spPr>
              <a:xfrm>
                <a:off x="5655350"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CEFD760-0E61-ECEC-118E-38256512670F}"/>
                  </a:ext>
                </a:extLst>
              </p:cNvPr>
              <p:cNvSpPr/>
              <p:nvPr userDrawn="1"/>
            </p:nvSpPr>
            <p:spPr>
              <a:xfrm>
                <a:off x="5861364"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42CBE14-7CC1-C773-9501-42B4A7E63ABE}"/>
                  </a:ext>
                </a:extLst>
              </p:cNvPr>
              <p:cNvSpPr/>
              <p:nvPr userDrawn="1"/>
            </p:nvSpPr>
            <p:spPr>
              <a:xfrm>
                <a:off x="6058586"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EB30D3B-5C11-00FF-2029-FAE37C35526A}"/>
                  </a:ext>
                </a:extLst>
              </p:cNvPr>
              <p:cNvSpPr/>
              <p:nvPr userDrawn="1"/>
            </p:nvSpPr>
            <p:spPr>
              <a:xfrm>
                <a:off x="5451232"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FCADB83-73AF-60AB-1DC1-F21DAA3F8305}"/>
                  </a:ext>
                </a:extLst>
              </p:cNvPr>
              <p:cNvSpPr/>
              <p:nvPr userDrawn="1"/>
            </p:nvSpPr>
            <p:spPr>
              <a:xfrm>
                <a:off x="5655350"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DB2EF9C-DA81-300C-2F34-F12B88CC0E4C}"/>
                  </a:ext>
                </a:extLst>
              </p:cNvPr>
              <p:cNvSpPr/>
              <p:nvPr userDrawn="1"/>
            </p:nvSpPr>
            <p:spPr>
              <a:xfrm>
                <a:off x="5861364"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EBCBC0C-0BD7-2344-EB88-B421BD0FFE62}"/>
                  </a:ext>
                </a:extLst>
              </p:cNvPr>
              <p:cNvSpPr/>
              <p:nvPr userDrawn="1"/>
            </p:nvSpPr>
            <p:spPr>
              <a:xfrm>
                <a:off x="6058586"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D8F8F6A-5492-566B-B03F-EB46C656AE52}"/>
                  </a:ext>
                </a:extLst>
              </p:cNvPr>
              <p:cNvSpPr/>
              <p:nvPr userDrawn="1"/>
            </p:nvSpPr>
            <p:spPr>
              <a:xfrm>
                <a:off x="5451232"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F97DAD1-B267-C13D-BB63-E39E75030F85}"/>
                  </a:ext>
                </a:extLst>
              </p:cNvPr>
              <p:cNvSpPr/>
              <p:nvPr userDrawn="1"/>
            </p:nvSpPr>
            <p:spPr>
              <a:xfrm>
                <a:off x="5655350"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53F47CD-D607-100E-37BF-96B01476A837}"/>
                  </a:ext>
                </a:extLst>
              </p:cNvPr>
              <p:cNvSpPr/>
              <p:nvPr userDrawn="1"/>
            </p:nvSpPr>
            <p:spPr>
              <a:xfrm>
                <a:off x="5861364"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15A1B47-96F8-8B2F-6B4C-82499B68CE01}"/>
                  </a:ext>
                </a:extLst>
              </p:cNvPr>
              <p:cNvSpPr/>
              <p:nvPr userDrawn="1"/>
            </p:nvSpPr>
            <p:spPr>
              <a:xfrm>
                <a:off x="6058586"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0DFD634-40BC-36BA-4B6F-C20668ACB7E3}"/>
                  </a:ext>
                </a:extLst>
              </p:cNvPr>
              <p:cNvSpPr/>
              <p:nvPr userDrawn="1"/>
            </p:nvSpPr>
            <p:spPr>
              <a:xfrm>
                <a:off x="5451232"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FD2E2CA-4A88-9758-5AA8-BAEE9A29E1EE}"/>
                  </a:ext>
                </a:extLst>
              </p:cNvPr>
              <p:cNvSpPr/>
              <p:nvPr userDrawn="1"/>
            </p:nvSpPr>
            <p:spPr>
              <a:xfrm>
                <a:off x="5655350"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84E711E-922B-7196-932A-9A30ECBB539B}"/>
                  </a:ext>
                </a:extLst>
              </p:cNvPr>
              <p:cNvSpPr/>
              <p:nvPr userDrawn="1"/>
            </p:nvSpPr>
            <p:spPr>
              <a:xfrm>
                <a:off x="5861364"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FDB6B38-F277-7653-984A-683B069B9FB8}"/>
                  </a:ext>
                </a:extLst>
              </p:cNvPr>
              <p:cNvSpPr/>
              <p:nvPr userDrawn="1"/>
            </p:nvSpPr>
            <p:spPr>
              <a:xfrm>
                <a:off x="6058586"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7038CC8-72A7-ED92-EFD0-1096384DC341}"/>
                  </a:ext>
                </a:extLst>
              </p:cNvPr>
              <p:cNvSpPr/>
              <p:nvPr userDrawn="1"/>
            </p:nvSpPr>
            <p:spPr>
              <a:xfrm>
                <a:off x="5451232"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2CFAAD6-59D6-C780-23FD-5B00236634AD}"/>
                  </a:ext>
                </a:extLst>
              </p:cNvPr>
              <p:cNvSpPr/>
              <p:nvPr userDrawn="1"/>
            </p:nvSpPr>
            <p:spPr>
              <a:xfrm>
                <a:off x="5655350"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2A481B3-539E-0F39-7D43-945CE0B1D6CE}"/>
                  </a:ext>
                </a:extLst>
              </p:cNvPr>
              <p:cNvSpPr/>
              <p:nvPr userDrawn="1"/>
            </p:nvSpPr>
            <p:spPr>
              <a:xfrm>
                <a:off x="5861364"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C5AC569-F6CE-0BC7-467F-79323E694E7E}"/>
                  </a:ext>
                </a:extLst>
              </p:cNvPr>
              <p:cNvSpPr/>
              <p:nvPr userDrawn="1"/>
            </p:nvSpPr>
            <p:spPr>
              <a:xfrm>
                <a:off x="6058586"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ABD0A78-89DC-E364-B0B4-2B4BB033A4BF}"/>
                  </a:ext>
                </a:extLst>
              </p:cNvPr>
              <p:cNvSpPr/>
              <p:nvPr userDrawn="1"/>
            </p:nvSpPr>
            <p:spPr>
              <a:xfrm>
                <a:off x="5451232"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59C3866-35AF-F83C-9A67-803E8170D9EE}"/>
                  </a:ext>
                </a:extLst>
              </p:cNvPr>
              <p:cNvSpPr/>
              <p:nvPr userDrawn="1"/>
            </p:nvSpPr>
            <p:spPr>
              <a:xfrm>
                <a:off x="5655350"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053BDA3-B1FA-3AE0-BB5F-004072101731}"/>
                  </a:ext>
                </a:extLst>
              </p:cNvPr>
              <p:cNvSpPr/>
              <p:nvPr userDrawn="1"/>
            </p:nvSpPr>
            <p:spPr>
              <a:xfrm>
                <a:off x="5861364"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E708714-B005-3D0D-59C6-E1006DDAA502}"/>
                  </a:ext>
                </a:extLst>
              </p:cNvPr>
              <p:cNvSpPr/>
              <p:nvPr userDrawn="1"/>
            </p:nvSpPr>
            <p:spPr>
              <a:xfrm>
                <a:off x="6058586"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a:extLst>
                <a:ext uri="{FF2B5EF4-FFF2-40B4-BE49-F238E27FC236}">
                  <a16:creationId xmlns:a16="http://schemas.microsoft.com/office/drawing/2014/main" id="{4139C3BB-453B-AD9C-764D-6F96AF84AA64}"/>
                </a:ext>
              </a:extLst>
            </p:cNvPr>
            <p:cNvSpPr/>
            <p:nvPr userDrawn="1"/>
          </p:nvSpPr>
          <p:spPr>
            <a:xfrm>
              <a:off x="5451232"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46D4A9F-EEC0-EA37-837D-0F5A19B85F40}"/>
                </a:ext>
              </a:extLst>
            </p:cNvPr>
            <p:cNvSpPr/>
            <p:nvPr userDrawn="1"/>
          </p:nvSpPr>
          <p:spPr>
            <a:xfrm>
              <a:off x="5655350"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219F41D-B57E-9604-EFD1-9BFCD860246D}"/>
                </a:ext>
              </a:extLst>
            </p:cNvPr>
            <p:cNvSpPr/>
            <p:nvPr userDrawn="1"/>
          </p:nvSpPr>
          <p:spPr>
            <a:xfrm>
              <a:off x="5861364"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18D65-69D2-7787-A640-7C8C9040EBDA}"/>
                </a:ext>
              </a:extLst>
            </p:cNvPr>
            <p:cNvSpPr/>
            <p:nvPr userDrawn="1"/>
          </p:nvSpPr>
          <p:spPr>
            <a:xfrm>
              <a:off x="6058586"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4132758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a:xfrm>
            <a:off x="11760000" y="6371351"/>
            <a:ext cx="432000" cy="432000"/>
          </a:xfrm>
          <a:prstGeom prst="rect">
            <a:avLst/>
          </a:prstGeom>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rgbClr val="8FD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solidFill>
                <a:srgbClr val="8FD6BD"/>
              </a:solidFill>
            </a:endParaRPr>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1389134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4447ED-EA4E-CB86-B092-1C707790ED6A}"/>
              </a:ext>
            </a:extLst>
          </p:cNvPr>
          <p:cNvGrpSpPr/>
          <p:nvPr userDrawn="1"/>
        </p:nvGrpSpPr>
        <p:grpSpPr>
          <a:xfrm>
            <a:off x="-235907" y="3058315"/>
            <a:ext cx="746134" cy="3487458"/>
            <a:chOff x="5451232" y="3237467"/>
            <a:chExt cx="746134" cy="3487458"/>
          </a:xfrm>
        </p:grpSpPr>
        <p:grpSp>
          <p:nvGrpSpPr>
            <p:cNvPr id="3" name="Group 2">
              <a:extLst>
                <a:ext uri="{FF2B5EF4-FFF2-40B4-BE49-F238E27FC236}">
                  <a16:creationId xmlns:a16="http://schemas.microsoft.com/office/drawing/2014/main" id="{E1FBCDDD-476F-BD25-8B26-7F4BDD380BA9}"/>
                </a:ext>
              </a:extLst>
            </p:cNvPr>
            <p:cNvGrpSpPr/>
            <p:nvPr userDrawn="1"/>
          </p:nvGrpSpPr>
          <p:grpSpPr>
            <a:xfrm>
              <a:off x="5451232" y="3237467"/>
              <a:ext cx="746134" cy="3243138"/>
              <a:chOff x="5451232" y="3237467"/>
              <a:chExt cx="746134" cy="3243138"/>
            </a:xfrm>
          </p:grpSpPr>
          <p:sp>
            <p:nvSpPr>
              <p:cNvPr id="18" name="Oval 17">
                <a:extLst>
                  <a:ext uri="{FF2B5EF4-FFF2-40B4-BE49-F238E27FC236}">
                    <a16:creationId xmlns:a16="http://schemas.microsoft.com/office/drawing/2014/main" id="{2F2024BE-5F1F-8DE6-AC81-2B331015AF50}"/>
                  </a:ext>
                </a:extLst>
              </p:cNvPr>
              <p:cNvSpPr/>
              <p:nvPr userDrawn="1"/>
            </p:nvSpPr>
            <p:spPr>
              <a:xfrm>
                <a:off x="5451232"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0D56547-B098-F8AA-1018-DC57313E7F8D}"/>
                  </a:ext>
                </a:extLst>
              </p:cNvPr>
              <p:cNvSpPr/>
              <p:nvPr userDrawn="1"/>
            </p:nvSpPr>
            <p:spPr>
              <a:xfrm>
                <a:off x="5655350" y="324232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37817D-F9F6-5319-1266-C04988B31347}"/>
                  </a:ext>
                </a:extLst>
              </p:cNvPr>
              <p:cNvSpPr/>
              <p:nvPr userDrawn="1"/>
            </p:nvSpPr>
            <p:spPr>
              <a:xfrm>
                <a:off x="5861364"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74ABAA-E14B-C74C-2539-C9218D1A0902}"/>
                  </a:ext>
                </a:extLst>
              </p:cNvPr>
              <p:cNvSpPr/>
              <p:nvPr userDrawn="1"/>
            </p:nvSpPr>
            <p:spPr>
              <a:xfrm>
                <a:off x="6058586" y="323746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0D7DCB-D948-C43C-3C62-8F0674841E29}"/>
                  </a:ext>
                </a:extLst>
              </p:cNvPr>
              <p:cNvSpPr/>
              <p:nvPr userDrawn="1"/>
            </p:nvSpPr>
            <p:spPr>
              <a:xfrm>
                <a:off x="5451232"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5D7D0B-48A1-44DB-CE75-4F49FE561A8D}"/>
                  </a:ext>
                </a:extLst>
              </p:cNvPr>
              <p:cNvSpPr/>
              <p:nvPr userDrawn="1"/>
            </p:nvSpPr>
            <p:spPr>
              <a:xfrm>
                <a:off x="5655350" y="348175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392BFBD-06FA-6A82-3CF4-8A9FB78C90DE}"/>
                  </a:ext>
                </a:extLst>
              </p:cNvPr>
              <p:cNvSpPr/>
              <p:nvPr userDrawn="1"/>
            </p:nvSpPr>
            <p:spPr>
              <a:xfrm>
                <a:off x="5861364"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C97C3A6-00D6-5143-BBD4-B892D38F409B}"/>
                  </a:ext>
                </a:extLst>
              </p:cNvPr>
              <p:cNvSpPr/>
              <p:nvPr userDrawn="1"/>
            </p:nvSpPr>
            <p:spPr>
              <a:xfrm>
                <a:off x="6058586" y="347690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18273F8-311C-2531-8DF4-8B8C4435ACB6}"/>
                  </a:ext>
                </a:extLst>
              </p:cNvPr>
              <p:cNvSpPr/>
              <p:nvPr userDrawn="1"/>
            </p:nvSpPr>
            <p:spPr>
              <a:xfrm>
                <a:off x="5451232"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CEF320F-39DB-D134-30A2-29C16D671B4B}"/>
                  </a:ext>
                </a:extLst>
              </p:cNvPr>
              <p:cNvSpPr/>
              <p:nvPr userDrawn="1"/>
            </p:nvSpPr>
            <p:spPr>
              <a:xfrm>
                <a:off x="5655350" y="371633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67ABC6E-211E-D6F2-308E-8A5E11635411}"/>
                  </a:ext>
                </a:extLst>
              </p:cNvPr>
              <p:cNvSpPr/>
              <p:nvPr userDrawn="1"/>
            </p:nvSpPr>
            <p:spPr>
              <a:xfrm>
                <a:off x="5861364"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E35B3BC-F8C6-CFB2-0111-F8F5ECB0C4F2}"/>
                  </a:ext>
                </a:extLst>
              </p:cNvPr>
              <p:cNvSpPr/>
              <p:nvPr userDrawn="1"/>
            </p:nvSpPr>
            <p:spPr>
              <a:xfrm>
                <a:off x="6058586" y="371147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EC47431-91F0-0B5A-C354-2957B55CFBB0}"/>
                  </a:ext>
                </a:extLst>
              </p:cNvPr>
              <p:cNvSpPr/>
              <p:nvPr userDrawn="1"/>
            </p:nvSpPr>
            <p:spPr>
              <a:xfrm>
                <a:off x="5451232"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E853BE2-4888-B14A-4B31-82346C55AD18}"/>
                  </a:ext>
                </a:extLst>
              </p:cNvPr>
              <p:cNvSpPr/>
              <p:nvPr userDrawn="1"/>
            </p:nvSpPr>
            <p:spPr>
              <a:xfrm>
                <a:off x="5655350" y="395091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443E33F-C04F-EFD7-6FFF-E574F5CE5534}"/>
                  </a:ext>
                </a:extLst>
              </p:cNvPr>
              <p:cNvSpPr/>
              <p:nvPr userDrawn="1"/>
            </p:nvSpPr>
            <p:spPr>
              <a:xfrm>
                <a:off x="5861364"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5DF2B49-107F-016A-EC23-95E42183B626}"/>
                  </a:ext>
                </a:extLst>
              </p:cNvPr>
              <p:cNvSpPr/>
              <p:nvPr userDrawn="1"/>
            </p:nvSpPr>
            <p:spPr>
              <a:xfrm>
                <a:off x="6058586" y="394605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E59EBC0-F897-98EB-5D95-3D36F252F386}"/>
                  </a:ext>
                </a:extLst>
              </p:cNvPr>
              <p:cNvSpPr/>
              <p:nvPr userDrawn="1"/>
            </p:nvSpPr>
            <p:spPr>
              <a:xfrm>
                <a:off x="5451232"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3941606-975C-8F12-C5F9-A86C83B58F10}"/>
                  </a:ext>
                </a:extLst>
              </p:cNvPr>
              <p:cNvSpPr/>
              <p:nvPr userDrawn="1"/>
            </p:nvSpPr>
            <p:spPr>
              <a:xfrm>
                <a:off x="5655350" y="41854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A0E7C6C-0DFA-836E-C2C1-6E07E7FD2A93}"/>
                  </a:ext>
                </a:extLst>
              </p:cNvPr>
              <p:cNvSpPr/>
              <p:nvPr userDrawn="1"/>
            </p:nvSpPr>
            <p:spPr>
              <a:xfrm>
                <a:off x="5861364"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980E1D4-6624-27BE-3540-F27A7D16F2E6}"/>
                  </a:ext>
                </a:extLst>
              </p:cNvPr>
              <p:cNvSpPr/>
              <p:nvPr userDrawn="1"/>
            </p:nvSpPr>
            <p:spPr>
              <a:xfrm>
                <a:off x="6058586" y="41806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E8EBB34-132F-6B3B-4F06-24FBCF9493C7}"/>
                  </a:ext>
                </a:extLst>
              </p:cNvPr>
              <p:cNvSpPr/>
              <p:nvPr userDrawn="1"/>
            </p:nvSpPr>
            <p:spPr>
              <a:xfrm>
                <a:off x="5451232"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30B0C0E-BA98-6661-D454-625492679F24}"/>
                  </a:ext>
                </a:extLst>
              </p:cNvPr>
              <p:cNvSpPr/>
              <p:nvPr userDrawn="1"/>
            </p:nvSpPr>
            <p:spPr>
              <a:xfrm>
                <a:off x="5655350" y="442007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BFA3149-03E1-1E00-EF81-BB6A36A4C70F}"/>
                  </a:ext>
                </a:extLst>
              </p:cNvPr>
              <p:cNvSpPr/>
              <p:nvPr userDrawn="1"/>
            </p:nvSpPr>
            <p:spPr>
              <a:xfrm>
                <a:off x="5861364"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E2E8E63-B44A-C482-BA9C-7249AE08B755}"/>
                  </a:ext>
                </a:extLst>
              </p:cNvPr>
              <p:cNvSpPr/>
              <p:nvPr userDrawn="1"/>
            </p:nvSpPr>
            <p:spPr>
              <a:xfrm>
                <a:off x="6058586" y="441521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C8E91A8-5A59-FC08-2CA7-327DB2B9693D}"/>
                  </a:ext>
                </a:extLst>
              </p:cNvPr>
              <p:cNvSpPr/>
              <p:nvPr userDrawn="1"/>
            </p:nvSpPr>
            <p:spPr>
              <a:xfrm>
                <a:off x="5451232"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9103E8F-2881-1A98-5FB1-E6AB685F656F}"/>
                  </a:ext>
                </a:extLst>
              </p:cNvPr>
              <p:cNvSpPr/>
              <p:nvPr userDrawn="1"/>
            </p:nvSpPr>
            <p:spPr>
              <a:xfrm>
                <a:off x="5655350" y="465464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5316875-B144-1684-9D62-6EC5DC67EC32}"/>
                  </a:ext>
                </a:extLst>
              </p:cNvPr>
              <p:cNvSpPr/>
              <p:nvPr userDrawn="1"/>
            </p:nvSpPr>
            <p:spPr>
              <a:xfrm>
                <a:off x="5861364"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8B83B26-4DB4-C173-94EE-F8CE3058B401}"/>
                  </a:ext>
                </a:extLst>
              </p:cNvPr>
              <p:cNvSpPr/>
              <p:nvPr userDrawn="1"/>
            </p:nvSpPr>
            <p:spPr>
              <a:xfrm>
                <a:off x="6058586" y="464979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8B162B9-0DBB-990D-D74B-BFBD04E6E1E6}"/>
                  </a:ext>
                </a:extLst>
              </p:cNvPr>
              <p:cNvSpPr/>
              <p:nvPr userDrawn="1"/>
            </p:nvSpPr>
            <p:spPr>
              <a:xfrm>
                <a:off x="5451232"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E1D0CD0-7005-B118-B5F9-5741E364886B}"/>
                  </a:ext>
                </a:extLst>
              </p:cNvPr>
              <p:cNvSpPr/>
              <p:nvPr userDrawn="1"/>
            </p:nvSpPr>
            <p:spPr>
              <a:xfrm>
                <a:off x="5655350" y="4891337"/>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973DACF-BD2A-530B-A0C7-B34CC42C7D09}"/>
                  </a:ext>
                </a:extLst>
              </p:cNvPr>
              <p:cNvSpPr/>
              <p:nvPr userDrawn="1"/>
            </p:nvSpPr>
            <p:spPr>
              <a:xfrm>
                <a:off x="5861364"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AC31971-3877-16A2-0011-70E99D0F59D2}"/>
                  </a:ext>
                </a:extLst>
              </p:cNvPr>
              <p:cNvSpPr/>
              <p:nvPr userDrawn="1"/>
            </p:nvSpPr>
            <p:spPr>
              <a:xfrm>
                <a:off x="6058586" y="4886483"/>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DA16AEC-7B37-7B51-F7C3-54794D3415C8}"/>
                  </a:ext>
                </a:extLst>
              </p:cNvPr>
              <p:cNvSpPr/>
              <p:nvPr userDrawn="1"/>
            </p:nvSpPr>
            <p:spPr>
              <a:xfrm>
                <a:off x="5451232"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BDE3604-816A-2A13-1520-E61C9E34D210}"/>
                  </a:ext>
                </a:extLst>
              </p:cNvPr>
              <p:cNvSpPr/>
              <p:nvPr userDrawn="1"/>
            </p:nvSpPr>
            <p:spPr>
              <a:xfrm>
                <a:off x="5655350" y="51280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A77099B-860E-F76B-2AFE-56FC867A1481}"/>
                  </a:ext>
                </a:extLst>
              </p:cNvPr>
              <p:cNvSpPr/>
              <p:nvPr userDrawn="1"/>
            </p:nvSpPr>
            <p:spPr>
              <a:xfrm>
                <a:off x="5861364"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1CF1FC5-B203-C608-5F76-894FBEF47925}"/>
                  </a:ext>
                </a:extLst>
              </p:cNvPr>
              <p:cNvSpPr/>
              <p:nvPr userDrawn="1"/>
            </p:nvSpPr>
            <p:spPr>
              <a:xfrm>
                <a:off x="6058586" y="51231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4857F75-B91C-94DF-E1C9-A15DBEACC2CA}"/>
                  </a:ext>
                </a:extLst>
              </p:cNvPr>
              <p:cNvSpPr/>
              <p:nvPr userDrawn="1"/>
            </p:nvSpPr>
            <p:spPr>
              <a:xfrm>
                <a:off x="5451232"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988D990-CACD-4240-68B0-F90BEE79B009}"/>
                  </a:ext>
                </a:extLst>
              </p:cNvPr>
              <p:cNvSpPr/>
              <p:nvPr userDrawn="1"/>
            </p:nvSpPr>
            <p:spPr>
              <a:xfrm>
                <a:off x="5655350" y="537505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4D2349B-E518-00F6-6747-16F170E8BE8D}"/>
                  </a:ext>
                </a:extLst>
              </p:cNvPr>
              <p:cNvSpPr/>
              <p:nvPr userDrawn="1"/>
            </p:nvSpPr>
            <p:spPr>
              <a:xfrm>
                <a:off x="5861364"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B8B2AE-31EC-0E34-D0B5-2FE396AE66FD}"/>
                  </a:ext>
                </a:extLst>
              </p:cNvPr>
              <p:cNvSpPr/>
              <p:nvPr userDrawn="1"/>
            </p:nvSpPr>
            <p:spPr>
              <a:xfrm>
                <a:off x="6058586" y="5370202"/>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7DFC66C-BA8A-83DA-8FC2-EBAFBCFA68B6}"/>
                  </a:ext>
                </a:extLst>
              </p:cNvPr>
              <p:cNvSpPr/>
              <p:nvPr userDrawn="1"/>
            </p:nvSpPr>
            <p:spPr>
              <a:xfrm>
                <a:off x="5451232"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C12345A1-430A-8418-B27D-16BC257C9CC5}"/>
                  </a:ext>
                </a:extLst>
              </p:cNvPr>
              <p:cNvSpPr/>
              <p:nvPr userDrawn="1"/>
            </p:nvSpPr>
            <p:spPr>
              <a:xfrm>
                <a:off x="5655350" y="5610338"/>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9C542DA8-3BAA-144E-DF2A-82642DAB7352}"/>
                  </a:ext>
                </a:extLst>
              </p:cNvPr>
              <p:cNvSpPr/>
              <p:nvPr userDrawn="1"/>
            </p:nvSpPr>
            <p:spPr>
              <a:xfrm>
                <a:off x="5861364"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037B112-47B0-2EB0-FCA8-032BC27B12FE}"/>
                  </a:ext>
                </a:extLst>
              </p:cNvPr>
              <p:cNvSpPr/>
              <p:nvPr userDrawn="1"/>
            </p:nvSpPr>
            <p:spPr>
              <a:xfrm>
                <a:off x="6058586" y="5605484"/>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49F32A1-AB0C-40D5-5550-B8F35D3FB0A8}"/>
                  </a:ext>
                </a:extLst>
              </p:cNvPr>
              <p:cNvSpPr/>
              <p:nvPr userDrawn="1"/>
            </p:nvSpPr>
            <p:spPr>
              <a:xfrm>
                <a:off x="5451232"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F94ED37-2C83-84FD-10D3-DDF87405BC07}"/>
                  </a:ext>
                </a:extLst>
              </p:cNvPr>
              <p:cNvSpPr/>
              <p:nvPr userDrawn="1"/>
            </p:nvSpPr>
            <p:spPr>
              <a:xfrm>
                <a:off x="5655350" y="5867780"/>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7FF3350-A73A-7481-1601-BC2E1AFAC6EE}"/>
                  </a:ext>
                </a:extLst>
              </p:cNvPr>
              <p:cNvSpPr/>
              <p:nvPr userDrawn="1"/>
            </p:nvSpPr>
            <p:spPr>
              <a:xfrm>
                <a:off x="5861364"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AFEB917-71CD-86E1-3A33-FA0F37F00464}"/>
                  </a:ext>
                </a:extLst>
              </p:cNvPr>
              <p:cNvSpPr/>
              <p:nvPr userDrawn="1"/>
            </p:nvSpPr>
            <p:spPr>
              <a:xfrm>
                <a:off x="6058586" y="5862926"/>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0FADEFA-64EC-39C7-FA40-350260D5450C}"/>
                  </a:ext>
                </a:extLst>
              </p:cNvPr>
              <p:cNvSpPr/>
              <p:nvPr userDrawn="1"/>
            </p:nvSpPr>
            <p:spPr>
              <a:xfrm>
                <a:off x="5451232"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9D06C86-C600-9AE8-B4EC-B49AB7A1613A}"/>
                  </a:ext>
                </a:extLst>
              </p:cNvPr>
              <p:cNvSpPr/>
              <p:nvPr userDrawn="1"/>
            </p:nvSpPr>
            <p:spPr>
              <a:xfrm>
                <a:off x="5655350" y="6102359"/>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3154702-6DA0-B5F9-E8C7-1AF68938E7FD}"/>
                  </a:ext>
                </a:extLst>
              </p:cNvPr>
              <p:cNvSpPr/>
              <p:nvPr userDrawn="1"/>
            </p:nvSpPr>
            <p:spPr>
              <a:xfrm>
                <a:off x="5861364"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E4848E7-F198-5CC2-4860-62BB897C2F38}"/>
                  </a:ext>
                </a:extLst>
              </p:cNvPr>
              <p:cNvSpPr/>
              <p:nvPr userDrawn="1"/>
            </p:nvSpPr>
            <p:spPr>
              <a:xfrm>
                <a:off x="6058586" y="609750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0BBE7E8-4267-00BC-36EF-B0ECE148D26C}"/>
                  </a:ext>
                </a:extLst>
              </p:cNvPr>
              <p:cNvSpPr/>
              <p:nvPr userDrawn="1"/>
            </p:nvSpPr>
            <p:spPr>
              <a:xfrm>
                <a:off x="5451232"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D700C010-818D-C6EC-6E5E-44F9482393D0}"/>
                  </a:ext>
                </a:extLst>
              </p:cNvPr>
              <p:cNvSpPr/>
              <p:nvPr userDrawn="1"/>
            </p:nvSpPr>
            <p:spPr>
              <a:xfrm>
                <a:off x="5655350" y="634182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CEFDF93-463F-A468-B720-7BBD88D701FA}"/>
                  </a:ext>
                </a:extLst>
              </p:cNvPr>
              <p:cNvSpPr/>
              <p:nvPr userDrawn="1"/>
            </p:nvSpPr>
            <p:spPr>
              <a:xfrm>
                <a:off x="5861364"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8538A5B-180A-EC12-3D37-995E695012FF}"/>
                  </a:ext>
                </a:extLst>
              </p:cNvPr>
              <p:cNvSpPr/>
              <p:nvPr userDrawn="1"/>
            </p:nvSpPr>
            <p:spPr>
              <a:xfrm>
                <a:off x="6058586" y="633697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0A4D421A-BF96-9650-A3A9-7427EC9E81A5}"/>
                </a:ext>
              </a:extLst>
            </p:cNvPr>
            <p:cNvSpPr/>
            <p:nvPr userDrawn="1"/>
          </p:nvSpPr>
          <p:spPr>
            <a:xfrm>
              <a:off x="5451232"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CBB3834-0002-2244-E70F-B72FDE7F0DE9}"/>
                </a:ext>
              </a:extLst>
            </p:cNvPr>
            <p:cNvSpPr/>
            <p:nvPr userDrawn="1"/>
          </p:nvSpPr>
          <p:spPr>
            <a:xfrm>
              <a:off x="5655350" y="6586145"/>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A67D0C-6183-4F83-4E46-BF2E9C08C60C}"/>
                </a:ext>
              </a:extLst>
            </p:cNvPr>
            <p:cNvSpPr/>
            <p:nvPr userDrawn="1"/>
          </p:nvSpPr>
          <p:spPr>
            <a:xfrm>
              <a:off x="5861364"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78272B9-BB7B-D60F-5832-863030D4B7A9}"/>
                </a:ext>
              </a:extLst>
            </p:cNvPr>
            <p:cNvSpPr/>
            <p:nvPr userDrawn="1"/>
          </p:nvSpPr>
          <p:spPr>
            <a:xfrm>
              <a:off x="6058586" y="6581291"/>
              <a:ext cx="138780" cy="138780"/>
            </a:xfrm>
            <a:prstGeom prst="ellipse">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350520" y="2685912"/>
            <a:ext cx="7680960" cy="4117439"/>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rgbClr val="F68D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rgbClr val="F68D2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Title 1">
            <a:extLst>
              <a:ext uri="{FF2B5EF4-FFF2-40B4-BE49-F238E27FC236}">
                <a16:creationId xmlns:a16="http://schemas.microsoft.com/office/drawing/2014/main" id="{435E2DF4-DF8B-F597-7955-B0CA04C5C288}"/>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5400" b="1" spc="-300" dirty="0">
                <a:solidFill>
                  <a:schemeClr val="tx1"/>
                </a:solidFill>
              </a:defRPr>
            </a:lvl1pPr>
          </a:lstStyle>
          <a:p>
            <a:pPr lvl="0" algn="r"/>
            <a:r>
              <a:rPr lang="en-US" noProof="0"/>
              <a:t>Thank You</a:t>
            </a:r>
          </a:p>
        </p:txBody>
      </p:sp>
      <p:sp>
        <p:nvSpPr>
          <p:cNvPr id="5" name="Text Placeholder 5">
            <a:extLst>
              <a:ext uri="{FF2B5EF4-FFF2-40B4-BE49-F238E27FC236}">
                <a16:creationId xmlns:a16="http://schemas.microsoft.com/office/drawing/2014/main" id="{D46B51B9-7763-2E76-007F-BEFC26832992}"/>
              </a:ext>
            </a:extLst>
          </p:cNvPr>
          <p:cNvSpPr>
            <a:spLocks noGrp="1"/>
          </p:cNvSpPr>
          <p:nvPr>
            <p:ph type="body" sz="quarter" idx="15" hasCustomPrompt="1"/>
          </p:nvPr>
        </p:nvSpPr>
        <p:spPr>
          <a:xfrm>
            <a:off x="8907780" y="3996198"/>
            <a:ext cx="2910342" cy="316800"/>
          </a:xfrm>
          <a:solidFill>
            <a:srgbClr val="8FD6BD"/>
          </a:solidFill>
        </p:spPr>
        <p:txBody>
          <a:bodyPr rIns="72000" anchor="ctr"/>
          <a:lstStyle>
            <a:lvl1pPr marL="0" indent="0" algn="ctr">
              <a:buNone/>
              <a:defRPr sz="1600">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6" name="Text Placeholder 6">
            <a:extLst>
              <a:ext uri="{FF2B5EF4-FFF2-40B4-BE49-F238E27FC236}">
                <a16:creationId xmlns:a16="http://schemas.microsoft.com/office/drawing/2014/main" id="{3FEA9697-C7A6-C2E7-9D4A-CEBE99F430BF}"/>
              </a:ext>
            </a:extLst>
          </p:cNvPr>
          <p:cNvSpPr>
            <a:spLocks noGrp="1"/>
          </p:cNvSpPr>
          <p:nvPr>
            <p:ph type="body" sz="quarter" idx="16" hasCustomPrompt="1"/>
          </p:nvPr>
        </p:nvSpPr>
        <p:spPr>
          <a:xfrm>
            <a:off x="8907780" y="4345215"/>
            <a:ext cx="2910342" cy="316800"/>
          </a:xfrm>
          <a:solidFill>
            <a:srgbClr val="8FD6BD"/>
          </a:solidFill>
        </p:spPr>
        <p:txBody>
          <a:bodyPr rIns="72000" anchor="ctr"/>
          <a:lstStyle>
            <a:lvl1pPr marL="0" indent="0" algn="ctr">
              <a:buNone/>
              <a:defRPr sz="1600">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7" name="Text Placeholder 7">
            <a:extLst>
              <a:ext uri="{FF2B5EF4-FFF2-40B4-BE49-F238E27FC236}">
                <a16:creationId xmlns:a16="http://schemas.microsoft.com/office/drawing/2014/main" id="{8D340AA0-12F0-8A3E-4E85-415A3F93BDBB}"/>
              </a:ext>
            </a:extLst>
          </p:cNvPr>
          <p:cNvSpPr>
            <a:spLocks noGrp="1"/>
          </p:cNvSpPr>
          <p:nvPr>
            <p:ph type="body" sz="quarter" idx="17" hasCustomPrompt="1"/>
          </p:nvPr>
        </p:nvSpPr>
        <p:spPr>
          <a:xfrm>
            <a:off x="8907780" y="4694232"/>
            <a:ext cx="2910342" cy="316800"/>
          </a:xfrm>
          <a:solidFill>
            <a:srgbClr val="8FD6BD"/>
          </a:solidFill>
        </p:spPr>
        <p:txBody>
          <a:bodyPr rIns="72000" anchor="ctr"/>
          <a:lstStyle>
            <a:lvl1pPr marL="0" indent="0" algn="ctr">
              <a:buNone/>
              <a:defRPr sz="1600">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9" name="Text Placeholder 8">
            <a:extLst>
              <a:ext uri="{FF2B5EF4-FFF2-40B4-BE49-F238E27FC236}">
                <a16:creationId xmlns:a16="http://schemas.microsoft.com/office/drawing/2014/main" id="{EDD232B6-A2AB-A3EE-503F-62C2311FA888}"/>
              </a:ext>
            </a:extLst>
          </p:cNvPr>
          <p:cNvSpPr>
            <a:spLocks noGrp="1"/>
          </p:cNvSpPr>
          <p:nvPr>
            <p:ph type="body" sz="quarter" idx="18" hasCustomPrompt="1"/>
          </p:nvPr>
        </p:nvSpPr>
        <p:spPr>
          <a:xfrm>
            <a:off x="8907780" y="5043249"/>
            <a:ext cx="2910342" cy="316800"/>
          </a:xfrm>
          <a:solidFill>
            <a:srgbClr val="8FD6BD"/>
          </a:solidFill>
        </p:spPr>
        <p:txBody>
          <a:bodyPr rIns="72000" anchor="ctr"/>
          <a:lstStyle>
            <a:lvl1pPr marL="0" indent="0" algn="ctr">
              <a:buNone/>
              <a:defRPr sz="1600">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0" name="Rectangle 9">
            <a:extLst>
              <a:ext uri="{FF2B5EF4-FFF2-40B4-BE49-F238E27FC236}">
                <a16:creationId xmlns:a16="http://schemas.microsoft.com/office/drawing/2014/main" id="{83982407-12CD-CB61-EB0E-9C3E918201E3}"/>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ubtitle 2">
            <a:extLst>
              <a:ext uri="{FF2B5EF4-FFF2-40B4-BE49-F238E27FC236}">
                <a16:creationId xmlns:a16="http://schemas.microsoft.com/office/drawing/2014/main" id="{201FB0C7-E569-0E11-7846-DBC6284ABC55}"/>
              </a:ext>
            </a:extLst>
          </p:cNvPr>
          <p:cNvSpPr>
            <a:spLocks noGrp="1"/>
          </p:cNvSpPr>
          <p:nvPr>
            <p:ph type="body" sz="quarter" idx="32" hasCustomPrompt="1"/>
          </p:nvPr>
        </p:nvSpPr>
        <p:spPr>
          <a:xfrm>
            <a:off x="431800" y="239041"/>
            <a:ext cx="11339513" cy="2026136"/>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Paragraph text</a:t>
            </a:r>
          </a:p>
        </p:txBody>
      </p:sp>
    </p:spTree>
    <p:extLst>
      <p:ext uri="{BB962C8B-B14F-4D97-AF65-F5344CB8AC3E}">
        <p14:creationId xmlns:p14="http://schemas.microsoft.com/office/powerpoint/2010/main" val="87541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Gray Box" preserve="1" userDrawn="1">
  <p:cSld name="Title and Gray Box">
    <p:spTree>
      <p:nvGrpSpPr>
        <p:cNvPr id="1" name="Shape 138"/>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3D80999B-4AC9-4039-8E79-AAB7A8D5E0B8}"/>
              </a:ext>
            </a:extLst>
          </p:cNvPr>
          <p:cNvSpPr/>
          <p:nvPr userDrawn="1">
            <p:custDataLst>
              <p:tags r:id="rId1"/>
            </p:custDataLst>
          </p:nvPr>
        </p:nvSpPr>
        <p:spPr>
          <a:xfrm>
            <a:off x="0" y="0"/>
            <a:ext cx="12700" cy="1270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oogle Shape;142;p32"/>
          <p:cNvSpPr txBox="1">
            <a:spLocks noGrp="1"/>
          </p:cNvSpPr>
          <p:nvPr>
            <p:ph type="title"/>
          </p:nvPr>
        </p:nvSpPr>
        <p:spPr>
          <a:xfrm>
            <a:off x="455247" y="0"/>
            <a:ext cx="11281507" cy="645263"/>
          </a:xfrm>
          <a:prstGeom prst="rect">
            <a:avLst/>
          </a:prstGeom>
          <a:noFill/>
          <a:ln>
            <a:noFill/>
          </a:ln>
        </p:spPr>
        <p:txBody>
          <a:bodyPr spcFirstLastPara="1" wrap="square" lIns="0" tIns="0" rIns="91425" bIns="0" anchor="b" anchorCtr="0"/>
          <a:lstStyle>
            <a:lvl1pPr marR="0" lvl="0" algn="l" rtl="0">
              <a:lnSpc>
                <a:spcPct val="100000"/>
              </a:lnSpc>
              <a:spcBef>
                <a:spcPts val="0"/>
              </a:spcBef>
              <a:spcAft>
                <a:spcPts val="0"/>
              </a:spcAft>
              <a:buClr>
                <a:schemeClr val="dk1"/>
              </a:buClr>
              <a:buSzPts val="1400"/>
              <a:buFont typeface="Roboto Slab"/>
              <a:buNone/>
              <a:defRPr sz="3200" b="1" i="0" u="none" strike="noStrike" cap="none">
                <a:solidFill>
                  <a:srgbClr val="006F81"/>
                </a:solidFill>
                <a:latin typeface="Avenir Next LT Pro" panose="020B0504020202020204" pitchFamily="34" charset="0"/>
                <a:ea typeface="Avenir Next LT Pro" panose="020B0504020202020204" pitchFamily="34" charset="0"/>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9pPr>
          </a:lstStyle>
          <a:p>
            <a:endParaRPr/>
          </a:p>
        </p:txBody>
      </p:sp>
      <p:sp>
        <p:nvSpPr>
          <p:cNvPr id="9" name="Google Shape;128;p28">
            <a:extLst>
              <a:ext uri="{FF2B5EF4-FFF2-40B4-BE49-F238E27FC236}">
                <a16:creationId xmlns:a16="http://schemas.microsoft.com/office/drawing/2014/main" id="{42A8C001-8B6F-A94A-A209-41A8213956C3}"/>
              </a:ext>
            </a:extLst>
          </p:cNvPr>
          <p:cNvSpPr txBox="1">
            <a:spLocks noGrp="1"/>
          </p:cNvSpPr>
          <p:nvPr>
            <p:ph type="sldNum" idx="12"/>
          </p:nvPr>
        </p:nvSpPr>
        <p:spPr>
          <a:xfrm>
            <a:off x="11515146" y="6423513"/>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dk2"/>
                </a:solidFill>
                <a:latin typeface="+mn-lt"/>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solidFill>
                <a:srgbClr val="000000"/>
              </a:solidFill>
            </a:endParaRPr>
          </a:p>
        </p:txBody>
      </p:sp>
      <p:sp>
        <p:nvSpPr>
          <p:cNvPr id="4" name="Text Placeholder 3">
            <a:extLst>
              <a:ext uri="{FF2B5EF4-FFF2-40B4-BE49-F238E27FC236}">
                <a16:creationId xmlns:a16="http://schemas.microsoft.com/office/drawing/2014/main" id="{60B7F964-DCFB-CA44-8FDE-40CCE2911CDC}"/>
              </a:ext>
            </a:extLst>
          </p:cNvPr>
          <p:cNvSpPr>
            <a:spLocks noGrp="1"/>
          </p:cNvSpPr>
          <p:nvPr>
            <p:ph type="body" sz="quarter" idx="13"/>
          </p:nvPr>
        </p:nvSpPr>
        <p:spPr>
          <a:xfrm>
            <a:off x="455084" y="643260"/>
            <a:ext cx="10977792" cy="553768"/>
          </a:xfrm>
          <a:prstGeom prst="rect">
            <a:avLst/>
          </a:prstGeom>
        </p:spPr>
        <p:txBody>
          <a:bodyPr lIns="0" tIns="0"/>
          <a:lstStyle>
            <a:lvl1pPr>
              <a:defRPr sz="1600" b="0">
                <a:solidFill>
                  <a:schemeClr val="bg2">
                    <a:lumMod val="75000"/>
                  </a:schemeClr>
                </a:solidFill>
                <a:latin typeface="Avenir Next LT Pro" panose="020B0504020202020204" pitchFamily="34" charset="0"/>
              </a:defRPr>
            </a:lvl1pPr>
          </a:lstStyle>
          <a:p>
            <a:pPr lvl="0"/>
            <a:r>
              <a:rPr lang="en-US"/>
              <a:t>Click to edit Master text styles</a:t>
            </a:r>
          </a:p>
        </p:txBody>
      </p:sp>
      <p:sp>
        <p:nvSpPr>
          <p:cNvPr id="12" name="Text Placeholder 2">
            <a:extLst>
              <a:ext uri="{FF2B5EF4-FFF2-40B4-BE49-F238E27FC236}">
                <a16:creationId xmlns:a16="http://schemas.microsoft.com/office/drawing/2014/main" id="{9878E678-FE04-4B4E-A19A-085A02D14A88}"/>
              </a:ext>
            </a:extLst>
          </p:cNvPr>
          <p:cNvSpPr>
            <a:spLocks noGrp="1"/>
          </p:cNvSpPr>
          <p:nvPr>
            <p:ph type="body" sz="quarter" idx="14"/>
          </p:nvPr>
        </p:nvSpPr>
        <p:spPr>
          <a:xfrm>
            <a:off x="455085" y="2529417"/>
            <a:ext cx="10644716" cy="3302000"/>
          </a:xfrm>
          <a:prstGeom prst="rect">
            <a:avLst/>
          </a:prstGeom>
        </p:spPr>
        <p:txBody>
          <a:bodyPr lIns="0"/>
          <a:lstStyle>
            <a:lvl1pPr>
              <a:spcAft>
                <a:spcPts val="533"/>
              </a:spcAft>
              <a:defRPr sz="1867">
                <a:solidFill>
                  <a:schemeClr val="bg2">
                    <a:lumMod val="75000"/>
                  </a:schemeClr>
                </a:solidFill>
                <a:latin typeface="+mn-lt"/>
              </a:defRPr>
            </a:lvl1pPr>
            <a:lvl2pPr>
              <a:spcAft>
                <a:spcPts val="533"/>
              </a:spcAft>
              <a:defRPr sz="1867">
                <a:solidFill>
                  <a:schemeClr val="bg2">
                    <a:lumMod val="75000"/>
                  </a:schemeClr>
                </a:solidFill>
                <a:latin typeface="+mn-lt"/>
              </a:defRPr>
            </a:lvl2pPr>
            <a:lvl3pPr>
              <a:spcAft>
                <a:spcPts val="533"/>
              </a:spcAft>
              <a:defRPr sz="1867">
                <a:solidFill>
                  <a:schemeClr val="bg2">
                    <a:lumMod val="75000"/>
                  </a:schemeClr>
                </a:solidFill>
                <a:latin typeface="+mn-lt"/>
              </a:defRPr>
            </a:lvl3pPr>
            <a:lvl4pPr>
              <a:spcAft>
                <a:spcPts val="533"/>
              </a:spcAft>
              <a:defRPr sz="1867">
                <a:solidFill>
                  <a:schemeClr val="bg2">
                    <a:lumMod val="75000"/>
                  </a:schemeClr>
                </a:solidFill>
                <a:latin typeface="+mn-lt"/>
              </a:defRPr>
            </a:lvl4pPr>
            <a:lvl5pPr>
              <a:spcAft>
                <a:spcPts val="533"/>
              </a:spcAft>
              <a:defRPr sz="1867">
                <a:solidFill>
                  <a:schemeClr val="bg2">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35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Gray Box" preserve="1" userDrawn="1">
  <p:cSld name="1_Title and Gray Box">
    <p:spTree>
      <p:nvGrpSpPr>
        <p:cNvPr id="1" name="Shape 138"/>
        <p:cNvGrpSpPr/>
        <p:nvPr/>
      </p:nvGrpSpPr>
      <p:grpSpPr>
        <a:xfrm>
          <a:off x="0" y="0"/>
          <a:ext cx="0" cy="0"/>
          <a:chOff x="0" y="0"/>
          <a:chExt cx="0" cy="0"/>
        </a:xfrm>
      </p:grpSpPr>
      <p:sp>
        <p:nvSpPr>
          <p:cNvPr id="3" name="Do not remove" hidden="1">
            <a:extLst>
              <a:ext uri="{FF2B5EF4-FFF2-40B4-BE49-F238E27FC236}">
                <a16:creationId xmlns:a16="http://schemas.microsoft.com/office/drawing/2014/main" id="{73E2AE96-20F3-4352-A123-0FFF992103DA}"/>
              </a:ext>
            </a:extLst>
          </p:cNvPr>
          <p:cNvSpPr/>
          <p:nvPr userDrawn="1">
            <p:custDataLst>
              <p:tags r:id="rId1"/>
            </p:custDataLst>
          </p:nvPr>
        </p:nvSpPr>
        <p:spPr>
          <a:xfrm>
            <a:off x="0" y="0"/>
            <a:ext cx="16933" cy="16933"/>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Google Shape;172;p38">
            <a:extLst>
              <a:ext uri="{FF2B5EF4-FFF2-40B4-BE49-F238E27FC236}">
                <a16:creationId xmlns:a16="http://schemas.microsoft.com/office/drawing/2014/main" id="{3E1BF0C9-417E-7640-9041-E7CFF88D1101}"/>
              </a:ext>
            </a:extLst>
          </p:cNvPr>
          <p:cNvSpPr/>
          <p:nvPr userDrawn="1"/>
        </p:nvSpPr>
        <p:spPr>
          <a:xfrm>
            <a:off x="0" y="0"/>
            <a:ext cx="12192000" cy="2298800"/>
          </a:xfrm>
          <a:prstGeom prst="rect">
            <a:avLst/>
          </a:prstGeom>
          <a:solidFill>
            <a:srgbClr val="F6F6F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mn-lt"/>
              <a:ea typeface="Arial"/>
              <a:cs typeface="Arial"/>
              <a:sym typeface="Arial"/>
            </a:endParaRPr>
          </a:p>
        </p:txBody>
      </p:sp>
      <p:sp>
        <p:nvSpPr>
          <p:cNvPr id="142" name="Google Shape;142;p32"/>
          <p:cNvSpPr txBox="1">
            <a:spLocks noGrp="1"/>
          </p:cNvSpPr>
          <p:nvPr>
            <p:ph type="title"/>
          </p:nvPr>
        </p:nvSpPr>
        <p:spPr>
          <a:xfrm>
            <a:off x="455247" y="323139"/>
            <a:ext cx="11281507" cy="645263"/>
          </a:xfrm>
          <a:prstGeom prst="rect">
            <a:avLst/>
          </a:prstGeom>
          <a:noFill/>
          <a:ln>
            <a:noFill/>
          </a:ln>
        </p:spPr>
        <p:txBody>
          <a:bodyPr spcFirstLastPara="1" wrap="square" lIns="0" tIns="0" rIns="91425" bIns="0" anchor="b" anchorCtr="0"/>
          <a:lstStyle>
            <a:lvl1pPr marR="0" lvl="0" algn="l" rtl="0">
              <a:lnSpc>
                <a:spcPct val="100000"/>
              </a:lnSpc>
              <a:spcBef>
                <a:spcPts val="0"/>
              </a:spcBef>
              <a:spcAft>
                <a:spcPts val="0"/>
              </a:spcAft>
              <a:buClr>
                <a:schemeClr val="dk1"/>
              </a:buClr>
              <a:buSzPts val="1400"/>
              <a:buFont typeface="Roboto Slab"/>
              <a:buNone/>
              <a:defRPr sz="3200" b="0" i="0" u="none" strike="noStrike" cap="none">
                <a:solidFill>
                  <a:schemeClr val="tx1"/>
                </a:solidFill>
                <a:latin typeface="+mj-lt"/>
                <a:ea typeface="Roboto Slab"/>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9pPr>
          </a:lstStyle>
          <a:p>
            <a:endParaRPr/>
          </a:p>
        </p:txBody>
      </p:sp>
      <p:sp>
        <p:nvSpPr>
          <p:cNvPr id="9" name="Google Shape;128;p28">
            <a:extLst>
              <a:ext uri="{FF2B5EF4-FFF2-40B4-BE49-F238E27FC236}">
                <a16:creationId xmlns:a16="http://schemas.microsoft.com/office/drawing/2014/main" id="{42A8C001-8B6F-A94A-A209-41A8213956C3}"/>
              </a:ext>
            </a:extLst>
          </p:cNvPr>
          <p:cNvSpPr txBox="1">
            <a:spLocks noGrp="1"/>
          </p:cNvSpPr>
          <p:nvPr>
            <p:ph type="sldNum" idx="12"/>
          </p:nvPr>
        </p:nvSpPr>
        <p:spPr>
          <a:xfrm>
            <a:off x="11515146" y="6423513"/>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dk2"/>
                </a:solidFill>
                <a:latin typeface="+mn-lt"/>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solidFill>
                <a:srgbClr val="000000"/>
              </a:solidFill>
            </a:endParaRPr>
          </a:p>
        </p:txBody>
      </p:sp>
      <p:sp>
        <p:nvSpPr>
          <p:cNvPr id="4" name="Text Placeholder 3">
            <a:extLst>
              <a:ext uri="{FF2B5EF4-FFF2-40B4-BE49-F238E27FC236}">
                <a16:creationId xmlns:a16="http://schemas.microsoft.com/office/drawing/2014/main" id="{60B7F964-DCFB-CA44-8FDE-40CCE2911CDC}"/>
              </a:ext>
            </a:extLst>
          </p:cNvPr>
          <p:cNvSpPr>
            <a:spLocks noGrp="1"/>
          </p:cNvSpPr>
          <p:nvPr>
            <p:ph type="body" sz="quarter" idx="13"/>
          </p:nvPr>
        </p:nvSpPr>
        <p:spPr>
          <a:xfrm>
            <a:off x="455084" y="1028864"/>
            <a:ext cx="10977792" cy="553768"/>
          </a:xfrm>
          <a:prstGeom prst="rect">
            <a:avLst/>
          </a:prstGeom>
        </p:spPr>
        <p:txBody>
          <a:bodyPr lIns="0" tIns="0"/>
          <a:lstStyle>
            <a:lvl1pPr>
              <a:defRPr sz="1600" b="1">
                <a:solidFill>
                  <a:schemeClr val="bg2">
                    <a:lumMod val="75000"/>
                  </a:schemeClr>
                </a:solidFill>
                <a:latin typeface="+mn-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9878E678-FE04-4B4E-A19A-085A02D14A88}"/>
              </a:ext>
            </a:extLst>
          </p:cNvPr>
          <p:cNvSpPr>
            <a:spLocks noGrp="1"/>
          </p:cNvSpPr>
          <p:nvPr>
            <p:ph type="body" sz="quarter" idx="14"/>
          </p:nvPr>
        </p:nvSpPr>
        <p:spPr>
          <a:xfrm>
            <a:off x="455085" y="2529417"/>
            <a:ext cx="10644716" cy="3302000"/>
          </a:xfrm>
          <a:prstGeom prst="rect">
            <a:avLst/>
          </a:prstGeom>
        </p:spPr>
        <p:txBody>
          <a:bodyPr lIns="0"/>
          <a:lstStyle>
            <a:lvl1pPr>
              <a:spcAft>
                <a:spcPts val="533"/>
              </a:spcAft>
              <a:defRPr sz="1867">
                <a:solidFill>
                  <a:schemeClr val="bg2">
                    <a:lumMod val="75000"/>
                  </a:schemeClr>
                </a:solidFill>
                <a:latin typeface="+mn-lt"/>
              </a:defRPr>
            </a:lvl1pPr>
            <a:lvl2pPr>
              <a:spcAft>
                <a:spcPts val="533"/>
              </a:spcAft>
              <a:defRPr sz="1867">
                <a:solidFill>
                  <a:schemeClr val="bg2">
                    <a:lumMod val="75000"/>
                  </a:schemeClr>
                </a:solidFill>
                <a:latin typeface="+mn-lt"/>
              </a:defRPr>
            </a:lvl2pPr>
            <a:lvl3pPr>
              <a:spcAft>
                <a:spcPts val="533"/>
              </a:spcAft>
              <a:defRPr sz="1867">
                <a:solidFill>
                  <a:schemeClr val="bg2">
                    <a:lumMod val="75000"/>
                  </a:schemeClr>
                </a:solidFill>
                <a:latin typeface="+mn-lt"/>
              </a:defRPr>
            </a:lvl3pPr>
            <a:lvl4pPr>
              <a:spcAft>
                <a:spcPts val="533"/>
              </a:spcAft>
              <a:defRPr sz="1867">
                <a:solidFill>
                  <a:schemeClr val="bg2">
                    <a:lumMod val="75000"/>
                  </a:schemeClr>
                </a:solidFill>
                <a:latin typeface="+mn-lt"/>
              </a:defRPr>
            </a:lvl4pPr>
            <a:lvl5pPr>
              <a:spcAft>
                <a:spcPts val="533"/>
              </a:spcAft>
              <a:defRPr sz="1867">
                <a:solidFill>
                  <a:schemeClr val="bg2">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Google Shape;141;p32">
            <a:extLst>
              <a:ext uri="{FF2B5EF4-FFF2-40B4-BE49-F238E27FC236}">
                <a16:creationId xmlns:a16="http://schemas.microsoft.com/office/drawing/2014/main" id="{FD572079-F2A7-054A-A167-2CF3BF034A86}"/>
              </a:ext>
            </a:extLst>
          </p:cNvPr>
          <p:cNvCxnSpPr/>
          <p:nvPr userDrawn="1"/>
        </p:nvCxnSpPr>
        <p:spPr>
          <a:xfrm rot="-3053">
            <a:off x="455245" y="346581"/>
            <a:ext cx="450400" cy="0"/>
          </a:xfrm>
          <a:prstGeom prst="straightConnector1">
            <a:avLst/>
          </a:prstGeom>
          <a:noFill/>
          <a:ln w="19050" cap="flat" cmpd="sng">
            <a:solidFill>
              <a:schemeClr val="accent1"/>
            </a:solidFill>
            <a:prstDash val="solid"/>
            <a:round/>
            <a:headEnd type="none" w="sm" len="sm"/>
            <a:tailEnd type="none" w="sm" len="sm"/>
          </a:ln>
        </p:spPr>
      </p:cxnSp>
      <p:sp>
        <p:nvSpPr>
          <p:cNvPr id="5" name="TextBox 4">
            <a:extLst>
              <a:ext uri="{FF2B5EF4-FFF2-40B4-BE49-F238E27FC236}">
                <a16:creationId xmlns:a16="http://schemas.microsoft.com/office/drawing/2014/main" id="{0A7F1474-ED61-49B2-B9EC-A45F7CC7F9B5}"/>
              </a:ext>
            </a:extLst>
          </p:cNvPr>
          <p:cNvSpPr txBox="1"/>
          <p:nvPr userDrawn="1"/>
        </p:nvSpPr>
        <p:spPr>
          <a:xfrm>
            <a:off x="3180522" y="6423513"/>
            <a:ext cx="5857461" cy="256545"/>
          </a:xfrm>
          <a:prstGeom prst="rect">
            <a:avLst/>
          </a:prstGeom>
          <a:noFill/>
        </p:spPr>
        <p:txBody>
          <a:bodyPr wrap="square" rtlCol="0">
            <a:spAutoFit/>
          </a:bodyPr>
          <a:lstStyle/>
          <a:p>
            <a:pPr marR="0" algn="ctr" rtl="0">
              <a:lnSpc>
                <a:spcPct val="100000"/>
              </a:lnSpc>
              <a:spcBef>
                <a:spcPts val="0"/>
              </a:spcBef>
              <a:spcAft>
                <a:spcPts val="533"/>
              </a:spcAft>
              <a:buClr>
                <a:srgbClr val="000000"/>
              </a:buClr>
              <a:buFont typeface="Arial"/>
            </a:pPr>
            <a:r>
              <a:rPr lang="en-US" sz="1067" b="0" i="0" u="none" strike="noStrike" cap="none">
                <a:solidFill>
                  <a:schemeClr val="bg2">
                    <a:lumMod val="75000"/>
                  </a:schemeClr>
                </a:solidFill>
                <a:latin typeface="+mn-lt"/>
                <a:cs typeface="Arial"/>
                <a:sym typeface="Arial"/>
              </a:rPr>
              <a:t>Confidential &amp; Proprietary Information</a:t>
            </a:r>
          </a:p>
        </p:txBody>
      </p:sp>
    </p:spTree>
    <p:extLst>
      <p:ext uri="{BB962C8B-B14F-4D97-AF65-F5344CB8AC3E}">
        <p14:creationId xmlns:p14="http://schemas.microsoft.com/office/powerpoint/2010/main" val="1813180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Gray Box" preserve="1" userDrawn="1">
  <p:cSld name="1_Title and Gray Box">
    <p:spTree>
      <p:nvGrpSpPr>
        <p:cNvPr id="1" name="Shape 138"/>
        <p:cNvGrpSpPr/>
        <p:nvPr/>
      </p:nvGrpSpPr>
      <p:grpSpPr>
        <a:xfrm>
          <a:off x="0" y="0"/>
          <a:ext cx="0" cy="0"/>
          <a:chOff x="0" y="0"/>
          <a:chExt cx="0" cy="0"/>
        </a:xfrm>
      </p:grpSpPr>
      <p:sp>
        <p:nvSpPr>
          <p:cNvPr id="7" name="Google Shape;172;p38">
            <a:extLst>
              <a:ext uri="{FF2B5EF4-FFF2-40B4-BE49-F238E27FC236}">
                <a16:creationId xmlns:a16="http://schemas.microsoft.com/office/drawing/2014/main" id="{3E1BF0C9-417E-7640-9041-E7CFF88D1101}"/>
              </a:ext>
            </a:extLst>
          </p:cNvPr>
          <p:cNvSpPr/>
          <p:nvPr userDrawn="1"/>
        </p:nvSpPr>
        <p:spPr>
          <a:xfrm>
            <a:off x="0" y="0"/>
            <a:ext cx="12192000" cy="22988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mn-lt"/>
              <a:ea typeface="Arial"/>
              <a:cs typeface="Arial"/>
              <a:sym typeface="Arial"/>
            </a:endParaRPr>
          </a:p>
        </p:txBody>
      </p:sp>
      <p:sp>
        <p:nvSpPr>
          <p:cNvPr id="142" name="Google Shape;142;p32"/>
          <p:cNvSpPr txBox="1">
            <a:spLocks noGrp="1"/>
          </p:cNvSpPr>
          <p:nvPr>
            <p:ph type="title"/>
          </p:nvPr>
        </p:nvSpPr>
        <p:spPr>
          <a:xfrm>
            <a:off x="455247" y="748262"/>
            <a:ext cx="11281507" cy="645263"/>
          </a:xfrm>
          <a:prstGeom prst="rect">
            <a:avLst/>
          </a:prstGeom>
          <a:noFill/>
          <a:ln>
            <a:noFill/>
          </a:ln>
        </p:spPr>
        <p:txBody>
          <a:bodyPr spcFirstLastPara="1" wrap="square" lIns="0" tIns="0" rIns="91425" bIns="0" anchor="b" anchorCtr="0"/>
          <a:lstStyle>
            <a:lvl1pPr marR="0" lvl="0" algn="l" rtl="0">
              <a:lnSpc>
                <a:spcPct val="100000"/>
              </a:lnSpc>
              <a:spcBef>
                <a:spcPts val="0"/>
              </a:spcBef>
              <a:spcAft>
                <a:spcPts val="0"/>
              </a:spcAft>
              <a:buClr>
                <a:schemeClr val="dk1"/>
              </a:buClr>
              <a:buSzPts val="1400"/>
              <a:buFont typeface="Roboto Slab"/>
              <a:buNone/>
              <a:defRPr sz="3200" b="0" i="0" u="none" strike="noStrike" cap="none">
                <a:solidFill>
                  <a:schemeClr val="bg1"/>
                </a:solidFill>
                <a:latin typeface="+mj-lt"/>
                <a:ea typeface="Roboto Slab"/>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9pPr>
          </a:lstStyle>
          <a:p>
            <a:endParaRPr/>
          </a:p>
        </p:txBody>
      </p:sp>
      <p:sp>
        <p:nvSpPr>
          <p:cNvPr id="143" name="Google Shape;143;p32"/>
          <p:cNvSpPr txBox="1">
            <a:spLocks noGrp="1"/>
          </p:cNvSpPr>
          <p:nvPr>
            <p:ph type="subTitle" idx="1"/>
          </p:nvPr>
        </p:nvSpPr>
        <p:spPr>
          <a:xfrm>
            <a:off x="455247" y="323139"/>
            <a:ext cx="3845600" cy="288000"/>
          </a:xfrm>
          <a:prstGeom prst="rect">
            <a:avLst/>
          </a:prstGeom>
          <a:noFill/>
          <a:ln>
            <a:noFill/>
          </a:ln>
        </p:spPr>
        <p:txBody>
          <a:bodyPr spcFirstLastPara="1" wrap="square" lIns="0" tIns="91425" rIns="91425" bIns="91425" anchor="ctr" anchorCtr="0"/>
          <a:lstStyle>
            <a:lvl1pPr marL="0" marR="0" lvl="0" indent="0" algn="l" rtl="0">
              <a:lnSpc>
                <a:spcPct val="100000"/>
              </a:lnSpc>
              <a:spcBef>
                <a:spcPts val="0"/>
              </a:spcBef>
              <a:spcAft>
                <a:spcPts val="0"/>
              </a:spcAft>
              <a:buClr>
                <a:schemeClr val="dk2"/>
              </a:buClr>
              <a:buSzPts val="1800"/>
              <a:buFont typeface="Roboto"/>
              <a:buNone/>
              <a:defRPr sz="1333" b="0" i="0" u="none" strike="noStrike" cap="none">
                <a:solidFill>
                  <a:schemeClr val="bg2">
                    <a:lumMod val="75000"/>
                  </a:schemeClr>
                </a:solidFill>
                <a:latin typeface="+mn-lt"/>
                <a:ea typeface="Roboto"/>
                <a:cs typeface="Arial" panose="020B0604020202020204" pitchFamily="34" charset="0"/>
                <a:sym typeface="Roboto"/>
              </a:defRPr>
            </a:lvl1pPr>
            <a:lvl2pPr marR="0" lvl="1" algn="l" rtl="0">
              <a:lnSpc>
                <a:spcPct val="115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15000"/>
              </a:lnSpc>
              <a:spcBef>
                <a:spcPts val="2133"/>
              </a:spcBef>
              <a:spcAft>
                <a:spcPts val="2133"/>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endParaRPr/>
          </a:p>
        </p:txBody>
      </p:sp>
      <p:sp>
        <p:nvSpPr>
          <p:cNvPr id="9" name="Google Shape;128;p28">
            <a:extLst>
              <a:ext uri="{FF2B5EF4-FFF2-40B4-BE49-F238E27FC236}">
                <a16:creationId xmlns:a16="http://schemas.microsoft.com/office/drawing/2014/main" id="{42A8C001-8B6F-A94A-A209-41A8213956C3}"/>
              </a:ext>
            </a:extLst>
          </p:cNvPr>
          <p:cNvSpPr txBox="1">
            <a:spLocks noGrp="1"/>
          </p:cNvSpPr>
          <p:nvPr>
            <p:ph type="sldNum" idx="12"/>
          </p:nvPr>
        </p:nvSpPr>
        <p:spPr>
          <a:xfrm>
            <a:off x="11515146" y="6423513"/>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dk2"/>
                </a:solidFill>
                <a:latin typeface="+mn-lt"/>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solidFill>
                <a:srgbClr val="000000"/>
              </a:solidFill>
            </a:endParaRPr>
          </a:p>
        </p:txBody>
      </p:sp>
      <p:sp>
        <p:nvSpPr>
          <p:cNvPr id="4" name="Text Placeholder 3">
            <a:extLst>
              <a:ext uri="{FF2B5EF4-FFF2-40B4-BE49-F238E27FC236}">
                <a16:creationId xmlns:a16="http://schemas.microsoft.com/office/drawing/2014/main" id="{60B7F964-DCFB-CA44-8FDE-40CCE2911CDC}"/>
              </a:ext>
            </a:extLst>
          </p:cNvPr>
          <p:cNvSpPr>
            <a:spLocks noGrp="1"/>
          </p:cNvSpPr>
          <p:nvPr>
            <p:ph type="body" sz="quarter" idx="13"/>
          </p:nvPr>
        </p:nvSpPr>
        <p:spPr>
          <a:xfrm>
            <a:off x="455084" y="1453987"/>
            <a:ext cx="10977792" cy="553768"/>
          </a:xfrm>
          <a:prstGeom prst="rect">
            <a:avLst/>
          </a:prstGeom>
        </p:spPr>
        <p:txBody>
          <a:bodyPr lIns="0" tIns="0"/>
          <a:lstStyle>
            <a:lvl1pPr>
              <a:defRPr sz="1600" b="1">
                <a:solidFill>
                  <a:schemeClr val="bg2">
                    <a:lumMod val="75000"/>
                  </a:schemeClr>
                </a:solidFill>
                <a:latin typeface="+mn-lt"/>
              </a:defRPr>
            </a:lvl1pPr>
          </a:lstStyle>
          <a:p>
            <a:pPr lvl="0"/>
            <a:r>
              <a:rPr lang="en-US"/>
              <a:t>Click to edit Master text styles</a:t>
            </a:r>
          </a:p>
        </p:txBody>
      </p:sp>
      <p:sp>
        <p:nvSpPr>
          <p:cNvPr id="3" name="Text Placeholder 2">
            <a:extLst>
              <a:ext uri="{FF2B5EF4-FFF2-40B4-BE49-F238E27FC236}">
                <a16:creationId xmlns:a16="http://schemas.microsoft.com/office/drawing/2014/main" id="{C973EE9F-D3C4-374D-B8F4-66202593C158}"/>
              </a:ext>
            </a:extLst>
          </p:cNvPr>
          <p:cNvSpPr>
            <a:spLocks noGrp="1"/>
          </p:cNvSpPr>
          <p:nvPr>
            <p:ph type="body" sz="quarter" idx="14"/>
          </p:nvPr>
        </p:nvSpPr>
        <p:spPr>
          <a:xfrm>
            <a:off x="455085" y="2529417"/>
            <a:ext cx="10644716" cy="3302000"/>
          </a:xfrm>
          <a:prstGeom prst="rect">
            <a:avLst/>
          </a:prstGeom>
        </p:spPr>
        <p:txBody>
          <a:bodyPr lIns="0"/>
          <a:lstStyle>
            <a:lvl1pPr>
              <a:spcAft>
                <a:spcPts val="533"/>
              </a:spcAft>
              <a:defRPr sz="1867">
                <a:solidFill>
                  <a:schemeClr val="bg2">
                    <a:lumMod val="75000"/>
                  </a:schemeClr>
                </a:solidFill>
                <a:latin typeface="+mn-lt"/>
              </a:defRPr>
            </a:lvl1pPr>
            <a:lvl2pPr>
              <a:spcAft>
                <a:spcPts val="533"/>
              </a:spcAft>
              <a:defRPr sz="1867">
                <a:solidFill>
                  <a:schemeClr val="bg2">
                    <a:lumMod val="75000"/>
                  </a:schemeClr>
                </a:solidFill>
                <a:latin typeface="+mn-lt"/>
              </a:defRPr>
            </a:lvl2pPr>
            <a:lvl3pPr>
              <a:spcAft>
                <a:spcPts val="533"/>
              </a:spcAft>
              <a:defRPr sz="1867">
                <a:solidFill>
                  <a:schemeClr val="bg2">
                    <a:lumMod val="75000"/>
                  </a:schemeClr>
                </a:solidFill>
                <a:latin typeface="+mn-lt"/>
              </a:defRPr>
            </a:lvl3pPr>
            <a:lvl4pPr>
              <a:spcAft>
                <a:spcPts val="533"/>
              </a:spcAft>
              <a:defRPr sz="1867">
                <a:solidFill>
                  <a:schemeClr val="bg2">
                    <a:lumMod val="75000"/>
                  </a:schemeClr>
                </a:solidFill>
                <a:latin typeface="+mn-lt"/>
              </a:defRPr>
            </a:lvl4pPr>
            <a:lvl5pPr>
              <a:spcAft>
                <a:spcPts val="533"/>
              </a:spcAft>
              <a:defRPr sz="1867">
                <a:solidFill>
                  <a:schemeClr val="bg2">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Google Shape;141;p32">
            <a:extLst>
              <a:ext uri="{FF2B5EF4-FFF2-40B4-BE49-F238E27FC236}">
                <a16:creationId xmlns:a16="http://schemas.microsoft.com/office/drawing/2014/main" id="{5C5075E0-7355-A947-9F08-C0E7DF587866}"/>
              </a:ext>
            </a:extLst>
          </p:cNvPr>
          <p:cNvCxnSpPr/>
          <p:nvPr userDrawn="1"/>
        </p:nvCxnSpPr>
        <p:spPr>
          <a:xfrm rot="-3053">
            <a:off x="455245" y="771704"/>
            <a:ext cx="450400" cy="0"/>
          </a:xfrm>
          <a:prstGeom prst="straightConnector1">
            <a:avLst/>
          </a:prstGeom>
          <a:noFill/>
          <a:ln w="19050" cap="flat" cmpd="sng">
            <a:solidFill>
              <a:schemeClr val="accent1"/>
            </a:solidFill>
            <a:prstDash val="solid"/>
            <a:round/>
            <a:headEnd type="none" w="sm" len="sm"/>
            <a:tailEnd type="none" w="sm" len="sm"/>
          </a:ln>
        </p:spPr>
      </p:cxnSp>
      <p:sp>
        <p:nvSpPr>
          <p:cNvPr id="11" name="TextBox 10">
            <a:extLst>
              <a:ext uri="{FF2B5EF4-FFF2-40B4-BE49-F238E27FC236}">
                <a16:creationId xmlns:a16="http://schemas.microsoft.com/office/drawing/2014/main" id="{EE96A968-2DD1-4418-BF3D-4DE083EE6C07}"/>
              </a:ext>
            </a:extLst>
          </p:cNvPr>
          <p:cNvSpPr txBox="1"/>
          <p:nvPr userDrawn="1"/>
        </p:nvSpPr>
        <p:spPr>
          <a:xfrm>
            <a:off x="3180522" y="6423513"/>
            <a:ext cx="5857461" cy="256545"/>
          </a:xfrm>
          <a:prstGeom prst="rect">
            <a:avLst/>
          </a:prstGeom>
          <a:noFill/>
        </p:spPr>
        <p:txBody>
          <a:bodyPr wrap="square" rtlCol="0">
            <a:spAutoFit/>
          </a:bodyPr>
          <a:lstStyle/>
          <a:p>
            <a:pPr marR="0" algn="ctr" rtl="0">
              <a:lnSpc>
                <a:spcPct val="100000"/>
              </a:lnSpc>
              <a:spcBef>
                <a:spcPts val="0"/>
              </a:spcBef>
              <a:spcAft>
                <a:spcPts val="533"/>
              </a:spcAft>
              <a:buClr>
                <a:srgbClr val="000000"/>
              </a:buClr>
              <a:buFont typeface="Arial"/>
            </a:pPr>
            <a:r>
              <a:rPr lang="en-US" sz="1067" b="0" i="0" u="none" strike="noStrike" cap="none">
                <a:solidFill>
                  <a:schemeClr val="bg2">
                    <a:lumMod val="75000"/>
                  </a:schemeClr>
                </a:solidFill>
                <a:latin typeface="+mn-lt"/>
                <a:cs typeface="Arial"/>
                <a:sym typeface="Arial"/>
              </a:rPr>
              <a:t>Confidential &amp; Proprietary Information</a:t>
            </a:r>
          </a:p>
        </p:txBody>
      </p:sp>
    </p:spTree>
    <p:extLst>
      <p:ext uri="{BB962C8B-B14F-4D97-AF65-F5344CB8AC3E}">
        <p14:creationId xmlns:p14="http://schemas.microsoft.com/office/powerpoint/2010/main" val="50628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Gray Box" preserve="1" userDrawn="1">
  <p:cSld name="1_Title and Gray Box">
    <p:spTree>
      <p:nvGrpSpPr>
        <p:cNvPr id="1" name="Shape 138"/>
        <p:cNvGrpSpPr/>
        <p:nvPr/>
      </p:nvGrpSpPr>
      <p:grpSpPr>
        <a:xfrm>
          <a:off x="0" y="0"/>
          <a:ext cx="0" cy="0"/>
          <a:chOff x="0" y="0"/>
          <a:chExt cx="0" cy="0"/>
        </a:xfrm>
      </p:grpSpPr>
      <p:sp>
        <p:nvSpPr>
          <p:cNvPr id="2" name="Do not remove" hidden="1">
            <a:extLst>
              <a:ext uri="{FF2B5EF4-FFF2-40B4-BE49-F238E27FC236}">
                <a16:creationId xmlns:a16="http://schemas.microsoft.com/office/drawing/2014/main" id="{6F0CA7D6-CBD3-4471-A367-4713B4EAF818}"/>
              </a:ext>
            </a:extLst>
          </p:cNvPr>
          <p:cNvSpPr/>
          <p:nvPr userDrawn="1">
            <p:custDataLst>
              <p:tags r:id="rId1"/>
            </p:custDataLst>
          </p:nvPr>
        </p:nvSpPr>
        <p:spPr>
          <a:xfrm>
            <a:off x="0" y="0"/>
            <a:ext cx="16933" cy="16933"/>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42" name="Google Shape;142;p32"/>
          <p:cNvSpPr txBox="1">
            <a:spLocks noGrp="1"/>
          </p:cNvSpPr>
          <p:nvPr>
            <p:ph type="title"/>
          </p:nvPr>
        </p:nvSpPr>
        <p:spPr>
          <a:xfrm>
            <a:off x="455247" y="323139"/>
            <a:ext cx="11281507" cy="645263"/>
          </a:xfrm>
          <a:prstGeom prst="rect">
            <a:avLst/>
          </a:prstGeom>
          <a:noFill/>
          <a:ln>
            <a:noFill/>
          </a:ln>
        </p:spPr>
        <p:txBody>
          <a:bodyPr spcFirstLastPara="1" wrap="square" lIns="0" tIns="0" rIns="91425" bIns="0" anchor="b" anchorCtr="0"/>
          <a:lstStyle>
            <a:lvl1pPr marR="0" lvl="0" algn="l" rtl="0">
              <a:lnSpc>
                <a:spcPct val="100000"/>
              </a:lnSpc>
              <a:spcBef>
                <a:spcPts val="0"/>
              </a:spcBef>
              <a:spcAft>
                <a:spcPts val="0"/>
              </a:spcAft>
              <a:buClr>
                <a:schemeClr val="dk1"/>
              </a:buClr>
              <a:buSzPts val="1400"/>
              <a:buFont typeface="Roboto Slab"/>
              <a:buNone/>
              <a:defRPr sz="3200" b="0" i="0" u="none" strike="noStrike" cap="none">
                <a:solidFill>
                  <a:schemeClr val="accent3"/>
                </a:solidFill>
                <a:latin typeface="+mj-lt"/>
                <a:ea typeface="Roboto Slab"/>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9pPr>
          </a:lstStyle>
          <a:p>
            <a:endParaRPr/>
          </a:p>
        </p:txBody>
      </p:sp>
      <p:sp>
        <p:nvSpPr>
          <p:cNvPr id="9" name="Google Shape;128;p28">
            <a:extLst>
              <a:ext uri="{FF2B5EF4-FFF2-40B4-BE49-F238E27FC236}">
                <a16:creationId xmlns:a16="http://schemas.microsoft.com/office/drawing/2014/main" id="{42A8C001-8B6F-A94A-A209-41A8213956C3}"/>
              </a:ext>
            </a:extLst>
          </p:cNvPr>
          <p:cNvSpPr txBox="1">
            <a:spLocks noGrp="1"/>
          </p:cNvSpPr>
          <p:nvPr>
            <p:ph type="sldNum" idx="12"/>
          </p:nvPr>
        </p:nvSpPr>
        <p:spPr>
          <a:xfrm>
            <a:off x="11515146" y="6423513"/>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dk2"/>
                </a:solidFill>
                <a:latin typeface="+mn-lt"/>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solidFill>
                <a:srgbClr val="000000"/>
              </a:solidFill>
            </a:endParaRPr>
          </a:p>
        </p:txBody>
      </p:sp>
      <p:sp>
        <p:nvSpPr>
          <p:cNvPr id="4" name="Text Placeholder 3">
            <a:extLst>
              <a:ext uri="{FF2B5EF4-FFF2-40B4-BE49-F238E27FC236}">
                <a16:creationId xmlns:a16="http://schemas.microsoft.com/office/drawing/2014/main" id="{60B7F964-DCFB-CA44-8FDE-40CCE2911CDC}"/>
              </a:ext>
            </a:extLst>
          </p:cNvPr>
          <p:cNvSpPr>
            <a:spLocks noGrp="1"/>
          </p:cNvSpPr>
          <p:nvPr>
            <p:ph type="body" sz="quarter" idx="13"/>
          </p:nvPr>
        </p:nvSpPr>
        <p:spPr>
          <a:xfrm>
            <a:off x="455084" y="1028864"/>
            <a:ext cx="11281505" cy="553768"/>
          </a:xfrm>
          <a:prstGeom prst="rect">
            <a:avLst/>
          </a:prstGeom>
        </p:spPr>
        <p:txBody>
          <a:bodyPr lIns="0" tIns="0"/>
          <a:lstStyle>
            <a:lvl1pPr>
              <a:defRPr sz="1600" b="1">
                <a:solidFill>
                  <a:schemeClr val="bg2"/>
                </a:solidFill>
                <a:latin typeface="+mn-lt"/>
              </a:defRPr>
            </a:lvl1pPr>
          </a:lstStyle>
          <a:p>
            <a:pPr lvl="0"/>
            <a:r>
              <a:rPr lang="en-US"/>
              <a:t>Click to edit Master text styles</a:t>
            </a:r>
          </a:p>
        </p:txBody>
      </p:sp>
      <p:sp>
        <p:nvSpPr>
          <p:cNvPr id="8" name="Text Placeholder 2">
            <a:extLst>
              <a:ext uri="{FF2B5EF4-FFF2-40B4-BE49-F238E27FC236}">
                <a16:creationId xmlns:a16="http://schemas.microsoft.com/office/drawing/2014/main" id="{8FCE3B29-4B80-5346-BAC7-398850B93A99}"/>
              </a:ext>
            </a:extLst>
          </p:cNvPr>
          <p:cNvSpPr>
            <a:spLocks noGrp="1"/>
          </p:cNvSpPr>
          <p:nvPr>
            <p:ph type="body" sz="quarter" idx="14"/>
          </p:nvPr>
        </p:nvSpPr>
        <p:spPr>
          <a:xfrm>
            <a:off x="455084" y="2236371"/>
            <a:ext cx="11281507" cy="3873367"/>
          </a:xfrm>
          <a:prstGeom prst="rect">
            <a:avLst/>
          </a:prstGeom>
        </p:spPr>
        <p:txBody>
          <a:bodyPr lIns="0"/>
          <a:lstStyle>
            <a:lvl1pPr>
              <a:spcAft>
                <a:spcPts val="533"/>
              </a:spcAft>
              <a:defRPr sz="1867">
                <a:solidFill>
                  <a:schemeClr val="bg2">
                    <a:lumMod val="75000"/>
                  </a:schemeClr>
                </a:solidFill>
                <a:latin typeface="+mn-lt"/>
              </a:defRPr>
            </a:lvl1pPr>
            <a:lvl2pPr>
              <a:spcAft>
                <a:spcPts val="533"/>
              </a:spcAft>
              <a:defRPr sz="1867">
                <a:solidFill>
                  <a:schemeClr val="bg2">
                    <a:lumMod val="75000"/>
                  </a:schemeClr>
                </a:solidFill>
                <a:latin typeface="+mn-lt"/>
              </a:defRPr>
            </a:lvl2pPr>
            <a:lvl3pPr>
              <a:spcAft>
                <a:spcPts val="533"/>
              </a:spcAft>
              <a:defRPr sz="1867">
                <a:solidFill>
                  <a:schemeClr val="bg2">
                    <a:lumMod val="75000"/>
                  </a:schemeClr>
                </a:solidFill>
                <a:latin typeface="+mn-lt"/>
              </a:defRPr>
            </a:lvl3pPr>
            <a:lvl4pPr>
              <a:spcAft>
                <a:spcPts val="533"/>
              </a:spcAft>
              <a:defRPr sz="1867">
                <a:solidFill>
                  <a:schemeClr val="bg2">
                    <a:lumMod val="75000"/>
                  </a:schemeClr>
                </a:solidFill>
                <a:latin typeface="+mn-lt"/>
              </a:defRPr>
            </a:lvl4pPr>
            <a:lvl5pPr>
              <a:spcAft>
                <a:spcPts val="533"/>
              </a:spcAft>
              <a:defRPr sz="1867">
                <a:solidFill>
                  <a:schemeClr val="bg2">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Google Shape;141;p32">
            <a:extLst>
              <a:ext uri="{FF2B5EF4-FFF2-40B4-BE49-F238E27FC236}">
                <a16:creationId xmlns:a16="http://schemas.microsoft.com/office/drawing/2014/main" id="{67389548-294C-B247-8207-C9559BB3C7AA}"/>
              </a:ext>
            </a:extLst>
          </p:cNvPr>
          <p:cNvCxnSpPr/>
          <p:nvPr userDrawn="1"/>
        </p:nvCxnSpPr>
        <p:spPr>
          <a:xfrm rot="-3053">
            <a:off x="455245" y="346581"/>
            <a:ext cx="450400" cy="0"/>
          </a:xfrm>
          <a:prstGeom prst="straightConnector1">
            <a:avLst/>
          </a:prstGeom>
          <a:noFill/>
          <a:ln w="19050" cap="flat" cmpd="sng">
            <a:solidFill>
              <a:schemeClr val="accent1"/>
            </a:solidFill>
            <a:prstDash val="solid"/>
            <a:round/>
            <a:headEnd type="none" w="sm" len="sm"/>
            <a:tailEnd type="none" w="sm" len="sm"/>
          </a:ln>
        </p:spPr>
      </p:cxnSp>
      <p:sp>
        <p:nvSpPr>
          <p:cNvPr id="11" name="TextBox 10">
            <a:extLst>
              <a:ext uri="{FF2B5EF4-FFF2-40B4-BE49-F238E27FC236}">
                <a16:creationId xmlns:a16="http://schemas.microsoft.com/office/drawing/2014/main" id="{E4BA4164-932D-4EF8-8BD7-59A05B1281DA}"/>
              </a:ext>
            </a:extLst>
          </p:cNvPr>
          <p:cNvSpPr txBox="1"/>
          <p:nvPr userDrawn="1"/>
        </p:nvSpPr>
        <p:spPr>
          <a:xfrm>
            <a:off x="3180522" y="6423513"/>
            <a:ext cx="5857461" cy="256545"/>
          </a:xfrm>
          <a:prstGeom prst="rect">
            <a:avLst/>
          </a:prstGeom>
          <a:noFill/>
        </p:spPr>
        <p:txBody>
          <a:bodyPr wrap="square" rtlCol="0">
            <a:spAutoFit/>
          </a:bodyPr>
          <a:lstStyle/>
          <a:p>
            <a:pPr marR="0" algn="ctr" rtl="0">
              <a:lnSpc>
                <a:spcPct val="100000"/>
              </a:lnSpc>
              <a:spcBef>
                <a:spcPts val="0"/>
              </a:spcBef>
              <a:spcAft>
                <a:spcPts val="533"/>
              </a:spcAft>
              <a:buClr>
                <a:srgbClr val="000000"/>
              </a:buClr>
              <a:buFont typeface="Arial"/>
            </a:pPr>
            <a:r>
              <a:rPr lang="en-US" sz="1067" b="0" i="0" u="none" strike="noStrike" cap="none">
                <a:solidFill>
                  <a:schemeClr val="bg2">
                    <a:lumMod val="75000"/>
                  </a:schemeClr>
                </a:solidFill>
                <a:latin typeface="+mn-lt"/>
                <a:cs typeface="Arial"/>
                <a:sym typeface="Arial"/>
              </a:rPr>
              <a:t>Confidential &amp; Proprietary Information</a:t>
            </a:r>
          </a:p>
        </p:txBody>
      </p:sp>
    </p:spTree>
    <p:extLst>
      <p:ext uri="{BB962C8B-B14F-4D97-AF65-F5344CB8AC3E}">
        <p14:creationId xmlns:p14="http://schemas.microsoft.com/office/powerpoint/2010/main" val="1117989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Gray Box" preserve="1" userDrawn="1">
  <p:cSld name="1_Title and Gray Box">
    <p:spTree>
      <p:nvGrpSpPr>
        <p:cNvPr id="1" name="Shape 138"/>
        <p:cNvGrpSpPr/>
        <p:nvPr/>
      </p:nvGrpSpPr>
      <p:grpSpPr>
        <a:xfrm>
          <a:off x="0" y="0"/>
          <a:ext cx="0" cy="0"/>
          <a:chOff x="0" y="0"/>
          <a:chExt cx="0" cy="0"/>
        </a:xfrm>
      </p:grpSpPr>
      <p:sp>
        <p:nvSpPr>
          <p:cNvPr id="142" name="Google Shape;142;p32"/>
          <p:cNvSpPr txBox="1">
            <a:spLocks noGrp="1"/>
          </p:cNvSpPr>
          <p:nvPr>
            <p:ph type="title"/>
          </p:nvPr>
        </p:nvSpPr>
        <p:spPr>
          <a:xfrm>
            <a:off x="455247" y="748262"/>
            <a:ext cx="11281507" cy="645263"/>
          </a:xfrm>
          <a:prstGeom prst="rect">
            <a:avLst/>
          </a:prstGeom>
          <a:noFill/>
          <a:ln>
            <a:noFill/>
          </a:ln>
        </p:spPr>
        <p:txBody>
          <a:bodyPr spcFirstLastPara="1" wrap="square" lIns="0" tIns="0" rIns="91425" bIns="0" anchor="b" anchorCtr="0"/>
          <a:lstStyle>
            <a:lvl1pPr marR="0" lvl="0" algn="l" rtl="0">
              <a:lnSpc>
                <a:spcPct val="100000"/>
              </a:lnSpc>
              <a:spcBef>
                <a:spcPts val="0"/>
              </a:spcBef>
              <a:spcAft>
                <a:spcPts val="0"/>
              </a:spcAft>
              <a:buClr>
                <a:schemeClr val="dk1"/>
              </a:buClr>
              <a:buSzPts val="1400"/>
              <a:buFont typeface="Roboto Slab"/>
              <a:buNone/>
              <a:defRPr sz="3200" b="0" i="0" u="none" strike="noStrike" cap="none">
                <a:solidFill>
                  <a:schemeClr val="accent3"/>
                </a:solidFill>
                <a:latin typeface="+mj-lt"/>
                <a:ea typeface="Roboto Slab"/>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9pPr>
          </a:lstStyle>
          <a:p>
            <a:endParaRPr/>
          </a:p>
        </p:txBody>
      </p:sp>
      <p:sp>
        <p:nvSpPr>
          <p:cNvPr id="143" name="Google Shape;143;p32"/>
          <p:cNvSpPr txBox="1">
            <a:spLocks noGrp="1"/>
          </p:cNvSpPr>
          <p:nvPr>
            <p:ph type="subTitle" idx="1"/>
          </p:nvPr>
        </p:nvSpPr>
        <p:spPr>
          <a:xfrm>
            <a:off x="455247" y="323139"/>
            <a:ext cx="3845600" cy="288000"/>
          </a:xfrm>
          <a:prstGeom prst="rect">
            <a:avLst/>
          </a:prstGeom>
          <a:noFill/>
          <a:ln>
            <a:noFill/>
          </a:ln>
        </p:spPr>
        <p:txBody>
          <a:bodyPr spcFirstLastPara="1" wrap="square" lIns="0" tIns="91425" rIns="91425" bIns="91425" anchor="ctr" anchorCtr="0"/>
          <a:lstStyle>
            <a:lvl1pPr marL="0" marR="0" lvl="0" indent="0" algn="l" rtl="0">
              <a:lnSpc>
                <a:spcPct val="100000"/>
              </a:lnSpc>
              <a:spcBef>
                <a:spcPts val="0"/>
              </a:spcBef>
              <a:spcAft>
                <a:spcPts val="0"/>
              </a:spcAft>
              <a:buClr>
                <a:schemeClr val="dk2"/>
              </a:buClr>
              <a:buSzPts val="1800"/>
              <a:buFont typeface="Roboto"/>
              <a:buNone/>
              <a:defRPr sz="1333" b="0" i="0" u="none" strike="noStrike" cap="none">
                <a:solidFill>
                  <a:schemeClr val="bg2">
                    <a:lumMod val="75000"/>
                  </a:schemeClr>
                </a:solidFill>
                <a:latin typeface="+mn-lt"/>
                <a:ea typeface="Roboto"/>
                <a:cs typeface="Arial" panose="020B0604020202020204" pitchFamily="34" charset="0"/>
                <a:sym typeface="Roboto"/>
              </a:defRPr>
            </a:lvl1pPr>
            <a:lvl2pPr marR="0" lvl="1" algn="l" rtl="0">
              <a:lnSpc>
                <a:spcPct val="115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2pPr>
            <a:lvl3pPr marR="0" lvl="2"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3pPr>
            <a:lvl4pPr marR="0" lvl="3"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4pPr>
            <a:lvl5pPr marR="0" lvl="4"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R="0" lvl="5"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6pPr>
            <a:lvl7pPr marR="0" lvl="6"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7pPr>
            <a:lvl8pPr marR="0" lvl="7" algn="l" rtl="0">
              <a:lnSpc>
                <a:spcPct val="115000"/>
              </a:lnSpc>
              <a:spcBef>
                <a:spcPts val="2133"/>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8pPr>
            <a:lvl9pPr marR="0" lvl="8" algn="l" rtl="0">
              <a:lnSpc>
                <a:spcPct val="115000"/>
              </a:lnSpc>
              <a:spcBef>
                <a:spcPts val="2133"/>
              </a:spcBef>
              <a:spcAft>
                <a:spcPts val="2133"/>
              </a:spcAft>
              <a:buClr>
                <a:schemeClr val="dk2"/>
              </a:buClr>
              <a:buSzPts val="1400"/>
              <a:buFont typeface="Arial"/>
              <a:buNone/>
              <a:defRPr sz="1867" b="0" i="0" u="none" strike="noStrike" cap="none">
                <a:solidFill>
                  <a:schemeClr val="dk2"/>
                </a:solidFill>
                <a:latin typeface="Arial"/>
                <a:ea typeface="Arial"/>
                <a:cs typeface="Arial"/>
                <a:sym typeface="Arial"/>
              </a:defRPr>
            </a:lvl9pPr>
          </a:lstStyle>
          <a:p>
            <a:endParaRPr/>
          </a:p>
        </p:txBody>
      </p:sp>
      <p:sp>
        <p:nvSpPr>
          <p:cNvPr id="9" name="Google Shape;128;p28">
            <a:extLst>
              <a:ext uri="{FF2B5EF4-FFF2-40B4-BE49-F238E27FC236}">
                <a16:creationId xmlns:a16="http://schemas.microsoft.com/office/drawing/2014/main" id="{42A8C001-8B6F-A94A-A209-41A8213956C3}"/>
              </a:ext>
            </a:extLst>
          </p:cNvPr>
          <p:cNvSpPr txBox="1">
            <a:spLocks noGrp="1"/>
          </p:cNvSpPr>
          <p:nvPr>
            <p:ph type="sldNum" idx="12"/>
          </p:nvPr>
        </p:nvSpPr>
        <p:spPr>
          <a:xfrm>
            <a:off x="11515146" y="6423513"/>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dk2"/>
                </a:solidFill>
                <a:latin typeface="+mn-lt"/>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solidFill>
                <a:srgbClr val="000000"/>
              </a:solidFill>
            </a:endParaRPr>
          </a:p>
        </p:txBody>
      </p:sp>
      <p:sp>
        <p:nvSpPr>
          <p:cNvPr id="4" name="Text Placeholder 3">
            <a:extLst>
              <a:ext uri="{FF2B5EF4-FFF2-40B4-BE49-F238E27FC236}">
                <a16:creationId xmlns:a16="http://schemas.microsoft.com/office/drawing/2014/main" id="{60B7F964-DCFB-CA44-8FDE-40CCE2911CDC}"/>
              </a:ext>
            </a:extLst>
          </p:cNvPr>
          <p:cNvSpPr>
            <a:spLocks noGrp="1"/>
          </p:cNvSpPr>
          <p:nvPr>
            <p:ph type="body" sz="quarter" idx="13"/>
          </p:nvPr>
        </p:nvSpPr>
        <p:spPr>
          <a:xfrm>
            <a:off x="455084" y="1453987"/>
            <a:ext cx="10977792" cy="553768"/>
          </a:xfrm>
          <a:prstGeom prst="rect">
            <a:avLst/>
          </a:prstGeom>
        </p:spPr>
        <p:txBody>
          <a:bodyPr lIns="0" tIns="0"/>
          <a:lstStyle>
            <a:lvl1pPr>
              <a:defRPr sz="1600" b="1">
                <a:solidFill>
                  <a:schemeClr val="bg2"/>
                </a:solidFill>
                <a:latin typeface="+mn-lt"/>
              </a:defRPr>
            </a:lvl1pPr>
          </a:lstStyle>
          <a:p>
            <a:pPr lvl="0"/>
            <a:r>
              <a:rPr lang="en-US"/>
              <a:t>Click to edit Master text styles</a:t>
            </a:r>
          </a:p>
        </p:txBody>
      </p:sp>
      <p:sp>
        <p:nvSpPr>
          <p:cNvPr id="8" name="Text Placeholder 2">
            <a:extLst>
              <a:ext uri="{FF2B5EF4-FFF2-40B4-BE49-F238E27FC236}">
                <a16:creationId xmlns:a16="http://schemas.microsoft.com/office/drawing/2014/main" id="{8FCE3B29-4B80-5346-BAC7-398850B93A99}"/>
              </a:ext>
            </a:extLst>
          </p:cNvPr>
          <p:cNvSpPr>
            <a:spLocks noGrp="1"/>
          </p:cNvSpPr>
          <p:nvPr>
            <p:ph type="body" sz="quarter" idx="14"/>
          </p:nvPr>
        </p:nvSpPr>
        <p:spPr>
          <a:xfrm>
            <a:off x="455085" y="2236372"/>
            <a:ext cx="5445384" cy="3721605"/>
          </a:xfrm>
          <a:prstGeom prst="rect">
            <a:avLst/>
          </a:prstGeom>
        </p:spPr>
        <p:txBody>
          <a:bodyPr lIns="0"/>
          <a:lstStyle>
            <a:lvl1pPr>
              <a:spcAft>
                <a:spcPts val="533"/>
              </a:spcAft>
              <a:defRPr sz="1867">
                <a:solidFill>
                  <a:schemeClr val="bg2">
                    <a:lumMod val="75000"/>
                  </a:schemeClr>
                </a:solidFill>
                <a:latin typeface="+mn-lt"/>
              </a:defRPr>
            </a:lvl1pPr>
            <a:lvl2pPr>
              <a:spcAft>
                <a:spcPts val="533"/>
              </a:spcAft>
              <a:defRPr sz="1867">
                <a:solidFill>
                  <a:schemeClr val="bg2">
                    <a:lumMod val="75000"/>
                  </a:schemeClr>
                </a:solidFill>
                <a:latin typeface="+mn-lt"/>
              </a:defRPr>
            </a:lvl2pPr>
            <a:lvl3pPr>
              <a:spcAft>
                <a:spcPts val="533"/>
              </a:spcAft>
              <a:defRPr sz="1867">
                <a:solidFill>
                  <a:schemeClr val="bg2">
                    <a:lumMod val="75000"/>
                  </a:schemeClr>
                </a:solidFill>
                <a:latin typeface="+mn-lt"/>
              </a:defRPr>
            </a:lvl3pPr>
            <a:lvl4pPr>
              <a:spcAft>
                <a:spcPts val="533"/>
              </a:spcAft>
              <a:defRPr sz="1867">
                <a:solidFill>
                  <a:schemeClr val="bg2">
                    <a:lumMod val="75000"/>
                  </a:schemeClr>
                </a:solidFill>
                <a:latin typeface="+mn-lt"/>
              </a:defRPr>
            </a:lvl4pPr>
            <a:lvl5pPr>
              <a:spcAft>
                <a:spcPts val="533"/>
              </a:spcAft>
              <a:defRPr sz="1867">
                <a:solidFill>
                  <a:schemeClr val="bg2">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9C57D4D0-D55F-C247-9AF6-63E70D66D68A}"/>
              </a:ext>
            </a:extLst>
          </p:cNvPr>
          <p:cNvSpPr>
            <a:spLocks noGrp="1"/>
          </p:cNvSpPr>
          <p:nvPr>
            <p:ph type="body" sz="quarter" idx="15"/>
          </p:nvPr>
        </p:nvSpPr>
        <p:spPr>
          <a:xfrm>
            <a:off x="6091009" y="2236372"/>
            <a:ext cx="5445384" cy="3721605"/>
          </a:xfrm>
          <a:prstGeom prst="rect">
            <a:avLst/>
          </a:prstGeom>
        </p:spPr>
        <p:txBody>
          <a:bodyPr lIns="0"/>
          <a:lstStyle>
            <a:lvl1pPr>
              <a:spcAft>
                <a:spcPts val="533"/>
              </a:spcAft>
              <a:defRPr sz="1867">
                <a:solidFill>
                  <a:schemeClr val="bg2">
                    <a:lumMod val="75000"/>
                  </a:schemeClr>
                </a:solidFill>
                <a:latin typeface="+mn-lt"/>
              </a:defRPr>
            </a:lvl1pPr>
            <a:lvl2pPr>
              <a:spcAft>
                <a:spcPts val="533"/>
              </a:spcAft>
              <a:defRPr sz="1867">
                <a:solidFill>
                  <a:schemeClr val="bg2">
                    <a:lumMod val="75000"/>
                  </a:schemeClr>
                </a:solidFill>
                <a:latin typeface="+mn-lt"/>
              </a:defRPr>
            </a:lvl2pPr>
            <a:lvl3pPr>
              <a:spcAft>
                <a:spcPts val="533"/>
              </a:spcAft>
              <a:defRPr sz="1867">
                <a:solidFill>
                  <a:schemeClr val="bg2">
                    <a:lumMod val="75000"/>
                  </a:schemeClr>
                </a:solidFill>
                <a:latin typeface="+mn-lt"/>
              </a:defRPr>
            </a:lvl3pPr>
            <a:lvl4pPr>
              <a:spcAft>
                <a:spcPts val="533"/>
              </a:spcAft>
              <a:defRPr sz="1867">
                <a:solidFill>
                  <a:schemeClr val="bg2">
                    <a:lumMod val="75000"/>
                  </a:schemeClr>
                </a:solidFill>
                <a:latin typeface="+mn-lt"/>
              </a:defRPr>
            </a:lvl4pPr>
            <a:lvl5pPr>
              <a:spcAft>
                <a:spcPts val="533"/>
              </a:spcAft>
              <a:defRPr sz="1867">
                <a:solidFill>
                  <a:schemeClr val="bg2">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Google Shape;141;p32">
            <a:extLst>
              <a:ext uri="{FF2B5EF4-FFF2-40B4-BE49-F238E27FC236}">
                <a16:creationId xmlns:a16="http://schemas.microsoft.com/office/drawing/2014/main" id="{228D85AC-A792-2A4B-A1F3-9875C8745F4F}"/>
              </a:ext>
            </a:extLst>
          </p:cNvPr>
          <p:cNvCxnSpPr/>
          <p:nvPr userDrawn="1"/>
        </p:nvCxnSpPr>
        <p:spPr>
          <a:xfrm rot="-3053">
            <a:off x="455245" y="771704"/>
            <a:ext cx="450400" cy="0"/>
          </a:xfrm>
          <a:prstGeom prst="straightConnector1">
            <a:avLst/>
          </a:prstGeom>
          <a:noFill/>
          <a:ln w="19050" cap="flat" cmpd="sng">
            <a:solidFill>
              <a:schemeClr val="accent1"/>
            </a:solidFill>
            <a:prstDash val="solid"/>
            <a:round/>
            <a:headEnd type="none" w="sm" len="sm"/>
            <a:tailEnd type="none" w="sm" len="sm"/>
          </a:ln>
        </p:spPr>
      </p:cxnSp>
      <p:sp>
        <p:nvSpPr>
          <p:cNvPr id="12" name="TextBox 11">
            <a:extLst>
              <a:ext uri="{FF2B5EF4-FFF2-40B4-BE49-F238E27FC236}">
                <a16:creationId xmlns:a16="http://schemas.microsoft.com/office/drawing/2014/main" id="{8ED27826-E236-47E2-B315-D98600029BAB}"/>
              </a:ext>
            </a:extLst>
          </p:cNvPr>
          <p:cNvSpPr txBox="1"/>
          <p:nvPr userDrawn="1"/>
        </p:nvSpPr>
        <p:spPr>
          <a:xfrm>
            <a:off x="3180522" y="6423513"/>
            <a:ext cx="5857461" cy="256545"/>
          </a:xfrm>
          <a:prstGeom prst="rect">
            <a:avLst/>
          </a:prstGeom>
          <a:noFill/>
        </p:spPr>
        <p:txBody>
          <a:bodyPr wrap="square" rtlCol="0">
            <a:spAutoFit/>
          </a:bodyPr>
          <a:lstStyle/>
          <a:p>
            <a:pPr marR="0" algn="ctr" rtl="0">
              <a:lnSpc>
                <a:spcPct val="100000"/>
              </a:lnSpc>
              <a:spcBef>
                <a:spcPts val="0"/>
              </a:spcBef>
              <a:spcAft>
                <a:spcPts val="533"/>
              </a:spcAft>
              <a:buClr>
                <a:srgbClr val="000000"/>
              </a:buClr>
              <a:buFont typeface="Arial"/>
            </a:pPr>
            <a:r>
              <a:rPr lang="en-US" sz="1067" b="0" i="0" u="none" strike="noStrike" cap="none">
                <a:solidFill>
                  <a:schemeClr val="bg2">
                    <a:lumMod val="75000"/>
                  </a:schemeClr>
                </a:solidFill>
                <a:latin typeface="+mn-lt"/>
                <a:cs typeface="Arial"/>
                <a:sym typeface="Arial"/>
              </a:rPr>
              <a:t>Confidential &amp; Proprietary Information</a:t>
            </a:r>
          </a:p>
        </p:txBody>
      </p:sp>
    </p:spTree>
    <p:extLst>
      <p:ext uri="{BB962C8B-B14F-4D97-AF65-F5344CB8AC3E}">
        <p14:creationId xmlns:p14="http://schemas.microsoft.com/office/powerpoint/2010/main" val="2501476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125"/>
        <p:cNvGrpSpPr/>
        <p:nvPr/>
      </p:nvGrpSpPr>
      <p:grpSpPr>
        <a:xfrm>
          <a:off x="0" y="0"/>
          <a:ext cx="0" cy="0"/>
          <a:chOff x="0" y="0"/>
          <a:chExt cx="0" cy="0"/>
        </a:xfrm>
      </p:grpSpPr>
      <p:sp>
        <p:nvSpPr>
          <p:cNvPr id="128" name="Google Shape;128;p28"/>
          <p:cNvSpPr txBox="1">
            <a:spLocks noGrp="1"/>
          </p:cNvSpPr>
          <p:nvPr>
            <p:ph type="sldNum" idx="12"/>
          </p:nvPr>
        </p:nvSpPr>
        <p:spPr>
          <a:xfrm>
            <a:off x="11515146" y="6508034"/>
            <a:ext cx="473263" cy="284057"/>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000"/>
              <a:buFont typeface="Arial"/>
              <a:buNone/>
              <a:defRPr sz="800" b="0" i="0" u="none" strike="noStrike" cap="none">
                <a:solidFill>
                  <a:schemeClr val="dk2"/>
                </a:solidFill>
                <a:latin typeface="Avenir Next LT Pro" panose="020B0504020202020204" pitchFamily="34" charset="0"/>
                <a:ea typeface="Avenir Next LT Pro" panose="020B0504020202020204" pitchFamily="34" charset="0"/>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solidFill>
                <a:srgbClr val="000000"/>
              </a:solidFill>
            </a:endParaRPr>
          </a:p>
        </p:txBody>
      </p:sp>
      <p:pic>
        <p:nvPicPr>
          <p:cNvPr id="5" name="Google Shape;170;p37">
            <a:extLst>
              <a:ext uri="{FF2B5EF4-FFF2-40B4-BE49-F238E27FC236}">
                <a16:creationId xmlns:a16="http://schemas.microsoft.com/office/drawing/2014/main" id="{E46973C8-7788-5B4A-9BEB-DEA1F81167F8}"/>
              </a:ext>
            </a:extLst>
          </p:cNvPr>
          <p:cNvPicPr preferRelativeResize="0"/>
          <p:nvPr userDrawn="1"/>
        </p:nvPicPr>
        <p:blipFill>
          <a:blip r:embed="rId16">
            <a:alphaModFix/>
          </a:blip>
          <a:stretch>
            <a:fillRect/>
          </a:stretch>
        </p:blipFill>
        <p:spPr>
          <a:xfrm>
            <a:off x="10764674" y="65909"/>
            <a:ext cx="1223735" cy="453100"/>
          </a:xfrm>
          <a:prstGeom prst="rect">
            <a:avLst/>
          </a:prstGeom>
          <a:noFill/>
          <a:ln>
            <a:noFill/>
          </a:ln>
        </p:spPr>
      </p:pic>
    </p:spTree>
    <p:extLst>
      <p:ext uri="{BB962C8B-B14F-4D97-AF65-F5344CB8AC3E}">
        <p14:creationId xmlns:p14="http://schemas.microsoft.com/office/powerpoint/2010/main" val="1542111889"/>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4" r:id="rId1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6608592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rgbClr val="F68D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59998" y="6371345"/>
            <a:ext cx="432000" cy="432000"/>
          </a:xfrm>
          <a:prstGeom prst="rect">
            <a:avLst/>
          </a:prstGeom>
          <a:noFill/>
        </p:spPr>
        <p:txBody>
          <a:bodyPr vert="horz" lIns="0" tIns="0" rIns="0" bIns="0" rtlCol="0" anchor="ctr"/>
          <a:lstStyle>
            <a:lvl1pPr algn="ctr">
              <a:defRPr sz="1200">
                <a:solidFill>
                  <a:schemeClr val="tx1"/>
                </a:solidFill>
                <a:latin typeface="+mj-lt"/>
              </a:defRPr>
            </a:lvl1pPr>
          </a:lstStyle>
          <a:p>
            <a:fld id="{19B51A1E-902D-48AF-9020-955120F399B6}" type="slidenum">
              <a:rPr lang="en-US" smtClean="0"/>
              <a:pPr/>
              <a:t>‹#›</a:t>
            </a:fld>
            <a:endParaRPr lang="en-US"/>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rgbClr val="F68D2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6927148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hf sldNum="0" hdr="0" dt="0"/>
  <p:txStyles>
    <p:titleStyle>
      <a:lvl1pPr algn="l" defTabSz="914400" rtl="0" eaLnBrk="1" latinLnBrk="0" hangingPunct="1">
        <a:lnSpc>
          <a:spcPct val="90000"/>
        </a:lnSpc>
        <a:spcBef>
          <a:spcPct val="0"/>
        </a:spcBef>
        <a:buNone/>
        <a:defRPr sz="3200" b="1" kern="1200" spc="-15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39.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diagramLayout" Target="../diagrams/layout1.xml"/><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png"/><Relationship Id="rId2" Type="http://schemas.openxmlformats.org/officeDocument/2006/relationships/diagramData" Target="../diagrams/data1.xml"/><Relationship Id="rId16" Type="http://schemas.openxmlformats.org/officeDocument/2006/relationships/image" Target="../media/image67.svg"/><Relationship Id="rId1" Type="http://schemas.openxmlformats.org/officeDocument/2006/relationships/slideLayout" Target="../slideLayouts/slideLayout39.xml"/><Relationship Id="rId6" Type="http://schemas.microsoft.com/office/2007/relationships/diagramDrawing" Target="../diagrams/drawing1.xml"/><Relationship Id="rId11" Type="http://schemas.openxmlformats.org/officeDocument/2006/relationships/image" Target="../media/image62.png"/><Relationship Id="rId5" Type="http://schemas.openxmlformats.org/officeDocument/2006/relationships/diagramColors" Target="../diagrams/colors1.xml"/><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diagramQuickStyle" Target="../diagrams/quickStyle1.xml"/><Relationship Id="rId9" Type="http://schemas.openxmlformats.org/officeDocument/2006/relationships/image" Target="../media/image60.png"/><Relationship Id="rId14" Type="http://schemas.openxmlformats.org/officeDocument/2006/relationships/image" Target="../media/image65.sv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9.xml"/><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39.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hyperlink" Target="https://www.nhlbi.nih.gov/calculate-your-bmi" TargetMode="External"/><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hyperlink" Target="https://www.niddk.nih.gov/health-information/professionals/clinical-tools-patient-management/weight-management/talking-with-your-patients-about-weight" TargetMode="External"/><Relationship Id="rId15" Type="http://schemas.openxmlformats.org/officeDocument/2006/relationships/image" Target="../media/image88.svg"/><Relationship Id="rId10" Type="http://schemas.openxmlformats.org/officeDocument/2006/relationships/image" Target="../media/image83.png"/><Relationship Id="rId4" Type="http://schemas.openxmlformats.org/officeDocument/2006/relationships/hyperlink" Target="https://www.cdc.gov/bmi/adult-calculator/bmi-categories.html" TargetMode="External"/><Relationship Id="rId9" Type="http://schemas.openxmlformats.org/officeDocument/2006/relationships/image" Target="../media/image82.svg"/><Relationship Id="rId14"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2.png"/><Relationship Id="rId3" Type="http://schemas.openxmlformats.org/officeDocument/2006/relationships/image" Target="../media/image105.png"/><Relationship Id="rId7" Type="http://schemas.openxmlformats.org/officeDocument/2006/relationships/image" Target="../media/image108.png"/><Relationship Id="rId12" Type="http://schemas.openxmlformats.org/officeDocument/2006/relationships/image" Target="../media/image75.sv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73.jpeg"/><Relationship Id="rId11" Type="http://schemas.openxmlformats.org/officeDocument/2006/relationships/image" Target="../media/image74.png"/><Relationship Id="rId5" Type="http://schemas.openxmlformats.org/officeDocument/2006/relationships/image" Target="../media/image107.png"/><Relationship Id="rId15" Type="http://schemas.openxmlformats.org/officeDocument/2006/relationships/image" Target="../media/image114.png"/><Relationship Id="rId10" Type="http://schemas.openxmlformats.org/officeDocument/2006/relationships/image" Target="../media/image111.png"/><Relationship Id="rId4" Type="http://schemas.openxmlformats.org/officeDocument/2006/relationships/image" Target="../media/image106.svg"/><Relationship Id="rId9" Type="http://schemas.openxmlformats.org/officeDocument/2006/relationships/image" Target="../media/image110.png"/><Relationship Id="rId14" Type="http://schemas.openxmlformats.org/officeDocument/2006/relationships/image" Target="../media/image1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slides/_rels/slide31.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slides/_rels/slide33.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svg"/></Relationships>
</file>

<file path=ppt/slides/_rels/slide34.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sv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140.sv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svg"/><Relationship Id="rId4" Type="http://schemas.openxmlformats.org/officeDocument/2006/relationships/image" Target="../media/image138.svg"/><Relationship Id="rId9" Type="http://schemas.openxmlformats.org/officeDocument/2006/relationships/image" Target="../media/image143.png"/></Relationships>
</file>

<file path=ppt/slides/_rels/slide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svg"/></Relationships>
</file>

<file path=ppt/slides/_rels/slide36.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s>
</file>

<file path=ppt/slides/_rels/slide3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png"/></Relationships>
</file>

<file path=ppt/slides/_rels/slide44.xml.rels><?xml version="1.0" encoding="UTF-8" standalone="yes"?>
<Relationships xmlns="http://schemas.openxmlformats.org/package/2006/relationships"><Relationship Id="rId8" Type="http://schemas.openxmlformats.org/officeDocument/2006/relationships/hyperlink" Target="https://drive.google.com/file/d/171wgptSaNX_LLYzmCGx2OmC1-RyzXnJF/view?usp=drive_link" TargetMode="External"/><Relationship Id="rId3" Type="http://schemas.openxmlformats.org/officeDocument/2006/relationships/hyperlink" Target="https://zing.evolvenxt.com/" TargetMode="External"/><Relationship Id="rId7" Type="http://schemas.openxmlformats.org/officeDocument/2006/relationships/hyperlink" Target="https://drive.google.com/file/d/1t_eARv1yWTj9EIpO6bYaFXolPIqBSljY/view?usp=drive_link" TargetMode="External"/><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image" Target="../media/image169.png"/><Relationship Id="rId5" Type="http://schemas.openxmlformats.org/officeDocument/2006/relationships/image" Target="../media/image168.svg"/><Relationship Id="rId4" Type="http://schemas.openxmlformats.org/officeDocument/2006/relationships/image" Target="../media/image167.png"/></Relationships>
</file>

<file path=ppt/slides/_rels/slide45.xml.rels><?xml version="1.0" encoding="UTF-8" standalone="yes"?>
<Relationships xmlns="http://schemas.openxmlformats.org/package/2006/relationships"><Relationship Id="rId3" Type="http://schemas.openxmlformats.org/officeDocument/2006/relationships/hyperlink" Target="https://drive.google.com/file/d/1AhZ60Ta3nTcDc5cBkNcU_ZTyLOhtrdgb/view?usp=drive_link" TargetMode="External"/><Relationship Id="rId7" Type="http://schemas.openxmlformats.org/officeDocument/2006/relationships/image" Target="../media/image172.svg"/><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hyperlink" Target="https://ahipmedicaretraining.com/clients/zinghealth"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hyperlink" Target="https://zing.evolvenxt.com/" TargetMode="External"/><Relationship Id="rId7" Type="http://schemas.openxmlformats.org/officeDocument/2006/relationships/image" Target="../media/image174.sv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173.png"/><Relationship Id="rId5" Type="http://schemas.openxmlformats.org/officeDocument/2006/relationships/hyperlink" Target="https://drive.google.com/file/d/1ngPUIYHHuhV0z7qXKE_peine9eFxypai/view?usp=drive_link" TargetMode="External"/><Relationship Id="rId4" Type="http://schemas.openxmlformats.org/officeDocument/2006/relationships/hyperlink" Target="https://drive.google.com/file/d/1QIdw0SlEwD-G5-OXXgvUTjhWcIbB2vDk/view?usp=drive_link" TargetMode="External"/><Relationship Id="rId9" Type="http://schemas.openxmlformats.org/officeDocument/2006/relationships/image" Target="../media/image176.svg"/></Relationships>
</file>

<file path=ppt/slides/_rels/slide4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1.xml"/><Relationship Id="rId1" Type="http://schemas.openxmlformats.org/officeDocument/2006/relationships/slideLayout" Target="../slideLayouts/slideLayout39.xml"/><Relationship Id="rId4" Type="http://schemas.openxmlformats.org/officeDocument/2006/relationships/image" Target="../media/image178.png"/></Relationships>
</file>

<file path=ppt/slides/_rels/slide48.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2.png"/><Relationship Id="rId2" Type="http://schemas.openxmlformats.org/officeDocument/2006/relationships/notesSlide" Target="../notesSlides/notesSlide32.xml"/><Relationship Id="rId1" Type="http://schemas.openxmlformats.org/officeDocument/2006/relationships/slideLayout" Target="../slideLayouts/slideLayout39.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177.png"/></Relationships>
</file>

<file path=ppt/slides/_rels/slide4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3.xml"/><Relationship Id="rId1" Type="http://schemas.openxmlformats.org/officeDocument/2006/relationships/slideLayout" Target="../slideLayouts/slideLayout39.xml"/><Relationship Id="rId5" Type="http://schemas.openxmlformats.org/officeDocument/2006/relationships/image" Target="../media/image185.png"/><Relationship Id="rId4" Type="http://schemas.openxmlformats.org/officeDocument/2006/relationships/image" Target="../media/image184.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3" Type="http://schemas.openxmlformats.org/officeDocument/2006/relationships/slide" Target="slide3.xml"/><Relationship Id="rId7" Type="http://schemas.openxmlformats.org/officeDocument/2006/relationships/image" Target="../media/image189.svg"/><Relationship Id="rId12" Type="http://schemas.openxmlformats.org/officeDocument/2006/relationships/image" Target="../media/image194.svg"/><Relationship Id="rId2" Type="http://schemas.openxmlformats.org/officeDocument/2006/relationships/notesSlide" Target="../notesSlides/notesSlide35.xml"/><Relationship Id="rId16" Type="http://schemas.openxmlformats.org/officeDocument/2006/relationships/image" Target="../media/image198.svg"/><Relationship Id="rId1" Type="http://schemas.openxmlformats.org/officeDocument/2006/relationships/slideLayout" Target="../slideLayouts/slideLayout39.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svg"/><Relationship Id="rId15" Type="http://schemas.openxmlformats.org/officeDocument/2006/relationships/image" Target="../media/image197.png"/><Relationship Id="rId10" Type="http://schemas.openxmlformats.org/officeDocument/2006/relationships/image" Target="../media/image192.svg"/><Relationship Id="rId4" Type="http://schemas.openxmlformats.org/officeDocument/2006/relationships/image" Target="../media/image186.png"/><Relationship Id="rId9" Type="http://schemas.openxmlformats.org/officeDocument/2006/relationships/image" Target="../media/image191.png"/><Relationship Id="rId14" Type="http://schemas.openxmlformats.org/officeDocument/2006/relationships/image" Target="../media/image196.svg"/></Relationships>
</file>

<file path=ppt/slides/_rels/slide52.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55.png"/><Relationship Id="rId18" Type="http://schemas.openxmlformats.org/officeDocument/2006/relationships/image" Target="../media/image205.svg"/><Relationship Id="rId3" Type="http://schemas.openxmlformats.org/officeDocument/2006/relationships/hyperlink" Target="https://www.myzinghealth.com/uploads/broker_option/CSNP_Verification_Form.pdf" TargetMode="External"/><Relationship Id="rId7" Type="http://schemas.openxmlformats.org/officeDocument/2006/relationships/image" Target="../media/image200.png"/><Relationship Id="rId12" Type="http://schemas.openxmlformats.org/officeDocument/2006/relationships/image" Target="../media/image54.svg"/><Relationship Id="rId17" Type="http://schemas.openxmlformats.org/officeDocument/2006/relationships/image" Target="../media/image204.png"/><Relationship Id="rId2" Type="http://schemas.openxmlformats.org/officeDocument/2006/relationships/notesSlide" Target="../notesSlides/notesSlide36.xml"/><Relationship Id="rId16" Type="http://schemas.openxmlformats.org/officeDocument/2006/relationships/image" Target="../media/image203.svg"/><Relationship Id="rId1" Type="http://schemas.openxmlformats.org/officeDocument/2006/relationships/slideLayout" Target="../slideLayouts/slideLayout39.xml"/><Relationship Id="rId6" Type="http://schemas.openxmlformats.org/officeDocument/2006/relationships/image" Target="../media/image50.sv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202.png"/><Relationship Id="rId10" Type="http://schemas.openxmlformats.org/officeDocument/2006/relationships/image" Target="../media/image52.svg"/><Relationship Id="rId4" Type="http://schemas.openxmlformats.org/officeDocument/2006/relationships/image" Target="../media/image199.png"/><Relationship Id="rId9" Type="http://schemas.openxmlformats.org/officeDocument/2006/relationships/image" Target="../media/image51.png"/><Relationship Id="rId14" Type="http://schemas.openxmlformats.org/officeDocument/2006/relationships/image" Target="../media/image56.svg"/></Relationships>
</file>

<file path=ppt/slides/_rels/slide5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207.svg"/></Relationships>
</file>

<file path=ppt/slides/_rels/slide5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hyperlink" Target="https://drive.google.com/file/d/1wcxczdqYiPXVbY5Fv12Yz98gUZ4C7zvY/view?usp=drive_link" TargetMode="External"/><Relationship Id="rId5" Type="http://schemas.openxmlformats.org/officeDocument/2006/relationships/image" Target="../media/image209.png"/><Relationship Id="rId4" Type="http://schemas.openxmlformats.org/officeDocument/2006/relationships/hyperlink" Target="https://drive.google.com/file/d/1sviC-uIOtQkOOm3l19-Lm2oIi65gtiTT/view?usp=drive_link"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3" Type="http://schemas.openxmlformats.org/officeDocument/2006/relationships/hyperlink" Target="https://eshop.tgidirect.com/login/ZingHealth?ReturnUrl=%2fGlxFy2N%2fStore%2fBrowse%2fPage%2fZing%2520Health" TargetMode="External"/><Relationship Id="rId7" Type="http://schemas.openxmlformats.org/officeDocument/2006/relationships/image" Target="../media/image215.png"/><Relationship Id="rId12" Type="http://schemas.openxmlformats.org/officeDocument/2006/relationships/image" Target="../media/image220.png"/><Relationship Id="rId2" Type="http://schemas.openxmlformats.org/officeDocument/2006/relationships/notesSlide" Target="../notesSlides/notesSlide41.xml"/><Relationship Id="rId16" Type="http://schemas.openxmlformats.org/officeDocument/2006/relationships/hyperlink" Target="https://drive.google.com/file/d/1AkGZyWtbkCaQts5XjkjCzFaGgkW71Qew/view?usp=drive_link" TargetMode="External"/><Relationship Id="rId1" Type="http://schemas.openxmlformats.org/officeDocument/2006/relationships/slideLayout" Target="../slideLayouts/slideLayout39.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5" Type="http://schemas.openxmlformats.org/officeDocument/2006/relationships/image" Target="../media/image223.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2.png"/></Relationships>
</file>

<file path=ppt/slides/_rels/slide58.xml.rels><?xml version="1.0" encoding="UTF-8" standalone="yes"?>
<Relationships xmlns="http://schemas.openxmlformats.org/package/2006/relationships"><Relationship Id="rId3" Type="http://schemas.openxmlformats.org/officeDocument/2006/relationships/hyperlink" Target="zingfirstlook.com" TargetMode="External"/><Relationship Id="rId2" Type="http://schemas.openxmlformats.org/officeDocument/2006/relationships/notesSlide" Target="../notesSlides/notesSlide42.xml"/><Relationship Id="rId1" Type="http://schemas.openxmlformats.org/officeDocument/2006/relationships/slideLayout" Target="../slideLayouts/slideLayout39.xml"/><Relationship Id="rId4" Type="http://schemas.openxmlformats.org/officeDocument/2006/relationships/image" Target="../media/image224.png"/></Relationships>
</file>

<file path=ppt/slides/_rels/slide59.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27.svg"/><Relationship Id="rId2" Type="http://schemas.openxmlformats.org/officeDocument/2006/relationships/notesSlide" Target="../notesSlides/notesSlide43.xml"/><Relationship Id="rId1" Type="http://schemas.openxmlformats.org/officeDocument/2006/relationships/slideLayout" Target="../slideLayouts/slideLayout39.xml"/><Relationship Id="rId6" Type="http://schemas.openxmlformats.org/officeDocument/2006/relationships/image" Target="../media/image226.png"/><Relationship Id="rId5" Type="http://schemas.openxmlformats.org/officeDocument/2006/relationships/hyperlink" Target="https://drive.google.com/file/d/1DRs1K0OMooGzaVhgZQQCj-JOjqHDxYrL/view?usp=sharing"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hyperlink" Target="https://www.medicarenewswatch.com/index.php/nashville" TargetMode="External"/><Relationship Id="rId3" Type="http://schemas.openxmlformats.org/officeDocument/2006/relationships/image" Target="../media/image11.jpeg"/><Relationship Id="rId7" Type="http://schemas.openxmlformats.org/officeDocument/2006/relationships/hyperlink" Target="https://www.medicarenewswatch.com/index.php/memphis" TargetMode="External"/><Relationship Id="rId2" Type="http://schemas.openxmlformats.org/officeDocument/2006/relationships/hyperlink" Target="https://www.medicarenewswatch.com/index.php/indianapolis" TargetMode="External"/><Relationship Id="rId1" Type="http://schemas.openxmlformats.org/officeDocument/2006/relationships/slideLayout" Target="../slideLayouts/slideLayout39.xml"/><Relationship Id="rId6" Type="http://schemas.openxmlformats.org/officeDocument/2006/relationships/hyperlink" Target="https://www.medicarenewswatch.com/index.php/cleveland" TargetMode="External"/><Relationship Id="rId5" Type="http://schemas.openxmlformats.org/officeDocument/2006/relationships/hyperlink" Target="https://www.medicarenewswatch.com/index.php/akron" TargetMode="External"/><Relationship Id="rId10" Type="http://schemas.openxmlformats.org/officeDocument/2006/relationships/hyperlink" Target="https://www.medicarenewswatch.com/index.php/chicago" TargetMode="External"/><Relationship Id="rId4" Type="http://schemas.openxmlformats.org/officeDocument/2006/relationships/hyperlink" Target="https://www.medicarenewswatch.com/index.php/detroit" TargetMode="External"/><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hyperlink" Target="https://us02web.zoom.us/webinar/register/WN_FSKS-l2PRqOTWmJw749Daw" TargetMode="External"/><Relationship Id="rId2" Type="http://schemas.openxmlformats.org/officeDocument/2006/relationships/notesSlide" Target="../notesSlides/notesSlide44.xml"/><Relationship Id="rId1" Type="http://schemas.openxmlformats.org/officeDocument/2006/relationships/slideLayout" Target="../slideLayouts/slideLayout39.xml"/><Relationship Id="rId5" Type="http://schemas.openxmlformats.org/officeDocument/2006/relationships/image" Target="../media/image229.png"/><Relationship Id="rId4" Type="http://schemas.openxmlformats.org/officeDocument/2006/relationships/image" Target="../media/image228.png"/></Relationships>
</file>

<file path=ppt/slides/_rels/slide61.xml.rels><?xml version="1.0" encoding="UTF-8" standalone="yes"?>
<Relationships xmlns="http://schemas.openxmlformats.org/package/2006/relationships"><Relationship Id="rId8" Type="http://schemas.openxmlformats.org/officeDocument/2006/relationships/image" Target="../media/image235.svg"/><Relationship Id="rId3" Type="http://schemas.openxmlformats.org/officeDocument/2006/relationships/image" Target="../media/image231.png"/><Relationship Id="rId7" Type="http://schemas.openxmlformats.org/officeDocument/2006/relationships/image" Target="../media/image234.png"/><Relationship Id="rId2" Type="http://schemas.openxmlformats.org/officeDocument/2006/relationships/image" Target="../media/image230.png"/><Relationship Id="rId1" Type="http://schemas.openxmlformats.org/officeDocument/2006/relationships/slideLayout" Target="../slideLayouts/slideLayout21.xml"/><Relationship Id="rId6" Type="http://schemas.openxmlformats.org/officeDocument/2006/relationships/image" Target="../media/image233.png"/><Relationship Id="rId5" Type="http://schemas.openxmlformats.org/officeDocument/2006/relationships/hyperlink" Target="https://drive.google.com/file/d/1UeNolZ5f_ubFhzbBVPHmUkOoeDJC6zeY/view?usp=drive_link" TargetMode="External"/><Relationship Id="rId4" Type="http://schemas.openxmlformats.org/officeDocument/2006/relationships/image" Target="../media/image232.svg"/><Relationship Id="rId9" Type="http://schemas.openxmlformats.org/officeDocument/2006/relationships/image" Target="../media/image236.png"/></Relationships>
</file>

<file path=ppt/slides/_rels/slide62.xml.rels><?xml version="1.0" encoding="UTF-8" standalone="yes"?>
<Relationships xmlns="http://schemas.openxmlformats.org/package/2006/relationships"><Relationship Id="rId8" Type="http://schemas.openxmlformats.org/officeDocument/2006/relationships/image" Target="../media/image235.svg"/><Relationship Id="rId3" Type="http://schemas.openxmlformats.org/officeDocument/2006/relationships/image" Target="../media/image231.png"/><Relationship Id="rId7" Type="http://schemas.openxmlformats.org/officeDocument/2006/relationships/image" Target="../media/image234.png"/><Relationship Id="rId2" Type="http://schemas.openxmlformats.org/officeDocument/2006/relationships/image" Target="../media/image230.png"/><Relationship Id="rId1" Type="http://schemas.openxmlformats.org/officeDocument/2006/relationships/slideLayout" Target="../slideLayouts/slideLayout21.xml"/><Relationship Id="rId6" Type="http://schemas.openxmlformats.org/officeDocument/2006/relationships/image" Target="../media/image233.png"/><Relationship Id="rId5" Type="http://schemas.openxmlformats.org/officeDocument/2006/relationships/hyperlink" Target="https://drive.google.com/file/d/1UeNolZ5f_ubFhzbBVPHmUkOoeDJC6zeY/view?usp=drive_link" TargetMode="External"/><Relationship Id="rId4" Type="http://schemas.openxmlformats.org/officeDocument/2006/relationships/image" Target="../media/image232.svg"/><Relationship Id="rId9" Type="http://schemas.openxmlformats.org/officeDocument/2006/relationships/image" Target="../media/image237.png"/></Relationships>
</file>

<file path=ppt/slides/_rels/slide63.xml.rels><?xml version="1.0" encoding="UTF-8" standalone="yes"?>
<Relationships xmlns="http://schemas.openxmlformats.org/package/2006/relationships"><Relationship Id="rId8" Type="http://schemas.openxmlformats.org/officeDocument/2006/relationships/image" Target="../media/image243.svg"/><Relationship Id="rId13" Type="http://schemas.openxmlformats.org/officeDocument/2006/relationships/image" Target="../media/image247.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6.pn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241.svg"/><Relationship Id="rId11" Type="http://schemas.openxmlformats.org/officeDocument/2006/relationships/image" Target="../media/image245.svg"/><Relationship Id="rId5" Type="http://schemas.openxmlformats.org/officeDocument/2006/relationships/image" Target="../media/image240.png"/><Relationship Id="rId10" Type="http://schemas.openxmlformats.org/officeDocument/2006/relationships/image" Target="../media/image244.png"/><Relationship Id="rId4" Type="http://schemas.openxmlformats.org/officeDocument/2006/relationships/image" Target="../media/image239.svg"/><Relationship Id="rId9" Type="http://schemas.openxmlformats.org/officeDocument/2006/relationships/image" Target="../media/image230.png"/><Relationship Id="rId14" Type="http://schemas.openxmlformats.org/officeDocument/2006/relationships/image" Target="../media/image248.svg"/></Relationships>
</file>

<file path=ppt/slides/_rels/slide64.xml.rels><?xml version="1.0" encoding="UTF-8" standalone="yes"?>
<Relationships xmlns="http://schemas.openxmlformats.org/package/2006/relationships"><Relationship Id="rId3" Type="http://schemas.openxmlformats.org/officeDocument/2006/relationships/hyperlink" Target="https://drive.google.com/file/d/1xkN44ZFOpXoIcD-7LTonZpWI2CSJi2rx/view?usp=drive_link" TargetMode="External"/><Relationship Id="rId2" Type="http://schemas.openxmlformats.org/officeDocument/2006/relationships/notesSlide" Target="../notesSlides/notesSlide46.xml"/><Relationship Id="rId1" Type="http://schemas.openxmlformats.org/officeDocument/2006/relationships/slideLayout" Target="../slideLayouts/slideLayout31.xml"/><Relationship Id="rId5" Type="http://schemas.openxmlformats.org/officeDocument/2006/relationships/image" Target="../media/image4.png"/><Relationship Id="rId4" Type="http://schemas.openxmlformats.org/officeDocument/2006/relationships/hyperlink" Target="mailto:brokers@myzinghealth.com"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jpeg"/><Relationship Id="rId21" Type="http://schemas.openxmlformats.org/officeDocument/2006/relationships/image" Target="../media/image35.svg"/><Relationship Id="rId7" Type="http://schemas.openxmlformats.org/officeDocument/2006/relationships/image" Target="../media/image21.jpe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33" Type="http://schemas.openxmlformats.org/officeDocument/2006/relationships/image" Target="../media/image47.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svg"/><Relationship Id="rId1" Type="http://schemas.openxmlformats.org/officeDocument/2006/relationships/slideLayout" Target="../slideLayouts/slideLayout39.xml"/><Relationship Id="rId6" Type="http://schemas.openxmlformats.org/officeDocument/2006/relationships/image" Target="../media/image20.jpeg"/><Relationship Id="rId11" Type="http://schemas.openxmlformats.org/officeDocument/2006/relationships/image" Target="../media/image25.svg"/><Relationship Id="rId24" Type="http://schemas.openxmlformats.org/officeDocument/2006/relationships/image" Target="../media/image38.png"/><Relationship Id="rId32" Type="http://schemas.openxmlformats.org/officeDocument/2006/relationships/image" Target="../media/image46.png"/><Relationship Id="rId5" Type="http://schemas.openxmlformats.org/officeDocument/2006/relationships/image" Target="../media/image19.png"/><Relationship Id="rId15" Type="http://schemas.openxmlformats.org/officeDocument/2006/relationships/image" Target="../media/image29.svg"/><Relationship Id="rId23" Type="http://schemas.openxmlformats.org/officeDocument/2006/relationships/image" Target="../media/image37.sv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svg"/><Relationship Id="rId31" Type="http://schemas.openxmlformats.org/officeDocument/2006/relationships/image" Target="../media/image45.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svg"/><Relationship Id="rId30" Type="http://schemas.openxmlformats.org/officeDocument/2006/relationships/image" Target="../media/image44.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F9F0B-5CC4-D76A-716D-27CE8AC808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225C04-1768-B8A9-20FA-63F00EF10026}"/>
              </a:ext>
            </a:extLst>
          </p:cNvPr>
          <p:cNvSpPr>
            <a:spLocks noGrp="1"/>
          </p:cNvSpPr>
          <p:nvPr>
            <p:ph type="title"/>
          </p:nvPr>
        </p:nvSpPr>
        <p:spPr>
          <a:xfrm>
            <a:off x="397121" y="769975"/>
            <a:ext cx="6355371" cy="2175448"/>
          </a:xfrm>
        </p:spPr>
        <p:txBody>
          <a:bodyPr/>
          <a:lstStyle/>
          <a:p>
            <a:r>
              <a:rPr lang="en-US"/>
              <a:t>2026 Plan Rollout </a:t>
            </a:r>
            <a:br>
              <a:rPr lang="en-US"/>
            </a:br>
            <a:r>
              <a:rPr lang="en-US"/>
              <a:t>MI</a:t>
            </a:r>
          </a:p>
        </p:txBody>
      </p:sp>
      <p:sp>
        <p:nvSpPr>
          <p:cNvPr id="4" name="Subtitle 3">
            <a:extLst>
              <a:ext uri="{FF2B5EF4-FFF2-40B4-BE49-F238E27FC236}">
                <a16:creationId xmlns:a16="http://schemas.microsoft.com/office/drawing/2014/main" id="{BD44B99C-0176-2640-6E99-BDACE76B480D}"/>
              </a:ext>
            </a:extLst>
          </p:cNvPr>
          <p:cNvSpPr>
            <a:spLocks noGrp="1"/>
          </p:cNvSpPr>
          <p:nvPr>
            <p:ph type="subTitle" idx="1"/>
          </p:nvPr>
        </p:nvSpPr>
        <p:spPr/>
        <p:txBody>
          <a:bodyPr/>
          <a:lstStyle/>
          <a:p>
            <a:pPr algn="ctr"/>
            <a:r>
              <a:rPr lang="en-US"/>
              <a:t>Elevate Your Portfolio</a:t>
            </a:r>
          </a:p>
        </p:txBody>
      </p:sp>
      <p:pic>
        <p:nvPicPr>
          <p:cNvPr id="9" name="Picture Placeholder 8" descr="A black background with blue text&#10;&#10;Description automatically generated">
            <a:extLst>
              <a:ext uri="{FF2B5EF4-FFF2-40B4-BE49-F238E27FC236}">
                <a16:creationId xmlns:a16="http://schemas.microsoft.com/office/drawing/2014/main" id="{49D09263-C7AF-8662-3EAC-8B3E6EB17C93}"/>
              </a:ext>
            </a:extLst>
          </p:cNvPr>
          <p:cNvPicPr>
            <a:picLocks noGrp="1" noChangeAspect="1"/>
          </p:cNvPicPr>
          <p:nvPr>
            <p:ph type="pic" sz="quarter" idx="11"/>
          </p:nvPr>
        </p:nvPicPr>
        <p:blipFill>
          <a:blip r:embed="rId2"/>
          <a:srcRect t="3708" b="3708"/>
          <a:stretch>
            <a:fillRect/>
          </a:stretch>
        </p:blipFill>
        <p:spPr/>
      </p:pic>
      <p:sp>
        <p:nvSpPr>
          <p:cNvPr id="2" name="Text Placeholder 5">
            <a:extLst>
              <a:ext uri="{FF2B5EF4-FFF2-40B4-BE49-F238E27FC236}">
                <a16:creationId xmlns:a16="http://schemas.microsoft.com/office/drawing/2014/main" id="{67A04E4E-7756-13ED-E6FE-B7117B2181DA}"/>
              </a:ext>
            </a:extLst>
          </p:cNvPr>
          <p:cNvSpPr txBox="1">
            <a:spLocks/>
          </p:cNvSpPr>
          <p:nvPr/>
        </p:nvSpPr>
        <p:spPr>
          <a:xfrm>
            <a:off x="1228165" y="5756234"/>
            <a:ext cx="2346641" cy="875054"/>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Avenir Next"/>
                <a:ea typeface="+mn-ea"/>
                <a:cs typeface="Arial" panose="020B0604020202020204" pitchFamily="34" charset="0"/>
              </a:rPr>
              <a:t>Add me to your contacts </a:t>
            </a:r>
            <a:r>
              <a:rPr kumimoji="0" lang="en-US" sz="1200" b="0" i="0" u="none" strike="noStrike" kern="1200" cap="none" spc="0" normalizeH="0" baseline="0" noProof="0">
                <a:ln>
                  <a:noFill/>
                </a:ln>
                <a:solidFill>
                  <a:prstClr val="black"/>
                </a:solidFill>
                <a:effectLst/>
                <a:uLnTx/>
                <a:uFillTx/>
                <a:latin typeface="Avenir Next"/>
                <a:ea typeface="+mn-ea"/>
                <a:cs typeface="Arial" panose="020B0604020202020204" pitchFamily="34" charset="0"/>
                <a:sym typeface="Wingdings" panose="05000000000000000000" pitchFamily="2" charset="2"/>
              </a:rPr>
              <a:t></a:t>
            </a:r>
            <a:endParaRPr kumimoji="0" lang="en-US" sz="1200" b="0" i="0" u="none" strike="noStrike" kern="1200" cap="none" spc="0" normalizeH="0" baseline="0" noProof="0">
              <a:ln>
                <a:noFill/>
              </a:ln>
              <a:solidFill>
                <a:prstClr val="black"/>
              </a:solidFill>
              <a:effectLst/>
              <a:uLnTx/>
              <a:uFillTx/>
              <a:latin typeface="Avenir Next"/>
              <a:ea typeface="+mn-ea"/>
              <a:cs typeface="Arial" panose="020B0604020202020204" pitchFamily="34" charset="0"/>
            </a:endParaRPr>
          </a:p>
        </p:txBody>
      </p:sp>
      <p:grpSp>
        <p:nvGrpSpPr>
          <p:cNvPr id="5" name="Group 4">
            <a:extLst>
              <a:ext uri="{FF2B5EF4-FFF2-40B4-BE49-F238E27FC236}">
                <a16:creationId xmlns:a16="http://schemas.microsoft.com/office/drawing/2014/main" id="{00556E0D-1B03-B2A5-181A-3E543E426CE1}"/>
              </a:ext>
            </a:extLst>
          </p:cNvPr>
          <p:cNvGrpSpPr/>
          <p:nvPr/>
        </p:nvGrpSpPr>
        <p:grpSpPr>
          <a:xfrm>
            <a:off x="397121" y="3820953"/>
            <a:ext cx="4464423" cy="1954305"/>
            <a:chOff x="475129" y="3820953"/>
            <a:chExt cx="4464423" cy="1954305"/>
          </a:xfrm>
        </p:grpSpPr>
        <p:sp>
          <p:nvSpPr>
            <p:cNvPr id="14" name="Subtitle 3">
              <a:extLst>
                <a:ext uri="{FF2B5EF4-FFF2-40B4-BE49-F238E27FC236}">
                  <a16:creationId xmlns:a16="http://schemas.microsoft.com/office/drawing/2014/main" id="{B9BEE8F7-5FF3-0C8E-9B50-051EC17182D5}"/>
                </a:ext>
              </a:extLst>
            </p:cNvPr>
            <p:cNvSpPr txBox="1">
              <a:spLocks/>
            </p:cNvSpPr>
            <p:nvPr/>
          </p:nvSpPr>
          <p:spPr>
            <a:xfrm>
              <a:off x="2429434" y="4418529"/>
              <a:ext cx="2510118" cy="858084"/>
            </a:xfrm>
            <a:prstGeom prst="rect">
              <a:avLst/>
            </a:prstGeom>
            <a:noFill/>
            <a:ln w="12700" cap="flat" cmpd="sng" algn="ctr">
              <a:noFill/>
              <a:prstDash val="solid"/>
              <a:miter lim="800000"/>
            </a:ln>
            <a:effectLst/>
          </p:spPr>
          <p:txBody>
            <a:bodyPr vert="horz" lIns="180000" tIns="180000" rIns="180000" bIns="180000" rtlCol="0">
              <a:noAutofit/>
            </a:bodyPr>
            <a:lstStyle>
              <a:lvl1pPr marL="0" indent="0" algn="r" defTabSz="914400" rtl="0" eaLnBrk="1" latinLnBrk="0" hangingPunct="1">
                <a:lnSpc>
                  <a:spcPct val="90000"/>
                </a:lnSpc>
                <a:spcBef>
                  <a:spcPts val="1000"/>
                </a:spcBef>
                <a:buFont typeface="Arial" panose="020B0604020202020204" pitchFamily="34" charset="0"/>
                <a:buNone/>
                <a:defRPr lang="en-ZA" sz="1400" kern="1200" dirty="0">
                  <a:solidFill>
                    <a:schemeClr val="tx1"/>
                  </a:solidFill>
                  <a:latin typeface="Avenir Next Medium" panose="020B0603020202020204" pitchFamily="34" charset="0"/>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7681"/>
                  </a:solidFill>
                  <a:effectLst/>
                  <a:uLnTx/>
                  <a:uFillTx/>
                  <a:latin typeface="Avenir Next Demi Bold"/>
                  <a:ea typeface="+mn-ea"/>
                  <a:cs typeface="+mn-cs"/>
                </a:rPr>
                <a:t>Nick Poirier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7681"/>
                  </a:solidFill>
                  <a:effectLst/>
                  <a:uLnTx/>
                  <a:uFillTx/>
                  <a:latin typeface="Avenir Next Demi Bold"/>
                  <a:ea typeface="+mn-ea"/>
                  <a:cs typeface="+mn-cs"/>
                </a:rPr>
                <a:t>Regional Broker Manager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7681"/>
                  </a:solidFill>
                  <a:effectLst/>
                  <a:uLnTx/>
                  <a:uFillTx/>
                  <a:latin typeface="Avenir Next Demi Bold"/>
                  <a:ea typeface="+mn-ea"/>
                  <a:cs typeface="+mn-cs"/>
                </a:rPr>
                <a:t>Michigan</a:t>
              </a:r>
            </a:p>
          </p:txBody>
        </p:sp>
        <p:pic>
          <p:nvPicPr>
            <p:cNvPr id="7" name="Picture 6">
              <a:extLst>
                <a:ext uri="{FF2B5EF4-FFF2-40B4-BE49-F238E27FC236}">
                  <a16:creationId xmlns:a16="http://schemas.microsoft.com/office/drawing/2014/main" id="{3D8017E8-676F-C658-5C72-2A7858B19360}"/>
                </a:ext>
              </a:extLst>
            </p:cNvPr>
            <p:cNvPicPr>
              <a:picLocks noChangeAspect="1"/>
            </p:cNvPicPr>
            <p:nvPr/>
          </p:nvPicPr>
          <p:blipFill>
            <a:blip r:embed="rId3"/>
            <a:srcRect/>
            <a:stretch/>
          </p:blipFill>
          <p:spPr>
            <a:xfrm>
              <a:off x="475129" y="3820953"/>
              <a:ext cx="1954305" cy="1954305"/>
            </a:xfrm>
            <a:prstGeom prst="rect">
              <a:avLst/>
            </a:prstGeom>
          </p:spPr>
        </p:pic>
      </p:grpSp>
      <p:pic>
        <p:nvPicPr>
          <p:cNvPr id="8" name="Picture 7">
            <a:extLst>
              <a:ext uri="{FF2B5EF4-FFF2-40B4-BE49-F238E27FC236}">
                <a16:creationId xmlns:a16="http://schemas.microsoft.com/office/drawing/2014/main" id="{65AE44F7-7162-5B57-456F-81540D8A0F9B}"/>
              </a:ext>
            </a:extLst>
          </p:cNvPr>
          <p:cNvPicPr>
            <a:picLocks noChangeAspect="1"/>
          </p:cNvPicPr>
          <p:nvPr/>
        </p:nvPicPr>
        <p:blipFill>
          <a:blip r:embed="rId4"/>
          <a:srcRect/>
          <a:stretch/>
        </p:blipFill>
        <p:spPr>
          <a:xfrm>
            <a:off x="3580321" y="5550276"/>
            <a:ext cx="1075496" cy="1075496"/>
          </a:xfrm>
          <a:prstGeom prst="rect">
            <a:avLst/>
          </a:prstGeom>
        </p:spPr>
      </p:pic>
    </p:spTree>
    <p:extLst>
      <p:ext uri="{BB962C8B-B14F-4D97-AF65-F5344CB8AC3E}">
        <p14:creationId xmlns:p14="http://schemas.microsoft.com/office/powerpoint/2010/main" val="88062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15B9F-2E44-892C-B576-B636F251473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16CB13E-4D10-D569-7C84-BBE68696A263}"/>
              </a:ext>
            </a:extLst>
          </p:cNvPr>
          <p:cNvSpPr>
            <a:spLocks noGrp="1"/>
          </p:cNvSpPr>
          <p:nvPr>
            <p:ph type="title"/>
          </p:nvPr>
        </p:nvSpPr>
        <p:spPr/>
        <p:txBody>
          <a:bodyPr/>
          <a:lstStyle/>
          <a:p>
            <a:r>
              <a:rPr lang="en-US"/>
              <a:t>C-SNPs Offer Year-Round Growth</a:t>
            </a:r>
          </a:p>
        </p:txBody>
      </p:sp>
      <p:grpSp>
        <p:nvGrpSpPr>
          <p:cNvPr id="52" name="Group 51">
            <a:extLst>
              <a:ext uri="{FF2B5EF4-FFF2-40B4-BE49-F238E27FC236}">
                <a16:creationId xmlns:a16="http://schemas.microsoft.com/office/drawing/2014/main" id="{BAFB1106-5FC1-73CD-6402-DCE8389F99E5}"/>
              </a:ext>
            </a:extLst>
          </p:cNvPr>
          <p:cNvGrpSpPr/>
          <p:nvPr/>
        </p:nvGrpSpPr>
        <p:grpSpPr>
          <a:xfrm>
            <a:off x="11734791" y="-110431"/>
            <a:ext cx="686086" cy="1763191"/>
            <a:chOff x="6381946" y="106386"/>
            <a:chExt cx="280734" cy="721466"/>
          </a:xfrm>
        </p:grpSpPr>
        <p:sp>
          <p:nvSpPr>
            <p:cNvPr id="53" name="Oval 52">
              <a:extLst>
                <a:ext uri="{FF2B5EF4-FFF2-40B4-BE49-F238E27FC236}">
                  <a16:creationId xmlns:a16="http://schemas.microsoft.com/office/drawing/2014/main" id="{49FA161C-F630-ED4F-EB1E-54DF04AF6609}"/>
                </a:ext>
              </a:extLst>
            </p:cNvPr>
            <p:cNvSpPr/>
            <p:nvPr/>
          </p:nvSpPr>
          <p:spPr>
            <a:xfrm>
              <a:off x="6381946"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4" name="Oval 53">
              <a:extLst>
                <a:ext uri="{FF2B5EF4-FFF2-40B4-BE49-F238E27FC236}">
                  <a16:creationId xmlns:a16="http://schemas.microsoft.com/office/drawing/2014/main" id="{19E6B7C2-C92F-5C9A-D0B5-14A65FE3E687}"/>
                </a:ext>
              </a:extLst>
            </p:cNvPr>
            <p:cNvSpPr/>
            <p:nvPr/>
          </p:nvSpPr>
          <p:spPr>
            <a:xfrm>
              <a:off x="6381946"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5" name="Oval 54">
              <a:extLst>
                <a:ext uri="{FF2B5EF4-FFF2-40B4-BE49-F238E27FC236}">
                  <a16:creationId xmlns:a16="http://schemas.microsoft.com/office/drawing/2014/main" id="{B68322FB-A4D1-9FB4-E200-44118829A3B6}"/>
                </a:ext>
              </a:extLst>
            </p:cNvPr>
            <p:cNvSpPr/>
            <p:nvPr/>
          </p:nvSpPr>
          <p:spPr>
            <a:xfrm>
              <a:off x="6381946"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6" name="Oval 55">
              <a:extLst>
                <a:ext uri="{FF2B5EF4-FFF2-40B4-BE49-F238E27FC236}">
                  <a16:creationId xmlns:a16="http://schemas.microsoft.com/office/drawing/2014/main" id="{87FA0ADC-CCE8-CD3C-1130-CF3E5E21777E}"/>
                </a:ext>
              </a:extLst>
            </p:cNvPr>
            <p:cNvSpPr/>
            <p:nvPr/>
          </p:nvSpPr>
          <p:spPr>
            <a:xfrm>
              <a:off x="6381946"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7" name="Oval 56">
              <a:extLst>
                <a:ext uri="{FF2B5EF4-FFF2-40B4-BE49-F238E27FC236}">
                  <a16:creationId xmlns:a16="http://schemas.microsoft.com/office/drawing/2014/main" id="{8484F52A-48FD-E00F-058A-821E4FC92103}"/>
                </a:ext>
              </a:extLst>
            </p:cNvPr>
            <p:cNvSpPr/>
            <p:nvPr/>
          </p:nvSpPr>
          <p:spPr>
            <a:xfrm>
              <a:off x="6381946"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8" name="Oval 57">
              <a:extLst>
                <a:ext uri="{FF2B5EF4-FFF2-40B4-BE49-F238E27FC236}">
                  <a16:creationId xmlns:a16="http://schemas.microsoft.com/office/drawing/2014/main" id="{A65B7D1F-3F6D-1733-4042-00BA1DB6EAE4}"/>
                </a:ext>
              </a:extLst>
            </p:cNvPr>
            <p:cNvSpPr/>
            <p:nvPr/>
          </p:nvSpPr>
          <p:spPr>
            <a:xfrm>
              <a:off x="6381946"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9" name="Oval 58">
              <a:extLst>
                <a:ext uri="{FF2B5EF4-FFF2-40B4-BE49-F238E27FC236}">
                  <a16:creationId xmlns:a16="http://schemas.microsoft.com/office/drawing/2014/main" id="{22142BA8-3066-4DF8-C902-62E7B5509DC8}"/>
                </a:ext>
              </a:extLst>
            </p:cNvPr>
            <p:cNvSpPr/>
            <p:nvPr/>
          </p:nvSpPr>
          <p:spPr>
            <a:xfrm>
              <a:off x="6486721"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0" name="Oval 59">
              <a:extLst>
                <a:ext uri="{FF2B5EF4-FFF2-40B4-BE49-F238E27FC236}">
                  <a16:creationId xmlns:a16="http://schemas.microsoft.com/office/drawing/2014/main" id="{EB0FA182-0E23-6C7F-94E2-D2AFF87ACF37}"/>
                </a:ext>
              </a:extLst>
            </p:cNvPr>
            <p:cNvSpPr/>
            <p:nvPr/>
          </p:nvSpPr>
          <p:spPr>
            <a:xfrm>
              <a:off x="6486721"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1" name="Oval 60">
              <a:extLst>
                <a:ext uri="{FF2B5EF4-FFF2-40B4-BE49-F238E27FC236}">
                  <a16:creationId xmlns:a16="http://schemas.microsoft.com/office/drawing/2014/main" id="{E69485C9-D584-5F40-0ED7-01FDEE4DDC7D}"/>
                </a:ext>
              </a:extLst>
            </p:cNvPr>
            <p:cNvSpPr/>
            <p:nvPr/>
          </p:nvSpPr>
          <p:spPr>
            <a:xfrm>
              <a:off x="6486721"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2" name="Oval 61">
              <a:extLst>
                <a:ext uri="{FF2B5EF4-FFF2-40B4-BE49-F238E27FC236}">
                  <a16:creationId xmlns:a16="http://schemas.microsoft.com/office/drawing/2014/main" id="{F56F5EB6-DA20-8D79-3800-B4C8A712F344}"/>
                </a:ext>
              </a:extLst>
            </p:cNvPr>
            <p:cNvSpPr/>
            <p:nvPr/>
          </p:nvSpPr>
          <p:spPr>
            <a:xfrm>
              <a:off x="6486721"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3" name="Oval 62">
              <a:extLst>
                <a:ext uri="{FF2B5EF4-FFF2-40B4-BE49-F238E27FC236}">
                  <a16:creationId xmlns:a16="http://schemas.microsoft.com/office/drawing/2014/main" id="{C9E66BD4-38BC-EE06-042E-C731231EC29E}"/>
                </a:ext>
              </a:extLst>
            </p:cNvPr>
            <p:cNvSpPr/>
            <p:nvPr/>
          </p:nvSpPr>
          <p:spPr>
            <a:xfrm>
              <a:off x="6486721"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4" name="Oval 63">
              <a:extLst>
                <a:ext uri="{FF2B5EF4-FFF2-40B4-BE49-F238E27FC236}">
                  <a16:creationId xmlns:a16="http://schemas.microsoft.com/office/drawing/2014/main" id="{0D5EF9FE-114F-9AA4-6337-BA9A6D2DA5F0}"/>
                </a:ext>
              </a:extLst>
            </p:cNvPr>
            <p:cNvSpPr/>
            <p:nvPr/>
          </p:nvSpPr>
          <p:spPr>
            <a:xfrm>
              <a:off x="6486721"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5" name="Oval 64">
              <a:extLst>
                <a:ext uri="{FF2B5EF4-FFF2-40B4-BE49-F238E27FC236}">
                  <a16:creationId xmlns:a16="http://schemas.microsoft.com/office/drawing/2014/main" id="{8B9D7A24-CA40-B8BF-750D-10C060F22E3F}"/>
                </a:ext>
              </a:extLst>
            </p:cNvPr>
            <p:cNvSpPr/>
            <p:nvPr/>
          </p:nvSpPr>
          <p:spPr>
            <a:xfrm>
              <a:off x="6591496" y="2187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6" name="Oval 65">
              <a:extLst>
                <a:ext uri="{FF2B5EF4-FFF2-40B4-BE49-F238E27FC236}">
                  <a16:creationId xmlns:a16="http://schemas.microsoft.com/office/drawing/2014/main" id="{AC9BB43D-B346-32D4-E8EE-DEC4D82D23D9}"/>
                </a:ext>
              </a:extLst>
            </p:cNvPr>
            <p:cNvSpPr/>
            <p:nvPr/>
          </p:nvSpPr>
          <p:spPr>
            <a:xfrm>
              <a:off x="6591496" y="3263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7" name="Oval 66">
              <a:extLst>
                <a:ext uri="{FF2B5EF4-FFF2-40B4-BE49-F238E27FC236}">
                  <a16:creationId xmlns:a16="http://schemas.microsoft.com/office/drawing/2014/main" id="{1B55317C-3137-CCA5-BE36-BA7D9FCDEE16}"/>
                </a:ext>
              </a:extLst>
            </p:cNvPr>
            <p:cNvSpPr/>
            <p:nvPr/>
          </p:nvSpPr>
          <p:spPr>
            <a:xfrm>
              <a:off x="6591496" y="4338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8" name="Oval 67">
              <a:extLst>
                <a:ext uri="{FF2B5EF4-FFF2-40B4-BE49-F238E27FC236}">
                  <a16:creationId xmlns:a16="http://schemas.microsoft.com/office/drawing/2014/main" id="{34051B6E-22F2-2926-CA7B-BE57B5A590F8}"/>
                </a:ext>
              </a:extLst>
            </p:cNvPr>
            <p:cNvSpPr/>
            <p:nvPr/>
          </p:nvSpPr>
          <p:spPr>
            <a:xfrm>
              <a:off x="6591496" y="5414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9" name="Oval 68">
              <a:extLst>
                <a:ext uri="{FF2B5EF4-FFF2-40B4-BE49-F238E27FC236}">
                  <a16:creationId xmlns:a16="http://schemas.microsoft.com/office/drawing/2014/main" id="{308273F0-C5C6-1701-F987-A9EF7C693E0D}"/>
                </a:ext>
              </a:extLst>
            </p:cNvPr>
            <p:cNvSpPr/>
            <p:nvPr/>
          </p:nvSpPr>
          <p:spPr>
            <a:xfrm>
              <a:off x="6591496" y="6490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0" name="Oval 69">
              <a:extLst>
                <a:ext uri="{FF2B5EF4-FFF2-40B4-BE49-F238E27FC236}">
                  <a16:creationId xmlns:a16="http://schemas.microsoft.com/office/drawing/2014/main" id="{3B754F33-41A8-CFF6-D4D2-688775BEEC8A}"/>
                </a:ext>
              </a:extLst>
            </p:cNvPr>
            <p:cNvSpPr/>
            <p:nvPr/>
          </p:nvSpPr>
          <p:spPr>
            <a:xfrm>
              <a:off x="6591496" y="75666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1" name="Oval 70">
              <a:extLst>
                <a:ext uri="{FF2B5EF4-FFF2-40B4-BE49-F238E27FC236}">
                  <a16:creationId xmlns:a16="http://schemas.microsoft.com/office/drawing/2014/main" id="{AD9858C6-3686-0650-64DF-8F5167C42F19}"/>
                </a:ext>
              </a:extLst>
            </p:cNvPr>
            <p:cNvSpPr/>
            <p:nvPr/>
          </p:nvSpPr>
          <p:spPr>
            <a:xfrm>
              <a:off x="6381946"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2" name="Oval 71">
              <a:extLst>
                <a:ext uri="{FF2B5EF4-FFF2-40B4-BE49-F238E27FC236}">
                  <a16:creationId xmlns:a16="http://schemas.microsoft.com/office/drawing/2014/main" id="{633CECD2-F25B-84ED-94D7-4BBA212D87FD}"/>
                </a:ext>
              </a:extLst>
            </p:cNvPr>
            <p:cNvSpPr/>
            <p:nvPr/>
          </p:nvSpPr>
          <p:spPr>
            <a:xfrm>
              <a:off x="6486721"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3" name="Oval 72">
              <a:extLst>
                <a:ext uri="{FF2B5EF4-FFF2-40B4-BE49-F238E27FC236}">
                  <a16:creationId xmlns:a16="http://schemas.microsoft.com/office/drawing/2014/main" id="{A0F98250-DDD3-A8F6-5D3C-B5E083B24233}"/>
                </a:ext>
              </a:extLst>
            </p:cNvPr>
            <p:cNvSpPr/>
            <p:nvPr/>
          </p:nvSpPr>
          <p:spPr>
            <a:xfrm>
              <a:off x="6591496" y="10827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132" name="Text Placeholder 12">
            <a:extLst>
              <a:ext uri="{FF2B5EF4-FFF2-40B4-BE49-F238E27FC236}">
                <a16:creationId xmlns:a16="http://schemas.microsoft.com/office/drawing/2014/main" id="{83A0783E-B510-034F-6650-37A776A31DDF}"/>
              </a:ext>
            </a:extLst>
          </p:cNvPr>
          <p:cNvSpPr>
            <a:spLocks noGrp="1"/>
          </p:cNvSpPr>
          <p:nvPr>
            <p:ph type="body" sz="quarter" idx="32"/>
          </p:nvPr>
        </p:nvSpPr>
        <p:spPr>
          <a:xfrm>
            <a:off x="431801" y="1008000"/>
            <a:ext cx="10899922" cy="360000"/>
          </a:xfrm>
        </p:spPr>
        <p:txBody>
          <a:bodyPr/>
          <a:lstStyle/>
          <a:p>
            <a:r>
              <a:rPr lang="en-US" sz="1600"/>
              <a:t>C-SNP market leaders continue expansion, with Zing Health leading regional growth</a:t>
            </a:r>
          </a:p>
        </p:txBody>
      </p:sp>
      <p:grpSp>
        <p:nvGrpSpPr>
          <p:cNvPr id="9" name="Group 8">
            <a:extLst>
              <a:ext uri="{FF2B5EF4-FFF2-40B4-BE49-F238E27FC236}">
                <a16:creationId xmlns:a16="http://schemas.microsoft.com/office/drawing/2014/main" id="{FD43BA6C-F0A5-702E-D88F-F2728BB43C0D}"/>
              </a:ext>
            </a:extLst>
          </p:cNvPr>
          <p:cNvGrpSpPr/>
          <p:nvPr/>
        </p:nvGrpSpPr>
        <p:grpSpPr>
          <a:xfrm>
            <a:off x="403840" y="3267297"/>
            <a:ext cx="11115364" cy="3054859"/>
            <a:chOff x="403840" y="3267297"/>
            <a:chExt cx="11115364" cy="3054859"/>
          </a:xfrm>
        </p:grpSpPr>
        <p:sp>
          <p:nvSpPr>
            <p:cNvPr id="2" name="Rectangle: Rounded Corners 1">
              <a:extLst>
                <a:ext uri="{FF2B5EF4-FFF2-40B4-BE49-F238E27FC236}">
                  <a16:creationId xmlns:a16="http://schemas.microsoft.com/office/drawing/2014/main" id="{6340F4C4-5960-07A3-E480-66CF3D25EC70}"/>
                </a:ext>
              </a:extLst>
            </p:cNvPr>
            <p:cNvSpPr/>
            <p:nvPr/>
          </p:nvSpPr>
          <p:spPr>
            <a:xfrm>
              <a:off x="403840" y="3267297"/>
              <a:ext cx="11115364" cy="3054859"/>
            </a:xfrm>
            <a:prstGeom prst="roundRect">
              <a:avLst>
                <a:gd name="adj" fmla="val 7402"/>
              </a:avLst>
            </a:prstGeom>
            <a:solidFill>
              <a:srgbClr val="E0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BDE5DC"/>
                </a:solidFill>
                <a:effectLst/>
                <a:uLnTx/>
                <a:uFillTx/>
                <a:latin typeface="Avenir Next"/>
                <a:ea typeface="+mn-ea"/>
                <a:cs typeface="+mn-cs"/>
              </a:endParaRPr>
            </a:p>
          </p:txBody>
        </p:sp>
        <p:sp>
          <p:nvSpPr>
            <p:cNvPr id="3" name="object 2">
              <a:extLst>
                <a:ext uri="{FF2B5EF4-FFF2-40B4-BE49-F238E27FC236}">
                  <a16:creationId xmlns:a16="http://schemas.microsoft.com/office/drawing/2014/main" id="{5320F459-C51B-EB41-24B9-389947471162}"/>
                </a:ext>
              </a:extLst>
            </p:cNvPr>
            <p:cNvSpPr txBox="1">
              <a:spLocks/>
            </p:cNvSpPr>
            <p:nvPr/>
          </p:nvSpPr>
          <p:spPr>
            <a:xfrm>
              <a:off x="991669" y="3731356"/>
              <a:ext cx="9927771" cy="1972656"/>
            </a:xfrm>
            <a:prstGeom prst="rect">
              <a:avLst/>
            </a:prstGeom>
          </p:spPr>
          <p:txBody>
            <a:bodyPr vert="horz" wrap="square" lIns="0" tIns="12700" rIns="0" bIns="0" rtlCol="0" anchor="ctr">
              <a:spAutoFit/>
            </a:bodyPr>
            <a:lstStyle>
              <a:lvl1pPr>
                <a:defRPr sz="3600" b="1" i="0">
                  <a:solidFill>
                    <a:srgbClr val="020302"/>
                  </a:solidFill>
                  <a:latin typeface="Arial"/>
                  <a:ea typeface="+mj-ea"/>
                  <a:cs typeface="Arial"/>
                </a:defRPr>
              </a:lvl1pPr>
            </a:lstStyle>
            <a:p>
              <a:pPr marL="12700" marR="5080" lvl="0" indent="0" algn="l" defTabSz="914400" rtl="0" eaLnBrk="1" fontAlgn="auto" latinLnBrk="0" hangingPunct="1">
                <a:lnSpc>
                  <a:spcPct val="114599"/>
                </a:lnSpc>
                <a:spcBef>
                  <a:spcPts val="100"/>
                </a:spcBef>
                <a:spcAft>
                  <a:spcPts val="0"/>
                </a:spcAft>
                <a:buClrTx/>
                <a:buSzTx/>
                <a:buFontTx/>
                <a:buNone/>
                <a:tabLst/>
                <a:defRPr/>
              </a:pPr>
              <a:r>
                <a:rPr kumimoji="0" lang="en-US" sz="2800" b="1" i="0" u="none" strike="noStrike" kern="0" cap="none" spc="50" normalizeH="0" baseline="0" noProof="0">
                  <a:ln>
                    <a:noFill/>
                  </a:ln>
                  <a:solidFill>
                    <a:srgbClr val="000000"/>
                  </a:solidFill>
                  <a:effectLst/>
                  <a:uLnTx/>
                  <a:uFillTx/>
                  <a:latin typeface="Avenir Next"/>
                  <a:ea typeface="+mj-ea"/>
                  <a:cs typeface="Arial"/>
                </a:rPr>
                <a:t>C-SNP Special Election Period</a:t>
              </a:r>
            </a:p>
            <a:p>
              <a:pPr marL="12700" marR="5080" lvl="0" indent="0" algn="l" defTabSz="914400" rtl="0" eaLnBrk="1" fontAlgn="auto" latinLnBrk="0" hangingPunct="1">
                <a:lnSpc>
                  <a:spcPct val="114599"/>
                </a:lnSpc>
                <a:spcBef>
                  <a:spcPts val="100"/>
                </a:spcBef>
                <a:spcAft>
                  <a:spcPts val="0"/>
                </a:spcAft>
                <a:buClrTx/>
                <a:buSzTx/>
                <a:buFontTx/>
                <a:buNone/>
                <a:tabLst/>
                <a:defRPr/>
              </a:pPr>
              <a:r>
                <a:rPr kumimoji="0" lang="en-US" sz="2800" b="0" i="0" u="none" strike="noStrike" kern="0" cap="none" spc="50" normalizeH="0" baseline="0" noProof="0">
                  <a:ln>
                    <a:noFill/>
                  </a:ln>
                  <a:solidFill>
                    <a:srgbClr val="000000"/>
                  </a:solidFill>
                  <a:effectLst/>
                  <a:uLnTx/>
                  <a:uFillTx/>
                  <a:latin typeface="Avenir Next"/>
                  <a:ea typeface="+mj-ea"/>
                  <a:cs typeface="Arial"/>
                </a:rPr>
                <a:t>Any Medicare individual who qualifies for a C-SNP via chronic condition and is not currently on one, can enroll at any point in the year</a:t>
              </a:r>
              <a:endParaRPr kumimoji="0" lang="en-US" sz="2800" b="0" i="0" u="none" strike="noStrike" kern="0" cap="none" spc="0" normalizeH="0" baseline="0" noProof="0">
                <a:ln>
                  <a:noFill/>
                </a:ln>
                <a:solidFill>
                  <a:srgbClr val="000000"/>
                </a:solidFill>
                <a:effectLst/>
                <a:uLnTx/>
                <a:uFillTx/>
                <a:latin typeface="Avenir Next"/>
                <a:ea typeface="+mj-ea"/>
                <a:cs typeface="Arial"/>
              </a:endParaRPr>
            </a:p>
          </p:txBody>
        </p:sp>
      </p:grpSp>
      <p:pic>
        <p:nvPicPr>
          <p:cNvPr id="7" name="Picture 6">
            <a:extLst>
              <a:ext uri="{FF2B5EF4-FFF2-40B4-BE49-F238E27FC236}">
                <a16:creationId xmlns:a16="http://schemas.microsoft.com/office/drawing/2014/main" id="{A587F6C8-81C6-43E2-0154-D2C8EB6CC811}"/>
              </a:ext>
            </a:extLst>
          </p:cNvPr>
          <p:cNvPicPr>
            <a:picLocks noChangeAspect="1"/>
          </p:cNvPicPr>
          <p:nvPr/>
        </p:nvPicPr>
        <p:blipFill rotWithShape="1">
          <a:blip r:embed="rId2">
            <a:extLst>
              <a:ext uri="{28A0092B-C50C-407E-A947-70E740481C1C}">
                <a14:useLocalDpi xmlns:a14="http://schemas.microsoft.com/office/drawing/2010/main" val="0"/>
              </a:ext>
            </a:extLst>
          </a:blip>
          <a:srcRect t="57873" b="13837"/>
          <a:stretch/>
        </p:blipFill>
        <p:spPr>
          <a:xfrm>
            <a:off x="283242" y="1445356"/>
            <a:ext cx="11375248" cy="1810170"/>
          </a:xfrm>
          <a:prstGeom prst="rect">
            <a:avLst/>
          </a:prstGeom>
        </p:spPr>
      </p:pic>
    </p:spTree>
    <p:extLst>
      <p:ext uri="{BB962C8B-B14F-4D97-AF65-F5344CB8AC3E}">
        <p14:creationId xmlns:p14="http://schemas.microsoft.com/office/powerpoint/2010/main" val="2415625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227B1B-123A-B8D5-03B9-CB7224278AB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FCD05FC-9393-9EFE-FB68-3AC5EB9CDC5B}"/>
              </a:ext>
            </a:extLst>
          </p:cNvPr>
          <p:cNvSpPr>
            <a:spLocks noGrp="1"/>
          </p:cNvSpPr>
          <p:nvPr>
            <p:ph type="title"/>
          </p:nvPr>
        </p:nvSpPr>
        <p:spPr/>
        <p:txBody>
          <a:bodyPr/>
          <a:lstStyle/>
          <a:p>
            <a:r>
              <a:rPr lang="en-US"/>
              <a:t>Special Election Periods – What’s New</a:t>
            </a:r>
          </a:p>
        </p:txBody>
      </p:sp>
      <p:grpSp>
        <p:nvGrpSpPr>
          <p:cNvPr id="52" name="Group 51">
            <a:extLst>
              <a:ext uri="{FF2B5EF4-FFF2-40B4-BE49-F238E27FC236}">
                <a16:creationId xmlns:a16="http://schemas.microsoft.com/office/drawing/2014/main" id="{1C035FBD-998C-11FE-243A-ACD9B1976EFE}"/>
              </a:ext>
            </a:extLst>
          </p:cNvPr>
          <p:cNvGrpSpPr/>
          <p:nvPr/>
        </p:nvGrpSpPr>
        <p:grpSpPr>
          <a:xfrm>
            <a:off x="11734791" y="-110431"/>
            <a:ext cx="686086" cy="1763191"/>
            <a:chOff x="6381946" y="106386"/>
            <a:chExt cx="280734" cy="721466"/>
          </a:xfrm>
        </p:grpSpPr>
        <p:sp>
          <p:nvSpPr>
            <p:cNvPr id="53" name="Oval 52">
              <a:extLst>
                <a:ext uri="{FF2B5EF4-FFF2-40B4-BE49-F238E27FC236}">
                  <a16:creationId xmlns:a16="http://schemas.microsoft.com/office/drawing/2014/main" id="{CA10C4EF-DDB0-68B8-36C1-8F914688D149}"/>
                </a:ext>
              </a:extLst>
            </p:cNvPr>
            <p:cNvSpPr/>
            <p:nvPr/>
          </p:nvSpPr>
          <p:spPr>
            <a:xfrm>
              <a:off x="6381946"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4" name="Oval 53">
              <a:extLst>
                <a:ext uri="{FF2B5EF4-FFF2-40B4-BE49-F238E27FC236}">
                  <a16:creationId xmlns:a16="http://schemas.microsoft.com/office/drawing/2014/main" id="{0611638C-348E-F753-9530-7DE89340B5CB}"/>
                </a:ext>
              </a:extLst>
            </p:cNvPr>
            <p:cNvSpPr/>
            <p:nvPr/>
          </p:nvSpPr>
          <p:spPr>
            <a:xfrm>
              <a:off x="6381946"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5" name="Oval 54">
              <a:extLst>
                <a:ext uri="{FF2B5EF4-FFF2-40B4-BE49-F238E27FC236}">
                  <a16:creationId xmlns:a16="http://schemas.microsoft.com/office/drawing/2014/main" id="{F474D780-115C-DB5C-EC55-35FC5068F9BF}"/>
                </a:ext>
              </a:extLst>
            </p:cNvPr>
            <p:cNvSpPr/>
            <p:nvPr/>
          </p:nvSpPr>
          <p:spPr>
            <a:xfrm>
              <a:off x="6381946"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6" name="Oval 55">
              <a:extLst>
                <a:ext uri="{FF2B5EF4-FFF2-40B4-BE49-F238E27FC236}">
                  <a16:creationId xmlns:a16="http://schemas.microsoft.com/office/drawing/2014/main" id="{A0FEB69C-EF2A-55F3-4E83-199DDFC04585}"/>
                </a:ext>
              </a:extLst>
            </p:cNvPr>
            <p:cNvSpPr/>
            <p:nvPr/>
          </p:nvSpPr>
          <p:spPr>
            <a:xfrm>
              <a:off x="6381946"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7" name="Oval 56">
              <a:extLst>
                <a:ext uri="{FF2B5EF4-FFF2-40B4-BE49-F238E27FC236}">
                  <a16:creationId xmlns:a16="http://schemas.microsoft.com/office/drawing/2014/main" id="{BDB10512-BF28-96EA-FEF2-1034D8499B35}"/>
                </a:ext>
              </a:extLst>
            </p:cNvPr>
            <p:cNvSpPr/>
            <p:nvPr/>
          </p:nvSpPr>
          <p:spPr>
            <a:xfrm>
              <a:off x="6381946"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8" name="Oval 57">
              <a:extLst>
                <a:ext uri="{FF2B5EF4-FFF2-40B4-BE49-F238E27FC236}">
                  <a16:creationId xmlns:a16="http://schemas.microsoft.com/office/drawing/2014/main" id="{3CB4718A-6BEB-2246-E367-2F8E7711661C}"/>
                </a:ext>
              </a:extLst>
            </p:cNvPr>
            <p:cNvSpPr/>
            <p:nvPr/>
          </p:nvSpPr>
          <p:spPr>
            <a:xfrm>
              <a:off x="6381946"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9" name="Oval 58">
              <a:extLst>
                <a:ext uri="{FF2B5EF4-FFF2-40B4-BE49-F238E27FC236}">
                  <a16:creationId xmlns:a16="http://schemas.microsoft.com/office/drawing/2014/main" id="{8762FEB7-E8F1-1C77-0931-BEF4D65B4B51}"/>
                </a:ext>
              </a:extLst>
            </p:cNvPr>
            <p:cNvSpPr/>
            <p:nvPr/>
          </p:nvSpPr>
          <p:spPr>
            <a:xfrm>
              <a:off x="6486721"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0" name="Oval 59">
              <a:extLst>
                <a:ext uri="{FF2B5EF4-FFF2-40B4-BE49-F238E27FC236}">
                  <a16:creationId xmlns:a16="http://schemas.microsoft.com/office/drawing/2014/main" id="{235EA481-B6EC-7DB0-DB06-42EEC0DA234B}"/>
                </a:ext>
              </a:extLst>
            </p:cNvPr>
            <p:cNvSpPr/>
            <p:nvPr/>
          </p:nvSpPr>
          <p:spPr>
            <a:xfrm>
              <a:off x="6486721"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1" name="Oval 60">
              <a:extLst>
                <a:ext uri="{FF2B5EF4-FFF2-40B4-BE49-F238E27FC236}">
                  <a16:creationId xmlns:a16="http://schemas.microsoft.com/office/drawing/2014/main" id="{2CB37F89-8FAC-369A-9164-F48F9FFC407A}"/>
                </a:ext>
              </a:extLst>
            </p:cNvPr>
            <p:cNvSpPr/>
            <p:nvPr/>
          </p:nvSpPr>
          <p:spPr>
            <a:xfrm>
              <a:off x="6486721"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2" name="Oval 61">
              <a:extLst>
                <a:ext uri="{FF2B5EF4-FFF2-40B4-BE49-F238E27FC236}">
                  <a16:creationId xmlns:a16="http://schemas.microsoft.com/office/drawing/2014/main" id="{7BF3310A-2ED7-A6FF-D105-0F5BBDC65470}"/>
                </a:ext>
              </a:extLst>
            </p:cNvPr>
            <p:cNvSpPr/>
            <p:nvPr/>
          </p:nvSpPr>
          <p:spPr>
            <a:xfrm>
              <a:off x="6486721"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3" name="Oval 62">
              <a:extLst>
                <a:ext uri="{FF2B5EF4-FFF2-40B4-BE49-F238E27FC236}">
                  <a16:creationId xmlns:a16="http://schemas.microsoft.com/office/drawing/2014/main" id="{24BA4793-7461-6325-BF0C-4F95806ECE2E}"/>
                </a:ext>
              </a:extLst>
            </p:cNvPr>
            <p:cNvSpPr/>
            <p:nvPr/>
          </p:nvSpPr>
          <p:spPr>
            <a:xfrm>
              <a:off x="6486721"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4" name="Oval 63">
              <a:extLst>
                <a:ext uri="{FF2B5EF4-FFF2-40B4-BE49-F238E27FC236}">
                  <a16:creationId xmlns:a16="http://schemas.microsoft.com/office/drawing/2014/main" id="{30880CFC-BF8B-F3B7-349B-E80892782385}"/>
                </a:ext>
              </a:extLst>
            </p:cNvPr>
            <p:cNvSpPr/>
            <p:nvPr/>
          </p:nvSpPr>
          <p:spPr>
            <a:xfrm>
              <a:off x="6486721"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5" name="Oval 64">
              <a:extLst>
                <a:ext uri="{FF2B5EF4-FFF2-40B4-BE49-F238E27FC236}">
                  <a16:creationId xmlns:a16="http://schemas.microsoft.com/office/drawing/2014/main" id="{DF51BC7A-B517-B8C9-4466-88C684C77A8E}"/>
                </a:ext>
              </a:extLst>
            </p:cNvPr>
            <p:cNvSpPr/>
            <p:nvPr/>
          </p:nvSpPr>
          <p:spPr>
            <a:xfrm>
              <a:off x="6591496" y="2187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6" name="Oval 65">
              <a:extLst>
                <a:ext uri="{FF2B5EF4-FFF2-40B4-BE49-F238E27FC236}">
                  <a16:creationId xmlns:a16="http://schemas.microsoft.com/office/drawing/2014/main" id="{B80DE7F0-01AD-7A1E-200D-24015F682E6A}"/>
                </a:ext>
              </a:extLst>
            </p:cNvPr>
            <p:cNvSpPr/>
            <p:nvPr/>
          </p:nvSpPr>
          <p:spPr>
            <a:xfrm>
              <a:off x="6591496" y="3263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7" name="Oval 66">
              <a:extLst>
                <a:ext uri="{FF2B5EF4-FFF2-40B4-BE49-F238E27FC236}">
                  <a16:creationId xmlns:a16="http://schemas.microsoft.com/office/drawing/2014/main" id="{804EB133-9DE5-8959-503D-38470F3AAF34}"/>
                </a:ext>
              </a:extLst>
            </p:cNvPr>
            <p:cNvSpPr/>
            <p:nvPr/>
          </p:nvSpPr>
          <p:spPr>
            <a:xfrm>
              <a:off x="6591496" y="4338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8" name="Oval 67">
              <a:extLst>
                <a:ext uri="{FF2B5EF4-FFF2-40B4-BE49-F238E27FC236}">
                  <a16:creationId xmlns:a16="http://schemas.microsoft.com/office/drawing/2014/main" id="{3365B2EC-57AF-1DEF-CB38-9DEE9E07731B}"/>
                </a:ext>
              </a:extLst>
            </p:cNvPr>
            <p:cNvSpPr/>
            <p:nvPr/>
          </p:nvSpPr>
          <p:spPr>
            <a:xfrm>
              <a:off x="6591496" y="5414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9" name="Oval 68">
              <a:extLst>
                <a:ext uri="{FF2B5EF4-FFF2-40B4-BE49-F238E27FC236}">
                  <a16:creationId xmlns:a16="http://schemas.microsoft.com/office/drawing/2014/main" id="{AA08A268-6582-7059-4A66-1EF8459AEC76}"/>
                </a:ext>
              </a:extLst>
            </p:cNvPr>
            <p:cNvSpPr/>
            <p:nvPr/>
          </p:nvSpPr>
          <p:spPr>
            <a:xfrm>
              <a:off x="6591496" y="6490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0" name="Oval 69">
              <a:extLst>
                <a:ext uri="{FF2B5EF4-FFF2-40B4-BE49-F238E27FC236}">
                  <a16:creationId xmlns:a16="http://schemas.microsoft.com/office/drawing/2014/main" id="{483B52DE-E3E3-F255-2BDD-B21478ED52AD}"/>
                </a:ext>
              </a:extLst>
            </p:cNvPr>
            <p:cNvSpPr/>
            <p:nvPr/>
          </p:nvSpPr>
          <p:spPr>
            <a:xfrm>
              <a:off x="6591496" y="75666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1" name="Oval 70">
              <a:extLst>
                <a:ext uri="{FF2B5EF4-FFF2-40B4-BE49-F238E27FC236}">
                  <a16:creationId xmlns:a16="http://schemas.microsoft.com/office/drawing/2014/main" id="{6066D769-A797-E511-A9F7-74BB3BC97E05}"/>
                </a:ext>
              </a:extLst>
            </p:cNvPr>
            <p:cNvSpPr/>
            <p:nvPr/>
          </p:nvSpPr>
          <p:spPr>
            <a:xfrm>
              <a:off x="6381946"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2" name="Oval 71">
              <a:extLst>
                <a:ext uri="{FF2B5EF4-FFF2-40B4-BE49-F238E27FC236}">
                  <a16:creationId xmlns:a16="http://schemas.microsoft.com/office/drawing/2014/main" id="{BC0301E1-284A-38A3-F4FB-544447F47E27}"/>
                </a:ext>
              </a:extLst>
            </p:cNvPr>
            <p:cNvSpPr/>
            <p:nvPr/>
          </p:nvSpPr>
          <p:spPr>
            <a:xfrm>
              <a:off x="6486721"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3" name="Oval 72">
              <a:extLst>
                <a:ext uri="{FF2B5EF4-FFF2-40B4-BE49-F238E27FC236}">
                  <a16:creationId xmlns:a16="http://schemas.microsoft.com/office/drawing/2014/main" id="{28B2E037-013B-2429-5388-3312CFBC16F0}"/>
                </a:ext>
              </a:extLst>
            </p:cNvPr>
            <p:cNvSpPr/>
            <p:nvPr/>
          </p:nvSpPr>
          <p:spPr>
            <a:xfrm>
              <a:off x="6591496" y="10827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132" name="Text Placeholder 12">
            <a:extLst>
              <a:ext uri="{FF2B5EF4-FFF2-40B4-BE49-F238E27FC236}">
                <a16:creationId xmlns:a16="http://schemas.microsoft.com/office/drawing/2014/main" id="{A3170BF3-1099-F499-413C-A6E6DBE9F847}"/>
              </a:ext>
            </a:extLst>
          </p:cNvPr>
          <p:cNvSpPr>
            <a:spLocks noGrp="1"/>
          </p:cNvSpPr>
          <p:nvPr>
            <p:ph type="body" sz="quarter" idx="32"/>
          </p:nvPr>
        </p:nvSpPr>
        <p:spPr>
          <a:xfrm>
            <a:off x="431801" y="1008000"/>
            <a:ext cx="10899922" cy="360000"/>
          </a:xfrm>
        </p:spPr>
        <p:txBody>
          <a:bodyPr/>
          <a:lstStyle/>
          <a:p>
            <a:r>
              <a:rPr lang="en-US" sz="1600"/>
              <a:t>Changes to the Low Income Subsidy (LIS) election increase the importance of chronic special needs products for health plans looking to increase membership during Q2 and Q3.</a:t>
            </a:r>
          </a:p>
        </p:txBody>
      </p:sp>
      <p:grpSp>
        <p:nvGrpSpPr>
          <p:cNvPr id="36" name="Group 35">
            <a:extLst>
              <a:ext uri="{FF2B5EF4-FFF2-40B4-BE49-F238E27FC236}">
                <a16:creationId xmlns:a16="http://schemas.microsoft.com/office/drawing/2014/main" id="{85D87420-4F68-7EBA-40A9-E80F889979AB}"/>
              </a:ext>
            </a:extLst>
          </p:cNvPr>
          <p:cNvGrpSpPr/>
          <p:nvPr/>
        </p:nvGrpSpPr>
        <p:grpSpPr>
          <a:xfrm>
            <a:off x="431801" y="1989938"/>
            <a:ext cx="11155911" cy="3910046"/>
            <a:chOff x="487995" y="1989938"/>
            <a:chExt cx="11155911" cy="3910046"/>
          </a:xfrm>
        </p:grpSpPr>
        <p:sp>
          <p:nvSpPr>
            <p:cNvPr id="21" name="TextBox 20">
              <a:extLst>
                <a:ext uri="{FF2B5EF4-FFF2-40B4-BE49-F238E27FC236}">
                  <a16:creationId xmlns:a16="http://schemas.microsoft.com/office/drawing/2014/main" id="{45723688-6270-E666-F7B9-25BC34F0BC4B}"/>
                </a:ext>
              </a:extLst>
            </p:cNvPr>
            <p:cNvSpPr txBox="1"/>
            <p:nvPr/>
          </p:nvSpPr>
          <p:spPr>
            <a:xfrm>
              <a:off x="1280708" y="3304486"/>
              <a:ext cx="10363198"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venir Next"/>
                  <a:cs typeface="Arial"/>
                  <a:sym typeface="Arial"/>
                </a:rPr>
                <a:t>Fully dual eligible beneficiaries enrolled in a D-SNP will have a monthly SEP to switch, however may only go into a HIDE/FIDE plan.</a:t>
              </a:r>
            </a:p>
          </p:txBody>
        </p:sp>
        <p:sp>
          <p:nvSpPr>
            <p:cNvPr id="22" name="Rectangle: Rounded Corners 21">
              <a:extLst>
                <a:ext uri="{FF2B5EF4-FFF2-40B4-BE49-F238E27FC236}">
                  <a16:creationId xmlns:a16="http://schemas.microsoft.com/office/drawing/2014/main" id="{D3D345C6-566A-5A67-9C9E-56A1BD402427}"/>
                </a:ext>
              </a:extLst>
            </p:cNvPr>
            <p:cNvSpPr/>
            <p:nvPr/>
          </p:nvSpPr>
          <p:spPr>
            <a:xfrm>
              <a:off x="507080" y="2670952"/>
              <a:ext cx="11136826" cy="502485"/>
            </a:xfrm>
            <a:prstGeom prst="roundRect">
              <a:avLst/>
            </a:prstGeom>
            <a:solidFill>
              <a:srgbClr val="A6D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Avenir Next Demi Bold"/>
                  <a:ea typeface="+mn-ea"/>
                  <a:cs typeface="+mn-cs"/>
                </a:rPr>
                <a:t>January 1, 2025</a:t>
              </a:r>
              <a:endParaRPr kumimoji="0" lang="en-US" sz="1800" b="1" i="0" u="none" strike="noStrike" kern="0" cap="none" spc="0" normalizeH="0" baseline="0" noProof="0">
                <a:ln>
                  <a:noFill/>
                </a:ln>
                <a:solidFill>
                  <a:srgbClr val="000000"/>
                </a:solidFill>
                <a:effectLst/>
                <a:uLnTx/>
                <a:uFillTx/>
                <a:latin typeface="Avenir Next Demi Bold"/>
                <a:ea typeface="+mn-ea"/>
                <a:cs typeface="+mn-cs"/>
              </a:endParaRPr>
            </a:p>
          </p:txBody>
        </p:sp>
        <p:sp>
          <p:nvSpPr>
            <p:cNvPr id="23" name="TextBox 22">
              <a:extLst>
                <a:ext uri="{FF2B5EF4-FFF2-40B4-BE49-F238E27FC236}">
                  <a16:creationId xmlns:a16="http://schemas.microsoft.com/office/drawing/2014/main" id="{01D9D516-E80E-A508-442F-D343B0C42C4F}"/>
                </a:ext>
              </a:extLst>
            </p:cNvPr>
            <p:cNvSpPr txBox="1"/>
            <p:nvPr/>
          </p:nvSpPr>
          <p:spPr>
            <a:xfrm>
              <a:off x="1280708" y="4161868"/>
              <a:ext cx="10363198" cy="9233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venir Next"/>
                  <a:cs typeface="Arial"/>
                  <a:sym typeface="Arial"/>
                </a:rPr>
                <a:t>Beneficiaries who qualify for LIS will have an SEP to leave their Medicare Advantage plan and return to Original Medicare and enroll in a prescription drug plan (PDP), which then triggers a monthly PDP SEP</a:t>
              </a:r>
            </a:p>
          </p:txBody>
        </p:sp>
        <p:sp>
          <p:nvSpPr>
            <p:cNvPr id="24" name="TextBox 23">
              <a:extLst>
                <a:ext uri="{FF2B5EF4-FFF2-40B4-BE49-F238E27FC236}">
                  <a16:creationId xmlns:a16="http://schemas.microsoft.com/office/drawing/2014/main" id="{BD148130-684A-2AA5-8A18-6DD0CED630F1}"/>
                </a:ext>
              </a:extLst>
            </p:cNvPr>
            <p:cNvSpPr txBox="1"/>
            <p:nvPr/>
          </p:nvSpPr>
          <p:spPr>
            <a:xfrm>
              <a:off x="1280708" y="5253653"/>
              <a:ext cx="10363198"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venir Next"/>
                  <a:cs typeface="Arial"/>
                  <a:sym typeface="Arial"/>
                </a:rPr>
                <a:t>Beneficiaries enrolled in a D-SNP will have an SEP to leave their Medicare Advantage plan and return to Original Medicare and enroll in a PDP, which then triggers a monthly PDP SEP</a:t>
              </a:r>
            </a:p>
          </p:txBody>
        </p:sp>
        <p:grpSp>
          <p:nvGrpSpPr>
            <p:cNvPr id="25" name="Group 24">
              <a:extLst>
                <a:ext uri="{FF2B5EF4-FFF2-40B4-BE49-F238E27FC236}">
                  <a16:creationId xmlns:a16="http://schemas.microsoft.com/office/drawing/2014/main" id="{FA0994F9-13CF-43E9-D492-C9487DE3D952}"/>
                </a:ext>
              </a:extLst>
            </p:cNvPr>
            <p:cNvGrpSpPr/>
            <p:nvPr/>
          </p:nvGrpSpPr>
          <p:grpSpPr>
            <a:xfrm>
              <a:off x="507080" y="3356897"/>
              <a:ext cx="703760" cy="534083"/>
              <a:chOff x="1143000" y="3429000"/>
              <a:chExt cx="703760" cy="534083"/>
            </a:xfrm>
          </p:grpSpPr>
          <p:sp>
            <p:nvSpPr>
              <p:cNvPr id="26" name="Arrow: Chevron 25">
                <a:extLst>
                  <a:ext uri="{FF2B5EF4-FFF2-40B4-BE49-F238E27FC236}">
                    <a16:creationId xmlns:a16="http://schemas.microsoft.com/office/drawing/2014/main" id="{DA997F1B-F7E3-5BEF-7ADD-0E67D12467D1}"/>
                  </a:ext>
                </a:extLst>
              </p:cNvPr>
              <p:cNvSpPr/>
              <p:nvPr/>
            </p:nvSpPr>
            <p:spPr>
              <a:xfrm>
                <a:off x="1143000" y="3429000"/>
                <a:ext cx="392907" cy="526620"/>
              </a:xfrm>
              <a:prstGeom prst="chevron">
                <a:avLst/>
              </a:prstGeom>
              <a:solidFill>
                <a:srgbClr val="F79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9373E"/>
                  </a:solidFill>
                  <a:effectLst/>
                  <a:uLnTx/>
                  <a:uFillTx/>
                  <a:latin typeface="Avenir Next"/>
                  <a:ea typeface="+mn-ea"/>
                  <a:cs typeface="+mn-cs"/>
                </a:endParaRPr>
              </a:p>
            </p:txBody>
          </p:sp>
          <p:sp>
            <p:nvSpPr>
              <p:cNvPr id="27" name="Arrow: Chevron 26">
                <a:extLst>
                  <a:ext uri="{FF2B5EF4-FFF2-40B4-BE49-F238E27FC236}">
                    <a16:creationId xmlns:a16="http://schemas.microsoft.com/office/drawing/2014/main" id="{C8308D24-9626-FE3B-3BCB-5677488B5F45}"/>
                  </a:ext>
                </a:extLst>
              </p:cNvPr>
              <p:cNvSpPr/>
              <p:nvPr/>
            </p:nvSpPr>
            <p:spPr>
              <a:xfrm>
                <a:off x="1453853" y="3436463"/>
                <a:ext cx="392907" cy="526620"/>
              </a:xfrm>
              <a:prstGeom prst="chevron">
                <a:avLst/>
              </a:prstGeom>
              <a:solidFill>
                <a:srgbClr val="F79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9373E"/>
                  </a:solidFill>
                  <a:effectLst/>
                  <a:uLnTx/>
                  <a:uFillTx/>
                  <a:latin typeface="Avenir Next"/>
                  <a:ea typeface="+mn-ea"/>
                  <a:cs typeface="+mn-cs"/>
                </a:endParaRPr>
              </a:p>
            </p:txBody>
          </p:sp>
        </p:grpSp>
        <p:grpSp>
          <p:nvGrpSpPr>
            <p:cNvPr id="28" name="Group 27">
              <a:extLst>
                <a:ext uri="{FF2B5EF4-FFF2-40B4-BE49-F238E27FC236}">
                  <a16:creationId xmlns:a16="http://schemas.microsoft.com/office/drawing/2014/main" id="{C7106B19-A02F-B9D0-2068-9FA11E1475A6}"/>
                </a:ext>
              </a:extLst>
            </p:cNvPr>
            <p:cNvGrpSpPr/>
            <p:nvPr/>
          </p:nvGrpSpPr>
          <p:grpSpPr>
            <a:xfrm>
              <a:off x="509838" y="4300891"/>
              <a:ext cx="703760" cy="534083"/>
              <a:chOff x="1143000" y="3429000"/>
              <a:chExt cx="703760" cy="534083"/>
            </a:xfrm>
          </p:grpSpPr>
          <p:sp>
            <p:nvSpPr>
              <p:cNvPr id="29" name="Arrow: Chevron 28">
                <a:extLst>
                  <a:ext uri="{FF2B5EF4-FFF2-40B4-BE49-F238E27FC236}">
                    <a16:creationId xmlns:a16="http://schemas.microsoft.com/office/drawing/2014/main" id="{D05B0553-5764-1021-0695-C50686D28B33}"/>
                  </a:ext>
                </a:extLst>
              </p:cNvPr>
              <p:cNvSpPr/>
              <p:nvPr/>
            </p:nvSpPr>
            <p:spPr>
              <a:xfrm>
                <a:off x="1143000" y="3429000"/>
                <a:ext cx="392907" cy="526620"/>
              </a:xfrm>
              <a:prstGeom prst="chevron">
                <a:avLst/>
              </a:prstGeom>
              <a:solidFill>
                <a:srgbClr val="F79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9373E"/>
                  </a:solidFill>
                  <a:effectLst/>
                  <a:uLnTx/>
                  <a:uFillTx/>
                  <a:latin typeface="Avenir Next"/>
                  <a:ea typeface="+mn-ea"/>
                  <a:cs typeface="+mn-cs"/>
                </a:endParaRPr>
              </a:p>
            </p:txBody>
          </p:sp>
          <p:sp>
            <p:nvSpPr>
              <p:cNvPr id="30" name="Arrow: Chevron 29">
                <a:extLst>
                  <a:ext uri="{FF2B5EF4-FFF2-40B4-BE49-F238E27FC236}">
                    <a16:creationId xmlns:a16="http://schemas.microsoft.com/office/drawing/2014/main" id="{E4BA7A20-3DA8-1B2C-66AB-050016F8FD5D}"/>
                  </a:ext>
                </a:extLst>
              </p:cNvPr>
              <p:cNvSpPr/>
              <p:nvPr/>
            </p:nvSpPr>
            <p:spPr>
              <a:xfrm>
                <a:off x="1453853" y="3436463"/>
                <a:ext cx="392907" cy="526620"/>
              </a:xfrm>
              <a:prstGeom prst="chevron">
                <a:avLst/>
              </a:prstGeom>
              <a:solidFill>
                <a:srgbClr val="F79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9373E"/>
                  </a:solidFill>
                  <a:effectLst/>
                  <a:uLnTx/>
                  <a:uFillTx/>
                  <a:latin typeface="Avenir Next"/>
                  <a:ea typeface="+mn-ea"/>
                  <a:cs typeface="+mn-cs"/>
                </a:endParaRPr>
              </a:p>
            </p:txBody>
          </p:sp>
        </p:grpSp>
        <p:grpSp>
          <p:nvGrpSpPr>
            <p:cNvPr id="31" name="Group 30">
              <a:extLst>
                <a:ext uri="{FF2B5EF4-FFF2-40B4-BE49-F238E27FC236}">
                  <a16:creationId xmlns:a16="http://schemas.microsoft.com/office/drawing/2014/main" id="{EF303B19-4C18-1DC5-8477-D0DAE0A3D98B}"/>
                </a:ext>
              </a:extLst>
            </p:cNvPr>
            <p:cNvGrpSpPr/>
            <p:nvPr/>
          </p:nvGrpSpPr>
          <p:grpSpPr>
            <a:xfrm>
              <a:off x="507080" y="5327494"/>
              <a:ext cx="703760" cy="534083"/>
              <a:chOff x="1143000" y="3429000"/>
              <a:chExt cx="703760" cy="534083"/>
            </a:xfrm>
          </p:grpSpPr>
          <p:sp>
            <p:nvSpPr>
              <p:cNvPr id="32" name="Arrow: Chevron 31">
                <a:extLst>
                  <a:ext uri="{FF2B5EF4-FFF2-40B4-BE49-F238E27FC236}">
                    <a16:creationId xmlns:a16="http://schemas.microsoft.com/office/drawing/2014/main" id="{C0029E67-AC42-99A0-617B-DDF359DC90B7}"/>
                  </a:ext>
                </a:extLst>
              </p:cNvPr>
              <p:cNvSpPr/>
              <p:nvPr/>
            </p:nvSpPr>
            <p:spPr>
              <a:xfrm>
                <a:off x="1143000" y="3429000"/>
                <a:ext cx="392907" cy="526620"/>
              </a:xfrm>
              <a:prstGeom prst="chevron">
                <a:avLst/>
              </a:prstGeom>
              <a:solidFill>
                <a:srgbClr val="F79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9373E"/>
                  </a:solidFill>
                  <a:effectLst/>
                  <a:uLnTx/>
                  <a:uFillTx/>
                  <a:latin typeface="Avenir Next"/>
                  <a:ea typeface="+mn-ea"/>
                  <a:cs typeface="+mn-cs"/>
                </a:endParaRPr>
              </a:p>
            </p:txBody>
          </p:sp>
          <p:sp>
            <p:nvSpPr>
              <p:cNvPr id="33" name="Arrow: Chevron 32">
                <a:extLst>
                  <a:ext uri="{FF2B5EF4-FFF2-40B4-BE49-F238E27FC236}">
                    <a16:creationId xmlns:a16="http://schemas.microsoft.com/office/drawing/2014/main" id="{77090A9A-0DBA-EF03-B69B-4EB29A65812D}"/>
                  </a:ext>
                </a:extLst>
              </p:cNvPr>
              <p:cNvSpPr/>
              <p:nvPr/>
            </p:nvSpPr>
            <p:spPr>
              <a:xfrm>
                <a:off x="1453853" y="3436463"/>
                <a:ext cx="392907" cy="526620"/>
              </a:xfrm>
              <a:prstGeom prst="chevron">
                <a:avLst/>
              </a:prstGeom>
              <a:solidFill>
                <a:srgbClr val="F79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9373E"/>
                  </a:solidFill>
                  <a:effectLst/>
                  <a:uLnTx/>
                  <a:uFillTx/>
                  <a:latin typeface="Avenir Next"/>
                  <a:ea typeface="+mn-ea"/>
                  <a:cs typeface="+mn-cs"/>
                </a:endParaRPr>
              </a:p>
            </p:txBody>
          </p:sp>
        </p:grpSp>
        <p:sp>
          <p:nvSpPr>
            <p:cNvPr id="34" name="TextBox 33">
              <a:extLst>
                <a:ext uri="{FF2B5EF4-FFF2-40B4-BE49-F238E27FC236}">
                  <a16:creationId xmlns:a16="http://schemas.microsoft.com/office/drawing/2014/main" id="{C27C128D-545A-C736-6FB5-900175492713}"/>
                </a:ext>
              </a:extLst>
            </p:cNvPr>
            <p:cNvSpPr txBox="1"/>
            <p:nvPr/>
          </p:nvSpPr>
          <p:spPr>
            <a:xfrm>
              <a:off x="1756695" y="1989938"/>
              <a:ext cx="9887211"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venir Next"/>
                  <a:cs typeface="Arial"/>
                  <a:sym typeface="Arial"/>
                </a:rPr>
                <a:t>Beneficiaries with Low Income Subsidy (LIS) or who qualify for any level of Medicaid are offered a quarterly special election period (SEP) allowing them to switch to any Medicare Advantage plan they may be eligible for. </a:t>
              </a:r>
            </a:p>
          </p:txBody>
        </p:sp>
        <p:sp>
          <p:nvSpPr>
            <p:cNvPr id="35" name="Rectangle: Rounded Corners 34">
              <a:extLst>
                <a:ext uri="{FF2B5EF4-FFF2-40B4-BE49-F238E27FC236}">
                  <a16:creationId xmlns:a16="http://schemas.microsoft.com/office/drawing/2014/main" id="{EF618002-FB2B-1A1C-8FA3-A027BA13C2BB}"/>
                </a:ext>
              </a:extLst>
            </p:cNvPr>
            <p:cNvSpPr/>
            <p:nvPr/>
          </p:nvSpPr>
          <p:spPr>
            <a:xfrm>
              <a:off x="487995" y="2019265"/>
              <a:ext cx="1200151" cy="42625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venir Next Demi Bold"/>
                  <a:ea typeface="+mn-ea"/>
                  <a:cs typeface="+mn-cs"/>
                </a:rPr>
                <a:t>2024</a:t>
              </a:r>
            </a:p>
          </p:txBody>
        </p:sp>
      </p:grpSp>
    </p:spTree>
    <p:extLst>
      <p:ext uri="{BB962C8B-B14F-4D97-AF65-F5344CB8AC3E}">
        <p14:creationId xmlns:p14="http://schemas.microsoft.com/office/powerpoint/2010/main" val="3338209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FC010F-64B1-E327-1CAD-E91DC0DED1B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6DA178D-0BB6-440D-4D0E-89A14C8A2C75}"/>
              </a:ext>
            </a:extLst>
          </p:cNvPr>
          <p:cNvSpPr>
            <a:spLocks noGrp="1"/>
          </p:cNvSpPr>
          <p:nvPr>
            <p:ph type="title"/>
          </p:nvPr>
        </p:nvSpPr>
        <p:spPr/>
        <p:txBody>
          <a:bodyPr/>
          <a:lstStyle/>
          <a:p>
            <a:r>
              <a:rPr lang="en-US"/>
              <a:t>Overlapping Enrollment Periods</a:t>
            </a:r>
          </a:p>
        </p:txBody>
      </p:sp>
      <p:graphicFrame>
        <p:nvGraphicFramePr>
          <p:cNvPr id="2" name="Table 1">
            <a:extLst>
              <a:ext uri="{FF2B5EF4-FFF2-40B4-BE49-F238E27FC236}">
                <a16:creationId xmlns:a16="http://schemas.microsoft.com/office/drawing/2014/main" id="{BAF8A601-2B36-AAF7-11DD-05FCC14892C5}"/>
              </a:ext>
            </a:extLst>
          </p:cNvPr>
          <p:cNvGraphicFramePr>
            <a:graphicFrameLocks noGrp="1"/>
          </p:cNvGraphicFramePr>
          <p:nvPr/>
        </p:nvGraphicFramePr>
        <p:xfrm>
          <a:off x="438164" y="1344327"/>
          <a:ext cx="11127551" cy="5274051"/>
        </p:xfrm>
        <a:graphic>
          <a:graphicData uri="http://schemas.openxmlformats.org/drawingml/2006/table">
            <a:tbl>
              <a:tblPr firstRow="1" bandRow="1"/>
              <a:tblGrid>
                <a:gridCol w="2959460">
                  <a:extLst>
                    <a:ext uri="{9D8B030D-6E8A-4147-A177-3AD203B41FA5}">
                      <a16:colId xmlns:a16="http://schemas.microsoft.com/office/drawing/2014/main" val="3969875632"/>
                    </a:ext>
                  </a:extLst>
                </a:gridCol>
                <a:gridCol w="6246787">
                  <a:extLst>
                    <a:ext uri="{9D8B030D-6E8A-4147-A177-3AD203B41FA5}">
                      <a16:colId xmlns:a16="http://schemas.microsoft.com/office/drawing/2014/main" val="3915324028"/>
                    </a:ext>
                  </a:extLst>
                </a:gridCol>
                <a:gridCol w="1921304">
                  <a:extLst>
                    <a:ext uri="{9D8B030D-6E8A-4147-A177-3AD203B41FA5}">
                      <a16:colId xmlns:a16="http://schemas.microsoft.com/office/drawing/2014/main" val="3497026951"/>
                    </a:ext>
                  </a:extLst>
                </a:gridCol>
              </a:tblGrid>
              <a:tr h="375229">
                <a:tc gridSpan="3">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venir Next"/>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venir Next"/>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venir Next"/>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venir Next"/>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venir Next"/>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venir Next"/>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venir Next"/>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venir Next"/>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venir Next"/>
                          <a:sym typeface="Arial"/>
                        </a:defRPr>
                      </a:lvl9pPr>
                    </a:lstStyle>
                    <a:p>
                      <a:pPr algn="ctr"/>
                      <a:r>
                        <a:rPr lang="en-US" sz="1800">
                          <a:solidFill>
                            <a:schemeClr val="bg1"/>
                          </a:solidFill>
                          <a:latin typeface="+mj-lt"/>
                        </a:rPr>
                        <a:t>C-SNP Enrollment Periods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68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07751650"/>
                  </a:ext>
                </a:extLst>
              </a:tr>
              <a:tr h="75045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algn="ctr"/>
                      <a:r>
                        <a:rPr lang="en-US" sz="1400" b="1" i="0" u="none" strike="noStrike" cap="none">
                          <a:solidFill>
                            <a:srgbClr val="000000"/>
                          </a:solidFill>
                          <a:effectLst/>
                          <a:latin typeface="+mj-lt"/>
                          <a:ea typeface="+mn-ea"/>
                          <a:cs typeface="+mn-cs"/>
                          <a:sym typeface="Arial"/>
                        </a:rPr>
                        <a:t>Type of Enrollment Period</a:t>
                      </a:r>
                      <a:endParaRPr lang="en-US" sz="1400">
                        <a:solidFill>
                          <a:srgbClr val="000000"/>
                        </a:solidFill>
                        <a:latin typeface="+mj-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algn="ctr"/>
                      <a:r>
                        <a:rPr lang="en-US" sz="1400" b="1" i="0" u="none" strike="noStrike" cap="none">
                          <a:solidFill>
                            <a:srgbClr val="000000"/>
                          </a:solidFill>
                          <a:effectLst/>
                          <a:latin typeface="+mj-lt"/>
                          <a:ea typeface="+mn-ea"/>
                          <a:cs typeface="+mn-cs"/>
                          <a:sym typeface="Arial"/>
                        </a:rPr>
                        <a:t>When It Happens</a:t>
                      </a:r>
                      <a:endParaRPr lang="en-US" sz="1400">
                        <a:solidFill>
                          <a:srgbClr val="000000"/>
                        </a:solidFill>
                        <a:latin typeface="+mj-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algn="ctr"/>
                      <a:r>
                        <a:rPr lang="en-US" sz="1400" b="1" i="0" u="none" strike="noStrike" cap="none">
                          <a:solidFill>
                            <a:srgbClr val="000000"/>
                          </a:solidFill>
                          <a:effectLst/>
                          <a:latin typeface="+mj-lt"/>
                          <a:ea typeface="+mn-ea"/>
                          <a:cs typeface="+mn-cs"/>
                          <a:sym typeface="Arial"/>
                        </a:rPr>
                        <a:t>When to use if there are overlapping circumstances</a:t>
                      </a:r>
                      <a:endParaRPr lang="en-US" sz="1400">
                        <a:solidFill>
                          <a:srgbClr val="000000"/>
                        </a:solidFill>
                        <a:latin typeface="+mj-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80007489"/>
                  </a:ext>
                </a:extLst>
              </a:tr>
              <a:tr h="1075900">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algn="ctr"/>
                      <a:r>
                        <a:rPr lang="en-US" sz="1400" b="1" i="0" u="none" strike="noStrike" cap="none">
                          <a:solidFill>
                            <a:srgbClr val="000000"/>
                          </a:solidFill>
                          <a:effectLst/>
                          <a:latin typeface="+mj-lt"/>
                          <a:ea typeface="+mn-ea"/>
                          <a:cs typeface="+mn-cs"/>
                          <a:sym typeface="Arial"/>
                        </a:rPr>
                        <a:t>Initial Election Period</a:t>
                      </a:r>
                      <a:endParaRPr lang="en-US" sz="1400" b="0" i="0" u="none" strike="noStrike" cap="none">
                        <a:solidFill>
                          <a:srgbClr val="000000"/>
                        </a:solidFill>
                        <a:effectLst/>
                        <a:latin typeface="+mj-lt"/>
                        <a:ea typeface="+mn-ea"/>
                        <a:cs typeface="+mn-cs"/>
                        <a:sym typeface="Arial"/>
                      </a:endParaRPr>
                    </a:p>
                    <a:p>
                      <a:pPr algn="ctr"/>
                      <a:r>
                        <a:rPr lang="en-US" sz="1400" b="1" i="0" u="none" strike="noStrike" cap="none">
                          <a:solidFill>
                            <a:srgbClr val="000000"/>
                          </a:solidFill>
                          <a:effectLst/>
                          <a:latin typeface="+mj-lt"/>
                          <a:ea typeface="+mn-ea"/>
                          <a:cs typeface="+mn-cs"/>
                          <a:sym typeface="Arial"/>
                        </a:rPr>
                        <a:t>(IEP)</a:t>
                      </a:r>
                      <a:endParaRPr lang="en-US" sz="1400" b="0" i="0" u="none" strike="noStrike" cap="none">
                        <a:solidFill>
                          <a:srgbClr val="000000"/>
                        </a:solidFill>
                        <a:effectLst/>
                        <a:latin typeface="+mj-lt"/>
                        <a:ea typeface="+mn-ea"/>
                        <a:cs typeface="+mn-cs"/>
                        <a:sym typeface="Arial"/>
                      </a:endParaRPr>
                    </a:p>
                  </a:txBody>
                  <a:tcPr anchor="ctr">
                    <a:lnL w="12700" cmpd="sng">
                      <a:solidFill>
                        <a:sysClr val="window" lastClr="FFFFFF"/>
                      </a:solidFill>
                    </a:lnL>
                    <a:lnR w="12700" cap="flat" cmpd="sng" algn="ctr">
                      <a:solidFill>
                        <a:sysClr val="window" lastClr="FFFFFF">
                          <a:lumMod val="95000"/>
                        </a:sysClr>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algn="ctr"/>
                      <a:r>
                        <a:rPr lang="en-US" sz="1400">
                          <a:solidFill>
                            <a:srgbClr val="000000"/>
                          </a:solidFill>
                          <a:latin typeface="+mn-lt"/>
                        </a:rPr>
                        <a:t>If the person is newly eligible for Medicare due to age (65 or older) or disability, the IEP lasts for seven months. During this time, he/she can enroll in a C-SNP, among other Medicare plans, three months before they are 65 or during the 25th month of receiving disability benefits.</a:t>
                      </a:r>
                    </a:p>
                  </a:txBody>
                  <a:tcPr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ap="flat" cmpd="sng" algn="ctr">
                      <a:solidFill>
                        <a:sysClr val="window" lastClr="FFFFFF">
                          <a:lumMod val="95000"/>
                        </a:sysClr>
                      </a:solidFill>
                      <a:prstDash val="solid"/>
                      <a:round/>
                      <a:headEnd type="none" w="med" len="med"/>
                      <a:tailEnd type="none" w="med" len="med"/>
                    </a:lnT>
                    <a:lnB w="127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endParaRPr lang="en-US" sz="1400">
                        <a:solidFill>
                          <a:srgbClr val="000000"/>
                        </a:solidFill>
                        <a:latin typeface="Avenir Next LT Pro" panose="020B0504020202020204" pitchFamily="34" charset="0"/>
                      </a:endParaRPr>
                    </a:p>
                  </a:txBody>
                  <a:tcP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ap="flat" cmpd="sng" algn="ctr">
                      <a:solidFill>
                        <a:sysClr val="window" lastClr="FFFFFF">
                          <a:lumMod val="95000"/>
                        </a:sysClr>
                      </a:solidFill>
                      <a:prstDash val="solid"/>
                      <a:round/>
                      <a:headEnd type="none" w="med" len="med"/>
                      <a:tailEnd type="none" w="med" len="med"/>
                    </a:lnT>
                    <a:lnB w="127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52821841"/>
                  </a:ext>
                </a:extLst>
              </a:tr>
              <a:tr h="750459">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algn="ctr"/>
                      <a:r>
                        <a:rPr lang="en-US" sz="1400" b="1" i="0" u="none" strike="noStrike" cap="none">
                          <a:solidFill>
                            <a:srgbClr val="000000"/>
                          </a:solidFill>
                          <a:effectLst/>
                          <a:latin typeface="+mj-lt"/>
                          <a:ea typeface="+mn-ea"/>
                          <a:cs typeface="+mn-cs"/>
                          <a:sym typeface="Arial"/>
                        </a:rPr>
                        <a:t>Annual Enrollment Period</a:t>
                      </a:r>
                      <a:endParaRPr lang="en-US" sz="1400" b="0" i="0" u="none" strike="noStrike" cap="none">
                        <a:solidFill>
                          <a:srgbClr val="000000"/>
                        </a:solidFill>
                        <a:effectLst/>
                        <a:latin typeface="+mj-lt"/>
                        <a:ea typeface="+mn-ea"/>
                        <a:cs typeface="+mn-cs"/>
                        <a:sym typeface="Arial"/>
                      </a:endParaRPr>
                    </a:p>
                    <a:p>
                      <a:pPr algn="ctr"/>
                      <a:r>
                        <a:rPr lang="en-US" sz="1400" b="1" i="0" u="none" strike="noStrike" cap="none">
                          <a:solidFill>
                            <a:srgbClr val="000000"/>
                          </a:solidFill>
                          <a:effectLst/>
                          <a:latin typeface="+mj-lt"/>
                          <a:ea typeface="+mn-ea"/>
                          <a:cs typeface="+mn-cs"/>
                          <a:sym typeface="Arial"/>
                        </a:rPr>
                        <a:t>(AEP)</a:t>
                      </a:r>
                      <a:endParaRPr lang="en-US" sz="1400" b="0" i="0" u="none" strike="noStrike" cap="none">
                        <a:solidFill>
                          <a:srgbClr val="000000"/>
                        </a:solidFill>
                        <a:effectLst/>
                        <a:latin typeface="+mj-lt"/>
                        <a:ea typeface="+mn-ea"/>
                        <a:cs typeface="+mn-cs"/>
                        <a:sym typeface="Arial"/>
                      </a:endParaRPr>
                    </a:p>
                  </a:txBody>
                  <a:tcPr anchor="ctr">
                    <a:lnL w="12700" cmpd="sng">
                      <a:solidFill>
                        <a:sysClr val="window" lastClr="FFFFFF"/>
                      </a:solidFill>
                    </a:lnL>
                    <a:lnR w="12700" cap="flat" cmpd="sng" algn="ctr">
                      <a:solidFill>
                        <a:sysClr val="window" lastClr="FFFFFF">
                          <a:lumMod val="95000"/>
                        </a:sysClr>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algn="ctr"/>
                      <a:r>
                        <a:rPr lang="en-US" sz="1400">
                          <a:solidFill>
                            <a:srgbClr val="000000"/>
                          </a:solidFill>
                          <a:latin typeface="+mn-lt"/>
                        </a:rPr>
                        <a:t>AEP runs from October 15 to December 7 each year. During this period, </a:t>
                      </a:r>
                    </a:p>
                    <a:p>
                      <a:pPr algn="ctr"/>
                      <a:r>
                        <a:rPr lang="en-US" sz="1400">
                          <a:solidFill>
                            <a:srgbClr val="000000"/>
                          </a:solidFill>
                          <a:latin typeface="+mn-lt"/>
                        </a:rPr>
                        <a:t>all Medicare beneficiaries can make changes to their existing plans, including enrolling in a C-SNP.</a:t>
                      </a:r>
                    </a:p>
                  </a:txBody>
                  <a:tcPr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ap="flat" cmpd="sng" algn="ctr">
                      <a:solidFill>
                        <a:sysClr val="window" lastClr="FFFFFF">
                          <a:lumMod val="95000"/>
                        </a:sysClr>
                      </a:solidFill>
                      <a:prstDash val="solid"/>
                      <a:round/>
                      <a:headEnd type="none" w="med" len="med"/>
                      <a:tailEnd type="none" w="med" len="med"/>
                    </a:lnT>
                    <a:lnB w="127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endParaRPr lang="en-US" sz="1400">
                        <a:solidFill>
                          <a:srgbClr val="000000"/>
                        </a:solidFill>
                        <a:latin typeface="Avenir Next LT Pro" panose="020B0504020202020204" pitchFamily="34" charset="0"/>
                      </a:endParaRPr>
                    </a:p>
                  </a:txBody>
                  <a:tcP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ap="flat" cmpd="sng" algn="ctr">
                      <a:solidFill>
                        <a:sysClr val="window" lastClr="FFFFFF">
                          <a:lumMod val="95000"/>
                        </a:sysClr>
                      </a:solidFill>
                      <a:prstDash val="solid"/>
                      <a:round/>
                      <a:headEnd type="none" w="med" len="med"/>
                      <a:tailEnd type="none" w="med" len="med"/>
                    </a:lnT>
                    <a:lnB w="127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891658846"/>
                  </a:ext>
                </a:extLst>
              </a:tr>
              <a:tr h="963738">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algn="ctr"/>
                      <a:r>
                        <a:rPr lang="en-US" sz="1400" b="1">
                          <a:solidFill>
                            <a:srgbClr val="000000"/>
                          </a:solidFill>
                          <a:latin typeface="+mj-lt"/>
                        </a:rPr>
                        <a:t>Open Enrollment Period</a:t>
                      </a:r>
                    </a:p>
                    <a:p>
                      <a:pPr algn="ctr"/>
                      <a:r>
                        <a:rPr lang="en-US" sz="1400" b="1">
                          <a:solidFill>
                            <a:srgbClr val="000000"/>
                          </a:solidFill>
                          <a:latin typeface="+mj-lt"/>
                        </a:rPr>
                        <a:t>(OEP)</a:t>
                      </a:r>
                    </a:p>
                  </a:txBody>
                  <a:tcPr anchor="ctr">
                    <a:lnL w="12700" cmpd="sng">
                      <a:solidFill>
                        <a:sysClr val="window" lastClr="FFFFFF"/>
                      </a:solidFill>
                    </a:lnL>
                    <a:lnR w="12700" cap="flat" cmpd="sng" algn="ctr">
                      <a:solidFill>
                        <a:sysClr val="window" lastClr="FFFFFF">
                          <a:lumMod val="95000"/>
                        </a:sysClr>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lvl="0" algn="ctr">
                        <a:buNone/>
                      </a:pPr>
                      <a:r>
                        <a:rPr lang="en-US" sz="1400">
                          <a:solidFill>
                            <a:srgbClr val="000000"/>
                          </a:solidFill>
                          <a:latin typeface="+mn-lt"/>
                        </a:rPr>
                        <a:t>OEP runs January 1 to March 31 each year. During this time, beneficiaries who are already enrolled in a Medicare Advantage (MA) plan can switch to a different MA plan or return to Original Medicare with or without Part D coverage.  Also, if they meet the eligibility criteria, they may use this period to enroll in a C-SNP without using the C-SNP SEP.</a:t>
                      </a:r>
                    </a:p>
                  </a:txBody>
                  <a:tcPr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ap="flat" cmpd="sng" algn="ctr">
                      <a:solidFill>
                        <a:sysClr val="window" lastClr="FFFFFF">
                          <a:lumMod val="95000"/>
                        </a:sysClr>
                      </a:solidFill>
                      <a:prstDash val="solid"/>
                      <a:round/>
                      <a:headEnd type="none" w="med" len="med"/>
                      <a:tailEnd type="none" w="med" len="med"/>
                    </a:lnT>
                    <a:lnB w="127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endParaRPr lang="en-US" sz="1400">
                        <a:solidFill>
                          <a:srgbClr val="000000"/>
                        </a:solidFill>
                        <a:latin typeface="Avenir Next LT Pro" panose="020B0504020202020204" pitchFamily="34" charset="0"/>
                      </a:endParaRPr>
                    </a:p>
                  </a:txBody>
                  <a:tcP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ap="flat" cmpd="sng" algn="ctr">
                      <a:solidFill>
                        <a:sysClr val="window" lastClr="FFFFFF">
                          <a:lumMod val="95000"/>
                        </a:sysClr>
                      </a:solidFill>
                      <a:prstDash val="solid"/>
                      <a:round/>
                      <a:headEnd type="none" w="med" len="med"/>
                      <a:tailEnd type="none" w="med" len="med"/>
                    </a:lnT>
                    <a:lnB w="127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28603320"/>
                  </a:ext>
                </a:extLst>
              </a:tr>
              <a:tr h="96934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algn="ctr"/>
                      <a:r>
                        <a:rPr lang="en-US" sz="1400" b="1" i="0" u="none" strike="noStrike" cap="none">
                          <a:solidFill>
                            <a:srgbClr val="000000"/>
                          </a:solidFill>
                          <a:effectLst/>
                          <a:latin typeface="+mj-lt"/>
                          <a:ea typeface="+mn-ea"/>
                          <a:cs typeface="+mn-cs"/>
                          <a:sym typeface="Arial"/>
                        </a:rPr>
                        <a:t>Special Election Period</a:t>
                      </a:r>
                      <a:endParaRPr lang="en-US" sz="1400" b="0" i="0" u="none" strike="noStrike" cap="none">
                        <a:solidFill>
                          <a:srgbClr val="000000"/>
                        </a:solidFill>
                        <a:effectLst/>
                        <a:latin typeface="+mj-lt"/>
                        <a:ea typeface="+mn-ea"/>
                        <a:cs typeface="+mn-cs"/>
                        <a:sym typeface="Arial"/>
                      </a:endParaRPr>
                    </a:p>
                    <a:p>
                      <a:pPr algn="ctr"/>
                      <a:r>
                        <a:rPr lang="en-US" sz="1400" b="1" i="0" u="none" strike="noStrike" cap="none">
                          <a:solidFill>
                            <a:srgbClr val="000000"/>
                          </a:solidFill>
                          <a:effectLst/>
                          <a:latin typeface="+mj-lt"/>
                          <a:ea typeface="+mn-ea"/>
                          <a:cs typeface="+mn-cs"/>
                          <a:sym typeface="Arial"/>
                        </a:rPr>
                        <a:t>(SEP)</a:t>
                      </a:r>
                      <a:endParaRPr lang="en-US" sz="1400" b="0" i="0" u="none" strike="noStrike" cap="none">
                        <a:solidFill>
                          <a:srgbClr val="000000"/>
                        </a:solidFill>
                        <a:effectLst/>
                        <a:latin typeface="+mj-lt"/>
                        <a:ea typeface="+mn-ea"/>
                        <a:cs typeface="+mn-cs"/>
                        <a:sym typeface="Arial"/>
                      </a:endParaRPr>
                    </a:p>
                  </a:txBody>
                  <a:tcPr anchor="ctr">
                    <a:lnL w="12700" cmpd="sng">
                      <a:solidFill>
                        <a:sysClr val="window" lastClr="FFFFFF"/>
                      </a:solidFill>
                    </a:lnL>
                    <a:lnR w="12700" cap="flat" cmpd="sng" algn="ctr">
                      <a:solidFill>
                        <a:sysClr val="window" lastClr="FFFFFF">
                          <a:lumMod val="95000"/>
                        </a:sysClr>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pPr algn="ctr"/>
                      <a:r>
                        <a:rPr lang="en-US" sz="1400">
                          <a:solidFill>
                            <a:srgbClr val="000000"/>
                          </a:solidFill>
                          <a:latin typeface="+mn-lt"/>
                        </a:rPr>
                        <a:t>SEPs are triggered by specific life events, such as moving, losing other health coverage, or the loss/gain of Extra Help. If someone has a qualifying event, meets qualifying conditions they can enroll in a C-SNP during the SEP outside of the standard enrollment periods.</a:t>
                      </a:r>
                    </a:p>
                  </a:txBody>
                  <a:tcPr anchor="ct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ap="flat" cmpd="sng" algn="ctr">
                      <a:solidFill>
                        <a:sysClr val="window" lastClr="FFFFFF">
                          <a:lumMod val="95000"/>
                        </a:sysClr>
                      </a:solidFill>
                      <a:prstDash val="solid"/>
                      <a:round/>
                      <a:headEnd type="none" w="med" len="med"/>
                      <a:tailEnd type="none" w="med" len="med"/>
                    </a:lnT>
                    <a:lnB w="127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venir Next"/>
                          <a:sym typeface="Arial"/>
                        </a:defRPr>
                      </a:lvl9pPr>
                    </a:lstStyle>
                    <a:p>
                      <a:endParaRPr lang="en-US" sz="1400">
                        <a:solidFill>
                          <a:srgbClr val="000000"/>
                        </a:solidFill>
                        <a:latin typeface="Avenir Next LT Pro" panose="020B0504020202020204" pitchFamily="34" charset="0"/>
                      </a:endParaRPr>
                    </a:p>
                  </a:txBody>
                  <a:tcPr>
                    <a:lnL w="12700" cap="flat" cmpd="sng" algn="ctr">
                      <a:solidFill>
                        <a:sysClr val="window" lastClr="FFFFFF">
                          <a:lumMod val="95000"/>
                        </a:sysClr>
                      </a:solidFill>
                      <a:prstDash val="solid"/>
                      <a:round/>
                      <a:headEnd type="none" w="med" len="med"/>
                      <a:tailEnd type="none" w="med" len="med"/>
                    </a:lnL>
                    <a:lnR w="12700" cap="flat" cmpd="sng" algn="ctr">
                      <a:solidFill>
                        <a:sysClr val="window" lastClr="FFFFFF">
                          <a:lumMod val="95000"/>
                        </a:sysClr>
                      </a:solidFill>
                      <a:prstDash val="solid"/>
                      <a:round/>
                      <a:headEnd type="none" w="med" len="med"/>
                      <a:tailEnd type="none" w="med" len="med"/>
                    </a:lnR>
                    <a:lnT w="12700" cap="flat" cmpd="sng" algn="ctr">
                      <a:solidFill>
                        <a:sysClr val="window" lastClr="FFFFFF">
                          <a:lumMod val="95000"/>
                        </a:sysClr>
                      </a:solidFill>
                      <a:prstDash val="solid"/>
                      <a:round/>
                      <a:headEnd type="none" w="med" len="med"/>
                      <a:tailEnd type="none" w="med" len="med"/>
                    </a:lnT>
                    <a:lnB w="127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38203439"/>
                  </a:ext>
                </a:extLst>
              </a:tr>
            </a:tbl>
          </a:graphicData>
        </a:graphic>
      </p:graphicFrame>
      <p:pic>
        <p:nvPicPr>
          <p:cNvPr id="3" name="Graphic 2" descr="Badge 1 with solid fill">
            <a:extLst>
              <a:ext uri="{FF2B5EF4-FFF2-40B4-BE49-F238E27FC236}">
                <a16:creationId xmlns:a16="http://schemas.microsoft.com/office/drawing/2014/main" id="{9DF0E7D5-640E-E08A-5681-705E4C4DC6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67456" y="2667373"/>
            <a:ext cx="685800" cy="685800"/>
          </a:xfrm>
          <a:prstGeom prst="rect">
            <a:avLst/>
          </a:prstGeom>
        </p:spPr>
      </p:pic>
      <p:pic>
        <p:nvPicPr>
          <p:cNvPr id="4" name="Graphic 3" descr="Badge 4 with solid fill">
            <a:extLst>
              <a:ext uri="{FF2B5EF4-FFF2-40B4-BE49-F238E27FC236}">
                <a16:creationId xmlns:a16="http://schemas.microsoft.com/office/drawing/2014/main" id="{5F8EB52C-423C-29BA-4996-01DD117940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7456" y="5599957"/>
            <a:ext cx="685800" cy="685800"/>
          </a:xfrm>
          <a:prstGeom prst="rect">
            <a:avLst/>
          </a:prstGeom>
        </p:spPr>
      </p:pic>
      <p:pic>
        <p:nvPicPr>
          <p:cNvPr id="5" name="Graphic 4" descr="Badge 3 with solid fill">
            <a:extLst>
              <a:ext uri="{FF2B5EF4-FFF2-40B4-BE49-F238E27FC236}">
                <a16:creationId xmlns:a16="http://schemas.microsoft.com/office/drawing/2014/main" id="{EF1850C3-FC11-3E26-D880-AB723CCC12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67456" y="4553702"/>
            <a:ext cx="685800" cy="685800"/>
          </a:xfrm>
          <a:prstGeom prst="rect">
            <a:avLst/>
          </a:prstGeom>
        </p:spPr>
      </p:pic>
      <p:pic>
        <p:nvPicPr>
          <p:cNvPr id="6" name="Graphic 5" descr="Badge with solid fill">
            <a:extLst>
              <a:ext uri="{FF2B5EF4-FFF2-40B4-BE49-F238E27FC236}">
                <a16:creationId xmlns:a16="http://schemas.microsoft.com/office/drawing/2014/main" id="{20156C87-D27C-6B21-B66A-15C3066236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67456" y="3585881"/>
            <a:ext cx="685800" cy="685800"/>
          </a:xfrm>
          <a:prstGeom prst="rect">
            <a:avLst/>
          </a:prstGeom>
        </p:spPr>
      </p:pic>
      <p:grpSp>
        <p:nvGrpSpPr>
          <p:cNvPr id="10" name="Group 9">
            <a:extLst>
              <a:ext uri="{FF2B5EF4-FFF2-40B4-BE49-F238E27FC236}">
                <a16:creationId xmlns:a16="http://schemas.microsoft.com/office/drawing/2014/main" id="{195B5B90-028B-ED28-A5E4-7E8032BF8CD6}"/>
              </a:ext>
            </a:extLst>
          </p:cNvPr>
          <p:cNvGrpSpPr/>
          <p:nvPr/>
        </p:nvGrpSpPr>
        <p:grpSpPr>
          <a:xfrm>
            <a:off x="11734791" y="-110431"/>
            <a:ext cx="686086" cy="1763191"/>
            <a:chOff x="6381946" y="106386"/>
            <a:chExt cx="280734" cy="721466"/>
          </a:xfrm>
        </p:grpSpPr>
        <p:sp>
          <p:nvSpPr>
            <p:cNvPr id="11" name="Oval 10">
              <a:extLst>
                <a:ext uri="{FF2B5EF4-FFF2-40B4-BE49-F238E27FC236}">
                  <a16:creationId xmlns:a16="http://schemas.microsoft.com/office/drawing/2014/main" id="{A095D08D-7473-9877-DED1-B2D1D2933EED}"/>
                </a:ext>
              </a:extLst>
            </p:cNvPr>
            <p:cNvSpPr/>
            <p:nvPr/>
          </p:nvSpPr>
          <p:spPr>
            <a:xfrm>
              <a:off x="6381946"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F81CB811-B285-6CAB-5047-C919556DC7FC}"/>
                </a:ext>
              </a:extLst>
            </p:cNvPr>
            <p:cNvSpPr/>
            <p:nvPr/>
          </p:nvSpPr>
          <p:spPr>
            <a:xfrm>
              <a:off x="6381946"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188DAC31-BD54-4226-998B-2423C0C70ADE}"/>
                </a:ext>
              </a:extLst>
            </p:cNvPr>
            <p:cNvSpPr/>
            <p:nvPr/>
          </p:nvSpPr>
          <p:spPr>
            <a:xfrm>
              <a:off x="6381946"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0A84BA8C-321A-3A52-5A1C-149391E11CFB}"/>
                </a:ext>
              </a:extLst>
            </p:cNvPr>
            <p:cNvSpPr/>
            <p:nvPr/>
          </p:nvSpPr>
          <p:spPr>
            <a:xfrm>
              <a:off x="6381946"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1EFE7585-6F80-C195-56DA-5D1A0602C6D6}"/>
                </a:ext>
              </a:extLst>
            </p:cNvPr>
            <p:cNvSpPr/>
            <p:nvPr/>
          </p:nvSpPr>
          <p:spPr>
            <a:xfrm>
              <a:off x="6381946"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BC2BDFAF-70A1-CF6B-932D-B34381EEC5EE}"/>
                </a:ext>
              </a:extLst>
            </p:cNvPr>
            <p:cNvSpPr/>
            <p:nvPr/>
          </p:nvSpPr>
          <p:spPr>
            <a:xfrm>
              <a:off x="6381946"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D37EB5C8-30CA-7B73-C5C4-D587A1C2295B}"/>
                </a:ext>
              </a:extLst>
            </p:cNvPr>
            <p:cNvSpPr/>
            <p:nvPr/>
          </p:nvSpPr>
          <p:spPr>
            <a:xfrm>
              <a:off x="6486721"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84885C37-68C4-6B40-9769-4EDCD36FA917}"/>
                </a:ext>
              </a:extLst>
            </p:cNvPr>
            <p:cNvSpPr/>
            <p:nvPr/>
          </p:nvSpPr>
          <p:spPr>
            <a:xfrm>
              <a:off x="6486721"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3DEB6421-617A-4378-4E01-F4B1D5437FE1}"/>
                </a:ext>
              </a:extLst>
            </p:cNvPr>
            <p:cNvSpPr/>
            <p:nvPr/>
          </p:nvSpPr>
          <p:spPr>
            <a:xfrm>
              <a:off x="6486721"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DB3DF02C-20C2-E9C6-7E4A-67B499352032}"/>
                </a:ext>
              </a:extLst>
            </p:cNvPr>
            <p:cNvSpPr/>
            <p:nvPr/>
          </p:nvSpPr>
          <p:spPr>
            <a:xfrm>
              <a:off x="6486721"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E043E54B-9B30-2AC7-D86B-9561DEE719F5}"/>
                </a:ext>
              </a:extLst>
            </p:cNvPr>
            <p:cNvSpPr/>
            <p:nvPr/>
          </p:nvSpPr>
          <p:spPr>
            <a:xfrm>
              <a:off x="6486721"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0A97112A-D609-BBD1-2576-96B408A0E1A4}"/>
                </a:ext>
              </a:extLst>
            </p:cNvPr>
            <p:cNvSpPr/>
            <p:nvPr/>
          </p:nvSpPr>
          <p:spPr>
            <a:xfrm>
              <a:off x="6486721"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3C1BA1FD-DCC4-3A2E-3951-C117B1F29841}"/>
                </a:ext>
              </a:extLst>
            </p:cNvPr>
            <p:cNvSpPr/>
            <p:nvPr/>
          </p:nvSpPr>
          <p:spPr>
            <a:xfrm>
              <a:off x="6591496" y="2187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6F2C396E-F724-001E-0252-7469B3A0D464}"/>
                </a:ext>
              </a:extLst>
            </p:cNvPr>
            <p:cNvSpPr/>
            <p:nvPr/>
          </p:nvSpPr>
          <p:spPr>
            <a:xfrm>
              <a:off x="6591496" y="3263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B5EF2E7E-7360-ACE3-59BF-C8045DDAA38F}"/>
                </a:ext>
              </a:extLst>
            </p:cNvPr>
            <p:cNvSpPr/>
            <p:nvPr/>
          </p:nvSpPr>
          <p:spPr>
            <a:xfrm>
              <a:off x="6591496" y="4338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6DAB81AC-9EC6-1D14-37D0-936CF87442E1}"/>
                </a:ext>
              </a:extLst>
            </p:cNvPr>
            <p:cNvSpPr/>
            <p:nvPr/>
          </p:nvSpPr>
          <p:spPr>
            <a:xfrm>
              <a:off x="6591496" y="5414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54AD8A95-3DDE-2D59-ABD2-094E3C3EDE80}"/>
                </a:ext>
              </a:extLst>
            </p:cNvPr>
            <p:cNvSpPr/>
            <p:nvPr/>
          </p:nvSpPr>
          <p:spPr>
            <a:xfrm>
              <a:off x="6591496" y="6490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7044F00F-A613-080D-991B-62D4F0BC4617}"/>
                </a:ext>
              </a:extLst>
            </p:cNvPr>
            <p:cNvSpPr/>
            <p:nvPr/>
          </p:nvSpPr>
          <p:spPr>
            <a:xfrm>
              <a:off x="6591496" y="75666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EB952768-CDA1-4626-1E77-FA469DFF45F8}"/>
                </a:ext>
              </a:extLst>
            </p:cNvPr>
            <p:cNvSpPr/>
            <p:nvPr/>
          </p:nvSpPr>
          <p:spPr>
            <a:xfrm>
              <a:off x="6381946"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74106C1E-D2F3-1CAA-3EDC-4AD1B0622A0E}"/>
                </a:ext>
              </a:extLst>
            </p:cNvPr>
            <p:cNvSpPr/>
            <p:nvPr/>
          </p:nvSpPr>
          <p:spPr>
            <a:xfrm>
              <a:off x="6486721"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23765C34-E5CB-C0D1-B032-9707454E317D}"/>
                </a:ext>
              </a:extLst>
            </p:cNvPr>
            <p:cNvSpPr/>
            <p:nvPr/>
          </p:nvSpPr>
          <p:spPr>
            <a:xfrm>
              <a:off x="6591496" y="10827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Tree>
    <p:extLst>
      <p:ext uri="{BB962C8B-B14F-4D97-AF65-F5344CB8AC3E}">
        <p14:creationId xmlns:p14="http://schemas.microsoft.com/office/powerpoint/2010/main" val="2816929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48DA8-5B10-DDDC-FA3D-17DFD8CC8A2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7F8FFEA-8015-69E1-7240-7B0AF052FE21}"/>
              </a:ext>
            </a:extLst>
          </p:cNvPr>
          <p:cNvSpPr>
            <a:spLocks noGrp="1"/>
          </p:cNvSpPr>
          <p:nvPr>
            <p:ph type="title"/>
          </p:nvPr>
        </p:nvSpPr>
        <p:spPr/>
        <p:txBody>
          <a:bodyPr/>
          <a:lstStyle/>
          <a:p>
            <a:r>
              <a:rPr lang="en-US"/>
              <a:t>2026 Plan Types Offered</a:t>
            </a:r>
          </a:p>
        </p:txBody>
      </p:sp>
      <p:grpSp>
        <p:nvGrpSpPr>
          <p:cNvPr id="10" name="Group 9">
            <a:extLst>
              <a:ext uri="{FF2B5EF4-FFF2-40B4-BE49-F238E27FC236}">
                <a16:creationId xmlns:a16="http://schemas.microsoft.com/office/drawing/2014/main" id="{5CA7AB95-7C66-DF6D-8D83-8763E08AC6FC}"/>
              </a:ext>
            </a:extLst>
          </p:cNvPr>
          <p:cNvGrpSpPr/>
          <p:nvPr/>
        </p:nvGrpSpPr>
        <p:grpSpPr>
          <a:xfrm>
            <a:off x="11734791" y="-110431"/>
            <a:ext cx="686086" cy="1763191"/>
            <a:chOff x="6381946" y="106386"/>
            <a:chExt cx="280734" cy="721466"/>
          </a:xfrm>
          <a:solidFill>
            <a:srgbClr val="8FD6BD"/>
          </a:solidFill>
        </p:grpSpPr>
        <p:sp>
          <p:nvSpPr>
            <p:cNvPr id="11" name="Oval 10">
              <a:extLst>
                <a:ext uri="{FF2B5EF4-FFF2-40B4-BE49-F238E27FC236}">
                  <a16:creationId xmlns:a16="http://schemas.microsoft.com/office/drawing/2014/main" id="{4C5E31B7-F3A7-7D91-E0C2-9A2FEDA5802C}"/>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8A1B0D-4CE0-1ACC-F59D-68CF56351F17}"/>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333020-0261-457A-5E56-19B320825043}"/>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003FBF-903B-2418-4C89-8F080DBE45C5}"/>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F730296-179D-01E4-DCAA-3FCEBCEFD98A}"/>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D895D5-42A1-6146-F1CE-207AF20BA96E}"/>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45A7A5-908E-D32E-ED08-C7F264926760}"/>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3A1CF9-C6DB-9763-A0ED-717D53BCEF49}"/>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033825-0324-152D-B5B5-1D8171442229}"/>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0870278-07C6-F737-4D18-88455069AA4F}"/>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12CD942-EDA8-1764-FCF1-00D993EDD02B}"/>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E4BF928-E1D2-4359-4A5D-6DF0DA398757}"/>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3F95FC2-D85A-AB71-44CC-F10001148B64}"/>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193A0F5-C97D-E8CE-5030-F130657E2DD4}"/>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CF4EDF8-F8C1-2856-FCFD-C7DB8BB5C7F2}"/>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BEA3E4F-1282-30C0-1F43-47AD1F88B6AE}"/>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07E2F07-DCA1-60BC-46EA-308438ABC62D}"/>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ADD2121-EC09-D353-E12F-E7D8A2A19A8F}"/>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804ADE9-6735-3C4B-C426-27FE63DA4F47}"/>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E1D8921-1526-1F43-68A2-FC6F685ED7ED}"/>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5256EBD-389C-6571-9282-37756EA78937}"/>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2">
            <a:extLst>
              <a:ext uri="{FF2B5EF4-FFF2-40B4-BE49-F238E27FC236}">
                <a16:creationId xmlns:a16="http://schemas.microsoft.com/office/drawing/2014/main" id="{0E17396F-6C3E-12CB-7CE8-DC18D13D7FC0}"/>
              </a:ext>
            </a:extLst>
          </p:cNvPr>
          <p:cNvSpPr>
            <a:spLocks noGrp="1"/>
          </p:cNvSpPr>
          <p:nvPr>
            <p:ph type="body" sz="quarter" idx="32"/>
          </p:nvPr>
        </p:nvSpPr>
        <p:spPr>
          <a:xfrm>
            <a:off x="431801" y="1008000"/>
            <a:ext cx="10899922" cy="360000"/>
          </a:xfrm>
        </p:spPr>
        <p:txBody>
          <a:bodyPr/>
          <a:lstStyle/>
          <a:p>
            <a:r>
              <a:rPr lang="en-US" sz="1600"/>
              <a:t>We have a diverse product portfolio in line with our mission of providing choice and access to underserved beneficiaries by offering HMO, PPO, C-SNP, LIS and Dual-Focused products.^</a:t>
            </a:r>
          </a:p>
        </p:txBody>
      </p:sp>
      <p:sp>
        <p:nvSpPr>
          <p:cNvPr id="26" name="Rectangle: Rounded Corners 25">
            <a:extLst>
              <a:ext uri="{FF2B5EF4-FFF2-40B4-BE49-F238E27FC236}">
                <a16:creationId xmlns:a16="http://schemas.microsoft.com/office/drawing/2014/main" id="{1753ABF6-06C7-80A6-8A2D-801C9BCFE0C0}"/>
              </a:ext>
            </a:extLst>
          </p:cNvPr>
          <p:cNvSpPr/>
          <p:nvPr/>
        </p:nvSpPr>
        <p:spPr>
          <a:xfrm>
            <a:off x="6022674" y="1948148"/>
            <a:ext cx="5474789" cy="2925161"/>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27" name="Rectangle: Rounded Corners 26">
            <a:extLst>
              <a:ext uri="{FF2B5EF4-FFF2-40B4-BE49-F238E27FC236}">
                <a16:creationId xmlns:a16="http://schemas.microsoft.com/office/drawing/2014/main" id="{82F0F86F-805F-89CA-968A-7051257DA30A}"/>
              </a:ext>
            </a:extLst>
          </p:cNvPr>
          <p:cNvSpPr/>
          <p:nvPr/>
        </p:nvSpPr>
        <p:spPr>
          <a:xfrm>
            <a:off x="468479" y="1827641"/>
            <a:ext cx="5477256" cy="3035808"/>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28" name="Rectangle: Rounded Corners 27">
            <a:extLst>
              <a:ext uri="{FF2B5EF4-FFF2-40B4-BE49-F238E27FC236}">
                <a16:creationId xmlns:a16="http://schemas.microsoft.com/office/drawing/2014/main" id="{CCE68D5C-EE73-A211-37EC-6D818EB56C0A}"/>
              </a:ext>
            </a:extLst>
          </p:cNvPr>
          <p:cNvSpPr/>
          <p:nvPr/>
        </p:nvSpPr>
        <p:spPr>
          <a:xfrm>
            <a:off x="468477" y="1814584"/>
            <a:ext cx="11030618" cy="778544"/>
          </a:xfrm>
          <a:prstGeom prst="roundRect">
            <a:avLst>
              <a:gd name="adj" fmla="val 0"/>
            </a:avLst>
          </a:prstGeom>
          <a:solidFill>
            <a:srgbClr val="B7E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3C5"/>
              </a:solidFill>
              <a:effectLst/>
              <a:uLnTx/>
              <a:uFillTx/>
              <a:ea typeface="+mn-ea"/>
              <a:cs typeface="+mn-cs"/>
            </a:endParaRPr>
          </a:p>
        </p:txBody>
      </p:sp>
      <p:sp>
        <p:nvSpPr>
          <p:cNvPr id="29" name="Rectangle: Rounded Corners 28">
            <a:extLst>
              <a:ext uri="{FF2B5EF4-FFF2-40B4-BE49-F238E27FC236}">
                <a16:creationId xmlns:a16="http://schemas.microsoft.com/office/drawing/2014/main" id="{506092F9-8D3B-D42D-8D98-8E783F51709F}"/>
              </a:ext>
            </a:extLst>
          </p:cNvPr>
          <p:cNvSpPr/>
          <p:nvPr/>
        </p:nvSpPr>
        <p:spPr>
          <a:xfrm>
            <a:off x="4083067" y="1620880"/>
            <a:ext cx="3801438" cy="786695"/>
          </a:xfrm>
          <a:prstGeom prst="roundRect">
            <a:avLst>
              <a:gd name="adj" fmla="val 23348"/>
            </a:avLst>
          </a:prstGeom>
          <a:solidFill>
            <a:schemeClr val="bg1"/>
          </a:solidFill>
          <a:ln w="57150">
            <a:solidFill>
              <a:srgbClr val="B7E0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3C5"/>
              </a:solidFill>
              <a:effectLst/>
              <a:highlight>
                <a:srgbClr val="A6DDE4"/>
              </a:highlight>
              <a:uLnTx/>
              <a:uFillTx/>
              <a:ea typeface="+mn-ea"/>
              <a:cs typeface="+mn-cs"/>
            </a:endParaRPr>
          </a:p>
        </p:txBody>
      </p:sp>
      <p:pic>
        <p:nvPicPr>
          <p:cNvPr id="30" name="object 17">
            <a:extLst>
              <a:ext uri="{FF2B5EF4-FFF2-40B4-BE49-F238E27FC236}">
                <a16:creationId xmlns:a16="http://schemas.microsoft.com/office/drawing/2014/main" id="{CB61C155-9384-2E75-DA18-989761D3ADF3}"/>
              </a:ext>
            </a:extLst>
          </p:cNvPr>
          <p:cNvPicPr>
            <a:picLocks noChangeAspect="1"/>
          </p:cNvPicPr>
          <p:nvPr/>
        </p:nvPicPr>
        <p:blipFill>
          <a:blip r:embed="rId2" cstate="print"/>
          <a:stretch>
            <a:fillRect/>
          </a:stretch>
        </p:blipFill>
        <p:spPr>
          <a:xfrm>
            <a:off x="4696610" y="1713100"/>
            <a:ext cx="2574353" cy="602255"/>
          </a:xfrm>
          <a:prstGeom prst="rect">
            <a:avLst/>
          </a:prstGeom>
          <a:ln>
            <a:noFill/>
          </a:ln>
        </p:spPr>
      </p:pic>
      <p:sp>
        <p:nvSpPr>
          <p:cNvPr id="33" name="object 5">
            <a:extLst>
              <a:ext uri="{FF2B5EF4-FFF2-40B4-BE49-F238E27FC236}">
                <a16:creationId xmlns:a16="http://schemas.microsoft.com/office/drawing/2014/main" id="{6925DCBE-911B-07EE-32E1-F06E917EA466}"/>
              </a:ext>
            </a:extLst>
          </p:cNvPr>
          <p:cNvSpPr txBox="1"/>
          <p:nvPr/>
        </p:nvSpPr>
        <p:spPr>
          <a:xfrm>
            <a:off x="7057338" y="1928986"/>
            <a:ext cx="4304791" cy="518091"/>
          </a:xfrm>
          <a:prstGeom prst="rect">
            <a:avLst/>
          </a:prstGeom>
        </p:spPr>
        <p:txBody>
          <a:bodyPr vert="horz" wrap="square" lIns="0" tIns="12700" rIns="0" bIns="0" rtlCol="0">
            <a:spAutoFit/>
          </a:bodyPr>
          <a:lstStyle/>
          <a:p>
            <a:pPr marL="0" marR="0" lvl="0" indent="0" algn="r" defTabSz="914400" rtl="0" eaLnBrk="1" fontAlgn="auto" latinLnBrk="0" hangingPunct="1">
              <a:lnSpc>
                <a:spcPct val="100000"/>
              </a:lnSpc>
              <a:spcBef>
                <a:spcPts val="100"/>
              </a:spcBef>
              <a:spcAft>
                <a:spcPts val="0"/>
              </a:spcAft>
              <a:buClrTx/>
              <a:buSzTx/>
              <a:buFontTx/>
              <a:buNone/>
              <a:tabLst/>
              <a:defRPr/>
            </a:pPr>
            <a:r>
              <a:rPr kumimoji="0" sz="1600" b="1" i="0" u="none" strike="noStrike" kern="0" cap="none" spc="-20" normalizeH="0" baseline="0" noProof="0">
                <a:ln>
                  <a:noFill/>
                </a:ln>
                <a:effectLst/>
                <a:uLnTx/>
                <a:uFillTx/>
                <a:latin typeface="+mj-lt"/>
                <a:ea typeface="+mn-ea"/>
                <a:cs typeface="Arial"/>
              </a:rPr>
              <a:t>Core</a:t>
            </a:r>
            <a:endParaRPr kumimoji="0" lang="en-US" sz="1600" b="1" i="0" u="none" strike="noStrike" kern="0" cap="none" spc="-20" normalizeH="0" baseline="0" noProof="0">
              <a:ln>
                <a:noFill/>
              </a:ln>
              <a:effectLst/>
              <a:uLnTx/>
              <a:uFillTx/>
              <a:latin typeface="+mj-lt"/>
              <a:ea typeface="+mn-ea"/>
              <a:cs typeface="Arial"/>
            </a:endParaRPr>
          </a:p>
          <a:p>
            <a:pPr marL="0" marR="0" lvl="0" indent="0" algn="r" defTabSz="914400" rtl="0" eaLnBrk="1" fontAlgn="auto" latinLnBrk="0" hangingPunct="1">
              <a:lnSpc>
                <a:spcPct val="100000"/>
              </a:lnSpc>
              <a:spcBef>
                <a:spcPts val="100"/>
              </a:spcBef>
              <a:spcAft>
                <a:spcPts val="0"/>
              </a:spcAft>
              <a:buClrTx/>
              <a:buSzTx/>
              <a:buFontTx/>
              <a:buNone/>
              <a:tabLst/>
              <a:defRPr/>
            </a:pPr>
            <a:r>
              <a:rPr kumimoji="0" sz="1600" b="1" i="0" u="none" strike="noStrike" kern="0" cap="none" spc="-10" normalizeH="0" baseline="0" noProof="0">
                <a:ln>
                  <a:noFill/>
                </a:ln>
                <a:effectLst/>
                <a:uLnTx/>
                <a:uFillTx/>
                <a:latin typeface="+mj-lt"/>
                <a:ea typeface="+mn-ea"/>
                <a:cs typeface="Arial"/>
              </a:rPr>
              <a:t>Differentiating</a:t>
            </a:r>
            <a:r>
              <a:rPr kumimoji="0" sz="1600" b="1" i="0" u="none" strike="noStrike" kern="0" cap="none" spc="-45" normalizeH="0" baseline="0" noProof="0">
                <a:ln>
                  <a:noFill/>
                </a:ln>
                <a:effectLst/>
                <a:uLnTx/>
                <a:uFillTx/>
                <a:latin typeface="+mj-lt"/>
                <a:ea typeface="+mn-ea"/>
                <a:cs typeface="Arial"/>
              </a:rPr>
              <a:t> </a:t>
            </a:r>
            <a:r>
              <a:rPr kumimoji="0" sz="1600" b="1" i="0" u="none" strike="noStrike" kern="0" cap="none" spc="-20" normalizeH="0" baseline="0" noProof="0">
                <a:ln>
                  <a:noFill/>
                </a:ln>
                <a:effectLst/>
                <a:uLnTx/>
                <a:uFillTx/>
                <a:latin typeface="+mj-lt"/>
                <a:ea typeface="+mn-ea"/>
                <a:cs typeface="Arial"/>
              </a:rPr>
              <a:t>Product</a:t>
            </a:r>
            <a:r>
              <a:rPr kumimoji="0" lang="en-US" sz="1600" b="1" i="0" u="none" strike="noStrike" kern="0" cap="none" spc="-20" normalizeH="0" baseline="0" noProof="0">
                <a:ln>
                  <a:noFill/>
                </a:ln>
                <a:effectLst/>
                <a:uLnTx/>
                <a:uFillTx/>
                <a:latin typeface="+mj-lt"/>
                <a:ea typeface="+mn-ea"/>
                <a:cs typeface="Arial"/>
              </a:rPr>
              <a:t>s</a:t>
            </a:r>
            <a:endParaRPr kumimoji="0" sz="1600" b="0" i="0" u="none" strike="noStrike" kern="0" cap="none" spc="0" normalizeH="0" baseline="0" noProof="0">
              <a:ln>
                <a:noFill/>
              </a:ln>
              <a:effectLst/>
              <a:uLnTx/>
              <a:uFillTx/>
              <a:latin typeface="+mj-lt"/>
              <a:ea typeface="+mn-ea"/>
              <a:cs typeface="Arial"/>
            </a:endParaRPr>
          </a:p>
        </p:txBody>
      </p:sp>
      <p:sp>
        <p:nvSpPr>
          <p:cNvPr id="34" name="object 4">
            <a:extLst>
              <a:ext uri="{FF2B5EF4-FFF2-40B4-BE49-F238E27FC236}">
                <a16:creationId xmlns:a16="http://schemas.microsoft.com/office/drawing/2014/main" id="{C116028A-3984-147E-5521-66D23495C4F6}"/>
              </a:ext>
            </a:extLst>
          </p:cNvPr>
          <p:cNvSpPr txBox="1"/>
          <p:nvPr/>
        </p:nvSpPr>
        <p:spPr>
          <a:xfrm>
            <a:off x="601087" y="1959407"/>
            <a:ext cx="4924865" cy="505267"/>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0" cap="none" spc="-10" normalizeH="0" baseline="0" noProof="0">
                <a:ln>
                  <a:noFill/>
                </a:ln>
                <a:effectLst/>
                <a:uLnTx/>
                <a:uFillTx/>
                <a:latin typeface="+mj-lt"/>
                <a:ea typeface="+mn-ea"/>
                <a:cs typeface="Arial"/>
              </a:rPr>
              <a:t>Competitive</a:t>
            </a:r>
            <a:endParaRPr kumimoji="0" lang="en-US" sz="1600" b="0" i="0" u="none" strike="noStrike" kern="0" cap="none" spc="0" normalizeH="0" baseline="0" noProof="0">
              <a:ln>
                <a:noFill/>
              </a:ln>
              <a:effectLst/>
              <a:uLnTx/>
              <a:uFillTx/>
              <a:latin typeface="+mj-l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30" normalizeH="0" baseline="0" noProof="0">
                <a:ln>
                  <a:noFill/>
                </a:ln>
                <a:effectLst/>
                <a:uLnTx/>
                <a:uFillTx/>
                <a:latin typeface="+mj-lt"/>
                <a:ea typeface="+mn-ea"/>
                <a:cs typeface="Arial"/>
              </a:rPr>
              <a:t>Standard</a:t>
            </a:r>
            <a:r>
              <a:rPr kumimoji="0" lang="en-US" sz="1600" b="1" i="0" u="none" strike="noStrike" kern="0" cap="none" spc="-35" normalizeH="0" baseline="0" noProof="0">
                <a:ln>
                  <a:noFill/>
                </a:ln>
                <a:effectLst/>
                <a:uLnTx/>
                <a:uFillTx/>
                <a:latin typeface="+mj-lt"/>
                <a:ea typeface="+mn-ea"/>
                <a:cs typeface="Arial"/>
              </a:rPr>
              <a:t> MAPD </a:t>
            </a:r>
            <a:r>
              <a:rPr kumimoji="0" lang="en-US" sz="1600" b="1" i="0" u="none" strike="noStrike" kern="0" cap="none" spc="-20" normalizeH="0" baseline="0" noProof="0">
                <a:ln>
                  <a:noFill/>
                </a:ln>
                <a:effectLst/>
                <a:uLnTx/>
                <a:uFillTx/>
                <a:latin typeface="+mj-lt"/>
                <a:ea typeface="+mn-ea"/>
                <a:cs typeface="Arial"/>
              </a:rPr>
              <a:t>Products</a:t>
            </a:r>
            <a:endParaRPr kumimoji="0" lang="en-US" sz="1600" b="0" i="0" u="none" strike="noStrike" kern="0" cap="none" spc="0" normalizeH="0" baseline="0" noProof="0">
              <a:ln>
                <a:noFill/>
              </a:ln>
              <a:effectLst/>
              <a:uLnTx/>
              <a:uFillTx/>
              <a:latin typeface="+mj-lt"/>
              <a:ea typeface="+mn-ea"/>
              <a:cs typeface="Arial"/>
            </a:endParaRPr>
          </a:p>
        </p:txBody>
      </p:sp>
      <p:sp>
        <p:nvSpPr>
          <p:cNvPr id="35" name="Rectangle: Rounded Corners 34">
            <a:extLst>
              <a:ext uri="{FF2B5EF4-FFF2-40B4-BE49-F238E27FC236}">
                <a16:creationId xmlns:a16="http://schemas.microsoft.com/office/drawing/2014/main" id="{152C7CB3-9D43-600A-06A5-EAB6D15BAEC3}"/>
              </a:ext>
            </a:extLst>
          </p:cNvPr>
          <p:cNvSpPr/>
          <p:nvPr/>
        </p:nvSpPr>
        <p:spPr>
          <a:xfrm>
            <a:off x="1542238" y="3073722"/>
            <a:ext cx="1371600" cy="1371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mn-cs"/>
              </a:rPr>
              <a:t>HMO</a:t>
            </a:r>
            <a:r>
              <a:rPr kumimoji="0" lang="en-US" sz="1400" b="0" i="0" u="none" strike="noStrike" kern="0" cap="none" spc="0" normalizeH="0" baseline="30000" noProof="0">
                <a:ln>
                  <a:noFill/>
                </a:ln>
                <a:solidFill>
                  <a:srgbClr val="000000"/>
                </a:solidFill>
                <a:effectLst/>
                <a:uLnTx/>
                <a:uFillTx/>
                <a:latin typeface="+mj-lt"/>
                <a:ea typeface="+mn-ea"/>
                <a:cs typeface="+mn-cs"/>
              </a:rPr>
              <a:t>*</a:t>
            </a:r>
            <a:endParaRPr kumimoji="0" lang="en-US" sz="1400" b="1" i="0" u="none" strike="noStrike" kern="0" cap="none" spc="0" normalizeH="0" baseline="0" noProof="0">
              <a:ln>
                <a:noFill/>
              </a:ln>
              <a:solidFill>
                <a:srgbClr val="000000"/>
              </a:solidFill>
              <a:effectLst/>
              <a:uLnTx/>
              <a:uFillTx/>
              <a:latin typeface="+mj-lt"/>
              <a:ea typeface="+mn-ea"/>
              <a:cs typeface="+mn-cs"/>
            </a:endParaRPr>
          </a:p>
        </p:txBody>
      </p:sp>
      <p:sp>
        <p:nvSpPr>
          <p:cNvPr id="36" name="Rectangle: Rounded Corners 35">
            <a:extLst>
              <a:ext uri="{FF2B5EF4-FFF2-40B4-BE49-F238E27FC236}">
                <a16:creationId xmlns:a16="http://schemas.microsoft.com/office/drawing/2014/main" id="{651A2D6B-ECAD-68D4-6C02-117239B3694A}"/>
              </a:ext>
            </a:extLst>
          </p:cNvPr>
          <p:cNvSpPr/>
          <p:nvPr/>
        </p:nvSpPr>
        <p:spPr>
          <a:xfrm>
            <a:off x="3325010" y="3073722"/>
            <a:ext cx="1371600" cy="1371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mn-cs"/>
              </a:rPr>
              <a:t>PPO</a:t>
            </a:r>
          </a:p>
        </p:txBody>
      </p:sp>
      <p:sp>
        <p:nvSpPr>
          <p:cNvPr id="48" name="Rectangle: Rounded Corners 47">
            <a:extLst>
              <a:ext uri="{FF2B5EF4-FFF2-40B4-BE49-F238E27FC236}">
                <a16:creationId xmlns:a16="http://schemas.microsoft.com/office/drawing/2014/main" id="{65E16653-4957-31E1-B3C8-71C27C07994A}"/>
              </a:ext>
            </a:extLst>
          </p:cNvPr>
          <p:cNvSpPr>
            <a:spLocks/>
          </p:cNvSpPr>
          <p:nvPr/>
        </p:nvSpPr>
        <p:spPr>
          <a:xfrm>
            <a:off x="6128647" y="2691458"/>
            <a:ext cx="1463040" cy="2068837"/>
          </a:xfrm>
          <a:prstGeom prst="roundRect">
            <a:avLst/>
          </a:prstGeom>
          <a:solidFill>
            <a:srgbClr val="A4DBE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mj-lt"/>
                <a:ea typeface="+mn-ea"/>
                <a:cs typeface="+mn-cs"/>
              </a:rPr>
              <a:t>HMO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mj-lt"/>
                <a:ea typeface="+mn-ea"/>
                <a:cs typeface="+mn-cs"/>
              </a:rPr>
              <a:t>C-SNP</a:t>
            </a:r>
            <a:endParaRPr lang="en-US" sz="1400" b="1" i="0" u="none" strike="noStrike" kern="0" cap="none" spc="0" normalizeH="0" baseline="0" noProof="0" dirty="0">
              <a:ln>
                <a:noFill/>
              </a:ln>
              <a:solidFill>
                <a:srgbClr val="000000"/>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mj-lt"/>
              <a:ea typeface="+mn-ea"/>
              <a:cs typeface="+mn-cs"/>
            </a:endParaRPr>
          </a:p>
          <a:p>
            <a:pPr algn="ctr" rtl="0">
              <a:defRPr/>
            </a:pPr>
            <a:r>
              <a:rPr lang="en-US" sz="1400" b="1" dirty="0">
                <a:solidFill>
                  <a:srgbClr val="000000"/>
                </a:solidFill>
                <a:latin typeface="+mj-lt"/>
              </a:rPr>
              <a:t>ESRD/</a:t>
            </a:r>
          </a:p>
          <a:p>
            <a:pPr marL="0" marR="0" lvl="0" indent="0" algn="ctr" defTabSz="914400">
              <a:lnSpc>
                <a:spcPct val="100000"/>
              </a:lnSpc>
              <a:spcBef>
                <a:spcPts val="0"/>
              </a:spcBef>
              <a:spcAft>
                <a:spcPts val="0"/>
              </a:spcAft>
              <a:buClrTx/>
              <a:buSzTx/>
              <a:buFontTx/>
              <a:buNone/>
              <a:tabLst/>
              <a:defRPr/>
            </a:pPr>
            <a:r>
              <a:rPr lang="en-US" sz="1400" b="1" dirty="0">
                <a:solidFill>
                  <a:srgbClr val="000000"/>
                </a:solidFill>
                <a:latin typeface="+mj-lt"/>
              </a:rPr>
              <a:t>Chronic</a:t>
            </a:r>
            <a:r>
              <a:rPr kumimoji="0" lang="en-US" sz="1400" b="1" i="0" u="none" strike="noStrike" kern="0" cap="none" spc="0" normalizeH="0" baseline="0" noProof="0" dirty="0">
                <a:ln>
                  <a:noFill/>
                </a:ln>
                <a:solidFill>
                  <a:srgbClr val="000000"/>
                </a:solidFill>
                <a:effectLst/>
                <a:uLnTx/>
                <a:uFillTx/>
                <a:latin typeface="+mj-lt"/>
                <a:ea typeface="+mn-ea"/>
                <a:cs typeface="+mn-cs"/>
              </a:rPr>
              <a:t> Kidney Disease</a:t>
            </a:r>
            <a:endParaRPr lang="en-US"/>
          </a:p>
        </p:txBody>
      </p:sp>
      <p:sp>
        <p:nvSpPr>
          <p:cNvPr id="49" name="Rectangle: Rounded Corners 48">
            <a:extLst>
              <a:ext uri="{FF2B5EF4-FFF2-40B4-BE49-F238E27FC236}">
                <a16:creationId xmlns:a16="http://schemas.microsoft.com/office/drawing/2014/main" id="{B1739FC9-9422-A8B1-BF7F-ADC498EB28E5}"/>
              </a:ext>
            </a:extLst>
          </p:cNvPr>
          <p:cNvSpPr>
            <a:spLocks/>
          </p:cNvSpPr>
          <p:nvPr/>
        </p:nvSpPr>
        <p:spPr>
          <a:xfrm>
            <a:off x="9196510" y="2691458"/>
            <a:ext cx="1089629" cy="1005840"/>
          </a:xfrm>
          <a:prstGeom prst="roundRect">
            <a:avLst/>
          </a:prstGeom>
          <a:solidFill>
            <a:srgbClr val="F68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HMO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C-SNP</a:t>
            </a:r>
            <a:r>
              <a:rPr kumimoji="0" lang="en-US" sz="1400" b="0" i="0" u="none" strike="noStrike" kern="0" cap="none" spc="0" normalizeH="0" baseline="30000" noProof="0">
                <a:ln>
                  <a:noFill/>
                </a:ln>
                <a:solidFill>
                  <a:srgbClr val="FFFFFF"/>
                </a:solidFill>
                <a:effectLst/>
                <a:uLnTx/>
                <a:uFillTx/>
                <a:latin typeface="+mj-lt"/>
                <a:ea typeface="+mn-ea"/>
                <a:cs typeface="+mn-cs"/>
              </a:rPr>
              <a:t>*</a:t>
            </a:r>
            <a:endParaRPr kumimoji="0" lang="en-US" sz="1400" b="1" i="0" u="none" strike="noStrike" kern="0" cap="none" spc="0" normalizeH="0" baseline="0" noProof="0">
              <a:ln>
                <a:noFill/>
              </a:ln>
              <a:solidFill>
                <a:srgbClr val="FFFFFF"/>
              </a:solidFill>
              <a:effectLst/>
              <a:uLnTx/>
              <a:uFillTx/>
              <a:latin typeface="+mj-lt"/>
              <a:ea typeface="+mn-ea"/>
              <a:cs typeface="+mn-cs"/>
            </a:endParaRPr>
          </a:p>
        </p:txBody>
      </p:sp>
      <p:sp>
        <p:nvSpPr>
          <p:cNvPr id="50" name="Rectangle: Rounded Corners 49">
            <a:extLst>
              <a:ext uri="{FF2B5EF4-FFF2-40B4-BE49-F238E27FC236}">
                <a16:creationId xmlns:a16="http://schemas.microsoft.com/office/drawing/2014/main" id="{E1EB2A00-C91E-D84F-F42F-2E9E44AD1EE3}"/>
              </a:ext>
            </a:extLst>
          </p:cNvPr>
          <p:cNvSpPr>
            <a:spLocks/>
          </p:cNvSpPr>
          <p:nvPr/>
        </p:nvSpPr>
        <p:spPr>
          <a:xfrm>
            <a:off x="9196510" y="3763663"/>
            <a:ext cx="1089629" cy="1005840"/>
          </a:xfrm>
          <a:prstGeom prst="roundRect">
            <a:avLst/>
          </a:prstGeom>
          <a:solidFill>
            <a:srgbClr val="F68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PPO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C-SNP</a:t>
            </a:r>
          </a:p>
        </p:txBody>
      </p:sp>
      <p:sp>
        <p:nvSpPr>
          <p:cNvPr id="51" name="Rectangle: Rounded Corners 50">
            <a:extLst>
              <a:ext uri="{FF2B5EF4-FFF2-40B4-BE49-F238E27FC236}">
                <a16:creationId xmlns:a16="http://schemas.microsoft.com/office/drawing/2014/main" id="{BC51DEC9-ADDF-4A7F-FBC4-A24E137A5060}"/>
              </a:ext>
            </a:extLst>
          </p:cNvPr>
          <p:cNvSpPr>
            <a:spLocks/>
          </p:cNvSpPr>
          <p:nvPr/>
        </p:nvSpPr>
        <p:spPr>
          <a:xfrm>
            <a:off x="10330589" y="2691458"/>
            <a:ext cx="1122425" cy="1005840"/>
          </a:xfrm>
          <a:prstGeom prst="roundRect">
            <a:avLst/>
          </a:prstGeom>
          <a:solidFill>
            <a:srgbClr val="F68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HMO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C-SNP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Duals Focused</a:t>
            </a:r>
            <a:r>
              <a:rPr kumimoji="0" lang="en-US" sz="1400" b="0" i="0" u="none" strike="noStrike" kern="0" cap="none" spc="0" normalizeH="0" baseline="30000" noProof="0">
                <a:ln>
                  <a:noFill/>
                </a:ln>
                <a:solidFill>
                  <a:srgbClr val="FFFFFF"/>
                </a:solidFill>
                <a:effectLst/>
                <a:uLnTx/>
                <a:uFillTx/>
                <a:latin typeface="+mj-lt"/>
                <a:ea typeface="+mn-ea"/>
                <a:cs typeface="+mn-cs"/>
              </a:rPr>
              <a:t> *</a:t>
            </a:r>
            <a:endParaRPr kumimoji="0" lang="en-US" sz="1400" b="1" i="0" u="none" strike="noStrike" kern="0" cap="none" spc="0" normalizeH="0" baseline="0" noProof="0">
              <a:ln>
                <a:noFill/>
              </a:ln>
              <a:solidFill>
                <a:srgbClr val="FFFFFF"/>
              </a:solidFill>
              <a:effectLst/>
              <a:uLnTx/>
              <a:uFillTx/>
              <a:latin typeface="+mj-lt"/>
              <a:ea typeface="+mn-ea"/>
              <a:cs typeface="+mn-cs"/>
            </a:endParaRPr>
          </a:p>
        </p:txBody>
      </p:sp>
      <p:sp>
        <p:nvSpPr>
          <p:cNvPr id="52" name="Rectangle: Rounded Corners 51">
            <a:extLst>
              <a:ext uri="{FF2B5EF4-FFF2-40B4-BE49-F238E27FC236}">
                <a16:creationId xmlns:a16="http://schemas.microsoft.com/office/drawing/2014/main" id="{BB166F8F-B963-6338-13A2-238D859D09A9}"/>
              </a:ext>
            </a:extLst>
          </p:cNvPr>
          <p:cNvSpPr>
            <a:spLocks/>
          </p:cNvSpPr>
          <p:nvPr/>
        </p:nvSpPr>
        <p:spPr>
          <a:xfrm>
            <a:off x="10330590" y="3780033"/>
            <a:ext cx="1122426" cy="1005840"/>
          </a:xfrm>
          <a:prstGeom prst="roundRect">
            <a:avLst/>
          </a:prstGeom>
          <a:solidFill>
            <a:srgbClr val="F68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HMO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C-SNP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j-lt"/>
                <a:ea typeface="+mn-ea"/>
                <a:cs typeface="+mn-cs"/>
              </a:rPr>
              <a:t>LIS</a:t>
            </a:r>
            <a:r>
              <a:rPr kumimoji="0" lang="en-US" sz="1400" b="0" i="0" u="none" strike="noStrike" kern="0" cap="none" spc="0" normalizeH="0" baseline="30000" noProof="0">
                <a:ln>
                  <a:noFill/>
                </a:ln>
                <a:solidFill>
                  <a:srgbClr val="FFFFFF"/>
                </a:solidFill>
                <a:effectLst/>
                <a:uLnTx/>
                <a:uFillTx/>
                <a:latin typeface="+mj-lt"/>
                <a:ea typeface="+mn-ea"/>
                <a:cs typeface="+mn-cs"/>
              </a:rPr>
              <a:t> </a:t>
            </a:r>
            <a:r>
              <a:rPr kumimoji="0" lang="en-US" sz="1400" b="1" i="0" u="none" strike="noStrike" kern="0" cap="none" spc="0" normalizeH="0" baseline="0" noProof="0">
                <a:ln>
                  <a:noFill/>
                </a:ln>
                <a:solidFill>
                  <a:srgbClr val="FFFFFF"/>
                </a:solidFill>
                <a:effectLst/>
                <a:uLnTx/>
                <a:uFillTx/>
                <a:latin typeface="+mj-lt"/>
                <a:ea typeface="+mn-ea"/>
                <a:cs typeface="+mn-cs"/>
              </a:rPr>
              <a:t>Focused</a:t>
            </a:r>
            <a:r>
              <a:rPr kumimoji="0" lang="en-US" sz="1400" b="0" i="0" u="none" strike="noStrike" kern="0" cap="none" spc="0" normalizeH="0" baseline="30000" noProof="0">
                <a:ln>
                  <a:noFill/>
                </a:ln>
                <a:solidFill>
                  <a:srgbClr val="FFFFFF"/>
                </a:solidFill>
                <a:effectLst/>
                <a:uLnTx/>
                <a:uFillTx/>
                <a:latin typeface="+mj-lt"/>
                <a:ea typeface="+mn-ea"/>
                <a:cs typeface="+mn-cs"/>
              </a:rPr>
              <a:t>*</a:t>
            </a:r>
          </a:p>
        </p:txBody>
      </p:sp>
      <p:sp>
        <p:nvSpPr>
          <p:cNvPr id="53" name="Rectangle: Rounded Corners 52">
            <a:extLst>
              <a:ext uri="{FF2B5EF4-FFF2-40B4-BE49-F238E27FC236}">
                <a16:creationId xmlns:a16="http://schemas.microsoft.com/office/drawing/2014/main" id="{80015920-2818-496E-A652-D5279D731A49}"/>
              </a:ext>
            </a:extLst>
          </p:cNvPr>
          <p:cNvSpPr>
            <a:spLocks/>
          </p:cNvSpPr>
          <p:nvPr/>
        </p:nvSpPr>
        <p:spPr>
          <a:xfrm>
            <a:off x="7662579" y="2691458"/>
            <a:ext cx="1463040" cy="2068837"/>
          </a:xfrm>
          <a:prstGeom prst="roundRect">
            <a:avLst/>
          </a:prstGeom>
          <a:solidFill>
            <a:srgbClr val="8FD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mn-cs"/>
              </a:rPr>
              <a:t>HMO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mn-cs"/>
              </a:rPr>
              <a:t>C-SNP</a:t>
            </a:r>
            <a:r>
              <a:rPr kumimoji="0" lang="en-US" sz="1400" b="0" i="0" u="none" strike="noStrike" kern="0" cap="none" spc="0" normalizeH="0" baseline="30000" noProof="0">
                <a:ln>
                  <a:noFill/>
                </a:ln>
                <a:solidFill>
                  <a:srgbClr val="000000"/>
                </a:solidFill>
                <a:effectLst/>
                <a:uLnTx/>
                <a:uFillTx/>
                <a:latin typeface="+mj-lt"/>
                <a:ea typeface="+mn-ea"/>
                <a:cs typeface="+mn-cs"/>
              </a:rPr>
              <a:t>*</a:t>
            </a:r>
            <a:endParaRPr kumimoji="0" lang="en-US" sz="1400" b="1" i="0" u="none" strike="noStrike" kern="0" cap="none" spc="0" normalizeH="0" baseline="0" noProof="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j-lt"/>
                <a:ea typeface="+mn-ea"/>
                <a:cs typeface="+mn-cs"/>
              </a:rPr>
              <a:t>Overweight, Obesity, Metabolic Syndrome</a:t>
            </a:r>
          </a:p>
        </p:txBody>
      </p:sp>
      <p:sp>
        <p:nvSpPr>
          <p:cNvPr id="54" name="TextBox 53">
            <a:extLst>
              <a:ext uri="{FF2B5EF4-FFF2-40B4-BE49-F238E27FC236}">
                <a16:creationId xmlns:a16="http://schemas.microsoft.com/office/drawing/2014/main" id="{14119B96-1327-DF1F-8B66-E7CF76BCB6A7}"/>
              </a:ext>
            </a:extLst>
          </p:cNvPr>
          <p:cNvSpPr txBox="1"/>
          <p:nvPr/>
        </p:nvSpPr>
        <p:spPr>
          <a:xfrm>
            <a:off x="636138" y="5011777"/>
            <a:ext cx="10293661"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mn-lt"/>
                <a:cs typeface="Arial"/>
                <a:sym typeface="Arial"/>
              </a:rPr>
              <a:t>Zing Health qualifying conditions include: </a:t>
            </a:r>
          </a:p>
        </p:txBody>
      </p:sp>
      <p:grpSp>
        <p:nvGrpSpPr>
          <p:cNvPr id="55" name="Group 54">
            <a:extLst>
              <a:ext uri="{FF2B5EF4-FFF2-40B4-BE49-F238E27FC236}">
                <a16:creationId xmlns:a16="http://schemas.microsoft.com/office/drawing/2014/main" id="{722E423A-670F-8811-14BD-65355494ED41}"/>
              </a:ext>
            </a:extLst>
          </p:cNvPr>
          <p:cNvGrpSpPr/>
          <p:nvPr/>
        </p:nvGrpSpPr>
        <p:grpSpPr>
          <a:xfrm>
            <a:off x="713840" y="5156557"/>
            <a:ext cx="7972960" cy="926014"/>
            <a:chOff x="994897" y="5999296"/>
            <a:chExt cx="7972960" cy="926014"/>
          </a:xfrm>
        </p:grpSpPr>
        <p:grpSp>
          <p:nvGrpSpPr>
            <p:cNvPr id="56" name="Group 55">
              <a:extLst>
                <a:ext uri="{FF2B5EF4-FFF2-40B4-BE49-F238E27FC236}">
                  <a16:creationId xmlns:a16="http://schemas.microsoft.com/office/drawing/2014/main" id="{42F6DE05-7BE4-336C-9DAC-7BE7DEAE5637}"/>
                </a:ext>
              </a:extLst>
            </p:cNvPr>
            <p:cNvGrpSpPr/>
            <p:nvPr/>
          </p:nvGrpSpPr>
          <p:grpSpPr>
            <a:xfrm>
              <a:off x="1000712" y="5999296"/>
              <a:ext cx="5411882" cy="599413"/>
              <a:chOff x="1000712" y="5999296"/>
              <a:chExt cx="5411882" cy="599413"/>
            </a:xfrm>
          </p:grpSpPr>
          <p:sp>
            <p:nvSpPr>
              <p:cNvPr id="60" name="Rectangle 59">
                <a:extLst>
                  <a:ext uri="{FF2B5EF4-FFF2-40B4-BE49-F238E27FC236}">
                    <a16:creationId xmlns:a16="http://schemas.microsoft.com/office/drawing/2014/main" id="{05F8BAF2-684A-14D5-AB1F-46F5EC78AFE2}"/>
                  </a:ext>
                </a:extLst>
              </p:cNvPr>
              <p:cNvSpPr/>
              <p:nvPr/>
            </p:nvSpPr>
            <p:spPr>
              <a:xfrm>
                <a:off x="1000712" y="6205438"/>
                <a:ext cx="197201" cy="201168"/>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chemeClr val="tx1"/>
                  </a:solidFill>
                  <a:effectLst/>
                  <a:uLnTx/>
                  <a:uFillTx/>
                  <a:latin typeface="+mn-lt"/>
                  <a:cs typeface="Arial"/>
                  <a:sym typeface="Arial"/>
                </a:endParaRPr>
              </a:p>
            </p:txBody>
          </p:sp>
          <p:sp>
            <p:nvSpPr>
              <p:cNvPr id="61" name="Content Placeholder 2">
                <a:extLst>
                  <a:ext uri="{FF2B5EF4-FFF2-40B4-BE49-F238E27FC236}">
                    <a16:creationId xmlns:a16="http://schemas.microsoft.com/office/drawing/2014/main" id="{C5718692-668D-25CF-34C8-FBFA2164D154}"/>
                  </a:ext>
                </a:extLst>
              </p:cNvPr>
              <p:cNvSpPr txBox="1">
                <a:spLocks/>
              </p:cNvSpPr>
              <p:nvPr/>
            </p:nvSpPr>
            <p:spPr bwMode="auto">
              <a:xfrm>
                <a:off x="1230136" y="5999296"/>
                <a:ext cx="5182458" cy="59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76195" marR="0" lvl="1" indent="0" algn="l" defTabSz="1219110" rtl="0" eaLnBrk="1" fontAlgn="auto" latinLnBrk="0" hangingPunct="1">
                  <a:lnSpc>
                    <a:spcPct val="100000"/>
                  </a:lnSpc>
                  <a:spcBef>
                    <a:spcPts val="267"/>
                  </a:spcBef>
                  <a:spcAft>
                    <a:spcPts val="400"/>
                  </a:spcAft>
                  <a:buClr>
                    <a:srgbClr val="006F82"/>
                  </a:buClr>
                  <a:buSzTx/>
                  <a:buFont typeface="Arial"/>
                  <a:buNone/>
                  <a:tabLst/>
                  <a:defRPr/>
                </a:pPr>
                <a:r>
                  <a:rPr kumimoji="0" lang="en-US" sz="1400" b="0" i="0" u="none" strike="noStrike" kern="0" cap="none" spc="0" normalizeH="0" baseline="0" noProof="0">
                    <a:ln>
                      <a:noFill/>
                    </a:ln>
                    <a:solidFill>
                      <a:schemeClr val="tx1"/>
                    </a:solidFill>
                    <a:effectLst/>
                    <a:uLnTx/>
                    <a:uFillTx/>
                    <a:latin typeface="+mn-lt"/>
                    <a:cs typeface="Arial"/>
                    <a:sym typeface="Arial"/>
                  </a:rPr>
                  <a:t>Diabetes/Cardiovascular disorders/Chronic Heart Failure</a:t>
                </a:r>
              </a:p>
            </p:txBody>
          </p:sp>
        </p:grpSp>
        <p:grpSp>
          <p:nvGrpSpPr>
            <p:cNvPr id="57" name="Group 56">
              <a:extLst>
                <a:ext uri="{FF2B5EF4-FFF2-40B4-BE49-F238E27FC236}">
                  <a16:creationId xmlns:a16="http://schemas.microsoft.com/office/drawing/2014/main" id="{F91603B3-577D-4DF8-E842-FBFCCC52169F}"/>
                </a:ext>
              </a:extLst>
            </p:cNvPr>
            <p:cNvGrpSpPr/>
            <p:nvPr/>
          </p:nvGrpSpPr>
          <p:grpSpPr>
            <a:xfrm>
              <a:off x="994897" y="6325897"/>
              <a:ext cx="7972960" cy="599413"/>
              <a:chOff x="885388" y="5437456"/>
              <a:chExt cx="7972960" cy="599413"/>
            </a:xfrm>
          </p:grpSpPr>
          <p:sp>
            <p:nvSpPr>
              <p:cNvPr id="58" name="Content Placeholder 2">
                <a:extLst>
                  <a:ext uri="{FF2B5EF4-FFF2-40B4-BE49-F238E27FC236}">
                    <a16:creationId xmlns:a16="http://schemas.microsoft.com/office/drawing/2014/main" id="{6C8D4791-D523-7541-3296-DB7DF576E247}"/>
                  </a:ext>
                </a:extLst>
              </p:cNvPr>
              <p:cNvSpPr txBox="1">
                <a:spLocks/>
              </p:cNvSpPr>
              <p:nvPr/>
            </p:nvSpPr>
            <p:spPr bwMode="auto">
              <a:xfrm>
                <a:off x="1114811" y="5437456"/>
                <a:ext cx="7743537" cy="59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76195" marR="0" lvl="1" indent="0" algn="l" defTabSz="1219110" rtl="0" eaLnBrk="1" fontAlgn="auto" latinLnBrk="0" hangingPunct="1">
                  <a:lnSpc>
                    <a:spcPct val="100000"/>
                  </a:lnSpc>
                  <a:spcBef>
                    <a:spcPts val="267"/>
                  </a:spcBef>
                  <a:spcAft>
                    <a:spcPts val="400"/>
                  </a:spcAft>
                  <a:buClr>
                    <a:srgbClr val="006F82"/>
                  </a:buClr>
                  <a:buSzTx/>
                  <a:buFont typeface="Arial"/>
                  <a:buNone/>
                  <a:tabLst/>
                  <a:defRPr/>
                </a:pPr>
                <a:r>
                  <a:rPr kumimoji="0" lang="en-US" sz="1400" b="0" i="0" u="none" strike="noStrike" kern="0" cap="none" spc="0" normalizeH="0" baseline="0" noProof="0">
                    <a:ln>
                      <a:noFill/>
                    </a:ln>
                    <a:solidFill>
                      <a:schemeClr val="tx1"/>
                    </a:solidFill>
                    <a:effectLst/>
                    <a:uLnTx/>
                    <a:uFillTx/>
                    <a:latin typeface="+mn-lt"/>
                    <a:cs typeface="Arial"/>
                    <a:sym typeface="Arial"/>
                  </a:rPr>
                  <a:t>Chronic Kidney Disease / End Stage Renal Disease (ESRD) (with or without dialysis)</a:t>
                </a:r>
              </a:p>
            </p:txBody>
          </p:sp>
          <p:sp>
            <p:nvSpPr>
              <p:cNvPr id="59" name="Rectangle 58">
                <a:extLst>
                  <a:ext uri="{FF2B5EF4-FFF2-40B4-BE49-F238E27FC236}">
                    <a16:creationId xmlns:a16="http://schemas.microsoft.com/office/drawing/2014/main" id="{25886B0F-EFB5-00FA-9CA9-C33E0A058BBF}"/>
                  </a:ext>
                </a:extLst>
              </p:cNvPr>
              <p:cNvSpPr/>
              <p:nvPr/>
            </p:nvSpPr>
            <p:spPr>
              <a:xfrm>
                <a:off x="885388" y="5610810"/>
                <a:ext cx="197201" cy="201168"/>
              </a:xfrm>
              <a:prstGeom prst="rect">
                <a:avLst/>
              </a:prstGeom>
              <a:solidFill>
                <a:srgbClr val="A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chemeClr val="tx1"/>
                  </a:solidFill>
                  <a:effectLst/>
                  <a:uLnTx/>
                  <a:uFillTx/>
                  <a:latin typeface="+mn-lt"/>
                  <a:cs typeface="Arial"/>
                  <a:sym typeface="Arial"/>
                </a:endParaRPr>
              </a:p>
            </p:txBody>
          </p:sp>
        </p:grpSp>
      </p:grpSp>
      <p:sp>
        <p:nvSpPr>
          <p:cNvPr id="62" name="TextBox 61">
            <a:extLst>
              <a:ext uri="{FF2B5EF4-FFF2-40B4-BE49-F238E27FC236}">
                <a16:creationId xmlns:a16="http://schemas.microsoft.com/office/drawing/2014/main" id="{A6A775A0-5C50-EB69-F611-F486E26159C3}"/>
              </a:ext>
            </a:extLst>
          </p:cNvPr>
          <p:cNvSpPr txBox="1"/>
          <p:nvPr/>
        </p:nvSpPr>
        <p:spPr>
          <a:xfrm>
            <a:off x="468477" y="6371592"/>
            <a:ext cx="55541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ea typeface="+mn-ea"/>
                <a:cs typeface="+mn-cs"/>
              </a:rPr>
              <a:t>^Plan offerings vary by county</a:t>
            </a:r>
          </a:p>
        </p:txBody>
      </p:sp>
      <p:sp>
        <p:nvSpPr>
          <p:cNvPr id="63" name="Content Placeholder 2">
            <a:extLst>
              <a:ext uri="{FF2B5EF4-FFF2-40B4-BE49-F238E27FC236}">
                <a16:creationId xmlns:a16="http://schemas.microsoft.com/office/drawing/2014/main" id="{BE484B18-1D2C-99D2-EF29-A9624ADEC367}"/>
              </a:ext>
            </a:extLst>
          </p:cNvPr>
          <p:cNvSpPr txBox="1">
            <a:spLocks/>
          </p:cNvSpPr>
          <p:nvPr/>
        </p:nvSpPr>
        <p:spPr bwMode="auto">
          <a:xfrm>
            <a:off x="967322" y="5912443"/>
            <a:ext cx="4453654" cy="32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76195" marR="0" lvl="1" indent="0" algn="l" defTabSz="1219110" rtl="0" eaLnBrk="1" fontAlgn="auto" latinLnBrk="0" hangingPunct="1">
              <a:lnSpc>
                <a:spcPct val="100000"/>
              </a:lnSpc>
              <a:spcBef>
                <a:spcPts val="267"/>
              </a:spcBef>
              <a:spcAft>
                <a:spcPts val="400"/>
              </a:spcAft>
              <a:buClr>
                <a:srgbClr val="006F82"/>
              </a:buClr>
              <a:buSzTx/>
              <a:buFont typeface="Arial"/>
              <a:buNone/>
              <a:tabLst/>
              <a:defRPr/>
            </a:pPr>
            <a:r>
              <a:rPr kumimoji="0" lang="en-US" sz="1400" b="0" i="0" u="none" strike="noStrike" kern="0" cap="none" spc="0" normalizeH="0" baseline="0" noProof="0">
                <a:ln>
                  <a:noFill/>
                </a:ln>
                <a:solidFill>
                  <a:srgbClr val="000000"/>
                </a:solidFill>
                <a:effectLst/>
                <a:uLnTx/>
                <a:uFillTx/>
                <a:latin typeface="+mn-lt"/>
                <a:cs typeface="Arial"/>
                <a:sym typeface="Arial"/>
              </a:rPr>
              <a:t>Overweight, Obesity, Metabolic Syndrome </a:t>
            </a:r>
          </a:p>
        </p:txBody>
      </p:sp>
      <p:sp>
        <p:nvSpPr>
          <p:cNvPr id="64" name="Rectangle 63">
            <a:extLst>
              <a:ext uri="{FF2B5EF4-FFF2-40B4-BE49-F238E27FC236}">
                <a16:creationId xmlns:a16="http://schemas.microsoft.com/office/drawing/2014/main" id="{BA510D2F-EF4E-D6C9-7BFC-044962A6D34F}"/>
              </a:ext>
            </a:extLst>
          </p:cNvPr>
          <p:cNvSpPr/>
          <p:nvPr/>
        </p:nvSpPr>
        <p:spPr>
          <a:xfrm>
            <a:off x="733808" y="5956194"/>
            <a:ext cx="197201" cy="201168"/>
          </a:xfrm>
          <a:prstGeom prst="rect">
            <a:avLst/>
          </a:prstGeom>
          <a:solidFill>
            <a:srgbClr val="8FD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TextBox 64">
            <a:extLst>
              <a:ext uri="{FF2B5EF4-FFF2-40B4-BE49-F238E27FC236}">
                <a16:creationId xmlns:a16="http://schemas.microsoft.com/office/drawing/2014/main" id="{2FBC7E62-28FE-6290-3B57-042A4932C382}"/>
              </a:ext>
            </a:extLst>
          </p:cNvPr>
          <p:cNvSpPr txBox="1"/>
          <p:nvPr/>
        </p:nvSpPr>
        <p:spPr>
          <a:xfrm>
            <a:off x="6208476" y="4886635"/>
            <a:ext cx="53865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ea typeface="+mn-ea"/>
                <a:cs typeface="+mn-cs"/>
              </a:rPr>
              <a:t>*PSP plan options offered</a:t>
            </a:r>
          </a:p>
        </p:txBody>
      </p:sp>
    </p:spTree>
    <p:extLst>
      <p:ext uri="{BB962C8B-B14F-4D97-AF65-F5344CB8AC3E}">
        <p14:creationId xmlns:p14="http://schemas.microsoft.com/office/powerpoint/2010/main" val="1465791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C0226-B1BE-EDBE-B8FA-9B3E2B3A300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6E2A9E9-B141-7B03-26D3-C13824EF050E}"/>
              </a:ext>
            </a:extLst>
          </p:cNvPr>
          <p:cNvSpPr>
            <a:spLocks noGrp="1"/>
          </p:cNvSpPr>
          <p:nvPr>
            <p:ph type="title"/>
          </p:nvPr>
        </p:nvSpPr>
        <p:spPr/>
        <p:txBody>
          <a:bodyPr/>
          <a:lstStyle/>
          <a:p>
            <a:r>
              <a:rPr lang="en-US"/>
              <a:t>2026 Product Highlights </a:t>
            </a:r>
          </a:p>
        </p:txBody>
      </p:sp>
      <p:grpSp>
        <p:nvGrpSpPr>
          <p:cNvPr id="10" name="Group 9">
            <a:extLst>
              <a:ext uri="{FF2B5EF4-FFF2-40B4-BE49-F238E27FC236}">
                <a16:creationId xmlns:a16="http://schemas.microsoft.com/office/drawing/2014/main" id="{B5541EAE-C282-B6B0-15AE-2E08EC46D0AC}"/>
              </a:ext>
            </a:extLst>
          </p:cNvPr>
          <p:cNvGrpSpPr/>
          <p:nvPr/>
        </p:nvGrpSpPr>
        <p:grpSpPr>
          <a:xfrm>
            <a:off x="11734791" y="-110431"/>
            <a:ext cx="686086" cy="1763191"/>
            <a:chOff x="6381946" y="106386"/>
            <a:chExt cx="280734" cy="721466"/>
          </a:xfrm>
          <a:solidFill>
            <a:srgbClr val="8FD6BD"/>
          </a:solidFill>
        </p:grpSpPr>
        <p:sp>
          <p:nvSpPr>
            <p:cNvPr id="11" name="Oval 10">
              <a:extLst>
                <a:ext uri="{FF2B5EF4-FFF2-40B4-BE49-F238E27FC236}">
                  <a16:creationId xmlns:a16="http://schemas.microsoft.com/office/drawing/2014/main" id="{8AD9DA12-CC51-5437-95A7-A9251E59C19F}"/>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2BF9976-8BAA-1303-0631-61C5305DB217}"/>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1FF1E5-9AF0-F678-ACA7-4A4E60486AC6}"/>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E60C99C-6296-AEB6-ACAE-E89BFC1007C7}"/>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463A905-D20F-1B79-2724-5E5F8CA20D69}"/>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9FE52E2-66FD-785C-DB84-850C8B92DFF7}"/>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CFEDDC-9E65-105B-22C4-945404592B26}"/>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FFC78F-906C-AEFE-6C75-10675B6E2723}"/>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BABC41-02A8-4811-82D2-A3382C768354}"/>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5A9583A-8096-B4FA-E222-28D6640C4E97}"/>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1FAD5CE-414B-3B48-7059-C6988CFCE510}"/>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23029C0-B8D4-CE96-B348-F2BA16AC21E4}"/>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C3178A4-70BB-73E7-35FA-5F85CD352893}"/>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6D1BCC2-48A0-F953-EC98-E2BEAB25DFB3}"/>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CA21622-D058-0EAB-9D4A-1D3008BB851B}"/>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61DF194-AD78-974F-C4C9-13967F4AEE16}"/>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56AE41D-347C-D08F-E5ED-852847E0953E}"/>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27771BD-84D4-33F5-4528-59B98EC0970A}"/>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8072E34-40C0-DD01-B2FF-52FF2F94DD0C}"/>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E4A84D6-7821-5553-3303-5F02D4F46867}"/>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BF53D6D-899F-50E4-64FC-23709349F159}"/>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4" name="Diagram 23">
            <a:extLst>
              <a:ext uri="{FF2B5EF4-FFF2-40B4-BE49-F238E27FC236}">
                <a16:creationId xmlns:a16="http://schemas.microsoft.com/office/drawing/2014/main" id="{0894B561-D1F0-30C2-BFDA-E62D8C17C8BF}"/>
              </a:ext>
            </a:extLst>
          </p:cNvPr>
          <p:cNvGraphicFramePr/>
          <p:nvPr/>
        </p:nvGraphicFramePr>
        <p:xfrm>
          <a:off x="432000" y="1777880"/>
          <a:ext cx="11394664" cy="5141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Oval 24" descr="Care with solid fill">
            <a:extLst>
              <a:ext uri="{FF2B5EF4-FFF2-40B4-BE49-F238E27FC236}">
                <a16:creationId xmlns:a16="http://schemas.microsoft.com/office/drawing/2014/main" id="{5B6A4683-BD0E-C23A-2D16-2716121C986D}"/>
              </a:ext>
            </a:extLst>
          </p:cNvPr>
          <p:cNvSpPr/>
          <p:nvPr/>
        </p:nvSpPr>
        <p:spPr>
          <a:xfrm>
            <a:off x="839851" y="957519"/>
            <a:ext cx="826623" cy="826623"/>
          </a:xfrm>
          <a:prstGeom prst="ellipse">
            <a:avLst/>
          </a:prstGeom>
          <a:blipFill>
            <a:blip r:embed="rId7">
              <a:extLst>
                <a:ext uri="{96DAC541-7B7A-43D3-8B79-37D633B846F1}">
                  <asvg:svgBlip xmlns:asvg="http://schemas.microsoft.com/office/drawing/2016/SVG/main" r:embed="rId8"/>
                </a:ext>
              </a:extLst>
            </a:blip>
            <a:srcRect/>
            <a:stretch>
              <a:fillRect/>
            </a:stretch>
          </a:blipFill>
          <a:ln w="19050">
            <a:solidFill>
              <a:srgbClr val="007681">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ea typeface="+mn-ea"/>
              <a:cs typeface="+mn-cs"/>
            </a:endParaRPr>
          </a:p>
        </p:txBody>
      </p:sp>
      <p:sp>
        <p:nvSpPr>
          <p:cNvPr id="26" name="Oval 25" descr="Coins with solid fill">
            <a:extLst>
              <a:ext uri="{FF2B5EF4-FFF2-40B4-BE49-F238E27FC236}">
                <a16:creationId xmlns:a16="http://schemas.microsoft.com/office/drawing/2014/main" id="{5CF3D52D-5F19-E9AE-D676-78B5308EA7CA}"/>
              </a:ext>
            </a:extLst>
          </p:cNvPr>
          <p:cNvSpPr/>
          <p:nvPr/>
        </p:nvSpPr>
        <p:spPr>
          <a:xfrm>
            <a:off x="2797960" y="948290"/>
            <a:ext cx="826623" cy="826623"/>
          </a:xfrm>
          <a:prstGeom prst="ellipse">
            <a:avLst/>
          </a:prstGeom>
          <a:blipFill>
            <a:blip r:embed="rId9">
              <a:extLst>
                <a:ext uri="{96DAC541-7B7A-43D3-8B79-37D633B846F1}">
                  <asvg:svgBlip xmlns:asvg="http://schemas.microsoft.com/office/drawing/2016/SVG/main" r:embed="rId10"/>
                </a:ext>
              </a:extLst>
            </a:blip>
            <a:srcRect/>
            <a:stretch>
              <a:fillRect/>
            </a:stretch>
          </a:blipFill>
          <a:ln w="19050">
            <a:solidFill>
              <a:srgbClr val="007681">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ea typeface="+mn-ea"/>
              <a:cs typeface="+mn-cs"/>
            </a:endParaRPr>
          </a:p>
        </p:txBody>
      </p:sp>
      <p:sp>
        <p:nvSpPr>
          <p:cNvPr id="27" name="Oval 26" descr="Kidneys with solid fill">
            <a:extLst>
              <a:ext uri="{FF2B5EF4-FFF2-40B4-BE49-F238E27FC236}">
                <a16:creationId xmlns:a16="http://schemas.microsoft.com/office/drawing/2014/main" id="{C4C0A6B7-1507-65C1-25E9-657498407D41}"/>
              </a:ext>
            </a:extLst>
          </p:cNvPr>
          <p:cNvSpPr/>
          <p:nvPr/>
        </p:nvSpPr>
        <p:spPr>
          <a:xfrm>
            <a:off x="4737607" y="948281"/>
            <a:ext cx="826623" cy="826623"/>
          </a:xfrm>
          <a:prstGeom prst="ellipse">
            <a:avLst/>
          </a:prstGeom>
          <a:blipFill>
            <a:blip r:embed="rId11">
              <a:extLst>
                <a:ext uri="{96DAC541-7B7A-43D3-8B79-37D633B846F1}">
                  <asvg:svgBlip xmlns:asvg="http://schemas.microsoft.com/office/drawing/2016/SVG/main" r:embed="rId12"/>
                </a:ext>
              </a:extLst>
            </a:blip>
            <a:srcRect/>
            <a:stretch>
              <a:fillRect/>
            </a:stretch>
          </a:blipFill>
          <a:ln w="19050">
            <a:solidFill>
              <a:srgbClr val="007681">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ea typeface="+mn-ea"/>
              <a:cs typeface="+mn-cs"/>
            </a:endParaRPr>
          </a:p>
        </p:txBody>
      </p:sp>
      <p:sp>
        <p:nvSpPr>
          <p:cNvPr id="28" name="Oval 27" descr="Comment Heart with solid fill">
            <a:extLst>
              <a:ext uri="{FF2B5EF4-FFF2-40B4-BE49-F238E27FC236}">
                <a16:creationId xmlns:a16="http://schemas.microsoft.com/office/drawing/2014/main" id="{0B085136-EC7D-9926-054F-2B77DB4FD88E}"/>
              </a:ext>
            </a:extLst>
          </p:cNvPr>
          <p:cNvSpPr/>
          <p:nvPr/>
        </p:nvSpPr>
        <p:spPr>
          <a:xfrm>
            <a:off x="6667993" y="966762"/>
            <a:ext cx="826623" cy="826623"/>
          </a:xfrm>
          <a:prstGeom prst="ellipse">
            <a:avLst/>
          </a:prstGeom>
          <a:blipFill>
            <a:blip r:embed="rId13">
              <a:extLst>
                <a:ext uri="{96DAC541-7B7A-43D3-8B79-37D633B846F1}">
                  <asvg:svgBlip xmlns:asvg="http://schemas.microsoft.com/office/drawing/2016/SVG/main" r:embed="rId14"/>
                </a:ext>
              </a:extLst>
            </a:blip>
            <a:srcRect/>
            <a:stretch>
              <a:fillRect/>
            </a:stretch>
          </a:blipFill>
          <a:ln w="19050">
            <a:solidFill>
              <a:srgbClr val="007681">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ea typeface="+mn-ea"/>
              <a:cs typeface="+mn-cs"/>
            </a:endParaRPr>
          </a:p>
        </p:txBody>
      </p:sp>
      <p:sp>
        <p:nvSpPr>
          <p:cNvPr id="29" name="Oval 28" descr="Car with solid fill">
            <a:extLst>
              <a:ext uri="{FF2B5EF4-FFF2-40B4-BE49-F238E27FC236}">
                <a16:creationId xmlns:a16="http://schemas.microsoft.com/office/drawing/2014/main" id="{7A9A6D18-9C00-8D86-9F24-D3AD5862142C}"/>
              </a:ext>
            </a:extLst>
          </p:cNvPr>
          <p:cNvSpPr/>
          <p:nvPr/>
        </p:nvSpPr>
        <p:spPr>
          <a:xfrm>
            <a:off x="8644598" y="966762"/>
            <a:ext cx="826623" cy="826623"/>
          </a:xfrm>
          <a:prstGeom prst="ellipse">
            <a:avLst/>
          </a:prstGeom>
          <a:blipFill>
            <a:blip r:embed="rId15">
              <a:extLst>
                <a:ext uri="{96DAC541-7B7A-43D3-8B79-37D633B846F1}">
                  <asvg:svgBlip xmlns:asvg="http://schemas.microsoft.com/office/drawing/2016/SVG/main" r:embed="rId16"/>
                </a:ext>
              </a:extLst>
            </a:blip>
            <a:srcRect/>
            <a:stretch>
              <a:fillRect/>
            </a:stretch>
          </a:blipFill>
          <a:ln w="19050">
            <a:solidFill>
              <a:srgbClr val="007681">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ea typeface="+mn-ea"/>
              <a:cs typeface="+mn-cs"/>
            </a:endParaRPr>
          </a:p>
        </p:txBody>
      </p:sp>
      <p:sp>
        <p:nvSpPr>
          <p:cNvPr id="30" name="Oval 29" descr="Homeopathy with solid fill">
            <a:extLst>
              <a:ext uri="{FF2B5EF4-FFF2-40B4-BE49-F238E27FC236}">
                <a16:creationId xmlns:a16="http://schemas.microsoft.com/office/drawing/2014/main" id="{2D0247EE-180C-0A9F-CC8D-B5AE89DBC502}"/>
              </a:ext>
            </a:extLst>
          </p:cNvPr>
          <p:cNvSpPr/>
          <p:nvPr/>
        </p:nvSpPr>
        <p:spPr>
          <a:xfrm>
            <a:off x="10501099" y="966760"/>
            <a:ext cx="826623" cy="826623"/>
          </a:xfrm>
          <a:prstGeom prst="ellipse">
            <a:avLst/>
          </a:prstGeom>
          <a:blipFill>
            <a:blip r:embed="rId17">
              <a:extLst>
                <a:ext uri="{96DAC541-7B7A-43D3-8B79-37D633B846F1}">
                  <asvg:svgBlip xmlns:asvg="http://schemas.microsoft.com/office/drawing/2016/SVG/main" r:embed="rId18"/>
                </a:ext>
              </a:extLst>
            </a:blip>
            <a:srcRect/>
            <a:stretch>
              <a:fillRect/>
            </a:stretch>
          </a:blipFill>
          <a:ln w="19050">
            <a:solidFill>
              <a:srgbClr val="007681">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ea typeface="+mn-ea"/>
              <a:cs typeface="+mn-cs"/>
            </a:endParaRPr>
          </a:p>
        </p:txBody>
      </p:sp>
    </p:spTree>
    <p:extLst>
      <p:ext uri="{BB962C8B-B14F-4D97-AF65-F5344CB8AC3E}">
        <p14:creationId xmlns:p14="http://schemas.microsoft.com/office/powerpoint/2010/main" val="3639118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D7F9D-4578-F03E-601C-D084D5CE1163}"/>
            </a:ext>
          </a:extLst>
        </p:cNvPr>
        <p:cNvGrpSpPr/>
        <p:nvPr/>
      </p:nvGrpSpPr>
      <p:grpSpPr>
        <a:xfrm>
          <a:off x="0" y="0"/>
          <a:ext cx="0" cy="0"/>
          <a:chOff x="0" y="0"/>
          <a:chExt cx="0" cy="0"/>
        </a:xfrm>
      </p:grpSpPr>
      <p:sp>
        <p:nvSpPr>
          <p:cNvPr id="34" name="Rectangle: Rounded Corners 31">
            <a:extLst>
              <a:ext uri="{FF2B5EF4-FFF2-40B4-BE49-F238E27FC236}">
                <a16:creationId xmlns:a16="http://schemas.microsoft.com/office/drawing/2014/main" id="{59BC5B0E-709B-CD3A-375D-89E2308A857E}"/>
              </a:ext>
            </a:extLst>
          </p:cNvPr>
          <p:cNvSpPr/>
          <p:nvPr/>
        </p:nvSpPr>
        <p:spPr bwMode="gray">
          <a:xfrm>
            <a:off x="7208154" y="1102367"/>
            <a:ext cx="4444542" cy="45921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r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800" b="1" i="0" u="none" strike="noStrike" kern="1200" cap="none" spc="0" normalizeH="0" baseline="0" noProof="0">
                <a:ln>
                  <a:noFill/>
                </a:ln>
                <a:solidFill>
                  <a:srgbClr val="006F81"/>
                </a:solidFill>
                <a:effectLst/>
                <a:uLnTx/>
                <a:uFillTx/>
                <a:latin typeface="Avenir Next Demi Bold"/>
                <a:ea typeface="Helvetica Neue" charset="0"/>
                <a:cs typeface="Arial" panose="020B0604020202020204" pitchFamily="34" charset="0"/>
                <a:sym typeface="Arial"/>
              </a:rPr>
              <a:t>C-SNP Specific Benefits</a:t>
            </a:r>
          </a:p>
        </p:txBody>
      </p:sp>
      <p:sp>
        <p:nvSpPr>
          <p:cNvPr id="35" name="TextBox 34">
            <a:extLst>
              <a:ext uri="{FF2B5EF4-FFF2-40B4-BE49-F238E27FC236}">
                <a16:creationId xmlns:a16="http://schemas.microsoft.com/office/drawing/2014/main" id="{C6520BD1-1479-ECBB-0357-436750743B34}"/>
              </a:ext>
            </a:extLst>
          </p:cNvPr>
          <p:cNvSpPr txBox="1"/>
          <p:nvPr/>
        </p:nvSpPr>
        <p:spPr>
          <a:xfrm>
            <a:off x="7143104" y="1699689"/>
            <a:ext cx="4367575" cy="37856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venir Next"/>
                <a:cs typeface="Arial"/>
                <a:sym typeface="Arial"/>
              </a:rPr>
              <a:t>PSP C-SNPs offer  flexible ways to spend monthly “combined” allowance on OTC products, healthy foods, or utility services.</a:t>
            </a:r>
            <a:r>
              <a:rPr kumimoji="0" lang="en-US" sz="1600" b="0" i="0" u="none" strike="noStrike" kern="1200" cap="none" spc="0" normalizeH="0" baseline="30000" noProof="0">
                <a:ln>
                  <a:noFill/>
                </a:ln>
                <a:solidFill>
                  <a:srgbClr val="000000"/>
                </a:solidFill>
                <a:effectLst/>
                <a:uLnTx/>
                <a:uFillTx/>
                <a:latin typeface="Avenir Next"/>
                <a:cs typeface="Arial"/>
                <a:sym typeface="Arial"/>
              </a:rPr>
              <a:t>(1)</a:t>
            </a:r>
            <a:endParaRPr kumimoji="0" lang="en-US" sz="2000" b="0" i="0" u="none" strike="noStrike" kern="1200" cap="none" spc="0" normalizeH="0" baseline="0" noProof="0">
              <a:ln>
                <a:noFill/>
              </a:ln>
              <a:solidFill>
                <a:srgbClr val="000000"/>
              </a:solidFill>
              <a:effectLst/>
              <a:uLnTx/>
              <a:uFillTx/>
              <a:latin typeface="Avenir Next"/>
              <a:cs typeface="Arial"/>
              <a:sym typeface="Arial"/>
            </a:endParaRPr>
          </a:p>
          <a:p>
            <a:pPr marL="228594" marR="0" lvl="0" indent="-228594"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venir Next"/>
                <a:cs typeface="Arial"/>
                <a:sym typeface="Arial"/>
              </a:rPr>
              <a:t>Enhanced drug coverage with a C-SNP specific formulary offering T1 $0 copay and T6 at $0 copay to lower cost.</a:t>
            </a:r>
            <a:r>
              <a:rPr kumimoji="0" lang="en-US" sz="1600" b="0" i="0" u="none" strike="noStrike" kern="1200" cap="none" spc="0" normalizeH="0" baseline="30000" noProof="0">
                <a:ln>
                  <a:noFill/>
                </a:ln>
                <a:solidFill>
                  <a:srgbClr val="000000"/>
                </a:solidFill>
                <a:effectLst/>
                <a:uLnTx/>
                <a:uFillTx/>
                <a:latin typeface="Avenir Next"/>
                <a:cs typeface="Arial"/>
                <a:sym typeface="Arial"/>
              </a:rPr>
              <a:t>(2)</a:t>
            </a:r>
            <a:endParaRPr kumimoji="0" lang="en-US" sz="1600" b="0" i="0" u="none" strike="noStrike" kern="1200" cap="none" spc="0" normalizeH="0" baseline="0" noProof="0">
              <a:ln>
                <a:noFill/>
              </a:ln>
              <a:solidFill>
                <a:srgbClr val="000000"/>
              </a:solidFill>
              <a:effectLst/>
              <a:uLnTx/>
              <a:uFillTx/>
              <a:latin typeface="Avenir Next"/>
              <a:cs typeface="Arial"/>
              <a:sym typeface="Arial"/>
            </a:endParaRPr>
          </a:p>
          <a:p>
            <a:pPr marL="228594" marR="0" lvl="0" indent="-228594"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venir Next"/>
                <a:cs typeface="Arial"/>
                <a:sym typeface="Arial"/>
              </a:rPr>
              <a:t>$0 copays for C-SNP specific specialists on most plans.</a:t>
            </a:r>
            <a:r>
              <a:rPr kumimoji="0" lang="en-US" sz="1600" b="0" i="0" u="none" strike="noStrike" kern="1200" cap="none" spc="0" normalizeH="0" baseline="30000" noProof="0">
                <a:ln>
                  <a:noFill/>
                </a:ln>
                <a:solidFill>
                  <a:srgbClr val="000000"/>
                </a:solidFill>
                <a:effectLst/>
                <a:uLnTx/>
                <a:uFillTx/>
                <a:latin typeface="Avenir Next"/>
                <a:cs typeface="Arial"/>
                <a:sym typeface="Arial"/>
              </a:rPr>
              <a:t>(3)</a:t>
            </a:r>
            <a:endParaRPr kumimoji="0" lang="en-US" sz="1600" b="0" i="0" u="none" strike="noStrike" kern="1200" cap="none" spc="0" normalizeH="0" baseline="0" noProof="0">
              <a:ln>
                <a:noFill/>
              </a:ln>
              <a:solidFill>
                <a:srgbClr val="000000"/>
              </a:solidFill>
              <a:effectLst/>
              <a:uLnTx/>
              <a:uFillTx/>
              <a:latin typeface="Avenir Next"/>
              <a:cs typeface="Arial"/>
              <a:sym typeface="Arial"/>
            </a:endParaRPr>
          </a:p>
          <a:p>
            <a:pPr marL="228594" marR="0" lvl="0" indent="-228594"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venir Next"/>
                <a:cs typeface="Arial"/>
                <a:sym typeface="Arial"/>
              </a:rPr>
              <a:t>PAPA Support Services </a:t>
            </a:r>
          </a:p>
        </p:txBody>
      </p:sp>
      <p:sp>
        <p:nvSpPr>
          <p:cNvPr id="8" name="Title 7">
            <a:extLst>
              <a:ext uri="{FF2B5EF4-FFF2-40B4-BE49-F238E27FC236}">
                <a16:creationId xmlns:a16="http://schemas.microsoft.com/office/drawing/2014/main" id="{7640F77E-5339-BCD7-0BB8-541FD883807F}"/>
              </a:ext>
            </a:extLst>
          </p:cNvPr>
          <p:cNvSpPr>
            <a:spLocks noGrp="1"/>
          </p:cNvSpPr>
          <p:nvPr>
            <p:ph type="title"/>
          </p:nvPr>
        </p:nvSpPr>
        <p:spPr/>
        <p:txBody>
          <a:bodyPr/>
          <a:lstStyle/>
          <a:p>
            <a:r>
              <a:rPr lang="en-US"/>
              <a:t>Chronic Special Needs Plan (C-SNP)</a:t>
            </a:r>
          </a:p>
        </p:txBody>
      </p:sp>
      <p:grpSp>
        <p:nvGrpSpPr>
          <p:cNvPr id="10" name="Group 9">
            <a:extLst>
              <a:ext uri="{FF2B5EF4-FFF2-40B4-BE49-F238E27FC236}">
                <a16:creationId xmlns:a16="http://schemas.microsoft.com/office/drawing/2014/main" id="{F9179AB2-539C-43A8-363C-91C99860CBF5}"/>
              </a:ext>
            </a:extLst>
          </p:cNvPr>
          <p:cNvGrpSpPr/>
          <p:nvPr/>
        </p:nvGrpSpPr>
        <p:grpSpPr>
          <a:xfrm>
            <a:off x="11734791" y="-110431"/>
            <a:ext cx="686086" cy="1763191"/>
            <a:chOff x="6381946" y="106386"/>
            <a:chExt cx="280734" cy="721466"/>
          </a:xfrm>
          <a:solidFill>
            <a:srgbClr val="8FD6BD"/>
          </a:solidFill>
        </p:grpSpPr>
        <p:sp>
          <p:nvSpPr>
            <p:cNvPr id="11" name="Oval 10">
              <a:extLst>
                <a:ext uri="{FF2B5EF4-FFF2-40B4-BE49-F238E27FC236}">
                  <a16:creationId xmlns:a16="http://schemas.microsoft.com/office/drawing/2014/main" id="{9B78C34C-3BF8-452F-A8BF-853A3E2A8AF7}"/>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B38254BC-A68C-CF85-5CB3-5FBDB44FF232}"/>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9300B662-0583-2D54-AE9F-40848B3F8803}"/>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7C24D527-389D-A3BD-640B-D86E39BD23FF}"/>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BF748DD8-5031-B8ED-3F27-710F22D89671}"/>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C7294A0C-F9B9-A109-CDF2-5748A511C467}"/>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83DD2A78-9A5E-A2E6-2618-26AA0BF8A26C}"/>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64C08251-D001-729F-3A22-CE3CFDDDC2B9}"/>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5226F310-ED0C-9BAB-39EB-F3D665E61F3A}"/>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F4F1F492-5266-CF6B-618A-ADD2592D3711}"/>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B31B2C2C-6101-6E70-4EC7-BF18E72E636A}"/>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A98C3E78-9D4A-494E-A0A7-6E1545AF6689}"/>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B2087D1F-476A-91A5-A6F9-58C2C2E2EAE3}"/>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6DF51DE2-7FCC-6111-A4A6-3704829A3312}"/>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A8E5E482-57EC-AD22-1056-98F2AA171620}"/>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A26DFBBF-37E1-CC54-352B-56AACD40881E}"/>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139B38C3-2217-624F-01C9-B20BB2160876}"/>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ECE306A6-91A7-11FA-F47E-7E746EA00225}"/>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0B4B0D9E-8BAA-24F0-BBC7-7D9F70A02540}"/>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2D071AF3-7BBF-D2D9-0EB6-45CF8B57C5F0}"/>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AD363EF3-AACF-4A61-E647-6BE8C38647FD}"/>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pic>
        <p:nvPicPr>
          <p:cNvPr id="22" name="Picture 21" descr="A group of different colored symbols&#10;&#10;AI-generated content may be incorrect.">
            <a:extLst>
              <a:ext uri="{FF2B5EF4-FFF2-40B4-BE49-F238E27FC236}">
                <a16:creationId xmlns:a16="http://schemas.microsoft.com/office/drawing/2014/main" id="{6521B17E-9890-4615-9C1B-3A925DBF3EB9}"/>
              </a:ext>
            </a:extLst>
          </p:cNvPr>
          <p:cNvPicPr>
            <a:picLocks noChangeAspect="1"/>
          </p:cNvPicPr>
          <p:nvPr/>
        </p:nvPicPr>
        <p:blipFill>
          <a:blip r:embed="rId2" cstate="print">
            <a:extLst>
              <a:ext uri="{28A0092B-C50C-407E-A947-70E740481C1C}">
                <a14:useLocalDpi xmlns:a14="http://schemas.microsoft.com/office/drawing/2010/main" val="0"/>
              </a:ext>
            </a:extLst>
          </a:blip>
          <a:srcRect l="77508" t="16146" r="-2380" b="49902"/>
          <a:stretch>
            <a:fillRect/>
          </a:stretch>
        </p:blipFill>
        <p:spPr>
          <a:xfrm>
            <a:off x="480687" y="3296237"/>
            <a:ext cx="799494" cy="603504"/>
          </a:xfrm>
          <a:prstGeom prst="rect">
            <a:avLst/>
          </a:prstGeom>
        </p:spPr>
      </p:pic>
      <p:pic>
        <p:nvPicPr>
          <p:cNvPr id="23" name="Picture 22" descr="A group of different colored symbols&#10;&#10;AI-generated content may be incorrect.">
            <a:extLst>
              <a:ext uri="{FF2B5EF4-FFF2-40B4-BE49-F238E27FC236}">
                <a16:creationId xmlns:a16="http://schemas.microsoft.com/office/drawing/2014/main" id="{F8732CC4-5CBA-E2B8-C170-9963E656A67F}"/>
              </a:ext>
            </a:extLst>
          </p:cNvPr>
          <p:cNvPicPr>
            <a:picLocks noChangeAspect="1"/>
          </p:cNvPicPr>
          <p:nvPr/>
        </p:nvPicPr>
        <p:blipFill>
          <a:blip r:embed="rId2" cstate="print">
            <a:extLst>
              <a:ext uri="{28A0092B-C50C-407E-A947-70E740481C1C}">
                <a14:useLocalDpi xmlns:a14="http://schemas.microsoft.com/office/drawing/2010/main" val="0"/>
              </a:ext>
            </a:extLst>
          </a:blip>
          <a:srcRect l="56420" t="15855" r="21392" b="50781"/>
          <a:stretch>
            <a:fillRect/>
          </a:stretch>
        </p:blipFill>
        <p:spPr>
          <a:xfrm>
            <a:off x="504269" y="2481693"/>
            <a:ext cx="713207" cy="593052"/>
          </a:xfrm>
          <a:prstGeom prst="rect">
            <a:avLst/>
          </a:prstGeom>
        </p:spPr>
      </p:pic>
      <p:sp>
        <p:nvSpPr>
          <p:cNvPr id="26" name="Rectangle: Rounded Corners 25">
            <a:extLst>
              <a:ext uri="{FF2B5EF4-FFF2-40B4-BE49-F238E27FC236}">
                <a16:creationId xmlns:a16="http://schemas.microsoft.com/office/drawing/2014/main" id="{985AD62E-4252-3F94-2D13-E0F8B5BA5D27}"/>
              </a:ext>
            </a:extLst>
          </p:cNvPr>
          <p:cNvSpPr/>
          <p:nvPr/>
        </p:nvSpPr>
        <p:spPr>
          <a:xfrm>
            <a:off x="5035572" y="4429471"/>
            <a:ext cx="1811269" cy="480813"/>
          </a:xfrm>
          <a:prstGeom prst="roundRect">
            <a:avLst>
              <a:gd name="adj" fmla="val 5393"/>
            </a:avLst>
          </a:prstGeom>
          <a:solidFill>
            <a:srgbClr val="A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600" b="1" i="0" u="none" strike="noStrike" kern="1200" cap="none" spc="0" normalizeH="0" baseline="0" noProof="0">
                <a:ln>
                  <a:noFill/>
                </a:ln>
                <a:solidFill>
                  <a:srgbClr val="000000"/>
                </a:solidFill>
                <a:effectLst/>
                <a:uLnTx/>
                <a:uFillTx/>
                <a:latin typeface="Avenir Next Demi Bold"/>
                <a:cs typeface="Arial"/>
                <a:sym typeface="Arial"/>
              </a:rPr>
              <a:t>HMO C-SNP</a:t>
            </a:r>
          </a:p>
        </p:txBody>
      </p:sp>
      <p:sp>
        <p:nvSpPr>
          <p:cNvPr id="27" name="Rectangle: Rounded Corners 26">
            <a:extLst>
              <a:ext uri="{FF2B5EF4-FFF2-40B4-BE49-F238E27FC236}">
                <a16:creationId xmlns:a16="http://schemas.microsoft.com/office/drawing/2014/main" id="{DA4DD88A-0C7F-3602-CC07-C889013265F1}"/>
              </a:ext>
            </a:extLst>
          </p:cNvPr>
          <p:cNvSpPr/>
          <p:nvPr/>
        </p:nvSpPr>
        <p:spPr>
          <a:xfrm>
            <a:off x="5037093" y="2236935"/>
            <a:ext cx="1811268" cy="480813"/>
          </a:xfrm>
          <a:prstGeom prst="roundRect">
            <a:avLst>
              <a:gd name="adj" fmla="val 5393"/>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600" b="1" i="0" u="none" strike="noStrike" kern="1200" cap="none" spc="0" normalizeH="0" baseline="0" noProof="0">
                <a:ln>
                  <a:noFill/>
                </a:ln>
                <a:solidFill>
                  <a:prstClr val="white"/>
                </a:solidFill>
                <a:effectLst/>
                <a:uLnTx/>
                <a:uFillTx/>
                <a:latin typeface="Avenir Next Demi Bold"/>
                <a:cs typeface="Arial"/>
                <a:sym typeface="Arial"/>
              </a:rPr>
              <a:t>HMO C-SNP PSP</a:t>
            </a:r>
          </a:p>
        </p:txBody>
      </p:sp>
      <p:sp>
        <p:nvSpPr>
          <p:cNvPr id="28" name="Rectangle: Rounded Corners 27">
            <a:extLst>
              <a:ext uri="{FF2B5EF4-FFF2-40B4-BE49-F238E27FC236}">
                <a16:creationId xmlns:a16="http://schemas.microsoft.com/office/drawing/2014/main" id="{CFE27604-E330-4736-3A1A-66CE39A99AFF}"/>
              </a:ext>
            </a:extLst>
          </p:cNvPr>
          <p:cNvSpPr/>
          <p:nvPr/>
        </p:nvSpPr>
        <p:spPr>
          <a:xfrm>
            <a:off x="5035573" y="1698390"/>
            <a:ext cx="1811268" cy="480813"/>
          </a:xfrm>
          <a:prstGeom prst="roundRect">
            <a:avLst>
              <a:gd name="adj" fmla="val 5393"/>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600" b="1" i="0" u="none" strike="noStrike" kern="1200" cap="none" spc="0" normalizeH="0" baseline="0" noProof="0">
                <a:ln>
                  <a:noFill/>
                </a:ln>
                <a:solidFill>
                  <a:prstClr val="white"/>
                </a:solidFill>
                <a:effectLst/>
                <a:uLnTx/>
                <a:uFillTx/>
                <a:latin typeface="Avenir Next Demi Bold"/>
                <a:cs typeface="Arial"/>
                <a:sym typeface="Arial"/>
              </a:rPr>
              <a:t>HMO C-SNP</a:t>
            </a:r>
          </a:p>
        </p:txBody>
      </p:sp>
      <p:sp>
        <p:nvSpPr>
          <p:cNvPr id="29" name="Rectangle: Rounded Corners 28">
            <a:extLst>
              <a:ext uri="{FF2B5EF4-FFF2-40B4-BE49-F238E27FC236}">
                <a16:creationId xmlns:a16="http://schemas.microsoft.com/office/drawing/2014/main" id="{81BB675E-BB3A-A2BB-BE52-08A78D90FB4C}"/>
              </a:ext>
            </a:extLst>
          </p:cNvPr>
          <p:cNvSpPr/>
          <p:nvPr/>
        </p:nvSpPr>
        <p:spPr>
          <a:xfrm>
            <a:off x="5035572" y="3319529"/>
            <a:ext cx="1811269" cy="480813"/>
          </a:xfrm>
          <a:prstGeom prst="roundRect">
            <a:avLst>
              <a:gd name="adj" fmla="val 5393"/>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600" b="1" i="0" u="none" strike="noStrike" kern="1200" cap="none" spc="0" normalizeH="0" baseline="0" noProof="0">
                <a:ln>
                  <a:noFill/>
                </a:ln>
                <a:solidFill>
                  <a:prstClr val="white"/>
                </a:solidFill>
                <a:effectLst/>
                <a:uLnTx/>
                <a:uFillTx/>
                <a:latin typeface="Avenir Next Demi Bold"/>
                <a:cs typeface="Arial"/>
                <a:sym typeface="Arial"/>
              </a:rPr>
              <a:t>HMO C-SNP    LIS PSP</a:t>
            </a:r>
          </a:p>
        </p:txBody>
      </p:sp>
      <p:sp>
        <p:nvSpPr>
          <p:cNvPr id="30" name="Rectangle: Rounded Corners 29">
            <a:extLst>
              <a:ext uri="{FF2B5EF4-FFF2-40B4-BE49-F238E27FC236}">
                <a16:creationId xmlns:a16="http://schemas.microsoft.com/office/drawing/2014/main" id="{2E59EA03-C142-7067-CDDB-89F79726292C}"/>
              </a:ext>
            </a:extLst>
          </p:cNvPr>
          <p:cNvSpPr/>
          <p:nvPr/>
        </p:nvSpPr>
        <p:spPr>
          <a:xfrm>
            <a:off x="5035573" y="3874500"/>
            <a:ext cx="1811268" cy="480813"/>
          </a:xfrm>
          <a:prstGeom prst="roundRect">
            <a:avLst>
              <a:gd name="adj" fmla="val 5393"/>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600" b="1" i="0" u="none" strike="noStrike" kern="1200" cap="none" spc="0" normalizeH="0" baseline="0" noProof="0">
                <a:ln>
                  <a:noFill/>
                </a:ln>
                <a:solidFill>
                  <a:prstClr val="white"/>
                </a:solidFill>
                <a:effectLst/>
                <a:uLnTx/>
                <a:uFillTx/>
                <a:latin typeface="Avenir Next Demi Bold"/>
                <a:cs typeface="Arial"/>
                <a:sym typeface="Arial"/>
              </a:rPr>
              <a:t>PPO C-SNP</a:t>
            </a:r>
            <a:endParaRPr kumimoji="0" lang="en-US" sz="900" b="0" i="1" u="none" strike="noStrike" kern="1200" cap="none" spc="0" normalizeH="0" baseline="0" noProof="0">
              <a:ln>
                <a:noFill/>
              </a:ln>
              <a:solidFill>
                <a:prstClr val="white"/>
              </a:solidFill>
              <a:effectLst/>
              <a:uLnTx/>
              <a:uFillTx/>
              <a:latin typeface="Avenir Next Demi Bold"/>
              <a:cs typeface="Arial"/>
              <a:sym typeface="Arial"/>
            </a:endParaRPr>
          </a:p>
        </p:txBody>
      </p:sp>
      <p:sp>
        <p:nvSpPr>
          <p:cNvPr id="31" name="Rectangle: Rounded Corners 30">
            <a:extLst>
              <a:ext uri="{FF2B5EF4-FFF2-40B4-BE49-F238E27FC236}">
                <a16:creationId xmlns:a16="http://schemas.microsoft.com/office/drawing/2014/main" id="{19EFD628-7897-5ACB-1FCD-68AFDFD2430A}"/>
              </a:ext>
            </a:extLst>
          </p:cNvPr>
          <p:cNvSpPr/>
          <p:nvPr/>
        </p:nvSpPr>
        <p:spPr>
          <a:xfrm>
            <a:off x="5037093" y="2781271"/>
            <a:ext cx="1811268" cy="480813"/>
          </a:xfrm>
          <a:prstGeom prst="roundRect">
            <a:avLst>
              <a:gd name="adj" fmla="val 5393"/>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600" b="1" i="0" u="none" strike="noStrike" kern="1200" cap="none" spc="0" normalizeH="0" baseline="0" noProof="0">
                <a:ln>
                  <a:noFill/>
                </a:ln>
                <a:solidFill>
                  <a:prstClr val="white"/>
                </a:solidFill>
                <a:effectLst/>
                <a:uLnTx/>
                <a:uFillTx/>
                <a:latin typeface="Avenir Next Demi Bold"/>
                <a:cs typeface="Arial"/>
                <a:sym typeface="Arial"/>
              </a:rPr>
              <a:t>HMO C-SNP Duals Focused</a:t>
            </a:r>
            <a:endParaRPr kumimoji="0" lang="en-US" sz="900" b="0" i="1" u="none" strike="noStrike" kern="1200" cap="none" spc="0" normalizeH="0" baseline="0" noProof="0">
              <a:ln>
                <a:noFill/>
              </a:ln>
              <a:solidFill>
                <a:prstClr val="white"/>
              </a:solidFill>
              <a:effectLst/>
              <a:uLnTx/>
              <a:uFillTx/>
              <a:latin typeface="Avenir Next Demi Bold"/>
              <a:cs typeface="Arial"/>
              <a:sym typeface="Arial"/>
            </a:endParaRPr>
          </a:p>
        </p:txBody>
      </p:sp>
      <p:sp>
        <p:nvSpPr>
          <p:cNvPr id="32" name="Rectangle: Rounded Corners 31">
            <a:extLst>
              <a:ext uri="{FF2B5EF4-FFF2-40B4-BE49-F238E27FC236}">
                <a16:creationId xmlns:a16="http://schemas.microsoft.com/office/drawing/2014/main" id="{9A7656EA-31E8-3C1E-E06B-E03C05DC12B4}"/>
              </a:ext>
            </a:extLst>
          </p:cNvPr>
          <p:cNvSpPr/>
          <p:nvPr/>
        </p:nvSpPr>
        <p:spPr bwMode="gray">
          <a:xfrm>
            <a:off x="5035573" y="1120077"/>
            <a:ext cx="1811268" cy="45921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r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800" b="1" i="0" u="none" strike="noStrike" kern="1200" cap="none" spc="0" normalizeH="0" baseline="0" noProof="0">
                <a:ln>
                  <a:noFill/>
                </a:ln>
                <a:solidFill>
                  <a:srgbClr val="006F81"/>
                </a:solidFill>
                <a:effectLst/>
                <a:uLnTx/>
                <a:uFillTx/>
                <a:latin typeface="Avenir Next Demi Bold"/>
                <a:ea typeface="Helvetica Neue" charset="0"/>
                <a:cs typeface="Arial" panose="020B0604020202020204" pitchFamily="34" charset="0"/>
                <a:sym typeface="Arial"/>
              </a:rPr>
              <a:t>Plans</a:t>
            </a:r>
          </a:p>
        </p:txBody>
      </p:sp>
      <p:cxnSp>
        <p:nvCxnSpPr>
          <p:cNvPr id="36" name="Straight Connector 35">
            <a:extLst>
              <a:ext uri="{FF2B5EF4-FFF2-40B4-BE49-F238E27FC236}">
                <a16:creationId xmlns:a16="http://schemas.microsoft.com/office/drawing/2014/main" id="{475AE517-CBAB-5DE6-EE51-00A4446EBA12}"/>
              </a:ext>
            </a:extLst>
          </p:cNvPr>
          <p:cNvCxnSpPr/>
          <p:nvPr/>
        </p:nvCxnSpPr>
        <p:spPr>
          <a:xfrm>
            <a:off x="4841017" y="1147797"/>
            <a:ext cx="0" cy="429768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C513162-BC61-587F-0DF3-E7D0B2FE9547}"/>
              </a:ext>
            </a:extLst>
          </p:cNvPr>
          <p:cNvCxnSpPr/>
          <p:nvPr/>
        </p:nvCxnSpPr>
        <p:spPr>
          <a:xfrm>
            <a:off x="7040063" y="1152223"/>
            <a:ext cx="0" cy="429768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B0DD476-8400-6974-50F6-2E2019347837}"/>
              </a:ext>
            </a:extLst>
          </p:cNvPr>
          <p:cNvSpPr txBox="1"/>
          <p:nvPr/>
        </p:nvSpPr>
        <p:spPr>
          <a:xfrm>
            <a:off x="438884" y="5779669"/>
            <a:ext cx="11753116"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200" b="0" i="0" u="none" strike="noStrike" kern="1200" cap="none" spc="0" normalizeH="0" baseline="0" noProof="0">
                <a:ln>
                  <a:noFill/>
                </a:ln>
                <a:solidFill>
                  <a:prstClr val="black"/>
                </a:solidFill>
                <a:effectLst/>
                <a:uLnTx/>
                <a:uFillTx/>
                <a:latin typeface="Avenir Next"/>
                <a:ea typeface="+mn-ea"/>
                <a:cs typeface="+mn-cs"/>
              </a:rPr>
              <a:t>Member must qualify to receive benefits. Allowance is provided on a reloadable debit card and does not roll over</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200" b="0" i="0" u="none" strike="noStrike" kern="1200" cap="none" spc="0" normalizeH="0" baseline="0" noProof="0">
                <a:ln>
                  <a:noFill/>
                </a:ln>
                <a:solidFill>
                  <a:prstClr val="black"/>
                </a:solidFill>
                <a:effectLst/>
                <a:uLnTx/>
                <a:uFillTx/>
                <a:latin typeface="Avenir Next"/>
                <a:ea typeface="+mn-ea"/>
                <a:cs typeface="+mn-cs"/>
              </a:rPr>
              <a:t>Tier #6 – includes various chronic condition drugs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venir Next"/>
                <a:ea typeface="+mn-ea"/>
                <a:cs typeface="+mn-cs"/>
              </a:rPr>
              <a:t>(3)   C-SNP-specific specialists: cardiologist, endocrinologist, gerontologist, nephrologist, ophthalmologist, and pulmonologist.</a:t>
            </a:r>
          </a:p>
        </p:txBody>
      </p:sp>
      <p:sp>
        <p:nvSpPr>
          <p:cNvPr id="50" name="Rectangle: Rounded Corners 31">
            <a:extLst>
              <a:ext uri="{FF2B5EF4-FFF2-40B4-BE49-F238E27FC236}">
                <a16:creationId xmlns:a16="http://schemas.microsoft.com/office/drawing/2014/main" id="{6CD41367-EDEF-A2BC-CE94-2B3ECB194884}"/>
              </a:ext>
            </a:extLst>
          </p:cNvPr>
          <p:cNvSpPr/>
          <p:nvPr/>
        </p:nvSpPr>
        <p:spPr bwMode="gray">
          <a:xfrm>
            <a:off x="473817" y="1125291"/>
            <a:ext cx="4250843" cy="45921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r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800" b="1" i="0" u="none" strike="noStrike" kern="1200" cap="none" spc="0" normalizeH="0" baseline="0" noProof="0">
                <a:ln>
                  <a:noFill/>
                </a:ln>
                <a:solidFill>
                  <a:srgbClr val="006F81"/>
                </a:solidFill>
                <a:effectLst/>
                <a:uLnTx/>
                <a:uFillTx/>
                <a:latin typeface="Avenir Next Demi Bold"/>
                <a:ea typeface="Helvetica Neue" charset="0"/>
                <a:cs typeface="Arial" panose="020B0604020202020204" pitchFamily="34" charset="0"/>
                <a:sym typeface="Arial"/>
              </a:rPr>
              <a:t>Qualifying Conditions</a:t>
            </a:r>
          </a:p>
        </p:txBody>
      </p:sp>
      <p:sp>
        <p:nvSpPr>
          <p:cNvPr id="51" name="Rectangle: Rounded Corners 50">
            <a:extLst>
              <a:ext uri="{FF2B5EF4-FFF2-40B4-BE49-F238E27FC236}">
                <a16:creationId xmlns:a16="http://schemas.microsoft.com/office/drawing/2014/main" id="{D4AA1CA0-C243-C676-76FD-BE6B23FB57C7}"/>
              </a:ext>
            </a:extLst>
          </p:cNvPr>
          <p:cNvSpPr/>
          <p:nvPr/>
        </p:nvSpPr>
        <p:spPr>
          <a:xfrm>
            <a:off x="1384238" y="1763441"/>
            <a:ext cx="3167364" cy="480813"/>
          </a:xfrm>
          <a:prstGeom prst="roundRect">
            <a:avLst>
              <a:gd name="adj" fmla="val 539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1200" cap="none" spc="0" normalizeH="0" baseline="0" noProof="0">
                <a:ln>
                  <a:noFill/>
                </a:ln>
                <a:solidFill>
                  <a:srgbClr val="000000"/>
                </a:solidFill>
                <a:effectLst/>
                <a:uLnTx/>
                <a:uFillTx/>
                <a:latin typeface="Avenir Next Demi Bold"/>
                <a:cs typeface="Arial"/>
                <a:sym typeface="Arial"/>
              </a:rPr>
              <a:t>Cardiovascular Disorders</a:t>
            </a:r>
          </a:p>
        </p:txBody>
      </p:sp>
      <p:sp>
        <p:nvSpPr>
          <p:cNvPr id="52" name="Rectangle: Rounded Corners 51">
            <a:extLst>
              <a:ext uri="{FF2B5EF4-FFF2-40B4-BE49-F238E27FC236}">
                <a16:creationId xmlns:a16="http://schemas.microsoft.com/office/drawing/2014/main" id="{7043D5E1-8773-FAEA-F59B-638AD3BEFF60}"/>
              </a:ext>
            </a:extLst>
          </p:cNvPr>
          <p:cNvSpPr/>
          <p:nvPr/>
        </p:nvSpPr>
        <p:spPr>
          <a:xfrm>
            <a:off x="1383220" y="3352039"/>
            <a:ext cx="3150399" cy="480813"/>
          </a:xfrm>
          <a:prstGeom prst="roundRect">
            <a:avLst>
              <a:gd name="adj" fmla="val 539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1200" cap="none" spc="0" normalizeH="0" baseline="0" noProof="0">
                <a:ln>
                  <a:noFill/>
                </a:ln>
                <a:solidFill>
                  <a:srgbClr val="000000"/>
                </a:solidFill>
                <a:effectLst/>
                <a:uLnTx/>
                <a:uFillTx/>
                <a:latin typeface="Avenir Next Demi Bold"/>
                <a:cs typeface="Arial"/>
                <a:sym typeface="Arial"/>
              </a:rPr>
              <a:t>Diabetes</a:t>
            </a:r>
          </a:p>
        </p:txBody>
      </p:sp>
      <p:sp>
        <p:nvSpPr>
          <p:cNvPr id="53" name="Rectangle: Rounded Corners 52">
            <a:extLst>
              <a:ext uri="{FF2B5EF4-FFF2-40B4-BE49-F238E27FC236}">
                <a16:creationId xmlns:a16="http://schemas.microsoft.com/office/drawing/2014/main" id="{F1083F1E-6FBE-512E-2A7E-8FB7D84D9E45}"/>
              </a:ext>
            </a:extLst>
          </p:cNvPr>
          <p:cNvSpPr/>
          <p:nvPr/>
        </p:nvSpPr>
        <p:spPr>
          <a:xfrm>
            <a:off x="1383220" y="2486661"/>
            <a:ext cx="3150399" cy="480813"/>
          </a:xfrm>
          <a:prstGeom prst="roundRect">
            <a:avLst>
              <a:gd name="adj" fmla="val 539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1200" cap="none" spc="0" normalizeH="0" baseline="0" noProof="0">
                <a:ln>
                  <a:noFill/>
                </a:ln>
                <a:solidFill>
                  <a:srgbClr val="000000"/>
                </a:solidFill>
                <a:effectLst/>
                <a:uLnTx/>
                <a:uFillTx/>
                <a:latin typeface="Avenir Next Demi Bold"/>
                <a:cs typeface="Arial"/>
                <a:sym typeface="Arial"/>
              </a:rPr>
              <a:t>Chronic Heart Failure</a:t>
            </a:r>
          </a:p>
        </p:txBody>
      </p:sp>
      <p:sp>
        <p:nvSpPr>
          <p:cNvPr id="54" name="Rectangle: Rounded Corners 53">
            <a:extLst>
              <a:ext uri="{FF2B5EF4-FFF2-40B4-BE49-F238E27FC236}">
                <a16:creationId xmlns:a16="http://schemas.microsoft.com/office/drawing/2014/main" id="{A1018C70-4686-0898-BF9F-46DBC2DCB43B}"/>
              </a:ext>
            </a:extLst>
          </p:cNvPr>
          <p:cNvSpPr/>
          <p:nvPr/>
        </p:nvSpPr>
        <p:spPr>
          <a:xfrm>
            <a:off x="1384878" y="4176633"/>
            <a:ext cx="3178069" cy="480813"/>
          </a:xfrm>
          <a:prstGeom prst="roundRect">
            <a:avLst>
              <a:gd name="adj" fmla="val 539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1200" cap="none" spc="0" normalizeH="0" baseline="0" noProof="0">
                <a:ln>
                  <a:noFill/>
                </a:ln>
                <a:solidFill>
                  <a:srgbClr val="000000"/>
                </a:solidFill>
                <a:effectLst/>
                <a:uLnTx/>
                <a:uFillTx/>
                <a:latin typeface="Avenir Next Demi Bold"/>
                <a:cs typeface="Arial"/>
                <a:sym typeface="Arial"/>
              </a:rPr>
              <a:t>Chronic Kidney Disease</a:t>
            </a:r>
          </a:p>
          <a:p>
            <a:pPr marL="0" marR="0" lvl="0" indent="0" algn="l"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600" b="0" i="0" u="none" strike="noStrike" kern="1200" cap="none" spc="0" normalizeH="0" baseline="0" noProof="0">
                <a:ln>
                  <a:noFill/>
                </a:ln>
                <a:solidFill>
                  <a:srgbClr val="000000"/>
                </a:solidFill>
                <a:effectLst/>
                <a:uLnTx/>
                <a:uFillTx/>
                <a:latin typeface="Avenir Next"/>
                <a:cs typeface="Arial"/>
                <a:sym typeface="Arial"/>
              </a:rPr>
              <a:t>(with or without dialysis)</a:t>
            </a:r>
            <a:endParaRPr kumimoji="0" lang="en-US" sz="900" b="0" i="0" u="none" strike="noStrike" kern="1200" cap="none" spc="0" normalizeH="0" baseline="0" noProof="0">
              <a:ln>
                <a:noFill/>
              </a:ln>
              <a:solidFill>
                <a:srgbClr val="000000"/>
              </a:solidFill>
              <a:effectLst/>
              <a:uLnTx/>
              <a:uFillTx/>
              <a:latin typeface="Avenir Next"/>
              <a:cs typeface="Arial"/>
              <a:sym typeface="Arial"/>
            </a:endParaRPr>
          </a:p>
        </p:txBody>
      </p:sp>
      <p:sp>
        <p:nvSpPr>
          <p:cNvPr id="55" name="Rectangle: Rounded Corners 54">
            <a:extLst>
              <a:ext uri="{FF2B5EF4-FFF2-40B4-BE49-F238E27FC236}">
                <a16:creationId xmlns:a16="http://schemas.microsoft.com/office/drawing/2014/main" id="{513E09EA-3C68-2ECE-CBFD-42CF62664E5F}"/>
              </a:ext>
            </a:extLst>
          </p:cNvPr>
          <p:cNvSpPr/>
          <p:nvPr/>
        </p:nvSpPr>
        <p:spPr>
          <a:xfrm>
            <a:off x="5035571" y="4984442"/>
            <a:ext cx="1811270" cy="480813"/>
          </a:xfrm>
          <a:prstGeom prst="roundRect">
            <a:avLst>
              <a:gd name="adj" fmla="val 5393"/>
            </a:avLst>
          </a:prstGeom>
          <a:solidFill>
            <a:srgbClr val="8FD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600" b="1" i="0" u="none" strike="noStrike" kern="1200" cap="none" spc="0" normalizeH="0" baseline="0" noProof="0">
                <a:ln>
                  <a:noFill/>
                </a:ln>
                <a:solidFill>
                  <a:srgbClr val="000000"/>
                </a:solidFill>
                <a:effectLst/>
                <a:uLnTx/>
                <a:uFillTx/>
                <a:latin typeface="Avenir Next Demi Bold"/>
                <a:cs typeface="Arial"/>
                <a:sym typeface="Arial"/>
              </a:rPr>
              <a:t>HMO C-SNP PSP</a:t>
            </a:r>
          </a:p>
        </p:txBody>
      </p:sp>
      <p:pic>
        <p:nvPicPr>
          <p:cNvPr id="56" name="Picture 55" descr="A group of different colored symbols&#10;&#10;AI-generated content may be incorrect.">
            <a:extLst>
              <a:ext uri="{FF2B5EF4-FFF2-40B4-BE49-F238E27FC236}">
                <a16:creationId xmlns:a16="http://schemas.microsoft.com/office/drawing/2014/main" id="{A46630DA-D999-DB9E-844E-43245B34FD7A}"/>
              </a:ext>
            </a:extLst>
          </p:cNvPr>
          <p:cNvPicPr>
            <a:picLocks noChangeAspect="1"/>
          </p:cNvPicPr>
          <p:nvPr/>
        </p:nvPicPr>
        <p:blipFill>
          <a:blip r:embed="rId3" cstate="print">
            <a:extLst>
              <a:ext uri="{28A0092B-C50C-407E-A947-70E740481C1C}">
                <a14:useLocalDpi xmlns:a14="http://schemas.microsoft.com/office/drawing/2010/main" val="0"/>
              </a:ext>
            </a:extLst>
          </a:blip>
          <a:srcRect l="31180" t="16048" r="43948" b="50000"/>
          <a:stretch>
            <a:fillRect/>
          </a:stretch>
        </p:blipFill>
        <p:spPr>
          <a:xfrm>
            <a:off x="438884" y="1735350"/>
            <a:ext cx="799494" cy="603504"/>
          </a:xfrm>
          <a:prstGeom prst="rect">
            <a:avLst/>
          </a:prstGeom>
        </p:spPr>
      </p:pic>
      <p:pic>
        <p:nvPicPr>
          <p:cNvPr id="57" name="Picture 56" descr="A group of different colored symbols&#10;&#10;AI-generated content may be incorrect.">
            <a:extLst>
              <a:ext uri="{FF2B5EF4-FFF2-40B4-BE49-F238E27FC236}">
                <a16:creationId xmlns:a16="http://schemas.microsoft.com/office/drawing/2014/main" id="{DAB95548-5BB9-6C08-86AC-B2DECC483774}"/>
              </a:ext>
            </a:extLst>
          </p:cNvPr>
          <p:cNvPicPr>
            <a:picLocks noChangeAspect="1"/>
          </p:cNvPicPr>
          <p:nvPr/>
        </p:nvPicPr>
        <p:blipFill>
          <a:blip r:embed="rId4" cstate="print">
            <a:extLst>
              <a:ext uri="{28A0092B-C50C-407E-A947-70E740481C1C}">
                <a14:useLocalDpi xmlns:a14="http://schemas.microsoft.com/office/drawing/2010/main" val="0"/>
              </a:ext>
            </a:extLst>
          </a:blip>
          <a:srcRect l="6297" t="15578" r="68831" b="50470"/>
          <a:stretch>
            <a:fillRect/>
          </a:stretch>
        </p:blipFill>
        <p:spPr>
          <a:xfrm>
            <a:off x="381520" y="4089697"/>
            <a:ext cx="858887" cy="648337"/>
          </a:xfrm>
          <a:prstGeom prst="rect">
            <a:avLst/>
          </a:prstGeom>
        </p:spPr>
      </p:pic>
      <p:pic>
        <p:nvPicPr>
          <p:cNvPr id="58" name="Picture 57" descr="A group of different colored symbols&#10;&#10;AI-generated content may be incorrect.">
            <a:extLst>
              <a:ext uri="{FF2B5EF4-FFF2-40B4-BE49-F238E27FC236}">
                <a16:creationId xmlns:a16="http://schemas.microsoft.com/office/drawing/2014/main" id="{4E54B52A-4B9A-5F7C-C9B2-88CBAF5B748C}"/>
              </a:ext>
            </a:extLst>
          </p:cNvPr>
          <p:cNvPicPr>
            <a:picLocks noChangeAspect="1"/>
          </p:cNvPicPr>
          <p:nvPr/>
        </p:nvPicPr>
        <p:blipFill>
          <a:blip r:embed="rId4" cstate="print">
            <a:extLst>
              <a:ext uri="{28A0092B-C50C-407E-A947-70E740481C1C}">
                <a14:useLocalDpi xmlns:a14="http://schemas.microsoft.com/office/drawing/2010/main" val="0"/>
              </a:ext>
            </a:extLst>
          </a:blip>
          <a:srcRect l="2642" t="50838" r="72486" b="15210"/>
          <a:stretch>
            <a:fillRect/>
          </a:stretch>
        </p:blipFill>
        <p:spPr>
          <a:xfrm>
            <a:off x="358589" y="4859440"/>
            <a:ext cx="858887" cy="648337"/>
          </a:xfrm>
          <a:prstGeom prst="rect">
            <a:avLst/>
          </a:prstGeom>
        </p:spPr>
      </p:pic>
      <p:sp>
        <p:nvSpPr>
          <p:cNvPr id="59" name="Rectangle: Rounded Corners 58">
            <a:extLst>
              <a:ext uri="{FF2B5EF4-FFF2-40B4-BE49-F238E27FC236}">
                <a16:creationId xmlns:a16="http://schemas.microsoft.com/office/drawing/2014/main" id="{133212D6-819B-6483-C323-21E682717171}"/>
              </a:ext>
            </a:extLst>
          </p:cNvPr>
          <p:cNvSpPr/>
          <p:nvPr/>
        </p:nvSpPr>
        <p:spPr>
          <a:xfrm>
            <a:off x="1384878" y="4976526"/>
            <a:ext cx="3178069" cy="480813"/>
          </a:xfrm>
          <a:prstGeom prst="roundRect">
            <a:avLst>
              <a:gd name="adj" fmla="val 539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1200" cap="none" spc="0" normalizeH="0" baseline="0" noProof="0">
                <a:ln>
                  <a:noFill/>
                </a:ln>
                <a:solidFill>
                  <a:srgbClr val="000000"/>
                </a:solidFill>
                <a:effectLst/>
                <a:uLnTx/>
                <a:uFillTx/>
                <a:latin typeface="Avenir Next Demi Bold"/>
                <a:cs typeface="Arial"/>
                <a:sym typeface="Arial"/>
              </a:rPr>
              <a:t>Overweight, Obesity, Metabolic Syndrome</a:t>
            </a:r>
          </a:p>
        </p:txBody>
      </p:sp>
    </p:spTree>
    <p:extLst>
      <p:ext uri="{BB962C8B-B14F-4D97-AF65-F5344CB8AC3E}">
        <p14:creationId xmlns:p14="http://schemas.microsoft.com/office/powerpoint/2010/main" val="2586192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5D102-92E5-E2C6-8FAE-313839A98AA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D65E654-399C-E445-2F5F-7D43C309C0CE}"/>
              </a:ext>
            </a:extLst>
          </p:cNvPr>
          <p:cNvSpPr>
            <a:spLocks noGrp="1"/>
          </p:cNvSpPr>
          <p:nvPr>
            <p:ph type="title"/>
          </p:nvPr>
        </p:nvSpPr>
        <p:spPr/>
        <p:txBody>
          <a:bodyPr/>
          <a:lstStyle/>
          <a:p>
            <a:r>
              <a:rPr lang="en-US" dirty="0"/>
              <a:t>ESRD / Chronic Kidney Disease (CKD) C-SNP</a:t>
            </a:r>
          </a:p>
        </p:txBody>
      </p:sp>
      <p:grpSp>
        <p:nvGrpSpPr>
          <p:cNvPr id="10" name="Group 9">
            <a:extLst>
              <a:ext uri="{FF2B5EF4-FFF2-40B4-BE49-F238E27FC236}">
                <a16:creationId xmlns:a16="http://schemas.microsoft.com/office/drawing/2014/main" id="{0250638A-B679-C23A-D442-B584E04C1658}"/>
              </a:ext>
            </a:extLst>
          </p:cNvPr>
          <p:cNvGrpSpPr/>
          <p:nvPr/>
        </p:nvGrpSpPr>
        <p:grpSpPr>
          <a:xfrm>
            <a:off x="11734791" y="-110431"/>
            <a:ext cx="686086" cy="1763191"/>
            <a:chOff x="6381946" y="106386"/>
            <a:chExt cx="280734" cy="721466"/>
          </a:xfrm>
          <a:solidFill>
            <a:srgbClr val="8FD6BD"/>
          </a:solidFill>
        </p:grpSpPr>
        <p:sp>
          <p:nvSpPr>
            <p:cNvPr id="11" name="Oval 10">
              <a:extLst>
                <a:ext uri="{FF2B5EF4-FFF2-40B4-BE49-F238E27FC236}">
                  <a16:creationId xmlns:a16="http://schemas.microsoft.com/office/drawing/2014/main" id="{677F00AD-9B70-1D6F-C8DC-6DEEDAA80B43}"/>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C8C1C3BC-5E63-985F-7F15-278067697A49}"/>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02EA4BE3-FDD7-0363-0648-4E1D16CE1495}"/>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A9144C97-9057-92E6-897C-7C531426AABB}"/>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061D7E01-4993-0E28-C3E1-12C7444A241D}"/>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BA0F7D51-D16C-B1C8-93CF-DA391C61EEF9}"/>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0834B242-6FE9-5CB3-4065-BF9ACAB9E075}"/>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DA88F6A4-FDCC-3863-4A23-09DFA098067B}"/>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0F71FF2D-DED7-BB98-8CE5-AEC4E84CB976}"/>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3FB0609D-DFAA-FAC1-A8FD-BF34373DA01F}"/>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6DC17279-70F8-247F-6E70-A7597D1AED14}"/>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AFE55B76-7880-EC2C-B7ED-44AB64842476}"/>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7B8F0EB0-EAA6-9052-FC54-1D071381994F}"/>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5FB8A981-2E95-2D69-CFC8-4FB8B4365794}"/>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0422D91D-6FA0-E565-353F-DFA4FED85E11}"/>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2E7384A0-DFC6-818E-B5E3-FE5A3F12A3C1}"/>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4B2FFB8C-C441-C636-5F89-049ADC58A52B}"/>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2CB5BEFD-224A-8DBD-E93B-E7769B8582CF}"/>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BA2251BA-DAF4-86BB-639E-7E78D942E1C3}"/>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B6F190A0-8606-44C9-DCBC-334C2598AA9E}"/>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C816552B-BA69-D49C-7D5B-EA5F8D755348}"/>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3" name="TextBox 2">
            <a:extLst>
              <a:ext uri="{FF2B5EF4-FFF2-40B4-BE49-F238E27FC236}">
                <a16:creationId xmlns:a16="http://schemas.microsoft.com/office/drawing/2014/main" id="{D60099ED-4CA5-96EC-AC52-D8DAFE75163F}"/>
              </a:ext>
            </a:extLst>
          </p:cNvPr>
          <p:cNvSpPr txBox="1"/>
          <p:nvPr/>
        </p:nvSpPr>
        <p:spPr>
          <a:xfrm>
            <a:off x="2489199" y="2243128"/>
            <a:ext cx="4424218" cy="1425327"/>
          </a:xfrm>
          <a:prstGeom prst="rect">
            <a:avLst/>
          </a:prstGeom>
          <a:noFill/>
        </p:spPr>
        <p:txBody>
          <a:bodyPr wrap="square" lIns="91440" tIns="45720" rIns="91440" bIns="45720" rtlCol="0" anchor="t">
            <a:spAutoFit/>
          </a:bodyPr>
          <a:lstStyle/>
          <a:p>
            <a:pPr marL="2857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effectLst/>
                <a:uLnTx/>
                <a:uFillTx/>
                <a:latin typeface="Avenir Next Demi Bold"/>
                <a:ea typeface="+mn-ea"/>
                <a:cs typeface="Arial"/>
              </a:rPr>
              <a:t>$0 copay for dialysis</a:t>
            </a:r>
          </a:p>
          <a:p>
            <a:pPr marL="285750" lvl="1" indent="-285750" algn="l" rtl="0">
              <a:lnSpc>
                <a:spcPct val="150000"/>
              </a:lnSpc>
              <a:buFont typeface="Arial" panose="020B0604020202020204" pitchFamily="34" charset="0"/>
              <a:buChar char="•"/>
              <a:defRPr/>
            </a:pPr>
            <a:r>
              <a:rPr kumimoji="0" lang="en-US" sz="2000" b="1" i="0" u="none" strike="noStrike" kern="0" cap="none" spc="0" normalizeH="0" baseline="0" noProof="0" dirty="0">
                <a:ln>
                  <a:noFill/>
                </a:ln>
                <a:effectLst/>
                <a:uLnTx/>
                <a:uFillTx/>
                <a:latin typeface="Avenir Next Demi Bold"/>
                <a:ea typeface="+mn-ea"/>
                <a:cs typeface="Arial"/>
              </a:rPr>
              <a:t>$0 copay for</a:t>
            </a:r>
            <a:r>
              <a:rPr lang="en-US" sz="2000" b="1" dirty="0">
                <a:latin typeface="Avenir Next Demi Bold"/>
                <a:ea typeface="+mn-ea"/>
                <a:cs typeface="Arial"/>
              </a:rPr>
              <a:t> Specialist</a:t>
            </a:r>
            <a:r>
              <a:rPr kumimoji="0" lang="en-US" sz="2000" b="1" i="0" u="none" strike="noStrike" kern="0" cap="none" spc="0" normalizeH="0" baseline="0" noProof="0" dirty="0">
                <a:ln>
                  <a:noFill/>
                </a:ln>
                <a:effectLst/>
                <a:uLnTx/>
                <a:uFillTx/>
                <a:latin typeface="Avenir Next Demi Bold"/>
                <a:ea typeface="+mn-ea"/>
                <a:cs typeface="Arial"/>
              </a:rPr>
              <a:t> visits</a:t>
            </a:r>
            <a:endParaRPr lang="en-US" sz="2000" b="1" i="0" u="none" strike="noStrike" kern="0" cap="none" spc="0" normalizeH="0" baseline="0" noProof="0" dirty="0">
              <a:ln>
                <a:noFill/>
              </a:ln>
              <a:effectLst/>
              <a:uLnTx/>
              <a:uFillTx/>
              <a:latin typeface="Avenir Next Demi Bold"/>
              <a:ea typeface="+mn-ea"/>
              <a:cs typeface="Arial"/>
            </a:endParaRPr>
          </a:p>
          <a:p>
            <a:pPr marL="2857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effectLst/>
                <a:uLnTx/>
                <a:uFillTx/>
                <a:latin typeface="Avenir Next Demi Bold"/>
                <a:ea typeface="+mn-ea"/>
                <a:cs typeface="Arial"/>
              </a:rPr>
              <a:t>Unlimited transportation</a:t>
            </a:r>
            <a:endParaRPr lang="en-US" sz="2000" b="1" i="0" u="none" strike="noStrike" kern="0" cap="none" spc="0" normalizeH="0" baseline="0" noProof="0" dirty="0">
              <a:ln>
                <a:noFill/>
              </a:ln>
              <a:effectLst/>
              <a:uLnTx/>
              <a:uFillTx/>
              <a:latin typeface="Avenir Next Demi Bold"/>
              <a:ea typeface="+mn-ea"/>
              <a:cs typeface="Arial"/>
            </a:endParaRPr>
          </a:p>
        </p:txBody>
      </p:sp>
      <p:sp>
        <p:nvSpPr>
          <p:cNvPr id="23" name="TextBox 22">
            <a:extLst>
              <a:ext uri="{FF2B5EF4-FFF2-40B4-BE49-F238E27FC236}">
                <a16:creationId xmlns:a16="http://schemas.microsoft.com/office/drawing/2014/main" id="{79FF91B2-932E-F0C1-1E0A-CAC6356A54A2}"/>
              </a:ext>
            </a:extLst>
          </p:cNvPr>
          <p:cNvSpPr txBox="1"/>
          <p:nvPr/>
        </p:nvSpPr>
        <p:spPr>
          <a:xfrm>
            <a:off x="455070" y="3882053"/>
            <a:ext cx="10768533" cy="1394805"/>
          </a:xfrm>
          <a:prstGeom prst="rect">
            <a:avLst/>
          </a:prstGeom>
          <a:noFill/>
        </p:spPr>
        <p:txBody>
          <a:bodyPr wrap="square" rtlCol="0">
            <a:spAutoFit/>
          </a:bodyPr>
          <a:lstStyle/>
          <a:p>
            <a:pPr marL="0" marR="0" lvl="1" indent="0" algn="l" defTabSz="914400" rtl="0" eaLnBrk="1" fontAlgn="auto" latinLnBrk="0" hangingPunct="1">
              <a:lnSpc>
                <a:spcPct val="150000"/>
              </a:lnSpc>
              <a:spcBef>
                <a:spcPts val="0"/>
              </a:spcBef>
              <a:spcAft>
                <a:spcPts val="0"/>
              </a:spcAft>
              <a:buClrTx/>
              <a:buSzTx/>
              <a:buFontTx/>
              <a:buNone/>
              <a:tabLst/>
              <a:defRPr/>
            </a:pPr>
            <a:r>
              <a:rPr kumimoji="0" lang="en-US" sz="1600" b="1" i="0" u="sng" strike="noStrike" kern="0" cap="none" spc="0" normalizeH="0" baseline="0" noProof="0">
                <a:ln>
                  <a:noFill/>
                </a:ln>
                <a:solidFill>
                  <a:sysClr val="windowText" lastClr="000000"/>
                </a:solidFill>
                <a:effectLst/>
                <a:uLnTx/>
                <a:uFillTx/>
                <a:latin typeface="Avenir Next Demi Bold"/>
                <a:ea typeface="+mn-ea"/>
                <a:cs typeface="Arial" panose="020B0604020202020204" pitchFamily="34" charset="0"/>
              </a:rPr>
              <a:t>Average Costs for Dialysis under Original Medicare and most Medicare Advantage Plans</a:t>
            </a:r>
          </a:p>
          <a:p>
            <a:pPr marL="0" marR="0" lvl="1"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venir Next"/>
                <a:ea typeface="+mn-ea"/>
                <a:cs typeface="Arial" panose="020B0604020202020204" pitchFamily="34" charset="0"/>
              </a:rPr>
              <a:t>Patient Responsibility | 20% = Average of $60 per session</a:t>
            </a:r>
          </a:p>
          <a:p>
            <a:pPr marL="0" marR="0" lvl="1"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venir Next"/>
                <a:ea typeface="+mn-ea"/>
                <a:cs typeface="Arial" panose="020B0604020202020204" pitchFamily="34" charset="0"/>
              </a:rPr>
              <a:t>Frequency | Most patients need 3 sessions per week (about 156 sessions per year)</a:t>
            </a:r>
          </a:p>
          <a:p>
            <a:pPr marL="0" marR="0" lvl="1"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venir Next"/>
                <a:ea typeface="+mn-ea"/>
                <a:cs typeface="Arial" panose="020B0604020202020204" pitchFamily="34" charset="0"/>
              </a:rPr>
              <a:t>Average Annual out-of-pocket costs = $9,360</a:t>
            </a:r>
          </a:p>
        </p:txBody>
      </p:sp>
      <p:pic>
        <p:nvPicPr>
          <p:cNvPr id="26" name="Picture 25" descr="DaVita Logo">
            <a:extLst>
              <a:ext uri="{FF2B5EF4-FFF2-40B4-BE49-F238E27FC236}">
                <a16:creationId xmlns:a16="http://schemas.microsoft.com/office/drawing/2014/main" id="{05D9BDE5-F31D-43FE-1813-495FFB6E9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683" y="2336065"/>
            <a:ext cx="2149655" cy="685800"/>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192FD626-3EDA-32D3-79F2-34F9CDE377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4567" y="3122770"/>
            <a:ext cx="2223031" cy="500550"/>
          </a:xfrm>
          <a:prstGeom prst="rect">
            <a:avLst/>
          </a:prstGeom>
        </p:spPr>
      </p:pic>
      <p:cxnSp>
        <p:nvCxnSpPr>
          <p:cNvPr id="28" name="Straight Connector 27">
            <a:extLst>
              <a:ext uri="{FF2B5EF4-FFF2-40B4-BE49-F238E27FC236}">
                <a16:creationId xmlns:a16="http://schemas.microsoft.com/office/drawing/2014/main" id="{E0985BA9-BA58-3C56-EF15-531E42227B2A}"/>
              </a:ext>
            </a:extLst>
          </p:cNvPr>
          <p:cNvCxnSpPr/>
          <p:nvPr/>
        </p:nvCxnSpPr>
        <p:spPr>
          <a:xfrm>
            <a:off x="7319816" y="2273402"/>
            <a:ext cx="0" cy="1431947"/>
          </a:xfrm>
          <a:prstGeom prst="line">
            <a:avLst/>
          </a:prstGeom>
          <a:ln w="38100">
            <a:solidFill>
              <a:srgbClr val="09373D"/>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0D9AE2C-01E4-2330-DBC5-A4108810A617}"/>
              </a:ext>
            </a:extLst>
          </p:cNvPr>
          <p:cNvSpPr txBox="1"/>
          <p:nvPr/>
        </p:nvSpPr>
        <p:spPr>
          <a:xfrm>
            <a:off x="7553375" y="1777240"/>
            <a:ext cx="3545718" cy="473206"/>
          </a:xfrm>
          <a:prstGeom prst="rect">
            <a:avLst/>
          </a:prstGeom>
          <a:noFill/>
        </p:spPr>
        <p:txBody>
          <a:bodyPr wrap="square" rtlCol="0">
            <a:spAutoFit/>
          </a:bodyPr>
          <a:lstStyle/>
          <a:p>
            <a:pPr marL="0" marR="0" lvl="1" indent="0" algn="ctr" defTabSz="914400" rtl="0" eaLnBrk="1" fontAlgn="auto" latinLnBrk="0" hangingPunct="1">
              <a:lnSpc>
                <a:spcPct val="150000"/>
              </a:lnSpc>
              <a:spcBef>
                <a:spcPts val="0"/>
              </a:spcBef>
              <a:spcAft>
                <a:spcPts val="0"/>
              </a:spcAft>
              <a:buClrTx/>
              <a:buSzTx/>
              <a:buFontTx/>
              <a:buNone/>
              <a:tabLst/>
              <a:defRPr/>
            </a:pPr>
            <a:r>
              <a:rPr kumimoji="0" lang="en-US" sz="1800" b="1" i="0" u="sng" strike="noStrike" kern="0" cap="none" spc="0" normalizeH="0" baseline="0" noProof="0">
                <a:ln>
                  <a:noFill/>
                </a:ln>
                <a:solidFill>
                  <a:sysClr val="windowText" lastClr="000000"/>
                </a:solidFill>
                <a:effectLst/>
                <a:uLnTx/>
                <a:uFillTx/>
                <a:latin typeface="Avenir Next Demi Bold"/>
                <a:ea typeface="+mn-ea"/>
                <a:cs typeface="Arial" panose="020B0604020202020204" pitchFamily="34" charset="0"/>
              </a:rPr>
              <a:t>National Provider Partners</a:t>
            </a:r>
            <a:endParaRPr kumimoji="0" lang="en-US" sz="1800" b="0" i="0" u="none" strike="noStrike" kern="0" cap="none" spc="0" normalizeH="0" baseline="0" noProof="0">
              <a:ln>
                <a:noFill/>
              </a:ln>
              <a:solidFill>
                <a:sysClr val="windowText" lastClr="000000"/>
              </a:solidFill>
              <a:effectLst/>
              <a:uLnTx/>
              <a:uFillTx/>
              <a:latin typeface="Avenir Next Demi Bold"/>
              <a:ea typeface="+mn-ea"/>
              <a:cs typeface="Arial" panose="020B0604020202020204" pitchFamily="34" charset="0"/>
            </a:endParaRPr>
          </a:p>
        </p:txBody>
      </p:sp>
      <p:sp>
        <p:nvSpPr>
          <p:cNvPr id="30" name="TextBox 29">
            <a:extLst>
              <a:ext uri="{FF2B5EF4-FFF2-40B4-BE49-F238E27FC236}">
                <a16:creationId xmlns:a16="http://schemas.microsoft.com/office/drawing/2014/main" id="{F12A0417-6CAD-81D5-4FFF-A4EC60721398}"/>
              </a:ext>
            </a:extLst>
          </p:cNvPr>
          <p:cNvSpPr txBox="1"/>
          <p:nvPr/>
        </p:nvSpPr>
        <p:spPr>
          <a:xfrm>
            <a:off x="2489199" y="1776317"/>
            <a:ext cx="4424217" cy="473206"/>
          </a:xfrm>
          <a:prstGeom prst="rect">
            <a:avLst/>
          </a:prstGeom>
          <a:noFill/>
        </p:spPr>
        <p:txBody>
          <a:bodyPr wrap="square" rtlCol="0">
            <a:spAutoFit/>
          </a:bodyPr>
          <a:lstStyle/>
          <a:p>
            <a:pPr marL="0" marR="0" lvl="1" indent="0" algn="l" defTabSz="914400" rtl="0" eaLnBrk="1" fontAlgn="auto" latinLnBrk="0" hangingPunct="1">
              <a:lnSpc>
                <a:spcPct val="150000"/>
              </a:lnSpc>
              <a:spcBef>
                <a:spcPts val="0"/>
              </a:spcBef>
              <a:spcAft>
                <a:spcPts val="0"/>
              </a:spcAft>
              <a:buClrTx/>
              <a:buSzTx/>
              <a:buFontTx/>
              <a:buNone/>
              <a:tabLst/>
              <a:defRPr/>
            </a:pPr>
            <a:r>
              <a:rPr kumimoji="0" lang="en-US" sz="1800" b="1" i="0" u="sng" strike="noStrike" kern="0" cap="none" spc="0" normalizeH="0" baseline="0" noProof="0">
                <a:ln>
                  <a:noFill/>
                </a:ln>
                <a:solidFill>
                  <a:sysClr val="windowText" lastClr="000000"/>
                </a:solidFill>
                <a:effectLst/>
                <a:uLnTx/>
                <a:uFillTx/>
                <a:latin typeface="Avenir Next Demi Bold"/>
                <a:ea typeface="+mn-ea"/>
                <a:cs typeface="Arial" panose="020B0604020202020204" pitchFamily="34" charset="0"/>
              </a:rPr>
              <a:t>CKD Benefits for members with ESRD </a:t>
            </a:r>
            <a:endParaRPr kumimoji="0" lang="en-US" sz="1800" b="0" i="0" u="sng" strike="noStrike" kern="0" cap="none" spc="0" normalizeH="0" baseline="0" noProof="0">
              <a:ln>
                <a:noFill/>
              </a:ln>
              <a:solidFill>
                <a:sysClr val="windowText" lastClr="000000"/>
              </a:solidFill>
              <a:effectLst/>
              <a:uLnTx/>
              <a:uFillTx/>
              <a:latin typeface="Avenir Next Demi Bold"/>
              <a:ea typeface="+mn-ea"/>
              <a:cs typeface="Arial" panose="020B0604020202020204" pitchFamily="34" charset="0"/>
            </a:endParaRPr>
          </a:p>
        </p:txBody>
      </p:sp>
      <p:sp>
        <p:nvSpPr>
          <p:cNvPr id="31" name="Rectangle: Rounded Corners 30">
            <a:extLst>
              <a:ext uri="{FF2B5EF4-FFF2-40B4-BE49-F238E27FC236}">
                <a16:creationId xmlns:a16="http://schemas.microsoft.com/office/drawing/2014/main" id="{74BB0569-D4CF-6476-02EE-FE489C5155E7}"/>
              </a:ext>
            </a:extLst>
          </p:cNvPr>
          <p:cNvSpPr/>
          <p:nvPr/>
        </p:nvSpPr>
        <p:spPr>
          <a:xfrm>
            <a:off x="2757052" y="5424546"/>
            <a:ext cx="8889999" cy="994724"/>
          </a:xfrm>
          <a:prstGeom prst="roundRect">
            <a:avLst>
              <a:gd name="adj" fmla="val 9086"/>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venir Next Demi Bold"/>
                <a:ea typeface="+mn-ea"/>
                <a:cs typeface="Arial" panose="020B0604020202020204" pitchFamily="34" charset="0"/>
              </a:rPr>
              <a:t>Annual out-of-pocket costs while enrolled in a Zing ESRD C-SNP = $0</a:t>
            </a:r>
          </a:p>
          <a:p>
            <a:pPr marL="0" marR="0" lvl="1" indent="0" algn="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FFFFFF"/>
              </a:solidFill>
              <a:effectLst/>
              <a:uLnTx/>
              <a:uFillTx/>
              <a:latin typeface="Avenir Next Demi Bold"/>
              <a:ea typeface="+mn-ea"/>
              <a:cs typeface="Arial" panose="020B0604020202020204" pitchFamily="34" charset="0"/>
            </a:endParaRPr>
          </a:p>
          <a:p>
            <a:pPr marL="0" marR="0" lvl="1"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venir Next Demi Bold"/>
                <a:ea typeface="+mn-ea"/>
                <a:cs typeface="Arial" panose="020B0604020202020204" pitchFamily="34" charset="0"/>
              </a:rPr>
              <a:t>Zing Health ESRD C-SNP members can save THOUSANDS of dollars each year!</a:t>
            </a:r>
          </a:p>
        </p:txBody>
      </p:sp>
      <p:pic>
        <p:nvPicPr>
          <p:cNvPr id="32" name="Graphic 31" descr="Chevron arrows with solid fill">
            <a:extLst>
              <a:ext uri="{FF2B5EF4-FFF2-40B4-BE49-F238E27FC236}">
                <a16:creationId xmlns:a16="http://schemas.microsoft.com/office/drawing/2014/main" id="{6F5925C6-67F3-5FD7-D51C-B769B98AE4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9786" y="5327370"/>
            <a:ext cx="1047334" cy="771424"/>
          </a:xfrm>
          <a:prstGeom prst="rect">
            <a:avLst/>
          </a:prstGeom>
        </p:spPr>
      </p:pic>
      <p:sp>
        <p:nvSpPr>
          <p:cNvPr id="34" name="Rectangle: Rounded Corners 33">
            <a:extLst>
              <a:ext uri="{FF2B5EF4-FFF2-40B4-BE49-F238E27FC236}">
                <a16:creationId xmlns:a16="http://schemas.microsoft.com/office/drawing/2014/main" id="{CBA80F28-83B4-A717-F5E2-276FCC6937A0}"/>
              </a:ext>
            </a:extLst>
          </p:cNvPr>
          <p:cNvSpPr/>
          <p:nvPr/>
        </p:nvSpPr>
        <p:spPr>
          <a:xfrm>
            <a:off x="455070" y="2007784"/>
            <a:ext cx="1958077" cy="1630395"/>
          </a:xfrm>
          <a:prstGeom prst="roundRect">
            <a:avLst/>
          </a:prstGeom>
          <a:solidFill>
            <a:srgbClr val="A6DDE3">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a:ea typeface="+mn-ea"/>
              <a:cs typeface="+mn-cs"/>
            </a:endParaRPr>
          </a:p>
        </p:txBody>
      </p:sp>
      <p:pic>
        <p:nvPicPr>
          <p:cNvPr id="35" name="Picture 34" descr="A group of symbols on a black background&#10;&#10;Description automatically generated">
            <a:extLst>
              <a:ext uri="{FF2B5EF4-FFF2-40B4-BE49-F238E27FC236}">
                <a16:creationId xmlns:a16="http://schemas.microsoft.com/office/drawing/2014/main" id="{7C492D35-A5E6-9BA7-60FC-F6327B4555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33" t="35496" r="5016" b="33373"/>
          <a:stretch/>
        </p:blipFill>
        <p:spPr>
          <a:xfrm>
            <a:off x="546724" y="2237405"/>
            <a:ext cx="1784609" cy="1171151"/>
          </a:xfrm>
          <a:prstGeom prst="rect">
            <a:avLst/>
          </a:prstGeom>
        </p:spPr>
      </p:pic>
      <p:sp>
        <p:nvSpPr>
          <p:cNvPr id="36" name="Text Placeholder 12">
            <a:extLst>
              <a:ext uri="{FF2B5EF4-FFF2-40B4-BE49-F238E27FC236}">
                <a16:creationId xmlns:a16="http://schemas.microsoft.com/office/drawing/2014/main" id="{9F55F121-3407-B2A4-C33A-E3362298F3C4}"/>
              </a:ext>
            </a:extLst>
          </p:cNvPr>
          <p:cNvSpPr>
            <a:spLocks noGrp="1"/>
          </p:cNvSpPr>
          <p:nvPr>
            <p:ph type="body" sz="quarter" idx="32"/>
          </p:nvPr>
        </p:nvSpPr>
        <p:spPr>
          <a:xfrm>
            <a:off x="431801" y="1008000"/>
            <a:ext cx="10899922" cy="360000"/>
          </a:xfrm>
        </p:spPr>
        <p:txBody>
          <a:bodyPr/>
          <a:lstStyle/>
          <a:p>
            <a:r>
              <a:rPr lang="en-US" sz="1600"/>
              <a:t>Beneficiaries with Chronic Kidney Disease (with or without dialysis), are eligible to enroll in a CKD plan. Members of Zing’s CKD plan that require dialysis (ESRD/CKD Level # 5) will receive enhanced benefits through CMS’s Uniform Flexibility Benefit option.</a:t>
            </a:r>
          </a:p>
        </p:txBody>
      </p:sp>
    </p:spTree>
    <p:extLst>
      <p:ext uri="{BB962C8B-B14F-4D97-AF65-F5344CB8AC3E}">
        <p14:creationId xmlns:p14="http://schemas.microsoft.com/office/powerpoint/2010/main" val="1660546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AA11C-F325-B079-38A1-0B5E082C687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F4C43F0-C939-74A3-7691-D4901D144D36}"/>
              </a:ext>
            </a:extLst>
          </p:cNvPr>
          <p:cNvSpPr>
            <a:spLocks noGrp="1"/>
          </p:cNvSpPr>
          <p:nvPr>
            <p:ph type="title"/>
          </p:nvPr>
        </p:nvSpPr>
        <p:spPr/>
        <p:txBody>
          <a:bodyPr/>
          <a:lstStyle/>
          <a:p>
            <a:r>
              <a:rPr lang="en-US"/>
              <a:t>Overweight, Obesity, Metabolic Syndrome C-SNP^</a:t>
            </a:r>
          </a:p>
        </p:txBody>
      </p:sp>
      <p:grpSp>
        <p:nvGrpSpPr>
          <p:cNvPr id="10" name="Group 9">
            <a:extLst>
              <a:ext uri="{FF2B5EF4-FFF2-40B4-BE49-F238E27FC236}">
                <a16:creationId xmlns:a16="http://schemas.microsoft.com/office/drawing/2014/main" id="{EDAA69A6-CCC0-4C28-097F-9F53262FCD09}"/>
              </a:ext>
            </a:extLst>
          </p:cNvPr>
          <p:cNvGrpSpPr/>
          <p:nvPr/>
        </p:nvGrpSpPr>
        <p:grpSpPr>
          <a:xfrm>
            <a:off x="11734791" y="-110431"/>
            <a:ext cx="686086" cy="1763191"/>
            <a:chOff x="6381946" y="106386"/>
            <a:chExt cx="280734" cy="721466"/>
          </a:xfrm>
          <a:solidFill>
            <a:srgbClr val="8FD6BD"/>
          </a:solidFill>
        </p:grpSpPr>
        <p:sp>
          <p:nvSpPr>
            <p:cNvPr id="11" name="Oval 10">
              <a:extLst>
                <a:ext uri="{FF2B5EF4-FFF2-40B4-BE49-F238E27FC236}">
                  <a16:creationId xmlns:a16="http://schemas.microsoft.com/office/drawing/2014/main" id="{6A5509C9-EF26-33B3-8130-C4B44410A4B2}"/>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0538F8E-F227-C6A8-D251-15B16973EF77}"/>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A5874D-42B1-500B-AFF3-AD9C17D19626}"/>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6D0260-5C8F-38D8-6EB8-CF7D44F0113E}"/>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ABE10F-6F10-DA05-B2B1-9631D14DC75C}"/>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01F8A5-8C5D-F3AD-E3C9-71435A64A7AB}"/>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7F159F0-C389-F3EC-A9F3-A3E908CF285D}"/>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A521F86-FE16-FC76-B7A4-86E2CF4FA810}"/>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A7A7FF-21E9-6659-30A0-13468F7084E4}"/>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6DBAEB-EC1D-94E3-1465-5C865FCF8C03}"/>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51878E7-A41C-993E-ED5B-00289DA4B0A2}"/>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2BDA811-B869-2468-7B5B-8B6915F15AAC}"/>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E36C4A7-54F6-6DBF-3132-381C150C94BE}"/>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D551984-014E-3664-2E7C-53CF6919E5A2}"/>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A80E6A3-6E96-6D15-E7BF-7CAE5552308A}"/>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9DE12A4-FAD3-E042-1EE6-2E80CE7F4590}"/>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6E8E3D6-9B81-FD5C-0D63-1C442883ED99}"/>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9C422AA-57BD-8DD5-C376-9C75EF4F55E6}"/>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CF9359D-EEE4-92CC-CFB2-D07F8F1822C6}"/>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2CA109E-FA81-2315-AF54-0B25AD90B41B}"/>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5A33E9-2B06-18CC-06D2-0A2C66CCEEE5}"/>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2">
            <a:extLst>
              <a:ext uri="{FF2B5EF4-FFF2-40B4-BE49-F238E27FC236}">
                <a16:creationId xmlns:a16="http://schemas.microsoft.com/office/drawing/2014/main" id="{C2497B8F-C886-4D77-B92C-09901F0E5845}"/>
              </a:ext>
            </a:extLst>
          </p:cNvPr>
          <p:cNvSpPr>
            <a:spLocks noGrp="1"/>
          </p:cNvSpPr>
          <p:nvPr>
            <p:ph type="body" sz="quarter" idx="32"/>
          </p:nvPr>
        </p:nvSpPr>
        <p:spPr>
          <a:xfrm>
            <a:off x="431801" y="1008000"/>
            <a:ext cx="10899922" cy="360000"/>
          </a:xfrm>
        </p:spPr>
        <p:txBody>
          <a:bodyPr/>
          <a:lstStyle/>
          <a:p>
            <a:pPr lvl="0">
              <a:lnSpc>
                <a:spcPct val="100000"/>
              </a:lnSpc>
              <a:spcBef>
                <a:spcPts val="0"/>
              </a:spcBef>
              <a:buClr>
                <a:srgbClr val="000000"/>
              </a:buClr>
              <a:defRPr/>
            </a:pPr>
            <a:r>
              <a:rPr lang="en-US" sz="1600" kern="0">
                <a:solidFill>
                  <a:srgbClr val="000000"/>
                </a:solidFill>
                <a:cs typeface="Arial"/>
                <a:sym typeface="Arial"/>
              </a:rPr>
              <a:t>CMS has expanded their list of severe or disabling chronic conditions which defines a special needs individual. For 2026 Zing will be offering a C-SNP for </a:t>
            </a:r>
            <a:r>
              <a:rPr lang="en-US" sz="1600"/>
              <a:t>Medicare beneficiaries </a:t>
            </a:r>
            <a:r>
              <a:rPr lang="en-US" sz="1600" kern="0">
                <a:solidFill>
                  <a:srgbClr val="000000"/>
                </a:solidFill>
                <a:cs typeface="Arial"/>
                <a:sym typeface="Arial"/>
              </a:rPr>
              <a:t>who are overweight, obese or have metabolic syndrome with a specialized focus on promoting obesity behavioral therapy and diabetes prevention. This plan will be offered in </a:t>
            </a:r>
            <a:r>
              <a:rPr lang="en-US" sz="1600" b="1" kern="0">
                <a:solidFill>
                  <a:srgbClr val="000000"/>
                </a:solidFill>
                <a:cs typeface="Arial"/>
                <a:sym typeface="Arial"/>
              </a:rPr>
              <a:t>select Michigan counties as a provider-specific plan </a:t>
            </a:r>
            <a:r>
              <a:rPr lang="en-US" sz="1600" kern="0">
                <a:solidFill>
                  <a:srgbClr val="000000"/>
                </a:solidFill>
                <a:cs typeface="Arial"/>
                <a:sym typeface="Arial"/>
              </a:rPr>
              <a:t>(PSP).</a:t>
            </a:r>
          </a:p>
        </p:txBody>
      </p:sp>
      <p:graphicFrame>
        <p:nvGraphicFramePr>
          <p:cNvPr id="4" name="Table 3">
            <a:extLst>
              <a:ext uri="{FF2B5EF4-FFF2-40B4-BE49-F238E27FC236}">
                <a16:creationId xmlns:a16="http://schemas.microsoft.com/office/drawing/2014/main" id="{FE512E43-8D09-7F1C-B4F5-35CC93C02FFA}"/>
              </a:ext>
            </a:extLst>
          </p:cNvPr>
          <p:cNvGraphicFramePr>
            <a:graphicFrameLocks noGrp="1"/>
          </p:cNvGraphicFramePr>
          <p:nvPr/>
        </p:nvGraphicFramePr>
        <p:xfrm>
          <a:off x="417779" y="2205969"/>
          <a:ext cx="7085680" cy="2697480"/>
        </p:xfrm>
        <a:graphic>
          <a:graphicData uri="http://schemas.openxmlformats.org/drawingml/2006/table">
            <a:tbl>
              <a:tblPr bandRow="1">
                <a:tableStyleId>{073A0DAA-6AF3-43AB-8588-CEC1D06C72B9}</a:tableStyleId>
              </a:tblPr>
              <a:tblGrid>
                <a:gridCol w="1827524">
                  <a:extLst>
                    <a:ext uri="{9D8B030D-6E8A-4147-A177-3AD203B41FA5}">
                      <a16:colId xmlns:a16="http://schemas.microsoft.com/office/drawing/2014/main" val="1293417985"/>
                    </a:ext>
                  </a:extLst>
                </a:gridCol>
                <a:gridCol w="5258156">
                  <a:extLst>
                    <a:ext uri="{9D8B030D-6E8A-4147-A177-3AD203B41FA5}">
                      <a16:colId xmlns:a16="http://schemas.microsoft.com/office/drawing/2014/main" val="2856528757"/>
                    </a:ext>
                  </a:extLst>
                </a:gridCol>
              </a:tblGrid>
              <a:tr h="370840">
                <a:tc>
                  <a:txBody>
                    <a:bodyPr/>
                    <a:lstStyle/>
                    <a:p>
                      <a:pPr algn="l"/>
                      <a:r>
                        <a:rPr lang="en-US" sz="1800" b="1">
                          <a:latin typeface="+mj-lt"/>
                        </a:rPr>
                        <a:t>Condition</a:t>
                      </a:r>
                    </a:p>
                  </a:txBody>
                  <a:tcPr>
                    <a:solidFill>
                      <a:srgbClr val="8FD6BD"/>
                    </a:solidFill>
                  </a:tcPr>
                </a:tc>
                <a:tc>
                  <a:txBody>
                    <a:bodyPr/>
                    <a:lstStyle/>
                    <a:p>
                      <a:r>
                        <a:rPr lang="en-US" sz="1800" b="1">
                          <a:latin typeface="+mj-lt"/>
                        </a:rPr>
                        <a:t>Measurement Criteria Diagnosis Requirement</a:t>
                      </a:r>
                    </a:p>
                  </a:txBody>
                  <a:tcPr>
                    <a:solidFill>
                      <a:srgbClr val="8FD6BD"/>
                    </a:solidFill>
                  </a:tcPr>
                </a:tc>
                <a:extLst>
                  <a:ext uri="{0D108BD9-81ED-4DB2-BD59-A6C34878D82A}">
                    <a16:rowId xmlns:a16="http://schemas.microsoft.com/office/drawing/2014/main" val="3923649807"/>
                  </a:ext>
                </a:extLst>
              </a:tr>
              <a:tr h="370840">
                <a:tc>
                  <a:txBody>
                    <a:bodyPr/>
                    <a:lstStyle/>
                    <a:p>
                      <a:pPr algn="l"/>
                      <a:r>
                        <a:rPr lang="en-US" sz="1800" b="1">
                          <a:latin typeface="+mj-lt"/>
                        </a:rPr>
                        <a:t>Overweight</a:t>
                      </a:r>
                    </a:p>
                  </a:txBody>
                  <a:tcPr>
                    <a:solidFill>
                      <a:schemeClr val="bg1">
                        <a:lumMod val="95000"/>
                      </a:schemeClr>
                    </a:solidFill>
                  </a:tcPr>
                </a:tc>
                <a:tc>
                  <a:txBody>
                    <a:bodyPr/>
                    <a:lstStyle/>
                    <a:p>
                      <a:r>
                        <a:rPr lang="en-US" sz="1400" u="none">
                          <a:latin typeface="+mn-lt"/>
                        </a:rPr>
                        <a:t>BMI Range</a:t>
                      </a:r>
                      <a:r>
                        <a:rPr lang="en-US" sz="1400">
                          <a:latin typeface="+mn-lt"/>
                        </a:rPr>
                        <a:t>: 25-29.9</a:t>
                      </a:r>
                    </a:p>
                  </a:txBody>
                  <a:tcPr>
                    <a:solidFill>
                      <a:schemeClr val="bg1">
                        <a:lumMod val="95000"/>
                      </a:schemeClr>
                    </a:solidFill>
                  </a:tcPr>
                </a:tc>
                <a:extLst>
                  <a:ext uri="{0D108BD9-81ED-4DB2-BD59-A6C34878D82A}">
                    <a16:rowId xmlns:a16="http://schemas.microsoft.com/office/drawing/2014/main" val="1541540581"/>
                  </a:ext>
                </a:extLst>
              </a:tr>
              <a:tr h="370840">
                <a:tc>
                  <a:txBody>
                    <a:bodyPr/>
                    <a:lstStyle/>
                    <a:p>
                      <a:pPr algn="l"/>
                      <a:r>
                        <a:rPr lang="en-US" sz="1800" b="1">
                          <a:latin typeface="+mj-lt"/>
                        </a:rPr>
                        <a:t>Obese</a:t>
                      </a:r>
                    </a:p>
                  </a:txBody>
                  <a:tcPr>
                    <a:solidFill>
                      <a:schemeClr val="bg1">
                        <a:lumMod val="95000"/>
                      </a:schemeClr>
                    </a:solidFill>
                  </a:tcPr>
                </a:tc>
                <a:tc>
                  <a:txBody>
                    <a:bodyPr/>
                    <a:lstStyle/>
                    <a:p>
                      <a:r>
                        <a:rPr lang="en-US" sz="1400" u="none">
                          <a:latin typeface="+mn-lt"/>
                        </a:rPr>
                        <a:t>BMI Range</a:t>
                      </a:r>
                      <a:r>
                        <a:rPr lang="en-US" sz="1400">
                          <a:latin typeface="+mn-lt"/>
                        </a:rPr>
                        <a:t>: ≥30</a:t>
                      </a:r>
                    </a:p>
                  </a:txBody>
                  <a:tcPr>
                    <a:solidFill>
                      <a:schemeClr val="bg1">
                        <a:lumMod val="95000"/>
                      </a:schemeClr>
                    </a:solidFill>
                  </a:tcPr>
                </a:tc>
                <a:extLst>
                  <a:ext uri="{0D108BD9-81ED-4DB2-BD59-A6C34878D82A}">
                    <a16:rowId xmlns:a16="http://schemas.microsoft.com/office/drawing/2014/main" val="3644136200"/>
                  </a:ext>
                </a:extLst>
              </a:tr>
              <a:tr h="370840">
                <a:tc>
                  <a:txBody>
                    <a:bodyPr/>
                    <a:lstStyle/>
                    <a:p>
                      <a:pPr algn="l"/>
                      <a:r>
                        <a:rPr lang="en-US" sz="1800" b="1">
                          <a:latin typeface="+mj-lt"/>
                        </a:rPr>
                        <a:t>Metabolic Syndrome</a:t>
                      </a:r>
                    </a:p>
                  </a:txBody>
                  <a:tcPr>
                    <a:solidFill>
                      <a:schemeClr val="bg1">
                        <a:lumMod val="95000"/>
                      </a:schemeClr>
                    </a:solidFill>
                  </a:tcPr>
                </a:tc>
                <a:tc>
                  <a:txBody>
                    <a:bodyPr/>
                    <a:lstStyle/>
                    <a:p>
                      <a:r>
                        <a:rPr lang="en-US" sz="1400">
                          <a:latin typeface="+mn-lt"/>
                        </a:rPr>
                        <a:t>Metabolic Syndrome is diagnosed if a person has </a:t>
                      </a:r>
                    </a:p>
                    <a:p>
                      <a:r>
                        <a:rPr lang="en-US" sz="1400" b="1">
                          <a:latin typeface="+mn-lt"/>
                        </a:rPr>
                        <a:t>three or more </a:t>
                      </a:r>
                      <a:r>
                        <a:rPr lang="en-US" sz="1400">
                          <a:latin typeface="+mn-lt"/>
                        </a:rPr>
                        <a:t>of the following:</a:t>
                      </a:r>
                    </a:p>
                    <a:p>
                      <a:pPr marL="285750" lvl="0" indent="-285750">
                        <a:buFont typeface="Arial" panose="020B0604020202020204" pitchFamily="34" charset="0"/>
                        <a:buChar char="•"/>
                      </a:pPr>
                      <a:r>
                        <a:rPr lang="en-US" sz="1400">
                          <a:latin typeface="+mn-lt"/>
                        </a:rPr>
                        <a:t>Abdominal Obesity</a:t>
                      </a:r>
                    </a:p>
                    <a:p>
                      <a:pPr marL="285750" lvl="0" indent="-285750">
                        <a:buFont typeface="Arial" panose="020B0604020202020204" pitchFamily="34" charset="0"/>
                        <a:buChar char="•"/>
                      </a:pPr>
                      <a:r>
                        <a:rPr lang="en-US" sz="1400">
                          <a:latin typeface="+mn-lt"/>
                        </a:rPr>
                        <a:t>High blood pressure</a:t>
                      </a:r>
                    </a:p>
                    <a:p>
                      <a:pPr marL="285750" lvl="0" indent="-285750">
                        <a:buFont typeface="Arial" panose="020B0604020202020204" pitchFamily="34" charset="0"/>
                        <a:buChar char="•"/>
                      </a:pPr>
                      <a:r>
                        <a:rPr lang="en-US" sz="1400">
                          <a:latin typeface="+mn-lt"/>
                        </a:rPr>
                        <a:t>High blood sugar</a:t>
                      </a:r>
                    </a:p>
                    <a:p>
                      <a:pPr marL="285750" lvl="0" indent="-285750">
                        <a:buClr>
                          <a:srgbClr val="000000"/>
                        </a:buClr>
                        <a:buFont typeface="Arial,Sans-Serif" panose="020B0604020202020204" pitchFamily="34" charset="0"/>
                        <a:buChar char="•"/>
                      </a:pPr>
                      <a:r>
                        <a:rPr lang="en-US" sz="1400" b="0" i="0" u="none" strike="noStrike" noProof="0">
                          <a:solidFill>
                            <a:srgbClr val="000000"/>
                          </a:solidFill>
                          <a:latin typeface="+mn-lt"/>
                        </a:rPr>
                        <a:t>High Triglycerides</a:t>
                      </a:r>
                    </a:p>
                    <a:p>
                      <a:pPr marL="285750" lvl="0" indent="-285750">
                        <a:buClr>
                          <a:srgbClr val="000000"/>
                        </a:buClr>
                        <a:buFont typeface="Arial,Sans-Serif" panose="020B0604020202020204" pitchFamily="34" charset="0"/>
                        <a:buChar char="•"/>
                      </a:pPr>
                      <a:r>
                        <a:rPr lang="en-US" sz="1400" b="0" i="0" u="none" strike="noStrike" noProof="0">
                          <a:solidFill>
                            <a:srgbClr val="000000"/>
                          </a:solidFill>
                          <a:latin typeface="+mn-lt"/>
                        </a:rPr>
                        <a:t>Low HDL</a:t>
                      </a:r>
                    </a:p>
                  </a:txBody>
                  <a:tcPr>
                    <a:solidFill>
                      <a:schemeClr val="bg1">
                        <a:lumMod val="95000"/>
                      </a:schemeClr>
                    </a:solidFill>
                  </a:tcPr>
                </a:tc>
                <a:extLst>
                  <a:ext uri="{0D108BD9-81ED-4DB2-BD59-A6C34878D82A}">
                    <a16:rowId xmlns:a16="http://schemas.microsoft.com/office/drawing/2014/main" val="833324004"/>
                  </a:ext>
                </a:extLst>
              </a:tr>
            </a:tbl>
          </a:graphicData>
        </a:graphic>
      </p:graphicFrame>
      <p:sp>
        <p:nvSpPr>
          <p:cNvPr id="5" name="TextBox 4">
            <a:extLst>
              <a:ext uri="{FF2B5EF4-FFF2-40B4-BE49-F238E27FC236}">
                <a16:creationId xmlns:a16="http://schemas.microsoft.com/office/drawing/2014/main" id="{E7A7225F-7453-C7EE-6269-389BDEC7D7D8}"/>
              </a:ext>
            </a:extLst>
          </p:cNvPr>
          <p:cNvSpPr txBox="1"/>
          <p:nvPr/>
        </p:nvSpPr>
        <p:spPr>
          <a:xfrm>
            <a:off x="376966" y="6534238"/>
            <a:ext cx="4294642" cy="276999"/>
          </a:xfrm>
          <a:prstGeom prst="rect">
            <a:avLst/>
          </a:prstGeom>
          <a:noFill/>
        </p:spPr>
        <p:txBody>
          <a:bodyPr wrap="square" rtlCol="0">
            <a:spAutoFit/>
          </a:bodyPr>
          <a:lstStyle/>
          <a:p>
            <a:r>
              <a:rPr lang="en-US" sz="1200">
                <a:solidFill>
                  <a:srgbClr val="000000"/>
                </a:solidFill>
                <a:latin typeface="Avenir Next LT Pro" panose="020B0504020202020204" pitchFamily="34" charset="0"/>
              </a:rPr>
              <a:t>^Plan types and benefit offerings vary by county</a:t>
            </a:r>
          </a:p>
        </p:txBody>
      </p:sp>
      <p:sp>
        <p:nvSpPr>
          <p:cNvPr id="9" name="Text Placeholder 12">
            <a:extLst>
              <a:ext uri="{FF2B5EF4-FFF2-40B4-BE49-F238E27FC236}">
                <a16:creationId xmlns:a16="http://schemas.microsoft.com/office/drawing/2014/main" id="{3834AFB5-1530-3DFB-1F25-6576F4A50F28}"/>
              </a:ext>
            </a:extLst>
          </p:cNvPr>
          <p:cNvSpPr txBox="1">
            <a:spLocks/>
          </p:cNvSpPr>
          <p:nvPr/>
        </p:nvSpPr>
        <p:spPr>
          <a:xfrm>
            <a:off x="417778" y="5290184"/>
            <a:ext cx="7282905" cy="92235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defRPr/>
            </a:pPr>
            <a:r>
              <a:rPr lang="en-US" sz="1400" kern="0">
                <a:solidFill>
                  <a:srgbClr val="000000"/>
                </a:solidFill>
              </a:rPr>
              <a:t>Plan will include expanded wellness benefits such as:</a:t>
            </a:r>
          </a:p>
          <a:p>
            <a:pPr marL="285750" lvl="0" indent="-285750">
              <a:lnSpc>
                <a:spcPct val="100000"/>
              </a:lnSpc>
              <a:spcBef>
                <a:spcPts val="0"/>
              </a:spcBef>
              <a:buFont typeface="Arial" panose="020B0604020202020204" pitchFamily="34" charset="0"/>
              <a:buChar char="•"/>
              <a:defRPr/>
            </a:pPr>
            <a:r>
              <a:rPr lang="en-US" sz="1400" kern="0">
                <a:solidFill>
                  <a:srgbClr val="000000"/>
                </a:solidFill>
              </a:rPr>
              <a:t>Monthly nutritional counseling </a:t>
            </a:r>
          </a:p>
          <a:p>
            <a:pPr marL="285750" lvl="0" indent="-285750">
              <a:lnSpc>
                <a:spcPct val="100000"/>
              </a:lnSpc>
              <a:spcBef>
                <a:spcPts val="0"/>
              </a:spcBef>
              <a:buFont typeface="Arial" panose="020B0604020202020204" pitchFamily="34" charset="0"/>
              <a:buChar char="•"/>
              <a:defRPr/>
            </a:pPr>
            <a:r>
              <a:rPr lang="en-US" sz="1400" kern="0">
                <a:solidFill>
                  <a:srgbClr val="000000"/>
                </a:solidFill>
              </a:rPr>
              <a:t>Elevated fitness benefits, with live coaching options, fitness kits, and activity trackers</a:t>
            </a:r>
          </a:p>
          <a:p>
            <a:pPr marL="285750" lvl="0" indent="-285750">
              <a:lnSpc>
                <a:spcPct val="100000"/>
              </a:lnSpc>
              <a:spcBef>
                <a:spcPts val="0"/>
              </a:spcBef>
              <a:buFont typeface="Arial" panose="020B0604020202020204" pitchFamily="34" charset="0"/>
              <a:buChar char="•"/>
              <a:defRPr/>
            </a:pPr>
            <a:r>
              <a:rPr lang="en-US" sz="1400">
                <a:solidFill>
                  <a:srgbClr val="000000"/>
                </a:solidFill>
              </a:rPr>
              <a:t>Plus 28 lifestyle transition meals</a:t>
            </a:r>
          </a:p>
        </p:txBody>
      </p:sp>
      <p:sp>
        <p:nvSpPr>
          <p:cNvPr id="21" name="TextBox 4">
            <a:extLst>
              <a:ext uri="{FF2B5EF4-FFF2-40B4-BE49-F238E27FC236}">
                <a16:creationId xmlns:a16="http://schemas.microsoft.com/office/drawing/2014/main" id="{EE3F3327-070D-A186-4D79-AB5FE092F391}"/>
              </a:ext>
            </a:extLst>
          </p:cNvPr>
          <p:cNvSpPr txBox="1"/>
          <p:nvPr/>
        </p:nvSpPr>
        <p:spPr>
          <a:xfrm>
            <a:off x="7918860" y="2209320"/>
            <a:ext cx="3815931" cy="4319468"/>
          </a:xfrm>
          <a:prstGeom prst="roundRect">
            <a:avLst>
              <a:gd name="adj" fmla="val 2491"/>
            </a:avLst>
          </a:prstGeom>
          <a:gradFill flip="none" rotWithShape="1">
            <a:gsLst>
              <a:gs pos="0">
                <a:srgbClr val="FFB549">
                  <a:tint val="66000"/>
                  <a:satMod val="160000"/>
                </a:srgbClr>
              </a:gs>
              <a:gs pos="50000">
                <a:srgbClr val="FFB549">
                  <a:tint val="44500"/>
                  <a:satMod val="160000"/>
                </a:srgbClr>
              </a:gs>
              <a:gs pos="100000">
                <a:srgbClr val="FFB549">
                  <a:tint val="23500"/>
                  <a:satMod val="160000"/>
                </a:srgbClr>
              </a:gs>
            </a:gsLst>
            <a:lin ang="5400000" scaled="1"/>
            <a:tileRect/>
          </a:gradFill>
          <a:ln w="38100" cap="flat" cmpd="sng" algn="ctr">
            <a:noFill/>
            <a:prstDash val="solid"/>
            <a:miter lim="800000"/>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rPr>
              <a:t>GLP-1s</a:t>
            </a:r>
            <a:endParaRPr kumimoji="0" lang="en-US" sz="1400" b="1" i="0" u="none" strike="noStrike" kern="0" cap="none" spc="0" normalizeH="0" baseline="0" noProof="0">
              <a:ln>
                <a:noFill/>
              </a:ln>
              <a:solidFill>
                <a:schemeClr val="tx1"/>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a:ln>
                  <a:noFill/>
                </a:ln>
                <a:solidFill>
                  <a:schemeClr val="tx1"/>
                </a:solidFill>
                <a:effectLst/>
                <a:uLnTx/>
                <a:uFillTx/>
                <a:latin typeface="+mn-lt"/>
              </a:rPr>
              <a:t>T6 medications, including GLP-1s, have an </a:t>
            </a:r>
            <a:r>
              <a:rPr kumimoji="0" lang="en-US" sz="1400" b="1" i="0" u="none" strike="noStrike" kern="0" cap="none" spc="0" normalizeH="0" baseline="0" noProof="0">
                <a:ln>
                  <a:noFill/>
                </a:ln>
                <a:solidFill>
                  <a:schemeClr val="tx1"/>
                </a:solidFill>
                <a:effectLst/>
                <a:uLnTx/>
                <a:uFillTx/>
                <a:latin typeface="+mn-lt"/>
              </a:rPr>
              <a:t>$11 copay </a:t>
            </a:r>
            <a:r>
              <a:rPr kumimoji="0" lang="en-US" sz="1400" i="0" u="none" strike="noStrike" kern="0" cap="none" spc="0" normalizeH="0" baseline="0" noProof="0">
                <a:ln>
                  <a:noFill/>
                </a:ln>
                <a:solidFill>
                  <a:schemeClr val="tx1"/>
                </a:solidFill>
                <a:effectLst/>
                <a:uLnTx/>
                <a:uFillTx/>
                <a:latin typeface="+mn-lt"/>
              </a:rPr>
              <a:t>(compared to $47 on GE plans and $0 on other Zing C-SNP plans).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schemeClr val="tx1"/>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chemeClr val="tx1"/>
              </a:solidFill>
              <a:effectLst/>
              <a:uLnTx/>
              <a:uFillTx/>
              <a:latin typeface="+mn-lt"/>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mn-lt"/>
              </a:rPr>
              <a:t>Medicare has not approved GLP1 medications for anti-obesity treatment alone.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schemeClr val="tx1"/>
              </a:solidFill>
              <a:effectLst/>
              <a:uLnTx/>
              <a:uFillTx/>
              <a:latin typeface="+mn-lt"/>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mn-lt"/>
              </a:rPr>
              <a:t>GLP-1 medications are only covered for members who also have diabetes.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schemeClr val="tx1"/>
              </a:solidFill>
              <a:effectLst/>
              <a:uLnTx/>
              <a:uFillTx/>
              <a:latin typeface="+mn-lt"/>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mn-lt"/>
              </a:rPr>
              <a:t>Members with existing chronic conditions may be better served by our other Zing C-SNP plans.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schemeClr val="tx1"/>
              </a:solidFill>
              <a:effectLst/>
              <a:uLnTx/>
              <a:uFillTx/>
              <a:latin typeface="+mn-lt"/>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mn-lt"/>
              </a:rPr>
              <a:t>Members who become diabetic while on the Elite Balance plan will have an SEP to enroll into a Diabetes C-SNP Plan</a:t>
            </a:r>
            <a:r>
              <a:rPr kumimoji="0" lang="en-US" sz="1400" b="0" i="0" u="none" strike="noStrike" kern="0" cap="none" spc="0" normalizeH="0" baseline="0" noProof="0">
                <a:ln>
                  <a:noFill/>
                </a:ln>
                <a:solidFill>
                  <a:schemeClr val="tx1"/>
                </a:solidFill>
                <a:effectLst/>
                <a:uLnTx/>
                <a:uFillTx/>
                <a:latin typeface="Avenir Next LT Pro" panose="020B0504020202020204" pitchFamily="34" charset="0"/>
              </a:rPr>
              <a:t>.</a:t>
            </a:r>
            <a:endParaRPr lang="en-US" sz="140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val="3383246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396DD-ED74-E732-F3C2-EA9A0202981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FBC2D37-8FC5-5BB2-7077-0D9F04009540}"/>
              </a:ext>
            </a:extLst>
          </p:cNvPr>
          <p:cNvSpPr>
            <a:spLocks noGrp="1"/>
          </p:cNvSpPr>
          <p:nvPr>
            <p:ph type="title"/>
          </p:nvPr>
        </p:nvSpPr>
        <p:spPr>
          <a:xfrm>
            <a:off x="431801" y="429459"/>
            <a:ext cx="11340000" cy="432000"/>
          </a:xfrm>
        </p:spPr>
        <p:txBody>
          <a:bodyPr/>
          <a:lstStyle/>
          <a:p>
            <a:r>
              <a:rPr lang="en-US" dirty="0"/>
              <a:t>Calculating BMI | How to Assist Members </a:t>
            </a:r>
          </a:p>
        </p:txBody>
      </p:sp>
      <p:grpSp>
        <p:nvGrpSpPr>
          <p:cNvPr id="10" name="Group 9">
            <a:extLst>
              <a:ext uri="{FF2B5EF4-FFF2-40B4-BE49-F238E27FC236}">
                <a16:creationId xmlns:a16="http://schemas.microsoft.com/office/drawing/2014/main" id="{3BA3F59D-AB00-8D7D-8F0D-679EC347AF10}"/>
              </a:ext>
            </a:extLst>
          </p:cNvPr>
          <p:cNvGrpSpPr/>
          <p:nvPr/>
        </p:nvGrpSpPr>
        <p:grpSpPr>
          <a:xfrm>
            <a:off x="11734791" y="-110431"/>
            <a:ext cx="686086" cy="1763191"/>
            <a:chOff x="6381946" y="106386"/>
            <a:chExt cx="280734" cy="721466"/>
          </a:xfrm>
          <a:solidFill>
            <a:srgbClr val="8FD6BD"/>
          </a:solidFill>
        </p:grpSpPr>
        <p:sp>
          <p:nvSpPr>
            <p:cNvPr id="11" name="Oval 10">
              <a:extLst>
                <a:ext uri="{FF2B5EF4-FFF2-40B4-BE49-F238E27FC236}">
                  <a16:creationId xmlns:a16="http://schemas.microsoft.com/office/drawing/2014/main" id="{5171F532-E09A-C642-F609-A73FA8AC3D43}"/>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9B5E9FDD-5464-B989-B6D7-C764622AFFD1}"/>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3EE88FA4-036E-6A9A-ECEE-52F18B1E22BC}"/>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C9CD9FEA-8244-84A0-E9E7-82A20DE1CAAE}"/>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95C47B5D-3B19-2B38-1AC6-8B00D1A4462A}"/>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6DD3E326-A546-C5F8-440F-F44362652157}"/>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1AD8F550-444B-8192-1D1B-5FCF9011C52D}"/>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33B635B0-CC94-5A87-3E9C-63FB53806D8E}"/>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CBE7B1C5-A4A7-0750-6FC3-DD143DD6F6FB}"/>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516E3564-7324-4154-63DF-BD3DDDA2D0B7}"/>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17FAE8A7-261E-A097-BDF5-DD1EC1EA6677}"/>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C0EE7BD6-F33B-98B3-3702-59EBBF06CCB8}"/>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8D686FCA-EE8F-9897-748A-5BF634C0095F}"/>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AC87E5DA-47E0-0412-99C2-DC26F2EA44F6}"/>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6AD67786-1B24-3114-0069-CE3FE1475467}"/>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D9B3C409-B81E-23C6-01A1-D7965267D825}"/>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553D306D-C541-EFC8-D5B2-72FB21B9A101}"/>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B9E3A718-2D8F-6E87-7411-252EB46E98C9}"/>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3F4812C6-C0EA-CE1C-C23C-E17D23CEE7C7}"/>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7E73EB69-5E31-A668-778B-EFBD43A33BC7}"/>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02641B95-7835-3E84-7326-D9C95FBBD6BA}"/>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2" name="Text Placeholder 12">
            <a:extLst>
              <a:ext uri="{FF2B5EF4-FFF2-40B4-BE49-F238E27FC236}">
                <a16:creationId xmlns:a16="http://schemas.microsoft.com/office/drawing/2014/main" id="{F03305A9-E8E2-B188-2FC3-AC22D266BB4F}"/>
              </a:ext>
            </a:extLst>
          </p:cNvPr>
          <p:cNvSpPr>
            <a:spLocks noGrp="1"/>
          </p:cNvSpPr>
          <p:nvPr>
            <p:ph type="body" sz="quarter" idx="32"/>
          </p:nvPr>
        </p:nvSpPr>
        <p:spPr>
          <a:xfrm>
            <a:off x="431801" y="1008000"/>
            <a:ext cx="10899922" cy="811234"/>
          </a:xfrm>
        </p:spPr>
        <p:txBody>
          <a:bodyPr/>
          <a:lstStyle/>
          <a:p>
            <a:pPr lvl="0">
              <a:lnSpc>
                <a:spcPct val="100000"/>
              </a:lnSpc>
              <a:spcBef>
                <a:spcPts val="0"/>
              </a:spcBef>
              <a:buClr>
                <a:srgbClr val="000000"/>
              </a:buClr>
              <a:defRPr/>
            </a:pPr>
            <a:r>
              <a:rPr lang="en-US" sz="1600" kern="0" dirty="0">
                <a:solidFill>
                  <a:srgbClr val="000000"/>
                </a:solidFill>
                <a:cs typeface="Arial"/>
                <a:sym typeface="Arial"/>
              </a:rPr>
              <a:t>Body Mass Index (BMI) is a simple tool used to estimate whether someone is underweight, at a healthy weight, overweight, or obese based on their height and weight.</a:t>
            </a:r>
          </a:p>
          <a:p>
            <a:pPr lvl="0">
              <a:lnSpc>
                <a:spcPct val="100000"/>
              </a:lnSpc>
              <a:spcBef>
                <a:spcPts val="0"/>
              </a:spcBef>
              <a:buClr>
                <a:srgbClr val="000000"/>
              </a:buClr>
              <a:defRPr/>
            </a:pPr>
            <a:r>
              <a:rPr lang="en-US" sz="1600" kern="0" dirty="0">
                <a:solidFill>
                  <a:srgbClr val="000000"/>
                </a:solidFill>
                <a:cs typeface="Arial"/>
                <a:sym typeface="Arial"/>
              </a:rPr>
              <a:t>It’s not a diagnosis, but a screening tool to help determine if a health plan might be a good fit.</a:t>
            </a:r>
          </a:p>
        </p:txBody>
      </p:sp>
      <p:sp>
        <p:nvSpPr>
          <p:cNvPr id="5" name="TextBox 4">
            <a:extLst>
              <a:ext uri="{FF2B5EF4-FFF2-40B4-BE49-F238E27FC236}">
                <a16:creationId xmlns:a16="http://schemas.microsoft.com/office/drawing/2014/main" id="{32C8B634-038C-6569-82AB-21E075712F34}"/>
              </a:ext>
            </a:extLst>
          </p:cNvPr>
          <p:cNvSpPr txBox="1"/>
          <p:nvPr/>
        </p:nvSpPr>
        <p:spPr>
          <a:xfrm>
            <a:off x="376965" y="6534238"/>
            <a:ext cx="109547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venir Next (Body)"/>
                <a:ea typeface="+mn-ea"/>
                <a:cs typeface="+mn-cs"/>
              </a:rPr>
              <a:t>Sources: </a:t>
            </a:r>
            <a:r>
              <a:rPr kumimoji="0" lang="en-US" sz="1200" b="0" i="0" u="none" strike="noStrike" kern="1200" cap="none" spc="0" normalizeH="0" baseline="0" noProof="0" dirty="0">
                <a:ln>
                  <a:noFill/>
                </a:ln>
                <a:solidFill>
                  <a:prstClr val="black"/>
                </a:solidFill>
                <a:effectLst/>
                <a:uLnTx/>
                <a:uFillTx/>
                <a:latin typeface="Avenir Next (Body)"/>
                <a:ea typeface="+mn-ea"/>
                <a:cs typeface="+mn-cs"/>
              </a:rPr>
              <a:t>NIH – </a:t>
            </a:r>
            <a:r>
              <a:rPr kumimoji="0" lang="en-US" sz="1200" b="0" i="0" u="none" strike="noStrike" kern="1200" cap="none" spc="0" normalizeH="0" baseline="0" noProof="0" dirty="0">
                <a:ln>
                  <a:noFill/>
                </a:ln>
                <a:solidFill>
                  <a:prstClr val="black"/>
                </a:solidFill>
                <a:effectLst/>
                <a:uLnTx/>
                <a:uFillTx/>
                <a:latin typeface="Avenir Next (Body)"/>
                <a:ea typeface="+mn-ea"/>
                <a:cs typeface="+mn-cs"/>
                <a:hlinkClick r:id="rId3"/>
              </a:rPr>
              <a:t>Calculate Your BMI</a:t>
            </a:r>
            <a:r>
              <a:rPr kumimoji="0" lang="en-US" sz="1200" b="0" i="0" u="none" strike="noStrike" kern="1200" cap="none" spc="0" normalizeH="0" baseline="0" noProof="0" dirty="0">
                <a:ln>
                  <a:noFill/>
                </a:ln>
                <a:solidFill>
                  <a:prstClr val="black"/>
                </a:solidFill>
                <a:effectLst/>
                <a:uLnTx/>
                <a:uFillTx/>
                <a:latin typeface="Avenir Next (Body)"/>
                <a:ea typeface="+mn-ea"/>
                <a:cs typeface="+mn-cs"/>
              </a:rPr>
              <a:t> | CDC – </a:t>
            </a:r>
            <a:r>
              <a:rPr kumimoji="0" lang="en-US" sz="1200" b="0" i="0" u="none" strike="noStrike" kern="1200" cap="none" spc="0" normalizeH="0" baseline="0" noProof="0" dirty="0">
                <a:ln>
                  <a:noFill/>
                </a:ln>
                <a:solidFill>
                  <a:prstClr val="black"/>
                </a:solidFill>
                <a:effectLst/>
                <a:uLnTx/>
                <a:uFillTx/>
                <a:latin typeface="Avenir Next (Body)"/>
                <a:ea typeface="+mn-ea"/>
                <a:cs typeface="+mn-cs"/>
                <a:hlinkClick r:id="rId4"/>
              </a:rPr>
              <a:t>Adult BMI Categories</a:t>
            </a:r>
            <a:r>
              <a:rPr kumimoji="0" lang="en-US" sz="1200" b="0" i="0" u="none" strike="noStrike" kern="1200" cap="none" spc="0" normalizeH="0" baseline="0" noProof="0" dirty="0">
                <a:ln>
                  <a:noFill/>
                </a:ln>
                <a:solidFill>
                  <a:prstClr val="black"/>
                </a:solidFill>
                <a:effectLst/>
                <a:uLnTx/>
                <a:uFillTx/>
                <a:latin typeface="Avenir Next (Body)"/>
                <a:ea typeface="+mn-ea"/>
                <a:cs typeface="+mn-cs"/>
              </a:rPr>
              <a:t> | NIDDK – </a:t>
            </a:r>
            <a:r>
              <a:rPr kumimoji="0" lang="en-US" sz="1200" b="0" i="0" u="none" strike="noStrike" kern="1200" cap="none" spc="0" normalizeH="0" baseline="0" noProof="0" dirty="0">
                <a:ln>
                  <a:noFill/>
                </a:ln>
                <a:solidFill>
                  <a:prstClr val="black"/>
                </a:solidFill>
                <a:effectLst/>
                <a:uLnTx/>
                <a:uFillTx/>
                <a:latin typeface="Avenir Next (Body)"/>
                <a:ea typeface="+mn-ea"/>
                <a:cs typeface="+mn-cs"/>
                <a:hlinkClick r:id="rId5"/>
              </a:rPr>
              <a:t>Talking with Your Patients about Weight</a:t>
            </a:r>
            <a:endParaRPr kumimoji="0" lang="en-US" sz="1200" b="0" i="0" u="none" strike="noStrike" kern="1200" cap="none" spc="0" normalizeH="0" baseline="0" noProof="0" dirty="0">
              <a:ln>
                <a:noFill/>
              </a:ln>
              <a:solidFill>
                <a:prstClr val="black"/>
              </a:solidFill>
              <a:effectLst/>
              <a:uLnTx/>
              <a:uFillTx/>
              <a:latin typeface="Avenir Next (Body)"/>
              <a:ea typeface="+mn-ea"/>
              <a:cs typeface="+mn-cs"/>
            </a:endParaRPr>
          </a:p>
        </p:txBody>
      </p:sp>
      <p:sp>
        <p:nvSpPr>
          <p:cNvPr id="21" name="TextBox 4">
            <a:extLst>
              <a:ext uri="{FF2B5EF4-FFF2-40B4-BE49-F238E27FC236}">
                <a16:creationId xmlns:a16="http://schemas.microsoft.com/office/drawing/2014/main" id="{46ECCA7C-CE80-22D1-E990-8DEEEC99DF7F}"/>
              </a:ext>
            </a:extLst>
          </p:cNvPr>
          <p:cNvSpPr txBox="1"/>
          <p:nvPr/>
        </p:nvSpPr>
        <p:spPr>
          <a:xfrm>
            <a:off x="404018" y="1946855"/>
            <a:ext cx="5498980" cy="2194560"/>
          </a:xfrm>
          <a:prstGeom prst="roundRect">
            <a:avLst>
              <a:gd name="adj" fmla="val 2491"/>
            </a:avLst>
          </a:prstGeom>
          <a:noFill/>
          <a:ln w="38100" cap="flat" cmpd="sng" algn="ctr">
            <a:solidFill>
              <a:srgbClr val="8FD6BD"/>
            </a:solidFill>
            <a:prstDash val="solid"/>
            <a:miter lim="800000"/>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Avenir Next Demi Bold"/>
              <a:ea typeface="+mn-ea"/>
              <a:cs typeface="+mn-cs"/>
            </a:endParaRPr>
          </a:p>
        </p:txBody>
      </p:sp>
      <p:sp>
        <p:nvSpPr>
          <p:cNvPr id="3" name="TextBox 4">
            <a:extLst>
              <a:ext uri="{FF2B5EF4-FFF2-40B4-BE49-F238E27FC236}">
                <a16:creationId xmlns:a16="http://schemas.microsoft.com/office/drawing/2014/main" id="{07ED7125-7ECC-1936-A35D-D6FC19B9CC37}"/>
              </a:ext>
            </a:extLst>
          </p:cNvPr>
          <p:cNvSpPr txBox="1"/>
          <p:nvPr/>
        </p:nvSpPr>
        <p:spPr>
          <a:xfrm>
            <a:off x="6162460" y="1946855"/>
            <a:ext cx="5498980" cy="2194560"/>
          </a:xfrm>
          <a:prstGeom prst="roundRect">
            <a:avLst>
              <a:gd name="adj" fmla="val 2491"/>
            </a:avLst>
          </a:prstGeom>
          <a:noFill/>
          <a:ln w="38100" cap="flat" cmpd="sng" algn="ctr">
            <a:solidFill>
              <a:srgbClr val="8FD6BD"/>
            </a:solidFill>
            <a:prstDash val="solid"/>
            <a:miter lim="800000"/>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venir Next"/>
              <a:ea typeface="+mn-ea"/>
              <a:cs typeface="+mn-cs"/>
            </a:endParaRPr>
          </a:p>
        </p:txBody>
      </p:sp>
      <p:grpSp>
        <p:nvGrpSpPr>
          <p:cNvPr id="7" name="Group 6">
            <a:extLst>
              <a:ext uri="{FF2B5EF4-FFF2-40B4-BE49-F238E27FC236}">
                <a16:creationId xmlns:a16="http://schemas.microsoft.com/office/drawing/2014/main" id="{9268FC1B-CF5E-A0D4-D3B4-B598597A3FB5}"/>
              </a:ext>
            </a:extLst>
          </p:cNvPr>
          <p:cNvGrpSpPr/>
          <p:nvPr/>
        </p:nvGrpSpPr>
        <p:grpSpPr>
          <a:xfrm rot="3989977">
            <a:off x="4551834" y="2048299"/>
            <a:ext cx="1401253" cy="1375314"/>
            <a:chOff x="729796" y="1878998"/>
            <a:chExt cx="1440261" cy="1385495"/>
          </a:xfrm>
          <a:solidFill>
            <a:srgbClr val="8FD6BD"/>
          </a:solidFill>
        </p:grpSpPr>
        <p:pic>
          <p:nvPicPr>
            <p:cNvPr id="22" name="Graphic 21" descr="Gears with solid fill">
              <a:extLst>
                <a:ext uri="{FF2B5EF4-FFF2-40B4-BE49-F238E27FC236}">
                  <a16:creationId xmlns:a16="http://schemas.microsoft.com/office/drawing/2014/main" id="{0E4D90AF-2683-0331-5231-A40CEBD25E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58693">
              <a:off x="1033171" y="2127607"/>
              <a:ext cx="1136886" cy="1136886"/>
            </a:xfrm>
            <a:prstGeom prst="rect">
              <a:avLst/>
            </a:prstGeom>
          </p:spPr>
        </p:pic>
        <p:pic>
          <p:nvPicPr>
            <p:cNvPr id="23" name="Graphic 22" descr="Single gear with solid fill">
              <a:extLst>
                <a:ext uri="{FF2B5EF4-FFF2-40B4-BE49-F238E27FC236}">
                  <a16:creationId xmlns:a16="http://schemas.microsoft.com/office/drawing/2014/main" id="{85CBA1FE-14E7-BDFB-82BC-9837061FAE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9796" y="1878998"/>
              <a:ext cx="914400" cy="914400"/>
            </a:xfrm>
            <a:prstGeom prst="rect">
              <a:avLst/>
            </a:prstGeom>
          </p:spPr>
        </p:pic>
      </p:grpSp>
      <p:graphicFrame>
        <p:nvGraphicFramePr>
          <p:cNvPr id="24" name="Table 23">
            <a:extLst>
              <a:ext uri="{FF2B5EF4-FFF2-40B4-BE49-F238E27FC236}">
                <a16:creationId xmlns:a16="http://schemas.microsoft.com/office/drawing/2014/main" id="{7E9A38E4-9E0F-2E09-21FE-5A5392E1A979}"/>
              </a:ext>
            </a:extLst>
          </p:cNvPr>
          <p:cNvGraphicFramePr>
            <a:graphicFrameLocks noGrp="1"/>
          </p:cNvGraphicFramePr>
          <p:nvPr/>
        </p:nvGraphicFramePr>
        <p:xfrm>
          <a:off x="6527674" y="2424186"/>
          <a:ext cx="3290132" cy="1524000"/>
        </p:xfrm>
        <a:graphic>
          <a:graphicData uri="http://schemas.openxmlformats.org/drawingml/2006/table">
            <a:tbl>
              <a:tblPr firstRow="1" bandRow="1">
                <a:tableStyleId>{2D5ABB26-0587-4C30-8999-92F81FD0307C}</a:tableStyleId>
              </a:tblPr>
              <a:tblGrid>
                <a:gridCol w="1645066">
                  <a:extLst>
                    <a:ext uri="{9D8B030D-6E8A-4147-A177-3AD203B41FA5}">
                      <a16:colId xmlns:a16="http://schemas.microsoft.com/office/drawing/2014/main" val="1590453558"/>
                    </a:ext>
                  </a:extLst>
                </a:gridCol>
                <a:gridCol w="1645066">
                  <a:extLst>
                    <a:ext uri="{9D8B030D-6E8A-4147-A177-3AD203B41FA5}">
                      <a16:colId xmlns:a16="http://schemas.microsoft.com/office/drawing/2014/main" val="1933905766"/>
                    </a:ext>
                  </a:extLst>
                </a:gridCol>
              </a:tblGrid>
              <a:tr h="243995">
                <a:tc>
                  <a:txBody>
                    <a:bodyPr/>
                    <a:lstStyle/>
                    <a:p>
                      <a:pPr algn="l"/>
                      <a:r>
                        <a:rPr lang="en-US" sz="1400" b="1" dirty="0">
                          <a:latin typeface="+mj-lt"/>
                        </a:rPr>
                        <a:t>Category</a:t>
                      </a:r>
                    </a:p>
                  </a:txBody>
                  <a:tcPr>
                    <a:lnB w="12700" cap="flat" cmpd="sng" algn="ctr">
                      <a:solidFill>
                        <a:srgbClr val="8FD6BD"/>
                      </a:solidFill>
                      <a:prstDash val="solid"/>
                      <a:round/>
                      <a:headEnd type="none" w="med" len="med"/>
                      <a:tailEnd type="none" w="med" len="med"/>
                    </a:lnB>
                  </a:tcPr>
                </a:tc>
                <a:tc>
                  <a:txBody>
                    <a:bodyPr/>
                    <a:lstStyle/>
                    <a:p>
                      <a:pPr algn="l"/>
                      <a:r>
                        <a:rPr lang="en-US" sz="1400" b="1" dirty="0">
                          <a:latin typeface="+mj-lt"/>
                        </a:rPr>
                        <a:t>BMI</a:t>
                      </a:r>
                      <a:r>
                        <a:rPr lang="en-US" sz="1400" dirty="0">
                          <a:latin typeface="+mj-lt"/>
                        </a:rPr>
                        <a:t> </a:t>
                      </a:r>
                      <a:r>
                        <a:rPr lang="en-US" sz="1400" b="1" dirty="0">
                          <a:latin typeface="+mj-lt"/>
                        </a:rPr>
                        <a:t>Range</a:t>
                      </a:r>
                    </a:p>
                  </a:txBody>
                  <a:tcPr>
                    <a:lnB w="12700" cap="flat" cmpd="sng" algn="ctr">
                      <a:solidFill>
                        <a:srgbClr val="8FD6BD"/>
                      </a:solidFill>
                      <a:prstDash val="solid"/>
                      <a:round/>
                      <a:headEnd type="none" w="med" len="med"/>
                      <a:tailEnd type="none" w="med" len="med"/>
                    </a:lnB>
                  </a:tcPr>
                </a:tc>
                <a:extLst>
                  <a:ext uri="{0D108BD9-81ED-4DB2-BD59-A6C34878D82A}">
                    <a16:rowId xmlns:a16="http://schemas.microsoft.com/office/drawing/2014/main" val="2052918511"/>
                  </a:ext>
                </a:extLst>
              </a:tr>
              <a:tr h="243995">
                <a:tc>
                  <a:txBody>
                    <a:bodyPr/>
                    <a:lstStyle/>
                    <a:p>
                      <a:pPr algn="l"/>
                      <a:r>
                        <a:rPr lang="en-US" sz="1400" dirty="0"/>
                        <a:t>Underweight</a:t>
                      </a:r>
                    </a:p>
                  </a:txBody>
                  <a:tcPr>
                    <a:lnT w="12700" cap="flat" cmpd="sng" algn="ctr">
                      <a:solidFill>
                        <a:srgbClr val="8FD6BD"/>
                      </a:solidFill>
                      <a:prstDash val="solid"/>
                      <a:round/>
                      <a:headEnd type="none" w="med" len="med"/>
                      <a:tailEnd type="none" w="med" len="med"/>
                    </a:lnT>
                  </a:tcPr>
                </a:tc>
                <a:tc>
                  <a:txBody>
                    <a:bodyPr/>
                    <a:lstStyle/>
                    <a:p>
                      <a:pPr algn="l"/>
                      <a:r>
                        <a:rPr lang="en-US" sz="1400" dirty="0"/>
                        <a:t>Below 18.5</a:t>
                      </a:r>
                    </a:p>
                  </a:txBody>
                  <a:tcPr>
                    <a:lnT w="12700" cap="flat" cmpd="sng" algn="ctr">
                      <a:solidFill>
                        <a:srgbClr val="8FD6BD"/>
                      </a:solidFill>
                      <a:prstDash val="solid"/>
                      <a:round/>
                      <a:headEnd type="none" w="med" len="med"/>
                      <a:tailEnd type="none" w="med" len="med"/>
                    </a:lnT>
                  </a:tcPr>
                </a:tc>
                <a:extLst>
                  <a:ext uri="{0D108BD9-81ED-4DB2-BD59-A6C34878D82A}">
                    <a16:rowId xmlns:a16="http://schemas.microsoft.com/office/drawing/2014/main" val="336602231"/>
                  </a:ext>
                </a:extLst>
              </a:tr>
              <a:tr h="243995">
                <a:tc>
                  <a:txBody>
                    <a:bodyPr/>
                    <a:lstStyle/>
                    <a:p>
                      <a:pPr algn="l"/>
                      <a:r>
                        <a:rPr lang="en-US" sz="1400" dirty="0"/>
                        <a:t>Healthy </a:t>
                      </a:r>
                    </a:p>
                  </a:txBody>
                  <a:tcPr/>
                </a:tc>
                <a:tc>
                  <a:txBody>
                    <a:bodyPr/>
                    <a:lstStyle/>
                    <a:p>
                      <a:pPr algn="l"/>
                      <a:r>
                        <a:rPr lang="en-US" sz="1400" dirty="0"/>
                        <a:t>18.5-24.9</a:t>
                      </a:r>
                    </a:p>
                  </a:txBody>
                  <a:tcPr/>
                </a:tc>
                <a:extLst>
                  <a:ext uri="{0D108BD9-81ED-4DB2-BD59-A6C34878D82A}">
                    <a16:rowId xmlns:a16="http://schemas.microsoft.com/office/drawing/2014/main" val="3624584574"/>
                  </a:ext>
                </a:extLst>
              </a:tr>
              <a:tr h="243995">
                <a:tc>
                  <a:txBody>
                    <a:bodyPr/>
                    <a:lstStyle/>
                    <a:p>
                      <a:pPr algn="l"/>
                      <a:r>
                        <a:rPr lang="en-US" sz="1400" dirty="0"/>
                        <a:t>Overweight</a:t>
                      </a:r>
                    </a:p>
                  </a:txBody>
                  <a:tcPr/>
                </a:tc>
                <a:tc>
                  <a:txBody>
                    <a:bodyPr/>
                    <a:lstStyle/>
                    <a:p>
                      <a:pPr algn="l"/>
                      <a:r>
                        <a:rPr lang="en-US" sz="1400" dirty="0"/>
                        <a:t>25.0-29.9</a:t>
                      </a:r>
                    </a:p>
                  </a:txBody>
                  <a:tcPr/>
                </a:tc>
                <a:extLst>
                  <a:ext uri="{0D108BD9-81ED-4DB2-BD59-A6C34878D82A}">
                    <a16:rowId xmlns:a16="http://schemas.microsoft.com/office/drawing/2014/main" val="2417949944"/>
                  </a:ext>
                </a:extLst>
              </a:tr>
              <a:tr h="243995">
                <a:tc>
                  <a:txBody>
                    <a:bodyPr/>
                    <a:lstStyle/>
                    <a:p>
                      <a:pPr algn="l"/>
                      <a:r>
                        <a:rPr lang="en-US" sz="1400" dirty="0"/>
                        <a:t>Obesity</a:t>
                      </a:r>
                    </a:p>
                  </a:txBody>
                  <a:tcPr/>
                </a:tc>
                <a:tc>
                  <a:txBody>
                    <a:bodyPr/>
                    <a:lstStyle/>
                    <a:p>
                      <a:pPr algn="l"/>
                      <a:r>
                        <a:rPr lang="en-US" sz="1400" dirty="0"/>
                        <a:t>30.0 or above</a:t>
                      </a:r>
                    </a:p>
                  </a:txBody>
                  <a:tcPr/>
                </a:tc>
                <a:extLst>
                  <a:ext uri="{0D108BD9-81ED-4DB2-BD59-A6C34878D82A}">
                    <a16:rowId xmlns:a16="http://schemas.microsoft.com/office/drawing/2014/main" val="890369407"/>
                  </a:ext>
                </a:extLst>
              </a:tr>
            </a:tbl>
          </a:graphicData>
        </a:graphic>
      </p:graphicFrame>
      <p:sp>
        <p:nvSpPr>
          <p:cNvPr id="26" name="Rectangle 25" descr="Weight Loss outline">
            <a:extLst>
              <a:ext uri="{FF2B5EF4-FFF2-40B4-BE49-F238E27FC236}">
                <a16:creationId xmlns:a16="http://schemas.microsoft.com/office/drawing/2014/main" id="{1D8B2588-507D-D27D-A9B3-8A57A86B9252}"/>
              </a:ext>
            </a:extLst>
          </p:cNvPr>
          <p:cNvSpPr>
            <a:spLocks noChangeAspect="1"/>
          </p:cNvSpPr>
          <p:nvPr/>
        </p:nvSpPr>
        <p:spPr>
          <a:xfrm>
            <a:off x="10267142" y="2623482"/>
            <a:ext cx="1227914" cy="1300176"/>
          </a:xfrm>
          <a:prstGeom prst="rect">
            <a:avLst/>
          </a:prstGeom>
          <a:blipFill>
            <a:blip r:embed="rId10">
              <a:extLst>
                <a:ext uri="{96DAC541-7B7A-43D3-8B79-37D633B846F1}">
                  <asvg:svgBlip xmlns:asvg="http://schemas.microsoft.com/office/drawing/2016/SVG/main" r:embed="rId11"/>
                </a:ext>
              </a:extLst>
            </a:blip>
            <a:srcRect/>
            <a:stretch>
              <a:fillRect l="-11744" r="-7575"/>
            </a:stretch>
          </a:blipFill>
          <a:ln>
            <a:noFill/>
          </a:ln>
        </p:spPr>
        <p:style>
          <a:lnRef idx="2">
            <a:schemeClr val="accent4">
              <a:shade val="80000"/>
              <a:hueOff val="0"/>
              <a:satOff val="0"/>
              <a:lumOff val="0"/>
              <a:alphaOff val="0"/>
            </a:schemeClr>
          </a:lnRef>
          <a:fillRef idx="1">
            <a:scrgbClr r="0" g="0" b="0"/>
          </a:fillRef>
          <a:effectRef idx="0">
            <a:schemeClr val="accent4">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venir Next"/>
              <a:ea typeface="+mn-ea"/>
              <a:cs typeface="+mn-cs"/>
            </a:endParaRPr>
          </a:p>
        </p:txBody>
      </p:sp>
      <p:grpSp>
        <p:nvGrpSpPr>
          <p:cNvPr id="51" name="Group 50">
            <a:extLst>
              <a:ext uri="{FF2B5EF4-FFF2-40B4-BE49-F238E27FC236}">
                <a16:creationId xmlns:a16="http://schemas.microsoft.com/office/drawing/2014/main" id="{5563E8C7-6FD2-F708-C915-7A8C0AD92FA8}"/>
              </a:ext>
            </a:extLst>
          </p:cNvPr>
          <p:cNvGrpSpPr/>
          <p:nvPr/>
        </p:nvGrpSpPr>
        <p:grpSpPr>
          <a:xfrm>
            <a:off x="1264778" y="4293880"/>
            <a:ext cx="9276398" cy="1833443"/>
            <a:chOff x="1264778" y="4293880"/>
            <a:chExt cx="9276398" cy="1833443"/>
          </a:xfrm>
        </p:grpSpPr>
        <p:sp>
          <p:nvSpPr>
            <p:cNvPr id="6" name="TextBox 4">
              <a:extLst>
                <a:ext uri="{FF2B5EF4-FFF2-40B4-BE49-F238E27FC236}">
                  <a16:creationId xmlns:a16="http://schemas.microsoft.com/office/drawing/2014/main" id="{20FA1B8A-5A67-E478-D026-D77A5BC12DFB}"/>
                </a:ext>
              </a:extLst>
            </p:cNvPr>
            <p:cNvSpPr txBox="1"/>
            <p:nvPr/>
          </p:nvSpPr>
          <p:spPr>
            <a:xfrm>
              <a:off x="1264778" y="4293880"/>
              <a:ext cx="9276398" cy="1833443"/>
            </a:xfrm>
            <a:prstGeom prst="roundRect">
              <a:avLst>
                <a:gd name="adj" fmla="val 2491"/>
              </a:avLst>
            </a:prstGeom>
            <a:noFill/>
            <a:ln w="38100" cap="flat" cmpd="sng" algn="ctr">
              <a:solidFill>
                <a:srgbClr val="8FD6BD"/>
              </a:solidFill>
              <a:prstDash val="solid"/>
              <a:miter lim="800000"/>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nvGrpSpPr>
            <p:cNvPr id="50" name="Group 49">
              <a:extLst>
                <a:ext uri="{FF2B5EF4-FFF2-40B4-BE49-F238E27FC236}">
                  <a16:creationId xmlns:a16="http://schemas.microsoft.com/office/drawing/2014/main" id="{5CDD8204-5CC1-67D2-A4FB-3492A9D47807}"/>
                </a:ext>
              </a:extLst>
            </p:cNvPr>
            <p:cNvGrpSpPr/>
            <p:nvPr/>
          </p:nvGrpSpPr>
          <p:grpSpPr>
            <a:xfrm>
              <a:off x="1476773" y="4529042"/>
              <a:ext cx="2291922" cy="1460109"/>
              <a:chOff x="622194" y="4557091"/>
              <a:chExt cx="2291922" cy="1460109"/>
            </a:xfrm>
          </p:grpSpPr>
          <p:pic>
            <p:nvPicPr>
              <p:cNvPr id="33" name="Graphic 32" descr="Chat with solid fill">
                <a:extLst>
                  <a:ext uri="{FF2B5EF4-FFF2-40B4-BE49-F238E27FC236}">
                    <a16:creationId xmlns:a16="http://schemas.microsoft.com/office/drawing/2014/main" id="{7DE2EA3D-AF37-0C84-DEAB-938832536507}"/>
                  </a:ext>
                </a:extLst>
              </p:cNvPr>
              <p:cNvPicPr>
                <a:picLocks noChangeAspect="1"/>
              </p:cNvPicPr>
              <p:nvPr/>
            </p:nvPicPr>
            <p:blipFill>
              <a:blip r:embed="rId12">
                <a:extLst>
                  <a:ext uri="{96DAC541-7B7A-43D3-8B79-37D633B846F1}">
                    <asvg:svgBlip xmlns:asvg="http://schemas.microsoft.com/office/drawing/2016/SVG/main" r:embed="rId13"/>
                  </a:ext>
                </a:extLst>
              </a:blip>
              <a:srcRect t="17650" b="16768"/>
              <a:stretch>
                <a:fillRect/>
              </a:stretch>
            </p:blipFill>
            <p:spPr>
              <a:xfrm>
                <a:off x="622194" y="4557091"/>
                <a:ext cx="2291922" cy="1460109"/>
              </a:xfrm>
              <a:prstGeom prst="rect">
                <a:avLst/>
              </a:prstGeom>
            </p:spPr>
          </p:pic>
          <p:pic>
            <p:nvPicPr>
              <p:cNvPr id="31" name="Graphic 30" descr="Lights On with solid fill">
                <a:extLst>
                  <a:ext uri="{FF2B5EF4-FFF2-40B4-BE49-F238E27FC236}">
                    <a16:creationId xmlns:a16="http://schemas.microsoft.com/office/drawing/2014/main" id="{FFD28873-85D1-E723-9B68-DDFD8E18E2D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10885" y="4965456"/>
                <a:ext cx="642151" cy="623785"/>
              </a:xfrm>
              <a:prstGeom prst="rect">
                <a:avLst/>
              </a:prstGeom>
            </p:spPr>
          </p:pic>
        </p:grpSp>
        <p:sp>
          <p:nvSpPr>
            <p:cNvPr id="49" name="TextBox 48">
              <a:extLst>
                <a:ext uri="{FF2B5EF4-FFF2-40B4-BE49-F238E27FC236}">
                  <a16:creationId xmlns:a16="http://schemas.microsoft.com/office/drawing/2014/main" id="{FE6D8C41-1F59-0DE0-725A-2DCBAD9C50F8}"/>
                </a:ext>
              </a:extLst>
            </p:cNvPr>
            <p:cNvSpPr txBox="1"/>
            <p:nvPr/>
          </p:nvSpPr>
          <p:spPr>
            <a:xfrm>
              <a:off x="4071185" y="4406503"/>
              <a:ext cx="6469991" cy="161069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venir Next Demi Bold"/>
                  <a:cs typeface="Arial"/>
                  <a:sym typeface="Arial"/>
                </a:rPr>
                <a:t>Communication Tips</a:t>
              </a:r>
              <a:endParaRPr kumimoji="0" lang="en-US" sz="1400" b="0" i="0" u="none" strike="noStrike" kern="1200" cap="none" spc="0" normalizeH="0" baseline="0" noProof="0" dirty="0">
                <a:ln>
                  <a:noFill/>
                </a:ln>
                <a:solidFill>
                  <a:srgbClr val="000000"/>
                </a:solidFill>
                <a:effectLst/>
                <a:uLnTx/>
                <a:uFillTx/>
                <a:latin typeface="Avenir Next"/>
                <a:cs typeface="Arial"/>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400" b="1" i="0" u="none" strike="noStrike" kern="1200" cap="none" spc="0" normalizeH="0" baseline="0" noProof="0" dirty="0">
                  <a:ln>
                    <a:noFill/>
                  </a:ln>
                  <a:solidFill>
                    <a:srgbClr val="000000"/>
                  </a:solidFill>
                  <a:effectLst/>
                  <a:uLnTx/>
                  <a:uFillTx/>
                  <a:latin typeface="Avenir Next Demi Bold"/>
                  <a:cs typeface="Arial"/>
                  <a:sym typeface="Arial"/>
                </a:rPr>
                <a:t>Ask Permission First: </a:t>
              </a:r>
              <a:r>
                <a:rPr kumimoji="0" lang="en-US" sz="1400" b="0" i="0" u="none" strike="noStrike" kern="1200" cap="none" spc="0" normalizeH="0" baseline="0" noProof="0" dirty="0">
                  <a:ln>
                    <a:noFill/>
                  </a:ln>
                  <a:solidFill>
                    <a:srgbClr val="000000"/>
                  </a:solidFill>
                  <a:effectLst/>
                  <a:uLnTx/>
                  <a:uFillTx/>
                  <a:latin typeface="Avenir Next"/>
                  <a:cs typeface="Arial"/>
                  <a:sym typeface="Arial"/>
                </a:rPr>
                <a:t>Check if it is okay to discuss personal health details </a:t>
              </a: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400" b="1" i="0" u="none" strike="noStrike" kern="1200" cap="none" spc="0" normalizeH="0" baseline="0" noProof="0" dirty="0">
                  <a:ln>
                    <a:noFill/>
                  </a:ln>
                  <a:solidFill>
                    <a:srgbClr val="000000"/>
                  </a:solidFill>
                  <a:effectLst/>
                  <a:uLnTx/>
                  <a:uFillTx/>
                  <a:latin typeface="Avenir Next Demi Bold"/>
                  <a:cs typeface="Arial"/>
                  <a:sym typeface="Arial"/>
                </a:rPr>
                <a:t>Explain Purpose: </a:t>
              </a:r>
              <a:r>
                <a:rPr kumimoji="0" lang="en-US" sz="1400" b="0" i="0" u="none" strike="noStrike" kern="1200" cap="none" spc="0" normalizeH="0" baseline="0" noProof="0" dirty="0">
                  <a:ln>
                    <a:noFill/>
                  </a:ln>
                  <a:solidFill>
                    <a:srgbClr val="000000"/>
                  </a:solidFill>
                  <a:effectLst/>
                  <a:uLnTx/>
                  <a:uFillTx/>
                  <a:latin typeface="Avenir Next"/>
                  <a:cs typeface="Arial"/>
                  <a:sym typeface="Arial"/>
                </a:rPr>
                <a:t>Clarify why the information is relevant.</a:t>
              </a: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400" b="1" i="0" u="none" strike="noStrike" kern="1200" cap="none" spc="0" normalizeH="0" baseline="0" noProof="0" dirty="0">
                  <a:ln>
                    <a:noFill/>
                  </a:ln>
                  <a:solidFill>
                    <a:srgbClr val="000000"/>
                  </a:solidFill>
                  <a:effectLst/>
                  <a:uLnTx/>
                  <a:uFillTx/>
                  <a:latin typeface="Avenir Next Demi Bold"/>
                  <a:cs typeface="Arial"/>
                  <a:sym typeface="Arial"/>
                </a:rPr>
                <a:t>Be Neutral &amp; Sensitive: </a:t>
              </a:r>
              <a:r>
                <a:rPr kumimoji="0" lang="en-US" sz="1400" b="0" i="0" u="none" strike="noStrike" kern="1200" cap="none" spc="0" normalizeH="0" baseline="0" noProof="0" dirty="0">
                  <a:ln>
                    <a:noFill/>
                  </a:ln>
                  <a:solidFill>
                    <a:srgbClr val="000000"/>
                  </a:solidFill>
                  <a:effectLst/>
                  <a:uLnTx/>
                  <a:uFillTx/>
                  <a:latin typeface="Avenir Next"/>
                  <a:cs typeface="Arial"/>
                  <a:sym typeface="Arial"/>
                </a:rPr>
                <a:t>Use clinical terms and avoid judgement.</a:t>
              </a: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400" b="1" i="0" u="none" strike="noStrike" kern="1200" cap="none" spc="0" normalizeH="0" baseline="0" noProof="0" dirty="0">
                  <a:ln>
                    <a:noFill/>
                  </a:ln>
                  <a:solidFill>
                    <a:srgbClr val="000000"/>
                  </a:solidFill>
                  <a:effectLst/>
                  <a:uLnTx/>
                  <a:uFillTx/>
                  <a:latin typeface="Avenir Next Demi Bold"/>
                  <a:cs typeface="Arial"/>
                  <a:sym typeface="Arial"/>
                </a:rPr>
                <a:t>Focus on Health: </a:t>
              </a:r>
              <a:r>
                <a:rPr kumimoji="0" lang="en-US" sz="1400" b="0" i="0" u="none" strike="noStrike" kern="1200" cap="none" spc="0" normalizeH="0" baseline="0" noProof="0" dirty="0">
                  <a:ln>
                    <a:noFill/>
                  </a:ln>
                  <a:solidFill>
                    <a:srgbClr val="000000"/>
                  </a:solidFill>
                  <a:effectLst/>
                  <a:uLnTx/>
                  <a:uFillTx/>
                  <a:latin typeface="Avenir Next"/>
                  <a:cs typeface="Arial"/>
                  <a:sym typeface="Arial"/>
                </a:rPr>
                <a:t>Frame around wellness and medical needs.</a:t>
              </a:r>
            </a:p>
          </p:txBody>
        </p:sp>
      </p:grpSp>
      <p:sp>
        <p:nvSpPr>
          <p:cNvPr id="52" name="TextBox 51">
            <a:extLst>
              <a:ext uri="{FF2B5EF4-FFF2-40B4-BE49-F238E27FC236}">
                <a16:creationId xmlns:a16="http://schemas.microsoft.com/office/drawing/2014/main" id="{66D4F5A4-F18A-B169-A0EE-4259EA35C74A}"/>
              </a:ext>
            </a:extLst>
          </p:cNvPr>
          <p:cNvSpPr txBox="1"/>
          <p:nvPr/>
        </p:nvSpPr>
        <p:spPr>
          <a:xfrm>
            <a:off x="6527674" y="2037899"/>
            <a:ext cx="4768553"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venir Next Demi Bold"/>
                <a:cs typeface="Arial"/>
                <a:sym typeface="Arial"/>
              </a:rPr>
              <a:t>Review and share BMI Categories</a:t>
            </a:r>
            <a:endParaRPr kumimoji="0" lang="en-US" sz="1400" b="0" i="0" u="none" strike="noStrike" kern="1200" cap="none" spc="0" normalizeH="0" baseline="0" noProof="0" dirty="0">
              <a:ln>
                <a:noFill/>
              </a:ln>
              <a:solidFill>
                <a:srgbClr val="000000"/>
              </a:solidFill>
              <a:effectLst/>
              <a:uLnTx/>
              <a:uFillTx/>
              <a:latin typeface="Avenir Next"/>
              <a:cs typeface="Arial"/>
              <a:sym typeface="Arial"/>
            </a:endParaRPr>
          </a:p>
        </p:txBody>
      </p:sp>
      <p:sp>
        <p:nvSpPr>
          <p:cNvPr id="53" name="TextBox 52">
            <a:extLst>
              <a:ext uri="{FF2B5EF4-FFF2-40B4-BE49-F238E27FC236}">
                <a16:creationId xmlns:a16="http://schemas.microsoft.com/office/drawing/2014/main" id="{1436F3ED-A892-8230-2663-ABE8ABCB3EAC}"/>
              </a:ext>
            </a:extLst>
          </p:cNvPr>
          <p:cNvSpPr txBox="1"/>
          <p:nvPr/>
        </p:nvSpPr>
        <p:spPr>
          <a:xfrm>
            <a:off x="765956" y="2037899"/>
            <a:ext cx="4775105"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venir Next Demi Bold"/>
                <a:cs typeface="Arial"/>
                <a:sym typeface="Arial"/>
              </a:rPr>
              <a:t>Use Trusted Tools</a:t>
            </a:r>
          </a:p>
        </p:txBody>
      </p:sp>
      <p:sp>
        <p:nvSpPr>
          <p:cNvPr id="54" name="TextBox 53">
            <a:extLst>
              <a:ext uri="{FF2B5EF4-FFF2-40B4-BE49-F238E27FC236}">
                <a16:creationId xmlns:a16="http://schemas.microsoft.com/office/drawing/2014/main" id="{7D789DF1-BE29-CF36-337F-EFB259DAF953}"/>
              </a:ext>
            </a:extLst>
          </p:cNvPr>
          <p:cNvSpPr txBox="1"/>
          <p:nvPr/>
        </p:nvSpPr>
        <p:spPr>
          <a:xfrm>
            <a:off x="765957" y="2374547"/>
            <a:ext cx="4554188" cy="15799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venir Next Demi Bold"/>
                <a:cs typeface="Arial"/>
                <a:sym typeface="Arial"/>
              </a:rPr>
              <a:t>NIH BMI Calculator</a:t>
            </a: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venir Next"/>
                <a:cs typeface="Arial"/>
                <a:sym typeface="Arial"/>
                <a:hlinkClick r:id="rId3"/>
              </a:rPr>
              <a:t>Calculate Your BMI | NHLBI, NIH</a:t>
            </a:r>
            <a:endParaRPr kumimoji="0" lang="en-US" sz="1400" b="0" i="0" u="none" strike="noStrike" kern="1200" cap="none" spc="0" normalizeH="0" baseline="0" noProof="0" dirty="0">
              <a:ln>
                <a:noFill/>
              </a:ln>
              <a:solidFill>
                <a:srgbClr val="000000"/>
              </a:solidFill>
              <a:effectLst/>
              <a:uLnTx/>
              <a:uFillTx/>
              <a:latin typeface="Avenir Next"/>
              <a:cs typeface="Arial"/>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400" b="0" i="1" u="none" strike="noStrike" kern="1200" cap="none" spc="0" normalizeH="0" baseline="0" noProof="0" dirty="0">
                <a:ln>
                  <a:noFill/>
                </a:ln>
                <a:solidFill>
                  <a:srgbClr val="000000"/>
                </a:solidFill>
                <a:effectLst/>
                <a:uLnTx/>
                <a:uFillTx/>
                <a:latin typeface="Avenir Next"/>
                <a:cs typeface="Arial"/>
                <a:sym typeface="Arial"/>
              </a:rPr>
              <a:t>or</a:t>
            </a: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venir Next Demi Bold"/>
                <a:cs typeface="Arial"/>
                <a:sym typeface="Arial"/>
              </a:rPr>
              <a:t>Calculate Manually</a:t>
            </a: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venir Next"/>
                <a:cs typeface="Arial"/>
                <a:sym typeface="Arial"/>
              </a:rPr>
              <a:t>BMI = (weight in pounds ÷ [height in inches]²) × 703</a:t>
            </a:r>
          </a:p>
        </p:txBody>
      </p:sp>
    </p:spTree>
    <p:extLst>
      <p:ext uri="{BB962C8B-B14F-4D97-AF65-F5344CB8AC3E}">
        <p14:creationId xmlns:p14="http://schemas.microsoft.com/office/powerpoint/2010/main" val="1668719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301DB-01CD-4783-297F-AA8AD002D97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CCD4FE8-0C12-5F91-775E-A4593035FC55}"/>
              </a:ext>
            </a:extLst>
          </p:cNvPr>
          <p:cNvSpPr>
            <a:spLocks noGrp="1"/>
          </p:cNvSpPr>
          <p:nvPr>
            <p:ph type="title"/>
          </p:nvPr>
        </p:nvSpPr>
        <p:spPr/>
        <p:txBody>
          <a:bodyPr/>
          <a:lstStyle/>
          <a:p>
            <a:r>
              <a:rPr lang="en-US"/>
              <a:t>Preferred Provider Organization (PPO)^</a:t>
            </a:r>
          </a:p>
        </p:txBody>
      </p:sp>
      <p:grpSp>
        <p:nvGrpSpPr>
          <p:cNvPr id="10" name="Group 9">
            <a:extLst>
              <a:ext uri="{FF2B5EF4-FFF2-40B4-BE49-F238E27FC236}">
                <a16:creationId xmlns:a16="http://schemas.microsoft.com/office/drawing/2014/main" id="{46E9B4C8-B904-EFA8-EBFF-A8095B4E37AE}"/>
              </a:ext>
            </a:extLst>
          </p:cNvPr>
          <p:cNvGrpSpPr/>
          <p:nvPr/>
        </p:nvGrpSpPr>
        <p:grpSpPr>
          <a:xfrm>
            <a:off x="11734791" y="-110431"/>
            <a:ext cx="686086" cy="1763191"/>
            <a:chOff x="6381946" y="106386"/>
            <a:chExt cx="280734" cy="721466"/>
          </a:xfrm>
          <a:solidFill>
            <a:srgbClr val="8FD6BD"/>
          </a:solidFill>
        </p:grpSpPr>
        <p:sp>
          <p:nvSpPr>
            <p:cNvPr id="11" name="Oval 10">
              <a:extLst>
                <a:ext uri="{FF2B5EF4-FFF2-40B4-BE49-F238E27FC236}">
                  <a16:creationId xmlns:a16="http://schemas.microsoft.com/office/drawing/2014/main" id="{5BDA73AC-6E95-28F6-6FB7-17E061FC395F}"/>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718223F4-086B-C526-4117-C09BC5DF2A2C}"/>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9C9DD6DE-F7FC-9802-9F1B-1CA27938EAFF}"/>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8514FC37-CE15-F00F-E9F7-24AE4BE63935}"/>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DEDF5B6E-C491-9745-761A-AF2427F2EF62}"/>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B99BEB6E-33D4-1565-F78C-10112AD96927}"/>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394596EB-97AE-1F9B-0EC1-7E5F9BB1BC44}"/>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C10F6764-E67A-6899-9562-8481F893426D}"/>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FEF46A36-F41F-0CD5-2C69-977D55F64BE0}"/>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DFE85EFB-A077-A24E-024F-9496E47FE336}"/>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E61DBF0E-265A-9E7E-EFDE-6CF090A08B23}"/>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5A7460C7-99CB-00B6-F6A7-948427BAD124}"/>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6B57DCED-F0D1-1EAE-456E-AAFD23218D74}"/>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CA42B59C-05C5-8538-E7D6-E376C86C4521}"/>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C3A80BC8-F12B-2CA4-A8B3-5FAFBBCCF29E}"/>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AEF1E172-1B9A-7AF6-28A7-E8198E9E45DB}"/>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5A71629C-1808-A750-DF76-47A8290776C5}"/>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20EC8388-8586-53D2-EAB7-00733697E091}"/>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CFF5C65E-9356-6FBE-170F-68E26C6F2FAD}"/>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35527270-38DD-682D-189B-C8B767E5AE7B}"/>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26B6921B-6352-920F-1DB6-EB35BAB2F1EC}"/>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6" name="Rectangle: Rounded Corners 67">
            <a:extLst>
              <a:ext uri="{FF2B5EF4-FFF2-40B4-BE49-F238E27FC236}">
                <a16:creationId xmlns:a16="http://schemas.microsoft.com/office/drawing/2014/main" id="{E5453387-1612-6A47-88D9-B00486CDAE01}"/>
              </a:ext>
            </a:extLst>
          </p:cNvPr>
          <p:cNvSpPr/>
          <p:nvPr/>
        </p:nvSpPr>
        <p:spPr>
          <a:xfrm>
            <a:off x="538691" y="5110138"/>
            <a:ext cx="2690609" cy="817971"/>
          </a:xfrm>
          <a:prstGeom prst="roundRect">
            <a:avLst>
              <a:gd name="adj" fmla="val 840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venir Next"/>
              <a:ea typeface="+mn-ea"/>
              <a:cs typeface="+mn-cs"/>
            </a:endParaRPr>
          </a:p>
        </p:txBody>
      </p:sp>
      <p:sp>
        <p:nvSpPr>
          <p:cNvPr id="48" name="Freeform 998">
            <a:extLst>
              <a:ext uri="{FF2B5EF4-FFF2-40B4-BE49-F238E27FC236}">
                <a16:creationId xmlns:a16="http://schemas.microsoft.com/office/drawing/2014/main" id="{0CC893CE-43D9-4CD7-CD8B-ECB24101D470}"/>
              </a:ext>
            </a:extLst>
          </p:cNvPr>
          <p:cNvSpPr>
            <a:spLocks noEditPoints="1"/>
          </p:cNvSpPr>
          <p:nvPr/>
        </p:nvSpPr>
        <p:spPr bwMode="auto">
          <a:xfrm>
            <a:off x="1361581" y="3909555"/>
            <a:ext cx="886113" cy="678449"/>
          </a:xfrm>
          <a:custGeom>
            <a:avLst/>
            <a:gdLst>
              <a:gd name="T0" fmla="*/ 1404 w 3370"/>
              <a:gd name="T1" fmla="*/ 2644 h 3044"/>
              <a:gd name="T2" fmla="*/ 2445 w 3370"/>
              <a:gd name="T3" fmla="*/ 2599 h 3044"/>
              <a:gd name="T4" fmla="*/ 2640 w 3370"/>
              <a:gd name="T5" fmla="*/ 2842 h 3044"/>
              <a:gd name="T6" fmla="*/ 2969 w 3370"/>
              <a:gd name="T7" fmla="*/ 2475 h 3044"/>
              <a:gd name="T8" fmla="*/ 305 w 3370"/>
              <a:gd name="T9" fmla="*/ 2689 h 3044"/>
              <a:gd name="T10" fmla="*/ 2848 w 3370"/>
              <a:gd name="T11" fmla="*/ 2223 h 3044"/>
              <a:gd name="T12" fmla="*/ 2042 w 3370"/>
              <a:gd name="T13" fmla="*/ 2400 h 3044"/>
              <a:gd name="T14" fmla="*/ 595 w 3370"/>
              <a:gd name="T15" fmla="*/ 2344 h 3044"/>
              <a:gd name="T16" fmla="*/ 590 w 3370"/>
              <a:gd name="T17" fmla="*/ 2414 h 3044"/>
              <a:gd name="T18" fmla="*/ 1878 w 3370"/>
              <a:gd name="T19" fmla="*/ 2534 h 3044"/>
              <a:gd name="T20" fmla="*/ 3034 w 3370"/>
              <a:gd name="T21" fmla="*/ 2317 h 3044"/>
              <a:gd name="T22" fmla="*/ 1620 w 3370"/>
              <a:gd name="T23" fmla="*/ 2029 h 3044"/>
              <a:gd name="T24" fmla="*/ 1460 w 3370"/>
              <a:gd name="T25" fmla="*/ 2030 h 3044"/>
              <a:gd name="T26" fmla="*/ 961 w 3370"/>
              <a:gd name="T27" fmla="*/ 2284 h 3044"/>
              <a:gd name="T28" fmla="*/ 674 w 3370"/>
              <a:gd name="T29" fmla="*/ 2244 h 3044"/>
              <a:gd name="T30" fmla="*/ 398 w 3370"/>
              <a:gd name="T31" fmla="*/ 2182 h 3044"/>
              <a:gd name="T32" fmla="*/ 2895 w 3370"/>
              <a:gd name="T33" fmla="*/ 2064 h 3044"/>
              <a:gd name="T34" fmla="*/ 281 w 3370"/>
              <a:gd name="T35" fmla="*/ 1874 h 3044"/>
              <a:gd name="T36" fmla="*/ 113 w 3370"/>
              <a:gd name="T37" fmla="*/ 1639 h 3044"/>
              <a:gd name="T38" fmla="*/ 931 w 3370"/>
              <a:gd name="T39" fmla="*/ 1886 h 3044"/>
              <a:gd name="T40" fmla="*/ 2270 w 3370"/>
              <a:gd name="T41" fmla="*/ 1865 h 3044"/>
              <a:gd name="T42" fmla="*/ 2192 w 3370"/>
              <a:gd name="T43" fmla="*/ 1794 h 3044"/>
              <a:gd name="T44" fmla="*/ 974 w 3370"/>
              <a:gd name="T45" fmla="*/ 1731 h 3044"/>
              <a:gd name="T46" fmla="*/ 2050 w 3370"/>
              <a:gd name="T47" fmla="*/ 1407 h 3044"/>
              <a:gd name="T48" fmla="*/ 1750 w 3370"/>
              <a:gd name="T49" fmla="*/ 1409 h 3044"/>
              <a:gd name="T50" fmla="*/ 1296 w 3370"/>
              <a:gd name="T51" fmla="*/ 1664 h 3044"/>
              <a:gd name="T52" fmla="*/ 2693 w 3370"/>
              <a:gd name="T53" fmla="*/ 1625 h 3044"/>
              <a:gd name="T54" fmla="*/ 2808 w 3370"/>
              <a:gd name="T55" fmla="*/ 1328 h 3044"/>
              <a:gd name="T56" fmla="*/ 730 w 3370"/>
              <a:gd name="T57" fmla="*/ 1288 h 3044"/>
              <a:gd name="T58" fmla="*/ 449 w 3370"/>
              <a:gd name="T59" fmla="*/ 1176 h 3044"/>
              <a:gd name="T60" fmla="*/ 2933 w 3370"/>
              <a:gd name="T61" fmla="*/ 881 h 3044"/>
              <a:gd name="T62" fmla="*/ 2417 w 3370"/>
              <a:gd name="T63" fmla="*/ 1052 h 3044"/>
              <a:gd name="T64" fmla="*/ 1178 w 3370"/>
              <a:gd name="T65" fmla="*/ 1117 h 3044"/>
              <a:gd name="T66" fmla="*/ 450 w 3370"/>
              <a:gd name="T67" fmla="*/ 1020 h 3044"/>
              <a:gd name="T68" fmla="*/ 1268 w 3370"/>
              <a:gd name="T69" fmla="*/ 1266 h 3044"/>
              <a:gd name="T70" fmla="*/ 2633 w 3370"/>
              <a:gd name="T71" fmla="*/ 1240 h 3044"/>
              <a:gd name="T72" fmla="*/ 3248 w 3370"/>
              <a:gd name="T73" fmla="*/ 1005 h 3044"/>
              <a:gd name="T74" fmla="*/ 1634 w 3370"/>
              <a:gd name="T75" fmla="*/ 1014 h 3044"/>
              <a:gd name="T76" fmla="*/ 1994 w 3370"/>
              <a:gd name="T77" fmla="*/ 714 h 3044"/>
              <a:gd name="T78" fmla="*/ 2191 w 3370"/>
              <a:gd name="T79" fmla="*/ 973 h 3044"/>
              <a:gd name="T80" fmla="*/ 2471 w 3370"/>
              <a:gd name="T81" fmla="*/ 925 h 3044"/>
              <a:gd name="T82" fmla="*/ 2885 w 3370"/>
              <a:gd name="T83" fmla="*/ 521 h 3044"/>
              <a:gd name="T84" fmla="*/ 112 w 3370"/>
              <a:gd name="T85" fmla="*/ 733 h 3044"/>
              <a:gd name="T86" fmla="*/ 1275 w 3370"/>
              <a:gd name="T87" fmla="*/ 117 h 3044"/>
              <a:gd name="T88" fmla="*/ 163 w 3370"/>
              <a:gd name="T89" fmla="*/ 292 h 3044"/>
              <a:gd name="T90" fmla="*/ 567 w 3370"/>
              <a:gd name="T91" fmla="*/ 532 h 3044"/>
              <a:gd name="T92" fmla="*/ 1886 w 3370"/>
              <a:gd name="T93" fmla="*/ 608 h 3044"/>
              <a:gd name="T94" fmla="*/ 2903 w 3370"/>
              <a:gd name="T95" fmla="*/ 370 h 3044"/>
              <a:gd name="T96" fmla="*/ 2346 w 3370"/>
              <a:gd name="T97" fmla="*/ 161 h 3044"/>
              <a:gd name="T98" fmla="*/ 1731 w 3370"/>
              <a:gd name="T99" fmla="*/ 4 h 3044"/>
              <a:gd name="T100" fmla="*/ 2646 w 3370"/>
              <a:gd name="T101" fmla="*/ 101 h 3044"/>
              <a:gd name="T102" fmla="*/ 3021 w 3370"/>
              <a:gd name="T103" fmla="*/ 785 h 3044"/>
              <a:gd name="T104" fmla="*/ 3320 w 3370"/>
              <a:gd name="T105" fmla="*/ 1516 h 3044"/>
              <a:gd name="T106" fmla="*/ 3187 w 3370"/>
              <a:gd name="T107" fmla="*/ 2206 h 3044"/>
              <a:gd name="T108" fmla="*/ 2792 w 3370"/>
              <a:gd name="T109" fmla="*/ 2922 h 3044"/>
              <a:gd name="T110" fmla="*/ 2022 w 3370"/>
              <a:gd name="T111" fmla="*/ 3034 h 3044"/>
              <a:gd name="T112" fmla="*/ 1067 w 3370"/>
              <a:gd name="T113" fmla="*/ 3010 h 3044"/>
              <a:gd name="T114" fmla="*/ 283 w 3370"/>
              <a:gd name="T115" fmla="*/ 2807 h 3044"/>
              <a:gd name="T116" fmla="*/ 12 w 3370"/>
              <a:gd name="T117" fmla="*/ 2084 h 3044"/>
              <a:gd name="T118" fmla="*/ 338 w 3370"/>
              <a:gd name="T119" fmla="*/ 1015 h 3044"/>
              <a:gd name="T120" fmla="*/ 16 w 3370"/>
              <a:gd name="T121" fmla="*/ 285 h 3044"/>
              <a:gd name="T122" fmla="*/ 739 w 3370"/>
              <a:gd name="T123" fmla="*/ 42 h 3044"/>
              <a:gd name="T124" fmla="*/ 1500 w 3370"/>
              <a:gd name="T125"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0" h="3044">
                <a:moveTo>
                  <a:pt x="1966" y="2644"/>
                </a:moveTo>
                <a:lnTo>
                  <a:pt x="1796" y="2649"/>
                </a:lnTo>
                <a:lnTo>
                  <a:pt x="1787" y="2649"/>
                </a:lnTo>
                <a:lnTo>
                  <a:pt x="1741" y="2650"/>
                </a:lnTo>
                <a:lnTo>
                  <a:pt x="1741" y="2932"/>
                </a:lnTo>
                <a:lnTo>
                  <a:pt x="1856" y="2929"/>
                </a:lnTo>
                <a:lnTo>
                  <a:pt x="1966" y="2924"/>
                </a:lnTo>
                <a:lnTo>
                  <a:pt x="1966" y="2644"/>
                </a:lnTo>
                <a:close/>
                <a:moveTo>
                  <a:pt x="1404" y="2644"/>
                </a:moveTo>
                <a:lnTo>
                  <a:pt x="1404" y="2925"/>
                </a:lnTo>
                <a:lnTo>
                  <a:pt x="1514" y="2929"/>
                </a:lnTo>
                <a:lnTo>
                  <a:pt x="1629" y="2932"/>
                </a:lnTo>
                <a:lnTo>
                  <a:pt x="1629" y="2650"/>
                </a:lnTo>
                <a:lnTo>
                  <a:pt x="1583" y="2649"/>
                </a:lnTo>
                <a:lnTo>
                  <a:pt x="1574" y="2649"/>
                </a:lnTo>
                <a:lnTo>
                  <a:pt x="1404" y="2644"/>
                </a:lnTo>
                <a:close/>
                <a:moveTo>
                  <a:pt x="2247" y="2623"/>
                </a:moveTo>
                <a:lnTo>
                  <a:pt x="2163" y="2630"/>
                </a:lnTo>
                <a:lnTo>
                  <a:pt x="2078" y="2636"/>
                </a:lnTo>
                <a:lnTo>
                  <a:pt x="2078" y="2918"/>
                </a:lnTo>
                <a:lnTo>
                  <a:pt x="2164" y="2911"/>
                </a:lnTo>
                <a:lnTo>
                  <a:pt x="2247" y="2903"/>
                </a:lnTo>
                <a:lnTo>
                  <a:pt x="2247" y="2623"/>
                </a:lnTo>
                <a:close/>
                <a:moveTo>
                  <a:pt x="1123" y="2623"/>
                </a:moveTo>
                <a:lnTo>
                  <a:pt x="1123" y="2903"/>
                </a:lnTo>
                <a:lnTo>
                  <a:pt x="1206" y="2911"/>
                </a:lnTo>
                <a:lnTo>
                  <a:pt x="1292" y="2918"/>
                </a:lnTo>
                <a:lnTo>
                  <a:pt x="1292" y="2637"/>
                </a:lnTo>
                <a:lnTo>
                  <a:pt x="1207" y="2630"/>
                </a:lnTo>
                <a:lnTo>
                  <a:pt x="1123" y="2623"/>
                </a:lnTo>
                <a:close/>
                <a:moveTo>
                  <a:pt x="2528" y="2587"/>
                </a:moveTo>
                <a:lnTo>
                  <a:pt x="2445" y="2599"/>
                </a:lnTo>
                <a:lnTo>
                  <a:pt x="2359" y="2611"/>
                </a:lnTo>
                <a:lnTo>
                  <a:pt x="2359" y="2890"/>
                </a:lnTo>
                <a:lnTo>
                  <a:pt x="2446" y="2877"/>
                </a:lnTo>
                <a:lnTo>
                  <a:pt x="2528" y="2864"/>
                </a:lnTo>
                <a:lnTo>
                  <a:pt x="2528" y="2587"/>
                </a:lnTo>
                <a:close/>
                <a:moveTo>
                  <a:pt x="843" y="2587"/>
                </a:moveTo>
                <a:lnTo>
                  <a:pt x="843" y="2864"/>
                </a:lnTo>
                <a:lnTo>
                  <a:pt x="924" y="2877"/>
                </a:lnTo>
                <a:lnTo>
                  <a:pt x="1011" y="2890"/>
                </a:lnTo>
                <a:lnTo>
                  <a:pt x="1011" y="2611"/>
                </a:lnTo>
                <a:lnTo>
                  <a:pt x="925" y="2599"/>
                </a:lnTo>
                <a:lnTo>
                  <a:pt x="843" y="2587"/>
                </a:lnTo>
                <a:close/>
                <a:moveTo>
                  <a:pt x="2808" y="2529"/>
                </a:moveTo>
                <a:lnTo>
                  <a:pt x="2727" y="2548"/>
                </a:lnTo>
                <a:lnTo>
                  <a:pt x="2640" y="2567"/>
                </a:lnTo>
                <a:lnTo>
                  <a:pt x="2640" y="2842"/>
                </a:lnTo>
                <a:lnTo>
                  <a:pt x="2700" y="2829"/>
                </a:lnTo>
                <a:lnTo>
                  <a:pt x="2756" y="2815"/>
                </a:lnTo>
                <a:lnTo>
                  <a:pt x="2808" y="2800"/>
                </a:lnTo>
                <a:lnTo>
                  <a:pt x="2808" y="2529"/>
                </a:lnTo>
                <a:close/>
                <a:moveTo>
                  <a:pt x="562" y="2529"/>
                </a:moveTo>
                <a:lnTo>
                  <a:pt x="562" y="2800"/>
                </a:lnTo>
                <a:lnTo>
                  <a:pt x="614" y="2815"/>
                </a:lnTo>
                <a:lnTo>
                  <a:pt x="670" y="2829"/>
                </a:lnTo>
                <a:lnTo>
                  <a:pt x="730" y="2842"/>
                </a:lnTo>
                <a:lnTo>
                  <a:pt x="730" y="2567"/>
                </a:lnTo>
                <a:lnTo>
                  <a:pt x="643" y="2548"/>
                </a:lnTo>
                <a:lnTo>
                  <a:pt x="562" y="2529"/>
                </a:lnTo>
                <a:close/>
                <a:moveTo>
                  <a:pt x="3089" y="2416"/>
                </a:moveTo>
                <a:lnTo>
                  <a:pt x="3053" y="2438"/>
                </a:lnTo>
                <a:lnTo>
                  <a:pt x="3014" y="2457"/>
                </a:lnTo>
                <a:lnTo>
                  <a:pt x="2969" y="2475"/>
                </a:lnTo>
                <a:lnTo>
                  <a:pt x="2921" y="2494"/>
                </a:lnTo>
                <a:lnTo>
                  <a:pt x="2921" y="2763"/>
                </a:lnTo>
                <a:lnTo>
                  <a:pt x="2959" y="2748"/>
                </a:lnTo>
                <a:lnTo>
                  <a:pt x="2993" y="2733"/>
                </a:lnTo>
                <a:lnTo>
                  <a:pt x="3022" y="2718"/>
                </a:lnTo>
                <a:lnTo>
                  <a:pt x="3046" y="2703"/>
                </a:lnTo>
                <a:lnTo>
                  <a:pt x="3065" y="2689"/>
                </a:lnTo>
                <a:lnTo>
                  <a:pt x="3078" y="2675"/>
                </a:lnTo>
                <a:lnTo>
                  <a:pt x="3086" y="2662"/>
                </a:lnTo>
                <a:lnTo>
                  <a:pt x="3089" y="2650"/>
                </a:lnTo>
                <a:lnTo>
                  <a:pt x="3089" y="2416"/>
                </a:lnTo>
                <a:close/>
                <a:moveTo>
                  <a:pt x="281" y="2416"/>
                </a:moveTo>
                <a:lnTo>
                  <a:pt x="281" y="2650"/>
                </a:lnTo>
                <a:lnTo>
                  <a:pt x="284" y="2662"/>
                </a:lnTo>
                <a:lnTo>
                  <a:pt x="292" y="2675"/>
                </a:lnTo>
                <a:lnTo>
                  <a:pt x="305" y="2689"/>
                </a:lnTo>
                <a:lnTo>
                  <a:pt x="324" y="2703"/>
                </a:lnTo>
                <a:lnTo>
                  <a:pt x="348" y="2718"/>
                </a:lnTo>
                <a:lnTo>
                  <a:pt x="377" y="2733"/>
                </a:lnTo>
                <a:lnTo>
                  <a:pt x="411" y="2748"/>
                </a:lnTo>
                <a:lnTo>
                  <a:pt x="449" y="2763"/>
                </a:lnTo>
                <a:lnTo>
                  <a:pt x="449" y="2494"/>
                </a:lnTo>
                <a:lnTo>
                  <a:pt x="401" y="2475"/>
                </a:lnTo>
                <a:lnTo>
                  <a:pt x="356" y="2457"/>
                </a:lnTo>
                <a:lnTo>
                  <a:pt x="317" y="2438"/>
                </a:lnTo>
                <a:lnTo>
                  <a:pt x="281" y="2416"/>
                </a:lnTo>
                <a:close/>
                <a:moveTo>
                  <a:pt x="2943" y="2170"/>
                </a:moveTo>
                <a:lnTo>
                  <a:pt x="2935" y="2175"/>
                </a:lnTo>
                <a:lnTo>
                  <a:pt x="2927" y="2180"/>
                </a:lnTo>
                <a:lnTo>
                  <a:pt x="2908" y="2192"/>
                </a:lnTo>
                <a:lnTo>
                  <a:pt x="2893" y="2201"/>
                </a:lnTo>
                <a:lnTo>
                  <a:pt x="2848" y="2223"/>
                </a:lnTo>
                <a:lnTo>
                  <a:pt x="2798" y="2246"/>
                </a:lnTo>
                <a:lnTo>
                  <a:pt x="2744" y="2265"/>
                </a:lnTo>
                <a:lnTo>
                  <a:pt x="2685" y="2285"/>
                </a:lnTo>
                <a:lnTo>
                  <a:pt x="2621" y="2302"/>
                </a:lnTo>
                <a:lnTo>
                  <a:pt x="2555" y="2319"/>
                </a:lnTo>
                <a:lnTo>
                  <a:pt x="2486" y="2334"/>
                </a:lnTo>
                <a:lnTo>
                  <a:pt x="2480" y="2335"/>
                </a:lnTo>
                <a:lnTo>
                  <a:pt x="2473" y="2337"/>
                </a:lnTo>
                <a:lnTo>
                  <a:pt x="2420" y="2347"/>
                </a:lnTo>
                <a:lnTo>
                  <a:pt x="2330" y="2363"/>
                </a:lnTo>
                <a:lnTo>
                  <a:pt x="2235" y="2377"/>
                </a:lnTo>
                <a:lnTo>
                  <a:pt x="2137" y="2389"/>
                </a:lnTo>
                <a:lnTo>
                  <a:pt x="2136" y="2389"/>
                </a:lnTo>
                <a:lnTo>
                  <a:pt x="2134" y="2389"/>
                </a:lnTo>
                <a:lnTo>
                  <a:pt x="2133" y="2389"/>
                </a:lnTo>
                <a:lnTo>
                  <a:pt x="2042" y="2400"/>
                </a:lnTo>
                <a:lnTo>
                  <a:pt x="1949" y="2408"/>
                </a:lnTo>
                <a:lnTo>
                  <a:pt x="1855" y="2414"/>
                </a:lnTo>
                <a:lnTo>
                  <a:pt x="1854" y="2414"/>
                </a:lnTo>
                <a:lnTo>
                  <a:pt x="1733" y="2420"/>
                </a:lnTo>
                <a:lnTo>
                  <a:pt x="1611" y="2423"/>
                </a:lnTo>
                <a:lnTo>
                  <a:pt x="1517" y="2424"/>
                </a:lnTo>
                <a:lnTo>
                  <a:pt x="1446" y="2424"/>
                </a:lnTo>
                <a:lnTo>
                  <a:pt x="1311" y="2420"/>
                </a:lnTo>
                <a:lnTo>
                  <a:pt x="1180" y="2414"/>
                </a:lnTo>
                <a:lnTo>
                  <a:pt x="1180" y="2414"/>
                </a:lnTo>
                <a:lnTo>
                  <a:pt x="1074" y="2407"/>
                </a:lnTo>
                <a:lnTo>
                  <a:pt x="972" y="2398"/>
                </a:lnTo>
                <a:lnTo>
                  <a:pt x="873" y="2387"/>
                </a:lnTo>
                <a:lnTo>
                  <a:pt x="776" y="2374"/>
                </a:lnTo>
                <a:lnTo>
                  <a:pt x="684" y="2360"/>
                </a:lnTo>
                <a:lnTo>
                  <a:pt x="595" y="2344"/>
                </a:lnTo>
                <a:lnTo>
                  <a:pt x="511" y="2327"/>
                </a:lnTo>
                <a:lnTo>
                  <a:pt x="432" y="2307"/>
                </a:lnTo>
                <a:lnTo>
                  <a:pt x="404" y="2300"/>
                </a:lnTo>
                <a:lnTo>
                  <a:pt x="386" y="2295"/>
                </a:lnTo>
                <a:lnTo>
                  <a:pt x="339" y="2282"/>
                </a:lnTo>
                <a:lnTo>
                  <a:pt x="334" y="2281"/>
                </a:lnTo>
                <a:lnTo>
                  <a:pt x="282" y="2263"/>
                </a:lnTo>
                <a:lnTo>
                  <a:pt x="290" y="2278"/>
                </a:lnTo>
                <a:lnTo>
                  <a:pt x="304" y="2293"/>
                </a:lnTo>
                <a:lnTo>
                  <a:pt x="326" y="2309"/>
                </a:lnTo>
                <a:lnTo>
                  <a:pt x="353" y="2327"/>
                </a:lnTo>
                <a:lnTo>
                  <a:pt x="387" y="2343"/>
                </a:lnTo>
                <a:lnTo>
                  <a:pt x="428" y="2361"/>
                </a:lnTo>
                <a:lnTo>
                  <a:pt x="475" y="2378"/>
                </a:lnTo>
                <a:lnTo>
                  <a:pt x="527" y="2396"/>
                </a:lnTo>
                <a:lnTo>
                  <a:pt x="590" y="2414"/>
                </a:lnTo>
                <a:lnTo>
                  <a:pt x="660" y="2432"/>
                </a:lnTo>
                <a:lnTo>
                  <a:pt x="735" y="2449"/>
                </a:lnTo>
                <a:lnTo>
                  <a:pt x="818" y="2465"/>
                </a:lnTo>
                <a:lnTo>
                  <a:pt x="906" y="2481"/>
                </a:lnTo>
                <a:lnTo>
                  <a:pt x="1000" y="2494"/>
                </a:lnTo>
                <a:lnTo>
                  <a:pt x="1100" y="2506"/>
                </a:lnTo>
                <a:lnTo>
                  <a:pt x="1205" y="2516"/>
                </a:lnTo>
                <a:lnTo>
                  <a:pt x="1315" y="2525"/>
                </a:lnTo>
                <a:lnTo>
                  <a:pt x="1431" y="2531"/>
                </a:lnTo>
                <a:lnTo>
                  <a:pt x="1492" y="2534"/>
                </a:lnTo>
                <a:lnTo>
                  <a:pt x="1543" y="2535"/>
                </a:lnTo>
                <a:lnTo>
                  <a:pt x="1614" y="2537"/>
                </a:lnTo>
                <a:lnTo>
                  <a:pt x="1685" y="2537"/>
                </a:lnTo>
                <a:lnTo>
                  <a:pt x="1756" y="2537"/>
                </a:lnTo>
                <a:lnTo>
                  <a:pt x="1827" y="2536"/>
                </a:lnTo>
                <a:lnTo>
                  <a:pt x="1878" y="2534"/>
                </a:lnTo>
                <a:lnTo>
                  <a:pt x="1939" y="2532"/>
                </a:lnTo>
                <a:lnTo>
                  <a:pt x="2055" y="2526"/>
                </a:lnTo>
                <a:lnTo>
                  <a:pt x="2165" y="2516"/>
                </a:lnTo>
                <a:lnTo>
                  <a:pt x="2270" y="2506"/>
                </a:lnTo>
                <a:lnTo>
                  <a:pt x="2370" y="2494"/>
                </a:lnTo>
                <a:lnTo>
                  <a:pt x="2464" y="2481"/>
                </a:lnTo>
                <a:lnTo>
                  <a:pt x="2552" y="2465"/>
                </a:lnTo>
                <a:lnTo>
                  <a:pt x="2635" y="2449"/>
                </a:lnTo>
                <a:lnTo>
                  <a:pt x="2710" y="2432"/>
                </a:lnTo>
                <a:lnTo>
                  <a:pt x="2780" y="2414"/>
                </a:lnTo>
                <a:lnTo>
                  <a:pt x="2843" y="2396"/>
                </a:lnTo>
                <a:lnTo>
                  <a:pt x="2891" y="2380"/>
                </a:lnTo>
                <a:lnTo>
                  <a:pt x="2935" y="2364"/>
                </a:lnTo>
                <a:lnTo>
                  <a:pt x="2973" y="2347"/>
                </a:lnTo>
                <a:lnTo>
                  <a:pt x="3006" y="2332"/>
                </a:lnTo>
                <a:lnTo>
                  <a:pt x="3034" y="2317"/>
                </a:lnTo>
                <a:lnTo>
                  <a:pt x="3056" y="2301"/>
                </a:lnTo>
                <a:lnTo>
                  <a:pt x="3073" y="2287"/>
                </a:lnTo>
                <a:lnTo>
                  <a:pt x="3083" y="2273"/>
                </a:lnTo>
                <a:lnTo>
                  <a:pt x="3088" y="2259"/>
                </a:lnTo>
                <a:lnTo>
                  <a:pt x="3086" y="2253"/>
                </a:lnTo>
                <a:lnTo>
                  <a:pt x="3080" y="2245"/>
                </a:lnTo>
                <a:lnTo>
                  <a:pt x="3070" y="2236"/>
                </a:lnTo>
                <a:lnTo>
                  <a:pt x="3056" y="2224"/>
                </a:lnTo>
                <a:lnTo>
                  <a:pt x="3037" y="2212"/>
                </a:lnTo>
                <a:lnTo>
                  <a:pt x="3013" y="2199"/>
                </a:lnTo>
                <a:lnTo>
                  <a:pt x="2981" y="2184"/>
                </a:lnTo>
                <a:lnTo>
                  <a:pt x="2943" y="2170"/>
                </a:lnTo>
                <a:close/>
                <a:moveTo>
                  <a:pt x="1797" y="2023"/>
                </a:moveTo>
                <a:lnTo>
                  <a:pt x="1713" y="2027"/>
                </a:lnTo>
                <a:lnTo>
                  <a:pt x="1628" y="2029"/>
                </a:lnTo>
                <a:lnTo>
                  <a:pt x="1620" y="2029"/>
                </a:lnTo>
                <a:lnTo>
                  <a:pt x="1573" y="2030"/>
                </a:lnTo>
                <a:lnTo>
                  <a:pt x="1573" y="2311"/>
                </a:lnTo>
                <a:lnTo>
                  <a:pt x="1634" y="2310"/>
                </a:lnTo>
                <a:lnTo>
                  <a:pt x="1658" y="2309"/>
                </a:lnTo>
                <a:lnTo>
                  <a:pt x="1762" y="2306"/>
                </a:lnTo>
                <a:lnTo>
                  <a:pt x="1797" y="2304"/>
                </a:lnTo>
                <a:lnTo>
                  <a:pt x="1797" y="2023"/>
                </a:lnTo>
                <a:close/>
                <a:moveTo>
                  <a:pt x="1236" y="2023"/>
                </a:moveTo>
                <a:lnTo>
                  <a:pt x="1236" y="2304"/>
                </a:lnTo>
                <a:lnTo>
                  <a:pt x="1327" y="2308"/>
                </a:lnTo>
                <a:lnTo>
                  <a:pt x="1337" y="2308"/>
                </a:lnTo>
                <a:lnTo>
                  <a:pt x="1413" y="2310"/>
                </a:lnTo>
                <a:lnTo>
                  <a:pt x="1421" y="2310"/>
                </a:lnTo>
                <a:lnTo>
                  <a:pt x="1428" y="2310"/>
                </a:lnTo>
                <a:lnTo>
                  <a:pt x="1460" y="2311"/>
                </a:lnTo>
                <a:lnTo>
                  <a:pt x="1460" y="2030"/>
                </a:lnTo>
                <a:lnTo>
                  <a:pt x="1414" y="2029"/>
                </a:lnTo>
                <a:lnTo>
                  <a:pt x="1405" y="2029"/>
                </a:lnTo>
                <a:lnTo>
                  <a:pt x="1320" y="2027"/>
                </a:lnTo>
                <a:lnTo>
                  <a:pt x="1236" y="2023"/>
                </a:lnTo>
                <a:close/>
                <a:moveTo>
                  <a:pt x="2078" y="2003"/>
                </a:moveTo>
                <a:lnTo>
                  <a:pt x="1994" y="2010"/>
                </a:lnTo>
                <a:lnTo>
                  <a:pt x="1910" y="2017"/>
                </a:lnTo>
                <a:lnTo>
                  <a:pt x="1910" y="2298"/>
                </a:lnTo>
                <a:lnTo>
                  <a:pt x="1947" y="2295"/>
                </a:lnTo>
                <a:lnTo>
                  <a:pt x="1972" y="2293"/>
                </a:lnTo>
                <a:lnTo>
                  <a:pt x="2025" y="2288"/>
                </a:lnTo>
                <a:lnTo>
                  <a:pt x="2078" y="2283"/>
                </a:lnTo>
                <a:lnTo>
                  <a:pt x="2078" y="2003"/>
                </a:lnTo>
                <a:close/>
                <a:moveTo>
                  <a:pt x="955" y="2003"/>
                </a:moveTo>
                <a:lnTo>
                  <a:pt x="955" y="2283"/>
                </a:lnTo>
                <a:lnTo>
                  <a:pt x="961" y="2284"/>
                </a:lnTo>
                <a:lnTo>
                  <a:pt x="967" y="2285"/>
                </a:lnTo>
                <a:lnTo>
                  <a:pt x="984" y="2286"/>
                </a:lnTo>
                <a:lnTo>
                  <a:pt x="1053" y="2292"/>
                </a:lnTo>
                <a:lnTo>
                  <a:pt x="1123" y="2298"/>
                </a:lnTo>
                <a:lnTo>
                  <a:pt x="1123" y="2017"/>
                </a:lnTo>
                <a:lnTo>
                  <a:pt x="1039" y="2010"/>
                </a:lnTo>
                <a:lnTo>
                  <a:pt x="955" y="2003"/>
                </a:lnTo>
                <a:close/>
                <a:moveTo>
                  <a:pt x="2359" y="1967"/>
                </a:moveTo>
                <a:lnTo>
                  <a:pt x="2276" y="1979"/>
                </a:lnTo>
                <a:lnTo>
                  <a:pt x="2191" y="1991"/>
                </a:lnTo>
                <a:lnTo>
                  <a:pt x="2191" y="2269"/>
                </a:lnTo>
                <a:lnTo>
                  <a:pt x="2277" y="2257"/>
                </a:lnTo>
                <a:lnTo>
                  <a:pt x="2359" y="2244"/>
                </a:lnTo>
                <a:lnTo>
                  <a:pt x="2359" y="1967"/>
                </a:lnTo>
                <a:close/>
                <a:moveTo>
                  <a:pt x="674" y="1967"/>
                </a:moveTo>
                <a:lnTo>
                  <a:pt x="674" y="2244"/>
                </a:lnTo>
                <a:lnTo>
                  <a:pt x="756" y="2257"/>
                </a:lnTo>
                <a:lnTo>
                  <a:pt x="843" y="2269"/>
                </a:lnTo>
                <a:lnTo>
                  <a:pt x="843" y="1991"/>
                </a:lnTo>
                <a:lnTo>
                  <a:pt x="757" y="1979"/>
                </a:lnTo>
                <a:lnTo>
                  <a:pt x="674" y="1967"/>
                </a:lnTo>
                <a:close/>
                <a:moveTo>
                  <a:pt x="2640" y="1908"/>
                </a:moveTo>
                <a:lnTo>
                  <a:pt x="2558" y="1928"/>
                </a:lnTo>
                <a:lnTo>
                  <a:pt x="2471" y="1947"/>
                </a:lnTo>
                <a:lnTo>
                  <a:pt x="2471" y="2222"/>
                </a:lnTo>
                <a:lnTo>
                  <a:pt x="2532" y="2209"/>
                </a:lnTo>
                <a:lnTo>
                  <a:pt x="2588" y="2195"/>
                </a:lnTo>
                <a:lnTo>
                  <a:pt x="2640" y="2180"/>
                </a:lnTo>
                <a:lnTo>
                  <a:pt x="2640" y="1908"/>
                </a:lnTo>
                <a:close/>
                <a:moveTo>
                  <a:pt x="393" y="1908"/>
                </a:moveTo>
                <a:lnTo>
                  <a:pt x="393" y="2180"/>
                </a:lnTo>
                <a:lnTo>
                  <a:pt x="398" y="2182"/>
                </a:lnTo>
                <a:lnTo>
                  <a:pt x="420" y="2187"/>
                </a:lnTo>
                <a:lnTo>
                  <a:pt x="487" y="2205"/>
                </a:lnTo>
                <a:lnTo>
                  <a:pt x="562" y="2222"/>
                </a:lnTo>
                <a:lnTo>
                  <a:pt x="562" y="1948"/>
                </a:lnTo>
                <a:lnTo>
                  <a:pt x="475" y="1928"/>
                </a:lnTo>
                <a:lnTo>
                  <a:pt x="393" y="1908"/>
                </a:lnTo>
                <a:close/>
                <a:moveTo>
                  <a:pt x="2921" y="1796"/>
                </a:moveTo>
                <a:lnTo>
                  <a:pt x="2885" y="1816"/>
                </a:lnTo>
                <a:lnTo>
                  <a:pt x="2845" y="1837"/>
                </a:lnTo>
                <a:lnTo>
                  <a:pt x="2800" y="1855"/>
                </a:lnTo>
                <a:lnTo>
                  <a:pt x="2752" y="1874"/>
                </a:lnTo>
                <a:lnTo>
                  <a:pt x="2752" y="2142"/>
                </a:lnTo>
                <a:lnTo>
                  <a:pt x="2798" y="2123"/>
                </a:lnTo>
                <a:lnTo>
                  <a:pt x="2837" y="2103"/>
                </a:lnTo>
                <a:lnTo>
                  <a:pt x="2870" y="2084"/>
                </a:lnTo>
                <a:lnTo>
                  <a:pt x="2895" y="2064"/>
                </a:lnTo>
                <a:lnTo>
                  <a:pt x="2915" y="2048"/>
                </a:lnTo>
                <a:lnTo>
                  <a:pt x="2920" y="2039"/>
                </a:lnTo>
                <a:lnTo>
                  <a:pt x="2921" y="2030"/>
                </a:lnTo>
                <a:lnTo>
                  <a:pt x="2921" y="1796"/>
                </a:lnTo>
                <a:close/>
                <a:moveTo>
                  <a:pt x="112" y="1796"/>
                </a:moveTo>
                <a:lnTo>
                  <a:pt x="112" y="2030"/>
                </a:lnTo>
                <a:lnTo>
                  <a:pt x="115" y="2042"/>
                </a:lnTo>
                <a:lnTo>
                  <a:pt x="124" y="2055"/>
                </a:lnTo>
                <a:lnTo>
                  <a:pt x="138" y="2070"/>
                </a:lnTo>
                <a:lnTo>
                  <a:pt x="157" y="2084"/>
                </a:lnTo>
                <a:lnTo>
                  <a:pt x="183" y="2099"/>
                </a:lnTo>
                <a:lnTo>
                  <a:pt x="212" y="2115"/>
                </a:lnTo>
                <a:lnTo>
                  <a:pt x="248" y="2130"/>
                </a:lnTo>
                <a:lnTo>
                  <a:pt x="249" y="2130"/>
                </a:lnTo>
                <a:lnTo>
                  <a:pt x="281" y="2142"/>
                </a:lnTo>
                <a:lnTo>
                  <a:pt x="281" y="1874"/>
                </a:lnTo>
                <a:lnTo>
                  <a:pt x="233" y="1855"/>
                </a:lnTo>
                <a:lnTo>
                  <a:pt x="188" y="1837"/>
                </a:lnTo>
                <a:lnTo>
                  <a:pt x="148" y="1816"/>
                </a:lnTo>
                <a:lnTo>
                  <a:pt x="112" y="1796"/>
                </a:lnTo>
                <a:close/>
                <a:moveTo>
                  <a:pt x="385" y="1513"/>
                </a:moveTo>
                <a:lnTo>
                  <a:pt x="331" y="1527"/>
                </a:lnTo>
                <a:lnTo>
                  <a:pt x="285" y="1541"/>
                </a:lnTo>
                <a:lnTo>
                  <a:pt x="246" y="1555"/>
                </a:lnTo>
                <a:lnTo>
                  <a:pt x="212" y="1568"/>
                </a:lnTo>
                <a:lnTo>
                  <a:pt x="185" y="1581"/>
                </a:lnTo>
                <a:lnTo>
                  <a:pt x="162" y="1593"/>
                </a:lnTo>
                <a:lnTo>
                  <a:pt x="145" y="1604"/>
                </a:lnTo>
                <a:lnTo>
                  <a:pt x="132" y="1615"/>
                </a:lnTo>
                <a:lnTo>
                  <a:pt x="122" y="1624"/>
                </a:lnTo>
                <a:lnTo>
                  <a:pt x="116" y="1632"/>
                </a:lnTo>
                <a:lnTo>
                  <a:pt x="113" y="1639"/>
                </a:lnTo>
                <a:lnTo>
                  <a:pt x="117" y="1651"/>
                </a:lnTo>
                <a:lnTo>
                  <a:pt x="129" y="1666"/>
                </a:lnTo>
                <a:lnTo>
                  <a:pt x="145" y="1680"/>
                </a:lnTo>
                <a:lnTo>
                  <a:pt x="166" y="1696"/>
                </a:lnTo>
                <a:lnTo>
                  <a:pt x="194" y="1712"/>
                </a:lnTo>
                <a:lnTo>
                  <a:pt x="228" y="1727"/>
                </a:lnTo>
                <a:lnTo>
                  <a:pt x="266" y="1744"/>
                </a:lnTo>
                <a:lnTo>
                  <a:pt x="309" y="1760"/>
                </a:lnTo>
                <a:lnTo>
                  <a:pt x="358" y="1775"/>
                </a:lnTo>
                <a:lnTo>
                  <a:pt x="422" y="1794"/>
                </a:lnTo>
                <a:lnTo>
                  <a:pt x="491" y="1812"/>
                </a:lnTo>
                <a:lnTo>
                  <a:pt x="567" y="1829"/>
                </a:lnTo>
                <a:lnTo>
                  <a:pt x="649" y="1845"/>
                </a:lnTo>
                <a:lnTo>
                  <a:pt x="737" y="1861"/>
                </a:lnTo>
                <a:lnTo>
                  <a:pt x="831" y="1874"/>
                </a:lnTo>
                <a:lnTo>
                  <a:pt x="931" y="1886"/>
                </a:lnTo>
                <a:lnTo>
                  <a:pt x="1037" y="1896"/>
                </a:lnTo>
                <a:lnTo>
                  <a:pt x="1147" y="1905"/>
                </a:lnTo>
                <a:lnTo>
                  <a:pt x="1262" y="1912"/>
                </a:lnTo>
                <a:lnTo>
                  <a:pt x="1323" y="1914"/>
                </a:lnTo>
                <a:lnTo>
                  <a:pt x="1375" y="1915"/>
                </a:lnTo>
                <a:lnTo>
                  <a:pt x="1444" y="1917"/>
                </a:lnTo>
                <a:lnTo>
                  <a:pt x="1517" y="1917"/>
                </a:lnTo>
                <a:lnTo>
                  <a:pt x="1571" y="1917"/>
                </a:lnTo>
                <a:lnTo>
                  <a:pt x="1624" y="1916"/>
                </a:lnTo>
                <a:lnTo>
                  <a:pt x="1666" y="1915"/>
                </a:lnTo>
                <a:lnTo>
                  <a:pt x="1703" y="1914"/>
                </a:lnTo>
                <a:lnTo>
                  <a:pt x="1829" y="1909"/>
                </a:lnTo>
                <a:lnTo>
                  <a:pt x="1947" y="1900"/>
                </a:lnTo>
                <a:lnTo>
                  <a:pt x="2062" y="1890"/>
                </a:lnTo>
                <a:lnTo>
                  <a:pt x="2169" y="1878"/>
                </a:lnTo>
                <a:lnTo>
                  <a:pt x="2270" y="1865"/>
                </a:lnTo>
                <a:lnTo>
                  <a:pt x="2364" y="1848"/>
                </a:lnTo>
                <a:lnTo>
                  <a:pt x="2453" y="1832"/>
                </a:lnTo>
                <a:lnTo>
                  <a:pt x="2534" y="1813"/>
                </a:lnTo>
                <a:lnTo>
                  <a:pt x="2607" y="1795"/>
                </a:lnTo>
                <a:lnTo>
                  <a:pt x="2675" y="1775"/>
                </a:lnTo>
                <a:lnTo>
                  <a:pt x="2724" y="1759"/>
                </a:lnTo>
                <a:lnTo>
                  <a:pt x="2769" y="1744"/>
                </a:lnTo>
                <a:lnTo>
                  <a:pt x="2807" y="1727"/>
                </a:lnTo>
                <a:lnTo>
                  <a:pt x="2840" y="1711"/>
                </a:lnTo>
                <a:lnTo>
                  <a:pt x="2743" y="1730"/>
                </a:lnTo>
                <a:lnTo>
                  <a:pt x="2641" y="1748"/>
                </a:lnTo>
                <a:lnTo>
                  <a:pt x="2535" y="1762"/>
                </a:lnTo>
                <a:lnTo>
                  <a:pt x="2423" y="1775"/>
                </a:lnTo>
                <a:lnTo>
                  <a:pt x="2309" y="1786"/>
                </a:lnTo>
                <a:lnTo>
                  <a:pt x="2192" y="1794"/>
                </a:lnTo>
                <a:lnTo>
                  <a:pt x="2192" y="1794"/>
                </a:lnTo>
                <a:lnTo>
                  <a:pt x="2191" y="1794"/>
                </a:lnTo>
                <a:lnTo>
                  <a:pt x="2189" y="1794"/>
                </a:lnTo>
                <a:lnTo>
                  <a:pt x="2082" y="1799"/>
                </a:lnTo>
                <a:lnTo>
                  <a:pt x="1972" y="1803"/>
                </a:lnTo>
                <a:lnTo>
                  <a:pt x="1913" y="1804"/>
                </a:lnTo>
                <a:lnTo>
                  <a:pt x="1854" y="1804"/>
                </a:lnTo>
                <a:lnTo>
                  <a:pt x="1802" y="1804"/>
                </a:lnTo>
                <a:lnTo>
                  <a:pt x="1750" y="1803"/>
                </a:lnTo>
                <a:lnTo>
                  <a:pt x="1632" y="1800"/>
                </a:lnTo>
                <a:lnTo>
                  <a:pt x="1517" y="1794"/>
                </a:lnTo>
                <a:lnTo>
                  <a:pt x="1517" y="1794"/>
                </a:lnTo>
                <a:lnTo>
                  <a:pt x="1399" y="1786"/>
                </a:lnTo>
                <a:lnTo>
                  <a:pt x="1287" y="1775"/>
                </a:lnTo>
                <a:lnTo>
                  <a:pt x="1177" y="1763"/>
                </a:lnTo>
                <a:lnTo>
                  <a:pt x="1073" y="1749"/>
                </a:lnTo>
                <a:lnTo>
                  <a:pt x="974" y="1731"/>
                </a:lnTo>
                <a:lnTo>
                  <a:pt x="880" y="1713"/>
                </a:lnTo>
                <a:lnTo>
                  <a:pt x="835" y="1704"/>
                </a:lnTo>
                <a:lnTo>
                  <a:pt x="822" y="1701"/>
                </a:lnTo>
                <a:lnTo>
                  <a:pt x="757" y="1685"/>
                </a:lnTo>
                <a:lnTo>
                  <a:pt x="695" y="1668"/>
                </a:lnTo>
                <a:lnTo>
                  <a:pt x="638" y="1649"/>
                </a:lnTo>
                <a:lnTo>
                  <a:pt x="584" y="1630"/>
                </a:lnTo>
                <a:lnTo>
                  <a:pt x="535" y="1609"/>
                </a:lnTo>
                <a:lnTo>
                  <a:pt x="490" y="1588"/>
                </a:lnTo>
                <a:lnTo>
                  <a:pt x="450" y="1565"/>
                </a:lnTo>
                <a:lnTo>
                  <a:pt x="416" y="1541"/>
                </a:lnTo>
                <a:lnTo>
                  <a:pt x="387" y="1516"/>
                </a:lnTo>
                <a:lnTo>
                  <a:pt x="386" y="1514"/>
                </a:lnTo>
                <a:lnTo>
                  <a:pt x="385" y="1513"/>
                </a:lnTo>
                <a:close/>
                <a:moveTo>
                  <a:pt x="2134" y="1403"/>
                </a:moveTo>
                <a:lnTo>
                  <a:pt x="2050" y="1407"/>
                </a:lnTo>
                <a:lnTo>
                  <a:pt x="1965" y="1409"/>
                </a:lnTo>
                <a:lnTo>
                  <a:pt x="1956" y="1409"/>
                </a:lnTo>
                <a:lnTo>
                  <a:pt x="1910" y="1410"/>
                </a:lnTo>
                <a:lnTo>
                  <a:pt x="1910" y="1690"/>
                </a:lnTo>
                <a:lnTo>
                  <a:pt x="2023" y="1688"/>
                </a:lnTo>
                <a:lnTo>
                  <a:pt x="2134" y="1684"/>
                </a:lnTo>
                <a:lnTo>
                  <a:pt x="2134" y="1403"/>
                </a:lnTo>
                <a:close/>
                <a:moveTo>
                  <a:pt x="1573" y="1403"/>
                </a:moveTo>
                <a:lnTo>
                  <a:pt x="1573" y="1684"/>
                </a:lnTo>
                <a:lnTo>
                  <a:pt x="1579" y="1685"/>
                </a:lnTo>
                <a:lnTo>
                  <a:pt x="1703" y="1689"/>
                </a:lnTo>
                <a:lnTo>
                  <a:pt x="1716" y="1690"/>
                </a:lnTo>
                <a:lnTo>
                  <a:pt x="1756" y="1690"/>
                </a:lnTo>
                <a:lnTo>
                  <a:pt x="1797" y="1691"/>
                </a:lnTo>
                <a:lnTo>
                  <a:pt x="1797" y="1410"/>
                </a:lnTo>
                <a:lnTo>
                  <a:pt x="1750" y="1409"/>
                </a:lnTo>
                <a:lnTo>
                  <a:pt x="1746" y="1409"/>
                </a:lnTo>
                <a:lnTo>
                  <a:pt x="1742" y="1409"/>
                </a:lnTo>
                <a:lnTo>
                  <a:pt x="1573" y="1403"/>
                </a:lnTo>
                <a:close/>
                <a:moveTo>
                  <a:pt x="2415" y="1383"/>
                </a:moveTo>
                <a:lnTo>
                  <a:pt x="2331" y="1390"/>
                </a:lnTo>
                <a:lnTo>
                  <a:pt x="2247" y="1396"/>
                </a:lnTo>
                <a:lnTo>
                  <a:pt x="2247" y="1677"/>
                </a:lnTo>
                <a:lnTo>
                  <a:pt x="2311" y="1673"/>
                </a:lnTo>
                <a:lnTo>
                  <a:pt x="2316" y="1673"/>
                </a:lnTo>
                <a:lnTo>
                  <a:pt x="2366" y="1668"/>
                </a:lnTo>
                <a:lnTo>
                  <a:pt x="2415" y="1663"/>
                </a:lnTo>
                <a:lnTo>
                  <a:pt x="2415" y="1383"/>
                </a:lnTo>
                <a:close/>
                <a:moveTo>
                  <a:pt x="1292" y="1383"/>
                </a:moveTo>
                <a:lnTo>
                  <a:pt x="1292" y="1663"/>
                </a:lnTo>
                <a:lnTo>
                  <a:pt x="1294" y="1664"/>
                </a:lnTo>
                <a:lnTo>
                  <a:pt x="1296" y="1664"/>
                </a:lnTo>
                <a:lnTo>
                  <a:pt x="1318" y="1666"/>
                </a:lnTo>
                <a:lnTo>
                  <a:pt x="1424" y="1675"/>
                </a:lnTo>
                <a:lnTo>
                  <a:pt x="1446" y="1677"/>
                </a:lnTo>
                <a:lnTo>
                  <a:pt x="1460" y="1678"/>
                </a:lnTo>
                <a:lnTo>
                  <a:pt x="1460" y="1396"/>
                </a:lnTo>
                <a:lnTo>
                  <a:pt x="1376" y="1390"/>
                </a:lnTo>
                <a:lnTo>
                  <a:pt x="1292" y="1383"/>
                </a:lnTo>
                <a:close/>
                <a:moveTo>
                  <a:pt x="2696" y="1347"/>
                </a:moveTo>
                <a:lnTo>
                  <a:pt x="2613" y="1359"/>
                </a:lnTo>
                <a:lnTo>
                  <a:pt x="2528" y="1371"/>
                </a:lnTo>
                <a:lnTo>
                  <a:pt x="2528" y="1649"/>
                </a:lnTo>
                <a:lnTo>
                  <a:pt x="2571" y="1644"/>
                </a:lnTo>
                <a:lnTo>
                  <a:pt x="2615" y="1637"/>
                </a:lnTo>
                <a:lnTo>
                  <a:pt x="2653" y="1631"/>
                </a:lnTo>
                <a:lnTo>
                  <a:pt x="2691" y="1625"/>
                </a:lnTo>
                <a:lnTo>
                  <a:pt x="2693" y="1625"/>
                </a:lnTo>
                <a:lnTo>
                  <a:pt x="2696" y="1624"/>
                </a:lnTo>
                <a:lnTo>
                  <a:pt x="2696" y="1347"/>
                </a:lnTo>
                <a:close/>
                <a:moveTo>
                  <a:pt x="1011" y="1347"/>
                </a:moveTo>
                <a:lnTo>
                  <a:pt x="1011" y="1624"/>
                </a:lnTo>
                <a:lnTo>
                  <a:pt x="1043" y="1629"/>
                </a:lnTo>
                <a:lnTo>
                  <a:pt x="1075" y="1635"/>
                </a:lnTo>
                <a:lnTo>
                  <a:pt x="1077" y="1635"/>
                </a:lnTo>
                <a:lnTo>
                  <a:pt x="1079" y="1635"/>
                </a:lnTo>
                <a:lnTo>
                  <a:pt x="1128" y="1643"/>
                </a:lnTo>
                <a:lnTo>
                  <a:pt x="1180" y="1649"/>
                </a:lnTo>
                <a:lnTo>
                  <a:pt x="1180" y="1371"/>
                </a:lnTo>
                <a:lnTo>
                  <a:pt x="1094" y="1359"/>
                </a:lnTo>
                <a:lnTo>
                  <a:pt x="1011" y="1347"/>
                </a:lnTo>
                <a:close/>
                <a:moveTo>
                  <a:pt x="2977" y="1288"/>
                </a:moveTo>
                <a:lnTo>
                  <a:pt x="2895" y="1308"/>
                </a:lnTo>
                <a:lnTo>
                  <a:pt x="2808" y="1328"/>
                </a:lnTo>
                <a:lnTo>
                  <a:pt x="2808" y="1602"/>
                </a:lnTo>
                <a:lnTo>
                  <a:pt x="2815" y="1600"/>
                </a:lnTo>
                <a:lnTo>
                  <a:pt x="2822" y="1599"/>
                </a:lnTo>
                <a:lnTo>
                  <a:pt x="2865" y="1590"/>
                </a:lnTo>
                <a:lnTo>
                  <a:pt x="2909" y="1579"/>
                </a:lnTo>
                <a:lnTo>
                  <a:pt x="2952" y="1567"/>
                </a:lnTo>
                <a:lnTo>
                  <a:pt x="2977" y="1560"/>
                </a:lnTo>
                <a:lnTo>
                  <a:pt x="2977" y="1288"/>
                </a:lnTo>
                <a:close/>
                <a:moveTo>
                  <a:pt x="730" y="1288"/>
                </a:moveTo>
                <a:lnTo>
                  <a:pt x="730" y="1559"/>
                </a:lnTo>
                <a:lnTo>
                  <a:pt x="782" y="1574"/>
                </a:lnTo>
                <a:lnTo>
                  <a:pt x="838" y="1588"/>
                </a:lnTo>
                <a:lnTo>
                  <a:pt x="899" y="1602"/>
                </a:lnTo>
                <a:lnTo>
                  <a:pt x="899" y="1328"/>
                </a:lnTo>
                <a:lnTo>
                  <a:pt x="812" y="1308"/>
                </a:lnTo>
                <a:lnTo>
                  <a:pt x="730" y="1288"/>
                </a:lnTo>
                <a:close/>
                <a:moveTo>
                  <a:pt x="3258" y="1176"/>
                </a:moveTo>
                <a:lnTo>
                  <a:pt x="3222" y="1196"/>
                </a:lnTo>
                <a:lnTo>
                  <a:pt x="3182" y="1217"/>
                </a:lnTo>
                <a:lnTo>
                  <a:pt x="3137" y="1235"/>
                </a:lnTo>
                <a:lnTo>
                  <a:pt x="3089" y="1254"/>
                </a:lnTo>
                <a:lnTo>
                  <a:pt x="3089" y="1523"/>
                </a:lnTo>
                <a:lnTo>
                  <a:pt x="3128" y="1508"/>
                </a:lnTo>
                <a:lnTo>
                  <a:pt x="3162" y="1493"/>
                </a:lnTo>
                <a:lnTo>
                  <a:pt x="3190" y="1477"/>
                </a:lnTo>
                <a:lnTo>
                  <a:pt x="3215" y="1463"/>
                </a:lnTo>
                <a:lnTo>
                  <a:pt x="3233" y="1449"/>
                </a:lnTo>
                <a:lnTo>
                  <a:pt x="3246" y="1435"/>
                </a:lnTo>
                <a:lnTo>
                  <a:pt x="3255" y="1422"/>
                </a:lnTo>
                <a:lnTo>
                  <a:pt x="3258" y="1410"/>
                </a:lnTo>
                <a:lnTo>
                  <a:pt x="3258" y="1176"/>
                </a:lnTo>
                <a:close/>
                <a:moveTo>
                  <a:pt x="449" y="1176"/>
                </a:moveTo>
                <a:lnTo>
                  <a:pt x="449" y="1410"/>
                </a:lnTo>
                <a:lnTo>
                  <a:pt x="449" y="1413"/>
                </a:lnTo>
                <a:lnTo>
                  <a:pt x="450" y="1415"/>
                </a:lnTo>
                <a:lnTo>
                  <a:pt x="454" y="1421"/>
                </a:lnTo>
                <a:lnTo>
                  <a:pt x="467" y="1437"/>
                </a:lnTo>
                <a:lnTo>
                  <a:pt x="485" y="1454"/>
                </a:lnTo>
                <a:lnTo>
                  <a:pt x="510" y="1470"/>
                </a:lnTo>
                <a:lnTo>
                  <a:pt x="540" y="1487"/>
                </a:lnTo>
                <a:lnTo>
                  <a:pt x="576" y="1504"/>
                </a:lnTo>
                <a:lnTo>
                  <a:pt x="618" y="1521"/>
                </a:lnTo>
                <a:lnTo>
                  <a:pt x="618" y="1254"/>
                </a:lnTo>
                <a:lnTo>
                  <a:pt x="570" y="1235"/>
                </a:lnTo>
                <a:lnTo>
                  <a:pt x="525" y="1217"/>
                </a:lnTo>
                <a:lnTo>
                  <a:pt x="485" y="1196"/>
                </a:lnTo>
                <a:lnTo>
                  <a:pt x="449" y="1176"/>
                </a:lnTo>
                <a:close/>
                <a:moveTo>
                  <a:pt x="2933" y="881"/>
                </a:moveTo>
                <a:lnTo>
                  <a:pt x="2928" y="884"/>
                </a:lnTo>
                <a:lnTo>
                  <a:pt x="2922" y="888"/>
                </a:lnTo>
                <a:lnTo>
                  <a:pt x="2902" y="899"/>
                </a:lnTo>
                <a:lnTo>
                  <a:pt x="2885" y="909"/>
                </a:lnTo>
                <a:lnTo>
                  <a:pt x="2862" y="921"/>
                </a:lnTo>
                <a:lnTo>
                  <a:pt x="2840" y="931"/>
                </a:lnTo>
                <a:lnTo>
                  <a:pt x="2834" y="934"/>
                </a:lnTo>
                <a:lnTo>
                  <a:pt x="2828" y="937"/>
                </a:lnTo>
                <a:lnTo>
                  <a:pt x="2782" y="956"/>
                </a:lnTo>
                <a:lnTo>
                  <a:pt x="2772" y="959"/>
                </a:lnTo>
                <a:lnTo>
                  <a:pt x="2713" y="979"/>
                </a:lnTo>
                <a:lnTo>
                  <a:pt x="2692" y="986"/>
                </a:lnTo>
                <a:lnTo>
                  <a:pt x="2656" y="997"/>
                </a:lnTo>
                <a:lnTo>
                  <a:pt x="2582" y="1016"/>
                </a:lnTo>
                <a:lnTo>
                  <a:pt x="2502" y="1034"/>
                </a:lnTo>
                <a:lnTo>
                  <a:pt x="2417" y="1052"/>
                </a:lnTo>
                <a:lnTo>
                  <a:pt x="2327" y="1067"/>
                </a:lnTo>
                <a:lnTo>
                  <a:pt x="2234" y="1082"/>
                </a:lnTo>
                <a:lnTo>
                  <a:pt x="2136" y="1094"/>
                </a:lnTo>
                <a:lnTo>
                  <a:pt x="2036" y="1104"/>
                </a:lnTo>
                <a:lnTo>
                  <a:pt x="1932" y="1112"/>
                </a:lnTo>
                <a:lnTo>
                  <a:pt x="1826" y="1120"/>
                </a:lnTo>
                <a:lnTo>
                  <a:pt x="1718" y="1125"/>
                </a:lnTo>
                <a:lnTo>
                  <a:pt x="1606" y="1127"/>
                </a:lnTo>
                <a:lnTo>
                  <a:pt x="1517" y="1128"/>
                </a:lnTo>
                <a:lnTo>
                  <a:pt x="1454" y="1128"/>
                </a:lnTo>
                <a:lnTo>
                  <a:pt x="1390" y="1127"/>
                </a:lnTo>
                <a:lnTo>
                  <a:pt x="1285" y="1123"/>
                </a:lnTo>
                <a:lnTo>
                  <a:pt x="1181" y="1117"/>
                </a:lnTo>
                <a:lnTo>
                  <a:pt x="1181" y="1117"/>
                </a:lnTo>
                <a:lnTo>
                  <a:pt x="1180" y="1117"/>
                </a:lnTo>
                <a:lnTo>
                  <a:pt x="1178" y="1117"/>
                </a:lnTo>
                <a:lnTo>
                  <a:pt x="1177" y="1117"/>
                </a:lnTo>
                <a:lnTo>
                  <a:pt x="1082" y="1111"/>
                </a:lnTo>
                <a:lnTo>
                  <a:pt x="990" y="1103"/>
                </a:lnTo>
                <a:lnTo>
                  <a:pt x="899" y="1094"/>
                </a:lnTo>
                <a:lnTo>
                  <a:pt x="899" y="1094"/>
                </a:lnTo>
                <a:lnTo>
                  <a:pt x="898" y="1093"/>
                </a:lnTo>
                <a:lnTo>
                  <a:pt x="898" y="1093"/>
                </a:lnTo>
                <a:lnTo>
                  <a:pt x="801" y="1081"/>
                </a:lnTo>
                <a:lnTo>
                  <a:pt x="707" y="1067"/>
                </a:lnTo>
                <a:lnTo>
                  <a:pt x="617" y="1052"/>
                </a:lnTo>
                <a:lnTo>
                  <a:pt x="530" y="1034"/>
                </a:lnTo>
                <a:lnTo>
                  <a:pt x="463" y="1019"/>
                </a:lnTo>
                <a:lnTo>
                  <a:pt x="458" y="1018"/>
                </a:lnTo>
                <a:lnTo>
                  <a:pt x="451" y="1016"/>
                </a:lnTo>
                <a:lnTo>
                  <a:pt x="450" y="1018"/>
                </a:lnTo>
                <a:lnTo>
                  <a:pt x="450" y="1020"/>
                </a:lnTo>
                <a:lnTo>
                  <a:pt x="455" y="1032"/>
                </a:lnTo>
                <a:lnTo>
                  <a:pt x="466" y="1047"/>
                </a:lnTo>
                <a:lnTo>
                  <a:pt x="483" y="1061"/>
                </a:lnTo>
                <a:lnTo>
                  <a:pt x="504" y="1076"/>
                </a:lnTo>
                <a:lnTo>
                  <a:pt x="532" y="1092"/>
                </a:lnTo>
                <a:lnTo>
                  <a:pt x="566" y="1108"/>
                </a:lnTo>
                <a:lnTo>
                  <a:pt x="604" y="1124"/>
                </a:lnTo>
                <a:lnTo>
                  <a:pt x="647" y="1140"/>
                </a:lnTo>
                <a:lnTo>
                  <a:pt x="695" y="1155"/>
                </a:lnTo>
                <a:lnTo>
                  <a:pt x="759" y="1174"/>
                </a:lnTo>
                <a:lnTo>
                  <a:pt x="828" y="1191"/>
                </a:lnTo>
                <a:lnTo>
                  <a:pt x="904" y="1209"/>
                </a:lnTo>
                <a:lnTo>
                  <a:pt x="986" y="1225"/>
                </a:lnTo>
                <a:lnTo>
                  <a:pt x="1074" y="1240"/>
                </a:lnTo>
                <a:lnTo>
                  <a:pt x="1168" y="1254"/>
                </a:lnTo>
                <a:lnTo>
                  <a:pt x="1268" y="1266"/>
                </a:lnTo>
                <a:lnTo>
                  <a:pt x="1374" y="1276"/>
                </a:lnTo>
                <a:lnTo>
                  <a:pt x="1484" y="1285"/>
                </a:lnTo>
                <a:lnTo>
                  <a:pt x="1599" y="1292"/>
                </a:lnTo>
                <a:lnTo>
                  <a:pt x="1660" y="1294"/>
                </a:lnTo>
                <a:lnTo>
                  <a:pt x="1712" y="1295"/>
                </a:lnTo>
                <a:lnTo>
                  <a:pt x="1781" y="1297"/>
                </a:lnTo>
                <a:lnTo>
                  <a:pt x="1854" y="1297"/>
                </a:lnTo>
                <a:lnTo>
                  <a:pt x="1926" y="1297"/>
                </a:lnTo>
                <a:lnTo>
                  <a:pt x="1995" y="1295"/>
                </a:lnTo>
                <a:lnTo>
                  <a:pt x="2047" y="1294"/>
                </a:lnTo>
                <a:lnTo>
                  <a:pt x="2108" y="1292"/>
                </a:lnTo>
                <a:lnTo>
                  <a:pt x="2223" y="1285"/>
                </a:lnTo>
                <a:lnTo>
                  <a:pt x="2333" y="1276"/>
                </a:lnTo>
                <a:lnTo>
                  <a:pt x="2439" y="1266"/>
                </a:lnTo>
                <a:lnTo>
                  <a:pt x="2539" y="1254"/>
                </a:lnTo>
                <a:lnTo>
                  <a:pt x="2633" y="1240"/>
                </a:lnTo>
                <a:lnTo>
                  <a:pt x="2721" y="1225"/>
                </a:lnTo>
                <a:lnTo>
                  <a:pt x="2803" y="1209"/>
                </a:lnTo>
                <a:lnTo>
                  <a:pt x="2879" y="1192"/>
                </a:lnTo>
                <a:lnTo>
                  <a:pt x="2948" y="1174"/>
                </a:lnTo>
                <a:lnTo>
                  <a:pt x="3012" y="1155"/>
                </a:lnTo>
                <a:lnTo>
                  <a:pt x="3061" y="1140"/>
                </a:lnTo>
                <a:lnTo>
                  <a:pt x="3103" y="1124"/>
                </a:lnTo>
                <a:lnTo>
                  <a:pt x="3142" y="1107"/>
                </a:lnTo>
                <a:lnTo>
                  <a:pt x="3176" y="1092"/>
                </a:lnTo>
                <a:lnTo>
                  <a:pt x="3204" y="1076"/>
                </a:lnTo>
                <a:lnTo>
                  <a:pt x="3225" y="1061"/>
                </a:lnTo>
                <a:lnTo>
                  <a:pt x="3241" y="1046"/>
                </a:lnTo>
                <a:lnTo>
                  <a:pt x="3253" y="1032"/>
                </a:lnTo>
                <a:lnTo>
                  <a:pt x="3257" y="1019"/>
                </a:lnTo>
                <a:lnTo>
                  <a:pt x="3255" y="1012"/>
                </a:lnTo>
                <a:lnTo>
                  <a:pt x="3248" y="1005"/>
                </a:lnTo>
                <a:lnTo>
                  <a:pt x="3239" y="996"/>
                </a:lnTo>
                <a:lnTo>
                  <a:pt x="3226" y="985"/>
                </a:lnTo>
                <a:lnTo>
                  <a:pt x="3209" y="974"/>
                </a:lnTo>
                <a:lnTo>
                  <a:pt x="3187" y="962"/>
                </a:lnTo>
                <a:lnTo>
                  <a:pt x="3160" y="949"/>
                </a:lnTo>
                <a:lnTo>
                  <a:pt x="3127" y="936"/>
                </a:lnTo>
                <a:lnTo>
                  <a:pt x="3089" y="922"/>
                </a:lnTo>
                <a:lnTo>
                  <a:pt x="3043" y="908"/>
                </a:lnTo>
                <a:lnTo>
                  <a:pt x="2992" y="895"/>
                </a:lnTo>
                <a:lnTo>
                  <a:pt x="2933" y="881"/>
                </a:lnTo>
                <a:close/>
                <a:moveTo>
                  <a:pt x="1797" y="727"/>
                </a:moveTo>
                <a:lnTo>
                  <a:pt x="1628" y="732"/>
                </a:lnTo>
                <a:lnTo>
                  <a:pt x="1619" y="732"/>
                </a:lnTo>
                <a:lnTo>
                  <a:pt x="1573" y="733"/>
                </a:lnTo>
                <a:lnTo>
                  <a:pt x="1573" y="1015"/>
                </a:lnTo>
                <a:lnTo>
                  <a:pt x="1634" y="1014"/>
                </a:lnTo>
                <a:lnTo>
                  <a:pt x="1651" y="1013"/>
                </a:lnTo>
                <a:lnTo>
                  <a:pt x="1767" y="1010"/>
                </a:lnTo>
                <a:lnTo>
                  <a:pt x="1768" y="1010"/>
                </a:lnTo>
                <a:lnTo>
                  <a:pt x="1769" y="1010"/>
                </a:lnTo>
                <a:lnTo>
                  <a:pt x="1797" y="1008"/>
                </a:lnTo>
                <a:lnTo>
                  <a:pt x="1797" y="727"/>
                </a:lnTo>
                <a:close/>
                <a:moveTo>
                  <a:pt x="1236" y="727"/>
                </a:moveTo>
                <a:lnTo>
                  <a:pt x="1236" y="1008"/>
                </a:lnTo>
                <a:lnTo>
                  <a:pt x="1347" y="1012"/>
                </a:lnTo>
                <a:lnTo>
                  <a:pt x="1460" y="1015"/>
                </a:lnTo>
                <a:lnTo>
                  <a:pt x="1460" y="733"/>
                </a:lnTo>
                <a:lnTo>
                  <a:pt x="1414" y="732"/>
                </a:lnTo>
                <a:lnTo>
                  <a:pt x="1405" y="732"/>
                </a:lnTo>
                <a:lnTo>
                  <a:pt x="1236" y="727"/>
                </a:lnTo>
                <a:close/>
                <a:moveTo>
                  <a:pt x="2078" y="706"/>
                </a:moveTo>
                <a:lnTo>
                  <a:pt x="1994" y="714"/>
                </a:lnTo>
                <a:lnTo>
                  <a:pt x="1910" y="721"/>
                </a:lnTo>
                <a:lnTo>
                  <a:pt x="1910" y="1002"/>
                </a:lnTo>
                <a:lnTo>
                  <a:pt x="1995" y="994"/>
                </a:lnTo>
                <a:lnTo>
                  <a:pt x="2078" y="986"/>
                </a:lnTo>
                <a:lnTo>
                  <a:pt x="2078" y="706"/>
                </a:lnTo>
                <a:close/>
                <a:moveTo>
                  <a:pt x="955" y="706"/>
                </a:moveTo>
                <a:lnTo>
                  <a:pt x="955" y="986"/>
                </a:lnTo>
                <a:lnTo>
                  <a:pt x="1039" y="994"/>
                </a:lnTo>
                <a:lnTo>
                  <a:pt x="1123" y="1001"/>
                </a:lnTo>
                <a:lnTo>
                  <a:pt x="1123" y="721"/>
                </a:lnTo>
                <a:lnTo>
                  <a:pt x="1039" y="714"/>
                </a:lnTo>
                <a:lnTo>
                  <a:pt x="955" y="706"/>
                </a:lnTo>
                <a:close/>
                <a:moveTo>
                  <a:pt x="2359" y="671"/>
                </a:moveTo>
                <a:lnTo>
                  <a:pt x="2276" y="683"/>
                </a:lnTo>
                <a:lnTo>
                  <a:pt x="2191" y="694"/>
                </a:lnTo>
                <a:lnTo>
                  <a:pt x="2191" y="973"/>
                </a:lnTo>
                <a:lnTo>
                  <a:pt x="2277" y="961"/>
                </a:lnTo>
                <a:lnTo>
                  <a:pt x="2359" y="947"/>
                </a:lnTo>
                <a:lnTo>
                  <a:pt x="2359" y="671"/>
                </a:lnTo>
                <a:close/>
                <a:moveTo>
                  <a:pt x="674" y="671"/>
                </a:moveTo>
                <a:lnTo>
                  <a:pt x="674" y="947"/>
                </a:lnTo>
                <a:lnTo>
                  <a:pt x="692" y="950"/>
                </a:lnTo>
                <a:lnTo>
                  <a:pt x="787" y="966"/>
                </a:lnTo>
                <a:lnTo>
                  <a:pt x="809" y="969"/>
                </a:lnTo>
                <a:lnTo>
                  <a:pt x="843" y="973"/>
                </a:lnTo>
                <a:lnTo>
                  <a:pt x="843" y="694"/>
                </a:lnTo>
                <a:lnTo>
                  <a:pt x="757" y="683"/>
                </a:lnTo>
                <a:lnTo>
                  <a:pt x="674" y="671"/>
                </a:lnTo>
                <a:close/>
                <a:moveTo>
                  <a:pt x="2640" y="612"/>
                </a:moveTo>
                <a:lnTo>
                  <a:pt x="2558" y="632"/>
                </a:lnTo>
                <a:lnTo>
                  <a:pt x="2471" y="650"/>
                </a:lnTo>
                <a:lnTo>
                  <a:pt x="2471" y="925"/>
                </a:lnTo>
                <a:lnTo>
                  <a:pt x="2532" y="911"/>
                </a:lnTo>
                <a:lnTo>
                  <a:pt x="2588" y="898"/>
                </a:lnTo>
                <a:lnTo>
                  <a:pt x="2640" y="884"/>
                </a:lnTo>
                <a:lnTo>
                  <a:pt x="2640" y="612"/>
                </a:lnTo>
                <a:close/>
                <a:moveTo>
                  <a:pt x="393" y="612"/>
                </a:moveTo>
                <a:lnTo>
                  <a:pt x="393" y="884"/>
                </a:lnTo>
                <a:lnTo>
                  <a:pt x="423" y="892"/>
                </a:lnTo>
                <a:lnTo>
                  <a:pt x="453" y="900"/>
                </a:lnTo>
                <a:lnTo>
                  <a:pt x="496" y="911"/>
                </a:lnTo>
                <a:lnTo>
                  <a:pt x="541" y="922"/>
                </a:lnTo>
                <a:lnTo>
                  <a:pt x="562" y="926"/>
                </a:lnTo>
                <a:lnTo>
                  <a:pt x="562" y="650"/>
                </a:lnTo>
                <a:lnTo>
                  <a:pt x="475" y="632"/>
                </a:lnTo>
                <a:lnTo>
                  <a:pt x="393" y="612"/>
                </a:lnTo>
                <a:close/>
                <a:moveTo>
                  <a:pt x="2921" y="499"/>
                </a:moveTo>
                <a:lnTo>
                  <a:pt x="2885" y="521"/>
                </a:lnTo>
                <a:lnTo>
                  <a:pt x="2845" y="540"/>
                </a:lnTo>
                <a:lnTo>
                  <a:pt x="2800" y="559"/>
                </a:lnTo>
                <a:lnTo>
                  <a:pt x="2752" y="577"/>
                </a:lnTo>
                <a:lnTo>
                  <a:pt x="2752" y="846"/>
                </a:lnTo>
                <a:lnTo>
                  <a:pt x="2793" y="828"/>
                </a:lnTo>
                <a:lnTo>
                  <a:pt x="2830" y="811"/>
                </a:lnTo>
                <a:lnTo>
                  <a:pt x="2860" y="794"/>
                </a:lnTo>
                <a:lnTo>
                  <a:pt x="2886" y="776"/>
                </a:lnTo>
                <a:lnTo>
                  <a:pt x="2906" y="760"/>
                </a:lnTo>
                <a:lnTo>
                  <a:pt x="2907" y="761"/>
                </a:lnTo>
                <a:lnTo>
                  <a:pt x="2915" y="751"/>
                </a:lnTo>
                <a:lnTo>
                  <a:pt x="2920" y="741"/>
                </a:lnTo>
                <a:lnTo>
                  <a:pt x="2921" y="733"/>
                </a:lnTo>
                <a:lnTo>
                  <a:pt x="2921" y="499"/>
                </a:lnTo>
                <a:close/>
                <a:moveTo>
                  <a:pt x="112" y="499"/>
                </a:moveTo>
                <a:lnTo>
                  <a:pt x="112" y="733"/>
                </a:lnTo>
                <a:lnTo>
                  <a:pt x="115" y="745"/>
                </a:lnTo>
                <a:lnTo>
                  <a:pt x="124" y="759"/>
                </a:lnTo>
                <a:lnTo>
                  <a:pt x="137" y="772"/>
                </a:lnTo>
                <a:lnTo>
                  <a:pt x="155" y="786"/>
                </a:lnTo>
                <a:lnTo>
                  <a:pt x="180" y="802"/>
                </a:lnTo>
                <a:lnTo>
                  <a:pt x="208" y="816"/>
                </a:lnTo>
                <a:lnTo>
                  <a:pt x="242" y="832"/>
                </a:lnTo>
                <a:lnTo>
                  <a:pt x="281" y="847"/>
                </a:lnTo>
                <a:lnTo>
                  <a:pt x="281" y="577"/>
                </a:lnTo>
                <a:lnTo>
                  <a:pt x="233" y="559"/>
                </a:lnTo>
                <a:lnTo>
                  <a:pt x="188" y="540"/>
                </a:lnTo>
                <a:lnTo>
                  <a:pt x="148" y="521"/>
                </a:lnTo>
                <a:lnTo>
                  <a:pt x="112" y="499"/>
                </a:lnTo>
                <a:close/>
                <a:moveTo>
                  <a:pt x="1517" y="113"/>
                </a:moveTo>
                <a:lnTo>
                  <a:pt x="1393" y="114"/>
                </a:lnTo>
                <a:lnTo>
                  <a:pt x="1275" y="117"/>
                </a:lnTo>
                <a:lnTo>
                  <a:pt x="1163" y="121"/>
                </a:lnTo>
                <a:lnTo>
                  <a:pt x="1057" y="126"/>
                </a:lnTo>
                <a:lnTo>
                  <a:pt x="956" y="134"/>
                </a:lnTo>
                <a:lnTo>
                  <a:pt x="861" y="142"/>
                </a:lnTo>
                <a:lnTo>
                  <a:pt x="772" y="151"/>
                </a:lnTo>
                <a:lnTo>
                  <a:pt x="688" y="161"/>
                </a:lnTo>
                <a:lnTo>
                  <a:pt x="610" y="173"/>
                </a:lnTo>
                <a:lnTo>
                  <a:pt x="537" y="185"/>
                </a:lnTo>
                <a:lnTo>
                  <a:pt x="471" y="197"/>
                </a:lnTo>
                <a:lnTo>
                  <a:pt x="410" y="210"/>
                </a:lnTo>
                <a:lnTo>
                  <a:pt x="354" y="224"/>
                </a:lnTo>
                <a:lnTo>
                  <a:pt x="305" y="237"/>
                </a:lnTo>
                <a:lnTo>
                  <a:pt x="261" y="251"/>
                </a:lnTo>
                <a:lnTo>
                  <a:pt x="223" y="265"/>
                </a:lnTo>
                <a:lnTo>
                  <a:pt x="190" y="279"/>
                </a:lnTo>
                <a:lnTo>
                  <a:pt x="163" y="292"/>
                </a:lnTo>
                <a:lnTo>
                  <a:pt x="143" y="306"/>
                </a:lnTo>
                <a:lnTo>
                  <a:pt x="127" y="319"/>
                </a:lnTo>
                <a:lnTo>
                  <a:pt x="117" y="331"/>
                </a:lnTo>
                <a:lnTo>
                  <a:pt x="113" y="344"/>
                </a:lnTo>
                <a:lnTo>
                  <a:pt x="118" y="357"/>
                </a:lnTo>
                <a:lnTo>
                  <a:pt x="130" y="370"/>
                </a:lnTo>
                <a:lnTo>
                  <a:pt x="146" y="385"/>
                </a:lnTo>
                <a:lnTo>
                  <a:pt x="169" y="400"/>
                </a:lnTo>
                <a:lnTo>
                  <a:pt x="196" y="415"/>
                </a:lnTo>
                <a:lnTo>
                  <a:pt x="229" y="432"/>
                </a:lnTo>
                <a:lnTo>
                  <a:pt x="267" y="447"/>
                </a:lnTo>
                <a:lnTo>
                  <a:pt x="310" y="464"/>
                </a:lnTo>
                <a:lnTo>
                  <a:pt x="358" y="479"/>
                </a:lnTo>
                <a:lnTo>
                  <a:pt x="422" y="497"/>
                </a:lnTo>
                <a:lnTo>
                  <a:pt x="491" y="516"/>
                </a:lnTo>
                <a:lnTo>
                  <a:pt x="567" y="532"/>
                </a:lnTo>
                <a:lnTo>
                  <a:pt x="649" y="549"/>
                </a:lnTo>
                <a:lnTo>
                  <a:pt x="737" y="564"/>
                </a:lnTo>
                <a:lnTo>
                  <a:pt x="831" y="577"/>
                </a:lnTo>
                <a:lnTo>
                  <a:pt x="931" y="590"/>
                </a:lnTo>
                <a:lnTo>
                  <a:pt x="1037" y="600"/>
                </a:lnTo>
                <a:lnTo>
                  <a:pt x="1147" y="608"/>
                </a:lnTo>
                <a:lnTo>
                  <a:pt x="1262" y="615"/>
                </a:lnTo>
                <a:lnTo>
                  <a:pt x="1323" y="617"/>
                </a:lnTo>
                <a:lnTo>
                  <a:pt x="1375" y="618"/>
                </a:lnTo>
                <a:lnTo>
                  <a:pt x="1444" y="620"/>
                </a:lnTo>
                <a:lnTo>
                  <a:pt x="1517" y="620"/>
                </a:lnTo>
                <a:lnTo>
                  <a:pt x="1589" y="620"/>
                </a:lnTo>
                <a:lnTo>
                  <a:pt x="1658" y="618"/>
                </a:lnTo>
                <a:lnTo>
                  <a:pt x="1710" y="617"/>
                </a:lnTo>
                <a:lnTo>
                  <a:pt x="1771" y="615"/>
                </a:lnTo>
                <a:lnTo>
                  <a:pt x="1886" y="608"/>
                </a:lnTo>
                <a:lnTo>
                  <a:pt x="1996" y="600"/>
                </a:lnTo>
                <a:lnTo>
                  <a:pt x="2102" y="590"/>
                </a:lnTo>
                <a:lnTo>
                  <a:pt x="2202" y="577"/>
                </a:lnTo>
                <a:lnTo>
                  <a:pt x="2296" y="564"/>
                </a:lnTo>
                <a:lnTo>
                  <a:pt x="2384" y="549"/>
                </a:lnTo>
                <a:lnTo>
                  <a:pt x="2466" y="532"/>
                </a:lnTo>
                <a:lnTo>
                  <a:pt x="2542" y="516"/>
                </a:lnTo>
                <a:lnTo>
                  <a:pt x="2611" y="497"/>
                </a:lnTo>
                <a:lnTo>
                  <a:pt x="2675" y="479"/>
                </a:lnTo>
                <a:lnTo>
                  <a:pt x="2723" y="464"/>
                </a:lnTo>
                <a:lnTo>
                  <a:pt x="2765" y="447"/>
                </a:lnTo>
                <a:lnTo>
                  <a:pt x="2804" y="432"/>
                </a:lnTo>
                <a:lnTo>
                  <a:pt x="2837" y="415"/>
                </a:lnTo>
                <a:lnTo>
                  <a:pt x="2865" y="400"/>
                </a:lnTo>
                <a:lnTo>
                  <a:pt x="2887" y="385"/>
                </a:lnTo>
                <a:lnTo>
                  <a:pt x="2903" y="370"/>
                </a:lnTo>
                <a:lnTo>
                  <a:pt x="2915" y="357"/>
                </a:lnTo>
                <a:lnTo>
                  <a:pt x="2920" y="344"/>
                </a:lnTo>
                <a:lnTo>
                  <a:pt x="2916" y="331"/>
                </a:lnTo>
                <a:lnTo>
                  <a:pt x="2906" y="319"/>
                </a:lnTo>
                <a:lnTo>
                  <a:pt x="2891" y="306"/>
                </a:lnTo>
                <a:lnTo>
                  <a:pt x="2870" y="292"/>
                </a:lnTo>
                <a:lnTo>
                  <a:pt x="2843" y="279"/>
                </a:lnTo>
                <a:lnTo>
                  <a:pt x="2810" y="265"/>
                </a:lnTo>
                <a:lnTo>
                  <a:pt x="2772" y="251"/>
                </a:lnTo>
                <a:lnTo>
                  <a:pt x="2728" y="237"/>
                </a:lnTo>
                <a:lnTo>
                  <a:pt x="2679" y="224"/>
                </a:lnTo>
                <a:lnTo>
                  <a:pt x="2623" y="210"/>
                </a:lnTo>
                <a:lnTo>
                  <a:pt x="2562" y="197"/>
                </a:lnTo>
                <a:lnTo>
                  <a:pt x="2496" y="185"/>
                </a:lnTo>
                <a:lnTo>
                  <a:pt x="2423" y="173"/>
                </a:lnTo>
                <a:lnTo>
                  <a:pt x="2346" y="161"/>
                </a:lnTo>
                <a:lnTo>
                  <a:pt x="2262" y="151"/>
                </a:lnTo>
                <a:lnTo>
                  <a:pt x="2172" y="142"/>
                </a:lnTo>
                <a:lnTo>
                  <a:pt x="2077" y="134"/>
                </a:lnTo>
                <a:lnTo>
                  <a:pt x="1976" y="126"/>
                </a:lnTo>
                <a:lnTo>
                  <a:pt x="1870" y="121"/>
                </a:lnTo>
                <a:lnTo>
                  <a:pt x="1758" y="117"/>
                </a:lnTo>
                <a:lnTo>
                  <a:pt x="1640" y="114"/>
                </a:lnTo>
                <a:lnTo>
                  <a:pt x="1517" y="113"/>
                </a:lnTo>
                <a:close/>
                <a:moveTo>
                  <a:pt x="1517" y="0"/>
                </a:moveTo>
                <a:lnTo>
                  <a:pt x="1533" y="0"/>
                </a:lnTo>
                <a:lnTo>
                  <a:pt x="1554" y="0"/>
                </a:lnTo>
                <a:lnTo>
                  <a:pt x="1581" y="1"/>
                </a:lnTo>
                <a:lnTo>
                  <a:pt x="1612" y="1"/>
                </a:lnTo>
                <a:lnTo>
                  <a:pt x="1648" y="2"/>
                </a:lnTo>
                <a:lnTo>
                  <a:pt x="1688" y="2"/>
                </a:lnTo>
                <a:lnTo>
                  <a:pt x="1731" y="4"/>
                </a:lnTo>
                <a:lnTo>
                  <a:pt x="1778" y="5"/>
                </a:lnTo>
                <a:lnTo>
                  <a:pt x="1828" y="8"/>
                </a:lnTo>
                <a:lnTo>
                  <a:pt x="1881" y="10"/>
                </a:lnTo>
                <a:lnTo>
                  <a:pt x="1935" y="13"/>
                </a:lnTo>
                <a:lnTo>
                  <a:pt x="1992" y="17"/>
                </a:lnTo>
                <a:lnTo>
                  <a:pt x="2051" y="20"/>
                </a:lnTo>
                <a:lnTo>
                  <a:pt x="2111" y="25"/>
                </a:lnTo>
                <a:lnTo>
                  <a:pt x="2171" y="30"/>
                </a:lnTo>
                <a:lnTo>
                  <a:pt x="2232" y="36"/>
                </a:lnTo>
                <a:lnTo>
                  <a:pt x="2294" y="42"/>
                </a:lnTo>
                <a:lnTo>
                  <a:pt x="2355" y="51"/>
                </a:lnTo>
                <a:lnTo>
                  <a:pt x="2416" y="59"/>
                </a:lnTo>
                <a:lnTo>
                  <a:pt x="2475" y="68"/>
                </a:lnTo>
                <a:lnTo>
                  <a:pt x="2535" y="77"/>
                </a:lnTo>
                <a:lnTo>
                  <a:pt x="2591" y="88"/>
                </a:lnTo>
                <a:lnTo>
                  <a:pt x="2646" y="101"/>
                </a:lnTo>
                <a:lnTo>
                  <a:pt x="2699" y="114"/>
                </a:lnTo>
                <a:lnTo>
                  <a:pt x="2750" y="128"/>
                </a:lnTo>
                <a:lnTo>
                  <a:pt x="2797" y="143"/>
                </a:lnTo>
                <a:lnTo>
                  <a:pt x="2841" y="159"/>
                </a:lnTo>
                <a:lnTo>
                  <a:pt x="2882" y="178"/>
                </a:lnTo>
                <a:lnTo>
                  <a:pt x="2918" y="196"/>
                </a:lnTo>
                <a:lnTo>
                  <a:pt x="2950" y="217"/>
                </a:lnTo>
                <a:lnTo>
                  <a:pt x="2977" y="238"/>
                </a:lnTo>
                <a:lnTo>
                  <a:pt x="2999" y="261"/>
                </a:lnTo>
                <a:lnTo>
                  <a:pt x="3017" y="285"/>
                </a:lnTo>
                <a:lnTo>
                  <a:pt x="3027" y="311"/>
                </a:lnTo>
                <a:lnTo>
                  <a:pt x="3032" y="339"/>
                </a:lnTo>
                <a:lnTo>
                  <a:pt x="3033" y="339"/>
                </a:lnTo>
                <a:lnTo>
                  <a:pt x="3033" y="733"/>
                </a:lnTo>
                <a:lnTo>
                  <a:pt x="3030" y="760"/>
                </a:lnTo>
                <a:lnTo>
                  <a:pt x="3021" y="785"/>
                </a:lnTo>
                <a:lnTo>
                  <a:pt x="3086" y="804"/>
                </a:lnTo>
                <a:lnTo>
                  <a:pt x="3144" y="822"/>
                </a:lnTo>
                <a:lnTo>
                  <a:pt x="3196" y="843"/>
                </a:lnTo>
                <a:lnTo>
                  <a:pt x="3240" y="863"/>
                </a:lnTo>
                <a:lnTo>
                  <a:pt x="3279" y="886"/>
                </a:lnTo>
                <a:lnTo>
                  <a:pt x="3310" y="909"/>
                </a:lnTo>
                <a:lnTo>
                  <a:pt x="3335" y="934"/>
                </a:lnTo>
                <a:lnTo>
                  <a:pt x="3353" y="960"/>
                </a:lnTo>
                <a:lnTo>
                  <a:pt x="3365" y="986"/>
                </a:lnTo>
                <a:lnTo>
                  <a:pt x="3369" y="1015"/>
                </a:lnTo>
                <a:lnTo>
                  <a:pt x="3370" y="1015"/>
                </a:lnTo>
                <a:lnTo>
                  <a:pt x="3370" y="1410"/>
                </a:lnTo>
                <a:lnTo>
                  <a:pt x="3367" y="1438"/>
                </a:lnTo>
                <a:lnTo>
                  <a:pt x="3357" y="1465"/>
                </a:lnTo>
                <a:lnTo>
                  <a:pt x="3341" y="1492"/>
                </a:lnTo>
                <a:lnTo>
                  <a:pt x="3320" y="1516"/>
                </a:lnTo>
                <a:lnTo>
                  <a:pt x="3292" y="1540"/>
                </a:lnTo>
                <a:lnTo>
                  <a:pt x="3261" y="1563"/>
                </a:lnTo>
                <a:lnTo>
                  <a:pt x="3223" y="1585"/>
                </a:lnTo>
                <a:lnTo>
                  <a:pt x="3182" y="1605"/>
                </a:lnTo>
                <a:lnTo>
                  <a:pt x="3136" y="1625"/>
                </a:lnTo>
                <a:lnTo>
                  <a:pt x="3086" y="1643"/>
                </a:lnTo>
                <a:lnTo>
                  <a:pt x="3033" y="1661"/>
                </a:lnTo>
                <a:lnTo>
                  <a:pt x="3033" y="2030"/>
                </a:lnTo>
                <a:lnTo>
                  <a:pt x="3030" y="2055"/>
                </a:lnTo>
                <a:lnTo>
                  <a:pt x="3022" y="2080"/>
                </a:lnTo>
                <a:lnTo>
                  <a:pt x="3063" y="2098"/>
                </a:lnTo>
                <a:lnTo>
                  <a:pt x="3098" y="2118"/>
                </a:lnTo>
                <a:lnTo>
                  <a:pt x="3128" y="2138"/>
                </a:lnTo>
                <a:lnTo>
                  <a:pt x="3154" y="2160"/>
                </a:lnTo>
                <a:lnTo>
                  <a:pt x="3173" y="2182"/>
                </a:lnTo>
                <a:lnTo>
                  <a:pt x="3187" y="2206"/>
                </a:lnTo>
                <a:lnTo>
                  <a:pt x="3196" y="2229"/>
                </a:lnTo>
                <a:lnTo>
                  <a:pt x="3200" y="2255"/>
                </a:lnTo>
                <a:lnTo>
                  <a:pt x="3202" y="2255"/>
                </a:lnTo>
                <a:lnTo>
                  <a:pt x="3202" y="2650"/>
                </a:lnTo>
                <a:lnTo>
                  <a:pt x="3198" y="2678"/>
                </a:lnTo>
                <a:lnTo>
                  <a:pt x="3188" y="2706"/>
                </a:lnTo>
                <a:lnTo>
                  <a:pt x="3172" y="2733"/>
                </a:lnTo>
                <a:lnTo>
                  <a:pt x="3149" y="2758"/>
                </a:lnTo>
                <a:lnTo>
                  <a:pt x="3121" y="2783"/>
                </a:lnTo>
                <a:lnTo>
                  <a:pt x="3087" y="2807"/>
                </a:lnTo>
                <a:lnTo>
                  <a:pt x="3048" y="2828"/>
                </a:lnTo>
                <a:lnTo>
                  <a:pt x="3005" y="2850"/>
                </a:lnTo>
                <a:lnTo>
                  <a:pt x="2957" y="2869"/>
                </a:lnTo>
                <a:lnTo>
                  <a:pt x="2906" y="2887"/>
                </a:lnTo>
                <a:lnTo>
                  <a:pt x="2850" y="2906"/>
                </a:lnTo>
                <a:lnTo>
                  <a:pt x="2792" y="2922"/>
                </a:lnTo>
                <a:lnTo>
                  <a:pt x="2730" y="2938"/>
                </a:lnTo>
                <a:lnTo>
                  <a:pt x="2665" y="2952"/>
                </a:lnTo>
                <a:lnTo>
                  <a:pt x="2599" y="2965"/>
                </a:lnTo>
                <a:lnTo>
                  <a:pt x="2530" y="2978"/>
                </a:lnTo>
                <a:lnTo>
                  <a:pt x="2459" y="2989"/>
                </a:lnTo>
                <a:lnTo>
                  <a:pt x="2387" y="2999"/>
                </a:lnTo>
                <a:lnTo>
                  <a:pt x="2313" y="3008"/>
                </a:lnTo>
                <a:lnTo>
                  <a:pt x="2310" y="3008"/>
                </a:lnTo>
                <a:lnTo>
                  <a:pt x="2306" y="3009"/>
                </a:lnTo>
                <a:lnTo>
                  <a:pt x="2303" y="3010"/>
                </a:lnTo>
                <a:lnTo>
                  <a:pt x="2302" y="3009"/>
                </a:lnTo>
                <a:lnTo>
                  <a:pt x="2300" y="3009"/>
                </a:lnTo>
                <a:lnTo>
                  <a:pt x="2164" y="3023"/>
                </a:lnTo>
                <a:lnTo>
                  <a:pt x="2027" y="3033"/>
                </a:lnTo>
                <a:lnTo>
                  <a:pt x="2025" y="3034"/>
                </a:lnTo>
                <a:lnTo>
                  <a:pt x="2022" y="3034"/>
                </a:lnTo>
                <a:lnTo>
                  <a:pt x="2021" y="3034"/>
                </a:lnTo>
                <a:lnTo>
                  <a:pt x="2019" y="3034"/>
                </a:lnTo>
                <a:lnTo>
                  <a:pt x="1905" y="3039"/>
                </a:lnTo>
                <a:lnTo>
                  <a:pt x="1793" y="3043"/>
                </a:lnTo>
                <a:lnTo>
                  <a:pt x="1685" y="3044"/>
                </a:lnTo>
                <a:lnTo>
                  <a:pt x="1577" y="3043"/>
                </a:lnTo>
                <a:lnTo>
                  <a:pt x="1465" y="3039"/>
                </a:lnTo>
                <a:lnTo>
                  <a:pt x="1351" y="3034"/>
                </a:lnTo>
                <a:lnTo>
                  <a:pt x="1349" y="3034"/>
                </a:lnTo>
                <a:lnTo>
                  <a:pt x="1348" y="3034"/>
                </a:lnTo>
                <a:lnTo>
                  <a:pt x="1345" y="3034"/>
                </a:lnTo>
                <a:lnTo>
                  <a:pt x="1343" y="3033"/>
                </a:lnTo>
                <a:lnTo>
                  <a:pt x="1206" y="3023"/>
                </a:lnTo>
                <a:lnTo>
                  <a:pt x="1070" y="3009"/>
                </a:lnTo>
                <a:lnTo>
                  <a:pt x="1068" y="3009"/>
                </a:lnTo>
                <a:lnTo>
                  <a:pt x="1067" y="3010"/>
                </a:lnTo>
                <a:lnTo>
                  <a:pt x="1064" y="3009"/>
                </a:lnTo>
                <a:lnTo>
                  <a:pt x="1060" y="3009"/>
                </a:lnTo>
                <a:lnTo>
                  <a:pt x="1057" y="3008"/>
                </a:lnTo>
                <a:lnTo>
                  <a:pt x="983" y="2999"/>
                </a:lnTo>
                <a:lnTo>
                  <a:pt x="911" y="2989"/>
                </a:lnTo>
                <a:lnTo>
                  <a:pt x="840" y="2978"/>
                </a:lnTo>
                <a:lnTo>
                  <a:pt x="771" y="2965"/>
                </a:lnTo>
                <a:lnTo>
                  <a:pt x="705" y="2952"/>
                </a:lnTo>
                <a:lnTo>
                  <a:pt x="640" y="2938"/>
                </a:lnTo>
                <a:lnTo>
                  <a:pt x="578" y="2922"/>
                </a:lnTo>
                <a:lnTo>
                  <a:pt x="520" y="2906"/>
                </a:lnTo>
                <a:lnTo>
                  <a:pt x="464" y="2888"/>
                </a:lnTo>
                <a:lnTo>
                  <a:pt x="413" y="2869"/>
                </a:lnTo>
                <a:lnTo>
                  <a:pt x="365" y="2850"/>
                </a:lnTo>
                <a:lnTo>
                  <a:pt x="322" y="2829"/>
                </a:lnTo>
                <a:lnTo>
                  <a:pt x="283" y="2807"/>
                </a:lnTo>
                <a:lnTo>
                  <a:pt x="249" y="2783"/>
                </a:lnTo>
                <a:lnTo>
                  <a:pt x="221" y="2759"/>
                </a:lnTo>
                <a:lnTo>
                  <a:pt x="198" y="2734"/>
                </a:lnTo>
                <a:lnTo>
                  <a:pt x="182" y="2707"/>
                </a:lnTo>
                <a:lnTo>
                  <a:pt x="172" y="2679"/>
                </a:lnTo>
                <a:lnTo>
                  <a:pt x="169" y="2650"/>
                </a:lnTo>
                <a:lnTo>
                  <a:pt x="169" y="2255"/>
                </a:lnTo>
                <a:lnTo>
                  <a:pt x="170" y="2255"/>
                </a:lnTo>
                <a:lnTo>
                  <a:pt x="172" y="2238"/>
                </a:lnTo>
                <a:lnTo>
                  <a:pt x="177" y="2220"/>
                </a:lnTo>
                <a:lnTo>
                  <a:pt x="138" y="2200"/>
                </a:lnTo>
                <a:lnTo>
                  <a:pt x="103" y="2178"/>
                </a:lnTo>
                <a:lnTo>
                  <a:pt x="73" y="2157"/>
                </a:lnTo>
                <a:lnTo>
                  <a:pt x="47" y="2133"/>
                </a:lnTo>
                <a:lnTo>
                  <a:pt x="28" y="2109"/>
                </a:lnTo>
                <a:lnTo>
                  <a:pt x="12" y="2084"/>
                </a:lnTo>
                <a:lnTo>
                  <a:pt x="3" y="2057"/>
                </a:lnTo>
                <a:lnTo>
                  <a:pt x="0" y="2030"/>
                </a:lnTo>
                <a:lnTo>
                  <a:pt x="0" y="1635"/>
                </a:lnTo>
                <a:lnTo>
                  <a:pt x="1" y="1635"/>
                </a:lnTo>
                <a:lnTo>
                  <a:pt x="5" y="1607"/>
                </a:lnTo>
                <a:lnTo>
                  <a:pt x="16" y="1581"/>
                </a:lnTo>
                <a:lnTo>
                  <a:pt x="34" y="1555"/>
                </a:lnTo>
                <a:lnTo>
                  <a:pt x="58" y="1532"/>
                </a:lnTo>
                <a:lnTo>
                  <a:pt x="88" y="1508"/>
                </a:lnTo>
                <a:lnTo>
                  <a:pt x="125" y="1486"/>
                </a:lnTo>
                <a:lnTo>
                  <a:pt x="169" y="1465"/>
                </a:lnTo>
                <a:lnTo>
                  <a:pt x="218" y="1445"/>
                </a:lnTo>
                <a:lnTo>
                  <a:pt x="274" y="1427"/>
                </a:lnTo>
                <a:lnTo>
                  <a:pt x="337" y="1409"/>
                </a:lnTo>
                <a:lnTo>
                  <a:pt x="337" y="1015"/>
                </a:lnTo>
                <a:lnTo>
                  <a:pt x="338" y="1015"/>
                </a:lnTo>
                <a:lnTo>
                  <a:pt x="343" y="986"/>
                </a:lnTo>
                <a:lnTo>
                  <a:pt x="289" y="969"/>
                </a:lnTo>
                <a:lnTo>
                  <a:pt x="238" y="950"/>
                </a:lnTo>
                <a:lnTo>
                  <a:pt x="192" y="931"/>
                </a:lnTo>
                <a:lnTo>
                  <a:pt x="149" y="909"/>
                </a:lnTo>
                <a:lnTo>
                  <a:pt x="111" y="888"/>
                </a:lnTo>
                <a:lnTo>
                  <a:pt x="79" y="865"/>
                </a:lnTo>
                <a:lnTo>
                  <a:pt x="51" y="841"/>
                </a:lnTo>
                <a:lnTo>
                  <a:pt x="30" y="815"/>
                </a:lnTo>
                <a:lnTo>
                  <a:pt x="13" y="790"/>
                </a:lnTo>
                <a:lnTo>
                  <a:pt x="3" y="762"/>
                </a:lnTo>
                <a:lnTo>
                  <a:pt x="0" y="733"/>
                </a:lnTo>
                <a:lnTo>
                  <a:pt x="0" y="339"/>
                </a:lnTo>
                <a:lnTo>
                  <a:pt x="1" y="339"/>
                </a:lnTo>
                <a:lnTo>
                  <a:pt x="6" y="311"/>
                </a:lnTo>
                <a:lnTo>
                  <a:pt x="16" y="285"/>
                </a:lnTo>
                <a:lnTo>
                  <a:pt x="34" y="261"/>
                </a:lnTo>
                <a:lnTo>
                  <a:pt x="56" y="238"/>
                </a:lnTo>
                <a:lnTo>
                  <a:pt x="83" y="217"/>
                </a:lnTo>
                <a:lnTo>
                  <a:pt x="115" y="196"/>
                </a:lnTo>
                <a:lnTo>
                  <a:pt x="151" y="178"/>
                </a:lnTo>
                <a:lnTo>
                  <a:pt x="192" y="159"/>
                </a:lnTo>
                <a:lnTo>
                  <a:pt x="236" y="143"/>
                </a:lnTo>
                <a:lnTo>
                  <a:pt x="283" y="128"/>
                </a:lnTo>
                <a:lnTo>
                  <a:pt x="334" y="114"/>
                </a:lnTo>
                <a:lnTo>
                  <a:pt x="386" y="101"/>
                </a:lnTo>
                <a:lnTo>
                  <a:pt x="442" y="88"/>
                </a:lnTo>
                <a:lnTo>
                  <a:pt x="498" y="77"/>
                </a:lnTo>
                <a:lnTo>
                  <a:pt x="558" y="68"/>
                </a:lnTo>
                <a:lnTo>
                  <a:pt x="617" y="59"/>
                </a:lnTo>
                <a:lnTo>
                  <a:pt x="678" y="51"/>
                </a:lnTo>
                <a:lnTo>
                  <a:pt x="739" y="42"/>
                </a:lnTo>
                <a:lnTo>
                  <a:pt x="801" y="36"/>
                </a:lnTo>
                <a:lnTo>
                  <a:pt x="862" y="30"/>
                </a:lnTo>
                <a:lnTo>
                  <a:pt x="922" y="25"/>
                </a:lnTo>
                <a:lnTo>
                  <a:pt x="982" y="20"/>
                </a:lnTo>
                <a:lnTo>
                  <a:pt x="1041" y="17"/>
                </a:lnTo>
                <a:lnTo>
                  <a:pt x="1098" y="13"/>
                </a:lnTo>
                <a:lnTo>
                  <a:pt x="1152" y="10"/>
                </a:lnTo>
                <a:lnTo>
                  <a:pt x="1205" y="8"/>
                </a:lnTo>
                <a:lnTo>
                  <a:pt x="1255" y="5"/>
                </a:lnTo>
                <a:lnTo>
                  <a:pt x="1302" y="4"/>
                </a:lnTo>
                <a:lnTo>
                  <a:pt x="1345" y="2"/>
                </a:lnTo>
                <a:lnTo>
                  <a:pt x="1385" y="2"/>
                </a:lnTo>
                <a:lnTo>
                  <a:pt x="1421" y="1"/>
                </a:lnTo>
                <a:lnTo>
                  <a:pt x="1452" y="1"/>
                </a:lnTo>
                <a:lnTo>
                  <a:pt x="1479" y="0"/>
                </a:lnTo>
                <a:lnTo>
                  <a:pt x="1500" y="0"/>
                </a:lnTo>
                <a:lnTo>
                  <a:pt x="1517" y="0"/>
                </a:lnTo>
                <a:close/>
              </a:path>
            </a:pathLst>
          </a:custGeom>
          <a:solidFill>
            <a:srgbClr val="00768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a:ea typeface="+mn-ea"/>
              <a:cs typeface="+mn-cs"/>
            </a:endParaRPr>
          </a:p>
        </p:txBody>
      </p:sp>
      <p:sp>
        <p:nvSpPr>
          <p:cNvPr id="49" name="Rectangle: Rounded Corners 48">
            <a:extLst>
              <a:ext uri="{FF2B5EF4-FFF2-40B4-BE49-F238E27FC236}">
                <a16:creationId xmlns:a16="http://schemas.microsoft.com/office/drawing/2014/main" id="{3DC54E7A-D87F-AFEC-58CB-EB8E14243F75}"/>
              </a:ext>
            </a:extLst>
          </p:cNvPr>
          <p:cNvSpPr/>
          <p:nvPr/>
        </p:nvSpPr>
        <p:spPr>
          <a:xfrm>
            <a:off x="3403544" y="2606196"/>
            <a:ext cx="8115909" cy="1090084"/>
          </a:xfrm>
          <a:prstGeom prst="roundRect">
            <a:avLst>
              <a:gd name="adj" fmla="val 5393"/>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400" b="0" i="0" u="none" strike="noStrike" kern="1200" cap="none" spc="0" normalizeH="0" baseline="0" noProof="0">
                <a:ln>
                  <a:noFill/>
                </a:ln>
                <a:solidFill>
                  <a:srgbClr val="000000"/>
                </a:solidFill>
                <a:effectLst/>
                <a:uLnTx/>
                <a:uFillTx/>
                <a:latin typeface="Avenir Next"/>
                <a:cs typeface="Arial"/>
                <a:sym typeface="Arial"/>
              </a:rPr>
              <a:t>Zing’s C-SNP PPO plans have in-network (INN) and out-of-network (OON) cost share parity </a:t>
            </a:r>
          </a:p>
          <a:p>
            <a:pPr marL="0" marR="0" lvl="0" indent="0" algn="l"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400" b="0" i="0" u="none" strike="noStrike" kern="1200" cap="none" spc="0" normalizeH="0" baseline="0" noProof="0">
                <a:ln>
                  <a:noFill/>
                </a:ln>
                <a:solidFill>
                  <a:srgbClr val="000000"/>
                </a:solidFill>
                <a:effectLst/>
                <a:uLnTx/>
                <a:uFillTx/>
                <a:latin typeface="Avenir Next"/>
                <a:cs typeface="Arial"/>
                <a:sym typeface="Arial"/>
              </a:rPr>
              <a:t>for most Medicare Part A and Part B services.</a:t>
            </a:r>
          </a:p>
        </p:txBody>
      </p:sp>
      <p:sp>
        <p:nvSpPr>
          <p:cNvPr id="50" name="Rectangle: Rounded Corners 49">
            <a:extLst>
              <a:ext uri="{FF2B5EF4-FFF2-40B4-BE49-F238E27FC236}">
                <a16:creationId xmlns:a16="http://schemas.microsoft.com/office/drawing/2014/main" id="{519EF38E-3062-0588-E251-00031E0C79BA}"/>
              </a:ext>
            </a:extLst>
          </p:cNvPr>
          <p:cNvSpPr/>
          <p:nvPr/>
        </p:nvSpPr>
        <p:spPr>
          <a:xfrm>
            <a:off x="3403543" y="3902076"/>
            <a:ext cx="8115909" cy="914400"/>
          </a:xfrm>
          <a:prstGeom prst="roundRect">
            <a:avLst>
              <a:gd name="adj" fmla="val 5393"/>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400" b="0" i="0" u="none" strike="noStrike" kern="1200" cap="none" spc="0" normalizeH="0" baseline="0" noProof="0">
                <a:ln>
                  <a:noFill/>
                </a:ln>
                <a:solidFill>
                  <a:srgbClr val="000000"/>
                </a:solidFill>
                <a:effectLst/>
                <a:uLnTx/>
                <a:uFillTx/>
                <a:latin typeface="Avenir Next"/>
                <a:cs typeface="Arial"/>
                <a:sym typeface="Arial"/>
              </a:rPr>
              <a:t>Competitive Maximum Out of Pocket Limits</a:t>
            </a:r>
            <a:endParaRPr kumimoji="0" lang="en-US" sz="1400" b="0" i="0" u="none" strike="noStrike" kern="1200" cap="none" spc="0" normalizeH="0" baseline="30000" noProof="0">
              <a:ln>
                <a:noFill/>
              </a:ln>
              <a:solidFill>
                <a:srgbClr val="000000"/>
              </a:solidFill>
              <a:effectLst/>
              <a:uLnTx/>
              <a:uFillTx/>
              <a:latin typeface="Avenir Next"/>
              <a:cs typeface="Arial"/>
              <a:sym typeface="Arial"/>
            </a:endParaRPr>
          </a:p>
        </p:txBody>
      </p:sp>
      <p:sp>
        <p:nvSpPr>
          <p:cNvPr id="51" name="Rectangle: Rounded Corners 50">
            <a:extLst>
              <a:ext uri="{FF2B5EF4-FFF2-40B4-BE49-F238E27FC236}">
                <a16:creationId xmlns:a16="http://schemas.microsoft.com/office/drawing/2014/main" id="{0EC2852E-3232-8B02-2BB9-092EBD13EC1A}"/>
              </a:ext>
            </a:extLst>
          </p:cNvPr>
          <p:cNvSpPr/>
          <p:nvPr/>
        </p:nvSpPr>
        <p:spPr>
          <a:xfrm>
            <a:off x="3403543" y="5070938"/>
            <a:ext cx="8115909" cy="857171"/>
          </a:xfrm>
          <a:prstGeom prst="roundRect">
            <a:avLst>
              <a:gd name="adj" fmla="val 5393"/>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1400" b="0" i="0" u="none" strike="noStrike" kern="1200" cap="none" spc="0" normalizeH="0" baseline="0" noProof="0">
                <a:ln>
                  <a:noFill/>
                </a:ln>
                <a:solidFill>
                  <a:srgbClr val="000000"/>
                </a:solidFill>
                <a:effectLst/>
                <a:uLnTx/>
                <a:uFillTx/>
                <a:latin typeface="Avenir Next"/>
                <a:cs typeface="Arial"/>
                <a:sym typeface="Arial"/>
              </a:rPr>
              <a:t>PPO plans also offer mandatory supplemental benefits, Special Supplemental Benefits for the Chronically Ill (SSBCI).</a:t>
            </a:r>
          </a:p>
        </p:txBody>
      </p:sp>
      <p:grpSp>
        <p:nvGrpSpPr>
          <p:cNvPr id="53" name="Group 52">
            <a:extLst>
              <a:ext uri="{FF2B5EF4-FFF2-40B4-BE49-F238E27FC236}">
                <a16:creationId xmlns:a16="http://schemas.microsoft.com/office/drawing/2014/main" id="{BBA75142-3B52-8EFB-12AC-9A4F24F200D0}"/>
              </a:ext>
            </a:extLst>
          </p:cNvPr>
          <p:cNvGrpSpPr/>
          <p:nvPr/>
        </p:nvGrpSpPr>
        <p:grpSpPr>
          <a:xfrm>
            <a:off x="399585" y="1405928"/>
            <a:ext cx="11119867" cy="945806"/>
            <a:chOff x="926242" y="1405928"/>
            <a:chExt cx="10339516" cy="945806"/>
          </a:xfrm>
          <a:solidFill>
            <a:srgbClr val="007681"/>
          </a:solidFill>
        </p:grpSpPr>
        <p:sp>
          <p:nvSpPr>
            <p:cNvPr id="54" name="Rectangle: Rounded Corners 53">
              <a:extLst>
                <a:ext uri="{FF2B5EF4-FFF2-40B4-BE49-F238E27FC236}">
                  <a16:creationId xmlns:a16="http://schemas.microsoft.com/office/drawing/2014/main" id="{C52B1CB2-D857-0456-3808-9D52B8D3F940}"/>
                </a:ext>
              </a:extLst>
            </p:cNvPr>
            <p:cNvSpPr/>
            <p:nvPr/>
          </p:nvSpPr>
          <p:spPr>
            <a:xfrm>
              <a:off x="926242" y="1405928"/>
              <a:ext cx="5029200" cy="945806"/>
            </a:xfrm>
            <a:prstGeom prst="roundRect">
              <a:avLst>
                <a:gd name="adj" fmla="val 53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1200" cap="none" spc="0" normalizeH="0" baseline="0" noProof="0">
                  <a:ln>
                    <a:noFill/>
                  </a:ln>
                  <a:solidFill>
                    <a:prstClr val="white"/>
                  </a:solidFill>
                  <a:effectLst/>
                  <a:uLnTx/>
                  <a:uFillTx/>
                  <a:latin typeface="Avenir Next Demi Bold"/>
                  <a:cs typeface="Arial"/>
                  <a:sym typeface="Arial"/>
                </a:rPr>
                <a:t>PPO</a:t>
              </a:r>
            </a:p>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1200" cap="none" spc="0" normalizeH="0" baseline="0" noProof="0">
                  <a:ln>
                    <a:noFill/>
                  </a:ln>
                  <a:solidFill>
                    <a:prstClr val="white"/>
                  </a:solidFill>
                  <a:effectLst/>
                  <a:uLnTx/>
                  <a:uFillTx/>
                  <a:latin typeface="Avenir Next Demi Bold"/>
                  <a:cs typeface="Arial"/>
                  <a:sym typeface="Arial"/>
                </a:rPr>
                <a:t>General Enrollment</a:t>
              </a:r>
            </a:p>
          </p:txBody>
        </p:sp>
        <p:sp>
          <p:nvSpPr>
            <p:cNvPr id="55" name="Rectangle: Rounded Corners 54">
              <a:extLst>
                <a:ext uri="{FF2B5EF4-FFF2-40B4-BE49-F238E27FC236}">
                  <a16:creationId xmlns:a16="http://schemas.microsoft.com/office/drawing/2014/main" id="{6F3CAA30-AF09-5301-C33D-B3351ABF6098}"/>
                </a:ext>
              </a:extLst>
            </p:cNvPr>
            <p:cNvSpPr/>
            <p:nvPr/>
          </p:nvSpPr>
          <p:spPr>
            <a:xfrm>
              <a:off x="6236558" y="1405928"/>
              <a:ext cx="5029200" cy="945806"/>
            </a:xfrm>
            <a:prstGeom prst="roundRect">
              <a:avLst>
                <a:gd name="adj" fmla="val 53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1200" cap="none" spc="0" normalizeH="0" baseline="0" noProof="0">
                  <a:ln>
                    <a:noFill/>
                  </a:ln>
                  <a:solidFill>
                    <a:prstClr val="white"/>
                  </a:solidFill>
                  <a:effectLst/>
                  <a:uLnTx/>
                  <a:uFillTx/>
                  <a:latin typeface="Avenir Next Demi Bold"/>
                  <a:cs typeface="Arial"/>
                  <a:sym typeface="Arial"/>
                </a:rPr>
                <a:t>PPO C-SNP</a:t>
              </a:r>
            </a:p>
            <a:p>
              <a:pPr marL="0" marR="0" lvl="0" indent="0" algn="ctr" defTabSz="121914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1200" cap="none" spc="0" normalizeH="0" baseline="0" noProof="0">
                  <a:ln>
                    <a:noFill/>
                  </a:ln>
                  <a:solidFill>
                    <a:prstClr val="white"/>
                  </a:solidFill>
                  <a:effectLst/>
                  <a:uLnTx/>
                  <a:uFillTx/>
                  <a:latin typeface="Avenir Next Demi Bold"/>
                  <a:cs typeface="Arial"/>
                  <a:sym typeface="Arial"/>
                </a:rPr>
                <a:t>Diabetes / CVD / CHF</a:t>
              </a:r>
            </a:p>
          </p:txBody>
        </p:sp>
      </p:grpSp>
      <p:grpSp>
        <p:nvGrpSpPr>
          <p:cNvPr id="76" name="Group 75">
            <a:extLst>
              <a:ext uri="{FF2B5EF4-FFF2-40B4-BE49-F238E27FC236}">
                <a16:creationId xmlns:a16="http://schemas.microsoft.com/office/drawing/2014/main" id="{BC35A2B7-6D94-16CA-8553-309EC5A70B9E}"/>
              </a:ext>
            </a:extLst>
          </p:cNvPr>
          <p:cNvGrpSpPr/>
          <p:nvPr/>
        </p:nvGrpSpPr>
        <p:grpSpPr>
          <a:xfrm>
            <a:off x="376418" y="5005503"/>
            <a:ext cx="2802521" cy="785343"/>
            <a:chOff x="376418" y="5005503"/>
            <a:chExt cx="2802521" cy="785343"/>
          </a:xfrm>
        </p:grpSpPr>
        <p:pic>
          <p:nvPicPr>
            <p:cNvPr id="58" name="Picture 57">
              <a:extLst>
                <a:ext uri="{FF2B5EF4-FFF2-40B4-BE49-F238E27FC236}">
                  <a16:creationId xmlns:a16="http://schemas.microsoft.com/office/drawing/2014/main" id="{B25D4F1D-5556-75C6-5261-AA4F75F04430}"/>
                </a:ext>
              </a:extLst>
            </p:cNvPr>
            <p:cNvPicPr>
              <a:picLocks noChangeAspect="1"/>
            </p:cNvPicPr>
            <p:nvPr/>
          </p:nvPicPr>
          <p:blipFill>
            <a:blip r:embed="rId3"/>
            <a:srcRect/>
            <a:stretch/>
          </p:blipFill>
          <p:spPr>
            <a:xfrm>
              <a:off x="1690080" y="5020278"/>
              <a:ext cx="792070" cy="755793"/>
            </a:xfrm>
            <a:prstGeom prst="rect">
              <a:avLst/>
            </a:prstGeom>
          </p:spPr>
        </p:pic>
        <p:pic>
          <p:nvPicPr>
            <p:cNvPr id="59" name="Picture 58">
              <a:extLst>
                <a:ext uri="{FF2B5EF4-FFF2-40B4-BE49-F238E27FC236}">
                  <a16:creationId xmlns:a16="http://schemas.microsoft.com/office/drawing/2014/main" id="{105735F3-8DB8-D9BE-2D88-4FD428FE8A62}"/>
                </a:ext>
              </a:extLst>
            </p:cNvPr>
            <p:cNvPicPr>
              <a:picLocks noChangeAspect="1"/>
            </p:cNvPicPr>
            <p:nvPr/>
          </p:nvPicPr>
          <p:blipFill>
            <a:blip r:embed="rId4"/>
            <a:srcRect/>
            <a:stretch/>
          </p:blipFill>
          <p:spPr>
            <a:xfrm rot="1320556">
              <a:off x="2469915" y="5074653"/>
              <a:ext cx="709024" cy="709024"/>
            </a:xfrm>
            <a:prstGeom prst="rect">
              <a:avLst/>
            </a:prstGeom>
          </p:spPr>
        </p:pic>
        <p:pic>
          <p:nvPicPr>
            <p:cNvPr id="61" name="Picture 60">
              <a:extLst>
                <a:ext uri="{FF2B5EF4-FFF2-40B4-BE49-F238E27FC236}">
                  <a16:creationId xmlns:a16="http://schemas.microsoft.com/office/drawing/2014/main" id="{B676456A-2E90-DACD-9D35-AA95FB5AD83C}"/>
                </a:ext>
              </a:extLst>
            </p:cNvPr>
            <p:cNvPicPr>
              <a:picLocks noChangeAspect="1"/>
            </p:cNvPicPr>
            <p:nvPr/>
          </p:nvPicPr>
          <p:blipFill>
            <a:blip r:embed="rId5"/>
            <a:srcRect/>
            <a:stretch/>
          </p:blipFill>
          <p:spPr>
            <a:xfrm>
              <a:off x="1060717" y="5070967"/>
              <a:ext cx="654415" cy="654415"/>
            </a:xfrm>
            <a:prstGeom prst="rect">
              <a:avLst/>
            </a:prstGeom>
          </p:spPr>
        </p:pic>
        <p:grpSp>
          <p:nvGrpSpPr>
            <p:cNvPr id="66" name="Group 65">
              <a:extLst>
                <a:ext uri="{FF2B5EF4-FFF2-40B4-BE49-F238E27FC236}">
                  <a16:creationId xmlns:a16="http://schemas.microsoft.com/office/drawing/2014/main" id="{0250BCB7-EB21-0AF8-C8AF-1D1531210C04}"/>
                </a:ext>
              </a:extLst>
            </p:cNvPr>
            <p:cNvGrpSpPr/>
            <p:nvPr/>
          </p:nvGrpSpPr>
          <p:grpSpPr>
            <a:xfrm>
              <a:off x="376418" y="5005503"/>
              <a:ext cx="577238" cy="785343"/>
              <a:chOff x="790758" y="5256605"/>
              <a:chExt cx="345018" cy="485252"/>
            </a:xfrm>
          </p:grpSpPr>
          <p:pic>
            <p:nvPicPr>
              <p:cNvPr id="60" name="Picture 59">
                <a:extLst>
                  <a:ext uri="{FF2B5EF4-FFF2-40B4-BE49-F238E27FC236}">
                    <a16:creationId xmlns:a16="http://schemas.microsoft.com/office/drawing/2014/main" id="{31B4EC00-DDA2-847E-73B8-9B6F3FE7953A}"/>
                  </a:ext>
                </a:extLst>
              </p:cNvPr>
              <p:cNvPicPr>
                <a:picLocks noChangeAspect="1"/>
              </p:cNvPicPr>
              <p:nvPr/>
            </p:nvPicPr>
            <p:blipFill>
              <a:blip r:embed="rId6"/>
              <a:srcRect/>
              <a:stretch/>
            </p:blipFill>
            <p:spPr>
              <a:xfrm>
                <a:off x="994731" y="5307293"/>
                <a:ext cx="137305" cy="141941"/>
              </a:xfrm>
              <a:prstGeom prst="rect">
                <a:avLst/>
              </a:prstGeom>
            </p:spPr>
          </p:pic>
          <p:pic>
            <p:nvPicPr>
              <p:cNvPr id="63" name="Graphic 62" descr="Grapes with solid fill">
                <a:extLst>
                  <a:ext uri="{FF2B5EF4-FFF2-40B4-BE49-F238E27FC236}">
                    <a16:creationId xmlns:a16="http://schemas.microsoft.com/office/drawing/2014/main" id="{AD8B4C64-07FD-F3BC-75CC-575D4A9D75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391431">
                <a:off x="790758" y="5256605"/>
                <a:ext cx="201667" cy="201667"/>
              </a:xfrm>
              <a:prstGeom prst="rect">
                <a:avLst/>
              </a:prstGeom>
            </p:spPr>
          </p:pic>
          <p:pic>
            <p:nvPicPr>
              <p:cNvPr id="65" name="Graphic 64" descr="Shopping cart with solid fill">
                <a:extLst>
                  <a:ext uri="{FF2B5EF4-FFF2-40B4-BE49-F238E27FC236}">
                    <a16:creationId xmlns:a16="http://schemas.microsoft.com/office/drawing/2014/main" id="{7E971B13-64DD-88AE-BC8A-7E3631D9A1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605" y="5410686"/>
                <a:ext cx="331171" cy="331171"/>
              </a:xfrm>
              <a:prstGeom prst="rect">
                <a:avLst/>
              </a:prstGeom>
            </p:spPr>
          </p:pic>
        </p:grpSp>
      </p:grpSp>
      <p:grpSp>
        <p:nvGrpSpPr>
          <p:cNvPr id="71" name="Group 70">
            <a:extLst>
              <a:ext uri="{FF2B5EF4-FFF2-40B4-BE49-F238E27FC236}">
                <a16:creationId xmlns:a16="http://schemas.microsoft.com/office/drawing/2014/main" id="{17B29D39-4216-F828-5FCF-EE501BCF1F1D}"/>
              </a:ext>
            </a:extLst>
          </p:cNvPr>
          <p:cNvGrpSpPr/>
          <p:nvPr/>
        </p:nvGrpSpPr>
        <p:grpSpPr>
          <a:xfrm>
            <a:off x="1074592" y="2851726"/>
            <a:ext cx="1498675" cy="609022"/>
            <a:chOff x="1077874" y="2950309"/>
            <a:chExt cx="1498675" cy="609022"/>
          </a:xfrm>
        </p:grpSpPr>
        <p:sp>
          <p:nvSpPr>
            <p:cNvPr id="36" name="Equals 35">
              <a:extLst>
                <a:ext uri="{FF2B5EF4-FFF2-40B4-BE49-F238E27FC236}">
                  <a16:creationId xmlns:a16="http://schemas.microsoft.com/office/drawing/2014/main" id="{345A5167-BA7E-A3F7-811F-0B270869676C}"/>
                </a:ext>
              </a:extLst>
            </p:cNvPr>
            <p:cNvSpPr/>
            <p:nvPr/>
          </p:nvSpPr>
          <p:spPr>
            <a:xfrm>
              <a:off x="1606430" y="3002061"/>
              <a:ext cx="435333" cy="507956"/>
            </a:xfrm>
            <a:prstGeom prst="mathEqual">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a:ea typeface="+mn-ea"/>
                <a:cs typeface="+mn-cs"/>
              </a:endParaRPr>
            </a:p>
          </p:txBody>
        </p:sp>
        <p:pic>
          <p:nvPicPr>
            <p:cNvPr id="69" name="Graphic 68" descr="Dollar with solid fill">
              <a:extLst>
                <a:ext uri="{FF2B5EF4-FFF2-40B4-BE49-F238E27FC236}">
                  <a16:creationId xmlns:a16="http://schemas.microsoft.com/office/drawing/2014/main" id="{41DB6141-6DB9-A776-5BA4-610EFA3FF1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7874" y="2950309"/>
              <a:ext cx="573979" cy="573979"/>
            </a:xfrm>
            <a:prstGeom prst="rect">
              <a:avLst/>
            </a:prstGeom>
          </p:spPr>
        </p:pic>
        <p:pic>
          <p:nvPicPr>
            <p:cNvPr id="70" name="Graphic 69" descr="Dollar with solid fill">
              <a:extLst>
                <a:ext uri="{FF2B5EF4-FFF2-40B4-BE49-F238E27FC236}">
                  <a16:creationId xmlns:a16="http://schemas.microsoft.com/office/drawing/2014/main" id="{71622B8F-13AF-C970-5294-066E4D4542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02570" y="2985352"/>
              <a:ext cx="573979" cy="573979"/>
            </a:xfrm>
            <a:prstGeom prst="rect">
              <a:avLst/>
            </a:prstGeom>
          </p:spPr>
        </p:pic>
      </p:grpSp>
      <p:sp>
        <p:nvSpPr>
          <p:cNvPr id="72" name="TextBox 71">
            <a:extLst>
              <a:ext uri="{FF2B5EF4-FFF2-40B4-BE49-F238E27FC236}">
                <a16:creationId xmlns:a16="http://schemas.microsoft.com/office/drawing/2014/main" id="{2D044CD6-8147-B20E-B6E1-12DF1721CC37}"/>
              </a:ext>
            </a:extLst>
          </p:cNvPr>
          <p:cNvSpPr txBox="1"/>
          <p:nvPr/>
        </p:nvSpPr>
        <p:spPr>
          <a:xfrm>
            <a:off x="442114" y="6331484"/>
            <a:ext cx="102424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venir Next"/>
                <a:ea typeface="+mn-ea"/>
                <a:cs typeface="+mn-cs"/>
              </a:rPr>
              <a:t>^Benefits, MOOP, cost share, service area varies by plan. Coinsurance required for select supplemental services received OON</a:t>
            </a:r>
          </a:p>
        </p:txBody>
      </p:sp>
    </p:spTree>
    <p:extLst>
      <p:ext uri="{BB962C8B-B14F-4D97-AF65-F5344CB8AC3E}">
        <p14:creationId xmlns:p14="http://schemas.microsoft.com/office/powerpoint/2010/main" val="2577937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2311C-53FD-706C-ADB8-F9C52E3F06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B73870-DEA4-B288-CD20-6D71FC1A178D}"/>
              </a:ext>
            </a:extLst>
          </p:cNvPr>
          <p:cNvSpPr>
            <a:spLocks noGrp="1"/>
          </p:cNvSpPr>
          <p:nvPr>
            <p:ph type="title"/>
          </p:nvPr>
        </p:nvSpPr>
        <p:spPr>
          <a:xfrm>
            <a:off x="397121" y="769975"/>
            <a:ext cx="6633276" cy="2175448"/>
          </a:xfrm>
        </p:spPr>
        <p:txBody>
          <a:bodyPr/>
          <a:lstStyle/>
          <a:p>
            <a:r>
              <a:rPr lang="en-US" dirty="0"/>
              <a:t>2026 Product Overview </a:t>
            </a:r>
            <a:br>
              <a:rPr lang="en-US" dirty="0"/>
            </a:br>
            <a:r>
              <a:rPr lang="en-US" dirty="0"/>
              <a:t>National</a:t>
            </a:r>
          </a:p>
        </p:txBody>
      </p:sp>
      <p:sp>
        <p:nvSpPr>
          <p:cNvPr id="4" name="Subtitle 3">
            <a:extLst>
              <a:ext uri="{FF2B5EF4-FFF2-40B4-BE49-F238E27FC236}">
                <a16:creationId xmlns:a16="http://schemas.microsoft.com/office/drawing/2014/main" id="{D2266A12-E963-9879-0582-95CEB890C78F}"/>
              </a:ext>
            </a:extLst>
          </p:cNvPr>
          <p:cNvSpPr>
            <a:spLocks noGrp="1"/>
          </p:cNvSpPr>
          <p:nvPr>
            <p:ph type="subTitle" idx="1"/>
          </p:nvPr>
        </p:nvSpPr>
        <p:spPr/>
        <p:txBody>
          <a:bodyPr/>
          <a:lstStyle/>
          <a:p>
            <a:pPr algn="ctr"/>
            <a:r>
              <a:rPr lang="en-US" dirty="0"/>
              <a:t>Elevate Your Portfolio</a:t>
            </a:r>
          </a:p>
        </p:txBody>
      </p:sp>
      <p:pic>
        <p:nvPicPr>
          <p:cNvPr id="9" name="Picture Placeholder 8" descr="A black background with blue text&#10;&#10;Description automatically generated">
            <a:extLst>
              <a:ext uri="{FF2B5EF4-FFF2-40B4-BE49-F238E27FC236}">
                <a16:creationId xmlns:a16="http://schemas.microsoft.com/office/drawing/2014/main" id="{1C8DECD9-BD0E-CF8E-F214-16D3E9201AC9}"/>
              </a:ext>
            </a:extLst>
          </p:cNvPr>
          <p:cNvPicPr>
            <a:picLocks noGrp="1" noChangeAspect="1"/>
          </p:cNvPicPr>
          <p:nvPr>
            <p:ph type="pic" sz="quarter" idx="11"/>
          </p:nvPr>
        </p:nvPicPr>
        <p:blipFill>
          <a:blip r:embed="rId2"/>
          <a:srcRect t="3708" b="3708"/>
          <a:stretch>
            <a:fillRect/>
          </a:stretch>
        </p:blipFill>
        <p:spPr/>
      </p:pic>
      <p:sp>
        <p:nvSpPr>
          <p:cNvPr id="14" name="Subtitle 3">
            <a:extLst>
              <a:ext uri="{FF2B5EF4-FFF2-40B4-BE49-F238E27FC236}">
                <a16:creationId xmlns:a16="http://schemas.microsoft.com/office/drawing/2014/main" id="{9C34E244-CE19-EE82-5A85-53B75DE82275}"/>
              </a:ext>
            </a:extLst>
          </p:cNvPr>
          <p:cNvSpPr txBox="1">
            <a:spLocks/>
          </p:cNvSpPr>
          <p:nvPr/>
        </p:nvSpPr>
        <p:spPr>
          <a:xfrm>
            <a:off x="2351425" y="4418529"/>
            <a:ext cx="2767421" cy="825824"/>
          </a:xfrm>
          <a:prstGeom prst="rect">
            <a:avLst/>
          </a:prstGeom>
          <a:noFill/>
          <a:ln w="12700" cap="flat" cmpd="sng" algn="ctr">
            <a:noFill/>
            <a:prstDash val="solid"/>
            <a:miter lim="800000"/>
          </a:ln>
          <a:effectLst/>
        </p:spPr>
        <p:txBody>
          <a:bodyPr vert="horz" lIns="180000" tIns="180000" rIns="180000" bIns="180000" rtlCol="0">
            <a:noAutofit/>
          </a:bodyPr>
          <a:lstStyle>
            <a:lvl1pPr marL="0" indent="0" algn="r" defTabSz="914400" rtl="0" eaLnBrk="1" latinLnBrk="0" hangingPunct="1">
              <a:lnSpc>
                <a:spcPct val="90000"/>
              </a:lnSpc>
              <a:spcBef>
                <a:spcPts val="1000"/>
              </a:spcBef>
              <a:buFont typeface="Arial" panose="020B0604020202020204" pitchFamily="34" charset="0"/>
              <a:buNone/>
              <a:defRPr lang="en-ZA" sz="1400" kern="1200" dirty="0">
                <a:solidFill>
                  <a:schemeClr val="tx1"/>
                </a:solidFill>
                <a:latin typeface="Avenir Next Medium" panose="020B0603020202020204" pitchFamily="34" charset="0"/>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7681"/>
                </a:solidFill>
                <a:effectLst/>
                <a:uLnTx/>
                <a:uFillTx/>
                <a:latin typeface="Avenir Next Demi Bold"/>
                <a:ea typeface="+mn-ea"/>
                <a:cs typeface="+mn-cs"/>
              </a:rPr>
              <a:t>Teresa Lara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7681"/>
                </a:solidFill>
                <a:effectLst/>
                <a:uLnTx/>
                <a:uFillTx/>
                <a:latin typeface="Avenir Next Demi Bold"/>
                <a:ea typeface="+mn-ea"/>
                <a:cs typeface="+mn-cs"/>
              </a:rPr>
              <a:t>Broker Project Manager</a:t>
            </a:r>
          </a:p>
        </p:txBody>
      </p:sp>
      <p:pic>
        <p:nvPicPr>
          <p:cNvPr id="1026" name="Picture 2">
            <a:extLst>
              <a:ext uri="{FF2B5EF4-FFF2-40B4-BE49-F238E27FC236}">
                <a16:creationId xmlns:a16="http://schemas.microsoft.com/office/drawing/2014/main" id="{1CE245D8-A290-0798-6475-170B472CC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306" y="3637067"/>
            <a:ext cx="2044119" cy="2044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890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241A7-B091-D5B4-0C09-C5CD43CD9D2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68A28E7-D9A5-E11E-EF92-DDBB142698A3}"/>
              </a:ext>
            </a:extLst>
          </p:cNvPr>
          <p:cNvSpPr>
            <a:spLocks noGrp="1"/>
          </p:cNvSpPr>
          <p:nvPr>
            <p:ph type="title"/>
          </p:nvPr>
        </p:nvSpPr>
        <p:spPr/>
        <p:txBody>
          <a:bodyPr/>
          <a:lstStyle/>
          <a:p>
            <a:r>
              <a:rPr lang="en-US"/>
              <a:t>Michigan Service Area</a:t>
            </a:r>
          </a:p>
        </p:txBody>
      </p:sp>
      <p:grpSp>
        <p:nvGrpSpPr>
          <p:cNvPr id="10" name="Group 9">
            <a:extLst>
              <a:ext uri="{FF2B5EF4-FFF2-40B4-BE49-F238E27FC236}">
                <a16:creationId xmlns:a16="http://schemas.microsoft.com/office/drawing/2014/main" id="{2903D849-4C01-0AE3-150D-6C89D1E4E3F1}"/>
              </a:ext>
            </a:extLst>
          </p:cNvPr>
          <p:cNvGrpSpPr/>
          <p:nvPr/>
        </p:nvGrpSpPr>
        <p:grpSpPr>
          <a:xfrm>
            <a:off x="11734791" y="-110431"/>
            <a:ext cx="686086" cy="1763191"/>
            <a:chOff x="6381946" y="106386"/>
            <a:chExt cx="280734" cy="721466"/>
          </a:xfrm>
          <a:solidFill>
            <a:srgbClr val="F68D2E"/>
          </a:solidFill>
        </p:grpSpPr>
        <p:sp>
          <p:nvSpPr>
            <p:cNvPr id="11" name="Oval 10">
              <a:extLst>
                <a:ext uri="{FF2B5EF4-FFF2-40B4-BE49-F238E27FC236}">
                  <a16:creationId xmlns:a16="http://schemas.microsoft.com/office/drawing/2014/main" id="{726F98CC-E474-13FA-4257-C0C0A2A94A7C}"/>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768E0B5C-6991-4B73-13F5-E5C70EBDF146}"/>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1B02C70E-94D0-406E-DDA1-E1187B388601}"/>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9ECD8828-E51E-1AA8-74AD-3A80D8B25E2B}"/>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C7BB7A36-0865-86CD-E575-7B77A65ABF36}"/>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E76BA670-D3B6-104B-2C44-FFCDF8176B7D}"/>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D885E798-22F4-B97E-51FC-E0B1CDE81B46}"/>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E1BC8C78-41F2-08E7-5503-B9A5235C1E30}"/>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A7E44A9B-9124-E5F2-40AF-B7CB9819CFE0}"/>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DFDCD8CD-8233-2363-FB4D-95A44F86862E}"/>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A50EEF77-6A78-4F95-968A-6DD700B4F970}"/>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476A557B-0B34-DF46-9232-E90021C83DFA}"/>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1B395621-B104-93D3-AF1D-A88E667125BA}"/>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F690479C-78B2-34B7-21C2-BABC37596E31}"/>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0E7DBD57-DC4E-9258-70C5-A0B0D35A14A4}"/>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19490975-CED1-FDE2-55CC-1987D151BDE0}"/>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1901CD20-32C7-68F8-F514-A7231D3ECB3D}"/>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4F6B0919-FD70-D45C-CEC2-C75EEDF20967}"/>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EF43C31D-A611-36F6-50A2-2CAE39430D28}"/>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2FD9133C-E6D8-C7C3-303D-EFA470C80CA3}"/>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14A0E264-2744-D24D-8D93-542B53D1BFF0}"/>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2" name="Text Placeholder 12">
            <a:extLst>
              <a:ext uri="{FF2B5EF4-FFF2-40B4-BE49-F238E27FC236}">
                <a16:creationId xmlns:a16="http://schemas.microsoft.com/office/drawing/2014/main" id="{68821636-EF70-778A-F67C-B20688CCCC59}"/>
              </a:ext>
            </a:extLst>
          </p:cNvPr>
          <p:cNvSpPr>
            <a:spLocks noGrp="1"/>
          </p:cNvSpPr>
          <p:nvPr>
            <p:ph type="body" sz="quarter" idx="32"/>
          </p:nvPr>
        </p:nvSpPr>
        <p:spPr>
          <a:xfrm>
            <a:off x="431801" y="1008000"/>
            <a:ext cx="10899922" cy="360000"/>
          </a:xfrm>
        </p:spPr>
        <p:txBody>
          <a:bodyPr/>
          <a:lstStyle/>
          <a:p>
            <a:pPr lvl="0">
              <a:lnSpc>
                <a:spcPct val="100000"/>
              </a:lnSpc>
              <a:spcBef>
                <a:spcPts val="0"/>
              </a:spcBef>
              <a:buClr>
                <a:srgbClr val="000000"/>
              </a:buClr>
              <a:defRPr/>
            </a:pPr>
            <a:r>
              <a:rPr lang="en-US" sz="1600" kern="0">
                <a:solidFill>
                  <a:srgbClr val="000000"/>
                </a:solidFill>
                <a:cs typeface="Arial"/>
                <a:sym typeface="Arial"/>
              </a:rPr>
              <a:t>Ann Arbor and Detroit Metro</a:t>
            </a:r>
          </a:p>
        </p:txBody>
      </p:sp>
      <p:grpSp>
        <p:nvGrpSpPr>
          <p:cNvPr id="3" name="Group 2">
            <a:extLst>
              <a:ext uri="{FF2B5EF4-FFF2-40B4-BE49-F238E27FC236}">
                <a16:creationId xmlns:a16="http://schemas.microsoft.com/office/drawing/2014/main" id="{A4EB435C-2544-A48B-EDC6-D522B5A96B32}"/>
              </a:ext>
            </a:extLst>
          </p:cNvPr>
          <p:cNvGrpSpPr/>
          <p:nvPr/>
        </p:nvGrpSpPr>
        <p:grpSpPr>
          <a:xfrm>
            <a:off x="3071549" y="1852008"/>
            <a:ext cx="1505648" cy="1543651"/>
            <a:chOff x="2657315" y="5045039"/>
            <a:chExt cx="1330224" cy="1247996"/>
          </a:xfrm>
          <a:solidFill>
            <a:srgbClr val="F68D2E"/>
          </a:solidFill>
        </p:grpSpPr>
        <p:sp>
          <p:nvSpPr>
            <p:cNvPr id="4" name="Star: 10 Points 3">
              <a:extLst>
                <a:ext uri="{FF2B5EF4-FFF2-40B4-BE49-F238E27FC236}">
                  <a16:creationId xmlns:a16="http://schemas.microsoft.com/office/drawing/2014/main" id="{42FB617B-F01D-9A91-55B5-6097794AFD95}"/>
                </a:ext>
              </a:extLst>
            </p:cNvPr>
            <p:cNvSpPr/>
            <p:nvPr/>
          </p:nvSpPr>
          <p:spPr>
            <a:xfrm>
              <a:off x="2657315" y="5045039"/>
              <a:ext cx="1330224" cy="1247996"/>
            </a:xfrm>
            <a:prstGeom prst="star1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Title 1">
              <a:extLst>
                <a:ext uri="{FF2B5EF4-FFF2-40B4-BE49-F238E27FC236}">
                  <a16:creationId xmlns:a16="http://schemas.microsoft.com/office/drawing/2014/main" id="{27F67C07-DE5C-1D70-F654-3B2476581F67}"/>
                </a:ext>
              </a:extLst>
            </p:cNvPr>
            <p:cNvSpPr txBox="1">
              <a:spLocks/>
            </p:cNvSpPr>
            <p:nvPr/>
          </p:nvSpPr>
          <p:spPr>
            <a:xfrm>
              <a:off x="2724362" y="5320448"/>
              <a:ext cx="1259085" cy="565199"/>
            </a:xfrm>
            <a:prstGeom prst="rect">
              <a:avLst/>
            </a:prstGeom>
            <a:noFill/>
            <a:ln>
              <a:noFill/>
            </a:ln>
          </p:spPr>
          <p:txBody>
            <a:bodyPr spcFirstLastPara="1" wrap="square" lIns="0" tIns="0" rIns="91425" bIns="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Roboto Slab"/>
                <a:buNone/>
                <a:defRPr sz="2400" b="1" i="0" u="none" strike="noStrike" cap="none">
                  <a:solidFill>
                    <a:schemeClr val="accent3"/>
                  </a:solidFill>
                  <a:latin typeface="Avenir Next LT Pro" panose="020B0504020202020204" pitchFamily="34" charset="0"/>
                  <a:ea typeface="Avenir Next LT Pro" panose="020B0504020202020204" pitchFamily="34" charset="0"/>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Roboto Slab"/>
                <a:buNone/>
                <a:tabLst/>
                <a:defRPr/>
              </a:pPr>
              <a:r>
                <a:rPr kumimoji="0" lang="en-US" sz="2000" b="1" i="0" u="none" strike="noStrike" kern="1200" cap="none" spc="0" normalizeH="0" baseline="0" noProof="0">
                  <a:ln>
                    <a:noFill/>
                  </a:ln>
                  <a:solidFill>
                    <a:prstClr val="white"/>
                  </a:solidFill>
                  <a:effectLst/>
                  <a:uLnTx/>
                  <a:uFillTx/>
                  <a:latin typeface="Avenir Next Demi Bold"/>
                  <a:cs typeface="Arial" panose="020B0604020202020204" pitchFamily="34" charset="0"/>
                  <a:sym typeface="Roboto Slab"/>
                </a:rPr>
                <a:t>New County</a:t>
              </a:r>
            </a:p>
          </p:txBody>
        </p:sp>
      </p:grpSp>
      <p:grpSp>
        <p:nvGrpSpPr>
          <p:cNvPr id="7" name="Group 6">
            <a:extLst>
              <a:ext uri="{FF2B5EF4-FFF2-40B4-BE49-F238E27FC236}">
                <a16:creationId xmlns:a16="http://schemas.microsoft.com/office/drawing/2014/main" id="{D23625FC-7330-BD0F-C0C9-ADA55024C127}"/>
              </a:ext>
            </a:extLst>
          </p:cNvPr>
          <p:cNvGrpSpPr/>
          <p:nvPr/>
        </p:nvGrpSpPr>
        <p:grpSpPr>
          <a:xfrm>
            <a:off x="5473856" y="1340219"/>
            <a:ext cx="6449142" cy="5124823"/>
            <a:chOff x="5553368" y="1340219"/>
            <a:chExt cx="6449142" cy="5124823"/>
          </a:xfrm>
        </p:grpSpPr>
        <p:pic>
          <p:nvPicPr>
            <p:cNvPr id="21" name="Picture 20">
              <a:extLst>
                <a:ext uri="{FF2B5EF4-FFF2-40B4-BE49-F238E27FC236}">
                  <a16:creationId xmlns:a16="http://schemas.microsoft.com/office/drawing/2014/main" id="{F7CE1B93-6618-9F1E-35E2-F422FD6EA19E}"/>
                </a:ext>
              </a:extLst>
            </p:cNvPr>
            <p:cNvPicPr>
              <a:picLocks noChangeAspect="1"/>
            </p:cNvPicPr>
            <p:nvPr/>
          </p:nvPicPr>
          <p:blipFill>
            <a:blip r:embed="rId3" cstate="print">
              <a:extLst>
                <a:ext uri="{28A0092B-C50C-407E-A947-70E740481C1C}">
                  <a14:useLocalDpi xmlns:a14="http://schemas.microsoft.com/office/drawing/2010/main" val="0"/>
                </a:ext>
              </a:extLst>
            </a:blip>
            <a:srcRect l="-1016" t="10615" r="136" b="466"/>
            <a:stretch/>
          </p:blipFill>
          <p:spPr>
            <a:xfrm>
              <a:off x="5553368" y="1340219"/>
              <a:ext cx="5569697" cy="5124823"/>
            </a:xfrm>
            <a:prstGeom prst="rect">
              <a:avLst/>
            </a:prstGeom>
          </p:spPr>
        </p:pic>
        <p:cxnSp>
          <p:nvCxnSpPr>
            <p:cNvPr id="22" name="Straight Connector 21">
              <a:extLst>
                <a:ext uri="{FF2B5EF4-FFF2-40B4-BE49-F238E27FC236}">
                  <a16:creationId xmlns:a16="http://schemas.microsoft.com/office/drawing/2014/main" id="{1B0CADF5-6DB3-ED0E-0C1E-B009BCA652EC}"/>
                </a:ext>
              </a:extLst>
            </p:cNvPr>
            <p:cNvCxnSpPr>
              <a:cxnSpLocks/>
            </p:cNvCxnSpPr>
            <p:nvPr/>
          </p:nvCxnSpPr>
          <p:spPr>
            <a:xfrm flipH="1">
              <a:off x="10832425" y="4929469"/>
              <a:ext cx="366246" cy="288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9391EBE8-2FDD-55E4-DAE3-B8145E20DE53}"/>
                </a:ext>
              </a:extLst>
            </p:cNvPr>
            <p:cNvSpPr txBox="1">
              <a:spLocks/>
            </p:cNvSpPr>
            <p:nvPr/>
          </p:nvSpPr>
          <p:spPr>
            <a:xfrm>
              <a:off x="7308387" y="4645886"/>
              <a:ext cx="889144" cy="204034"/>
            </a:xfrm>
            <a:prstGeom prst="rect">
              <a:avLst/>
            </a:prstGeom>
            <a:noFill/>
            <a:ln>
              <a:noFill/>
            </a:ln>
          </p:spPr>
          <p:txBody>
            <a:bodyPr spcFirstLastPara="1" wrap="square" lIns="0" tIns="0" rIns="91425" bIns="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Roboto Slab"/>
                <a:buNone/>
                <a:defRPr sz="2400" b="1" i="0" u="none" strike="noStrike" cap="none">
                  <a:solidFill>
                    <a:schemeClr val="accent3"/>
                  </a:solidFill>
                  <a:latin typeface="Avenir Next LT Pro" panose="020B0504020202020204" pitchFamily="34" charset="0"/>
                  <a:ea typeface="Avenir Next LT Pro" panose="020B0504020202020204" pitchFamily="34" charset="0"/>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Roboto Slab"/>
                <a:buNone/>
                <a:tabLst/>
                <a:defRPr/>
              </a:pPr>
              <a:r>
                <a:rPr kumimoji="0" lang="en-US" sz="1400" b="0" i="0" u="none" strike="noStrike" kern="1200" cap="none" spc="0" normalizeH="0" baseline="0" noProof="0">
                  <a:ln>
                    <a:noFill/>
                  </a:ln>
                  <a:solidFill>
                    <a:prstClr val="black"/>
                  </a:solidFill>
                  <a:effectLst/>
                  <a:uLnTx/>
                  <a:uFillTx/>
                  <a:latin typeface="Avenir Next"/>
                  <a:cs typeface="Arial" panose="020B0604020202020204" pitchFamily="34" charset="0"/>
                  <a:sym typeface="Roboto Slab"/>
                </a:rPr>
                <a:t>Genesee</a:t>
              </a:r>
            </a:p>
          </p:txBody>
        </p:sp>
        <p:cxnSp>
          <p:nvCxnSpPr>
            <p:cNvPr id="24" name="Straight Connector 23">
              <a:extLst>
                <a:ext uri="{FF2B5EF4-FFF2-40B4-BE49-F238E27FC236}">
                  <a16:creationId xmlns:a16="http://schemas.microsoft.com/office/drawing/2014/main" id="{9A08605C-67B5-363E-BCF4-B5B247A1C685}"/>
                </a:ext>
              </a:extLst>
            </p:cNvPr>
            <p:cNvCxnSpPr>
              <a:cxnSpLocks/>
            </p:cNvCxnSpPr>
            <p:nvPr/>
          </p:nvCxnSpPr>
          <p:spPr>
            <a:xfrm flipH="1" flipV="1">
              <a:off x="10569450" y="5393942"/>
              <a:ext cx="446098" cy="1870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026860-9096-9BDC-2DDB-BDA41F46E131}"/>
                </a:ext>
              </a:extLst>
            </p:cNvPr>
            <p:cNvCxnSpPr>
              <a:cxnSpLocks/>
            </p:cNvCxnSpPr>
            <p:nvPr/>
          </p:nvCxnSpPr>
          <p:spPr>
            <a:xfrm flipH="1" flipV="1">
              <a:off x="10569450" y="5717413"/>
              <a:ext cx="262975" cy="2938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12D112-E4FF-CB79-27FD-6E23A5EA2E58}"/>
                </a:ext>
              </a:extLst>
            </p:cNvPr>
            <p:cNvCxnSpPr>
              <a:cxnSpLocks/>
              <a:endCxn id="32" idx="3"/>
            </p:cNvCxnSpPr>
            <p:nvPr/>
          </p:nvCxnSpPr>
          <p:spPr>
            <a:xfrm flipH="1">
              <a:off x="8176010" y="5749011"/>
              <a:ext cx="2069962" cy="3265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45D1AE-AB5F-1C49-6D0D-F0B720F63ECC}"/>
                </a:ext>
              </a:extLst>
            </p:cNvPr>
            <p:cNvCxnSpPr>
              <a:cxnSpLocks/>
            </p:cNvCxnSpPr>
            <p:nvPr/>
          </p:nvCxnSpPr>
          <p:spPr>
            <a:xfrm flipH="1" flipV="1">
              <a:off x="8364605" y="5393942"/>
              <a:ext cx="1790661" cy="89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9F85687-FC38-8717-EE31-413F541B07FF}"/>
                </a:ext>
              </a:extLst>
            </p:cNvPr>
            <p:cNvCxnSpPr>
              <a:cxnSpLocks/>
            </p:cNvCxnSpPr>
            <p:nvPr/>
          </p:nvCxnSpPr>
          <p:spPr>
            <a:xfrm flipH="1" flipV="1">
              <a:off x="8110266" y="4800615"/>
              <a:ext cx="2135706" cy="263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B4ADE914-E259-0E01-8240-4BA22812B7A0}"/>
                </a:ext>
              </a:extLst>
            </p:cNvPr>
            <p:cNvSpPr txBox="1">
              <a:spLocks/>
            </p:cNvSpPr>
            <p:nvPr/>
          </p:nvSpPr>
          <p:spPr>
            <a:xfrm>
              <a:off x="11113366" y="4702497"/>
              <a:ext cx="889144" cy="204034"/>
            </a:xfrm>
            <a:prstGeom prst="rect">
              <a:avLst/>
            </a:prstGeom>
            <a:noFill/>
            <a:ln>
              <a:noFill/>
            </a:ln>
          </p:spPr>
          <p:txBody>
            <a:bodyPr spcFirstLastPara="1" wrap="square" lIns="0" tIns="0" rIns="91425" bIns="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Roboto Slab"/>
                <a:buNone/>
                <a:defRPr sz="2400" b="1" i="0" u="none" strike="noStrike" cap="none">
                  <a:solidFill>
                    <a:schemeClr val="accent3"/>
                  </a:solidFill>
                  <a:latin typeface="Avenir Next LT Pro" panose="020B0504020202020204" pitchFamily="34" charset="0"/>
                  <a:ea typeface="Avenir Next LT Pro" panose="020B0504020202020204" pitchFamily="34" charset="0"/>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Roboto Slab"/>
                <a:buNone/>
                <a:tabLst/>
                <a:defRPr/>
              </a:pPr>
              <a:r>
                <a:rPr kumimoji="0" lang="en-US" sz="1400" b="0" i="0" u="none" strike="noStrike" kern="1200" cap="none" spc="0" normalizeH="0" baseline="0" noProof="0">
                  <a:ln>
                    <a:noFill/>
                  </a:ln>
                  <a:solidFill>
                    <a:prstClr val="black"/>
                  </a:solidFill>
                  <a:effectLst/>
                  <a:uLnTx/>
                  <a:uFillTx/>
                  <a:latin typeface="Avenir Next"/>
                  <a:cs typeface="Arial" panose="020B0604020202020204" pitchFamily="34" charset="0"/>
                  <a:sym typeface="Roboto Slab"/>
                </a:rPr>
                <a:t>Macomb</a:t>
              </a:r>
            </a:p>
          </p:txBody>
        </p:sp>
        <p:sp>
          <p:nvSpPr>
            <p:cNvPr id="30" name="Title 1">
              <a:extLst>
                <a:ext uri="{FF2B5EF4-FFF2-40B4-BE49-F238E27FC236}">
                  <a16:creationId xmlns:a16="http://schemas.microsoft.com/office/drawing/2014/main" id="{6C584598-0AC7-3FA3-0112-1D4DE1D7DAB9}"/>
                </a:ext>
              </a:extLst>
            </p:cNvPr>
            <p:cNvSpPr txBox="1">
              <a:spLocks/>
            </p:cNvSpPr>
            <p:nvPr/>
          </p:nvSpPr>
          <p:spPr>
            <a:xfrm>
              <a:off x="11052129" y="5544977"/>
              <a:ext cx="889144" cy="204034"/>
            </a:xfrm>
            <a:prstGeom prst="rect">
              <a:avLst/>
            </a:prstGeom>
            <a:noFill/>
            <a:ln>
              <a:noFill/>
            </a:ln>
          </p:spPr>
          <p:txBody>
            <a:bodyPr spcFirstLastPara="1" wrap="square" lIns="0" tIns="0" rIns="91425" bIns="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Roboto Slab"/>
                <a:buNone/>
                <a:defRPr sz="2400" b="1" i="0" u="none" strike="noStrike" cap="none">
                  <a:solidFill>
                    <a:schemeClr val="accent3"/>
                  </a:solidFill>
                  <a:latin typeface="Avenir Next LT Pro" panose="020B0504020202020204" pitchFamily="34" charset="0"/>
                  <a:ea typeface="Avenir Next LT Pro" panose="020B0504020202020204" pitchFamily="34" charset="0"/>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Roboto Slab"/>
                <a:buNone/>
                <a:tabLst/>
                <a:defRPr/>
              </a:pPr>
              <a:r>
                <a:rPr kumimoji="0" lang="en-US" sz="1400" b="0" i="0" u="none" strike="noStrike" kern="1200" cap="none" spc="0" normalizeH="0" baseline="0" noProof="0">
                  <a:ln>
                    <a:noFill/>
                  </a:ln>
                  <a:solidFill>
                    <a:prstClr val="black"/>
                  </a:solidFill>
                  <a:effectLst/>
                  <a:uLnTx/>
                  <a:uFillTx/>
                  <a:latin typeface="Avenir Next"/>
                  <a:cs typeface="Arial" panose="020B0604020202020204" pitchFamily="34" charset="0"/>
                  <a:sym typeface="Roboto Slab"/>
                </a:rPr>
                <a:t>Oakland</a:t>
              </a:r>
            </a:p>
          </p:txBody>
        </p:sp>
        <p:sp>
          <p:nvSpPr>
            <p:cNvPr id="31" name="Title 1">
              <a:extLst>
                <a:ext uri="{FF2B5EF4-FFF2-40B4-BE49-F238E27FC236}">
                  <a16:creationId xmlns:a16="http://schemas.microsoft.com/office/drawing/2014/main" id="{5D61D1F2-7117-0E47-7DAD-D133E7E25DCA}"/>
                </a:ext>
              </a:extLst>
            </p:cNvPr>
            <p:cNvSpPr txBox="1">
              <a:spLocks/>
            </p:cNvSpPr>
            <p:nvPr/>
          </p:nvSpPr>
          <p:spPr>
            <a:xfrm>
              <a:off x="10700937" y="6075609"/>
              <a:ext cx="889144" cy="204034"/>
            </a:xfrm>
            <a:prstGeom prst="rect">
              <a:avLst/>
            </a:prstGeom>
            <a:noFill/>
            <a:ln>
              <a:noFill/>
            </a:ln>
          </p:spPr>
          <p:txBody>
            <a:bodyPr spcFirstLastPara="1" wrap="square" lIns="0" tIns="0" rIns="91425" bIns="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Roboto Slab"/>
                <a:buNone/>
                <a:defRPr sz="2400" b="1" i="0" u="none" strike="noStrike" cap="none">
                  <a:solidFill>
                    <a:schemeClr val="accent3"/>
                  </a:solidFill>
                  <a:latin typeface="Avenir Next LT Pro" panose="020B0504020202020204" pitchFamily="34" charset="0"/>
                  <a:ea typeface="Avenir Next LT Pro" panose="020B0504020202020204" pitchFamily="34" charset="0"/>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Roboto Slab"/>
                <a:buNone/>
                <a:tabLst/>
                <a:defRPr/>
              </a:pPr>
              <a:r>
                <a:rPr kumimoji="0" lang="en-US" sz="1400" b="0" i="0" u="none" strike="noStrike" kern="1200" cap="none" spc="0" normalizeH="0" baseline="0" noProof="0">
                  <a:ln>
                    <a:noFill/>
                  </a:ln>
                  <a:solidFill>
                    <a:prstClr val="black"/>
                  </a:solidFill>
                  <a:effectLst/>
                  <a:uLnTx/>
                  <a:uFillTx/>
                  <a:latin typeface="Avenir Next"/>
                  <a:cs typeface="Arial" panose="020B0604020202020204" pitchFamily="34" charset="0"/>
                  <a:sym typeface="Roboto Slab"/>
                </a:rPr>
                <a:t>Wayne</a:t>
              </a:r>
            </a:p>
          </p:txBody>
        </p:sp>
        <p:sp>
          <p:nvSpPr>
            <p:cNvPr id="32" name="Title 1">
              <a:extLst>
                <a:ext uri="{FF2B5EF4-FFF2-40B4-BE49-F238E27FC236}">
                  <a16:creationId xmlns:a16="http://schemas.microsoft.com/office/drawing/2014/main" id="{7974FC68-3DC4-DBD5-D644-E63F1973D812}"/>
                </a:ext>
              </a:extLst>
            </p:cNvPr>
            <p:cNvSpPr txBox="1">
              <a:spLocks/>
            </p:cNvSpPr>
            <p:nvPr/>
          </p:nvSpPr>
          <p:spPr>
            <a:xfrm>
              <a:off x="7002967" y="5944463"/>
              <a:ext cx="1173043" cy="262292"/>
            </a:xfrm>
            <a:prstGeom prst="rect">
              <a:avLst/>
            </a:prstGeom>
            <a:noFill/>
            <a:ln>
              <a:noFill/>
            </a:ln>
          </p:spPr>
          <p:txBody>
            <a:bodyPr spcFirstLastPara="1" wrap="square" lIns="0" tIns="0" rIns="91425" bIns="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Roboto Slab"/>
                <a:buNone/>
                <a:defRPr sz="2400" b="1" i="0" u="none" strike="noStrike" cap="none">
                  <a:solidFill>
                    <a:schemeClr val="accent3"/>
                  </a:solidFill>
                  <a:latin typeface="Avenir Next LT Pro" panose="020B0504020202020204" pitchFamily="34" charset="0"/>
                  <a:ea typeface="Avenir Next LT Pro" panose="020B0504020202020204" pitchFamily="34" charset="0"/>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Roboto Slab"/>
                <a:buNone/>
                <a:tabLst/>
                <a:defRPr/>
              </a:pPr>
              <a:r>
                <a:rPr kumimoji="0" lang="en-US" sz="1400" b="0" i="0" u="none" strike="noStrike" kern="1200" cap="none" spc="0" normalizeH="0" baseline="0" noProof="0">
                  <a:ln>
                    <a:noFill/>
                  </a:ln>
                  <a:solidFill>
                    <a:prstClr val="black"/>
                  </a:solidFill>
                  <a:effectLst/>
                  <a:uLnTx/>
                  <a:uFillTx/>
                  <a:latin typeface="Avenir Next"/>
                  <a:cs typeface="Arial" panose="020B0604020202020204" pitchFamily="34" charset="0"/>
                  <a:sym typeface="Roboto Slab"/>
                </a:rPr>
                <a:t>Washtenaw</a:t>
              </a:r>
            </a:p>
          </p:txBody>
        </p:sp>
        <p:sp>
          <p:nvSpPr>
            <p:cNvPr id="33" name="Title 1">
              <a:extLst>
                <a:ext uri="{FF2B5EF4-FFF2-40B4-BE49-F238E27FC236}">
                  <a16:creationId xmlns:a16="http://schemas.microsoft.com/office/drawing/2014/main" id="{8AEFF955-0C3E-FECC-08BE-66C18721F96C}"/>
                </a:ext>
              </a:extLst>
            </p:cNvPr>
            <p:cNvSpPr txBox="1">
              <a:spLocks/>
            </p:cNvSpPr>
            <p:nvPr/>
          </p:nvSpPr>
          <p:spPr>
            <a:xfrm>
              <a:off x="7230518" y="5170457"/>
              <a:ext cx="1173043" cy="262292"/>
            </a:xfrm>
            <a:prstGeom prst="rect">
              <a:avLst/>
            </a:prstGeom>
            <a:noFill/>
            <a:ln>
              <a:noFill/>
            </a:ln>
          </p:spPr>
          <p:txBody>
            <a:bodyPr spcFirstLastPara="1" wrap="square" lIns="0" tIns="0" rIns="91425" bIns="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Roboto Slab"/>
                <a:buNone/>
                <a:defRPr sz="2400" b="1" i="0" u="none" strike="noStrike" cap="none">
                  <a:solidFill>
                    <a:schemeClr val="accent3"/>
                  </a:solidFill>
                  <a:latin typeface="Avenir Next LT Pro" panose="020B0504020202020204" pitchFamily="34" charset="0"/>
                  <a:ea typeface="Avenir Next LT Pro" panose="020B0504020202020204" pitchFamily="34" charset="0"/>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Roboto Slab"/>
                <a:buNone/>
                <a:tabLst/>
                <a:defRPr/>
              </a:pPr>
              <a:r>
                <a:rPr kumimoji="0" lang="en-US" sz="1400" b="0" i="0" u="none" strike="noStrike" kern="1200" cap="none" spc="0" normalizeH="0" baseline="0" noProof="0">
                  <a:ln>
                    <a:noFill/>
                  </a:ln>
                  <a:solidFill>
                    <a:prstClr val="black"/>
                  </a:solidFill>
                  <a:effectLst/>
                  <a:uLnTx/>
                  <a:uFillTx/>
                  <a:latin typeface="Avenir Next"/>
                  <a:cs typeface="Arial" panose="020B0604020202020204" pitchFamily="34" charset="0"/>
                  <a:sym typeface="Roboto Slab"/>
                </a:rPr>
                <a:t>Livingston</a:t>
              </a:r>
            </a:p>
          </p:txBody>
        </p:sp>
        <p:cxnSp>
          <p:nvCxnSpPr>
            <p:cNvPr id="34" name="Straight Connector 33">
              <a:extLst>
                <a:ext uri="{FF2B5EF4-FFF2-40B4-BE49-F238E27FC236}">
                  <a16:creationId xmlns:a16="http://schemas.microsoft.com/office/drawing/2014/main" id="{E1EC93C1-7EC8-E17E-3F87-E44F8C82E04D}"/>
                </a:ext>
              </a:extLst>
            </p:cNvPr>
            <p:cNvCxnSpPr>
              <a:cxnSpLocks/>
            </p:cNvCxnSpPr>
            <p:nvPr/>
          </p:nvCxnSpPr>
          <p:spPr>
            <a:xfrm flipH="1">
              <a:off x="10550308" y="4356399"/>
              <a:ext cx="427437" cy="602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E9AEB997-3767-F773-DAA4-E3DAC9D6DD3A}"/>
                </a:ext>
              </a:extLst>
            </p:cNvPr>
            <p:cNvSpPr txBox="1">
              <a:spLocks/>
            </p:cNvSpPr>
            <p:nvPr/>
          </p:nvSpPr>
          <p:spPr>
            <a:xfrm>
              <a:off x="10891132" y="4117646"/>
              <a:ext cx="889144" cy="204034"/>
            </a:xfrm>
            <a:prstGeom prst="rect">
              <a:avLst/>
            </a:prstGeom>
            <a:noFill/>
            <a:ln>
              <a:noFill/>
            </a:ln>
          </p:spPr>
          <p:txBody>
            <a:bodyPr spcFirstLastPara="1" wrap="square" lIns="0" tIns="0" rIns="91425" bIns="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Roboto Slab"/>
                <a:buNone/>
                <a:defRPr sz="2400" b="1" i="0" u="none" strike="noStrike" cap="none">
                  <a:solidFill>
                    <a:schemeClr val="accent3"/>
                  </a:solidFill>
                  <a:latin typeface="Avenir Next LT Pro" panose="020B0504020202020204" pitchFamily="34" charset="0"/>
                  <a:ea typeface="Avenir Next LT Pro" panose="020B0504020202020204" pitchFamily="34" charset="0"/>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Roboto Slab"/>
                <a:buNone/>
                <a:tabLst/>
                <a:defRPr/>
              </a:pPr>
              <a:r>
                <a:rPr kumimoji="0" lang="en-US" sz="1400" b="0" i="0" u="none" strike="noStrike" kern="1200" cap="none" spc="0" normalizeH="0" baseline="0" noProof="0">
                  <a:ln>
                    <a:noFill/>
                  </a:ln>
                  <a:solidFill>
                    <a:prstClr val="black"/>
                  </a:solidFill>
                  <a:effectLst/>
                  <a:uLnTx/>
                  <a:uFillTx/>
                  <a:latin typeface="Avenir Next"/>
                  <a:cs typeface="Arial" panose="020B0604020202020204" pitchFamily="34" charset="0"/>
                  <a:sym typeface="Roboto Slab"/>
                </a:rPr>
                <a:t>Lapeer</a:t>
              </a:r>
            </a:p>
          </p:txBody>
        </p:sp>
      </p:grpSp>
      <p:grpSp>
        <p:nvGrpSpPr>
          <p:cNvPr id="52" name="Group 51">
            <a:extLst>
              <a:ext uri="{FF2B5EF4-FFF2-40B4-BE49-F238E27FC236}">
                <a16:creationId xmlns:a16="http://schemas.microsoft.com/office/drawing/2014/main" id="{67AAD35E-D103-051F-FF7E-C43B2D525D1D}"/>
              </a:ext>
            </a:extLst>
          </p:cNvPr>
          <p:cNvGrpSpPr/>
          <p:nvPr/>
        </p:nvGrpSpPr>
        <p:grpSpPr>
          <a:xfrm>
            <a:off x="2851476" y="4940343"/>
            <a:ext cx="2892380" cy="564322"/>
            <a:chOff x="656937" y="5818390"/>
            <a:chExt cx="2892380" cy="564322"/>
          </a:xfrm>
        </p:grpSpPr>
        <p:grpSp>
          <p:nvGrpSpPr>
            <p:cNvPr id="56" name="Group 55">
              <a:extLst>
                <a:ext uri="{FF2B5EF4-FFF2-40B4-BE49-F238E27FC236}">
                  <a16:creationId xmlns:a16="http://schemas.microsoft.com/office/drawing/2014/main" id="{F175F72E-1489-FAA3-BCD7-90AF74F1E881}"/>
                </a:ext>
              </a:extLst>
            </p:cNvPr>
            <p:cNvGrpSpPr/>
            <p:nvPr/>
          </p:nvGrpSpPr>
          <p:grpSpPr>
            <a:xfrm>
              <a:off x="656937" y="5818390"/>
              <a:ext cx="2371060" cy="307777"/>
              <a:chOff x="656937" y="5818390"/>
              <a:chExt cx="2371060" cy="307777"/>
            </a:xfrm>
          </p:grpSpPr>
          <p:sp>
            <p:nvSpPr>
              <p:cNvPr id="67" name="Rectangle 66">
                <a:extLst>
                  <a:ext uri="{FF2B5EF4-FFF2-40B4-BE49-F238E27FC236}">
                    <a16:creationId xmlns:a16="http://schemas.microsoft.com/office/drawing/2014/main" id="{F97D881B-24D5-52E4-AB86-EC6F6B40F7C4}"/>
                  </a:ext>
                </a:extLst>
              </p:cNvPr>
              <p:cNvSpPr/>
              <p:nvPr/>
            </p:nvSpPr>
            <p:spPr>
              <a:xfrm>
                <a:off x="656937" y="5904802"/>
                <a:ext cx="146304" cy="133489"/>
              </a:xfrm>
              <a:prstGeom prst="rect">
                <a:avLst/>
              </a:prstGeom>
              <a:solidFill>
                <a:srgbClr val="006F81"/>
              </a:solidFill>
              <a:ln>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8" name="TextBox 67">
                <a:extLst>
                  <a:ext uri="{FF2B5EF4-FFF2-40B4-BE49-F238E27FC236}">
                    <a16:creationId xmlns:a16="http://schemas.microsoft.com/office/drawing/2014/main" id="{F537477C-519E-B187-C2EC-2D3BFEF6F691}"/>
                  </a:ext>
                </a:extLst>
              </p:cNvPr>
              <p:cNvSpPr txBox="1"/>
              <p:nvPr/>
            </p:nvSpPr>
            <p:spPr>
              <a:xfrm>
                <a:off x="788864" y="5818390"/>
                <a:ext cx="22391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2025 Footprint</a:t>
                </a:r>
              </a:p>
            </p:txBody>
          </p:sp>
        </p:grpSp>
        <p:grpSp>
          <p:nvGrpSpPr>
            <p:cNvPr id="57" name="Group 56">
              <a:extLst>
                <a:ext uri="{FF2B5EF4-FFF2-40B4-BE49-F238E27FC236}">
                  <a16:creationId xmlns:a16="http://schemas.microsoft.com/office/drawing/2014/main" id="{75B59F33-E0A7-55B3-893D-3755ACD4AF0A}"/>
                </a:ext>
              </a:extLst>
            </p:cNvPr>
            <p:cNvGrpSpPr/>
            <p:nvPr/>
          </p:nvGrpSpPr>
          <p:grpSpPr>
            <a:xfrm>
              <a:off x="656937" y="6074935"/>
              <a:ext cx="2892380" cy="307777"/>
              <a:chOff x="3252738" y="6413989"/>
              <a:chExt cx="2892380" cy="307777"/>
            </a:xfrm>
          </p:grpSpPr>
          <p:sp>
            <p:nvSpPr>
              <p:cNvPr id="62" name="Rectangle 61">
                <a:extLst>
                  <a:ext uri="{FF2B5EF4-FFF2-40B4-BE49-F238E27FC236}">
                    <a16:creationId xmlns:a16="http://schemas.microsoft.com/office/drawing/2014/main" id="{67DFD394-EF0A-B4B3-9BF7-89BDA4289E97}"/>
                  </a:ext>
                </a:extLst>
              </p:cNvPr>
              <p:cNvSpPr/>
              <p:nvPr/>
            </p:nvSpPr>
            <p:spPr>
              <a:xfrm>
                <a:off x="3252738" y="6500400"/>
                <a:ext cx="151288" cy="133489"/>
              </a:xfrm>
              <a:prstGeom prst="rect">
                <a:avLst/>
              </a:prstGeom>
              <a:solidFill>
                <a:srgbClr val="FF7F00"/>
              </a:solidFill>
              <a:ln>
                <a:solidFill>
                  <a:srgbClr val="FF7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4" name="TextBox 63">
                <a:extLst>
                  <a:ext uri="{FF2B5EF4-FFF2-40B4-BE49-F238E27FC236}">
                    <a16:creationId xmlns:a16="http://schemas.microsoft.com/office/drawing/2014/main" id="{F568A886-F61F-6B04-2BCC-CE8068229275}"/>
                  </a:ext>
                </a:extLst>
              </p:cNvPr>
              <p:cNvSpPr txBox="1"/>
              <p:nvPr/>
            </p:nvSpPr>
            <p:spPr>
              <a:xfrm>
                <a:off x="3384665" y="6413989"/>
                <a:ext cx="27604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2026 Expansion County</a:t>
                </a:r>
              </a:p>
            </p:txBody>
          </p:sp>
        </p:grpSp>
      </p:grpSp>
      <p:graphicFrame>
        <p:nvGraphicFramePr>
          <p:cNvPr id="73" name="Table 72">
            <a:extLst>
              <a:ext uri="{FF2B5EF4-FFF2-40B4-BE49-F238E27FC236}">
                <a16:creationId xmlns:a16="http://schemas.microsoft.com/office/drawing/2014/main" id="{8E689713-2027-CEF6-655E-D254568E2897}"/>
              </a:ext>
            </a:extLst>
          </p:cNvPr>
          <p:cNvGraphicFramePr>
            <a:graphicFrameLocks noGrp="1"/>
          </p:cNvGraphicFramePr>
          <p:nvPr/>
        </p:nvGraphicFramePr>
        <p:xfrm>
          <a:off x="558293" y="2412469"/>
          <a:ext cx="2069882" cy="2980832"/>
        </p:xfrm>
        <a:graphic>
          <a:graphicData uri="http://schemas.openxmlformats.org/drawingml/2006/table">
            <a:tbl>
              <a:tblPr firstRow="1" bandRow="1">
                <a:tableStyleId>{284E427A-3D55-4303-BF80-6455036E1DE7}</a:tableStyleId>
              </a:tblPr>
              <a:tblGrid>
                <a:gridCol w="2069882">
                  <a:extLst>
                    <a:ext uri="{9D8B030D-6E8A-4147-A177-3AD203B41FA5}">
                      <a16:colId xmlns:a16="http://schemas.microsoft.com/office/drawing/2014/main" val="1349508498"/>
                    </a:ext>
                  </a:extLst>
                </a:gridCol>
              </a:tblGrid>
              <a:tr h="46623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mj-lt"/>
                          <a:ea typeface="+mn-ea"/>
                          <a:cs typeface="+mn-cs"/>
                        </a:rPr>
                        <a:t>Counties (7)</a:t>
                      </a:r>
                      <a:endParaRPr kumimoji="0" lang="en-US" sz="1400" b="0" i="0" u="none" strike="noStrike" kern="1200" cap="none" spc="0" normalizeH="0" baseline="0" noProof="0">
                        <a:ln>
                          <a:noFill/>
                        </a:ln>
                        <a:solidFill>
                          <a:schemeClr val="bg1"/>
                        </a:solidFill>
                        <a:effectLst/>
                        <a:uLnTx/>
                        <a:uFillTx/>
                        <a:latin typeface="+mj-lt"/>
                        <a:ea typeface="+mn-ea"/>
                        <a:cs typeface="Arial" panose="020B0604020202020204" pitchFamily="34" charset="0"/>
                      </a:endParaRPr>
                    </a:p>
                  </a:txBody>
                  <a:tcPr marL="43456" marR="43456" marT="21729" marB="21729" anchor="ctr">
                    <a:lnL w="76200" cap="flat" cmpd="sng" algn="ctr">
                      <a:solidFill>
                        <a:srgbClr val="006F81"/>
                      </a:solidFill>
                      <a:prstDash val="solid"/>
                      <a:round/>
                      <a:headEnd type="none" w="med" len="med"/>
                      <a:tailEnd type="none" w="med" len="med"/>
                    </a:lnL>
                    <a:lnR w="76200" cap="flat" cmpd="sng" algn="ctr">
                      <a:solidFill>
                        <a:srgbClr val="006F81"/>
                      </a:solidFill>
                      <a:prstDash val="solid"/>
                      <a:round/>
                      <a:headEnd type="none" w="med" len="med"/>
                      <a:tailEnd type="none" w="med" len="med"/>
                    </a:lnR>
                    <a:lnT w="76200" cap="flat" cmpd="sng" algn="ctr">
                      <a:solidFill>
                        <a:srgbClr val="006F8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6F81"/>
                    </a:solidFill>
                  </a:tcPr>
                </a:tc>
                <a:extLst>
                  <a:ext uri="{0D108BD9-81ED-4DB2-BD59-A6C34878D82A}">
                    <a16:rowId xmlns:a16="http://schemas.microsoft.com/office/drawing/2014/main" val="1838914976"/>
                  </a:ext>
                </a:extLst>
              </a:tr>
              <a:tr h="1161694">
                <a:tc>
                  <a:txBody>
                    <a:bodyPr/>
                    <a:lstStyle/>
                    <a:p>
                      <a:pPr marL="0" marR="0" algn="ctr">
                        <a:spcBef>
                          <a:spcPts val="0"/>
                        </a:spcBef>
                        <a:spcAft>
                          <a:spcPts val="0"/>
                        </a:spcAft>
                      </a:pPr>
                      <a:endParaRPr lang="en-US" sz="1400" b="0" i="0">
                        <a:solidFill>
                          <a:srgbClr val="09373E"/>
                        </a:solidFill>
                        <a:effectLst/>
                        <a:latin typeface="Avenir Next LT Pro" panose="020B0504020202020204" pitchFamily="34" charset="0"/>
                        <a:ea typeface="Calibri" panose="020F0502020204030204" pitchFamily="34" charset="0"/>
                      </a:endParaRPr>
                    </a:p>
                    <a:p>
                      <a:pPr marL="0" marR="0" algn="ctr">
                        <a:spcBef>
                          <a:spcPts val="0"/>
                        </a:spcBef>
                        <a:spcAft>
                          <a:spcPts val="0"/>
                        </a:spcAft>
                      </a:pPr>
                      <a:r>
                        <a:rPr lang="en-US" sz="1400" b="0" i="0">
                          <a:solidFill>
                            <a:schemeClr val="tx1"/>
                          </a:solidFill>
                          <a:effectLst/>
                          <a:latin typeface="Avenir Next LT Pro" panose="020B0504020202020204" pitchFamily="34" charset="0"/>
                          <a:ea typeface="Calibri" panose="020F0502020204030204" pitchFamily="34" charset="0"/>
                        </a:rPr>
                        <a:t>Genesee</a:t>
                      </a:r>
                    </a:p>
                    <a:p>
                      <a:pPr marL="0" marR="0" algn="ctr">
                        <a:spcBef>
                          <a:spcPts val="0"/>
                        </a:spcBef>
                        <a:spcAft>
                          <a:spcPts val="0"/>
                        </a:spcAft>
                      </a:pPr>
                      <a:r>
                        <a:rPr lang="en-US" sz="1400" b="0" i="0">
                          <a:solidFill>
                            <a:srgbClr val="F79135"/>
                          </a:solidFill>
                          <a:effectLst/>
                          <a:latin typeface="Avenir Next LT Pro" panose="020B0504020202020204" pitchFamily="34" charset="0"/>
                          <a:ea typeface="Calibri" panose="020F0502020204030204" pitchFamily="34" charset="0"/>
                        </a:rPr>
                        <a:t>Lapeer*</a:t>
                      </a:r>
                    </a:p>
                    <a:p>
                      <a:pPr marL="0" marR="0" algn="ctr">
                        <a:spcBef>
                          <a:spcPts val="0"/>
                        </a:spcBef>
                        <a:spcAft>
                          <a:spcPts val="0"/>
                        </a:spcAft>
                      </a:pPr>
                      <a:r>
                        <a:rPr lang="en-US" sz="1400" b="0" i="0">
                          <a:solidFill>
                            <a:schemeClr val="tx1"/>
                          </a:solidFill>
                          <a:effectLst/>
                          <a:latin typeface="Avenir Next LT Pro" panose="020B0504020202020204" pitchFamily="34" charset="0"/>
                          <a:ea typeface="Calibri" panose="020F0502020204030204" pitchFamily="34" charset="0"/>
                        </a:rPr>
                        <a:t>Livingston</a:t>
                      </a:r>
                    </a:p>
                    <a:p>
                      <a:pPr marL="0" marR="0" algn="ctr">
                        <a:spcBef>
                          <a:spcPts val="0"/>
                        </a:spcBef>
                        <a:spcAft>
                          <a:spcPts val="0"/>
                        </a:spcAft>
                      </a:pPr>
                      <a:r>
                        <a:rPr lang="en-US" sz="1400" b="0" i="0">
                          <a:solidFill>
                            <a:schemeClr val="tx1"/>
                          </a:solidFill>
                          <a:effectLst/>
                          <a:latin typeface="Avenir Next LT Pro" panose="020B0504020202020204" pitchFamily="34" charset="0"/>
                          <a:ea typeface="Calibri" panose="020F0502020204030204" pitchFamily="34" charset="0"/>
                        </a:rPr>
                        <a:t>Macomb</a:t>
                      </a:r>
                    </a:p>
                    <a:p>
                      <a:pPr marL="0" marR="0" algn="ctr">
                        <a:spcBef>
                          <a:spcPts val="0"/>
                        </a:spcBef>
                        <a:spcAft>
                          <a:spcPts val="0"/>
                        </a:spcAft>
                      </a:pPr>
                      <a:r>
                        <a:rPr lang="en-US" sz="1400" b="0" i="0">
                          <a:solidFill>
                            <a:schemeClr val="tx1"/>
                          </a:solidFill>
                          <a:effectLst/>
                          <a:latin typeface="Avenir Next LT Pro" panose="020B0504020202020204" pitchFamily="34" charset="0"/>
                        </a:rPr>
                        <a:t>Oakland</a:t>
                      </a:r>
                    </a:p>
                    <a:p>
                      <a:pPr marL="0" marR="0" algn="ctr">
                        <a:spcBef>
                          <a:spcPts val="0"/>
                        </a:spcBef>
                        <a:spcAft>
                          <a:spcPts val="0"/>
                        </a:spcAft>
                      </a:pPr>
                      <a:r>
                        <a:rPr lang="en-US" sz="1400" b="0" i="0">
                          <a:solidFill>
                            <a:schemeClr val="tx1"/>
                          </a:solidFill>
                          <a:effectLst/>
                          <a:latin typeface="Avenir Next LT Pro" panose="020B0504020202020204" pitchFamily="34" charset="0"/>
                        </a:rPr>
                        <a:t>Washtenaw</a:t>
                      </a:r>
                    </a:p>
                    <a:p>
                      <a:pPr marL="0" marR="0" algn="ctr">
                        <a:spcBef>
                          <a:spcPts val="0"/>
                        </a:spcBef>
                        <a:spcAft>
                          <a:spcPts val="0"/>
                        </a:spcAft>
                      </a:pPr>
                      <a:r>
                        <a:rPr lang="en-US" sz="1400" b="0" i="0">
                          <a:solidFill>
                            <a:schemeClr val="tx1"/>
                          </a:solidFill>
                          <a:effectLst/>
                          <a:latin typeface="Avenir Next LT Pro" panose="020B0504020202020204" pitchFamily="34" charset="0"/>
                        </a:rPr>
                        <a:t>Wayne</a:t>
                      </a:r>
                    </a:p>
                    <a:p>
                      <a:pPr marL="0" marR="0" algn="ctr">
                        <a:spcBef>
                          <a:spcPts val="0"/>
                        </a:spcBef>
                        <a:spcAft>
                          <a:spcPts val="0"/>
                        </a:spcAft>
                      </a:pPr>
                      <a:endParaRPr lang="en-US" sz="1400" b="0" i="0">
                        <a:solidFill>
                          <a:srgbClr val="09373E"/>
                        </a:solidFill>
                        <a:effectLst/>
                        <a:latin typeface="Avenir Next LT Pro" panose="020B05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chemeClr val="tx1"/>
                          </a:solidFill>
                          <a:effectLst/>
                          <a:latin typeface="Avenir Next LT Pro" panose="020B0504020202020204" pitchFamily="34" charset="0"/>
                        </a:rPr>
                        <a:t>*New for 2026</a:t>
                      </a:r>
                    </a:p>
                    <a:p>
                      <a:pPr marL="0" marR="0" algn="ctr">
                        <a:spcBef>
                          <a:spcPts val="0"/>
                        </a:spcBef>
                        <a:spcAft>
                          <a:spcPts val="0"/>
                        </a:spcAft>
                      </a:pPr>
                      <a:endParaRPr lang="en-US" sz="1400" b="0" i="0">
                        <a:solidFill>
                          <a:srgbClr val="09373E"/>
                        </a:solidFill>
                        <a:effectLst/>
                        <a:latin typeface="Avenir Next LT Pro" panose="020B0504020202020204" pitchFamily="34" charset="0"/>
                      </a:endParaRPr>
                    </a:p>
                    <a:p>
                      <a:pPr marL="0" marR="0" algn="ctr">
                        <a:spcBef>
                          <a:spcPts val="0"/>
                        </a:spcBef>
                        <a:spcAft>
                          <a:spcPts val="0"/>
                        </a:spcAft>
                      </a:pPr>
                      <a:endParaRPr lang="en-US" sz="1100" b="0" i="0">
                        <a:solidFill>
                          <a:srgbClr val="09373E"/>
                        </a:solidFill>
                        <a:effectLst/>
                        <a:latin typeface="Avenir Next LT Pro" panose="020B0504020202020204" pitchFamily="34" charset="0"/>
                      </a:endParaRPr>
                    </a:p>
                  </a:txBody>
                  <a:tcPr marL="45384" marR="45384" marT="0" marB="0" anchor="ctr">
                    <a:lnL w="76200" cap="flat" cmpd="sng" algn="ctr">
                      <a:solidFill>
                        <a:srgbClr val="006F81"/>
                      </a:solidFill>
                      <a:prstDash val="solid"/>
                      <a:round/>
                      <a:headEnd type="none" w="med" len="med"/>
                      <a:tailEnd type="none" w="med" len="med"/>
                    </a:lnL>
                    <a:lnR w="76200" cap="flat" cmpd="sng" algn="ctr">
                      <a:solidFill>
                        <a:srgbClr val="006F8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rgbClr val="006F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035421"/>
                  </a:ext>
                </a:extLst>
              </a:tr>
            </a:tbl>
          </a:graphicData>
        </a:graphic>
      </p:graphicFrame>
    </p:spTree>
    <p:extLst>
      <p:ext uri="{BB962C8B-B14F-4D97-AF65-F5344CB8AC3E}">
        <p14:creationId xmlns:p14="http://schemas.microsoft.com/office/powerpoint/2010/main" val="90587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941ACC-A234-9A8B-1005-79136A7D400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EF65E6D-1B61-7F34-5C89-E1C1CFB9D1FC}"/>
              </a:ext>
            </a:extLst>
          </p:cNvPr>
          <p:cNvSpPr>
            <a:spLocks noGrp="1"/>
          </p:cNvSpPr>
          <p:nvPr>
            <p:ph type="title"/>
          </p:nvPr>
        </p:nvSpPr>
        <p:spPr/>
        <p:txBody>
          <a:bodyPr/>
          <a:lstStyle/>
          <a:p>
            <a:r>
              <a:rPr lang="en-US"/>
              <a:t>2026 Michigan Plan Portfolio</a:t>
            </a:r>
          </a:p>
        </p:txBody>
      </p:sp>
      <p:grpSp>
        <p:nvGrpSpPr>
          <p:cNvPr id="10" name="Group 9">
            <a:extLst>
              <a:ext uri="{FF2B5EF4-FFF2-40B4-BE49-F238E27FC236}">
                <a16:creationId xmlns:a16="http://schemas.microsoft.com/office/drawing/2014/main" id="{222493FA-7831-88B3-E227-C2C5C4FCE425}"/>
              </a:ext>
            </a:extLst>
          </p:cNvPr>
          <p:cNvGrpSpPr/>
          <p:nvPr/>
        </p:nvGrpSpPr>
        <p:grpSpPr>
          <a:xfrm>
            <a:off x="11734791" y="-110431"/>
            <a:ext cx="686086" cy="1763191"/>
            <a:chOff x="6381946" y="106386"/>
            <a:chExt cx="280734" cy="721466"/>
          </a:xfrm>
          <a:solidFill>
            <a:srgbClr val="F68D2E"/>
          </a:solidFill>
        </p:grpSpPr>
        <p:sp>
          <p:nvSpPr>
            <p:cNvPr id="11" name="Oval 10">
              <a:extLst>
                <a:ext uri="{FF2B5EF4-FFF2-40B4-BE49-F238E27FC236}">
                  <a16:creationId xmlns:a16="http://schemas.microsoft.com/office/drawing/2014/main" id="{4B024268-844F-3113-306B-9E8932A24B30}"/>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E75B4074-8AB7-F86A-2339-DA2F59B39038}"/>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86528EA7-BB1B-17D1-4123-1C34D3BD6FF0}"/>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C5632F58-45D8-71C3-BE3B-094CDF449E6B}"/>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05A858FE-EAF5-E174-605F-4BEA67AA2FFC}"/>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A8F55C90-80D2-1E6F-142F-DE0AC5EAA425}"/>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ED37C17B-66AA-28B6-4B57-8E2B9B41FC4F}"/>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AF7C74F0-ABFA-ABEF-8E71-4B51522EC7F9}"/>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C1C2CA0E-FFF9-B6DD-66EB-EDF6770D5B54}"/>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FC941111-F09C-93FA-3DF3-7E6769E2BBB6}"/>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DB3DC277-1339-694A-9FED-07F9B25E5601}"/>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2B535667-4776-2AE2-CC41-5AD202415A23}"/>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F0250366-1E89-AD63-F894-9ACA92CDD62E}"/>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528848D6-7033-CCFD-4ED9-37656253093B}"/>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6AFD0B81-D570-A2BE-0117-0F7755BE61E0}"/>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7382B517-D581-3D6C-68D6-C44B533715A8}"/>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8E62C6DE-747A-C6E7-F01B-CBE17F0B4BB7}"/>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84053C33-9ADC-CA8B-AECF-1B871B279915}"/>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1611B8CE-9424-DA42-6A18-26E7C4999FAF}"/>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4F4E4848-33B3-688B-9659-B8AC59A7D6AC}"/>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95CB93A8-30F7-125D-1EBB-C5FA32CC6525}"/>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graphicFrame>
        <p:nvGraphicFramePr>
          <p:cNvPr id="2" name="Table 1">
            <a:extLst>
              <a:ext uri="{FF2B5EF4-FFF2-40B4-BE49-F238E27FC236}">
                <a16:creationId xmlns:a16="http://schemas.microsoft.com/office/drawing/2014/main" id="{6108C47E-078B-69B1-75EA-C21F78653DCF}"/>
              </a:ext>
            </a:extLst>
          </p:cNvPr>
          <p:cNvGraphicFramePr>
            <a:graphicFrameLocks noGrp="1"/>
          </p:cNvGraphicFramePr>
          <p:nvPr/>
        </p:nvGraphicFramePr>
        <p:xfrm>
          <a:off x="442272" y="2728432"/>
          <a:ext cx="11563122" cy="3726678"/>
        </p:xfrm>
        <a:graphic>
          <a:graphicData uri="http://schemas.openxmlformats.org/drawingml/2006/table">
            <a:tbl>
              <a:tblPr/>
              <a:tblGrid>
                <a:gridCol w="846651">
                  <a:extLst>
                    <a:ext uri="{9D8B030D-6E8A-4147-A177-3AD203B41FA5}">
                      <a16:colId xmlns:a16="http://schemas.microsoft.com/office/drawing/2014/main" val="1987213204"/>
                    </a:ext>
                  </a:extLst>
                </a:gridCol>
                <a:gridCol w="542925">
                  <a:extLst>
                    <a:ext uri="{9D8B030D-6E8A-4147-A177-3AD203B41FA5}">
                      <a16:colId xmlns:a16="http://schemas.microsoft.com/office/drawing/2014/main" val="3005487891"/>
                    </a:ext>
                  </a:extLst>
                </a:gridCol>
                <a:gridCol w="485775">
                  <a:extLst>
                    <a:ext uri="{9D8B030D-6E8A-4147-A177-3AD203B41FA5}">
                      <a16:colId xmlns:a16="http://schemas.microsoft.com/office/drawing/2014/main" val="3028989538"/>
                    </a:ext>
                  </a:extLst>
                </a:gridCol>
                <a:gridCol w="990600">
                  <a:extLst>
                    <a:ext uri="{9D8B030D-6E8A-4147-A177-3AD203B41FA5}">
                      <a16:colId xmlns:a16="http://schemas.microsoft.com/office/drawing/2014/main" val="2920562656"/>
                    </a:ext>
                  </a:extLst>
                </a:gridCol>
                <a:gridCol w="695325">
                  <a:extLst>
                    <a:ext uri="{9D8B030D-6E8A-4147-A177-3AD203B41FA5}">
                      <a16:colId xmlns:a16="http://schemas.microsoft.com/office/drawing/2014/main" val="3618742704"/>
                    </a:ext>
                  </a:extLst>
                </a:gridCol>
                <a:gridCol w="1912620">
                  <a:extLst>
                    <a:ext uri="{9D8B030D-6E8A-4147-A177-3AD203B41FA5}">
                      <a16:colId xmlns:a16="http://schemas.microsoft.com/office/drawing/2014/main" val="3802401982"/>
                    </a:ext>
                  </a:extLst>
                </a:gridCol>
                <a:gridCol w="2148840">
                  <a:extLst>
                    <a:ext uri="{9D8B030D-6E8A-4147-A177-3AD203B41FA5}">
                      <a16:colId xmlns:a16="http://schemas.microsoft.com/office/drawing/2014/main" val="480487545"/>
                    </a:ext>
                  </a:extLst>
                </a:gridCol>
                <a:gridCol w="3940386">
                  <a:extLst>
                    <a:ext uri="{9D8B030D-6E8A-4147-A177-3AD203B41FA5}">
                      <a16:colId xmlns:a16="http://schemas.microsoft.com/office/drawing/2014/main" val="1915772673"/>
                    </a:ext>
                  </a:extLst>
                </a:gridCol>
              </a:tblGrid>
              <a:tr h="274320">
                <a:tc gridSpan="8">
                  <a:txBody>
                    <a:bodyPr/>
                    <a:lstStyle/>
                    <a:p>
                      <a:pPr algn="ctr" fontAlgn="ctr"/>
                      <a:r>
                        <a:rPr lang="en-US" sz="1050" b="1" i="0" u="none" strike="noStrike">
                          <a:solidFill>
                            <a:srgbClr val="000000"/>
                          </a:solidFill>
                          <a:effectLst/>
                          <a:latin typeface="+mj-lt"/>
                        </a:rPr>
                        <a:t>Special Needs Plans</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800"/>
                    </a:solidFill>
                  </a:tcPr>
                </a:tc>
                <a:tc hMerge="1">
                  <a:txBody>
                    <a:bodyPr/>
                    <a:lstStyle/>
                    <a:p>
                      <a:pPr algn="ctr" fontAlgn="ctr"/>
                      <a:endParaRPr lang="en-US" sz="800" b="1" i="0" u="none" strike="noStrike">
                        <a:solidFill>
                          <a:srgbClr val="000000"/>
                        </a:solidFill>
                        <a:effectLst/>
                        <a:latin typeface="Calibri" panose="020F0502020204030204" pitchFamily="34" charset="0"/>
                      </a:endParaRPr>
                    </a:p>
                  </a:txBody>
                  <a:tcPr marL="7732" marR="7732" marT="77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BC2E6"/>
                    </a:solidFill>
                  </a:tcPr>
                </a:tc>
                <a:tc hMerge="1">
                  <a:txBody>
                    <a:bodyPr/>
                    <a:lstStyle/>
                    <a:p>
                      <a:endParaRPr lang="en-US"/>
                    </a:p>
                  </a:txBody>
                  <a:tcPr/>
                </a:tc>
                <a:tc hMerge="1">
                  <a:txBody>
                    <a:bodyPr/>
                    <a:lstStyle/>
                    <a:p>
                      <a:pPr algn="ctr" fontAlgn="ctr"/>
                      <a:endParaRPr lang="en-US" sz="800" b="1" i="0" u="none" strike="noStrike">
                        <a:solidFill>
                          <a:srgbClr val="000000"/>
                        </a:solidFill>
                        <a:effectLst/>
                        <a:latin typeface="Calibri" panose="020F0502020204030204" pitchFamily="34" charset="0"/>
                      </a:endParaRPr>
                    </a:p>
                  </a:txBody>
                  <a:tcPr marL="7732" marR="7732" marT="77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BC2E6"/>
                    </a:solidFill>
                  </a:tcPr>
                </a:tc>
                <a:tc hMerge="1">
                  <a:txBody>
                    <a:bodyPr/>
                    <a:lstStyle/>
                    <a:p>
                      <a:pPr algn="ctr" fontAlgn="ctr"/>
                      <a:endParaRPr lang="en-US" sz="800" b="1" i="0" u="none" strike="noStrike">
                        <a:solidFill>
                          <a:srgbClr val="000000"/>
                        </a:solidFill>
                        <a:effectLst/>
                        <a:latin typeface="Calibri" panose="020F0502020204030204" pitchFamily="34" charset="0"/>
                      </a:endParaRPr>
                    </a:p>
                  </a:txBody>
                  <a:tcPr marL="7732" marR="7732" marT="77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BC2E6"/>
                    </a:solidFill>
                  </a:tcPr>
                </a:tc>
                <a:tc hMerge="1">
                  <a:txBody>
                    <a:bodyPr/>
                    <a:lstStyle/>
                    <a:p>
                      <a:pPr algn="ctr" fontAlgn="ctr"/>
                      <a:endParaRPr lang="en-US" sz="800" b="1" i="0" u="none" strike="noStrike">
                        <a:solidFill>
                          <a:srgbClr val="000000"/>
                        </a:solidFill>
                        <a:effectLst/>
                        <a:latin typeface="Calibri" panose="020F0502020204030204" pitchFamily="34" charset="0"/>
                      </a:endParaRPr>
                    </a:p>
                  </a:txBody>
                  <a:tcPr marL="7732" marR="7732" marT="77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BC2E6"/>
                    </a:solidFill>
                  </a:tcPr>
                </a:tc>
                <a:tc hMerge="1">
                  <a:txBody>
                    <a:bodyPr/>
                    <a:lstStyle/>
                    <a:p>
                      <a:pPr algn="ctr" fontAlgn="ctr"/>
                      <a:endParaRPr lang="en-US" sz="800" b="1" i="0" u="none" strike="noStrike">
                        <a:solidFill>
                          <a:srgbClr val="000000"/>
                        </a:solidFill>
                        <a:effectLst/>
                        <a:latin typeface="Calibri" panose="020F0502020204030204" pitchFamily="34" charset="0"/>
                      </a:endParaRPr>
                    </a:p>
                  </a:txBody>
                  <a:tcPr marL="7732" marR="7732" marT="773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BC2E6"/>
                    </a:solidFill>
                  </a:tcPr>
                </a:tc>
                <a:tc hMerge="1">
                  <a:txBody>
                    <a:bodyPr/>
                    <a:lstStyle/>
                    <a:p>
                      <a:pPr algn="ctr" fontAlgn="ctr"/>
                      <a:endParaRPr lang="en-US" sz="800" b="1" i="0" u="none" strike="noStrike">
                        <a:solidFill>
                          <a:srgbClr val="000000"/>
                        </a:solidFill>
                        <a:effectLst/>
                        <a:latin typeface="Calibri" panose="020F0502020204030204" pitchFamily="34" charset="0"/>
                      </a:endParaRPr>
                    </a:p>
                  </a:txBody>
                  <a:tcPr marL="7732" marR="7732" marT="77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BC2E6"/>
                    </a:solidFill>
                  </a:tcPr>
                </a:tc>
                <a:extLst>
                  <a:ext uri="{0D108BD9-81ED-4DB2-BD59-A6C34878D82A}">
                    <a16:rowId xmlns:a16="http://schemas.microsoft.com/office/drawing/2014/main" val="1066231191"/>
                  </a:ext>
                </a:extLst>
              </a:tr>
              <a:tr h="672993">
                <a:tc>
                  <a:txBody>
                    <a:bodyPr/>
                    <a:lstStyle/>
                    <a:p>
                      <a:pPr algn="ctr" fontAlgn="ctr"/>
                      <a:r>
                        <a:rPr lang="en-US" sz="1050" b="1" i="0" u="none" strike="noStrike">
                          <a:solidFill>
                            <a:srgbClr val="000000"/>
                          </a:solidFill>
                          <a:effectLst/>
                          <a:latin typeface="+mj-lt"/>
                        </a:rPr>
                        <a:t>Plan ID</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Plan Type</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PSP</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Plan Status</a:t>
                      </a:r>
                      <a:br>
                        <a:rPr lang="en-US" sz="1050" b="1" i="0" u="none" strike="noStrike">
                          <a:solidFill>
                            <a:srgbClr val="000000"/>
                          </a:solidFill>
                          <a:effectLst/>
                          <a:latin typeface="+mj-lt"/>
                        </a:rPr>
                      </a:br>
                      <a:r>
                        <a:rPr lang="en-US" sz="1050" b="0" i="0" u="none" strike="noStrike">
                          <a:solidFill>
                            <a:srgbClr val="000000"/>
                          </a:solidFill>
                          <a:effectLst/>
                          <a:latin typeface="+mn-lt"/>
                        </a:rPr>
                        <a:t>(New/ Renewing/</a:t>
                      </a:r>
                    </a:p>
                    <a:p>
                      <a:pPr algn="ctr" fontAlgn="ctr"/>
                      <a:r>
                        <a:rPr lang="en-US" sz="1050" b="0" i="0" u="none" strike="noStrike">
                          <a:solidFill>
                            <a:srgbClr val="000000"/>
                          </a:solidFill>
                          <a:effectLst/>
                          <a:latin typeface="+mn-lt"/>
                        </a:rPr>
                        <a:t>Termination)</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SNP</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SNP Type</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2026 Plan Name</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Service Area Counties</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1236429"/>
                  </a:ext>
                </a:extLst>
              </a:tr>
              <a:tr h="485760">
                <a:tc>
                  <a:txBody>
                    <a:bodyPr/>
                    <a:lstStyle/>
                    <a:p>
                      <a:pPr algn="ctr" fontAlgn="ctr"/>
                      <a:r>
                        <a:rPr lang="en-US" sz="1050" b="0" i="0" u="none" strike="noStrike">
                          <a:solidFill>
                            <a:schemeClr val="accent6">
                              <a:lumMod val="10000"/>
                            </a:schemeClr>
                          </a:solidFill>
                          <a:effectLst/>
                          <a:latin typeface="+mn-lt"/>
                        </a:rPr>
                        <a:t>H4624-012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chemeClr val="accent6">
                              <a:lumMod val="10000"/>
                            </a:schemeClr>
                          </a:solidFill>
                          <a:effectLst/>
                          <a:latin typeface="+mn-lt"/>
                        </a:rPr>
                        <a:t>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Renewing with Expansion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C-SNP</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CVD, CHF, and/or Diabetes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Zing Select Diabetes &amp; Heart MI </a:t>
                      </a:r>
                    </a:p>
                    <a:p>
                      <a:pPr algn="ctr" fontAlgn="ctr"/>
                      <a:r>
                        <a:rPr lang="en-US" sz="1050" b="0" i="0" u="none" strike="noStrike">
                          <a:solidFill>
                            <a:srgbClr val="000000"/>
                          </a:solidFill>
                          <a:effectLst/>
                          <a:latin typeface="+mn-lt"/>
                        </a:rPr>
                        <a:t>(HMO C-SNP)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algn="l" fontAlgn="ctr"/>
                      <a:r>
                        <a:rPr lang="en-US" sz="1050" b="0" i="0" u="none" strike="noStrike">
                          <a:solidFill>
                            <a:srgbClr val="000000"/>
                          </a:solidFill>
                          <a:effectLst/>
                          <a:latin typeface="+mn-lt"/>
                        </a:rPr>
                        <a:t>Genesee, Livingston, Macomb, Oakland, Washtenaw, Wayne</a:t>
                      </a:r>
                      <a:br>
                        <a:rPr lang="en-US" sz="1050" b="0" i="0" u="none" strike="noStrike">
                          <a:solidFill>
                            <a:srgbClr val="000000"/>
                          </a:solidFill>
                          <a:effectLst/>
                          <a:latin typeface="+mn-lt"/>
                        </a:rPr>
                      </a:br>
                      <a:r>
                        <a:rPr lang="en-US" sz="1050" b="1" i="0" u="none" strike="noStrike">
                          <a:solidFill>
                            <a:srgbClr val="000000"/>
                          </a:solidFill>
                          <a:effectLst/>
                          <a:latin typeface="+mn-lt"/>
                        </a:rPr>
                        <a:t>2026 Expansion: </a:t>
                      </a:r>
                      <a:r>
                        <a:rPr lang="en-US" sz="1050" b="0" i="0" u="none" strike="noStrike">
                          <a:solidFill>
                            <a:srgbClr val="000000"/>
                          </a:solidFill>
                          <a:effectLst/>
                          <a:latin typeface="+mn-lt"/>
                        </a:rPr>
                        <a:t>Lapeer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0262047"/>
                  </a:ext>
                </a:extLst>
              </a:tr>
              <a:tr h="326990">
                <a:tc>
                  <a:txBody>
                    <a:bodyPr/>
                    <a:lstStyle/>
                    <a:p>
                      <a:pPr algn="ctr" fontAlgn="ctr"/>
                      <a:r>
                        <a:rPr lang="en-US" sz="1050" b="0" i="0" u="none" strike="sngStrike">
                          <a:solidFill>
                            <a:srgbClr val="000000"/>
                          </a:solidFill>
                          <a:effectLst/>
                          <a:latin typeface="+mn-lt"/>
                        </a:rPr>
                        <a:t>H4624-019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0" i="0" u="none" strike="noStrike">
                          <a:solidFill>
                            <a:srgbClr val="000000"/>
                          </a:solidFill>
                          <a:effectLst/>
                          <a:latin typeface="+mn-lt"/>
                        </a:rPr>
                        <a:t>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0" i="0" u="none" strike="noStrike">
                          <a:solidFill>
                            <a:srgbClr val="000000"/>
                          </a:solidFill>
                          <a:effectLst/>
                          <a:latin typeface="+mn-lt"/>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1" i="0" u="none" strike="noStrike">
                          <a:solidFill>
                            <a:srgbClr val="C00000"/>
                          </a:solidFill>
                          <a:effectLst/>
                          <a:latin typeface="+mn-lt"/>
                        </a:rPr>
                        <a:t>Termination</a:t>
                      </a:r>
                      <a:endParaRPr lang="en-US" sz="1050" b="0" i="0" u="none" strike="noStrike">
                        <a:solidFill>
                          <a:srgbClr val="C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0" i="0" u="none" strike="noStrike">
                          <a:solidFill>
                            <a:srgbClr val="000000"/>
                          </a:solidFill>
                          <a:effectLst/>
                          <a:latin typeface="+mn-lt"/>
                        </a:rPr>
                        <a:t>C-SNP</a:t>
                      </a:r>
                    </a:p>
                    <a:p>
                      <a:pPr algn="ctr" fontAlgn="ctr"/>
                      <a:r>
                        <a:rPr lang="en-US" sz="1050" b="0" i="0" u="none" strike="noStrike">
                          <a:solidFill>
                            <a:srgbClr val="000000"/>
                          </a:solidFill>
                          <a:effectLst/>
                          <a:latin typeface="+mn-lt"/>
                        </a:rPr>
                        <a:t>Dual Focus</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0" i="0" u="none" strike="noStrike">
                          <a:solidFill>
                            <a:srgbClr val="000000"/>
                          </a:solidFill>
                          <a:effectLst/>
                          <a:latin typeface="+mn-lt"/>
                        </a:rPr>
                        <a:t>Medicare Zero-Dollar </a:t>
                      </a:r>
                      <a:br>
                        <a:rPr lang="en-US" sz="1050" b="0" i="0" u="none" strike="noStrike">
                          <a:solidFill>
                            <a:srgbClr val="000000"/>
                          </a:solidFill>
                          <a:effectLst/>
                          <a:latin typeface="+mn-lt"/>
                        </a:rPr>
                      </a:br>
                      <a:r>
                        <a:rPr lang="en-US" sz="1050" b="0" i="0" u="none" strike="noStrike">
                          <a:solidFill>
                            <a:srgbClr val="000000"/>
                          </a:solidFill>
                          <a:effectLst/>
                          <a:latin typeface="+mn-lt"/>
                        </a:rPr>
                        <a:t>Cost Sharing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0" i="0" u="none" strike="noStrike">
                          <a:solidFill>
                            <a:srgbClr val="000000"/>
                          </a:solidFill>
                          <a:effectLst/>
                          <a:latin typeface="+mn-lt"/>
                        </a:rPr>
                        <a:t>Zing Dual Complete Select MI </a:t>
                      </a:r>
                    </a:p>
                    <a:p>
                      <a:pPr algn="ctr" fontAlgn="ctr"/>
                      <a:r>
                        <a:rPr lang="en-US" sz="1050" b="0" i="0" u="none" strike="noStrike">
                          <a:solidFill>
                            <a:srgbClr val="000000"/>
                          </a:solidFill>
                          <a:effectLst/>
                          <a:latin typeface="+mn-lt"/>
                        </a:rPr>
                        <a:t>(HMO D-SNP)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2026 Plan Termination. </a:t>
                      </a:r>
                      <a:r>
                        <a:rPr lang="en-US" sz="1050" b="1" i="0" u="none" strike="noStrike">
                          <a:solidFill>
                            <a:srgbClr val="000000"/>
                          </a:solidFill>
                          <a:effectLst/>
                          <a:latin typeface="+mn-lt"/>
                        </a:rPr>
                        <a:t>Counties impacted</a:t>
                      </a:r>
                      <a:r>
                        <a:rPr lang="en-US" sz="1050" b="0" i="0" u="none" strike="noStrike">
                          <a:solidFill>
                            <a:srgbClr val="000000"/>
                          </a:solidFill>
                          <a:effectLst/>
                          <a:latin typeface="+mn-lt"/>
                        </a:rPr>
                        <a:t>: </a:t>
                      </a:r>
                      <a:r>
                        <a:rPr lang="en-US" sz="1050" b="0" i="0" u="none" strike="noStrike" noProof="0">
                          <a:solidFill>
                            <a:schemeClr val="tx1"/>
                          </a:solidFill>
                          <a:effectLst/>
                          <a:latin typeface="+mn-lt"/>
                        </a:rPr>
                        <a:t>Genesee, Livingston, Macomb, Oakland, Washtenaw, Wayne</a:t>
                      </a:r>
                      <a:endParaRPr lang="en-US" sz="1050" b="0" i="0" u="none" strike="noStrike" noProof="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extLst>
                  <a:ext uri="{0D108BD9-81ED-4DB2-BD59-A6C34878D82A}">
                    <a16:rowId xmlns:a16="http://schemas.microsoft.com/office/drawing/2014/main" val="2409320125"/>
                  </a:ext>
                </a:extLst>
              </a:tr>
              <a:tr h="485760">
                <a:tc>
                  <a:txBody>
                    <a:bodyPr/>
                    <a:lstStyle/>
                    <a:p>
                      <a:pPr algn="ctr" fontAlgn="ctr"/>
                      <a:r>
                        <a:rPr lang="en-US" sz="1050" b="0" i="0" u="none" strike="noStrike">
                          <a:solidFill>
                            <a:srgbClr val="000000"/>
                          </a:solidFill>
                          <a:effectLst/>
                          <a:latin typeface="+mn-lt"/>
                        </a:rPr>
                        <a:t>H4624-023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Renewing with Expansion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kumimoji="0" lang="en-US" sz="1050" b="0" i="0" u="none" strike="noStrike" kern="1200" cap="none" spc="0" normalizeH="0" baseline="0" noProof="0">
                          <a:ln>
                            <a:noFill/>
                          </a:ln>
                          <a:solidFill>
                            <a:srgbClr val="000000"/>
                          </a:solidFill>
                          <a:effectLst/>
                          <a:uLnTx/>
                          <a:uFillTx/>
                          <a:latin typeface="Avenir Next"/>
                          <a:ea typeface="+mn-ea"/>
                          <a:cs typeface="+mn-cs"/>
                        </a:rPr>
                        <a:t>C-SNP</a:t>
                      </a:r>
                      <a:endParaRPr lang="en-US" sz="105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CKD / ESRD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sngStrike">
                          <a:solidFill>
                            <a:srgbClr val="000000"/>
                          </a:solidFill>
                          <a:effectLst/>
                          <a:latin typeface="+mn-lt"/>
                        </a:rPr>
                        <a:t>Zing ESRD Select MI (HMO C-SNP)</a:t>
                      </a:r>
                    </a:p>
                    <a:p>
                      <a:pPr algn="ctr" fontAlgn="ctr"/>
                      <a:r>
                        <a:rPr lang="nl-NL" sz="1050" b="0" i="0" u="none" strike="noStrike">
                          <a:solidFill>
                            <a:srgbClr val="000000"/>
                          </a:solidFill>
                          <a:effectLst/>
                          <a:latin typeface="+mn-lt"/>
                        </a:rPr>
                        <a:t>Zing Select Dialysis MI </a:t>
                      </a:r>
                    </a:p>
                    <a:p>
                      <a:pPr algn="ctr" fontAlgn="ctr"/>
                      <a:r>
                        <a:rPr lang="nl-NL" sz="1050" b="0" i="0" u="none" strike="noStrike">
                          <a:solidFill>
                            <a:srgbClr val="000000"/>
                          </a:solidFill>
                          <a:effectLst/>
                          <a:latin typeface="+mn-lt"/>
                        </a:rPr>
                        <a:t>(HMO C-SNP)</a:t>
                      </a:r>
                      <a:endParaRPr lang="en-US" sz="105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Genesee, Livingston, Macomb, Oakland, Washtenaw, Wayne</a:t>
                      </a:r>
                      <a:br>
                        <a:rPr lang="en-US" sz="1050" b="0" i="0" u="none" strike="noStrike">
                          <a:solidFill>
                            <a:srgbClr val="000000"/>
                          </a:solidFill>
                          <a:effectLst/>
                          <a:latin typeface="+mn-lt"/>
                        </a:rPr>
                      </a:br>
                      <a:r>
                        <a:rPr lang="en-US" sz="1050" b="1" i="0" u="none" strike="noStrike">
                          <a:solidFill>
                            <a:srgbClr val="000000"/>
                          </a:solidFill>
                          <a:effectLst/>
                          <a:latin typeface="+mn-lt"/>
                        </a:rPr>
                        <a:t>2026 Expansion: </a:t>
                      </a:r>
                      <a:r>
                        <a:rPr lang="en-US" sz="1050" b="0" i="0" u="none" strike="noStrike">
                          <a:solidFill>
                            <a:srgbClr val="000000"/>
                          </a:solidFill>
                          <a:effectLst/>
                          <a:latin typeface="+mn-lt"/>
                        </a:rPr>
                        <a:t>Lapeer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3478877"/>
                  </a:ext>
                </a:extLst>
              </a:tr>
              <a:tr h="326990">
                <a:tc>
                  <a:txBody>
                    <a:bodyPr/>
                    <a:lstStyle/>
                    <a:p>
                      <a:pPr algn="ctr" fontAlgn="ctr"/>
                      <a:r>
                        <a:rPr lang="en-US" sz="1050" b="0" i="0" u="none" strike="noStrike">
                          <a:solidFill>
                            <a:srgbClr val="000000"/>
                          </a:solidFill>
                          <a:effectLst/>
                          <a:latin typeface="+mn-lt"/>
                        </a:rPr>
                        <a:t>H4624-032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Renewing</a:t>
                      </a:r>
                      <a:endParaRPr lang="en-US" sz="1050" b="1" i="0" u="none" strike="noStrike">
                        <a:solidFill>
                          <a:srgbClr val="00B05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kumimoji="0" lang="en-US" sz="1050" b="0" i="0" u="none" strike="noStrike" kern="1200" cap="none" spc="0" normalizeH="0" baseline="0" noProof="0">
                          <a:ln>
                            <a:noFill/>
                          </a:ln>
                          <a:solidFill>
                            <a:srgbClr val="000000"/>
                          </a:solidFill>
                          <a:effectLst/>
                          <a:uLnTx/>
                          <a:uFillTx/>
                          <a:latin typeface="Avenir Next"/>
                          <a:ea typeface="+mn-ea"/>
                          <a:cs typeface="+mn-cs"/>
                        </a:rPr>
                        <a:t>C-SNP</a:t>
                      </a:r>
                      <a:endParaRPr lang="en-US" sz="105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CVD, CHF, and/or Diabetes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Zing Elite Diabetes &amp; Heart MI </a:t>
                      </a:r>
                    </a:p>
                    <a:p>
                      <a:pPr algn="ctr" fontAlgn="ctr"/>
                      <a:r>
                        <a:rPr lang="en-US" sz="1050" b="0" i="0" u="none" strike="noStrike">
                          <a:solidFill>
                            <a:srgbClr val="000000"/>
                          </a:solidFill>
                          <a:effectLst/>
                          <a:latin typeface="+mn-lt"/>
                        </a:rPr>
                        <a:t>(HMO C-SNP)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Macomb, Oakland, Wayne</a:t>
                      </a:r>
                      <a:endParaRPr lang="en-US" sz="105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2455423"/>
                  </a:ext>
                </a:extLst>
              </a:tr>
              <a:tr h="326990">
                <a:tc>
                  <a:txBody>
                    <a:bodyPr/>
                    <a:lstStyle/>
                    <a:p>
                      <a:pPr algn="ctr" fontAlgn="ctr"/>
                      <a:r>
                        <a:rPr lang="en-US" sz="1050" b="0" i="0" u="none" strike="noStrike">
                          <a:solidFill>
                            <a:srgbClr val="000000"/>
                          </a:solidFill>
                          <a:effectLst/>
                          <a:latin typeface="+mn-lt"/>
                        </a:rPr>
                        <a:t>H4624-046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1" i="0" u="none" strike="noStrike">
                          <a:solidFill>
                            <a:srgbClr val="00B050"/>
                          </a:solidFill>
                          <a:effectLst/>
                          <a:latin typeface="+mn-lt"/>
                        </a:rPr>
                        <a:t>New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C-SNP</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Overweight, Obesity, and/or Metabolic Syndrome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50" b="0" i="0" u="none" strike="noStrike">
                          <a:solidFill>
                            <a:srgbClr val="000000"/>
                          </a:solidFill>
                          <a:effectLst/>
                          <a:latin typeface="+mn-lt"/>
                        </a:rPr>
                        <a:t>Zing Elite Balance MI</a:t>
                      </a:r>
                    </a:p>
                    <a:p>
                      <a:pPr algn="ctr" fontAlgn="ctr"/>
                      <a:r>
                        <a:rPr lang="it-IT" sz="1050" b="0" i="0" u="none" strike="noStrike">
                          <a:solidFill>
                            <a:srgbClr val="000000"/>
                          </a:solidFill>
                          <a:effectLst/>
                          <a:latin typeface="+mn-lt"/>
                        </a:rPr>
                        <a:t> (HMO C-SNP) </a:t>
                      </a:r>
                      <a:endParaRPr lang="en-US" sz="105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Macomb, Oakland, Wayne</a:t>
                      </a:r>
                      <a:endParaRPr lang="en-US" sz="105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2915271"/>
                  </a:ext>
                </a:extLst>
              </a:tr>
              <a:tr h="326990">
                <a:tc>
                  <a:txBody>
                    <a:bodyPr/>
                    <a:lstStyle/>
                    <a:p>
                      <a:pPr algn="ctr" fontAlgn="ctr"/>
                      <a:r>
                        <a:rPr lang="en-US" sz="1050" b="0" i="0" u="none" strike="sngStrike">
                          <a:solidFill>
                            <a:srgbClr val="000000"/>
                          </a:solidFill>
                          <a:effectLst/>
                          <a:latin typeface="+mn-lt"/>
                        </a:rPr>
                        <a:t>H6876-002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0" i="0" u="none" strike="noStrike">
                          <a:solidFill>
                            <a:srgbClr val="000000"/>
                          </a:solidFill>
                          <a:effectLst/>
                          <a:latin typeface="+mn-lt"/>
                        </a:rPr>
                        <a:t>Local PPO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0" i="0" u="none" strike="noStrike">
                          <a:solidFill>
                            <a:srgbClr val="000000"/>
                          </a:solidFill>
                          <a:effectLst/>
                          <a:latin typeface="+mn-lt"/>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1" i="0" u="none" strike="noStrike">
                          <a:solidFill>
                            <a:srgbClr val="C00000"/>
                          </a:solidFill>
                          <a:effectLst/>
                          <a:latin typeface="+mn-lt"/>
                        </a:rPr>
                        <a:t>Termination</a:t>
                      </a:r>
                      <a:endParaRPr lang="en-US" sz="1050" b="0" i="0" u="none" strike="noStrike">
                        <a:solidFill>
                          <a:srgbClr val="C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0" i="0" u="none" strike="noStrike">
                          <a:solidFill>
                            <a:srgbClr val="000000"/>
                          </a:solidFill>
                          <a:effectLst/>
                          <a:latin typeface="+mn-lt"/>
                        </a:rPr>
                        <a:t>C-SNP</a:t>
                      </a:r>
                    </a:p>
                    <a:p>
                      <a:pPr algn="ctr" fontAlgn="ctr"/>
                      <a:r>
                        <a:rPr lang="en-US" sz="1050" b="0" i="0" u="none" strike="noStrike">
                          <a:solidFill>
                            <a:srgbClr val="000000"/>
                          </a:solidFill>
                          <a:effectLst/>
                          <a:latin typeface="+mn-lt"/>
                        </a:rPr>
                        <a:t>Dual Focus</a:t>
                      </a:r>
                    </a:p>
                  </a:txBody>
                  <a:tcPr marL="7732" marR="7732" marT="77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0" i="0" u="none" strike="noStrike">
                          <a:solidFill>
                            <a:srgbClr val="000000"/>
                          </a:solidFill>
                          <a:effectLst/>
                          <a:latin typeface="+mn-lt"/>
                        </a:rPr>
                        <a:t>Medicare Zero-Dollar </a:t>
                      </a:r>
                      <a:br>
                        <a:rPr lang="en-US" sz="1050" b="0" i="0" u="none" strike="noStrike">
                          <a:solidFill>
                            <a:srgbClr val="000000"/>
                          </a:solidFill>
                          <a:effectLst/>
                          <a:latin typeface="+mn-lt"/>
                        </a:rPr>
                      </a:br>
                      <a:r>
                        <a:rPr lang="en-US" sz="1050" b="0" i="0" u="none" strike="noStrike">
                          <a:solidFill>
                            <a:srgbClr val="000000"/>
                          </a:solidFill>
                          <a:effectLst/>
                          <a:latin typeface="+mn-lt"/>
                        </a:rPr>
                        <a:t>Cost Sharing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algn="ctr" fontAlgn="ctr"/>
                      <a:r>
                        <a:rPr lang="en-US" sz="1050" b="0" i="0" u="none" strike="noStrike">
                          <a:solidFill>
                            <a:srgbClr val="000000"/>
                          </a:solidFill>
                          <a:effectLst/>
                          <a:latin typeface="+mn-lt"/>
                        </a:rPr>
                        <a:t>Zing Dual Complete </a:t>
                      </a:r>
                    </a:p>
                    <a:p>
                      <a:pPr algn="ctr" fontAlgn="ctr"/>
                      <a:r>
                        <a:rPr lang="en-US" sz="1050" b="0" i="0" u="none" strike="noStrike">
                          <a:solidFill>
                            <a:srgbClr val="000000"/>
                          </a:solidFill>
                          <a:effectLst/>
                          <a:latin typeface="+mn-lt"/>
                        </a:rPr>
                        <a:t>Open Choice MI (PPO D-SNP)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2026 Plan Termination. </a:t>
                      </a:r>
                      <a:r>
                        <a:rPr lang="en-US" sz="1050" b="1" i="0" u="none" strike="noStrike">
                          <a:solidFill>
                            <a:srgbClr val="000000"/>
                          </a:solidFill>
                          <a:effectLst/>
                          <a:latin typeface="+mn-lt"/>
                        </a:rPr>
                        <a:t>Counties impacted</a:t>
                      </a:r>
                      <a:r>
                        <a:rPr lang="en-US" sz="1050" b="0" i="0" u="none" strike="noStrike">
                          <a:solidFill>
                            <a:srgbClr val="000000"/>
                          </a:solidFill>
                          <a:effectLst/>
                          <a:latin typeface="+mn-lt"/>
                        </a:rPr>
                        <a:t>: Livingston, Macomb, Oakland, Washtenaw, Wayne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E"/>
                    </a:solidFill>
                  </a:tcPr>
                </a:tc>
                <a:extLst>
                  <a:ext uri="{0D108BD9-81ED-4DB2-BD59-A6C34878D82A}">
                    <a16:rowId xmlns:a16="http://schemas.microsoft.com/office/drawing/2014/main" val="1182782879"/>
                  </a:ext>
                </a:extLst>
              </a:tr>
              <a:tr h="485760">
                <a:tc>
                  <a:txBody>
                    <a:bodyPr/>
                    <a:lstStyle/>
                    <a:p>
                      <a:pPr algn="ctr" fontAlgn="ctr"/>
                      <a:r>
                        <a:rPr lang="en-US" sz="1050" b="0" i="0" u="none" strike="noStrike">
                          <a:solidFill>
                            <a:srgbClr val="000000"/>
                          </a:solidFill>
                          <a:effectLst/>
                          <a:latin typeface="+mn-lt"/>
                        </a:rPr>
                        <a:t>H6876-003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Local PPO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Renewing with Expansion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C-SNP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CVD, CHF, and/or Diabetes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Zing Open Choice Diabetes &amp; Heart MI (PPO C-SNP)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Livingston, Macomb, Oakland, Washtenaw, Wayne</a:t>
                      </a:r>
                      <a:br>
                        <a:rPr lang="en-US" sz="1050" b="0" i="0" u="none" strike="noStrike">
                          <a:solidFill>
                            <a:srgbClr val="000000"/>
                          </a:solidFill>
                          <a:effectLst/>
                          <a:latin typeface="+mn-lt"/>
                        </a:rPr>
                      </a:br>
                      <a:r>
                        <a:rPr lang="en-US" sz="1050" b="1" i="0" u="none" strike="noStrike">
                          <a:solidFill>
                            <a:srgbClr val="000000"/>
                          </a:solidFill>
                          <a:effectLst/>
                          <a:latin typeface="+mn-lt"/>
                        </a:rPr>
                        <a:t>2026 Expansion: </a:t>
                      </a:r>
                      <a:r>
                        <a:rPr lang="en-US" sz="1050" b="0" i="0" u="none" strike="noStrike">
                          <a:solidFill>
                            <a:srgbClr val="000000"/>
                          </a:solidFill>
                          <a:effectLst/>
                          <a:latin typeface="+mn-lt"/>
                        </a:rPr>
                        <a:t>Genesee, Lapeer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921334"/>
                  </a:ext>
                </a:extLst>
              </a:tr>
            </a:tbl>
          </a:graphicData>
        </a:graphic>
      </p:graphicFrame>
      <p:graphicFrame>
        <p:nvGraphicFramePr>
          <p:cNvPr id="3" name="Table 2">
            <a:extLst>
              <a:ext uri="{FF2B5EF4-FFF2-40B4-BE49-F238E27FC236}">
                <a16:creationId xmlns:a16="http://schemas.microsoft.com/office/drawing/2014/main" id="{D67D3F73-FB1C-2F36-D441-80AAD3C89F73}"/>
              </a:ext>
            </a:extLst>
          </p:cNvPr>
          <p:cNvGraphicFramePr>
            <a:graphicFrameLocks noGrp="1"/>
          </p:cNvGraphicFramePr>
          <p:nvPr/>
        </p:nvGraphicFramePr>
        <p:xfrm>
          <a:off x="442272" y="944649"/>
          <a:ext cx="11563122" cy="1708810"/>
        </p:xfrm>
        <a:graphic>
          <a:graphicData uri="http://schemas.openxmlformats.org/drawingml/2006/table">
            <a:tbl>
              <a:tblPr/>
              <a:tblGrid>
                <a:gridCol w="1486369">
                  <a:extLst>
                    <a:ext uri="{9D8B030D-6E8A-4147-A177-3AD203B41FA5}">
                      <a16:colId xmlns:a16="http://schemas.microsoft.com/office/drawing/2014/main" val="1050673030"/>
                    </a:ext>
                  </a:extLst>
                </a:gridCol>
                <a:gridCol w="891821">
                  <a:extLst>
                    <a:ext uri="{9D8B030D-6E8A-4147-A177-3AD203B41FA5}">
                      <a16:colId xmlns:a16="http://schemas.microsoft.com/office/drawing/2014/main" val="1879651438"/>
                    </a:ext>
                  </a:extLst>
                </a:gridCol>
                <a:gridCol w="830661">
                  <a:extLst>
                    <a:ext uri="{9D8B030D-6E8A-4147-A177-3AD203B41FA5}">
                      <a16:colId xmlns:a16="http://schemas.microsoft.com/office/drawing/2014/main" val="713984054"/>
                    </a:ext>
                  </a:extLst>
                </a:gridCol>
                <a:gridCol w="1485900">
                  <a:extLst>
                    <a:ext uri="{9D8B030D-6E8A-4147-A177-3AD203B41FA5}">
                      <a16:colId xmlns:a16="http://schemas.microsoft.com/office/drawing/2014/main" val="2601454226"/>
                    </a:ext>
                  </a:extLst>
                </a:gridCol>
                <a:gridCol w="2200275">
                  <a:extLst>
                    <a:ext uri="{9D8B030D-6E8A-4147-A177-3AD203B41FA5}">
                      <a16:colId xmlns:a16="http://schemas.microsoft.com/office/drawing/2014/main" val="255879747"/>
                    </a:ext>
                  </a:extLst>
                </a:gridCol>
                <a:gridCol w="4668096">
                  <a:extLst>
                    <a:ext uri="{9D8B030D-6E8A-4147-A177-3AD203B41FA5}">
                      <a16:colId xmlns:a16="http://schemas.microsoft.com/office/drawing/2014/main" val="1454328360"/>
                    </a:ext>
                  </a:extLst>
                </a:gridCol>
              </a:tblGrid>
              <a:tr h="361361">
                <a:tc gridSpan="6">
                  <a:txBody>
                    <a:bodyPr/>
                    <a:lstStyle/>
                    <a:p>
                      <a:pPr algn="ctr" fontAlgn="ctr"/>
                      <a:r>
                        <a:rPr lang="en-US" sz="1050" b="1" i="0" u="none" strike="noStrike">
                          <a:solidFill>
                            <a:srgbClr val="000000"/>
                          </a:solidFill>
                          <a:effectLst/>
                          <a:latin typeface="+mj-lt"/>
                        </a:rPr>
                        <a:t>General Enrollment Plans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800"/>
                    </a:solidFill>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val="4292257482"/>
                  </a:ext>
                </a:extLst>
              </a:tr>
              <a:tr h="368279">
                <a:tc>
                  <a:txBody>
                    <a:bodyPr/>
                    <a:lstStyle/>
                    <a:p>
                      <a:pPr algn="ctr" fontAlgn="ctr"/>
                      <a:r>
                        <a:rPr lang="en-US" sz="1050" b="1" i="0" u="none" strike="noStrike">
                          <a:solidFill>
                            <a:srgbClr val="000000"/>
                          </a:solidFill>
                          <a:effectLst/>
                          <a:latin typeface="+mj-lt"/>
                        </a:rPr>
                        <a:t>Plan 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Plan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PSP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Plan Status</a:t>
                      </a:r>
                      <a:br>
                        <a:rPr lang="en-US" sz="1050" b="1" i="0" u="none" strike="noStrike">
                          <a:solidFill>
                            <a:srgbClr val="000000"/>
                          </a:solidFill>
                          <a:effectLst/>
                          <a:latin typeface="+mj-lt"/>
                        </a:rPr>
                      </a:br>
                      <a:r>
                        <a:rPr lang="en-US" sz="1050" b="0" i="0" u="none" strike="noStrike">
                          <a:solidFill>
                            <a:srgbClr val="000000"/>
                          </a:solidFill>
                          <a:effectLst/>
                          <a:latin typeface="+mn-lt"/>
                        </a:rPr>
                        <a:t>(New/Renewing)</a:t>
                      </a:r>
                      <a:endParaRPr lang="en-US" sz="1050" b="1"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2026 Plan Name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050" b="1" i="0" u="none" strike="noStrike">
                          <a:solidFill>
                            <a:srgbClr val="000000"/>
                          </a:solidFill>
                          <a:effectLst/>
                          <a:latin typeface="+mj-lt"/>
                        </a:rPr>
                        <a:t>Service Area Counties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66945636"/>
                  </a:ext>
                </a:extLst>
              </a:tr>
              <a:tr h="320040">
                <a:tc>
                  <a:txBody>
                    <a:bodyPr/>
                    <a:lstStyle/>
                    <a:p>
                      <a:pPr algn="ctr" fontAlgn="ctr"/>
                      <a:r>
                        <a:rPr lang="en-US" sz="1050" b="0" i="0" u="none" strike="noStrike">
                          <a:solidFill>
                            <a:srgbClr val="000000"/>
                          </a:solidFill>
                          <a:effectLst/>
                          <a:latin typeface="+mn-lt"/>
                        </a:rPr>
                        <a:t>H4624-006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Renewing with Expansion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Zing Select Care MI (HMO)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algn="l" fontAlgn="ctr"/>
                      <a:r>
                        <a:rPr lang="en-US" sz="1050" b="0" i="0" u="none" strike="noStrike">
                          <a:solidFill>
                            <a:srgbClr val="000000"/>
                          </a:solidFill>
                          <a:effectLst/>
                          <a:latin typeface="+mn-lt"/>
                        </a:rPr>
                        <a:t>Genesee, Livingston, Macomb, Oakland, Washtenaw, Wayne</a:t>
                      </a:r>
                      <a:br>
                        <a:rPr lang="en-US" sz="1050" b="0" i="0" u="none" strike="noStrike">
                          <a:solidFill>
                            <a:srgbClr val="000000"/>
                          </a:solidFill>
                          <a:effectLst/>
                          <a:latin typeface="+mn-lt"/>
                        </a:rPr>
                      </a:br>
                      <a:r>
                        <a:rPr lang="en-US" sz="1050" b="1" i="0" u="none" strike="noStrike">
                          <a:solidFill>
                            <a:srgbClr val="000000"/>
                          </a:solidFill>
                          <a:effectLst/>
                          <a:latin typeface="+mn-lt"/>
                        </a:rPr>
                        <a:t>2026 Expansion: </a:t>
                      </a:r>
                      <a:r>
                        <a:rPr lang="en-US" sz="1050" b="0" i="0" u="none" strike="noStrike">
                          <a:solidFill>
                            <a:srgbClr val="000000"/>
                          </a:solidFill>
                          <a:effectLst/>
                          <a:latin typeface="+mn-lt"/>
                        </a:rPr>
                        <a:t>Lapeer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3682190"/>
                  </a:ext>
                </a:extLst>
              </a:tr>
              <a:tr h="320040">
                <a:tc>
                  <a:txBody>
                    <a:bodyPr/>
                    <a:lstStyle/>
                    <a:p>
                      <a:pPr algn="ctr" fontAlgn="ctr"/>
                      <a:r>
                        <a:rPr lang="en-US" sz="1050" b="0" i="0" u="none" strike="noStrike">
                          <a:solidFill>
                            <a:srgbClr val="000000"/>
                          </a:solidFill>
                          <a:effectLst/>
                          <a:latin typeface="+mn-lt"/>
                        </a:rPr>
                        <a:t>H4624-022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mn-lt"/>
                          <a:ea typeface="+mn-ea"/>
                          <a:cs typeface="+mn-cs"/>
                        </a:rPr>
                        <a:t>Renewing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Zing Elite Select MI (HMO)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algn="l" fontAlgn="ctr"/>
                      <a:r>
                        <a:rPr lang="en-US" sz="1050" b="0" i="0" u="none" strike="noStrike">
                          <a:solidFill>
                            <a:srgbClr val="000000"/>
                          </a:solidFill>
                          <a:effectLst/>
                          <a:latin typeface="+mn-lt"/>
                        </a:rPr>
                        <a:t>Macomb, Oakland, Wayne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3337123"/>
                  </a:ext>
                </a:extLst>
              </a:tr>
              <a:tr h="320040">
                <a:tc>
                  <a:txBody>
                    <a:bodyPr/>
                    <a:lstStyle/>
                    <a:p>
                      <a:pPr algn="ctr" fontAlgn="ctr"/>
                      <a:r>
                        <a:rPr lang="en-US" sz="1050" b="0" i="0" u="none" strike="noStrike">
                          <a:solidFill>
                            <a:srgbClr val="000000"/>
                          </a:solidFill>
                          <a:effectLst/>
                          <a:latin typeface="+mn-lt"/>
                        </a:rPr>
                        <a:t>H6876-001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Local PPO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Renewing with Expansion</a:t>
                      </a:r>
                      <a:endParaRPr kumimoji="0" lang="en-US" sz="1050" b="0" i="0" u="none" strike="noStrike" kern="1200" cap="none" spc="0" normalizeH="0" baseline="0" noProof="0">
                        <a:ln>
                          <a:noFill/>
                        </a:ln>
                        <a:solidFill>
                          <a:srgbClr val="000000"/>
                        </a:solidFill>
                        <a:effectLst/>
                        <a:uLnTx/>
                        <a:uFillTx/>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50" b="0" i="0" u="none" strike="noStrike">
                          <a:solidFill>
                            <a:srgbClr val="000000"/>
                          </a:solidFill>
                          <a:effectLst/>
                          <a:latin typeface="+mn-lt"/>
                        </a:rPr>
                        <a:t>Zing Open Choice MI (PPO)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Livingston, Macomb, Oakland, Washtenaw, Wayne</a:t>
                      </a:r>
                      <a:br>
                        <a:rPr lang="en-US" sz="1050" b="0" i="0" u="none" strike="noStrike">
                          <a:solidFill>
                            <a:srgbClr val="000000"/>
                          </a:solidFill>
                          <a:effectLst/>
                          <a:latin typeface="+mn-lt"/>
                        </a:rPr>
                      </a:br>
                      <a:r>
                        <a:rPr lang="en-US" sz="1050" b="1" i="0" u="none" strike="noStrike">
                          <a:solidFill>
                            <a:srgbClr val="000000"/>
                          </a:solidFill>
                          <a:effectLst/>
                          <a:latin typeface="+mn-lt"/>
                        </a:rPr>
                        <a:t>2026 Expansion: </a:t>
                      </a:r>
                      <a:r>
                        <a:rPr lang="en-US" sz="1050" b="0" i="0" u="none" strike="noStrike">
                          <a:solidFill>
                            <a:srgbClr val="000000"/>
                          </a:solidFill>
                          <a:effectLst/>
                          <a:latin typeface="+mn-lt"/>
                        </a:rPr>
                        <a:t>Genesee, Lapeer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32313"/>
                  </a:ext>
                </a:extLst>
              </a:tr>
            </a:tbl>
          </a:graphicData>
        </a:graphic>
      </p:graphicFrame>
      <p:sp>
        <p:nvSpPr>
          <p:cNvPr id="4" name="TextBox 3">
            <a:extLst>
              <a:ext uri="{FF2B5EF4-FFF2-40B4-BE49-F238E27FC236}">
                <a16:creationId xmlns:a16="http://schemas.microsoft.com/office/drawing/2014/main" id="{5D61535C-651A-A385-DBEC-952E311AA1FC}"/>
              </a:ext>
            </a:extLst>
          </p:cNvPr>
          <p:cNvSpPr txBox="1"/>
          <p:nvPr/>
        </p:nvSpPr>
        <p:spPr>
          <a:xfrm>
            <a:off x="442273" y="6510312"/>
            <a:ext cx="46440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venir Next"/>
                <a:ea typeface="+mn-ea"/>
                <a:cs typeface="+mn-cs"/>
              </a:rPr>
              <a:t>^2026 county expansion pending CMS approval.</a:t>
            </a:r>
          </a:p>
        </p:txBody>
      </p:sp>
    </p:spTree>
    <p:extLst>
      <p:ext uri="{BB962C8B-B14F-4D97-AF65-F5344CB8AC3E}">
        <p14:creationId xmlns:p14="http://schemas.microsoft.com/office/powerpoint/2010/main" val="265631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0038E-5633-46AD-49F3-B489B5D4BCA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74CC8B5-B924-646B-72FE-A3E900D56A6F}"/>
              </a:ext>
            </a:extLst>
          </p:cNvPr>
          <p:cNvSpPr>
            <a:spLocks noGrp="1"/>
          </p:cNvSpPr>
          <p:nvPr>
            <p:ph type="title"/>
          </p:nvPr>
        </p:nvSpPr>
        <p:spPr/>
        <p:txBody>
          <a:bodyPr/>
          <a:lstStyle/>
          <a:p>
            <a:r>
              <a:rPr lang="en-US" dirty="0"/>
              <a:t>2026 Michigan Plan Types</a:t>
            </a:r>
          </a:p>
        </p:txBody>
      </p:sp>
      <p:graphicFrame>
        <p:nvGraphicFramePr>
          <p:cNvPr id="9" name="Table 8">
            <a:extLst>
              <a:ext uri="{FF2B5EF4-FFF2-40B4-BE49-F238E27FC236}">
                <a16:creationId xmlns:a16="http://schemas.microsoft.com/office/drawing/2014/main" id="{6BFC3D9D-1F3D-8F78-D1B1-88CA7120347E}"/>
              </a:ext>
            </a:extLst>
          </p:cNvPr>
          <p:cNvGraphicFramePr>
            <a:graphicFrameLocks noGrp="1"/>
          </p:cNvGraphicFramePr>
          <p:nvPr>
            <p:extLst>
              <p:ext uri="{D42A27DB-BD31-4B8C-83A1-F6EECF244321}">
                <p14:modId xmlns:p14="http://schemas.microsoft.com/office/powerpoint/2010/main" val="1434920903"/>
              </p:ext>
            </p:extLst>
          </p:nvPr>
        </p:nvGraphicFramePr>
        <p:xfrm>
          <a:off x="458908" y="1264168"/>
          <a:ext cx="10505345" cy="4772173"/>
        </p:xfrm>
        <a:graphic>
          <a:graphicData uri="http://schemas.openxmlformats.org/drawingml/2006/table">
            <a:tbl>
              <a:tblPr firstRow="1" bandRow="1">
                <a:tableStyleId>{5C22544A-7EE6-4342-B048-85BDC9FD1C3A}</a:tableStyleId>
              </a:tblPr>
              <a:tblGrid>
                <a:gridCol w="1207521">
                  <a:extLst>
                    <a:ext uri="{9D8B030D-6E8A-4147-A177-3AD203B41FA5}">
                      <a16:colId xmlns:a16="http://schemas.microsoft.com/office/drawing/2014/main" val="4038452107"/>
                    </a:ext>
                  </a:extLst>
                </a:gridCol>
                <a:gridCol w="4230168">
                  <a:extLst>
                    <a:ext uri="{9D8B030D-6E8A-4147-A177-3AD203B41FA5}">
                      <a16:colId xmlns:a16="http://schemas.microsoft.com/office/drawing/2014/main" val="67405196"/>
                    </a:ext>
                  </a:extLst>
                </a:gridCol>
                <a:gridCol w="1290416">
                  <a:extLst>
                    <a:ext uri="{9D8B030D-6E8A-4147-A177-3AD203B41FA5}">
                      <a16:colId xmlns:a16="http://schemas.microsoft.com/office/drawing/2014/main" val="2209996009"/>
                    </a:ext>
                  </a:extLst>
                </a:gridCol>
                <a:gridCol w="3777240">
                  <a:extLst>
                    <a:ext uri="{9D8B030D-6E8A-4147-A177-3AD203B41FA5}">
                      <a16:colId xmlns:a16="http://schemas.microsoft.com/office/drawing/2014/main" val="4259961332"/>
                    </a:ext>
                  </a:extLst>
                </a:gridCol>
              </a:tblGrid>
              <a:tr h="358931">
                <a:tc gridSpan="2">
                  <a:txBody>
                    <a:bodyPr/>
                    <a:lstStyle/>
                    <a:p>
                      <a:pPr algn="ctr"/>
                      <a:r>
                        <a:rPr lang="en-US" sz="1400" dirty="0">
                          <a:solidFill>
                            <a:schemeClr val="bg1"/>
                          </a:solidFill>
                          <a:latin typeface="Avenir Next LT Pro" panose="020B0504020202020204" pitchFamily="34" charset="0"/>
                        </a:rPr>
                        <a:t>PLAN TYPE</a:t>
                      </a:r>
                      <a:endParaRPr lang="en-US" sz="1200" dirty="0">
                        <a:solidFill>
                          <a:schemeClr val="bg1"/>
                        </a:solidFill>
                        <a:latin typeface="Avenir Next LT Pro" panose="020B0504020202020204" pitchFamily="34" charset="0"/>
                      </a:endParaRPr>
                    </a:p>
                  </a:txBody>
                  <a:tcPr anchor="ctr">
                    <a:lnL w="28575" cap="flat" cmpd="sng" algn="ctr">
                      <a:solidFill>
                        <a:srgbClr val="006F80"/>
                      </a:solidFill>
                      <a:prstDash val="solid"/>
                      <a:round/>
                      <a:headEnd type="none" w="med" len="med"/>
                      <a:tailEnd type="none" w="med" len="med"/>
                    </a:lnL>
                    <a:lnR w="28575" cap="flat" cmpd="sng" algn="ctr">
                      <a:solidFill>
                        <a:srgbClr val="006F80"/>
                      </a:solidFill>
                      <a:prstDash val="solid"/>
                      <a:round/>
                      <a:headEnd type="none" w="med" len="med"/>
                      <a:tailEnd type="none" w="med" len="med"/>
                    </a:lnR>
                    <a:lnT w="28575" cap="flat" cmpd="sng" algn="ctr">
                      <a:solidFill>
                        <a:srgbClr val="006F80"/>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hMerge="1">
                  <a:txBody>
                    <a:bodyPr/>
                    <a:lstStyle/>
                    <a:p>
                      <a:endParaRPr dirty="0"/>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57150" cap="flat" cmpd="sng" algn="ctr">
                      <a:solidFill>
                        <a:srgbClr val="006F80"/>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6F80"/>
                    </a:solidFill>
                  </a:tcPr>
                </a:tc>
                <a:tc gridSpan="2">
                  <a:txBody>
                    <a:bodyPr/>
                    <a:lstStyle/>
                    <a:p>
                      <a:pPr algn="ctr"/>
                      <a:r>
                        <a:rPr lang="en-US" sz="1400" dirty="0">
                          <a:solidFill>
                            <a:schemeClr val="bg1"/>
                          </a:solidFill>
                          <a:latin typeface="Avenir Next LT Pro" panose="020B0504020202020204" pitchFamily="34" charset="0"/>
                        </a:rPr>
                        <a:t>PLAN TYPE</a:t>
                      </a:r>
                      <a:endParaRPr lang="en-US" sz="1400" dirty="0">
                        <a:solidFill>
                          <a:schemeClr val="tx1"/>
                        </a:solidFill>
                        <a:latin typeface="Avenir Next LT Pro" panose="020B0504020202020204" pitchFamily="34" charset="0"/>
                      </a:endParaRPr>
                    </a:p>
                  </a:txBody>
                  <a:tcPr anchor="ctr">
                    <a:lnL w="28575" cap="flat" cmpd="sng" algn="ctr">
                      <a:solidFill>
                        <a:srgbClr val="006F80"/>
                      </a:solidFill>
                      <a:prstDash val="solid"/>
                      <a:round/>
                      <a:headEnd type="none" w="med" len="med"/>
                      <a:tailEnd type="none" w="med" len="med"/>
                    </a:lnL>
                    <a:lnR w="28575" cap="flat" cmpd="sng" algn="ctr">
                      <a:solidFill>
                        <a:srgbClr val="006F80"/>
                      </a:solidFill>
                      <a:prstDash val="solid"/>
                      <a:round/>
                      <a:headEnd type="none" w="med" len="med"/>
                      <a:tailEnd type="none" w="med" len="med"/>
                    </a:lnR>
                    <a:lnT w="28575" cap="flat" cmpd="sng" algn="ctr">
                      <a:solidFill>
                        <a:srgbClr val="006F80"/>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hMerge="1">
                  <a:txBody>
                    <a:bodyPr/>
                    <a:lstStyle/>
                    <a:p>
                      <a:endParaRPr dirty="0"/>
                    </a:p>
                  </a:txBody>
                  <a:tcPr anchor="ctr">
                    <a:lnL w="12700" cap="flat" cmpd="sng" algn="ctr">
                      <a:noFill/>
                      <a:prstDash val="solid"/>
                      <a:round/>
                      <a:headEnd type="none" w="med" len="med"/>
                      <a:tailEnd type="none" w="med" len="med"/>
                    </a:lnL>
                    <a:lnR w="57150" cap="flat" cmpd="sng" algn="ctr">
                      <a:solidFill>
                        <a:srgbClr val="006F80"/>
                      </a:solidFill>
                      <a:prstDash val="solid"/>
                      <a:round/>
                      <a:headEnd type="none" w="med" len="med"/>
                      <a:tailEnd type="none" w="med" len="med"/>
                    </a:lnR>
                    <a:lnT w="57150" cap="flat" cmpd="sng" algn="ctr">
                      <a:solidFill>
                        <a:srgbClr val="006F80"/>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0203248"/>
                  </a:ext>
                </a:extLst>
              </a:tr>
              <a:tr h="873104">
                <a:tc>
                  <a:txBody>
                    <a:bodyPr/>
                    <a:lstStyle/>
                    <a:p>
                      <a:endParaRPr lang="en-US" dirty="0">
                        <a:latin typeface="Avenir Next LT Pro" panose="020B0504020202020204" pitchFamily="34" charset="0"/>
                      </a:endParaRPr>
                    </a:p>
                  </a:txBody>
                  <a:tcPr>
                    <a:lnL w="28575" cap="flat" cmpd="sng" algn="ctr">
                      <a:solidFill>
                        <a:srgbClr val="006F8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dirty="0">
                          <a:latin typeface="Avenir Next LT Pro" panose="020B0504020202020204" pitchFamily="34" charset="0"/>
                        </a:rPr>
                        <a:t>HMO C-SNP | Dialysis</a:t>
                      </a:r>
                    </a:p>
                    <a:p>
                      <a:pPr marL="0" marR="0" lvl="0" indent="0" algn="l" rtl="0" eaLnBrk="1" fontAlgn="auto" latinLnBrk="0" hangingPunct="1">
                        <a:lnSpc>
                          <a:spcPct val="100000"/>
                        </a:lnSpc>
                        <a:spcBef>
                          <a:spcPts val="0"/>
                        </a:spcBef>
                        <a:spcAft>
                          <a:spcPts val="0"/>
                        </a:spcAft>
                        <a:buClrTx/>
                        <a:buSzTx/>
                        <a:buFontTx/>
                        <a:buNone/>
                      </a:pPr>
                      <a:r>
                        <a:rPr lang="en-US" sz="1500" dirty="0">
                          <a:latin typeface="Avenir Next LT Pro"/>
                        </a:rPr>
                        <a:t>ESRD / Chronic Kidney Disease </a:t>
                      </a:r>
                    </a:p>
                  </a:txBody>
                  <a:tcPr anchor="ctr">
                    <a:lnL w="12700" cap="flat" cmpd="sng" algn="ctr">
                      <a:noFill/>
                      <a:prstDash val="solid"/>
                      <a:round/>
                      <a:headEnd type="none" w="med" len="med"/>
                      <a:tailEnd type="none" w="med" len="med"/>
                    </a:lnL>
                    <a:lnR w="28575" cap="flat" cmpd="sng" algn="ctr">
                      <a:solidFill>
                        <a:srgbClr val="006F8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latin typeface="Avenir Next LT Pro" panose="020B0504020202020204" pitchFamily="34" charset="0"/>
                      </a:endParaRPr>
                    </a:p>
                  </a:txBody>
                  <a:tcPr anchor="ctr">
                    <a:lnL w="28575" cap="flat" cmpd="sng" algn="ctr">
                      <a:solidFill>
                        <a:srgbClr val="006F8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dirty="0">
                          <a:latin typeface="Avenir Next LT Pro" panose="020B0504020202020204" pitchFamily="34" charset="0"/>
                        </a:rPr>
                        <a:t>HMO | Elite</a:t>
                      </a:r>
                    </a:p>
                    <a:p>
                      <a:r>
                        <a:rPr lang="en-US" sz="1500" dirty="0">
                          <a:latin typeface="Avenir Next LT Pro" panose="020B0504020202020204" pitchFamily="34" charset="0"/>
                        </a:rPr>
                        <a:t>General Enrollment </a:t>
                      </a:r>
                    </a:p>
                    <a:p>
                      <a:r>
                        <a:rPr lang="en-US" sz="1500" dirty="0">
                          <a:latin typeface="Avenir Next LT Pro" panose="020B0504020202020204" pitchFamily="34" charset="0"/>
                        </a:rPr>
                        <a:t>PSP</a:t>
                      </a:r>
                    </a:p>
                  </a:txBody>
                  <a:tcPr anchor="ctr">
                    <a:lnL w="12700" cap="flat" cmpd="sng" algn="ctr">
                      <a:noFill/>
                      <a:prstDash val="solid"/>
                      <a:round/>
                      <a:headEnd type="none" w="med" len="med"/>
                      <a:tailEnd type="none" w="med" len="med"/>
                    </a:lnL>
                    <a:lnR w="28575" cap="flat" cmpd="sng" algn="ctr">
                      <a:solidFill>
                        <a:srgbClr val="006F8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3009764"/>
                  </a:ext>
                </a:extLst>
              </a:tr>
              <a:tr h="973538">
                <a:tc>
                  <a:txBody>
                    <a:bodyPr/>
                    <a:lstStyle/>
                    <a:p>
                      <a:endParaRPr lang="en-US" dirty="0">
                        <a:latin typeface="Avenir Next LT Pro" panose="020B0504020202020204" pitchFamily="34" charset="0"/>
                      </a:endParaRPr>
                    </a:p>
                  </a:txBody>
                  <a:tcPr>
                    <a:lnL w="28575" cap="flat" cmpd="sng" algn="ctr">
                      <a:solidFill>
                        <a:srgbClr val="006F8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dirty="0">
                          <a:latin typeface="Avenir Next LT Pro" panose="020B0504020202020204" pitchFamily="34" charset="0"/>
                        </a:rPr>
                        <a:t>HMO C-SNP | Elite</a:t>
                      </a:r>
                    </a:p>
                    <a:p>
                      <a:r>
                        <a:rPr lang="en-US" sz="1500" dirty="0">
                          <a:latin typeface="Avenir Next LT Pro" panose="020B0504020202020204" pitchFamily="34" charset="0"/>
                        </a:rPr>
                        <a:t>Diabetes, CVD, CHF</a:t>
                      </a:r>
                    </a:p>
                    <a:p>
                      <a:r>
                        <a:rPr lang="en-US" sz="1500" dirty="0">
                          <a:latin typeface="Avenir Next LT Pro" panose="020B0504020202020204" pitchFamily="34" charset="0"/>
                        </a:rPr>
                        <a:t>PSP</a:t>
                      </a:r>
                    </a:p>
                  </a:txBody>
                  <a:tcPr anchor="ctr">
                    <a:lnL w="12700" cap="flat" cmpd="sng" algn="ctr">
                      <a:noFill/>
                      <a:prstDash val="solid"/>
                      <a:round/>
                      <a:headEnd type="none" w="med" len="med"/>
                      <a:tailEnd type="none" w="med" len="med"/>
                    </a:lnL>
                    <a:lnR w="28575" cap="flat" cmpd="sng" algn="ctr">
                      <a:solidFill>
                        <a:srgbClr val="006F8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latin typeface="Avenir Next LT Pro" panose="020B0504020202020204" pitchFamily="34" charset="0"/>
                      </a:endParaRPr>
                    </a:p>
                  </a:txBody>
                  <a:tcPr anchor="ctr">
                    <a:lnL w="28575" cap="flat" cmpd="sng" algn="ctr">
                      <a:solidFill>
                        <a:srgbClr val="006F8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dirty="0">
                          <a:latin typeface="Avenir Next LT Pro" panose="020B0504020202020204" pitchFamily="34" charset="0"/>
                        </a:rPr>
                        <a:t>HMO | Select</a:t>
                      </a:r>
                    </a:p>
                    <a:p>
                      <a:r>
                        <a:rPr lang="en-US" sz="1500" dirty="0">
                          <a:latin typeface="Avenir Next LT Pro" panose="020B0504020202020204" pitchFamily="34" charset="0"/>
                        </a:rPr>
                        <a:t>General Enrollment </a:t>
                      </a:r>
                    </a:p>
                  </a:txBody>
                  <a:tcPr anchor="ctr">
                    <a:lnL w="12700" cap="flat" cmpd="sng" algn="ctr">
                      <a:noFill/>
                      <a:prstDash val="solid"/>
                      <a:round/>
                      <a:headEnd type="none" w="med" len="med"/>
                      <a:tailEnd type="none" w="med" len="med"/>
                    </a:lnL>
                    <a:lnR w="28575" cap="flat" cmpd="sng" algn="ctr">
                      <a:solidFill>
                        <a:srgbClr val="006F8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706299"/>
                  </a:ext>
                </a:extLst>
              </a:tr>
              <a:tr h="973538">
                <a:tc>
                  <a:txBody>
                    <a:bodyPr/>
                    <a:lstStyle/>
                    <a:p>
                      <a:endParaRPr lang="en-US" dirty="0">
                        <a:latin typeface="Avenir Next LT Pro" panose="020B0504020202020204" pitchFamily="34" charset="0"/>
                      </a:endParaRPr>
                    </a:p>
                  </a:txBody>
                  <a:tcPr>
                    <a:lnL w="28575" cap="flat" cmpd="sng" algn="ctr">
                      <a:solidFill>
                        <a:srgbClr val="006F8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dirty="0">
                          <a:latin typeface="Avenir Next LT Pro" panose="020B0504020202020204" pitchFamily="34" charset="0"/>
                        </a:rPr>
                        <a:t>HMO C-SNP | Diabetes &amp; Heart</a:t>
                      </a:r>
                    </a:p>
                    <a:p>
                      <a:r>
                        <a:rPr lang="en-US" sz="1500" dirty="0">
                          <a:latin typeface="Avenir Next LT Pro" panose="020B0504020202020204" pitchFamily="34" charset="0"/>
                        </a:rPr>
                        <a:t>Diabetes, CVD, CHF</a:t>
                      </a:r>
                    </a:p>
                  </a:txBody>
                  <a:tcPr anchor="ctr">
                    <a:lnL w="12700" cap="flat" cmpd="sng" algn="ctr">
                      <a:noFill/>
                      <a:prstDash val="solid"/>
                      <a:round/>
                      <a:headEnd type="none" w="med" len="med"/>
                      <a:tailEnd type="none" w="med" len="med"/>
                    </a:lnL>
                    <a:lnR w="28575" cap="flat" cmpd="sng" algn="ctr">
                      <a:solidFill>
                        <a:srgbClr val="006F8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latin typeface="Avenir Next LT Pro" panose="020B0504020202020204" pitchFamily="34" charset="0"/>
                      </a:endParaRPr>
                    </a:p>
                  </a:txBody>
                  <a:tcPr anchor="ctr">
                    <a:lnL w="28575" cap="flat" cmpd="sng" algn="ctr">
                      <a:solidFill>
                        <a:srgbClr val="006F8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dirty="0">
                          <a:latin typeface="Avenir Next LT Pro" panose="020B0504020202020204" pitchFamily="34" charset="0"/>
                        </a:rPr>
                        <a:t>PPO | Open Choice</a:t>
                      </a:r>
                    </a:p>
                    <a:p>
                      <a:r>
                        <a:rPr lang="en-US" sz="1500" dirty="0">
                          <a:latin typeface="Avenir Next LT Pro" panose="020B0504020202020204" pitchFamily="34" charset="0"/>
                        </a:rPr>
                        <a:t>General Enrollment </a:t>
                      </a:r>
                    </a:p>
                  </a:txBody>
                  <a:tcPr anchor="ctr">
                    <a:lnL w="12700" cap="flat" cmpd="sng" algn="ctr">
                      <a:noFill/>
                      <a:prstDash val="solid"/>
                      <a:round/>
                      <a:headEnd type="none" w="med" len="med"/>
                      <a:tailEnd type="none" w="med" len="med"/>
                    </a:lnL>
                    <a:lnR w="28575" cap="flat" cmpd="sng" algn="ctr">
                      <a:solidFill>
                        <a:srgbClr val="006F8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7098881"/>
                  </a:ext>
                </a:extLst>
              </a:tr>
              <a:tr h="796531">
                <a:tc>
                  <a:txBody>
                    <a:bodyPr/>
                    <a:lstStyle/>
                    <a:p>
                      <a:endParaRPr lang="en-US" dirty="0">
                        <a:latin typeface="Avenir Next LT Pro" panose="020B0504020202020204" pitchFamily="34" charset="0"/>
                      </a:endParaRPr>
                    </a:p>
                  </a:txBody>
                  <a:tcPr>
                    <a:lnL w="28575" cap="flat" cmpd="sng" algn="ctr">
                      <a:solidFill>
                        <a:srgbClr val="006F8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1" dirty="0">
                          <a:latin typeface="Avenir Next LT Pro" panose="020B0504020202020204" pitchFamily="34" charset="0"/>
                        </a:rPr>
                        <a:t>PPO C-SNP | Open Choice Diabetes &amp; Heart</a:t>
                      </a:r>
                    </a:p>
                    <a:p>
                      <a:r>
                        <a:rPr lang="en-US" sz="1500" dirty="0">
                          <a:latin typeface="Avenir Next LT Pro" panose="020B0504020202020204" pitchFamily="34" charset="0"/>
                        </a:rPr>
                        <a:t>Diabetes, CVD, CHF</a:t>
                      </a:r>
                    </a:p>
                  </a:txBody>
                  <a:tcPr anchor="ctr">
                    <a:lnL w="12700" cap="flat" cmpd="sng" algn="ctr">
                      <a:noFill/>
                      <a:prstDash val="solid"/>
                      <a:round/>
                      <a:headEnd type="none" w="med" len="med"/>
                      <a:tailEnd type="none" w="med" len="med"/>
                    </a:lnL>
                    <a:lnR w="28575" cap="flat" cmpd="sng" algn="ctr">
                      <a:solidFill>
                        <a:srgbClr val="006F8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latin typeface="Avenir Next LT Pro" panose="020B0504020202020204" pitchFamily="34" charset="0"/>
                      </a:endParaRPr>
                    </a:p>
                  </a:txBody>
                  <a:tcPr anchor="ctr">
                    <a:lnL w="28575" cap="flat" cmpd="sng" algn="ctr">
                      <a:solidFill>
                        <a:srgbClr val="006F8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latin typeface="Avenir Next LT Pro" panose="020B0504020202020204" pitchFamily="34" charset="0"/>
                      </a:endParaRPr>
                    </a:p>
                  </a:txBody>
                  <a:tcPr anchor="ctr">
                    <a:lnL w="12700" cap="flat" cmpd="sng" algn="ctr">
                      <a:noFill/>
                      <a:prstDash val="solid"/>
                      <a:round/>
                      <a:headEnd type="none" w="med" len="med"/>
                      <a:tailEnd type="none" w="med" len="med"/>
                    </a:lnL>
                    <a:lnR w="28575" cap="flat" cmpd="sng" algn="ctr">
                      <a:solidFill>
                        <a:srgbClr val="006F8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1031222"/>
                  </a:ext>
                </a:extLst>
              </a:tr>
              <a:tr h="796531">
                <a:tc>
                  <a:txBody>
                    <a:bodyPr/>
                    <a:lstStyle/>
                    <a:p>
                      <a:endParaRPr lang="en-US" dirty="0">
                        <a:latin typeface="Avenir Next LT Pro" panose="020B0504020202020204" pitchFamily="34" charset="0"/>
                      </a:endParaRPr>
                    </a:p>
                  </a:txBody>
                  <a:tcPr>
                    <a:lnL w="28575" cap="flat" cmpd="sng" algn="ctr">
                      <a:solidFill>
                        <a:srgbClr val="006F8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rgbClr val="006F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Avenir Next LT Pro" panose="020B0504020202020204" pitchFamily="34" charset="0"/>
                        </a:rPr>
                        <a:t>HMO C-SNP| Balance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atin typeface="Avenir Next LT Pro" panose="020B0504020202020204" pitchFamily="34" charset="0"/>
                        </a:rPr>
                        <a:t>Overweight, obesity, and metabolic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atin typeface="Avenir Next LT Pro" panose="020B0504020202020204" pitchFamily="34" charset="0"/>
                        </a:rPr>
                        <a:t>PSP</a:t>
                      </a:r>
                    </a:p>
                  </a:txBody>
                  <a:tcPr anchor="ctr">
                    <a:lnL w="12700" cap="flat" cmpd="sng" algn="ctr">
                      <a:noFill/>
                      <a:prstDash val="solid"/>
                      <a:round/>
                      <a:headEnd type="none" w="med" len="med"/>
                      <a:tailEnd type="none" w="med" len="med"/>
                    </a:lnL>
                    <a:lnR w="28575" cap="flat" cmpd="sng" algn="ctr">
                      <a:solidFill>
                        <a:srgbClr val="006F8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rgbClr val="006F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latin typeface="Avenir Next LT Pro" panose="020B0504020202020204" pitchFamily="34" charset="0"/>
                      </a:endParaRPr>
                    </a:p>
                  </a:txBody>
                  <a:tcPr anchor="ctr">
                    <a:lnL w="28575" cap="flat" cmpd="sng" algn="ctr">
                      <a:solidFill>
                        <a:srgbClr val="006F8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rgbClr val="006F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latin typeface="Avenir Next LT Pro" panose="020B0504020202020204" pitchFamily="34" charset="0"/>
                      </a:endParaRPr>
                    </a:p>
                  </a:txBody>
                  <a:tcPr anchor="ctr">
                    <a:lnL w="12700" cap="flat" cmpd="sng" algn="ctr">
                      <a:noFill/>
                      <a:prstDash val="solid"/>
                      <a:round/>
                      <a:headEnd type="none" w="med" len="med"/>
                      <a:tailEnd type="none" w="med" len="med"/>
                    </a:lnL>
                    <a:lnR w="28575" cap="flat" cmpd="sng" algn="ctr">
                      <a:solidFill>
                        <a:srgbClr val="006F8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rgbClr val="006F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4629208"/>
                  </a:ext>
                </a:extLst>
              </a:tr>
            </a:tbl>
          </a:graphicData>
        </a:graphic>
      </p:graphicFrame>
      <p:sp>
        <p:nvSpPr>
          <p:cNvPr id="65" name="Freeform: Shape 64">
            <a:extLst>
              <a:ext uri="{FF2B5EF4-FFF2-40B4-BE49-F238E27FC236}">
                <a16:creationId xmlns:a16="http://schemas.microsoft.com/office/drawing/2014/main" id="{77166AB6-6362-05CC-66BC-85E3F2E074D3}"/>
              </a:ext>
            </a:extLst>
          </p:cNvPr>
          <p:cNvSpPr/>
          <p:nvPr/>
        </p:nvSpPr>
        <p:spPr>
          <a:xfrm>
            <a:off x="1135236" y="1821340"/>
            <a:ext cx="396984" cy="389709"/>
          </a:xfrm>
          <a:custGeom>
            <a:avLst/>
            <a:gdLst>
              <a:gd name="connsiteX0" fmla="*/ 0 w 411480"/>
              <a:gd name="connsiteY0" fmla="*/ 0 h 411480"/>
              <a:gd name="connsiteX1" fmla="*/ 0 w 411480"/>
              <a:gd name="connsiteY1" fmla="*/ 411480 h 411480"/>
              <a:gd name="connsiteX2" fmla="*/ 411480 w 411480"/>
              <a:gd name="connsiteY2" fmla="*/ 411480 h 411480"/>
              <a:gd name="connsiteX3" fmla="*/ 411480 w 411480"/>
              <a:gd name="connsiteY3" fmla="*/ 0 h 411480"/>
              <a:gd name="connsiteX4" fmla="*/ 365760 w 411480"/>
              <a:gd name="connsiteY4" fmla="*/ 365760 h 411480"/>
              <a:gd name="connsiteX5" fmla="*/ 45720 w 411480"/>
              <a:gd name="connsiteY5" fmla="*/ 365760 h 411480"/>
              <a:gd name="connsiteX6" fmla="*/ 45720 w 411480"/>
              <a:gd name="connsiteY6" fmla="*/ 45720 h 411480"/>
              <a:gd name="connsiteX7" fmla="*/ 365760 w 411480"/>
              <a:gd name="connsiteY7" fmla="*/ 4572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0"/>
                </a:moveTo>
                <a:lnTo>
                  <a:pt x="0" y="411480"/>
                </a:lnTo>
                <a:lnTo>
                  <a:pt x="411480" y="411480"/>
                </a:lnTo>
                <a:lnTo>
                  <a:pt x="411480" y="0"/>
                </a:lnTo>
                <a:close/>
                <a:moveTo>
                  <a:pt x="365760" y="365760"/>
                </a:moveTo>
                <a:lnTo>
                  <a:pt x="45720" y="365760"/>
                </a:lnTo>
                <a:lnTo>
                  <a:pt x="45720" y="45720"/>
                </a:lnTo>
                <a:lnTo>
                  <a:pt x="365760" y="45720"/>
                </a:lnTo>
                <a:close/>
              </a:path>
            </a:pathLst>
          </a:custGeom>
          <a:solidFill>
            <a:srgbClr val="007681"/>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66" name="Freeform: Shape 65">
            <a:extLst>
              <a:ext uri="{FF2B5EF4-FFF2-40B4-BE49-F238E27FC236}">
                <a16:creationId xmlns:a16="http://schemas.microsoft.com/office/drawing/2014/main" id="{EF435276-C6AD-0573-B83E-C5E5B84D9C9D}"/>
              </a:ext>
            </a:extLst>
          </p:cNvPr>
          <p:cNvSpPr/>
          <p:nvPr/>
        </p:nvSpPr>
        <p:spPr>
          <a:xfrm>
            <a:off x="1206543" y="1904239"/>
            <a:ext cx="259407" cy="194111"/>
          </a:xfrm>
          <a:custGeom>
            <a:avLst/>
            <a:gdLst>
              <a:gd name="connsiteX0" fmla="*/ 268879 w 268879"/>
              <a:gd name="connsiteY0" fmla="*/ 32652 h 204955"/>
              <a:gd name="connsiteX1" fmla="*/ 236875 w 268879"/>
              <a:gd name="connsiteY1" fmla="*/ 0 h 204955"/>
              <a:gd name="connsiteX2" fmla="*/ 93368 w 268879"/>
              <a:gd name="connsiteY2" fmla="*/ 140627 h 204955"/>
              <a:gd name="connsiteX3" fmla="*/ 32332 w 268879"/>
              <a:gd name="connsiteY3" fmla="*/ 79591 h 204955"/>
              <a:gd name="connsiteX4" fmla="*/ 0 w 268879"/>
              <a:gd name="connsiteY4" fmla="*/ 111915 h 204955"/>
              <a:gd name="connsiteX5" fmla="*/ 93040 w 268879"/>
              <a:gd name="connsiteY5" fmla="*/ 204955 h 204955"/>
              <a:gd name="connsiteX6" fmla="*/ 268879 w 268879"/>
              <a:gd name="connsiteY6" fmla="*/ 32652 h 2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79" h="204955">
                <a:moveTo>
                  <a:pt x="268879" y="32652"/>
                </a:moveTo>
                <a:lnTo>
                  <a:pt x="236875" y="0"/>
                </a:lnTo>
                <a:lnTo>
                  <a:pt x="93368" y="140627"/>
                </a:lnTo>
                <a:lnTo>
                  <a:pt x="32332" y="79591"/>
                </a:lnTo>
                <a:lnTo>
                  <a:pt x="0" y="111915"/>
                </a:lnTo>
                <a:lnTo>
                  <a:pt x="93040" y="204955"/>
                </a:lnTo>
                <a:lnTo>
                  <a:pt x="268879" y="32652"/>
                </a:lnTo>
                <a:close/>
              </a:path>
            </a:pathLst>
          </a:custGeom>
          <a:solidFill>
            <a:srgbClr val="007681"/>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70" name="Freeform: Shape 69">
            <a:extLst>
              <a:ext uri="{FF2B5EF4-FFF2-40B4-BE49-F238E27FC236}">
                <a16:creationId xmlns:a16="http://schemas.microsoft.com/office/drawing/2014/main" id="{7843FB0C-6CF8-D81A-B0A2-578A9E057E6E}"/>
              </a:ext>
            </a:extLst>
          </p:cNvPr>
          <p:cNvSpPr/>
          <p:nvPr/>
        </p:nvSpPr>
        <p:spPr>
          <a:xfrm>
            <a:off x="1135236" y="2690020"/>
            <a:ext cx="396984" cy="389709"/>
          </a:xfrm>
          <a:custGeom>
            <a:avLst/>
            <a:gdLst>
              <a:gd name="connsiteX0" fmla="*/ 0 w 411480"/>
              <a:gd name="connsiteY0" fmla="*/ 0 h 411480"/>
              <a:gd name="connsiteX1" fmla="*/ 0 w 411480"/>
              <a:gd name="connsiteY1" fmla="*/ 411480 h 411480"/>
              <a:gd name="connsiteX2" fmla="*/ 411480 w 411480"/>
              <a:gd name="connsiteY2" fmla="*/ 411480 h 411480"/>
              <a:gd name="connsiteX3" fmla="*/ 411480 w 411480"/>
              <a:gd name="connsiteY3" fmla="*/ 0 h 411480"/>
              <a:gd name="connsiteX4" fmla="*/ 365760 w 411480"/>
              <a:gd name="connsiteY4" fmla="*/ 365760 h 411480"/>
              <a:gd name="connsiteX5" fmla="*/ 45720 w 411480"/>
              <a:gd name="connsiteY5" fmla="*/ 365760 h 411480"/>
              <a:gd name="connsiteX6" fmla="*/ 45720 w 411480"/>
              <a:gd name="connsiteY6" fmla="*/ 45720 h 411480"/>
              <a:gd name="connsiteX7" fmla="*/ 365760 w 411480"/>
              <a:gd name="connsiteY7" fmla="*/ 4572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0"/>
                </a:moveTo>
                <a:lnTo>
                  <a:pt x="0" y="411480"/>
                </a:lnTo>
                <a:lnTo>
                  <a:pt x="411480" y="411480"/>
                </a:lnTo>
                <a:lnTo>
                  <a:pt x="411480" y="0"/>
                </a:lnTo>
                <a:close/>
                <a:moveTo>
                  <a:pt x="365760" y="365760"/>
                </a:moveTo>
                <a:lnTo>
                  <a:pt x="45720" y="365760"/>
                </a:lnTo>
                <a:lnTo>
                  <a:pt x="45720" y="45720"/>
                </a:lnTo>
                <a:lnTo>
                  <a:pt x="365760" y="45720"/>
                </a:lnTo>
                <a:close/>
              </a:path>
            </a:pathLst>
          </a:custGeom>
          <a:solidFill>
            <a:srgbClr val="007681"/>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71" name="Freeform: Shape 70">
            <a:extLst>
              <a:ext uri="{FF2B5EF4-FFF2-40B4-BE49-F238E27FC236}">
                <a16:creationId xmlns:a16="http://schemas.microsoft.com/office/drawing/2014/main" id="{4C8DB446-059C-256E-8B1A-04433D62B995}"/>
              </a:ext>
            </a:extLst>
          </p:cNvPr>
          <p:cNvSpPr/>
          <p:nvPr/>
        </p:nvSpPr>
        <p:spPr>
          <a:xfrm>
            <a:off x="1206543" y="2772919"/>
            <a:ext cx="259407" cy="194111"/>
          </a:xfrm>
          <a:custGeom>
            <a:avLst/>
            <a:gdLst>
              <a:gd name="connsiteX0" fmla="*/ 268879 w 268879"/>
              <a:gd name="connsiteY0" fmla="*/ 32652 h 204955"/>
              <a:gd name="connsiteX1" fmla="*/ 236875 w 268879"/>
              <a:gd name="connsiteY1" fmla="*/ 0 h 204955"/>
              <a:gd name="connsiteX2" fmla="*/ 93368 w 268879"/>
              <a:gd name="connsiteY2" fmla="*/ 140627 h 204955"/>
              <a:gd name="connsiteX3" fmla="*/ 32332 w 268879"/>
              <a:gd name="connsiteY3" fmla="*/ 79591 h 204955"/>
              <a:gd name="connsiteX4" fmla="*/ 0 w 268879"/>
              <a:gd name="connsiteY4" fmla="*/ 111915 h 204955"/>
              <a:gd name="connsiteX5" fmla="*/ 93040 w 268879"/>
              <a:gd name="connsiteY5" fmla="*/ 204955 h 204955"/>
              <a:gd name="connsiteX6" fmla="*/ 268879 w 268879"/>
              <a:gd name="connsiteY6" fmla="*/ 32652 h 2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79" h="204955">
                <a:moveTo>
                  <a:pt x="268879" y="32652"/>
                </a:moveTo>
                <a:lnTo>
                  <a:pt x="236875" y="0"/>
                </a:lnTo>
                <a:lnTo>
                  <a:pt x="93368" y="140627"/>
                </a:lnTo>
                <a:lnTo>
                  <a:pt x="32332" y="79591"/>
                </a:lnTo>
                <a:lnTo>
                  <a:pt x="0" y="111915"/>
                </a:lnTo>
                <a:lnTo>
                  <a:pt x="93040" y="204955"/>
                </a:lnTo>
                <a:lnTo>
                  <a:pt x="268879" y="32652"/>
                </a:lnTo>
                <a:close/>
              </a:path>
            </a:pathLst>
          </a:custGeom>
          <a:solidFill>
            <a:srgbClr val="007681"/>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76" name="Freeform: Shape 75">
            <a:extLst>
              <a:ext uri="{FF2B5EF4-FFF2-40B4-BE49-F238E27FC236}">
                <a16:creationId xmlns:a16="http://schemas.microsoft.com/office/drawing/2014/main" id="{26D8CDFB-2398-808C-E4AA-BBBAB6A3A093}"/>
              </a:ext>
            </a:extLst>
          </p:cNvPr>
          <p:cNvSpPr/>
          <p:nvPr/>
        </p:nvSpPr>
        <p:spPr>
          <a:xfrm>
            <a:off x="1135236" y="3695860"/>
            <a:ext cx="396984" cy="389709"/>
          </a:xfrm>
          <a:custGeom>
            <a:avLst/>
            <a:gdLst>
              <a:gd name="connsiteX0" fmla="*/ 0 w 411480"/>
              <a:gd name="connsiteY0" fmla="*/ 0 h 411480"/>
              <a:gd name="connsiteX1" fmla="*/ 0 w 411480"/>
              <a:gd name="connsiteY1" fmla="*/ 411480 h 411480"/>
              <a:gd name="connsiteX2" fmla="*/ 411480 w 411480"/>
              <a:gd name="connsiteY2" fmla="*/ 411480 h 411480"/>
              <a:gd name="connsiteX3" fmla="*/ 411480 w 411480"/>
              <a:gd name="connsiteY3" fmla="*/ 0 h 411480"/>
              <a:gd name="connsiteX4" fmla="*/ 365760 w 411480"/>
              <a:gd name="connsiteY4" fmla="*/ 365760 h 411480"/>
              <a:gd name="connsiteX5" fmla="*/ 45720 w 411480"/>
              <a:gd name="connsiteY5" fmla="*/ 365760 h 411480"/>
              <a:gd name="connsiteX6" fmla="*/ 45720 w 411480"/>
              <a:gd name="connsiteY6" fmla="*/ 45720 h 411480"/>
              <a:gd name="connsiteX7" fmla="*/ 365760 w 411480"/>
              <a:gd name="connsiteY7" fmla="*/ 4572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0"/>
                </a:moveTo>
                <a:lnTo>
                  <a:pt x="0" y="411480"/>
                </a:lnTo>
                <a:lnTo>
                  <a:pt x="411480" y="411480"/>
                </a:lnTo>
                <a:lnTo>
                  <a:pt x="411480" y="0"/>
                </a:lnTo>
                <a:close/>
                <a:moveTo>
                  <a:pt x="365760" y="365760"/>
                </a:moveTo>
                <a:lnTo>
                  <a:pt x="45720" y="365760"/>
                </a:lnTo>
                <a:lnTo>
                  <a:pt x="45720" y="45720"/>
                </a:lnTo>
                <a:lnTo>
                  <a:pt x="365760" y="45720"/>
                </a:lnTo>
                <a:close/>
              </a:path>
            </a:pathLst>
          </a:custGeom>
          <a:solidFill>
            <a:srgbClr val="007681"/>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78" name="Freeform: Shape 77">
            <a:extLst>
              <a:ext uri="{FF2B5EF4-FFF2-40B4-BE49-F238E27FC236}">
                <a16:creationId xmlns:a16="http://schemas.microsoft.com/office/drawing/2014/main" id="{3418B7BB-06A6-2CC0-7080-D420C7EBBC02}"/>
              </a:ext>
            </a:extLst>
          </p:cNvPr>
          <p:cNvSpPr/>
          <p:nvPr/>
        </p:nvSpPr>
        <p:spPr>
          <a:xfrm>
            <a:off x="1206543" y="3778759"/>
            <a:ext cx="259407" cy="194111"/>
          </a:xfrm>
          <a:custGeom>
            <a:avLst/>
            <a:gdLst>
              <a:gd name="connsiteX0" fmla="*/ 268879 w 268879"/>
              <a:gd name="connsiteY0" fmla="*/ 32652 h 204955"/>
              <a:gd name="connsiteX1" fmla="*/ 236875 w 268879"/>
              <a:gd name="connsiteY1" fmla="*/ 0 h 204955"/>
              <a:gd name="connsiteX2" fmla="*/ 93368 w 268879"/>
              <a:gd name="connsiteY2" fmla="*/ 140627 h 204955"/>
              <a:gd name="connsiteX3" fmla="*/ 32332 w 268879"/>
              <a:gd name="connsiteY3" fmla="*/ 79591 h 204955"/>
              <a:gd name="connsiteX4" fmla="*/ 0 w 268879"/>
              <a:gd name="connsiteY4" fmla="*/ 111915 h 204955"/>
              <a:gd name="connsiteX5" fmla="*/ 93040 w 268879"/>
              <a:gd name="connsiteY5" fmla="*/ 204955 h 204955"/>
              <a:gd name="connsiteX6" fmla="*/ 268879 w 268879"/>
              <a:gd name="connsiteY6" fmla="*/ 32652 h 2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79" h="204955">
                <a:moveTo>
                  <a:pt x="268879" y="32652"/>
                </a:moveTo>
                <a:lnTo>
                  <a:pt x="236875" y="0"/>
                </a:lnTo>
                <a:lnTo>
                  <a:pt x="93368" y="140627"/>
                </a:lnTo>
                <a:lnTo>
                  <a:pt x="32332" y="79591"/>
                </a:lnTo>
                <a:lnTo>
                  <a:pt x="0" y="111915"/>
                </a:lnTo>
                <a:lnTo>
                  <a:pt x="93040" y="204955"/>
                </a:lnTo>
                <a:lnTo>
                  <a:pt x="268879" y="32652"/>
                </a:lnTo>
                <a:close/>
              </a:path>
            </a:pathLst>
          </a:custGeom>
          <a:solidFill>
            <a:srgbClr val="007681"/>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80" name="Freeform: Shape 79">
            <a:extLst>
              <a:ext uri="{FF2B5EF4-FFF2-40B4-BE49-F238E27FC236}">
                <a16:creationId xmlns:a16="http://schemas.microsoft.com/office/drawing/2014/main" id="{CE3E684E-F33D-9F14-A8A8-0AA7D0EF4AF5}"/>
              </a:ext>
            </a:extLst>
          </p:cNvPr>
          <p:cNvSpPr/>
          <p:nvPr/>
        </p:nvSpPr>
        <p:spPr>
          <a:xfrm>
            <a:off x="1135236" y="4612800"/>
            <a:ext cx="396984" cy="389709"/>
          </a:xfrm>
          <a:custGeom>
            <a:avLst/>
            <a:gdLst>
              <a:gd name="connsiteX0" fmla="*/ 0 w 411480"/>
              <a:gd name="connsiteY0" fmla="*/ 0 h 411480"/>
              <a:gd name="connsiteX1" fmla="*/ 0 w 411480"/>
              <a:gd name="connsiteY1" fmla="*/ 411480 h 411480"/>
              <a:gd name="connsiteX2" fmla="*/ 411480 w 411480"/>
              <a:gd name="connsiteY2" fmla="*/ 411480 h 411480"/>
              <a:gd name="connsiteX3" fmla="*/ 411480 w 411480"/>
              <a:gd name="connsiteY3" fmla="*/ 0 h 411480"/>
              <a:gd name="connsiteX4" fmla="*/ 365760 w 411480"/>
              <a:gd name="connsiteY4" fmla="*/ 365760 h 411480"/>
              <a:gd name="connsiteX5" fmla="*/ 45720 w 411480"/>
              <a:gd name="connsiteY5" fmla="*/ 365760 h 411480"/>
              <a:gd name="connsiteX6" fmla="*/ 45720 w 411480"/>
              <a:gd name="connsiteY6" fmla="*/ 45720 h 411480"/>
              <a:gd name="connsiteX7" fmla="*/ 365760 w 411480"/>
              <a:gd name="connsiteY7" fmla="*/ 4572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0"/>
                </a:moveTo>
                <a:lnTo>
                  <a:pt x="0" y="411480"/>
                </a:lnTo>
                <a:lnTo>
                  <a:pt x="411480" y="411480"/>
                </a:lnTo>
                <a:lnTo>
                  <a:pt x="411480" y="0"/>
                </a:lnTo>
                <a:close/>
                <a:moveTo>
                  <a:pt x="365760" y="365760"/>
                </a:moveTo>
                <a:lnTo>
                  <a:pt x="45720" y="365760"/>
                </a:lnTo>
                <a:lnTo>
                  <a:pt x="45720" y="45720"/>
                </a:lnTo>
                <a:lnTo>
                  <a:pt x="365760" y="45720"/>
                </a:lnTo>
                <a:close/>
              </a:path>
            </a:pathLst>
          </a:custGeom>
          <a:solidFill>
            <a:srgbClr val="007681"/>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81" name="Freeform: Shape 80">
            <a:extLst>
              <a:ext uri="{FF2B5EF4-FFF2-40B4-BE49-F238E27FC236}">
                <a16:creationId xmlns:a16="http://schemas.microsoft.com/office/drawing/2014/main" id="{762EB589-4093-E132-001E-7B09D0523292}"/>
              </a:ext>
            </a:extLst>
          </p:cNvPr>
          <p:cNvSpPr/>
          <p:nvPr/>
        </p:nvSpPr>
        <p:spPr>
          <a:xfrm>
            <a:off x="1206543" y="4695699"/>
            <a:ext cx="259407" cy="194111"/>
          </a:xfrm>
          <a:custGeom>
            <a:avLst/>
            <a:gdLst>
              <a:gd name="connsiteX0" fmla="*/ 268879 w 268879"/>
              <a:gd name="connsiteY0" fmla="*/ 32652 h 204955"/>
              <a:gd name="connsiteX1" fmla="*/ 236875 w 268879"/>
              <a:gd name="connsiteY1" fmla="*/ 0 h 204955"/>
              <a:gd name="connsiteX2" fmla="*/ 93368 w 268879"/>
              <a:gd name="connsiteY2" fmla="*/ 140627 h 204955"/>
              <a:gd name="connsiteX3" fmla="*/ 32332 w 268879"/>
              <a:gd name="connsiteY3" fmla="*/ 79591 h 204955"/>
              <a:gd name="connsiteX4" fmla="*/ 0 w 268879"/>
              <a:gd name="connsiteY4" fmla="*/ 111915 h 204955"/>
              <a:gd name="connsiteX5" fmla="*/ 93040 w 268879"/>
              <a:gd name="connsiteY5" fmla="*/ 204955 h 204955"/>
              <a:gd name="connsiteX6" fmla="*/ 268879 w 268879"/>
              <a:gd name="connsiteY6" fmla="*/ 32652 h 2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79" h="204955">
                <a:moveTo>
                  <a:pt x="268879" y="32652"/>
                </a:moveTo>
                <a:lnTo>
                  <a:pt x="236875" y="0"/>
                </a:lnTo>
                <a:lnTo>
                  <a:pt x="93368" y="140627"/>
                </a:lnTo>
                <a:lnTo>
                  <a:pt x="32332" y="79591"/>
                </a:lnTo>
                <a:lnTo>
                  <a:pt x="0" y="111915"/>
                </a:lnTo>
                <a:lnTo>
                  <a:pt x="93040" y="204955"/>
                </a:lnTo>
                <a:lnTo>
                  <a:pt x="268879" y="32652"/>
                </a:lnTo>
                <a:close/>
              </a:path>
            </a:pathLst>
          </a:custGeom>
          <a:solidFill>
            <a:srgbClr val="007681"/>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83" name="Freeform: Shape 82">
            <a:extLst>
              <a:ext uri="{FF2B5EF4-FFF2-40B4-BE49-F238E27FC236}">
                <a16:creationId xmlns:a16="http://schemas.microsoft.com/office/drawing/2014/main" id="{261BA6F7-3B6D-D747-5D20-6AC8DD24670B}"/>
              </a:ext>
            </a:extLst>
          </p:cNvPr>
          <p:cNvSpPr/>
          <p:nvPr/>
        </p:nvSpPr>
        <p:spPr>
          <a:xfrm>
            <a:off x="1135236" y="5433220"/>
            <a:ext cx="396984" cy="389709"/>
          </a:xfrm>
          <a:custGeom>
            <a:avLst/>
            <a:gdLst>
              <a:gd name="connsiteX0" fmla="*/ 0 w 411480"/>
              <a:gd name="connsiteY0" fmla="*/ 0 h 411480"/>
              <a:gd name="connsiteX1" fmla="*/ 0 w 411480"/>
              <a:gd name="connsiteY1" fmla="*/ 411480 h 411480"/>
              <a:gd name="connsiteX2" fmla="*/ 411480 w 411480"/>
              <a:gd name="connsiteY2" fmla="*/ 411480 h 411480"/>
              <a:gd name="connsiteX3" fmla="*/ 411480 w 411480"/>
              <a:gd name="connsiteY3" fmla="*/ 0 h 411480"/>
              <a:gd name="connsiteX4" fmla="*/ 365760 w 411480"/>
              <a:gd name="connsiteY4" fmla="*/ 365760 h 411480"/>
              <a:gd name="connsiteX5" fmla="*/ 45720 w 411480"/>
              <a:gd name="connsiteY5" fmla="*/ 365760 h 411480"/>
              <a:gd name="connsiteX6" fmla="*/ 45720 w 411480"/>
              <a:gd name="connsiteY6" fmla="*/ 45720 h 411480"/>
              <a:gd name="connsiteX7" fmla="*/ 365760 w 411480"/>
              <a:gd name="connsiteY7" fmla="*/ 4572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0"/>
                </a:moveTo>
                <a:lnTo>
                  <a:pt x="0" y="411480"/>
                </a:lnTo>
                <a:lnTo>
                  <a:pt x="411480" y="411480"/>
                </a:lnTo>
                <a:lnTo>
                  <a:pt x="411480" y="0"/>
                </a:lnTo>
                <a:close/>
                <a:moveTo>
                  <a:pt x="365760" y="365760"/>
                </a:moveTo>
                <a:lnTo>
                  <a:pt x="45720" y="365760"/>
                </a:lnTo>
                <a:lnTo>
                  <a:pt x="45720" y="45720"/>
                </a:lnTo>
                <a:lnTo>
                  <a:pt x="365760" y="45720"/>
                </a:lnTo>
                <a:close/>
              </a:path>
            </a:pathLst>
          </a:custGeom>
          <a:solidFill>
            <a:srgbClr val="007681"/>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84" name="Freeform: Shape 83">
            <a:extLst>
              <a:ext uri="{FF2B5EF4-FFF2-40B4-BE49-F238E27FC236}">
                <a16:creationId xmlns:a16="http://schemas.microsoft.com/office/drawing/2014/main" id="{B8E6BE8C-9DB9-5066-DCD5-8E1D756B8075}"/>
              </a:ext>
            </a:extLst>
          </p:cNvPr>
          <p:cNvSpPr/>
          <p:nvPr/>
        </p:nvSpPr>
        <p:spPr>
          <a:xfrm>
            <a:off x="1206543" y="5516119"/>
            <a:ext cx="259407" cy="194111"/>
          </a:xfrm>
          <a:custGeom>
            <a:avLst/>
            <a:gdLst>
              <a:gd name="connsiteX0" fmla="*/ 268879 w 268879"/>
              <a:gd name="connsiteY0" fmla="*/ 32652 h 204955"/>
              <a:gd name="connsiteX1" fmla="*/ 236875 w 268879"/>
              <a:gd name="connsiteY1" fmla="*/ 0 h 204955"/>
              <a:gd name="connsiteX2" fmla="*/ 93368 w 268879"/>
              <a:gd name="connsiteY2" fmla="*/ 140627 h 204955"/>
              <a:gd name="connsiteX3" fmla="*/ 32332 w 268879"/>
              <a:gd name="connsiteY3" fmla="*/ 79591 h 204955"/>
              <a:gd name="connsiteX4" fmla="*/ 0 w 268879"/>
              <a:gd name="connsiteY4" fmla="*/ 111915 h 204955"/>
              <a:gd name="connsiteX5" fmla="*/ 93040 w 268879"/>
              <a:gd name="connsiteY5" fmla="*/ 204955 h 204955"/>
              <a:gd name="connsiteX6" fmla="*/ 268879 w 268879"/>
              <a:gd name="connsiteY6" fmla="*/ 32652 h 2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79" h="204955">
                <a:moveTo>
                  <a:pt x="268879" y="32652"/>
                </a:moveTo>
                <a:lnTo>
                  <a:pt x="236875" y="0"/>
                </a:lnTo>
                <a:lnTo>
                  <a:pt x="93368" y="140627"/>
                </a:lnTo>
                <a:lnTo>
                  <a:pt x="32332" y="79591"/>
                </a:lnTo>
                <a:lnTo>
                  <a:pt x="0" y="111915"/>
                </a:lnTo>
                <a:lnTo>
                  <a:pt x="93040" y="204955"/>
                </a:lnTo>
                <a:lnTo>
                  <a:pt x="268879" y="32652"/>
                </a:lnTo>
                <a:close/>
              </a:path>
            </a:pathLst>
          </a:custGeom>
          <a:solidFill>
            <a:srgbClr val="007681"/>
          </a:solid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grpSp>
        <p:nvGrpSpPr>
          <p:cNvPr id="119" name="Group 118">
            <a:extLst>
              <a:ext uri="{FF2B5EF4-FFF2-40B4-BE49-F238E27FC236}">
                <a16:creationId xmlns:a16="http://schemas.microsoft.com/office/drawing/2014/main" id="{BCE17361-93D8-B20B-4617-4D457B3B3E2D}"/>
              </a:ext>
            </a:extLst>
          </p:cNvPr>
          <p:cNvGrpSpPr/>
          <p:nvPr/>
        </p:nvGrpSpPr>
        <p:grpSpPr>
          <a:xfrm>
            <a:off x="6616650" y="1817633"/>
            <a:ext cx="396984" cy="389709"/>
            <a:chOff x="6608104" y="3672074"/>
            <a:chExt cx="396984" cy="389709"/>
          </a:xfrm>
          <a:solidFill>
            <a:srgbClr val="007681"/>
          </a:solidFill>
        </p:grpSpPr>
        <p:sp>
          <p:nvSpPr>
            <p:cNvPr id="86" name="Freeform: Shape 85">
              <a:extLst>
                <a:ext uri="{FF2B5EF4-FFF2-40B4-BE49-F238E27FC236}">
                  <a16:creationId xmlns:a16="http://schemas.microsoft.com/office/drawing/2014/main" id="{F8CF4640-614E-D8D0-0298-9B9E60D06F46}"/>
                </a:ext>
              </a:extLst>
            </p:cNvPr>
            <p:cNvSpPr/>
            <p:nvPr/>
          </p:nvSpPr>
          <p:spPr>
            <a:xfrm>
              <a:off x="6608104" y="3672074"/>
              <a:ext cx="396984" cy="389709"/>
            </a:xfrm>
            <a:custGeom>
              <a:avLst/>
              <a:gdLst>
                <a:gd name="connsiteX0" fmla="*/ 0 w 411480"/>
                <a:gd name="connsiteY0" fmla="*/ 0 h 411480"/>
                <a:gd name="connsiteX1" fmla="*/ 0 w 411480"/>
                <a:gd name="connsiteY1" fmla="*/ 411480 h 411480"/>
                <a:gd name="connsiteX2" fmla="*/ 411480 w 411480"/>
                <a:gd name="connsiteY2" fmla="*/ 411480 h 411480"/>
                <a:gd name="connsiteX3" fmla="*/ 411480 w 411480"/>
                <a:gd name="connsiteY3" fmla="*/ 0 h 411480"/>
                <a:gd name="connsiteX4" fmla="*/ 365760 w 411480"/>
                <a:gd name="connsiteY4" fmla="*/ 365760 h 411480"/>
                <a:gd name="connsiteX5" fmla="*/ 45720 w 411480"/>
                <a:gd name="connsiteY5" fmla="*/ 365760 h 411480"/>
                <a:gd name="connsiteX6" fmla="*/ 45720 w 411480"/>
                <a:gd name="connsiteY6" fmla="*/ 45720 h 411480"/>
                <a:gd name="connsiteX7" fmla="*/ 365760 w 411480"/>
                <a:gd name="connsiteY7" fmla="*/ 4572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0"/>
                  </a:moveTo>
                  <a:lnTo>
                    <a:pt x="0" y="411480"/>
                  </a:lnTo>
                  <a:lnTo>
                    <a:pt x="411480" y="411480"/>
                  </a:lnTo>
                  <a:lnTo>
                    <a:pt x="411480" y="0"/>
                  </a:lnTo>
                  <a:close/>
                  <a:moveTo>
                    <a:pt x="365760" y="365760"/>
                  </a:moveTo>
                  <a:lnTo>
                    <a:pt x="45720" y="365760"/>
                  </a:lnTo>
                  <a:lnTo>
                    <a:pt x="45720" y="45720"/>
                  </a:lnTo>
                  <a:lnTo>
                    <a:pt x="365760" y="45720"/>
                  </a:lnTo>
                  <a:close/>
                </a:path>
              </a:pathLst>
            </a:custGeom>
            <a:grp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87" name="Freeform: Shape 86">
              <a:extLst>
                <a:ext uri="{FF2B5EF4-FFF2-40B4-BE49-F238E27FC236}">
                  <a16:creationId xmlns:a16="http://schemas.microsoft.com/office/drawing/2014/main" id="{AADAF354-535B-6305-847B-455E43CA56FE}"/>
                </a:ext>
              </a:extLst>
            </p:cNvPr>
            <p:cNvSpPr/>
            <p:nvPr/>
          </p:nvSpPr>
          <p:spPr>
            <a:xfrm>
              <a:off x="6679411" y="3754973"/>
              <a:ext cx="259407" cy="194111"/>
            </a:xfrm>
            <a:custGeom>
              <a:avLst/>
              <a:gdLst>
                <a:gd name="connsiteX0" fmla="*/ 268879 w 268879"/>
                <a:gd name="connsiteY0" fmla="*/ 32652 h 204955"/>
                <a:gd name="connsiteX1" fmla="*/ 236875 w 268879"/>
                <a:gd name="connsiteY1" fmla="*/ 0 h 204955"/>
                <a:gd name="connsiteX2" fmla="*/ 93368 w 268879"/>
                <a:gd name="connsiteY2" fmla="*/ 140627 h 204955"/>
                <a:gd name="connsiteX3" fmla="*/ 32332 w 268879"/>
                <a:gd name="connsiteY3" fmla="*/ 79591 h 204955"/>
                <a:gd name="connsiteX4" fmla="*/ 0 w 268879"/>
                <a:gd name="connsiteY4" fmla="*/ 111915 h 204955"/>
                <a:gd name="connsiteX5" fmla="*/ 93040 w 268879"/>
                <a:gd name="connsiteY5" fmla="*/ 204955 h 204955"/>
                <a:gd name="connsiteX6" fmla="*/ 268879 w 268879"/>
                <a:gd name="connsiteY6" fmla="*/ 32652 h 2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79" h="204955">
                  <a:moveTo>
                    <a:pt x="268879" y="32652"/>
                  </a:moveTo>
                  <a:lnTo>
                    <a:pt x="236875" y="0"/>
                  </a:lnTo>
                  <a:lnTo>
                    <a:pt x="93368" y="140627"/>
                  </a:lnTo>
                  <a:lnTo>
                    <a:pt x="32332" y="79591"/>
                  </a:lnTo>
                  <a:lnTo>
                    <a:pt x="0" y="111915"/>
                  </a:lnTo>
                  <a:lnTo>
                    <a:pt x="93040" y="204955"/>
                  </a:lnTo>
                  <a:lnTo>
                    <a:pt x="268879" y="32652"/>
                  </a:lnTo>
                  <a:close/>
                </a:path>
              </a:pathLst>
            </a:custGeom>
            <a:grp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grpSp>
      <p:grpSp>
        <p:nvGrpSpPr>
          <p:cNvPr id="120" name="Group 119">
            <a:extLst>
              <a:ext uri="{FF2B5EF4-FFF2-40B4-BE49-F238E27FC236}">
                <a16:creationId xmlns:a16="http://schemas.microsoft.com/office/drawing/2014/main" id="{98875ABD-2FBC-5E52-AB50-FB8434A56E6C}"/>
              </a:ext>
            </a:extLst>
          </p:cNvPr>
          <p:cNvGrpSpPr/>
          <p:nvPr/>
        </p:nvGrpSpPr>
        <p:grpSpPr>
          <a:xfrm>
            <a:off x="6616650" y="2762513"/>
            <a:ext cx="396984" cy="389709"/>
            <a:chOff x="6608104" y="4616954"/>
            <a:chExt cx="396984" cy="389709"/>
          </a:xfrm>
          <a:solidFill>
            <a:srgbClr val="007681"/>
          </a:solidFill>
        </p:grpSpPr>
        <p:sp>
          <p:nvSpPr>
            <p:cNvPr id="89" name="Freeform: Shape 88">
              <a:extLst>
                <a:ext uri="{FF2B5EF4-FFF2-40B4-BE49-F238E27FC236}">
                  <a16:creationId xmlns:a16="http://schemas.microsoft.com/office/drawing/2014/main" id="{0D33D63E-8CBD-67BA-A363-F20CFF2B1DE0}"/>
                </a:ext>
              </a:extLst>
            </p:cNvPr>
            <p:cNvSpPr/>
            <p:nvPr/>
          </p:nvSpPr>
          <p:spPr>
            <a:xfrm>
              <a:off x="6608104" y="4616954"/>
              <a:ext cx="396984" cy="389709"/>
            </a:xfrm>
            <a:custGeom>
              <a:avLst/>
              <a:gdLst>
                <a:gd name="connsiteX0" fmla="*/ 0 w 411480"/>
                <a:gd name="connsiteY0" fmla="*/ 0 h 411480"/>
                <a:gd name="connsiteX1" fmla="*/ 0 w 411480"/>
                <a:gd name="connsiteY1" fmla="*/ 411480 h 411480"/>
                <a:gd name="connsiteX2" fmla="*/ 411480 w 411480"/>
                <a:gd name="connsiteY2" fmla="*/ 411480 h 411480"/>
                <a:gd name="connsiteX3" fmla="*/ 411480 w 411480"/>
                <a:gd name="connsiteY3" fmla="*/ 0 h 411480"/>
                <a:gd name="connsiteX4" fmla="*/ 365760 w 411480"/>
                <a:gd name="connsiteY4" fmla="*/ 365760 h 411480"/>
                <a:gd name="connsiteX5" fmla="*/ 45720 w 411480"/>
                <a:gd name="connsiteY5" fmla="*/ 365760 h 411480"/>
                <a:gd name="connsiteX6" fmla="*/ 45720 w 411480"/>
                <a:gd name="connsiteY6" fmla="*/ 45720 h 411480"/>
                <a:gd name="connsiteX7" fmla="*/ 365760 w 411480"/>
                <a:gd name="connsiteY7" fmla="*/ 4572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0"/>
                  </a:moveTo>
                  <a:lnTo>
                    <a:pt x="0" y="411480"/>
                  </a:lnTo>
                  <a:lnTo>
                    <a:pt x="411480" y="411480"/>
                  </a:lnTo>
                  <a:lnTo>
                    <a:pt x="411480" y="0"/>
                  </a:lnTo>
                  <a:close/>
                  <a:moveTo>
                    <a:pt x="365760" y="365760"/>
                  </a:moveTo>
                  <a:lnTo>
                    <a:pt x="45720" y="365760"/>
                  </a:lnTo>
                  <a:lnTo>
                    <a:pt x="45720" y="45720"/>
                  </a:lnTo>
                  <a:lnTo>
                    <a:pt x="365760" y="45720"/>
                  </a:lnTo>
                  <a:close/>
                </a:path>
              </a:pathLst>
            </a:custGeom>
            <a:grp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90" name="Freeform: Shape 89">
              <a:extLst>
                <a:ext uri="{FF2B5EF4-FFF2-40B4-BE49-F238E27FC236}">
                  <a16:creationId xmlns:a16="http://schemas.microsoft.com/office/drawing/2014/main" id="{9FF66B5E-120F-26D8-8936-C37D8E4CC4F2}"/>
                </a:ext>
              </a:extLst>
            </p:cNvPr>
            <p:cNvSpPr/>
            <p:nvPr/>
          </p:nvSpPr>
          <p:spPr>
            <a:xfrm>
              <a:off x="6679411" y="4699853"/>
              <a:ext cx="259407" cy="194111"/>
            </a:xfrm>
            <a:custGeom>
              <a:avLst/>
              <a:gdLst>
                <a:gd name="connsiteX0" fmla="*/ 268879 w 268879"/>
                <a:gd name="connsiteY0" fmla="*/ 32652 h 204955"/>
                <a:gd name="connsiteX1" fmla="*/ 236875 w 268879"/>
                <a:gd name="connsiteY1" fmla="*/ 0 h 204955"/>
                <a:gd name="connsiteX2" fmla="*/ 93368 w 268879"/>
                <a:gd name="connsiteY2" fmla="*/ 140627 h 204955"/>
                <a:gd name="connsiteX3" fmla="*/ 32332 w 268879"/>
                <a:gd name="connsiteY3" fmla="*/ 79591 h 204955"/>
                <a:gd name="connsiteX4" fmla="*/ 0 w 268879"/>
                <a:gd name="connsiteY4" fmla="*/ 111915 h 204955"/>
                <a:gd name="connsiteX5" fmla="*/ 93040 w 268879"/>
                <a:gd name="connsiteY5" fmla="*/ 204955 h 204955"/>
                <a:gd name="connsiteX6" fmla="*/ 268879 w 268879"/>
                <a:gd name="connsiteY6" fmla="*/ 32652 h 2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79" h="204955">
                  <a:moveTo>
                    <a:pt x="268879" y="32652"/>
                  </a:moveTo>
                  <a:lnTo>
                    <a:pt x="236875" y="0"/>
                  </a:lnTo>
                  <a:lnTo>
                    <a:pt x="93368" y="140627"/>
                  </a:lnTo>
                  <a:lnTo>
                    <a:pt x="32332" y="79591"/>
                  </a:lnTo>
                  <a:lnTo>
                    <a:pt x="0" y="111915"/>
                  </a:lnTo>
                  <a:lnTo>
                    <a:pt x="93040" y="204955"/>
                  </a:lnTo>
                  <a:lnTo>
                    <a:pt x="268879" y="32652"/>
                  </a:lnTo>
                  <a:close/>
                </a:path>
              </a:pathLst>
            </a:custGeom>
            <a:grp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grpSp>
      <p:sp>
        <p:nvSpPr>
          <p:cNvPr id="55" name="Arrow: Down 54">
            <a:extLst>
              <a:ext uri="{FF2B5EF4-FFF2-40B4-BE49-F238E27FC236}">
                <a16:creationId xmlns:a16="http://schemas.microsoft.com/office/drawing/2014/main" id="{FD072198-7F35-0E73-AF11-185DF4C4C1C0}"/>
              </a:ext>
            </a:extLst>
          </p:cNvPr>
          <p:cNvSpPr/>
          <p:nvPr/>
        </p:nvSpPr>
        <p:spPr>
          <a:xfrm>
            <a:off x="5887620" y="1615031"/>
            <a:ext cx="646937" cy="2751870"/>
          </a:xfrm>
          <a:prstGeom prst="downArrow">
            <a:avLst/>
          </a:prstGeom>
          <a:gradFill flip="none" rotWithShape="1">
            <a:gsLst>
              <a:gs pos="100000">
                <a:srgbClr val="FFE389"/>
              </a:gs>
              <a:gs pos="63000">
                <a:srgbClr val="FFE389"/>
              </a:gs>
              <a:gs pos="43000">
                <a:srgbClr val="FF0000"/>
              </a:gs>
              <a:gs pos="3000">
                <a:srgbClr val="C00000"/>
              </a:gs>
              <a:gs pos="100000">
                <a:srgbClr val="FFFF00"/>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a:ea typeface="+mn-ea"/>
                <a:cs typeface="+mn-cs"/>
              </a:rPr>
              <a:t>Benefit Richness</a:t>
            </a:r>
          </a:p>
        </p:txBody>
      </p:sp>
      <p:sp>
        <p:nvSpPr>
          <p:cNvPr id="58" name="Arrow: Down 57">
            <a:extLst>
              <a:ext uri="{FF2B5EF4-FFF2-40B4-BE49-F238E27FC236}">
                <a16:creationId xmlns:a16="http://schemas.microsoft.com/office/drawing/2014/main" id="{3B87B5C7-EA95-380F-1EB5-17DEE22962E3}"/>
              </a:ext>
            </a:extLst>
          </p:cNvPr>
          <p:cNvSpPr/>
          <p:nvPr/>
        </p:nvSpPr>
        <p:spPr>
          <a:xfrm>
            <a:off x="385457" y="1615032"/>
            <a:ext cx="646937" cy="4772172"/>
          </a:xfrm>
          <a:prstGeom prst="downArrow">
            <a:avLst/>
          </a:prstGeom>
          <a:gradFill flip="none" rotWithShape="1">
            <a:gsLst>
              <a:gs pos="0">
                <a:srgbClr val="FFFF00"/>
              </a:gs>
              <a:gs pos="61000">
                <a:srgbClr val="92D050"/>
              </a:gs>
              <a:gs pos="39000">
                <a:srgbClr val="FFE389"/>
              </a:gs>
              <a:gs pos="100000">
                <a:srgbClr val="00B050"/>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a:ea typeface="+mn-ea"/>
                <a:cs typeface="+mn-cs"/>
              </a:rPr>
              <a:t>Benefit Richness                 </a:t>
            </a:r>
          </a:p>
        </p:txBody>
      </p:sp>
      <p:sp>
        <p:nvSpPr>
          <p:cNvPr id="122" name="Rectangle: Rounded Corners 121">
            <a:extLst>
              <a:ext uri="{FF2B5EF4-FFF2-40B4-BE49-F238E27FC236}">
                <a16:creationId xmlns:a16="http://schemas.microsoft.com/office/drawing/2014/main" id="{9CA1CDC1-F809-55BC-8DF4-5A5DD5A06114}"/>
              </a:ext>
            </a:extLst>
          </p:cNvPr>
          <p:cNvSpPr/>
          <p:nvPr/>
        </p:nvSpPr>
        <p:spPr>
          <a:xfrm>
            <a:off x="6679411" y="4495087"/>
            <a:ext cx="4951415" cy="2045413"/>
          </a:xfrm>
          <a:prstGeom prst="round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Next Demi Bold"/>
                <a:ea typeface="+mn-ea"/>
                <a:cs typeface="+mn-cs"/>
              </a:rPr>
              <a:t>“Our plans are differentiated by their benefit offerings, level of benefit richness, and overall value, which is determined by the type of plan”</a:t>
            </a:r>
          </a:p>
        </p:txBody>
      </p:sp>
      <p:sp>
        <p:nvSpPr>
          <p:cNvPr id="123" name="TextBox 122">
            <a:extLst>
              <a:ext uri="{FF2B5EF4-FFF2-40B4-BE49-F238E27FC236}">
                <a16:creationId xmlns:a16="http://schemas.microsoft.com/office/drawing/2014/main" id="{D9042D25-3D92-E34B-ECEA-29687CA4EC93}"/>
              </a:ext>
            </a:extLst>
          </p:cNvPr>
          <p:cNvSpPr txBox="1"/>
          <p:nvPr/>
        </p:nvSpPr>
        <p:spPr>
          <a:xfrm>
            <a:off x="376966" y="6534238"/>
            <a:ext cx="42946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^Plan types and benefit offerings vary by county</a:t>
            </a:r>
          </a:p>
        </p:txBody>
      </p:sp>
      <p:grpSp>
        <p:nvGrpSpPr>
          <p:cNvPr id="2" name="Group 1">
            <a:extLst>
              <a:ext uri="{FF2B5EF4-FFF2-40B4-BE49-F238E27FC236}">
                <a16:creationId xmlns:a16="http://schemas.microsoft.com/office/drawing/2014/main" id="{23BEE6F0-331E-C197-E46B-B3B225366852}"/>
              </a:ext>
            </a:extLst>
          </p:cNvPr>
          <p:cNvGrpSpPr/>
          <p:nvPr/>
        </p:nvGrpSpPr>
        <p:grpSpPr>
          <a:xfrm>
            <a:off x="6616650" y="3746768"/>
            <a:ext cx="396984" cy="389709"/>
            <a:chOff x="6608104" y="4616954"/>
            <a:chExt cx="396984" cy="389709"/>
          </a:xfrm>
          <a:solidFill>
            <a:srgbClr val="007681"/>
          </a:solidFill>
        </p:grpSpPr>
        <p:sp>
          <p:nvSpPr>
            <p:cNvPr id="3" name="Freeform: Shape 2">
              <a:extLst>
                <a:ext uri="{FF2B5EF4-FFF2-40B4-BE49-F238E27FC236}">
                  <a16:creationId xmlns:a16="http://schemas.microsoft.com/office/drawing/2014/main" id="{76534538-DBBF-E4E6-697E-A4393D42840C}"/>
                </a:ext>
              </a:extLst>
            </p:cNvPr>
            <p:cNvSpPr/>
            <p:nvPr/>
          </p:nvSpPr>
          <p:spPr>
            <a:xfrm>
              <a:off x="6608104" y="4616954"/>
              <a:ext cx="396984" cy="389709"/>
            </a:xfrm>
            <a:custGeom>
              <a:avLst/>
              <a:gdLst>
                <a:gd name="connsiteX0" fmla="*/ 0 w 411480"/>
                <a:gd name="connsiteY0" fmla="*/ 0 h 411480"/>
                <a:gd name="connsiteX1" fmla="*/ 0 w 411480"/>
                <a:gd name="connsiteY1" fmla="*/ 411480 h 411480"/>
                <a:gd name="connsiteX2" fmla="*/ 411480 w 411480"/>
                <a:gd name="connsiteY2" fmla="*/ 411480 h 411480"/>
                <a:gd name="connsiteX3" fmla="*/ 411480 w 411480"/>
                <a:gd name="connsiteY3" fmla="*/ 0 h 411480"/>
                <a:gd name="connsiteX4" fmla="*/ 365760 w 411480"/>
                <a:gd name="connsiteY4" fmla="*/ 365760 h 411480"/>
                <a:gd name="connsiteX5" fmla="*/ 45720 w 411480"/>
                <a:gd name="connsiteY5" fmla="*/ 365760 h 411480"/>
                <a:gd name="connsiteX6" fmla="*/ 45720 w 411480"/>
                <a:gd name="connsiteY6" fmla="*/ 45720 h 411480"/>
                <a:gd name="connsiteX7" fmla="*/ 365760 w 411480"/>
                <a:gd name="connsiteY7" fmla="*/ 4572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0"/>
                  </a:moveTo>
                  <a:lnTo>
                    <a:pt x="0" y="411480"/>
                  </a:lnTo>
                  <a:lnTo>
                    <a:pt x="411480" y="411480"/>
                  </a:lnTo>
                  <a:lnTo>
                    <a:pt x="411480" y="0"/>
                  </a:lnTo>
                  <a:close/>
                  <a:moveTo>
                    <a:pt x="365760" y="365760"/>
                  </a:moveTo>
                  <a:lnTo>
                    <a:pt x="45720" y="365760"/>
                  </a:lnTo>
                  <a:lnTo>
                    <a:pt x="45720" y="45720"/>
                  </a:lnTo>
                  <a:lnTo>
                    <a:pt x="365760" y="45720"/>
                  </a:lnTo>
                  <a:close/>
                </a:path>
              </a:pathLst>
            </a:custGeom>
            <a:grp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4" name="Freeform: Shape 3">
              <a:extLst>
                <a:ext uri="{FF2B5EF4-FFF2-40B4-BE49-F238E27FC236}">
                  <a16:creationId xmlns:a16="http://schemas.microsoft.com/office/drawing/2014/main" id="{FE420371-2416-46C7-1BD4-372A6BB96591}"/>
                </a:ext>
              </a:extLst>
            </p:cNvPr>
            <p:cNvSpPr/>
            <p:nvPr/>
          </p:nvSpPr>
          <p:spPr>
            <a:xfrm>
              <a:off x="6679411" y="4699853"/>
              <a:ext cx="259407" cy="194111"/>
            </a:xfrm>
            <a:custGeom>
              <a:avLst/>
              <a:gdLst>
                <a:gd name="connsiteX0" fmla="*/ 268879 w 268879"/>
                <a:gd name="connsiteY0" fmla="*/ 32652 h 204955"/>
                <a:gd name="connsiteX1" fmla="*/ 236875 w 268879"/>
                <a:gd name="connsiteY1" fmla="*/ 0 h 204955"/>
                <a:gd name="connsiteX2" fmla="*/ 93368 w 268879"/>
                <a:gd name="connsiteY2" fmla="*/ 140627 h 204955"/>
                <a:gd name="connsiteX3" fmla="*/ 32332 w 268879"/>
                <a:gd name="connsiteY3" fmla="*/ 79591 h 204955"/>
                <a:gd name="connsiteX4" fmla="*/ 0 w 268879"/>
                <a:gd name="connsiteY4" fmla="*/ 111915 h 204955"/>
                <a:gd name="connsiteX5" fmla="*/ 93040 w 268879"/>
                <a:gd name="connsiteY5" fmla="*/ 204955 h 204955"/>
                <a:gd name="connsiteX6" fmla="*/ 268879 w 268879"/>
                <a:gd name="connsiteY6" fmla="*/ 32652 h 2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79" h="204955">
                  <a:moveTo>
                    <a:pt x="268879" y="32652"/>
                  </a:moveTo>
                  <a:lnTo>
                    <a:pt x="236875" y="0"/>
                  </a:lnTo>
                  <a:lnTo>
                    <a:pt x="93368" y="140627"/>
                  </a:lnTo>
                  <a:lnTo>
                    <a:pt x="32332" y="79591"/>
                  </a:lnTo>
                  <a:lnTo>
                    <a:pt x="0" y="111915"/>
                  </a:lnTo>
                  <a:lnTo>
                    <a:pt x="93040" y="204955"/>
                  </a:lnTo>
                  <a:lnTo>
                    <a:pt x="268879" y="32652"/>
                  </a:lnTo>
                  <a:close/>
                </a:path>
              </a:pathLst>
            </a:custGeom>
            <a:grpFill/>
            <a:ln w="75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grpSp>
      <p:grpSp>
        <p:nvGrpSpPr>
          <p:cNvPr id="5" name="Group 4">
            <a:extLst>
              <a:ext uri="{FF2B5EF4-FFF2-40B4-BE49-F238E27FC236}">
                <a16:creationId xmlns:a16="http://schemas.microsoft.com/office/drawing/2014/main" id="{DEDEFE31-7AE0-2A0C-4CD1-EE143895E1BF}"/>
              </a:ext>
            </a:extLst>
          </p:cNvPr>
          <p:cNvGrpSpPr/>
          <p:nvPr/>
        </p:nvGrpSpPr>
        <p:grpSpPr>
          <a:xfrm>
            <a:off x="11734791" y="-110431"/>
            <a:ext cx="686086" cy="1763191"/>
            <a:chOff x="6381946" y="106386"/>
            <a:chExt cx="280734" cy="721466"/>
          </a:xfrm>
          <a:solidFill>
            <a:srgbClr val="F68D2E"/>
          </a:solidFill>
        </p:grpSpPr>
        <p:sp>
          <p:nvSpPr>
            <p:cNvPr id="6" name="Oval 5">
              <a:extLst>
                <a:ext uri="{FF2B5EF4-FFF2-40B4-BE49-F238E27FC236}">
                  <a16:creationId xmlns:a16="http://schemas.microsoft.com/office/drawing/2014/main" id="{1885F7AA-D274-CC4C-5C6F-10D481FEBA66}"/>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 name="Oval 6">
              <a:extLst>
                <a:ext uri="{FF2B5EF4-FFF2-40B4-BE49-F238E27FC236}">
                  <a16:creationId xmlns:a16="http://schemas.microsoft.com/office/drawing/2014/main" id="{16AB02C8-1309-8C47-3ADE-79BC85538186}"/>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0" name="Oval 9">
              <a:extLst>
                <a:ext uri="{FF2B5EF4-FFF2-40B4-BE49-F238E27FC236}">
                  <a16:creationId xmlns:a16="http://schemas.microsoft.com/office/drawing/2014/main" id="{F332769E-D284-DB75-8442-0598C440B4D9}"/>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1" name="Oval 10">
              <a:extLst>
                <a:ext uri="{FF2B5EF4-FFF2-40B4-BE49-F238E27FC236}">
                  <a16:creationId xmlns:a16="http://schemas.microsoft.com/office/drawing/2014/main" id="{883B8A09-1C2F-631A-BBF2-ED7EA7B3AEA1}"/>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8E27327F-1877-11AC-C271-3DEDC86ACF1D}"/>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72FAD489-DD1B-659C-CD5E-8F454814AE31}"/>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464AAE83-1B7B-DAE1-2369-964A14D043B1}"/>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161EE205-92AA-E6C8-9946-3F73A050DFE2}"/>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09F73B5B-4FE5-185E-5299-1C3A7F94D155}"/>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6035F893-2C7E-F247-3004-FD3F86CBE40F}"/>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AE42E0FF-8BF4-846D-1129-3CA5A1DFAC57}"/>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00269A11-00F1-6F41-26AF-89BC2FFEC672}"/>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0C69E88B-D878-ECE3-6AB1-5AE9205DFEAA}"/>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1" name="Oval 20">
              <a:extLst>
                <a:ext uri="{FF2B5EF4-FFF2-40B4-BE49-F238E27FC236}">
                  <a16:creationId xmlns:a16="http://schemas.microsoft.com/office/drawing/2014/main" id="{61645D90-F727-C6F6-13CC-D12909564816}"/>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2" name="Oval 21">
              <a:extLst>
                <a:ext uri="{FF2B5EF4-FFF2-40B4-BE49-F238E27FC236}">
                  <a16:creationId xmlns:a16="http://schemas.microsoft.com/office/drawing/2014/main" id="{6982FD4C-1CA0-08F2-15C1-78AC59B333A0}"/>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3" name="Oval 22">
              <a:extLst>
                <a:ext uri="{FF2B5EF4-FFF2-40B4-BE49-F238E27FC236}">
                  <a16:creationId xmlns:a16="http://schemas.microsoft.com/office/drawing/2014/main" id="{4259A8AA-E604-D41A-1326-D1E31DC070CE}"/>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4" name="Oval 23">
              <a:extLst>
                <a:ext uri="{FF2B5EF4-FFF2-40B4-BE49-F238E27FC236}">
                  <a16:creationId xmlns:a16="http://schemas.microsoft.com/office/drawing/2014/main" id="{540DDC9E-F65A-2609-1BDD-EA3F199FFBC0}"/>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5" name="Oval 24">
              <a:extLst>
                <a:ext uri="{FF2B5EF4-FFF2-40B4-BE49-F238E27FC236}">
                  <a16:creationId xmlns:a16="http://schemas.microsoft.com/office/drawing/2014/main" id="{FD29610A-803D-CBB3-C544-FE4D96B47D22}"/>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6" name="Oval 25">
              <a:extLst>
                <a:ext uri="{FF2B5EF4-FFF2-40B4-BE49-F238E27FC236}">
                  <a16:creationId xmlns:a16="http://schemas.microsoft.com/office/drawing/2014/main" id="{3DDC46C4-3A0A-EDAD-2D83-C8F3310C47A1}"/>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7" name="Oval 26">
              <a:extLst>
                <a:ext uri="{FF2B5EF4-FFF2-40B4-BE49-F238E27FC236}">
                  <a16:creationId xmlns:a16="http://schemas.microsoft.com/office/drawing/2014/main" id="{C63F6F56-3848-A207-575F-118F2C58C8C9}"/>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8" name="Oval 27">
              <a:extLst>
                <a:ext uri="{FF2B5EF4-FFF2-40B4-BE49-F238E27FC236}">
                  <a16:creationId xmlns:a16="http://schemas.microsoft.com/office/drawing/2014/main" id="{E60E609E-7F57-58B3-AD94-FC9226FA3198}"/>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grpSp>
        <p:nvGrpSpPr>
          <p:cNvPr id="31" name="Group 30">
            <a:extLst>
              <a:ext uri="{FF2B5EF4-FFF2-40B4-BE49-F238E27FC236}">
                <a16:creationId xmlns:a16="http://schemas.microsoft.com/office/drawing/2014/main" id="{0BEA29C0-2992-BA76-A27C-BDD763EE7B40}"/>
              </a:ext>
            </a:extLst>
          </p:cNvPr>
          <p:cNvGrpSpPr/>
          <p:nvPr/>
        </p:nvGrpSpPr>
        <p:grpSpPr>
          <a:xfrm>
            <a:off x="939229" y="5248520"/>
            <a:ext cx="429926" cy="318124"/>
            <a:chOff x="922137" y="5274158"/>
            <a:chExt cx="429926" cy="318124"/>
          </a:xfrm>
        </p:grpSpPr>
        <p:sp>
          <p:nvSpPr>
            <p:cNvPr id="29" name="Star: 10 Points 28">
              <a:extLst>
                <a:ext uri="{FF2B5EF4-FFF2-40B4-BE49-F238E27FC236}">
                  <a16:creationId xmlns:a16="http://schemas.microsoft.com/office/drawing/2014/main" id="{F20EBFF9-0B2E-A96A-6469-DB012A782D5F}"/>
                </a:ext>
              </a:extLst>
            </p:cNvPr>
            <p:cNvSpPr/>
            <p:nvPr/>
          </p:nvSpPr>
          <p:spPr>
            <a:xfrm>
              <a:off x="975216" y="5274158"/>
              <a:ext cx="320040" cy="318124"/>
            </a:xfrm>
            <a:prstGeom prst="star10">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white"/>
                </a:solidFill>
                <a:effectLst/>
                <a:uLnTx/>
                <a:uFillTx/>
                <a:latin typeface="Avenir Next"/>
                <a:ea typeface="+mn-ea"/>
                <a:cs typeface="+mn-cs"/>
              </a:endParaRPr>
            </a:p>
          </p:txBody>
        </p:sp>
        <p:sp>
          <p:nvSpPr>
            <p:cNvPr id="30" name="TextBox 29">
              <a:extLst>
                <a:ext uri="{FF2B5EF4-FFF2-40B4-BE49-F238E27FC236}">
                  <a16:creationId xmlns:a16="http://schemas.microsoft.com/office/drawing/2014/main" id="{262ECF83-5C1D-0F71-651A-7B255FBB8B5A}"/>
                </a:ext>
              </a:extLst>
            </p:cNvPr>
            <p:cNvSpPr txBox="1"/>
            <p:nvPr/>
          </p:nvSpPr>
          <p:spPr>
            <a:xfrm>
              <a:off x="922137" y="5333835"/>
              <a:ext cx="42992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venir Next Demi Bold"/>
                  <a:ea typeface="+mn-ea"/>
                  <a:cs typeface="+mn-cs"/>
                </a:rPr>
                <a:t>NEW</a:t>
              </a:r>
            </a:p>
          </p:txBody>
        </p:sp>
      </p:grpSp>
    </p:spTree>
    <p:extLst>
      <p:ext uri="{BB962C8B-B14F-4D97-AF65-F5344CB8AC3E}">
        <p14:creationId xmlns:p14="http://schemas.microsoft.com/office/powerpoint/2010/main" val="747063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54DE6-D85C-3609-403F-3011BBB1EC6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D8A1869-ADE9-FD6F-68A1-496CFD61C40F}"/>
              </a:ext>
            </a:extLst>
          </p:cNvPr>
          <p:cNvSpPr>
            <a:spLocks noGrp="1"/>
          </p:cNvSpPr>
          <p:nvPr>
            <p:ph type="title"/>
          </p:nvPr>
        </p:nvSpPr>
        <p:spPr/>
        <p:txBody>
          <a:bodyPr/>
          <a:lstStyle/>
          <a:p>
            <a:r>
              <a:rPr lang="en-US" dirty="0"/>
              <a:t>2026 Michigan  Highlights</a:t>
            </a:r>
          </a:p>
        </p:txBody>
      </p:sp>
      <p:grpSp>
        <p:nvGrpSpPr>
          <p:cNvPr id="10" name="Group 9">
            <a:extLst>
              <a:ext uri="{FF2B5EF4-FFF2-40B4-BE49-F238E27FC236}">
                <a16:creationId xmlns:a16="http://schemas.microsoft.com/office/drawing/2014/main" id="{386A73C1-E17E-F847-6D7D-EE8F565BAB4E}"/>
              </a:ext>
            </a:extLst>
          </p:cNvPr>
          <p:cNvGrpSpPr/>
          <p:nvPr/>
        </p:nvGrpSpPr>
        <p:grpSpPr>
          <a:xfrm>
            <a:off x="11734791" y="-110431"/>
            <a:ext cx="686086" cy="1763191"/>
            <a:chOff x="6381946" y="106386"/>
            <a:chExt cx="280734" cy="721466"/>
          </a:xfrm>
          <a:solidFill>
            <a:srgbClr val="F68D2E"/>
          </a:solidFill>
        </p:grpSpPr>
        <p:sp>
          <p:nvSpPr>
            <p:cNvPr id="11" name="Oval 10">
              <a:extLst>
                <a:ext uri="{FF2B5EF4-FFF2-40B4-BE49-F238E27FC236}">
                  <a16:creationId xmlns:a16="http://schemas.microsoft.com/office/drawing/2014/main" id="{2FB0BA05-AEC1-C8FC-97E0-092F006215A3}"/>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361D8E81-4633-9F33-8024-FF88EB26FC14}"/>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678BD26B-D848-83B9-D5CF-05B588BECC30}"/>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E9C69FBD-85E1-BE35-A8F8-BE732B60EEAF}"/>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D331BD83-7EB5-AB13-3E2A-8362288FF7F3}"/>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0846155B-8EAF-C09B-444B-97F77418928E}"/>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1BFC0237-4A00-7DB8-0E25-70B87B5B58BC}"/>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06A645A0-A4AE-B64B-B04B-FFE0644E4D43}"/>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7AA706C1-75F3-D71D-1060-085FC96BBBA1}"/>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48E05FC8-8738-3CE5-FF4F-353043BF79CD}"/>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98FC39C0-D0FE-D3EE-D949-A95F69ACADB4}"/>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C49631AB-3AE5-F7F5-CCD0-2DF9A4FD80C7}"/>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F0805CD2-541D-D46C-9692-1A1CBB8AF01C}"/>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116C7B03-FF5A-39B6-0B26-B315F97FB823}"/>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978A4CF1-1405-E732-D0B1-B7C408ED323E}"/>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A5085838-3C38-F991-359F-9A82A9D8ED16}"/>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3DDB24BE-7923-8145-B302-01C1D48CD1B6}"/>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E884563B-FD0F-6206-FE7B-63F1FF182A1C}"/>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B9A9C648-8249-0299-E874-160ED40EB33F}"/>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1EE6EB5E-2CAD-F530-F7B5-E692E83F5622}"/>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D7EA1EF2-B5F6-6D5E-9A47-68CBCF17770A}"/>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4" name="TextBox 3">
            <a:extLst>
              <a:ext uri="{FF2B5EF4-FFF2-40B4-BE49-F238E27FC236}">
                <a16:creationId xmlns:a16="http://schemas.microsoft.com/office/drawing/2014/main" id="{5471502E-FF6D-C79F-41B8-304BF75B6488}"/>
              </a:ext>
            </a:extLst>
          </p:cNvPr>
          <p:cNvSpPr txBox="1"/>
          <p:nvPr/>
        </p:nvSpPr>
        <p:spPr>
          <a:xfrm>
            <a:off x="473883" y="1524180"/>
            <a:ext cx="3291840" cy="30777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venir Next"/>
                <a:cs typeface="Arial"/>
                <a:sym typeface="Arial"/>
              </a:rPr>
              <a:t>Lapeer</a:t>
            </a:r>
          </a:p>
        </p:txBody>
      </p:sp>
      <p:sp>
        <p:nvSpPr>
          <p:cNvPr id="5" name="TextBox 4">
            <a:extLst>
              <a:ext uri="{FF2B5EF4-FFF2-40B4-BE49-F238E27FC236}">
                <a16:creationId xmlns:a16="http://schemas.microsoft.com/office/drawing/2014/main" id="{8021B2ED-4DA9-6E9F-46A0-163FCA6E72FB}"/>
              </a:ext>
            </a:extLst>
          </p:cNvPr>
          <p:cNvSpPr txBox="1"/>
          <p:nvPr/>
        </p:nvSpPr>
        <p:spPr>
          <a:xfrm>
            <a:off x="473883" y="2721403"/>
            <a:ext cx="11181396" cy="412420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MOOPs range between $4,250 - $5,445</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Part A &amp; B medical copays and cost-shares remain unchanged in 2026</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$0 copays for C-SNP-specific specialists* </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Grocery, Utilities and OTC offered on majority plans. Combined benefit “purses” range from $1,260- $3,264 per year.</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Select C-SNP members may use SSBCI funds for reimbursement of AC Filters / Units</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Transportation will be offered on all HMO plans (12 - 30 one-way trips | ESRD members unlimited )</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Updated Part D T6 formulary with $0 copay for key C-SNP related brand name drugs </a:t>
            </a:r>
            <a:r>
              <a:rPr kumimoji="0" lang="en-US" sz="1400" b="1" i="1" u="none" strike="noStrike" kern="1200" cap="none" spc="0" normalizeH="0" baseline="0" noProof="0">
                <a:ln>
                  <a:noFill/>
                </a:ln>
                <a:solidFill>
                  <a:prstClr val="black"/>
                </a:solidFill>
                <a:effectLst/>
                <a:uLnTx/>
                <a:uFillTx/>
                <a:latin typeface="Avenir Next"/>
                <a:cs typeface="Arial"/>
                <a:sym typeface="Arial"/>
              </a:rPr>
              <a:t>for most plans</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$0 Insulin and No Part D Deductibles. </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Dental coverage varies between $1,500 - $2,500</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Vision coverage varies between $200 - $350</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Hearing coverage is $750 per year, every 3 years</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Routine Podiatry offered on all plans</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Chronic Meal offering on all C-SNPs </a:t>
            </a:r>
          </a:p>
        </p:txBody>
      </p:sp>
      <p:sp>
        <p:nvSpPr>
          <p:cNvPr id="6" name="TextBox 5">
            <a:extLst>
              <a:ext uri="{FF2B5EF4-FFF2-40B4-BE49-F238E27FC236}">
                <a16:creationId xmlns:a16="http://schemas.microsoft.com/office/drawing/2014/main" id="{3C4D3C26-88A4-2966-754F-879A6E6715A5}"/>
              </a:ext>
            </a:extLst>
          </p:cNvPr>
          <p:cNvSpPr txBox="1"/>
          <p:nvPr/>
        </p:nvSpPr>
        <p:spPr>
          <a:xfrm>
            <a:off x="473883" y="1070118"/>
            <a:ext cx="3291840" cy="374571"/>
          </a:xfrm>
          <a:prstGeom prst="roundRect">
            <a:avLst/>
          </a:prstGeom>
          <a:solidFill>
            <a:srgbClr val="006F81"/>
          </a:solidFill>
          <a:ln w="28575">
            <a:noFill/>
          </a:ln>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a:ln>
                  <a:noFill/>
                </a:ln>
                <a:solidFill>
                  <a:prstClr val="white"/>
                </a:solidFill>
                <a:effectLst/>
                <a:uLnTx/>
                <a:uFillTx/>
                <a:latin typeface="Avenir Next Demi Bold"/>
                <a:cs typeface="Arial"/>
                <a:sym typeface="Arial"/>
              </a:rPr>
              <a:t>County Expansion</a:t>
            </a:r>
          </a:p>
        </p:txBody>
      </p:sp>
      <p:sp>
        <p:nvSpPr>
          <p:cNvPr id="7" name="TextBox 6">
            <a:extLst>
              <a:ext uri="{FF2B5EF4-FFF2-40B4-BE49-F238E27FC236}">
                <a16:creationId xmlns:a16="http://schemas.microsoft.com/office/drawing/2014/main" id="{1E4274AC-B206-C7AB-DBC5-A22D7EC47E25}"/>
              </a:ext>
            </a:extLst>
          </p:cNvPr>
          <p:cNvSpPr txBox="1"/>
          <p:nvPr/>
        </p:nvSpPr>
        <p:spPr>
          <a:xfrm>
            <a:off x="8265067" y="1070115"/>
            <a:ext cx="3291840" cy="374571"/>
          </a:xfrm>
          <a:prstGeom prst="roundRect">
            <a:avLst/>
          </a:prstGeom>
          <a:solidFill>
            <a:srgbClr val="006F81"/>
          </a:solidFill>
          <a:ln w="28575">
            <a:noFill/>
          </a:ln>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a:ln>
                  <a:noFill/>
                </a:ln>
                <a:solidFill>
                  <a:prstClr val="white"/>
                </a:solidFill>
                <a:effectLst/>
                <a:uLnTx/>
                <a:uFillTx/>
                <a:latin typeface="Avenir Next Demi Bold"/>
                <a:cs typeface="Arial"/>
                <a:sym typeface="Arial"/>
              </a:rPr>
              <a:t>C-SNP CKD</a:t>
            </a:r>
          </a:p>
        </p:txBody>
      </p:sp>
      <p:sp>
        <p:nvSpPr>
          <p:cNvPr id="9" name="TextBox 8">
            <a:extLst>
              <a:ext uri="{FF2B5EF4-FFF2-40B4-BE49-F238E27FC236}">
                <a16:creationId xmlns:a16="http://schemas.microsoft.com/office/drawing/2014/main" id="{DF4180EB-E44D-777E-3E5A-499C27A41FBB}"/>
              </a:ext>
            </a:extLst>
          </p:cNvPr>
          <p:cNvSpPr txBox="1"/>
          <p:nvPr/>
        </p:nvSpPr>
        <p:spPr>
          <a:xfrm>
            <a:off x="480334" y="2336697"/>
            <a:ext cx="3291840" cy="374571"/>
          </a:xfrm>
          <a:prstGeom prst="roundRect">
            <a:avLst/>
          </a:prstGeom>
          <a:solidFill>
            <a:srgbClr val="006F81"/>
          </a:solidFill>
          <a:ln w="28575">
            <a:noFill/>
          </a:ln>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a:ln>
                  <a:noFill/>
                </a:ln>
                <a:solidFill>
                  <a:prstClr val="white"/>
                </a:solidFill>
                <a:effectLst/>
                <a:uLnTx/>
                <a:uFillTx/>
                <a:latin typeface="Avenir Next Demi Bold"/>
                <a:cs typeface="Arial"/>
                <a:sym typeface="Arial"/>
              </a:rPr>
              <a:t>Key Benefit Highlights</a:t>
            </a:r>
          </a:p>
        </p:txBody>
      </p:sp>
      <p:sp>
        <p:nvSpPr>
          <p:cNvPr id="21" name="TextBox 20">
            <a:extLst>
              <a:ext uri="{FF2B5EF4-FFF2-40B4-BE49-F238E27FC236}">
                <a16:creationId xmlns:a16="http://schemas.microsoft.com/office/drawing/2014/main" id="{EF7D2956-9708-33E7-B998-61029F25348A}"/>
              </a:ext>
            </a:extLst>
          </p:cNvPr>
          <p:cNvSpPr txBox="1"/>
          <p:nvPr/>
        </p:nvSpPr>
        <p:spPr>
          <a:xfrm>
            <a:off x="4035288" y="1524180"/>
            <a:ext cx="4084320" cy="523220"/>
          </a:xfrm>
          <a:prstGeom prst="rect">
            <a:avLst/>
          </a:prstGeom>
          <a:noFill/>
        </p:spPr>
        <p:txBody>
          <a:bodyPr wrap="square" numCol="1">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85750" marR="0" lvl="0" indent="-285750" algn="l" defTabSz="914400" rtl="0" eaLnBrk="1" fontAlgn="ctr"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venir Next"/>
                <a:cs typeface="Arial"/>
                <a:sym typeface="Arial"/>
              </a:rPr>
              <a:t>HMO C-SNP: </a:t>
            </a:r>
            <a:r>
              <a:rPr kumimoji="0" lang="en-US" sz="1400" b="1" i="0" u="none" strike="noStrike" kern="1200" cap="none" spc="0" normalizeH="0" baseline="0" noProof="0">
                <a:ln>
                  <a:noFill/>
                </a:ln>
                <a:solidFill>
                  <a:srgbClr val="000000"/>
                </a:solidFill>
                <a:effectLst/>
                <a:uLnTx/>
                <a:uFillTx/>
                <a:latin typeface="Avenir Next"/>
                <a:cs typeface="Arial"/>
                <a:sym typeface="Arial"/>
              </a:rPr>
              <a:t>Overweight, Obesity, and/or Metabolic Syndrome</a:t>
            </a:r>
          </a:p>
        </p:txBody>
      </p:sp>
      <p:sp>
        <p:nvSpPr>
          <p:cNvPr id="22" name="TextBox 21">
            <a:extLst>
              <a:ext uri="{FF2B5EF4-FFF2-40B4-BE49-F238E27FC236}">
                <a16:creationId xmlns:a16="http://schemas.microsoft.com/office/drawing/2014/main" id="{067A75E0-BACF-2C5F-7186-DFA57E9E7C62}"/>
              </a:ext>
            </a:extLst>
          </p:cNvPr>
          <p:cNvSpPr txBox="1"/>
          <p:nvPr/>
        </p:nvSpPr>
        <p:spPr>
          <a:xfrm>
            <a:off x="4055165" y="1070116"/>
            <a:ext cx="4028617" cy="374568"/>
          </a:xfrm>
          <a:prstGeom prst="roundRect">
            <a:avLst/>
          </a:prstGeom>
          <a:solidFill>
            <a:srgbClr val="006F81"/>
          </a:solidFill>
          <a:ln w="28575">
            <a:noFill/>
          </a:ln>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a:ln>
                  <a:noFill/>
                </a:ln>
                <a:solidFill>
                  <a:prstClr val="white"/>
                </a:solidFill>
                <a:effectLst/>
                <a:uLnTx/>
                <a:uFillTx/>
                <a:latin typeface="Avenir Next Demi Bold"/>
                <a:cs typeface="Arial"/>
                <a:sym typeface="Arial"/>
              </a:rPr>
              <a:t>Plan  Additions</a:t>
            </a:r>
          </a:p>
        </p:txBody>
      </p:sp>
      <p:sp>
        <p:nvSpPr>
          <p:cNvPr id="23" name="TextBox 22">
            <a:extLst>
              <a:ext uri="{FF2B5EF4-FFF2-40B4-BE49-F238E27FC236}">
                <a16:creationId xmlns:a16="http://schemas.microsoft.com/office/drawing/2014/main" id="{6428ACA7-8CA7-557C-0488-FE3D9A0A2105}"/>
              </a:ext>
            </a:extLst>
          </p:cNvPr>
          <p:cNvSpPr txBox="1"/>
          <p:nvPr/>
        </p:nvSpPr>
        <p:spPr>
          <a:xfrm>
            <a:off x="4797289" y="6160870"/>
            <a:ext cx="7111609" cy="578882"/>
          </a:xfrm>
          <a:prstGeom prst="roundRect">
            <a:avLst/>
          </a:prstGeom>
          <a:solidFill>
            <a:srgbClr val="D9FBFF"/>
          </a:solidFill>
          <a:ln w="28575">
            <a:noFill/>
          </a:ln>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1200" cap="none" spc="0" normalizeH="0" baseline="0" noProof="0">
                <a:ln>
                  <a:noFill/>
                </a:ln>
                <a:solidFill>
                  <a:prstClr val="black"/>
                </a:solidFill>
                <a:effectLst/>
                <a:uLnTx/>
                <a:uFillTx/>
                <a:latin typeface="Avenir Next"/>
                <a:cs typeface="Arial"/>
                <a:sym typeface="Arial"/>
              </a:rPr>
              <a:t> </a:t>
            </a:r>
            <a:r>
              <a:rPr kumimoji="0" lang="en-US" sz="1400" b="1" i="0" u="none" strike="noStrike" kern="1200" cap="none" spc="0" normalizeH="0" baseline="0" noProof="0">
                <a:ln>
                  <a:noFill/>
                </a:ln>
                <a:solidFill>
                  <a:prstClr val="black"/>
                </a:solidFill>
                <a:effectLst/>
                <a:uLnTx/>
                <a:uFillTx/>
                <a:latin typeface="Avenir Next"/>
                <a:cs typeface="Arial"/>
                <a:sym typeface="Arial"/>
              </a:rPr>
              <a:t>Qualifying Conditions: </a:t>
            </a:r>
            <a:r>
              <a:rPr kumimoji="0" lang="en-US" sz="1400" b="0" i="0" u="none" strike="noStrike" kern="1200" cap="none" spc="0" normalizeH="0" baseline="0" noProof="0">
                <a:ln>
                  <a:noFill/>
                </a:ln>
                <a:solidFill>
                  <a:prstClr val="black"/>
                </a:solidFill>
                <a:effectLst/>
                <a:uLnTx/>
                <a:uFillTx/>
                <a:latin typeface="Avenir Next"/>
                <a:cs typeface="Arial"/>
                <a:sym typeface="Arial"/>
              </a:rPr>
              <a:t>Cardiovascular Disorders, Chronic Heart Failure, Diabetes, Chronic Kidney Disease/ESRD, Overweight, Obesity, Metabolic Syndrome</a:t>
            </a:r>
          </a:p>
        </p:txBody>
      </p:sp>
      <p:sp>
        <p:nvSpPr>
          <p:cNvPr id="25" name="TextBox 24">
            <a:extLst>
              <a:ext uri="{FF2B5EF4-FFF2-40B4-BE49-F238E27FC236}">
                <a16:creationId xmlns:a16="http://schemas.microsoft.com/office/drawing/2014/main" id="{D5A4FA24-C898-D3BD-A5C7-FEBC7A356D4F}"/>
              </a:ext>
            </a:extLst>
          </p:cNvPr>
          <p:cNvSpPr txBox="1"/>
          <p:nvPr/>
        </p:nvSpPr>
        <p:spPr>
          <a:xfrm>
            <a:off x="8266159" y="1524180"/>
            <a:ext cx="3642737" cy="1692771"/>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venir Next"/>
                <a:cs typeface="Arial"/>
                <a:sym typeface="Arial"/>
              </a:rPr>
              <a:t>Offered in all counties</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venir Next"/>
                <a:cs typeface="Arial"/>
                <a:sym typeface="Arial"/>
              </a:rPr>
              <a:t>$0 Dialysis</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venir Next"/>
                <a:cs typeface="Arial"/>
                <a:sym typeface="Arial"/>
              </a:rPr>
              <a:t>Unlimited transportation for dialysis members</a:t>
            </a:r>
          </a:p>
          <a:p>
            <a:pPr marL="285750" marR="0" lvl="0" indent="-285750"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venir Next"/>
                <a:cs typeface="Arial"/>
                <a:sym typeface="Arial"/>
              </a:rPr>
              <a:t>Reduction in Cost Sharing (RICS) option</a:t>
            </a:r>
          </a:p>
        </p:txBody>
      </p:sp>
      <p:sp>
        <p:nvSpPr>
          <p:cNvPr id="27" name="TextBox 26">
            <a:extLst>
              <a:ext uri="{FF2B5EF4-FFF2-40B4-BE49-F238E27FC236}">
                <a16:creationId xmlns:a16="http://schemas.microsoft.com/office/drawing/2014/main" id="{0A499298-DC0E-4811-F8F7-9158BCA1DF47}"/>
              </a:ext>
            </a:extLst>
          </p:cNvPr>
          <p:cNvSpPr txBox="1"/>
          <p:nvPr/>
        </p:nvSpPr>
        <p:spPr>
          <a:xfrm>
            <a:off x="6407396" y="5522600"/>
            <a:ext cx="5451806" cy="578882"/>
          </a:xfrm>
          <a:prstGeom prst="roundRect">
            <a:avLst/>
          </a:prstGeom>
          <a:solidFill>
            <a:srgbClr val="D9FBFF"/>
          </a:solidFill>
          <a:ln w="28575">
            <a:noFill/>
          </a:ln>
          <a:effec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a:ln>
                  <a:noFill/>
                </a:ln>
                <a:solidFill>
                  <a:prstClr val="black"/>
                </a:solidFill>
                <a:effectLst/>
                <a:uLnTx/>
                <a:uFillTx/>
                <a:latin typeface="Avenir Next"/>
                <a:cs typeface="Arial"/>
                <a:sym typeface="Arial"/>
              </a:rPr>
              <a:t>*C-SNP Specialists: </a:t>
            </a:r>
            <a:r>
              <a:rPr kumimoji="0" lang="en-US" sz="1400" b="0" i="0" u="none" strike="noStrike" kern="1200" cap="none" spc="0" normalizeH="0" baseline="0" noProof="0">
                <a:ln>
                  <a:noFill/>
                </a:ln>
                <a:solidFill>
                  <a:prstClr val="black"/>
                </a:solidFill>
                <a:effectLst/>
                <a:uLnTx/>
                <a:uFillTx/>
                <a:latin typeface="Avenir Next"/>
                <a:cs typeface="Arial"/>
                <a:sym typeface="Arial"/>
              </a:rPr>
              <a:t>Cardiologist, Endocrinologist, Gerontologist, Nephrologist, Ophthalmologist, Pulmonologist</a:t>
            </a:r>
          </a:p>
        </p:txBody>
      </p:sp>
    </p:spTree>
    <p:extLst>
      <p:ext uri="{BB962C8B-B14F-4D97-AF65-F5344CB8AC3E}">
        <p14:creationId xmlns:p14="http://schemas.microsoft.com/office/powerpoint/2010/main" val="2347361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BDB8AE-9A03-6F8F-71C4-D31F1739E14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7E683C0-9963-6BF2-152F-D1279C459A2C}"/>
              </a:ext>
            </a:extLst>
          </p:cNvPr>
          <p:cNvGrpSpPr/>
          <p:nvPr/>
        </p:nvGrpSpPr>
        <p:grpSpPr>
          <a:xfrm>
            <a:off x="11734791" y="-110431"/>
            <a:ext cx="686086" cy="1763191"/>
            <a:chOff x="6381946" y="106386"/>
            <a:chExt cx="280734" cy="721466"/>
          </a:xfrm>
          <a:solidFill>
            <a:srgbClr val="F68D2E"/>
          </a:solidFill>
        </p:grpSpPr>
        <p:sp>
          <p:nvSpPr>
            <p:cNvPr id="11" name="Oval 10">
              <a:extLst>
                <a:ext uri="{FF2B5EF4-FFF2-40B4-BE49-F238E27FC236}">
                  <a16:creationId xmlns:a16="http://schemas.microsoft.com/office/drawing/2014/main" id="{3BB8385A-1211-6D0A-5D1B-8CCD7004C045}"/>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4630A846-F0AE-DC35-CB4B-2AA833E73F2F}"/>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FFE331AC-A3CA-AA87-CE71-93AB663242A0}"/>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FC8708FC-D773-48C2-BF23-FB3E4CC2353F}"/>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25D34261-84FB-4ABB-D077-827B5E9B575C}"/>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0F66218C-3C4E-7C49-5D7C-11A04B649388}"/>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2BC116B3-1F72-F956-5B1D-16BC844216BD}"/>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378F71EB-5FF2-2330-A66C-D6EC3A699DBC}"/>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0F719414-09C1-D84F-A8C7-910FC059680C}"/>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71C3C84E-84D5-3ABF-595F-7D1F1DB18488}"/>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AF7FBB13-303D-1EF6-451E-119465F7B7F7}"/>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1D7E9581-CBCC-AC02-47BC-D42D354AF5F7}"/>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E68B8E59-9200-87DC-77B8-D6D626CE4D28}"/>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F207BB77-6F75-99B2-41E5-BA6D2E854F58}"/>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58148DEF-94C6-1265-F226-3D8F03EB8F79}"/>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44BD28C3-740E-8CDE-426C-F83E7749225F}"/>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510DF43B-6D7D-5ED6-92D5-D321336E3356}"/>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F5CF1711-61A3-B4C6-F42B-BA1A7327D29A}"/>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CBA19B31-939A-454C-CF68-402CC2CCB12E}"/>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857F0763-8EEC-32CC-42C4-54D028E6E617}"/>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93852F69-A9BA-A8E3-98F3-E4706263A1ED}"/>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29" name="Rectangle: Rounded Corners 28">
            <a:extLst>
              <a:ext uri="{FF2B5EF4-FFF2-40B4-BE49-F238E27FC236}">
                <a16:creationId xmlns:a16="http://schemas.microsoft.com/office/drawing/2014/main" id="{1EC3573C-1783-861C-D47C-1BBEFCB4F7A3}"/>
              </a:ext>
            </a:extLst>
          </p:cNvPr>
          <p:cNvSpPr/>
          <p:nvPr/>
        </p:nvSpPr>
        <p:spPr>
          <a:xfrm>
            <a:off x="10519913" y="577783"/>
            <a:ext cx="1600200" cy="4514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venir Next Demi Bold"/>
                <a:ea typeface="+mn-ea"/>
                <a:cs typeface="+mn-cs"/>
              </a:rPr>
              <a:t>General Enrollment</a:t>
            </a:r>
          </a:p>
        </p:txBody>
      </p:sp>
      <p:sp>
        <p:nvSpPr>
          <p:cNvPr id="31" name="Rectangle: Rounded Corners 30">
            <a:extLst>
              <a:ext uri="{FF2B5EF4-FFF2-40B4-BE49-F238E27FC236}">
                <a16:creationId xmlns:a16="http://schemas.microsoft.com/office/drawing/2014/main" id="{7541A8AC-CF4F-C8BA-0B40-AB3C0D3D617A}"/>
              </a:ext>
            </a:extLst>
          </p:cNvPr>
          <p:cNvSpPr/>
          <p:nvPr/>
        </p:nvSpPr>
        <p:spPr>
          <a:xfrm>
            <a:off x="10519913" y="63536"/>
            <a:ext cx="1600200" cy="4514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venir Next Demi Bold"/>
                <a:ea typeface="+mn-ea"/>
                <a:cs typeface="+mn-cs"/>
              </a:rPr>
              <a:t>MICHIGAN</a:t>
            </a:r>
          </a:p>
        </p:txBody>
      </p:sp>
      <p:graphicFrame>
        <p:nvGraphicFramePr>
          <p:cNvPr id="2" name="Table 1">
            <a:extLst>
              <a:ext uri="{FF2B5EF4-FFF2-40B4-BE49-F238E27FC236}">
                <a16:creationId xmlns:a16="http://schemas.microsoft.com/office/drawing/2014/main" id="{CCB4221D-82EE-7699-A639-A0F743D5F2E9}"/>
              </a:ext>
            </a:extLst>
          </p:cNvPr>
          <p:cNvGraphicFramePr>
            <a:graphicFrameLocks noGrp="1"/>
          </p:cNvGraphicFramePr>
          <p:nvPr/>
        </p:nvGraphicFramePr>
        <p:xfrm>
          <a:off x="71887" y="63536"/>
          <a:ext cx="10369296" cy="6684268"/>
        </p:xfrm>
        <a:graphic>
          <a:graphicData uri="http://schemas.openxmlformats.org/drawingml/2006/table">
            <a:tbl>
              <a:tblPr>
                <a:tableStyleId>{5C22544A-7EE6-4342-B048-85BDC9FD1C3A}</a:tableStyleId>
              </a:tblPr>
              <a:tblGrid>
                <a:gridCol w="2192749">
                  <a:extLst>
                    <a:ext uri="{9D8B030D-6E8A-4147-A177-3AD203B41FA5}">
                      <a16:colId xmlns:a16="http://schemas.microsoft.com/office/drawing/2014/main" val="398416591"/>
                    </a:ext>
                  </a:extLst>
                </a:gridCol>
                <a:gridCol w="2596169">
                  <a:extLst>
                    <a:ext uri="{9D8B030D-6E8A-4147-A177-3AD203B41FA5}">
                      <a16:colId xmlns:a16="http://schemas.microsoft.com/office/drawing/2014/main" val="2126611469"/>
                    </a:ext>
                  </a:extLst>
                </a:gridCol>
                <a:gridCol w="2668040">
                  <a:extLst>
                    <a:ext uri="{9D8B030D-6E8A-4147-A177-3AD203B41FA5}">
                      <a16:colId xmlns:a16="http://schemas.microsoft.com/office/drawing/2014/main" val="4082688861"/>
                    </a:ext>
                  </a:extLst>
                </a:gridCol>
                <a:gridCol w="2912338">
                  <a:extLst>
                    <a:ext uri="{9D8B030D-6E8A-4147-A177-3AD203B41FA5}">
                      <a16:colId xmlns:a16="http://schemas.microsoft.com/office/drawing/2014/main" val="1152628582"/>
                    </a:ext>
                  </a:extLst>
                </a:gridCol>
              </a:tblGrid>
              <a:tr h="643827">
                <a:tc>
                  <a:txBody>
                    <a:bodyPr/>
                    <a:lstStyle/>
                    <a:p>
                      <a:pPr algn="ctr"/>
                      <a:endParaRPr lang="en-US" sz="1200" b="1" dirty="0">
                        <a:solidFill>
                          <a:schemeClr val="bg1"/>
                        </a:solidFill>
                        <a:latin typeface="+mj-lt"/>
                      </a:endParaRP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Zing Select Care MI</a:t>
                      </a:r>
                    </a:p>
                    <a:p>
                      <a:pPr algn="ctr" fontAlgn="ctr"/>
                      <a:r>
                        <a:rPr lang="en-US" sz="1200" b="1" i="0" u="none" strike="noStrike" dirty="0">
                          <a:solidFill>
                            <a:schemeClr val="bg1"/>
                          </a:solidFill>
                          <a:effectLst/>
                          <a:latin typeface="+mj-lt"/>
                        </a:rPr>
                        <a:t>(HMO)</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Zing Elite Select MI</a:t>
                      </a:r>
                    </a:p>
                    <a:p>
                      <a:pPr algn="ctr" fontAlgn="ctr"/>
                      <a:r>
                        <a:rPr lang="en-US" sz="1200" b="1" i="0" u="none" strike="noStrike" dirty="0">
                          <a:solidFill>
                            <a:schemeClr val="bg1"/>
                          </a:solidFill>
                          <a:effectLst/>
                          <a:latin typeface="+mj-lt"/>
                        </a:rPr>
                        <a:t>(HMO)</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Zing Open Choice MI</a:t>
                      </a:r>
                    </a:p>
                    <a:p>
                      <a:pPr algn="ctr" fontAlgn="ctr"/>
                      <a:r>
                        <a:rPr lang="en-US" sz="1200" b="1" i="0" u="none" strike="noStrike" dirty="0">
                          <a:solidFill>
                            <a:schemeClr val="bg1"/>
                          </a:solidFill>
                          <a:effectLst/>
                          <a:latin typeface="+mj-lt"/>
                        </a:rPr>
                        <a:t>(PPO)</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extLst>
                  <a:ext uri="{0D108BD9-81ED-4DB2-BD59-A6C34878D82A}">
                    <a16:rowId xmlns:a16="http://schemas.microsoft.com/office/drawing/2014/main" val="1045747566"/>
                  </a:ext>
                </a:extLst>
              </a:tr>
              <a:tr h="277314">
                <a:tc>
                  <a:txBody>
                    <a:bodyPr/>
                    <a:lstStyle/>
                    <a:p>
                      <a:pPr algn="ctr"/>
                      <a:endParaRPr lang="en-US" sz="1200" b="1" dirty="0">
                        <a:solidFill>
                          <a:schemeClr val="bg1"/>
                        </a:solidFill>
                        <a:latin typeface="+mj-lt"/>
                      </a:endParaRP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H4624-006</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H4624-022</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H6876-001</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extLst>
                  <a:ext uri="{0D108BD9-81ED-4DB2-BD59-A6C34878D82A}">
                    <a16:rowId xmlns:a16="http://schemas.microsoft.com/office/drawing/2014/main" val="236751026"/>
                  </a:ext>
                </a:extLst>
              </a:tr>
              <a:tr h="311999">
                <a:tc>
                  <a:txBody>
                    <a:bodyPr/>
                    <a:lstStyle/>
                    <a:p>
                      <a:pPr algn="ctr"/>
                      <a:r>
                        <a:rPr lang="en-US" sz="1200" b="1" dirty="0">
                          <a:solidFill>
                            <a:schemeClr val="bg1"/>
                          </a:solidFill>
                          <a:latin typeface="+mj-lt"/>
                        </a:rPr>
                        <a:t>Plan Type</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8FD6BD"/>
                    </a:solidFill>
                  </a:tcPr>
                </a:tc>
                <a:tc>
                  <a:txBody>
                    <a:bodyPr/>
                    <a:lstStyle/>
                    <a:p>
                      <a:pPr algn="ctr"/>
                      <a:r>
                        <a:rPr lang="en-US" sz="1200" b="0" dirty="0">
                          <a:solidFill>
                            <a:schemeClr val="bg1"/>
                          </a:solidFill>
                          <a:latin typeface="+mj-lt"/>
                        </a:rPr>
                        <a:t>General Enrollment</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8FD6BD"/>
                    </a:solidFill>
                  </a:tcPr>
                </a:tc>
                <a:tc>
                  <a:txBody>
                    <a:bodyPr/>
                    <a:lstStyle/>
                    <a:p>
                      <a:pPr algn="ctr"/>
                      <a:r>
                        <a:rPr lang="en-US" sz="1200" b="0" dirty="0">
                          <a:solidFill>
                            <a:schemeClr val="bg1"/>
                          </a:solidFill>
                          <a:latin typeface="+mj-lt"/>
                        </a:rPr>
                        <a:t>General Enrollment </a:t>
                      </a:r>
                      <a:r>
                        <a:rPr lang="en-US" sz="1200" b="0" dirty="0">
                          <a:solidFill>
                            <a:schemeClr val="tx1"/>
                          </a:solidFill>
                          <a:latin typeface="+mj-lt"/>
                        </a:rPr>
                        <a:t>PSP</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8FD6BD"/>
                    </a:solidFill>
                  </a:tcPr>
                </a:tc>
                <a:tc>
                  <a:txBody>
                    <a:bodyPr/>
                    <a:lstStyle/>
                    <a:p>
                      <a:pPr algn="ctr"/>
                      <a:r>
                        <a:rPr lang="en-US" sz="1200" b="0" dirty="0">
                          <a:solidFill>
                            <a:schemeClr val="bg1"/>
                          </a:solidFill>
                          <a:latin typeface="+mj-lt"/>
                        </a:rPr>
                        <a:t>General Enrollment</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8FD6BD"/>
                    </a:solidFill>
                  </a:tcPr>
                </a:tc>
                <a:extLst>
                  <a:ext uri="{0D108BD9-81ED-4DB2-BD59-A6C34878D82A}">
                    <a16:rowId xmlns:a16="http://schemas.microsoft.com/office/drawing/2014/main" val="4239367893"/>
                  </a:ext>
                </a:extLst>
              </a:tr>
              <a:tr h="631101">
                <a:tc>
                  <a:txBody>
                    <a:bodyPr/>
                    <a:lstStyle/>
                    <a:p>
                      <a:pPr algn="ctr"/>
                      <a:r>
                        <a:rPr lang="en-US" sz="1200" b="0" dirty="0">
                          <a:latin typeface="+mj-lt"/>
                        </a:rPr>
                        <a:t>Service Area</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FDBE8"/>
                    </a:solidFill>
                  </a:tcPr>
                </a:tc>
                <a:tc>
                  <a:txBody>
                    <a:bodyPr/>
                    <a:lstStyle/>
                    <a:p>
                      <a:pPr algn="ctr" fontAlgn="ctr"/>
                      <a:r>
                        <a:rPr lang="en-US" sz="1200" b="0" i="0" u="none" strike="noStrike" dirty="0">
                          <a:solidFill>
                            <a:srgbClr val="000000"/>
                          </a:solidFill>
                          <a:effectLst/>
                          <a:latin typeface="+mn-lt"/>
                        </a:rPr>
                        <a:t>Genesee, Lapeer, Livingston, Macomb, Oakland, Washtenaw, Wayne</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FDBE8"/>
                    </a:solidFill>
                  </a:tcPr>
                </a:tc>
                <a:tc>
                  <a:txBody>
                    <a:bodyPr/>
                    <a:lstStyle/>
                    <a:p>
                      <a:pPr algn="ctr" fontAlgn="ctr"/>
                      <a:r>
                        <a:rPr lang="en-US" sz="1200" b="0" i="0" u="none" strike="noStrike" dirty="0">
                          <a:solidFill>
                            <a:srgbClr val="000000"/>
                          </a:solidFill>
                          <a:effectLst/>
                          <a:latin typeface="+mn-lt"/>
                        </a:rPr>
                        <a:t>Macomb, Oakland, Wayne</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FDBE8"/>
                    </a:solidFill>
                  </a:tcPr>
                </a:tc>
                <a:tc>
                  <a:txBody>
                    <a:bodyPr/>
                    <a:lstStyle/>
                    <a:p>
                      <a:pPr algn="ctr" fontAlgn="ctr"/>
                      <a:r>
                        <a:rPr lang="en-US" sz="1200" b="0" i="0" u="none" strike="noStrike" dirty="0">
                          <a:solidFill>
                            <a:srgbClr val="000000"/>
                          </a:solidFill>
                          <a:effectLst/>
                          <a:latin typeface="+mn-lt"/>
                        </a:rPr>
                        <a:t>Genesee, Lapeer, Livingston, Macomb, Oakland, Washtenaw, Wayne</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FDBE8"/>
                    </a:solidFill>
                  </a:tcPr>
                </a:tc>
                <a:extLst>
                  <a:ext uri="{0D108BD9-81ED-4DB2-BD59-A6C34878D82A}">
                    <a16:rowId xmlns:a16="http://schemas.microsoft.com/office/drawing/2014/main" val="971183168"/>
                  </a:ext>
                </a:extLst>
              </a:tr>
              <a:tr h="267079">
                <a:tc>
                  <a:txBody>
                    <a:bodyPr/>
                    <a:lstStyle/>
                    <a:p>
                      <a:pPr algn="r"/>
                      <a:r>
                        <a:rPr lang="en-US" sz="1100" b="0" dirty="0">
                          <a:latin typeface="+mj-lt"/>
                        </a:rPr>
                        <a:t>MOOP (In-Network)</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$4,250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$4,500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$4,950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12153485"/>
                  </a:ext>
                </a:extLst>
              </a:tr>
              <a:tr h="439894">
                <a:tc>
                  <a:txBody>
                    <a:bodyPr/>
                    <a:lstStyle/>
                    <a:p>
                      <a:pPr algn="r"/>
                      <a:r>
                        <a:rPr lang="en-US" sz="1100" b="0" dirty="0">
                          <a:latin typeface="+mj-lt"/>
                        </a:rPr>
                        <a:t>MOOP (INN &amp; OON Combined)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 OON Benefits</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 OON Benefits</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$8,950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068886312"/>
                  </a:ext>
                </a:extLst>
              </a:tr>
              <a:tr h="267079">
                <a:tc>
                  <a:txBody>
                    <a:bodyPr/>
                    <a:lstStyle/>
                    <a:p>
                      <a:pPr algn="r"/>
                      <a:r>
                        <a:rPr lang="en-US" sz="1100" b="0" dirty="0">
                          <a:latin typeface="+mj-lt"/>
                        </a:rPr>
                        <a:t>PCP</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150876"/>
                  </a:ext>
                </a:extLst>
              </a:tr>
              <a:tr h="267079">
                <a:tc>
                  <a:txBody>
                    <a:bodyPr/>
                    <a:lstStyle/>
                    <a:p>
                      <a:pPr algn="r"/>
                      <a:r>
                        <a:rPr lang="en-US" sz="1100" b="0" dirty="0">
                          <a:latin typeface="+mj-lt"/>
                        </a:rPr>
                        <a:t>SNP SPC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INN: $20 / OON: $30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23140117"/>
                  </a:ext>
                </a:extLst>
              </a:tr>
              <a:tr h="267079">
                <a:tc>
                  <a:txBody>
                    <a:bodyPr/>
                    <a:lstStyle/>
                    <a:p>
                      <a:pPr algn="r"/>
                      <a:r>
                        <a:rPr lang="en-US" sz="1100" b="0" dirty="0">
                          <a:latin typeface="+mj-lt"/>
                        </a:rPr>
                        <a:t>SPC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INN: $20 / OON: $30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235710428"/>
                  </a:ext>
                </a:extLst>
              </a:tr>
              <a:tr h="267079">
                <a:tc>
                  <a:txBody>
                    <a:bodyPr/>
                    <a:lstStyle/>
                    <a:p>
                      <a:pPr lvl="0" algn="r">
                        <a:lnSpc>
                          <a:spcPct val="100000"/>
                        </a:lnSpc>
                        <a:spcBef>
                          <a:spcPts val="0"/>
                        </a:spcBef>
                        <a:spcAft>
                          <a:spcPts val="0"/>
                        </a:spcAft>
                        <a:buNone/>
                      </a:pPr>
                      <a:r>
                        <a:rPr lang="en-US" sz="1100" b="0" i="0" u="none" strike="noStrike" noProof="0" dirty="0">
                          <a:solidFill>
                            <a:srgbClr val="000000"/>
                          </a:solidFill>
                          <a:latin typeface="+mj-lt"/>
                        </a:rPr>
                        <a:t>Dental Allowance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$2,000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$2,000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912138750"/>
                  </a:ext>
                </a:extLst>
              </a:tr>
              <a:tr h="267079">
                <a:tc>
                  <a:txBody>
                    <a:bodyPr/>
                    <a:lstStyle/>
                    <a:p>
                      <a:pPr algn="r"/>
                      <a:r>
                        <a:rPr lang="en-US" sz="1100" b="0" dirty="0">
                          <a:latin typeface="+mj-lt"/>
                        </a:rPr>
                        <a:t>Eyewear Allowance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$300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4426147"/>
                  </a:ext>
                </a:extLst>
              </a:tr>
              <a:tr h="421602">
                <a:tc>
                  <a:txBody>
                    <a:bodyPr/>
                    <a:lstStyle/>
                    <a:p>
                      <a:pPr algn="r"/>
                      <a:r>
                        <a:rPr lang="en-US" sz="1100" b="0" dirty="0">
                          <a:latin typeface="+mj-lt"/>
                        </a:rPr>
                        <a:t>Hearing Aid Allowance (3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$750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$750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$750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28793566"/>
                  </a:ext>
                </a:extLst>
              </a:tr>
              <a:tr h="267079">
                <a:tc>
                  <a:txBody>
                    <a:bodyPr/>
                    <a:lstStyle/>
                    <a:p>
                      <a:pPr algn="r"/>
                      <a:r>
                        <a:rPr lang="en-US" sz="1100" b="0" dirty="0">
                          <a:latin typeface="+mj-lt"/>
                        </a:rPr>
                        <a:t>Inpatient Hosp (Days 1-6)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$300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$295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INN: $310 / OON $375</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02098696"/>
                  </a:ext>
                </a:extLst>
              </a:tr>
              <a:tr h="3456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Transportation (One-Way)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12</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32</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41530417"/>
                  </a:ext>
                </a:extLst>
              </a:tr>
              <a:tr h="26707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Flex Card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179722024"/>
                  </a:ext>
                </a:extLst>
              </a:tr>
              <a:tr h="36844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Standalone OTC Allowance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$120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$150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$120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180539"/>
                  </a:ext>
                </a:extLst>
              </a:tr>
              <a:tr h="26707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Frequency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Quarterly</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68D2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Quarterly</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68D2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Quarterly</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68D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767056"/>
                  </a:ext>
                </a:extLst>
              </a:tr>
              <a:tr h="26707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SSBCI Allowance</a:t>
                      </a:r>
                    </a:p>
                  </a:txBody>
                  <a:tcPr anchor="ctr">
                    <a:lnL w="12700" cap="flat" cmpd="sng" algn="ctr">
                      <a:solidFill>
                        <a:schemeClr val="bg1">
                          <a:lumMod val="85000"/>
                        </a:schemeClr>
                      </a:solidFill>
                      <a:prstDash val="solid"/>
                      <a:round/>
                      <a:headEnd type="none" w="med" len="med"/>
                      <a:tailEnd type="none" w="med" len="med"/>
                    </a:lnL>
                    <a:lnR w="38100" cap="flat" cmpd="sng" algn="ctr">
                      <a:solidFill>
                        <a:srgbClr val="F68D2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$55  / Month^</a:t>
                      </a:r>
                    </a:p>
                  </a:txBody>
                  <a:tcPr marR="0" marT="0" marB="0" anchor="ctr">
                    <a:lnL w="38100" cap="flat" cmpd="sng" algn="ctr">
                      <a:solidFill>
                        <a:srgbClr val="F68D2E"/>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8100" cap="flat" cmpd="sng" algn="ctr">
                      <a:solidFill>
                        <a:srgbClr val="F68D2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$122  / Month^</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8100" cap="flat" cmpd="sng" algn="ctr">
                      <a:solidFill>
                        <a:srgbClr val="F68D2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$50  / Month^</a:t>
                      </a:r>
                    </a:p>
                  </a:txBody>
                  <a:tcPr marR="0" marT="0" marB="0" anchor="ctr">
                    <a:lnL w="12700" cap="flat" cmpd="sng" algn="ctr">
                      <a:solidFill>
                        <a:schemeClr val="bg1">
                          <a:lumMod val="85000"/>
                        </a:schemeClr>
                      </a:solidFill>
                      <a:prstDash val="solid"/>
                      <a:round/>
                      <a:headEnd type="none" w="med" len="med"/>
                      <a:tailEnd type="none" w="med" len="med"/>
                    </a:lnL>
                    <a:lnR w="38100" cap="flat" cmpd="sng" algn="ctr">
                      <a:solidFill>
                        <a:srgbClr val="F68D2E"/>
                      </a:solidFill>
                      <a:prstDash val="solid"/>
                      <a:round/>
                      <a:headEnd type="none" w="med" len="med"/>
                      <a:tailEnd type="none" w="med" len="med"/>
                    </a:lnR>
                    <a:lnT w="38100" cap="flat" cmpd="sng" algn="ctr">
                      <a:solidFill>
                        <a:srgbClr val="F68D2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8780946"/>
                  </a:ext>
                </a:extLst>
              </a:tr>
              <a:tr h="26707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SSBCI Inclusion</a:t>
                      </a:r>
                    </a:p>
                  </a:txBody>
                  <a:tcPr anchor="ctr">
                    <a:lnL w="12700" cap="flat" cmpd="sng" algn="ctr">
                      <a:solidFill>
                        <a:schemeClr val="bg1">
                          <a:lumMod val="85000"/>
                        </a:schemeClr>
                      </a:solidFill>
                      <a:prstDash val="solid"/>
                      <a:round/>
                      <a:headEnd type="none" w="med" len="med"/>
                      <a:tailEnd type="none" w="med" len="med"/>
                    </a:lnL>
                    <a:lnR w="38100" cap="flat" cmpd="sng" algn="ctr">
                      <a:solidFill>
                        <a:srgbClr val="F68D2E"/>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Food, Utilities</a:t>
                      </a:r>
                    </a:p>
                  </a:txBody>
                  <a:tcPr marR="0" marT="0" marB="0" anchor="ctr">
                    <a:lnL w="38100" cap="flat" cmpd="sng" algn="ctr">
                      <a:solidFill>
                        <a:srgbClr val="F68D2E"/>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68D2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Food, Utilities</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68D2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Food, Utilities</a:t>
                      </a:r>
                    </a:p>
                  </a:txBody>
                  <a:tcPr marR="0" marT="0" marB="0" anchor="ctr">
                    <a:lnL w="12700" cap="flat" cmpd="sng" algn="ctr">
                      <a:solidFill>
                        <a:schemeClr val="bg1">
                          <a:lumMod val="85000"/>
                        </a:schemeClr>
                      </a:solidFill>
                      <a:prstDash val="solid"/>
                      <a:round/>
                      <a:headEnd type="none" w="med" len="med"/>
                      <a:tailEnd type="none" w="med" len="med"/>
                    </a:lnL>
                    <a:lnR w="38100" cap="flat" cmpd="sng" algn="ctr">
                      <a:solidFill>
                        <a:srgbClr val="F68D2E"/>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68D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8570174"/>
                  </a:ext>
                </a:extLst>
              </a:tr>
              <a:tr h="30658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RX</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sv-SE" sz="1100" b="0" i="0" u="none" strike="noStrike" dirty="0">
                          <a:solidFill>
                            <a:schemeClr val="tx1"/>
                          </a:solidFill>
                          <a:effectLst/>
                          <a:latin typeface="+mn-lt"/>
                        </a:rPr>
                        <a:t>$0 / $5 / $47 / </a:t>
                      </a:r>
                      <a:r>
                        <a:rPr lang="sv-SE" sz="1100" b="0" i="0" u="none" strike="noStrike" kern="1200" dirty="0">
                          <a:solidFill>
                            <a:schemeClr val="tx1"/>
                          </a:solidFill>
                          <a:effectLst/>
                          <a:latin typeface="+mn-lt"/>
                          <a:ea typeface="+mn-ea"/>
                          <a:cs typeface="+mn-cs"/>
                        </a:rPr>
                        <a:t>25% </a:t>
                      </a:r>
                      <a:r>
                        <a:rPr lang="sv-SE" sz="1100" b="0" i="0" u="none" strike="noStrike" dirty="0">
                          <a:solidFill>
                            <a:schemeClr val="tx1"/>
                          </a:solidFill>
                          <a:effectLst/>
                          <a:latin typeface="+mn-lt"/>
                        </a:rPr>
                        <a:t>/ 33%</a:t>
                      </a:r>
                      <a:endParaRPr lang="en-US" sz="1100" b="0" i="0" u="none" strike="noStrike" dirty="0">
                        <a:solidFill>
                          <a:srgbClr val="000000"/>
                        </a:solidFill>
                        <a:effectLst/>
                        <a:latin typeface="+mn-lt"/>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8100" cap="flat" cmpd="sng" algn="ctr">
                      <a:solidFill>
                        <a:srgbClr val="F68D2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sv-SE" sz="1100" b="0" i="0" u="none" strike="noStrike" dirty="0">
                          <a:solidFill>
                            <a:schemeClr val="tx1"/>
                          </a:solidFill>
                          <a:effectLst/>
                          <a:latin typeface="+mn-lt"/>
                        </a:rPr>
                        <a:t>$0 / $5 / $47 / 25% / 33%</a:t>
                      </a:r>
                      <a:endParaRPr lang="en-US" sz="1100" b="0" i="0" u="none" strike="noStrike" dirty="0">
                        <a:solidFill>
                          <a:srgbClr val="000000"/>
                        </a:solidFill>
                        <a:effectLst/>
                        <a:latin typeface="+mn-lt"/>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8100" cap="flat" cmpd="sng" algn="ctr">
                      <a:solidFill>
                        <a:srgbClr val="F68D2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sv-SE" sz="1100" b="0" i="0" u="none" strike="noStrike" dirty="0">
                          <a:solidFill>
                            <a:schemeClr val="tx1"/>
                          </a:solidFill>
                          <a:effectLst/>
                          <a:latin typeface="+mn-lt"/>
                        </a:rPr>
                        <a:t>$0 / $8 / $47 / </a:t>
                      </a:r>
                      <a:r>
                        <a:rPr lang="sv-SE" sz="1100" b="0" i="0" u="none" strike="noStrike" kern="1200" dirty="0">
                          <a:solidFill>
                            <a:schemeClr val="tx1"/>
                          </a:solidFill>
                          <a:effectLst/>
                          <a:latin typeface="+mn-lt"/>
                          <a:ea typeface="+mn-ea"/>
                          <a:cs typeface="+mn-cs"/>
                        </a:rPr>
                        <a:t>25% </a:t>
                      </a:r>
                      <a:r>
                        <a:rPr lang="sv-SE" sz="1100" b="0" i="0" u="none" strike="noStrike" dirty="0">
                          <a:solidFill>
                            <a:schemeClr val="tx1"/>
                          </a:solidFill>
                          <a:effectLst/>
                          <a:latin typeface="+mn-lt"/>
                        </a:rPr>
                        <a:t>/ 33%</a:t>
                      </a:r>
                      <a:endParaRPr lang="en-US" sz="1100" b="0" i="0" u="none" strike="noStrike" dirty="0">
                        <a:solidFill>
                          <a:srgbClr val="000000"/>
                        </a:solidFill>
                        <a:effectLst/>
                        <a:latin typeface="+mn-lt"/>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8100" cap="flat" cmpd="sng" algn="ctr">
                      <a:solidFill>
                        <a:srgbClr val="F68D2E"/>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487552561"/>
                  </a:ext>
                </a:extLst>
              </a:tr>
            </a:tbl>
          </a:graphicData>
        </a:graphic>
      </p:graphicFrame>
      <p:sp>
        <p:nvSpPr>
          <p:cNvPr id="4" name="Rectangle: Rounded Corners 3">
            <a:extLst>
              <a:ext uri="{FF2B5EF4-FFF2-40B4-BE49-F238E27FC236}">
                <a16:creationId xmlns:a16="http://schemas.microsoft.com/office/drawing/2014/main" id="{EEC65143-35A3-AA6D-7BCD-5EE9B3A4FDF9}"/>
              </a:ext>
            </a:extLst>
          </p:cNvPr>
          <p:cNvSpPr/>
          <p:nvPr/>
        </p:nvSpPr>
        <p:spPr>
          <a:xfrm>
            <a:off x="10519913" y="1060353"/>
            <a:ext cx="1600200" cy="1390823"/>
          </a:xfrm>
          <a:prstGeom prst="roundRect">
            <a:avLst>
              <a:gd name="adj" fmla="val 9529"/>
            </a:avLst>
          </a:prstGeom>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ALL PLANS Premium Target: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Part C =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Part D = $0</a:t>
            </a:r>
          </a:p>
        </p:txBody>
      </p:sp>
      <p:sp>
        <p:nvSpPr>
          <p:cNvPr id="5" name="Rectangle: Rounded Corners 4">
            <a:extLst>
              <a:ext uri="{FF2B5EF4-FFF2-40B4-BE49-F238E27FC236}">
                <a16:creationId xmlns:a16="http://schemas.microsoft.com/office/drawing/2014/main" id="{26977E13-0676-9AEA-D611-B1694DEE76E1}"/>
              </a:ext>
            </a:extLst>
          </p:cNvPr>
          <p:cNvSpPr/>
          <p:nvPr/>
        </p:nvSpPr>
        <p:spPr>
          <a:xfrm>
            <a:off x="10519913" y="2471785"/>
            <a:ext cx="1600200" cy="879507"/>
          </a:xfrm>
          <a:prstGeom prst="roundRect">
            <a:avLst>
              <a:gd name="adj" fmla="val 9529"/>
            </a:avLst>
          </a:prstGeom>
          <a:solidFill>
            <a:srgbClr val="D4C304"/>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ysClr val="windowText" lastClr="000000"/>
                </a:solidFill>
                <a:effectLst/>
                <a:uLnTx/>
                <a:uFillTx/>
                <a:latin typeface="Avenir Next Demi Bold"/>
                <a:ea typeface="+mn-ea"/>
                <a:cs typeface="+mn-cs"/>
              </a:rPr>
              <a:t>Sildenafil is included with plan shown</a:t>
            </a:r>
          </a:p>
        </p:txBody>
      </p:sp>
      <p:pic>
        <p:nvPicPr>
          <p:cNvPr id="3" name="Picture 2" descr="A black background with white text&#10;&#10;AI-generated content may be incorrect.">
            <a:extLst>
              <a:ext uri="{FF2B5EF4-FFF2-40B4-BE49-F238E27FC236}">
                <a16:creationId xmlns:a16="http://schemas.microsoft.com/office/drawing/2014/main" id="{78831997-D787-67C2-3282-3599D0454293}"/>
              </a:ext>
            </a:extLst>
          </p:cNvPr>
          <p:cNvPicPr>
            <a:picLocks noChangeAspect="1"/>
          </p:cNvPicPr>
          <p:nvPr/>
        </p:nvPicPr>
        <p:blipFill>
          <a:blip r:embed="rId3"/>
          <a:stretch>
            <a:fillRect/>
          </a:stretch>
        </p:blipFill>
        <p:spPr>
          <a:xfrm>
            <a:off x="140252" y="159449"/>
            <a:ext cx="1958562" cy="723909"/>
          </a:xfrm>
          <a:prstGeom prst="rect">
            <a:avLst/>
          </a:prstGeom>
        </p:spPr>
      </p:pic>
      <p:sp>
        <p:nvSpPr>
          <p:cNvPr id="6" name="Google Shape;253;p56">
            <a:extLst>
              <a:ext uri="{FF2B5EF4-FFF2-40B4-BE49-F238E27FC236}">
                <a16:creationId xmlns:a16="http://schemas.microsoft.com/office/drawing/2014/main" id="{C0EA1E94-DD12-F570-4D39-2C666BA0C344}"/>
              </a:ext>
            </a:extLst>
          </p:cNvPr>
          <p:cNvSpPr txBox="1">
            <a:spLocks/>
          </p:cNvSpPr>
          <p:nvPr/>
        </p:nvSpPr>
        <p:spPr>
          <a:xfrm>
            <a:off x="9326880" y="3429000"/>
            <a:ext cx="2793233" cy="3269551"/>
          </a:xfrm>
          <a:prstGeom prst="roundRect">
            <a:avLst>
              <a:gd name="adj" fmla="val 1511"/>
            </a:avLst>
          </a:prstGeom>
          <a:solidFill>
            <a:schemeClr val="bg1"/>
          </a:solidFill>
          <a:ln w="38100">
            <a:solidFill>
              <a:srgbClr val="F68D2E"/>
            </a:solidFill>
          </a:ln>
        </p:spPr>
        <p:style>
          <a:lnRef idx="2">
            <a:schemeClr val="accent3">
              <a:shade val="50000"/>
            </a:schemeClr>
          </a:lnRef>
          <a:fillRef idx="1">
            <a:schemeClr val="accent3"/>
          </a:fillRef>
          <a:effectRef idx="0">
            <a:schemeClr val="accent3"/>
          </a:effectRef>
          <a:fontRef idx="minor">
            <a:schemeClr val="lt1"/>
          </a:fontRef>
        </p:style>
        <p:txBody>
          <a:bodyPr spcFirstLastPara="1" vert="horz" wrap="square" lIns="68569" tIns="68569" rIns="68569" bIns="68569"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sz="1400" b="1" dirty="0">
                <a:latin typeface="+mn-lt"/>
              </a:rPr>
              <a:t>SSBCI Qualifications^</a:t>
            </a:r>
          </a:p>
          <a:p>
            <a:pPr marL="0" indent="0">
              <a:buNone/>
            </a:pPr>
            <a:endParaRPr lang="en-US" sz="500" dirty="0">
              <a:latin typeface="+mn-lt"/>
            </a:endParaRPr>
          </a:p>
          <a:p>
            <a:r>
              <a:rPr lang="en-US" sz="1400" dirty="0">
                <a:latin typeface="+mn-lt"/>
              </a:rPr>
              <a:t>Member must have </a:t>
            </a:r>
            <a:r>
              <a:rPr lang="en-US" sz="1400" b="1" dirty="0">
                <a:latin typeface="+mn-lt"/>
              </a:rPr>
              <a:t>TWO or more clinically confirmed</a:t>
            </a:r>
            <a:r>
              <a:rPr lang="en-US" sz="1400" dirty="0">
                <a:latin typeface="+mn-lt"/>
              </a:rPr>
              <a:t>** diagnosis of: </a:t>
            </a:r>
          </a:p>
          <a:p>
            <a:pPr marL="285750" indent="-285750">
              <a:buFont typeface="Arial" panose="020B0604020202020204" pitchFamily="34" charset="0"/>
              <a:buChar char="•"/>
            </a:pPr>
            <a:endParaRPr lang="en-US" sz="700" dirty="0">
              <a:latin typeface="+mn-lt"/>
            </a:endParaRPr>
          </a:p>
          <a:p>
            <a:pPr marL="285750" indent="-285750">
              <a:buFont typeface="Arial" panose="020B0604020202020204" pitchFamily="34" charset="0"/>
              <a:buChar char="•"/>
            </a:pPr>
            <a:r>
              <a:rPr lang="en-US" sz="1400" dirty="0">
                <a:latin typeface="+mn-lt"/>
              </a:rPr>
              <a:t>Cancer, Cardiovascular Disorders, Chronic Heart Failure, Chronic Kidney Disease, Chronic Lung Disorders, Dementia, Diabetes</a:t>
            </a:r>
          </a:p>
          <a:p>
            <a:endParaRPr lang="en-US" sz="700" dirty="0">
              <a:latin typeface="+mn-lt"/>
            </a:endParaRPr>
          </a:p>
          <a:p>
            <a:pPr defTabSz="1219170">
              <a:lnSpc>
                <a:spcPct val="100000"/>
              </a:lnSpc>
              <a:spcBef>
                <a:spcPts val="267"/>
              </a:spcBef>
              <a:spcAft>
                <a:spcPts val="133"/>
              </a:spcAft>
              <a:buClr>
                <a:srgbClr val="006F81"/>
              </a:buClr>
              <a:buSzPct val="100000"/>
              <a:defRPr/>
            </a:pPr>
            <a:r>
              <a:rPr lang="en-US" sz="1200" kern="0" dirty="0">
                <a:solidFill>
                  <a:srgbClr val="000000"/>
                </a:solidFill>
                <a:latin typeface="+mn-lt"/>
                <a:cs typeface="Arial" panose="020B0604020202020204" pitchFamily="34" charset="0"/>
                <a:sym typeface="Arial"/>
              </a:rPr>
              <a:t>*Clinically confirmed using data from: Medical claims, pharmacy claims, or MMR. Members will receive a letter when they qualify for SSBCI.</a:t>
            </a:r>
          </a:p>
        </p:txBody>
      </p:sp>
    </p:spTree>
    <p:extLst>
      <p:ext uri="{BB962C8B-B14F-4D97-AF65-F5344CB8AC3E}">
        <p14:creationId xmlns:p14="http://schemas.microsoft.com/office/powerpoint/2010/main" val="594542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7FD1DC9-D403-912D-818A-D57CED775E4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4C7F10F-6E2A-84FB-9432-B977B72700CA}"/>
              </a:ext>
            </a:extLst>
          </p:cNvPr>
          <p:cNvGrpSpPr/>
          <p:nvPr/>
        </p:nvGrpSpPr>
        <p:grpSpPr>
          <a:xfrm>
            <a:off x="11734791" y="-110431"/>
            <a:ext cx="686086" cy="1763191"/>
            <a:chOff x="6381946" y="106386"/>
            <a:chExt cx="280734" cy="721466"/>
          </a:xfrm>
          <a:solidFill>
            <a:srgbClr val="F68D2E"/>
          </a:solidFill>
        </p:grpSpPr>
        <p:sp>
          <p:nvSpPr>
            <p:cNvPr id="11" name="Oval 10">
              <a:extLst>
                <a:ext uri="{FF2B5EF4-FFF2-40B4-BE49-F238E27FC236}">
                  <a16:creationId xmlns:a16="http://schemas.microsoft.com/office/drawing/2014/main" id="{5A3A70C7-B573-2CFE-DA5B-21147881BD3A}"/>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38C047CC-8DCE-EF90-4F78-DA88B02A4A88}"/>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805A8349-181A-27C1-4BCE-81E7A9000A8C}"/>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B496C13C-618A-D633-0BE9-F85DAC79F80E}"/>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8DA0D9B6-DCA5-2867-3524-4E66340E2FBB}"/>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4C6F34F4-073C-32B3-8969-954D2926C1F9}"/>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8F2323C6-E215-013D-32F1-8E0F2BF14CE9}"/>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604C9BDA-C8FE-79DA-29CF-AB02D4E3F975}"/>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C3A6FFB3-618A-980C-FB97-C0FD57817ED1}"/>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278C29C0-E672-BEC7-74B7-F7B651C4C443}"/>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85F008C1-35F7-B59B-8FC1-CFFB159C6812}"/>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672A7631-44E7-2A93-0396-17267EC69EBC}"/>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68F36EA0-0FC9-C72E-3869-AFA4B398BE13}"/>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BEC6F496-2F91-D6B3-0CDB-278397E92C73}"/>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3746EB7D-6D9A-58A9-90AD-EBC122BE8759}"/>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E9E95DEC-4D8A-67F1-FA1B-1C59E980A0F5}"/>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B11B21C8-8D6F-C121-164F-73FD1940B8EF}"/>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C10F0E9F-3F6A-4134-45F4-8B1860446991}"/>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77975684-5E75-0169-006F-E0D4BF2BF610}"/>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6A23A77C-5A59-8EF6-9BE7-191E99A7AA7F}"/>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D2C9D734-5D4C-353A-3257-E8081284E07B}"/>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29" name="Rectangle: Rounded Corners 28">
            <a:extLst>
              <a:ext uri="{FF2B5EF4-FFF2-40B4-BE49-F238E27FC236}">
                <a16:creationId xmlns:a16="http://schemas.microsoft.com/office/drawing/2014/main" id="{7DAAA082-75ED-EBD1-D35B-8074A2664467}"/>
              </a:ext>
            </a:extLst>
          </p:cNvPr>
          <p:cNvSpPr/>
          <p:nvPr/>
        </p:nvSpPr>
        <p:spPr>
          <a:xfrm>
            <a:off x="10519913" y="577783"/>
            <a:ext cx="1600200" cy="4514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venir Next Demi Bold"/>
                <a:ea typeface="+mn-ea"/>
                <a:cs typeface="+mn-cs"/>
              </a:rPr>
              <a:t>C-SNP</a:t>
            </a:r>
          </a:p>
        </p:txBody>
      </p:sp>
      <p:sp>
        <p:nvSpPr>
          <p:cNvPr id="31" name="Rectangle: Rounded Corners 30">
            <a:extLst>
              <a:ext uri="{FF2B5EF4-FFF2-40B4-BE49-F238E27FC236}">
                <a16:creationId xmlns:a16="http://schemas.microsoft.com/office/drawing/2014/main" id="{0C25B7A9-D0F8-EBD3-BB25-170DD0ABB3C8}"/>
              </a:ext>
            </a:extLst>
          </p:cNvPr>
          <p:cNvSpPr/>
          <p:nvPr/>
        </p:nvSpPr>
        <p:spPr>
          <a:xfrm>
            <a:off x="10519913" y="63536"/>
            <a:ext cx="1600200" cy="4514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venir Next Demi Bold"/>
                <a:ea typeface="+mn-ea"/>
                <a:cs typeface="+mn-cs"/>
              </a:rPr>
              <a:t>MICHIGAN</a:t>
            </a:r>
          </a:p>
        </p:txBody>
      </p:sp>
      <p:graphicFrame>
        <p:nvGraphicFramePr>
          <p:cNvPr id="2" name="Table 1">
            <a:extLst>
              <a:ext uri="{FF2B5EF4-FFF2-40B4-BE49-F238E27FC236}">
                <a16:creationId xmlns:a16="http://schemas.microsoft.com/office/drawing/2014/main" id="{91ACB352-BC10-256A-DF8E-0BBBC3DD59F8}"/>
              </a:ext>
            </a:extLst>
          </p:cNvPr>
          <p:cNvGraphicFramePr>
            <a:graphicFrameLocks noGrp="1"/>
          </p:cNvGraphicFramePr>
          <p:nvPr/>
        </p:nvGraphicFramePr>
        <p:xfrm>
          <a:off x="71887" y="63536"/>
          <a:ext cx="10369296" cy="6684268"/>
        </p:xfrm>
        <a:graphic>
          <a:graphicData uri="http://schemas.openxmlformats.org/drawingml/2006/table">
            <a:tbl>
              <a:tblPr>
                <a:tableStyleId>{5C22544A-7EE6-4342-B048-85BDC9FD1C3A}</a:tableStyleId>
              </a:tblPr>
              <a:tblGrid>
                <a:gridCol w="2192749">
                  <a:extLst>
                    <a:ext uri="{9D8B030D-6E8A-4147-A177-3AD203B41FA5}">
                      <a16:colId xmlns:a16="http://schemas.microsoft.com/office/drawing/2014/main" val="398416591"/>
                    </a:ext>
                  </a:extLst>
                </a:gridCol>
                <a:gridCol w="2596169">
                  <a:extLst>
                    <a:ext uri="{9D8B030D-6E8A-4147-A177-3AD203B41FA5}">
                      <a16:colId xmlns:a16="http://schemas.microsoft.com/office/drawing/2014/main" val="2126611469"/>
                    </a:ext>
                  </a:extLst>
                </a:gridCol>
                <a:gridCol w="2668040">
                  <a:extLst>
                    <a:ext uri="{9D8B030D-6E8A-4147-A177-3AD203B41FA5}">
                      <a16:colId xmlns:a16="http://schemas.microsoft.com/office/drawing/2014/main" val="4082688861"/>
                    </a:ext>
                  </a:extLst>
                </a:gridCol>
                <a:gridCol w="2912338">
                  <a:extLst>
                    <a:ext uri="{9D8B030D-6E8A-4147-A177-3AD203B41FA5}">
                      <a16:colId xmlns:a16="http://schemas.microsoft.com/office/drawing/2014/main" val="1152628582"/>
                    </a:ext>
                  </a:extLst>
                </a:gridCol>
              </a:tblGrid>
              <a:tr h="643827">
                <a:tc>
                  <a:txBody>
                    <a:bodyPr/>
                    <a:lstStyle/>
                    <a:p>
                      <a:pPr algn="ctr"/>
                      <a:endParaRPr lang="en-US" sz="1200" b="1" dirty="0">
                        <a:solidFill>
                          <a:schemeClr val="bg1"/>
                        </a:solidFill>
                        <a:latin typeface="+mj-lt"/>
                      </a:endParaRP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Zing Select Diabetes </a:t>
                      </a:r>
                    </a:p>
                    <a:p>
                      <a:pPr algn="ctr" fontAlgn="ctr"/>
                      <a:r>
                        <a:rPr lang="en-US" sz="1200" b="1" i="0" u="none" strike="noStrike" dirty="0">
                          <a:solidFill>
                            <a:schemeClr val="bg1"/>
                          </a:solidFill>
                          <a:effectLst/>
                          <a:latin typeface="+mj-lt"/>
                        </a:rPr>
                        <a:t>&amp; Heart MI (HMO C-SNP)</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nn-NO" sz="1200" b="1" i="0" u="none" strike="noStrike" dirty="0">
                          <a:solidFill>
                            <a:schemeClr val="bg1"/>
                          </a:solidFill>
                          <a:effectLst/>
                          <a:latin typeface="+mj-lt"/>
                        </a:rPr>
                        <a:t>Zing Elite Diabetes </a:t>
                      </a:r>
                    </a:p>
                    <a:p>
                      <a:pPr algn="ctr" fontAlgn="ctr"/>
                      <a:r>
                        <a:rPr lang="nn-NO" sz="1200" b="1" i="0" u="none" strike="noStrike" dirty="0">
                          <a:solidFill>
                            <a:schemeClr val="bg1"/>
                          </a:solidFill>
                          <a:effectLst/>
                          <a:latin typeface="+mj-lt"/>
                        </a:rPr>
                        <a:t>&amp; Heart MI (HMO C-SNP)</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Zing Open Choice Diabetes </a:t>
                      </a:r>
                    </a:p>
                    <a:p>
                      <a:pPr algn="ctr" fontAlgn="ctr"/>
                      <a:r>
                        <a:rPr lang="en-US" sz="1200" b="1" i="0" u="none" strike="noStrike" dirty="0">
                          <a:solidFill>
                            <a:schemeClr val="bg1"/>
                          </a:solidFill>
                          <a:effectLst/>
                          <a:latin typeface="+mj-lt"/>
                        </a:rPr>
                        <a:t>&amp; Heart MI (PPO C-SNP)</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extLst>
                  <a:ext uri="{0D108BD9-81ED-4DB2-BD59-A6C34878D82A}">
                    <a16:rowId xmlns:a16="http://schemas.microsoft.com/office/drawing/2014/main" val="1045747566"/>
                  </a:ext>
                </a:extLst>
              </a:tr>
              <a:tr h="277314">
                <a:tc>
                  <a:txBody>
                    <a:bodyPr/>
                    <a:lstStyle/>
                    <a:p>
                      <a:pPr algn="ctr"/>
                      <a:endParaRPr lang="en-US" sz="1200" b="1" dirty="0">
                        <a:solidFill>
                          <a:schemeClr val="bg1"/>
                        </a:solidFill>
                        <a:latin typeface="+mj-lt"/>
                      </a:endParaRP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H4624-012</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H4624-032</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ctr"/>
                      <a:r>
                        <a:rPr lang="en-US" sz="1200" b="1" i="0" u="none" strike="noStrike" dirty="0">
                          <a:solidFill>
                            <a:schemeClr val="bg1"/>
                          </a:solidFill>
                          <a:effectLst/>
                          <a:latin typeface="+mj-lt"/>
                        </a:rPr>
                        <a:t>H6876-003</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extLst>
                  <a:ext uri="{0D108BD9-81ED-4DB2-BD59-A6C34878D82A}">
                    <a16:rowId xmlns:a16="http://schemas.microsoft.com/office/drawing/2014/main" val="236751026"/>
                  </a:ext>
                </a:extLst>
              </a:tr>
              <a:tr h="311999">
                <a:tc>
                  <a:txBody>
                    <a:bodyPr/>
                    <a:lstStyle/>
                    <a:p>
                      <a:pPr algn="ctr"/>
                      <a:r>
                        <a:rPr lang="en-US" sz="1200" b="1" dirty="0">
                          <a:solidFill>
                            <a:schemeClr val="bg1"/>
                          </a:solidFill>
                          <a:latin typeface="+mj-lt"/>
                        </a:rPr>
                        <a:t>Plan Type</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8FD6BD"/>
                    </a:solidFill>
                  </a:tcPr>
                </a:tc>
                <a:tc>
                  <a:txBody>
                    <a:bodyPr/>
                    <a:lstStyle/>
                    <a:p>
                      <a:pPr algn="ctr" fontAlgn="ctr"/>
                      <a:r>
                        <a:rPr lang="en-US" sz="1200" b="0" i="0" u="none" strike="noStrike" kern="1200" dirty="0">
                          <a:solidFill>
                            <a:schemeClr val="bg1"/>
                          </a:solidFill>
                          <a:effectLst/>
                          <a:latin typeface="+mj-lt"/>
                          <a:ea typeface="+mn-ea"/>
                          <a:cs typeface="+mn-cs"/>
                        </a:rPr>
                        <a:t>Chronic: CHF/CVD/Diabetes</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8FD6BD"/>
                    </a:solidFill>
                  </a:tcPr>
                </a:tc>
                <a:tc>
                  <a:txBody>
                    <a:bodyPr/>
                    <a:lstStyle/>
                    <a:p>
                      <a:pPr algn="ctr" fontAlgn="ctr"/>
                      <a:r>
                        <a:rPr lang="en-US" sz="1200" b="0" i="0" u="none" strike="noStrike" kern="1200" dirty="0">
                          <a:solidFill>
                            <a:schemeClr val="bg1"/>
                          </a:solidFill>
                          <a:effectLst/>
                          <a:latin typeface="+mj-lt"/>
                          <a:ea typeface="+mn-ea"/>
                          <a:cs typeface="+mn-cs"/>
                        </a:rPr>
                        <a:t>Chronic </a:t>
                      </a:r>
                      <a:r>
                        <a:rPr lang="en-US" sz="1200" b="0" i="0" u="none" strike="noStrike" kern="1200" dirty="0">
                          <a:solidFill>
                            <a:schemeClr val="tx1"/>
                          </a:solidFill>
                          <a:effectLst/>
                          <a:latin typeface="+mj-lt"/>
                          <a:ea typeface="+mn-ea"/>
                          <a:cs typeface="+mn-cs"/>
                        </a:rPr>
                        <a:t>PSP</a:t>
                      </a:r>
                      <a:r>
                        <a:rPr lang="en-US" sz="1200" b="0" i="0" u="none" strike="noStrike" kern="1200" dirty="0">
                          <a:solidFill>
                            <a:schemeClr val="bg1"/>
                          </a:solidFill>
                          <a:effectLst/>
                          <a:latin typeface="+mj-lt"/>
                          <a:ea typeface="+mn-ea"/>
                          <a:cs typeface="+mn-cs"/>
                        </a:rPr>
                        <a:t>: CHF/CVD/Diabetes</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8FD6BD"/>
                    </a:solidFill>
                  </a:tcPr>
                </a:tc>
                <a:tc>
                  <a:txBody>
                    <a:bodyPr/>
                    <a:lstStyle/>
                    <a:p>
                      <a:pPr algn="ctr" fontAlgn="ctr"/>
                      <a:r>
                        <a:rPr lang="en-US" sz="1200" b="1" i="0" u="none" strike="noStrike" kern="1200" dirty="0">
                          <a:solidFill>
                            <a:schemeClr val="bg1"/>
                          </a:solidFill>
                          <a:effectLst/>
                          <a:latin typeface="+mj-lt"/>
                          <a:ea typeface="+mn-ea"/>
                          <a:cs typeface="+mn-cs"/>
                        </a:rPr>
                        <a:t>Chronic: CHF/CVD/Diabetes</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lnTlToBr w="12700" cmpd="sng">
                      <a:noFill/>
                      <a:prstDash val="solid"/>
                    </a:lnTlToBr>
                    <a:lnBlToTr w="12700" cmpd="sng">
                      <a:noFill/>
                      <a:prstDash val="solid"/>
                    </a:lnBlToTr>
                    <a:solidFill>
                      <a:srgbClr val="8FD6BD"/>
                    </a:solidFill>
                  </a:tcPr>
                </a:tc>
                <a:extLst>
                  <a:ext uri="{0D108BD9-81ED-4DB2-BD59-A6C34878D82A}">
                    <a16:rowId xmlns:a16="http://schemas.microsoft.com/office/drawing/2014/main" val="4239367893"/>
                  </a:ext>
                </a:extLst>
              </a:tr>
              <a:tr h="631101">
                <a:tc>
                  <a:txBody>
                    <a:bodyPr/>
                    <a:lstStyle/>
                    <a:p>
                      <a:pPr algn="ctr"/>
                      <a:r>
                        <a:rPr lang="en-US" sz="1200" b="0" dirty="0">
                          <a:latin typeface="+mj-lt"/>
                        </a:rPr>
                        <a:t>Service Area</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FDBE8"/>
                    </a:solidFill>
                  </a:tcPr>
                </a:tc>
                <a:tc>
                  <a:txBody>
                    <a:bodyPr/>
                    <a:lstStyle/>
                    <a:p>
                      <a:pPr algn="ctr" fontAlgn="ctr"/>
                      <a:r>
                        <a:rPr lang="en-US" sz="1200" b="0" i="0" u="none" strike="noStrike" dirty="0">
                          <a:solidFill>
                            <a:srgbClr val="000000"/>
                          </a:solidFill>
                          <a:effectLst/>
                          <a:latin typeface="+mn-lt"/>
                        </a:rPr>
                        <a:t>Genesee, Lapeer, Livingston, Macomb, Oakland, Washtenaw, Wayne</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FDBE8"/>
                    </a:solidFill>
                  </a:tcPr>
                </a:tc>
                <a:tc>
                  <a:txBody>
                    <a:bodyPr/>
                    <a:lstStyle/>
                    <a:p>
                      <a:pPr algn="ctr" fontAlgn="ctr"/>
                      <a:r>
                        <a:rPr lang="en-US" sz="1200" b="0" i="0" u="none" strike="noStrike" dirty="0">
                          <a:solidFill>
                            <a:srgbClr val="000000"/>
                          </a:solidFill>
                          <a:effectLst/>
                          <a:latin typeface="+mn-lt"/>
                        </a:rPr>
                        <a:t>Macomb, Oakland, Wayne</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FDBE8"/>
                    </a:solidFill>
                  </a:tcPr>
                </a:tc>
                <a:tc>
                  <a:txBody>
                    <a:bodyPr/>
                    <a:lstStyle/>
                    <a:p>
                      <a:pPr algn="ctr" fontAlgn="ctr"/>
                      <a:r>
                        <a:rPr lang="en-US" sz="1200" b="0" i="0" u="none" strike="noStrike" dirty="0">
                          <a:solidFill>
                            <a:srgbClr val="000000"/>
                          </a:solidFill>
                          <a:effectLst/>
                          <a:latin typeface="+mn-lt"/>
                        </a:rPr>
                        <a:t>Genesee, Lapeer, Livingston, Macomb, Oakland, Washtenaw, Wayne</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AFDBE8"/>
                    </a:solidFill>
                  </a:tcPr>
                </a:tc>
                <a:extLst>
                  <a:ext uri="{0D108BD9-81ED-4DB2-BD59-A6C34878D82A}">
                    <a16:rowId xmlns:a16="http://schemas.microsoft.com/office/drawing/2014/main" val="971183168"/>
                  </a:ext>
                </a:extLst>
              </a:tr>
              <a:tr h="267079">
                <a:tc>
                  <a:txBody>
                    <a:bodyPr/>
                    <a:lstStyle/>
                    <a:p>
                      <a:pPr algn="r"/>
                      <a:r>
                        <a:rPr lang="en-US" sz="1100" b="0" dirty="0">
                          <a:latin typeface="+mj-lt"/>
                        </a:rPr>
                        <a:t>MOOP (In-Network)</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$4,500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$4,500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$4,950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12153485"/>
                  </a:ext>
                </a:extLst>
              </a:tr>
              <a:tr h="439894">
                <a:tc>
                  <a:txBody>
                    <a:bodyPr/>
                    <a:lstStyle/>
                    <a:p>
                      <a:pPr algn="r"/>
                      <a:r>
                        <a:rPr lang="en-US" sz="1100" b="0" dirty="0">
                          <a:latin typeface="+mj-lt"/>
                        </a:rPr>
                        <a:t>MOOP (INN &amp; OON Combined)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 OON Benefits</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 OON Benefits</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$8,950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068886312"/>
                  </a:ext>
                </a:extLst>
              </a:tr>
              <a:tr h="267079">
                <a:tc>
                  <a:txBody>
                    <a:bodyPr/>
                    <a:lstStyle/>
                    <a:p>
                      <a:pPr algn="r"/>
                      <a:r>
                        <a:rPr lang="en-US" sz="1100" b="0" dirty="0">
                          <a:latin typeface="+mj-lt"/>
                        </a:rPr>
                        <a:t>PCP</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150876"/>
                  </a:ext>
                </a:extLst>
              </a:tr>
              <a:tr h="267079">
                <a:tc>
                  <a:txBody>
                    <a:bodyPr/>
                    <a:lstStyle/>
                    <a:p>
                      <a:pPr algn="r"/>
                      <a:r>
                        <a:rPr lang="en-US" sz="1100" b="0" dirty="0">
                          <a:latin typeface="+mj-lt"/>
                        </a:rPr>
                        <a:t>SNP SPC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23140117"/>
                  </a:ext>
                </a:extLst>
              </a:tr>
              <a:tr h="267079">
                <a:tc>
                  <a:txBody>
                    <a:bodyPr/>
                    <a:lstStyle/>
                    <a:p>
                      <a:pPr algn="r"/>
                      <a:r>
                        <a:rPr lang="en-US" sz="1100" b="0" dirty="0">
                          <a:latin typeface="+mj-lt"/>
                        </a:rPr>
                        <a:t>SPC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235710428"/>
                  </a:ext>
                </a:extLst>
              </a:tr>
              <a:tr h="267079">
                <a:tc>
                  <a:txBody>
                    <a:bodyPr/>
                    <a:lstStyle/>
                    <a:p>
                      <a:pPr lvl="0" algn="r">
                        <a:lnSpc>
                          <a:spcPct val="100000"/>
                        </a:lnSpc>
                        <a:spcBef>
                          <a:spcPts val="0"/>
                        </a:spcBef>
                        <a:spcAft>
                          <a:spcPts val="0"/>
                        </a:spcAft>
                        <a:buNone/>
                      </a:pPr>
                      <a:r>
                        <a:rPr lang="en-US" sz="1100" b="0" i="0" u="none" strike="noStrike" noProof="0" dirty="0">
                          <a:solidFill>
                            <a:srgbClr val="000000"/>
                          </a:solidFill>
                          <a:latin typeface="+mj-lt"/>
                        </a:rPr>
                        <a:t>Dental Allowance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$2,000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912138750"/>
                  </a:ext>
                </a:extLst>
              </a:tr>
              <a:tr h="267079">
                <a:tc>
                  <a:txBody>
                    <a:bodyPr/>
                    <a:lstStyle/>
                    <a:p>
                      <a:pPr algn="r"/>
                      <a:r>
                        <a:rPr lang="en-US" sz="1100" b="0" dirty="0">
                          <a:latin typeface="+mj-lt"/>
                        </a:rPr>
                        <a:t>Eyewear Allowance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$300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$350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4426147"/>
                  </a:ext>
                </a:extLst>
              </a:tr>
              <a:tr h="421602">
                <a:tc>
                  <a:txBody>
                    <a:bodyPr/>
                    <a:lstStyle/>
                    <a:p>
                      <a:pPr algn="r"/>
                      <a:r>
                        <a:rPr lang="en-US" sz="1100" b="0" dirty="0">
                          <a:latin typeface="+mj-lt"/>
                        </a:rPr>
                        <a:t>Hearing Aid Allowance (3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$750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$750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$750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28793566"/>
                  </a:ext>
                </a:extLst>
              </a:tr>
              <a:tr h="267079">
                <a:tc>
                  <a:txBody>
                    <a:bodyPr/>
                    <a:lstStyle/>
                    <a:p>
                      <a:pPr algn="r"/>
                      <a:r>
                        <a:rPr lang="en-US" sz="1100" b="0" dirty="0">
                          <a:latin typeface="+mj-lt"/>
                        </a:rPr>
                        <a:t>Inpatient Hosp (Days 1-6)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$285</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$300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$310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02098696"/>
                  </a:ext>
                </a:extLst>
              </a:tr>
              <a:tr h="3456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Transportation (One-Way)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28</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30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41530417"/>
                  </a:ext>
                </a:extLst>
              </a:tr>
              <a:tr h="26707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Flex Card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179722024"/>
                  </a:ext>
                </a:extLst>
              </a:tr>
              <a:tr h="36844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Standalone OTC Allowance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$90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$75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180539"/>
                  </a:ext>
                </a:extLst>
              </a:tr>
              <a:tr h="26707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Frequency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Quarterly</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Quarterly</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767056"/>
                  </a:ext>
                </a:extLst>
              </a:tr>
              <a:tr h="26707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SSBCI Allowance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$77  / Month</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$157 / Month</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b="0" i="0" u="none" strike="noStrike" dirty="0">
                          <a:solidFill>
                            <a:srgbClr val="000000"/>
                          </a:solidFill>
                          <a:effectLst/>
                          <a:latin typeface="+mn-lt"/>
                        </a:rPr>
                        <a:t>$95  / Month</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8780946"/>
                  </a:ext>
                </a:extLst>
              </a:tr>
              <a:tr h="26707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SSBCI Inclusion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Food, Utilities, AC</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OTC, Food, Utilities, AC</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Food, Utilities, AC</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8570174"/>
                  </a:ext>
                </a:extLst>
              </a:tr>
              <a:tr h="30658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RX</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chemeClr val="tx1"/>
                          </a:solidFill>
                          <a:effectLst/>
                          <a:uLnTx/>
                          <a:uFillTx/>
                          <a:latin typeface="+mn-lt"/>
                          <a:ea typeface="+mn-ea"/>
                          <a:cs typeface="+mn-cs"/>
                        </a:rPr>
                        <a:t>$0 / $5 / $47 / </a:t>
                      </a:r>
                      <a:r>
                        <a:rPr lang="sv-SE" sz="1100" b="0" i="0" u="none" strike="noStrike" kern="1200" dirty="0">
                          <a:solidFill>
                            <a:schemeClr val="tx1"/>
                          </a:solidFill>
                          <a:effectLst/>
                          <a:latin typeface="+mn-lt"/>
                          <a:ea typeface="+mn-ea"/>
                          <a:cs typeface="+mn-cs"/>
                        </a:rPr>
                        <a:t>25% </a:t>
                      </a:r>
                      <a:r>
                        <a:rPr kumimoji="0" lang="sv-SE" sz="1100" b="0" i="0" u="none" strike="noStrike" kern="1200" cap="none" spc="0" normalizeH="0" baseline="0" noProof="0" dirty="0">
                          <a:ln>
                            <a:noFill/>
                          </a:ln>
                          <a:solidFill>
                            <a:schemeClr val="tx1"/>
                          </a:solidFill>
                          <a:effectLst/>
                          <a:uLnTx/>
                          <a:uFillTx/>
                          <a:latin typeface="+mn-lt"/>
                          <a:ea typeface="+mn-ea"/>
                          <a:cs typeface="+mn-cs"/>
                        </a:rPr>
                        <a:t> / 33% / $0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chemeClr val="tx1"/>
                          </a:solidFill>
                          <a:effectLst/>
                          <a:uLnTx/>
                          <a:uFillTx/>
                          <a:latin typeface="+mn-lt"/>
                          <a:ea typeface="+mn-ea"/>
                          <a:cs typeface="+mn-cs"/>
                        </a:rPr>
                        <a:t>$0 / $5 / $47 / </a:t>
                      </a:r>
                      <a:r>
                        <a:rPr lang="sv-SE" sz="1100" b="0" i="0" u="none" strike="noStrike" kern="1200" dirty="0">
                          <a:solidFill>
                            <a:schemeClr val="tx1"/>
                          </a:solidFill>
                          <a:effectLst/>
                          <a:latin typeface="+mn-lt"/>
                          <a:ea typeface="+mn-ea"/>
                          <a:cs typeface="+mn-cs"/>
                        </a:rPr>
                        <a:t>25% </a:t>
                      </a:r>
                      <a:r>
                        <a:rPr kumimoji="0" lang="sv-SE" sz="1100" b="0" i="0" u="none" strike="noStrike" kern="1200" cap="none" spc="0" normalizeH="0" baseline="0" noProof="0" dirty="0">
                          <a:ln>
                            <a:noFill/>
                          </a:ln>
                          <a:solidFill>
                            <a:schemeClr val="tx1"/>
                          </a:solidFill>
                          <a:effectLst/>
                          <a:uLnTx/>
                          <a:uFillTx/>
                          <a:latin typeface="+mn-lt"/>
                          <a:ea typeface="+mn-ea"/>
                          <a:cs typeface="+mn-cs"/>
                        </a:rPr>
                        <a:t>/ 33% / $0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chemeClr val="tx1"/>
                          </a:solidFill>
                          <a:effectLst/>
                          <a:uLnTx/>
                          <a:uFillTx/>
                          <a:latin typeface="+mn-lt"/>
                          <a:ea typeface="+mn-ea"/>
                          <a:cs typeface="+mn-cs"/>
                        </a:rPr>
                        <a:t>$0 / $5 / $47 / </a:t>
                      </a:r>
                      <a:r>
                        <a:rPr lang="sv-SE" sz="1100" b="0" i="0" u="none" strike="noStrike" kern="1200" dirty="0">
                          <a:solidFill>
                            <a:schemeClr val="tx1"/>
                          </a:solidFill>
                          <a:effectLst/>
                          <a:latin typeface="+mn-lt"/>
                          <a:ea typeface="+mn-ea"/>
                          <a:cs typeface="+mn-cs"/>
                        </a:rPr>
                        <a:t>25% </a:t>
                      </a:r>
                      <a:r>
                        <a:rPr kumimoji="0" lang="sv-SE" sz="1100" b="0" i="0" u="none" strike="noStrike" kern="1200" cap="none" spc="0" normalizeH="0" baseline="0" noProof="0" dirty="0">
                          <a:ln>
                            <a:noFill/>
                          </a:ln>
                          <a:solidFill>
                            <a:schemeClr val="tx1"/>
                          </a:solidFill>
                          <a:effectLst/>
                          <a:uLnTx/>
                          <a:uFillTx/>
                          <a:latin typeface="+mn-lt"/>
                          <a:ea typeface="+mn-ea"/>
                          <a:cs typeface="+mn-cs"/>
                        </a:rPr>
                        <a:t>/ 33% / $0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487552561"/>
                  </a:ext>
                </a:extLst>
              </a:tr>
            </a:tbl>
          </a:graphicData>
        </a:graphic>
      </p:graphicFrame>
      <p:sp>
        <p:nvSpPr>
          <p:cNvPr id="4" name="Rectangle: Rounded Corners 3">
            <a:extLst>
              <a:ext uri="{FF2B5EF4-FFF2-40B4-BE49-F238E27FC236}">
                <a16:creationId xmlns:a16="http://schemas.microsoft.com/office/drawing/2014/main" id="{101D1A01-FBAE-1790-AC37-C61DFF5886A0}"/>
              </a:ext>
            </a:extLst>
          </p:cNvPr>
          <p:cNvSpPr/>
          <p:nvPr/>
        </p:nvSpPr>
        <p:spPr>
          <a:xfrm>
            <a:off x="10519913" y="1060353"/>
            <a:ext cx="1600200" cy="1390823"/>
          </a:xfrm>
          <a:prstGeom prst="roundRect">
            <a:avLst>
              <a:gd name="adj" fmla="val 9529"/>
            </a:avLst>
          </a:prstGeom>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ALL PLANS Premium Target: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Part C =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Part D = $0</a:t>
            </a:r>
          </a:p>
        </p:txBody>
      </p:sp>
      <p:sp>
        <p:nvSpPr>
          <p:cNvPr id="5" name="Rectangle: Rounded Corners 4">
            <a:extLst>
              <a:ext uri="{FF2B5EF4-FFF2-40B4-BE49-F238E27FC236}">
                <a16:creationId xmlns:a16="http://schemas.microsoft.com/office/drawing/2014/main" id="{B28BD01C-4BE0-719C-D205-0090D04788EF}"/>
              </a:ext>
            </a:extLst>
          </p:cNvPr>
          <p:cNvSpPr/>
          <p:nvPr/>
        </p:nvSpPr>
        <p:spPr>
          <a:xfrm>
            <a:off x="10519913" y="2471785"/>
            <a:ext cx="1600200" cy="879507"/>
          </a:xfrm>
          <a:prstGeom prst="roundRect">
            <a:avLst>
              <a:gd name="adj" fmla="val 9529"/>
            </a:avLst>
          </a:prstGeom>
          <a:solidFill>
            <a:srgbClr val="D4C304"/>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ysClr val="windowText" lastClr="000000"/>
                </a:solidFill>
                <a:effectLst/>
                <a:uLnTx/>
                <a:uFillTx/>
                <a:latin typeface="Avenir Next Demi Bold"/>
                <a:ea typeface="+mn-ea"/>
                <a:cs typeface="+mn-cs"/>
              </a:rPr>
              <a:t>Sildenafil is included with plan shown</a:t>
            </a:r>
          </a:p>
        </p:txBody>
      </p:sp>
      <p:sp>
        <p:nvSpPr>
          <p:cNvPr id="6" name="Rectangle: Rounded Corners 5">
            <a:extLst>
              <a:ext uri="{FF2B5EF4-FFF2-40B4-BE49-F238E27FC236}">
                <a16:creationId xmlns:a16="http://schemas.microsoft.com/office/drawing/2014/main" id="{10701600-06F3-21D8-8694-2AAC9EB4C84D}"/>
              </a:ext>
            </a:extLst>
          </p:cNvPr>
          <p:cNvSpPr/>
          <p:nvPr/>
        </p:nvSpPr>
        <p:spPr>
          <a:xfrm>
            <a:off x="10517272" y="3363541"/>
            <a:ext cx="1600200" cy="519381"/>
          </a:xfrm>
          <a:prstGeom prst="roundRect">
            <a:avLst>
              <a:gd name="adj" fmla="val 16111"/>
            </a:avLst>
          </a:prstGeom>
          <a:solidFill>
            <a:srgbClr val="FFB549"/>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white"/>
                </a:solidFill>
                <a:effectLst/>
                <a:uLnTx/>
                <a:uFillTx/>
                <a:latin typeface="Avenir Next Demi Bold"/>
                <a:ea typeface="+mn-ea"/>
                <a:cs typeface="+mn-cs"/>
              </a:rPr>
              <a:t>AC benefit offered</a:t>
            </a:r>
          </a:p>
        </p:txBody>
      </p:sp>
      <p:pic>
        <p:nvPicPr>
          <p:cNvPr id="3" name="Picture 2" descr="A black background with white text&#10;&#10;AI-generated content may be incorrect.">
            <a:extLst>
              <a:ext uri="{FF2B5EF4-FFF2-40B4-BE49-F238E27FC236}">
                <a16:creationId xmlns:a16="http://schemas.microsoft.com/office/drawing/2014/main" id="{A686E136-F355-FB4F-CCE4-BC2E704AFFDD}"/>
              </a:ext>
            </a:extLst>
          </p:cNvPr>
          <p:cNvPicPr>
            <a:picLocks noChangeAspect="1"/>
          </p:cNvPicPr>
          <p:nvPr/>
        </p:nvPicPr>
        <p:blipFill>
          <a:blip r:embed="rId3"/>
          <a:stretch>
            <a:fillRect/>
          </a:stretch>
        </p:blipFill>
        <p:spPr>
          <a:xfrm>
            <a:off x="148797" y="147421"/>
            <a:ext cx="1958562" cy="723909"/>
          </a:xfrm>
          <a:prstGeom prst="rect">
            <a:avLst/>
          </a:prstGeom>
        </p:spPr>
      </p:pic>
    </p:spTree>
    <p:extLst>
      <p:ext uri="{BB962C8B-B14F-4D97-AF65-F5344CB8AC3E}">
        <p14:creationId xmlns:p14="http://schemas.microsoft.com/office/powerpoint/2010/main" val="1847015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13A63C-8260-0471-A5BF-5937FDECBFC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A39AAFD5-9E85-6B7F-E290-24CAA5CAF141}"/>
              </a:ext>
            </a:extLst>
          </p:cNvPr>
          <p:cNvGrpSpPr/>
          <p:nvPr/>
        </p:nvGrpSpPr>
        <p:grpSpPr>
          <a:xfrm>
            <a:off x="11734791" y="-110431"/>
            <a:ext cx="686086" cy="1763191"/>
            <a:chOff x="6381946" y="106386"/>
            <a:chExt cx="280734" cy="721466"/>
          </a:xfrm>
          <a:solidFill>
            <a:srgbClr val="F68D2E"/>
          </a:solidFill>
        </p:grpSpPr>
        <p:sp>
          <p:nvSpPr>
            <p:cNvPr id="11" name="Oval 10">
              <a:extLst>
                <a:ext uri="{FF2B5EF4-FFF2-40B4-BE49-F238E27FC236}">
                  <a16:creationId xmlns:a16="http://schemas.microsoft.com/office/drawing/2014/main" id="{341242F3-A922-C161-2C0A-7C59043EC1F1}"/>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EB0407EF-79C8-FC29-6497-90B619B81577}"/>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3EC74CF5-7DDD-A3C1-D5EE-922DC14C7F7C}"/>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6A4BDC81-1964-8222-C31D-C0436BA8EB98}"/>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F8D54E1F-5A4C-B7FB-4564-AF86E0BC3AD1}"/>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016FD782-BE1F-3686-6348-B0B0FAB59714}"/>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C747FF66-2057-A3B6-2DB6-574EBC2B53A8}"/>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495CC151-8F84-0700-368E-5BAE37B61CEB}"/>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5AE2000A-788A-F6D1-73C0-D5E99796989E}"/>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B7DFE22C-873A-4C99-F976-6966A2A30B47}"/>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FA5A625C-4D05-2DC5-D03B-05D25EC8F5D5}"/>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250DE7E6-ECD0-F614-1565-17BE884963A8}"/>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D1775AFC-8E5A-3758-25BE-73FE086EE2AC}"/>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C9947D38-0B6B-DA8B-2FB2-BC670C0F1AD2}"/>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7FCA3896-8BA3-2C4E-F959-E389C557FEDD}"/>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D9938C91-A9B9-0F26-CAF5-DAE2410D80DE}"/>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EE24568B-7602-23CA-5C0F-9E4098A3E392}"/>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E3C300E8-548C-F00B-3C3F-677767E4DA5B}"/>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BDC588B9-FAEE-9BAF-6104-5685A663FBEC}"/>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97BBBE19-0A79-625C-C38D-EA9AC956E365}"/>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F8D3F2A5-85DE-D9D6-6AE5-2A9AF2A27E77}"/>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graphicFrame>
        <p:nvGraphicFramePr>
          <p:cNvPr id="4" name="Table 3">
            <a:extLst>
              <a:ext uri="{FF2B5EF4-FFF2-40B4-BE49-F238E27FC236}">
                <a16:creationId xmlns:a16="http://schemas.microsoft.com/office/drawing/2014/main" id="{50F67789-A014-5E99-2BBE-C33CC3C623BC}"/>
              </a:ext>
            </a:extLst>
          </p:cNvPr>
          <p:cNvGraphicFramePr>
            <a:graphicFrameLocks noGrp="1"/>
          </p:cNvGraphicFramePr>
          <p:nvPr/>
        </p:nvGraphicFramePr>
        <p:xfrm>
          <a:off x="72646" y="51687"/>
          <a:ext cx="10365174" cy="6788429"/>
        </p:xfrm>
        <a:graphic>
          <a:graphicData uri="http://schemas.openxmlformats.org/drawingml/2006/table">
            <a:tbl>
              <a:tblPr>
                <a:tableStyleId>{5C22544A-7EE6-4342-B048-85BDC9FD1C3A}</a:tableStyleId>
              </a:tblPr>
              <a:tblGrid>
                <a:gridCol w="2191990">
                  <a:extLst>
                    <a:ext uri="{9D8B030D-6E8A-4147-A177-3AD203B41FA5}">
                      <a16:colId xmlns:a16="http://schemas.microsoft.com/office/drawing/2014/main" val="398416591"/>
                    </a:ext>
                  </a:extLst>
                </a:gridCol>
                <a:gridCol w="8173184">
                  <a:extLst>
                    <a:ext uri="{9D8B030D-6E8A-4147-A177-3AD203B41FA5}">
                      <a16:colId xmlns:a16="http://schemas.microsoft.com/office/drawing/2014/main" val="2126611469"/>
                    </a:ext>
                  </a:extLst>
                </a:gridCol>
              </a:tblGrid>
              <a:tr h="756486">
                <a:tc>
                  <a:txBody>
                    <a:bodyPr/>
                    <a:lstStyle/>
                    <a:p>
                      <a:pPr algn="ctr"/>
                      <a:endParaRPr lang="en-US" sz="1200" b="1" dirty="0">
                        <a:solidFill>
                          <a:schemeClr val="bg1"/>
                        </a:solidFill>
                        <a:latin typeface="+mj-lt"/>
                      </a:endParaRP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007681"/>
                    </a:solidFill>
                  </a:tcPr>
                </a:tc>
                <a:tc>
                  <a:txBody>
                    <a:bodyPr/>
                    <a:lstStyle/>
                    <a:p>
                      <a:pPr algn="ctr" fontAlgn="ctr"/>
                      <a:r>
                        <a:rPr lang="nl-NL" sz="1200" b="1" i="0" u="none" strike="noStrike" dirty="0">
                          <a:solidFill>
                            <a:schemeClr val="bg1"/>
                          </a:solidFill>
                          <a:effectLst/>
                          <a:latin typeface="+mj-lt"/>
                        </a:rPr>
                        <a:t>Zing Select Dialysis MI (HMO C-SNP)</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007681"/>
                    </a:solidFill>
                  </a:tcPr>
                </a:tc>
                <a:extLst>
                  <a:ext uri="{0D108BD9-81ED-4DB2-BD59-A6C34878D82A}">
                    <a16:rowId xmlns:a16="http://schemas.microsoft.com/office/drawing/2014/main" val="1045747566"/>
                  </a:ext>
                </a:extLst>
              </a:tr>
              <a:tr h="269342">
                <a:tc>
                  <a:txBody>
                    <a:bodyPr/>
                    <a:lstStyle/>
                    <a:p>
                      <a:pPr algn="ctr"/>
                      <a:endParaRPr lang="en-US" dirty="0"/>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00768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mj-lt"/>
                          <a:ea typeface="+mn-ea"/>
                          <a:cs typeface="+mn-cs"/>
                        </a:rPr>
                        <a:t>H4624-023</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007681"/>
                    </a:solidFill>
                  </a:tcPr>
                </a:tc>
                <a:extLst>
                  <a:ext uri="{0D108BD9-81ED-4DB2-BD59-A6C34878D82A}">
                    <a16:rowId xmlns:a16="http://schemas.microsoft.com/office/drawing/2014/main" val="1659442524"/>
                  </a:ext>
                </a:extLst>
              </a:tr>
              <a:tr h="386066">
                <a:tc>
                  <a:txBody>
                    <a:bodyPr/>
                    <a:lstStyle/>
                    <a:p>
                      <a:pPr algn="ctr"/>
                      <a:r>
                        <a:rPr lang="en-US" sz="1200" b="1" dirty="0">
                          <a:solidFill>
                            <a:schemeClr val="bg1"/>
                          </a:solidFill>
                          <a:latin typeface="+mj-lt"/>
                        </a:rPr>
                        <a:t>Plan Type</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8FD6BD"/>
                    </a:solidFill>
                  </a:tcPr>
                </a:tc>
                <a:tc>
                  <a:txBody>
                    <a:bodyPr/>
                    <a:lstStyle/>
                    <a:p>
                      <a:pPr algn="ctr" fontAlgn="ctr"/>
                      <a:r>
                        <a:rPr lang="en-US" sz="1200" b="0" i="0" u="none" strike="noStrike" dirty="0">
                          <a:solidFill>
                            <a:schemeClr val="bg1"/>
                          </a:solidFill>
                          <a:effectLst/>
                          <a:latin typeface="+mj-lt"/>
                        </a:rPr>
                        <a:t>Chronic: CKD/ESRD</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8FD6BD"/>
                    </a:solidFill>
                  </a:tcPr>
                </a:tc>
                <a:extLst>
                  <a:ext uri="{0D108BD9-81ED-4DB2-BD59-A6C34878D82A}">
                    <a16:rowId xmlns:a16="http://schemas.microsoft.com/office/drawing/2014/main" val="4239367893"/>
                  </a:ext>
                </a:extLst>
              </a:tr>
              <a:tr h="392313">
                <a:tc>
                  <a:txBody>
                    <a:bodyPr/>
                    <a:lstStyle/>
                    <a:p>
                      <a:pPr algn="ctr"/>
                      <a:r>
                        <a:rPr lang="en-US" sz="1200" b="0" dirty="0">
                          <a:latin typeface="+mj-lt"/>
                        </a:rPr>
                        <a:t>Service Area</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AFDBE8"/>
                    </a:solidFill>
                  </a:tcPr>
                </a:tc>
                <a:tc>
                  <a:txBody>
                    <a:bodyPr/>
                    <a:lstStyle/>
                    <a:p>
                      <a:pPr algn="ctr" fontAlgn="ctr"/>
                      <a:r>
                        <a:rPr lang="en-US" sz="1200" b="0" i="0" u="none" strike="noStrike" dirty="0">
                          <a:solidFill>
                            <a:srgbClr val="000000"/>
                          </a:solidFill>
                          <a:effectLst/>
                          <a:latin typeface="+mn-lt"/>
                        </a:rPr>
                        <a:t>Genesee, Lapeer, Livingston, Macomb, Oakland, Washtenaw, Wayne</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AFDBE8"/>
                    </a:solidFill>
                  </a:tcPr>
                </a:tc>
                <a:extLst>
                  <a:ext uri="{0D108BD9-81ED-4DB2-BD59-A6C34878D82A}">
                    <a16:rowId xmlns:a16="http://schemas.microsoft.com/office/drawing/2014/main" val="971183168"/>
                  </a:ext>
                </a:extLst>
              </a:tr>
              <a:tr h="347177">
                <a:tc>
                  <a:txBody>
                    <a:bodyPr/>
                    <a:lstStyle/>
                    <a:p>
                      <a:pPr algn="r"/>
                      <a:r>
                        <a:rPr lang="en-US" sz="1100" b="0" dirty="0">
                          <a:latin typeface="+mj-lt"/>
                        </a:rPr>
                        <a:t>MOOP (In-Network)</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$5,445</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438832012"/>
                  </a:ext>
                </a:extLst>
              </a:tr>
              <a:tr h="418977">
                <a:tc>
                  <a:txBody>
                    <a:bodyPr/>
                    <a:lstStyle/>
                    <a:p>
                      <a:pPr algn="r"/>
                      <a:r>
                        <a:rPr lang="en-US" sz="1100" b="0" dirty="0">
                          <a:latin typeface="+mj-lt"/>
                        </a:rPr>
                        <a:t>MOOP (INN &amp; OON Combined)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 OON Benefits</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12153485"/>
                  </a:ext>
                </a:extLst>
              </a:tr>
              <a:tr h="419618">
                <a:tc>
                  <a:txBody>
                    <a:bodyPr/>
                    <a:lstStyle/>
                    <a:p>
                      <a:pPr algn="r"/>
                      <a:r>
                        <a:rPr lang="en-US" sz="1100" b="0" dirty="0">
                          <a:latin typeface="+mj-lt"/>
                        </a:rPr>
                        <a:t>PCP</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068886312"/>
                  </a:ext>
                </a:extLst>
              </a:tr>
              <a:tr h="277889">
                <a:tc>
                  <a:txBody>
                    <a:bodyPr/>
                    <a:lstStyle/>
                    <a:p>
                      <a:pPr algn="r"/>
                      <a:r>
                        <a:rPr lang="en-US" sz="1100" b="0" dirty="0">
                          <a:latin typeface="+mj-lt"/>
                        </a:rPr>
                        <a:t>SNP SPC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  / ESRD Members $0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150876"/>
                  </a:ext>
                </a:extLst>
              </a:tr>
              <a:tr h="277889">
                <a:tc>
                  <a:txBody>
                    <a:bodyPr/>
                    <a:lstStyle/>
                    <a:p>
                      <a:pPr algn="r"/>
                      <a:r>
                        <a:rPr lang="en-US" sz="1100" b="0" dirty="0">
                          <a:latin typeface="+mj-lt"/>
                        </a:rPr>
                        <a:t>SPC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23140117"/>
                  </a:ext>
                </a:extLst>
              </a:tr>
              <a:tr h="277889">
                <a:tc>
                  <a:txBody>
                    <a:bodyPr/>
                    <a:lstStyle/>
                    <a:p>
                      <a:pPr lvl="0" algn="r">
                        <a:lnSpc>
                          <a:spcPct val="100000"/>
                        </a:lnSpc>
                        <a:spcBef>
                          <a:spcPts val="0"/>
                        </a:spcBef>
                        <a:spcAft>
                          <a:spcPts val="0"/>
                        </a:spcAft>
                        <a:buNone/>
                      </a:pPr>
                      <a:r>
                        <a:rPr lang="en-US" sz="1100" b="0" i="0" u="none" strike="noStrike" noProof="0" dirty="0">
                          <a:solidFill>
                            <a:srgbClr val="000000"/>
                          </a:solidFill>
                          <a:latin typeface="+mj-lt"/>
                        </a:rPr>
                        <a:t>Dental Allowance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235710428"/>
                  </a:ext>
                </a:extLst>
              </a:tr>
              <a:tr h="277889">
                <a:tc>
                  <a:txBody>
                    <a:bodyPr/>
                    <a:lstStyle/>
                    <a:p>
                      <a:pPr algn="r"/>
                      <a:r>
                        <a:rPr lang="en-US" sz="1100" b="0" dirty="0">
                          <a:latin typeface="+mj-lt"/>
                        </a:rPr>
                        <a:t>Eyewear Allowance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$350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912138750"/>
                  </a:ext>
                </a:extLst>
              </a:tr>
              <a:tr h="277889">
                <a:tc>
                  <a:txBody>
                    <a:bodyPr/>
                    <a:lstStyle/>
                    <a:p>
                      <a:pPr algn="r"/>
                      <a:r>
                        <a:rPr lang="en-US" sz="1100" b="0" dirty="0">
                          <a:latin typeface="+mj-lt"/>
                        </a:rPr>
                        <a:t>Hearing Aid Allowance (3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$750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4426147"/>
                  </a:ext>
                </a:extLst>
              </a:tr>
              <a:tr h="277889">
                <a:tc>
                  <a:txBody>
                    <a:bodyPr/>
                    <a:lstStyle/>
                    <a:p>
                      <a:pPr algn="r"/>
                      <a:r>
                        <a:rPr lang="en-US" sz="1100" b="0" dirty="0">
                          <a:latin typeface="+mj-lt"/>
                        </a:rPr>
                        <a:t>Inpatient Hosp (Days 1-6)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$250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28793566"/>
                  </a:ext>
                </a:extLst>
              </a:tr>
              <a:tr h="3596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Transportation (One-Way)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30 Rides Non ESRD members / ESRD Members Unlimited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02098696"/>
                  </a:ext>
                </a:extLst>
              </a:tr>
              <a:tr h="2778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Flex Card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41530417"/>
                  </a:ext>
                </a:extLst>
              </a:tr>
              <a:tr h="2778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Standalone OTC Allowance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79722024"/>
                  </a:ext>
                </a:extLst>
              </a:tr>
              <a:tr h="2778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Frequency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52180539"/>
                  </a:ext>
                </a:extLst>
              </a:tr>
              <a:tr h="2778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SSBCI Allowance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mn-lt"/>
                        </a:rPr>
                        <a:t>$137  / Month</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88767056"/>
                  </a:ext>
                </a:extLst>
              </a:tr>
              <a:tr h="2778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SSBCI Inclusion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OTC, Food, Utilities, AC, RICS</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38780946"/>
                  </a:ext>
                </a:extLst>
              </a:tr>
              <a:tr h="27788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RX</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kumimoji="0" lang="sv-SE" sz="1100" b="0" i="0" u="none" strike="noStrike" kern="1200" cap="none" spc="0" normalizeH="0" baseline="0" noProof="0" dirty="0">
                          <a:ln>
                            <a:noFill/>
                          </a:ln>
                          <a:solidFill>
                            <a:schemeClr val="tx1"/>
                          </a:solidFill>
                          <a:effectLst/>
                          <a:uLnTx/>
                          <a:uFillTx/>
                          <a:latin typeface="+mn-lt"/>
                          <a:ea typeface="+mn-ea"/>
                          <a:cs typeface="+mn-cs"/>
                        </a:rPr>
                        <a:t>$0 / $5 / $47 / </a:t>
                      </a:r>
                      <a:r>
                        <a:rPr lang="sv-SE" sz="1100" b="0" i="0" u="none" strike="noStrike" kern="1200" dirty="0">
                          <a:solidFill>
                            <a:schemeClr val="tx1"/>
                          </a:solidFill>
                          <a:effectLst/>
                          <a:latin typeface="+mn-lt"/>
                          <a:ea typeface="+mn-ea"/>
                          <a:cs typeface="+mn-cs"/>
                        </a:rPr>
                        <a:t>25% </a:t>
                      </a:r>
                      <a:r>
                        <a:rPr kumimoji="0" lang="sv-SE" sz="1100" b="0" i="0" u="none" strike="noStrike" kern="1200" cap="none" spc="0" normalizeH="0" baseline="0" noProof="0" dirty="0">
                          <a:ln>
                            <a:noFill/>
                          </a:ln>
                          <a:solidFill>
                            <a:schemeClr val="tx1"/>
                          </a:solidFill>
                          <a:effectLst/>
                          <a:uLnTx/>
                          <a:uFillTx/>
                          <a:latin typeface="+mn-lt"/>
                          <a:ea typeface="+mn-ea"/>
                          <a:cs typeface="+mn-cs"/>
                        </a:rPr>
                        <a:t>/ 33% / $0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98570174"/>
                  </a:ext>
                </a:extLst>
              </a:tr>
            </a:tbl>
          </a:graphicData>
        </a:graphic>
      </p:graphicFrame>
      <p:sp>
        <p:nvSpPr>
          <p:cNvPr id="7" name="Rectangle: Rounded Corners 6">
            <a:extLst>
              <a:ext uri="{FF2B5EF4-FFF2-40B4-BE49-F238E27FC236}">
                <a16:creationId xmlns:a16="http://schemas.microsoft.com/office/drawing/2014/main" id="{169F7662-A69E-D190-84EF-19594AD27E51}"/>
              </a:ext>
            </a:extLst>
          </p:cNvPr>
          <p:cNvSpPr/>
          <p:nvPr/>
        </p:nvSpPr>
        <p:spPr>
          <a:xfrm>
            <a:off x="10519913" y="577783"/>
            <a:ext cx="1600200" cy="4514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venir Next Demi Bold"/>
                <a:ea typeface="+mn-ea"/>
                <a:cs typeface="+mn-cs"/>
              </a:rPr>
              <a:t>C-SNP</a:t>
            </a:r>
          </a:p>
        </p:txBody>
      </p:sp>
      <p:sp>
        <p:nvSpPr>
          <p:cNvPr id="9" name="Rectangle: Rounded Corners 8">
            <a:extLst>
              <a:ext uri="{FF2B5EF4-FFF2-40B4-BE49-F238E27FC236}">
                <a16:creationId xmlns:a16="http://schemas.microsoft.com/office/drawing/2014/main" id="{A0F03ACF-72EC-A783-0AC9-495320A1C57A}"/>
              </a:ext>
            </a:extLst>
          </p:cNvPr>
          <p:cNvSpPr/>
          <p:nvPr/>
        </p:nvSpPr>
        <p:spPr>
          <a:xfrm>
            <a:off x="10519913" y="63536"/>
            <a:ext cx="1600200" cy="4514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venir Next Demi Bold"/>
                <a:ea typeface="+mn-ea"/>
                <a:cs typeface="+mn-cs"/>
              </a:rPr>
              <a:t>MICHIGAN</a:t>
            </a:r>
          </a:p>
        </p:txBody>
      </p:sp>
      <p:sp>
        <p:nvSpPr>
          <p:cNvPr id="52" name="Rectangle: Rounded Corners 51">
            <a:extLst>
              <a:ext uri="{FF2B5EF4-FFF2-40B4-BE49-F238E27FC236}">
                <a16:creationId xmlns:a16="http://schemas.microsoft.com/office/drawing/2014/main" id="{7EC53E62-9B3E-BA41-4AB9-3C269989A1CD}"/>
              </a:ext>
            </a:extLst>
          </p:cNvPr>
          <p:cNvSpPr/>
          <p:nvPr/>
        </p:nvSpPr>
        <p:spPr>
          <a:xfrm>
            <a:off x="10519913" y="1060353"/>
            <a:ext cx="1600200" cy="1390823"/>
          </a:xfrm>
          <a:prstGeom prst="roundRect">
            <a:avLst>
              <a:gd name="adj" fmla="val 9529"/>
            </a:avLst>
          </a:prstGeom>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ALL PLANS Premium Target: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Part C =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Part D = $0</a:t>
            </a:r>
          </a:p>
        </p:txBody>
      </p:sp>
      <p:sp>
        <p:nvSpPr>
          <p:cNvPr id="53" name="Rectangle: Rounded Corners 52">
            <a:extLst>
              <a:ext uri="{FF2B5EF4-FFF2-40B4-BE49-F238E27FC236}">
                <a16:creationId xmlns:a16="http://schemas.microsoft.com/office/drawing/2014/main" id="{295B81D5-3E87-630B-783E-4F53DDB258C0}"/>
              </a:ext>
            </a:extLst>
          </p:cNvPr>
          <p:cNvSpPr/>
          <p:nvPr/>
        </p:nvSpPr>
        <p:spPr>
          <a:xfrm>
            <a:off x="10519913" y="2471785"/>
            <a:ext cx="1600200" cy="879507"/>
          </a:xfrm>
          <a:prstGeom prst="roundRect">
            <a:avLst>
              <a:gd name="adj" fmla="val 9529"/>
            </a:avLst>
          </a:prstGeom>
          <a:solidFill>
            <a:srgbClr val="D4C304"/>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ysClr val="windowText" lastClr="000000"/>
                </a:solidFill>
                <a:effectLst/>
                <a:uLnTx/>
                <a:uFillTx/>
                <a:latin typeface="Avenir Next Demi Bold"/>
                <a:ea typeface="+mn-ea"/>
                <a:cs typeface="+mn-cs"/>
              </a:rPr>
              <a:t>Sildenafil is included with plan shown</a:t>
            </a:r>
          </a:p>
        </p:txBody>
      </p:sp>
      <p:grpSp>
        <p:nvGrpSpPr>
          <p:cNvPr id="60" name="Group 59">
            <a:extLst>
              <a:ext uri="{FF2B5EF4-FFF2-40B4-BE49-F238E27FC236}">
                <a16:creationId xmlns:a16="http://schemas.microsoft.com/office/drawing/2014/main" id="{986FF10A-68A7-DA07-DCCD-092163080E3A}"/>
              </a:ext>
            </a:extLst>
          </p:cNvPr>
          <p:cNvGrpSpPr/>
          <p:nvPr/>
        </p:nvGrpSpPr>
        <p:grpSpPr>
          <a:xfrm>
            <a:off x="8315058" y="4508659"/>
            <a:ext cx="3785323" cy="1986384"/>
            <a:chOff x="8759439" y="4216988"/>
            <a:chExt cx="3318395" cy="1831225"/>
          </a:xfrm>
        </p:grpSpPr>
        <p:sp>
          <p:nvSpPr>
            <p:cNvPr id="61" name="TextBox 60">
              <a:extLst>
                <a:ext uri="{FF2B5EF4-FFF2-40B4-BE49-F238E27FC236}">
                  <a16:creationId xmlns:a16="http://schemas.microsoft.com/office/drawing/2014/main" id="{E665201A-0FD2-5140-977F-5D58AEF42C74}"/>
                </a:ext>
              </a:extLst>
            </p:cNvPr>
            <p:cNvSpPr txBox="1"/>
            <p:nvPr/>
          </p:nvSpPr>
          <p:spPr>
            <a:xfrm>
              <a:off x="8759439" y="4216988"/>
              <a:ext cx="3318395" cy="1831225"/>
            </a:xfrm>
            <a:prstGeom prst="roundRect">
              <a:avLst>
                <a:gd name="adj" fmla="val 6787"/>
              </a:avLst>
            </a:prstGeom>
            <a:solidFill>
              <a:schemeClr val="accent3">
                <a:lumMod val="20000"/>
                <a:lumOff val="80000"/>
              </a:schemeClr>
            </a:solidFill>
            <a:ln w="38100">
              <a:solidFill>
                <a:srgbClr val="00313C"/>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Demi Bold"/>
                  <a:ea typeface="+mn-ea"/>
                  <a:cs typeface="+mn-cs"/>
                </a:rPr>
                <a:t>Standout benefits for members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Demi Bold"/>
                  <a:ea typeface="+mn-ea"/>
                  <a:cs typeface="+mn-cs"/>
                </a:rPr>
                <a:t>ESRD / CKD Level 5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venir Next Demi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venir Next Demi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venir Next Demi Bold"/>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0" cap="none" spc="0" normalizeH="0" baseline="0" noProof="0" dirty="0">
                <a:ln>
                  <a:noFill/>
                </a:ln>
                <a:solidFill>
                  <a:srgbClr val="000000"/>
                </a:solidFill>
                <a:effectLst/>
                <a:uLnTx/>
                <a:uFillTx/>
                <a:latin typeface="Avenir Next Demi Bold"/>
                <a:ea typeface="+mn-ea"/>
                <a:cs typeface="+mn-cs"/>
              </a:endParaRPr>
            </a:p>
          </p:txBody>
        </p:sp>
        <p:sp>
          <p:nvSpPr>
            <p:cNvPr id="62" name="Rectangle: Rounded Corners 61">
              <a:extLst>
                <a:ext uri="{FF2B5EF4-FFF2-40B4-BE49-F238E27FC236}">
                  <a16:creationId xmlns:a16="http://schemas.microsoft.com/office/drawing/2014/main" id="{8AC0BABD-F69C-ED4D-FAE1-210ACC1C36F7}"/>
                </a:ext>
              </a:extLst>
            </p:cNvPr>
            <p:cNvSpPr/>
            <p:nvPr/>
          </p:nvSpPr>
          <p:spPr>
            <a:xfrm>
              <a:off x="9105651" y="4726744"/>
              <a:ext cx="2625969" cy="405645"/>
            </a:xfrm>
            <a:prstGeom prst="roundRect">
              <a:avLst>
                <a:gd name="adj" fmla="val 19611"/>
              </a:avLst>
            </a:prstGeom>
            <a:solidFill>
              <a:srgbClr val="00313C"/>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prstClr val="white"/>
                  </a:solidFill>
                  <a:effectLst/>
                  <a:uLnTx/>
                  <a:uFillTx/>
                  <a:latin typeface="Avenir Next Demi Bold"/>
                  <a:ea typeface="+mn-ea"/>
                  <a:cs typeface="+mn-cs"/>
                </a:rPr>
                <a:t>$0 Dialysis</a:t>
              </a:r>
            </a:p>
          </p:txBody>
        </p:sp>
        <p:sp>
          <p:nvSpPr>
            <p:cNvPr id="63" name="Rectangle: Rounded Corners 62">
              <a:extLst>
                <a:ext uri="{FF2B5EF4-FFF2-40B4-BE49-F238E27FC236}">
                  <a16:creationId xmlns:a16="http://schemas.microsoft.com/office/drawing/2014/main" id="{24872028-E807-C2A6-8260-BF125B823B7F}"/>
                </a:ext>
              </a:extLst>
            </p:cNvPr>
            <p:cNvSpPr/>
            <p:nvPr/>
          </p:nvSpPr>
          <p:spPr>
            <a:xfrm>
              <a:off x="9105650" y="5161937"/>
              <a:ext cx="2625970" cy="405645"/>
            </a:xfrm>
            <a:prstGeom prst="roundRect">
              <a:avLst>
                <a:gd name="adj" fmla="val 19611"/>
              </a:avLst>
            </a:prstGeom>
            <a:solidFill>
              <a:srgbClr val="00313C"/>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prstClr val="white"/>
                  </a:solidFill>
                  <a:effectLst/>
                  <a:uLnTx/>
                  <a:uFillTx/>
                  <a:latin typeface="Avenir Next Demi Bold"/>
                  <a:ea typeface="+mn-ea"/>
                  <a:cs typeface="+mn-cs"/>
                </a:rPr>
                <a:t>$0 SNP SPC</a:t>
              </a:r>
            </a:p>
          </p:txBody>
        </p:sp>
        <p:sp>
          <p:nvSpPr>
            <p:cNvPr id="64" name="Rectangle: Rounded Corners 63">
              <a:extLst>
                <a:ext uri="{FF2B5EF4-FFF2-40B4-BE49-F238E27FC236}">
                  <a16:creationId xmlns:a16="http://schemas.microsoft.com/office/drawing/2014/main" id="{D221E2D1-F459-9F63-707A-97D26459EA87}"/>
                </a:ext>
              </a:extLst>
            </p:cNvPr>
            <p:cNvSpPr/>
            <p:nvPr/>
          </p:nvSpPr>
          <p:spPr>
            <a:xfrm>
              <a:off x="9105650" y="5597130"/>
              <a:ext cx="2625970" cy="405645"/>
            </a:xfrm>
            <a:prstGeom prst="roundRect">
              <a:avLst>
                <a:gd name="adj" fmla="val 19611"/>
              </a:avLst>
            </a:prstGeom>
            <a:solidFill>
              <a:srgbClr val="00313C"/>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prstClr val="white"/>
                  </a:solidFill>
                  <a:effectLst/>
                  <a:uLnTx/>
                  <a:uFillTx/>
                  <a:latin typeface="Avenir Next Demi Bold"/>
                  <a:ea typeface="+mn-ea"/>
                  <a:cs typeface="+mn-cs"/>
                </a:rPr>
                <a:t>Unlimited Transportation</a:t>
              </a:r>
            </a:p>
          </p:txBody>
        </p:sp>
      </p:grpSp>
      <p:sp>
        <p:nvSpPr>
          <p:cNvPr id="65" name="Rectangle: Rounded Corners 64">
            <a:extLst>
              <a:ext uri="{FF2B5EF4-FFF2-40B4-BE49-F238E27FC236}">
                <a16:creationId xmlns:a16="http://schemas.microsoft.com/office/drawing/2014/main" id="{A6515D18-2984-07E9-16ED-36DC65154DFE}"/>
              </a:ext>
            </a:extLst>
          </p:cNvPr>
          <p:cNvSpPr/>
          <p:nvPr/>
        </p:nvSpPr>
        <p:spPr>
          <a:xfrm>
            <a:off x="10500180" y="3375465"/>
            <a:ext cx="1600200" cy="519381"/>
          </a:xfrm>
          <a:prstGeom prst="roundRect">
            <a:avLst>
              <a:gd name="adj" fmla="val 16111"/>
            </a:avLst>
          </a:prstGeom>
          <a:solidFill>
            <a:srgbClr val="F68D2E"/>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white"/>
                </a:solidFill>
                <a:effectLst/>
                <a:uLnTx/>
                <a:uFillTx/>
                <a:latin typeface="Avenir Next Demi Bold"/>
                <a:ea typeface="+mn-ea"/>
                <a:cs typeface="+mn-cs"/>
              </a:rPr>
              <a:t>RICS benefit offered</a:t>
            </a:r>
          </a:p>
        </p:txBody>
      </p:sp>
      <p:sp>
        <p:nvSpPr>
          <p:cNvPr id="69" name="Rectangle: Rounded Corners 68">
            <a:extLst>
              <a:ext uri="{FF2B5EF4-FFF2-40B4-BE49-F238E27FC236}">
                <a16:creationId xmlns:a16="http://schemas.microsoft.com/office/drawing/2014/main" id="{07EA63DC-2345-5EF8-8834-8B5B6F69D3AA}"/>
              </a:ext>
            </a:extLst>
          </p:cNvPr>
          <p:cNvSpPr/>
          <p:nvPr/>
        </p:nvSpPr>
        <p:spPr>
          <a:xfrm>
            <a:off x="10517272" y="3901927"/>
            <a:ext cx="1600200" cy="519381"/>
          </a:xfrm>
          <a:prstGeom prst="roundRect">
            <a:avLst>
              <a:gd name="adj" fmla="val 16111"/>
            </a:avLst>
          </a:prstGeom>
          <a:solidFill>
            <a:srgbClr val="FFB549"/>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white"/>
                </a:solidFill>
                <a:effectLst/>
                <a:uLnTx/>
                <a:uFillTx/>
                <a:latin typeface="Avenir Next Demi Bold"/>
                <a:ea typeface="+mn-ea"/>
                <a:cs typeface="+mn-cs"/>
              </a:rPr>
              <a:t>AC benefit offered</a:t>
            </a:r>
          </a:p>
        </p:txBody>
      </p:sp>
      <p:pic>
        <p:nvPicPr>
          <p:cNvPr id="3" name="Picture 2" descr="A black background with white text&#10;&#10;AI-generated content may be incorrect.">
            <a:extLst>
              <a:ext uri="{FF2B5EF4-FFF2-40B4-BE49-F238E27FC236}">
                <a16:creationId xmlns:a16="http://schemas.microsoft.com/office/drawing/2014/main" id="{295ED600-7345-452C-2948-CFD150BE54A2}"/>
              </a:ext>
            </a:extLst>
          </p:cNvPr>
          <p:cNvPicPr>
            <a:picLocks noChangeAspect="1"/>
          </p:cNvPicPr>
          <p:nvPr/>
        </p:nvPicPr>
        <p:blipFill>
          <a:blip r:embed="rId3"/>
          <a:stretch>
            <a:fillRect/>
          </a:stretch>
        </p:blipFill>
        <p:spPr>
          <a:xfrm>
            <a:off x="157344" y="224372"/>
            <a:ext cx="1958562" cy="723909"/>
          </a:xfrm>
          <a:prstGeom prst="rect">
            <a:avLst/>
          </a:prstGeom>
        </p:spPr>
      </p:pic>
    </p:spTree>
    <p:extLst>
      <p:ext uri="{BB962C8B-B14F-4D97-AF65-F5344CB8AC3E}">
        <p14:creationId xmlns:p14="http://schemas.microsoft.com/office/powerpoint/2010/main" val="2867294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7371D5-F84D-0F9D-DF32-CB5831C10A4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4169164-DF2F-F534-6B22-110A206319CC}"/>
              </a:ext>
            </a:extLst>
          </p:cNvPr>
          <p:cNvGrpSpPr/>
          <p:nvPr/>
        </p:nvGrpSpPr>
        <p:grpSpPr>
          <a:xfrm>
            <a:off x="11734791" y="-110431"/>
            <a:ext cx="686086" cy="1763191"/>
            <a:chOff x="6381946" y="106386"/>
            <a:chExt cx="280734" cy="721466"/>
          </a:xfrm>
          <a:solidFill>
            <a:srgbClr val="F68D2E"/>
          </a:solidFill>
        </p:grpSpPr>
        <p:sp>
          <p:nvSpPr>
            <p:cNvPr id="11" name="Oval 10">
              <a:extLst>
                <a:ext uri="{FF2B5EF4-FFF2-40B4-BE49-F238E27FC236}">
                  <a16:creationId xmlns:a16="http://schemas.microsoft.com/office/drawing/2014/main" id="{1EDB655B-B4DB-8A69-FCA2-B8EBAD13F415}"/>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623C39F6-721B-8136-8300-4CAF647CBC85}"/>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AAAC31A6-3FCF-95A2-3432-00AE9ACF043A}"/>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1D5BEF51-85A8-B596-FDD4-5F085EB5BFF5}"/>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CF2B5801-FB80-9D9B-97C2-32D932D82632}"/>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350ED5BD-7CE6-1D85-C642-CAF5A3973B4B}"/>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709B357D-2C6F-6325-028C-E0D589D12537}"/>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B93A70D2-780B-03EB-EE0C-3E45CC343AFF}"/>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06CCF1F3-6F9A-7CA3-5F22-C93A0776AFB2}"/>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764979D8-3EB8-B56C-DF7A-7B6363366133}"/>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22983D16-273E-7BC4-1B96-57F49806A1AA}"/>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EBD47158-FD89-FC95-FE93-0118DFDB6248}"/>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5F01B340-96A5-22F9-02B3-1A5D9E0FEE5E}"/>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7F75E5BE-3C94-973B-A846-DB480AD9CBF2}"/>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1EE2534E-BD0A-913E-F242-E6B918F9E154}"/>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0889517C-2FAD-8168-C633-0E1CB756A395}"/>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F96EF0AE-569F-CC66-8771-10BD67B2E053}"/>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2C824AE4-5974-7FD7-5F8D-EF06FF65A224}"/>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4AC277A9-F97E-7CC8-5058-DEA42DB96496}"/>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E52A6BC3-9010-A49F-49FE-4299B46E0325}"/>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819D6052-D7AC-B299-7A2F-0E46594B80A4}"/>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graphicFrame>
        <p:nvGraphicFramePr>
          <p:cNvPr id="4" name="Table 3">
            <a:extLst>
              <a:ext uri="{FF2B5EF4-FFF2-40B4-BE49-F238E27FC236}">
                <a16:creationId xmlns:a16="http://schemas.microsoft.com/office/drawing/2014/main" id="{DA7321D9-16E3-C034-2A38-96A6B21316A3}"/>
              </a:ext>
            </a:extLst>
          </p:cNvPr>
          <p:cNvGraphicFramePr>
            <a:graphicFrameLocks noGrp="1"/>
          </p:cNvGraphicFramePr>
          <p:nvPr/>
        </p:nvGraphicFramePr>
        <p:xfrm>
          <a:off x="72646" y="51687"/>
          <a:ext cx="10365174" cy="6703630"/>
        </p:xfrm>
        <a:graphic>
          <a:graphicData uri="http://schemas.openxmlformats.org/drawingml/2006/table">
            <a:tbl>
              <a:tblPr>
                <a:tableStyleId>{5C22544A-7EE6-4342-B048-85BDC9FD1C3A}</a:tableStyleId>
              </a:tblPr>
              <a:tblGrid>
                <a:gridCol w="2183444">
                  <a:extLst>
                    <a:ext uri="{9D8B030D-6E8A-4147-A177-3AD203B41FA5}">
                      <a16:colId xmlns:a16="http://schemas.microsoft.com/office/drawing/2014/main" val="398416591"/>
                    </a:ext>
                  </a:extLst>
                </a:gridCol>
                <a:gridCol w="8181730">
                  <a:extLst>
                    <a:ext uri="{9D8B030D-6E8A-4147-A177-3AD203B41FA5}">
                      <a16:colId xmlns:a16="http://schemas.microsoft.com/office/drawing/2014/main" val="2126611469"/>
                    </a:ext>
                  </a:extLst>
                </a:gridCol>
              </a:tblGrid>
              <a:tr h="735489">
                <a:tc>
                  <a:txBody>
                    <a:bodyPr/>
                    <a:lstStyle/>
                    <a:p>
                      <a:pPr algn="ctr"/>
                      <a:endParaRPr lang="en-US" sz="1200" b="1" dirty="0">
                        <a:solidFill>
                          <a:schemeClr val="bg1"/>
                        </a:solidFill>
                        <a:latin typeface="+mj-lt"/>
                      </a:endParaRP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007681"/>
                    </a:solidFill>
                  </a:tcPr>
                </a:tc>
                <a:tc>
                  <a:txBody>
                    <a:bodyPr/>
                    <a:lstStyle/>
                    <a:p>
                      <a:pPr algn="ctr" fontAlgn="ctr"/>
                      <a:r>
                        <a:rPr lang="it-IT" sz="1200" b="1" i="0" u="none" strike="noStrike" dirty="0">
                          <a:solidFill>
                            <a:schemeClr val="bg1"/>
                          </a:solidFill>
                          <a:effectLst/>
                          <a:latin typeface="+mj-lt"/>
                        </a:rPr>
                        <a:t>Zing Elite Balance MI </a:t>
                      </a:r>
                    </a:p>
                    <a:p>
                      <a:pPr algn="ctr" fontAlgn="ctr"/>
                      <a:r>
                        <a:rPr lang="it-IT" sz="1200" b="1" i="0" u="none" strike="noStrike" dirty="0">
                          <a:solidFill>
                            <a:schemeClr val="bg1"/>
                          </a:solidFill>
                          <a:effectLst/>
                          <a:latin typeface="+mj-lt"/>
                        </a:rPr>
                        <a:t>(HMO C-SNP)</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007681"/>
                    </a:solidFill>
                  </a:tcPr>
                </a:tc>
                <a:extLst>
                  <a:ext uri="{0D108BD9-81ED-4DB2-BD59-A6C34878D82A}">
                    <a16:rowId xmlns:a16="http://schemas.microsoft.com/office/drawing/2014/main" val="1045747566"/>
                  </a:ext>
                </a:extLst>
              </a:tr>
              <a:tr h="281126">
                <a:tc>
                  <a:txBody>
                    <a:bodyPr/>
                    <a:lstStyle/>
                    <a:p>
                      <a:pPr algn="ctr"/>
                      <a:endParaRPr lang="en-US" sz="1200" dirty="0"/>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007681"/>
                    </a:solidFill>
                  </a:tcPr>
                </a:tc>
                <a:tc>
                  <a:txBody>
                    <a:bodyPr/>
                    <a:lstStyle/>
                    <a:p>
                      <a:pPr algn="ctr" fontAlgn="ctr"/>
                      <a:r>
                        <a:rPr lang="en-US" sz="1200" b="1" i="0" u="none" strike="noStrike" dirty="0">
                          <a:solidFill>
                            <a:schemeClr val="bg1"/>
                          </a:solidFill>
                          <a:effectLst/>
                          <a:latin typeface="+mj-lt"/>
                        </a:rPr>
                        <a:t>H4624-046</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007681"/>
                    </a:solidFill>
                  </a:tcPr>
                </a:tc>
                <a:extLst>
                  <a:ext uri="{0D108BD9-81ED-4DB2-BD59-A6C34878D82A}">
                    <a16:rowId xmlns:a16="http://schemas.microsoft.com/office/drawing/2014/main" val="1659442524"/>
                  </a:ext>
                </a:extLst>
              </a:tr>
              <a:tr h="375351">
                <a:tc>
                  <a:txBody>
                    <a:bodyPr/>
                    <a:lstStyle/>
                    <a:p>
                      <a:pPr algn="ctr"/>
                      <a:r>
                        <a:rPr lang="en-US" sz="1200" b="1" dirty="0">
                          <a:solidFill>
                            <a:schemeClr val="bg1"/>
                          </a:solidFill>
                          <a:latin typeface="+mj-lt"/>
                        </a:rPr>
                        <a:t>Plan Type</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8FD6BD"/>
                    </a:solidFill>
                  </a:tcPr>
                </a:tc>
                <a:tc>
                  <a:txBody>
                    <a:bodyPr/>
                    <a:lstStyle/>
                    <a:p>
                      <a:pPr algn="ctr" fontAlgn="ctr"/>
                      <a:r>
                        <a:rPr lang="en-US" sz="1200" b="0" i="0" u="none" strike="noStrike" dirty="0">
                          <a:solidFill>
                            <a:schemeClr val="bg1"/>
                          </a:solidFill>
                          <a:effectLst/>
                          <a:latin typeface="+mj-lt"/>
                        </a:rPr>
                        <a:t>Chronic </a:t>
                      </a:r>
                      <a:r>
                        <a:rPr lang="en-US" sz="1200" b="0" i="0" u="none" strike="noStrike" dirty="0">
                          <a:solidFill>
                            <a:schemeClr val="tx1"/>
                          </a:solidFill>
                          <a:effectLst/>
                          <a:latin typeface="+mj-lt"/>
                        </a:rPr>
                        <a:t>PSP</a:t>
                      </a:r>
                      <a:r>
                        <a:rPr lang="en-US" sz="1200" b="0" i="0" u="none" strike="noStrike" dirty="0">
                          <a:solidFill>
                            <a:schemeClr val="bg1"/>
                          </a:solidFill>
                          <a:effectLst/>
                          <a:latin typeface="+mj-lt"/>
                        </a:rPr>
                        <a:t>: Overweight, Obesity, and Metabolic Syndrome</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rgbClr val="007681"/>
                      </a:solidFill>
                      <a:prstDash val="solid"/>
                      <a:round/>
                      <a:headEnd type="none" w="med" len="med"/>
                      <a:tailEnd type="none" w="med" len="med"/>
                    </a:lnB>
                    <a:solidFill>
                      <a:srgbClr val="8FD6BD"/>
                    </a:solidFill>
                  </a:tcPr>
                </a:tc>
                <a:extLst>
                  <a:ext uri="{0D108BD9-81ED-4DB2-BD59-A6C34878D82A}">
                    <a16:rowId xmlns:a16="http://schemas.microsoft.com/office/drawing/2014/main" val="4239367893"/>
                  </a:ext>
                </a:extLst>
              </a:tr>
              <a:tr h="381424">
                <a:tc>
                  <a:txBody>
                    <a:bodyPr/>
                    <a:lstStyle/>
                    <a:p>
                      <a:pPr algn="ctr"/>
                      <a:r>
                        <a:rPr lang="en-US" sz="1200" b="0" dirty="0">
                          <a:latin typeface="+mj-lt"/>
                        </a:rPr>
                        <a:t>Service Area</a:t>
                      </a:r>
                    </a:p>
                  </a:txBody>
                  <a:tcPr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AFDBE8"/>
                    </a:solidFill>
                  </a:tcPr>
                </a:tc>
                <a:tc>
                  <a:txBody>
                    <a:bodyPr/>
                    <a:lstStyle/>
                    <a:p>
                      <a:pPr algn="ctr" fontAlgn="ctr"/>
                      <a:r>
                        <a:rPr lang="en-US" sz="1200" b="0" i="0" u="none" strike="noStrike" dirty="0">
                          <a:solidFill>
                            <a:srgbClr val="000000"/>
                          </a:solidFill>
                          <a:effectLst/>
                          <a:latin typeface="+mn-lt"/>
                        </a:rPr>
                        <a:t>Macomb, Oakland, Wayne</a:t>
                      </a:r>
                    </a:p>
                  </a:txBody>
                  <a:tcPr marL="0" marR="0" marT="0" marB="0" anchor="ctr">
                    <a:lnL w="12700" cap="flat" cmpd="sng" algn="ctr">
                      <a:solidFill>
                        <a:srgbClr val="007681"/>
                      </a:solidFill>
                      <a:prstDash val="solid"/>
                      <a:round/>
                      <a:headEnd type="none" w="med" len="med"/>
                      <a:tailEnd type="none" w="med" len="med"/>
                    </a:lnL>
                    <a:lnR w="12700" cap="flat" cmpd="sng" algn="ctr">
                      <a:solidFill>
                        <a:srgbClr val="007681"/>
                      </a:solidFill>
                      <a:prstDash val="solid"/>
                      <a:round/>
                      <a:headEnd type="none" w="med" len="med"/>
                      <a:tailEnd type="none" w="med" len="med"/>
                    </a:lnR>
                    <a:lnT w="12700" cap="flat" cmpd="sng" algn="ctr">
                      <a:solidFill>
                        <a:srgbClr val="00768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AFDBE8"/>
                    </a:solidFill>
                  </a:tcPr>
                </a:tc>
                <a:extLst>
                  <a:ext uri="{0D108BD9-81ED-4DB2-BD59-A6C34878D82A}">
                    <a16:rowId xmlns:a16="http://schemas.microsoft.com/office/drawing/2014/main" val="971183168"/>
                  </a:ext>
                </a:extLst>
              </a:tr>
              <a:tr h="337541">
                <a:tc>
                  <a:txBody>
                    <a:bodyPr/>
                    <a:lstStyle/>
                    <a:p>
                      <a:pPr algn="r"/>
                      <a:r>
                        <a:rPr lang="en-US" sz="1100" b="0" dirty="0">
                          <a:latin typeface="+mj-lt"/>
                        </a:rPr>
                        <a:t>MOOP (In-Network)</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$4,500</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438832012"/>
                  </a:ext>
                </a:extLst>
              </a:tr>
              <a:tr h="407348">
                <a:tc>
                  <a:txBody>
                    <a:bodyPr/>
                    <a:lstStyle/>
                    <a:p>
                      <a:pPr algn="r"/>
                      <a:r>
                        <a:rPr lang="en-US" sz="1100" b="0" dirty="0">
                          <a:latin typeface="+mj-lt"/>
                        </a:rPr>
                        <a:t>MOOP (INN &amp; OON Combined)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No OON Benefits</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12153485"/>
                  </a:ext>
                </a:extLst>
              </a:tr>
              <a:tr h="407971">
                <a:tc>
                  <a:txBody>
                    <a:bodyPr/>
                    <a:lstStyle/>
                    <a:p>
                      <a:pPr algn="r"/>
                      <a:r>
                        <a:rPr lang="en-US" sz="1100" b="0" dirty="0">
                          <a:latin typeface="+mj-lt"/>
                        </a:rPr>
                        <a:t>PCP</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068886312"/>
                  </a:ext>
                </a:extLst>
              </a:tr>
              <a:tr h="270175">
                <a:tc>
                  <a:txBody>
                    <a:bodyPr/>
                    <a:lstStyle/>
                    <a:p>
                      <a:pPr algn="r"/>
                      <a:r>
                        <a:rPr lang="en-US" sz="1100" b="0" dirty="0">
                          <a:latin typeface="+mj-lt"/>
                        </a:rPr>
                        <a:t>SNP SPC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$20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150876"/>
                  </a:ext>
                </a:extLst>
              </a:tr>
              <a:tr h="270175">
                <a:tc>
                  <a:txBody>
                    <a:bodyPr/>
                    <a:lstStyle/>
                    <a:p>
                      <a:pPr algn="r"/>
                      <a:r>
                        <a:rPr lang="en-US" sz="1100" b="0" dirty="0">
                          <a:latin typeface="+mj-lt"/>
                        </a:rPr>
                        <a:t>SPC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$20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23140117"/>
                  </a:ext>
                </a:extLst>
              </a:tr>
              <a:tr h="270175">
                <a:tc>
                  <a:txBody>
                    <a:bodyPr/>
                    <a:lstStyle/>
                    <a:p>
                      <a:pPr lvl="0" algn="r">
                        <a:lnSpc>
                          <a:spcPct val="100000"/>
                        </a:lnSpc>
                        <a:spcBef>
                          <a:spcPts val="0"/>
                        </a:spcBef>
                        <a:spcAft>
                          <a:spcPts val="0"/>
                        </a:spcAft>
                        <a:buNone/>
                      </a:pPr>
                      <a:r>
                        <a:rPr lang="en-US" sz="1100" b="0" i="0" u="none" strike="noStrike" noProof="0" dirty="0">
                          <a:solidFill>
                            <a:srgbClr val="000000"/>
                          </a:solidFill>
                          <a:latin typeface="+mj-lt"/>
                        </a:rPr>
                        <a:t>Dental Allowance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$2,500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235710428"/>
                  </a:ext>
                </a:extLst>
              </a:tr>
              <a:tr h="270175">
                <a:tc>
                  <a:txBody>
                    <a:bodyPr/>
                    <a:lstStyle/>
                    <a:p>
                      <a:pPr algn="r"/>
                      <a:r>
                        <a:rPr lang="en-US" sz="1100" b="0" dirty="0">
                          <a:latin typeface="+mj-lt"/>
                        </a:rPr>
                        <a:t>Eyewear Allowance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$300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912138750"/>
                  </a:ext>
                </a:extLst>
              </a:tr>
              <a:tr h="270175">
                <a:tc>
                  <a:txBody>
                    <a:bodyPr/>
                    <a:lstStyle/>
                    <a:p>
                      <a:pPr algn="r"/>
                      <a:r>
                        <a:rPr lang="en-US" sz="1100" b="0" dirty="0">
                          <a:latin typeface="+mj-lt"/>
                        </a:rPr>
                        <a:t>Hearing Aid Allowance (3 yr)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$750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4426147"/>
                  </a:ext>
                </a:extLst>
              </a:tr>
              <a:tr h="270175">
                <a:tc>
                  <a:txBody>
                    <a:bodyPr/>
                    <a:lstStyle/>
                    <a:p>
                      <a:pPr algn="r"/>
                      <a:r>
                        <a:rPr lang="en-US" sz="1100" b="0" dirty="0">
                          <a:latin typeface="+mj-lt"/>
                        </a:rPr>
                        <a:t>Inpatient Hosp (Days 1-6)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$295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28793566"/>
                  </a:ext>
                </a:extLst>
              </a:tr>
              <a:tr h="34963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Transportation (One-Way)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12</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02098696"/>
                  </a:ext>
                </a:extLst>
              </a:tr>
              <a:tr h="27017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Flex Card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Not Covered</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41530417"/>
                  </a:ext>
                </a:extLst>
              </a:tr>
              <a:tr h="27017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Standalone OTC Allowance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$150 </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79722024"/>
                  </a:ext>
                </a:extLst>
              </a:tr>
              <a:tr h="27017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Frequency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Quarterly</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52180539"/>
                  </a:ext>
                </a:extLst>
              </a:tr>
              <a:tr h="27017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SSBCI Allowance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b="0" i="0" u="none" strike="noStrike" dirty="0">
                          <a:solidFill>
                            <a:srgbClr val="000000"/>
                          </a:solidFill>
                          <a:effectLst/>
                          <a:latin typeface="+mn-lt"/>
                        </a:rPr>
                        <a:t>$60  / Month </a:t>
                      </a:r>
                      <a:r>
                        <a:rPr lang="en-US" sz="1000" b="1" i="0" u="none" strike="noStrike" dirty="0">
                          <a:solidFill>
                            <a:srgbClr val="000000"/>
                          </a:solidFill>
                          <a:effectLst/>
                          <a:latin typeface="+mn-lt"/>
                        </a:rPr>
                        <a:t>for qualifying members</a:t>
                      </a:r>
                      <a:endParaRPr lang="en-US" sz="1000" b="0" i="0" u="none" strike="noStrike" dirty="0">
                        <a:solidFill>
                          <a:srgbClr val="000000"/>
                        </a:solidFill>
                        <a:effectLst/>
                        <a:latin typeface="+mn-lt"/>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88767056"/>
                  </a:ext>
                </a:extLst>
              </a:tr>
              <a:tr h="27017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SSBCI Inclusion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mn-lt"/>
                        </a:rPr>
                        <a:t>Food, Utilities</a:t>
                      </a:r>
                      <a:endParaRPr lang="en-US" sz="1000" b="1" i="0" u="none" strike="noStrike" dirty="0">
                        <a:solidFill>
                          <a:srgbClr val="000000"/>
                        </a:solidFill>
                        <a:effectLst/>
                        <a:latin typeface="+mn-lt"/>
                      </a:endParaRP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38780946"/>
                  </a:ext>
                </a:extLst>
              </a:tr>
              <a:tr h="43644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dirty="0">
                          <a:latin typeface="+mj-lt"/>
                        </a:rPr>
                        <a:t>RX</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kumimoji="0" lang="sv-SE" sz="1000" b="0" i="0" u="none" strike="noStrike" kern="1200" cap="none" spc="0" normalizeH="0" baseline="0" noProof="0" dirty="0">
                          <a:ln>
                            <a:noFill/>
                          </a:ln>
                          <a:solidFill>
                            <a:schemeClr val="tx1"/>
                          </a:solidFill>
                          <a:effectLst/>
                          <a:uLnTx/>
                          <a:uFillTx/>
                          <a:latin typeface="+mn-lt"/>
                          <a:ea typeface="+mn-ea"/>
                          <a:cs typeface="+mn-cs"/>
                        </a:rPr>
                        <a:t>$0 / $5 / $47 / </a:t>
                      </a:r>
                      <a:r>
                        <a:rPr lang="sv-SE" sz="1000" b="0" i="0" u="none" strike="noStrike" kern="1200" dirty="0">
                          <a:solidFill>
                            <a:schemeClr val="tx1"/>
                          </a:solidFill>
                          <a:effectLst/>
                          <a:latin typeface="+mn-lt"/>
                          <a:ea typeface="+mn-ea"/>
                          <a:cs typeface="+mn-cs"/>
                        </a:rPr>
                        <a:t>25% </a:t>
                      </a:r>
                      <a:r>
                        <a:rPr kumimoji="0" lang="sv-SE" sz="1000" b="0" i="0" u="none" strike="noStrike" kern="1200" cap="none" spc="0" normalizeH="0" baseline="0" noProof="0" dirty="0">
                          <a:ln>
                            <a:noFill/>
                          </a:ln>
                          <a:solidFill>
                            <a:schemeClr val="tx1"/>
                          </a:solidFill>
                          <a:effectLst/>
                          <a:uLnTx/>
                          <a:uFillTx/>
                          <a:latin typeface="+mn-lt"/>
                          <a:ea typeface="+mn-ea"/>
                          <a:cs typeface="+mn-cs"/>
                        </a:rPr>
                        <a:t>/ 33% / </a:t>
                      </a:r>
                      <a:r>
                        <a:rPr kumimoji="0" lang="sv-SE" sz="1000" b="1" i="0" u="none" strike="noStrike" kern="1200" cap="none" spc="0" normalizeH="0" baseline="0" noProof="0" dirty="0">
                          <a:ln>
                            <a:noFill/>
                          </a:ln>
                          <a:solidFill>
                            <a:schemeClr val="tx1"/>
                          </a:solidFill>
                          <a:effectLst/>
                          <a:uLnTx/>
                          <a:uFillTx/>
                          <a:latin typeface="+mn-lt"/>
                          <a:ea typeface="+mn-ea"/>
                          <a:cs typeface="+mn-cs"/>
                        </a:rPr>
                        <a:t>$11</a:t>
                      </a:r>
                    </a:p>
                    <a:p>
                      <a:pPr algn="l" fontAlgn="ctr"/>
                      <a:r>
                        <a:rPr kumimoji="0" lang="sv-SE" sz="1000" b="1" i="0" u="none" strike="noStrike" kern="1200" cap="none" spc="0" normalizeH="0" baseline="0" noProof="0" dirty="0">
                          <a:ln>
                            <a:noFill/>
                          </a:ln>
                          <a:solidFill>
                            <a:schemeClr val="tx1"/>
                          </a:solidFill>
                          <a:effectLst/>
                          <a:uLnTx/>
                          <a:uFillTx/>
                          <a:latin typeface="+mn-lt"/>
                          <a:ea typeface="+mn-ea"/>
                          <a:cs typeface="+mn-cs"/>
                        </a:rPr>
                        <a:t>T6 3 month mail order = $33</a:t>
                      </a:r>
                    </a:p>
                  </a:txBody>
                  <a:tcPr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98570174"/>
                  </a:ext>
                </a:extLst>
              </a:tr>
            </a:tbl>
          </a:graphicData>
        </a:graphic>
      </p:graphicFrame>
      <p:sp>
        <p:nvSpPr>
          <p:cNvPr id="7" name="Rectangle: Rounded Corners 6">
            <a:extLst>
              <a:ext uri="{FF2B5EF4-FFF2-40B4-BE49-F238E27FC236}">
                <a16:creationId xmlns:a16="http://schemas.microsoft.com/office/drawing/2014/main" id="{817DAB9F-5FC1-7ECD-86E6-F3A58515B0CF}"/>
              </a:ext>
            </a:extLst>
          </p:cNvPr>
          <p:cNvSpPr/>
          <p:nvPr/>
        </p:nvSpPr>
        <p:spPr>
          <a:xfrm>
            <a:off x="10519913" y="577783"/>
            <a:ext cx="1600200" cy="4514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venir Next Demi Bold"/>
                <a:ea typeface="+mn-ea"/>
                <a:cs typeface="+mn-cs"/>
              </a:rPr>
              <a:t>C-SNP</a:t>
            </a:r>
          </a:p>
        </p:txBody>
      </p:sp>
      <p:sp>
        <p:nvSpPr>
          <p:cNvPr id="9" name="Rectangle: Rounded Corners 8">
            <a:extLst>
              <a:ext uri="{FF2B5EF4-FFF2-40B4-BE49-F238E27FC236}">
                <a16:creationId xmlns:a16="http://schemas.microsoft.com/office/drawing/2014/main" id="{5DB84DF1-34C0-7F29-4F41-EA9F87C04892}"/>
              </a:ext>
            </a:extLst>
          </p:cNvPr>
          <p:cNvSpPr/>
          <p:nvPr/>
        </p:nvSpPr>
        <p:spPr>
          <a:xfrm>
            <a:off x="10519913" y="63536"/>
            <a:ext cx="1600200" cy="4514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venir Next Demi Bold"/>
                <a:ea typeface="+mn-ea"/>
                <a:cs typeface="+mn-cs"/>
              </a:rPr>
              <a:t>MICHIGAN</a:t>
            </a:r>
          </a:p>
        </p:txBody>
      </p:sp>
      <p:sp>
        <p:nvSpPr>
          <p:cNvPr id="52" name="Rectangle: Rounded Corners 51">
            <a:extLst>
              <a:ext uri="{FF2B5EF4-FFF2-40B4-BE49-F238E27FC236}">
                <a16:creationId xmlns:a16="http://schemas.microsoft.com/office/drawing/2014/main" id="{CE693AE2-5E26-040D-5B38-7A0A1A854766}"/>
              </a:ext>
            </a:extLst>
          </p:cNvPr>
          <p:cNvSpPr/>
          <p:nvPr/>
        </p:nvSpPr>
        <p:spPr>
          <a:xfrm>
            <a:off x="10519913" y="1060353"/>
            <a:ext cx="1600200" cy="1390823"/>
          </a:xfrm>
          <a:prstGeom prst="roundRect">
            <a:avLst>
              <a:gd name="adj" fmla="val 9529"/>
            </a:avLst>
          </a:prstGeom>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ALL PLANS Premium Target: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Part C =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effectLst/>
                <a:uLnTx/>
                <a:uFillTx/>
                <a:latin typeface="Avenir Next Demi Bold"/>
                <a:ea typeface="+mn-ea"/>
                <a:cs typeface="+mn-cs"/>
              </a:rPr>
              <a:t>Part D = $0</a:t>
            </a:r>
          </a:p>
        </p:txBody>
      </p:sp>
      <p:sp>
        <p:nvSpPr>
          <p:cNvPr id="53" name="Rectangle: Rounded Corners 52">
            <a:extLst>
              <a:ext uri="{FF2B5EF4-FFF2-40B4-BE49-F238E27FC236}">
                <a16:creationId xmlns:a16="http://schemas.microsoft.com/office/drawing/2014/main" id="{7F3084CA-A022-6A37-33F3-29BB2700C0FA}"/>
              </a:ext>
            </a:extLst>
          </p:cNvPr>
          <p:cNvSpPr/>
          <p:nvPr/>
        </p:nvSpPr>
        <p:spPr>
          <a:xfrm>
            <a:off x="10519913" y="2471785"/>
            <a:ext cx="1600200" cy="879507"/>
          </a:xfrm>
          <a:prstGeom prst="roundRect">
            <a:avLst>
              <a:gd name="adj" fmla="val 9529"/>
            </a:avLst>
          </a:prstGeom>
          <a:solidFill>
            <a:srgbClr val="D4C304"/>
          </a:solidFill>
          <a:ln w="38100">
            <a:solidFill>
              <a:schemeClr val="bg1"/>
            </a:solidFill>
          </a:ln>
        </p:spPr>
        <p:style>
          <a:lnRef idx="3">
            <a:schemeClr val="lt1"/>
          </a:lnRef>
          <a:fillRef idx="1">
            <a:schemeClr val="accent3"/>
          </a:fillRef>
          <a:effectRef idx="1">
            <a:schemeClr val="accent3"/>
          </a:effectRef>
          <a:fontRef idx="minor">
            <a:schemeClr val="lt1"/>
          </a:fontRef>
        </p:style>
        <p:txBody>
          <a:bodyPr rtlCol="0" anchor="ctr" anchorCtr="0">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ysClr val="windowText" lastClr="000000"/>
                </a:solidFill>
                <a:effectLst/>
                <a:uLnTx/>
                <a:uFillTx/>
                <a:latin typeface="Avenir Next Demi Bold"/>
                <a:ea typeface="+mn-ea"/>
                <a:cs typeface="+mn-cs"/>
              </a:rPr>
              <a:t>Sildenafil is included with plan shown</a:t>
            </a:r>
          </a:p>
        </p:txBody>
      </p:sp>
      <p:sp>
        <p:nvSpPr>
          <p:cNvPr id="8" name="TextBox 7">
            <a:extLst>
              <a:ext uri="{FF2B5EF4-FFF2-40B4-BE49-F238E27FC236}">
                <a16:creationId xmlns:a16="http://schemas.microsoft.com/office/drawing/2014/main" id="{4744B47A-428C-F17D-0E46-A15F58DAF34E}"/>
              </a:ext>
            </a:extLst>
          </p:cNvPr>
          <p:cNvSpPr txBox="1"/>
          <p:nvPr/>
        </p:nvSpPr>
        <p:spPr>
          <a:xfrm>
            <a:off x="6096000" y="3403502"/>
            <a:ext cx="5981833" cy="3005018"/>
          </a:xfrm>
          <a:prstGeom prst="roundRect">
            <a:avLst>
              <a:gd name="adj" fmla="val 6788"/>
            </a:avLst>
          </a:prstGeom>
          <a:solidFill>
            <a:schemeClr val="accent6">
              <a:lumMod val="20000"/>
              <a:lumOff val="80000"/>
            </a:schemeClr>
          </a:solidFill>
          <a:ln w="38100">
            <a:solidFill>
              <a:srgbClr val="8FD6BD"/>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Demi Bold"/>
                <a:ea typeface="+mn-ea"/>
                <a:cs typeface="+mn-cs"/>
              </a:rPr>
              <a:t>GLP-1s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solidFill>
                <a:srgbClr val="000000"/>
              </a:solidFill>
              <a:effectLst/>
              <a:uLnTx/>
              <a:uFillTx/>
              <a:latin typeface="Avenir Next Demi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venir Next"/>
                <a:ea typeface="+mn-ea"/>
                <a:cs typeface="+mn-cs"/>
              </a:rPr>
              <a:t>Tier 6 medications, including GLP-1s, have an $11 copay (compared to $47 on GE plans and $0 on other Zing C-SNP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venir Nex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venir Next"/>
                <a:ea typeface="+mn-ea"/>
                <a:cs typeface="+mn-cs"/>
              </a:rPr>
              <a:t>Medicare has not approved GLP1 medications for anti-obesity treatment alone.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venir Next"/>
                <a:ea typeface="+mn-ea"/>
                <a:cs typeface="+mn-cs"/>
              </a:rPr>
              <a:t>GLP-1 medications are only covered for members who also have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venir Next"/>
                <a:ea typeface="+mn-ea"/>
                <a:cs typeface="+mn-cs"/>
              </a:rPr>
              <a:t>Members with existing chronic conditions may be better served by our other Zing C-SNP plans.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venir Next"/>
                <a:ea typeface="+mn-ea"/>
                <a:cs typeface="+mn-cs"/>
              </a:rPr>
              <a:t>Members who become diabetic while on the Elite Balance plan will have an SEP to enroll into a Diabetes C-SNP Plan.</a:t>
            </a:r>
            <a:endParaRPr kumimoji="0" lang="en-US" sz="1400" b="0" i="0" u="none" strike="noStrike" kern="1200" cap="none" spc="0" normalizeH="0" baseline="0" noProof="0" dirty="0">
              <a:ln>
                <a:noFill/>
              </a:ln>
              <a:solidFill>
                <a:srgbClr val="000000"/>
              </a:solidFill>
              <a:effectLst/>
              <a:uLnTx/>
              <a:uFillTx/>
              <a:latin typeface="Avenir Next"/>
              <a:ea typeface="+mn-ea"/>
              <a:cs typeface="+mn-cs"/>
            </a:endParaRPr>
          </a:p>
        </p:txBody>
      </p:sp>
      <p:pic>
        <p:nvPicPr>
          <p:cNvPr id="2" name="Picture 1" descr="A black background with white text&#10;&#10;AI-generated content may be incorrect.">
            <a:extLst>
              <a:ext uri="{FF2B5EF4-FFF2-40B4-BE49-F238E27FC236}">
                <a16:creationId xmlns:a16="http://schemas.microsoft.com/office/drawing/2014/main" id="{AF2833F8-7813-B30A-A413-2397A0BA5767}"/>
              </a:ext>
            </a:extLst>
          </p:cNvPr>
          <p:cNvPicPr>
            <a:picLocks noChangeAspect="1"/>
          </p:cNvPicPr>
          <p:nvPr/>
        </p:nvPicPr>
        <p:blipFill>
          <a:blip r:embed="rId3"/>
          <a:stretch>
            <a:fillRect/>
          </a:stretch>
        </p:blipFill>
        <p:spPr>
          <a:xfrm>
            <a:off x="140252" y="186800"/>
            <a:ext cx="1958562" cy="723909"/>
          </a:xfrm>
          <a:prstGeom prst="rect">
            <a:avLst/>
          </a:prstGeom>
        </p:spPr>
      </p:pic>
    </p:spTree>
    <p:extLst>
      <p:ext uri="{BB962C8B-B14F-4D97-AF65-F5344CB8AC3E}">
        <p14:creationId xmlns:p14="http://schemas.microsoft.com/office/powerpoint/2010/main" val="2037033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E8E0D6-E1EB-45A0-8118-139AA19C3E18}"/>
            </a:ext>
          </a:extLst>
        </p:cNvPr>
        <p:cNvGrpSpPr/>
        <p:nvPr/>
      </p:nvGrpSpPr>
      <p:grpSpPr>
        <a:xfrm>
          <a:off x="0" y="0"/>
          <a:ext cx="0" cy="0"/>
          <a:chOff x="0" y="0"/>
          <a:chExt cx="0" cy="0"/>
        </a:xfrm>
      </p:grpSpPr>
      <p:graphicFrame>
        <p:nvGraphicFramePr>
          <p:cNvPr id="58" name="Table 57">
            <a:extLst>
              <a:ext uri="{FF2B5EF4-FFF2-40B4-BE49-F238E27FC236}">
                <a16:creationId xmlns:a16="http://schemas.microsoft.com/office/drawing/2014/main" id="{464D5C29-DFF3-0C8D-3C27-157C4B7F38F5}"/>
              </a:ext>
            </a:extLst>
          </p:cNvPr>
          <p:cNvGraphicFramePr>
            <a:graphicFrameLocks noGrp="1"/>
          </p:cNvGraphicFramePr>
          <p:nvPr/>
        </p:nvGraphicFramePr>
        <p:xfrm>
          <a:off x="3343132" y="1997004"/>
          <a:ext cx="8229228" cy="4053840"/>
        </p:xfrm>
        <a:graphic>
          <a:graphicData uri="http://schemas.openxmlformats.org/drawingml/2006/table">
            <a:tbl>
              <a:tblPr firstRow="1" bandRow="1">
                <a:tableStyleId>{5C22544A-7EE6-4342-B048-85BDC9FD1C3A}</a:tableStyleId>
              </a:tblPr>
              <a:tblGrid>
                <a:gridCol w="1371538">
                  <a:extLst>
                    <a:ext uri="{9D8B030D-6E8A-4147-A177-3AD203B41FA5}">
                      <a16:colId xmlns:a16="http://schemas.microsoft.com/office/drawing/2014/main" val="2312896255"/>
                    </a:ext>
                  </a:extLst>
                </a:gridCol>
                <a:gridCol w="1371538">
                  <a:extLst>
                    <a:ext uri="{9D8B030D-6E8A-4147-A177-3AD203B41FA5}">
                      <a16:colId xmlns:a16="http://schemas.microsoft.com/office/drawing/2014/main" val="3058673888"/>
                    </a:ext>
                  </a:extLst>
                </a:gridCol>
                <a:gridCol w="1371538">
                  <a:extLst>
                    <a:ext uri="{9D8B030D-6E8A-4147-A177-3AD203B41FA5}">
                      <a16:colId xmlns:a16="http://schemas.microsoft.com/office/drawing/2014/main" val="3645408808"/>
                    </a:ext>
                  </a:extLst>
                </a:gridCol>
                <a:gridCol w="1371538">
                  <a:extLst>
                    <a:ext uri="{9D8B030D-6E8A-4147-A177-3AD203B41FA5}">
                      <a16:colId xmlns:a16="http://schemas.microsoft.com/office/drawing/2014/main" val="1931540899"/>
                    </a:ext>
                  </a:extLst>
                </a:gridCol>
                <a:gridCol w="1371538">
                  <a:extLst>
                    <a:ext uri="{9D8B030D-6E8A-4147-A177-3AD203B41FA5}">
                      <a16:colId xmlns:a16="http://schemas.microsoft.com/office/drawing/2014/main" val="4143684402"/>
                    </a:ext>
                  </a:extLst>
                </a:gridCol>
                <a:gridCol w="1371538">
                  <a:extLst>
                    <a:ext uri="{9D8B030D-6E8A-4147-A177-3AD203B41FA5}">
                      <a16:colId xmlns:a16="http://schemas.microsoft.com/office/drawing/2014/main" val="2357515962"/>
                    </a:ext>
                  </a:extLst>
                </a:gridCol>
              </a:tblGrid>
              <a:tr h="370840">
                <a:tc>
                  <a:txBody>
                    <a:bodyPr/>
                    <a:lstStyle/>
                    <a:p>
                      <a:endParaRPr lang="en-US" sz="1600">
                        <a:latin typeface="+mj-lt"/>
                      </a:endParaRPr>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a:r>
                        <a:rPr lang="en-US" sz="1600">
                          <a:latin typeface="+mj-lt"/>
                        </a:rPr>
                        <a:t>CVD</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a:r>
                        <a:rPr lang="en-US" sz="1600">
                          <a:latin typeface="+mj-lt"/>
                        </a:rPr>
                        <a:t>CHF</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a:r>
                        <a:rPr lang="en-US" sz="1600">
                          <a:latin typeface="+mj-lt"/>
                        </a:rPr>
                        <a:t>DIABETES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a:r>
                        <a:rPr lang="en-US" sz="1600">
                          <a:latin typeface="+mj-lt"/>
                        </a:rPr>
                        <a:t>ANY OF CVD / CHF / DIABETES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a:r>
                        <a:rPr lang="en-US" sz="1600">
                          <a:latin typeface="+mj-lt"/>
                        </a:rPr>
                        <a:t>ESRD</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extLst>
                  <a:ext uri="{0D108BD9-81ED-4DB2-BD59-A6C34878D82A}">
                    <a16:rowId xmlns:a16="http://schemas.microsoft.com/office/drawing/2014/main" val="3059349784"/>
                  </a:ext>
                </a:extLst>
              </a:tr>
              <a:tr h="579120">
                <a:tc>
                  <a:txBody>
                    <a:bodyPr/>
                    <a:lstStyle/>
                    <a:p>
                      <a:pPr algn="ctr"/>
                      <a:r>
                        <a:rPr lang="en-US" sz="1600" b="1">
                          <a:solidFill>
                            <a:schemeClr val="bg1"/>
                          </a:solidFill>
                          <a:latin typeface="+mj-lt"/>
                        </a:rPr>
                        <a:t>Estimated # of Eligibles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b"/>
                      <a:r>
                        <a:rPr lang="en-US" sz="1600" b="0" i="0" u="none" strike="noStrike">
                          <a:solidFill>
                            <a:srgbClr val="000000"/>
                          </a:solidFill>
                          <a:effectLst/>
                          <a:latin typeface="+mn-lt"/>
                        </a:rPr>
                        <a:t>287,021</a:t>
                      </a:r>
                    </a:p>
                  </a:txBody>
                  <a:tcPr marL="6350" marR="6350" marT="635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rPr>
                        <a:t>158,461</a:t>
                      </a:r>
                    </a:p>
                  </a:txBody>
                  <a:tcPr marL="6350" marR="6350" marT="635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rPr>
                        <a:t>300,630</a:t>
                      </a:r>
                    </a:p>
                  </a:txBody>
                  <a:tcPr marL="6350" marR="6350" marT="635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rPr>
                        <a:t>496,703</a:t>
                      </a:r>
                    </a:p>
                  </a:txBody>
                  <a:tcPr marL="6350" marR="6350" marT="635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rPr>
                        <a:t>8,579</a:t>
                      </a:r>
                    </a:p>
                  </a:txBody>
                  <a:tcPr marL="6350" marR="6350" marT="635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23546"/>
                  </a:ext>
                </a:extLst>
              </a:tr>
              <a:tr h="579120">
                <a:tc>
                  <a:txBody>
                    <a:bodyPr/>
                    <a:lstStyle/>
                    <a:p>
                      <a:pPr algn="ctr"/>
                      <a:r>
                        <a:rPr lang="en-US" sz="1600" b="1">
                          <a:solidFill>
                            <a:schemeClr val="bg1"/>
                          </a:solidFill>
                          <a:latin typeface="+mj-lt"/>
                        </a:rPr>
                        <a:t>Prevalence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81"/>
                    </a:solidFill>
                  </a:tcPr>
                </a:tc>
                <a:tc>
                  <a:txBody>
                    <a:bodyPr/>
                    <a:lstStyle/>
                    <a:p>
                      <a:pPr algn="ctr" fontAlgn="b"/>
                      <a:r>
                        <a:rPr lang="en-US" sz="1600" b="1" i="0" u="none" strike="noStrike">
                          <a:solidFill>
                            <a:srgbClr val="000000"/>
                          </a:solidFill>
                          <a:effectLst/>
                          <a:latin typeface="+mn-lt"/>
                        </a:rPr>
                        <a:t>27%</a:t>
                      </a:r>
                    </a:p>
                  </a:txBody>
                  <a:tcPr marL="6350" marR="6350" marT="635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i="0" u="none" strike="noStrike">
                          <a:solidFill>
                            <a:srgbClr val="000000"/>
                          </a:solidFill>
                          <a:effectLst/>
                          <a:latin typeface="+mn-lt"/>
                        </a:rPr>
                        <a:t>15%</a:t>
                      </a:r>
                    </a:p>
                  </a:txBody>
                  <a:tcPr marL="6350" marR="6350" marT="635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i="0" u="none" strike="noStrike">
                          <a:solidFill>
                            <a:srgbClr val="000000"/>
                          </a:solidFill>
                          <a:effectLst/>
                          <a:latin typeface="+mn-lt"/>
                        </a:rPr>
                        <a:t>29%</a:t>
                      </a:r>
                    </a:p>
                  </a:txBody>
                  <a:tcPr marL="6350" marR="6350" marT="635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i="0" u="none" strike="noStrike">
                          <a:solidFill>
                            <a:srgbClr val="000000"/>
                          </a:solidFill>
                          <a:effectLst/>
                          <a:latin typeface="+mn-lt"/>
                        </a:rPr>
                        <a:t>47%</a:t>
                      </a:r>
                    </a:p>
                  </a:txBody>
                  <a:tcPr marL="6350" marR="6350" marT="635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i="0" u="none" strike="noStrike">
                          <a:solidFill>
                            <a:srgbClr val="000000"/>
                          </a:solidFill>
                          <a:effectLst/>
                          <a:latin typeface="+mn-lt"/>
                        </a:rPr>
                        <a:t>0.82%</a:t>
                      </a:r>
                    </a:p>
                  </a:txBody>
                  <a:tcPr marL="6350" marR="6350" marT="635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4916835"/>
                  </a:ext>
                </a:extLst>
              </a:tr>
              <a:tr h="0">
                <a:tc gridSpan="6">
                  <a:txBody>
                    <a:bodyPr/>
                    <a:lstStyle/>
                    <a:p>
                      <a:pPr algn="ctr"/>
                      <a:r>
                        <a:rPr lang="en-US" sz="1600" b="1">
                          <a:solidFill>
                            <a:schemeClr val="bg1"/>
                          </a:solidFill>
                          <a:latin typeface="+mj-lt"/>
                        </a:rPr>
                        <a:t>Notable Market FAQs</a:t>
                      </a:r>
                    </a:p>
                  </a:txBody>
                  <a:tcPr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68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600" b="1" i="0" u="none" strike="noStrike">
                        <a:solidFill>
                          <a:srgbClr val="000000"/>
                        </a:solidFill>
                        <a:effectLst/>
                        <a:latin typeface="Avenir Next LT Pro" panose="020B0504020202020204" pitchFamily="34" charset="0"/>
                      </a:endParaRPr>
                    </a:p>
                  </a:txBody>
                  <a:tcPr marL="6350" marR="6350" marT="6350" anchor="ctr">
                    <a:lnL w="76200" cap="flat" cmpd="sng" algn="ctr">
                      <a:solidFill>
                        <a:schemeClr val="tx1"/>
                      </a:solidFill>
                      <a:prstDash val="solid"/>
                      <a:round/>
                      <a:headEnd type="none" w="med" len="med"/>
                      <a:tailEnd type="none" w="med" len="med"/>
                    </a:lnL>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787647184"/>
                  </a:ext>
                </a:extLst>
              </a:tr>
              <a:tr h="579120">
                <a:tc gridSpan="4">
                  <a:txBody>
                    <a:bodyPr/>
                    <a:lstStyle/>
                    <a:p>
                      <a:pPr algn="l"/>
                      <a:r>
                        <a:rPr lang="en-US" sz="1600" b="1">
                          <a:solidFill>
                            <a:srgbClr val="000000"/>
                          </a:solidFill>
                          <a:latin typeface="+mj-lt"/>
                        </a:rPr>
                        <a:t>                                   ANY FIVE STAR PLANS AVAILABLE</a:t>
                      </a:r>
                    </a:p>
                  </a:txBody>
                  <a:tcPr anchor="ctr">
                    <a:lnR w="762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1600" b="1" i="0" u="none" strike="noStrike">
                        <a:solidFill>
                          <a:srgbClr val="000000"/>
                        </a:solidFill>
                        <a:effectLst/>
                        <a:latin typeface="Avenir Next LT Pro" panose="020B0504020202020204" pitchFamily="34" charset="0"/>
                      </a:endParaRPr>
                    </a:p>
                  </a:txBody>
                  <a:tcPr marL="6350" marR="6350" marT="6350" anchor="ctr">
                    <a:lnT w="76200" cap="flat" cmpd="sng" algn="ctr">
                      <a:solidFill>
                        <a:schemeClr val="tx1"/>
                      </a:solidFill>
                      <a:prstDash val="solid"/>
                      <a:round/>
                      <a:headEnd type="none" w="med" len="med"/>
                      <a:tailEnd type="none" w="med" len="med"/>
                    </a:lnT>
                    <a:solidFill>
                      <a:schemeClr val="bg1"/>
                    </a:solidFill>
                  </a:tcPr>
                </a:tc>
                <a:tc hMerge="1">
                  <a:txBody>
                    <a:bodyPr/>
                    <a:lstStyle/>
                    <a:p>
                      <a:pPr algn="ctr" fontAlgn="b"/>
                      <a:endParaRPr lang="en-US" sz="1600" b="1" i="0" u="none" strike="noStrike">
                        <a:solidFill>
                          <a:srgbClr val="000000"/>
                        </a:solidFill>
                        <a:effectLst/>
                        <a:latin typeface="Avenir Next LT Pro" panose="020B0504020202020204" pitchFamily="34" charset="0"/>
                      </a:endParaRPr>
                    </a:p>
                  </a:txBody>
                  <a:tcPr marL="6350" marR="6350" marT="6350" anchor="ctr">
                    <a:lnT w="76200" cap="flat" cmpd="sng" algn="ctr">
                      <a:solidFill>
                        <a:schemeClr val="tx1"/>
                      </a:solidFill>
                      <a:prstDash val="solid"/>
                      <a:round/>
                      <a:headEnd type="none" w="med" len="med"/>
                      <a:tailEnd type="none" w="med" len="med"/>
                    </a:lnT>
                    <a:solidFill>
                      <a:schemeClr val="bg1"/>
                    </a:solidFill>
                  </a:tcPr>
                </a:tc>
                <a:tc hMerge="1">
                  <a:txBody>
                    <a:bodyPr/>
                    <a:lstStyle/>
                    <a:p>
                      <a:pPr algn="ctr" fontAlgn="b"/>
                      <a:endParaRPr lang="en-US" sz="1600" b="1" i="0" u="none" strike="noStrike">
                        <a:solidFill>
                          <a:srgbClr val="000000"/>
                        </a:solidFill>
                        <a:effectLst/>
                        <a:latin typeface="Avenir Next LT Pro" panose="020B0504020202020204" pitchFamily="34" charset="0"/>
                      </a:endParaRPr>
                    </a:p>
                  </a:txBody>
                  <a:tcPr marL="6350" marR="6350" marT="6350" anchor="ctr">
                    <a:lnT w="76200" cap="flat" cmpd="sng" algn="ctr">
                      <a:solidFill>
                        <a:schemeClr val="tx1"/>
                      </a:solidFill>
                      <a:prstDash val="solid"/>
                      <a:round/>
                      <a:headEnd type="none" w="med" len="med"/>
                      <a:tailEnd type="none" w="med" len="med"/>
                    </a:lnT>
                    <a:solidFill>
                      <a:schemeClr val="bg1"/>
                    </a:solidFill>
                  </a:tcPr>
                </a:tc>
                <a:tc gridSpan="2">
                  <a:txBody>
                    <a:bodyPr/>
                    <a:lstStyle/>
                    <a:p>
                      <a:pPr algn="ctr" fontAlgn="b"/>
                      <a:r>
                        <a:rPr lang="en-US" sz="1600" b="0" i="0" u="none" strike="noStrike">
                          <a:solidFill>
                            <a:srgbClr val="000000"/>
                          </a:solidFill>
                          <a:effectLst/>
                          <a:latin typeface="+mn-lt"/>
                        </a:rPr>
                        <a:t>NONE</a:t>
                      </a:r>
                    </a:p>
                  </a:txBody>
                  <a:tcPr marL="6350" marR="6350" marT="6350" anchor="ctr">
                    <a:lnL w="76200" cap="flat" cmpd="sng" algn="ctr">
                      <a:solidFill>
                        <a:schemeClr val="tx1"/>
                      </a:solidFill>
                      <a:prstDash val="solid"/>
                      <a:round/>
                      <a:headEnd type="none" w="med" len="med"/>
                      <a:tailEnd type="none" w="med" len="med"/>
                    </a:lnL>
                    <a:lnT w="3175" cap="flat" cmpd="sng" algn="ctr">
                      <a:solidFill>
                        <a:schemeClr val="bg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1600" b="1" i="0" u="none" strike="noStrike">
                        <a:solidFill>
                          <a:srgbClr val="000000"/>
                        </a:solidFill>
                        <a:effectLst/>
                        <a:latin typeface="Avenir Next LT Pro" panose="020B0504020202020204" pitchFamily="34" charset="0"/>
                      </a:endParaRPr>
                    </a:p>
                  </a:txBody>
                  <a:tcPr marL="6350" marR="6350" marT="6350" anchor="ctr">
                    <a:lnT w="762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562434631"/>
                  </a:ext>
                </a:extLst>
              </a:tr>
              <a:tr h="579120">
                <a:tc gridSpan="4">
                  <a:txBody>
                    <a:bodyPr/>
                    <a:lstStyle/>
                    <a:p>
                      <a:pPr algn="ctr"/>
                      <a:r>
                        <a:rPr lang="en-US" sz="1600" b="1">
                          <a:solidFill>
                            <a:srgbClr val="000000"/>
                          </a:solidFill>
                          <a:latin typeface="+mj-lt"/>
                        </a:rPr>
                        <a:t>HIDE / FIDE PLANS AVAILABLE – IN GENERAL</a:t>
                      </a:r>
                    </a:p>
                  </a:txBody>
                  <a:tcPr anchor="ct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1600" b="1" i="0" u="none" strike="noStrike">
                        <a:solidFill>
                          <a:srgbClr val="000000"/>
                        </a:solidFill>
                        <a:effectLst/>
                        <a:latin typeface="Avenir Next LT Pro" panose="020B0504020202020204" pitchFamily="34" charset="0"/>
                      </a:endParaRPr>
                    </a:p>
                  </a:txBody>
                  <a:tcPr marL="6350" marR="6350" marT="6350" anchor="ctr"/>
                </a:tc>
                <a:tc hMerge="1">
                  <a:txBody>
                    <a:bodyPr/>
                    <a:lstStyle/>
                    <a:p>
                      <a:pPr algn="ctr" fontAlgn="b"/>
                      <a:endParaRPr lang="en-US" sz="1600" b="1" i="0" u="none" strike="noStrike">
                        <a:solidFill>
                          <a:srgbClr val="000000"/>
                        </a:solidFill>
                        <a:effectLst/>
                        <a:latin typeface="Avenir Next LT Pro" panose="020B0504020202020204" pitchFamily="34" charset="0"/>
                      </a:endParaRPr>
                    </a:p>
                  </a:txBody>
                  <a:tcPr marL="6350" marR="6350" marT="6350" anchor="ctr"/>
                </a:tc>
                <a:tc hMerge="1">
                  <a:txBody>
                    <a:bodyPr/>
                    <a:lstStyle/>
                    <a:p>
                      <a:pPr algn="ctr" fontAlgn="b"/>
                      <a:endParaRPr lang="en-US" sz="1600" b="1" i="0" u="none" strike="noStrike">
                        <a:solidFill>
                          <a:srgbClr val="000000"/>
                        </a:solidFill>
                        <a:effectLst/>
                        <a:latin typeface="Avenir Next LT Pro" panose="020B0504020202020204" pitchFamily="34" charset="0"/>
                      </a:endParaRPr>
                    </a:p>
                  </a:txBody>
                  <a:tcPr marL="6350" marR="6350" marT="6350" anchor="ctr"/>
                </a:tc>
                <a:tc gridSpan="2">
                  <a:txBody>
                    <a:bodyPr/>
                    <a:lstStyle/>
                    <a:p>
                      <a:pPr algn="ctr" fontAlgn="b"/>
                      <a:r>
                        <a:rPr lang="en-US" sz="1600" b="0" i="0" u="none" strike="noStrike">
                          <a:solidFill>
                            <a:srgbClr val="000000"/>
                          </a:solidFill>
                          <a:effectLst/>
                          <a:latin typeface="+mn-lt"/>
                        </a:rPr>
                        <a:t>YES</a:t>
                      </a:r>
                    </a:p>
                  </a:txBody>
                  <a:tcPr marL="6350" marR="6350" marT="6350" anchor="ctr">
                    <a:lnL w="762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1600" b="1" i="0" u="none" strike="noStrike">
                        <a:solidFill>
                          <a:srgbClr val="000000"/>
                        </a:solidFill>
                        <a:effectLst/>
                        <a:latin typeface="Avenir Next LT Pro" panose="020B0504020202020204" pitchFamily="34" charset="0"/>
                      </a:endParaRPr>
                    </a:p>
                  </a:txBody>
                  <a:tcPr marL="6350" marR="6350" marT="6350" anchor="ctr"/>
                </a:tc>
                <a:extLst>
                  <a:ext uri="{0D108BD9-81ED-4DB2-BD59-A6C34878D82A}">
                    <a16:rowId xmlns:a16="http://schemas.microsoft.com/office/drawing/2014/main" val="2777716675"/>
                  </a:ext>
                </a:extLst>
              </a:tr>
              <a:tr h="579120">
                <a:tc gridSpan="4">
                  <a:txBody>
                    <a:bodyPr/>
                    <a:lstStyle/>
                    <a:p>
                      <a:pPr algn="ctr"/>
                      <a:r>
                        <a:rPr lang="en-US" sz="1600" b="1">
                          <a:solidFill>
                            <a:srgbClr val="000000"/>
                          </a:solidFill>
                          <a:latin typeface="+mj-lt"/>
                        </a:rPr>
                        <a:t># OF ZING C-SNPs OFFERED</a:t>
                      </a:r>
                    </a:p>
                  </a:txBody>
                  <a:tcPr anchor="ct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600" b="0" i="0" u="none" strike="noStrike">
                          <a:solidFill>
                            <a:srgbClr val="000000"/>
                          </a:solidFill>
                          <a:effectLst/>
                          <a:latin typeface="+mn-lt"/>
                        </a:rPr>
                        <a:t>5</a:t>
                      </a:r>
                    </a:p>
                  </a:txBody>
                  <a:tcPr marL="6350" marR="6350" marT="6350" anchor="ctr">
                    <a:lnL w="762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extLst>
                  <a:ext uri="{0D108BD9-81ED-4DB2-BD59-A6C34878D82A}">
                    <a16:rowId xmlns:a16="http://schemas.microsoft.com/office/drawing/2014/main" val="4007343214"/>
                  </a:ext>
                </a:extLst>
              </a:tr>
            </a:tbl>
          </a:graphicData>
        </a:graphic>
      </p:graphicFrame>
      <p:sp>
        <p:nvSpPr>
          <p:cNvPr id="8" name="Title 7">
            <a:extLst>
              <a:ext uri="{FF2B5EF4-FFF2-40B4-BE49-F238E27FC236}">
                <a16:creationId xmlns:a16="http://schemas.microsoft.com/office/drawing/2014/main" id="{363FF542-9EA4-6502-95CB-23336BB2F757}"/>
              </a:ext>
            </a:extLst>
          </p:cNvPr>
          <p:cNvSpPr>
            <a:spLocks noGrp="1"/>
          </p:cNvSpPr>
          <p:nvPr>
            <p:ph type="title"/>
          </p:nvPr>
        </p:nvSpPr>
        <p:spPr/>
        <p:txBody>
          <a:bodyPr/>
          <a:lstStyle/>
          <a:p>
            <a:r>
              <a:rPr lang="en-US" dirty="0"/>
              <a:t>2026 Michigan C-SNP Opportunity</a:t>
            </a:r>
          </a:p>
        </p:txBody>
      </p:sp>
      <p:grpSp>
        <p:nvGrpSpPr>
          <p:cNvPr id="10" name="Group 9">
            <a:extLst>
              <a:ext uri="{FF2B5EF4-FFF2-40B4-BE49-F238E27FC236}">
                <a16:creationId xmlns:a16="http://schemas.microsoft.com/office/drawing/2014/main" id="{2D77FE09-F3F5-F245-DEA0-16AA049F3890}"/>
              </a:ext>
            </a:extLst>
          </p:cNvPr>
          <p:cNvGrpSpPr/>
          <p:nvPr/>
        </p:nvGrpSpPr>
        <p:grpSpPr>
          <a:xfrm>
            <a:off x="11734791" y="-110431"/>
            <a:ext cx="686086" cy="1763191"/>
            <a:chOff x="6381946" y="106386"/>
            <a:chExt cx="280734" cy="721466"/>
          </a:xfrm>
          <a:solidFill>
            <a:srgbClr val="F68D2E"/>
          </a:solidFill>
        </p:grpSpPr>
        <p:sp>
          <p:nvSpPr>
            <p:cNvPr id="11" name="Oval 10">
              <a:extLst>
                <a:ext uri="{FF2B5EF4-FFF2-40B4-BE49-F238E27FC236}">
                  <a16:creationId xmlns:a16="http://schemas.microsoft.com/office/drawing/2014/main" id="{4AFDBA65-72DF-B2F4-ED61-E1E89A8DF470}"/>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B343B672-14A5-0CFB-B2D3-037057F23A4C}"/>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1C7DF62E-C06C-E811-C4B6-6E3551AB04BD}"/>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42B0D60E-8413-278E-1B42-ADAF9A0D40FB}"/>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6DAC7291-35D9-172C-087B-5500D35EE76C}"/>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8967FA0C-6FC8-98D5-C20D-5D5527E35602}"/>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70591F2A-43C4-BDC7-C14F-8A6154A16675}"/>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070A7066-6ECF-08E3-3A6A-ACBAF2F2864D}"/>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7B986032-2E77-B277-4F39-35AEDD4F828A}"/>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A45B618F-8753-5514-B4B8-AD4CAF543381}"/>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2666F186-7729-9A97-1060-3553EE5E977B}"/>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955A9358-FF99-74C9-4E21-E6B5AE6510CC}"/>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1F3856E7-9292-F461-58DC-3F18882C3DF9}"/>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346AB776-7C9A-A16B-244C-738A1EB7534E}"/>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AE22B567-A7EF-4C00-4239-AF287F6EA74A}"/>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736E200C-A8FF-C760-FDB0-3B07C6038F3F}"/>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60088360-E57F-E684-57D9-12D1A29F6866}"/>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5E1021A3-5F8A-8FC4-5B74-4DF3BCF81303}"/>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DC794758-4A7C-118B-5545-D9E5EAF62ADD}"/>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A5753C8B-D533-5C7E-690B-44CAA6264E95}"/>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C37E0FA9-19FE-B68A-4521-0D407DAB6C59}"/>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pic>
        <p:nvPicPr>
          <p:cNvPr id="9" name="Picture 8">
            <a:extLst>
              <a:ext uri="{FF2B5EF4-FFF2-40B4-BE49-F238E27FC236}">
                <a16:creationId xmlns:a16="http://schemas.microsoft.com/office/drawing/2014/main" id="{4B4EA906-8439-80DB-CCA8-C116E91366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406" y="2339790"/>
            <a:ext cx="2271837" cy="3052912"/>
          </a:xfrm>
          <a:prstGeom prst="rect">
            <a:avLst/>
          </a:prstGeom>
        </p:spPr>
      </p:pic>
      <p:sp>
        <p:nvSpPr>
          <p:cNvPr id="36" name="object 8">
            <a:extLst>
              <a:ext uri="{FF2B5EF4-FFF2-40B4-BE49-F238E27FC236}">
                <a16:creationId xmlns:a16="http://schemas.microsoft.com/office/drawing/2014/main" id="{0818F837-3632-DAD6-6080-C0F1599F73F1}"/>
              </a:ext>
            </a:extLst>
          </p:cNvPr>
          <p:cNvSpPr txBox="1"/>
          <p:nvPr/>
        </p:nvSpPr>
        <p:spPr>
          <a:xfrm>
            <a:off x="5828262" y="1059891"/>
            <a:ext cx="3472506" cy="726631"/>
          </a:xfrm>
          <a:prstGeom prst="rect">
            <a:avLst/>
          </a:prstGeom>
        </p:spPr>
        <p:txBody>
          <a:bodyPr vert="horz" wrap="square" lIns="0" tIns="16087" rIns="0" bIns="0" rtlCol="0">
            <a:spAutoFit/>
          </a:bodyPr>
          <a:lstStyle/>
          <a:p>
            <a:pPr marL="16933" marR="0" lvl="0" indent="0" algn="ctr" defTabSz="914400" rtl="0" eaLnBrk="1" fontAlgn="auto" latinLnBrk="0" hangingPunct="1">
              <a:lnSpc>
                <a:spcPct val="100000"/>
              </a:lnSpc>
              <a:spcBef>
                <a:spcPts val="127"/>
              </a:spcBef>
              <a:spcAft>
                <a:spcPts val="0"/>
              </a:spcAft>
              <a:buClrTx/>
              <a:buSzTx/>
              <a:buFontTx/>
              <a:buNone/>
              <a:tabLst>
                <a:tab pos="1849920" algn="l"/>
              </a:tabLst>
              <a:defRPr/>
            </a:pPr>
            <a:r>
              <a:rPr kumimoji="0" lang="en-US" sz="2933" b="1" i="0" u="none" strike="noStrike" kern="0" cap="none" spc="272" normalizeH="0" baseline="0" noProof="0">
                <a:ln>
                  <a:noFill/>
                </a:ln>
                <a:solidFill>
                  <a:srgbClr val="000000"/>
                </a:solidFill>
                <a:effectLst/>
                <a:uLnTx/>
                <a:uFillTx/>
                <a:latin typeface="Avenir Next Demi Bold"/>
                <a:ea typeface="+mn-ea"/>
                <a:cs typeface="Calibri"/>
              </a:rPr>
              <a:t>1,049,019</a:t>
            </a:r>
            <a:br>
              <a:rPr kumimoji="0" lang="en-US" sz="2933" b="1" i="0" u="none" strike="noStrike" kern="0" cap="none" spc="272" normalizeH="0" baseline="0" noProof="0">
                <a:ln>
                  <a:noFill/>
                </a:ln>
                <a:solidFill>
                  <a:srgbClr val="000000"/>
                </a:solidFill>
                <a:effectLst/>
                <a:uLnTx/>
                <a:uFillTx/>
                <a:latin typeface="Avenir Next Demi Bold"/>
                <a:ea typeface="+mn-ea"/>
                <a:cs typeface="Calibri"/>
              </a:rPr>
            </a:br>
            <a:r>
              <a:rPr kumimoji="0" lang="en-US" sz="1600" b="0" i="0" u="none" strike="noStrike" kern="0" cap="none" spc="272" normalizeH="0" baseline="0" noProof="0">
                <a:ln>
                  <a:noFill/>
                </a:ln>
                <a:solidFill>
                  <a:srgbClr val="000000"/>
                </a:solidFill>
                <a:effectLst/>
                <a:uLnTx/>
                <a:uFillTx/>
                <a:latin typeface="Avenir Next Demi Bold"/>
                <a:ea typeface="+mn-ea"/>
                <a:cs typeface="Calibri"/>
              </a:rPr>
              <a:t>Medicare Eligibles</a:t>
            </a:r>
            <a:endParaRPr kumimoji="0" sz="1600" b="0" i="0" u="none" strike="noStrike" kern="0" cap="none" spc="0" normalizeH="0" baseline="0" noProof="0">
              <a:ln>
                <a:noFill/>
              </a:ln>
              <a:solidFill>
                <a:srgbClr val="000000"/>
              </a:solidFill>
              <a:effectLst/>
              <a:uLnTx/>
              <a:uFillTx/>
              <a:latin typeface="Avenir Next Demi Bold"/>
              <a:ea typeface="+mn-ea"/>
              <a:cs typeface="Calibri"/>
            </a:endParaRPr>
          </a:p>
        </p:txBody>
      </p:sp>
      <p:grpSp>
        <p:nvGrpSpPr>
          <p:cNvPr id="48" name="Group 47">
            <a:extLst>
              <a:ext uri="{FF2B5EF4-FFF2-40B4-BE49-F238E27FC236}">
                <a16:creationId xmlns:a16="http://schemas.microsoft.com/office/drawing/2014/main" id="{A32D4BB8-A653-3F36-33F4-B16F10E5691B}"/>
              </a:ext>
            </a:extLst>
          </p:cNvPr>
          <p:cNvGrpSpPr/>
          <p:nvPr/>
        </p:nvGrpSpPr>
        <p:grpSpPr>
          <a:xfrm>
            <a:off x="3643736" y="4114353"/>
            <a:ext cx="1460336" cy="914400"/>
            <a:chOff x="3416465" y="4256070"/>
            <a:chExt cx="1460336" cy="914400"/>
          </a:xfrm>
        </p:grpSpPr>
        <p:pic>
          <p:nvPicPr>
            <p:cNvPr id="49" name="Graphic 48" descr="Rating 3 Star with solid fill">
              <a:extLst>
                <a:ext uri="{FF2B5EF4-FFF2-40B4-BE49-F238E27FC236}">
                  <a16:creationId xmlns:a16="http://schemas.microsoft.com/office/drawing/2014/main" id="{AC8408F5-4960-EE31-6624-12717F6D6D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6465" y="4256070"/>
              <a:ext cx="914400" cy="914400"/>
            </a:xfrm>
            <a:prstGeom prst="rect">
              <a:avLst/>
            </a:prstGeom>
          </p:spPr>
        </p:pic>
        <p:pic>
          <p:nvPicPr>
            <p:cNvPr id="50" name="Graphic 49" descr="Rating 3 Star with solid fill">
              <a:extLst>
                <a:ext uri="{FF2B5EF4-FFF2-40B4-BE49-F238E27FC236}">
                  <a16:creationId xmlns:a16="http://schemas.microsoft.com/office/drawing/2014/main" id="{45A1CFCC-6F5D-131A-28D4-0A0C9C1EEB49}"/>
                </a:ext>
              </a:extLst>
            </p:cNvPr>
            <p:cNvPicPr>
              <a:picLocks noChangeAspect="1"/>
            </p:cNvPicPr>
            <p:nvPr/>
          </p:nvPicPr>
          <p:blipFill>
            <a:blip r:embed="rId4">
              <a:extLst>
                <a:ext uri="{96DAC541-7B7A-43D3-8B79-37D633B846F1}">
                  <asvg:svgBlip xmlns:asvg="http://schemas.microsoft.com/office/drawing/2016/SVG/main" r:embed="rId5"/>
                </a:ext>
              </a:extLst>
            </a:blip>
            <a:srcRect r="35221"/>
            <a:stretch/>
          </p:blipFill>
          <p:spPr>
            <a:xfrm>
              <a:off x="4284459" y="4256070"/>
              <a:ext cx="592342" cy="914400"/>
            </a:xfrm>
            <a:prstGeom prst="rect">
              <a:avLst/>
            </a:prstGeom>
          </p:spPr>
        </p:pic>
      </p:grpSp>
      <p:pic>
        <p:nvPicPr>
          <p:cNvPr id="51" name="Picture 50" descr="A group of blue people&#10;&#10;Description automatically generated">
            <a:extLst>
              <a:ext uri="{FF2B5EF4-FFF2-40B4-BE49-F238E27FC236}">
                <a16:creationId xmlns:a16="http://schemas.microsoft.com/office/drawing/2014/main" id="{43B4FAB2-59C6-BFCF-08A5-9920F0C05A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919" b="18185"/>
          <a:stretch/>
        </p:blipFill>
        <p:spPr>
          <a:xfrm>
            <a:off x="4797289" y="1013485"/>
            <a:ext cx="1245772" cy="819442"/>
          </a:xfrm>
          <a:prstGeom prst="rect">
            <a:avLst/>
          </a:prstGeom>
        </p:spPr>
      </p:pic>
      <p:sp>
        <p:nvSpPr>
          <p:cNvPr id="53" name="TextBox 52">
            <a:extLst>
              <a:ext uri="{FF2B5EF4-FFF2-40B4-BE49-F238E27FC236}">
                <a16:creationId xmlns:a16="http://schemas.microsoft.com/office/drawing/2014/main" id="{EDC5B262-69C0-26F4-0380-199098FF6DB2}"/>
              </a:ext>
            </a:extLst>
          </p:cNvPr>
          <p:cNvSpPr txBox="1"/>
          <p:nvPr/>
        </p:nvSpPr>
        <p:spPr>
          <a:xfrm>
            <a:off x="313395" y="6319391"/>
            <a:ext cx="55155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*CMS MA State/County Penetration July 2025; 2023 CMS 5% Sample</a:t>
            </a:r>
          </a:p>
        </p:txBody>
      </p:sp>
    </p:spTree>
    <p:extLst>
      <p:ext uri="{BB962C8B-B14F-4D97-AF65-F5344CB8AC3E}">
        <p14:creationId xmlns:p14="http://schemas.microsoft.com/office/powerpoint/2010/main" val="3900804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9F49D-E2D5-9D24-D83A-7BEA878A860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15416A6-8A05-1821-46D3-A35204EB0810}"/>
              </a:ext>
            </a:extLst>
          </p:cNvPr>
          <p:cNvSpPr>
            <a:spLocks noGrp="1"/>
          </p:cNvSpPr>
          <p:nvPr>
            <p:ph type="title"/>
          </p:nvPr>
        </p:nvSpPr>
        <p:spPr/>
        <p:txBody>
          <a:bodyPr/>
          <a:lstStyle/>
          <a:p>
            <a:r>
              <a:rPr lang="en-US" dirty="0"/>
              <a:t>Michigan Provider Partners</a:t>
            </a:r>
          </a:p>
        </p:txBody>
      </p:sp>
      <p:grpSp>
        <p:nvGrpSpPr>
          <p:cNvPr id="10" name="Group 9">
            <a:extLst>
              <a:ext uri="{FF2B5EF4-FFF2-40B4-BE49-F238E27FC236}">
                <a16:creationId xmlns:a16="http://schemas.microsoft.com/office/drawing/2014/main" id="{8F454A12-2846-D17A-E59A-ADC7F2369A01}"/>
              </a:ext>
            </a:extLst>
          </p:cNvPr>
          <p:cNvGrpSpPr/>
          <p:nvPr/>
        </p:nvGrpSpPr>
        <p:grpSpPr>
          <a:xfrm>
            <a:off x="11734791" y="-110431"/>
            <a:ext cx="686086" cy="1763191"/>
            <a:chOff x="6381946" y="106386"/>
            <a:chExt cx="280734" cy="721466"/>
          </a:xfrm>
          <a:solidFill>
            <a:srgbClr val="F68D2E"/>
          </a:solidFill>
        </p:grpSpPr>
        <p:sp>
          <p:nvSpPr>
            <p:cNvPr id="11" name="Oval 10">
              <a:extLst>
                <a:ext uri="{FF2B5EF4-FFF2-40B4-BE49-F238E27FC236}">
                  <a16:creationId xmlns:a16="http://schemas.microsoft.com/office/drawing/2014/main" id="{61AF1FBA-ED5A-9E0A-4D78-DE4FBFD02C84}"/>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BA7DC745-5132-AF25-1543-545FD4BEDC80}"/>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4234ADA9-C523-F4BC-6E1B-8E8F5BC487AB}"/>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501C4E2D-FA7B-DE7E-51BB-5D4C9E5643F3}"/>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4028CF02-9BAE-E10A-4FD3-931CA9F7B5B5}"/>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A87CC7FB-91D3-0898-DAF7-C6CEA997248F}"/>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71C30F5E-5F48-5427-E58E-0534E90B165A}"/>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40A1D3E4-DCE7-079A-AC61-AD627E44D0F3}"/>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0C6B5D2E-62D5-0DFE-2C39-26806D5AA824}"/>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F5BF3350-882C-5AD4-3906-32DF8403FB65}"/>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ABA3A431-5933-06AE-179A-A98D31925D6E}"/>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F5678F50-A06D-8E5D-5293-9CC92DFEDA4F}"/>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D69C2C4B-D83A-D046-B040-2B7250330BCD}"/>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1811BBE2-559B-1FF4-C976-77D16E499382}"/>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217FE9E6-EB7B-E3D9-D613-79D862DE6E08}"/>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18F4B752-3B42-9A04-2AE9-C0175A32514D}"/>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8F73B0DF-199B-6FBB-2D71-9B23412DD1D1}"/>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27D91A1D-DAEA-05B7-2CEC-C14C4A98B4CD}"/>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AB11EAF9-69EC-7265-9240-31059048A711}"/>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261B680A-1E41-2233-5F08-C82F89D1DCD1}"/>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8431DA3F-F23B-2B92-BAB3-68C746045F75}"/>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pic>
        <p:nvPicPr>
          <p:cNvPr id="2" name="object 42">
            <a:extLst>
              <a:ext uri="{FF2B5EF4-FFF2-40B4-BE49-F238E27FC236}">
                <a16:creationId xmlns:a16="http://schemas.microsoft.com/office/drawing/2014/main" id="{DCB59C4E-BC67-66E2-D86E-C80DE59A7CF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47800" y="1722807"/>
            <a:ext cx="3067132" cy="770617"/>
          </a:xfrm>
          <a:prstGeom prst="rect">
            <a:avLst/>
          </a:prstGeom>
        </p:spPr>
      </p:pic>
      <p:pic>
        <p:nvPicPr>
          <p:cNvPr id="3" name="object 28">
            <a:extLst>
              <a:ext uri="{FF2B5EF4-FFF2-40B4-BE49-F238E27FC236}">
                <a16:creationId xmlns:a16="http://schemas.microsoft.com/office/drawing/2014/main" id="{8A0FA817-1CFD-F789-0F5E-70E1E0EB94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86600" y="3162512"/>
            <a:ext cx="1807285" cy="768096"/>
          </a:xfrm>
          <a:prstGeom prst="rect">
            <a:avLst/>
          </a:prstGeom>
        </p:spPr>
      </p:pic>
      <p:pic>
        <p:nvPicPr>
          <p:cNvPr id="4" name="Picture 3" descr="DaVita Logo">
            <a:extLst>
              <a:ext uri="{FF2B5EF4-FFF2-40B4-BE49-F238E27FC236}">
                <a16:creationId xmlns:a16="http://schemas.microsoft.com/office/drawing/2014/main" id="{D4427FDA-8D74-1B97-E74F-3E7A2538C0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2460" y="4532816"/>
            <a:ext cx="2407614" cy="768096"/>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BFB0C439-DE54-3133-EC9A-17D29DBA68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17654" y="1674934"/>
            <a:ext cx="5055146" cy="768096"/>
          </a:xfrm>
          <a:prstGeom prst="rect">
            <a:avLst/>
          </a:prstGeom>
        </p:spPr>
      </p:pic>
      <p:pic>
        <p:nvPicPr>
          <p:cNvPr id="6" name="object 21">
            <a:extLst>
              <a:ext uri="{FF2B5EF4-FFF2-40B4-BE49-F238E27FC236}">
                <a16:creationId xmlns:a16="http://schemas.microsoft.com/office/drawing/2014/main" id="{670AAA42-40A1-EC77-7516-B3F150D845EF}"/>
              </a:ext>
            </a:extLst>
          </p:cNvPr>
          <p:cNvPicPr>
            <a:picLocks noChangeAspect="1"/>
          </p:cNvPicPr>
          <p:nvPr/>
        </p:nvPicPr>
        <p:blipFill>
          <a:blip r:embed="rId9" cstate="print"/>
          <a:stretch>
            <a:fillRect/>
          </a:stretch>
        </p:blipFill>
        <p:spPr>
          <a:xfrm>
            <a:off x="8569295" y="4740153"/>
            <a:ext cx="2315820" cy="768096"/>
          </a:xfrm>
          <a:prstGeom prst="rect">
            <a:avLst/>
          </a:prstGeom>
        </p:spPr>
      </p:pic>
      <p:pic>
        <p:nvPicPr>
          <p:cNvPr id="7" name="Picture 6" descr="A yellow letter m and blue text&#10;&#10;Description automatically generated">
            <a:extLst>
              <a:ext uri="{FF2B5EF4-FFF2-40B4-BE49-F238E27FC236}">
                <a16:creationId xmlns:a16="http://schemas.microsoft.com/office/drawing/2014/main" id="{E876F361-1AFB-81ED-D8F5-5C95B1F1CF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8896" y="2873261"/>
            <a:ext cx="1831852" cy="1514859"/>
          </a:xfrm>
          <a:prstGeom prst="rect">
            <a:avLst/>
          </a:prstGeom>
        </p:spPr>
      </p:pic>
      <p:pic>
        <p:nvPicPr>
          <p:cNvPr id="21" name="Graphic 20">
            <a:extLst>
              <a:ext uri="{FF2B5EF4-FFF2-40B4-BE49-F238E27FC236}">
                <a16:creationId xmlns:a16="http://schemas.microsoft.com/office/drawing/2014/main" id="{764B92D6-93A3-2D54-7312-95C378606A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0376" y="5195885"/>
            <a:ext cx="3411248" cy="768096"/>
          </a:xfrm>
          <a:prstGeom prst="rect">
            <a:avLst/>
          </a:prstGeom>
        </p:spPr>
      </p:pic>
      <p:pic>
        <p:nvPicPr>
          <p:cNvPr id="22" name="Image 3">
            <a:extLst>
              <a:ext uri="{FF2B5EF4-FFF2-40B4-BE49-F238E27FC236}">
                <a16:creationId xmlns:a16="http://schemas.microsoft.com/office/drawing/2014/main" id="{9E0725B8-FF1F-4AF0-7AFF-7C69996E40DA}"/>
              </a:ext>
            </a:extLst>
          </p:cNvPr>
          <p:cNvPicPr>
            <a:picLocks/>
          </p:cNvPicPr>
          <p:nvPr/>
        </p:nvPicPr>
        <p:blipFill>
          <a:blip r:embed="rId13" cstate="print"/>
          <a:stretch>
            <a:fillRect/>
          </a:stretch>
        </p:blipFill>
        <p:spPr>
          <a:xfrm>
            <a:off x="817413" y="3686866"/>
            <a:ext cx="3245485" cy="576135"/>
          </a:xfrm>
          <a:prstGeom prst="rect">
            <a:avLst/>
          </a:prstGeom>
        </p:spPr>
      </p:pic>
      <p:pic>
        <p:nvPicPr>
          <p:cNvPr id="23" name="Picture 2" descr="Beaumont Health System Logo [ Download - Logo - icon ] png svg">
            <a:extLst>
              <a:ext uri="{FF2B5EF4-FFF2-40B4-BE49-F238E27FC236}">
                <a16:creationId xmlns:a16="http://schemas.microsoft.com/office/drawing/2014/main" id="{7B363CD4-EC12-4081-A3EB-FAC827A5D86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2561" y="2928798"/>
            <a:ext cx="2857500" cy="2857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hoe Angel">
            <a:extLst>
              <a:ext uri="{FF2B5EF4-FFF2-40B4-BE49-F238E27FC236}">
                <a16:creationId xmlns:a16="http://schemas.microsoft.com/office/drawing/2014/main" id="{778DCA35-D89C-66F9-AE3C-908314467EB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9737" y="2873261"/>
            <a:ext cx="1807285" cy="95957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4C3FA4B-413B-6DF2-E4F6-BBB9BCDBCB2B}"/>
              </a:ext>
            </a:extLst>
          </p:cNvPr>
          <p:cNvSpPr txBox="1"/>
          <p:nvPr/>
        </p:nvSpPr>
        <p:spPr>
          <a:xfrm>
            <a:off x="4876801" y="6611779"/>
            <a:ext cx="7315199" cy="246221"/>
          </a:xfrm>
          <a:prstGeom prst="rect">
            <a:avLst/>
          </a:prstGeom>
          <a:noFill/>
        </p:spPr>
        <p:txBody>
          <a:bodyPr wrap="square" rtlCol="0">
            <a:spAutoFit/>
          </a:bodyPr>
          <a:lstStyle/>
          <a:p>
            <a:pPr algn="r"/>
            <a:r>
              <a:rPr lang="en-US" sz="1000" dirty="0">
                <a:latin typeface="Avenir Next LT Pro" panose="020B0504020202020204" pitchFamily="34" charset="0"/>
              </a:rPr>
              <a:t>Confidential information. Not to be shared with the general public. For agent recruitment use only by Zing Health</a:t>
            </a:r>
          </a:p>
        </p:txBody>
      </p:sp>
    </p:spTree>
    <p:extLst>
      <p:ext uri="{BB962C8B-B14F-4D97-AF65-F5344CB8AC3E}">
        <p14:creationId xmlns:p14="http://schemas.microsoft.com/office/powerpoint/2010/main" val="14274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179FC2-E8B1-D2B0-3A4D-43759CF99616}"/>
              </a:ext>
            </a:extLst>
          </p:cNvPr>
          <p:cNvSpPr>
            <a:spLocks noGrp="1"/>
          </p:cNvSpPr>
          <p:nvPr>
            <p:ph type="title"/>
          </p:nvPr>
        </p:nvSpPr>
        <p:spPr/>
        <p:txBody>
          <a:bodyPr/>
          <a:lstStyle/>
          <a:p>
            <a:r>
              <a:rPr lang="en-US"/>
              <a:t>Before We Begin</a:t>
            </a:r>
          </a:p>
        </p:txBody>
      </p:sp>
      <p:sp>
        <p:nvSpPr>
          <p:cNvPr id="12" name="Text Placeholder 11">
            <a:extLst>
              <a:ext uri="{FF2B5EF4-FFF2-40B4-BE49-F238E27FC236}">
                <a16:creationId xmlns:a16="http://schemas.microsoft.com/office/drawing/2014/main" id="{F0481203-4F7A-13DB-EEA5-388B27456CA1}"/>
              </a:ext>
            </a:extLst>
          </p:cNvPr>
          <p:cNvSpPr>
            <a:spLocks noGrp="1"/>
          </p:cNvSpPr>
          <p:nvPr>
            <p:ph type="body" sz="quarter" idx="11"/>
          </p:nvPr>
        </p:nvSpPr>
        <p:spPr>
          <a:xfrm>
            <a:off x="431800" y="1406525"/>
            <a:ext cx="10307918" cy="5153025"/>
          </a:xfrm>
        </p:spPr>
        <p:txBody>
          <a:bodyPr/>
          <a:lstStyle/>
          <a:p>
            <a:r>
              <a:rPr lang="en-US" sz="2000" b="1">
                <a:latin typeface="+mj-lt"/>
              </a:rPr>
              <a:t>Disclaimer</a:t>
            </a:r>
            <a:endParaRPr lang="en-US" b="1">
              <a:latin typeface="+mj-lt"/>
            </a:endParaRPr>
          </a:p>
          <a:p>
            <a:endParaRPr lang="en-US"/>
          </a:p>
          <a:p>
            <a:r>
              <a:rPr lang="en-US"/>
              <a:t>This webinar is for Medicare insurance agents and marketing organizations who are contracted or interested in becoming contracted with Zing Health. The information to be covered is confidential and proprietary to Zing Health and is to be used for agent recruitment purposes only. Distribution to any person or company is prohibited. Plan and benefit information contained in this document is pending government approval and subject change.</a:t>
            </a:r>
          </a:p>
          <a:p>
            <a:endParaRPr lang="en-US"/>
          </a:p>
        </p:txBody>
      </p:sp>
    </p:spTree>
    <p:extLst>
      <p:ext uri="{BB962C8B-B14F-4D97-AF65-F5344CB8AC3E}">
        <p14:creationId xmlns:p14="http://schemas.microsoft.com/office/powerpoint/2010/main" val="1639184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43EA1BD-0DB8-AFB0-0D86-6ADC4926E96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6248D2E-78D0-9B28-2507-13308EFA977B}"/>
              </a:ext>
            </a:extLst>
          </p:cNvPr>
          <p:cNvSpPr>
            <a:spLocks noGrp="1"/>
          </p:cNvSpPr>
          <p:nvPr>
            <p:ph type="title"/>
          </p:nvPr>
        </p:nvSpPr>
        <p:spPr/>
        <p:txBody>
          <a:bodyPr/>
          <a:lstStyle/>
          <a:p>
            <a:r>
              <a:rPr lang="en-US"/>
              <a:t>2026 Supplemental Benefits</a:t>
            </a:r>
          </a:p>
        </p:txBody>
      </p:sp>
      <p:grpSp>
        <p:nvGrpSpPr>
          <p:cNvPr id="10" name="Group 9">
            <a:extLst>
              <a:ext uri="{FF2B5EF4-FFF2-40B4-BE49-F238E27FC236}">
                <a16:creationId xmlns:a16="http://schemas.microsoft.com/office/drawing/2014/main" id="{C1A77891-C758-B576-D16F-2D0C10D208E2}"/>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1074E579-B64A-50B6-E4E6-58E38DB5B9F5}"/>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7D12ED51-F6F6-4221-FD6B-2A9AED722EF4}"/>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8929327C-9BF1-3270-CF5B-631A1C390D68}"/>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71C0EF04-CC7E-0D11-951C-748619B06E1A}"/>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86D1F4CD-F57B-45BB-53C5-F8C9312D5DB7}"/>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697C2369-CAF9-6B91-A4D4-E0F743DA4055}"/>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BE51A157-A3B7-92AB-2A9F-F46C4586A314}"/>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448BCCB0-13B6-D3E3-5F7C-61AA9D96789E}"/>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5F47A415-93FE-6CF1-4D8B-B871CD89F125}"/>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3D4F289C-3EC3-CCBA-57B4-B3257B085FD4}"/>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4AB0E5AA-32E4-E330-CB97-B4056A1D058C}"/>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32F21B3B-A106-09E8-C644-7C23293949DA}"/>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426D179E-30A5-3CBE-979F-546CA08063BF}"/>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7E8AED2B-2A45-C58B-4D66-7C0EC74BEB13}"/>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62DDF6AD-AD06-EF74-90E6-A4ECB74BBA4B}"/>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C50A4504-8DC1-A9F1-A0F7-B33D015D4E79}"/>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DE38AFC2-16D5-EC6A-A79E-0151A7A188D4}"/>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63CB7C64-FCCA-15BC-F385-D139D201C51E}"/>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D112072D-F384-2BCC-E141-2893661898B8}"/>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64307813-1E49-D9EA-FAC7-CAEE4234B169}"/>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9793AD93-A725-F0D2-24AA-099ADC742C60}"/>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0A0952AF-2CBE-698F-7D54-3B498853C0A2}"/>
              </a:ext>
            </a:extLst>
          </p:cNvPr>
          <p:cNvSpPr>
            <a:spLocks noGrp="1"/>
          </p:cNvSpPr>
          <p:nvPr>
            <p:ph type="body" sz="quarter" idx="32"/>
          </p:nvPr>
        </p:nvSpPr>
        <p:spPr>
          <a:xfrm>
            <a:off x="431801" y="1008000"/>
            <a:ext cx="10899922" cy="360000"/>
          </a:xfrm>
        </p:spPr>
        <p:txBody>
          <a:bodyPr/>
          <a:lstStyle/>
          <a:p>
            <a:r>
              <a:rPr lang="en-US" sz="1600" b="1">
                <a:latin typeface="+mj-lt"/>
              </a:rPr>
              <a:t>Dental / Vision / Hearing</a:t>
            </a:r>
          </a:p>
          <a:p>
            <a:r>
              <a:rPr lang="en-US" sz="1600"/>
              <a:t>We proudly offer a large suite of non-Medicare covered supplemental benefits.</a:t>
            </a:r>
          </a:p>
        </p:txBody>
      </p:sp>
      <p:sp>
        <p:nvSpPr>
          <p:cNvPr id="2" name="TextBox 1">
            <a:extLst>
              <a:ext uri="{FF2B5EF4-FFF2-40B4-BE49-F238E27FC236}">
                <a16:creationId xmlns:a16="http://schemas.microsoft.com/office/drawing/2014/main" id="{AF61C0E7-DC4B-9ABA-20E0-E24E3E0E5590}"/>
              </a:ext>
            </a:extLst>
          </p:cNvPr>
          <p:cNvSpPr txBox="1"/>
          <p:nvPr/>
        </p:nvSpPr>
        <p:spPr>
          <a:xfrm>
            <a:off x="2017985" y="1918917"/>
            <a:ext cx="9152936"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Dental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Preventive and comprehensive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benefits provided for all plans!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Allowance:</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 Members receive an annual allowance and zero cost-share for covered routine preventive and comprehensive dental services. Service limitations apply for preventive services. $0 copay for in-network providers.</a:t>
            </a:r>
          </a:p>
        </p:txBody>
      </p:sp>
      <p:sp>
        <p:nvSpPr>
          <p:cNvPr id="3" name="Oval 2" descr="Dental Care with solid fill">
            <a:extLst>
              <a:ext uri="{FF2B5EF4-FFF2-40B4-BE49-F238E27FC236}">
                <a16:creationId xmlns:a16="http://schemas.microsoft.com/office/drawing/2014/main" id="{E7B24E3C-627F-C4EE-04F7-BF7D86A86CFA}"/>
              </a:ext>
            </a:extLst>
          </p:cNvPr>
          <p:cNvSpPr>
            <a:spLocks noChangeAspect="1"/>
          </p:cNvSpPr>
          <p:nvPr/>
        </p:nvSpPr>
        <p:spPr>
          <a:xfrm>
            <a:off x="866958" y="1950662"/>
            <a:ext cx="871082" cy="859536"/>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830" b="2361"/>
            </a:stretch>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hueOff val="0"/>
                  <a:satOff val="0"/>
                  <a:lumOff val="0"/>
                  <a:alphaOff val="0"/>
                </a:srgbClr>
              </a:solidFill>
              <a:effectLst/>
              <a:uLnTx/>
              <a:uFillTx/>
              <a:latin typeface="Avenir Next"/>
              <a:ea typeface="+mn-ea"/>
              <a:cs typeface="+mn-cs"/>
            </a:endParaRPr>
          </a:p>
        </p:txBody>
      </p:sp>
      <p:sp>
        <p:nvSpPr>
          <p:cNvPr id="5" name="Oval 4" descr="Glasses with solid fill">
            <a:extLst>
              <a:ext uri="{FF2B5EF4-FFF2-40B4-BE49-F238E27FC236}">
                <a16:creationId xmlns:a16="http://schemas.microsoft.com/office/drawing/2014/main" id="{02BA5A91-E232-F330-A63E-2C8C960AA2AE}"/>
              </a:ext>
            </a:extLst>
          </p:cNvPr>
          <p:cNvSpPr>
            <a:spLocks noChangeAspect="1"/>
          </p:cNvSpPr>
          <p:nvPr/>
        </p:nvSpPr>
        <p:spPr>
          <a:xfrm>
            <a:off x="866957" y="3322925"/>
            <a:ext cx="859536" cy="1064532"/>
          </a:xfrm>
          <a:prstGeom prst="ellipse">
            <a:avLst/>
          </a:prstGeom>
          <a:blipFill>
            <a:blip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hueOff val="0"/>
                  <a:satOff val="0"/>
                  <a:lumOff val="0"/>
                  <a:alphaOff val="0"/>
                </a:srgbClr>
              </a:solidFill>
              <a:effectLst/>
              <a:uLnTx/>
              <a:uFillTx/>
              <a:latin typeface="Avenir Next"/>
              <a:ea typeface="+mn-ea"/>
              <a:cs typeface="+mn-cs"/>
            </a:endParaRPr>
          </a:p>
        </p:txBody>
      </p:sp>
      <p:sp>
        <p:nvSpPr>
          <p:cNvPr id="6" name="Oval 5" descr="Ear with solid fill">
            <a:extLst>
              <a:ext uri="{FF2B5EF4-FFF2-40B4-BE49-F238E27FC236}">
                <a16:creationId xmlns:a16="http://schemas.microsoft.com/office/drawing/2014/main" id="{D0FE27A3-472F-D75F-B39F-E4858CDD7591}"/>
              </a:ext>
            </a:extLst>
          </p:cNvPr>
          <p:cNvSpPr>
            <a:spLocks noChangeAspect="1"/>
          </p:cNvSpPr>
          <p:nvPr/>
        </p:nvSpPr>
        <p:spPr>
          <a:xfrm>
            <a:off x="802672" y="4769687"/>
            <a:ext cx="922344" cy="859536"/>
          </a:xfrm>
          <a:prstGeom prst="ellipse">
            <a:avLst/>
          </a:prstGeom>
          <a:blipFill>
            <a:blip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hueOff val="0"/>
                  <a:satOff val="0"/>
                  <a:lumOff val="0"/>
                  <a:alphaOff val="0"/>
                </a:srgbClr>
              </a:solidFill>
              <a:effectLst/>
              <a:uLnTx/>
              <a:uFillTx/>
              <a:latin typeface="Avenir Next"/>
              <a:ea typeface="+mn-ea"/>
              <a:cs typeface="+mn-cs"/>
            </a:endParaRPr>
          </a:p>
        </p:txBody>
      </p:sp>
      <p:sp>
        <p:nvSpPr>
          <p:cNvPr id="7" name="TextBox 6">
            <a:extLst>
              <a:ext uri="{FF2B5EF4-FFF2-40B4-BE49-F238E27FC236}">
                <a16:creationId xmlns:a16="http://schemas.microsoft.com/office/drawing/2014/main" id="{8E59D4C8-9E86-A90B-7C2A-4297D45B7726}"/>
              </a:ext>
            </a:extLst>
          </p:cNvPr>
          <p:cNvSpPr txBox="1"/>
          <p:nvPr/>
        </p:nvSpPr>
        <p:spPr>
          <a:xfrm>
            <a:off x="2037052" y="3486436"/>
            <a:ext cx="8289795"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Vision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Eye exam: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1 routine eye exam every year for $0 copay (in-network)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Eyewear:</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 Annual allowance for eyewear.</a:t>
            </a:r>
            <a:endParaRPr kumimoji="0" lang="en-US" sz="1400" b="0" i="0" u="none" strike="noStrike" kern="0" cap="none" spc="0" normalizeH="0" baseline="0" noProof="0">
              <a:ln>
                <a:noFill/>
              </a:ln>
              <a:solidFill>
                <a:sysClr val="windowText" lastClr="000000"/>
              </a:solidFill>
              <a:effectLst/>
              <a:highlight>
                <a:srgbClr val="FFFF00"/>
              </a:highlight>
              <a:uLnTx/>
              <a:uFillTx/>
              <a:latin typeface="Avenir Next"/>
              <a:ea typeface="+mn-ea"/>
              <a:cs typeface="+mn-cs"/>
            </a:endParaRPr>
          </a:p>
        </p:txBody>
      </p:sp>
      <p:sp>
        <p:nvSpPr>
          <p:cNvPr id="9" name="TextBox 8">
            <a:extLst>
              <a:ext uri="{FF2B5EF4-FFF2-40B4-BE49-F238E27FC236}">
                <a16:creationId xmlns:a16="http://schemas.microsoft.com/office/drawing/2014/main" id="{F9D8CCA2-5346-53E4-7365-2DEFFA3B0900}"/>
              </a:ext>
            </a:extLst>
          </p:cNvPr>
          <p:cNvSpPr txBox="1"/>
          <p:nvPr/>
        </p:nvSpPr>
        <p:spPr>
          <a:xfrm>
            <a:off x="2037053" y="4862584"/>
            <a:ext cx="6861445"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Hearing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Hearing exam: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1 routine hearing exam every year for $0 copay (in-network)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Hearing Aids:</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 Hearing aid allowance per ear, every three years (in-network)</a:t>
            </a:r>
          </a:p>
        </p:txBody>
      </p:sp>
      <p:cxnSp>
        <p:nvCxnSpPr>
          <p:cNvPr id="21" name="Straight Connector 20">
            <a:extLst>
              <a:ext uri="{FF2B5EF4-FFF2-40B4-BE49-F238E27FC236}">
                <a16:creationId xmlns:a16="http://schemas.microsoft.com/office/drawing/2014/main" id="{C92B93B3-DFA2-AF67-EBFF-D16BAA017FD0}"/>
              </a:ext>
            </a:extLst>
          </p:cNvPr>
          <p:cNvCxnSpPr>
            <a:cxnSpLocks/>
          </p:cNvCxnSpPr>
          <p:nvPr/>
        </p:nvCxnSpPr>
        <p:spPr>
          <a:xfrm>
            <a:off x="918126" y="3184634"/>
            <a:ext cx="10769377" cy="0"/>
          </a:xfrm>
          <a:prstGeom prst="line">
            <a:avLst/>
          </a:prstGeom>
          <a:noFill/>
          <a:ln w="19050" cap="flat" cmpd="sng" algn="ctr">
            <a:solidFill>
              <a:srgbClr val="C8E9EE"/>
            </a:solidFill>
            <a:prstDash val="solid"/>
          </a:ln>
          <a:effectLst/>
        </p:spPr>
      </p:cxnSp>
      <p:cxnSp>
        <p:nvCxnSpPr>
          <p:cNvPr id="22" name="Straight Connector 21">
            <a:extLst>
              <a:ext uri="{FF2B5EF4-FFF2-40B4-BE49-F238E27FC236}">
                <a16:creationId xmlns:a16="http://schemas.microsoft.com/office/drawing/2014/main" id="{F53B8E3C-F87F-3219-C0CA-1F9648C10E53}"/>
              </a:ext>
            </a:extLst>
          </p:cNvPr>
          <p:cNvCxnSpPr>
            <a:cxnSpLocks/>
          </p:cNvCxnSpPr>
          <p:nvPr/>
        </p:nvCxnSpPr>
        <p:spPr>
          <a:xfrm>
            <a:off x="866957" y="4545727"/>
            <a:ext cx="10769377"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B9A4114-1EA7-7F90-30DD-AA6C432E1A11}"/>
              </a:ext>
            </a:extLst>
          </p:cNvPr>
          <p:cNvSpPr txBox="1"/>
          <p:nvPr/>
        </p:nvSpPr>
        <p:spPr>
          <a:xfrm>
            <a:off x="510864" y="6432902"/>
            <a:ext cx="4928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LT Pro" panose="020B0504020202020204" pitchFamily="34" charset="0"/>
                <a:ea typeface="+mn-ea"/>
                <a:cs typeface="+mn-cs"/>
              </a:rPr>
              <a:t>^Benefit offerings vary by plan/Subject to CMS approval.</a:t>
            </a:r>
          </a:p>
        </p:txBody>
      </p:sp>
    </p:spTree>
    <p:extLst>
      <p:ext uri="{BB962C8B-B14F-4D97-AF65-F5344CB8AC3E}">
        <p14:creationId xmlns:p14="http://schemas.microsoft.com/office/powerpoint/2010/main" val="1980484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63E110-F279-0F68-1280-669ADFBEB71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B8E471A-BD02-6743-2FD8-A394AA3677C8}"/>
              </a:ext>
            </a:extLst>
          </p:cNvPr>
          <p:cNvSpPr>
            <a:spLocks noGrp="1"/>
          </p:cNvSpPr>
          <p:nvPr>
            <p:ph type="title"/>
          </p:nvPr>
        </p:nvSpPr>
        <p:spPr/>
        <p:txBody>
          <a:bodyPr/>
          <a:lstStyle/>
          <a:p>
            <a:r>
              <a:rPr lang="en-US"/>
              <a:t>2026 Supplemental Benefits</a:t>
            </a:r>
          </a:p>
        </p:txBody>
      </p:sp>
      <p:grpSp>
        <p:nvGrpSpPr>
          <p:cNvPr id="10" name="Group 9">
            <a:extLst>
              <a:ext uri="{FF2B5EF4-FFF2-40B4-BE49-F238E27FC236}">
                <a16:creationId xmlns:a16="http://schemas.microsoft.com/office/drawing/2014/main" id="{3549B106-E577-7FB4-3AD2-E6B686AEB419}"/>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708977DC-43CA-3AC1-0346-14D61522D7C7}"/>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878BCE16-38F9-99BF-02B4-FA6224BCB84F}"/>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6C3CBAD1-C89D-E01F-4FEA-D15582184B7F}"/>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CA5DEB7B-5F50-E8F7-F162-D48A19AC43FD}"/>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1283AA39-C105-7B88-E22A-DABD36B139F1}"/>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9FC0AF09-EDA5-1C46-1B5F-AD0074CF5A82}"/>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023BB725-C892-2FA8-FB54-4F6894497687}"/>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31C423EE-AB03-19E1-B511-CD37471DD91A}"/>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154A7F51-2975-1011-4F62-A08AF07D1EB5}"/>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4F84A274-40B3-E888-0F05-8F107E7F2A74}"/>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33461493-C7FA-2904-7724-8EC410EFC9B6}"/>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81C95B54-6717-10CE-0ED8-680B3BA98A7E}"/>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2D0E6B65-E719-6D16-5F56-539C23A9F35F}"/>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AA450E95-10AA-86D7-BBAD-F674768384F5}"/>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7F3ACF30-F504-DA64-F6A1-F7F6F1C552BA}"/>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C5DFEA60-646F-A630-2F6F-A5C92F519BAD}"/>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9C9E702E-AD02-4DD3-B2E3-BA4EFD811575}"/>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6C702B55-3435-AEC4-23F5-095E5E2EE538}"/>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EEF51997-77CB-05EC-55B1-394C09B1FF97}"/>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14E43727-5F17-93C4-8020-FF2E78BA1AA8}"/>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F12B09B0-696F-CFFC-8B4F-BF914F2F1F48}"/>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CC1E3FB1-ACB1-62B9-F477-9720BCB6C59F}"/>
              </a:ext>
            </a:extLst>
          </p:cNvPr>
          <p:cNvSpPr>
            <a:spLocks noGrp="1"/>
          </p:cNvSpPr>
          <p:nvPr>
            <p:ph type="body" sz="quarter" idx="32"/>
          </p:nvPr>
        </p:nvSpPr>
        <p:spPr>
          <a:xfrm>
            <a:off x="431801" y="1008000"/>
            <a:ext cx="10899922" cy="360000"/>
          </a:xfrm>
        </p:spPr>
        <p:txBody>
          <a:bodyPr/>
          <a:lstStyle/>
          <a:p>
            <a:r>
              <a:rPr lang="en-US" sz="1600" b="1">
                <a:latin typeface="+mj-lt"/>
              </a:rPr>
              <a:t>Debit Card</a:t>
            </a:r>
          </a:p>
          <a:p>
            <a:r>
              <a:rPr lang="en-US" sz="1600"/>
              <a:t>We proudly offer a large suite of non-Medicare covered supplemental benefits.</a:t>
            </a:r>
          </a:p>
        </p:txBody>
      </p:sp>
      <p:grpSp>
        <p:nvGrpSpPr>
          <p:cNvPr id="58" name="Group 57">
            <a:extLst>
              <a:ext uri="{FF2B5EF4-FFF2-40B4-BE49-F238E27FC236}">
                <a16:creationId xmlns:a16="http://schemas.microsoft.com/office/drawing/2014/main" id="{2307F143-4D20-11EE-B031-8AB733F9EA63}"/>
              </a:ext>
            </a:extLst>
          </p:cNvPr>
          <p:cNvGrpSpPr/>
          <p:nvPr/>
        </p:nvGrpSpPr>
        <p:grpSpPr>
          <a:xfrm>
            <a:off x="510864" y="1722556"/>
            <a:ext cx="11415305" cy="4987345"/>
            <a:chOff x="510864" y="1722556"/>
            <a:chExt cx="11415305" cy="4987345"/>
          </a:xfrm>
        </p:grpSpPr>
        <p:sp>
          <p:nvSpPr>
            <p:cNvPr id="26" name="TextBox 25">
              <a:extLst>
                <a:ext uri="{FF2B5EF4-FFF2-40B4-BE49-F238E27FC236}">
                  <a16:creationId xmlns:a16="http://schemas.microsoft.com/office/drawing/2014/main" id="{05ED877B-35EB-4645-D799-FDDF89014F5C}"/>
                </a:ext>
              </a:extLst>
            </p:cNvPr>
            <p:cNvSpPr txBox="1"/>
            <p:nvPr/>
          </p:nvSpPr>
          <p:spPr>
            <a:xfrm>
              <a:off x="1547619" y="1932809"/>
              <a:ext cx="794095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venir Next"/>
                  <a:ea typeface="+mn-ea"/>
                  <a:cs typeface="+mn-cs"/>
                </a:rPr>
                <a:t>Over-the-Counter (OTC) Items Allowance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a:ea typeface="+mn-ea"/>
                  <a:cs typeface="+mn-cs"/>
                </a:rPr>
                <a:t>All plans will offer an OTC benefit allowance. This is either a </a:t>
              </a:r>
              <a:r>
                <a:rPr kumimoji="0" lang="en-US" sz="1400" b="1" i="0" u="none" strike="noStrike" kern="0" cap="none" spc="0" normalizeH="0" baseline="0" noProof="0">
                  <a:ln>
                    <a:noFill/>
                  </a:ln>
                  <a:solidFill>
                    <a:srgbClr val="000000"/>
                  </a:solidFill>
                  <a:effectLst/>
                  <a:uLnTx/>
                  <a:uFillTx/>
                  <a:latin typeface="Avenir Next"/>
                  <a:ea typeface="+mn-ea"/>
                  <a:cs typeface="+mn-cs"/>
                </a:rPr>
                <a:t>mandatory supplemental benefit </a:t>
              </a:r>
              <a:r>
                <a:rPr kumimoji="0" lang="en-US" sz="1400" b="0" i="0" u="none" strike="noStrike" kern="0" cap="none" spc="0" normalizeH="0" baseline="0" noProof="0">
                  <a:ln>
                    <a:noFill/>
                  </a:ln>
                  <a:solidFill>
                    <a:srgbClr val="000000"/>
                  </a:solidFill>
                  <a:effectLst/>
                  <a:uLnTx/>
                  <a:uFillTx/>
                  <a:latin typeface="Avenir Next"/>
                  <a:ea typeface="+mn-ea"/>
                  <a:cs typeface="+mn-cs"/>
                </a:rPr>
                <a:t>or an </a:t>
              </a:r>
              <a:r>
                <a:rPr kumimoji="0" lang="en-US" sz="1400" b="1" i="0" u="none" strike="noStrike" kern="0" cap="none" spc="0" normalizeH="0" baseline="0" noProof="0">
                  <a:ln>
                    <a:noFill/>
                  </a:ln>
                  <a:solidFill>
                    <a:srgbClr val="000000"/>
                  </a:solidFill>
                  <a:effectLst/>
                  <a:uLnTx/>
                  <a:uFillTx/>
                  <a:latin typeface="Avenir Next"/>
                  <a:ea typeface="+mn-ea"/>
                  <a:cs typeface="+mn-cs"/>
                </a:rPr>
                <a:t>SSBCI benefit</a:t>
              </a:r>
              <a:r>
                <a:rPr kumimoji="0" lang="en-US" sz="1400" b="0" i="0" u="none" strike="noStrike" kern="0" cap="none" spc="0" normalizeH="0" baseline="0" noProof="0">
                  <a:ln>
                    <a:noFill/>
                  </a:ln>
                  <a:solidFill>
                    <a:srgbClr val="000000"/>
                  </a:solidFill>
                  <a:effectLst/>
                  <a:uLnTx/>
                  <a:uFillTx/>
                  <a:latin typeface="Avenir Next"/>
                  <a:ea typeface="+mn-ea"/>
                  <a:cs typeface="+mn-cs"/>
                </a:rPr>
                <a:t>.</a:t>
              </a:r>
            </a:p>
          </p:txBody>
        </p:sp>
        <p:sp>
          <p:nvSpPr>
            <p:cNvPr id="27" name="TextBox 26">
              <a:extLst>
                <a:ext uri="{FF2B5EF4-FFF2-40B4-BE49-F238E27FC236}">
                  <a16:creationId xmlns:a16="http://schemas.microsoft.com/office/drawing/2014/main" id="{75EE4A3E-CB30-08CC-3161-6625DA50E5F1}"/>
                </a:ext>
              </a:extLst>
            </p:cNvPr>
            <p:cNvSpPr txBox="1"/>
            <p:nvPr/>
          </p:nvSpPr>
          <p:spPr>
            <a:xfrm>
              <a:off x="510864" y="6432902"/>
              <a:ext cx="49283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venir Next"/>
                  <a:ea typeface="+mn-ea"/>
                  <a:cs typeface="+mn-cs"/>
                </a:rPr>
                <a:t>^Benefit offerings vary by plan/Subject to CMS approval.</a:t>
              </a:r>
            </a:p>
          </p:txBody>
        </p:sp>
        <p:sp>
          <p:nvSpPr>
            <p:cNvPr id="28" name="Oval 27" descr="Medicine with solid fill">
              <a:extLst>
                <a:ext uri="{FF2B5EF4-FFF2-40B4-BE49-F238E27FC236}">
                  <a16:creationId xmlns:a16="http://schemas.microsoft.com/office/drawing/2014/main" id="{128441EA-AE6A-D7CB-BF35-245142D0ABC3}"/>
                </a:ext>
              </a:extLst>
            </p:cNvPr>
            <p:cNvSpPr>
              <a:spLocks noChangeAspect="1"/>
            </p:cNvSpPr>
            <p:nvPr/>
          </p:nvSpPr>
          <p:spPr>
            <a:xfrm>
              <a:off x="550596" y="1880206"/>
              <a:ext cx="859536" cy="859536"/>
            </a:xfrm>
            <a:prstGeom prst="ellipse">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venir Next"/>
                <a:ea typeface="+mn-ea"/>
                <a:cs typeface="+mn-cs"/>
              </a:endParaRPr>
            </a:p>
          </p:txBody>
        </p:sp>
        <p:sp>
          <p:nvSpPr>
            <p:cNvPr id="29" name="Oval 28" descr="Shopping cart with solid fill">
              <a:extLst>
                <a:ext uri="{FF2B5EF4-FFF2-40B4-BE49-F238E27FC236}">
                  <a16:creationId xmlns:a16="http://schemas.microsoft.com/office/drawing/2014/main" id="{9912C5D3-5046-8D11-8EDA-AC1F10B3C169}"/>
                </a:ext>
              </a:extLst>
            </p:cNvPr>
            <p:cNvSpPr>
              <a:spLocks noChangeAspect="1"/>
            </p:cNvSpPr>
            <p:nvPr/>
          </p:nvSpPr>
          <p:spPr>
            <a:xfrm>
              <a:off x="510864" y="2895892"/>
              <a:ext cx="859536" cy="859536"/>
            </a:xfrm>
            <a:prstGeom prst="ellipse">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venir Next"/>
                <a:ea typeface="+mn-ea"/>
                <a:cs typeface="+mn-cs"/>
              </a:endParaRPr>
            </a:p>
          </p:txBody>
        </p:sp>
        <p:sp>
          <p:nvSpPr>
            <p:cNvPr id="30" name="Oval 29" descr="Star with solid fill">
              <a:extLst>
                <a:ext uri="{FF2B5EF4-FFF2-40B4-BE49-F238E27FC236}">
                  <a16:creationId xmlns:a16="http://schemas.microsoft.com/office/drawing/2014/main" id="{3D1BF5D5-EEF0-B722-2420-42DE519F07D0}"/>
                </a:ext>
              </a:extLst>
            </p:cNvPr>
            <p:cNvSpPr>
              <a:spLocks noChangeAspect="1"/>
            </p:cNvSpPr>
            <p:nvPr/>
          </p:nvSpPr>
          <p:spPr>
            <a:xfrm>
              <a:off x="510864" y="5365098"/>
              <a:ext cx="859536" cy="859536"/>
            </a:xfrm>
            <a:prstGeom prst="ellipse">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venir Next"/>
                <a:ea typeface="+mn-ea"/>
                <a:cs typeface="+mn-cs"/>
              </a:endParaRPr>
            </a:p>
          </p:txBody>
        </p:sp>
        <p:sp>
          <p:nvSpPr>
            <p:cNvPr id="31" name="TextBox 30">
              <a:extLst>
                <a:ext uri="{FF2B5EF4-FFF2-40B4-BE49-F238E27FC236}">
                  <a16:creationId xmlns:a16="http://schemas.microsoft.com/office/drawing/2014/main" id="{5AE6409E-4BCA-8166-B1D5-63C95C2979E3}"/>
                </a:ext>
              </a:extLst>
            </p:cNvPr>
            <p:cNvSpPr txBox="1"/>
            <p:nvPr/>
          </p:nvSpPr>
          <p:spPr>
            <a:xfrm>
              <a:off x="9635850" y="1722556"/>
              <a:ext cx="2290319" cy="4859179"/>
            </a:xfrm>
            <a:prstGeom prst="roundRect">
              <a:avLst/>
            </a:prstGeom>
            <a:solidFill>
              <a:srgbClr val="006F8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a:ln>
                    <a:noFill/>
                  </a:ln>
                  <a:solidFill>
                    <a:prstClr val="white"/>
                  </a:solidFill>
                  <a:effectLst/>
                  <a:uLnTx/>
                  <a:uFillTx/>
                  <a:latin typeface="Avenir Next Demi Bold"/>
                  <a:ea typeface="+mn-ea"/>
                  <a:cs typeface="+mn-cs"/>
                </a:rPr>
                <a:t>Card FAQs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sng" strike="noStrike" kern="0" cap="none" spc="0" normalizeH="0" baseline="0" noProof="0">
                <a:ln>
                  <a:noFill/>
                </a:ln>
                <a:solidFill>
                  <a:prstClr val="white"/>
                </a:solidFill>
                <a:effectLst/>
                <a:uLnTx/>
                <a:uFillTx/>
                <a:latin typeface="Avenir Nex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a:ln>
                    <a:noFill/>
                  </a:ln>
                  <a:solidFill>
                    <a:prstClr val="white"/>
                  </a:solidFill>
                  <a:effectLst/>
                  <a:uLnTx/>
                  <a:uFillTx/>
                  <a:latin typeface="Avenir Next"/>
                  <a:ea typeface="+mn-ea"/>
                  <a:cs typeface="+mn-cs"/>
                </a:rPr>
                <a:t>New members will be mailed a reloadable debit card that will contain separate “purses” for each allowance/benefit type.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0" cap="none" spc="0" normalizeH="0" baseline="0" noProof="0">
                <a:ln>
                  <a:noFill/>
                </a:ln>
                <a:solidFill>
                  <a:prstClr val="white"/>
                </a:solidFill>
                <a:effectLst/>
                <a:uLnTx/>
                <a:uFillTx/>
                <a:latin typeface="Avenir Nex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a:ln>
                    <a:noFill/>
                  </a:ln>
                  <a:solidFill>
                    <a:prstClr val="white"/>
                  </a:solidFill>
                  <a:effectLst/>
                  <a:uLnTx/>
                  <a:uFillTx/>
                  <a:latin typeface="Avenir Next"/>
                  <a:ea typeface="+mn-ea"/>
                  <a:cs typeface="+mn-cs"/>
                </a:rPr>
                <a:t>Purses will fund monthly, quarterly, or one time.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0" cap="none" spc="0" normalizeH="0" baseline="0" noProof="0">
                <a:ln>
                  <a:noFill/>
                </a:ln>
                <a:solidFill>
                  <a:prstClr val="white"/>
                </a:solidFill>
                <a:effectLst/>
                <a:uLnTx/>
                <a:uFillTx/>
                <a:latin typeface="Avenir Nex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a:ln>
                    <a:noFill/>
                  </a:ln>
                  <a:solidFill>
                    <a:prstClr val="white"/>
                  </a:solidFill>
                  <a:effectLst/>
                  <a:uLnTx/>
                  <a:uFillTx/>
                  <a:latin typeface="Avenir Next"/>
                  <a:ea typeface="+mn-ea"/>
                  <a:cs typeface="+mn-cs"/>
                </a:rPr>
                <a:t>Amounts vary by plan and benefit.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0" cap="none" spc="0" normalizeH="0" baseline="0" noProof="0">
                <a:ln>
                  <a:noFill/>
                </a:ln>
                <a:solidFill>
                  <a:prstClr val="white"/>
                </a:solidFill>
                <a:effectLst/>
                <a:uLnTx/>
                <a:uFillTx/>
                <a:latin typeface="Avenir Nex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a:ln>
                    <a:noFill/>
                  </a:ln>
                  <a:solidFill>
                    <a:prstClr val="white"/>
                  </a:solidFill>
                  <a:effectLst/>
                  <a:uLnTx/>
                  <a:uFillTx/>
                  <a:latin typeface="Avenir Next"/>
                  <a:ea typeface="+mn-ea"/>
                  <a:cs typeface="+mn-cs"/>
                </a:rPr>
                <a:t>Benefits do not roll-over to the next benefit period.</a:t>
              </a:r>
            </a:p>
          </p:txBody>
        </p:sp>
        <p:sp>
          <p:nvSpPr>
            <p:cNvPr id="32" name="TextBox 31">
              <a:extLst>
                <a:ext uri="{FF2B5EF4-FFF2-40B4-BE49-F238E27FC236}">
                  <a16:creationId xmlns:a16="http://schemas.microsoft.com/office/drawing/2014/main" id="{3CD61A14-5346-5340-B6CA-EA8C434EC5DB}"/>
                </a:ext>
              </a:extLst>
            </p:cNvPr>
            <p:cNvSpPr txBox="1"/>
            <p:nvPr/>
          </p:nvSpPr>
          <p:spPr>
            <a:xfrm>
              <a:off x="1546762" y="2860728"/>
              <a:ext cx="794095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venir Next"/>
                  <a:ea typeface="+mn-ea"/>
                  <a:cs typeface="+mn-cs"/>
                </a:rPr>
                <a:t>Special Supplemental Benefits for the Chronically Ill (SSBCI): Food and Utility Allowance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a:ea typeface="+mn-ea"/>
                  <a:cs typeface="+mn-cs"/>
                </a:rPr>
                <a:t>This allowance may also include OTC allowance, and/or AC Units/Filter allowance, and/or Reduction in Cost Sharing (RICS) allowance.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venir Next"/>
                  <a:ea typeface="+mn-ea"/>
                  <a:cs typeface="+mn-cs"/>
                </a:rPr>
                <a:t>Eligibility: </a:t>
              </a:r>
              <a:r>
                <a:rPr kumimoji="0" lang="en-US" sz="1400" b="0" i="0" u="none" strike="noStrike" kern="0" cap="none" spc="0" normalizeH="0" baseline="0" noProof="0">
                  <a:ln>
                    <a:noFill/>
                  </a:ln>
                  <a:solidFill>
                    <a:srgbClr val="000000"/>
                  </a:solidFill>
                  <a:effectLst/>
                  <a:uLnTx/>
                  <a:uFillTx/>
                  <a:latin typeface="Avenir Next"/>
                  <a:ea typeface="+mn-ea"/>
                  <a:cs typeface="+mn-cs"/>
                </a:rPr>
                <a:t>SSBCI benefits are offered on most Zing plans. Eligibility criteria, verification of chronic conditions and benefit start date vary by plan.</a:t>
              </a:r>
            </a:p>
          </p:txBody>
        </p:sp>
        <p:sp>
          <p:nvSpPr>
            <p:cNvPr id="33" name="TextBox 32">
              <a:extLst>
                <a:ext uri="{FF2B5EF4-FFF2-40B4-BE49-F238E27FC236}">
                  <a16:creationId xmlns:a16="http://schemas.microsoft.com/office/drawing/2014/main" id="{7D4B856B-2501-9CA5-03C5-F41E65B2358B}"/>
                </a:ext>
              </a:extLst>
            </p:cNvPr>
            <p:cNvSpPr txBox="1"/>
            <p:nvPr/>
          </p:nvSpPr>
          <p:spPr>
            <a:xfrm>
              <a:off x="1546762" y="4505557"/>
              <a:ext cx="7940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venir Next"/>
                  <a:ea typeface="+mn-ea"/>
                  <a:cs typeface="+mn-cs"/>
                </a:rPr>
                <a:t>Reduction in Cost Sharing (RICS)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venir Next"/>
                  <a:ea typeface="+mn-ea"/>
                  <a:cs typeface="+mn-cs"/>
                </a:rPr>
                <a:t>Eligibility: </a:t>
              </a:r>
              <a:r>
                <a:rPr kumimoji="0" lang="en-US" sz="1400" b="0" i="0" u="none" strike="noStrike" kern="0" cap="none" spc="0" normalizeH="0" baseline="0" noProof="0">
                  <a:ln>
                    <a:noFill/>
                  </a:ln>
                  <a:solidFill>
                    <a:srgbClr val="000000"/>
                  </a:solidFill>
                  <a:effectLst/>
                  <a:uLnTx/>
                  <a:uFillTx/>
                  <a:latin typeface="Avenir Next"/>
                  <a:ea typeface="+mn-ea"/>
                  <a:cs typeface="+mn-cs"/>
                </a:rPr>
                <a:t>Members must be eligible for the SSBCI offering in their plan.</a:t>
              </a:r>
            </a:p>
          </p:txBody>
        </p:sp>
        <p:sp>
          <p:nvSpPr>
            <p:cNvPr id="34" name="TextBox 33">
              <a:extLst>
                <a:ext uri="{FF2B5EF4-FFF2-40B4-BE49-F238E27FC236}">
                  <a16:creationId xmlns:a16="http://schemas.microsoft.com/office/drawing/2014/main" id="{BFA8FE32-D128-5678-622C-CC29D84B2EA4}"/>
                </a:ext>
              </a:extLst>
            </p:cNvPr>
            <p:cNvSpPr txBox="1"/>
            <p:nvPr/>
          </p:nvSpPr>
          <p:spPr>
            <a:xfrm>
              <a:off x="1546763" y="5365098"/>
              <a:ext cx="7940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venir Next"/>
                  <a:ea typeface="+mn-ea"/>
                  <a:cs typeface="+mn-cs"/>
                </a:rPr>
                <a:t>Rewards and Incentives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000000"/>
                  </a:solidFill>
                  <a:effectLst/>
                  <a:uLnTx/>
                  <a:uFillTx/>
                  <a:latin typeface="Avenir Next"/>
                  <a:ea typeface="+mn-ea"/>
                  <a:cs typeface="+mn-cs"/>
                </a:rPr>
                <a:t>This is a quality improvement program, not a Medicare supplemental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venir Next"/>
                  <a:ea typeface="+mn-ea"/>
                  <a:cs typeface="+mn-cs"/>
                </a:rPr>
                <a:t>Eligibility: </a:t>
              </a:r>
              <a:r>
                <a:rPr kumimoji="0" lang="en-US" sz="1400" b="0" i="0" u="none" strike="noStrike" kern="0" cap="none" spc="0" normalizeH="0" baseline="0" noProof="0">
                  <a:ln>
                    <a:noFill/>
                  </a:ln>
                  <a:solidFill>
                    <a:srgbClr val="000000"/>
                  </a:solidFill>
                  <a:effectLst/>
                  <a:uLnTx/>
                  <a:uFillTx/>
                  <a:latin typeface="Avenir Next"/>
                  <a:ea typeface="+mn-ea"/>
                  <a:cs typeface="+mn-cs"/>
                </a:rPr>
                <a:t>Members who complete a qualifying health activity will receive a “reward” in the form of a purse/allowance on their debit card. Activities will be tracked through claims data. </a:t>
              </a:r>
            </a:p>
          </p:txBody>
        </p:sp>
        <p:cxnSp>
          <p:nvCxnSpPr>
            <p:cNvPr id="35" name="Straight Connector 34">
              <a:extLst>
                <a:ext uri="{FF2B5EF4-FFF2-40B4-BE49-F238E27FC236}">
                  <a16:creationId xmlns:a16="http://schemas.microsoft.com/office/drawing/2014/main" id="{2C816752-206D-46A0-8480-45E58CD500AC}"/>
                </a:ext>
              </a:extLst>
            </p:cNvPr>
            <p:cNvCxnSpPr>
              <a:cxnSpLocks/>
            </p:cNvCxnSpPr>
            <p:nvPr/>
          </p:nvCxnSpPr>
          <p:spPr>
            <a:xfrm>
              <a:off x="604230" y="2806263"/>
              <a:ext cx="8613342"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BD4A320-04C9-EDAC-096F-57238CB83170}"/>
                </a:ext>
              </a:extLst>
            </p:cNvPr>
            <p:cNvCxnSpPr>
              <a:cxnSpLocks/>
            </p:cNvCxnSpPr>
            <p:nvPr/>
          </p:nvCxnSpPr>
          <p:spPr>
            <a:xfrm>
              <a:off x="593720" y="4223639"/>
              <a:ext cx="8613648"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3E11E0E-44E2-DE84-FAC0-3226A1BD05FA}"/>
                </a:ext>
              </a:extLst>
            </p:cNvPr>
            <p:cNvCxnSpPr>
              <a:cxnSpLocks/>
            </p:cNvCxnSpPr>
            <p:nvPr/>
          </p:nvCxnSpPr>
          <p:spPr>
            <a:xfrm flipV="1">
              <a:off x="604230" y="5266589"/>
              <a:ext cx="8613648"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pic>
          <p:nvPicPr>
            <p:cNvPr id="57" name="Graphic 56" descr="Money with solid fill">
              <a:extLst>
                <a:ext uri="{FF2B5EF4-FFF2-40B4-BE49-F238E27FC236}">
                  <a16:creationId xmlns:a16="http://schemas.microsoft.com/office/drawing/2014/main" id="{A449FD9D-A02C-9A4D-3A5B-5DBABD6147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3164" y="4271473"/>
              <a:ext cx="914400" cy="914400"/>
            </a:xfrm>
            <a:prstGeom prst="rect">
              <a:avLst/>
            </a:prstGeom>
          </p:spPr>
        </p:pic>
      </p:grpSp>
    </p:spTree>
    <p:extLst>
      <p:ext uri="{BB962C8B-B14F-4D97-AF65-F5344CB8AC3E}">
        <p14:creationId xmlns:p14="http://schemas.microsoft.com/office/powerpoint/2010/main" val="477542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2645611-78A8-99E8-E1CA-026A3D4337F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953F847-8BDD-463D-FB61-340DDBA4957E}"/>
              </a:ext>
            </a:extLst>
          </p:cNvPr>
          <p:cNvSpPr>
            <a:spLocks noGrp="1"/>
          </p:cNvSpPr>
          <p:nvPr>
            <p:ph type="title"/>
          </p:nvPr>
        </p:nvSpPr>
        <p:spPr/>
        <p:txBody>
          <a:bodyPr/>
          <a:lstStyle/>
          <a:p>
            <a:r>
              <a:rPr lang="en-US" dirty="0"/>
              <a:t>2026 New SSBCI Benefits</a:t>
            </a:r>
          </a:p>
        </p:txBody>
      </p:sp>
      <p:grpSp>
        <p:nvGrpSpPr>
          <p:cNvPr id="10" name="Group 9">
            <a:extLst>
              <a:ext uri="{FF2B5EF4-FFF2-40B4-BE49-F238E27FC236}">
                <a16:creationId xmlns:a16="http://schemas.microsoft.com/office/drawing/2014/main" id="{FD193F25-F3FC-0260-6322-2DA200267BF5}"/>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48559A2D-8475-9C5C-7913-3576FC61F113}"/>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6EEA6C8F-B5AB-1FC0-CC89-A50673E91E88}"/>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B6084E37-E855-D4F4-FA96-060790ADBDD4}"/>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D03761F3-86CF-04F3-92C0-5994DC1032CB}"/>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9BDE8348-5EE5-F507-4CE4-7105CB14BD89}"/>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D3DF1606-4CF6-5203-04DD-93AE9B4403AF}"/>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0231F299-651D-3613-2006-8ACFF5371853}"/>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A39577C2-CC59-7126-04B8-A8D47D0899AF}"/>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10805CA3-2789-8035-C8A2-3FCC31573AAA}"/>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9BF73549-8942-F5E3-F935-F55F6A637694}"/>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32CA0928-A873-CA43-6679-80C92998CB2E}"/>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2685D8E6-1A9F-F9CB-02AB-DCF9E5C4CEC9}"/>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8947C64A-A35E-891D-68CB-B46C0DEFFFFE}"/>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6F9317B8-B91C-4100-65C6-C671E14EACE9}"/>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5B4A860D-3CB4-D0DC-8666-F4FFA4F4245D}"/>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B9F21F5F-3BB7-083A-9405-40DEA7E78DC4}"/>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32789131-B3EA-3183-4FF5-720E80A9D13B}"/>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143378EF-4390-3D8E-692E-5F5584CF0761}"/>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63DE26BC-95A9-3421-4F49-3FD984FEA526}"/>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69AFB192-160D-4FEB-C5E9-5484F446F167}"/>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72587D6D-8BBE-B8D9-59A5-AC2336F648F5}"/>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grpSp>
      <p:sp>
        <p:nvSpPr>
          <p:cNvPr id="23" name="TextBox 22">
            <a:extLst>
              <a:ext uri="{FF2B5EF4-FFF2-40B4-BE49-F238E27FC236}">
                <a16:creationId xmlns:a16="http://schemas.microsoft.com/office/drawing/2014/main" id="{0FABD2AD-416D-03C1-F1B4-1EC297560987}"/>
              </a:ext>
            </a:extLst>
          </p:cNvPr>
          <p:cNvSpPr txBox="1"/>
          <p:nvPr/>
        </p:nvSpPr>
        <p:spPr>
          <a:xfrm>
            <a:off x="510864" y="6432902"/>
            <a:ext cx="492838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venir Next LT Pro" panose="020B0504020202020204" pitchFamily="34" charset="0"/>
              </a:rPr>
              <a:t>^Benefit offerings vary by plan/Subject to CMS approval.</a:t>
            </a:r>
          </a:p>
        </p:txBody>
      </p:sp>
      <p:sp>
        <p:nvSpPr>
          <p:cNvPr id="24" name="TextBox 23">
            <a:extLst>
              <a:ext uri="{FF2B5EF4-FFF2-40B4-BE49-F238E27FC236}">
                <a16:creationId xmlns:a16="http://schemas.microsoft.com/office/drawing/2014/main" id="{D7093180-F57F-783C-3476-E563FB946FD3}"/>
              </a:ext>
            </a:extLst>
          </p:cNvPr>
          <p:cNvSpPr txBox="1"/>
          <p:nvPr/>
        </p:nvSpPr>
        <p:spPr>
          <a:xfrm>
            <a:off x="1995220" y="2304871"/>
            <a:ext cx="897758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mj-lt"/>
              </a:rPr>
              <a:t>Air Conditioner Filters / Window Air Conditioner Unit Allowance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Members of select C-SNP plans in Michigan will be able to use their SSBCI allowance for </a:t>
            </a:r>
            <a:r>
              <a:rPr kumimoji="0" lang="en-US" sz="1800" b="0" i="1" u="none" strike="noStrike" kern="0" cap="none" spc="0" normalizeH="0" baseline="0" noProof="0" dirty="0">
                <a:ln>
                  <a:noFill/>
                </a:ln>
                <a:solidFill>
                  <a:sysClr val="windowText" lastClr="000000"/>
                </a:solidFill>
                <a:effectLst/>
                <a:uLnTx/>
                <a:uFillTx/>
              </a:rPr>
              <a:t>reimbursement</a:t>
            </a:r>
            <a:r>
              <a:rPr kumimoji="0" lang="en-US" sz="1800" b="0" i="0" u="none" strike="noStrike" kern="0" cap="none" spc="0" normalizeH="0" baseline="0" noProof="0" dirty="0">
                <a:ln>
                  <a:noFill/>
                </a:ln>
                <a:solidFill>
                  <a:sysClr val="windowText" lastClr="000000"/>
                </a:solidFill>
                <a:effectLst/>
                <a:uLnTx/>
                <a:uFillTx/>
              </a:rPr>
              <a:t> of AC Filters / Units up to their SSBCI allowance.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Appx 20-30% of Zing C-SNP members have Lung Disorders</a:t>
            </a:r>
          </a:p>
        </p:txBody>
      </p:sp>
      <p:sp>
        <p:nvSpPr>
          <p:cNvPr id="25" name="TextBox 24">
            <a:extLst>
              <a:ext uri="{FF2B5EF4-FFF2-40B4-BE49-F238E27FC236}">
                <a16:creationId xmlns:a16="http://schemas.microsoft.com/office/drawing/2014/main" id="{F451396E-1FE9-0DF2-C104-B04476AEC0CB}"/>
              </a:ext>
            </a:extLst>
          </p:cNvPr>
          <p:cNvSpPr txBox="1"/>
          <p:nvPr/>
        </p:nvSpPr>
        <p:spPr>
          <a:xfrm>
            <a:off x="1963172" y="4362271"/>
            <a:ext cx="9359428"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mj-lt"/>
              </a:rPr>
              <a:t>Reduction in Cost Sharing (RICS)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Members of Chronic Kidney Disease (CKD) C-SNP plans will be able to use their SSBCI allowance to pay for select Medical copays / coinsurance using their Zing debit card.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Zing will add select healthcare Merchant Category Codes for </a:t>
            </a:r>
            <a:r>
              <a:rPr lang="en-US" dirty="0"/>
              <a:t>members use.</a:t>
            </a:r>
            <a:endParaRPr kumimoji="0" lang="en-US" sz="1800" b="0" i="0" u="none" strike="noStrike" kern="0" cap="none" spc="0" normalizeH="0" baseline="0" noProof="0" dirty="0">
              <a:ln>
                <a:noFill/>
              </a:ln>
              <a:solidFill>
                <a:sysClr val="windowText" lastClr="000000"/>
              </a:solidFill>
              <a:effectLst/>
              <a:uLnTx/>
              <a:uFillTx/>
            </a:endParaRPr>
          </a:p>
        </p:txBody>
      </p:sp>
      <p:cxnSp>
        <p:nvCxnSpPr>
          <p:cNvPr id="26" name="Straight Connector 25">
            <a:extLst>
              <a:ext uri="{FF2B5EF4-FFF2-40B4-BE49-F238E27FC236}">
                <a16:creationId xmlns:a16="http://schemas.microsoft.com/office/drawing/2014/main" id="{3A57F3F7-462A-7C8F-AE33-271F64A1956A}"/>
              </a:ext>
            </a:extLst>
          </p:cNvPr>
          <p:cNvCxnSpPr>
            <a:cxnSpLocks/>
          </p:cNvCxnSpPr>
          <p:nvPr/>
        </p:nvCxnSpPr>
        <p:spPr>
          <a:xfrm>
            <a:off x="457200" y="4038600"/>
            <a:ext cx="10972800"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pic>
        <p:nvPicPr>
          <p:cNvPr id="27" name="Graphic 26" descr="Money with solid fill">
            <a:extLst>
              <a:ext uri="{FF2B5EF4-FFF2-40B4-BE49-F238E27FC236}">
                <a16:creationId xmlns:a16="http://schemas.microsoft.com/office/drawing/2014/main" id="{8F3B1640-78CF-18E3-752C-EAA24D2C0B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400" y="4484191"/>
            <a:ext cx="822960" cy="822960"/>
          </a:xfrm>
          <a:prstGeom prst="rect">
            <a:avLst/>
          </a:prstGeom>
        </p:spPr>
      </p:pic>
      <p:pic>
        <p:nvPicPr>
          <p:cNvPr id="28" name="Graphic 27" descr="Windy with solid fill">
            <a:extLst>
              <a:ext uri="{FF2B5EF4-FFF2-40B4-BE49-F238E27FC236}">
                <a16:creationId xmlns:a16="http://schemas.microsoft.com/office/drawing/2014/main" id="{4D39AA73-0E53-E450-25D6-0199DB7E2B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2453640"/>
            <a:ext cx="822960" cy="822960"/>
          </a:xfrm>
          <a:prstGeom prst="rect">
            <a:avLst/>
          </a:prstGeom>
        </p:spPr>
      </p:pic>
      <p:cxnSp>
        <p:nvCxnSpPr>
          <p:cNvPr id="29" name="Straight Connector 28">
            <a:extLst>
              <a:ext uri="{FF2B5EF4-FFF2-40B4-BE49-F238E27FC236}">
                <a16:creationId xmlns:a16="http://schemas.microsoft.com/office/drawing/2014/main" id="{9EBDD981-D5D4-6825-1F94-1B923A71F26D}"/>
              </a:ext>
            </a:extLst>
          </p:cNvPr>
          <p:cNvCxnSpPr>
            <a:cxnSpLocks/>
          </p:cNvCxnSpPr>
          <p:nvPr/>
        </p:nvCxnSpPr>
        <p:spPr>
          <a:xfrm>
            <a:off x="381000" y="1923871"/>
            <a:ext cx="10972800"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C5B0AF4-F07B-87E4-8D60-29E646FCCE24}"/>
              </a:ext>
            </a:extLst>
          </p:cNvPr>
          <p:cNvCxnSpPr>
            <a:cxnSpLocks/>
          </p:cNvCxnSpPr>
          <p:nvPr/>
        </p:nvCxnSpPr>
        <p:spPr>
          <a:xfrm>
            <a:off x="457200" y="5867400"/>
            <a:ext cx="10972800"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64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C7A84B-8C5E-4CBE-CBFD-558192D5CAD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B345782-AECD-36CC-B66F-A89A4C8A11F0}"/>
              </a:ext>
            </a:extLst>
          </p:cNvPr>
          <p:cNvSpPr>
            <a:spLocks noGrp="1"/>
          </p:cNvSpPr>
          <p:nvPr>
            <p:ph type="title"/>
          </p:nvPr>
        </p:nvSpPr>
        <p:spPr/>
        <p:txBody>
          <a:bodyPr/>
          <a:lstStyle/>
          <a:p>
            <a:r>
              <a:rPr lang="en-US"/>
              <a:t>2026 Supplemental Benefits</a:t>
            </a:r>
          </a:p>
        </p:txBody>
      </p:sp>
      <p:grpSp>
        <p:nvGrpSpPr>
          <p:cNvPr id="10" name="Group 9">
            <a:extLst>
              <a:ext uri="{FF2B5EF4-FFF2-40B4-BE49-F238E27FC236}">
                <a16:creationId xmlns:a16="http://schemas.microsoft.com/office/drawing/2014/main" id="{E7230513-3054-34D3-2F60-3F9BAEE9AB13}"/>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F7035FE4-F203-E19D-99D1-5F513E20AE31}"/>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7C98103D-A826-AC25-BAC4-5D7FB0C52FA6}"/>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2EB973F7-AF22-8E4B-D9B4-7D459D83FD53}"/>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ACF0197F-D291-5D3A-2C54-B524325FA80A}"/>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BB73AF08-939B-5052-0252-9B350E68090A}"/>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4D8A6CED-BEE2-0B3D-ED59-5FC00D04F6AF}"/>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71402369-0650-9448-350A-2219EDA2B601}"/>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4CDC8988-F9B0-8A4A-A7FE-1087DA6631E5}"/>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C061D56D-EBF6-8690-B3A4-C49C0210001C}"/>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AB9556F5-081B-A12E-3DDF-514440D2FC0F}"/>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BCCF943C-8F58-4215-562C-F4060B63BD6C}"/>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7A0BB9BF-5862-01F2-2D9E-D9B4235F3A18}"/>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0C6EFF20-AD23-A9F1-AE7A-B482D95D5719}"/>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3F2DBDA2-B7D5-D62F-076E-F6D0B0ABA299}"/>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4853D41F-184B-C7B2-7EB2-5C05F7CD63D9}"/>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11C4F357-F50F-A4E4-11EE-39D1E251B560}"/>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465D7D73-C25E-CF41-C3A9-3C5A9018F165}"/>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ACF22A5F-098C-D050-9ABB-70A481190B9D}"/>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29384901-D686-9780-90F6-ECCC995CCCF2}"/>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55D1A6F3-2803-CCD1-8971-CCA28B9C0686}"/>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BF246B7D-65DE-F0E1-5C1C-899BDBFA45CC}"/>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75BFAC9A-6226-2D76-A5AC-186B6D455721}"/>
              </a:ext>
            </a:extLst>
          </p:cNvPr>
          <p:cNvSpPr>
            <a:spLocks noGrp="1"/>
          </p:cNvSpPr>
          <p:nvPr>
            <p:ph type="body" sz="quarter" idx="32"/>
          </p:nvPr>
        </p:nvSpPr>
        <p:spPr>
          <a:xfrm>
            <a:off x="431801" y="1008000"/>
            <a:ext cx="10899922" cy="360000"/>
          </a:xfrm>
        </p:spPr>
        <p:txBody>
          <a:bodyPr/>
          <a:lstStyle/>
          <a:p>
            <a:r>
              <a:rPr lang="en-US" sz="1600" b="1">
                <a:latin typeface="+mj-lt"/>
              </a:rPr>
              <a:t>Food and Meal</a:t>
            </a:r>
          </a:p>
          <a:p>
            <a:r>
              <a:rPr lang="en-US" sz="1600"/>
              <a:t>We proudly offer a large suite of non-Medicare covered supplemental benefits.</a:t>
            </a:r>
          </a:p>
        </p:txBody>
      </p:sp>
      <p:sp>
        <p:nvSpPr>
          <p:cNvPr id="2" name="TextBox 1">
            <a:extLst>
              <a:ext uri="{FF2B5EF4-FFF2-40B4-BE49-F238E27FC236}">
                <a16:creationId xmlns:a16="http://schemas.microsoft.com/office/drawing/2014/main" id="{4589A8D7-8FB9-9999-19C3-1FD065A672A2}"/>
              </a:ext>
            </a:extLst>
          </p:cNvPr>
          <p:cNvSpPr txBox="1"/>
          <p:nvPr/>
        </p:nvSpPr>
        <p:spPr>
          <a:xfrm>
            <a:off x="510864" y="6432902"/>
            <a:ext cx="4928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LT Pro" panose="020B0504020202020204" pitchFamily="34" charset="0"/>
                <a:ea typeface="+mn-ea"/>
                <a:cs typeface="+mn-cs"/>
              </a:rPr>
              <a:t>^Benefit offerings vary by plan/Subject to CMS approval.</a:t>
            </a:r>
          </a:p>
        </p:txBody>
      </p:sp>
      <p:sp>
        <p:nvSpPr>
          <p:cNvPr id="3" name="TextBox 2">
            <a:extLst>
              <a:ext uri="{FF2B5EF4-FFF2-40B4-BE49-F238E27FC236}">
                <a16:creationId xmlns:a16="http://schemas.microsoft.com/office/drawing/2014/main" id="{B48346AE-9CE9-AA57-7E2E-3AC2798771E0}"/>
              </a:ext>
            </a:extLst>
          </p:cNvPr>
          <p:cNvSpPr txBox="1"/>
          <p:nvPr/>
        </p:nvSpPr>
        <p:spPr>
          <a:xfrm>
            <a:off x="2037051" y="1920435"/>
            <a:ext cx="966951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Healthy Food/Grocery Allowance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Members who qualify for the SSBCI benefit will have an option to use their available monthly allowance toward healthy foods.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Allowance will be provided through our reloadable debit card. See “Benefits provided by Debit Card” for more information.</a:t>
            </a:r>
          </a:p>
        </p:txBody>
      </p:sp>
      <p:sp>
        <p:nvSpPr>
          <p:cNvPr id="5" name="TextBox 4">
            <a:extLst>
              <a:ext uri="{FF2B5EF4-FFF2-40B4-BE49-F238E27FC236}">
                <a16:creationId xmlns:a16="http://schemas.microsoft.com/office/drawing/2014/main" id="{C0C43C55-FFF9-2E05-5278-A17D41FEE5BB}"/>
              </a:ext>
            </a:extLst>
          </p:cNvPr>
          <p:cNvSpPr txBox="1"/>
          <p:nvPr/>
        </p:nvSpPr>
        <p:spPr>
          <a:xfrm>
            <a:off x="2037052" y="3265371"/>
            <a:ext cx="966951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Meals: Post Discharge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Eligibility: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Members of select plans who are discharged from a hospital or facility.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Benefit: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Qualifying members will receive 14 prepared meals following each hospital discharge to mitigate health-related risks associated with nutritional management. Members will be contacted after an inpatient hospital stay to make arrangements for delivery of their meals. No limit to the number of benefit periods per year. Meals will be delivered to the member’s home.</a:t>
            </a:r>
          </a:p>
        </p:txBody>
      </p:sp>
      <p:sp>
        <p:nvSpPr>
          <p:cNvPr id="6" name="TextBox 5">
            <a:extLst>
              <a:ext uri="{FF2B5EF4-FFF2-40B4-BE49-F238E27FC236}">
                <a16:creationId xmlns:a16="http://schemas.microsoft.com/office/drawing/2014/main" id="{AF849412-58F9-E45D-0494-99B832D43A8B}"/>
              </a:ext>
            </a:extLst>
          </p:cNvPr>
          <p:cNvSpPr txBox="1"/>
          <p:nvPr/>
        </p:nvSpPr>
        <p:spPr>
          <a:xfrm>
            <a:off x="2037052" y="4882813"/>
            <a:ext cx="952877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Meals: Chronic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Eligibility: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Members of select plans that have a chronic condition who are part of a supervised program designed to transition the enrollee to lifestyle modifications, must be Physician Ordered.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Benefit: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Qualifying members will receive 14 or 28 meals, limited to once per year. Meals will be delivered to the member’s home.</a:t>
            </a:r>
          </a:p>
        </p:txBody>
      </p:sp>
      <p:cxnSp>
        <p:nvCxnSpPr>
          <p:cNvPr id="7" name="Straight Connector 6">
            <a:extLst>
              <a:ext uri="{FF2B5EF4-FFF2-40B4-BE49-F238E27FC236}">
                <a16:creationId xmlns:a16="http://schemas.microsoft.com/office/drawing/2014/main" id="{B28577DC-32DD-18E4-8AD6-A92B2F7E4630}"/>
              </a:ext>
            </a:extLst>
          </p:cNvPr>
          <p:cNvCxnSpPr>
            <a:cxnSpLocks/>
          </p:cNvCxnSpPr>
          <p:nvPr/>
        </p:nvCxnSpPr>
        <p:spPr>
          <a:xfrm>
            <a:off x="918126" y="3184634"/>
            <a:ext cx="10769377" cy="0"/>
          </a:xfrm>
          <a:prstGeom prst="line">
            <a:avLst/>
          </a:prstGeom>
          <a:noFill/>
          <a:ln w="19050" cap="flat" cmpd="sng" algn="ctr">
            <a:solidFill>
              <a:srgbClr val="C8E9EE"/>
            </a:solidFill>
            <a:prstDash val="solid"/>
          </a:ln>
          <a:effectLst/>
        </p:spPr>
      </p:cxnSp>
      <p:cxnSp>
        <p:nvCxnSpPr>
          <p:cNvPr id="9" name="Straight Connector 8">
            <a:extLst>
              <a:ext uri="{FF2B5EF4-FFF2-40B4-BE49-F238E27FC236}">
                <a16:creationId xmlns:a16="http://schemas.microsoft.com/office/drawing/2014/main" id="{5AA57A1E-ADF2-29C4-106B-1B7120DA499A}"/>
              </a:ext>
            </a:extLst>
          </p:cNvPr>
          <p:cNvCxnSpPr>
            <a:cxnSpLocks/>
          </p:cNvCxnSpPr>
          <p:nvPr/>
        </p:nvCxnSpPr>
        <p:spPr>
          <a:xfrm>
            <a:off x="866957" y="4726591"/>
            <a:ext cx="10769377" cy="0"/>
          </a:xfrm>
          <a:prstGeom prst="line">
            <a:avLst/>
          </a:prstGeom>
          <a:noFill/>
          <a:ln w="19050" cap="flat" cmpd="sng" algn="ctr">
            <a:solidFill>
              <a:srgbClr val="C8E9EE"/>
            </a:solidFill>
            <a:prstDash val="solid"/>
          </a:ln>
          <a:effectLst/>
        </p:spPr>
      </p:cxnSp>
      <p:sp>
        <p:nvSpPr>
          <p:cNvPr id="21" name="Oval 20" descr="Grocery bag with solid fill">
            <a:extLst>
              <a:ext uri="{FF2B5EF4-FFF2-40B4-BE49-F238E27FC236}">
                <a16:creationId xmlns:a16="http://schemas.microsoft.com/office/drawing/2014/main" id="{332E8D24-163E-EBC1-A8B0-6537AE136E89}"/>
              </a:ext>
            </a:extLst>
          </p:cNvPr>
          <p:cNvSpPr>
            <a:spLocks noChangeAspect="1"/>
          </p:cNvSpPr>
          <p:nvPr/>
        </p:nvSpPr>
        <p:spPr>
          <a:xfrm>
            <a:off x="918126" y="1983888"/>
            <a:ext cx="859536" cy="859536"/>
          </a:xfrm>
          <a:prstGeom prst="ellipse">
            <a:avLst/>
          </a:prstGeom>
          <a:blipFill>
            <a:blip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venir Next"/>
              <a:ea typeface="+mn-ea"/>
              <a:cs typeface="+mn-cs"/>
            </a:endParaRPr>
          </a:p>
        </p:txBody>
      </p:sp>
      <p:sp>
        <p:nvSpPr>
          <p:cNvPr id="22" name="Oval 21" descr="Hospital with solid fill">
            <a:extLst>
              <a:ext uri="{FF2B5EF4-FFF2-40B4-BE49-F238E27FC236}">
                <a16:creationId xmlns:a16="http://schemas.microsoft.com/office/drawing/2014/main" id="{6C8BC4EB-853F-C0A6-B8AA-4B117ACDF8BD}"/>
              </a:ext>
            </a:extLst>
          </p:cNvPr>
          <p:cNvSpPr>
            <a:spLocks noChangeAspect="1"/>
          </p:cNvSpPr>
          <p:nvPr/>
        </p:nvSpPr>
        <p:spPr>
          <a:xfrm>
            <a:off x="875437" y="3455996"/>
            <a:ext cx="859536" cy="859536"/>
          </a:xfrm>
          <a:prstGeom prst="ellipse">
            <a:avLst/>
          </a:prstGeom>
          <a:blipFill>
            <a:blip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venir Next"/>
              <a:ea typeface="+mn-ea"/>
              <a:cs typeface="+mn-cs"/>
            </a:endParaRPr>
          </a:p>
        </p:txBody>
      </p:sp>
      <p:sp>
        <p:nvSpPr>
          <p:cNvPr id="23" name="Oval 22" descr="Table setting with solid fill">
            <a:extLst>
              <a:ext uri="{FF2B5EF4-FFF2-40B4-BE49-F238E27FC236}">
                <a16:creationId xmlns:a16="http://schemas.microsoft.com/office/drawing/2014/main" id="{22EA5A91-732F-405D-8136-CEBC60A6773F}"/>
              </a:ext>
            </a:extLst>
          </p:cNvPr>
          <p:cNvSpPr>
            <a:spLocks noChangeAspect="1"/>
          </p:cNvSpPr>
          <p:nvPr/>
        </p:nvSpPr>
        <p:spPr>
          <a:xfrm>
            <a:off x="918126" y="5035266"/>
            <a:ext cx="859536" cy="859536"/>
          </a:xfrm>
          <a:prstGeom prst="ellipse">
            <a:avLst/>
          </a:prstGeom>
          <a:blipFill>
            <a:blip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venir Next"/>
              <a:ea typeface="+mn-ea"/>
              <a:cs typeface="+mn-cs"/>
            </a:endParaRPr>
          </a:p>
        </p:txBody>
      </p:sp>
    </p:spTree>
    <p:extLst>
      <p:ext uri="{BB962C8B-B14F-4D97-AF65-F5344CB8AC3E}">
        <p14:creationId xmlns:p14="http://schemas.microsoft.com/office/powerpoint/2010/main" val="2785548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3B142A1-5FAD-9200-D358-477E518E145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F23D550-7425-837C-A121-70F82C7F75AE}"/>
              </a:ext>
            </a:extLst>
          </p:cNvPr>
          <p:cNvSpPr>
            <a:spLocks noGrp="1"/>
          </p:cNvSpPr>
          <p:nvPr>
            <p:ph type="title"/>
          </p:nvPr>
        </p:nvSpPr>
        <p:spPr/>
        <p:txBody>
          <a:bodyPr/>
          <a:lstStyle/>
          <a:p>
            <a:r>
              <a:rPr lang="en-US"/>
              <a:t>2026 Supplemental Benefits</a:t>
            </a:r>
          </a:p>
        </p:txBody>
      </p:sp>
      <p:grpSp>
        <p:nvGrpSpPr>
          <p:cNvPr id="10" name="Group 9">
            <a:extLst>
              <a:ext uri="{FF2B5EF4-FFF2-40B4-BE49-F238E27FC236}">
                <a16:creationId xmlns:a16="http://schemas.microsoft.com/office/drawing/2014/main" id="{BFEEF0EF-4969-8531-387F-D32311CB7D47}"/>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7A7C9380-D04B-1F60-BB69-11B7459127A6}"/>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9BA3F6DB-069B-37A7-FFF8-04295F166871}"/>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563C77ED-1527-15E8-BF99-693096ED0F6E}"/>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CB4F7D14-DE89-C6B9-6EB7-7BA532D3678C}"/>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5D82838D-8D62-2184-A4E9-E73AEA7B4D94}"/>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619E7130-3A3E-BD02-427B-859D6DC3B999}"/>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8A81B1E2-5A99-F2D6-0015-1E6C66CBFF10}"/>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5197726F-F57B-3C94-5F1B-1099AAC0C251}"/>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C5625983-2E45-4827-31ED-1C86699D476B}"/>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30B6A764-E57D-D3D4-A76E-72588B92D98E}"/>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0D29E295-3354-D352-9C96-D62A278F2E4C}"/>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5A34EC44-0251-986D-2A61-CCD9F67603D1}"/>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12866D98-2A70-C228-7C98-75705D2E6ED4}"/>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29BA5C06-32AB-F0D3-E8DE-4E76167402CE}"/>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1A5DE5B9-777B-19B0-CD25-60ACDC96926F}"/>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C039FAFB-9A9A-CB97-7A56-3BB57FFA6CF4}"/>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68DC5F7B-0A71-B022-70C7-481D945C0BBB}"/>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D6CA889F-8CB3-69C9-7A9C-92E40BCBCADC}"/>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2DD0D714-D530-E397-80A2-D01D771127F5}"/>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2D5A7570-ED17-E11B-9C36-20D74F8DE490}"/>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D3739CA0-5D32-4505-7614-3AD4BAB650E8}"/>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2286D0EE-56C2-E012-D11F-5EB6CC3D386C}"/>
              </a:ext>
            </a:extLst>
          </p:cNvPr>
          <p:cNvSpPr>
            <a:spLocks noGrp="1"/>
          </p:cNvSpPr>
          <p:nvPr>
            <p:ph type="body" sz="quarter" idx="32"/>
          </p:nvPr>
        </p:nvSpPr>
        <p:spPr>
          <a:xfrm>
            <a:off x="431801" y="1008000"/>
            <a:ext cx="10899922" cy="360000"/>
          </a:xfrm>
        </p:spPr>
        <p:txBody>
          <a:bodyPr/>
          <a:lstStyle/>
          <a:p>
            <a:r>
              <a:rPr lang="en-US" sz="1600" b="1">
                <a:latin typeface="+mj-lt"/>
              </a:rPr>
              <a:t>Support and Safety Services</a:t>
            </a:r>
          </a:p>
          <a:p>
            <a:r>
              <a:rPr lang="en-US" sz="1600"/>
              <a:t>We proudly offer a large suite of non-Medicare covered supplemental benefits.</a:t>
            </a:r>
          </a:p>
        </p:txBody>
      </p:sp>
      <p:sp>
        <p:nvSpPr>
          <p:cNvPr id="2" name="TextBox 1">
            <a:extLst>
              <a:ext uri="{FF2B5EF4-FFF2-40B4-BE49-F238E27FC236}">
                <a16:creationId xmlns:a16="http://schemas.microsoft.com/office/drawing/2014/main" id="{B5745D4D-899F-1A73-B8CA-B56FB7D6840A}"/>
              </a:ext>
            </a:extLst>
          </p:cNvPr>
          <p:cNvSpPr txBox="1"/>
          <p:nvPr/>
        </p:nvSpPr>
        <p:spPr>
          <a:xfrm>
            <a:off x="510864" y="6432902"/>
            <a:ext cx="4928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LT Pro" panose="020B0504020202020204" pitchFamily="34" charset="0"/>
                <a:ea typeface="+mn-ea"/>
                <a:cs typeface="+mn-cs"/>
              </a:rPr>
              <a:t>^Benefit offerings vary by plan/Subject to CMS approval.</a:t>
            </a:r>
          </a:p>
        </p:txBody>
      </p:sp>
      <p:sp>
        <p:nvSpPr>
          <p:cNvPr id="3" name="TextBox 2">
            <a:extLst>
              <a:ext uri="{FF2B5EF4-FFF2-40B4-BE49-F238E27FC236}">
                <a16:creationId xmlns:a16="http://schemas.microsoft.com/office/drawing/2014/main" id="{1C3CAA8C-E46B-B6D4-6A9F-68A3EC29E9D9}"/>
              </a:ext>
            </a:extLst>
          </p:cNvPr>
          <p:cNvSpPr txBox="1"/>
          <p:nvPr/>
        </p:nvSpPr>
        <p:spPr>
          <a:xfrm>
            <a:off x="1873443" y="1752861"/>
            <a:ext cx="948965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In Home Support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Eligibility: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Available to members of select plans. This is a </a:t>
            </a: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mandatory</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 supplemental benefit available to all members of qualifying plans.</a:t>
            </a:r>
          </a:p>
        </p:txBody>
      </p:sp>
      <p:sp>
        <p:nvSpPr>
          <p:cNvPr id="5" name="TextBox 4">
            <a:extLst>
              <a:ext uri="{FF2B5EF4-FFF2-40B4-BE49-F238E27FC236}">
                <a16:creationId xmlns:a16="http://schemas.microsoft.com/office/drawing/2014/main" id="{578C7032-0E31-FE23-8189-A04F630F5FE0}"/>
              </a:ext>
            </a:extLst>
          </p:cNvPr>
          <p:cNvSpPr txBox="1"/>
          <p:nvPr/>
        </p:nvSpPr>
        <p:spPr>
          <a:xfrm>
            <a:off x="1872587" y="2659885"/>
            <a:ext cx="949051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Personal Emergency Response System (PERS)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Eligibility: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Available to members of select plans. This is a </a:t>
            </a: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mandatory</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 supplemental benefit available to all members of qualifying plans.</a:t>
            </a:r>
          </a:p>
        </p:txBody>
      </p:sp>
      <p:sp>
        <p:nvSpPr>
          <p:cNvPr id="6" name="TextBox 5">
            <a:extLst>
              <a:ext uri="{FF2B5EF4-FFF2-40B4-BE49-F238E27FC236}">
                <a16:creationId xmlns:a16="http://schemas.microsoft.com/office/drawing/2014/main" id="{678E4F41-ABC1-4F98-3B1F-749D2DEC80FC}"/>
              </a:ext>
            </a:extLst>
          </p:cNvPr>
          <p:cNvSpPr txBox="1"/>
          <p:nvPr/>
        </p:nvSpPr>
        <p:spPr>
          <a:xfrm>
            <a:off x="1872587" y="3594798"/>
            <a:ext cx="949051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Bathroom Safety Devices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Eligibility: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Available to members of select plans. This is a </a:t>
            </a: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mandatory</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 supplemental benefit available to all members of qualifying plans.</a:t>
            </a:r>
          </a:p>
        </p:txBody>
      </p:sp>
      <p:sp>
        <p:nvSpPr>
          <p:cNvPr id="7" name="TextBox 6">
            <a:extLst>
              <a:ext uri="{FF2B5EF4-FFF2-40B4-BE49-F238E27FC236}">
                <a16:creationId xmlns:a16="http://schemas.microsoft.com/office/drawing/2014/main" id="{2E87D745-6ACA-12DE-654F-B86962D00A95}"/>
              </a:ext>
            </a:extLst>
          </p:cNvPr>
          <p:cNvSpPr txBox="1"/>
          <p:nvPr/>
        </p:nvSpPr>
        <p:spPr>
          <a:xfrm>
            <a:off x="1872587" y="4419834"/>
            <a:ext cx="949050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Utility Allowance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Eligibility: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Members who qualify for the SSBCI benefit will have an option to use their available monthly or quarterly allowance toward utilities (electric, gas, heating oil, sanitary, water (does not include gas at the pump)). See “Benefits provided by Debit Card” for more information.</a:t>
            </a:r>
          </a:p>
        </p:txBody>
      </p:sp>
      <p:cxnSp>
        <p:nvCxnSpPr>
          <p:cNvPr id="9" name="Straight Connector 8">
            <a:extLst>
              <a:ext uri="{FF2B5EF4-FFF2-40B4-BE49-F238E27FC236}">
                <a16:creationId xmlns:a16="http://schemas.microsoft.com/office/drawing/2014/main" id="{7CD2C6FE-E8F9-F083-F0D4-D13329A7D2D1}"/>
              </a:ext>
            </a:extLst>
          </p:cNvPr>
          <p:cNvCxnSpPr>
            <a:cxnSpLocks/>
          </p:cNvCxnSpPr>
          <p:nvPr/>
        </p:nvCxnSpPr>
        <p:spPr>
          <a:xfrm>
            <a:off x="593720" y="2584248"/>
            <a:ext cx="10769377"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CF7140-C0D9-47E5-E734-B1D86A5590A2}"/>
              </a:ext>
            </a:extLst>
          </p:cNvPr>
          <p:cNvCxnSpPr>
            <a:cxnSpLocks/>
          </p:cNvCxnSpPr>
          <p:nvPr/>
        </p:nvCxnSpPr>
        <p:spPr>
          <a:xfrm>
            <a:off x="593720" y="3500212"/>
            <a:ext cx="10769377"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F8933B-DFF2-7358-9126-B1A325954FB5}"/>
              </a:ext>
            </a:extLst>
          </p:cNvPr>
          <p:cNvCxnSpPr>
            <a:cxnSpLocks/>
          </p:cNvCxnSpPr>
          <p:nvPr/>
        </p:nvCxnSpPr>
        <p:spPr>
          <a:xfrm>
            <a:off x="593720" y="4401763"/>
            <a:ext cx="10769377"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sp>
        <p:nvSpPr>
          <p:cNvPr id="23" name="Oval 22" descr="Renovation (House With Sparkles) with solid fill">
            <a:extLst>
              <a:ext uri="{FF2B5EF4-FFF2-40B4-BE49-F238E27FC236}">
                <a16:creationId xmlns:a16="http://schemas.microsoft.com/office/drawing/2014/main" id="{67731D37-73E1-AB81-6D48-0767472145D8}"/>
              </a:ext>
            </a:extLst>
          </p:cNvPr>
          <p:cNvSpPr>
            <a:spLocks noChangeAspect="1"/>
          </p:cNvSpPr>
          <p:nvPr/>
        </p:nvSpPr>
        <p:spPr>
          <a:xfrm>
            <a:off x="655689" y="1660781"/>
            <a:ext cx="859536" cy="859536"/>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Avenir Next"/>
              <a:ea typeface="+mn-ea"/>
              <a:cs typeface="+mn-cs"/>
            </a:endParaRPr>
          </a:p>
        </p:txBody>
      </p:sp>
      <p:sp>
        <p:nvSpPr>
          <p:cNvPr id="24" name="Oval 23" descr="Ambulance with solid fill">
            <a:extLst>
              <a:ext uri="{FF2B5EF4-FFF2-40B4-BE49-F238E27FC236}">
                <a16:creationId xmlns:a16="http://schemas.microsoft.com/office/drawing/2014/main" id="{AAA022D3-40CF-1796-E313-64D5F20ADDF5}"/>
              </a:ext>
            </a:extLst>
          </p:cNvPr>
          <p:cNvSpPr>
            <a:spLocks noChangeAspect="1"/>
          </p:cNvSpPr>
          <p:nvPr/>
        </p:nvSpPr>
        <p:spPr>
          <a:xfrm>
            <a:off x="655689" y="2592116"/>
            <a:ext cx="859536" cy="859536"/>
          </a:xfrm>
          <a:prstGeom prst="ellipse">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Avenir Next"/>
              <a:ea typeface="+mn-ea"/>
              <a:cs typeface="+mn-cs"/>
            </a:endParaRPr>
          </a:p>
        </p:txBody>
      </p:sp>
      <p:sp>
        <p:nvSpPr>
          <p:cNvPr id="25" name="Oval 24" descr="Bathtub with solid fill">
            <a:extLst>
              <a:ext uri="{FF2B5EF4-FFF2-40B4-BE49-F238E27FC236}">
                <a16:creationId xmlns:a16="http://schemas.microsoft.com/office/drawing/2014/main" id="{DD559E8B-08FB-382E-C428-77401A45910E}"/>
              </a:ext>
            </a:extLst>
          </p:cNvPr>
          <p:cNvSpPr>
            <a:spLocks noChangeAspect="1"/>
          </p:cNvSpPr>
          <p:nvPr/>
        </p:nvSpPr>
        <p:spPr>
          <a:xfrm>
            <a:off x="655689" y="3522319"/>
            <a:ext cx="859536" cy="859536"/>
          </a:xfrm>
          <a:prstGeom prst="ellipse">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Avenir Next"/>
              <a:ea typeface="+mn-ea"/>
              <a:cs typeface="+mn-cs"/>
            </a:endParaRPr>
          </a:p>
        </p:txBody>
      </p:sp>
      <p:sp>
        <p:nvSpPr>
          <p:cNvPr id="26" name="Oval 25" descr="Lightbulb with solid fill">
            <a:extLst>
              <a:ext uri="{FF2B5EF4-FFF2-40B4-BE49-F238E27FC236}">
                <a16:creationId xmlns:a16="http://schemas.microsoft.com/office/drawing/2014/main" id="{38C29761-D740-F972-1AA3-7C15C045372A}"/>
              </a:ext>
            </a:extLst>
          </p:cNvPr>
          <p:cNvSpPr>
            <a:spLocks noChangeAspect="1"/>
          </p:cNvSpPr>
          <p:nvPr/>
        </p:nvSpPr>
        <p:spPr>
          <a:xfrm>
            <a:off x="665788" y="4433753"/>
            <a:ext cx="859536" cy="859536"/>
          </a:xfrm>
          <a:prstGeom prst="ellipse">
            <a:avLst/>
          </a:prstGeom>
          <a:blipFill>
            <a:blip r:embed="rId9">
              <a:extLst>
                <a:ext uri="{96DAC541-7B7A-43D3-8B79-37D633B846F1}">
                  <asvg:svgBlip xmlns:asvg="http://schemas.microsoft.com/office/drawing/2016/SVG/main" r:embed="rId1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Avenir Next"/>
              <a:ea typeface="+mn-ea"/>
              <a:cs typeface="+mn-cs"/>
            </a:endParaRPr>
          </a:p>
        </p:txBody>
      </p:sp>
      <p:cxnSp>
        <p:nvCxnSpPr>
          <p:cNvPr id="27" name="Straight Connector 26">
            <a:extLst>
              <a:ext uri="{FF2B5EF4-FFF2-40B4-BE49-F238E27FC236}">
                <a16:creationId xmlns:a16="http://schemas.microsoft.com/office/drawing/2014/main" id="{E23A630F-6E95-40AE-5E00-5E3268EAF947}"/>
              </a:ext>
            </a:extLst>
          </p:cNvPr>
          <p:cNvCxnSpPr>
            <a:cxnSpLocks/>
          </p:cNvCxnSpPr>
          <p:nvPr/>
        </p:nvCxnSpPr>
        <p:spPr>
          <a:xfrm>
            <a:off x="567444" y="5405501"/>
            <a:ext cx="10769377"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5B7B478-15A5-88E7-800D-86D5B2461C85}"/>
              </a:ext>
            </a:extLst>
          </p:cNvPr>
          <p:cNvSpPr txBox="1"/>
          <p:nvPr/>
        </p:nvSpPr>
        <p:spPr>
          <a:xfrm>
            <a:off x="1846312" y="5553210"/>
            <a:ext cx="949050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68D2E"/>
                </a:solidFill>
                <a:effectLst/>
                <a:uLnTx/>
                <a:uFillTx/>
                <a:latin typeface="Avenir Next"/>
                <a:ea typeface="+mn-ea"/>
                <a:cs typeface="+mn-cs"/>
              </a:rPr>
              <a:t>NEW</a:t>
            </a: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 Indoor Air Quality Equipment and Services Allowance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Eligibility: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Members with chronic lung disorders in select plans will be able to use their SSBCI allowance for a reimbursement on air conditioning unit filters or window air conditioning units.</a:t>
            </a:r>
          </a:p>
        </p:txBody>
      </p:sp>
      <p:pic>
        <p:nvPicPr>
          <p:cNvPr id="29" name="Graphic 28" descr="Lungs outline">
            <a:extLst>
              <a:ext uri="{FF2B5EF4-FFF2-40B4-BE49-F238E27FC236}">
                <a16:creationId xmlns:a16="http://schemas.microsoft.com/office/drawing/2014/main" id="{E0BD28D2-410E-0493-F0E3-90F4B50039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5788" y="5476971"/>
            <a:ext cx="869635" cy="869635"/>
          </a:xfrm>
          <a:prstGeom prst="rect">
            <a:avLst/>
          </a:prstGeom>
        </p:spPr>
      </p:pic>
    </p:spTree>
    <p:extLst>
      <p:ext uri="{BB962C8B-B14F-4D97-AF65-F5344CB8AC3E}">
        <p14:creationId xmlns:p14="http://schemas.microsoft.com/office/powerpoint/2010/main" val="3126473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C711987-7568-243D-F14E-D72A56E7A26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C05BFC8-FB78-6A61-E1AA-55592ACB2D31}"/>
              </a:ext>
            </a:extLst>
          </p:cNvPr>
          <p:cNvSpPr>
            <a:spLocks noGrp="1"/>
          </p:cNvSpPr>
          <p:nvPr>
            <p:ph type="title"/>
          </p:nvPr>
        </p:nvSpPr>
        <p:spPr/>
        <p:txBody>
          <a:bodyPr/>
          <a:lstStyle/>
          <a:p>
            <a:r>
              <a:rPr lang="en-US"/>
              <a:t>2026 Supplemental Benefits</a:t>
            </a:r>
          </a:p>
        </p:txBody>
      </p:sp>
      <p:grpSp>
        <p:nvGrpSpPr>
          <p:cNvPr id="10" name="Group 9">
            <a:extLst>
              <a:ext uri="{FF2B5EF4-FFF2-40B4-BE49-F238E27FC236}">
                <a16:creationId xmlns:a16="http://schemas.microsoft.com/office/drawing/2014/main" id="{ECBF5A3B-2AE6-00D7-C862-9C3216098357}"/>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4AD64CE5-C204-9E95-637B-E30FCFC7C239}"/>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91656E3A-28C8-673B-F674-5C6702F0ACA2}"/>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AC913B86-004B-C99E-6357-D29E7BB779A8}"/>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6241B393-F6F7-4EA6-1497-21CDA1D1612E}"/>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E1B53A5E-5921-DBA6-BD5B-E0EB4CB69B33}"/>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32C7A0A3-EBAE-59F6-E01E-78DC3B63A0F9}"/>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F66466FF-A098-0134-5326-12280C1FD592}"/>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AEEF4A39-2E5A-817B-97E3-C3DE2C997BD7}"/>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0C6B5204-E256-75C7-77D0-36157A8A3D29}"/>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26E06457-E0A9-BA9F-C962-00D2EA228398}"/>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5B0616F2-C0EF-CFD2-F862-281547285E3D}"/>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4EA847A4-EAD0-EEB9-8147-579EE35C0EEC}"/>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8CE1109D-7065-4145-1AAE-A10A8CFE9E06}"/>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6A240C91-8873-3C1C-5092-5EAE3FB9CA2D}"/>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B50AA758-B40B-922E-ABAD-1BED28B0B013}"/>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5613CC99-4D47-457E-AFA6-2FA25FA1C471}"/>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F2F12E43-9DD0-7F1B-D06D-87D2A4873BD5}"/>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03D1EF34-D839-CDAC-DD3A-9874D00407E2}"/>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5D69E86C-DDFA-F66C-5002-B48D472EA45A}"/>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42CBD2AF-2E9A-C94C-F6C0-1569F43E6976}"/>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A25ACA5C-53DA-2950-3AF9-9F2152571D9E}"/>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98FDD0BD-332F-9C8F-1657-D552F854E844}"/>
              </a:ext>
            </a:extLst>
          </p:cNvPr>
          <p:cNvSpPr>
            <a:spLocks noGrp="1"/>
          </p:cNvSpPr>
          <p:nvPr>
            <p:ph type="body" sz="quarter" idx="32"/>
          </p:nvPr>
        </p:nvSpPr>
        <p:spPr>
          <a:xfrm>
            <a:off x="431801" y="1008000"/>
            <a:ext cx="10899922" cy="360000"/>
          </a:xfrm>
        </p:spPr>
        <p:txBody>
          <a:bodyPr/>
          <a:lstStyle/>
          <a:p>
            <a:r>
              <a:rPr lang="en-US" sz="1600" b="1">
                <a:latin typeface="+mj-lt"/>
              </a:rPr>
              <a:t>Transportation (Non-Emergency)</a:t>
            </a:r>
          </a:p>
          <a:p>
            <a:r>
              <a:rPr lang="en-US" sz="1600"/>
              <a:t>We proudly offer a large suite of non-Medicare covered supplemental benefits.</a:t>
            </a:r>
          </a:p>
        </p:txBody>
      </p:sp>
      <p:sp>
        <p:nvSpPr>
          <p:cNvPr id="2" name="TextBox 1">
            <a:extLst>
              <a:ext uri="{FF2B5EF4-FFF2-40B4-BE49-F238E27FC236}">
                <a16:creationId xmlns:a16="http://schemas.microsoft.com/office/drawing/2014/main" id="{1A3509D2-D169-DD2E-6120-BFE21D1D248C}"/>
              </a:ext>
            </a:extLst>
          </p:cNvPr>
          <p:cNvSpPr txBox="1"/>
          <p:nvPr/>
        </p:nvSpPr>
        <p:spPr>
          <a:xfrm>
            <a:off x="510864" y="6432902"/>
            <a:ext cx="4928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LT Pro" panose="020B0504020202020204" pitchFamily="34" charset="0"/>
                <a:ea typeface="+mn-ea"/>
                <a:cs typeface="+mn-cs"/>
              </a:rPr>
              <a:t>^Benefit offerings vary by plan/Subject to CMS approval.</a:t>
            </a:r>
          </a:p>
        </p:txBody>
      </p:sp>
      <p:sp>
        <p:nvSpPr>
          <p:cNvPr id="3" name="TextBox 2">
            <a:extLst>
              <a:ext uri="{FF2B5EF4-FFF2-40B4-BE49-F238E27FC236}">
                <a16:creationId xmlns:a16="http://schemas.microsoft.com/office/drawing/2014/main" id="{32322811-C187-8E82-89CF-7A9774566197}"/>
              </a:ext>
            </a:extLst>
          </p:cNvPr>
          <p:cNvSpPr txBox="1"/>
          <p:nvPr/>
        </p:nvSpPr>
        <p:spPr>
          <a:xfrm>
            <a:off x="1954925" y="2436616"/>
            <a:ext cx="962747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Non-Emergency Transportation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Benefit: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Members can schedule one-way rides to plan approved health related locations. Not offered on PPO plans. Benefit limits vary by plan.</a:t>
            </a:r>
            <a:r>
              <a:rPr kumimoji="0" lang="en-US" sz="1400" b="0" i="0" u="none" strike="noStrike" kern="0" cap="none" spc="0" normalizeH="0" baseline="30000" noProof="0">
                <a:ln>
                  <a:noFill/>
                </a:ln>
                <a:solidFill>
                  <a:sysClr val="windowText" lastClr="000000"/>
                </a:solidFill>
                <a:effectLst/>
                <a:uLnTx/>
                <a:uFillTx/>
                <a:latin typeface="Avenir Next"/>
                <a:ea typeface="+mn-ea"/>
                <a:cs typeface="+mn-cs"/>
              </a:rPr>
              <a:t>^</a:t>
            </a:r>
          </a:p>
        </p:txBody>
      </p:sp>
      <p:sp>
        <p:nvSpPr>
          <p:cNvPr id="5" name="TextBox 4">
            <a:extLst>
              <a:ext uri="{FF2B5EF4-FFF2-40B4-BE49-F238E27FC236}">
                <a16:creationId xmlns:a16="http://schemas.microsoft.com/office/drawing/2014/main" id="{F94CA6F2-0721-D8F0-79BF-7E63243E0196}"/>
              </a:ext>
            </a:extLst>
          </p:cNvPr>
          <p:cNvSpPr txBox="1"/>
          <p:nvPr/>
        </p:nvSpPr>
        <p:spPr>
          <a:xfrm>
            <a:off x="1954925" y="4030169"/>
            <a:ext cx="962747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In-Home Support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Eligibility: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Members have the option to use their annual in-home support services hours (provided by Papa) for non-emergency transportation services. Rides must be scheduled through Papa. Benefit limits vary by plan.</a:t>
            </a:r>
            <a:r>
              <a:rPr kumimoji="0" lang="en-US" sz="1400" b="0" i="0" u="none" strike="noStrike" kern="0" cap="none" spc="0" normalizeH="0" baseline="30000" noProof="0">
                <a:ln>
                  <a:noFill/>
                </a:ln>
                <a:solidFill>
                  <a:sysClr val="windowText" lastClr="000000"/>
                </a:solidFill>
                <a:effectLst/>
                <a:uLnTx/>
                <a:uFillTx/>
                <a:latin typeface="Avenir Next"/>
                <a:ea typeface="+mn-ea"/>
                <a:cs typeface="+mn-cs"/>
              </a:rPr>
              <a:t>^</a:t>
            </a:r>
          </a:p>
        </p:txBody>
      </p:sp>
      <p:cxnSp>
        <p:nvCxnSpPr>
          <p:cNvPr id="6" name="Straight Connector 5">
            <a:extLst>
              <a:ext uri="{FF2B5EF4-FFF2-40B4-BE49-F238E27FC236}">
                <a16:creationId xmlns:a16="http://schemas.microsoft.com/office/drawing/2014/main" id="{F095338A-62B7-298C-F122-6CE62E1027EA}"/>
              </a:ext>
            </a:extLst>
          </p:cNvPr>
          <p:cNvCxnSpPr>
            <a:cxnSpLocks/>
          </p:cNvCxnSpPr>
          <p:nvPr/>
        </p:nvCxnSpPr>
        <p:spPr>
          <a:xfrm>
            <a:off x="873803" y="3689130"/>
            <a:ext cx="10769377" cy="0"/>
          </a:xfrm>
          <a:prstGeom prst="line">
            <a:avLst/>
          </a:prstGeom>
          <a:noFill/>
          <a:ln w="19050" cap="flat" cmpd="sng" algn="ctr">
            <a:solidFill>
              <a:srgbClr val="C8E9EE"/>
            </a:solidFill>
            <a:prstDash val="solid"/>
          </a:ln>
          <a:effectLst/>
        </p:spPr>
      </p:cxnSp>
      <p:sp>
        <p:nvSpPr>
          <p:cNvPr id="7" name="Oval 6" descr="Taxi with solid fill">
            <a:extLst>
              <a:ext uri="{FF2B5EF4-FFF2-40B4-BE49-F238E27FC236}">
                <a16:creationId xmlns:a16="http://schemas.microsoft.com/office/drawing/2014/main" id="{9813EBCD-0825-BA4F-CB15-A8C3C46DC0F5}"/>
              </a:ext>
            </a:extLst>
          </p:cNvPr>
          <p:cNvSpPr>
            <a:spLocks noChangeAspect="1"/>
          </p:cNvSpPr>
          <p:nvPr/>
        </p:nvSpPr>
        <p:spPr>
          <a:xfrm>
            <a:off x="873803" y="2474617"/>
            <a:ext cx="859536" cy="859536"/>
          </a:xfrm>
          <a:prstGeom prst="ellipse">
            <a:avLst/>
          </a:prstGeom>
          <a:blipFill>
            <a:blip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venir Next"/>
              <a:ea typeface="+mn-ea"/>
              <a:cs typeface="+mn-cs"/>
            </a:endParaRPr>
          </a:p>
        </p:txBody>
      </p:sp>
      <p:sp>
        <p:nvSpPr>
          <p:cNvPr id="9" name="Oval 8" descr="Car with solid fill">
            <a:extLst>
              <a:ext uri="{FF2B5EF4-FFF2-40B4-BE49-F238E27FC236}">
                <a16:creationId xmlns:a16="http://schemas.microsoft.com/office/drawing/2014/main" id="{B4FCD434-5AC7-EA09-9BBD-778C8FA69C03}"/>
              </a:ext>
            </a:extLst>
          </p:cNvPr>
          <p:cNvSpPr>
            <a:spLocks noChangeAspect="1"/>
          </p:cNvSpPr>
          <p:nvPr/>
        </p:nvSpPr>
        <p:spPr>
          <a:xfrm>
            <a:off x="873803" y="3909297"/>
            <a:ext cx="859536" cy="859536"/>
          </a:xfrm>
          <a:prstGeom prst="ellipse">
            <a:avLst/>
          </a:prstGeom>
          <a:blipFill>
            <a:blip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venir Next"/>
              <a:ea typeface="+mn-ea"/>
              <a:cs typeface="+mn-cs"/>
            </a:endParaRPr>
          </a:p>
        </p:txBody>
      </p:sp>
    </p:spTree>
    <p:extLst>
      <p:ext uri="{BB962C8B-B14F-4D97-AF65-F5344CB8AC3E}">
        <p14:creationId xmlns:p14="http://schemas.microsoft.com/office/powerpoint/2010/main" val="3614998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480C24-2E01-B034-0AD6-482BF1D27AB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9924ABD-621A-4506-B052-AFCFBB957118}"/>
              </a:ext>
            </a:extLst>
          </p:cNvPr>
          <p:cNvSpPr>
            <a:spLocks noGrp="1"/>
          </p:cNvSpPr>
          <p:nvPr>
            <p:ph type="title"/>
          </p:nvPr>
        </p:nvSpPr>
        <p:spPr/>
        <p:txBody>
          <a:bodyPr/>
          <a:lstStyle/>
          <a:p>
            <a:r>
              <a:rPr lang="en-US"/>
              <a:t>2026 Supplemental Benefits</a:t>
            </a:r>
          </a:p>
        </p:txBody>
      </p:sp>
      <p:grpSp>
        <p:nvGrpSpPr>
          <p:cNvPr id="10" name="Group 9">
            <a:extLst>
              <a:ext uri="{FF2B5EF4-FFF2-40B4-BE49-F238E27FC236}">
                <a16:creationId xmlns:a16="http://schemas.microsoft.com/office/drawing/2014/main" id="{FD596A26-E82C-5474-CB88-B7E30A3C74EE}"/>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529491C7-D32C-D4F7-C855-5B0EFADC08B5}"/>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B371DDC8-AEE8-7C92-32AD-042934B65CBD}"/>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A607087F-D95E-4CDE-8AA3-85B0D0BD6E79}"/>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7618F875-7705-2E5C-F9C1-918A5AB8EE57}"/>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0991EC7C-D31D-A780-A41A-29F2A9EB0ADE}"/>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9EBCB1D3-D112-A855-4EF3-D3F629CD130C}"/>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32823151-FD4F-72F8-46E4-998491F3DC7B}"/>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AFE70FF3-5D5C-496A-BC87-70B7D265FE71}"/>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44825D21-63F3-9514-9B8E-F6981960E44A}"/>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6ED89FD8-2180-CD15-16D7-4170AF41F685}"/>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E22896D4-89AA-5A76-E20F-C98D4BD01177}"/>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8A45A468-6665-4CFD-4FE4-E12E0D8AA50E}"/>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90D4E9D0-5CFD-F9BE-4C08-203B8AFBFFC0}"/>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65514896-070F-713E-B5B9-9CD6AAA112E2}"/>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C3B2E3FC-87AA-B43A-FCF0-9DF889F45C19}"/>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55EE02AF-C182-FAC6-9FB0-BA833D2D3EC1}"/>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3634D1B5-13C0-6C78-33CC-8FABDA05590A}"/>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ACDA05D3-EFB7-25E9-3374-61DC6D4B6D7E}"/>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C0CAFBBC-4D6E-8FCB-F6A2-CF80A0FC8ACD}"/>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1265C875-1FBB-81E3-233F-0EB6EE9A70A7}"/>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44F0CE1F-BD59-6416-0531-0C18C98FB421}"/>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7FA977E4-7299-2111-76F0-9E4AC78535C4}"/>
              </a:ext>
            </a:extLst>
          </p:cNvPr>
          <p:cNvSpPr>
            <a:spLocks noGrp="1"/>
          </p:cNvSpPr>
          <p:nvPr>
            <p:ph type="body" sz="quarter" idx="32"/>
          </p:nvPr>
        </p:nvSpPr>
        <p:spPr>
          <a:xfrm>
            <a:off x="431801" y="1008000"/>
            <a:ext cx="10899922" cy="360000"/>
          </a:xfrm>
        </p:spPr>
        <p:txBody>
          <a:bodyPr/>
          <a:lstStyle/>
          <a:p>
            <a:r>
              <a:rPr lang="en-US" sz="1600" b="1">
                <a:latin typeface="+mj-lt"/>
              </a:rPr>
              <a:t>Wellness and Worldwide Services</a:t>
            </a:r>
          </a:p>
          <a:p>
            <a:r>
              <a:rPr lang="en-US" sz="1600"/>
              <a:t>We proudly offer a large suite of non-Medicare covered supplemental benefits.</a:t>
            </a:r>
          </a:p>
        </p:txBody>
      </p:sp>
      <p:sp>
        <p:nvSpPr>
          <p:cNvPr id="2" name="TextBox 1">
            <a:extLst>
              <a:ext uri="{FF2B5EF4-FFF2-40B4-BE49-F238E27FC236}">
                <a16:creationId xmlns:a16="http://schemas.microsoft.com/office/drawing/2014/main" id="{535E9AE5-D3B8-7602-1CCB-A445180B7EAF}"/>
              </a:ext>
            </a:extLst>
          </p:cNvPr>
          <p:cNvSpPr txBox="1"/>
          <p:nvPr/>
        </p:nvSpPr>
        <p:spPr>
          <a:xfrm>
            <a:off x="510864" y="6432902"/>
            <a:ext cx="4928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LT Pro" panose="020B0504020202020204" pitchFamily="34" charset="0"/>
                <a:ea typeface="+mn-ea"/>
                <a:cs typeface="+mn-cs"/>
              </a:rPr>
              <a:t>^Benefit offerings vary by plan/Subject to CMS approval.</a:t>
            </a:r>
          </a:p>
        </p:txBody>
      </p:sp>
      <p:sp>
        <p:nvSpPr>
          <p:cNvPr id="3" name="TextBox 2">
            <a:extLst>
              <a:ext uri="{FF2B5EF4-FFF2-40B4-BE49-F238E27FC236}">
                <a16:creationId xmlns:a16="http://schemas.microsoft.com/office/drawing/2014/main" id="{1C2B2C91-4F0A-8ED6-45E2-A3C75F7D6B2E}"/>
              </a:ext>
            </a:extLst>
          </p:cNvPr>
          <p:cNvSpPr txBox="1"/>
          <p:nvPr/>
        </p:nvSpPr>
        <p:spPr>
          <a:xfrm>
            <a:off x="1873443" y="2309324"/>
            <a:ext cx="94896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Fitness/Gym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Members of most plans will receive the fitness benefit. This is a </a:t>
            </a: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mandatory</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 supplemental benefit available to all members of qualifying plans (not offered on CKD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Avenir Next"/>
              <a:ea typeface="+mn-ea"/>
              <a:cs typeface="+mn-cs"/>
            </a:endParaRPr>
          </a:p>
        </p:txBody>
      </p:sp>
      <p:sp>
        <p:nvSpPr>
          <p:cNvPr id="5" name="TextBox 4">
            <a:extLst>
              <a:ext uri="{FF2B5EF4-FFF2-40B4-BE49-F238E27FC236}">
                <a16:creationId xmlns:a16="http://schemas.microsoft.com/office/drawing/2014/main" id="{CAA2C818-5E8F-C776-CCCE-A636F931DDA0}"/>
              </a:ext>
            </a:extLst>
          </p:cNvPr>
          <p:cNvSpPr txBox="1"/>
          <p:nvPr/>
        </p:nvSpPr>
        <p:spPr>
          <a:xfrm>
            <a:off x="1872586" y="3379257"/>
            <a:ext cx="949051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Nutrition and Dietary Counseling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Eligibility: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Available to members of select plans. This is a </a:t>
            </a: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mandatory</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 supplemental benefit available to all members of qualifying plans.</a:t>
            </a:r>
          </a:p>
        </p:txBody>
      </p:sp>
      <p:sp>
        <p:nvSpPr>
          <p:cNvPr id="6" name="Oval 5" descr="Dumbbell with solid fill">
            <a:extLst>
              <a:ext uri="{FF2B5EF4-FFF2-40B4-BE49-F238E27FC236}">
                <a16:creationId xmlns:a16="http://schemas.microsoft.com/office/drawing/2014/main" id="{1C5ED573-5715-C30A-88DE-9BD450CD6C6D}"/>
              </a:ext>
            </a:extLst>
          </p:cNvPr>
          <p:cNvSpPr>
            <a:spLocks noChangeAspect="1"/>
          </p:cNvSpPr>
          <p:nvPr/>
        </p:nvSpPr>
        <p:spPr>
          <a:xfrm>
            <a:off x="593720" y="2239005"/>
            <a:ext cx="859536" cy="859536"/>
          </a:xfrm>
          <a:prstGeom prst="ellipse">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Avenir Next"/>
              <a:ea typeface="+mn-ea"/>
              <a:cs typeface="+mn-cs"/>
            </a:endParaRPr>
          </a:p>
        </p:txBody>
      </p:sp>
      <p:sp>
        <p:nvSpPr>
          <p:cNvPr id="7" name="Oval 6" descr="Speaker phone with solid fill">
            <a:extLst>
              <a:ext uri="{FF2B5EF4-FFF2-40B4-BE49-F238E27FC236}">
                <a16:creationId xmlns:a16="http://schemas.microsoft.com/office/drawing/2014/main" id="{054090B6-81D3-ACA9-6723-7D6A78420D01}"/>
              </a:ext>
            </a:extLst>
          </p:cNvPr>
          <p:cNvSpPr>
            <a:spLocks noChangeAspect="1"/>
          </p:cNvSpPr>
          <p:nvPr/>
        </p:nvSpPr>
        <p:spPr>
          <a:xfrm>
            <a:off x="593719" y="3326052"/>
            <a:ext cx="859536" cy="859536"/>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Avenir Next"/>
              <a:ea typeface="+mn-ea"/>
              <a:cs typeface="+mn-cs"/>
            </a:endParaRPr>
          </a:p>
        </p:txBody>
      </p:sp>
      <p:cxnSp>
        <p:nvCxnSpPr>
          <p:cNvPr id="9" name="Straight Connector 8">
            <a:extLst>
              <a:ext uri="{FF2B5EF4-FFF2-40B4-BE49-F238E27FC236}">
                <a16:creationId xmlns:a16="http://schemas.microsoft.com/office/drawing/2014/main" id="{5AEF3707-3823-92AC-C418-A51A468609C7}"/>
              </a:ext>
            </a:extLst>
          </p:cNvPr>
          <p:cNvCxnSpPr>
            <a:cxnSpLocks/>
          </p:cNvCxnSpPr>
          <p:nvPr/>
        </p:nvCxnSpPr>
        <p:spPr>
          <a:xfrm>
            <a:off x="593720" y="3130072"/>
            <a:ext cx="10769377"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DBFB6D1-0910-B0EA-81D9-CE99E57A295B}"/>
              </a:ext>
            </a:extLst>
          </p:cNvPr>
          <p:cNvCxnSpPr>
            <a:cxnSpLocks/>
          </p:cNvCxnSpPr>
          <p:nvPr/>
        </p:nvCxnSpPr>
        <p:spPr>
          <a:xfrm>
            <a:off x="593720" y="4287776"/>
            <a:ext cx="10769377" cy="0"/>
          </a:xfrm>
          <a:prstGeom prst="line">
            <a:avLst/>
          </a:prstGeom>
          <a:ln w="19050">
            <a:solidFill>
              <a:srgbClr val="C8E9EE"/>
            </a:solidFill>
          </a:ln>
        </p:spPr>
        <p:style>
          <a:lnRef idx="1">
            <a:schemeClr val="accent1"/>
          </a:lnRef>
          <a:fillRef idx="0">
            <a:schemeClr val="accent1"/>
          </a:fillRef>
          <a:effectRef idx="0">
            <a:schemeClr val="accent1"/>
          </a:effectRef>
          <a:fontRef idx="minor">
            <a:schemeClr val="tx1"/>
          </a:fontRef>
        </p:style>
      </p:cxnSp>
      <p:sp>
        <p:nvSpPr>
          <p:cNvPr id="22" name="Oval 21" descr="Earth globe: Americas with solid fill">
            <a:extLst>
              <a:ext uri="{FF2B5EF4-FFF2-40B4-BE49-F238E27FC236}">
                <a16:creationId xmlns:a16="http://schemas.microsoft.com/office/drawing/2014/main" id="{F9703EA3-7236-85A4-0CDD-8092A40811CD}"/>
              </a:ext>
            </a:extLst>
          </p:cNvPr>
          <p:cNvSpPr>
            <a:spLocks noChangeAspect="1"/>
          </p:cNvSpPr>
          <p:nvPr/>
        </p:nvSpPr>
        <p:spPr>
          <a:xfrm>
            <a:off x="657343" y="4420435"/>
            <a:ext cx="859536" cy="859536"/>
          </a:xfrm>
          <a:prstGeom prst="ellipse">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Avenir Next"/>
              <a:ea typeface="+mn-ea"/>
              <a:cs typeface="+mn-cs"/>
            </a:endParaRPr>
          </a:p>
        </p:txBody>
      </p:sp>
      <p:sp>
        <p:nvSpPr>
          <p:cNvPr id="23" name="TextBox 22">
            <a:extLst>
              <a:ext uri="{FF2B5EF4-FFF2-40B4-BE49-F238E27FC236}">
                <a16:creationId xmlns:a16="http://schemas.microsoft.com/office/drawing/2014/main" id="{35974A73-B13A-F1A5-58F4-BA0254CF7A9B}"/>
              </a:ext>
            </a:extLst>
          </p:cNvPr>
          <p:cNvSpPr txBox="1"/>
          <p:nvPr/>
        </p:nvSpPr>
        <p:spPr>
          <a:xfrm>
            <a:off x="1872586" y="4595708"/>
            <a:ext cx="9463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Worldwide Emergency/Urgently Needed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Next"/>
                <a:ea typeface="+mn-ea"/>
                <a:cs typeface="+mn-cs"/>
              </a:rPr>
              <a:t>Eligibility: </a:t>
            </a:r>
            <a:r>
              <a:rPr kumimoji="0" lang="en-US" sz="1400" b="0" i="0" u="none" strike="noStrike" kern="0" cap="none" spc="0" normalizeH="0" baseline="0" noProof="0">
                <a:ln>
                  <a:noFill/>
                </a:ln>
                <a:solidFill>
                  <a:sysClr val="windowText" lastClr="000000"/>
                </a:solidFill>
                <a:effectLst/>
                <a:uLnTx/>
                <a:uFillTx/>
                <a:latin typeface="Avenir Next"/>
                <a:ea typeface="+mn-ea"/>
                <a:cs typeface="+mn-cs"/>
              </a:rPr>
              <a:t>All plans offer worldwide coverage.</a:t>
            </a:r>
          </a:p>
        </p:txBody>
      </p:sp>
    </p:spTree>
    <p:extLst>
      <p:ext uri="{BB962C8B-B14F-4D97-AF65-F5344CB8AC3E}">
        <p14:creationId xmlns:p14="http://schemas.microsoft.com/office/powerpoint/2010/main" val="4284356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A61E30-8F32-1954-D2E2-ED2BF2ADDAB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A04CEB9-6222-1D50-C0A1-02D97DF80C33}"/>
              </a:ext>
            </a:extLst>
          </p:cNvPr>
          <p:cNvSpPr>
            <a:spLocks noGrp="1"/>
          </p:cNvSpPr>
          <p:nvPr>
            <p:ph type="title"/>
          </p:nvPr>
        </p:nvSpPr>
        <p:spPr/>
        <p:txBody>
          <a:bodyPr/>
          <a:lstStyle/>
          <a:p>
            <a:r>
              <a:rPr lang="en-US"/>
              <a:t>2026 Supplemental Benefits</a:t>
            </a:r>
          </a:p>
        </p:txBody>
      </p:sp>
      <p:grpSp>
        <p:nvGrpSpPr>
          <p:cNvPr id="10" name="Group 9">
            <a:extLst>
              <a:ext uri="{FF2B5EF4-FFF2-40B4-BE49-F238E27FC236}">
                <a16:creationId xmlns:a16="http://schemas.microsoft.com/office/drawing/2014/main" id="{97C2F23E-6AB2-3675-3680-FE450B409923}"/>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3D061B5D-BCCC-5DCC-8517-A17E709B05EA}"/>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317A210D-BCEA-AB8B-67DA-973D2ECD6E70}"/>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BA5389B2-FF5D-8BC3-D1C9-58B44B030222}"/>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0F2AD6AC-0820-4ABE-9563-F737C517461B}"/>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E4908453-029A-DB5D-A052-C43960532B9F}"/>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153B4959-58C7-8324-0B06-F679D622D521}"/>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B85AE687-80BE-35A7-8085-BD23A8411123}"/>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CE01C3D2-4161-F04F-2C89-75039780B851}"/>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593DCE7F-9E1F-66B7-B300-A640F7024AC4}"/>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B7A71375-8990-C83C-01A2-5AF842A2023A}"/>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615E06DD-EF28-1AE5-3EE6-7F0B0D3FFD09}"/>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BD00F1B2-73F4-D4CE-492E-C5E6F10F3044}"/>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472503B7-269E-4BD6-807B-1346C8FC795F}"/>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B516A734-9AAA-0A46-5131-5E8D4165009E}"/>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E23F8673-4908-E46C-0F1B-5BF0A8687A9A}"/>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D006ADB9-BC34-025B-DE18-903A00E3D8BC}"/>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56EBD9B0-25DC-0E4E-62A5-DB6CD39CC9D2}"/>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34C3830B-DE9A-73E6-BEFB-424603FBADFE}"/>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FFA9C001-EBCB-8EF2-9AA7-DCE3B0842BB7}"/>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AC7F3F5D-96D3-E0BE-E314-FB90F4CB9360}"/>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37D81287-BC40-BCFA-97FB-F0B156150C3B}"/>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79462D78-2DCB-B6C8-EF9E-67F22C884122}"/>
              </a:ext>
            </a:extLst>
          </p:cNvPr>
          <p:cNvSpPr>
            <a:spLocks noGrp="1"/>
          </p:cNvSpPr>
          <p:nvPr>
            <p:ph type="body" sz="quarter" idx="32"/>
          </p:nvPr>
        </p:nvSpPr>
        <p:spPr>
          <a:xfrm>
            <a:off x="431801" y="1008000"/>
            <a:ext cx="10899922" cy="360000"/>
          </a:xfrm>
        </p:spPr>
        <p:txBody>
          <a:bodyPr/>
          <a:lstStyle/>
          <a:p>
            <a:r>
              <a:rPr lang="en-US" sz="1600" b="1">
                <a:latin typeface="+mj-lt"/>
              </a:rPr>
              <a:t>Telehealth</a:t>
            </a:r>
          </a:p>
          <a:p>
            <a:r>
              <a:rPr lang="en-US" sz="1600"/>
              <a:t>We proudly offer a large suite of non-Medicare covered supplemental benefits.</a:t>
            </a:r>
          </a:p>
        </p:txBody>
      </p:sp>
      <p:sp>
        <p:nvSpPr>
          <p:cNvPr id="2" name="TextBox 1">
            <a:extLst>
              <a:ext uri="{FF2B5EF4-FFF2-40B4-BE49-F238E27FC236}">
                <a16:creationId xmlns:a16="http://schemas.microsoft.com/office/drawing/2014/main" id="{3F84977A-8B25-5A1F-4A75-D202B7034303}"/>
              </a:ext>
            </a:extLst>
          </p:cNvPr>
          <p:cNvSpPr txBox="1"/>
          <p:nvPr/>
        </p:nvSpPr>
        <p:spPr>
          <a:xfrm>
            <a:off x="510864" y="6432902"/>
            <a:ext cx="4928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LT Pro" panose="020B0504020202020204" pitchFamily="34" charset="0"/>
                <a:ea typeface="+mn-ea"/>
                <a:cs typeface="+mn-cs"/>
              </a:rPr>
              <a:t>^Benefit offerings vary by plan/Subject to CMS approval.</a:t>
            </a:r>
          </a:p>
        </p:txBody>
      </p:sp>
      <p:sp>
        <p:nvSpPr>
          <p:cNvPr id="3" name="TextBox 2">
            <a:extLst>
              <a:ext uri="{FF2B5EF4-FFF2-40B4-BE49-F238E27FC236}">
                <a16:creationId xmlns:a16="http://schemas.microsoft.com/office/drawing/2014/main" id="{0CB97659-A5AD-AFA5-EF5A-03B11506A585}"/>
              </a:ext>
            </a:extLst>
          </p:cNvPr>
          <p:cNvSpPr txBox="1"/>
          <p:nvPr/>
        </p:nvSpPr>
        <p:spPr>
          <a:xfrm>
            <a:off x="1954925" y="2436616"/>
            <a:ext cx="891881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panose="020B0503020203020204" pitchFamily="34" charset="0"/>
                <a:ea typeface="+mn-ea"/>
                <a:cs typeface="+mn-cs"/>
              </a:rPr>
              <a:t>Nurse Advice 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ysClr val="windowText" lastClr="000000"/>
                </a:solidFill>
                <a:effectLst/>
                <a:uLnTx/>
                <a:uFillTx/>
                <a:latin typeface="Avenir" panose="020B0503020203020204" pitchFamily="34" charset="0"/>
                <a:ea typeface="+mn-ea"/>
                <a:cs typeface="+mn-cs"/>
              </a:rPr>
              <a:t>24/7 availability, $0 copay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ysClr val="windowText" lastClr="000000"/>
                </a:solidFill>
                <a:effectLst/>
                <a:uLnTx/>
                <a:uFillTx/>
                <a:latin typeface="Avenir" panose="020B0503020203020204" pitchFamily="34" charset="0"/>
                <a:ea typeface="+mn-ea"/>
                <a:cs typeface="+mn-cs"/>
              </a:rPr>
              <a:t>Members may call the nurse advice line when they have questions about symptoms they may be experiencing, whether they should see a doctor or go to a hospital, or other health-related issues.</a:t>
            </a:r>
          </a:p>
        </p:txBody>
      </p:sp>
      <p:sp>
        <p:nvSpPr>
          <p:cNvPr id="5" name="Oval 4" descr="Medical with solid fill">
            <a:extLst>
              <a:ext uri="{FF2B5EF4-FFF2-40B4-BE49-F238E27FC236}">
                <a16:creationId xmlns:a16="http://schemas.microsoft.com/office/drawing/2014/main" id="{8D8BB4A0-0ACB-D977-FE19-F73557AE9CCA}"/>
              </a:ext>
            </a:extLst>
          </p:cNvPr>
          <p:cNvSpPr>
            <a:spLocks noChangeAspect="1"/>
          </p:cNvSpPr>
          <p:nvPr/>
        </p:nvSpPr>
        <p:spPr>
          <a:xfrm>
            <a:off x="923200" y="2425499"/>
            <a:ext cx="899811" cy="859536"/>
          </a:xfrm>
          <a:prstGeom prst="ellipse">
            <a:avLst/>
          </a:prstGeom>
          <a:blipFill>
            <a:blip r:embed="rId3">
              <a:extLst>
                <a:ext uri="{96DAC541-7B7A-43D3-8B79-37D633B846F1}">
                  <asvg:svgBlip xmlns:asvg="http://schemas.microsoft.com/office/drawing/2016/SVG/main" r:embed="rId4"/>
                </a:ext>
              </a:extLst>
            </a:blip>
            <a:srcRect/>
            <a:stretch>
              <a:fillRect t="-1864" b="-2822"/>
            </a:stretch>
          </a:bli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venir" panose="020B0503020203020204" pitchFamily="34" charset="0"/>
              <a:ea typeface="+mn-ea"/>
              <a:cs typeface="+mn-cs"/>
            </a:endParaRPr>
          </a:p>
        </p:txBody>
      </p:sp>
      <p:sp>
        <p:nvSpPr>
          <p:cNvPr id="6" name="TextBox 5">
            <a:extLst>
              <a:ext uri="{FF2B5EF4-FFF2-40B4-BE49-F238E27FC236}">
                <a16:creationId xmlns:a16="http://schemas.microsoft.com/office/drawing/2014/main" id="{86F8682F-FDF1-9156-352F-B63686FA9CF9}"/>
              </a:ext>
            </a:extLst>
          </p:cNvPr>
          <p:cNvSpPr txBox="1"/>
          <p:nvPr/>
        </p:nvSpPr>
        <p:spPr>
          <a:xfrm>
            <a:off x="1954925" y="4030169"/>
            <a:ext cx="847411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Avenir" panose="020B0503020203020204" pitchFamily="34" charset="0"/>
                <a:ea typeface="+mn-ea"/>
                <a:cs typeface="+mn-cs"/>
              </a:rPr>
              <a:t>Telemedicine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ysClr val="windowText" lastClr="000000"/>
                </a:solidFill>
                <a:effectLst/>
                <a:uLnTx/>
                <a:uFillTx/>
                <a:latin typeface="Avenir" panose="020B0503020203020204" pitchFamily="34" charset="0"/>
                <a:ea typeface="+mn-ea"/>
                <a:cs typeface="+mn-cs"/>
              </a:rPr>
              <a:t>Primary Care and Behavioral Health services when a member’s doctor is not available.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ysClr val="windowText" lastClr="000000"/>
                </a:solidFill>
                <a:effectLst/>
                <a:uLnTx/>
                <a:uFillTx/>
                <a:latin typeface="Avenir" panose="020B0503020203020204" pitchFamily="34" charset="0"/>
                <a:ea typeface="+mn-ea"/>
                <a:cs typeface="+mn-cs"/>
              </a:rPr>
              <a:t>$0 copay for telemedicine benefits received through Zing’s preferred telehealth vendor(s).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ysClr val="windowText" lastClr="000000"/>
                </a:solidFill>
                <a:effectLst/>
                <a:uLnTx/>
                <a:uFillTx/>
                <a:latin typeface="Avenir" panose="020B0503020203020204" pitchFamily="34" charset="0"/>
                <a:ea typeface="+mn-ea"/>
                <a:cs typeface="+mn-cs"/>
              </a:rPr>
              <a:t>Standard provider copays will incur for telemedicine services provided by other network providers.</a:t>
            </a:r>
          </a:p>
        </p:txBody>
      </p:sp>
      <p:cxnSp>
        <p:nvCxnSpPr>
          <p:cNvPr id="7" name="Straight Connector 6">
            <a:extLst>
              <a:ext uri="{FF2B5EF4-FFF2-40B4-BE49-F238E27FC236}">
                <a16:creationId xmlns:a16="http://schemas.microsoft.com/office/drawing/2014/main" id="{AFC2B312-230D-1702-EEF5-9A2F4D15B48F}"/>
              </a:ext>
            </a:extLst>
          </p:cNvPr>
          <p:cNvCxnSpPr>
            <a:cxnSpLocks/>
          </p:cNvCxnSpPr>
          <p:nvPr/>
        </p:nvCxnSpPr>
        <p:spPr>
          <a:xfrm>
            <a:off x="873803" y="3689130"/>
            <a:ext cx="10769377" cy="0"/>
          </a:xfrm>
          <a:prstGeom prst="line">
            <a:avLst/>
          </a:prstGeom>
          <a:noFill/>
          <a:ln w="19050" cap="flat" cmpd="sng" algn="ctr">
            <a:solidFill>
              <a:srgbClr val="C8E9EE"/>
            </a:solidFill>
            <a:prstDash val="solid"/>
          </a:ln>
          <a:effectLst/>
        </p:spPr>
      </p:cxnSp>
      <p:pic>
        <p:nvPicPr>
          <p:cNvPr id="9" name="Graphic 8" descr="Doctor male with solid fill">
            <a:extLst>
              <a:ext uri="{FF2B5EF4-FFF2-40B4-BE49-F238E27FC236}">
                <a16:creationId xmlns:a16="http://schemas.microsoft.com/office/drawing/2014/main" id="{6C46A957-452F-F24A-FD9F-5B05CEF79F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3475" y="4030169"/>
            <a:ext cx="859536" cy="859536"/>
          </a:xfrm>
          <a:prstGeom prst="rect">
            <a:avLst/>
          </a:prstGeom>
        </p:spPr>
      </p:pic>
    </p:spTree>
    <p:extLst>
      <p:ext uri="{BB962C8B-B14F-4D97-AF65-F5344CB8AC3E}">
        <p14:creationId xmlns:p14="http://schemas.microsoft.com/office/powerpoint/2010/main" val="724878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C709D-070C-F18D-7A11-E69D50006A0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5FB080A-A4C5-B125-387D-1781D9191FCA}"/>
              </a:ext>
            </a:extLst>
          </p:cNvPr>
          <p:cNvSpPr>
            <a:spLocks noGrp="1"/>
          </p:cNvSpPr>
          <p:nvPr>
            <p:ph type="title"/>
          </p:nvPr>
        </p:nvSpPr>
        <p:spPr/>
        <p:txBody>
          <a:bodyPr/>
          <a:lstStyle/>
          <a:p>
            <a:r>
              <a:rPr lang="en-US"/>
              <a:t>2026 Tier 6 Brand Name Drugs</a:t>
            </a:r>
          </a:p>
        </p:txBody>
      </p:sp>
      <p:grpSp>
        <p:nvGrpSpPr>
          <p:cNvPr id="10" name="Group 9">
            <a:extLst>
              <a:ext uri="{FF2B5EF4-FFF2-40B4-BE49-F238E27FC236}">
                <a16:creationId xmlns:a16="http://schemas.microsoft.com/office/drawing/2014/main" id="{12188884-DAAF-8FAE-24D1-F012377DDF07}"/>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F5DA8153-7591-2CAA-F048-A288AE27BD3A}"/>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292592-825A-6269-E337-C76BA2A90595}"/>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A033B14-53A9-D8D7-78EE-2BAFD2C8A6E9}"/>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771BE8A-0EE4-FA92-B2BF-37CC3C1233AB}"/>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E17AF6-F200-9FBC-EAC3-AABDEA58E53A}"/>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22614FA-9202-3084-4710-C90E0BC1A983}"/>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6E13E6-D3F5-384E-BF84-B3114EB8462F}"/>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723B9A-7C1D-E0D2-789E-83F75708F55B}"/>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8D2826-8975-8531-4F5C-54316BCEAD46}"/>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36E2EEF-2C41-2C53-AD5B-65EF819C15A6}"/>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C73CF0A-6925-A3C1-F5CC-79CDA1625168}"/>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FD25DF7-0CA3-F7C8-B579-549580EB8B46}"/>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EF30136-0646-B744-6C76-F3CF0EBF3C70}"/>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2F8ED47-98F2-A303-BC0F-3B78E7A34452}"/>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7156701-2D97-E752-DEFC-4CF8862B5B61}"/>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781535D-438C-8E46-36A0-E99D7FDF044D}"/>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5B97635-843D-D92D-2403-872653841B0C}"/>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AC7A516-C84B-62F2-4A35-195C8F332710}"/>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229B4EB-BCD5-B7B7-6D01-D4FC20192587}"/>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98F2AEA-2499-C51E-E898-7FA45B7D9635}"/>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AEDEFB9-B738-314B-21DE-0680E5967370}"/>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12">
            <a:extLst>
              <a:ext uri="{FF2B5EF4-FFF2-40B4-BE49-F238E27FC236}">
                <a16:creationId xmlns:a16="http://schemas.microsoft.com/office/drawing/2014/main" id="{4767EB6C-2FC9-367F-7B32-7B55A54E405B}"/>
              </a:ext>
            </a:extLst>
          </p:cNvPr>
          <p:cNvSpPr>
            <a:spLocks noGrp="1"/>
          </p:cNvSpPr>
          <p:nvPr>
            <p:ph type="body" sz="quarter" idx="32"/>
          </p:nvPr>
        </p:nvSpPr>
        <p:spPr>
          <a:xfrm>
            <a:off x="431801" y="1008000"/>
            <a:ext cx="10899922" cy="360000"/>
          </a:xfrm>
        </p:spPr>
        <p:txBody>
          <a:bodyPr/>
          <a:lstStyle/>
          <a:p>
            <a:r>
              <a:rPr lang="en-US" sz="1600"/>
              <a:t>Members with Diabetes, CVD/CHF, or CKD continue to benefit from select high-impact brand name medications at $0 copay - reinforcing our commitment to affordability and chronic care support.^ </a:t>
            </a:r>
          </a:p>
        </p:txBody>
      </p:sp>
      <p:graphicFrame>
        <p:nvGraphicFramePr>
          <p:cNvPr id="2" name="Table 1">
            <a:extLst>
              <a:ext uri="{FF2B5EF4-FFF2-40B4-BE49-F238E27FC236}">
                <a16:creationId xmlns:a16="http://schemas.microsoft.com/office/drawing/2014/main" id="{9C538203-D190-0A5A-6DA1-ACE5D3686D70}"/>
              </a:ext>
            </a:extLst>
          </p:cNvPr>
          <p:cNvGraphicFramePr>
            <a:graphicFrameLocks noGrp="1"/>
          </p:cNvGraphicFramePr>
          <p:nvPr/>
        </p:nvGraphicFramePr>
        <p:xfrm>
          <a:off x="3106048" y="1881944"/>
          <a:ext cx="8399946" cy="3968056"/>
        </p:xfrm>
        <a:graphic>
          <a:graphicData uri="http://schemas.openxmlformats.org/drawingml/2006/table">
            <a:tbl>
              <a:tblPr firstRow="1" bandRow="1" bandCol="1">
                <a:tableStyleId>{F2DE63D5-997A-4646-A377-4702673A728D}</a:tableStyleId>
              </a:tblPr>
              <a:tblGrid>
                <a:gridCol w="4199973">
                  <a:extLst>
                    <a:ext uri="{9D8B030D-6E8A-4147-A177-3AD203B41FA5}">
                      <a16:colId xmlns:a16="http://schemas.microsoft.com/office/drawing/2014/main" val="1602853325"/>
                    </a:ext>
                  </a:extLst>
                </a:gridCol>
                <a:gridCol w="4199973">
                  <a:extLst>
                    <a:ext uri="{9D8B030D-6E8A-4147-A177-3AD203B41FA5}">
                      <a16:colId xmlns:a16="http://schemas.microsoft.com/office/drawing/2014/main" val="2000676840"/>
                    </a:ext>
                  </a:extLst>
                </a:gridCol>
              </a:tblGrid>
              <a:tr h="496007">
                <a:tc>
                  <a:txBody>
                    <a:bodyPr/>
                    <a:lstStyle/>
                    <a:p>
                      <a:pPr algn="ctr"/>
                      <a:r>
                        <a:rPr lang="en-US" u="sng">
                          <a:solidFill>
                            <a:schemeClr val="accent6"/>
                          </a:solidFill>
                          <a:latin typeface="+mj-lt"/>
                        </a:rPr>
                        <a:t>Medication Brand / Generic Name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u="sng">
                          <a:solidFill>
                            <a:schemeClr val="accent6"/>
                          </a:solidFill>
                          <a:latin typeface="+mj-lt"/>
                        </a:rPr>
                        <a:t>Common Associated Condition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995451474"/>
                  </a:ext>
                </a:extLst>
              </a:tr>
              <a:tr h="496007">
                <a:tc>
                  <a:txBody>
                    <a:bodyPr/>
                    <a:lstStyle/>
                    <a:p>
                      <a:pPr algn="ctr"/>
                      <a:r>
                        <a:rPr lang="en-US">
                          <a:solidFill>
                            <a:schemeClr val="tx1"/>
                          </a:solidFill>
                          <a:latin typeface="+mn-lt"/>
                        </a:rPr>
                        <a:t>Entresto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latin typeface="+mn-lt"/>
                        </a:rPr>
                        <a:t>Cardiovascular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157621"/>
                  </a:ext>
                </a:extLst>
              </a:tr>
              <a:tr h="496007">
                <a:tc>
                  <a:txBody>
                    <a:bodyPr/>
                    <a:lstStyle/>
                    <a:p>
                      <a:pPr algn="ctr"/>
                      <a:r>
                        <a:rPr lang="en-US">
                          <a:solidFill>
                            <a:schemeClr val="tx1"/>
                          </a:solidFill>
                          <a:latin typeface="+mn-lt"/>
                        </a:rPr>
                        <a:t>Janumet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latin typeface="+mn-lt"/>
                        </a:rPr>
                        <a:t>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3433811"/>
                  </a:ext>
                </a:extLst>
              </a:tr>
              <a:tr h="496007">
                <a:tc>
                  <a:txBody>
                    <a:bodyPr/>
                    <a:lstStyle/>
                    <a:p>
                      <a:pPr algn="ctr"/>
                      <a:r>
                        <a:rPr lang="en-US">
                          <a:solidFill>
                            <a:schemeClr val="tx1"/>
                          </a:solidFill>
                          <a:latin typeface="+mn-lt"/>
                        </a:rPr>
                        <a:t>Januvia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latin typeface="+mn-lt"/>
                        </a:rPr>
                        <a:t>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0242965"/>
                  </a:ext>
                </a:extLst>
              </a:tr>
              <a:tr h="496007">
                <a:tc>
                  <a:txBody>
                    <a:bodyPr/>
                    <a:lstStyle/>
                    <a:p>
                      <a:pPr algn="ctr"/>
                      <a:r>
                        <a:rPr lang="en-US" err="1">
                          <a:solidFill>
                            <a:schemeClr val="tx1"/>
                          </a:solidFill>
                          <a:latin typeface="+mn-lt"/>
                        </a:rPr>
                        <a:t>Mounjaro</a:t>
                      </a:r>
                      <a:endParaRPr lang="en-US">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latin typeface="+mn-lt"/>
                        </a:rPr>
                        <a:t>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58998"/>
                  </a:ext>
                </a:extLst>
              </a:tr>
              <a:tr h="496007">
                <a:tc>
                  <a:txBody>
                    <a:bodyPr/>
                    <a:lstStyle/>
                    <a:p>
                      <a:pPr algn="ctr"/>
                      <a:r>
                        <a:rPr lang="en-US">
                          <a:solidFill>
                            <a:schemeClr val="tx1"/>
                          </a:solidFill>
                          <a:latin typeface="+mn-lt"/>
                        </a:rPr>
                        <a:t>Ozempic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latin typeface="+mn-lt"/>
                        </a:rPr>
                        <a:t>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3552970"/>
                  </a:ext>
                </a:extLst>
              </a:tr>
              <a:tr h="496007">
                <a:tc>
                  <a:txBody>
                    <a:bodyPr/>
                    <a:lstStyle/>
                    <a:p>
                      <a:pPr algn="ctr"/>
                      <a:r>
                        <a:rPr lang="en-US" dirty="0" err="1">
                          <a:solidFill>
                            <a:schemeClr val="tx1"/>
                          </a:solidFill>
                          <a:latin typeface="+mn-lt"/>
                        </a:rPr>
                        <a:t>Rybelsus</a:t>
                      </a:r>
                      <a:endParaRPr lang="en-US"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latin typeface="+mn-lt"/>
                        </a:rPr>
                        <a:t>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8393352"/>
                  </a:ext>
                </a:extLst>
              </a:tr>
              <a:tr h="496007">
                <a:tc>
                  <a:txBody>
                    <a:bodyPr/>
                    <a:lstStyle/>
                    <a:p>
                      <a:pPr algn="ctr"/>
                      <a:r>
                        <a:rPr lang="en-US">
                          <a:solidFill>
                            <a:schemeClr val="tx1"/>
                          </a:solidFill>
                          <a:latin typeface="+mn-lt"/>
                        </a:rPr>
                        <a:t>Trulicity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mn-lt"/>
                        </a:rPr>
                        <a:t>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8496824"/>
                  </a:ext>
                </a:extLst>
              </a:tr>
            </a:tbl>
          </a:graphicData>
        </a:graphic>
      </p:graphicFrame>
      <p:sp>
        <p:nvSpPr>
          <p:cNvPr id="3" name="TextBox 2">
            <a:extLst>
              <a:ext uri="{FF2B5EF4-FFF2-40B4-BE49-F238E27FC236}">
                <a16:creationId xmlns:a16="http://schemas.microsoft.com/office/drawing/2014/main" id="{B6FA83D2-985C-87CD-3069-E15C25172E47}"/>
              </a:ext>
            </a:extLst>
          </p:cNvPr>
          <p:cNvSpPr txBox="1"/>
          <p:nvPr/>
        </p:nvSpPr>
        <p:spPr>
          <a:xfrm>
            <a:off x="431801" y="6373515"/>
            <a:ext cx="11302990"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rPr>
              <a:t>^ Subject to CMS approval. Drug may also appear on a higher priced tier depending on drug form (i.e. tablets, capsules, liquids, powders, gel, injectable, etc.)</a:t>
            </a:r>
          </a:p>
        </p:txBody>
      </p:sp>
      <p:sp>
        <p:nvSpPr>
          <p:cNvPr id="5" name="Flowchart: Sequential Access Storage 4">
            <a:extLst>
              <a:ext uri="{FF2B5EF4-FFF2-40B4-BE49-F238E27FC236}">
                <a16:creationId xmlns:a16="http://schemas.microsoft.com/office/drawing/2014/main" id="{B9466AE5-570F-B663-C015-A7C297BC8A12}"/>
              </a:ext>
            </a:extLst>
          </p:cNvPr>
          <p:cNvSpPr/>
          <p:nvPr/>
        </p:nvSpPr>
        <p:spPr>
          <a:xfrm>
            <a:off x="461372" y="2183758"/>
            <a:ext cx="2644676" cy="2709042"/>
          </a:xfrm>
          <a:prstGeom prst="flowChartMagneticTap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mj-lt"/>
                <a:ea typeface="+mn-ea"/>
                <a:cs typeface="+mn-cs"/>
              </a:rPr>
              <a:t>Sales Strategy Tip: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 </a:t>
            </a:r>
            <a:r>
              <a:rPr kumimoji="0" lang="en-US" sz="1400" b="0" i="0" u="none" strike="noStrike" kern="1200" cap="none" spc="0" normalizeH="0" baseline="0" noProof="0" dirty="0">
                <a:ln>
                  <a:noFill/>
                </a:ln>
                <a:solidFill>
                  <a:prstClr val="white"/>
                </a:solidFill>
                <a:effectLst/>
                <a:uLnTx/>
                <a:uFillTx/>
                <a:ea typeface="+mn-ea"/>
                <a:cs typeface="+mn-cs"/>
              </a:rPr>
              <a:t>Agents can use this list to </a:t>
            </a:r>
            <a:r>
              <a:rPr kumimoji="0" lang="en-US" sz="1400" b="1" i="0" u="none" strike="noStrike" kern="1200" cap="none" spc="0" normalizeH="0" baseline="0" noProof="0" dirty="0">
                <a:ln>
                  <a:noFill/>
                </a:ln>
                <a:solidFill>
                  <a:schemeClr val="bg1"/>
                </a:solidFill>
                <a:effectLst/>
                <a:uLnTx/>
                <a:uFillTx/>
                <a:ea typeface="+mn-ea"/>
                <a:cs typeface="+mn-cs"/>
              </a:rPr>
              <a:t>proactively identify prospects </a:t>
            </a:r>
            <a:r>
              <a:rPr kumimoji="0" lang="en-US" sz="1400" b="0" i="0" u="none" strike="noStrike" kern="1200" cap="none" spc="0" normalizeH="0" baseline="0" noProof="0" dirty="0">
                <a:ln>
                  <a:noFill/>
                </a:ln>
                <a:solidFill>
                  <a:prstClr val="white"/>
                </a:solidFill>
                <a:effectLst/>
                <a:uLnTx/>
                <a:uFillTx/>
                <a:ea typeface="+mn-ea"/>
                <a:cs typeface="+mn-cs"/>
              </a:rPr>
              <a:t>who are on these medications and highlight saving and support available through Zing Health plans.</a:t>
            </a:r>
          </a:p>
        </p:txBody>
      </p:sp>
      <p:sp>
        <p:nvSpPr>
          <p:cNvPr id="21" name="Star: 10 Points 20">
            <a:extLst>
              <a:ext uri="{FF2B5EF4-FFF2-40B4-BE49-F238E27FC236}">
                <a16:creationId xmlns:a16="http://schemas.microsoft.com/office/drawing/2014/main" id="{8A18514F-1280-4D0F-A8CB-BEB073214A0A}"/>
              </a:ext>
            </a:extLst>
          </p:cNvPr>
          <p:cNvSpPr/>
          <p:nvPr/>
        </p:nvSpPr>
        <p:spPr>
          <a:xfrm>
            <a:off x="3291829" y="3913898"/>
            <a:ext cx="365771" cy="369221"/>
          </a:xfrm>
          <a:prstGeom prst="star10">
            <a:avLst/>
          </a:prstGeom>
          <a:solidFill>
            <a:srgbClr val="F79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59BD12D8-BB3F-75C3-0BD7-F6F9E39856C9}"/>
              </a:ext>
            </a:extLst>
          </p:cNvPr>
          <p:cNvSpPr txBox="1">
            <a:spLocks/>
          </p:cNvSpPr>
          <p:nvPr/>
        </p:nvSpPr>
        <p:spPr>
          <a:xfrm>
            <a:off x="2807527" y="3475588"/>
            <a:ext cx="1425128" cy="699097"/>
          </a:xfrm>
          <a:prstGeom prst="rect">
            <a:avLst/>
          </a:prstGeom>
          <a:noFill/>
          <a:ln>
            <a:noFill/>
          </a:ln>
        </p:spPr>
        <p:txBody>
          <a:bodyPr spcFirstLastPara="1" wrap="square" lIns="0" tIns="0" rIns="91425" bIns="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Roboto Slab"/>
              <a:buNone/>
              <a:defRPr sz="2400" b="1" i="0" u="none" strike="noStrike" cap="none">
                <a:solidFill>
                  <a:schemeClr val="accent3"/>
                </a:solidFill>
                <a:latin typeface="Avenir Next LT Pro" panose="020B0504020202020204" pitchFamily="34" charset="0"/>
                <a:ea typeface="Avenir Next LT Pro" panose="020B0504020202020204" pitchFamily="34" charset="0"/>
                <a:cs typeface="Arial" panose="020B0604020202020204" pitchFamily="34" charset="0"/>
                <a:sym typeface="Roboto Slab"/>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Roboto Slab"/>
              <a:buNone/>
              <a:tabLst/>
              <a:defRPr/>
            </a:pPr>
            <a:r>
              <a:rPr kumimoji="0" lang="en-US" sz="800" b="1" i="0" u="none" strike="noStrike" kern="1200" cap="none" spc="0" normalizeH="0" baseline="0" noProof="0" dirty="0">
                <a:ln>
                  <a:noFill/>
                </a:ln>
                <a:solidFill>
                  <a:schemeClr val="bg1"/>
                </a:solidFill>
                <a:effectLst/>
                <a:uLnTx/>
                <a:uFillTx/>
                <a:latin typeface="+mj-lt"/>
                <a:sym typeface="Roboto Slab"/>
              </a:rPr>
              <a:t>NEW</a:t>
            </a:r>
          </a:p>
        </p:txBody>
      </p:sp>
    </p:spTree>
    <p:extLst>
      <p:ext uri="{BB962C8B-B14F-4D97-AF65-F5344CB8AC3E}">
        <p14:creationId xmlns:p14="http://schemas.microsoft.com/office/powerpoint/2010/main" val="2383423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EB8B1-3C5D-42FD-A001-41301610C48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7A291B4-6BEE-6BE5-397E-B83B43A540FF}"/>
              </a:ext>
            </a:extLst>
          </p:cNvPr>
          <p:cNvSpPr>
            <a:spLocks noGrp="1"/>
          </p:cNvSpPr>
          <p:nvPr>
            <p:ph type="title"/>
          </p:nvPr>
        </p:nvSpPr>
        <p:spPr/>
        <p:txBody>
          <a:bodyPr/>
          <a:lstStyle/>
          <a:p>
            <a:r>
              <a:rPr lang="en-US"/>
              <a:t>Formulary Insulins</a:t>
            </a:r>
          </a:p>
        </p:txBody>
      </p:sp>
      <p:grpSp>
        <p:nvGrpSpPr>
          <p:cNvPr id="10" name="Group 9">
            <a:extLst>
              <a:ext uri="{FF2B5EF4-FFF2-40B4-BE49-F238E27FC236}">
                <a16:creationId xmlns:a16="http://schemas.microsoft.com/office/drawing/2014/main" id="{2CF50E09-5D45-1B01-7FDE-2359C1CE3F61}"/>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5B29E154-3A2A-EE77-C538-844BF0898B11}"/>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06028B-9880-6F42-3AB2-0C36B9827DE0}"/>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8DBF767-69E9-332D-9998-F2D61BE5D5E3}"/>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208810-0B60-D95A-D1A8-2CB27BC52923}"/>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9D7AF9E-6DE8-19D4-58F1-7CCA1B3A8D72}"/>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BDBEAAD-3F24-69FF-57C2-83D0A5A969D5}"/>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ECC366E-2B6A-4646-50F8-C1157F1E85A0}"/>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B95D7B-53C5-6887-424A-0C0ADA10C905}"/>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7558115-1E52-46AC-B6A0-6AEB030F66DD}"/>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FE4D105-726A-7CE7-10C1-4847BEE6CADE}"/>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417B4B4-7408-ABE0-D768-C0CF83C91345}"/>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B8A553F-D723-1933-3F93-27A986C887E6}"/>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412BD9A-689F-2819-386D-26408EEC2083}"/>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5FAFBA7-779B-6E48-45A8-4F856601C1F8}"/>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338BA6C-DBBC-E837-7F13-061F7EC43D66}"/>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A4FAA09-A032-F6E8-0461-5BCCC8C094B9}"/>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264ABB6-D575-EDEF-0DA6-E86EE17B9F0D}"/>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8D2B794-2A42-6F17-E8EE-00B988430F70}"/>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7DCFFB0-42C3-0C74-3B60-052CFF7C5A5A}"/>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4350FEE-458A-F190-4EB3-0209C19BDC94}"/>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516DC8E-2C0F-C1BB-CD6F-3EE196B693F8}"/>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12">
            <a:extLst>
              <a:ext uri="{FF2B5EF4-FFF2-40B4-BE49-F238E27FC236}">
                <a16:creationId xmlns:a16="http://schemas.microsoft.com/office/drawing/2014/main" id="{0808B28B-C406-E811-B8A6-3992F95AA2F7}"/>
              </a:ext>
            </a:extLst>
          </p:cNvPr>
          <p:cNvSpPr>
            <a:spLocks noGrp="1"/>
          </p:cNvSpPr>
          <p:nvPr>
            <p:ph type="body" sz="quarter" idx="32"/>
          </p:nvPr>
        </p:nvSpPr>
        <p:spPr>
          <a:xfrm>
            <a:off x="431801" y="1008000"/>
            <a:ext cx="10899922" cy="360000"/>
          </a:xfrm>
        </p:spPr>
        <p:txBody>
          <a:bodyPr/>
          <a:lstStyle/>
          <a:p>
            <a:r>
              <a:rPr lang="en-US" sz="1600" dirty="0"/>
              <a:t>We will continue to have $0 copay for formulary insulins shown below across the majority of our plans.^</a:t>
            </a:r>
          </a:p>
        </p:txBody>
      </p:sp>
      <p:sp>
        <p:nvSpPr>
          <p:cNvPr id="3" name="TextBox 2">
            <a:extLst>
              <a:ext uri="{FF2B5EF4-FFF2-40B4-BE49-F238E27FC236}">
                <a16:creationId xmlns:a16="http://schemas.microsoft.com/office/drawing/2014/main" id="{20D87EB1-6CE9-6F2B-E82C-F798A8E852E7}"/>
              </a:ext>
            </a:extLst>
          </p:cNvPr>
          <p:cNvSpPr txBox="1"/>
          <p:nvPr/>
        </p:nvSpPr>
        <p:spPr>
          <a:xfrm>
            <a:off x="431801" y="6332877"/>
            <a:ext cx="11302990" cy="461665"/>
          </a:xfrm>
          <a:prstGeom prst="rect">
            <a:avLst/>
          </a:prstGeom>
          <a:noFill/>
        </p:spPr>
        <p:txBody>
          <a:bodyPr wrap="square" lIns="91440" tIns="45720" rIns="91440" bIns="45720" rtlCol="0" anchor="t">
            <a:spAutoFit/>
          </a:bodyPr>
          <a:lstStyle/>
          <a:p>
            <a:pPr lvl="0">
              <a:defRPr/>
            </a:pPr>
            <a:r>
              <a:rPr kumimoji="0" lang="en-US" sz="1200" b="0" i="0" u="none" strike="noStrike" kern="1200" cap="none" spc="0" normalizeH="0" baseline="0" noProof="0" dirty="0">
                <a:ln>
                  <a:noFill/>
                </a:ln>
                <a:effectLst/>
                <a:uLnTx/>
                <a:uFillTx/>
                <a:ea typeface="+mn-ea"/>
                <a:cs typeface="+mn-cs"/>
              </a:rPr>
              <a:t>^</a:t>
            </a:r>
            <a:r>
              <a:rPr lang="en-US" sz="1200" kern="0" dirty="0">
                <a:solidFill>
                  <a:srgbClr val="000000"/>
                </a:solidFill>
                <a:latin typeface="Avenir Next LT Pro" panose="020B0504020202020204" pitchFamily="34" charset="0"/>
              </a:rPr>
              <a:t> Benefit offerings vary by plan/ </a:t>
            </a:r>
            <a:r>
              <a:rPr kumimoji="0" lang="en-US" sz="1200" b="0" i="0" u="none" strike="noStrike" kern="1200" cap="none" spc="0" normalizeH="0" baseline="0" noProof="0" dirty="0">
                <a:ln>
                  <a:noFill/>
                </a:ln>
                <a:effectLst/>
                <a:uLnTx/>
                <a:uFillTx/>
                <a:ea typeface="+mn-ea"/>
                <a:cs typeface="+mn-cs"/>
              </a:rPr>
              <a:t>Subject to CMS approval. </a:t>
            </a:r>
          </a:p>
          <a:p>
            <a:pPr lvl="0">
              <a:defRPr/>
            </a:pPr>
            <a:r>
              <a:rPr kumimoji="0" lang="en-US" sz="1200" b="0" i="0" u="none" strike="noStrike" kern="1200" cap="none" spc="0" normalizeH="0" baseline="0" noProof="0" dirty="0">
                <a:ln>
                  <a:noFill/>
                </a:ln>
                <a:effectLst/>
                <a:uLnTx/>
                <a:uFillTx/>
                <a:ea typeface="+mn-ea"/>
                <a:cs typeface="+mn-cs"/>
              </a:rPr>
              <a:t>Drug may also appear on a higher priced tier depending on drug form (i.e. tablets, capsules, liquids, powders, gel, injectable, etc.)</a:t>
            </a:r>
          </a:p>
        </p:txBody>
      </p:sp>
      <p:sp>
        <p:nvSpPr>
          <p:cNvPr id="6" name="object 3">
            <a:extLst>
              <a:ext uri="{FF2B5EF4-FFF2-40B4-BE49-F238E27FC236}">
                <a16:creationId xmlns:a16="http://schemas.microsoft.com/office/drawing/2014/main" id="{ACB8C056-8D43-FB93-D4CF-3C65A8196FEC}"/>
              </a:ext>
            </a:extLst>
          </p:cNvPr>
          <p:cNvSpPr txBox="1"/>
          <p:nvPr/>
        </p:nvSpPr>
        <p:spPr>
          <a:xfrm>
            <a:off x="473320" y="1864744"/>
            <a:ext cx="11429120" cy="3009419"/>
          </a:xfrm>
          <a:prstGeom prst="roundRect">
            <a:avLst>
              <a:gd name="adj" fmla="val 10380"/>
            </a:avLst>
          </a:prstGeom>
          <a:solidFill>
            <a:srgbClr val="D9FBFF"/>
          </a:solidFill>
        </p:spPr>
        <p:style>
          <a:lnRef idx="1">
            <a:schemeClr val="accent5"/>
          </a:lnRef>
          <a:fillRef idx="2">
            <a:schemeClr val="accent5"/>
          </a:fillRef>
          <a:effectRef idx="1">
            <a:schemeClr val="accent5"/>
          </a:effectRef>
          <a:fontRef idx="minor">
            <a:schemeClr val="dk1"/>
          </a:fontRef>
        </p:style>
        <p:txBody>
          <a:bodyPr vert="horz" wrap="square" lIns="0" tIns="12700" rIns="0" bIns="0" numCol="3" spcCol="182880" rtlCol="0" anchor="ctr">
            <a:spAutoFit/>
          </a:bodyPr>
          <a:lstStyle/>
          <a:p>
            <a:pPr marL="298450" indent="-285750">
              <a:spcBef>
                <a:spcPts val="600"/>
              </a:spcBef>
              <a:buFont typeface="Arial" panose="020B0604020202020204" pitchFamily="34" charset="0"/>
              <a:buChar char="•"/>
            </a:pPr>
            <a:r>
              <a:rPr lang="en-US" sz="1600" spc="-65">
                <a:cs typeface="Arial"/>
              </a:rPr>
              <a:t>ADMELOG INJ 100U/ML</a:t>
            </a:r>
          </a:p>
          <a:p>
            <a:pPr marL="298450" indent="-285750">
              <a:spcBef>
                <a:spcPts val="600"/>
              </a:spcBef>
              <a:buFont typeface="Arial" panose="020B0604020202020204" pitchFamily="34" charset="0"/>
              <a:buChar char="•"/>
            </a:pPr>
            <a:r>
              <a:rPr lang="en-US" sz="1600" spc="-65">
                <a:cs typeface="Arial"/>
              </a:rPr>
              <a:t>ADMELOG SOLO INJ 100U/ML</a:t>
            </a:r>
          </a:p>
          <a:p>
            <a:pPr marL="298450" indent="-285750">
              <a:spcBef>
                <a:spcPts val="600"/>
              </a:spcBef>
              <a:buFont typeface="Arial" panose="020B0604020202020204" pitchFamily="34" charset="0"/>
              <a:buChar char="•"/>
            </a:pPr>
            <a:r>
              <a:rPr lang="en-US" sz="1600" spc="-65">
                <a:cs typeface="Arial"/>
              </a:rPr>
              <a:t>FIASP 100 UNIT/ML CARTRIDGE</a:t>
            </a:r>
          </a:p>
          <a:p>
            <a:pPr marL="298450" indent="-285750">
              <a:spcBef>
                <a:spcPts val="600"/>
              </a:spcBef>
              <a:buFont typeface="Arial" panose="020B0604020202020204" pitchFamily="34" charset="0"/>
              <a:buChar char="•"/>
            </a:pPr>
            <a:r>
              <a:rPr lang="en-US" sz="1600" spc="-65">
                <a:cs typeface="Arial"/>
              </a:rPr>
              <a:t>FIASP 100 UNIT/ML PEN INJ</a:t>
            </a:r>
          </a:p>
          <a:p>
            <a:pPr marL="298450" indent="-285750">
              <a:spcBef>
                <a:spcPts val="600"/>
              </a:spcBef>
              <a:buFont typeface="Arial" panose="020B0604020202020204" pitchFamily="34" charset="0"/>
              <a:buChar char="•"/>
            </a:pPr>
            <a:r>
              <a:rPr lang="en-US" sz="1600" spc="-65">
                <a:cs typeface="Arial"/>
              </a:rPr>
              <a:t>FIASP 100 UNIT/ML INJ</a:t>
            </a:r>
          </a:p>
          <a:p>
            <a:pPr marL="298450" indent="-285750">
              <a:spcBef>
                <a:spcPts val="600"/>
              </a:spcBef>
              <a:buFont typeface="Arial" panose="020B0604020202020204" pitchFamily="34" charset="0"/>
              <a:buChar char="•"/>
            </a:pPr>
            <a:r>
              <a:rPr lang="en-US" sz="1600" spc="-65">
                <a:cs typeface="Arial"/>
              </a:rPr>
              <a:t>HUMULIN R 500 UNIT/ML PEN INJ</a:t>
            </a:r>
          </a:p>
          <a:p>
            <a:pPr marL="298450" indent="-285750">
              <a:spcBef>
                <a:spcPts val="600"/>
              </a:spcBef>
              <a:buFont typeface="Arial" panose="020B0604020202020204" pitchFamily="34" charset="0"/>
              <a:buChar char="•"/>
            </a:pPr>
            <a:r>
              <a:rPr lang="en-US" sz="1600" spc="-65">
                <a:cs typeface="Arial"/>
              </a:rPr>
              <a:t>HUMULIN R 500 UNIT/ML INJ</a:t>
            </a:r>
          </a:p>
          <a:p>
            <a:pPr marL="298450" indent="-285750">
              <a:spcBef>
                <a:spcPts val="600"/>
              </a:spcBef>
              <a:buFont typeface="Arial" panose="020B0604020202020204" pitchFamily="34" charset="0"/>
              <a:buChar char="•"/>
            </a:pPr>
            <a:r>
              <a:rPr lang="en-US" sz="1600" spc="-65">
                <a:cs typeface="Arial"/>
              </a:rPr>
              <a:t>LANTUS 100 UNIT/ML PEN INJ</a:t>
            </a:r>
          </a:p>
          <a:p>
            <a:pPr marL="298450" indent="-285750">
              <a:spcBef>
                <a:spcPts val="600"/>
              </a:spcBef>
              <a:buFont typeface="Arial" panose="020B0604020202020204" pitchFamily="34" charset="0"/>
              <a:buChar char="•"/>
            </a:pPr>
            <a:r>
              <a:rPr lang="en-US" sz="1600" spc="-65">
                <a:cs typeface="Arial"/>
              </a:rPr>
              <a:t>LANTUS 100 UNIT/ML INJ</a:t>
            </a:r>
          </a:p>
          <a:p>
            <a:pPr marL="298450" indent="-285750">
              <a:spcBef>
                <a:spcPts val="600"/>
              </a:spcBef>
              <a:buFont typeface="Arial" panose="020B0604020202020204" pitchFamily="34" charset="0"/>
              <a:buChar char="•"/>
            </a:pPr>
            <a:r>
              <a:rPr lang="en-US" sz="1600" spc="-65">
                <a:cs typeface="Arial"/>
              </a:rPr>
              <a:t>NOVOLIN 70-30 UNIT/ML PEN INJ</a:t>
            </a:r>
          </a:p>
          <a:p>
            <a:pPr marL="298450" indent="-285750">
              <a:spcBef>
                <a:spcPts val="600"/>
              </a:spcBef>
              <a:buFont typeface="Arial" panose="020B0604020202020204" pitchFamily="34" charset="0"/>
              <a:buChar char="•"/>
            </a:pPr>
            <a:r>
              <a:rPr lang="en-US" sz="1600" spc="-65">
                <a:cs typeface="Arial"/>
              </a:rPr>
              <a:t>NOVOLIN N 100 UNIT/ML PEN INJ</a:t>
            </a:r>
          </a:p>
          <a:p>
            <a:pPr marL="298450" indent="-285750">
              <a:spcBef>
                <a:spcPts val="600"/>
              </a:spcBef>
              <a:buFont typeface="Arial" panose="020B0604020202020204" pitchFamily="34" charset="0"/>
              <a:buChar char="•"/>
            </a:pPr>
            <a:r>
              <a:rPr lang="en-US" sz="1600" spc="-65">
                <a:cs typeface="Arial"/>
              </a:rPr>
              <a:t>NOVOLIN R 100 UNIT/ML PEN INJ</a:t>
            </a:r>
          </a:p>
          <a:p>
            <a:pPr marL="298450" indent="-285750">
              <a:spcBef>
                <a:spcPts val="600"/>
              </a:spcBef>
              <a:buFont typeface="Arial" panose="020B0604020202020204" pitchFamily="34" charset="0"/>
              <a:buChar char="•"/>
            </a:pPr>
            <a:r>
              <a:rPr lang="en-US" sz="1600" spc="-65">
                <a:cs typeface="Arial"/>
              </a:rPr>
              <a:t>NOVOLIN 70-30 UNIT/ML INJ</a:t>
            </a:r>
          </a:p>
          <a:p>
            <a:pPr marL="298450" indent="-285750">
              <a:spcBef>
                <a:spcPts val="600"/>
              </a:spcBef>
              <a:buFont typeface="Arial" panose="020B0604020202020204" pitchFamily="34" charset="0"/>
              <a:buChar char="•"/>
            </a:pPr>
            <a:r>
              <a:rPr lang="en-US" sz="1600" spc="-65">
                <a:cs typeface="Arial"/>
              </a:rPr>
              <a:t>NOVOLIN N 100 UNIT/ML INJ</a:t>
            </a:r>
          </a:p>
          <a:p>
            <a:pPr marL="298450" indent="-285750">
              <a:spcBef>
                <a:spcPts val="600"/>
              </a:spcBef>
              <a:buFont typeface="Arial" panose="020B0604020202020204" pitchFamily="34" charset="0"/>
              <a:buChar char="•"/>
            </a:pPr>
            <a:r>
              <a:rPr lang="en-US" sz="1600" spc="-65">
                <a:cs typeface="Arial"/>
              </a:rPr>
              <a:t>NOVOLIN R 100 UNIT/ML INJ </a:t>
            </a:r>
          </a:p>
          <a:p>
            <a:pPr marL="298450" indent="-285750">
              <a:spcBef>
                <a:spcPts val="600"/>
              </a:spcBef>
              <a:buFont typeface="Arial" panose="020B0604020202020204" pitchFamily="34" charset="0"/>
              <a:buChar char="•"/>
            </a:pPr>
            <a:r>
              <a:rPr lang="en-US" sz="1600" spc="-65">
                <a:cs typeface="Arial"/>
              </a:rPr>
              <a:t>NOVOLOG MIX 100 UNIT/ML PEN INJ </a:t>
            </a:r>
          </a:p>
          <a:p>
            <a:pPr marL="298450" indent="-285750">
              <a:spcBef>
                <a:spcPts val="600"/>
              </a:spcBef>
              <a:buFont typeface="Arial" panose="020B0604020202020204" pitchFamily="34" charset="0"/>
              <a:buChar char="•"/>
            </a:pPr>
            <a:r>
              <a:rPr lang="en-US" sz="1600" spc="-65">
                <a:cs typeface="Arial"/>
              </a:rPr>
              <a:t>NOVOLOG MIX 70-30 UNIT/ML PEN INJ</a:t>
            </a:r>
          </a:p>
          <a:p>
            <a:pPr marL="298450" indent="-285750">
              <a:spcBef>
                <a:spcPts val="600"/>
              </a:spcBef>
              <a:buFont typeface="Arial" panose="020B0604020202020204" pitchFamily="34" charset="0"/>
              <a:buChar char="•"/>
            </a:pPr>
            <a:r>
              <a:rPr lang="en-US" sz="1600" spc="-65">
                <a:cs typeface="Arial"/>
              </a:rPr>
              <a:t>NOVOLOG 100 UNIT/ML INJ</a:t>
            </a:r>
          </a:p>
          <a:p>
            <a:pPr marL="298450" indent="-285750">
              <a:spcBef>
                <a:spcPts val="600"/>
              </a:spcBef>
              <a:buFont typeface="Arial" panose="020B0604020202020204" pitchFamily="34" charset="0"/>
              <a:buChar char="•"/>
            </a:pPr>
            <a:r>
              <a:rPr lang="en-US" sz="1600" spc="-65">
                <a:cs typeface="Arial"/>
              </a:rPr>
              <a:t>NOVOLOG MIX 70-30UNIT/ML INJ </a:t>
            </a:r>
          </a:p>
          <a:p>
            <a:pPr marL="298450" indent="-285750">
              <a:spcBef>
                <a:spcPts val="600"/>
              </a:spcBef>
              <a:buFont typeface="Arial" panose="020B0604020202020204" pitchFamily="34" charset="0"/>
              <a:buChar char="•"/>
            </a:pPr>
            <a:r>
              <a:rPr lang="en-US" sz="1600" spc="-65">
                <a:cs typeface="Arial"/>
              </a:rPr>
              <a:t>TOUJEO 300 UNIT/ML PEN</a:t>
            </a:r>
          </a:p>
          <a:p>
            <a:pPr marL="298450" indent="-285750">
              <a:spcBef>
                <a:spcPts val="600"/>
              </a:spcBef>
              <a:buFont typeface="Arial" panose="020B0604020202020204" pitchFamily="34" charset="0"/>
              <a:buChar char="•"/>
            </a:pPr>
            <a:r>
              <a:rPr lang="en-US" sz="1600" spc="-65">
                <a:cs typeface="Arial"/>
              </a:rPr>
              <a:t>TOUJEO 300 UNIT/ML PEN INJ (3ML) </a:t>
            </a:r>
          </a:p>
          <a:p>
            <a:pPr marL="298450" indent="-285750">
              <a:spcBef>
                <a:spcPts val="600"/>
              </a:spcBef>
              <a:buFont typeface="Arial" panose="020B0604020202020204" pitchFamily="34" charset="0"/>
              <a:buChar char="•"/>
            </a:pPr>
            <a:r>
              <a:rPr lang="en-US" sz="1600" spc="-65">
                <a:cs typeface="Arial"/>
              </a:rPr>
              <a:t>SOLIQUA INJ 100/33</a:t>
            </a:r>
          </a:p>
          <a:p>
            <a:pPr marL="298450" indent="-285750">
              <a:spcBef>
                <a:spcPts val="600"/>
              </a:spcBef>
              <a:buFont typeface="Arial" panose="020B0604020202020204" pitchFamily="34" charset="0"/>
              <a:buChar char="•"/>
            </a:pPr>
            <a:r>
              <a:rPr lang="en-US" sz="1600" spc="-65">
                <a:cs typeface="Arial"/>
              </a:rPr>
              <a:t>XULTOPHY INJ100/3.6</a:t>
            </a:r>
          </a:p>
          <a:p>
            <a:pPr marL="298450" indent="-285750">
              <a:spcBef>
                <a:spcPts val="600"/>
              </a:spcBef>
              <a:buFont typeface="Arial" panose="020B0604020202020204" pitchFamily="34" charset="0"/>
              <a:buChar char="•"/>
            </a:pPr>
            <a:endParaRPr lang="en-US" sz="1600" spc="-65">
              <a:cs typeface="Arial"/>
            </a:endParaRPr>
          </a:p>
          <a:p>
            <a:pPr marL="298450" indent="-285750">
              <a:spcBef>
                <a:spcPts val="600"/>
              </a:spcBef>
              <a:buFont typeface="Arial" panose="020B0604020202020204" pitchFamily="34" charset="0"/>
              <a:buChar char="•"/>
            </a:pPr>
            <a:endParaRPr lang="en-US" sz="1600" spc="-65">
              <a:cs typeface="Arial"/>
            </a:endParaRPr>
          </a:p>
        </p:txBody>
      </p:sp>
      <p:pic>
        <p:nvPicPr>
          <p:cNvPr id="7" name="Picture 6" descr="A close-up of several syringes&#10;&#10;AI-generated content may be incorrect.">
            <a:extLst>
              <a:ext uri="{FF2B5EF4-FFF2-40B4-BE49-F238E27FC236}">
                <a16:creationId xmlns:a16="http://schemas.microsoft.com/office/drawing/2014/main" id="{1C9E9935-01DF-9DB6-BEC9-B24FF2BDBAE8}"/>
              </a:ext>
            </a:extLst>
          </p:cNvPr>
          <p:cNvPicPr>
            <a:picLocks noChangeAspect="1"/>
          </p:cNvPicPr>
          <p:nvPr/>
        </p:nvPicPr>
        <p:blipFill>
          <a:blip r:embed="rId3"/>
          <a:stretch>
            <a:fillRect/>
          </a:stretch>
        </p:blipFill>
        <p:spPr>
          <a:xfrm>
            <a:off x="8534400" y="3870535"/>
            <a:ext cx="3645507" cy="2717372"/>
          </a:xfrm>
          <a:prstGeom prst="rect">
            <a:avLst/>
          </a:prstGeom>
        </p:spPr>
      </p:pic>
    </p:spTree>
    <p:extLst>
      <p:ext uri="{BB962C8B-B14F-4D97-AF65-F5344CB8AC3E}">
        <p14:creationId xmlns:p14="http://schemas.microsoft.com/office/powerpoint/2010/main" val="3277366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Alternate Process 13">
            <a:extLst>
              <a:ext uri="{FF2B5EF4-FFF2-40B4-BE49-F238E27FC236}">
                <a16:creationId xmlns:a16="http://schemas.microsoft.com/office/drawing/2014/main" id="{48ABFFA2-C465-18BC-28E8-BAEF535276A6}"/>
              </a:ext>
            </a:extLst>
          </p:cNvPr>
          <p:cNvSpPr/>
          <p:nvPr/>
        </p:nvSpPr>
        <p:spPr>
          <a:xfrm>
            <a:off x="8936468" y="304800"/>
            <a:ext cx="3070805" cy="3523202"/>
          </a:xfrm>
          <a:prstGeom prst="flowChartAlternateProcess">
            <a:avLst/>
          </a:prstGeom>
          <a:solidFill>
            <a:srgbClr val="FFB549"/>
          </a:solidFill>
          <a:ln>
            <a:solidFill>
              <a:srgbClr val="FFB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DAF29C2-50FB-9977-BA86-3DD9A6934E05}"/>
              </a:ext>
            </a:extLst>
          </p:cNvPr>
          <p:cNvSpPr>
            <a:spLocks noGrp="1"/>
          </p:cNvSpPr>
          <p:nvPr>
            <p:ph type="title"/>
          </p:nvPr>
        </p:nvSpPr>
        <p:spPr/>
        <p:txBody>
          <a:bodyPr/>
          <a:lstStyle/>
          <a:p>
            <a:r>
              <a:rPr lang="en-US" dirty="0"/>
              <a:t>Welcome to Zing Health!</a:t>
            </a:r>
          </a:p>
        </p:txBody>
      </p:sp>
      <p:sp>
        <p:nvSpPr>
          <p:cNvPr id="18" name="Slide Number Placeholder 17">
            <a:extLst>
              <a:ext uri="{FF2B5EF4-FFF2-40B4-BE49-F238E27FC236}">
                <a16:creationId xmlns:a16="http://schemas.microsoft.com/office/drawing/2014/main" id="{AB19904F-A7E3-4B0D-00C1-7AB25511A828}"/>
              </a:ext>
            </a:extLst>
          </p:cNvPr>
          <p:cNvSpPr>
            <a:spLocks noGrp="1"/>
          </p:cNvSpPr>
          <p:nvPr>
            <p:ph type="sldNum" sz="quarter" idx="33"/>
          </p:nvPr>
        </p:nvSpPr>
        <p:spPr/>
        <p:txBody>
          <a:bodyPr/>
          <a:lstStyle/>
          <a:p>
            <a:fld id="{19B51A1E-902D-48AF-9020-955120F399B6}" type="slidenum">
              <a:rPr lang="en-US" noProof="0" smtClean="0"/>
              <a:pPr/>
              <a:t>4</a:t>
            </a:fld>
            <a:endParaRPr lang="en-US" noProof="0"/>
          </a:p>
        </p:txBody>
      </p:sp>
      <p:sp>
        <p:nvSpPr>
          <p:cNvPr id="29" name="Text Placeholder 8">
            <a:extLst>
              <a:ext uri="{FF2B5EF4-FFF2-40B4-BE49-F238E27FC236}">
                <a16:creationId xmlns:a16="http://schemas.microsoft.com/office/drawing/2014/main" id="{525173A8-F4D5-7199-67E0-8A1010580EB7}"/>
              </a:ext>
            </a:extLst>
          </p:cNvPr>
          <p:cNvSpPr txBox="1">
            <a:spLocks/>
          </p:cNvSpPr>
          <p:nvPr/>
        </p:nvSpPr>
        <p:spPr>
          <a:xfrm>
            <a:off x="420487" y="1295297"/>
            <a:ext cx="10272913" cy="373303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03433"/>
            <a:endParaRPr lang="en-US" sz="1600" u="sng" dirty="0">
              <a:latin typeface="Avenir Next (body)"/>
            </a:endParaRPr>
          </a:p>
        </p:txBody>
      </p:sp>
      <p:sp>
        <p:nvSpPr>
          <p:cNvPr id="4" name="TextBox 3">
            <a:extLst>
              <a:ext uri="{FF2B5EF4-FFF2-40B4-BE49-F238E27FC236}">
                <a16:creationId xmlns:a16="http://schemas.microsoft.com/office/drawing/2014/main" id="{7CE69B15-E058-172C-F0E6-F02CDF1069C6}"/>
              </a:ext>
            </a:extLst>
          </p:cNvPr>
          <p:cNvSpPr txBox="1"/>
          <p:nvPr/>
        </p:nvSpPr>
        <p:spPr>
          <a:xfrm>
            <a:off x="526739" y="1076823"/>
            <a:ext cx="8018446" cy="738664"/>
          </a:xfrm>
          <a:prstGeom prst="rect">
            <a:avLst/>
          </a:prstGeom>
          <a:noFill/>
        </p:spPr>
        <p:txBody>
          <a:bodyPr wrap="square" lIns="91440" tIns="45720" rIns="91440" bIns="45720" rtlCol="0" anchor="t">
            <a:spAutoFit/>
          </a:bodyPr>
          <a:lstStyle/>
          <a:p>
            <a:r>
              <a:rPr lang="en-US" sz="1400" b="1" dirty="0">
                <a:solidFill>
                  <a:srgbClr val="09373D"/>
                </a:solidFill>
                <a:latin typeface="Avenir Next (body)"/>
              </a:rPr>
              <a:t>Our History</a:t>
            </a:r>
            <a:endParaRPr lang="en-US" sz="1400" dirty="0">
              <a:latin typeface="Avenir Next (body)"/>
            </a:endParaRPr>
          </a:p>
          <a:p>
            <a:r>
              <a:rPr lang="en-US" sz="1400" dirty="0">
                <a:solidFill>
                  <a:srgbClr val="000000"/>
                </a:solidFill>
                <a:latin typeface="Avenir Next (body)"/>
              </a:rPr>
              <a:t>Zing health is a physician-founded-and-led provider of Medicare Advantage health plans who seeks to drastically improve health outcomes in diverse populations that have been chronically underserved.  </a:t>
            </a:r>
          </a:p>
        </p:txBody>
      </p:sp>
      <p:sp>
        <p:nvSpPr>
          <p:cNvPr id="6" name="TextBox 5">
            <a:extLst>
              <a:ext uri="{FF2B5EF4-FFF2-40B4-BE49-F238E27FC236}">
                <a16:creationId xmlns:a16="http://schemas.microsoft.com/office/drawing/2014/main" id="{61818769-C2E9-CDC5-EAFC-731894D3362B}"/>
              </a:ext>
            </a:extLst>
          </p:cNvPr>
          <p:cNvSpPr txBox="1"/>
          <p:nvPr/>
        </p:nvSpPr>
        <p:spPr>
          <a:xfrm>
            <a:off x="526739" y="1875608"/>
            <a:ext cx="8525468" cy="738664"/>
          </a:xfrm>
          <a:prstGeom prst="rect">
            <a:avLst/>
          </a:prstGeom>
          <a:noFill/>
        </p:spPr>
        <p:txBody>
          <a:bodyPr wrap="square" lIns="91440" tIns="45720" rIns="91440" bIns="45720" rtlCol="0" anchor="t">
            <a:spAutoFit/>
          </a:bodyPr>
          <a:lstStyle/>
          <a:p>
            <a:r>
              <a:rPr lang="en-US" sz="1400" b="1" dirty="0">
                <a:solidFill>
                  <a:srgbClr val="09373D"/>
                </a:solidFill>
                <a:latin typeface="Avenir Next (body)"/>
              </a:rPr>
              <a:t>Our Mission</a:t>
            </a:r>
            <a:endParaRPr lang="en-US" sz="1400" dirty="0">
              <a:latin typeface="Avenir Next (body)"/>
            </a:endParaRPr>
          </a:p>
          <a:p>
            <a:r>
              <a:rPr lang="en-US" sz="1400" dirty="0">
                <a:solidFill>
                  <a:srgbClr val="000000"/>
                </a:solidFill>
                <a:latin typeface="Avenir Next (body)"/>
              </a:rPr>
              <a:t>Zing Health has a singular mission: Providing managed care Medicare Advantage plans that address social determinants of health to reduce health care disparities among historically underserved populations. </a:t>
            </a:r>
          </a:p>
        </p:txBody>
      </p:sp>
      <p:sp>
        <p:nvSpPr>
          <p:cNvPr id="8" name="TextBox 7">
            <a:extLst>
              <a:ext uri="{FF2B5EF4-FFF2-40B4-BE49-F238E27FC236}">
                <a16:creationId xmlns:a16="http://schemas.microsoft.com/office/drawing/2014/main" id="{708E8911-9232-2040-A8E0-1D92390D100B}"/>
              </a:ext>
            </a:extLst>
          </p:cNvPr>
          <p:cNvSpPr txBox="1"/>
          <p:nvPr/>
        </p:nvSpPr>
        <p:spPr>
          <a:xfrm>
            <a:off x="526739" y="2716866"/>
            <a:ext cx="11582134" cy="2031325"/>
          </a:xfrm>
          <a:prstGeom prst="rect">
            <a:avLst/>
          </a:prstGeom>
          <a:noFill/>
        </p:spPr>
        <p:txBody>
          <a:bodyPr wrap="square" lIns="91440" tIns="45720" rIns="91440" bIns="45720" rtlCol="0" anchor="t">
            <a:spAutoFit/>
          </a:bodyPr>
          <a:lstStyle/>
          <a:p>
            <a:r>
              <a:rPr lang="en-US" sz="1400" b="1" dirty="0">
                <a:solidFill>
                  <a:srgbClr val="09373D"/>
                </a:solidFill>
                <a:latin typeface="Avenir Next (body)"/>
              </a:rPr>
              <a:t>Our Focus</a:t>
            </a:r>
            <a:endParaRPr lang="en-US" sz="1400" dirty="0">
              <a:latin typeface="Avenir Next (body)"/>
            </a:endParaRPr>
          </a:p>
          <a:p>
            <a:r>
              <a:rPr lang="en-US" sz="1400" dirty="0">
                <a:solidFill>
                  <a:srgbClr val="000000"/>
                </a:solidFill>
                <a:latin typeface="Avenir Next (body)"/>
              </a:rPr>
              <a:t>Zing health focuses on offering many different types of benefit rich plans that meet the needs of our </a:t>
            </a:r>
          </a:p>
          <a:p>
            <a:r>
              <a:rPr lang="en-US" sz="1400" dirty="0">
                <a:solidFill>
                  <a:srgbClr val="000000"/>
                </a:solidFill>
                <a:latin typeface="Avenir Next (body)"/>
              </a:rPr>
              <a:t>members including chronic special needs plans especially designed for people with diabetes, chronic</a:t>
            </a:r>
          </a:p>
          <a:p>
            <a:r>
              <a:rPr lang="en-US" sz="1400" dirty="0">
                <a:solidFill>
                  <a:srgbClr val="000000"/>
                </a:solidFill>
                <a:latin typeface="Avenir Next (body)"/>
              </a:rPr>
              <a:t>heart failure, and other heart conditions, dual eligible special needs plans especially designed for people </a:t>
            </a:r>
          </a:p>
          <a:p>
            <a:r>
              <a:rPr lang="en-US" sz="1400" dirty="0">
                <a:solidFill>
                  <a:srgbClr val="000000"/>
                </a:solidFill>
                <a:latin typeface="Avenir Next (body)"/>
              </a:rPr>
              <a:t>on Medicaid and Medicare, and non-special needs plans to provide a wide variety of rich benefits. Zing takes a </a:t>
            </a:r>
          </a:p>
          <a:p>
            <a:r>
              <a:rPr lang="en-US" sz="1400" dirty="0">
                <a:solidFill>
                  <a:srgbClr val="000000"/>
                </a:solidFill>
                <a:latin typeface="Avenir Next (body)"/>
              </a:rPr>
              <a:t>collaborative approach to treating the “whole” person; partner with them to develop comprehensive, customized care </a:t>
            </a:r>
          </a:p>
          <a:p>
            <a:r>
              <a:rPr lang="en-US" sz="1400" dirty="0">
                <a:solidFill>
                  <a:srgbClr val="000000"/>
                </a:solidFill>
                <a:latin typeface="Avenir Next (body)"/>
              </a:rPr>
              <a:t>plans; connect them with resources relating to social determinants of health; and provide concierge-level customer service.</a:t>
            </a:r>
            <a:endParaRPr lang="en-US" sz="1400" dirty="0">
              <a:latin typeface="Avenir Next (body)"/>
            </a:endParaRPr>
          </a:p>
          <a:p>
            <a:endParaRPr lang="en-US" sz="1400" dirty="0">
              <a:latin typeface="Avenir Next LT Pro" panose="020B0504020202020204" pitchFamily="34" charset="0"/>
            </a:endParaRPr>
          </a:p>
          <a:p>
            <a:endParaRPr lang="en-US" sz="1400" dirty="0">
              <a:latin typeface="Avenir Next LT Pro" panose="020B0504020202020204" pitchFamily="34" charset="0"/>
            </a:endParaRPr>
          </a:p>
        </p:txBody>
      </p:sp>
      <p:sp>
        <p:nvSpPr>
          <p:cNvPr id="9" name="TextBox 8">
            <a:extLst>
              <a:ext uri="{FF2B5EF4-FFF2-40B4-BE49-F238E27FC236}">
                <a16:creationId xmlns:a16="http://schemas.microsoft.com/office/drawing/2014/main" id="{DA610595-A85C-A8CA-5A40-4DC56CBE1F05}"/>
              </a:ext>
            </a:extLst>
          </p:cNvPr>
          <p:cNvSpPr txBox="1"/>
          <p:nvPr/>
        </p:nvSpPr>
        <p:spPr>
          <a:xfrm>
            <a:off x="526739" y="4426528"/>
            <a:ext cx="11141241" cy="1200329"/>
          </a:xfrm>
          <a:prstGeom prst="rect">
            <a:avLst/>
          </a:prstGeom>
          <a:noFill/>
        </p:spPr>
        <p:txBody>
          <a:bodyPr wrap="square" lIns="91440" tIns="45720" rIns="91440" bIns="45720" rtlCol="0" anchor="t">
            <a:spAutoFit/>
          </a:bodyPr>
          <a:lstStyle/>
          <a:p>
            <a:r>
              <a:rPr lang="en-US" sz="1400" b="1" dirty="0">
                <a:solidFill>
                  <a:srgbClr val="09373D"/>
                </a:solidFill>
                <a:latin typeface="Avenir Next (body)"/>
              </a:rPr>
              <a:t>Our Differentiators </a:t>
            </a:r>
            <a:endParaRPr lang="en-US" sz="1400" dirty="0">
              <a:latin typeface="Avenir Next (body)"/>
            </a:endParaRPr>
          </a:p>
          <a:p>
            <a:r>
              <a:rPr lang="en-US" sz="1400" dirty="0">
                <a:latin typeface="Avenir Next (body)"/>
              </a:rPr>
              <a:t>With leading high value benefits around competitive drug pricing, free key medical devices, and supplemental benefits such as groceries, OTC  card, transportation and more, Zing health builds plans with the members specific needs in mind. Zing health's personalized model of care keeps the member and their primary care provider at the center, while supporting them with a holistic care team that includes nurse care managers, behavioral health clinicians, social workers, and connections to community resources.</a:t>
            </a:r>
          </a:p>
        </p:txBody>
      </p:sp>
      <p:sp>
        <p:nvSpPr>
          <p:cNvPr id="11" name="TextBox 10">
            <a:extLst>
              <a:ext uri="{FF2B5EF4-FFF2-40B4-BE49-F238E27FC236}">
                <a16:creationId xmlns:a16="http://schemas.microsoft.com/office/drawing/2014/main" id="{A841D553-175A-2BDE-9057-2EF1ED334D54}"/>
              </a:ext>
            </a:extLst>
          </p:cNvPr>
          <p:cNvSpPr txBox="1"/>
          <p:nvPr/>
        </p:nvSpPr>
        <p:spPr>
          <a:xfrm>
            <a:off x="8936467" y="427178"/>
            <a:ext cx="3157181" cy="2318135"/>
          </a:xfrm>
          <a:prstGeom prst="rect">
            <a:avLst/>
          </a:prstGeom>
          <a:noFill/>
        </p:spPr>
        <p:txBody>
          <a:bodyPr wrap="square" lIns="91440" tIns="45720" rIns="91440" bIns="45720" rtlCol="0" anchor="t">
            <a:spAutoFit/>
          </a:bodyPr>
          <a:lstStyle/>
          <a:p>
            <a:pPr>
              <a:lnSpc>
                <a:spcPct val="150000"/>
              </a:lnSpc>
            </a:pPr>
            <a:r>
              <a:rPr lang="en-US" sz="1400" b="1" dirty="0">
                <a:latin typeface="Avenir Next LT Pro" panose="020B0504020202020204" pitchFamily="34" charset="0"/>
              </a:rPr>
              <a:t> </a:t>
            </a:r>
            <a:r>
              <a:rPr lang="en-US" sz="1400" b="1" dirty="0">
                <a:latin typeface="Avenir Next (body)"/>
              </a:rPr>
              <a:t>Our Name</a:t>
            </a:r>
            <a:endParaRPr lang="en-US" sz="1400" dirty="0">
              <a:latin typeface="Avenir Next (body)"/>
            </a:endParaRPr>
          </a:p>
          <a:p>
            <a:pPr>
              <a:lnSpc>
                <a:spcPct val="150000"/>
              </a:lnSpc>
            </a:pPr>
            <a:r>
              <a:rPr lang="en-US" sz="1400" dirty="0">
                <a:latin typeface="Avenir Next (body)"/>
              </a:rPr>
              <a:t>The word Zing connotes energy, vigor, and excitement. Zing’s goal is to provide Medicare beneficiaries with the care, services, information, and wellness programs they need to achieve </a:t>
            </a:r>
            <a:r>
              <a:rPr lang="en-US" sz="1400" dirty="0" err="1">
                <a:latin typeface="Avenir Next (body)"/>
              </a:rPr>
              <a:t>amaZing</a:t>
            </a:r>
            <a:r>
              <a:rPr lang="en-US" sz="1400" dirty="0">
                <a:latin typeface="Avenir Next (body)"/>
              </a:rPr>
              <a:t> health.</a:t>
            </a:r>
            <a:endParaRPr lang="en-US" sz="1400" b="1" dirty="0">
              <a:latin typeface="Avenir Next (body)"/>
            </a:endParaRPr>
          </a:p>
        </p:txBody>
      </p:sp>
      <p:sp>
        <p:nvSpPr>
          <p:cNvPr id="13" name="TextBox 12">
            <a:extLst>
              <a:ext uri="{FF2B5EF4-FFF2-40B4-BE49-F238E27FC236}">
                <a16:creationId xmlns:a16="http://schemas.microsoft.com/office/drawing/2014/main" id="{E4D95DD4-1E30-7D2A-DA5A-A41F3DFA692A}"/>
              </a:ext>
            </a:extLst>
          </p:cNvPr>
          <p:cNvSpPr txBox="1"/>
          <p:nvPr/>
        </p:nvSpPr>
        <p:spPr>
          <a:xfrm>
            <a:off x="9090244" y="2806485"/>
            <a:ext cx="17922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latin typeface="Avenir Next (body)"/>
              </a:rPr>
              <a:t>Eric E. Whitaker, </a:t>
            </a:r>
          </a:p>
          <a:p>
            <a:pPr algn="l"/>
            <a:r>
              <a:rPr lang="en-US" sz="1400" b="1" dirty="0">
                <a:latin typeface="Avenir Next (body)"/>
              </a:rPr>
              <a:t>MD, MPH</a:t>
            </a:r>
          </a:p>
          <a:p>
            <a:pPr algn="l"/>
            <a:r>
              <a:rPr lang="en-US" sz="1400" b="1" dirty="0">
                <a:latin typeface="Avenir Next (body)"/>
              </a:rPr>
              <a:t>Founder </a:t>
            </a:r>
          </a:p>
        </p:txBody>
      </p:sp>
      <p:pic>
        <p:nvPicPr>
          <p:cNvPr id="12" name="Picture 11" descr="A person in a suit and glasses&#10;&#10;Description automatically generated">
            <a:extLst>
              <a:ext uri="{FF2B5EF4-FFF2-40B4-BE49-F238E27FC236}">
                <a16:creationId xmlns:a16="http://schemas.microsoft.com/office/drawing/2014/main" id="{57D15890-3235-720B-58FB-3E31ACF96C06}"/>
              </a:ext>
            </a:extLst>
          </p:cNvPr>
          <p:cNvPicPr>
            <a:picLocks noChangeAspect="1"/>
          </p:cNvPicPr>
          <p:nvPr/>
        </p:nvPicPr>
        <p:blipFill>
          <a:blip r:embed="rId2"/>
          <a:stretch>
            <a:fillRect/>
          </a:stretch>
        </p:blipFill>
        <p:spPr>
          <a:xfrm>
            <a:off x="10394254" y="2519716"/>
            <a:ext cx="1653215" cy="1715042"/>
          </a:xfrm>
          <a:prstGeom prst="rect">
            <a:avLst/>
          </a:prstGeom>
          <a:effectLst>
            <a:outerShdw blurRad="50800" dist="38100" dir="5400000" algn="t" rotWithShape="0">
              <a:prstClr val="black">
                <a:alpha val="40000"/>
              </a:prstClr>
            </a:outerShdw>
          </a:effectLst>
        </p:spPr>
      </p:pic>
      <p:pic>
        <p:nvPicPr>
          <p:cNvPr id="17" name="Content Placeholder 2" descr="A city skyline with a black background&#10;&#10;Description automatically generated">
            <a:extLst>
              <a:ext uri="{FF2B5EF4-FFF2-40B4-BE49-F238E27FC236}">
                <a16:creationId xmlns:a16="http://schemas.microsoft.com/office/drawing/2014/main" id="{D3B9DA81-DB80-01E7-BCA6-1775B236963D}"/>
              </a:ext>
            </a:extLst>
          </p:cNvPr>
          <p:cNvPicPr>
            <a:picLocks noChangeAspect="1"/>
          </p:cNvPicPr>
          <p:nvPr/>
        </p:nvPicPr>
        <p:blipFill rotWithShape="1">
          <a:blip r:embed="rId3"/>
          <a:srcRect t="46129" r="75767"/>
          <a:stretch/>
        </p:blipFill>
        <p:spPr>
          <a:xfrm>
            <a:off x="10044902" y="4166543"/>
            <a:ext cx="2252808" cy="2623571"/>
          </a:xfrm>
          <a:prstGeom prst="rect">
            <a:avLst/>
          </a:prstGeom>
        </p:spPr>
      </p:pic>
    </p:spTree>
    <p:extLst>
      <p:ext uri="{BB962C8B-B14F-4D97-AF65-F5344CB8AC3E}">
        <p14:creationId xmlns:p14="http://schemas.microsoft.com/office/powerpoint/2010/main" val="3943648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ADC4D88-B518-8047-40BA-ED8C5AAB382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9227708-E780-E46F-7F5C-0E91DCF719CD}"/>
              </a:ext>
            </a:extLst>
          </p:cNvPr>
          <p:cNvSpPr>
            <a:spLocks noGrp="1"/>
          </p:cNvSpPr>
          <p:nvPr>
            <p:ph type="title"/>
          </p:nvPr>
        </p:nvSpPr>
        <p:spPr/>
        <p:txBody>
          <a:bodyPr/>
          <a:lstStyle/>
          <a:p>
            <a:r>
              <a:rPr lang="en-US"/>
              <a:t>Continuous Glucose Monitor (CGM)</a:t>
            </a:r>
          </a:p>
        </p:txBody>
      </p:sp>
      <p:grpSp>
        <p:nvGrpSpPr>
          <p:cNvPr id="10" name="Group 9">
            <a:extLst>
              <a:ext uri="{FF2B5EF4-FFF2-40B4-BE49-F238E27FC236}">
                <a16:creationId xmlns:a16="http://schemas.microsoft.com/office/drawing/2014/main" id="{C46DD00B-C8B5-9DD9-A781-981651D2EB49}"/>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88F5818E-5BF9-3D0E-FF87-00EE52968D75}"/>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1513B844-54E6-F7D9-BE89-3DDDAF67083F}"/>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A2FD41DD-4A3F-3BF4-903E-5DF9901373E0}"/>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ADD5ACA9-4112-64DF-8151-4967AC654404}"/>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7B7A5883-3BBF-2ED3-8DBD-5774EE438BE6}"/>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B3738D12-F6F6-7F1B-2EEE-E1FA430F4590}"/>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86CB7580-24CA-D64A-5393-5D9C9E12040A}"/>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77E33088-F924-ECF3-2033-0DD9DF44610B}"/>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10064348-4FB7-70BB-0258-8A1509609C84}"/>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67FE7C22-E077-577C-FE30-6F7CAE66206F}"/>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13D2B397-9281-04E7-641D-D77F9CE247DC}"/>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9BB71ECE-E48B-3C41-188C-A283E8831AE3}"/>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8FB3CD61-A86D-C5F1-3504-45CF1A603F71}"/>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881121AC-7637-3A82-9798-97FBF536C20F}"/>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E45A61F5-A250-E377-B247-3407A9B2EB0E}"/>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37B4B64D-068D-28C7-28B7-BB6631443CD1}"/>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C730EF84-978B-EBDF-755F-564048BB4C4F}"/>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7BDB5044-F0A0-8C70-7957-F5886EB6D868}"/>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28F38865-A7E6-49C4-9D29-338E8006D1CC}"/>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C6AF0435-25DC-6EB0-7C17-67668126EEE2}"/>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844546F3-B7ED-24FC-796F-01A10EEB357D}"/>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4B05D70D-D2B7-8635-0F13-27BB06E674D0}"/>
              </a:ext>
            </a:extLst>
          </p:cNvPr>
          <p:cNvSpPr>
            <a:spLocks noGrp="1"/>
          </p:cNvSpPr>
          <p:nvPr>
            <p:ph type="body" sz="quarter" idx="32"/>
          </p:nvPr>
        </p:nvSpPr>
        <p:spPr>
          <a:xfrm>
            <a:off x="431801" y="1008000"/>
            <a:ext cx="10899922" cy="360000"/>
          </a:xfrm>
        </p:spPr>
        <p:txBody>
          <a:bodyPr/>
          <a:lstStyle/>
          <a:p>
            <a:r>
              <a:rPr lang="en-US" sz="1600"/>
              <a:t>Our members have a $0 copay for CGMs when prescribed by a physician.</a:t>
            </a:r>
          </a:p>
        </p:txBody>
      </p:sp>
      <p:sp>
        <p:nvSpPr>
          <p:cNvPr id="3" name="TextBox 2">
            <a:extLst>
              <a:ext uri="{FF2B5EF4-FFF2-40B4-BE49-F238E27FC236}">
                <a16:creationId xmlns:a16="http://schemas.microsoft.com/office/drawing/2014/main" id="{22644815-DD0E-7F94-F0B7-E5FAE1799E01}"/>
              </a:ext>
            </a:extLst>
          </p:cNvPr>
          <p:cNvSpPr txBox="1"/>
          <p:nvPr/>
        </p:nvSpPr>
        <p:spPr>
          <a:xfrm>
            <a:off x="431801" y="6373515"/>
            <a:ext cx="11302990"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venir Next"/>
                <a:ea typeface="+mn-ea"/>
                <a:cs typeface="+mn-cs"/>
              </a:rPr>
              <a:t>^ CGMs billed via DME will incur a 20% coinsurance.</a:t>
            </a:r>
          </a:p>
        </p:txBody>
      </p:sp>
      <p:sp>
        <p:nvSpPr>
          <p:cNvPr id="2" name="TextBox 1">
            <a:extLst>
              <a:ext uri="{FF2B5EF4-FFF2-40B4-BE49-F238E27FC236}">
                <a16:creationId xmlns:a16="http://schemas.microsoft.com/office/drawing/2014/main" id="{A8ADEB99-ED71-6089-7C14-413447C01DCD}"/>
              </a:ext>
            </a:extLst>
          </p:cNvPr>
          <p:cNvSpPr txBox="1"/>
          <p:nvPr/>
        </p:nvSpPr>
        <p:spPr>
          <a:xfrm>
            <a:off x="431801" y="1474170"/>
            <a:ext cx="11123327" cy="31085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a:ea typeface="+mn-ea"/>
                <a:cs typeface="+mn-cs"/>
              </a:rPr>
              <a:t>What is a CGM? </a:t>
            </a:r>
            <a:r>
              <a:rPr kumimoji="0" lang="en-US" sz="1400" b="0" i="0" u="none" strike="noStrike" kern="1200" cap="none" spc="0" normalizeH="0" baseline="0" noProof="0" dirty="0">
                <a:ln>
                  <a:noFill/>
                </a:ln>
                <a:solidFill>
                  <a:prstClr val="black"/>
                </a:solidFill>
                <a:effectLst/>
                <a:uLnTx/>
                <a:uFillTx/>
                <a:latin typeface="Avenir Next"/>
                <a:ea typeface="+mn-ea"/>
                <a:cs typeface="+mn-cs"/>
              </a:rPr>
              <a:t>A CGM is a monitoring device that automatically tracks glucose levels every five minutes with a painless sensor placed onto the skin. This allows members with diabetes to see their glucose levels anytime using a smart device and/or receiver.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Next"/>
                <a:ea typeface="+mn-ea"/>
                <a:cs typeface="+mn-cs"/>
              </a:rPr>
              <a:t>Using the data from the continuous readings, a CGM system can predict glucose directions and provide trends and insights that can help members stay on top of their diabetes.</a:t>
            </a:r>
            <a:endParaRPr lang="en-US" sz="1400" b="0" i="0" u="none" strike="noStrike" kern="120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Next"/>
                <a:ea typeface="+mn-ea"/>
                <a:cs typeface="+mn-cs"/>
              </a:rPr>
              <a:t>The CGM technology means better diabetes management with zero finger sticks!</a:t>
            </a:r>
            <a:endParaRPr lang="en-US" sz="1400" b="0" i="0" u="none" strike="noStrike" kern="120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 Next"/>
                <a:ea typeface="+mn-ea"/>
                <a:cs typeface="+mn-cs"/>
              </a:rPr>
              <a:t>How to get a CGM</a:t>
            </a:r>
            <a:r>
              <a:rPr kumimoji="0" lang="en-US" sz="1400" b="1" i="0" u="none" strike="noStrike" kern="1200" cap="none" spc="0" normalizeH="0" baseline="30000" noProof="0" dirty="0">
                <a:ln>
                  <a:noFill/>
                </a:ln>
                <a:solidFill>
                  <a:prstClr val="black"/>
                </a:solidFill>
                <a:effectLst/>
                <a:uLnTx/>
                <a:uFillTx/>
                <a:latin typeface="Avenir Next"/>
                <a:ea typeface="+mn-ea"/>
                <a:cs typeface="+mn-cs"/>
              </a:rPr>
              <a:t>^</a:t>
            </a:r>
            <a:r>
              <a:rPr kumimoji="0" lang="en-US" sz="1400" b="1" i="0" u="none" strike="noStrike" kern="1200" cap="none" spc="0" normalizeH="0" baseline="0" noProof="0" dirty="0">
                <a:ln>
                  <a:noFill/>
                </a:ln>
                <a:solidFill>
                  <a:prstClr val="black"/>
                </a:solidFill>
                <a:effectLst/>
                <a:uLnTx/>
                <a:uFillTx/>
                <a:latin typeface="Avenir Next"/>
                <a:ea typeface="+mn-ea"/>
                <a:cs typeface="+mn-cs"/>
              </a:rPr>
              <a:t>: </a:t>
            </a:r>
            <a:r>
              <a:rPr kumimoji="0" lang="en-US" sz="1400" b="0" i="0" u="none" strike="noStrike" kern="1200" cap="none" spc="0" normalizeH="0" baseline="0" noProof="0" dirty="0">
                <a:ln>
                  <a:noFill/>
                </a:ln>
                <a:solidFill>
                  <a:prstClr val="black"/>
                </a:solidFill>
                <a:effectLst/>
                <a:uLnTx/>
                <a:uFillTx/>
                <a:latin typeface="Avenir Next"/>
                <a:ea typeface="+mn-ea"/>
                <a:cs typeface="+mn-cs"/>
              </a:rPr>
              <a:t>The member will speak with their provider about the benefits of a CGM. The provider will write a prescription for the member. The member takes the prescription to their pharmacy and has it dispensed to them. </a:t>
            </a:r>
            <a:endParaRPr lang="en-US" sz="1400" b="0" i="0" u="none" strike="noStrike" kern="1200" cap="none" spc="0" normalizeH="0" baseline="0" noProof="0" dirty="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a:ea typeface="+mn-ea"/>
              <a:cs typeface="+mn-cs"/>
            </a:endParaRPr>
          </a:p>
          <a:p>
            <a:pPr algn="l" rtl="0">
              <a:defRPr/>
            </a:pPr>
            <a:r>
              <a:rPr kumimoji="0" lang="en-US" sz="1400" b="1" i="0" u="none" strike="noStrike" kern="1200" cap="none" spc="0" normalizeH="0" baseline="0" noProof="0" dirty="0">
                <a:ln>
                  <a:noFill/>
                </a:ln>
                <a:solidFill>
                  <a:prstClr val="black"/>
                </a:solidFill>
                <a:effectLst/>
                <a:uLnTx/>
                <a:uFillTx/>
                <a:latin typeface="Avenir Next"/>
                <a:ea typeface="+mn-ea"/>
                <a:cs typeface="+mn-cs"/>
              </a:rPr>
              <a:t>       CGM brand</a:t>
            </a:r>
            <a:r>
              <a:rPr kumimoji="0" lang="en-US" sz="1400" b="0" i="0" u="none" strike="noStrike" kern="1200" cap="none" spc="0" normalizeH="0" baseline="0" noProof="0" dirty="0">
                <a:ln>
                  <a:noFill/>
                </a:ln>
                <a:solidFill>
                  <a:prstClr val="black"/>
                </a:solidFill>
                <a:effectLst/>
                <a:uLnTx/>
                <a:uFillTx/>
                <a:latin typeface="Avenir Next"/>
                <a:ea typeface="+mn-ea"/>
                <a:cs typeface="+mn-cs"/>
              </a:rPr>
              <a:t>: Dexcom </a:t>
            </a:r>
            <a:r>
              <a:rPr lang="en-US" sz="1400" kern="1200" dirty="0">
                <a:solidFill>
                  <a:prstClr val="black"/>
                </a:solidFill>
                <a:latin typeface="Avenir Next"/>
                <a:ea typeface="+mn-ea"/>
                <a:cs typeface="+mn-cs"/>
              </a:rPr>
              <a:t>g6 and G7</a:t>
            </a:r>
            <a:endParaRPr lang="en-US" sz="1400" b="0" i="0" u="none" strike="noStrike" kern="1200" cap="none" spc="0" normalizeH="0" baseline="0" noProof="0" dirty="0">
              <a:ln>
                <a:noFill/>
              </a:ln>
              <a:solidFill>
                <a:prstClr val="black"/>
              </a:solidFill>
              <a:effectLst/>
              <a:uLnTx/>
              <a:uFillTx/>
              <a:latin typeface="Avenir Next"/>
              <a:ea typeface="+mn-ea"/>
              <a:cs typeface="+mn-cs"/>
            </a:endParaRPr>
          </a:p>
        </p:txBody>
      </p:sp>
      <p:grpSp>
        <p:nvGrpSpPr>
          <p:cNvPr id="5" name="Group 4">
            <a:extLst>
              <a:ext uri="{FF2B5EF4-FFF2-40B4-BE49-F238E27FC236}">
                <a16:creationId xmlns:a16="http://schemas.microsoft.com/office/drawing/2014/main" id="{44007381-7184-1392-1A99-1F38627C9FF9}"/>
              </a:ext>
            </a:extLst>
          </p:cNvPr>
          <p:cNvGrpSpPr/>
          <p:nvPr/>
        </p:nvGrpSpPr>
        <p:grpSpPr>
          <a:xfrm>
            <a:off x="501628" y="4787787"/>
            <a:ext cx="10884512" cy="1199254"/>
            <a:chOff x="608845" y="4133753"/>
            <a:chExt cx="11094884" cy="1532109"/>
          </a:xfrm>
          <a:solidFill>
            <a:srgbClr val="8FD6BD"/>
          </a:solidFill>
        </p:grpSpPr>
        <p:sp>
          <p:nvSpPr>
            <p:cNvPr id="9" name="Rectangle: Rounded Corners 8">
              <a:extLst>
                <a:ext uri="{FF2B5EF4-FFF2-40B4-BE49-F238E27FC236}">
                  <a16:creationId xmlns:a16="http://schemas.microsoft.com/office/drawing/2014/main" id="{DACA36BB-76DC-CAA8-48F7-2A1DBF4B2F39}"/>
                </a:ext>
              </a:extLst>
            </p:cNvPr>
            <p:cNvSpPr/>
            <p:nvPr/>
          </p:nvSpPr>
          <p:spPr>
            <a:xfrm>
              <a:off x="608845" y="4133753"/>
              <a:ext cx="11094884" cy="153210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1" name="object 11">
              <a:extLst>
                <a:ext uri="{FF2B5EF4-FFF2-40B4-BE49-F238E27FC236}">
                  <a16:creationId xmlns:a16="http://schemas.microsoft.com/office/drawing/2014/main" id="{E89D94F2-274D-BDB5-CC12-189D876DA3CB}"/>
                </a:ext>
              </a:extLst>
            </p:cNvPr>
            <p:cNvSpPr txBox="1"/>
            <p:nvPr/>
          </p:nvSpPr>
          <p:spPr>
            <a:xfrm>
              <a:off x="1038330" y="4767180"/>
              <a:ext cx="10235921" cy="770017"/>
            </a:xfrm>
            <a:prstGeom prst="rect">
              <a:avLst/>
            </a:prstGeom>
            <a:grpFill/>
          </p:spPr>
          <p:txBody>
            <a:bodyPr vert="horz" wrap="square" lIns="0" tIns="31750" rIns="0" bIns="0" rtlCol="0">
              <a:spAutoFit/>
            </a:bodyPr>
            <a:lstStyle/>
            <a:p>
              <a:pPr marL="12700" marR="5080" lvl="0" indent="0" algn="ctr" defTabSz="914400" rtl="0" eaLnBrk="1" fontAlgn="auto" latinLnBrk="0" hangingPunct="1">
                <a:lnSpc>
                  <a:spcPct val="102699"/>
                </a:lnSpc>
                <a:spcBef>
                  <a:spcPts val="250"/>
                </a:spcBef>
                <a:spcAft>
                  <a:spcPts val="0"/>
                </a:spcAft>
                <a:buClrTx/>
                <a:buSzTx/>
                <a:buFontTx/>
                <a:buNone/>
                <a:tabLst/>
                <a:defRPr/>
              </a:pPr>
              <a:r>
                <a:rPr kumimoji="0" sz="1800" b="0" i="1" u="none" strike="noStrike" kern="1200" cap="none" spc="75" normalizeH="0" baseline="0" noProof="0">
                  <a:ln>
                    <a:noFill/>
                  </a:ln>
                  <a:solidFill>
                    <a:prstClr val="black"/>
                  </a:solidFill>
                  <a:effectLst/>
                  <a:uLnTx/>
                  <a:uFillTx/>
                  <a:latin typeface="Avenir Next"/>
                  <a:ea typeface="+mn-ea"/>
                  <a:cs typeface="Arial"/>
                </a:rPr>
                <a:t>“</a:t>
              </a:r>
              <a:r>
                <a:rPr kumimoji="0" sz="1800" b="0" i="1" u="none" strike="noStrike" kern="1200" cap="none" spc="20"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I</a:t>
              </a:r>
              <a:r>
                <a:rPr kumimoji="0" sz="1800" b="0" i="1" u="none" strike="noStrike" kern="1200" cap="none" spc="25"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am</a:t>
              </a:r>
              <a:r>
                <a:rPr kumimoji="0" sz="1800" b="0" i="1" u="none" strike="noStrike" kern="1200" cap="none" spc="20"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absolutely</a:t>
              </a:r>
              <a:r>
                <a:rPr kumimoji="0" sz="1800" b="0" i="1" u="none" strike="noStrike" kern="1200" cap="none" spc="25" normalizeH="0" baseline="0" noProof="0">
                  <a:ln>
                    <a:noFill/>
                  </a:ln>
                  <a:solidFill>
                    <a:prstClr val="black"/>
                  </a:solidFill>
                  <a:effectLst/>
                  <a:uLnTx/>
                  <a:uFillTx/>
                  <a:latin typeface="Avenir Next"/>
                  <a:ea typeface="+mn-ea"/>
                  <a:cs typeface="Arial"/>
                </a:rPr>
                <a:t> </a:t>
              </a:r>
              <a:r>
                <a:rPr kumimoji="0" sz="1800" b="0" i="1" u="none" strike="noStrike" kern="1200" cap="none" spc="60" normalizeH="0" baseline="0" noProof="0">
                  <a:ln>
                    <a:noFill/>
                  </a:ln>
                  <a:solidFill>
                    <a:prstClr val="black"/>
                  </a:solidFill>
                  <a:effectLst/>
                  <a:uLnTx/>
                  <a:uFillTx/>
                  <a:latin typeface="Avenir Next"/>
                  <a:ea typeface="+mn-ea"/>
                  <a:cs typeface="Arial"/>
                </a:rPr>
                <a:t>delighted</a:t>
              </a:r>
              <a:r>
                <a:rPr kumimoji="0" sz="1800" b="0" i="1" u="none" strike="noStrike" kern="1200" cap="none" spc="25"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with</a:t>
              </a:r>
              <a:r>
                <a:rPr kumimoji="0" sz="1800" b="0" i="1" u="none" strike="noStrike" kern="1200" cap="none" spc="20"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how</a:t>
              </a:r>
              <a:r>
                <a:rPr kumimoji="0" sz="1800" b="0" i="1" u="none" strike="noStrike" kern="1200" cap="none" spc="25"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it</a:t>
              </a:r>
              <a:r>
                <a:rPr kumimoji="0" sz="1800" b="0" i="1" u="none" strike="noStrike" kern="1200" cap="none" spc="25" normalizeH="0" baseline="0" noProof="0">
                  <a:ln>
                    <a:noFill/>
                  </a:ln>
                  <a:solidFill>
                    <a:prstClr val="black"/>
                  </a:solidFill>
                  <a:effectLst/>
                  <a:uLnTx/>
                  <a:uFillTx/>
                  <a:latin typeface="Avenir Next"/>
                  <a:ea typeface="+mn-ea"/>
                  <a:cs typeface="Arial"/>
                </a:rPr>
                <a:t> </a:t>
              </a:r>
              <a:r>
                <a:rPr kumimoji="0" sz="1800" b="0" i="1" u="none" strike="noStrike" kern="1200" cap="none" spc="-20" normalizeH="0" baseline="0" noProof="0">
                  <a:ln>
                    <a:noFill/>
                  </a:ln>
                  <a:solidFill>
                    <a:prstClr val="black"/>
                  </a:solidFill>
                  <a:effectLst/>
                  <a:uLnTx/>
                  <a:uFillTx/>
                  <a:latin typeface="Avenir Next"/>
                  <a:ea typeface="+mn-ea"/>
                  <a:cs typeface="Arial"/>
                </a:rPr>
                <a:t>has</a:t>
              </a:r>
              <a:r>
                <a:rPr kumimoji="0" sz="1800" b="0" i="1" u="none" strike="noStrike" kern="1200" cap="none" spc="20" normalizeH="0" baseline="0" noProof="0">
                  <a:ln>
                    <a:noFill/>
                  </a:ln>
                  <a:solidFill>
                    <a:prstClr val="black"/>
                  </a:solidFill>
                  <a:effectLst/>
                  <a:uLnTx/>
                  <a:uFillTx/>
                  <a:latin typeface="Avenir Next"/>
                  <a:ea typeface="+mn-ea"/>
                  <a:cs typeface="Arial"/>
                </a:rPr>
                <a:t> </a:t>
              </a:r>
              <a:r>
                <a:rPr kumimoji="0" sz="1800" b="0" i="1" u="none" strike="noStrike" kern="1200" cap="none" spc="50" normalizeH="0" baseline="0" noProof="0">
                  <a:ln>
                    <a:noFill/>
                  </a:ln>
                  <a:solidFill>
                    <a:prstClr val="black"/>
                  </a:solidFill>
                  <a:effectLst/>
                  <a:uLnTx/>
                  <a:uFillTx/>
                  <a:latin typeface="Avenir Next"/>
                  <a:ea typeface="+mn-ea"/>
                  <a:cs typeface="Arial"/>
                </a:rPr>
                <a:t>improved</a:t>
              </a:r>
              <a:r>
                <a:rPr kumimoji="0" sz="1800" b="0" i="1" u="none" strike="noStrike" kern="1200" cap="none" spc="25" normalizeH="0" baseline="0" noProof="0">
                  <a:ln>
                    <a:noFill/>
                  </a:ln>
                  <a:solidFill>
                    <a:prstClr val="black"/>
                  </a:solidFill>
                  <a:effectLst/>
                  <a:uLnTx/>
                  <a:uFillTx/>
                  <a:latin typeface="Avenir Next"/>
                  <a:ea typeface="+mn-ea"/>
                  <a:cs typeface="Arial"/>
                </a:rPr>
                <a:t> </a:t>
              </a:r>
              <a:r>
                <a:rPr kumimoji="0" sz="1800" b="0" i="1" u="none" strike="noStrike" kern="1200" cap="none" spc="-25" normalizeH="0" baseline="0" noProof="0">
                  <a:ln>
                    <a:noFill/>
                  </a:ln>
                  <a:solidFill>
                    <a:prstClr val="black"/>
                  </a:solidFill>
                  <a:effectLst/>
                  <a:uLnTx/>
                  <a:uFillTx/>
                  <a:latin typeface="Avenir Next"/>
                  <a:ea typeface="+mn-ea"/>
                  <a:cs typeface="Arial"/>
                </a:rPr>
                <a:t>my </a:t>
              </a:r>
              <a:r>
                <a:rPr kumimoji="0" sz="1800" b="0" i="1" u="none" strike="noStrike" kern="1200" cap="none" spc="0" normalizeH="0" baseline="0" noProof="0">
                  <a:ln>
                    <a:noFill/>
                  </a:ln>
                  <a:solidFill>
                    <a:prstClr val="black"/>
                  </a:solidFill>
                  <a:effectLst/>
                  <a:uLnTx/>
                  <a:uFillTx/>
                  <a:latin typeface="Avenir Next"/>
                  <a:ea typeface="+mn-ea"/>
                  <a:cs typeface="Arial"/>
                </a:rPr>
                <a:t>life.</a:t>
              </a:r>
              <a:r>
                <a:rPr kumimoji="0" sz="1800" b="0" i="1" u="none" strike="noStrike" kern="1200" cap="none" spc="5"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I</a:t>
              </a:r>
              <a:r>
                <a:rPr kumimoji="0" sz="1800" b="0" i="1" u="none" strike="noStrike" kern="1200" cap="none" spc="70"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feel</a:t>
              </a:r>
              <a:r>
                <a:rPr kumimoji="0" sz="1800" b="0" i="1" u="none" strike="noStrike" kern="1200" cap="none" spc="65"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so</a:t>
              </a:r>
              <a:r>
                <a:rPr kumimoji="0" sz="1800" b="0" i="1" u="none" strike="noStrike" kern="1200" cap="none" spc="70"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much</a:t>
              </a:r>
              <a:r>
                <a:rPr kumimoji="0" sz="1800" b="0" i="1" u="none" strike="noStrike" kern="1200" cap="none" spc="70"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more</a:t>
              </a:r>
              <a:r>
                <a:rPr kumimoji="0" sz="1800" b="0" i="1" u="none" strike="noStrike" kern="1200" cap="none" spc="65"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“secure”</a:t>
              </a:r>
              <a:r>
                <a:rPr kumimoji="0" sz="1800" b="0" i="1" u="none" strike="noStrike" kern="1200" cap="none" spc="70"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and</a:t>
              </a:r>
              <a:r>
                <a:rPr kumimoji="0" sz="1800" b="0" i="1" u="none" strike="noStrike" kern="1200" cap="none" spc="65" normalizeH="0" baseline="0" noProof="0">
                  <a:ln>
                    <a:noFill/>
                  </a:ln>
                  <a:solidFill>
                    <a:prstClr val="black"/>
                  </a:solidFill>
                  <a:effectLst/>
                  <a:uLnTx/>
                  <a:uFillTx/>
                  <a:latin typeface="Avenir Next"/>
                  <a:ea typeface="+mn-ea"/>
                  <a:cs typeface="Arial"/>
                </a:rPr>
                <a:t> </a:t>
              </a:r>
              <a:r>
                <a:rPr kumimoji="0" sz="1800" b="0" i="1" u="none" strike="noStrike" kern="1200" cap="none" spc="50" normalizeH="0" baseline="0" noProof="0">
                  <a:ln>
                    <a:noFill/>
                  </a:ln>
                  <a:solidFill>
                    <a:prstClr val="black"/>
                  </a:solidFill>
                  <a:effectLst/>
                  <a:uLnTx/>
                  <a:uFillTx/>
                  <a:latin typeface="Avenir Next"/>
                  <a:ea typeface="+mn-ea"/>
                  <a:cs typeface="Arial"/>
                </a:rPr>
                <a:t>“in</a:t>
              </a:r>
              <a:r>
                <a:rPr kumimoji="0" sz="1800" b="0" i="1" u="none" strike="noStrike" kern="1200" cap="none" spc="70"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control”</a:t>
              </a:r>
              <a:r>
                <a:rPr kumimoji="0" sz="1800" b="0" i="1" u="none" strike="noStrike" kern="1200" cap="none" spc="65"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and</a:t>
              </a:r>
              <a:r>
                <a:rPr kumimoji="0" sz="1800" b="0" i="1" u="none" strike="noStrike" kern="1200" cap="none" spc="70" normalizeH="0" baseline="0" noProof="0">
                  <a:ln>
                    <a:noFill/>
                  </a:ln>
                  <a:solidFill>
                    <a:prstClr val="black"/>
                  </a:solidFill>
                  <a:effectLst/>
                  <a:uLnTx/>
                  <a:uFillTx/>
                  <a:latin typeface="Avenir Next"/>
                  <a:ea typeface="+mn-ea"/>
                  <a:cs typeface="Arial"/>
                </a:rPr>
                <a:t> </a:t>
              </a:r>
              <a:r>
                <a:rPr kumimoji="0" sz="1800" b="0" i="1" u="none" strike="noStrike" kern="1200" cap="none" spc="30" normalizeH="0" baseline="0" noProof="0">
                  <a:ln>
                    <a:noFill/>
                  </a:ln>
                  <a:solidFill>
                    <a:prstClr val="black"/>
                  </a:solidFill>
                  <a:effectLst/>
                  <a:uLnTx/>
                  <a:uFillTx/>
                  <a:latin typeface="Avenir Next"/>
                  <a:ea typeface="+mn-ea"/>
                  <a:cs typeface="Arial"/>
                </a:rPr>
                <a:t>no </a:t>
              </a:r>
              <a:r>
                <a:rPr kumimoji="0" sz="1800" b="0" i="1" u="none" strike="noStrike" kern="1200" cap="none" spc="55" normalizeH="0" baseline="0" noProof="0">
                  <a:ln>
                    <a:noFill/>
                  </a:ln>
                  <a:solidFill>
                    <a:prstClr val="black"/>
                  </a:solidFill>
                  <a:effectLst/>
                  <a:uLnTx/>
                  <a:uFillTx/>
                  <a:latin typeface="Avenir Next"/>
                  <a:ea typeface="+mn-ea"/>
                  <a:cs typeface="Arial"/>
                </a:rPr>
                <a:t>longer</a:t>
              </a:r>
              <a:r>
                <a:rPr kumimoji="0" sz="1800" b="0" i="1" u="none" strike="noStrike" kern="1200" cap="none" spc="-15" normalizeH="0" baseline="0" noProof="0">
                  <a:ln>
                    <a:noFill/>
                  </a:ln>
                  <a:solidFill>
                    <a:prstClr val="black"/>
                  </a:solidFill>
                  <a:effectLst/>
                  <a:uLnTx/>
                  <a:uFillTx/>
                  <a:latin typeface="Avenir Next"/>
                  <a:ea typeface="+mn-ea"/>
                  <a:cs typeface="Arial"/>
                </a:rPr>
                <a:t> </a:t>
              </a:r>
              <a:r>
                <a:rPr kumimoji="0" sz="1800" b="0" i="1" u="none" strike="noStrike" kern="1200" cap="none" spc="0" normalizeH="0" baseline="0" noProof="0">
                  <a:ln>
                    <a:noFill/>
                  </a:ln>
                  <a:solidFill>
                    <a:prstClr val="black"/>
                  </a:solidFill>
                  <a:effectLst/>
                  <a:uLnTx/>
                  <a:uFillTx/>
                  <a:latin typeface="Avenir Next"/>
                  <a:ea typeface="+mn-ea"/>
                  <a:cs typeface="Arial"/>
                </a:rPr>
                <a:t>afraid</a:t>
              </a:r>
              <a:r>
                <a:rPr kumimoji="0" sz="1800" b="0" i="1" u="none" strike="noStrike" kern="1200" cap="none" spc="-15" normalizeH="0" baseline="0" noProof="0">
                  <a:ln>
                    <a:noFill/>
                  </a:ln>
                  <a:solidFill>
                    <a:prstClr val="black"/>
                  </a:solidFill>
                  <a:effectLst/>
                  <a:uLnTx/>
                  <a:uFillTx/>
                  <a:latin typeface="Avenir Next"/>
                  <a:ea typeface="+mn-ea"/>
                  <a:cs typeface="Arial"/>
                </a:rPr>
                <a:t> </a:t>
              </a:r>
              <a:r>
                <a:rPr kumimoji="0" sz="1800" b="0" i="1" u="none" strike="noStrike" kern="1200" cap="none" spc="50" normalizeH="0" baseline="0" noProof="0">
                  <a:ln>
                    <a:noFill/>
                  </a:ln>
                  <a:solidFill>
                    <a:prstClr val="black"/>
                  </a:solidFill>
                  <a:effectLst/>
                  <a:uLnTx/>
                  <a:uFillTx/>
                  <a:latin typeface="Avenir Next"/>
                  <a:ea typeface="+mn-ea"/>
                  <a:cs typeface="Arial"/>
                </a:rPr>
                <a:t>of</a:t>
              </a:r>
              <a:r>
                <a:rPr kumimoji="0" sz="1800" b="0" i="1" u="none" strike="noStrike" kern="1200" cap="none" spc="25" normalizeH="0" baseline="0" noProof="0">
                  <a:ln>
                    <a:noFill/>
                  </a:ln>
                  <a:solidFill>
                    <a:prstClr val="black"/>
                  </a:solidFill>
                  <a:effectLst/>
                  <a:uLnTx/>
                  <a:uFillTx/>
                  <a:latin typeface="Avenir Next"/>
                  <a:ea typeface="+mn-ea"/>
                  <a:cs typeface="Arial"/>
                </a:rPr>
                <a:t> </a:t>
              </a:r>
              <a:r>
                <a:rPr kumimoji="0" sz="1800" b="0" i="1" u="none" strike="noStrike" kern="1200" cap="none" spc="75" normalizeH="0" baseline="0" noProof="0">
                  <a:ln>
                    <a:noFill/>
                  </a:ln>
                  <a:solidFill>
                    <a:prstClr val="black"/>
                  </a:solidFill>
                  <a:effectLst/>
                  <a:uLnTx/>
                  <a:uFillTx/>
                  <a:latin typeface="Avenir Next"/>
                  <a:ea typeface="+mn-ea"/>
                  <a:cs typeface="Arial"/>
                </a:rPr>
                <a:t>dropping</a:t>
              </a:r>
              <a:r>
                <a:rPr kumimoji="0" sz="1800" b="0" i="1" u="none" strike="noStrike" kern="1200" cap="none" spc="-15" normalizeH="0" baseline="0" noProof="0">
                  <a:ln>
                    <a:noFill/>
                  </a:ln>
                  <a:solidFill>
                    <a:prstClr val="black"/>
                  </a:solidFill>
                  <a:effectLst/>
                  <a:uLnTx/>
                  <a:uFillTx/>
                  <a:latin typeface="Avenir Next"/>
                  <a:ea typeface="+mn-ea"/>
                  <a:cs typeface="Arial"/>
                </a:rPr>
                <a:t> </a:t>
              </a:r>
              <a:r>
                <a:rPr kumimoji="0" sz="1800" b="0" i="1" u="none" strike="noStrike" kern="1200" cap="none" spc="65" normalizeH="0" baseline="0" noProof="0">
                  <a:ln>
                    <a:noFill/>
                  </a:ln>
                  <a:solidFill>
                    <a:prstClr val="black"/>
                  </a:solidFill>
                  <a:effectLst/>
                  <a:uLnTx/>
                  <a:uFillTx/>
                  <a:latin typeface="Avenir Next"/>
                  <a:ea typeface="+mn-ea"/>
                  <a:cs typeface="Arial"/>
                </a:rPr>
                <a:t>too</a:t>
              </a:r>
              <a:r>
                <a:rPr kumimoji="0" sz="1800" b="0" i="1" u="none" strike="noStrike" kern="1200" cap="none" spc="-10" normalizeH="0" baseline="0" noProof="0">
                  <a:ln>
                    <a:noFill/>
                  </a:ln>
                  <a:solidFill>
                    <a:prstClr val="black"/>
                  </a:solidFill>
                  <a:effectLst/>
                  <a:uLnTx/>
                  <a:uFillTx/>
                  <a:latin typeface="Avenir Next"/>
                  <a:ea typeface="+mn-ea"/>
                  <a:cs typeface="Arial"/>
                </a:rPr>
                <a:t> </a:t>
              </a:r>
              <a:r>
                <a:rPr kumimoji="0" sz="1800" b="0" i="1" u="none" strike="noStrike" kern="1200" cap="none" spc="-20" normalizeH="0" baseline="0" noProof="0">
                  <a:ln>
                    <a:noFill/>
                  </a:ln>
                  <a:solidFill>
                    <a:prstClr val="black"/>
                  </a:solidFill>
                  <a:effectLst/>
                  <a:uLnTx/>
                  <a:uFillTx/>
                  <a:latin typeface="Avenir Next"/>
                  <a:ea typeface="+mn-ea"/>
                  <a:cs typeface="Arial"/>
                </a:rPr>
                <a:t>low.”</a:t>
              </a:r>
              <a:endParaRPr kumimoji="0" sz="1800" b="0" i="1" u="none" strike="noStrike" kern="1200" cap="none" spc="0" normalizeH="0" baseline="0" noProof="0">
                <a:ln>
                  <a:noFill/>
                </a:ln>
                <a:solidFill>
                  <a:prstClr val="black"/>
                </a:solidFill>
                <a:effectLst/>
                <a:uLnTx/>
                <a:uFillTx/>
                <a:latin typeface="Avenir Next"/>
                <a:ea typeface="+mn-ea"/>
                <a:cs typeface="Arial"/>
              </a:endParaRPr>
            </a:p>
          </p:txBody>
        </p:sp>
        <p:sp>
          <p:nvSpPr>
            <p:cNvPr id="22" name="object 10">
              <a:extLst>
                <a:ext uri="{FF2B5EF4-FFF2-40B4-BE49-F238E27FC236}">
                  <a16:creationId xmlns:a16="http://schemas.microsoft.com/office/drawing/2014/main" id="{63B3D123-0D9F-D377-76C5-BF4EAB799A18}"/>
                </a:ext>
              </a:extLst>
            </p:cNvPr>
            <p:cNvSpPr txBox="1"/>
            <p:nvPr/>
          </p:nvSpPr>
          <p:spPr>
            <a:xfrm>
              <a:off x="1216315" y="4291426"/>
              <a:ext cx="9937355" cy="488224"/>
            </a:xfrm>
            <a:prstGeom prst="rect">
              <a:avLst/>
            </a:prstGeom>
            <a:grpFill/>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70" normalizeH="0" baseline="0" noProof="0">
                  <a:ln>
                    <a:noFill/>
                  </a:ln>
                  <a:solidFill>
                    <a:prstClr val="black"/>
                  </a:solidFill>
                  <a:effectLst/>
                  <a:uLnTx/>
                  <a:uFillTx/>
                  <a:latin typeface="Avenir Next Demi Bold"/>
                  <a:ea typeface="+mn-ea"/>
                  <a:cs typeface="Arial"/>
                </a:rPr>
                <a:t>Member</a:t>
              </a:r>
              <a:r>
                <a:rPr kumimoji="0" sz="2400" b="1" i="0" u="none" strike="noStrike" kern="1200" cap="none" spc="-75" normalizeH="0" baseline="0" noProof="0">
                  <a:ln>
                    <a:noFill/>
                  </a:ln>
                  <a:solidFill>
                    <a:prstClr val="black"/>
                  </a:solidFill>
                  <a:effectLst/>
                  <a:uLnTx/>
                  <a:uFillTx/>
                  <a:latin typeface="Avenir Next Demi Bold"/>
                  <a:ea typeface="+mn-ea"/>
                  <a:cs typeface="Arial"/>
                </a:rPr>
                <a:t> </a:t>
              </a:r>
              <a:r>
                <a:rPr kumimoji="0" sz="2400" b="1" i="0" u="none" strike="noStrike" kern="1200" cap="none" spc="-10" normalizeH="0" baseline="0" noProof="0">
                  <a:ln>
                    <a:noFill/>
                  </a:ln>
                  <a:solidFill>
                    <a:prstClr val="black"/>
                  </a:solidFill>
                  <a:effectLst/>
                  <a:uLnTx/>
                  <a:uFillTx/>
                  <a:latin typeface="Avenir Next Demi Bold"/>
                  <a:ea typeface="+mn-ea"/>
                  <a:cs typeface="Arial"/>
                </a:rPr>
                <a:t>Testimony:</a:t>
              </a:r>
              <a:endParaRPr kumimoji="0" sz="2400" b="1" i="0" u="none" strike="noStrike" kern="1200" cap="none" spc="0" normalizeH="0" baseline="0" noProof="0">
                <a:ln>
                  <a:noFill/>
                </a:ln>
                <a:solidFill>
                  <a:prstClr val="black"/>
                </a:solidFill>
                <a:effectLst/>
                <a:uLnTx/>
                <a:uFillTx/>
                <a:latin typeface="Avenir Next Demi Bold"/>
                <a:ea typeface="+mn-ea"/>
                <a:cs typeface="Arial"/>
              </a:endParaRPr>
            </a:p>
          </p:txBody>
        </p:sp>
      </p:grpSp>
      <p:sp>
        <p:nvSpPr>
          <p:cNvPr id="23" name="Star: 5 Points 22">
            <a:extLst>
              <a:ext uri="{FF2B5EF4-FFF2-40B4-BE49-F238E27FC236}">
                <a16:creationId xmlns:a16="http://schemas.microsoft.com/office/drawing/2014/main" id="{A51FEA1D-A2C9-7614-DA0E-682265D814FB}"/>
              </a:ext>
            </a:extLst>
          </p:cNvPr>
          <p:cNvSpPr/>
          <p:nvPr/>
        </p:nvSpPr>
        <p:spPr>
          <a:xfrm>
            <a:off x="501628" y="4211169"/>
            <a:ext cx="301277" cy="298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Tree>
    <p:extLst>
      <p:ext uri="{BB962C8B-B14F-4D97-AF65-F5344CB8AC3E}">
        <p14:creationId xmlns:p14="http://schemas.microsoft.com/office/powerpoint/2010/main" val="3265876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57B13A-87EB-04F8-D1DD-747E7D3E298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0A145B4-C1B7-1F35-D793-673326CA4BB9}"/>
              </a:ext>
            </a:extLst>
          </p:cNvPr>
          <p:cNvSpPr>
            <a:spLocks noGrp="1"/>
          </p:cNvSpPr>
          <p:nvPr>
            <p:ph type="title"/>
          </p:nvPr>
        </p:nvSpPr>
        <p:spPr/>
        <p:txBody>
          <a:bodyPr/>
          <a:lstStyle/>
          <a:p>
            <a:r>
              <a:rPr lang="en-US"/>
              <a:t>Preferred Diabetic Test Strips</a:t>
            </a:r>
          </a:p>
        </p:txBody>
      </p:sp>
      <p:grpSp>
        <p:nvGrpSpPr>
          <p:cNvPr id="10" name="Group 9">
            <a:extLst>
              <a:ext uri="{FF2B5EF4-FFF2-40B4-BE49-F238E27FC236}">
                <a16:creationId xmlns:a16="http://schemas.microsoft.com/office/drawing/2014/main" id="{FC49A58C-A06C-A42E-4A18-211F8F14B7F1}"/>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C25C772D-EAD8-4924-F9E7-E5AA5AA59FAA}"/>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B80DB27C-CE95-DAC0-CEB3-9BDB71B20885}"/>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4A7F4332-B538-5B22-AA54-644E6B0BD363}"/>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503C6E6E-1889-CDDE-681C-37DA54187AA9}"/>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E7E03DF1-CDF2-982E-6FD7-ACE649ABC245}"/>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4DD3DC5E-0F40-7863-8E7B-DFBB5EA9276D}"/>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5717BB65-C1CE-A4BD-9C30-4A5DA8F0FC38}"/>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5284EE06-4E5A-4229-8046-5D22EAC3FD7A}"/>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CDFD82E8-F54E-18E9-51CA-CB96196D1964}"/>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20DA8974-0B1C-A211-2FC9-040EB107C802}"/>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A81640D8-1554-76AE-3409-71897080D7C9}"/>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F413B29A-614A-0E08-029D-6BADEF180E76}"/>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E28E51AB-A99A-951F-CDFE-BEDCDA72995C}"/>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890A033B-B10E-F6E0-E0AB-4B7BCFE6C716}"/>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45D48E9C-565D-5C13-9499-8419A2BA1E42}"/>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E505506B-7464-82A1-A398-25DBBE2A71C9}"/>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0A1F5F89-C450-59B4-4E03-E17D5EB71846}"/>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4B69AF24-0C3D-4EC2-956E-304519B4A98E}"/>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E6796C69-372F-A0B3-49D5-8EC6F4A35949}"/>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EFC14AF0-6D5F-F0EF-8520-5CBF07C45911}"/>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9CF256EA-D824-19DC-1529-395C1485A140}"/>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A43D5FB1-33B0-3150-62BF-0E037353789B}"/>
              </a:ext>
            </a:extLst>
          </p:cNvPr>
          <p:cNvSpPr>
            <a:spLocks noGrp="1"/>
          </p:cNvSpPr>
          <p:nvPr>
            <p:ph type="body" sz="quarter" idx="32"/>
          </p:nvPr>
        </p:nvSpPr>
        <p:spPr>
          <a:xfrm>
            <a:off x="431801" y="1008000"/>
            <a:ext cx="10899922" cy="360000"/>
          </a:xfrm>
        </p:spPr>
        <p:txBody>
          <a:bodyPr/>
          <a:lstStyle/>
          <a:p>
            <a:r>
              <a:rPr lang="en-US" sz="1600"/>
              <a:t>Our members have a $0 copay for Preferred Test Strips when prescribed by a physician.</a:t>
            </a:r>
          </a:p>
        </p:txBody>
      </p:sp>
      <p:sp>
        <p:nvSpPr>
          <p:cNvPr id="3" name="TextBox 2">
            <a:extLst>
              <a:ext uri="{FF2B5EF4-FFF2-40B4-BE49-F238E27FC236}">
                <a16:creationId xmlns:a16="http://schemas.microsoft.com/office/drawing/2014/main" id="{7B599330-B345-8EFF-6DE2-CEC5FF45C970}"/>
              </a:ext>
            </a:extLst>
          </p:cNvPr>
          <p:cNvSpPr txBox="1"/>
          <p:nvPr/>
        </p:nvSpPr>
        <p:spPr>
          <a:xfrm>
            <a:off x="431801" y="6373515"/>
            <a:ext cx="11302990"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venir Next"/>
                <a:ea typeface="+mn-ea"/>
                <a:cs typeface="+mn-cs"/>
              </a:rPr>
              <a:t>^ Test strips billed via DME will incur a 20% coinsurance.</a:t>
            </a:r>
          </a:p>
        </p:txBody>
      </p:sp>
      <p:sp>
        <p:nvSpPr>
          <p:cNvPr id="2" name="TextBox 1">
            <a:extLst>
              <a:ext uri="{FF2B5EF4-FFF2-40B4-BE49-F238E27FC236}">
                <a16:creationId xmlns:a16="http://schemas.microsoft.com/office/drawing/2014/main" id="{B5F75434-D014-3EA5-196E-B89DB11DBC13}"/>
              </a:ext>
            </a:extLst>
          </p:cNvPr>
          <p:cNvSpPr txBox="1"/>
          <p:nvPr/>
        </p:nvSpPr>
        <p:spPr>
          <a:xfrm>
            <a:off x="431801" y="1474170"/>
            <a:ext cx="11123327" cy="2690480"/>
          </a:xfrm>
          <a:prstGeom prst="rect">
            <a:avLst/>
          </a:prstGeom>
          <a:noFill/>
        </p:spPr>
        <p:txBody>
          <a:bodyPr wrap="square" rtlCol="0">
            <a:spAutoFit/>
          </a:bodyPr>
          <a:lstStyle/>
          <a:p>
            <a:pPr marL="76200" marR="0" lvl="0" indent="0" algn="l" defTabSz="914400"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venir Next"/>
                <a:ea typeface="+mn-ea"/>
                <a:cs typeface="Calibri" panose="020F0502020204030204" pitchFamily="34" charset="0"/>
              </a:rPr>
              <a:t>What are test strips? </a:t>
            </a:r>
            <a:r>
              <a:rPr kumimoji="0" lang="en-US" sz="1400" b="0" i="0" u="none" strike="noStrike" kern="1200" cap="none" spc="0" normalizeH="0" baseline="0" noProof="0">
                <a:ln>
                  <a:noFill/>
                </a:ln>
                <a:solidFill>
                  <a:prstClr val="black"/>
                </a:solidFill>
                <a:effectLst/>
                <a:uLnTx/>
                <a:uFillTx/>
                <a:latin typeface="Avenir Next"/>
                <a:ea typeface="+mn-ea"/>
                <a:cs typeface="Calibri" panose="020F0502020204030204" pitchFamily="34" charset="0"/>
              </a:rPr>
              <a:t>Test strips are used with blood glucose meters to help people with diabetes monitor their blood sugar levels. They’re a key part of daily diabetes management.  </a:t>
            </a:r>
          </a:p>
          <a:p>
            <a:pPr marL="742950" marR="0" lvl="1" indent="-285750" algn="l" defTabSz="914400" rtl="0" eaLnBrk="1" fontAlgn="auto" latinLnBrk="0" hangingPunct="1">
              <a:lnSpc>
                <a:spcPct val="100000"/>
              </a:lnSpc>
              <a:spcBef>
                <a:spcPts val="165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ea typeface="+mn-ea"/>
                <a:cs typeface="Calibri"/>
              </a:rPr>
              <a:t>Requires only a small blood sample</a:t>
            </a:r>
          </a:p>
          <a:p>
            <a:pPr marL="742950" marR="0" lvl="1" indent="-285750" algn="l" defTabSz="914400" rtl="0" eaLnBrk="1" fontAlgn="auto" latinLnBrk="0" hangingPunct="1">
              <a:lnSpc>
                <a:spcPct val="100000"/>
              </a:lnSpc>
              <a:spcBef>
                <a:spcPts val="165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ea typeface="+mn-ea"/>
                <a:cs typeface="Calibri"/>
              </a:rPr>
              <a:t>Fast and accurate results</a:t>
            </a:r>
          </a:p>
          <a:p>
            <a:pPr marL="742950" marR="0" lvl="1" indent="-285750" algn="l" defTabSz="914400" rtl="0" eaLnBrk="1" fontAlgn="auto" latinLnBrk="0" hangingPunct="1">
              <a:lnSpc>
                <a:spcPct val="100000"/>
              </a:lnSpc>
              <a:spcBef>
                <a:spcPts val="165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ea typeface="+mn-ea"/>
                <a:cs typeface="Calibri"/>
              </a:rPr>
              <a:t>Easy to handle-even for older adults</a:t>
            </a:r>
          </a:p>
          <a:p>
            <a:pPr marL="742950" marR="0" lvl="1" indent="-285750" algn="l" defTabSz="914400" rtl="0" eaLnBrk="1" fontAlgn="auto" latinLnBrk="0" hangingPunct="1">
              <a:lnSpc>
                <a:spcPct val="100000"/>
              </a:lnSpc>
              <a:spcBef>
                <a:spcPts val="165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ea typeface="+mn-ea"/>
                <a:cs typeface="Calibri"/>
              </a:rPr>
              <a:t>Trusted for consistent performance</a:t>
            </a:r>
            <a:endParaRPr kumimoji="0" lang="en-US" sz="1400" b="1" i="0" u="none" strike="noStrike" kern="1200" cap="none" spc="0" normalizeH="0" baseline="0" noProof="0">
              <a:ln>
                <a:noFill/>
              </a:ln>
              <a:solidFill>
                <a:prstClr val="black"/>
              </a:solidFill>
              <a:effectLst/>
              <a:uLnTx/>
              <a:uFillTx/>
              <a:latin typeface="Avenir Next LT Pro" panose="020B0504020202020204" pitchFamily="34" charset="0"/>
              <a:ea typeface="+mn-ea"/>
              <a:cs typeface="Calibri"/>
            </a:endParaRPr>
          </a:p>
          <a:p>
            <a:pPr marL="457200" marR="0" lvl="1" indent="0" algn="l" defTabSz="914400" rtl="0" eaLnBrk="1" fontAlgn="auto" latinLnBrk="0" hangingPunct="1">
              <a:lnSpc>
                <a:spcPct val="100000"/>
              </a:lnSpc>
              <a:spcBef>
                <a:spcPts val="165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venir Next"/>
                <a:ea typeface="+mn-ea"/>
                <a:cs typeface="Calibri"/>
              </a:rPr>
              <a:t>Preferred Test Strip </a:t>
            </a:r>
            <a:r>
              <a:rPr kumimoji="0" lang="en-US" sz="1400" b="0" i="0" u="none" strike="noStrike" kern="1200" cap="none" spc="0" normalizeH="0" baseline="0" noProof="0">
                <a:ln>
                  <a:noFill/>
                </a:ln>
                <a:solidFill>
                  <a:prstClr val="black"/>
                </a:solidFill>
                <a:effectLst/>
                <a:uLnTx/>
                <a:uFillTx/>
                <a:latin typeface="Avenir Next"/>
                <a:ea typeface="+mn-ea"/>
                <a:cs typeface="Calibri"/>
              </a:rPr>
              <a:t>:</a:t>
            </a:r>
            <a:r>
              <a:rPr kumimoji="0" lang="en-US" sz="1400" b="0" i="0" u="none" strike="noStrike" kern="1200" cap="none" spc="-55" normalizeH="0" baseline="0" noProof="0">
                <a:ln>
                  <a:noFill/>
                </a:ln>
                <a:solidFill>
                  <a:prstClr val="black"/>
                </a:solidFill>
                <a:effectLst/>
                <a:uLnTx/>
                <a:uFillTx/>
                <a:latin typeface="Avenir Next"/>
                <a:ea typeface="+mn-ea"/>
                <a:cs typeface="Calibri"/>
              </a:rPr>
              <a:t> </a:t>
            </a:r>
            <a:r>
              <a:rPr kumimoji="0" lang="en-US" sz="1400" b="0" i="0" u="none" strike="noStrike" kern="1200" cap="none" spc="-10" normalizeH="0" baseline="0" noProof="0">
                <a:ln>
                  <a:noFill/>
                </a:ln>
                <a:solidFill>
                  <a:prstClr val="black"/>
                </a:solidFill>
                <a:effectLst/>
                <a:uLnTx/>
                <a:uFillTx/>
                <a:latin typeface="Avenir Next"/>
                <a:ea typeface="+mn-ea"/>
                <a:cs typeface="Calibri"/>
              </a:rPr>
              <a:t>Accu-check Test Strips and True Metrix Test Strips</a:t>
            </a:r>
            <a:endParaRPr kumimoji="0" lang="en-US" sz="1400" b="0" i="0" u="none" strike="noStrike" kern="1200" cap="none" spc="0" normalizeH="0" baseline="0" noProof="0">
              <a:ln>
                <a:noFill/>
              </a:ln>
              <a:solidFill>
                <a:prstClr val="black"/>
              </a:solidFill>
              <a:effectLst/>
              <a:uLnTx/>
              <a:uFillTx/>
              <a:latin typeface="Avenir Next"/>
              <a:ea typeface="+mn-ea"/>
              <a:cs typeface="Calibri"/>
            </a:endParaRPr>
          </a:p>
        </p:txBody>
      </p:sp>
      <p:sp>
        <p:nvSpPr>
          <p:cNvPr id="9" name="Rectangle: Rounded Corners 8">
            <a:extLst>
              <a:ext uri="{FF2B5EF4-FFF2-40B4-BE49-F238E27FC236}">
                <a16:creationId xmlns:a16="http://schemas.microsoft.com/office/drawing/2014/main" id="{2AB5C967-2183-1878-2166-16F161A55242}"/>
              </a:ext>
            </a:extLst>
          </p:cNvPr>
          <p:cNvSpPr/>
          <p:nvPr/>
        </p:nvSpPr>
        <p:spPr>
          <a:xfrm>
            <a:off x="501628" y="4363423"/>
            <a:ext cx="10884512" cy="1739254"/>
          </a:xfrm>
          <a:prstGeom prst="roundRect">
            <a:avLst/>
          </a:prstGeom>
          <a:solidFill>
            <a:srgbClr val="8FD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1" name="object 11">
            <a:extLst>
              <a:ext uri="{FF2B5EF4-FFF2-40B4-BE49-F238E27FC236}">
                <a16:creationId xmlns:a16="http://schemas.microsoft.com/office/drawing/2014/main" id="{2568894C-A55B-3534-98A6-AA1C7E5248E6}"/>
              </a:ext>
            </a:extLst>
          </p:cNvPr>
          <p:cNvSpPr txBox="1"/>
          <p:nvPr/>
        </p:nvSpPr>
        <p:spPr>
          <a:xfrm>
            <a:off x="922969" y="4933405"/>
            <a:ext cx="10041836" cy="1287942"/>
          </a:xfrm>
          <a:prstGeom prst="rect">
            <a:avLst/>
          </a:prstGeom>
        </p:spPr>
        <p:txBody>
          <a:bodyPr vert="horz" wrap="square" lIns="0" tIns="31750" rIns="0" bIns="0" rtlCol="0">
            <a:spAutoFit/>
          </a:bodyPr>
          <a:lstStyle/>
          <a:p>
            <a:pPr marL="12700" marR="5080" lvl="0" indent="0" algn="ctr" defTabSz="914400" rtl="0" eaLnBrk="1" fontAlgn="auto" latinLnBrk="0" hangingPunct="1">
              <a:lnSpc>
                <a:spcPct val="102699"/>
              </a:lnSpc>
              <a:spcBef>
                <a:spcPts val="250"/>
              </a:spcBef>
              <a:spcAft>
                <a:spcPts val="0"/>
              </a:spcAft>
              <a:buClrTx/>
              <a:buSzTx/>
              <a:buFontTx/>
              <a:buNone/>
              <a:tabLst/>
              <a:defRPr/>
            </a:pPr>
            <a:r>
              <a:rPr kumimoji="0" lang="en-US" sz="1800" b="0" i="1" u="none" strike="noStrike" kern="1200" cap="none" spc="75" normalizeH="0" baseline="0" noProof="0">
                <a:ln>
                  <a:noFill/>
                </a:ln>
                <a:solidFill>
                  <a:prstClr val="black"/>
                </a:solidFill>
                <a:effectLst/>
                <a:uLnTx/>
                <a:uFillTx/>
                <a:latin typeface="Avenir Next"/>
                <a:ea typeface="+mn-ea"/>
                <a:cs typeface="Arial"/>
              </a:rPr>
              <a:t>“At 68 years old, managing my type 2 diabetes has become part of my daily routine. Accu-Chek test strips are easy to use, even with arthritis, and I get accurate results every time. They’ve helped me stay on track without stress."</a:t>
            </a:r>
          </a:p>
        </p:txBody>
      </p:sp>
      <p:sp>
        <p:nvSpPr>
          <p:cNvPr id="22" name="object 10">
            <a:extLst>
              <a:ext uri="{FF2B5EF4-FFF2-40B4-BE49-F238E27FC236}">
                <a16:creationId xmlns:a16="http://schemas.microsoft.com/office/drawing/2014/main" id="{0FB756B7-27D4-C112-FF48-9B15DCF092D5}"/>
              </a:ext>
            </a:extLst>
          </p:cNvPr>
          <p:cNvSpPr txBox="1"/>
          <p:nvPr/>
        </p:nvSpPr>
        <p:spPr>
          <a:xfrm>
            <a:off x="1097580" y="4542414"/>
            <a:ext cx="9748931" cy="554233"/>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70" normalizeH="0" baseline="0" noProof="0">
                <a:ln>
                  <a:noFill/>
                </a:ln>
                <a:solidFill>
                  <a:prstClr val="black"/>
                </a:solidFill>
                <a:effectLst/>
                <a:uLnTx/>
                <a:uFillTx/>
                <a:latin typeface="Avenir Next Demi Bold"/>
                <a:ea typeface="+mn-ea"/>
                <a:cs typeface="Arial"/>
              </a:rPr>
              <a:t>Member</a:t>
            </a:r>
            <a:r>
              <a:rPr kumimoji="0" sz="2400" b="1" i="0" u="none" strike="noStrike" kern="1200" cap="none" spc="-75" normalizeH="0" baseline="0" noProof="0">
                <a:ln>
                  <a:noFill/>
                </a:ln>
                <a:solidFill>
                  <a:prstClr val="black"/>
                </a:solidFill>
                <a:effectLst/>
                <a:uLnTx/>
                <a:uFillTx/>
                <a:latin typeface="Avenir Next Demi Bold"/>
                <a:ea typeface="+mn-ea"/>
                <a:cs typeface="Arial"/>
              </a:rPr>
              <a:t> </a:t>
            </a:r>
            <a:r>
              <a:rPr kumimoji="0" sz="2400" b="1" i="0" u="none" strike="noStrike" kern="1200" cap="none" spc="-10" normalizeH="0" baseline="0" noProof="0">
                <a:ln>
                  <a:noFill/>
                </a:ln>
                <a:solidFill>
                  <a:prstClr val="black"/>
                </a:solidFill>
                <a:effectLst/>
                <a:uLnTx/>
                <a:uFillTx/>
                <a:latin typeface="Avenir Next Demi Bold"/>
                <a:ea typeface="+mn-ea"/>
                <a:cs typeface="Arial"/>
              </a:rPr>
              <a:t>Testimony:</a:t>
            </a:r>
            <a:endParaRPr kumimoji="0" sz="2400" b="1" i="0" u="none" strike="noStrike" kern="1200" cap="none" spc="0" normalizeH="0" baseline="0" noProof="0">
              <a:ln>
                <a:noFill/>
              </a:ln>
              <a:solidFill>
                <a:prstClr val="black"/>
              </a:solidFill>
              <a:effectLst/>
              <a:uLnTx/>
              <a:uFillTx/>
              <a:latin typeface="Avenir Next Demi Bold"/>
              <a:ea typeface="+mn-ea"/>
              <a:cs typeface="Arial"/>
            </a:endParaRPr>
          </a:p>
        </p:txBody>
      </p:sp>
      <p:sp>
        <p:nvSpPr>
          <p:cNvPr id="23" name="Star: 5 Points 22">
            <a:extLst>
              <a:ext uri="{FF2B5EF4-FFF2-40B4-BE49-F238E27FC236}">
                <a16:creationId xmlns:a16="http://schemas.microsoft.com/office/drawing/2014/main" id="{2892B77D-2767-C002-0AE4-2307382C1C20}"/>
              </a:ext>
            </a:extLst>
          </p:cNvPr>
          <p:cNvSpPr/>
          <p:nvPr/>
        </p:nvSpPr>
        <p:spPr>
          <a:xfrm>
            <a:off x="621692" y="3809099"/>
            <a:ext cx="301277" cy="29857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Tree>
    <p:extLst>
      <p:ext uri="{BB962C8B-B14F-4D97-AF65-F5344CB8AC3E}">
        <p14:creationId xmlns:p14="http://schemas.microsoft.com/office/powerpoint/2010/main" val="2704963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757E1-6FCE-8DFA-1A6C-94B117998BB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0BBC7EC-1650-374A-2782-555403C0AE91}"/>
              </a:ext>
            </a:extLst>
          </p:cNvPr>
          <p:cNvSpPr>
            <a:spLocks noGrp="1"/>
          </p:cNvSpPr>
          <p:nvPr>
            <p:ph type="title"/>
          </p:nvPr>
        </p:nvSpPr>
        <p:spPr/>
        <p:txBody>
          <a:bodyPr/>
          <a:lstStyle/>
          <a:p>
            <a:r>
              <a:rPr lang="en-US"/>
              <a:t>Men’s Health</a:t>
            </a:r>
          </a:p>
        </p:txBody>
      </p:sp>
      <p:grpSp>
        <p:nvGrpSpPr>
          <p:cNvPr id="10" name="Group 9">
            <a:extLst>
              <a:ext uri="{FF2B5EF4-FFF2-40B4-BE49-F238E27FC236}">
                <a16:creationId xmlns:a16="http://schemas.microsoft.com/office/drawing/2014/main" id="{0FDD1F6A-9EE4-0A3B-08D7-E27DB4E60C0B}"/>
              </a:ext>
            </a:extLst>
          </p:cNvPr>
          <p:cNvGrpSpPr/>
          <p:nvPr/>
        </p:nvGrpSpPr>
        <p:grpSpPr>
          <a:xfrm>
            <a:off x="11734791" y="-110431"/>
            <a:ext cx="686086" cy="1763191"/>
            <a:chOff x="6381946" y="106386"/>
            <a:chExt cx="280734" cy="721466"/>
          </a:xfrm>
          <a:solidFill>
            <a:srgbClr val="AFDBE8"/>
          </a:solidFill>
        </p:grpSpPr>
        <p:sp>
          <p:nvSpPr>
            <p:cNvPr id="11" name="Oval 10">
              <a:extLst>
                <a:ext uri="{FF2B5EF4-FFF2-40B4-BE49-F238E27FC236}">
                  <a16:creationId xmlns:a16="http://schemas.microsoft.com/office/drawing/2014/main" id="{4AD9FF6F-150B-9FA8-F893-0D03AA79D57D}"/>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5C6D99ED-D9EA-7C21-7791-613388368A4C}"/>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288B221A-5652-FDB2-B23C-A59D9821AAFD}"/>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67510ED8-F8A9-4A82-B541-934D10DEBE05}"/>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E1B32DD9-6198-9B8A-3FC4-D466DCAB89D8}"/>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AB97607E-38AD-AED3-D4E6-CDFFE6660ED0}"/>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8603ADE4-D42F-B94F-734D-98050C64FD74}"/>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27513A5C-1A83-0229-9A04-4709125EE5FD}"/>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BD64F104-DB46-ADF8-AA9B-82FEECE6F63A}"/>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3994B10C-0211-B150-7D57-FAE806F37D1C}"/>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A7FE041A-505B-8770-32A1-C177A026905E}"/>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04E8A81B-A342-638A-6ECF-5B07EBB08878}"/>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470CFD9F-9292-809D-C905-008CA1D33F22}"/>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0C37113D-06FF-6692-B56C-B938A4C34527}"/>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D1DAEE64-6A69-6618-3815-2CEA8CC099ED}"/>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9065DE1C-5D72-A65A-BCB2-8E8D5BBA22E4}"/>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A75A20A5-EDFB-A234-AA4E-800D4872DD7B}"/>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389427A4-640B-3F58-066C-D8D67D2D76C8}"/>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C3D4F5E4-7580-B9F8-9491-4F7951985CFB}"/>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8880E43B-4CA8-027D-D2D1-2527AA3759DE}"/>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A2E7B0A2-75C4-6861-8D2E-B814CF0E6C1F}"/>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8FF505E6-348A-F618-D2BA-4B68A720F19B}"/>
              </a:ext>
            </a:extLst>
          </p:cNvPr>
          <p:cNvSpPr>
            <a:spLocks noGrp="1"/>
          </p:cNvSpPr>
          <p:nvPr>
            <p:ph type="body" sz="quarter" idx="32"/>
          </p:nvPr>
        </p:nvSpPr>
        <p:spPr>
          <a:xfrm>
            <a:off x="431801" y="1008000"/>
            <a:ext cx="10899922" cy="360000"/>
          </a:xfrm>
        </p:spPr>
        <p:txBody>
          <a:bodyPr/>
          <a:lstStyle/>
          <a:p>
            <a:r>
              <a:rPr lang="en-US" sz="1600"/>
              <a:t>Helping our members get their ZING back!</a:t>
            </a:r>
          </a:p>
        </p:txBody>
      </p:sp>
      <p:sp>
        <p:nvSpPr>
          <p:cNvPr id="5" name="Google Shape;253;p56">
            <a:extLst>
              <a:ext uri="{FF2B5EF4-FFF2-40B4-BE49-F238E27FC236}">
                <a16:creationId xmlns:a16="http://schemas.microsoft.com/office/drawing/2014/main" id="{F57CFB35-F687-1983-E2FB-0B2720B20304}"/>
              </a:ext>
            </a:extLst>
          </p:cNvPr>
          <p:cNvSpPr txBox="1">
            <a:spLocks/>
          </p:cNvSpPr>
          <p:nvPr/>
        </p:nvSpPr>
        <p:spPr>
          <a:xfrm>
            <a:off x="856921" y="1648137"/>
            <a:ext cx="9907753" cy="2163148"/>
          </a:xfrm>
          <a:prstGeom prst="roundRect">
            <a:avLst/>
          </a:prstGeom>
          <a:solidFill>
            <a:srgbClr val="D9FBFF"/>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1" vert="horz" wrap="square" lIns="68569" tIns="68569" rIns="68569" bIns="68569"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venir Next Demi Bold"/>
                <a:ea typeface="+mj-ea"/>
                <a:cs typeface="+mj-cs"/>
              </a:rPr>
              <a:t>Sildenafil (generic Viagra)</a:t>
            </a:r>
            <a:r>
              <a:rPr kumimoji="0" lang="en-US" sz="2400" b="0" i="0" u="none" strike="noStrike" kern="1200" cap="none" spc="0" normalizeH="0" baseline="0" noProof="0">
                <a:ln>
                  <a:noFill/>
                </a:ln>
                <a:solidFill>
                  <a:prstClr val="black"/>
                </a:solidFill>
                <a:effectLst/>
                <a:uLnTx/>
                <a:uFillTx/>
                <a:latin typeface="Avenir Next Demi Bold"/>
                <a:ea typeface="+mj-ea"/>
                <a:cs typeface="+mj-cs"/>
              </a:rPr>
              <a:t> is used to treat erectile dysfunction.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a:ea typeface="+mj-ea"/>
              <a:cs typeface="+mj-cs"/>
            </a:endParaRP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ea typeface="+mj-ea"/>
                <a:cs typeface="+mj-cs"/>
              </a:rPr>
              <a:t>Most plans will cover certain Erectile Dysfunction (ED) drugs for the 2026 benefit year. </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venir Next"/>
              <a:ea typeface="+mj-ea"/>
              <a:cs typeface="+mj-cs"/>
            </a:endParaRP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ea typeface="+mj-ea"/>
                <a:cs typeface="+mj-cs"/>
              </a:rPr>
              <a:t>Erectile Dysfunction drugs are covered under Tier 2 (copays vary by plan).</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venir Next"/>
              <a:ea typeface="+mj-ea"/>
              <a:cs typeface="+mj-cs"/>
            </a:endParaRP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a:ea typeface="+mj-ea"/>
                <a:cs typeface="+mj-cs"/>
              </a:rPr>
              <a:t>Covered medications: Sildenafil 25, 50, and 100 mg</a:t>
            </a:r>
            <a:r>
              <a:rPr kumimoji="0" lang="en-US" sz="1400" b="0" i="0" u="none" strike="noStrike" kern="1200" cap="none" spc="0" normalizeH="0" baseline="30000" noProof="0">
                <a:ln>
                  <a:noFill/>
                </a:ln>
                <a:solidFill>
                  <a:prstClr val="black"/>
                </a:solidFill>
                <a:effectLst/>
                <a:uLnTx/>
                <a:uFillTx/>
                <a:latin typeface="Avenir Next"/>
                <a:ea typeface="+mj-ea"/>
                <a:cs typeface="+mj-cs"/>
              </a:rPr>
              <a:t>^</a:t>
            </a:r>
          </a:p>
        </p:txBody>
      </p:sp>
      <p:pic>
        <p:nvPicPr>
          <p:cNvPr id="6" name="Picture 5">
            <a:extLst>
              <a:ext uri="{FF2B5EF4-FFF2-40B4-BE49-F238E27FC236}">
                <a16:creationId xmlns:a16="http://schemas.microsoft.com/office/drawing/2014/main" id="{8B23A8F0-C057-4EAD-F71F-132506D7B075}"/>
              </a:ext>
            </a:extLst>
          </p:cNvPr>
          <p:cNvPicPr>
            <a:picLocks noChangeAspect="1"/>
          </p:cNvPicPr>
          <p:nvPr/>
        </p:nvPicPr>
        <p:blipFill rotWithShape="1">
          <a:blip r:embed="rId3"/>
          <a:srcRect l="3088" t="2610" r="2251" b="4130"/>
          <a:stretch/>
        </p:blipFill>
        <p:spPr>
          <a:xfrm>
            <a:off x="7751393" y="3372132"/>
            <a:ext cx="3887074" cy="2012950"/>
          </a:xfrm>
          <a:prstGeom prst="round2DiagRect">
            <a:avLst>
              <a:gd name="adj1" fmla="val 16667"/>
              <a:gd name="adj2" fmla="val 9984"/>
            </a:avLst>
          </a:prstGeom>
          <a:ln w="127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07EFB4B7-D5D0-E560-2147-76CBA76F0A26}"/>
              </a:ext>
            </a:extLst>
          </p:cNvPr>
          <p:cNvSpPr txBox="1"/>
          <p:nvPr/>
        </p:nvSpPr>
        <p:spPr>
          <a:xfrm>
            <a:off x="431802" y="6473704"/>
            <a:ext cx="11709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venir Next"/>
                <a:ea typeface="+mn-ea"/>
                <a:cs typeface="+mn-cs"/>
              </a:rPr>
              <a:t>^</a:t>
            </a:r>
            <a:r>
              <a:rPr kumimoji="0" lang="en-US" sz="1200" b="0" i="0" u="none" strike="noStrike" kern="1200" cap="none" spc="0" normalizeH="0" baseline="0" noProof="0">
                <a:ln>
                  <a:noFill/>
                </a:ln>
                <a:solidFill>
                  <a:prstClr val="black"/>
                </a:solidFill>
                <a:effectLst/>
                <a:uLnTx/>
                <a:uFillTx/>
                <a:latin typeface="Avenir Next"/>
                <a:ea typeface="+mn-ea"/>
                <a:cs typeface="+mn-cs"/>
              </a:rPr>
              <a:t>Quantity limit of 6 pills per 30 days.</a:t>
            </a:r>
          </a:p>
        </p:txBody>
      </p:sp>
    </p:spTree>
    <p:extLst>
      <p:ext uri="{BB962C8B-B14F-4D97-AF65-F5344CB8AC3E}">
        <p14:creationId xmlns:p14="http://schemas.microsoft.com/office/powerpoint/2010/main" val="274217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D21381-1E76-0AEF-0451-94D868E67B1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CB0D290-1BA3-C987-DF6D-D311E92A3199}"/>
              </a:ext>
            </a:extLst>
          </p:cNvPr>
          <p:cNvSpPr>
            <a:spLocks noGrp="1"/>
          </p:cNvSpPr>
          <p:nvPr>
            <p:ph type="title"/>
          </p:nvPr>
        </p:nvSpPr>
        <p:spPr/>
        <p:txBody>
          <a:bodyPr/>
          <a:lstStyle/>
          <a:p>
            <a:r>
              <a:rPr lang="en-US"/>
              <a:t>Coordinated Care Model Partners</a:t>
            </a:r>
          </a:p>
        </p:txBody>
      </p:sp>
      <p:grpSp>
        <p:nvGrpSpPr>
          <p:cNvPr id="10" name="Group 9">
            <a:extLst>
              <a:ext uri="{FF2B5EF4-FFF2-40B4-BE49-F238E27FC236}">
                <a16:creationId xmlns:a16="http://schemas.microsoft.com/office/drawing/2014/main" id="{07D149DE-BE0E-06D3-B4EE-85891E6873FE}"/>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DEF3E148-7C8D-0824-1342-85874B63DA04}"/>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99BE683B-3B8C-68B7-7171-721265B6CB46}"/>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77A01DE1-8273-1959-5EB6-43CEDD318396}"/>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FC8F89DB-262C-F71E-4CEF-1F87D5CD4432}"/>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E0217EF0-2E38-73BE-93BD-B059B664D27A}"/>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F5756C2D-8FAC-EEA6-074F-5C7F58DAE336}"/>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0DCFBD91-EA53-19DB-E397-A3C462C3C6EE}"/>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AAB7CCB2-D467-EA1A-8D75-FA31DE899191}"/>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FECA9B76-B35F-1F53-A254-5E559652E0B2}"/>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D126EE5C-48ED-8C3E-3083-55B682813A43}"/>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02736E31-EC47-FDFC-8E1B-08A12B5F9291}"/>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86BAC5FF-E347-D5A0-0B93-3CE44BED103D}"/>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12B2345F-804B-0F93-D373-076741963F89}"/>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8CADFFC3-2FEB-4B4C-79F9-EB9323E12915}"/>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760BA129-FFC4-3820-BCFA-D134F1208E4D}"/>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BE4B8DB0-A412-38FA-98A9-44899BD0980F}"/>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E798C3E6-0EFE-FD23-BEE6-D9E07C53F797}"/>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A26E5107-5DD5-BC95-D9FF-66034E1618C9}"/>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14683B4F-1F54-AA5F-843A-3BF98C42F48F}"/>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A2D1A737-17D9-C60B-3C2E-F485582B1434}"/>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D1BF1EE3-F59F-C3BE-2DC9-82408206B60C}"/>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2" name="Text Placeholder 12">
            <a:extLst>
              <a:ext uri="{FF2B5EF4-FFF2-40B4-BE49-F238E27FC236}">
                <a16:creationId xmlns:a16="http://schemas.microsoft.com/office/drawing/2014/main" id="{418FE6A9-7726-9B53-CF61-A48189C3C2D9}"/>
              </a:ext>
            </a:extLst>
          </p:cNvPr>
          <p:cNvSpPr>
            <a:spLocks noGrp="1"/>
          </p:cNvSpPr>
          <p:nvPr>
            <p:ph type="body" sz="quarter" idx="32"/>
          </p:nvPr>
        </p:nvSpPr>
        <p:spPr>
          <a:xfrm>
            <a:off x="431801" y="1007999"/>
            <a:ext cx="10899922" cy="432001"/>
          </a:xfrm>
        </p:spPr>
        <p:txBody>
          <a:bodyPr/>
          <a:lstStyle/>
          <a:p>
            <a:r>
              <a:rPr lang="en-US" sz="1600">
                <a:solidFill>
                  <a:srgbClr val="000000"/>
                </a:solidFill>
              </a:rPr>
              <a:t>Zing collaborates with partners to increase member engagement and clinical results by using its care model, member experience and data. </a:t>
            </a:r>
          </a:p>
        </p:txBody>
      </p:sp>
      <p:grpSp>
        <p:nvGrpSpPr>
          <p:cNvPr id="7" name="Group 6">
            <a:extLst>
              <a:ext uri="{FF2B5EF4-FFF2-40B4-BE49-F238E27FC236}">
                <a16:creationId xmlns:a16="http://schemas.microsoft.com/office/drawing/2014/main" id="{5F315259-46BD-1178-5764-47A52EE263E9}"/>
              </a:ext>
            </a:extLst>
          </p:cNvPr>
          <p:cNvGrpSpPr/>
          <p:nvPr/>
        </p:nvGrpSpPr>
        <p:grpSpPr>
          <a:xfrm>
            <a:off x="362223" y="2436743"/>
            <a:ext cx="10908737" cy="650097"/>
            <a:chOff x="8204391" y="2736804"/>
            <a:chExt cx="10908737" cy="650097"/>
          </a:xfrm>
        </p:grpSpPr>
        <p:pic>
          <p:nvPicPr>
            <p:cNvPr id="22" name="Picture 21">
              <a:extLst>
                <a:ext uri="{FF2B5EF4-FFF2-40B4-BE49-F238E27FC236}">
                  <a16:creationId xmlns:a16="http://schemas.microsoft.com/office/drawing/2014/main" id="{191E785F-914F-FF34-81D4-7E24B4474E54}"/>
                </a:ext>
              </a:extLst>
            </p:cNvPr>
            <p:cNvPicPr>
              <a:picLocks noChangeAspect="1"/>
            </p:cNvPicPr>
            <p:nvPr/>
          </p:nvPicPr>
          <p:blipFill>
            <a:blip r:embed="rId3"/>
            <a:srcRect/>
            <a:stretch/>
          </p:blipFill>
          <p:spPr>
            <a:xfrm>
              <a:off x="8204391" y="2736804"/>
              <a:ext cx="1819252" cy="650097"/>
            </a:xfrm>
            <a:prstGeom prst="rect">
              <a:avLst/>
            </a:prstGeom>
          </p:spPr>
        </p:pic>
        <p:sp>
          <p:nvSpPr>
            <p:cNvPr id="24" name="Text Placeholder 21">
              <a:extLst>
                <a:ext uri="{FF2B5EF4-FFF2-40B4-BE49-F238E27FC236}">
                  <a16:creationId xmlns:a16="http://schemas.microsoft.com/office/drawing/2014/main" id="{C9249629-2E9B-72DD-0D1E-10CE8697F97B}"/>
                </a:ext>
              </a:extLst>
            </p:cNvPr>
            <p:cNvSpPr txBox="1">
              <a:spLocks/>
            </p:cNvSpPr>
            <p:nvPr/>
          </p:nvSpPr>
          <p:spPr>
            <a:xfrm>
              <a:off x="10356083" y="2804369"/>
              <a:ext cx="8757045" cy="526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venir Next"/>
                  <a:ea typeface="Calibri" panose="020F0502020204030204" pitchFamily="34" charset="0"/>
                  <a:cs typeface="Times New Roman" panose="02020603050405020304" pitchFamily="18" charset="0"/>
                </a:rPr>
                <a:t>Advanced Diabetes Supply (ADS): </a:t>
              </a:r>
              <a:r>
                <a:rPr kumimoji="0" lang="en-US" sz="1600" b="0" i="0" u="none" strike="noStrike" kern="1200" cap="none" spc="0" normalizeH="0" baseline="0" noProof="0">
                  <a:ln>
                    <a:noFill/>
                  </a:ln>
                  <a:solidFill>
                    <a:srgbClr val="000000"/>
                  </a:solidFill>
                  <a:effectLst/>
                  <a:uLnTx/>
                  <a:uFillTx/>
                  <a:latin typeface="Avenir Next"/>
                  <a:ea typeface="Calibri" panose="020F0502020204030204" pitchFamily="34" charset="0"/>
                  <a:cs typeface="Times New Roman" panose="02020603050405020304" pitchFamily="18" charset="0"/>
                </a:rPr>
                <a:t>Leading national distributor of Durable Medical Equipment (DME) specializing in the diabetes supply industry.</a:t>
              </a:r>
            </a:p>
          </p:txBody>
        </p:sp>
      </p:grpSp>
      <p:pic>
        <p:nvPicPr>
          <p:cNvPr id="25" name="Picture 24">
            <a:extLst>
              <a:ext uri="{FF2B5EF4-FFF2-40B4-BE49-F238E27FC236}">
                <a16:creationId xmlns:a16="http://schemas.microsoft.com/office/drawing/2014/main" id="{01F39F5A-9552-38D6-12A5-A01BCD10AD4E}"/>
              </a:ext>
            </a:extLst>
          </p:cNvPr>
          <p:cNvPicPr>
            <a:picLocks noChangeAspect="1"/>
          </p:cNvPicPr>
          <p:nvPr/>
        </p:nvPicPr>
        <p:blipFill>
          <a:blip r:embed="rId4"/>
          <a:srcRect/>
          <a:stretch/>
        </p:blipFill>
        <p:spPr>
          <a:xfrm>
            <a:off x="949331" y="3184961"/>
            <a:ext cx="645035" cy="650097"/>
          </a:xfrm>
          <a:prstGeom prst="rect">
            <a:avLst/>
          </a:prstGeom>
        </p:spPr>
      </p:pic>
      <p:sp>
        <p:nvSpPr>
          <p:cNvPr id="34" name="Text Placeholder 21">
            <a:extLst>
              <a:ext uri="{FF2B5EF4-FFF2-40B4-BE49-F238E27FC236}">
                <a16:creationId xmlns:a16="http://schemas.microsoft.com/office/drawing/2014/main" id="{F5C05F99-A5E1-D62A-B3C0-F703FF943862}"/>
              </a:ext>
            </a:extLst>
          </p:cNvPr>
          <p:cNvSpPr txBox="1">
            <a:spLocks/>
          </p:cNvSpPr>
          <p:nvPr/>
        </p:nvSpPr>
        <p:spPr>
          <a:xfrm>
            <a:off x="2513915" y="3261670"/>
            <a:ext cx="8757045" cy="526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venir Next"/>
                <a:ea typeface="Calibri" panose="020F0502020204030204" pitchFamily="34" charset="0"/>
                <a:cs typeface="Times New Roman" panose="02020603050405020304" pitchFamily="18" charset="0"/>
              </a:rPr>
              <a:t>Karoo Health: </a:t>
            </a:r>
            <a:r>
              <a:rPr kumimoji="0" lang="en-US" sz="1600" b="0" i="0" u="none" strike="noStrike" kern="1200" cap="none" spc="0" normalizeH="0" baseline="0" noProof="0">
                <a:ln>
                  <a:noFill/>
                </a:ln>
                <a:solidFill>
                  <a:srgbClr val="000000"/>
                </a:solidFill>
                <a:effectLst/>
                <a:uLnTx/>
                <a:uFillTx/>
                <a:latin typeface="Avenir Next"/>
                <a:ea typeface="Calibri" panose="020F0502020204030204" pitchFamily="34" charset="0"/>
                <a:cs typeface="Times New Roman" panose="02020603050405020304" pitchFamily="18" charset="0"/>
              </a:rPr>
              <a:t>Healthcare provider that augments cardiovascular care using technology and the integration of wraparound support for patients.</a:t>
            </a:r>
          </a:p>
        </p:txBody>
      </p:sp>
      <p:pic>
        <p:nvPicPr>
          <p:cNvPr id="35" name="Picture 34">
            <a:extLst>
              <a:ext uri="{FF2B5EF4-FFF2-40B4-BE49-F238E27FC236}">
                <a16:creationId xmlns:a16="http://schemas.microsoft.com/office/drawing/2014/main" id="{AED5D67D-4C2C-EFB9-F9E8-26E6803DE3DD}"/>
              </a:ext>
            </a:extLst>
          </p:cNvPr>
          <p:cNvPicPr>
            <a:picLocks noChangeAspect="1"/>
          </p:cNvPicPr>
          <p:nvPr/>
        </p:nvPicPr>
        <p:blipFill>
          <a:blip r:embed="rId5"/>
          <a:srcRect/>
          <a:stretch/>
        </p:blipFill>
        <p:spPr>
          <a:xfrm>
            <a:off x="432000" y="3827426"/>
            <a:ext cx="1679695" cy="881840"/>
          </a:xfrm>
          <a:prstGeom prst="rect">
            <a:avLst/>
          </a:prstGeom>
        </p:spPr>
      </p:pic>
      <p:sp>
        <p:nvSpPr>
          <p:cNvPr id="36" name="Text Placeholder 21">
            <a:extLst>
              <a:ext uri="{FF2B5EF4-FFF2-40B4-BE49-F238E27FC236}">
                <a16:creationId xmlns:a16="http://schemas.microsoft.com/office/drawing/2014/main" id="{21CFA27F-AE73-5D5C-2C5A-91B7FFB38862}"/>
              </a:ext>
            </a:extLst>
          </p:cNvPr>
          <p:cNvSpPr txBox="1">
            <a:spLocks/>
          </p:cNvSpPr>
          <p:nvPr/>
        </p:nvSpPr>
        <p:spPr>
          <a:xfrm>
            <a:off x="2513915" y="4045159"/>
            <a:ext cx="9016070" cy="526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venir Next"/>
                <a:ea typeface="Calibri" panose="020F0502020204030204" pitchFamily="34" charset="0"/>
                <a:cs typeface="Times New Roman" panose="02020603050405020304" pitchFamily="18" charset="0"/>
              </a:rPr>
              <a:t>Perry Health: </a:t>
            </a:r>
            <a:r>
              <a:rPr kumimoji="0" lang="en-US" sz="1600" b="0" i="0" u="none" strike="noStrike" kern="1200" cap="none" spc="0" normalizeH="0" baseline="0" noProof="0">
                <a:ln>
                  <a:noFill/>
                </a:ln>
                <a:solidFill>
                  <a:srgbClr val="000000"/>
                </a:solidFill>
                <a:effectLst/>
                <a:uLnTx/>
                <a:uFillTx/>
                <a:latin typeface="Avenir Next"/>
                <a:ea typeface="Calibri" panose="020F0502020204030204" pitchFamily="34" charset="0"/>
                <a:cs typeface="Times New Roman" panose="02020603050405020304" pitchFamily="18" charset="0"/>
              </a:rPr>
              <a:t>Diabetes experts that work with providers to offer members a remote continuous health system for patients living with diabetes.</a:t>
            </a:r>
          </a:p>
        </p:txBody>
      </p:sp>
      <p:pic>
        <p:nvPicPr>
          <p:cNvPr id="48" name="Picture 47">
            <a:extLst>
              <a:ext uri="{FF2B5EF4-FFF2-40B4-BE49-F238E27FC236}">
                <a16:creationId xmlns:a16="http://schemas.microsoft.com/office/drawing/2014/main" id="{FCA9E112-E958-63CC-0828-C553F1E9F012}"/>
              </a:ext>
            </a:extLst>
          </p:cNvPr>
          <p:cNvPicPr>
            <a:picLocks noChangeAspect="1"/>
          </p:cNvPicPr>
          <p:nvPr/>
        </p:nvPicPr>
        <p:blipFill>
          <a:blip r:embed="rId6"/>
          <a:srcRect/>
          <a:stretch/>
        </p:blipFill>
        <p:spPr>
          <a:xfrm>
            <a:off x="649747" y="4629360"/>
            <a:ext cx="1244204" cy="650097"/>
          </a:xfrm>
          <a:prstGeom prst="rect">
            <a:avLst/>
          </a:prstGeom>
        </p:spPr>
      </p:pic>
      <p:sp>
        <p:nvSpPr>
          <p:cNvPr id="49" name="Text Placeholder 21">
            <a:extLst>
              <a:ext uri="{FF2B5EF4-FFF2-40B4-BE49-F238E27FC236}">
                <a16:creationId xmlns:a16="http://schemas.microsoft.com/office/drawing/2014/main" id="{43BFF74A-A256-B99E-2881-D78EE4D9611E}"/>
              </a:ext>
            </a:extLst>
          </p:cNvPr>
          <p:cNvSpPr txBox="1">
            <a:spLocks/>
          </p:cNvSpPr>
          <p:nvPr/>
        </p:nvSpPr>
        <p:spPr>
          <a:xfrm>
            <a:off x="2513915" y="4834086"/>
            <a:ext cx="9016070" cy="3920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venir Next"/>
                <a:ea typeface="Calibri" panose="020F0502020204030204" pitchFamily="34" charset="0"/>
                <a:cs typeface="Times New Roman" panose="02020603050405020304" pitchFamily="18" charset="0"/>
              </a:rPr>
              <a:t>Strive Health: </a:t>
            </a:r>
            <a:r>
              <a:rPr kumimoji="0" lang="en-US" sz="1600" b="0" i="0" u="none" strike="noStrike" kern="1200" cap="none" spc="0" normalizeH="0" baseline="0" noProof="0">
                <a:ln>
                  <a:noFill/>
                </a:ln>
                <a:solidFill>
                  <a:srgbClr val="000000"/>
                </a:solidFill>
                <a:effectLst/>
                <a:uLnTx/>
                <a:uFillTx/>
                <a:latin typeface="Avenir Next"/>
                <a:ea typeface="Calibri" panose="020F0502020204030204" pitchFamily="34" charset="0"/>
                <a:cs typeface="Times New Roman" panose="02020603050405020304" pitchFamily="18" charset="0"/>
              </a:rPr>
              <a:t>Healthcare partner that is the nation’s leader in value-based kidney care.</a:t>
            </a:r>
          </a:p>
        </p:txBody>
      </p:sp>
      <p:sp>
        <p:nvSpPr>
          <p:cNvPr id="50" name="Text Placeholder 21">
            <a:extLst>
              <a:ext uri="{FF2B5EF4-FFF2-40B4-BE49-F238E27FC236}">
                <a16:creationId xmlns:a16="http://schemas.microsoft.com/office/drawing/2014/main" id="{C4103C1A-B890-4E40-AAEA-3B7F5CA37BDE}"/>
              </a:ext>
            </a:extLst>
          </p:cNvPr>
          <p:cNvSpPr txBox="1">
            <a:spLocks/>
          </p:cNvSpPr>
          <p:nvPr/>
        </p:nvSpPr>
        <p:spPr>
          <a:xfrm>
            <a:off x="510495" y="1977901"/>
            <a:ext cx="8600477" cy="297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venir Next Demi Bold"/>
                <a:ea typeface="Calibri" panose="020F0502020204030204" pitchFamily="34" charset="0"/>
                <a:cs typeface="Times New Roman" panose="02020603050405020304" pitchFamily="18" charset="0"/>
              </a:rPr>
              <a:t>Condition-specific value-based partners:</a:t>
            </a:r>
            <a:endParaRPr kumimoji="0" lang="en-US" sz="1600" b="0" i="0" u="none" strike="noStrike" kern="1200" cap="none" spc="0" normalizeH="0" baseline="0" noProof="0">
              <a:ln>
                <a:noFill/>
              </a:ln>
              <a:solidFill>
                <a:srgbClr val="000000"/>
              </a:solidFill>
              <a:effectLst/>
              <a:uLnTx/>
              <a:uFillTx/>
              <a:latin typeface="Avenir Next Demi Bold"/>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9E8C0A78-F694-2AC9-6C01-0AA7493CD141}"/>
              </a:ext>
            </a:extLst>
          </p:cNvPr>
          <p:cNvSpPr txBox="1"/>
          <p:nvPr/>
        </p:nvSpPr>
        <p:spPr>
          <a:xfrm>
            <a:off x="526738" y="6255936"/>
            <a:ext cx="11257720"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venir Next"/>
                <a:cs typeface="Arial"/>
                <a:sym typeface="Arial"/>
              </a:rPr>
              <a:t>^ Partner services may vary by condition.</a:t>
            </a:r>
          </a:p>
        </p:txBody>
      </p:sp>
    </p:spTree>
    <p:extLst>
      <p:ext uri="{BB962C8B-B14F-4D97-AF65-F5344CB8AC3E}">
        <p14:creationId xmlns:p14="http://schemas.microsoft.com/office/powerpoint/2010/main" val="2952390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23095-A0B7-C337-A952-6D16072EB99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1412E15-E01B-6E10-77B0-38162EF70040}"/>
              </a:ext>
            </a:extLst>
          </p:cNvPr>
          <p:cNvSpPr>
            <a:spLocks noGrp="1"/>
          </p:cNvSpPr>
          <p:nvPr>
            <p:ph type="title"/>
          </p:nvPr>
        </p:nvSpPr>
        <p:spPr/>
        <p:txBody>
          <a:bodyPr/>
          <a:lstStyle/>
          <a:p>
            <a:r>
              <a:rPr lang="en-US"/>
              <a:t>2026 Product Certification</a:t>
            </a:r>
          </a:p>
        </p:txBody>
      </p:sp>
      <p:grpSp>
        <p:nvGrpSpPr>
          <p:cNvPr id="10" name="Group 9">
            <a:extLst>
              <a:ext uri="{FF2B5EF4-FFF2-40B4-BE49-F238E27FC236}">
                <a16:creationId xmlns:a16="http://schemas.microsoft.com/office/drawing/2014/main" id="{BB10D8A4-678D-9FF5-FD91-FF0D1C97ECBE}"/>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A29BE4A3-19AC-9B6A-7219-154DD44F2D4B}"/>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AA8A07FE-8C1E-BC66-179E-6A92ABE15C11}"/>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A84F5AD7-A6B1-9067-B192-97C23AC23F3D}"/>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C28B8D85-9922-7449-B8AB-5C27BC15A9ED}"/>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61C8E927-144A-0AFF-9A7C-475BA97A367E}"/>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98A4DA83-7C76-E5B4-FD9D-9FB244EE9B64}"/>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2E468360-6CDE-8B06-7E0C-DEFD39BF5B6C}"/>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926CCD56-2125-7F52-481A-82062D3F889F}"/>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F967A720-91E8-6E53-9BCF-2A23DFA76B81}"/>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511A8AB4-B18E-089C-3B4B-E0FDEB201A17}"/>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9F22DF7E-004D-01AD-EEC4-53F41BC1E0A9}"/>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32427300-697B-E58C-ED71-B327FD066B86}"/>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32FE6D8D-A7FB-29C5-C471-AB587AD89DB0}"/>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6398631B-E34C-871D-2C5D-6CA2D5E7D629}"/>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A81A401C-E92E-CD5B-9172-15B3EB46ADE4}"/>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59E9CDE7-9D69-8497-C94D-EEB77EAF9872}"/>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23D34F85-7105-A2D9-F60F-928914E882A7}"/>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67FC755B-5B4E-A6D4-6EE0-8E9FC5369EED}"/>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4D24D091-A390-2CF2-962D-F5A926B70DE3}"/>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70D6CECC-EE84-B09A-EDA8-CF3691E5D3D8}"/>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34E15FC3-C91D-17DC-5B4E-489627CACD6B}"/>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D088E393-C7FA-6413-B03A-64163AA2DB13}"/>
              </a:ext>
            </a:extLst>
          </p:cNvPr>
          <p:cNvSpPr>
            <a:spLocks noGrp="1"/>
          </p:cNvSpPr>
          <p:nvPr>
            <p:ph type="body" sz="quarter" idx="32"/>
          </p:nvPr>
        </p:nvSpPr>
        <p:spPr>
          <a:xfrm>
            <a:off x="431801" y="1007999"/>
            <a:ext cx="10899922" cy="640137"/>
          </a:xfrm>
        </p:spPr>
        <p:txBody>
          <a:bodyPr/>
          <a:lstStyle/>
          <a:p>
            <a:r>
              <a:rPr lang="en-US" sz="1600"/>
              <a:t>Our broker certification is completed from within our broker portal. </a:t>
            </a:r>
          </a:p>
          <a:p>
            <a:r>
              <a:rPr lang="en-US" sz="1600"/>
              <a:t>The Zing Health Agent Portal can be found at: </a:t>
            </a:r>
            <a:r>
              <a:rPr lang="en-US" sz="1600">
                <a:solidFill>
                  <a:srgbClr val="F79135"/>
                </a:solidFill>
                <a:hlinkClick r:id="rId3">
                  <a:extLst>
                    <a:ext uri="{A12FA001-AC4F-418D-AE19-62706E023703}">
                      <ahyp:hlinkClr xmlns:ahyp="http://schemas.microsoft.com/office/drawing/2018/hyperlinkcolor" val="tx"/>
                    </a:ext>
                  </a:extLst>
                </a:hlinkClick>
              </a:rPr>
              <a:t>ZING Login (evolvenxt.com)</a:t>
            </a:r>
            <a:endParaRPr lang="en-US" sz="1600"/>
          </a:p>
        </p:txBody>
      </p:sp>
      <p:sp>
        <p:nvSpPr>
          <p:cNvPr id="2" name="Text Placeholder 9">
            <a:extLst>
              <a:ext uri="{FF2B5EF4-FFF2-40B4-BE49-F238E27FC236}">
                <a16:creationId xmlns:a16="http://schemas.microsoft.com/office/drawing/2014/main" id="{8F435FFE-2C63-A045-03F9-171C5C967A30}"/>
              </a:ext>
            </a:extLst>
          </p:cNvPr>
          <p:cNvSpPr txBox="1">
            <a:spLocks/>
          </p:cNvSpPr>
          <p:nvPr/>
        </p:nvSpPr>
        <p:spPr>
          <a:xfrm>
            <a:off x="3370997" y="1981893"/>
            <a:ext cx="6960358" cy="2710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venir Next Demi Bold"/>
                <a:ea typeface="+mn-ea"/>
                <a:cs typeface="+mn-cs"/>
              </a:rPr>
              <a:t>Certification FAQs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7" normalizeH="0" baseline="0" noProof="0">
                <a:ln>
                  <a:noFill/>
                </a:ln>
                <a:solidFill>
                  <a:srgbClr val="000000"/>
                </a:solidFill>
                <a:effectLst/>
                <a:uLnTx/>
                <a:uFillTx/>
                <a:latin typeface="Avenir Next"/>
                <a:ea typeface="+mn-ea"/>
                <a:cs typeface="Arial"/>
              </a:rPr>
              <a:t>25 questions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7" normalizeH="0" baseline="0" noProof="0">
                <a:ln>
                  <a:noFill/>
                </a:ln>
                <a:solidFill>
                  <a:srgbClr val="000000"/>
                </a:solidFill>
                <a:effectLst/>
                <a:uLnTx/>
                <a:uFillTx/>
                <a:latin typeface="Avenir Next"/>
                <a:ea typeface="+mn-ea"/>
                <a:cs typeface="Arial"/>
              </a:rPr>
              <a:t>3 attempts to pass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7" normalizeH="0" baseline="0" noProof="0">
                <a:ln>
                  <a:noFill/>
                </a:ln>
                <a:solidFill>
                  <a:srgbClr val="000000"/>
                </a:solidFill>
                <a:effectLst/>
                <a:uLnTx/>
                <a:uFillTx/>
                <a:latin typeface="Avenir Next"/>
                <a:ea typeface="+mn-ea"/>
                <a:cs typeface="Arial"/>
              </a:rPr>
              <a:t>Must score 85% or higher to complete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7" normalizeH="0" baseline="0" noProof="0">
                <a:ln>
                  <a:noFill/>
                </a:ln>
                <a:solidFill>
                  <a:srgbClr val="000000"/>
                </a:solidFill>
                <a:effectLst/>
                <a:uLnTx/>
                <a:uFillTx/>
                <a:latin typeface="Avenir Next"/>
                <a:ea typeface="+mn-ea"/>
                <a:cs typeface="Arial"/>
              </a:rPr>
              <a:t>Open-book friendly (download the Training Guide for support)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7" normalizeH="0" baseline="0" noProof="0">
                <a:ln>
                  <a:noFill/>
                </a:ln>
                <a:solidFill>
                  <a:srgbClr val="000000"/>
                </a:solidFill>
                <a:effectLst/>
                <a:uLnTx/>
                <a:uFillTx/>
                <a:latin typeface="Avenir Next"/>
                <a:ea typeface="+mn-ea"/>
                <a:cs typeface="Arial"/>
              </a:rPr>
              <a:t>You can review answers and retake if additional study is needed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7" normalizeH="0" baseline="0" noProof="0">
                <a:ln>
                  <a:noFill/>
                </a:ln>
                <a:solidFill>
                  <a:srgbClr val="000000"/>
                </a:solidFill>
                <a:effectLst/>
                <a:uLnTx/>
                <a:uFillTx/>
                <a:latin typeface="Avenir Next"/>
                <a:ea typeface="+mn-ea"/>
                <a:cs typeface="Arial"/>
              </a:rPr>
              <a:t>Verify your RTS status from your broker portal dashboard</a:t>
            </a:r>
            <a:endParaRPr kumimoji="0" lang="en-US" sz="1600" b="0" i="0" u="none" strike="noStrike" kern="1200" cap="none" spc="0" normalizeH="0" baseline="0" noProof="0">
              <a:ln>
                <a:noFill/>
              </a:ln>
              <a:solidFill>
                <a:srgbClr val="F79135"/>
              </a:solidFill>
              <a:effectLst/>
              <a:uLnTx/>
              <a:uFillTx/>
              <a:latin typeface="Avenir Next"/>
              <a:ea typeface="+mn-ea"/>
              <a:cs typeface="+mn-cs"/>
            </a:endParaRPr>
          </a:p>
        </p:txBody>
      </p:sp>
      <p:pic>
        <p:nvPicPr>
          <p:cNvPr id="3" name="Graphic 2" descr="Ribbon with solid fill">
            <a:extLst>
              <a:ext uri="{FF2B5EF4-FFF2-40B4-BE49-F238E27FC236}">
                <a16:creationId xmlns:a16="http://schemas.microsoft.com/office/drawing/2014/main" id="{A7ABF676-D6EA-F588-5386-A05845E9E3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745" y="1836269"/>
            <a:ext cx="2710307" cy="2710307"/>
          </a:xfrm>
          <a:prstGeom prst="rect">
            <a:avLst/>
          </a:prstGeom>
        </p:spPr>
      </p:pic>
      <p:pic>
        <p:nvPicPr>
          <p:cNvPr id="9" name="Picture 8">
            <a:extLst>
              <a:ext uri="{FF2B5EF4-FFF2-40B4-BE49-F238E27FC236}">
                <a16:creationId xmlns:a16="http://schemas.microsoft.com/office/drawing/2014/main" id="{E354F6C4-DAA3-B2CD-2D7A-F0DDDD89317F}"/>
              </a:ext>
            </a:extLst>
          </p:cNvPr>
          <p:cNvPicPr preferRelativeResize="0">
            <a:picLocks noChangeAspect="1"/>
          </p:cNvPicPr>
          <p:nvPr/>
        </p:nvPicPr>
        <p:blipFill>
          <a:blip r:embed="rId6"/>
          <a:srcRect l="9899" t="66236" r="41259" b="3094"/>
          <a:stretch>
            <a:fillRect/>
          </a:stretch>
        </p:blipFill>
        <p:spPr>
          <a:xfrm>
            <a:off x="7173386" y="4546576"/>
            <a:ext cx="4353636" cy="1537825"/>
          </a:xfrm>
          <a:prstGeom prst="rect">
            <a:avLst/>
          </a:prstGeom>
        </p:spPr>
      </p:pic>
      <p:sp>
        <p:nvSpPr>
          <p:cNvPr id="21" name="TextBox 20">
            <a:extLst>
              <a:ext uri="{FF2B5EF4-FFF2-40B4-BE49-F238E27FC236}">
                <a16:creationId xmlns:a16="http://schemas.microsoft.com/office/drawing/2014/main" id="{A5D907D7-B479-89A1-64BF-074C4E013F81}"/>
              </a:ext>
            </a:extLst>
          </p:cNvPr>
          <p:cNvSpPr txBox="1"/>
          <p:nvPr/>
        </p:nvSpPr>
        <p:spPr>
          <a:xfrm>
            <a:off x="510496" y="5073954"/>
            <a:ext cx="5959810" cy="1107996"/>
          </a:xfrm>
          <a:prstGeom prst="rect">
            <a:avLst/>
          </a:prstGeom>
          <a:noFill/>
        </p:spPr>
        <p:txBody>
          <a:bodyPr wrap="square">
            <a:spAutoFit/>
          </a:bodyPr>
          <a:lstStyle/>
          <a:p>
            <a:pPr marL="8405" marR="3362" lvl="0" indent="0" algn="l" defTabSz="403433" rtl="0" eaLnBrk="1" fontAlgn="auto" latinLnBrk="0" hangingPunct="1">
              <a:lnSpc>
                <a:spcPct val="100000"/>
              </a:lnSpc>
              <a:spcBef>
                <a:spcPts val="0"/>
              </a:spcBef>
              <a:spcAft>
                <a:spcPts val="0"/>
              </a:spcAft>
              <a:buClr>
                <a:srgbClr val="586061"/>
              </a:buClr>
              <a:buSzTx/>
              <a:buFontTx/>
              <a:buNone/>
              <a:tabLst>
                <a:tab pos="122711" algn="l"/>
              </a:tabLst>
              <a:defRPr/>
            </a:pPr>
            <a:r>
              <a:rPr kumimoji="0" lang="en-US" sz="1600" b="0" i="0" u="none" strike="noStrike" kern="1200" cap="none" spc="-7" normalizeH="0" baseline="0" noProof="0">
                <a:ln>
                  <a:noFill/>
                </a:ln>
                <a:solidFill>
                  <a:srgbClr val="000000"/>
                </a:solidFill>
                <a:effectLst/>
                <a:uLnTx/>
                <a:uFillTx/>
                <a:latin typeface="Avenir Next"/>
                <a:ea typeface="+mn-ea"/>
                <a:cs typeface="Arial"/>
              </a:rPr>
              <a:t>Our certification guides will walk you through the process!</a:t>
            </a:r>
          </a:p>
          <a:p>
            <a:pPr marL="8405" marR="3362" lvl="0" indent="0" algn="l" defTabSz="403433" rtl="0" eaLnBrk="1" fontAlgn="auto" latinLnBrk="0" hangingPunct="1">
              <a:lnSpc>
                <a:spcPct val="100000"/>
              </a:lnSpc>
              <a:spcBef>
                <a:spcPts val="0"/>
              </a:spcBef>
              <a:spcAft>
                <a:spcPts val="0"/>
              </a:spcAft>
              <a:buClr>
                <a:srgbClr val="586061"/>
              </a:buClr>
              <a:buSzTx/>
              <a:buFontTx/>
              <a:buNone/>
              <a:tabLst>
                <a:tab pos="122711" algn="l"/>
              </a:tabLst>
              <a:defRPr/>
            </a:pPr>
            <a:endParaRPr kumimoji="0" lang="en-US" sz="1400" b="0" i="0" u="none" strike="noStrike" kern="1200" cap="none" spc="-7" normalizeH="0" baseline="0" noProof="0">
              <a:ln>
                <a:noFill/>
              </a:ln>
              <a:solidFill>
                <a:prstClr val="black"/>
              </a:solidFill>
              <a:effectLst/>
              <a:uLnTx/>
              <a:uFillTx/>
              <a:latin typeface="Avenir Next"/>
              <a:ea typeface="+mn-ea"/>
              <a:cs typeface="Arial"/>
            </a:endParaRPr>
          </a:p>
          <a:p>
            <a:pPr marL="8405" marR="3362" lvl="0" indent="0" algn="l" defTabSz="403433" rtl="0" eaLnBrk="1" fontAlgn="auto" latinLnBrk="0" hangingPunct="1">
              <a:lnSpc>
                <a:spcPct val="100000"/>
              </a:lnSpc>
              <a:spcBef>
                <a:spcPts val="0"/>
              </a:spcBef>
              <a:spcAft>
                <a:spcPts val="0"/>
              </a:spcAft>
              <a:buClr>
                <a:srgbClr val="586061"/>
              </a:buClr>
              <a:buSzTx/>
              <a:buFontTx/>
              <a:buNone/>
              <a:tabLst>
                <a:tab pos="122711" algn="l"/>
              </a:tabLst>
              <a:defRPr/>
            </a:pPr>
            <a:r>
              <a:rPr kumimoji="0" lang="en-US" sz="1800" b="1" i="0" u="none" strike="noStrike" kern="1200" cap="none" spc="-7" normalizeH="0" baseline="0" noProof="0">
                <a:ln>
                  <a:noFill/>
                </a:ln>
                <a:solidFill>
                  <a:srgbClr val="F68D2E"/>
                </a:solidFill>
                <a:effectLst/>
                <a:uLnTx/>
                <a:uFillTx/>
                <a:latin typeface="Avenir Next Demi Bold"/>
                <a:ea typeface="+mn-ea"/>
                <a:cs typeface="Arial"/>
                <a:hlinkClick r:id="rId7">
                  <a:extLst>
                    <a:ext uri="{A12FA001-AC4F-418D-AE19-62706E023703}">
                      <ahyp:hlinkClr xmlns:ahyp="http://schemas.microsoft.com/office/drawing/2018/hyperlinkcolor" val="tx"/>
                    </a:ext>
                  </a:extLst>
                </a:hlinkClick>
              </a:rPr>
              <a:t>Broker Certification Guide</a:t>
            </a:r>
            <a:endParaRPr kumimoji="0" lang="en-US" sz="1800" b="1" i="0" u="none" strike="noStrike" kern="1200" cap="none" spc="-7" normalizeH="0" baseline="0" noProof="0">
              <a:ln>
                <a:noFill/>
              </a:ln>
              <a:solidFill>
                <a:srgbClr val="F68D2E"/>
              </a:solidFill>
              <a:effectLst/>
              <a:uLnTx/>
              <a:uFillTx/>
              <a:latin typeface="Avenir Next Demi Bold"/>
              <a:ea typeface="+mn-ea"/>
              <a:cs typeface="Arial"/>
            </a:endParaRPr>
          </a:p>
          <a:p>
            <a:pPr marL="8405" marR="3362" lvl="0" indent="0" algn="l" defTabSz="403433" rtl="0" eaLnBrk="1" fontAlgn="auto" latinLnBrk="0" hangingPunct="1">
              <a:lnSpc>
                <a:spcPct val="100000"/>
              </a:lnSpc>
              <a:spcBef>
                <a:spcPts val="0"/>
              </a:spcBef>
              <a:spcAft>
                <a:spcPts val="0"/>
              </a:spcAft>
              <a:buClr>
                <a:srgbClr val="586061"/>
              </a:buClr>
              <a:buSzTx/>
              <a:buFontTx/>
              <a:buNone/>
              <a:tabLst>
                <a:tab pos="122711" algn="l"/>
              </a:tabLst>
              <a:defRPr/>
            </a:pPr>
            <a:r>
              <a:rPr kumimoji="0" lang="en-US" sz="1800" b="1" i="0" u="none" strike="noStrike" kern="1200" cap="none" spc="-7" normalizeH="0" baseline="0" noProof="0">
                <a:ln>
                  <a:noFill/>
                </a:ln>
                <a:solidFill>
                  <a:srgbClr val="F68D2E"/>
                </a:solidFill>
                <a:effectLst/>
                <a:uLnTx/>
                <a:uFillTx/>
                <a:latin typeface="Avenir Next Demi Bold"/>
                <a:ea typeface="+mn-ea"/>
                <a:cs typeface="Arial"/>
                <a:hlinkClick r:id="rId8">
                  <a:extLst>
                    <a:ext uri="{A12FA001-AC4F-418D-AE19-62706E023703}">
                      <ahyp:hlinkClr xmlns:ahyp="http://schemas.microsoft.com/office/drawing/2018/hyperlinkcolor" val="tx"/>
                    </a:ext>
                  </a:extLst>
                </a:hlinkClick>
              </a:rPr>
              <a:t>Agency Certification Guide</a:t>
            </a:r>
            <a:endParaRPr kumimoji="0" lang="en-US" sz="1800" b="1" i="0" u="none" strike="noStrike" kern="1200" cap="none" spc="-7" normalizeH="0" baseline="0" noProof="0">
              <a:ln>
                <a:noFill/>
              </a:ln>
              <a:solidFill>
                <a:srgbClr val="F68D2E"/>
              </a:solidFill>
              <a:effectLst/>
              <a:uLnTx/>
              <a:uFillTx/>
              <a:latin typeface="Avenir Next Demi Bold"/>
              <a:ea typeface="+mn-ea"/>
              <a:cs typeface="Arial"/>
            </a:endParaRPr>
          </a:p>
        </p:txBody>
      </p:sp>
    </p:spTree>
    <p:extLst>
      <p:ext uri="{BB962C8B-B14F-4D97-AF65-F5344CB8AC3E}">
        <p14:creationId xmlns:p14="http://schemas.microsoft.com/office/powerpoint/2010/main" val="750949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A73094-6F5F-2A2C-446F-C984B534628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E862942-6ABE-88C2-D031-B42A64CB6921}"/>
              </a:ext>
            </a:extLst>
          </p:cNvPr>
          <p:cNvSpPr>
            <a:spLocks noGrp="1"/>
          </p:cNvSpPr>
          <p:nvPr>
            <p:ph type="title"/>
          </p:nvPr>
        </p:nvSpPr>
        <p:spPr/>
        <p:txBody>
          <a:bodyPr/>
          <a:lstStyle/>
          <a:p>
            <a:r>
              <a:rPr lang="en-US"/>
              <a:t>2026 AHIP</a:t>
            </a:r>
          </a:p>
        </p:txBody>
      </p:sp>
      <p:grpSp>
        <p:nvGrpSpPr>
          <p:cNvPr id="10" name="Group 9">
            <a:extLst>
              <a:ext uri="{FF2B5EF4-FFF2-40B4-BE49-F238E27FC236}">
                <a16:creationId xmlns:a16="http://schemas.microsoft.com/office/drawing/2014/main" id="{CCF68383-6415-3416-3A91-A68AF66D15AF}"/>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E8AF9755-E049-6B47-3578-5E8C70FE02F9}"/>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AC8905AB-65EA-662D-5730-2C6AF509841D}"/>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146E8368-FB61-75B4-B60E-94F697C1E0D5}"/>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7A64BC05-EC02-6ACF-00DF-127F04BCB4B9}"/>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14EFEF52-4480-28B7-7BE5-9978A5DA9697}"/>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CD5B633A-B31C-5A4D-19B4-D27606163A28}"/>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FF7F6418-C07B-AEB6-77C1-5533A98AE466}"/>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50F751C3-3E3E-CF16-11A0-C15B3DBBC28D}"/>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73D1E364-6CF5-2D40-6B8F-0A9A80EF87C8}"/>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59A74A0D-4940-40FD-5056-19D47A17B805}"/>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095F71CE-3127-B9C2-0B86-9F732A768AA6}"/>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501534BD-76D2-310B-FCE3-2CEDD108B1BB}"/>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8E0D8C3B-4498-5B5B-8E8F-652C77796A57}"/>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73369C72-CE7B-65FC-E5A8-8ED2914ED572}"/>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252EC698-650B-2A86-FBF1-AF198B0EFEEE}"/>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0607CB6C-C1C7-6821-72BD-E0063C704139}"/>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F0BF03A5-1846-CA0D-3449-3C8AC796CFC8}"/>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70D05D05-6072-E87C-411F-AF6BCD34052B}"/>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0BFB30A5-F98D-7DD8-BDDD-BAE8731A80B7}"/>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C5EE7719-D431-11F3-F475-337F03A864CD}"/>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3F890F3B-2436-E776-3766-39C436E76736}"/>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3D20DB5F-F4E6-0EBA-6DFC-F5FC8FA48690}"/>
              </a:ext>
            </a:extLst>
          </p:cNvPr>
          <p:cNvSpPr>
            <a:spLocks noGrp="1"/>
          </p:cNvSpPr>
          <p:nvPr>
            <p:ph type="body" sz="quarter" idx="32"/>
          </p:nvPr>
        </p:nvSpPr>
        <p:spPr>
          <a:xfrm>
            <a:off x="431801" y="1007999"/>
            <a:ext cx="10899922" cy="640137"/>
          </a:xfrm>
        </p:spPr>
        <p:txBody>
          <a:bodyPr/>
          <a:lstStyle/>
          <a:p>
            <a:r>
              <a:rPr lang="en-US" sz="1600"/>
              <a:t>Zing Health requires agents complete AHIP annually and share the results. Using our link, also allows you to take AHIP at a discounted rate of $125!</a:t>
            </a:r>
          </a:p>
        </p:txBody>
      </p:sp>
      <p:sp>
        <p:nvSpPr>
          <p:cNvPr id="5" name="TextBox 4">
            <a:extLst>
              <a:ext uri="{FF2B5EF4-FFF2-40B4-BE49-F238E27FC236}">
                <a16:creationId xmlns:a16="http://schemas.microsoft.com/office/drawing/2014/main" id="{94B460D0-3753-307D-A033-6CB535E26D0C}"/>
              </a:ext>
            </a:extLst>
          </p:cNvPr>
          <p:cNvSpPr txBox="1"/>
          <p:nvPr/>
        </p:nvSpPr>
        <p:spPr>
          <a:xfrm>
            <a:off x="468769" y="5386774"/>
            <a:ext cx="9647253" cy="338554"/>
          </a:xfrm>
          <a:prstGeom prst="rect">
            <a:avLst/>
          </a:prstGeom>
          <a:noFill/>
        </p:spPr>
        <p:txBody>
          <a:bodyPr wrap="square">
            <a:spAutoFit/>
          </a:bodyPr>
          <a:lstStyle/>
          <a:p>
            <a:pPr marL="8405" marR="3362" lvl="0" indent="0" algn="l" defTabSz="403433" rtl="0" eaLnBrk="1" fontAlgn="auto" latinLnBrk="0" hangingPunct="1">
              <a:lnSpc>
                <a:spcPct val="100000"/>
              </a:lnSpc>
              <a:spcBef>
                <a:spcPts val="0"/>
              </a:spcBef>
              <a:spcAft>
                <a:spcPts val="0"/>
              </a:spcAft>
              <a:buClr>
                <a:srgbClr val="586061"/>
              </a:buClr>
              <a:buSzTx/>
              <a:buFontTx/>
              <a:buNone/>
              <a:tabLst>
                <a:tab pos="122711" algn="l"/>
              </a:tabLst>
              <a:defRPr/>
            </a:pPr>
            <a:r>
              <a:rPr kumimoji="0" lang="en-US" sz="1600" b="0" i="0" u="none" strike="noStrike" kern="1200" cap="none" spc="-7" normalizeH="0" baseline="0" noProof="0">
                <a:ln>
                  <a:noFill/>
                </a:ln>
                <a:solidFill>
                  <a:srgbClr val="000000"/>
                </a:solidFill>
                <a:effectLst/>
                <a:uLnTx/>
                <a:uFillTx/>
                <a:latin typeface="Avenir Next"/>
                <a:ea typeface="+mn-ea"/>
                <a:cs typeface="Arial"/>
              </a:rPr>
              <a:t>Visit our </a:t>
            </a:r>
            <a:r>
              <a:rPr kumimoji="0" lang="en-US" sz="1600" b="1" i="0" u="none" strike="noStrike" kern="1200" cap="none" spc="-7" normalizeH="0" baseline="0" noProof="0">
                <a:ln>
                  <a:noFill/>
                </a:ln>
                <a:solidFill>
                  <a:srgbClr val="FFB549"/>
                </a:solidFill>
                <a:effectLst/>
                <a:uLnTx/>
                <a:uFillTx/>
                <a:latin typeface="Avenir Next"/>
                <a:ea typeface="+mn-ea"/>
                <a:cs typeface="Arial"/>
                <a:hlinkClick r:id="rId3">
                  <a:extLst>
                    <a:ext uri="{A12FA001-AC4F-418D-AE19-62706E023703}">
                      <ahyp:hlinkClr xmlns:ahyp="http://schemas.microsoft.com/office/drawing/2018/hyperlinkcolor" val="tx"/>
                    </a:ext>
                  </a:extLst>
                </a:hlinkClick>
              </a:rPr>
              <a:t>AHIP Information sheet</a:t>
            </a:r>
            <a:r>
              <a:rPr kumimoji="0" lang="en-US" sz="1600" b="0" i="0" u="none" strike="noStrike" kern="1200" cap="none" spc="-7" normalizeH="0" baseline="0" noProof="0">
                <a:ln>
                  <a:noFill/>
                </a:ln>
                <a:solidFill>
                  <a:prstClr val="black"/>
                </a:solidFill>
                <a:effectLst/>
                <a:uLnTx/>
                <a:uFillTx/>
                <a:latin typeface="Avenir Next"/>
                <a:ea typeface="+mn-ea"/>
                <a:cs typeface="Arial"/>
              </a:rPr>
              <a:t> for </a:t>
            </a:r>
            <a:r>
              <a:rPr kumimoji="0" lang="en-US" sz="1600" b="0" i="0" u="none" strike="noStrike" kern="1200" cap="none" spc="-7" normalizeH="0" baseline="0" noProof="0">
                <a:ln>
                  <a:noFill/>
                </a:ln>
                <a:solidFill>
                  <a:srgbClr val="000000"/>
                </a:solidFill>
                <a:effectLst/>
                <a:uLnTx/>
                <a:uFillTx/>
                <a:latin typeface="Avenir Next"/>
                <a:ea typeface="+mn-ea"/>
                <a:cs typeface="Arial"/>
              </a:rPr>
              <a:t>additional details and troubleshooting tips.</a:t>
            </a:r>
          </a:p>
        </p:txBody>
      </p:sp>
      <p:sp>
        <p:nvSpPr>
          <p:cNvPr id="6" name="Text Placeholder 9">
            <a:extLst>
              <a:ext uri="{FF2B5EF4-FFF2-40B4-BE49-F238E27FC236}">
                <a16:creationId xmlns:a16="http://schemas.microsoft.com/office/drawing/2014/main" id="{3CF9ED71-CFBA-56A6-3E94-9B2BB0C8AE78}"/>
              </a:ext>
            </a:extLst>
          </p:cNvPr>
          <p:cNvSpPr txBox="1">
            <a:spLocks/>
          </p:cNvSpPr>
          <p:nvPr/>
        </p:nvSpPr>
        <p:spPr>
          <a:xfrm>
            <a:off x="468770" y="2596444"/>
            <a:ext cx="10532596" cy="3771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8FD6BD"/>
                </a:solidFill>
                <a:effectLst/>
                <a:uLnTx/>
                <a:uFillTx/>
                <a:latin typeface="Avenir Next Demi Bold"/>
                <a:ea typeface="+mn-ea"/>
                <a:cs typeface="+mn-cs"/>
                <a:hlinkClick r:id="rId4">
                  <a:extLst>
                    <a:ext uri="{A12FA001-AC4F-418D-AE19-62706E023703}">
                      <ahyp:hlinkClr xmlns:ahyp="http://schemas.microsoft.com/office/drawing/2018/hyperlinkcolor" val="tx"/>
                    </a:ext>
                  </a:extLst>
                </a:hlinkClick>
              </a:rPr>
              <a:t>https://ahipmedicaretraining.com/clients/zinghealth</a:t>
            </a:r>
            <a:endParaRPr kumimoji="0" lang="en-US" sz="2800" b="1" i="0" u="none" strike="noStrike" kern="1200" cap="none" spc="0" normalizeH="0" baseline="0" noProof="0">
              <a:ln>
                <a:noFill/>
              </a:ln>
              <a:solidFill>
                <a:srgbClr val="8FD6BD"/>
              </a:solidFill>
              <a:effectLst/>
              <a:uLnTx/>
              <a:uFillTx/>
              <a:latin typeface="Avenir Next Demi Bold"/>
              <a:ea typeface="+mn-ea"/>
              <a:cs typeface="+mn-cs"/>
            </a:endParaRPr>
          </a:p>
        </p:txBody>
      </p:sp>
      <p:grpSp>
        <p:nvGrpSpPr>
          <p:cNvPr id="7" name="Group 6">
            <a:extLst>
              <a:ext uri="{FF2B5EF4-FFF2-40B4-BE49-F238E27FC236}">
                <a16:creationId xmlns:a16="http://schemas.microsoft.com/office/drawing/2014/main" id="{44CAABAF-4DBA-1128-C5F0-DD07D5B712E2}"/>
              </a:ext>
            </a:extLst>
          </p:cNvPr>
          <p:cNvGrpSpPr/>
          <p:nvPr/>
        </p:nvGrpSpPr>
        <p:grpSpPr>
          <a:xfrm>
            <a:off x="628955" y="3306322"/>
            <a:ext cx="10212224" cy="1738206"/>
            <a:chOff x="766654" y="3162758"/>
            <a:chExt cx="10212224" cy="1738206"/>
          </a:xfrm>
        </p:grpSpPr>
        <p:pic>
          <p:nvPicPr>
            <p:cNvPr id="22" name="Picture 21" descr="A screenshot of a computer&#10;&#10;AI-generated content may be incorrect.">
              <a:extLst>
                <a:ext uri="{FF2B5EF4-FFF2-40B4-BE49-F238E27FC236}">
                  <a16:creationId xmlns:a16="http://schemas.microsoft.com/office/drawing/2014/main" id="{7E9FDC97-E105-1BDE-CCD2-FC5590644841}"/>
                </a:ext>
              </a:extLst>
            </p:cNvPr>
            <p:cNvPicPr>
              <a:picLocks noChangeAspect="1"/>
            </p:cNvPicPr>
            <p:nvPr/>
          </p:nvPicPr>
          <p:blipFill>
            <a:blip r:embed="rId5">
              <a:extLst>
                <a:ext uri="{28A0092B-C50C-407E-A947-70E740481C1C}">
                  <a14:useLocalDpi xmlns:a14="http://schemas.microsoft.com/office/drawing/2010/main" val="0"/>
                </a:ext>
              </a:extLst>
            </a:blip>
            <a:srcRect t="33101" b="53212"/>
            <a:stretch>
              <a:fillRect/>
            </a:stretch>
          </p:blipFill>
          <p:spPr>
            <a:xfrm>
              <a:off x="766654" y="3162758"/>
              <a:ext cx="10212224" cy="786213"/>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8E2CE46F-B6D3-C326-9226-87B6533B42D6}"/>
                </a:ext>
              </a:extLst>
            </p:cNvPr>
            <p:cNvPicPr>
              <a:picLocks noChangeAspect="1"/>
            </p:cNvPicPr>
            <p:nvPr/>
          </p:nvPicPr>
          <p:blipFill>
            <a:blip r:embed="rId5">
              <a:extLst>
                <a:ext uri="{28A0092B-C50C-407E-A947-70E740481C1C}">
                  <a14:useLocalDpi xmlns:a14="http://schemas.microsoft.com/office/drawing/2010/main" val="0"/>
                </a:ext>
              </a:extLst>
            </a:blip>
            <a:srcRect l="90903" t="46787" r="6252" b="42022"/>
            <a:stretch>
              <a:fillRect/>
            </a:stretch>
          </p:blipFill>
          <p:spPr>
            <a:xfrm>
              <a:off x="10049854" y="3948970"/>
              <a:ext cx="290557" cy="642857"/>
            </a:xfrm>
            <a:prstGeom prst="rect">
              <a:avLst/>
            </a:prstGeom>
          </p:spPr>
        </p:pic>
        <p:sp>
          <p:nvSpPr>
            <p:cNvPr id="24" name="TextBox 23">
              <a:extLst>
                <a:ext uri="{FF2B5EF4-FFF2-40B4-BE49-F238E27FC236}">
                  <a16:creationId xmlns:a16="http://schemas.microsoft.com/office/drawing/2014/main" id="{8A625772-9B49-BB1A-8012-3EB57DB8002C}"/>
                </a:ext>
              </a:extLst>
            </p:cNvPr>
            <p:cNvSpPr txBox="1"/>
            <p:nvPr/>
          </p:nvSpPr>
          <p:spPr>
            <a:xfrm>
              <a:off x="6571716" y="4162300"/>
              <a:ext cx="3478138"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a:ea typeface="+mn-ea"/>
                  <a:cs typeface="+mn-cs"/>
                </a:rPr>
                <a:t>Confirm you are in the correct place by the location of our logo in the right-hand corner.</a:t>
              </a:r>
            </a:p>
          </p:txBody>
        </p:sp>
      </p:grpSp>
      <p:grpSp>
        <p:nvGrpSpPr>
          <p:cNvPr id="25" name="Group 24">
            <a:extLst>
              <a:ext uri="{FF2B5EF4-FFF2-40B4-BE49-F238E27FC236}">
                <a16:creationId xmlns:a16="http://schemas.microsoft.com/office/drawing/2014/main" id="{09BFB2E6-0997-FF09-0122-2BADFA84994B}"/>
              </a:ext>
            </a:extLst>
          </p:cNvPr>
          <p:cNvGrpSpPr/>
          <p:nvPr/>
        </p:nvGrpSpPr>
        <p:grpSpPr>
          <a:xfrm>
            <a:off x="468769" y="1951699"/>
            <a:ext cx="10532596" cy="491600"/>
            <a:chOff x="559845" y="1922623"/>
            <a:chExt cx="10532596" cy="491600"/>
          </a:xfrm>
        </p:grpSpPr>
        <p:sp>
          <p:nvSpPr>
            <p:cNvPr id="26" name="TextBox 25">
              <a:extLst>
                <a:ext uri="{FF2B5EF4-FFF2-40B4-BE49-F238E27FC236}">
                  <a16:creationId xmlns:a16="http://schemas.microsoft.com/office/drawing/2014/main" id="{13D5239F-4978-2144-68F7-6458900AC6CB}"/>
                </a:ext>
              </a:extLst>
            </p:cNvPr>
            <p:cNvSpPr txBox="1"/>
            <p:nvPr/>
          </p:nvSpPr>
          <p:spPr>
            <a:xfrm>
              <a:off x="559845" y="1922623"/>
              <a:ext cx="105325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venir Next Demi Bold"/>
                  <a:ea typeface="+mn-ea"/>
                  <a:cs typeface="+mn-cs"/>
                </a:rPr>
                <a:t>Zing Health AHIP Link</a:t>
              </a:r>
            </a:p>
          </p:txBody>
        </p:sp>
        <p:pic>
          <p:nvPicPr>
            <p:cNvPr id="27" name="Graphic 26" descr="Arrow: Straight with solid fill">
              <a:extLst>
                <a:ext uri="{FF2B5EF4-FFF2-40B4-BE49-F238E27FC236}">
                  <a16:creationId xmlns:a16="http://schemas.microsoft.com/office/drawing/2014/main" id="{C6B526F2-45C2-9D3A-D680-06732683E1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4375605" y="2037031"/>
              <a:ext cx="377192" cy="377192"/>
            </a:xfrm>
            <a:prstGeom prst="rect">
              <a:avLst/>
            </a:prstGeom>
          </p:spPr>
        </p:pic>
        <p:pic>
          <p:nvPicPr>
            <p:cNvPr id="28" name="Graphic 27" descr="Arrow: Straight with solid fill">
              <a:extLst>
                <a:ext uri="{FF2B5EF4-FFF2-40B4-BE49-F238E27FC236}">
                  <a16:creationId xmlns:a16="http://schemas.microsoft.com/office/drawing/2014/main" id="{B3E8113D-FAA6-9F01-B5E3-D8D7F67981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6909520" y="2037031"/>
              <a:ext cx="377192" cy="377192"/>
            </a:xfrm>
            <a:prstGeom prst="rect">
              <a:avLst/>
            </a:prstGeom>
          </p:spPr>
        </p:pic>
      </p:grpSp>
    </p:spTree>
    <p:extLst>
      <p:ext uri="{BB962C8B-B14F-4D97-AF65-F5344CB8AC3E}">
        <p14:creationId xmlns:p14="http://schemas.microsoft.com/office/powerpoint/2010/main" val="2178771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2BF8E-6A04-07F9-DD43-8B2AF65FC27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50B7A4F-9B4A-4A93-E286-73B50EF1A5AF}"/>
              </a:ext>
            </a:extLst>
          </p:cNvPr>
          <p:cNvSpPr>
            <a:spLocks noGrp="1"/>
          </p:cNvSpPr>
          <p:nvPr>
            <p:ph type="title"/>
          </p:nvPr>
        </p:nvSpPr>
        <p:spPr/>
        <p:txBody>
          <a:bodyPr/>
          <a:lstStyle/>
          <a:p>
            <a:r>
              <a:rPr lang="en-US"/>
              <a:t>Broker Portal</a:t>
            </a:r>
          </a:p>
        </p:txBody>
      </p:sp>
      <p:grpSp>
        <p:nvGrpSpPr>
          <p:cNvPr id="10" name="Group 9">
            <a:extLst>
              <a:ext uri="{FF2B5EF4-FFF2-40B4-BE49-F238E27FC236}">
                <a16:creationId xmlns:a16="http://schemas.microsoft.com/office/drawing/2014/main" id="{C0C31068-77D9-8847-5C5A-AB27B7DF5D5C}"/>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0E446641-2943-8BAD-9A76-5616FD33B62F}"/>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39F45C07-8BA1-19C2-A5C1-C7D289078BE8}"/>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0B3A31E8-04BE-8654-1850-28BAA53A5698}"/>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A8038C8E-0EB7-528B-9170-B5631733770C}"/>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FA0BB5B1-68D3-16E2-767A-F8B0AAA42AF0}"/>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C1E7F455-A24C-B739-C080-379964E94CD6}"/>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6E9B8B70-52D6-F03E-CDC8-3B97F7AC8E70}"/>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E8ED84DB-865D-D9D8-8120-D579AF675635}"/>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9AF87824-3AF2-0EA4-B1EE-B2738BB700BD}"/>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B69C7785-5301-3AF5-D108-2746C517CAD3}"/>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B54F4A3C-BE48-F30F-2804-B12132AED963}"/>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41DD40CD-89E5-0087-08D9-52DC930E3C4B}"/>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1CB2495C-E708-A990-0FA2-E688DA90795E}"/>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2C8A4AC6-D3AE-2F4F-CA53-29CBA8A473EB}"/>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A53D6794-8DF2-F67B-C5F4-92D561B75284}"/>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A6A30598-0EFA-6F9C-3ED9-27501B4B8A63}"/>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841D8E13-67EB-57A1-3040-B05A1538A74C}"/>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56129F85-73EF-3011-F90D-BBDB586B90BF}"/>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3676E909-2C4F-BB30-D3F4-DBB6AB229E6B}"/>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2A77DD4C-E725-D21C-06A7-2DA9C717B263}"/>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168C9A89-7497-B057-54AD-5C146C3AFAE5}"/>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4" name="Text Placeholder 12">
            <a:extLst>
              <a:ext uri="{FF2B5EF4-FFF2-40B4-BE49-F238E27FC236}">
                <a16:creationId xmlns:a16="http://schemas.microsoft.com/office/drawing/2014/main" id="{E31947C1-DDE8-634D-6BEB-C5144BFFF2AF}"/>
              </a:ext>
            </a:extLst>
          </p:cNvPr>
          <p:cNvSpPr>
            <a:spLocks noGrp="1"/>
          </p:cNvSpPr>
          <p:nvPr>
            <p:ph type="body" sz="quarter" idx="32"/>
          </p:nvPr>
        </p:nvSpPr>
        <p:spPr>
          <a:xfrm>
            <a:off x="431801" y="1007999"/>
            <a:ext cx="10899922" cy="640137"/>
          </a:xfrm>
        </p:spPr>
        <p:txBody>
          <a:bodyPr/>
          <a:lstStyle/>
          <a:p>
            <a:r>
              <a:rPr lang="en-US" sz="1600">
                <a:solidFill>
                  <a:srgbClr val="000000"/>
                </a:solidFill>
              </a:rPr>
              <a:t>Our broker portal has been enhanced to provide a number of self-service tools to manage your business.</a:t>
            </a:r>
          </a:p>
          <a:p>
            <a:r>
              <a:rPr lang="en-US" sz="1600" spc="-7">
                <a:solidFill>
                  <a:srgbClr val="000000"/>
                </a:solidFill>
                <a:cs typeface="Arial"/>
              </a:rPr>
              <a:t>The Zing Health Broker Portal can be found at: </a:t>
            </a:r>
            <a:r>
              <a:rPr lang="en-US" sz="1600">
                <a:solidFill>
                  <a:srgbClr val="F79135"/>
                </a:solidFill>
                <a:hlinkClick r:id="rId3">
                  <a:extLst>
                    <a:ext uri="{A12FA001-AC4F-418D-AE19-62706E023703}">
                      <ahyp:hlinkClr xmlns:ahyp="http://schemas.microsoft.com/office/drawing/2018/hyperlinkcolor" val="tx"/>
                    </a:ext>
                  </a:extLst>
                </a:hlinkClick>
              </a:rPr>
              <a:t>ZING Login (evolvenxt.com)</a:t>
            </a:r>
            <a:endParaRPr lang="en-US" sz="1600">
              <a:solidFill>
                <a:srgbClr val="F79135"/>
              </a:solidFill>
            </a:endParaRPr>
          </a:p>
        </p:txBody>
      </p:sp>
      <p:sp>
        <p:nvSpPr>
          <p:cNvPr id="2" name="Rectangle: Rounded Corners 1">
            <a:extLst>
              <a:ext uri="{FF2B5EF4-FFF2-40B4-BE49-F238E27FC236}">
                <a16:creationId xmlns:a16="http://schemas.microsoft.com/office/drawing/2014/main" id="{5C444C0A-6304-7EDC-FAED-28376EEE55E6}"/>
              </a:ext>
            </a:extLst>
          </p:cNvPr>
          <p:cNvSpPr/>
          <p:nvPr/>
        </p:nvSpPr>
        <p:spPr>
          <a:xfrm>
            <a:off x="582540" y="1848496"/>
            <a:ext cx="10987621" cy="3405149"/>
          </a:xfrm>
          <a:prstGeom prst="roundRect">
            <a:avLst>
              <a:gd name="adj" fmla="val 3166"/>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marR="0" lvl="0"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65" normalizeH="0" baseline="0" noProof="0">
              <a:ln>
                <a:noFill/>
              </a:ln>
              <a:solidFill>
                <a:prstClr val="black"/>
              </a:solidFill>
              <a:effectLst/>
              <a:uLnTx/>
              <a:uFillTx/>
              <a:latin typeface="Avenir Next"/>
              <a:ea typeface="+mn-ea"/>
              <a:cs typeface="Arial"/>
            </a:endParaRPr>
          </a:p>
        </p:txBody>
      </p:sp>
      <p:sp>
        <p:nvSpPr>
          <p:cNvPr id="3" name="TextBox 2">
            <a:extLst>
              <a:ext uri="{FF2B5EF4-FFF2-40B4-BE49-F238E27FC236}">
                <a16:creationId xmlns:a16="http://schemas.microsoft.com/office/drawing/2014/main" id="{B799A5D8-841D-EFB3-5E62-96FEC0D6FD19}"/>
              </a:ext>
            </a:extLst>
          </p:cNvPr>
          <p:cNvSpPr txBox="1"/>
          <p:nvPr/>
        </p:nvSpPr>
        <p:spPr>
          <a:xfrm>
            <a:off x="438022" y="5378158"/>
            <a:ext cx="11183838" cy="1107996"/>
          </a:xfrm>
          <a:prstGeom prst="rect">
            <a:avLst/>
          </a:prstGeom>
          <a:noFill/>
        </p:spPr>
        <p:txBody>
          <a:bodyPr wrap="square">
            <a:spAutoFit/>
          </a:bodyPr>
          <a:lstStyle/>
          <a:p>
            <a:pPr marL="8405" marR="3362" lvl="0" indent="0" algn="r" defTabSz="403433" rtl="0" eaLnBrk="1" fontAlgn="auto" latinLnBrk="0" hangingPunct="1">
              <a:lnSpc>
                <a:spcPct val="100000"/>
              </a:lnSpc>
              <a:spcBef>
                <a:spcPts val="0"/>
              </a:spcBef>
              <a:spcAft>
                <a:spcPts val="0"/>
              </a:spcAft>
              <a:buClr>
                <a:srgbClr val="586061"/>
              </a:buClr>
              <a:buSzTx/>
              <a:buFontTx/>
              <a:buNone/>
              <a:tabLst>
                <a:tab pos="122711" algn="l"/>
              </a:tabLst>
              <a:defRPr/>
            </a:pPr>
            <a:r>
              <a:rPr kumimoji="0" lang="en-US" sz="1600" b="0" i="0" u="none" strike="noStrike" kern="1200" cap="none" spc="-7" normalizeH="0" baseline="0" noProof="0">
                <a:ln>
                  <a:noFill/>
                </a:ln>
                <a:solidFill>
                  <a:srgbClr val="000000"/>
                </a:solidFill>
                <a:effectLst/>
                <a:uLnTx/>
                <a:uFillTx/>
                <a:latin typeface="Avenir Next"/>
                <a:ea typeface="+mn-ea"/>
                <a:cs typeface="Arial"/>
              </a:rPr>
              <a:t>Whether you are an individual agent or agency principal, the below reference guides will help you navigate the portal.</a:t>
            </a:r>
          </a:p>
          <a:p>
            <a:pPr marL="8405" marR="3362" lvl="0" indent="0" algn="r" defTabSz="403433" rtl="0" eaLnBrk="1" fontAlgn="auto" latinLnBrk="0" hangingPunct="1">
              <a:lnSpc>
                <a:spcPct val="100000"/>
              </a:lnSpc>
              <a:spcBef>
                <a:spcPts val="0"/>
              </a:spcBef>
              <a:spcAft>
                <a:spcPts val="0"/>
              </a:spcAft>
              <a:buClr>
                <a:srgbClr val="586061"/>
              </a:buClr>
              <a:buSzTx/>
              <a:buFontTx/>
              <a:buNone/>
              <a:tabLst>
                <a:tab pos="122711" algn="l"/>
              </a:tabLst>
              <a:defRPr/>
            </a:pPr>
            <a:endParaRPr kumimoji="0" lang="en-US" sz="1400" b="0" i="0" u="none" strike="noStrike" kern="1200" cap="none" spc="-7" normalizeH="0" baseline="0" noProof="0">
              <a:ln>
                <a:noFill/>
              </a:ln>
              <a:solidFill>
                <a:prstClr val="black"/>
              </a:solidFill>
              <a:effectLst/>
              <a:uLnTx/>
              <a:uFillTx/>
              <a:latin typeface="Avenir Next"/>
              <a:ea typeface="+mn-ea"/>
              <a:cs typeface="Arial"/>
            </a:endParaRPr>
          </a:p>
          <a:p>
            <a:pPr marL="8405" marR="3362" lvl="0" indent="0" algn="r" defTabSz="403433" rtl="0" eaLnBrk="1" fontAlgn="auto" latinLnBrk="0" hangingPunct="1">
              <a:lnSpc>
                <a:spcPct val="100000"/>
              </a:lnSpc>
              <a:spcBef>
                <a:spcPts val="0"/>
              </a:spcBef>
              <a:spcAft>
                <a:spcPts val="0"/>
              </a:spcAft>
              <a:buClr>
                <a:srgbClr val="586061"/>
              </a:buClr>
              <a:buSzTx/>
              <a:buFontTx/>
              <a:buNone/>
              <a:tabLst>
                <a:tab pos="122711" algn="l"/>
              </a:tabLst>
              <a:defRPr/>
            </a:pPr>
            <a:r>
              <a:rPr kumimoji="0" lang="en-US" sz="1800" b="1" i="0" u="none" strike="noStrike" kern="1200" cap="none" spc="-7" normalizeH="0" baseline="0" noProof="0">
                <a:ln>
                  <a:noFill/>
                </a:ln>
                <a:solidFill>
                  <a:srgbClr val="F79135"/>
                </a:solidFill>
                <a:effectLst/>
                <a:uLnTx/>
                <a:uFillTx/>
                <a:latin typeface="Avenir Next Demi Bold"/>
                <a:ea typeface="+mn-ea"/>
                <a:cs typeface="Arial"/>
                <a:hlinkClick r:id="rId4">
                  <a:extLst>
                    <a:ext uri="{A12FA001-AC4F-418D-AE19-62706E023703}">
                      <ahyp:hlinkClr xmlns:ahyp="http://schemas.microsoft.com/office/drawing/2018/hyperlinkcolor" val="tx"/>
                    </a:ext>
                  </a:extLst>
                </a:hlinkClick>
              </a:rPr>
              <a:t>Broker Guide</a:t>
            </a:r>
            <a:endParaRPr kumimoji="0" lang="en-US" sz="1800" b="1" i="0" u="none" strike="noStrike" kern="1200" cap="none" spc="-7" normalizeH="0" baseline="0" noProof="0">
              <a:ln>
                <a:noFill/>
              </a:ln>
              <a:solidFill>
                <a:srgbClr val="F79135"/>
              </a:solidFill>
              <a:effectLst/>
              <a:uLnTx/>
              <a:uFillTx/>
              <a:latin typeface="Avenir Next Demi Bold"/>
              <a:ea typeface="+mn-ea"/>
              <a:cs typeface="Arial"/>
            </a:endParaRPr>
          </a:p>
          <a:p>
            <a:pPr marL="8405" marR="3362" lvl="0" indent="0" algn="r" defTabSz="403433" rtl="0" eaLnBrk="1" fontAlgn="auto" latinLnBrk="0" hangingPunct="1">
              <a:lnSpc>
                <a:spcPct val="100000"/>
              </a:lnSpc>
              <a:spcBef>
                <a:spcPts val="0"/>
              </a:spcBef>
              <a:spcAft>
                <a:spcPts val="0"/>
              </a:spcAft>
              <a:buClr>
                <a:srgbClr val="586061"/>
              </a:buClr>
              <a:buSzTx/>
              <a:buFontTx/>
              <a:buNone/>
              <a:tabLst>
                <a:tab pos="122711" algn="l"/>
              </a:tabLst>
              <a:defRPr/>
            </a:pPr>
            <a:r>
              <a:rPr kumimoji="0" lang="en-US" sz="1800" b="1" i="0" u="none" strike="noStrike" kern="1200" cap="none" spc="-7" normalizeH="0" baseline="0" noProof="0">
                <a:ln>
                  <a:noFill/>
                </a:ln>
                <a:solidFill>
                  <a:srgbClr val="F79135"/>
                </a:solidFill>
                <a:effectLst/>
                <a:uLnTx/>
                <a:uFillTx/>
                <a:latin typeface="Avenir Next Demi Bold"/>
                <a:ea typeface="+mn-ea"/>
                <a:cs typeface="Arial"/>
                <a:hlinkClick r:id="rId5">
                  <a:extLst>
                    <a:ext uri="{A12FA001-AC4F-418D-AE19-62706E023703}">
                      <ahyp:hlinkClr xmlns:ahyp="http://schemas.microsoft.com/office/drawing/2018/hyperlinkcolor" val="tx"/>
                    </a:ext>
                  </a:extLst>
                </a:hlinkClick>
              </a:rPr>
              <a:t>Agency Guide</a:t>
            </a:r>
            <a:endParaRPr kumimoji="0" lang="en-US" sz="1800" b="1" i="0" u="none" strike="noStrike" kern="1200" cap="none" spc="-7" normalizeH="0" baseline="0" noProof="0">
              <a:ln>
                <a:noFill/>
              </a:ln>
              <a:solidFill>
                <a:srgbClr val="F79135"/>
              </a:solidFill>
              <a:effectLst/>
              <a:uLnTx/>
              <a:uFillTx/>
              <a:latin typeface="Avenir Next Demi Bold"/>
              <a:ea typeface="+mn-ea"/>
              <a:cs typeface="Arial"/>
            </a:endParaRPr>
          </a:p>
        </p:txBody>
      </p:sp>
      <p:sp>
        <p:nvSpPr>
          <p:cNvPr id="9" name="Text Placeholder 9">
            <a:extLst>
              <a:ext uri="{FF2B5EF4-FFF2-40B4-BE49-F238E27FC236}">
                <a16:creationId xmlns:a16="http://schemas.microsoft.com/office/drawing/2014/main" id="{BBBCB14E-0AF2-2DC0-A63A-FD4D7419F28D}"/>
              </a:ext>
            </a:extLst>
          </p:cNvPr>
          <p:cNvSpPr txBox="1">
            <a:spLocks/>
          </p:cNvSpPr>
          <p:nvPr/>
        </p:nvSpPr>
        <p:spPr>
          <a:xfrm>
            <a:off x="621837" y="2336716"/>
            <a:ext cx="10948324" cy="2868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a:ea typeface="+mn-ea"/>
                <a:cs typeface="+mn-cs"/>
              </a:rPr>
              <a:t>Quick links to popular tools and portals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a:ea typeface="+mn-ea"/>
                <a:cs typeface="+mn-cs"/>
              </a:rPr>
              <a:t>Profile information &amp; license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a:ea typeface="+mn-ea"/>
                <a:cs typeface="+mn-cs"/>
              </a:rPr>
              <a:t>Commission statements (direct pay only)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a:ea typeface="+mn-ea"/>
                <a:cs typeface="+mn-cs"/>
              </a:rPr>
              <a:t>Hierarchy information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a:ea typeface="+mn-ea"/>
                <a:cs typeface="+mn-cs"/>
              </a:rPr>
              <a:t>Onboarding and downline management (agencies only)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a:ea typeface="+mn-ea"/>
                <a:cs typeface="+mn-cs"/>
              </a:rPr>
              <a:t>Ready-to-Sell reporting (agencies only)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venir Next"/>
                <a:ea typeface="+mn-ea"/>
                <a:cs typeface="+mn-cs"/>
              </a:rPr>
              <a:t>Book of Business management, including self-service reporting to view: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Avenir Next"/>
                <a:ea typeface="+mn-ea"/>
                <a:cs typeface="+mn-cs"/>
              </a:rPr>
              <a:t>               Application Status, Pending RFIs, C-SNP Verification Status, Member ID Cards, Member Termination Date</a:t>
            </a:r>
            <a:br>
              <a:rPr kumimoji="0" lang="en-US" sz="1600" b="0" i="0" u="none" strike="noStrike" kern="1200" cap="none" spc="0" normalizeH="0" baseline="0" noProof="0">
                <a:ln>
                  <a:noFill/>
                </a:ln>
                <a:solidFill>
                  <a:prstClr val="white"/>
                </a:solidFill>
                <a:effectLst/>
                <a:uLnTx/>
                <a:uFillTx/>
                <a:latin typeface="Avenir Next"/>
                <a:ea typeface="+mn-ea"/>
                <a:cs typeface="+mn-cs"/>
              </a:rPr>
            </a:br>
            <a:endParaRPr kumimoji="0" lang="en-US" sz="1600" b="0" i="0" u="none" strike="noStrike" kern="1200" cap="none" spc="0" normalizeH="0" baseline="0" noProof="0">
              <a:ln>
                <a:noFill/>
              </a:ln>
              <a:solidFill>
                <a:prstClr val="white"/>
              </a:solidFill>
              <a:effectLst/>
              <a:uLnTx/>
              <a:uFillTx/>
              <a:latin typeface="Avenir Next"/>
              <a:ea typeface="+mn-ea"/>
              <a:cs typeface="+mn-cs"/>
            </a:endParaRPr>
          </a:p>
        </p:txBody>
      </p:sp>
      <p:sp>
        <p:nvSpPr>
          <p:cNvPr id="21" name="Text Placeholder 9">
            <a:extLst>
              <a:ext uri="{FF2B5EF4-FFF2-40B4-BE49-F238E27FC236}">
                <a16:creationId xmlns:a16="http://schemas.microsoft.com/office/drawing/2014/main" id="{4D946908-F621-176F-DE4D-6C9232519A71}"/>
              </a:ext>
            </a:extLst>
          </p:cNvPr>
          <p:cNvSpPr txBox="1">
            <a:spLocks/>
          </p:cNvSpPr>
          <p:nvPr/>
        </p:nvSpPr>
        <p:spPr>
          <a:xfrm>
            <a:off x="521744" y="1953715"/>
            <a:ext cx="11016395" cy="334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Avenir Next Demi Bold"/>
                <a:ea typeface="+mn-ea"/>
                <a:cs typeface="+mn-cs"/>
              </a:rPr>
              <a:t>What you’ll find:</a:t>
            </a:r>
          </a:p>
        </p:txBody>
      </p:sp>
      <p:grpSp>
        <p:nvGrpSpPr>
          <p:cNvPr id="29" name="Group 28">
            <a:extLst>
              <a:ext uri="{FF2B5EF4-FFF2-40B4-BE49-F238E27FC236}">
                <a16:creationId xmlns:a16="http://schemas.microsoft.com/office/drawing/2014/main" id="{A74B3E6D-BDA4-A2A1-0AFA-7676D922F09B}"/>
              </a:ext>
            </a:extLst>
          </p:cNvPr>
          <p:cNvGrpSpPr/>
          <p:nvPr/>
        </p:nvGrpSpPr>
        <p:grpSpPr>
          <a:xfrm rot="4536162">
            <a:off x="8063571" y="2112248"/>
            <a:ext cx="2545752" cy="2509396"/>
            <a:chOff x="729796" y="1878998"/>
            <a:chExt cx="1440261" cy="1385495"/>
          </a:xfrm>
          <a:solidFill>
            <a:srgbClr val="E5FBFD"/>
          </a:solidFill>
        </p:grpSpPr>
        <p:pic>
          <p:nvPicPr>
            <p:cNvPr id="30" name="Graphic 29" descr="Gears with solid fill">
              <a:extLst>
                <a:ext uri="{FF2B5EF4-FFF2-40B4-BE49-F238E27FC236}">
                  <a16:creationId xmlns:a16="http://schemas.microsoft.com/office/drawing/2014/main" id="{FBEBAF54-C9CD-786B-850E-4DAC1DC342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58693">
              <a:off x="1033171" y="2127607"/>
              <a:ext cx="1136886" cy="1136886"/>
            </a:xfrm>
            <a:prstGeom prst="rect">
              <a:avLst/>
            </a:prstGeom>
          </p:spPr>
        </p:pic>
        <p:pic>
          <p:nvPicPr>
            <p:cNvPr id="31" name="Graphic 30" descr="Single gear with solid fill">
              <a:extLst>
                <a:ext uri="{FF2B5EF4-FFF2-40B4-BE49-F238E27FC236}">
                  <a16:creationId xmlns:a16="http://schemas.microsoft.com/office/drawing/2014/main" id="{15897CF4-9D71-B869-1BBE-7AA034D2AC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9796" y="1878998"/>
              <a:ext cx="914400" cy="914400"/>
            </a:xfrm>
            <a:prstGeom prst="rect">
              <a:avLst/>
            </a:prstGeom>
          </p:spPr>
        </p:pic>
      </p:grpSp>
    </p:spTree>
    <p:extLst>
      <p:ext uri="{BB962C8B-B14F-4D97-AF65-F5344CB8AC3E}">
        <p14:creationId xmlns:p14="http://schemas.microsoft.com/office/powerpoint/2010/main" val="1901950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F2B5F-20A3-E93C-9B0D-7CCA99ABA8F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CFFC64F-8C1B-BE72-4DEC-CADB296BC532}"/>
              </a:ext>
            </a:extLst>
          </p:cNvPr>
          <p:cNvSpPr>
            <a:spLocks noGrp="1"/>
          </p:cNvSpPr>
          <p:nvPr>
            <p:ph type="title"/>
          </p:nvPr>
        </p:nvSpPr>
        <p:spPr/>
        <p:txBody>
          <a:bodyPr/>
          <a:lstStyle/>
          <a:p>
            <a:r>
              <a:rPr lang="en-US" dirty="0"/>
              <a:t>New 2026 Enrollment Platform</a:t>
            </a:r>
          </a:p>
        </p:txBody>
      </p:sp>
      <p:grpSp>
        <p:nvGrpSpPr>
          <p:cNvPr id="10" name="Group 9">
            <a:extLst>
              <a:ext uri="{FF2B5EF4-FFF2-40B4-BE49-F238E27FC236}">
                <a16:creationId xmlns:a16="http://schemas.microsoft.com/office/drawing/2014/main" id="{A3B2A631-AB29-94F8-FAFD-2E758BFD5056}"/>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716992B1-051C-A8EE-C3EA-52097FA24EF2}"/>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C361DC-ED5F-9961-171B-E0975A038F53}"/>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BBB16D4-EA10-E7EB-344A-6EFC9A46D275}"/>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5B79385-7882-4B39-9303-6D4A39396F1E}"/>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CE735FB-090B-7BBF-3A73-EC8347B47041}"/>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FD0BCCB-B859-16DF-44E7-43917DC225CA}"/>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9479B2-D2F2-2011-2F98-B52DB329CF2E}"/>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C255F8-86F7-9A5B-7186-9312C673702B}"/>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9923AD-2446-2D34-140F-7CCA09CAB74B}"/>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4BB6266-FDFB-6627-F764-48322A6E3173}"/>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3EFAE56-DD51-8AEF-4262-19973686F4B0}"/>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572EF38-1AFB-BE26-0839-EDFE410B9904}"/>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69BFFC3-BD2C-61BA-19B5-A8604E089B05}"/>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F7F0B9C-8ADF-09C9-4C76-9EF1453D7FCF}"/>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679C47B-1FD5-18B4-45C5-09A9762D7BC2}"/>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4B718C-4299-B634-F9F0-E0E2133538F7}"/>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1C3E842-7F9D-98B7-81A7-E328F8031085}"/>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548FD31-473F-8E2D-C032-FC81AB6D619F}"/>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DD59AD5-E430-AACD-8240-8AAAEABCE893}"/>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7CCACE2-38E8-D620-E77D-0CDCDE92A4B0}"/>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B73BA60-DFE0-DC4E-A177-9454F2E60E06}"/>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2E25A91F-B87A-9620-27E7-E7191E88B450}"/>
              </a:ext>
            </a:extLst>
          </p:cNvPr>
          <p:cNvGrpSpPr/>
          <p:nvPr/>
        </p:nvGrpSpPr>
        <p:grpSpPr>
          <a:xfrm>
            <a:off x="2683164" y="2515163"/>
            <a:ext cx="6825673" cy="2677418"/>
            <a:chOff x="683491" y="2587309"/>
            <a:chExt cx="4567382" cy="1664580"/>
          </a:xfrm>
        </p:grpSpPr>
        <p:pic>
          <p:nvPicPr>
            <p:cNvPr id="24" name="Picture 23" descr="A close-up of a logo&#10;&#10;Description automatically generated with low confidence">
              <a:extLst>
                <a:ext uri="{FF2B5EF4-FFF2-40B4-BE49-F238E27FC236}">
                  <a16:creationId xmlns:a16="http://schemas.microsoft.com/office/drawing/2014/main" id="{3CDC2CF3-BC6F-AAEB-2BB0-1A24FA2CB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338" y="3803833"/>
              <a:ext cx="1484639" cy="448056"/>
            </a:xfrm>
            <a:prstGeom prst="rect">
              <a:avLst/>
            </a:prstGeom>
          </p:spPr>
        </p:pic>
        <p:pic>
          <p:nvPicPr>
            <p:cNvPr id="3" name="Picture 2" descr="A logo with blue text&#10;&#10;AI-generated content may be incorrect.">
              <a:extLst>
                <a:ext uri="{FF2B5EF4-FFF2-40B4-BE49-F238E27FC236}">
                  <a16:creationId xmlns:a16="http://schemas.microsoft.com/office/drawing/2014/main" id="{99B13FF3-84DE-5CBC-1AA8-4EA1BA7C71C9}"/>
                </a:ext>
              </a:extLst>
            </p:cNvPr>
            <p:cNvPicPr>
              <a:picLocks noChangeAspect="1"/>
            </p:cNvPicPr>
            <p:nvPr/>
          </p:nvPicPr>
          <p:blipFill>
            <a:blip r:embed="rId4"/>
            <a:srcRect t="26684" b="28827"/>
            <a:stretch>
              <a:fillRect/>
            </a:stretch>
          </p:blipFill>
          <p:spPr>
            <a:xfrm>
              <a:off x="683491" y="2587309"/>
              <a:ext cx="4567382" cy="1016000"/>
            </a:xfrm>
            <a:prstGeom prst="rect">
              <a:avLst/>
            </a:prstGeom>
          </p:spPr>
        </p:pic>
        <p:sp>
          <p:nvSpPr>
            <p:cNvPr id="4" name="TextBox 3">
              <a:extLst>
                <a:ext uri="{FF2B5EF4-FFF2-40B4-BE49-F238E27FC236}">
                  <a16:creationId xmlns:a16="http://schemas.microsoft.com/office/drawing/2014/main" id="{8157C51F-C784-4F08-9E8A-22035B49E677}"/>
                </a:ext>
              </a:extLst>
            </p:cNvPr>
            <p:cNvSpPr txBox="1"/>
            <p:nvPr/>
          </p:nvSpPr>
          <p:spPr>
            <a:xfrm>
              <a:off x="3410338" y="3609313"/>
              <a:ext cx="1573593" cy="261610"/>
            </a:xfrm>
            <a:prstGeom prst="rect">
              <a:avLst/>
            </a:prstGeom>
            <a:noFill/>
          </p:spPr>
          <p:txBody>
            <a:bodyPr wrap="square" rtlCol="0" anchor="ctr">
              <a:spAutoFit/>
            </a:bodyPr>
            <a:lstStyle>
              <a:defPPr>
                <a:defRPr lang="en-US"/>
              </a:defPPr>
              <a:lvl1pPr>
                <a:defRPr>
                  <a:solidFill>
                    <a:srgbClr val="3D4D55"/>
                  </a:solidFill>
                  <a:latin typeface="Nunito Sans Light" panose="00000400000000000000" pitchFamily="2" charset="0"/>
                </a:defRPr>
              </a:lvl1pPr>
            </a:lstStyle>
            <a:p>
              <a:pPr algn="r"/>
              <a:r>
                <a:rPr lang="en-US" sz="1100" dirty="0">
                  <a:solidFill>
                    <a:srgbClr val="000000"/>
                  </a:solidFill>
                  <a:latin typeface="+mn-lt"/>
                  <a:ea typeface="Roboto Slab" pitchFamily="2" charset="0"/>
                </a:rPr>
                <a:t>POWERED BY</a:t>
              </a:r>
              <a:endParaRPr lang="en-US" sz="1100" dirty="0">
                <a:solidFill>
                  <a:srgbClr val="000000"/>
                </a:solidFill>
                <a:latin typeface="+mn-lt"/>
              </a:endParaRPr>
            </a:p>
          </p:txBody>
        </p:sp>
      </p:grpSp>
      <p:sp>
        <p:nvSpPr>
          <p:cNvPr id="6" name="Text Placeholder 12">
            <a:extLst>
              <a:ext uri="{FF2B5EF4-FFF2-40B4-BE49-F238E27FC236}">
                <a16:creationId xmlns:a16="http://schemas.microsoft.com/office/drawing/2014/main" id="{8219D0CB-6DE5-5D8D-8532-FFCCCC5616C8}"/>
              </a:ext>
            </a:extLst>
          </p:cNvPr>
          <p:cNvSpPr>
            <a:spLocks noGrp="1"/>
          </p:cNvSpPr>
          <p:nvPr>
            <p:ph type="body" sz="quarter" idx="32"/>
          </p:nvPr>
        </p:nvSpPr>
        <p:spPr>
          <a:xfrm>
            <a:off x="431801" y="1007999"/>
            <a:ext cx="10899922" cy="640137"/>
          </a:xfrm>
        </p:spPr>
        <p:txBody>
          <a:bodyPr/>
          <a:lstStyle/>
          <a:p>
            <a:r>
              <a:rPr lang="en-US" sz="1600" dirty="0"/>
              <a:t>A new Zing Health enrollment platform powered by SunFire is coming! This will </a:t>
            </a:r>
            <a:r>
              <a:rPr lang="en-US" sz="1600" dirty="0" err="1"/>
              <a:t>will</a:t>
            </a:r>
            <a:r>
              <a:rPr lang="en-US" sz="1600" dirty="0"/>
              <a:t> be offered to all agents for enrollment purposes and replace Ascend. The platform will offer a modern and efficient way for agents to submit applications, compare plans, streamline enrollment, and complete the HRA.</a:t>
            </a:r>
          </a:p>
        </p:txBody>
      </p:sp>
      <p:sp>
        <p:nvSpPr>
          <p:cNvPr id="9" name="TextBox 8">
            <a:extLst>
              <a:ext uri="{FF2B5EF4-FFF2-40B4-BE49-F238E27FC236}">
                <a16:creationId xmlns:a16="http://schemas.microsoft.com/office/drawing/2014/main" id="{E5431416-965C-6A11-4807-A41007702B41}"/>
              </a:ext>
            </a:extLst>
          </p:cNvPr>
          <p:cNvSpPr txBox="1"/>
          <p:nvPr/>
        </p:nvSpPr>
        <p:spPr>
          <a:xfrm>
            <a:off x="439286" y="5821948"/>
            <a:ext cx="9204851" cy="338554"/>
          </a:xfrm>
          <a:prstGeom prst="rect">
            <a:avLst/>
          </a:prstGeom>
          <a:noFill/>
        </p:spPr>
        <p:txBody>
          <a:bodyPr wrap="square">
            <a:spAutoFit/>
          </a:bodyPr>
          <a:lstStyle/>
          <a:p>
            <a:r>
              <a:rPr lang="en-US" sz="1600" dirty="0">
                <a:ea typeface="Roboto Slab" pitchFamily="2" charset="0"/>
              </a:rPr>
              <a:t>More details and training coming soon!</a:t>
            </a:r>
            <a:endParaRPr lang="en-US" sz="1600" dirty="0"/>
          </a:p>
        </p:txBody>
      </p:sp>
    </p:spTree>
    <p:extLst>
      <p:ext uri="{BB962C8B-B14F-4D97-AF65-F5344CB8AC3E}">
        <p14:creationId xmlns:p14="http://schemas.microsoft.com/office/powerpoint/2010/main" val="1957023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8A49-701B-A7D8-028B-76576CE2CA4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0C6F707-3214-3EC1-C2FF-EBBA71CED3AC}"/>
              </a:ext>
            </a:extLst>
          </p:cNvPr>
          <p:cNvSpPr>
            <a:spLocks noGrp="1"/>
          </p:cNvSpPr>
          <p:nvPr>
            <p:ph type="title"/>
          </p:nvPr>
        </p:nvSpPr>
        <p:spPr/>
        <p:txBody>
          <a:bodyPr/>
          <a:lstStyle/>
          <a:p>
            <a:r>
              <a:rPr lang="en-US" dirty="0"/>
              <a:t>Additional Enrollment Methods</a:t>
            </a:r>
          </a:p>
        </p:txBody>
      </p:sp>
      <p:grpSp>
        <p:nvGrpSpPr>
          <p:cNvPr id="10" name="Group 9">
            <a:extLst>
              <a:ext uri="{FF2B5EF4-FFF2-40B4-BE49-F238E27FC236}">
                <a16:creationId xmlns:a16="http://schemas.microsoft.com/office/drawing/2014/main" id="{D22B9E0C-CCEC-80E5-8261-EBD71C39726C}"/>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9604D336-6708-70D8-057E-1433DE01C278}"/>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FB5F5DC-94ED-9DB6-D337-6E59385A1AA2}"/>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AF7E8E3-05C7-C166-F733-937CF3F1F489}"/>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8A45C38-350B-1825-6064-7FDE3AAA6389}"/>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8DD8EF6-FFDA-21D0-2E73-C20443252E70}"/>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2C50D4-B261-7D10-C367-C27712E43573}"/>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028EC31-2A3A-C05E-B5B7-1A0E5211908B}"/>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9A8212-2C04-279D-8E7F-6AC42685D15C}"/>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3A91EC-A014-6D99-69C8-0672DCFADF32}"/>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821C527-3437-E836-E88A-0D3E9C38A4B7}"/>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502A683-2AF1-FBB1-2959-F912B3BD557C}"/>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BB3CF5F-0595-FDDE-DC29-74A4E3D5B620}"/>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2EF1D0B-7F1C-55EC-A3AF-5AFE0E6630F6}"/>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223DD50-742C-1A0B-06D3-F95BF7BE0E15}"/>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2B83BE3-6495-BD20-A223-75580BEE7F35}"/>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785CBD2-9F13-5706-052A-AADB7395CDBA}"/>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FAC5729-7C29-6A37-3B48-E9B2D71AF041}"/>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46D6341-F73F-EEB4-FE81-936E9AD21F5E}"/>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49EC51B-90AD-4329-8F97-B185167CE261}"/>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C14B828-E0E4-2273-76AC-632DB010275B}"/>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26999EB-DFEF-BFC7-8A86-86A42E9786D5}"/>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Content Placeholder 4">
            <a:extLst>
              <a:ext uri="{FF2B5EF4-FFF2-40B4-BE49-F238E27FC236}">
                <a16:creationId xmlns:a16="http://schemas.microsoft.com/office/drawing/2014/main" id="{5587931C-5B37-D30D-FB2E-9693B07D0E69}"/>
              </a:ext>
            </a:extLst>
          </p:cNvPr>
          <p:cNvPicPr>
            <a:picLocks noChangeAspect="1"/>
          </p:cNvPicPr>
          <p:nvPr/>
        </p:nvPicPr>
        <p:blipFill rotWithShape="1">
          <a:blip r:embed="rId3">
            <a:clrChange>
              <a:clrFrom>
                <a:srgbClr val="FFFFFF"/>
              </a:clrFrom>
              <a:clrTo>
                <a:srgbClr val="FFFFFF">
                  <a:alpha val="0"/>
                </a:srgbClr>
              </a:clrTo>
            </a:clrChange>
          </a:blip>
          <a:srcRect l="4601" t="12882" r="8727" b="29114"/>
          <a:stretch/>
        </p:blipFill>
        <p:spPr>
          <a:xfrm>
            <a:off x="1167597" y="1804087"/>
            <a:ext cx="3385930" cy="708677"/>
          </a:xfrm>
          <a:prstGeom prst="rect">
            <a:avLst/>
          </a:prstGeom>
        </p:spPr>
      </p:pic>
      <p:pic>
        <p:nvPicPr>
          <p:cNvPr id="24" name="Picture 23" descr="A close-up of a logo&#10;&#10;Description automatically generated with low confidence">
            <a:extLst>
              <a:ext uri="{FF2B5EF4-FFF2-40B4-BE49-F238E27FC236}">
                <a16:creationId xmlns:a16="http://schemas.microsoft.com/office/drawing/2014/main" id="{8FC5366D-5CBD-33F8-C0E3-08128E898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597" y="3990523"/>
            <a:ext cx="2348211" cy="708677"/>
          </a:xfrm>
          <a:prstGeom prst="rect">
            <a:avLst/>
          </a:prstGeom>
        </p:spPr>
      </p:pic>
      <p:sp>
        <p:nvSpPr>
          <p:cNvPr id="26" name="TextBox 25">
            <a:extLst>
              <a:ext uri="{FF2B5EF4-FFF2-40B4-BE49-F238E27FC236}">
                <a16:creationId xmlns:a16="http://schemas.microsoft.com/office/drawing/2014/main" id="{5CE7C377-D9D2-32F5-AAE8-E60A6A5A13BB}"/>
              </a:ext>
            </a:extLst>
          </p:cNvPr>
          <p:cNvSpPr txBox="1"/>
          <p:nvPr/>
        </p:nvSpPr>
        <p:spPr>
          <a:xfrm>
            <a:off x="1464439" y="5582747"/>
            <a:ext cx="5712216" cy="584775"/>
          </a:xfrm>
          <a:prstGeom prst="rect">
            <a:avLst/>
          </a:prstGeom>
          <a:noFill/>
        </p:spPr>
        <p:txBody>
          <a:bodyPr wrap="square" rtlCol="0" anchor="ctr">
            <a:spAutoFit/>
          </a:bodyPr>
          <a:lstStyle>
            <a:defPPr>
              <a:defRPr lang="en-US"/>
            </a:defPPr>
            <a:lvl1pPr>
              <a:defRPr>
                <a:solidFill>
                  <a:srgbClr val="3D4D55"/>
                </a:solidFill>
                <a:latin typeface="Nunito Sans Light" panose="00000400000000000000" pitchFamily="2" charset="0"/>
              </a:defRPr>
            </a:lvl1pPr>
          </a:lstStyle>
          <a:p>
            <a:r>
              <a:rPr lang="en-US" sz="1600" b="1" dirty="0">
                <a:solidFill>
                  <a:schemeClr val="tx1"/>
                </a:solidFill>
                <a:latin typeface="+mn-lt"/>
                <a:ea typeface="Roboto Slab" pitchFamily="2" charset="0"/>
              </a:rPr>
              <a:t>Fax Submissions</a:t>
            </a:r>
          </a:p>
          <a:p>
            <a:r>
              <a:rPr lang="en-US" sz="1600" dirty="0">
                <a:solidFill>
                  <a:schemeClr val="tx1"/>
                </a:solidFill>
                <a:latin typeface="+mn-lt"/>
              </a:rPr>
              <a:t>Fax completed application to 1-855-946-4458</a:t>
            </a:r>
          </a:p>
        </p:txBody>
      </p:sp>
      <p:pic>
        <p:nvPicPr>
          <p:cNvPr id="27" name="Graphic 26" descr="Checkmark with solid fill">
            <a:extLst>
              <a:ext uri="{FF2B5EF4-FFF2-40B4-BE49-F238E27FC236}">
                <a16:creationId xmlns:a16="http://schemas.microsoft.com/office/drawing/2014/main" id="{D6B964C8-9B0D-EC9A-BC13-4996646C505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407379">
            <a:off x="1073374" y="5740834"/>
            <a:ext cx="304730" cy="289405"/>
          </a:xfrm>
          <a:prstGeom prst="rect">
            <a:avLst/>
          </a:prstGeom>
        </p:spPr>
      </p:pic>
      <p:sp>
        <p:nvSpPr>
          <p:cNvPr id="28" name="TextBox 27">
            <a:extLst>
              <a:ext uri="{FF2B5EF4-FFF2-40B4-BE49-F238E27FC236}">
                <a16:creationId xmlns:a16="http://schemas.microsoft.com/office/drawing/2014/main" id="{60D0F184-82A9-4C45-C3BE-8163B8C97ED1}"/>
              </a:ext>
            </a:extLst>
          </p:cNvPr>
          <p:cNvSpPr txBox="1"/>
          <p:nvPr/>
        </p:nvSpPr>
        <p:spPr>
          <a:xfrm>
            <a:off x="439286" y="5230825"/>
            <a:ext cx="9204851" cy="369332"/>
          </a:xfrm>
          <a:prstGeom prst="rect">
            <a:avLst/>
          </a:prstGeom>
          <a:noFill/>
        </p:spPr>
        <p:txBody>
          <a:bodyPr wrap="square">
            <a:spAutoFit/>
          </a:bodyPr>
          <a:lstStyle/>
          <a:p>
            <a:r>
              <a:rPr lang="en-US" b="1" dirty="0">
                <a:latin typeface="+mj-lt"/>
                <a:ea typeface="Roboto Slab" pitchFamily="2" charset="0"/>
              </a:rPr>
              <a:t>Paper applications can be submitted the following ways</a:t>
            </a:r>
            <a:endParaRPr lang="en-US" dirty="0">
              <a:latin typeface="+mj-lt"/>
            </a:endParaRPr>
          </a:p>
        </p:txBody>
      </p:sp>
      <p:pic>
        <p:nvPicPr>
          <p:cNvPr id="32" name="Picture 2" descr="HealthSherpa | Fast, Easy ACA Enrollment">
            <a:extLst>
              <a:ext uri="{FF2B5EF4-FFF2-40B4-BE49-F238E27FC236}">
                <a16:creationId xmlns:a16="http://schemas.microsoft.com/office/drawing/2014/main" id="{6DDC225F-0617-3DB5-0B9D-4207C50435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7597" y="2897305"/>
            <a:ext cx="4752886" cy="70867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2">
            <a:extLst>
              <a:ext uri="{FF2B5EF4-FFF2-40B4-BE49-F238E27FC236}">
                <a16:creationId xmlns:a16="http://schemas.microsoft.com/office/drawing/2014/main" id="{AF993CE1-2F79-2B41-C238-816ACFC6F7E4}"/>
              </a:ext>
            </a:extLst>
          </p:cNvPr>
          <p:cNvSpPr>
            <a:spLocks noGrp="1"/>
          </p:cNvSpPr>
          <p:nvPr>
            <p:ph type="body" sz="quarter" idx="32"/>
          </p:nvPr>
        </p:nvSpPr>
        <p:spPr>
          <a:xfrm>
            <a:off x="431801" y="1007999"/>
            <a:ext cx="10899922" cy="640137"/>
          </a:xfrm>
        </p:spPr>
        <p:txBody>
          <a:bodyPr/>
          <a:lstStyle/>
          <a:p>
            <a:r>
              <a:rPr lang="en-US" sz="1600" dirty="0"/>
              <a:t>Zing Health plans can be found on a number of approved enrollment platforms like:</a:t>
            </a:r>
          </a:p>
        </p:txBody>
      </p:sp>
    </p:spTree>
    <p:extLst>
      <p:ext uri="{BB962C8B-B14F-4D97-AF65-F5344CB8AC3E}">
        <p14:creationId xmlns:p14="http://schemas.microsoft.com/office/powerpoint/2010/main" val="2796220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43E40-C808-97F0-40F7-5F2A4D6BAA74}"/>
            </a:ext>
          </a:extLst>
        </p:cNvPr>
        <p:cNvGrpSpPr/>
        <p:nvPr/>
      </p:nvGrpSpPr>
      <p:grpSpPr>
        <a:xfrm>
          <a:off x="0" y="0"/>
          <a:ext cx="0" cy="0"/>
          <a:chOff x="0" y="0"/>
          <a:chExt cx="0" cy="0"/>
        </a:xfrm>
      </p:grpSpPr>
      <p:grpSp>
        <p:nvGrpSpPr>
          <p:cNvPr id="60" name="Group 59">
            <a:extLst>
              <a:ext uri="{FF2B5EF4-FFF2-40B4-BE49-F238E27FC236}">
                <a16:creationId xmlns:a16="http://schemas.microsoft.com/office/drawing/2014/main" id="{3D8C81B2-FC15-D1E3-6700-30CCDAC3FEF4}"/>
              </a:ext>
            </a:extLst>
          </p:cNvPr>
          <p:cNvGrpSpPr/>
          <p:nvPr/>
        </p:nvGrpSpPr>
        <p:grpSpPr>
          <a:xfrm>
            <a:off x="764163" y="4044858"/>
            <a:ext cx="9346309" cy="1007672"/>
            <a:chOff x="2036371" y="3956358"/>
            <a:chExt cx="9045143" cy="1007672"/>
          </a:xfrm>
        </p:grpSpPr>
        <p:sp>
          <p:nvSpPr>
            <p:cNvPr id="35" name="Text Placeholder 12">
              <a:extLst>
                <a:ext uri="{FF2B5EF4-FFF2-40B4-BE49-F238E27FC236}">
                  <a16:creationId xmlns:a16="http://schemas.microsoft.com/office/drawing/2014/main" id="{91937B63-E1F6-E043-F493-F3DDAAEDEC1F}"/>
                </a:ext>
              </a:extLst>
            </p:cNvPr>
            <p:cNvSpPr txBox="1">
              <a:spLocks/>
            </p:cNvSpPr>
            <p:nvPr/>
          </p:nvSpPr>
          <p:spPr>
            <a:xfrm>
              <a:off x="2543261" y="4096601"/>
              <a:ext cx="7972048" cy="6401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latin typeface="+mj-lt"/>
                </a:rPr>
                <a:t>C-SNP HRA Compensation</a:t>
              </a:r>
            </a:p>
            <a:p>
              <a:r>
                <a:rPr lang="en-US" sz="1400" dirty="0"/>
                <a:t>$100 HRA compensation will be paid when enrolling a beneficiary into a Zing Health C-SNP. Payments will be processed 90-days after the effective date.</a:t>
              </a:r>
            </a:p>
          </p:txBody>
        </p:sp>
        <p:sp>
          <p:nvSpPr>
            <p:cNvPr id="49" name="Rectangle: Rounded Corners 48">
              <a:extLst>
                <a:ext uri="{FF2B5EF4-FFF2-40B4-BE49-F238E27FC236}">
                  <a16:creationId xmlns:a16="http://schemas.microsoft.com/office/drawing/2014/main" id="{0B8C02D1-FC56-15F8-8E84-8EBD3BA98E33}"/>
                </a:ext>
              </a:extLst>
            </p:cNvPr>
            <p:cNvSpPr/>
            <p:nvPr/>
          </p:nvSpPr>
          <p:spPr>
            <a:xfrm rot="5400000">
              <a:off x="6055107" y="-62378"/>
              <a:ext cx="1007672" cy="9045143"/>
            </a:xfrm>
            <a:prstGeom prst="roundRect">
              <a:avLst>
                <a:gd name="adj" fmla="val 7790"/>
              </a:avLst>
            </a:prstGeom>
            <a:noFill/>
            <a:ln w="38100">
              <a:solidFill>
                <a:srgbClr val="AFDBE8"/>
              </a:solidFill>
              <a:prstDash val="sys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chemeClr val="bg1"/>
                </a:solidFill>
              </a:endParaRPr>
            </a:p>
          </p:txBody>
        </p:sp>
      </p:grpSp>
      <p:pic>
        <p:nvPicPr>
          <p:cNvPr id="9" name="Picture 8">
            <a:extLst>
              <a:ext uri="{FF2B5EF4-FFF2-40B4-BE49-F238E27FC236}">
                <a16:creationId xmlns:a16="http://schemas.microsoft.com/office/drawing/2014/main" id="{36A81EDE-7889-8117-C5B9-A4A1ACFDC2A7}"/>
              </a:ext>
            </a:extLst>
          </p:cNvPr>
          <p:cNvPicPr>
            <a:picLocks noChangeAspect="1"/>
          </p:cNvPicPr>
          <p:nvPr/>
        </p:nvPicPr>
        <p:blipFill>
          <a:blip r:embed="rId3"/>
          <a:srcRect l="2362" t="22768" r="2362" b="13706"/>
          <a:stretch>
            <a:fillRect/>
          </a:stretch>
        </p:blipFill>
        <p:spPr>
          <a:xfrm>
            <a:off x="285966" y="3861337"/>
            <a:ext cx="837761" cy="640137"/>
          </a:xfrm>
          <a:prstGeom prst="rect">
            <a:avLst/>
          </a:prstGeom>
        </p:spPr>
      </p:pic>
      <p:grpSp>
        <p:nvGrpSpPr>
          <p:cNvPr id="61" name="Group 60">
            <a:extLst>
              <a:ext uri="{FF2B5EF4-FFF2-40B4-BE49-F238E27FC236}">
                <a16:creationId xmlns:a16="http://schemas.microsoft.com/office/drawing/2014/main" id="{91639E39-6A8C-5015-A5D9-A2A00F37D252}"/>
              </a:ext>
            </a:extLst>
          </p:cNvPr>
          <p:cNvGrpSpPr/>
          <p:nvPr/>
        </p:nvGrpSpPr>
        <p:grpSpPr>
          <a:xfrm>
            <a:off x="764163" y="2651750"/>
            <a:ext cx="9346309" cy="1007672"/>
            <a:chOff x="2036371" y="2535732"/>
            <a:chExt cx="9045143" cy="1007672"/>
          </a:xfrm>
        </p:grpSpPr>
        <p:sp>
          <p:nvSpPr>
            <p:cNvPr id="36" name="Rectangle: Rounded Corners 35">
              <a:extLst>
                <a:ext uri="{FF2B5EF4-FFF2-40B4-BE49-F238E27FC236}">
                  <a16:creationId xmlns:a16="http://schemas.microsoft.com/office/drawing/2014/main" id="{4C81D9D9-6E2E-41A8-0A6D-C398B7579ADF}"/>
                </a:ext>
              </a:extLst>
            </p:cNvPr>
            <p:cNvSpPr/>
            <p:nvPr/>
          </p:nvSpPr>
          <p:spPr>
            <a:xfrm rot="5400000">
              <a:off x="6055107" y="-1483004"/>
              <a:ext cx="1007672" cy="9045143"/>
            </a:xfrm>
            <a:prstGeom prst="roundRect">
              <a:avLst>
                <a:gd name="adj" fmla="val 7790"/>
              </a:avLst>
            </a:prstGeom>
            <a:noFill/>
            <a:ln w="38100">
              <a:solidFill>
                <a:srgbClr val="AFDBE8"/>
              </a:solidFill>
              <a:prstDash val="sys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chemeClr val="bg1"/>
                </a:solidFill>
              </a:endParaRPr>
            </a:p>
          </p:txBody>
        </p:sp>
        <p:sp>
          <p:nvSpPr>
            <p:cNvPr id="34" name="Text Placeholder 12">
              <a:extLst>
                <a:ext uri="{FF2B5EF4-FFF2-40B4-BE49-F238E27FC236}">
                  <a16:creationId xmlns:a16="http://schemas.microsoft.com/office/drawing/2014/main" id="{CC56ABCC-393E-9334-4123-6840FDB8B934}"/>
                </a:ext>
              </a:extLst>
            </p:cNvPr>
            <p:cNvSpPr txBox="1">
              <a:spLocks/>
            </p:cNvSpPr>
            <p:nvPr/>
          </p:nvSpPr>
          <p:spPr>
            <a:xfrm>
              <a:off x="2543261" y="2719499"/>
              <a:ext cx="8222490" cy="6401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latin typeface="+mj-lt"/>
                </a:rPr>
                <a:t>Deadline</a:t>
              </a:r>
            </a:p>
            <a:p>
              <a:r>
                <a:rPr lang="en-US" sz="1400" dirty="0"/>
                <a:t>For agents to receive payment, the HRA must be completed prior the member’s effective date, or December 7 for AEP business.</a:t>
              </a:r>
            </a:p>
          </p:txBody>
        </p:sp>
      </p:grpSp>
      <p:pic>
        <p:nvPicPr>
          <p:cNvPr id="21" name="Picture 20">
            <a:extLst>
              <a:ext uri="{FF2B5EF4-FFF2-40B4-BE49-F238E27FC236}">
                <a16:creationId xmlns:a16="http://schemas.microsoft.com/office/drawing/2014/main" id="{AA0BF880-D75E-F944-B13E-B58B97C08D9E}"/>
              </a:ext>
            </a:extLst>
          </p:cNvPr>
          <p:cNvPicPr>
            <a:picLocks noChangeAspect="1"/>
          </p:cNvPicPr>
          <p:nvPr/>
        </p:nvPicPr>
        <p:blipFill>
          <a:blip r:embed="rId4"/>
          <a:srcRect t="15975" b="18466"/>
          <a:stretch>
            <a:fillRect/>
          </a:stretch>
        </p:blipFill>
        <p:spPr>
          <a:xfrm>
            <a:off x="304813" y="2422316"/>
            <a:ext cx="837761" cy="665485"/>
          </a:xfrm>
          <a:prstGeom prst="rect">
            <a:avLst/>
          </a:prstGeom>
        </p:spPr>
      </p:pic>
      <p:sp>
        <p:nvSpPr>
          <p:cNvPr id="8" name="Title 7">
            <a:extLst>
              <a:ext uri="{FF2B5EF4-FFF2-40B4-BE49-F238E27FC236}">
                <a16:creationId xmlns:a16="http://schemas.microsoft.com/office/drawing/2014/main" id="{3709B318-542B-B8D0-E903-07166E24B0A5}"/>
              </a:ext>
            </a:extLst>
          </p:cNvPr>
          <p:cNvSpPr>
            <a:spLocks noGrp="1"/>
          </p:cNvSpPr>
          <p:nvPr>
            <p:ph type="title"/>
          </p:nvPr>
        </p:nvSpPr>
        <p:spPr/>
        <p:txBody>
          <a:bodyPr/>
          <a:lstStyle/>
          <a:p>
            <a:r>
              <a:rPr lang="en-US" dirty="0"/>
              <a:t>Health Risk Assessment (HRA)</a:t>
            </a:r>
          </a:p>
        </p:txBody>
      </p:sp>
      <p:grpSp>
        <p:nvGrpSpPr>
          <p:cNvPr id="10" name="Group 9">
            <a:extLst>
              <a:ext uri="{FF2B5EF4-FFF2-40B4-BE49-F238E27FC236}">
                <a16:creationId xmlns:a16="http://schemas.microsoft.com/office/drawing/2014/main" id="{E22AD5EE-3D50-A0DC-41CF-BE3DD2B07299}"/>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942B902F-5CBD-9378-BA60-6009F0426149}"/>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E34E9CC-D203-3251-3B60-287508B12EBA}"/>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E9AFAE-1D74-8022-C126-436EE6E8B35F}"/>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96474E-D0A3-42DA-410B-AD86110AF8B5}"/>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07E669-90D3-19E3-9237-E810FF5BD840}"/>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A26AB80-4F7D-8E9E-1C97-56CFE6EE0299}"/>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C1D282-7130-63AA-E253-29BB37F71BB7}"/>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49A979-BC45-A412-DCFE-A93669124A34}"/>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010466A-D0F8-34F9-26F9-255502C8A3AD}"/>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14BC89C-F1E5-985A-6776-130E5CCC08D6}"/>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3C1F845-7CF9-BAAC-53B4-9E59049AE207}"/>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7DADD45-D9A3-2984-DD69-81FFC28E2793}"/>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1BFECBD-4AE0-AD5C-EB84-2540D19EA30A}"/>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66E67D3-66FA-1173-FB77-729FE1C420B0}"/>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CF0CE34-2619-A8B7-6C8F-A5FEF446B886}"/>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FF0DDA7-08D7-8FF4-38DC-29429926F389}"/>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CDDD305-6680-0115-6600-00ECF6856446}"/>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74FEFF9-E9D7-7217-03E6-02C47565D2B1}"/>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62E3D8B-AF3B-1D55-520F-ED73DBA18C8D}"/>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1F1CC2C-E026-3BFF-51DE-D9DC0D7AE25F}"/>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E09F2DC-6BAF-F864-06C3-C0FF2CDC3374}"/>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272;p58">
            <a:extLst>
              <a:ext uri="{FF2B5EF4-FFF2-40B4-BE49-F238E27FC236}">
                <a16:creationId xmlns:a16="http://schemas.microsoft.com/office/drawing/2014/main" id="{39CFAFFB-11A2-6EC0-37E7-D282564D2620}"/>
              </a:ext>
            </a:extLst>
          </p:cNvPr>
          <p:cNvSpPr txBox="1">
            <a:spLocks/>
          </p:cNvSpPr>
          <p:nvPr/>
        </p:nvSpPr>
        <p:spPr bwMode="gray">
          <a:xfrm>
            <a:off x="764162" y="5310624"/>
            <a:ext cx="9416157" cy="43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L="171450" indent="-171450">
              <a:spcBef>
                <a:spcPts val="600"/>
              </a:spcBef>
              <a:spcAft>
                <a:spcPts val="200"/>
              </a:spcAft>
              <a:buClr>
                <a:schemeClr val="accent1"/>
              </a:buClr>
              <a:buSzPct val="100000"/>
              <a:buFont typeface="Arial" panose="020B0604020202020204" pitchFamily="34" charset="0"/>
              <a:buChar char="•"/>
              <a:defRPr sz="1100">
                <a:solidFill>
                  <a:schemeClr val="tx1"/>
                </a:solidFill>
                <a:latin typeface="+mn-lt"/>
                <a:ea typeface="Muli"/>
                <a:cs typeface="Arial" panose="020B0604020202020204" pitchFamily="34" charset="0"/>
              </a:defRPr>
            </a:lvl1pPr>
            <a:lvl2pPr marL="914400" indent="-317500">
              <a:lnSpc>
                <a:spcPct val="115000"/>
              </a:lnSpc>
              <a:buClr>
                <a:schemeClr val="dk2"/>
              </a:buClr>
              <a:buSzPts val="1400"/>
              <a:buFont typeface="Muli"/>
              <a:buChar char="○"/>
              <a:defRPr>
                <a:solidFill>
                  <a:schemeClr val="dk2"/>
                </a:solidFill>
                <a:latin typeface="Muli"/>
                <a:ea typeface="Muli"/>
                <a:cs typeface="Muli"/>
              </a:defRPr>
            </a:lvl2pPr>
            <a:lvl3pPr marL="1371600" indent="-317500">
              <a:lnSpc>
                <a:spcPct val="115000"/>
              </a:lnSpc>
              <a:spcBef>
                <a:spcPts val="1600"/>
              </a:spcBef>
              <a:buClr>
                <a:schemeClr val="dk2"/>
              </a:buClr>
              <a:buSzPts val="1400"/>
              <a:buFont typeface="Muli"/>
              <a:buChar char="■"/>
              <a:defRPr>
                <a:solidFill>
                  <a:schemeClr val="dk2"/>
                </a:solidFill>
                <a:latin typeface="Muli"/>
                <a:ea typeface="Muli"/>
                <a:cs typeface="Muli"/>
              </a:defRPr>
            </a:lvl3pPr>
            <a:lvl4pPr marL="1828800" indent="-317500">
              <a:lnSpc>
                <a:spcPct val="115000"/>
              </a:lnSpc>
              <a:spcBef>
                <a:spcPts val="1600"/>
              </a:spcBef>
              <a:buClr>
                <a:schemeClr val="dk2"/>
              </a:buClr>
              <a:buSzPts val="1400"/>
              <a:buFont typeface="Muli"/>
              <a:buChar char="●"/>
              <a:defRPr>
                <a:solidFill>
                  <a:schemeClr val="dk2"/>
                </a:solidFill>
                <a:latin typeface="Muli"/>
                <a:ea typeface="Muli"/>
                <a:cs typeface="Muli"/>
              </a:defRPr>
            </a:lvl4pPr>
            <a:lvl5pPr marL="2286000" indent="-317500">
              <a:lnSpc>
                <a:spcPct val="115000"/>
              </a:lnSpc>
              <a:spcBef>
                <a:spcPts val="1600"/>
              </a:spcBef>
              <a:buClr>
                <a:schemeClr val="dk2"/>
              </a:buClr>
              <a:buSzPts val="1400"/>
              <a:buFont typeface="Muli"/>
              <a:buChar char="○"/>
              <a:defRPr>
                <a:solidFill>
                  <a:schemeClr val="dk2"/>
                </a:solidFill>
                <a:latin typeface="Muli"/>
                <a:ea typeface="Muli"/>
                <a:cs typeface="Muli"/>
              </a:defRPr>
            </a:lvl5pPr>
            <a:lvl6pPr marL="2743200" indent="-317500">
              <a:lnSpc>
                <a:spcPct val="115000"/>
              </a:lnSpc>
              <a:spcBef>
                <a:spcPts val="1600"/>
              </a:spcBef>
              <a:buClr>
                <a:schemeClr val="dk2"/>
              </a:buClr>
              <a:buSzPts val="1400"/>
              <a:buFont typeface="Muli"/>
              <a:buChar char="■"/>
              <a:defRPr>
                <a:solidFill>
                  <a:schemeClr val="dk2"/>
                </a:solidFill>
                <a:latin typeface="Muli"/>
                <a:ea typeface="Muli"/>
                <a:cs typeface="Muli"/>
              </a:defRPr>
            </a:lvl6pPr>
            <a:lvl7pPr marL="3200400" indent="-317500">
              <a:lnSpc>
                <a:spcPct val="115000"/>
              </a:lnSpc>
              <a:spcBef>
                <a:spcPts val="1600"/>
              </a:spcBef>
              <a:buClr>
                <a:schemeClr val="dk2"/>
              </a:buClr>
              <a:buSzPts val="1400"/>
              <a:buFont typeface="Muli"/>
              <a:buChar char="●"/>
              <a:defRPr>
                <a:solidFill>
                  <a:schemeClr val="dk2"/>
                </a:solidFill>
                <a:latin typeface="Muli"/>
                <a:ea typeface="Muli"/>
                <a:cs typeface="Muli"/>
              </a:defRPr>
            </a:lvl7pPr>
            <a:lvl8pPr marL="3657600" indent="-317500">
              <a:lnSpc>
                <a:spcPct val="115000"/>
              </a:lnSpc>
              <a:spcBef>
                <a:spcPts val="1600"/>
              </a:spcBef>
              <a:buClr>
                <a:schemeClr val="dk2"/>
              </a:buClr>
              <a:buSzPts val="1400"/>
              <a:buFont typeface="Muli"/>
              <a:buChar char="○"/>
              <a:defRPr>
                <a:solidFill>
                  <a:schemeClr val="dk2"/>
                </a:solidFill>
                <a:latin typeface="Muli"/>
                <a:ea typeface="Muli"/>
                <a:cs typeface="Muli"/>
              </a:defRPr>
            </a:lvl8pPr>
            <a:lvl9pPr marL="4114800" indent="-317500">
              <a:lnSpc>
                <a:spcPct val="115000"/>
              </a:lnSpc>
              <a:spcBef>
                <a:spcPts val="1600"/>
              </a:spcBef>
              <a:spcAft>
                <a:spcPts val="1600"/>
              </a:spcAft>
              <a:buClr>
                <a:schemeClr val="dk2"/>
              </a:buClr>
              <a:buSzPts val="1400"/>
              <a:buFont typeface="Muli"/>
              <a:buChar char="■"/>
              <a:defRPr>
                <a:solidFill>
                  <a:schemeClr val="dk2"/>
                </a:solidFill>
                <a:latin typeface="Muli"/>
                <a:ea typeface="Muli"/>
                <a:cs typeface="Muli"/>
              </a:defRPr>
            </a:lvl9pPr>
          </a:lstStyle>
          <a:p>
            <a:pPr marL="0" marR="0" lvl="0" indent="0" defTabSz="1219170" rtl="0" eaLnBrk="1" fontAlgn="auto" latinLnBrk="0" hangingPunct="1">
              <a:lnSpc>
                <a:spcPct val="100000"/>
              </a:lnSpc>
              <a:spcBef>
                <a:spcPts val="267"/>
              </a:spcBef>
              <a:spcAft>
                <a:spcPts val="133"/>
              </a:spcAft>
              <a:buClr>
                <a:srgbClr val="006F81"/>
              </a:buClr>
              <a:buSzPct val="100000"/>
              <a:buFont typeface="Arial" panose="020B0604020202020204" pitchFamily="34" charset="0"/>
              <a:buNone/>
              <a:tabLst/>
              <a:defRPr/>
            </a:pPr>
            <a:r>
              <a:rPr kumimoji="0" lang="en-US" sz="1400" i="0" u="none" strike="noStrike" kern="0" cap="none" spc="0" normalizeH="0" baseline="0" noProof="0" dirty="0">
                <a:ln>
                  <a:noFill/>
                </a:ln>
                <a:solidFill>
                  <a:srgbClr val="000000"/>
                </a:solidFill>
                <a:effectLst/>
                <a:uLnTx/>
                <a:uFillTx/>
                <a:cs typeface="Arial" panose="020B0604020202020204" pitchFamily="34" charset="0"/>
                <a:sym typeface="Arial"/>
              </a:rPr>
              <a:t>The HRA will be embedded within the enrollment platform available for completion immediately after an enrollment. </a:t>
            </a:r>
          </a:p>
        </p:txBody>
      </p:sp>
      <p:grpSp>
        <p:nvGrpSpPr>
          <p:cNvPr id="5" name="Group 4">
            <a:extLst>
              <a:ext uri="{FF2B5EF4-FFF2-40B4-BE49-F238E27FC236}">
                <a16:creationId xmlns:a16="http://schemas.microsoft.com/office/drawing/2014/main" id="{01EE8DDE-B339-9AF0-6B23-1594AE7DEDC8}"/>
              </a:ext>
            </a:extLst>
          </p:cNvPr>
          <p:cNvGrpSpPr/>
          <p:nvPr/>
        </p:nvGrpSpPr>
        <p:grpSpPr>
          <a:xfrm>
            <a:off x="462996" y="998782"/>
            <a:ext cx="9647476" cy="1283290"/>
            <a:chOff x="462996" y="998782"/>
            <a:chExt cx="9647476" cy="1283290"/>
          </a:xfrm>
        </p:grpSpPr>
        <p:sp>
          <p:nvSpPr>
            <p:cNvPr id="4" name="Rectangle: Rounded Corners 3">
              <a:extLst>
                <a:ext uri="{FF2B5EF4-FFF2-40B4-BE49-F238E27FC236}">
                  <a16:creationId xmlns:a16="http://schemas.microsoft.com/office/drawing/2014/main" id="{D3A3710C-D2C9-D217-8B31-FD3925B02DFB}"/>
                </a:ext>
              </a:extLst>
            </p:cNvPr>
            <p:cNvSpPr/>
            <p:nvPr/>
          </p:nvSpPr>
          <p:spPr>
            <a:xfrm rot="5400000">
              <a:off x="4933481" y="-2894919"/>
              <a:ext cx="1007672" cy="9346310"/>
            </a:xfrm>
            <a:prstGeom prst="roundRect">
              <a:avLst>
                <a:gd name="adj" fmla="val 7790"/>
              </a:avLst>
            </a:prstGeom>
            <a:noFill/>
            <a:ln w="38100">
              <a:solidFill>
                <a:srgbClr val="AFDBE8"/>
              </a:solidFill>
              <a:prstDash val="sys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solidFill>
                  <a:schemeClr val="bg1"/>
                </a:solidFill>
              </a:endParaRPr>
            </a:p>
          </p:txBody>
        </p:sp>
        <p:pic>
          <p:nvPicPr>
            <p:cNvPr id="2" name="Picture 1">
              <a:extLst>
                <a:ext uri="{FF2B5EF4-FFF2-40B4-BE49-F238E27FC236}">
                  <a16:creationId xmlns:a16="http://schemas.microsoft.com/office/drawing/2014/main" id="{3F50C269-13E2-A89F-7560-FD4EEFE019CC}"/>
                </a:ext>
              </a:extLst>
            </p:cNvPr>
            <p:cNvPicPr>
              <a:picLocks noChangeAspect="1"/>
            </p:cNvPicPr>
            <p:nvPr/>
          </p:nvPicPr>
          <p:blipFill>
            <a:blip r:embed="rId5">
              <a:extLst>
                <a:ext uri="{28A0092B-C50C-407E-A947-70E740481C1C}">
                  <a14:useLocalDpi xmlns:a14="http://schemas.microsoft.com/office/drawing/2010/main" val="0"/>
                </a:ext>
              </a:extLst>
            </a:blip>
            <a:srcRect l="1985" t="5964" r="89485" b="73154"/>
            <a:stretch>
              <a:fillRect/>
            </a:stretch>
          </p:blipFill>
          <p:spPr>
            <a:xfrm>
              <a:off x="462996" y="998782"/>
              <a:ext cx="679577" cy="665486"/>
            </a:xfrm>
            <a:prstGeom prst="rect">
              <a:avLst/>
            </a:prstGeom>
          </p:spPr>
        </p:pic>
      </p:grpSp>
      <p:sp>
        <p:nvSpPr>
          <p:cNvPr id="33" name="Text Placeholder 12">
            <a:extLst>
              <a:ext uri="{FF2B5EF4-FFF2-40B4-BE49-F238E27FC236}">
                <a16:creationId xmlns:a16="http://schemas.microsoft.com/office/drawing/2014/main" id="{53B8D9B9-D2A9-3C80-8767-E59F7CD03590}"/>
              </a:ext>
            </a:extLst>
          </p:cNvPr>
          <p:cNvSpPr>
            <a:spLocks noGrp="1"/>
          </p:cNvSpPr>
          <p:nvPr>
            <p:ph type="body" sz="quarter" idx="32"/>
          </p:nvPr>
        </p:nvSpPr>
        <p:spPr>
          <a:xfrm>
            <a:off x="1271052" y="1458168"/>
            <a:ext cx="8839420" cy="640137"/>
          </a:xfrm>
        </p:spPr>
        <p:txBody>
          <a:bodyPr/>
          <a:lstStyle/>
          <a:p>
            <a:r>
              <a:rPr lang="en-US" sz="1400" b="1" dirty="0">
                <a:latin typeface="+mj-lt"/>
              </a:rPr>
              <a:t>C-SNP HRA Requirement</a:t>
            </a:r>
          </a:p>
          <a:p>
            <a:r>
              <a:rPr lang="en-US" sz="1400" dirty="0"/>
              <a:t>For members enrolled in a Chronic Special Needs Plan (C-SNP), a completed HRA is required to maintain their SSBCI allowance (for use towards food and utilities, but may also include OTC, RICS &amp; AC allowance). </a:t>
            </a:r>
          </a:p>
        </p:txBody>
      </p:sp>
    </p:spTree>
    <p:extLst>
      <p:ext uri="{BB962C8B-B14F-4D97-AF65-F5344CB8AC3E}">
        <p14:creationId xmlns:p14="http://schemas.microsoft.com/office/powerpoint/2010/main" val="114307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FF7FCC-520B-ADC7-B7E9-780B0B855D1A}"/>
              </a:ext>
            </a:extLst>
          </p:cNvPr>
          <p:cNvGrpSpPr/>
          <p:nvPr/>
        </p:nvGrpSpPr>
        <p:grpSpPr>
          <a:xfrm>
            <a:off x="11734791" y="-110431"/>
            <a:ext cx="686086" cy="1763191"/>
            <a:chOff x="6381946" y="106386"/>
            <a:chExt cx="280734" cy="721466"/>
          </a:xfrm>
        </p:grpSpPr>
        <p:sp>
          <p:nvSpPr>
            <p:cNvPr id="3" name="Oval 2">
              <a:extLst>
                <a:ext uri="{FF2B5EF4-FFF2-40B4-BE49-F238E27FC236}">
                  <a16:creationId xmlns:a16="http://schemas.microsoft.com/office/drawing/2014/main" id="{03C0FAB5-FC96-DD54-A8C6-102D32F5351B}"/>
                </a:ext>
              </a:extLst>
            </p:cNvPr>
            <p:cNvSpPr/>
            <p:nvPr/>
          </p:nvSpPr>
          <p:spPr>
            <a:xfrm>
              <a:off x="6381946"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 name="Oval 3">
              <a:extLst>
                <a:ext uri="{FF2B5EF4-FFF2-40B4-BE49-F238E27FC236}">
                  <a16:creationId xmlns:a16="http://schemas.microsoft.com/office/drawing/2014/main" id="{8EB63515-D5CB-B871-B136-582213E00444}"/>
                </a:ext>
              </a:extLst>
            </p:cNvPr>
            <p:cNvSpPr/>
            <p:nvPr/>
          </p:nvSpPr>
          <p:spPr>
            <a:xfrm>
              <a:off x="6381946"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 name="Oval 4">
              <a:extLst>
                <a:ext uri="{FF2B5EF4-FFF2-40B4-BE49-F238E27FC236}">
                  <a16:creationId xmlns:a16="http://schemas.microsoft.com/office/drawing/2014/main" id="{DEE38E1A-20D0-197F-4ABB-201DB5238DCF}"/>
                </a:ext>
              </a:extLst>
            </p:cNvPr>
            <p:cNvSpPr/>
            <p:nvPr/>
          </p:nvSpPr>
          <p:spPr>
            <a:xfrm>
              <a:off x="6381946"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 name="Oval 5">
              <a:extLst>
                <a:ext uri="{FF2B5EF4-FFF2-40B4-BE49-F238E27FC236}">
                  <a16:creationId xmlns:a16="http://schemas.microsoft.com/office/drawing/2014/main" id="{F94C46F8-1042-0A3D-8764-91FEB466A1D7}"/>
                </a:ext>
              </a:extLst>
            </p:cNvPr>
            <p:cNvSpPr/>
            <p:nvPr/>
          </p:nvSpPr>
          <p:spPr>
            <a:xfrm>
              <a:off x="6381946"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1AE878BA-093F-BCED-FF39-90CD8D274AB3}"/>
                </a:ext>
              </a:extLst>
            </p:cNvPr>
            <p:cNvSpPr/>
            <p:nvPr/>
          </p:nvSpPr>
          <p:spPr>
            <a:xfrm>
              <a:off x="6381946"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4F648A56-6961-69C8-34F1-E43D191FB539}"/>
                </a:ext>
              </a:extLst>
            </p:cNvPr>
            <p:cNvSpPr/>
            <p:nvPr/>
          </p:nvSpPr>
          <p:spPr>
            <a:xfrm>
              <a:off x="6381946"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2D475426-2644-850D-949A-20100A5A735C}"/>
                </a:ext>
              </a:extLst>
            </p:cNvPr>
            <p:cNvSpPr/>
            <p:nvPr/>
          </p:nvSpPr>
          <p:spPr>
            <a:xfrm>
              <a:off x="6486721"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D274CECE-F813-BA9E-98E8-B04581876619}"/>
                </a:ext>
              </a:extLst>
            </p:cNvPr>
            <p:cNvSpPr/>
            <p:nvPr/>
          </p:nvSpPr>
          <p:spPr>
            <a:xfrm>
              <a:off x="6486721"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5F17D9FE-551A-9C34-6D86-AAD05D5E1A0E}"/>
                </a:ext>
              </a:extLst>
            </p:cNvPr>
            <p:cNvSpPr/>
            <p:nvPr/>
          </p:nvSpPr>
          <p:spPr>
            <a:xfrm>
              <a:off x="6486721"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1085AC6E-8C68-10D7-EA4D-6B7CAF16F14C}"/>
                </a:ext>
              </a:extLst>
            </p:cNvPr>
            <p:cNvSpPr/>
            <p:nvPr/>
          </p:nvSpPr>
          <p:spPr>
            <a:xfrm>
              <a:off x="6486721"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499BA707-D57F-D822-AC9C-29B9AFC7F52A}"/>
                </a:ext>
              </a:extLst>
            </p:cNvPr>
            <p:cNvSpPr/>
            <p:nvPr/>
          </p:nvSpPr>
          <p:spPr>
            <a:xfrm>
              <a:off x="6486721"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1" name="Oval 20">
              <a:extLst>
                <a:ext uri="{FF2B5EF4-FFF2-40B4-BE49-F238E27FC236}">
                  <a16:creationId xmlns:a16="http://schemas.microsoft.com/office/drawing/2014/main" id="{3237B23E-E75F-C85C-E0E1-2412EBBCACFC}"/>
                </a:ext>
              </a:extLst>
            </p:cNvPr>
            <p:cNvSpPr/>
            <p:nvPr/>
          </p:nvSpPr>
          <p:spPr>
            <a:xfrm>
              <a:off x="6486721"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2" name="Oval 21">
              <a:extLst>
                <a:ext uri="{FF2B5EF4-FFF2-40B4-BE49-F238E27FC236}">
                  <a16:creationId xmlns:a16="http://schemas.microsoft.com/office/drawing/2014/main" id="{C684F246-E0E4-93F8-9E27-B3AF5A27F440}"/>
                </a:ext>
              </a:extLst>
            </p:cNvPr>
            <p:cNvSpPr/>
            <p:nvPr/>
          </p:nvSpPr>
          <p:spPr>
            <a:xfrm>
              <a:off x="6591496" y="2187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3" name="Oval 22">
              <a:extLst>
                <a:ext uri="{FF2B5EF4-FFF2-40B4-BE49-F238E27FC236}">
                  <a16:creationId xmlns:a16="http://schemas.microsoft.com/office/drawing/2014/main" id="{90A542D7-C867-0AC0-9CCE-6B1BB6AC5475}"/>
                </a:ext>
              </a:extLst>
            </p:cNvPr>
            <p:cNvSpPr/>
            <p:nvPr/>
          </p:nvSpPr>
          <p:spPr>
            <a:xfrm>
              <a:off x="6591496" y="3263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4" name="Oval 23">
              <a:extLst>
                <a:ext uri="{FF2B5EF4-FFF2-40B4-BE49-F238E27FC236}">
                  <a16:creationId xmlns:a16="http://schemas.microsoft.com/office/drawing/2014/main" id="{1DE17BEB-0A82-0F6E-3A8C-6A299A752998}"/>
                </a:ext>
              </a:extLst>
            </p:cNvPr>
            <p:cNvSpPr/>
            <p:nvPr/>
          </p:nvSpPr>
          <p:spPr>
            <a:xfrm>
              <a:off x="6591496" y="4338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5" name="Oval 24">
              <a:extLst>
                <a:ext uri="{FF2B5EF4-FFF2-40B4-BE49-F238E27FC236}">
                  <a16:creationId xmlns:a16="http://schemas.microsoft.com/office/drawing/2014/main" id="{1B7C09EC-76A7-E222-4BE8-959A5E9A88DE}"/>
                </a:ext>
              </a:extLst>
            </p:cNvPr>
            <p:cNvSpPr/>
            <p:nvPr/>
          </p:nvSpPr>
          <p:spPr>
            <a:xfrm>
              <a:off x="6591496" y="5414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6" name="Oval 25">
              <a:extLst>
                <a:ext uri="{FF2B5EF4-FFF2-40B4-BE49-F238E27FC236}">
                  <a16:creationId xmlns:a16="http://schemas.microsoft.com/office/drawing/2014/main" id="{86DDC928-BDC2-4C3D-BD9F-32E0A21D8AB6}"/>
                </a:ext>
              </a:extLst>
            </p:cNvPr>
            <p:cNvSpPr/>
            <p:nvPr/>
          </p:nvSpPr>
          <p:spPr>
            <a:xfrm>
              <a:off x="6591496" y="6490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7" name="Oval 26">
              <a:extLst>
                <a:ext uri="{FF2B5EF4-FFF2-40B4-BE49-F238E27FC236}">
                  <a16:creationId xmlns:a16="http://schemas.microsoft.com/office/drawing/2014/main" id="{467B465E-4F66-76D5-E814-80A3FE34082E}"/>
                </a:ext>
              </a:extLst>
            </p:cNvPr>
            <p:cNvSpPr/>
            <p:nvPr/>
          </p:nvSpPr>
          <p:spPr>
            <a:xfrm>
              <a:off x="6591496" y="75666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8" name="Oval 27">
              <a:extLst>
                <a:ext uri="{FF2B5EF4-FFF2-40B4-BE49-F238E27FC236}">
                  <a16:creationId xmlns:a16="http://schemas.microsoft.com/office/drawing/2014/main" id="{AED63EA4-D881-1B47-2F0E-30266A4966EE}"/>
                </a:ext>
              </a:extLst>
            </p:cNvPr>
            <p:cNvSpPr/>
            <p:nvPr/>
          </p:nvSpPr>
          <p:spPr>
            <a:xfrm>
              <a:off x="6381946"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9" name="Oval 28">
              <a:extLst>
                <a:ext uri="{FF2B5EF4-FFF2-40B4-BE49-F238E27FC236}">
                  <a16:creationId xmlns:a16="http://schemas.microsoft.com/office/drawing/2014/main" id="{50CA377B-F2C2-53DE-B55A-58F39F38A9B2}"/>
                </a:ext>
              </a:extLst>
            </p:cNvPr>
            <p:cNvSpPr/>
            <p:nvPr/>
          </p:nvSpPr>
          <p:spPr>
            <a:xfrm>
              <a:off x="6486721"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0" name="Oval 29">
              <a:extLst>
                <a:ext uri="{FF2B5EF4-FFF2-40B4-BE49-F238E27FC236}">
                  <a16:creationId xmlns:a16="http://schemas.microsoft.com/office/drawing/2014/main" id="{D42AE3AB-D82E-2431-3D70-3AB268D0DF55}"/>
                </a:ext>
              </a:extLst>
            </p:cNvPr>
            <p:cNvSpPr/>
            <p:nvPr/>
          </p:nvSpPr>
          <p:spPr>
            <a:xfrm>
              <a:off x="6591496" y="10827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49" name="Title 6">
            <a:extLst>
              <a:ext uri="{FF2B5EF4-FFF2-40B4-BE49-F238E27FC236}">
                <a16:creationId xmlns:a16="http://schemas.microsoft.com/office/drawing/2014/main" id="{B3030711-4590-4458-DE5B-50882817C3DD}"/>
              </a:ext>
            </a:extLst>
          </p:cNvPr>
          <p:cNvSpPr>
            <a:spLocks noGrp="1"/>
          </p:cNvSpPr>
          <p:nvPr>
            <p:ph type="title"/>
          </p:nvPr>
        </p:nvSpPr>
        <p:spPr>
          <a:xfrm>
            <a:off x="432000" y="432000"/>
            <a:ext cx="11328000" cy="432000"/>
          </a:xfrm>
        </p:spPr>
        <p:txBody>
          <a:bodyPr/>
          <a:lstStyle/>
          <a:p>
            <a:r>
              <a:rPr lang="en-US"/>
              <a:t>Our Story</a:t>
            </a:r>
          </a:p>
        </p:txBody>
      </p:sp>
      <p:sp>
        <p:nvSpPr>
          <p:cNvPr id="50" name="Rectangle: Rounded Corners 49">
            <a:extLst>
              <a:ext uri="{FF2B5EF4-FFF2-40B4-BE49-F238E27FC236}">
                <a16:creationId xmlns:a16="http://schemas.microsoft.com/office/drawing/2014/main" id="{6AFE8D47-D1C5-D2AB-7C14-616E80F6ADE0}"/>
              </a:ext>
            </a:extLst>
          </p:cNvPr>
          <p:cNvSpPr/>
          <p:nvPr/>
        </p:nvSpPr>
        <p:spPr>
          <a:xfrm>
            <a:off x="7617298" y="1167943"/>
            <a:ext cx="3587056" cy="5332586"/>
          </a:xfrm>
          <a:prstGeom prst="roundRect">
            <a:avLst>
              <a:gd name="adj" fmla="val 5549"/>
            </a:avLst>
          </a:prstGeom>
          <a:solidFill>
            <a:srgbClr val="E8E8E8"/>
          </a:solidFill>
          <a:ln w="12700">
            <a:solidFill>
              <a:srgbClr val="00313C"/>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51" name="Rectangle: Rounded Corners 50">
            <a:extLst>
              <a:ext uri="{FF2B5EF4-FFF2-40B4-BE49-F238E27FC236}">
                <a16:creationId xmlns:a16="http://schemas.microsoft.com/office/drawing/2014/main" id="{7BDB70B9-EB09-4FE4-D809-2E87F291AEB5}"/>
              </a:ext>
            </a:extLst>
          </p:cNvPr>
          <p:cNvSpPr/>
          <p:nvPr/>
        </p:nvSpPr>
        <p:spPr>
          <a:xfrm>
            <a:off x="6568294" y="1297574"/>
            <a:ext cx="2098008" cy="822960"/>
          </a:xfrm>
          <a:prstGeom prst="roundRect">
            <a:avLst>
              <a:gd name="adj" fmla="val 8521"/>
            </a:avLst>
          </a:prstGeom>
          <a:solidFill>
            <a:srgbClr val="0031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venir Next Demi Bold"/>
                <a:ea typeface="+mn-ea"/>
                <a:cs typeface="+mn-cs"/>
              </a:rPr>
              <a:t>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venir Next Demi Bold"/>
                <a:ea typeface="+mn-ea"/>
                <a:cs typeface="+mn-cs"/>
              </a:rPr>
              <a:t>Service Area</a:t>
            </a:r>
          </a:p>
        </p:txBody>
      </p:sp>
      <p:pic>
        <p:nvPicPr>
          <p:cNvPr id="52" name="Picture 51">
            <a:extLst>
              <a:ext uri="{FF2B5EF4-FFF2-40B4-BE49-F238E27FC236}">
                <a16:creationId xmlns:a16="http://schemas.microsoft.com/office/drawing/2014/main" id="{6928FE90-D748-55A5-65A9-B0A988E8BB13}"/>
              </a:ext>
            </a:extLst>
          </p:cNvPr>
          <p:cNvPicPr>
            <a:picLocks noChangeAspect="1"/>
          </p:cNvPicPr>
          <p:nvPr/>
        </p:nvPicPr>
        <p:blipFill>
          <a:blip r:embed="rId2">
            <a:extLst>
              <a:ext uri="{28A0092B-C50C-407E-A947-70E740481C1C}">
                <a14:useLocalDpi xmlns:a14="http://schemas.microsoft.com/office/drawing/2010/main" val="0"/>
              </a:ext>
            </a:extLst>
          </a:blip>
          <a:srcRect l="45052" r="19814"/>
          <a:stretch>
            <a:fillRect/>
          </a:stretch>
        </p:blipFill>
        <p:spPr>
          <a:xfrm>
            <a:off x="8050820" y="1178217"/>
            <a:ext cx="3130208" cy="5334843"/>
          </a:xfrm>
          <a:prstGeom prst="rect">
            <a:avLst/>
          </a:prstGeom>
        </p:spPr>
      </p:pic>
      <p:sp>
        <p:nvSpPr>
          <p:cNvPr id="53" name="Rectangle: Rounded Corners 52">
            <a:extLst>
              <a:ext uri="{FF2B5EF4-FFF2-40B4-BE49-F238E27FC236}">
                <a16:creationId xmlns:a16="http://schemas.microsoft.com/office/drawing/2014/main" id="{0BFB0DAD-9A55-5DE8-70FB-43F7FDDC192F}"/>
              </a:ext>
            </a:extLst>
          </p:cNvPr>
          <p:cNvSpPr/>
          <p:nvPr/>
        </p:nvSpPr>
        <p:spPr>
          <a:xfrm>
            <a:off x="479045" y="2074414"/>
            <a:ext cx="4343400" cy="822960"/>
          </a:xfrm>
          <a:prstGeom prst="roundRect">
            <a:avLst>
              <a:gd name="adj" fmla="val 7151"/>
            </a:avLst>
          </a:prstGeom>
          <a:solidFill>
            <a:srgbClr val="A4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venir Next Demi Bold"/>
                <a:ea typeface="+mn-ea"/>
                <a:cs typeface="+mn-cs"/>
              </a:rPr>
              <a:t>		1 State | 1 County</a:t>
            </a:r>
          </a:p>
        </p:txBody>
      </p:sp>
      <p:sp>
        <p:nvSpPr>
          <p:cNvPr id="54" name="Rectangle: Rounded Corners 53">
            <a:extLst>
              <a:ext uri="{FF2B5EF4-FFF2-40B4-BE49-F238E27FC236}">
                <a16:creationId xmlns:a16="http://schemas.microsoft.com/office/drawing/2014/main" id="{1C0FF7FE-5801-83B1-5F70-A23DC8A4F514}"/>
              </a:ext>
            </a:extLst>
          </p:cNvPr>
          <p:cNvSpPr/>
          <p:nvPr/>
        </p:nvSpPr>
        <p:spPr>
          <a:xfrm>
            <a:off x="780566" y="2257294"/>
            <a:ext cx="1143000" cy="457200"/>
          </a:xfrm>
          <a:prstGeom prst="roundRect">
            <a:avLst/>
          </a:prstGeom>
          <a:solidFill>
            <a:schemeClr val="bg1"/>
          </a:solidFill>
          <a:ln>
            <a:solidFill>
              <a:srgbClr val="A4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A4DBE8"/>
                </a:solidFill>
                <a:effectLst/>
                <a:uLnTx/>
                <a:uFillTx/>
                <a:latin typeface="Avenir Next Demi Bold"/>
                <a:ea typeface="+mn-ea"/>
                <a:cs typeface="+mn-cs"/>
              </a:rPr>
              <a:t>2020</a:t>
            </a:r>
          </a:p>
        </p:txBody>
      </p:sp>
      <p:sp>
        <p:nvSpPr>
          <p:cNvPr id="55" name="Rectangle: Rounded Corners 54">
            <a:extLst>
              <a:ext uri="{FF2B5EF4-FFF2-40B4-BE49-F238E27FC236}">
                <a16:creationId xmlns:a16="http://schemas.microsoft.com/office/drawing/2014/main" id="{94902CDD-3AEA-3B0D-9C47-A947B02CDA80}"/>
              </a:ext>
            </a:extLst>
          </p:cNvPr>
          <p:cNvSpPr/>
          <p:nvPr/>
        </p:nvSpPr>
        <p:spPr>
          <a:xfrm>
            <a:off x="469244" y="2970610"/>
            <a:ext cx="4800600" cy="822960"/>
          </a:xfrm>
          <a:prstGeom prst="roundRect">
            <a:avLst>
              <a:gd name="adj" fmla="val 6029"/>
            </a:avLst>
          </a:prstGeom>
          <a:solidFill>
            <a:srgbClr val="8FD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venir Next Demi Bold"/>
                <a:ea typeface="+mn-ea"/>
                <a:cs typeface="+mn-cs"/>
              </a:rPr>
              <a:t>		3 States | 15 Counties</a:t>
            </a:r>
          </a:p>
        </p:txBody>
      </p:sp>
      <p:sp>
        <p:nvSpPr>
          <p:cNvPr id="56" name="Rectangle: Rounded Corners 55">
            <a:extLst>
              <a:ext uri="{FF2B5EF4-FFF2-40B4-BE49-F238E27FC236}">
                <a16:creationId xmlns:a16="http://schemas.microsoft.com/office/drawing/2014/main" id="{862F9095-EE61-7CCA-11F1-5E47BEDB3DAD}"/>
              </a:ext>
            </a:extLst>
          </p:cNvPr>
          <p:cNvSpPr/>
          <p:nvPr/>
        </p:nvSpPr>
        <p:spPr>
          <a:xfrm>
            <a:off x="780566" y="3154662"/>
            <a:ext cx="1143000" cy="457200"/>
          </a:xfrm>
          <a:prstGeom prst="roundRect">
            <a:avLst/>
          </a:prstGeom>
          <a:solidFill>
            <a:schemeClr val="bg1"/>
          </a:solidFill>
          <a:ln>
            <a:solidFill>
              <a:srgbClr val="8FD6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FD6BD"/>
                </a:solidFill>
                <a:effectLst/>
                <a:uLnTx/>
                <a:uFillTx/>
                <a:latin typeface="Avenir Next Demi Bold"/>
                <a:ea typeface="+mn-ea"/>
                <a:cs typeface="+mn-cs"/>
              </a:rPr>
              <a:t>2021</a:t>
            </a:r>
          </a:p>
        </p:txBody>
      </p:sp>
      <p:sp>
        <p:nvSpPr>
          <p:cNvPr id="57" name="Rectangle: Rounded Corners 56">
            <a:extLst>
              <a:ext uri="{FF2B5EF4-FFF2-40B4-BE49-F238E27FC236}">
                <a16:creationId xmlns:a16="http://schemas.microsoft.com/office/drawing/2014/main" id="{432608E9-84BB-9718-86AA-AC3F1E6E3710}"/>
              </a:ext>
            </a:extLst>
          </p:cNvPr>
          <p:cNvSpPr/>
          <p:nvPr/>
        </p:nvSpPr>
        <p:spPr>
          <a:xfrm>
            <a:off x="473766" y="3877080"/>
            <a:ext cx="5257800" cy="822960"/>
          </a:xfrm>
          <a:prstGeom prst="roundRect">
            <a:avLst>
              <a:gd name="adj" fmla="val 6617"/>
            </a:avLst>
          </a:prstGeom>
          <a:solidFill>
            <a:srgbClr val="507F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venir Next Demi Bold"/>
                <a:ea typeface="+mn-ea"/>
                <a:cs typeface="+mn-cs"/>
              </a:rPr>
              <a:t>		3 States | 23 Counties </a:t>
            </a:r>
          </a:p>
        </p:txBody>
      </p:sp>
      <p:sp>
        <p:nvSpPr>
          <p:cNvPr id="58" name="Rectangle: Rounded Corners 57">
            <a:extLst>
              <a:ext uri="{FF2B5EF4-FFF2-40B4-BE49-F238E27FC236}">
                <a16:creationId xmlns:a16="http://schemas.microsoft.com/office/drawing/2014/main" id="{E80FACC4-B470-B676-B663-5300AAF782BF}"/>
              </a:ext>
            </a:extLst>
          </p:cNvPr>
          <p:cNvSpPr/>
          <p:nvPr/>
        </p:nvSpPr>
        <p:spPr>
          <a:xfrm>
            <a:off x="780566" y="4059960"/>
            <a:ext cx="1143000" cy="457200"/>
          </a:xfrm>
          <a:prstGeom prst="roundRect">
            <a:avLst/>
          </a:prstGeom>
          <a:solidFill>
            <a:schemeClr val="bg1"/>
          </a:solidFill>
          <a:ln>
            <a:solidFill>
              <a:srgbClr val="507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7F70"/>
                </a:solidFill>
                <a:effectLst/>
                <a:uLnTx/>
                <a:uFillTx/>
                <a:latin typeface="Avenir Next Demi Bold"/>
                <a:ea typeface="+mn-ea"/>
                <a:cs typeface="+mn-cs"/>
              </a:rPr>
              <a:t>2024</a:t>
            </a:r>
          </a:p>
        </p:txBody>
      </p:sp>
      <p:sp>
        <p:nvSpPr>
          <p:cNvPr id="59" name="Rectangle: Rounded Corners 58">
            <a:extLst>
              <a:ext uri="{FF2B5EF4-FFF2-40B4-BE49-F238E27FC236}">
                <a16:creationId xmlns:a16="http://schemas.microsoft.com/office/drawing/2014/main" id="{8FFD9B0E-B8AF-FFDE-04F5-32211D973527}"/>
              </a:ext>
            </a:extLst>
          </p:cNvPr>
          <p:cNvSpPr/>
          <p:nvPr/>
        </p:nvSpPr>
        <p:spPr>
          <a:xfrm>
            <a:off x="471504" y="4773276"/>
            <a:ext cx="5715000" cy="822960"/>
          </a:xfrm>
          <a:prstGeom prst="roundRect">
            <a:avLst>
              <a:gd name="adj" fmla="val 5109"/>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venir Next Demi Bold"/>
                <a:ea typeface="+mn-ea"/>
                <a:cs typeface="+mn-cs"/>
              </a:rPr>
              <a:t>		6 States | 43 Counties </a:t>
            </a:r>
          </a:p>
        </p:txBody>
      </p:sp>
      <p:sp>
        <p:nvSpPr>
          <p:cNvPr id="60" name="Rectangle: Rounded Corners 59">
            <a:extLst>
              <a:ext uri="{FF2B5EF4-FFF2-40B4-BE49-F238E27FC236}">
                <a16:creationId xmlns:a16="http://schemas.microsoft.com/office/drawing/2014/main" id="{53949B84-B8FC-0CFB-2282-6EBBBAB9F89A}"/>
              </a:ext>
            </a:extLst>
          </p:cNvPr>
          <p:cNvSpPr/>
          <p:nvPr/>
        </p:nvSpPr>
        <p:spPr>
          <a:xfrm>
            <a:off x="780566" y="4956156"/>
            <a:ext cx="1143000" cy="457200"/>
          </a:xfrm>
          <a:prstGeom prst="roundRect">
            <a:avLst/>
          </a:prstGeom>
          <a:solidFill>
            <a:schemeClr val="bg1"/>
          </a:solidFill>
          <a:ln>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681"/>
                </a:solidFill>
                <a:effectLst/>
                <a:uLnTx/>
                <a:uFillTx/>
                <a:latin typeface="Avenir Next Demi Bold"/>
                <a:ea typeface="+mn-ea"/>
                <a:cs typeface="+mn-cs"/>
              </a:rPr>
              <a:t>2025</a:t>
            </a:r>
          </a:p>
        </p:txBody>
      </p:sp>
      <p:sp>
        <p:nvSpPr>
          <p:cNvPr id="61" name="Rectangle: Rounded Corners 60">
            <a:extLst>
              <a:ext uri="{FF2B5EF4-FFF2-40B4-BE49-F238E27FC236}">
                <a16:creationId xmlns:a16="http://schemas.microsoft.com/office/drawing/2014/main" id="{C8809375-DC53-9DA8-863F-CA40BDFD872D}"/>
              </a:ext>
            </a:extLst>
          </p:cNvPr>
          <p:cNvSpPr/>
          <p:nvPr/>
        </p:nvSpPr>
        <p:spPr>
          <a:xfrm>
            <a:off x="479045" y="5679747"/>
            <a:ext cx="6172200" cy="822960"/>
          </a:xfrm>
          <a:prstGeom prst="roundRect">
            <a:avLst>
              <a:gd name="adj" fmla="val 7119"/>
            </a:avLst>
          </a:prstGeom>
          <a:solidFill>
            <a:srgbClr val="0031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venir Next Demi Bold"/>
                <a:ea typeface="+mn-ea"/>
                <a:cs typeface="+mn-cs"/>
              </a:rPr>
              <a:t>		6 States | 52 Counties </a:t>
            </a:r>
          </a:p>
        </p:txBody>
      </p:sp>
      <p:sp>
        <p:nvSpPr>
          <p:cNvPr id="62" name="Rectangle: Rounded Corners 61">
            <a:extLst>
              <a:ext uri="{FF2B5EF4-FFF2-40B4-BE49-F238E27FC236}">
                <a16:creationId xmlns:a16="http://schemas.microsoft.com/office/drawing/2014/main" id="{099A42E0-3F7C-85CD-BE1F-F0842FBF7846}"/>
              </a:ext>
            </a:extLst>
          </p:cNvPr>
          <p:cNvSpPr/>
          <p:nvPr/>
        </p:nvSpPr>
        <p:spPr>
          <a:xfrm>
            <a:off x="784554" y="5862627"/>
            <a:ext cx="1144017" cy="457200"/>
          </a:xfrm>
          <a:prstGeom prst="roundRect">
            <a:avLst/>
          </a:prstGeom>
          <a:solidFill>
            <a:schemeClr val="bg1"/>
          </a:solidFill>
          <a:ln>
            <a:solidFill>
              <a:srgbClr val="0031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13C"/>
                </a:solidFill>
                <a:effectLst/>
                <a:uLnTx/>
                <a:uFillTx/>
                <a:latin typeface="Avenir Next Demi Bold"/>
                <a:ea typeface="+mn-ea"/>
                <a:cs typeface="+mn-cs"/>
              </a:rPr>
              <a:t>2026</a:t>
            </a:r>
          </a:p>
        </p:txBody>
      </p:sp>
      <p:sp>
        <p:nvSpPr>
          <p:cNvPr id="63" name="Rectangle: Rounded Corners 62">
            <a:extLst>
              <a:ext uri="{FF2B5EF4-FFF2-40B4-BE49-F238E27FC236}">
                <a16:creationId xmlns:a16="http://schemas.microsoft.com/office/drawing/2014/main" id="{D9EBDA2E-386F-7522-124A-7774956D9F54}"/>
              </a:ext>
            </a:extLst>
          </p:cNvPr>
          <p:cNvSpPr/>
          <p:nvPr/>
        </p:nvSpPr>
        <p:spPr>
          <a:xfrm>
            <a:off x="469244" y="1167943"/>
            <a:ext cx="3886200" cy="822960"/>
          </a:xfrm>
          <a:prstGeom prst="roundRect">
            <a:avLst>
              <a:gd name="adj" fmla="val 10859"/>
            </a:avLst>
          </a:prstGeom>
          <a:solidFill>
            <a:srgbClr val="B2B4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venir Next Demi Bold"/>
                <a:ea typeface="+mn-ea"/>
                <a:cs typeface="+mn-cs"/>
              </a:rPr>
              <a:t>		Founded</a:t>
            </a:r>
          </a:p>
        </p:txBody>
      </p:sp>
      <p:sp>
        <p:nvSpPr>
          <p:cNvPr id="64" name="Rectangle: Rounded Corners 63">
            <a:extLst>
              <a:ext uri="{FF2B5EF4-FFF2-40B4-BE49-F238E27FC236}">
                <a16:creationId xmlns:a16="http://schemas.microsoft.com/office/drawing/2014/main" id="{D6AE22E0-35C0-AE07-329B-8D75C867BE74}"/>
              </a:ext>
            </a:extLst>
          </p:cNvPr>
          <p:cNvSpPr/>
          <p:nvPr/>
        </p:nvSpPr>
        <p:spPr>
          <a:xfrm>
            <a:off x="780566" y="1355961"/>
            <a:ext cx="1143000" cy="457200"/>
          </a:xfrm>
          <a:prstGeom prst="roundRect">
            <a:avLst/>
          </a:prstGeom>
          <a:solidFill>
            <a:schemeClr val="bg1"/>
          </a:solidFill>
          <a:ln>
            <a:solidFill>
              <a:srgbClr val="B2B4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B2B4B2"/>
                </a:solidFill>
                <a:effectLst/>
                <a:uLnTx/>
                <a:uFillTx/>
                <a:latin typeface="Avenir Next Demi Bold"/>
                <a:ea typeface="+mn-ea"/>
                <a:cs typeface="+mn-cs"/>
              </a:rPr>
              <a:t>2019</a:t>
            </a:r>
          </a:p>
        </p:txBody>
      </p:sp>
    </p:spTree>
    <p:extLst>
      <p:ext uri="{BB962C8B-B14F-4D97-AF65-F5344CB8AC3E}">
        <p14:creationId xmlns:p14="http://schemas.microsoft.com/office/powerpoint/2010/main" val="2366066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99851D-D968-73C0-3EE2-72F10159565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E79157E-A908-FFF4-C405-1EF0DEE0BEE2}"/>
              </a:ext>
            </a:extLst>
          </p:cNvPr>
          <p:cNvSpPr>
            <a:spLocks noGrp="1"/>
          </p:cNvSpPr>
          <p:nvPr>
            <p:ph type="title"/>
          </p:nvPr>
        </p:nvSpPr>
        <p:spPr/>
        <p:txBody>
          <a:bodyPr/>
          <a:lstStyle/>
          <a:p>
            <a:r>
              <a:rPr lang="en-US" dirty="0"/>
              <a:t>2026 SSBCI HRA Requirement</a:t>
            </a:r>
          </a:p>
        </p:txBody>
      </p:sp>
      <p:grpSp>
        <p:nvGrpSpPr>
          <p:cNvPr id="10" name="Group 9">
            <a:extLst>
              <a:ext uri="{FF2B5EF4-FFF2-40B4-BE49-F238E27FC236}">
                <a16:creationId xmlns:a16="http://schemas.microsoft.com/office/drawing/2014/main" id="{60AC3AE7-5E43-0A0D-87AF-0BE40F42C332}"/>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7A663367-BB1E-E79B-89DC-8FB03D9F46A6}"/>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D4AC1C-A181-D9AA-1A47-EAE405C2903A}"/>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2914AF-9A08-CA0D-187D-37BA5092444A}"/>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170B076-E8C2-3DFD-F826-242D45C378F6}"/>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0310644-738A-6B51-CBF9-0575B381E516}"/>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8ED0BF1-D38B-711D-ED8C-92BCE15561CE}"/>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F05B1BE-5526-B9E1-9CFD-A072C99763E1}"/>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8A9931-139B-F2DC-1FAC-4C5464CC4C6B}"/>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EFB9AD-F850-4938-D069-4449B17DA853}"/>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162F8F0-9709-0ED2-1E5E-F230BFE89F8F}"/>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D6F722B-C9EB-A42E-1D32-25B383CE60E3}"/>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70C8DA4-BEE9-D512-B13B-20BCA3DE85DA}"/>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4B3B4BE-1B96-4D19-CBC3-77351B70650A}"/>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558A91D-1004-289E-67A6-F2638E1850FC}"/>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4DF5BF8-37AC-3D00-2BD0-A8A9616532AE}"/>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157B5DA-BE50-A1C0-6201-42D4DA908CD5}"/>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3D94F37-9603-E469-DED9-6670D561747E}"/>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14442D2-2F23-B7D7-041E-871493A88731}"/>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6189FDA-1FDF-FC9F-3F42-873939068326}"/>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DAE5D32-0A3F-D6CD-7261-7184AFC7761E}"/>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6A9730B-F7E9-541B-4229-C7B61F656864}"/>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 name="Table 3">
            <a:extLst>
              <a:ext uri="{FF2B5EF4-FFF2-40B4-BE49-F238E27FC236}">
                <a16:creationId xmlns:a16="http://schemas.microsoft.com/office/drawing/2014/main" id="{345B3177-1F0F-46E7-6971-D334D367561C}"/>
              </a:ext>
            </a:extLst>
          </p:cNvPr>
          <p:cNvGraphicFramePr>
            <a:graphicFrameLocks noGrp="1"/>
          </p:cNvGraphicFramePr>
          <p:nvPr/>
        </p:nvGraphicFramePr>
        <p:xfrm>
          <a:off x="431800" y="1008172"/>
          <a:ext cx="11128021" cy="2075469"/>
        </p:xfrm>
        <a:graphic>
          <a:graphicData uri="http://schemas.openxmlformats.org/drawingml/2006/table">
            <a:tbl>
              <a:tblPr firstRow="1" bandRow="1">
                <a:tableStyleId>{073A0DAA-6AF3-43AB-8588-CEC1D06C72B9}</a:tableStyleId>
              </a:tblPr>
              <a:tblGrid>
                <a:gridCol w="1478279">
                  <a:extLst>
                    <a:ext uri="{9D8B030D-6E8A-4147-A177-3AD203B41FA5}">
                      <a16:colId xmlns:a16="http://schemas.microsoft.com/office/drawing/2014/main" val="1808158698"/>
                    </a:ext>
                  </a:extLst>
                </a:gridCol>
                <a:gridCol w="2628054">
                  <a:extLst>
                    <a:ext uri="{9D8B030D-6E8A-4147-A177-3AD203B41FA5}">
                      <a16:colId xmlns:a16="http://schemas.microsoft.com/office/drawing/2014/main" val="1881609237"/>
                    </a:ext>
                  </a:extLst>
                </a:gridCol>
                <a:gridCol w="2443177">
                  <a:extLst>
                    <a:ext uri="{9D8B030D-6E8A-4147-A177-3AD203B41FA5}">
                      <a16:colId xmlns:a16="http://schemas.microsoft.com/office/drawing/2014/main" val="1204216675"/>
                    </a:ext>
                  </a:extLst>
                </a:gridCol>
                <a:gridCol w="2673456">
                  <a:extLst>
                    <a:ext uri="{9D8B030D-6E8A-4147-A177-3AD203B41FA5}">
                      <a16:colId xmlns:a16="http://schemas.microsoft.com/office/drawing/2014/main" val="1785077136"/>
                    </a:ext>
                  </a:extLst>
                </a:gridCol>
                <a:gridCol w="1905055">
                  <a:extLst>
                    <a:ext uri="{9D8B030D-6E8A-4147-A177-3AD203B41FA5}">
                      <a16:colId xmlns:a16="http://schemas.microsoft.com/office/drawing/2014/main" val="1334827721"/>
                    </a:ext>
                  </a:extLst>
                </a:gridCol>
              </a:tblGrid>
              <a:tr h="370433">
                <a:tc rowSpan="4">
                  <a:txBody>
                    <a:bodyPr/>
                    <a:lstStyle/>
                    <a:p>
                      <a:pPr algn="ctr"/>
                      <a:r>
                        <a:rPr lang="en-US" sz="1400" dirty="0">
                          <a:solidFill>
                            <a:schemeClr val="tx1"/>
                          </a:solidFill>
                          <a:latin typeface="+mj-lt"/>
                        </a:rPr>
                        <a:t>HRA Requirement</a:t>
                      </a:r>
                    </a:p>
                  </a:txBody>
                  <a:tcPr anchor="b">
                    <a:lnL w="12700" cmpd="sng">
                      <a:noFill/>
                    </a:lnL>
                    <a:lnR w="12700" cap="flat" cmpd="sng" algn="ctr">
                      <a:solidFill>
                        <a:srgbClr val="AFDBE8"/>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AFDBE8"/>
                    </a:solidFill>
                  </a:tcPr>
                </a:tc>
                <a:tc gridSpan="4">
                  <a:txBody>
                    <a:bodyPr/>
                    <a:lstStyle/>
                    <a:p>
                      <a:pPr algn="ctr"/>
                      <a:r>
                        <a:rPr lang="en-US" sz="1400" dirty="0">
                          <a:solidFill>
                            <a:schemeClr val="tx1"/>
                          </a:solidFill>
                          <a:latin typeface="+mj-lt"/>
                        </a:rPr>
                        <a:t>Plan Type or SSBCI Qualifying conditions</a:t>
                      </a:r>
                    </a:p>
                  </a:txBody>
                  <a:tcPr anchor="ctr">
                    <a:lnL w="12700" cap="flat" cmpd="sng" algn="ctr">
                      <a:solidFill>
                        <a:srgbClr val="AFDBE8"/>
                      </a:solidFill>
                      <a:prstDash val="solid"/>
                      <a:round/>
                      <a:headEnd type="none" w="med" len="med"/>
                      <a:tailEnd type="none" w="med" len="med"/>
                    </a:lnL>
                    <a:lnR w="12700" cmpd="sng">
                      <a:noFill/>
                    </a:lnR>
                    <a:lnT w="12700" cmpd="sng">
                      <a:noFill/>
                    </a:lnT>
                    <a:lnB w="38100" cap="flat" cmpd="sng" algn="ctr">
                      <a:solidFill>
                        <a:srgbClr val="F68D2E"/>
                      </a:solidFill>
                      <a:prstDash val="solid"/>
                      <a:round/>
                      <a:headEnd type="none" w="med" len="med"/>
                      <a:tailEnd type="none" w="med" len="med"/>
                    </a:lnB>
                    <a:lnTlToBr w="12700" cmpd="sng">
                      <a:noFill/>
                      <a:prstDash val="solid"/>
                    </a:lnTlToBr>
                    <a:lnBlToTr w="12700" cmpd="sng">
                      <a:noFill/>
                      <a:prstDash val="solid"/>
                    </a:lnBlToTr>
                    <a:solidFill>
                      <a:srgbClr val="AFDBE8"/>
                    </a:solidFill>
                  </a:tcPr>
                </a:tc>
                <a:tc hMerge="1">
                  <a:txBody>
                    <a:bodyPr/>
                    <a:lstStyle/>
                    <a:p>
                      <a:pPr algn="ctr"/>
                      <a:endParaRPr lang="en-US" sz="1600" dirty="0">
                        <a:solidFill>
                          <a:schemeClr val="tx1"/>
                        </a:solidFill>
                        <a:latin typeface="+mj-lt"/>
                      </a:endParaRPr>
                    </a:p>
                  </a:txBody>
                  <a:tcPr anchor="ctr">
                    <a:solidFill>
                      <a:srgbClr val="AFDBE8"/>
                    </a:solidFill>
                  </a:tcPr>
                </a:tc>
                <a:tc hMerge="1">
                  <a:txBody>
                    <a:bodyPr/>
                    <a:lstStyle/>
                    <a:p>
                      <a:pPr algn="ctr"/>
                      <a:endParaRPr lang="en-US" sz="1600" dirty="0">
                        <a:solidFill>
                          <a:schemeClr val="tx1"/>
                        </a:solidFill>
                        <a:latin typeface="+mj-lt"/>
                      </a:endParaRPr>
                    </a:p>
                  </a:txBody>
                  <a:tcPr anchor="ctr">
                    <a:solidFill>
                      <a:srgbClr val="AFDBE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j-lt"/>
                      </a:endParaRPr>
                    </a:p>
                  </a:txBody>
                  <a:tcPr anchor="ctr">
                    <a:solidFill>
                      <a:srgbClr val="AFDBE8"/>
                    </a:solidFill>
                  </a:tcPr>
                </a:tc>
                <a:extLst>
                  <a:ext uri="{0D108BD9-81ED-4DB2-BD59-A6C34878D82A}">
                    <a16:rowId xmlns:a16="http://schemas.microsoft.com/office/drawing/2014/main" val="1165325337"/>
                  </a:ext>
                </a:extLst>
              </a:tr>
              <a:tr h="782400">
                <a:tc vMerge="1">
                  <a:txBody>
                    <a:bodyPr/>
                    <a:lstStyle/>
                    <a:p>
                      <a:endParaRPr dirty="0"/>
                    </a:p>
                  </a:txBody>
                  <a:tcPr anchor="b">
                    <a:solidFill>
                      <a:srgbClr val="AFDBE8"/>
                    </a:solidFill>
                  </a:tcPr>
                </a:tc>
                <a:tc>
                  <a:txBody>
                    <a:bodyPr/>
                    <a:lstStyle/>
                    <a:p>
                      <a:pPr algn="ctr"/>
                      <a:r>
                        <a:rPr lang="en-US" sz="1400" dirty="0">
                          <a:solidFill>
                            <a:schemeClr val="tx1"/>
                          </a:solidFill>
                          <a:latin typeface="+mj-lt"/>
                        </a:rPr>
                        <a:t>General Enrollment HMO &amp; PPO Plans</a:t>
                      </a:r>
                    </a:p>
                  </a:txBody>
                  <a:tcPr anchor="ctr">
                    <a:lnL w="38100" cap="flat" cmpd="sng" algn="ctr">
                      <a:solidFill>
                        <a:srgbClr val="F68D2E"/>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68D2E"/>
                      </a:solidFill>
                      <a:prstDash val="solid"/>
                      <a:round/>
                      <a:headEnd type="none" w="med" len="med"/>
                      <a:tailEnd type="none" w="med" len="med"/>
                    </a:lnT>
                    <a:lnB w="38100" cap="flat" cmpd="sng" algn="ctr">
                      <a:noFill/>
                      <a:prstDash val="solid"/>
                      <a:round/>
                      <a:headEnd type="none" w="med" len="med"/>
                      <a:tailEnd type="none" w="med" len="med"/>
                    </a:lnB>
                    <a:solidFill>
                      <a:srgbClr val="AFDBE8"/>
                    </a:solidFill>
                  </a:tcPr>
                </a:tc>
                <a:tc>
                  <a:txBody>
                    <a:bodyPr/>
                    <a:lstStyle/>
                    <a:p>
                      <a:pPr algn="ctr"/>
                      <a:r>
                        <a:rPr lang="en-US" sz="1400" dirty="0">
                          <a:solidFill>
                            <a:schemeClr val="tx1"/>
                          </a:solidFill>
                          <a:latin typeface="+mj-lt"/>
                        </a:rPr>
                        <a:t>Overweight, Obesity, Metabolic Syndrome </a:t>
                      </a:r>
                    </a:p>
                    <a:p>
                      <a:pPr algn="ctr"/>
                      <a:r>
                        <a:rPr lang="en-US" sz="1400" dirty="0">
                          <a:solidFill>
                            <a:schemeClr val="tx1"/>
                          </a:solidFill>
                          <a:latin typeface="+mj-lt"/>
                        </a:rPr>
                        <a:t>C-SNP HMO</a:t>
                      </a:r>
                    </a:p>
                  </a:txBody>
                  <a:tcPr anchor="ctr">
                    <a:lnL w="38100" cap="flat" cmpd="sng" algn="ctr">
                      <a:solidFill>
                        <a:schemeClr val="bg1"/>
                      </a:solidFill>
                      <a:prstDash val="solid"/>
                      <a:round/>
                      <a:headEnd type="none" w="med" len="med"/>
                      <a:tailEnd type="none" w="med" len="med"/>
                    </a:lnL>
                    <a:lnR w="38100" cap="flat" cmpd="sng" algn="ctr">
                      <a:solidFill>
                        <a:srgbClr val="F68D2E"/>
                      </a:solidFill>
                      <a:prstDash val="solid"/>
                      <a:round/>
                      <a:headEnd type="none" w="med" len="med"/>
                      <a:tailEnd type="none" w="med" len="med"/>
                    </a:lnR>
                    <a:lnT w="38100" cap="flat" cmpd="sng" algn="ctr">
                      <a:solidFill>
                        <a:srgbClr val="F68D2E"/>
                      </a:solidFill>
                      <a:prstDash val="solid"/>
                      <a:round/>
                      <a:headEnd type="none" w="med" len="med"/>
                      <a:tailEnd type="none" w="med" len="med"/>
                    </a:lnT>
                    <a:lnB w="38100" cap="flat" cmpd="sng" algn="ctr">
                      <a:noFill/>
                      <a:prstDash val="solid"/>
                      <a:round/>
                      <a:headEnd type="none" w="med" len="med"/>
                      <a:tailEnd type="none" w="med" len="med"/>
                    </a:lnB>
                    <a:solidFill>
                      <a:srgbClr val="AFDBE8"/>
                    </a:solidFill>
                  </a:tcPr>
                </a:tc>
                <a:tc>
                  <a:txBody>
                    <a:bodyPr/>
                    <a:lstStyle/>
                    <a:p>
                      <a:pPr algn="ctr"/>
                      <a:r>
                        <a:rPr lang="en-US" sz="1400" dirty="0">
                          <a:solidFill>
                            <a:schemeClr val="tx1"/>
                          </a:solidFill>
                          <a:latin typeface="+mj-lt"/>
                        </a:rPr>
                        <a:t>Cardiovascular Disorders / Chronic Heart Failure / Diabetes</a:t>
                      </a:r>
                    </a:p>
                  </a:txBody>
                  <a:tcPr anchor="ctr">
                    <a:lnL w="38100" cap="flat" cmpd="sng" algn="ctr">
                      <a:solidFill>
                        <a:srgbClr val="F68D2E"/>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AFDBE8"/>
                      </a:solidFill>
                      <a:prstDash val="solid"/>
                      <a:round/>
                      <a:headEnd type="none" w="med" len="med"/>
                      <a:tailEnd type="none" w="med" len="med"/>
                    </a:lnT>
                    <a:lnB w="38100" cap="flat" cmpd="sng" algn="ctr">
                      <a:noFill/>
                      <a:prstDash val="solid"/>
                      <a:round/>
                      <a:headEnd type="none" w="med" len="med"/>
                      <a:tailEnd type="none" w="med" len="med"/>
                    </a:lnB>
                    <a:solidFill>
                      <a:srgbClr val="AFDB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j-lt"/>
                        </a:rPr>
                        <a:t>Chronic Kidney Disease</a:t>
                      </a:r>
                    </a:p>
                  </a:txBody>
                  <a:tcPr anchor="ctr">
                    <a:lnL w="38100" cap="flat" cmpd="sng" algn="ctr">
                      <a:solidFill>
                        <a:schemeClr val="bg1"/>
                      </a:solidFill>
                      <a:prstDash val="solid"/>
                      <a:round/>
                      <a:headEnd type="none" w="med" len="med"/>
                      <a:tailEnd type="none" w="med" len="med"/>
                    </a:lnL>
                    <a:lnT w="12700" cap="flat" cmpd="sng" algn="ctr">
                      <a:solidFill>
                        <a:srgbClr val="AFDBE8"/>
                      </a:solidFill>
                      <a:prstDash val="solid"/>
                      <a:round/>
                      <a:headEnd type="none" w="med" len="med"/>
                      <a:tailEnd type="none" w="med" len="med"/>
                    </a:lnT>
                    <a:lnB w="38100" cap="flat" cmpd="sng" algn="ctr">
                      <a:noFill/>
                      <a:prstDash val="solid"/>
                      <a:round/>
                      <a:headEnd type="none" w="med" len="med"/>
                      <a:tailEnd type="none" w="med" len="med"/>
                    </a:lnB>
                    <a:solidFill>
                      <a:srgbClr val="AFDBE8"/>
                    </a:solidFill>
                  </a:tcPr>
                </a:tc>
                <a:extLst>
                  <a:ext uri="{0D108BD9-81ED-4DB2-BD59-A6C34878D82A}">
                    <a16:rowId xmlns:a16="http://schemas.microsoft.com/office/drawing/2014/main" val="2462581641"/>
                  </a:ext>
                </a:extLst>
              </a:tr>
              <a:tr h="404476">
                <a:tc vMerge="1">
                  <a:txBody>
                    <a:bodyPr/>
                    <a:lstStyle/>
                    <a:p>
                      <a:endParaRPr dirty="0"/>
                    </a:p>
                  </a:txBody>
                  <a:tcPr anchor="ctr">
                    <a:solidFill>
                      <a:srgbClr val="AFDBE8"/>
                    </a:solidFill>
                  </a:tcPr>
                </a:tc>
                <a:tc>
                  <a:txBody>
                    <a:bodyPr/>
                    <a:lstStyle/>
                    <a:p>
                      <a:pPr algn="ctr"/>
                      <a:r>
                        <a:rPr lang="en-US" sz="1400" dirty="0">
                          <a:solidFill>
                            <a:schemeClr val="tx1"/>
                          </a:solidFill>
                          <a:latin typeface="+mj-lt"/>
                        </a:rPr>
                        <a:t>NO</a:t>
                      </a:r>
                      <a:endParaRPr lang="en-US" sz="1400" dirty="0">
                        <a:solidFill>
                          <a:schemeClr val="tx1"/>
                        </a:solidFill>
                        <a:latin typeface="+mn-lt"/>
                      </a:endParaRPr>
                    </a:p>
                  </a:txBody>
                  <a:tcPr anchor="ctr">
                    <a:lnL w="38100" cap="flat" cmpd="sng" algn="ctr">
                      <a:solidFill>
                        <a:srgbClr val="F68D2E"/>
                      </a:solidFill>
                      <a:prstDash val="solid"/>
                      <a:round/>
                      <a:headEnd type="none" w="med" len="med"/>
                      <a:tailEnd type="none" w="med" len="med"/>
                    </a:lnL>
                    <a:lnT w="38100" cap="flat" cmpd="sng" algn="ctr">
                      <a:noFill/>
                      <a:prstDash val="solid"/>
                      <a:round/>
                      <a:headEnd type="none" w="med" len="med"/>
                      <a:tailEnd type="none" w="med" len="med"/>
                    </a:lnT>
                    <a:lnB w="12700" cmpd="sng">
                      <a:noFill/>
                    </a:lnB>
                    <a:solidFill>
                      <a:schemeClr val="bg1">
                        <a:lumMod val="95000"/>
                      </a:schemeClr>
                    </a:solidFill>
                  </a:tcPr>
                </a:tc>
                <a:tc>
                  <a:txBody>
                    <a:bodyPr/>
                    <a:lstStyle/>
                    <a:p>
                      <a:pPr algn="ctr"/>
                      <a:r>
                        <a:rPr lang="en-US" sz="1400" dirty="0">
                          <a:solidFill>
                            <a:schemeClr val="tx1"/>
                          </a:solidFill>
                          <a:latin typeface="+mj-lt"/>
                        </a:rPr>
                        <a:t>YES</a:t>
                      </a:r>
                    </a:p>
                  </a:txBody>
                  <a:tcPr anchor="ctr">
                    <a:lnR w="38100" cap="flat" cmpd="sng" algn="ctr">
                      <a:solidFill>
                        <a:srgbClr val="F68D2E"/>
                      </a:solidFill>
                      <a:prstDash val="solid"/>
                      <a:round/>
                      <a:headEnd type="none" w="med" len="med"/>
                      <a:tailEnd type="none" w="med" len="med"/>
                    </a:lnR>
                    <a:lnT w="38100" cap="flat" cmpd="sng" algn="ctr">
                      <a:noFill/>
                      <a:prstDash val="solid"/>
                      <a:round/>
                      <a:headEnd type="none" w="med" len="med"/>
                      <a:tailEnd type="none" w="med" len="med"/>
                    </a:lnT>
                    <a:lnB w="12700" cmpd="sng">
                      <a:noFill/>
                    </a:lnB>
                    <a:solidFill>
                      <a:schemeClr val="bg1">
                        <a:lumMod val="95000"/>
                      </a:schemeClr>
                    </a:solidFill>
                  </a:tcPr>
                </a:tc>
                <a:tc rowSpan="2">
                  <a:txBody>
                    <a:bodyPr/>
                    <a:lstStyle/>
                    <a:p>
                      <a:pPr algn="ctr"/>
                      <a:r>
                        <a:rPr lang="en-US" sz="1400" dirty="0">
                          <a:solidFill>
                            <a:schemeClr val="tx1"/>
                          </a:solidFill>
                          <a:latin typeface="+mj-lt"/>
                        </a:rPr>
                        <a:t>YES</a:t>
                      </a:r>
                    </a:p>
                  </a:txBody>
                  <a:tcPr anchor="ctr">
                    <a:lnL w="38100" cap="flat" cmpd="sng" algn="ctr">
                      <a:solidFill>
                        <a:srgbClr val="F68D2E"/>
                      </a:solidFill>
                      <a:prstDash val="solid"/>
                      <a:round/>
                      <a:headEnd type="none" w="med" len="med"/>
                      <a:tailEnd type="none" w="med" len="med"/>
                    </a:lnL>
                    <a:lnT w="38100" cap="flat" cmpd="sng" algn="ctr">
                      <a:noFill/>
                      <a:prstDash val="solid"/>
                      <a:round/>
                      <a:headEnd type="none" w="med" len="med"/>
                      <a:tailEnd type="none" w="med" len="med"/>
                    </a:lnT>
                    <a:solidFill>
                      <a:schemeClr val="bg1">
                        <a:lumMod val="95000"/>
                      </a:schemeClr>
                    </a:solidFill>
                  </a:tcPr>
                </a:tc>
                <a:tc rowSpan="2">
                  <a:txBody>
                    <a:bodyPr/>
                    <a:lstStyle/>
                    <a:p>
                      <a:pPr algn="ctr"/>
                      <a:r>
                        <a:rPr lang="en-US" sz="1400" dirty="0">
                          <a:solidFill>
                            <a:schemeClr val="tx1"/>
                          </a:solidFill>
                          <a:latin typeface="+mj-lt"/>
                        </a:rPr>
                        <a:t>YES</a:t>
                      </a:r>
                    </a:p>
                  </a:txBody>
                  <a:tcPr anchor="ctr">
                    <a:lnT w="381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918972757"/>
                  </a:ext>
                </a:extLst>
              </a:tr>
              <a:tr h="404476">
                <a:tc vMerge="1">
                  <a:txBody>
                    <a:bodyPr/>
                    <a:lstStyle/>
                    <a:p>
                      <a:pPr algn="ctr"/>
                      <a:endParaRPr lang="en-US" sz="1400" dirty="0">
                        <a:solidFill>
                          <a:schemeClr val="tx1"/>
                        </a:solidFill>
                        <a:latin typeface="+mj-lt"/>
                      </a:endParaRPr>
                    </a:p>
                  </a:txBody>
                  <a:tcPr anchor="b">
                    <a:lnL w="12700" cmpd="sng">
                      <a:noFill/>
                    </a:lnL>
                    <a:lnR w="38100" cap="flat" cmpd="sng" algn="ctr">
                      <a:solidFill>
                        <a:srgbClr val="F68D2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AFDBE8"/>
                    </a:solidFill>
                  </a:tcPr>
                </a:tc>
                <a:tc gridSpan="2">
                  <a:txBody>
                    <a:bodyPr/>
                    <a:lstStyle/>
                    <a:p>
                      <a:pPr algn="ctr"/>
                      <a:r>
                        <a:rPr lang="en-US" sz="1400" dirty="0">
                          <a:solidFill>
                            <a:schemeClr val="tx1"/>
                          </a:solidFill>
                          <a:latin typeface="+mn-lt"/>
                        </a:rPr>
                        <a:t>Members in these plans </a:t>
                      </a:r>
                    </a:p>
                    <a:p>
                      <a:pPr algn="ctr"/>
                      <a:r>
                        <a:rPr lang="en-US" sz="1400" dirty="0">
                          <a:solidFill>
                            <a:schemeClr val="tx1"/>
                          </a:solidFill>
                          <a:latin typeface="+mn-lt"/>
                        </a:rPr>
                        <a:t>must </a:t>
                      </a:r>
                      <a:r>
                        <a:rPr lang="en-US" sz="1400" b="1" dirty="0">
                          <a:solidFill>
                            <a:schemeClr val="tx1"/>
                          </a:solidFill>
                          <a:latin typeface="+mn-lt"/>
                        </a:rPr>
                        <a:t>qualify</a:t>
                      </a:r>
                      <a:r>
                        <a:rPr lang="en-US" sz="1400" dirty="0">
                          <a:solidFill>
                            <a:schemeClr val="tx1"/>
                          </a:solidFill>
                          <a:latin typeface="+mn-lt"/>
                        </a:rPr>
                        <a:t> to receive SSBCI benefits. See below</a:t>
                      </a:r>
                    </a:p>
                  </a:txBody>
                  <a:tcPr anchor="ctr">
                    <a:lnL w="38100" cap="flat" cmpd="sng" algn="ctr">
                      <a:solidFill>
                        <a:srgbClr val="F68D2E"/>
                      </a:solidFill>
                      <a:prstDash val="solid"/>
                      <a:round/>
                      <a:headEnd type="none" w="med" len="med"/>
                      <a:tailEnd type="none" w="med" len="med"/>
                    </a:lnL>
                    <a:lnR w="38100" cap="flat" cmpd="sng" algn="ctr">
                      <a:solidFill>
                        <a:srgbClr val="F68D2E"/>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68D2E"/>
                      </a:solidFill>
                      <a:prstDash val="solid"/>
                      <a:round/>
                      <a:headEnd type="none" w="med" len="med"/>
                      <a:tailEnd type="none" w="med" len="med"/>
                    </a:lnB>
                    <a:solidFill>
                      <a:schemeClr val="bg1">
                        <a:lumMod val="95000"/>
                      </a:schemeClr>
                    </a:solidFill>
                  </a:tcPr>
                </a:tc>
                <a:tc hMerge="1">
                  <a:txBody>
                    <a:bodyPr/>
                    <a:lstStyle/>
                    <a:p>
                      <a:pPr algn="ctr"/>
                      <a:endParaRPr lang="en-US" sz="1400" dirty="0">
                        <a:solidFill>
                          <a:schemeClr val="tx1"/>
                        </a:solidFill>
                        <a:latin typeface="+mj-lt"/>
                      </a:endParaRPr>
                    </a:p>
                  </a:txBody>
                  <a:tcPr anchor="ctr">
                    <a:lnT w="38100" cap="flat" cmpd="sng" algn="ctr">
                      <a:noFill/>
                      <a:prstDash val="solid"/>
                      <a:round/>
                      <a:headEnd type="none" w="med" len="med"/>
                      <a:tailEnd type="none" w="med" len="med"/>
                    </a:lnT>
                    <a:solidFill>
                      <a:schemeClr val="bg1">
                        <a:lumMod val="95000"/>
                      </a:schemeClr>
                    </a:solidFill>
                  </a:tcPr>
                </a:tc>
                <a:tc vMerge="1">
                  <a:txBody>
                    <a:bodyPr/>
                    <a:lstStyle/>
                    <a:p>
                      <a:pPr algn="ctr"/>
                      <a:endParaRPr lang="en-US" sz="1400" dirty="0">
                        <a:solidFill>
                          <a:schemeClr val="tx1"/>
                        </a:solidFill>
                        <a:latin typeface="+mj-lt"/>
                      </a:endParaRPr>
                    </a:p>
                  </a:txBody>
                  <a:tcPr anchor="ctr">
                    <a:lnL w="38100" cap="flat" cmpd="sng" algn="ctr">
                      <a:solidFill>
                        <a:srgbClr val="F68D2E"/>
                      </a:solidFill>
                      <a:prstDash val="solid"/>
                      <a:round/>
                      <a:headEnd type="none" w="med" len="med"/>
                      <a:tailEnd type="none" w="med" len="med"/>
                    </a:lnL>
                    <a:lnT w="38100" cap="flat" cmpd="sng" algn="ctr">
                      <a:noFill/>
                      <a:prstDash val="solid"/>
                      <a:round/>
                      <a:headEnd type="none" w="med" len="med"/>
                      <a:tailEnd type="none" w="med" len="med"/>
                    </a:lnT>
                    <a:solidFill>
                      <a:schemeClr val="bg1">
                        <a:lumMod val="95000"/>
                      </a:schemeClr>
                    </a:solidFill>
                  </a:tcPr>
                </a:tc>
                <a:tc vMerge="1">
                  <a:txBody>
                    <a:bodyPr/>
                    <a:lstStyle/>
                    <a:p>
                      <a:pPr algn="ctr"/>
                      <a:endParaRPr lang="en-US" sz="1400" dirty="0">
                        <a:solidFill>
                          <a:schemeClr val="tx1"/>
                        </a:solidFill>
                        <a:latin typeface="+mj-lt"/>
                      </a:endParaRPr>
                    </a:p>
                  </a:txBody>
                  <a:tcPr anchor="ctr">
                    <a:lnT w="381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389467223"/>
                  </a:ext>
                </a:extLst>
              </a:tr>
            </a:tbl>
          </a:graphicData>
        </a:graphic>
      </p:graphicFrame>
      <p:sp>
        <p:nvSpPr>
          <p:cNvPr id="6" name="Google Shape;253;p56">
            <a:extLst>
              <a:ext uri="{FF2B5EF4-FFF2-40B4-BE49-F238E27FC236}">
                <a16:creationId xmlns:a16="http://schemas.microsoft.com/office/drawing/2014/main" id="{BDD7912A-6C8D-0B5C-7E93-83E63B526EFD}"/>
              </a:ext>
            </a:extLst>
          </p:cNvPr>
          <p:cNvSpPr txBox="1">
            <a:spLocks/>
          </p:cNvSpPr>
          <p:nvPr/>
        </p:nvSpPr>
        <p:spPr>
          <a:xfrm>
            <a:off x="431800" y="3257972"/>
            <a:ext cx="5508413" cy="3382307"/>
          </a:xfrm>
          <a:prstGeom prst="roundRect">
            <a:avLst>
              <a:gd name="adj" fmla="val 0"/>
            </a:avLst>
          </a:prstGeom>
          <a:noFill/>
          <a:ln w="38100">
            <a:solidFill>
              <a:srgbClr val="F68D2E"/>
            </a:solidFill>
          </a:ln>
        </p:spPr>
        <p:style>
          <a:lnRef idx="2">
            <a:schemeClr val="accent3">
              <a:shade val="50000"/>
            </a:schemeClr>
          </a:lnRef>
          <a:fillRef idx="1">
            <a:schemeClr val="accent3"/>
          </a:fillRef>
          <a:effectRef idx="0">
            <a:schemeClr val="accent3"/>
          </a:effectRef>
          <a:fontRef idx="minor">
            <a:schemeClr val="lt1"/>
          </a:fontRef>
        </p:style>
        <p:txBody>
          <a:bodyPr spcFirstLastPara="1" vert="horz" wrap="square" lIns="68569" tIns="68569" rIns="68569" bIns="68569"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sz="1600" b="1" dirty="0"/>
              <a:t>SSBCI Qualifications*</a:t>
            </a:r>
          </a:p>
          <a:p>
            <a:pPr marL="0" indent="0">
              <a:buNone/>
            </a:pPr>
            <a:endParaRPr lang="en-US" sz="1400" dirty="0">
              <a:latin typeface="+mn-lt"/>
            </a:endParaRPr>
          </a:p>
          <a:p>
            <a:r>
              <a:rPr lang="en-US" sz="1600" dirty="0">
                <a:latin typeface="+mn-lt"/>
              </a:rPr>
              <a:t>Member must have </a:t>
            </a:r>
            <a:r>
              <a:rPr lang="en-US" sz="1600" b="1" dirty="0">
                <a:latin typeface="+mn-lt"/>
              </a:rPr>
              <a:t>TWO or more clinically confirmed</a:t>
            </a:r>
            <a:r>
              <a:rPr lang="en-US" sz="1600" dirty="0">
                <a:latin typeface="+mn-lt"/>
              </a:rPr>
              <a:t>** diagnosis of: </a:t>
            </a:r>
          </a:p>
          <a:p>
            <a:pPr marL="285750" indent="-285750">
              <a:buFont typeface="Arial" panose="020B0604020202020204" pitchFamily="34" charset="0"/>
              <a:buChar char="•"/>
            </a:pPr>
            <a:endParaRPr lang="en-US" sz="900" dirty="0">
              <a:latin typeface="+mn-lt"/>
            </a:endParaRPr>
          </a:p>
          <a:p>
            <a:pPr marL="285750" indent="-285750">
              <a:buFont typeface="Arial" panose="020B0604020202020204" pitchFamily="34" charset="0"/>
              <a:buChar char="•"/>
            </a:pPr>
            <a:r>
              <a:rPr lang="en-US" sz="1600" dirty="0">
                <a:latin typeface="+mn-lt"/>
              </a:rPr>
              <a:t>Cancer, Cardiovascular Disorders, Chronic Heart Failure, Chronic Kidney Disease, Chronic Lung Disorders, Dementia, Diabetes</a:t>
            </a:r>
          </a:p>
          <a:p>
            <a:endParaRPr lang="en-US" sz="900" dirty="0">
              <a:latin typeface="+mn-lt"/>
            </a:endParaRPr>
          </a:p>
          <a:p>
            <a:pPr lvl="0" defTabSz="1219170">
              <a:lnSpc>
                <a:spcPct val="100000"/>
              </a:lnSpc>
              <a:spcBef>
                <a:spcPts val="267"/>
              </a:spcBef>
              <a:spcAft>
                <a:spcPts val="133"/>
              </a:spcAft>
              <a:buClr>
                <a:srgbClr val="006F81"/>
              </a:buClr>
              <a:buSzPct val="100000"/>
              <a:defRPr/>
            </a:pPr>
            <a:r>
              <a:rPr lang="en-US" sz="1400" kern="0" dirty="0">
                <a:solidFill>
                  <a:srgbClr val="000000"/>
                </a:solidFill>
                <a:latin typeface="+mn-lt"/>
                <a:cs typeface="Arial" panose="020B0604020202020204" pitchFamily="34" charset="0"/>
                <a:sym typeface="Arial"/>
              </a:rPr>
              <a:t>*This applies to members in a general enrollment HMO &amp; PPO plans, as well as members of our Overweight, Obesity, Metabolic Syndrome C-SNP</a:t>
            </a:r>
          </a:p>
          <a:p>
            <a:pPr defTabSz="1219170">
              <a:lnSpc>
                <a:spcPct val="100000"/>
              </a:lnSpc>
              <a:spcBef>
                <a:spcPts val="267"/>
              </a:spcBef>
              <a:spcAft>
                <a:spcPts val="133"/>
              </a:spcAft>
              <a:buClr>
                <a:srgbClr val="006F81"/>
              </a:buClr>
              <a:buSzPct val="100000"/>
              <a:defRPr/>
            </a:pPr>
            <a:r>
              <a:rPr lang="en-US" sz="1400" kern="0" dirty="0">
                <a:solidFill>
                  <a:srgbClr val="000000"/>
                </a:solidFill>
                <a:latin typeface="+mn-lt"/>
                <a:cs typeface="Arial" panose="020B0604020202020204" pitchFamily="34" charset="0"/>
                <a:sym typeface="Arial"/>
              </a:rPr>
              <a:t>**Clinically confirmed using data from: Medical claims, pharmacy claims, or MMR. Members will receive a letter when they qualify for SSBCI.</a:t>
            </a:r>
          </a:p>
        </p:txBody>
      </p:sp>
      <p:sp>
        <p:nvSpPr>
          <p:cNvPr id="22" name="Google Shape;272;p58">
            <a:extLst>
              <a:ext uri="{FF2B5EF4-FFF2-40B4-BE49-F238E27FC236}">
                <a16:creationId xmlns:a16="http://schemas.microsoft.com/office/drawing/2014/main" id="{753AFD86-A2B1-169A-435D-CC8BCECC9DEB}"/>
              </a:ext>
            </a:extLst>
          </p:cNvPr>
          <p:cNvSpPr txBox="1">
            <a:spLocks/>
          </p:cNvSpPr>
          <p:nvPr/>
        </p:nvSpPr>
        <p:spPr bwMode="gray">
          <a:xfrm>
            <a:off x="6149894" y="3281997"/>
            <a:ext cx="5758864" cy="321128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L="171450" indent="-171450">
              <a:spcBef>
                <a:spcPts val="600"/>
              </a:spcBef>
              <a:spcAft>
                <a:spcPts val="200"/>
              </a:spcAft>
              <a:buClr>
                <a:schemeClr val="accent1"/>
              </a:buClr>
              <a:buSzPct val="100000"/>
              <a:buFont typeface="Arial" panose="020B0604020202020204" pitchFamily="34" charset="0"/>
              <a:buChar char="•"/>
              <a:defRPr sz="1100">
                <a:solidFill>
                  <a:schemeClr val="tx1"/>
                </a:solidFill>
                <a:latin typeface="+mn-lt"/>
                <a:ea typeface="Muli"/>
                <a:cs typeface="Arial" panose="020B0604020202020204" pitchFamily="34" charset="0"/>
              </a:defRPr>
            </a:lvl1pPr>
            <a:lvl2pPr marL="914400" indent="-317500">
              <a:lnSpc>
                <a:spcPct val="115000"/>
              </a:lnSpc>
              <a:buClr>
                <a:schemeClr val="dk2"/>
              </a:buClr>
              <a:buSzPts val="1400"/>
              <a:buFont typeface="Muli"/>
              <a:buChar char="○"/>
              <a:defRPr>
                <a:solidFill>
                  <a:schemeClr val="dk2"/>
                </a:solidFill>
                <a:latin typeface="Muli"/>
                <a:ea typeface="Muli"/>
                <a:cs typeface="Muli"/>
              </a:defRPr>
            </a:lvl2pPr>
            <a:lvl3pPr marL="1371600" indent="-317500">
              <a:lnSpc>
                <a:spcPct val="115000"/>
              </a:lnSpc>
              <a:spcBef>
                <a:spcPts val="1600"/>
              </a:spcBef>
              <a:buClr>
                <a:schemeClr val="dk2"/>
              </a:buClr>
              <a:buSzPts val="1400"/>
              <a:buFont typeface="Muli"/>
              <a:buChar char="■"/>
              <a:defRPr>
                <a:solidFill>
                  <a:schemeClr val="dk2"/>
                </a:solidFill>
                <a:latin typeface="Muli"/>
                <a:ea typeface="Muli"/>
                <a:cs typeface="Muli"/>
              </a:defRPr>
            </a:lvl3pPr>
            <a:lvl4pPr marL="1828800" indent="-317500">
              <a:lnSpc>
                <a:spcPct val="115000"/>
              </a:lnSpc>
              <a:spcBef>
                <a:spcPts val="1600"/>
              </a:spcBef>
              <a:buClr>
                <a:schemeClr val="dk2"/>
              </a:buClr>
              <a:buSzPts val="1400"/>
              <a:buFont typeface="Muli"/>
              <a:buChar char="●"/>
              <a:defRPr>
                <a:solidFill>
                  <a:schemeClr val="dk2"/>
                </a:solidFill>
                <a:latin typeface="Muli"/>
                <a:ea typeface="Muli"/>
                <a:cs typeface="Muli"/>
              </a:defRPr>
            </a:lvl4pPr>
            <a:lvl5pPr marL="2286000" indent="-317500">
              <a:lnSpc>
                <a:spcPct val="115000"/>
              </a:lnSpc>
              <a:spcBef>
                <a:spcPts val="1600"/>
              </a:spcBef>
              <a:buClr>
                <a:schemeClr val="dk2"/>
              </a:buClr>
              <a:buSzPts val="1400"/>
              <a:buFont typeface="Muli"/>
              <a:buChar char="○"/>
              <a:defRPr>
                <a:solidFill>
                  <a:schemeClr val="dk2"/>
                </a:solidFill>
                <a:latin typeface="Muli"/>
                <a:ea typeface="Muli"/>
                <a:cs typeface="Muli"/>
              </a:defRPr>
            </a:lvl5pPr>
            <a:lvl6pPr marL="2743200" indent="-317500">
              <a:lnSpc>
                <a:spcPct val="115000"/>
              </a:lnSpc>
              <a:spcBef>
                <a:spcPts val="1600"/>
              </a:spcBef>
              <a:buClr>
                <a:schemeClr val="dk2"/>
              </a:buClr>
              <a:buSzPts val="1400"/>
              <a:buFont typeface="Muli"/>
              <a:buChar char="■"/>
              <a:defRPr>
                <a:solidFill>
                  <a:schemeClr val="dk2"/>
                </a:solidFill>
                <a:latin typeface="Muli"/>
                <a:ea typeface="Muli"/>
                <a:cs typeface="Muli"/>
              </a:defRPr>
            </a:lvl6pPr>
            <a:lvl7pPr marL="3200400" indent="-317500">
              <a:lnSpc>
                <a:spcPct val="115000"/>
              </a:lnSpc>
              <a:spcBef>
                <a:spcPts val="1600"/>
              </a:spcBef>
              <a:buClr>
                <a:schemeClr val="dk2"/>
              </a:buClr>
              <a:buSzPts val="1400"/>
              <a:buFont typeface="Muli"/>
              <a:buChar char="●"/>
              <a:defRPr>
                <a:solidFill>
                  <a:schemeClr val="dk2"/>
                </a:solidFill>
                <a:latin typeface="Muli"/>
                <a:ea typeface="Muli"/>
                <a:cs typeface="Muli"/>
              </a:defRPr>
            </a:lvl7pPr>
            <a:lvl8pPr marL="3657600" indent="-317500">
              <a:lnSpc>
                <a:spcPct val="115000"/>
              </a:lnSpc>
              <a:spcBef>
                <a:spcPts val="1600"/>
              </a:spcBef>
              <a:buClr>
                <a:schemeClr val="dk2"/>
              </a:buClr>
              <a:buSzPts val="1400"/>
              <a:buFont typeface="Muli"/>
              <a:buChar char="○"/>
              <a:defRPr>
                <a:solidFill>
                  <a:schemeClr val="dk2"/>
                </a:solidFill>
                <a:latin typeface="Muli"/>
                <a:ea typeface="Muli"/>
                <a:cs typeface="Muli"/>
              </a:defRPr>
            </a:lvl8pPr>
            <a:lvl9pPr marL="4114800" indent="-317500">
              <a:lnSpc>
                <a:spcPct val="115000"/>
              </a:lnSpc>
              <a:spcBef>
                <a:spcPts val="1600"/>
              </a:spcBef>
              <a:spcAft>
                <a:spcPts val="1600"/>
              </a:spcAft>
              <a:buClr>
                <a:schemeClr val="dk2"/>
              </a:buClr>
              <a:buSzPts val="1400"/>
              <a:buFont typeface="Muli"/>
              <a:buChar char="■"/>
              <a:defRPr>
                <a:solidFill>
                  <a:schemeClr val="dk2"/>
                </a:solidFill>
                <a:latin typeface="Muli"/>
                <a:ea typeface="Muli"/>
                <a:cs typeface="Muli"/>
              </a:defRPr>
            </a:lvl9pPr>
          </a:lstStyle>
          <a:p>
            <a:pPr marL="0" marR="0" lvl="0" indent="0" algn="ctr" defTabSz="1219170" rtl="0" eaLnBrk="1" fontAlgn="auto" latinLnBrk="0" hangingPunct="1">
              <a:lnSpc>
                <a:spcPct val="100000"/>
              </a:lnSpc>
              <a:spcBef>
                <a:spcPts val="267"/>
              </a:spcBef>
              <a:spcAft>
                <a:spcPts val="133"/>
              </a:spcAft>
              <a:buClr>
                <a:srgbClr val="006F81"/>
              </a:buClr>
              <a:buSzPct val="100000"/>
              <a:buFont typeface="Arial" panose="020B0604020202020204" pitchFamily="34" charset="0"/>
              <a:buNone/>
              <a:tabLst/>
              <a:defRPr/>
            </a:pPr>
            <a:r>
              <a:rPr kumimoji="0" lang="en-US" sz="1600" b="1" i="0" u="none" strike="noStrike" kern="0" cap="none" spc="0" normalizeH="0" baseline="0" noProof="0" dirty="0">
                <a:ln>
                  <a:noFill/>
                </a:ln>
                <a:solidFill>
                  <a:srgbClr val="000000"/>
                </a:solidFill>
                <a:effectLst/>
                <a:uLnTx/>
                <a:uFillTx/>
                <a:latin typeface="+mj-lt"/>
                <a:cs typeface="Arial" panose="020B0604020202020204" pitchFamily="34" charset="0"/>
                <a:sym typeface="Arial"/>
              </a:rPr>
              <a:t>SSBCI Benefits Start Date</a:t>
            </a:r>
          </a:p>
          <a:p>
            <a:pPr marL="0" marR="0" lvl="0" indent="0" defTabSz="1219170" rtl="0" eaLnBrk="1" fontAlgn="auto" latinLnBrk="0" hangingPunct="1">
              <a:lnSpc>
                <a:spcPct val="100000"/>
              </a:lnSpc>
              <a:spcBef>
                <a:spcPts val="267"/>
              </a:spcBef>
              <a:spcAft>
                <a:spcPts val="133"/>
              </a:spcAft>
              <a:buClr>
                <a:srgbClr val="006F81"/>
              </a:buClr>
              <a:buSzPct val="100000"/>
              <a:buFont typeface="Arial" panose="020B0604020202020204" pitchFamily="34" charset="0"/>
              <a:buNone/>
              <a:tabLst/>
              <a:defRPr/>
            </a:pPr>
            <a:r>
              <a:rPr kumimoji="0" lang="en-US" sz="1400" i="0" u="none" strike="noStrike" kern="0" cap="none" spc="0" normalizeH="0" baseline="0" noProof="0" dirty="0">
                <a:ln>
                  <a:noFill/>
                </a:ln>
                <a:solidFill>
                  <a:srgbClr val="000000"/>
                </a:solidFill>
                <a:effectLst/>
                <a:uLnTx/>
                <a:uFillTx/>
                <a:cs typeface="Arial" panose="020B0604020202020204" pitchFamily="34" charset="0"/>
                <a:sym typeface="Arial"/>
              </a:rPr>
              <a:t>Eligible members may receive this benefit for the first 90 days of their effective date.</a:t>
            </a:r>
          </a:p>
          <a:p>
            <a:pPr marL="0" marR="0" lvl="0" indent="0" defTabSz="1219170" rtl="0" eaLnBrk="1" fontAlgn="auto" latinLnBrk="0" hangingPunct="1">
              <a:lnSpc>
                <a:spcPct val="100000"/>
              </a:lnSpc>
              <a:spcBef>
                <a:spcPts val="267"/>
              </a:spcBef>
              <a:spcAft>
                <a:spcPts val="133"/>
              </a:spcAft>
              <a:buClr>
                <a:srgbClr val="006F81"/>
              </a:buClr>
              <a:buSzPct val="100000"/>
              <a:buFont typeface="Arial" panose="020B0604020202020204" pitchFamily="34" charset="0"/>
              <a:buNone/>
              <a:tabLst/>
              <a:defRPr/>
            </a:pPr>
            <a:endParaRPr kumimoji="0" lang="en-US" sz="100" i="0" u="none" strike="noStrike" kern="0" cap="none" spc="0" normalizeH="0" baseline="0" noProof="0" dirty="0">
              <a:ln>
                <a:noFill/>
              </a:ln>
              <a:solidFill>
                <a:srgbClr val="000000"/>
              </a:solidFill>
              <a:effectLst/>
              <a:uLnTx/>
              <a:uFillTx/>
              <a:cs typeface="Arial" panose="020B0604020202020204" pitchFamily="34" charset="0"/>
              <a:sym typeface="Arial"/>
            </a:endParaRPr>
          </a:p>
          <a:p>
            <a:pPr marL="0" marR="0" lvl="0" indent="0" defTabSz="1219170" rtl="0" eaLnBrk="1" fontAlgn="auto" latinLnBrk="0" hangingPunct="1">
              <a:lnSpc>
                <a:spcPct val="100000"/>
              </a:lnSpc>
              <a:spcBef>
                <a:spcPts val="267"/>
              </a:spcBef>
              <a:spcAft>
                <a:spcPts val="133"/>
              </a:spcAft>
              <a:buClr>
                <a:srgbClr val="006F81"/>
              </a:buClr>
              <a:buSzPct val="100000"/>
              <a:buFont typeface="Arial" panose="020B0604020202020204" pitchFamily="34" charset="0"/>
              <a:buNone/>
              <a:tabLst/>
              <a:defRPr/>
            </a:pPr>
            <a:r>
              <a:rPr kumimoji="0" lang="en-US" sz="1400" b="1" i="0" u="none" strike="noStrike" kern="0" cap="none" spc="0" normalizeH="0" baseline="0" noProof="0" dirty="0">
                <a:ln>
                  <a:noFill/>
                </a:ln>
                <a:solidFill>
                  <a:srgbClr val="000000"/>
                </a:solidFill>
                <a:effectLst/>
                <a:uLnTx/>
                <a:uFillTx/>
                <a:cs typeface="Arial" panose="020B0604020202020204" pitchFamily="34" charset="0"/>
                <a:sym typeface="Arial"/>
              </a:rPr>
              <a:t>New Zing HMO Members: </a:t>
            </a:r>
            <a:r>
              <a:rPr kumimoji="0" lang="en-US" sz="1400" i="0" u="none" strike="noStrike" kern="0" cap="none" spc="0" normalizeH="0" baseline="0" noProof="0" dirty="0">
                <a:ln>
                  <a:noFill/>
                </a:ln>
                <a:solidFill>
                  <a:srgbClr val="000000"/>
                </a:solidFill>
                <a:effectLst/>
                <a:uLnTx/>
                <a:uFillTx/>
                <a:cs typeface="Arial" panose="020B0604020202020204" pitchFamily="34" charset="0"/>
                <a:sym typeface="Arial"/>
              </a:rPr>
              <a:t>To maintain benefit, members must complete a Health Risk Assessment (HRA) within 90 days of their effective date otherwise SSBCI benefits will stop. </a:t>
            </a:r>
          </a:p>
          <a:p>
            <a:pPr marL="0" marR="0" lvl="0" indent="0" defTabSz="1219170" rtl="0" eaLnBrk="1" fontAlgn="auto" latinLnBrk="0" hangingPunct="1">
              <a:lnSpc>
                <a:spcPct val="100000"/>
              </a:lnSpc>
              <a:spcBef>
                <a:spcPts val="267"/>
              </a:spcBef>
              <a:spcAft>
                <a:spcPts val="133"/>
              </a:spcAft>
              <a:buClr>
                <a:srgbClr val="006F81"/>
              </a:buClr>
              <a:buSzPct val="100000"/>
              <a:buFont typeface="Arial" panose="020B0604020202020204" pitchFamily="34" charset="0"/>
              <a:buNone/>
              <a:tabLst/>
              <a:defRPr/>
            </a:pPr>
            <a:endParaRPr kumimoji="0" lang="en-US" sz="100" i="0" u="none" strike="noStrike" kern="0" cap="none" spc="0" normalizeH="0" baseline="0" noProof="0" dirty="0">
              <a:ln>
                <a:noFill/>
              </a:ln>
              <a:solidFill>
                <a:srgbClr val="000000"/>
              </a:solidFill>
              <a:effectLst/>
              <a:uLnTx/>
              <a:uFillTx/>
              <a:cs typeface="Arial" panose="020B0604020202020204" pitchFamily="34" charset="0"/>
              <a:sym typeface="Arial"/>
            </a:endParaRPr>
          </a:p>
          <a:p>
            <a:pPr marL="0" marR="0" lvl="0" indent="0" defTabSz="1219170" rtl="0" eaLnBrk="1" fontAlgn="auto" latinLnBrk="0" hangingPunct="1">
              <a:lnSpc>
                <a:spcPct val="100000"/>
              </a:lnSpc>
              <a:spcBef>
                <a:spcPts val="267"/>
              </a:spcBef>
              <a:spcAft>
                <a:spcPts val="133"/>
              </a:spcAft>
              <a:buClr>
                <a:srgbClr val="006F81"/>
              </a:buClr>
              <a:buSzPct val="100000"/>
              <a:buFont typeface="Arial" panose="020B0604020202020204" pitchFamily="34" charset="0"/>
              <a:buNone/>
              <a:tabLst/>
              <a:defRPr/>
            </a:pPr>
            <a:r>
              <a:rPr kumimoji="0" lang="en-US" sz="1400" b="1" i="0" u="none" strike="noStrike" kern="0" cap="none" spc="0" normalizeH="0" baseline="0" noProof="0" dirty="0">
                <a:ln>
                  <a:noFill/>
                </a:ln>
                <a:solidFill>
                  <a:srgbClr val="000000"/>
                </a:solidFill>
                <a:effectLst/>
                <a:uLnTx/>
                <a:uFillTx/>
                <a:cs typeface="Arial" panose="020B0604020202020204" pitchFamily="34" charset="0"/>
                <a:sym typeface="Arial"/>
              </a:rPr>
              <a:t>Returning Zing HMO Members with an established HRA due date:</a:t>
            </a:r>
            <a:r>
              <a:rPr lang="en-US" sz="1400" b="1" kern="0" dirty="0">
                <a:solidFill>
                  <a:srgbClr val="000000"/>
                </a:solidFill>
                <a:sym typeface="Arial"/>
              </a:rPr>
              <a:t> </a:t>
            </a:r>
            <a:r>
              <a:rPr lang="en-US" sz="1400" kern="0" dirty="0">
                <a:solidFill>
                  <a:srgbClr val="000000"/>
                </a:solidFill>
                <a:sym typeface="Arial"/>
              </a:rPr>
              <a:t>To maintain benefit,</a:t>
            </a:r>
            <a:r>
              <a:rPr kumimoji="0" lang="en-US" sz="1400" b="1" i="0"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en-US" sz="1400" i="0" u="none" strike="noStrike" kern="0" cap="none" spc="0" normalizeH="0" baseline="0" noProof="0" dirty="0">
                <a:ln>
                  <a:noFill/>
                </a:ln>
                <a:solidFill>
                  <a:srgbClr val="000000"/>
                </a:solidFill>
                <a:effectLst/>
                <a:uLnTx/>
                <a:uFillTx/>
                <a:cs typeface="Arial" panose="020B0604020202020204" pitchFamily="34" charset="0"/>
                <a:sym typeface="Arial"/>
              </a:rPr>
              <a:t>members must complete the HRA within 11 months of their annual HRA due date otherwise SSBCI benefits will stop. </a:t>
            </a:r>
          </a:p>
          <a:p>
            <a:pPr marL="0" marR="0" lvl="0" indent="0" defTabSz="1219170" rtl="0" eaLnBrk="1" fontAlgn="auto" latinLnBrk="0" hangingPunct="1">
              <a:lnSpc>
                <a:spcPct val="100000"/>
              </a:lnSpc>
              <a:spcBef>
                <a:spcPts val="267"/>
              </a:spcBef>
              <a:spcAft>
                <a:spcPts val="133"/>
              </a:spcAft>
              <a:buClr>
                <a:srgbClr val="006F81"/>
              </a:buClr>
              <a:buSzPct val="100000"/>
              <a:buFont typeface="Arial" panose="020B0604020202020204" pitchFamily="34" charset="0"/>
              <a:buNone/>
              <a:tabLst/>
              <a:defRPr/>
            </a:pPr>
            <a:r>
              <a:rPr kumimoji="0" lang="en-US" sz="1400" i="0" u="none" strike="noStrike" kern="0" cap="none" spc="0" normalizeH="0" baseline="0" noProof="0" dirty="0">
                <a:ln>
                  <a:noFill/>
                </a:ln>
                <a:solidFill>
                  <a:srgbClr val="000000"/>
                </a:solidFill>
                <a:effectLst/>
                <a:uLnTx/>
                <a:uFillTx/>
                <a:cs typeface="Arial" panose="020B0604020202020204" pitchFamily="34" charset="0"/>
                <a:sym typeface="Arial"/>
              </a:rPr>
              <a:t>Benefits will start again on the first day of the month after members completes their HRA.</a:t>
            </a:r>
          </a:p>
        </p:txBody>
      </p:sp>
    </p:spTree>
    <p:extLst>
      <p:ext uri="{BB962C8B-B14F-4D97-AF65-F5344CB8AC3E}">
        <p14:creationId xmlns:p14="http://schemas.microsoft.com/office/powerpoint/2010/main" val="832964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57D7F-C16E-2CE8-29C9-DA6686364B7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4E0C588-E750-EE69-7203-922A02A178E6}"/>
              </a:ext>
            </a:extLst>
          </p:cNvPr>
          <p:cNvSpPr>
            <a:spLocks noGrp="1"/>
          </p:cNvSpPr>
          <p:nvPr>
            <p:ph type="title"/>
          </p:nvPr>
        </p:nvSpPr>
        <p:spPr>
          <a:xfrm>
            <a:off x="432000" y="432000"/>
            <a:ext cx="3558109" cy="432000"/>
          </a:xfrm>
        </p:spPr>
        <p:txBody>
          <a:bodyPr/>
          <a:lstStyle/>
          <a:p>
            <a:r>
              <a:rPr lang="en-US" dirty="0"/>
              <a:t>C-SNP Verification </a:t>
            </a:r>
          </a:p>
        </p:txBody>
      </p:sp>
      <p:grpSp>
        <p:nvGrpSpPr>
          <p:cNvPr id="10" name="Group 9">
            <a:extLst>
              <a:ext uri="{FF2B5EF4-FFF2-40B4-BE49-F238E27FC236}">
                <a16:creationId xmlns:a16="http://schemas.microsoft.com/office/drawing/2014/main" id="{EE2B9FE4-BFB2-410B-9BC5-F8E60AED952A}"/>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7EF12B9E-F8F3-3D35-038D-4DD97CBFA0CC}"/>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4C19AEF-5640-19F9-4E10-E3D67C247999}"/>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B7AFB7-22BF-6E32-06A2-0845C3A4130B}"/>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22CFBCB-D60F-8E9D-93EA-BF6803737535}"/>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BCAACC-EA7A-D348-66D2-14F10922D4CD}"/>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07A71F6-1652-07A5-BFFE-13DD3B142C85}"/>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3E31DB-E1A0-94B5-D3EC-CEC7A8CEAA14}"/>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3843A0-2E17-F9DF-26C2-7ECE5D7F522E}"/>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75356CC-DE9C-2C05-B4D8-7DBEE484B49F}"/>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8417245-F129-7B68-785B-28BF5BAF6DCC}"/>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8F18CE7-C142-DA83-83C4-5B6EA997568B}"/>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5A37D17-7C7A-F6B7-47C5-0FAA5D819E9D}"/>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FC8579C-E70B-636D-B5D7-802EC3AA0BB8}"/>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AB236DA-8F9C-DEDC-18CE-FF2509EE6EE6}"/>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B42A610-804A-F79F-9A58-086C84405AA4}"/>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40A0F10-DDA6-EB27-391E-1FF5465191FC}"/>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5804FB7-2812-6528-6009-B9D69033254F}"/>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2488ED2-8018-C272-894B-906CAAB3500C}"/>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23F70BC-F296-927F-BD0A-7F95CFFC242C}"/>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DDD3399-5472-D7C0-DC11-1D0DFD4A0448}"/>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631E247-6E44-FBA5-56C8-D8F8B650ECFE}"/>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BBA183DE-25A8-63ED-2F58-357D589FCFFB}"/>
              </a:ext>
            </a:extLst>
          </p:cNvPr>
          <p:cNvGrpSpPr/>
          <p:nvPr/>
        </p:nvGrpSpPr>
        <p:grpSpPr>
          <a:xfrm>
            <a:off x="11734791" y="-110431"/>
            <a:ext cx="686086" cy="1763191"/>
            <a:chOff x="6381946" y="106386"/>
            <a:chExt cx="280734" cy="721466"/>
          </a:xfrm>
          <a:solidFill>
            <a:srgbClr val="507F70"/>
          </a:solidFill>
        </p:grpSpPr>
        <p:sp>
          <p:nvSpPr>
            <p:cNvPr id="4" name="Oval 3">
              <a:extLst>
                <a:ext uri="{FF2B5EF4-FFF2-40B4-BE49-F238E27FC236}">
                  <a16:creationId xmlns:a16="http://schemas.microsoft.com/office/drawing/2014/main" id="{94B6851D-82ED-ED13-5A00-65FECB7C33B8}"/>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5" name="Oval 4">
              <a:extLst>
                <a:ext uri="{FF2B5EF4-FFF2-40B4-BE49-F238E27FC236}">
                  <a16:creationId xmlns:a16="http://schemas.microsoft.com/office/drawing/2014/main" id="{58B0E6E3-291A-0377-F35E-C55C36A153C1}"/>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6" name="Oval 5">
              <a:extLst>
                <a:ext uri="{FF2B5EF4-FFF2-40B4-BE49-F238E27FC236}">
                  <a16:creationId xmlns:a16="http://schemas.microsoft.com/office/drawing/2014/main" id="{F7497EFF-4FBB-0846-0286-273391C680DA}"/>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9" name="Oval 8">
              <a:extLst>
                <a:ext uri="{FF2B5EF4-FFF2-40B4-BE49-F238E27FC236}">
                  <a16:creationId xmlns:a16="http://schemas.microsoft.com/office/drawing/2014/main" id="{8C525DD5-901F-030D-D31D-1A963E3145A5}"/>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21" name="Oval 20">
              <a:extLst>
                <a:ext uri="{FF2B5EF4-FFF2-40B4-BE49-F238E27FC236}">
                  <a16:creationId xmlns:a16="http://schemas.microsoft.com/office/drawing/2014/main" id="{B616A184-779F-9F60-1AA0-F0D57C004BC3}"/>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23" name="Oval 22">
              <a:extLst>
                <a:ext uri="{FF2B5EF4-FFF2-40B4-BE49-F238E27FC236}">
                  <a16:creationId xmlns:a16="http://schemas.microsoft.com/office/drawing/2014/main" id="{FB889A45-AD61-A63C-06FE-75885E5F775A}"/>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26" name="Oval 25">
              <a:extLst>
                <a:ext uri="{FF2B5EF4-FFF2-40B4-BE49-F238E27FC236}">
                  <a16:creationId xmlns:a16="http://schemas.microsoft.com/office/drawing/2014/main" id="{6F016E5F-F183-3D4D-CF31-3B51DD3D4B41}"/>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27" name="Oval 26">
              <a:extLst>
                <a:ext uri="{FF2B5EF4-FFF2-40B4-BE49-F238E27FC236}">
                  <a16:creationId xmlns:a16="http://schemas.microsoft.com/office/drawing/2014/main" id="{32B6D151-B646-B6A6-B73D-A737464922B8}"/>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28" name="Oval 27">
              <a:extLst>
                <a:ext uri="{FF2B5EF4-FFF2-40B4-BE49-F238E27FC236}">
                  <a16:creationId xmlns:a16="http://schemas.microsoft.com/office/drawing/2014/main" id="{CAD49E63-9142-4517-1AC2-96E3D3F977F2}"/>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29" name="Oval 28">
              <a:extLst>
                <a:ext uri="{FF2B5EF4-FFF2-40B4-BE49-F238E27FC236}">
                  <a16:creationId xmlns:a16="http://schemas.microsoft.com/office/drawing/2014/main" id="{21604C4B-7839-290C-642E-FED008B91B79}"/>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30" name="Oval 29">
              <a:extLst>
                <a:ext uri="{FF2B5EF4-FFF2-40B4-BE49-F238E27FC236}">
                  <a16:creationId xmlns:a16="http://schemas.microsoft.com/office/drawing/2014/main" id="{30475505-3D3E-ED56-81BC-24B90715FDFB}"/>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31" name="Oval 30">
              <a:extLst>
                <a:ext uri="{FF2B5EF4-FFF2-40B4-BE49-F238E27FC236}">
                  <a16:creationId xmlns:a16="http://schemas.microsoft.com/office/drawing/2014/main" id="{8A1EFC7E-BD5B-653B-F6D0-2EBAE90D9429}"/>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32" name="Oval 31">
              <a:extLst>
                <a:ext uri="{FF2B5EF4-FFF2-40B4-BE49-F238E27FC236}">
                  <a16:creationId xmlns:a16="http://schemas.microsoft.com/office/drawing/2014/main" id="{1013FE2A-3B6B-B963-D80C-37AE082C294B}"/>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33" name="Oval 32">
              <a:extLst>
                <a:ext uri="{FF2B5EF4-FFF2-40B4-BE49-F238E27FC236}">
                  <a16:creationId xmlns:a16="http://schemas.microsoft.com/office/drawing/2014/main" id="{5965F319-9295-775F-24EF-EE5A29D21F08}"/>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34" name="Oval 33">
              <a:extLst>
                <a:ext uri="{FF2B5EF4-FFF2-40B4-BE49-F238E27FC236}">
                  <a16:creationId xmlns:a16="http://schemas.microsoft.com/office/drawing/2014/main" id="{DE03BBEA-ACF6-1F8B-C68E-B6716B9C8377}"/>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35" name="Oval 34">
              <a:extLst>
                <a:ext uri="{FF2B5EF4-FFF2-40B4-BE49-F238E27FC236}">
                  <a16:creationId xmlns:a16="http://schemas.microsoft.com/office/drawing/2014/main" id="{B617E076-8C7D-88FC-1F9B-EE721CB7288F}"/>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36" name="Oval 35">
              <a:extLst>
                <a:ext uri="{FF2B5EF4-FFF2-40B4-BE49-F238E27FC236}">
                  <a16:creationId xmlns:a16="http://schemas.microsoft.com/office/drawing/2014/main" id="{A0E5FE86-88C3-1975-8874-33F5F4082573}"/>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48" name="Oval 47">
              <a:extLst>
                <a:ext uri="{FF2B5EF4-FFF2-40B4-BE49-F238E27FC236}">
                  <a16:creationId xmlns:a16="http://schemas.microsoft.com/office/drawing/2014/main" id="{03FC1076-561E-8910-6503-A0E432299DCC}"/>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49" name="Oval 48">
              <a:extLst>
                <a:ext uri="{FF2B5EF4-FFF2-40B4-BE49-F238E27FC236}">
                  <a16:creationId xmlns:a16="http://schemas.microsoft.com/office/drawing/2014/main" id="{BBA5D957-4113-C55A-CAE9-DCC3BF77CC66}"/>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50" name="Oval 49">
              <a:extLst>
                <a:ext uri="{FF2B5EF4-FFF2-40B4-BE49-F238E27FC236}">
                  <a16:creationId xmlns:a16="http://schemas.microsoft.com/office/drawing/2014/main" id="{D007DEDA-7978-654C-3434-DABD52817B4E}"/>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sp>
          <p:nvSpPr>
            <p:cNvPr id="51" name="Oval 50">
              <a:extLst>
                <a:ext uri="{FF2B5EF4-FFF2-40B4-BE49-F238E27FC236}">
                  <a16:creationId xmlns:a16="http://schemas.microsoft.com/office/drawing/2014/main" id="{A9923822-95A0-6427-BA3E-470619CC9F06}"/>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body)"/>
              </a:endParaRPr>
            </a:p>
          </p:txBody>
        </p:sp>
      </p:grpSp>
      <p:sp>
        <p:nvSpPr>
          <p:cNvPr id="52" name="TextBox 51">
            <a:hlinkClick r:id="rId3" action="ppaction://hlinksldjump"/>
            <a:extLst>
              <a:ext uri="{FF2B5EF4-FFF2-40B4-BE49-F238E27FC236}">
                <a16:creationId xmlns:a16="http://schemas.microsoft.com/office/drawing/2014/main" id="{6299FE97-171D-5CE2-E9DA-DE2A42CA8E82}"/>
              </a:ext>
            </a:extLst>
          </p:cNvPr>
          <p:cNvSpPr txBox="1"/>
          <p:nvPr/>
        </p:nvSpPr>
        <p:spPr>
          <a:xfrm>
            <a:off x="11612880" y="63500"/>
            <a:ext cx="579120" cy="1683004"/>
          </a:xfrm>
          <a:prstGeom prst="rect">
            <a:avLst/>
          </a:prstGeom>
          <a:noFill/>
        </p:spPr>
        <p:txBody>
          <a:bodyPr wrap="square" rtlCol="0">
            <a:spAutoFit/>
          </a:bodyPr>
          <a:lstStyle/>
          <a:p>
            <a:endParaRPr lang="en-US"/>
          </a:p>
        </p:txBody>
      </p:sp>
      <p:sp>
        <p:nvSpPr>
          <p:cNvPr id="66" name="Freeform: Shape 65">
            <a:extLst>
              <a:ext uri="{FF2B5EF4-FFF2-40B4-BE49-F238E27FC236}">
                <a16:creationId xmlns:a16="http://schemas.microsoft.com/office/drawing/2014/main" id="{9687D952-F460-4361-D6C2-DEADB1A17731}"/>
              </a:ext>
            </a:extLst>
          </p:cNvPr>
          <p:cNvSpPr/>
          <p:nvPr/>
        </p:nvSpPr>
        <p:spPr>
          <a:xfrm>
            <a:off x="2216422" y="1156642"/>
            <a:ext cx="2949680" cy="417672"/>
          </a:xfrm>
          <a:custGeom>
            <a:avLst/>
            <a:gdLst>
              <a:gd name="connsiteX0" fmla="*/ 0 w 2330917"/>
              <a:gd name="connsiteY0" fmla="*/ 0 h 482258"/>
              <a:gd name="connsiteX1" fmla="*/ 2330917 w 2330917"/>
              <a:gd name="connsiteY1" fmla="*/ 0 h 482258"/>
              <a:gd name="connsiteX2" fmla="*/ 2330917 w 2330917"/>
              <a:gd name="connsiteY2" fmla="*/ 482258 h 482258"/>
              <a:gd name="connsiteX3" fmla="*/ 0 w 2330917"/>
              <a:gd name="connsiteY3" fmla="*/ 482258 h 482258"/>
              <a:gd name="connsiteX4" fmla="*/ 0 w 2330917"/>
              <a:gd name="connsiteY4" fmla="*/ 0 h 482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917" h="482258">
                <a:moveTo>
                  <a:pt x="0" y="0"/>
                </a:moveTo>
                <a:lnTo>
                  <a:pt x="2330917" y="0"/>
                </a:lnTo>
                <a:lnTo>
                  <a:pt x="2330917" y="482258"/>
                </a:lnTo>
                <a:lnTo>
                  <a:pt x="0" y="4822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ctr" anchorCtr="0">
            <a:noAutofit/>
          </a:bodyPr>
          <a:lstStyle/>
          <a:p>
            <a:pPr marL="0" lvl="0" indent="0" defTabSz="711200">
              <a:lnSpc>
                <a:spcPct val="90000"/>
              </a:lnSpc>
              <a:spcBef>
                <a:spcPct val="0"/>
              </a:spcBef>
              <a:spcAft>
                <a:spcPct val="35000"/>
              </a:spcAft>
              <a:buNone/>
            </a:pPr>
            <a:r>
              <a:rPr lang="en-US" sz="1600" b="1" kern="1200" dirty="0">
                <a:solidFill>
                  <a:schemeClr val="accent4"/>
                </a:solidFill>
                <a:latin typeface="+mj-lt"/>
              </a:rPr>
              <a:t>PCP</a:t>
            </a:r>
            <a:endParaRPr lang="en-US" sz="1600" kern="1200" dirty="0">
              <a:solidFill>
                <a:schemeClr val="accent4"/>
              </a:solidFill>
              <a:latin typeface="+mj-lt"/>
            </a:endParaRPr>
          </a:p>
        </p:txBody>
      </p:sp>
      <p:sp>
        <p:nvSpPr>
          <p:cNvPr id="67" name="Freeform: Shape 66">
            <a:extLst>
              <a:ext uri="{FF2B5EF4-FFF2-40B4-BE49-F238E27FC236}">
                <a16:creationId xmlns:a16="http://schemas.microsoft.com/office/drawing/2014/main" id="{8A19B365-9787-5C44-1C37-01962849E7D6}"/>
              </a:ext>
            </a:extLst>
          </p:cNvPr>
          <p:cNvSpPr/>
          <p:nvPr/>
        </p:nvSpPr>
        <p:spPr>
          <a:xfrm>
            <a:off x="2216422" y="1574314"/>
            <a:ext cx="5419756" cy="571208"/>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622300">
              <a:lnSpc>
                <a:spcPct val="90000"/>
              </a:lnSpc>
              <a:spcBef>
                <a:spcPct val="0"/>
              </a:spcBef>
              <a:spcAft>
                <a:spcPct val="35000"/>
              </a:spcAft>
            </a:pPr>
            <a:r>
              <a:rPr lang="en-US" sz="1400" b="1" dirty="0">
                <a:latin typeface="+mj-lt"/>
              </a:rPr>
              <a:t>Provider details captured at time of enrollment.</a:t>
            </a:r>
          </a:p>
          <a:p>
            <a:pPr lvl="0" defTabSz="622300">
              <a:lnSpc>
                <a:spcPct val="90000"/>
              </a:lnSpc>
              <a:spcBef>
                <a:spcPct val="0"/>
              </a:spcBef>
              <a:spcAft>
                <a:spcPct val="35000"/>
              </a:spcAft>
            </a:pPr>
            <a:r>
              <a:rPr lang="en-US" sz="1400" b="1" kern="1200" dirty="0">
                <a:latin typeface="+mj-lt"/>
              </a:rPr>
              <a:t>Zing initiates verification</a:t>
            </a:r>
            <a:r>
              <a:rPr lang="en-US" sz="1400" kern="1200" dirty="0">
                <a:latin typeface="+mj-lt"/>
              </a:rPr>
              <a:t> </a:t>
            </a:r>
            <a:r>
              <a:rPr lang="en-US" sz="1400" kern="1200" dirty="0"/>
              <a:t>to provider.</a:t>
            </a:r>
          </a:p>
        </p:txBody>
      </p:sp>
      <p:sp>
        <p:nvSpPr>
          <p:cNvPr id="70" name="Freeform: Shape 69">
            <a:extLst>
              <a:ext uri="{FF2B5EF4-FFF2-40B4-BE49-F238E27FC236}">
                <a16:creationId xmlns:a16="http://schemas.microsoft.com/office/drawing/2014/main" id="{09B3553F-01A4-A70F-C3A4-375AD00C1B2A}"/>
              </a:ext>
            </a:extLst>
          </p:cNvPr>
          <p:cNvSpPr/>
          <p:nvPr/>
        </p:nvSpPr>
        <p:spPr>
          <a:xfrm>
            <a:off x="2216422" y="2266569"/>
            <a:ext cx="2949680" cy="402740"/>
          </a:xfrm>
          <a:custGeom>
            <a:avLst/>
            <a:gdLst>
              <a:gd name="connsiteX0" fmla="*/ 0 w 2330917"/>
              <a:gd name="connsiteY0" fmla="*/ 0 h 482258"/>
              <a:gd name="connsiteX1" fmla="*/ 2330917 w 2330917"/>
              <a:gd name="connsiteY1" fmla="*/ 0 h 482258"/>
              <a:gd name="connsiteX2" fmla="*/ 2330917 w 2330917"/>
              <a:gd name="connsiteY2" fmla="*/ 482258 h 482258"/>
              <a:gd name="connsiteX3" fmla="*/ 0 w 2330917"/>
              <a:gd name="connsiteY3" fmla="*/ 482258 h 482258"/>
              <a:gd name="connsiteX4" fmla="*/ 0 w 2330917"/>
              <a:gd name="connsiteY4" fmla="*/ 0 h 482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917" h="482258">
                <a:moveTo>
                  <a:pt x="0" y="0"/>
                </a:moveTo>
                <a:lnTo>
                  <a:pt x="2330917" y="0"/>
                </a:lnTo>
                <a:lnTo>
                  <a:pt x="2330917" y="482258"/>
                </a:lnTo>
                <a:lnTo>
                  <a:pt x="0" y="4822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ctr" anchorCtr="0">
            <a:noAutofit/>
          </a:bodyPr>
          <a:lstStyle/>
          <a:p>
            <a:pPr marL="0" lvl="0" indent="0" defTabSz="711200">
              <a:lnSpc>
                <a:spcPct val="90000"/>
              </a:lnSpc>
              <a:spcBef>
                <a:spcPct val="0"/>
              </a:spcBef>
              <a:spcAft>
                <a:spcPct val="35000"/>
              </a:spcAft>
              <a:buNone/>
            </a:pPr>
            <a:r>
              <a:rPr lang="en-US" sz="1600" b="1" kern="1200" dirty="0">
                <a:solidFill>
                  <a:schemeClr val="accent4"/>
                </a:solidFill>
                <a:latin typeface="+mj-lt"/>
              </a:rPr>
              <a:t>30-Day Window</a:t>
            </a:r>
            <a:endParaRPr lang="en-US" sz="1600" kern="1200" dirty="0">
              <a:solidFill>
                <a:schemeClr val="accent4"/>
              </a:solidFill>
              <a:latin typeface="+mj-lt"/>
            </a:endParaRPr>
          </a:p>
        </p:txBody>
      </p:sp>
      <p:sp>
        <p:nvSpPr>
          <p:cNvPr id="71" name="Freeform: Shape 70">
            <a:extLst>
              <a:ext uri="{FF2B5EF4-FFF2-40B4-BE49-F238E27FC236}">
                <a16:creationId xmlns:a16="http://schemas.microsoft.com/office/drawing/2014/main" id="{3F1F2E4A-3775-D07A-9E07-14A75557DB95}"/>
              </a:ext>
            </a:extLst>
          </p:cNvPr>
          <p:cNvSpPr/>
          <p:nvPr/>
        </p:nvSpPr>
        <p:spPr>
          <a:xfrm>
            <a:off x="2216422" y="2682780"/>
            <a:ext cx="8336623" cy="448093"/>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kern="1200" dirty="0">
                <a:latin typeface="+mj-lt"/>
              </a:rPr>
              <a:t>If not verified within 30 days</a:t>
            </a:r>
            <a:r>
              <a:rPr lang="en-US" sz="1400" kern="1200" dirty="0">
                <a:latin typeface="+mj-lt"/>
              </a:rPr>
              <a:t>, </a:t>
            </a:r>
            <a:r>
              <a:rPr lang="en-US" sz="1400" kern="1200" dirty="0"/>
              <a:t>member receives </a:t>
            </a:r>
            <a:r>
              <a:rPr lang="en-US" sz="1400" b="1" kern="1200" dirty="0">
                <a:latin typeface="+mj-lt"/>
              </a:rPr>
              <a:t>Loss of C-SNP notification letter</a:t>
            </a:r>
            <a:r>
              <a:rPr lang="en-US" sz="1400" kern="1200" dirty="0">
                <a:latin typeface="+mj-lt"/>
              </a:rPr>
              <a:t>.</a:t>
            </a:r>
          </a:p>
          <a:p>
            <a:pPr marL="0" lvl="0" indent="0" algn="l" defTabSz="622300">
              <a:lnSpc>
                <a:spcPct val="90000"/>
              </a:lnSpc>
              <a:spcBef>
                <a:spcPct val="0"/>
              </a:spcBef>
              <a:spcAft>
                <a:spcPct val="35000"/>
              </a:spcAft>
              <a:buFont typeface="Arial" panose="020B0604020202020204" pitchFamily="34" charset="0"/>
              <a:buNone/>
            </a:pPr>
            <a:r>
              <a:rPr lang="en-US" sz="1400" b="1" kern="1200" dirty="0">
                <a:latin typeface="+mj-lt"/>
              </a:rPr>
              <a:t>Zing calls unverified beneficiaries</a:t>
            </a:r>
            <a:r>
              <a:rPr lang="en-US" sz="1400" kern="1200" dirty="0">
                <a:latin typeface="+mj-lt"/>
              </a:rPr>
              <a:t> </a:t>
            </a:r>
            <a:r>
              <a:rPr lang="en-US" sz="1400" kern="1200" dirty="0"/>
              <a:t>for telephonic verification; </a:t>
            </a:r>
            <a:r>
              <a:rPr lang="en-US" sz="1400" b="1" kern="1200" dirty="0">
                <a:latin typeface="+mj-lt"/>
              </a:rPr>
              <a:t>assists with plan change</a:t>
            </a:r>
            <a:r>
              <a:rPr lang="en-US" sz="1400" kern="1200" dirty="0">
                <a:latin typeface="+mj-lt"/>
              </a:rPr>
              <a:t> </a:t>
            </a:r>
            <a:r>
              <a:rPr lang="en-US" sz="1400" kern="1200" dirty="0"/>
              <a:t>if requested.</a:t>
            </a:r>
          </a:p>
        </p:txBody>
      </p:sp>
      <p:sp>
        <p:nvSpPr>
          <p:cNvPr id="74" name="Freeform: Shape 73">
            <a:extLst>
              <a:ext uri="{FF2B5EF4-FFF2-40B4-BE49-F238E27FC236}">
                <a16:creationId xmlns:a16="http://schemas.microsoft.com/office/drawing/2014/main" id="{A5F4512C-EBCE-727E-8A8F-421645911D7E}"/>
              </a:ext>
            </a:extLst>
          </p:cNvPr>
          <p:cNvSpPr/>
          <p:nvPr/>
        </p:nvSpPr>
        <p:spPr>
          <a:xfrm>
            <a:off x="2216422" y="3367384"/>
            <a:ext cx="2949682" cy="482258"/>
          </a:xfrm>
          <a:custGeom>
            <a:avLst/>
            <a:gdLst>
              <a:gd name="connsiteX0" fmla="*/ 0 w 2330917"/>
              <a:gd name="connsiteY0" fmla="*/ 0 h 482258"/>
              <a:gd name="connsiteX1" fmla="*/ 2330917 w 2330917"/>
              <a:gd name="connsiteY1" fmla="*/ 0 h 482258"/>
              <a:gd name="connsiteX2" fmla="*/ 2330917 w 2330917"/>
              <a:gd name="connsiteY2" fmla="*/ 482258 h 482258"/>
              <a:gd name="connsiteX3" fmla="*/ 0 w 2330917"/>
              <a:gd name="connsiteY3" fmla="*/ 482258 h 482258"/>
              <a:gd name="connsiteX4" fmla="*/ 0 w 2330917"/>
              <a:gd name="connsiteY4" fmla="*/ 0 h 482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917" h="482258">
                <a:moveTo>
                  <a:pt x="0" y="0"/>
                </a:moveTo>
                <a:lnTo>
                  <a:pt x="2330917" y="0"/>
                </a:lnTo>
                <a:lnTo>
                  <a:pt x="2330917" y="482258"/>
                </a:lnTo>
                <a:lnTo>
                  <a:pt x="0" y="4822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ctr" anchorCtr="0">
            <a:noAutofit/>
          </a:bodyPr>
          <a:lstStyle/>
          <a:p>
            <a:pPr marL="0" lvl="0" indent="0" defTabSz="711200">
              <a:lnSpc>
                <a:spcPct val="90000"/>
              </a:lnSpc>
              <a:spcBef>
                <a:spcPct val="0"/>
              </a:spcBef>
              <a:spcAft>
                <a:spcPct val="35000"/>
              </a:spcAft>
              <a:buNone/>
            </a:pPr>
            <a:r>
              <a:rPr lang="en-US" sz="1600" b="1" kern="1200" dirty="0">
                <a:solidFill>
                  <a:schemeClr val="accent4"/>
                </a:solidFill>
                <a:latin typeface="+mj-lt"/>
              </a:rPr>
              <a:t>Plan Change</a:t>
            </a:r>
            <a:endParaRPr lang="en-US" sz="1600" kern="1200" dirty="0">
              <a:solidFill>
                <a:schemeClr val="accent4"/>
              </a:solidFill>
              <a:latin typeface="+mj-lt"/>
            </a:endParaRPr>
          </a:p>
        </p:txBody>
      </p:sp>
      <p:sp>
        <p:nvSpPr>
          <p:cNvPr id="75" name="Freeform: Shape 74">
            <a:extLst>
              <a:ext uri="{FF2B5EF4-FFF2-40B4-BE49-F238E27FC236}">
                <a16:creationId xmlns:a16="http://schemas.microsoft.com/office/drawing/2014/main" id="{F8583CC1-3BA7-AFE8-21EE-B7389CB79F84}"/>
              </a:ext>
            </a:extLst>
          </p:cNvPr>
          <p:cNvSpPr/>
          <p:nvPr/>
        </p:nvSpPr>
        <p:spPr>
          <a:xfrm>
            <a:off x="2216422" y="3839930"/>
            <a:ext cx="6681558" cy="217913"/>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kern="1200" dirty="0">
                <a:latin typeface="+mj-lt"/>
              </a:rPr>
              <a:t>Assist member with plan change </a:t>
            </a:r>
            <a:r>
              <a:rPr lang="en-US" sz="1400" b="0" kern="1200" dirty="0"/>
              <a:t>as requested.</a:t>
            </a:r>
          </a:p>
        </p:txBody>
      </p:sp>
      <p:sp>
        <p:nvSpPr>
          <p:cNvPr id="78" name="Freeform: Shape 77">
            <a:extLst>
              <a:ext uri="{FF2B5EF4-FFF2-40B4-BE49-F238E27FC236}">
                <a16:creationId xmlns:a16="http://schemas.microsoft.com/office/drawing/2014/main" id="{A413D2FA-1E7A-B42A-23EC-823363F3DE44}"/>
              </a:ext>
            </a:extLst>
          </p:cNvPr>
          <p:cNvSpPr/>
          <p:nvPr/>
        </p:nvSpPr>
        <p:spPr>
          <a:xfrm>
            <a:off x="2216422" y="4467933"/>
            <a:ext cx="2949684" cy="342313"/>
          </a:xfrm>
          <a:custGeom>
            <a:avLst/>
            <a:gdLst>
              <a:gd name="connsiteX0" fmla="*/ 0 w 2330917"/>
              <a:gd name="connsiteY0" fmla="*/ 0 h 482258"/>
              <a:gd name="connsiteX1" fmla="*/ 2330917 w 2330917"/>
              <a:gd name="connsiteY1" fmla="*/ 0 h 482258"/>
              <a:gd name="connsiteX2" fmla="*/ 2330917 w 2330917"/>
              <a:gd name="connsiteY2" fmla="*/ 482258 h 482258"/>
              <a:gd name="connsiteX3" fmla="*/ 0 w 2330917"/>
              <a:gd name="connsiteY3" fmla="*/ 482258 h 482258"/>
              <a:gd name="connsiteX4" fmla="*/ 0 w 2330917"/>
              <a:gd name="connsiteY4" fmla="*/ 0 h 482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917" h="482258">
                <a:moveTo>
                  <a:pt x="0" y="0"/>
                </a:moveTo>
                <a:lnTo>
                  <a:pt x="2330917" y="0"/>
                </a:lnTo>
                <a:lnTo>
                  <a:pt x="2330917" y="482258"/>
                </a:lnTo>
                <a:lnTo>
                  <a:pt x="0" y="4822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ctr" anchorCtr="0">
            <a:noAutofit/>
          </a:bodyPr>
          <a:lstStyle/>
          <a:p>
            <a:pPr marL="0" lvl="0" indent="0" defTabSz="711200">
              <a:lnSpc>
                <a:spcPct val="90000"/>
              </a:lnSpc>
              <a:spcBef>
                <a:spcPct val="0"/>
              </a:spcBef>
              <a:spcAft>
                <a:spcPct val="35000"/>
              </a:spcAft>
              <a:buNone/>
            </a:pPr>
            <a:r>
              <a:rPr lang="en-US" sz="1600" b="1" kern="1200" dirty="0">
                <a:solidFill>
                  <a:schemeClr val="accent4"/>
                </a:solidFill>
                <a:latin typeface="+mj-lt"/>
              </a:rPr>
              <a:t>AOR – Agent of Record</a:t>
            </a:r>
            <a:endParaRPr lang="en-US" sz="1600" kern="1200" dirty="0">
              <a:solidFill>
                <a:schemeClr val="accent4"/>
              </a:solidFill>
              <a:latin typeface="+mj-lt"/>
            </a:endParaRPr>
          </a:p>
        </p:txBody>
      </p:sp>
      <p:sp>
        <p:nvSpPr>
          <p:cNvPr id="79" name="Freeform: Shape 78">
            <a:extLst>
              <a:ext uri="{FF2B5EF4-FFF2-40B4-BE49-F238E27FC236}">
                <a16:creationId xmlns:a16="http://schemas.microsoft.com/office/drawing/2014/main" id="{99E5EC0D-A318-61AF-6E3F-715363DAEAEA}"/>
              </a:ext>
            </a:extLst>
          </p:cNvPr>
          <p:cNvSpPr/>
          <p:nvPr/>
        </p:nvSpPr>
        <p:spPr>
          <a:xfrm>
            <a:off x="2216422" y="4810246"/>
            <a:ext cx="7899390" cy="278814"/>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kern="1200" dirty="0">
                <a:latin typeface="+mj-lt"/>
              </a:rPr>
              <a:t>Original enrolling agent remains AOR: </a:t>
            </a:r>
            <a:r>
              <a:rPr lang="en-US" sz="1400" b="0" kern="1200" dirty="0"/>
              <a:t>outreach to AOR if needed to assist member and avoid coverage loss.</a:t>
            </a:r>
          </a:p>
        </p:txBody>
      </p:sp>
      <p:sp>
        <p:nvSpPr>
          <p:cNvPr id="82" name="Freeform: Shape 81">
            <a:extLst>
              <a:ext uri="{FF2B5EF4-FFF2-40B4-BE49-F238E27FC236}">
                <a16:creationId xmlns:a16="http://schemas.microsoft.com/office/drawing/2014/main" id="{AEB8F723-C5E0-4770-859C-23CE52880AA3}"/>
              </a:ext>
            </a:extLst>
          </p:cNvPr>
          <p:cNvSpPr/>
          <p:nvPr/>
        </p:nvSpPr>
        <p:spPr>
          <a:xfrm>
            <a:off x="2216422" y="5562649"/>
            <a:ext cx="2330917" cy="302302"/>
          </a:xfrm>
          <a:custGeom>
            <a:avLst/>
            <a:gdLst>
              <a:gd name="connsiteX0" fmla="*/ 0 w 2330917"/>
              <a:gd name="connsiteY0" fmla="*/ 0 h 482258"/>
              <a:gd name="connsiteX1" fmla="*/ 2330917 w 2330917"/>
              <a:gd name="connsiteY1" fmla="*/ 0 h 482258"/>
              <a:gd name="connsiteX2" fmla="*/ 2330917 w 2330917"/>
              <a:gd name="connsiteY2" fmla="*/ 482258 h 482258"/>
              <a:gd name="connsiteX3" fmla="*/ 0 w 2330917"/>
              <a:gd name="connsiteY3" fmla="*/ 482258 h 482258"/>
              <a:gd name="connsiteX4" fmla="*/ 0 w 2330917"/>
              <a:gd name="connsiteY4" fmla="*/ 0 h 482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917" h="482258">
                <a:moveTo>
                  <a:pt x="0" y="0"/>
                </a:moveTo>
                <a:lnTo>
                  <a:pt x="2330917" y="0"/>
                </a:lnTo>
                <a:lnTo>
                  <a:pt x="2330917" y="482258"/>
                </a:lnTo>
                <a:lnTo>
                  <a:pt x="0" y="4822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ctr" anchorCtr="0">
            <a:noAutofit/>
          </a:bodyPr>
          <a:lstStyle/>
          <a:p>
            <a:pPr marL="0" lvl="0" indent="0" defTabSz="711200">
              <a:lnSpc>
                <a:spcPct val="90000"/>
              </a:lnSpc>
              <a:spcBef>
                <a:spcPct val="0"/>
              </a:spcBef>
              <a:spcAft>
                <a:spcPct val="35000"/>
              </a:spcAft>
              <a:buNone/>
            </a:pPr>
            <a:r>
              <a:rPr lang="en-US" sz="1600" b="1" kern="1200" dirty="0">
                <a:solidFill>
                  <a:schemeClr val="accent4"/>
                </a:solidFill>
                <a:latin typeface="+mj-lt"/>
              </a:rPr>
              <a:t>60-Day Window</a:t>
            </a:r>
            <a:endParaRPr lang="en-US" sz="1600" kern="1200" dirty="0">
              <a:solidFill>
                <a:schemeClr val="accent4"/>
              </a:solidFill>
              <a:latin typeface="+mj-lt"/>
            </a:endParaRPr>
          </a:p>
        </p:txBody>
      </p:sp>
      <p:sp>
        <p:nvSpPr>
          <p:cNvPr id="83" name="Freeform: Shape 82">
            <a:extLst>
              <a:ext uri="{FF2B5EF4-FFF2-40B4-BE49-F238E27FC236}">
                <a16:creationId xmlns:a16="http://schemas.microsoft.com/office/drawing/2014/main" id="{8ED51423-BD66-F4FE-90AB-CFF00CA1E47D}"/>
              </a:ext>
            </a:extLst>
          </p:cNvPr>
          <p:cNvSpPr/>
          <p:nvPr/>
        </p:nvSpPr>
        <p:spPr>
          <a:xfrm>
            <a:off x="2216422" y="5763873"/>
            <a:ext cx="9398690" cy="662127"/>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444500">
              <a:lnSpc>
                <a:spcPct val="90000"/>
              </a:lnSpc>
              <a:spcBef>
                <a:spcPct val="0"/>
              </a:spcBef>
              <a:spcAft>
                <a:spcPct val="35000"/>
              </a:spcAft>
              <a:buNone/>
            </a:pPr>
            <a:endParaRPr lang="en-US" sz="1000" kern="1200" dirty="0"/>
          </a:p>
          <a:p>
            <a:pPr marL="0" lvl="0" indent="0" algn="l" defTabSz="622300">
              <a:lnSpc>
                <a:spcPct val="90000"/>
              </a:lnSpc>
              <a:spcBef>
                <a:spcPct val="0"/>
              </a:spcBef>
              <a:spcAft>
                <a:spcPct val="35000"/>
              </a:spcAft>
              <a:buFont typeface="Arial" panose="020B0604020202020204" pitchFamily="34" charset="0"/>
              <a:buNone/>
            </a:pPr>
            <a:r>
              <a:rPr lang="en-US" sz="1400" b="1" kern="1200" dirty="0">
                <a:latin typeface="+mj-lt"/>
              </a:rPr>
              <a:t>Provider must validate condition within 60 days</a:t>
            </a:r>
            <a:r>
              <a:rPr lang="en-US" sz="1400" kern="1200" dirty="0">
                <a:latin typeface="+mj-lt"/>
              </a:rPr>
              <a:t> </a:t>
            </a:r>
            <a:r>
              <a:rPr lang="en-US" sz="1400" kern="1200" dirty="0"/>
              <a:t>of effective date to prevent disenrollment.</a:t>
            </a:r>
          </a:p>
          <a:p>
            <a:pPr marL="0" lvl="0" indent="0" algn="l" defTabSz="622300">
              <a:lnSpc>
                <a:spcPct val="90000"/>
              </a:lnSpc>
              <a:spcBef>
                <a:spcPct val="0"/>
              </a:spcBef>
              <a:spcAft>
                <a:spcPct val="35000"/>
              </a:spcAft>
              <a:buFont typeface="Arial" panose="020B0604020202020204" pitchFamily="34" charset="0"/>
              <a:buNone/>
            </a:pPr>
            <a:r>
              <a:rPr lang="en-US" sz="1400" kern="1200" dirty="0">
                <a:latin typeface="+mj-lt"/>
              </a:rPr>
              <a:t>Involuntary disenrollment letter </a:t>
            </a:r>
            <a:r>
              <a:rPr lang="en-US" sz="1400" kern="1200" dirty="0"/>
              <a:t>mailed if condition not verified.</a:t>
            </a:r>
          </a:p>
        </p:txBody>
      </p:sp>
      <p:grpSp>
        <p:nvGrpSpPr>
          <p:cNvPr id="102" name="Group 101">
            <a:extLst>
              <a:ext uri="{FF2B5EF4-FFF2-40B4-BE49-F238E27FC236}">
                <a16:creationId xmlns:a16="http://schemas.microsoft.com/office/drawing/2014/main" id="{80517F1B-C035-2AED-D63C-067AA33173E2}"/>
              </a:ext>
            </a:extLst>
          </p:cNvPr>
          <p:cNvGrpSpPr/>
          <p:nvPr/>
        </p:nvGrpSpPr>
        <p:grpSpPr>
          <a:xfrm>
            <a:off x="432000" y="1193022"/>
            <a:ext cx="1372409" cy="952500"/>
            <a:chOff x="378963" y="1456959"/>
            <a:chExt cx="1372409" cy="952500"/>
          </a:xfrm>
        </p:grpSpPr>
        <p:grpSp>
          <p:nvGrpSpPr>
            <p:cNvPr id="84" name="Group 83">
              <a:extLst>
                <a:ext uri="{FF2B5EF4-FFF2-40B4-BE49-F238E27FC236}">
                  <a16:creationId xmlns:a16="http://schemas.microsoft.com/office/drawing/2014/main" id="{50F17F13-C8EE-8D33-086B-50BB362F40B4}"/>
                </a:ext>
              </a:extLst>
            </p:cNvPr>
            <p:cNvGrpSpPr/>
            <p:nvPr/>
          </p:nvGrpSpPr>
          <p:grpSpPr>
            <a:xfrm>
              <a:off x="378963" y="1531327"/>
              <a:ext cx="803764" cy="803764"/>
              <a:chOff x="58310" y="2283858"/>
              <a:chExt cx="803764" cy="803764"/>
            </a:xfrm>
          </p:grpSpPr>
          <p:sp>
            <p:nvSpPr>
              <p:cNvPr id="64" name="Chord 63">
                <a:extLst>
                  <a:ext uri="{FF2B5EF4-FFF2-40B4-BE49-F238E27FC236}">
                    <a16:creationId xmlns:a16="http://schemas.microsoft.com/office/drawing/2014/main" id="{7056FF3A-4E6A-C21B-96D8-FE818072A3FA}"/>
                  </a:ext>
                </a:extLst>
              </p:cNvPr>
              <p:cNvSpPr/>
              <p:nvPr/>
            </p:nvSpPr>
            <p:spPr>
              <a:xfrm>
                <a:off x="58310" y="2283858"/>
                <a:ext cx="803764" cy="803764"/>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5" name="Partial Circle 64">
                <a:extLst>
                  <a:ext uri="{FF2B5EF4-FFF2-40B4-BE49-F238E27FC236}">
                    <a16:creationId xmlns:a16="http://schemas.microsoft.com/office/drawing/2014/main" id="{EA9D9D69-2887-1555-D423-C2DD4852EEE2}"/>
                  </a:ext>
                </a:extLst>
              </p:cNvPr>
              <p:cNvSpPr/>
              <p:nvPr/>
            </p:nvSpPr>
            <p:spPr>
              <a:xfrm>
                <a:off x="138686" y="2364234"/>
                <a:ext cx="643011" cy="643011"/>
              </a:xfrm>
              <a:prstGeom prst="pie">
                <a:avLst>
                  <a:gd name="adj1" fmla="val 14040000"/>
                  <a:gd name="adj2" fmla="val 162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pic>
          <p:nvPicPr>
            <p:cNvPr id="55" name="Graphic 54" descr="Doctor male with solid fill">
              <a:extLst>
                <a:ext uri="{FF2B5EF4-FFF2-40B4-BE49-F238E27FC236}">
                  <a16:creationId xmlns:a16="http://schemas.microsoft.com/office/drawing/2014/main" id="{8EF38F52-9ABA-EB00-7AA2-05B20C98A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872" y="1456959"/>
              <a:ext cx="952500" cy="952500"/>
            </a:xfrm>
            <a:prstGeom prst="rect">
              <a:avLst/>
            </a:prstGeom>
          </p:spPr>
        </p:pic>
      </p:grpSp>
      <p:grpSp>
        <p:nvGrpSpPr>
          <p:cNvPr id="103" name="Group 102">
            <a:extLst>
              <a:ext uri="{FF2B5EF4-FFF2-40B4-BE49-F238E27FC236}">
                <a16:creationId xmlns:a16="http://schemas.microsoft.com/office/drawing/2014/main" id="{8699AD41-9053-8603-A341-A823880EB901}"/>
              </a:ext>
            </a:extLst>
          </p:cNvPr>
          <p:cNvGrpSpPr/>
          <p:nvPr/>
        </p:nvGrpSpPr>
        <p:grpSpPr>
          <a:xfrm>
            <a:off x="432000" y="2252875"/>
            <a:ext cx="1310723" cy="914400"/>
            <a:chOff x="2960981" y="1441303"/>
            <a:chExt cx="1310723" cy="914400"/>
          </a:xfrm>
        </p:grpSpPr>
        <p:grpSp>
          <p:nvGrpSpPr>
            <p:cNvPr id="85" name="Group 84">
              <a:extLst>
                <a:ext uri="{FF2B5EF4-FFF2-40B4-BE49-F238E27FC236}">
                  <a16:creationId xmlns:a16="http://schemas.microsoft.com/office/drawing/2014/main" id="{963D7847-9215-81ED-AE38-F5D63DC4180F}"/>
                </a:ext>
              </a:extLst>
            </p:cNvPr>
            <p:cNvGrpSpPr/>
            <p:nvPr/>
          </p:nvGrpSpPr>
          <p:grpSpPr>
            <a:xfrm>
              <a:off x="2960981" y="1496621"/>
              <a:ext cx="803764" cy="803764"/>
              <a:chOff x="2555136" y="2283858"/>
              <a:chExt cx="803764" cy="803764"/>
            </a:xfrm>
          </p:grpSpPr>
          <p:sp>
            <p:nvSpPr>
              <p:cNvPr id="68" name="Chord 67">
                <a:extLst>
                  <a:ext uri="{FF2B5EF4-FFF2-40B4-BE49-F238E27FC236}">
                    <a16:creationId xmlns:a16="http://schemas.microsoft.com/office/drawing/2014/main" id="{9693D321-B5E2-9D71-7F8A-C8E8AA2A6BB1}"/>
                  </a:ext>
                </a:extLst>
              </p:cNvPr>
              <p:cNvSpPr/>
              <p:nvPr/>
            </p:nvSpPr>
            <p:spPr>
              <a:xfrm>
                <a:off x="2555136" y="2283858"/>
                <a:ext cx="803764" cy="803764"/>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9" name="Partial Circle 68">
                <a:extLst>
                  <a:ext uri="{FF2B5EF4-FFF2-40B4-BE49-F238E27FC236}">
                    <a16:creationId xmlns:a16="http://schemas.microsoft.com/office/drawing/2014/main" id="{AE0CEFBF-490D-6852-EB67-EB6CFE60DA48}"/>
                  </a:ext>
                </a:extLst>
              </p:cNvPr>
              <p:cNvSpPr/>
              <p:nvPr/>
            </p:nvSpPr>
            <p:spPr>
              <a:xfrm>
                <a:off x="2635513" y="2364234"/>
                <a:ext cx="643011" cy="643011"/>
              </a:xfrm>
              <a:prstGeom prst="pie">
                <a:avLst>
                  <a:gd name="adj1" fmla="val 11880000"/>
                  <a:gd name="adj2" fmla="val 162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pic>
          <p:nvPicPr>
            <p:cNvPr id="56" name="Graphic 55" descr="Hourglass 30% with solid fill">
              <a:extLst>
                <a:ext uri="{FF2B5EF4-FFF2-40B4-BE49-F238E27FC236}">
                  <a16:creationId xmlns:a16="http://schemas.microsoft.com/office/drawing/2014/main" id="{B396FC38-A28D-F8CB-3296-670CC07233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57304" y="1441303"/>
              <a:ext cx="914400" cy="914400"/>
            </a:xfrm>
            <a:prstGeom prst="rect">
              <a:avLst/>
            </a:prstGeom>
          </p:spPr>
        </p:pic>
      </p:grpSp>
      <p:grpSp>
        <p:nvGrpSpPr>
          <p:cNvPr id="104" name="Group 103">
            <a:extLst>
              <a:ext uri="{FF2B5EF4-FFF2-40B4-BE49-F238E27FC236}">
                <a16:creationId xmlns:a16="http://schemas.microsoft.com/office/drawing/2014/main" id="{F027A7F8-2D08-CB82-F2FF-FE4631ECB694}"/>
              </a:ext>
            </a:extLst>
          </p:cNvPr>
          <p:cNvGrpSpPr/>
          <p:nvPr/>
        </p:nvGrpSpPr>
        <p:grpSpPr>
          <a:xfrm>
            <a:off x="432000" y="3387806"/>
            <a:ext cx="1352120" cy="860957"/>
            <a:chOff x="5549539" y="1528926"/>
            <a:chExt cx="1352120" cy="860957"/>
          </a:xfrm>
        </p:grpSpPr>
        <p:grpSp>
          <p:nvGrpSpPr>
            <p:cNvPr id="90" name="Group 89">
              <a:extLst>
                <a:ext uri="{FF2B5EF4-FFF2-40B4-BE49-F238E27FC236}">
                  <a16:creationId xmlns:a16="http://schemas.microsoft.com/office/drawing/2014/main" id="{CE784719-0EAB-0372-197D-9E88BF959540}"/>
                </a:ext>
              </a:extLst>
            </p:cNvPr>
            <p:cNvGrpSpPr/>
            <p:nvPr/>
          </p:nvGrpSpPr>
          <p:grpSpPr>
            <a:xfrm>
              <a:off x="5549539" y="1557522"/>
              <a:ext cx="803764" cy="803764"/>
              <a:chOff x="5051963" y="2283858"/>
              <a:chExt cx="803764" cy="803764"/>
            </a:xfrm>
          </p:grpSpPr>
          <p:sp>
            <p:nvSpPr>
              <p:cNvPr id="72" name="Chord 71">
                <a:extLst>
                  <a:ext uri="{FF2B5EF4-FFF2-40B4-BE49-F238E27FC236}">
                    <a16:creationId xmlns:a16="http://schemas.microsoft.com/office/drawing/2014/main" id="{579701EF-D5A9-001A-6CEE-9DE65ED59F16}"/>
                  </a:ext>
                </a:extLst>
              </p:cNvPr>
              <p:cNvSpPr/>
              <p:nvPr/>
            </p:nvSpPr>
            <p:spPr>
              <a:xfrm>
                <a:off x="5051963" y="2283858"/>
                <a:ext cx="803764" cy="803764"/>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3" name="Partial Circle 72">
                <a:extLst>
                  <a:ext uri="{FF2B5EF4-FFF2-40B4-BE49-F238E27FC236}">
                    <a16:creationId xmlns:a16="http://schemas.microsoft.com/office/drawing/2014/main" id="{7D1587BF-3B4E-A498-11D8-3B0B7261FCC2}"/>
                  </a:ext>
                </a:extLst>
              </p:cNvPr>
              <p:cNvSpPr/>
              <p:nvPr/>
            </p:nvSpPr>
            <p:spPr>
              <a:xfrm>
                <a:off x="5132340" y="2364234"/>
                <a:ext cx="643011" cy="643011"/>
              </a:xfrm>
              <a:prstGeom prst="pie">
                <a:avLst>
                  <a:gd name="adj1" fmla="val 9720000"/>
                  <a:gd name="adj2" fmla="val 162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pic>
          <p:nvPicPr>
            <p:cNvPr id="57" name="Picture 56">
              <a:extLst>
                <a:ext uri="{FF2B5EF4-FFF2-40B4-BE49-F238E27FC236}">
                  <a16:creationId xmlns:a16="http://schemas.microsoft.com/office/drawing/2014/main" id="{DEC4FB19-6955-B89E-AF8F-0E1980BBD818}"/>
                </a:ext>
              </a:extLst>
            </p:cNvPr>
            <p:cNvPicPr>
              <a:picLocks noChangeAspect="1"/>
            </p:cNvPicPr>
            <p:nvPr/>
          </p:nvPicPr>
          <p:blipFill>
            <a:blip r:embed="rId8">
              <a:duotone>
                <a:schemeClr val="accent1">
                  <a:shade val="45000"/>
                  <a:satMod val="135000"/>
                </a:schemeClr>
                <a:prstClr val="white"/>
              </a:duotone>
            </a:blip>
            <a:stretch>
              <a:fillRect/>
            </a:stretch>
          </p:blipFill>
          <p:spPr>
            <a:xfrm>
              <a:off x="6040702" y="1528926"/>
              <a:ext cx="860957" cy="860957"/>
            </a:xfrm>
            <a:prstGeom prst="rect">
              <a:avLst/>
            </a:prstGeom>
          </p:spPr>
        </p:pic>
      </p:grpSp>
      <p:grpSp>
        <p:nvGrpSpPr>
          <p:cNvPr id="105" name="Group 104">
            <a:extLst>
              <a:ext uri="{FF2B5EF4-FFF2-40B4-BE49-F238E27FC236}">
                <a16:creationId xmlns:a16="http://schemas.microsoft.com/office/drawing/2014/main" id="{CEC88D17-7885-E75B-399D-C37630D1D928}"/>
              </a:ext>
            </a:extLst>
          </p:cNvPr>
          <p:cNvGrpSpPr/>
          <p:nvPr/>
        </p:nvGrpSpPr>
        <p:grpSpPr>
          <a:xfrm>
            <a:off x="432000" y="4435022"/>
            <a:ext cx="1316281" cy="914400"/>
            <a:chOff x="7695816" y="1474170"/>
            <a:chExt cx="1316281" cy="914400"/>
          </a:xfrm>
        </p:grpSpPr>
        <p:grpSp>
          <p:nvGrpSpPr>
            <p:cNvPr id="91" name="Group 90">
              <a:extLst>
                <a:ext uri="{FF2B5EF4-FFF2-40B4-BE49-F238E27FC236}">
                  <a16:creationId xmlns:a16="http://schemas.microsoft.com/office/drawing/2014/main" id="{69B672EF-1362-68D5-91D8-74E6ACBD119D}"/>
                </a:ext>
              </a:extLst>
            </p:cNvPr>
            <p:cNvGrpSpPr/>
            <p:nvPr/>
          </p:nvGrpSpPr>
          <p:grpSpPr>
            <a:xfrm>
              <a:off x="7695816" y="1529488"/>
              <a:ext cx="803764" cy="803764"/>
              <a:chOff x="7548790" y="2283858"/>
              <a:chExt cx="803764" cy="803764"/>
            </a:xfrm>
          </p:grpSpPr>
          <p:sp>
            <p:nvSpPr>
              <p:cNvPr id="76" name="Chord 75">
                <a:extLst>
                  <a:ext uri="{FF2B5EF4-FFF2-40B4-BE49-F238E27FC236}">
                    <a16:creationId xmlns:a16="http://schemas.microsoft.com/office/drawing/2014/main" id="{849B312F-1054-5DAB-38E5-62869BE9C9D9}"/>
                  </a:ext>
                </a:extLst>
              </p:cNvPr>
              <p:cNvSpPr/>
              <p:nvPr/>
            </p:nvSpPr>
            <p:spPr>
              <a:xfrm>
                <a:off x="7548790" y="2283858"/>
                <a:ext cx="803764" cy="803764"/>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7" name="Partial Circle 76">
                <a:extLst>
                  <a:ext uri="{FF2B5EF4-FFF2-40B4-BE49-F238E27FC236}">
                    <a16:creationId xmlns:a16="http://schemas.microsoft.com/office/drawing/2014/main" id="{0CFF4C24-01E7-ED7D-A8FE-1E468D413DD5}"/>
                  </a:ext>
                </a:extLst>
              </p:cNvPr>
              <p:cNvSpPr/>
              <p:nvPr/>
            </p:nvSpPr>
            <p:spPr>
              <a:xfrm>
                <a:off x="7629166" y="2364234"/>
                <a:ext cx="643011" cy="643011"/>
              </a:xfrm>
              <a:prstGeom prst="pie">
                <a:avLst>
                  <a:gd name="adj1" fmla="val 7560000"/>
                  <a:gd name="adj2" fmla="val 162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pic>
          <p:nvPicPr>
            <p:cNvPr id="93" name="Graphic 92" descr="Office worker female with solid fill">
              <a:extLst>
                <a:ext uri="{FF2B5EF4-FFF2-40B4-BE49-F238E27FC236}">
                  <a16:creationId xmlns:a16="http://schemas.microsoft.com/office/drawing/2014/main" id="{1E5BA8BA-970A-6687-19B5-14B34DF1CE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7697" y="1474170"/>
              <a:ext cx="914400" cy="914400"/>
            </a:xfrm>
            <a:prstGeom prst="rect">
              <a:avLst/>
            </a:prstGeom>
          </p:spPr>
        </p:pic>
      </p:grpSp>
      <p:grpSp>
        <p:nvGrpSpPr>
          <p:cNvPr id="106" name="Group 105">
            <a:extLst>
              <a:ext uri="{FF2B5EF4-FFF2-40B4-BE49-F238E27FC236}">
                <a16:creationId xmlns:a16="http://schemas.microsoft.com/office/drawing/2014/main" id="{DA720C1F-EB1B-A5C6-99A9-2A7C75F0E493}"/>
              </a:ext>
            </a:extLst>
          </p:cNvPr>
          <p:cNvGrpSpPr/>
          <p:nvPr/>
        </p:nvGrpSpPr>
        <p:grpSpPr>
          <a:xfrm>
            <a:off x="432000" y="5429798"/>
            <a:ext cx="1094640" cy="1097280"/>
            <a:chOff x="10359755" y="1426112"/>
            <a:chExt cx="1094640" cy="1097280"/>
          </a:xfrm>
        </p:grpSpPr>
        <p:grpSp>
          <p:nvGrpSpPr>
            <p:cNvPr id="96" name="Group 95">
              <a:extLst>
                <a:ext uri="{FF2B5EF4-FFF2-40B4-BE49-F238E27FC236}">
                  <a16:creationId xmlns:a16="http://schemas.microsoft.com/office/drawing/2014/main" id="{3943C76B-04C7-801C-08E4-53EC15DA4FD4}"/>
                </a:ext>
              </a:extLst>
            </p:cNvPr>
            <p:cNvGrpSpPr/>
            <p:nvPr/>
          </p:nvGrpSpPr>
          <p:grpSpPr>
            <a:xfrm>
              <a:off x="10359755" y="1572870"/>
              <a:ext cx="803764" cy="803764"/>
              <a:chOff x="10045617" y="2283858"/>
              <a:chExt cx="803764" cy="803764"/>
            </a:xfrm>
          </p:grpSpPr>
          <p:sp>
            <p:nvSpPr>
              <p:cNvPr id="80" name="Chord 79">
                <a:extLst>
                  <a:ext uri="{FF2B5EF4-FFF2-40B4-BE49-F238E27FC236}">
                    <a16:creationId xmlns:a16="http://schemas.microsoft.com/office/drawing/2014/main" id="{41325932-E866-C6B9-3FEF-3D43A18898A6}"/>
                  </a:ext>
                </a:extLst>
              </p:cNvPr>
              <p:cNvSpPr/>
              <p:nvPr/>
            </p:nvSpPr>
            <p:spPr>
              <a:xfrm>
                <a:off x="10045617" y="2283858"/>
                <a:ext cx="803764" cy="803764"/>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1" name="Partial Circle 80">
                <a:extLst>
                  <a:ext uri="{FF2B5EF4-FFF2-40B4-BE49-F238E27FC236}">
                    <a16:creationId xmlns:a16="http://schemas.microsoft.com/office/drawing/2014/main" id="{BE2170B4-3A11-9269-82F1-1438818A343C}"/>
                  </a:ext>
                </a:extLst>
              </p:cNvPr>
              <p:cNvSpPr/>
              <p:nvPr/>
            </p:nvSpPr>
            <p:spPr>
              <a:xfrm>
                <a:off x="10125993" y="2364234"/>
                <a:ext cx="643011" cy="643011"/>
              </a:xfrm>
              <a:prstGeom prst="pie">
                <a:avLst>
                  <a:gd name="adj1" fmla="val 5400000"/>
                  <a:gd name="adj2" fmla="val 16200000"/>
                </a:avLst>
              </a:prstGeom>
              <a:solidFill>
                <a:srgbClr val="00768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grpSp>
          <p:nvGrpSpPr>
            <p:cNvPr id="101" name="Group 100">
              <a:extLst>
                <a:ext uri="{FF2B5EF4-FFF2-40B4-BE49-F238E27FC236}">
                  <a16:creationId xmlns:a16="http://schemas.microsoft.com/office/drawing/2014/main" id="{14921A5B-1B3A-6D31-6AF8-75697D6D82FF}"/>
                </a:ext>
              </a:extLst>
            </p:cNvPr>
            <p:cNvGrpSpPr>
              <a:grpSpLocks noChangeAspect="1"/>
            </p:cNvGrpSpPr>
            <p:nvPr/>
          </p:nvGrpSpPr>
          <p:grpSpPr>
            <a:xfrm>
              <a:off x="10792267" y="1426112"/>
              <a:ext cx="662128" cy="1097280"/>
              <a:chOff x="11109680" y="1494736"/>
              <a:chExt cx="605508" cy="1003450"/>
            </a:xfrm>
          </p:grpSpPr>
          <p:pic>
            <p:nvPicPr>
              <p:cNvPr id="98" name="Graphic 97" descr="Checkbox Checked with solid fill">
                <a:extLst>
                  <a:ext uri="{FF2B5EF4-FFF2-40B4-BE49-F238E27FC236}">
                    <a16:creationId xmlns:a16="http://schemas.microsoft.com/office/drawing/2014/main" id="{FA427FA5-4E25-0277-E8EA-091B150069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09680" y="1494736"/>
                <a:ext cx="605508" cy="605508"/>
              </a:xfrm>
              <a:prstGeom prst="rect">
                <a:avLst/>
              </a:prstGeom>
            </p:spPr>
          </p:pic>
          <p:pic>
            <p:nvPicPr>
              <p:cNvPr id="100" name="Graphic 99" descr="Checkbox Crossed with solid fill">
                <a:extLst>
                  <a:ext uri="{FF2B5EF4-FFF2-40B4-BE49-F238E27FC236}">
                    <a16:creationId xmlns:a16="http://schemas.microsoft.com/office/drawing/2014/main" id="{800E4A5E-7CC8-461D-EFB1-509CAA12B4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09680" y="1892678"/>
                <a:ext cx="605508" cy="605508"/>
              </a:xfrm>
              <a:prstGeom prst="rect">
                <a:avLst/>
              </a:prstGeom>
            </p:spPr>
          </p:pic>
        </p:grpSp>
      </p:grpSp>
      <p:cxnSp>
        <p:nvCxnSpPr>
          <p:cNvPr id="107" name="Straight Connector 106">
            <a:extLst>
              <a:ext uri="{FF2B5EF4-FFF2-40B4-BE49-F238E27FC236}">
                <a16:creationId xmlns:a16="http://schemas.microsoft.com/office/drawing/2014/main" id="{4075B096-8DC5-6636-30D5-5223C82046E7}"/>
              </a:ext>
            </a:extLst>
          </p:cNvPr>
          <p:cNvCxnSpPr>
            <a:cxnSpLocks/>
          </p:cNvCxnSpPr>
          <p:nvPr/>
        </p:nvCxnSpPr>
        <p:spPr>
          <a:xfrm>
            <a:off x="906722" y="2180876"/>
            <a:ext cx="941832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5CE92E5-BABD-D66D-76F9-70DD8AAD0E24}"/>
              </a:ext>
            </a:extLst>
          </p:cNvPr>
          <p:cNvCxnSpPr>
            <a:cxnSpLocks/>
          </p:cNvCxnSpPr>
          <p:nvPr/>
        </p:nvCxnSpPr>
        <p:spPr>
          <a:xfrm>
            <a:off x="906722" y="3263850"/>
            <a:ext cx="941832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B91F6C2-52A2-063C-9E84-3000C641A00A}"/>
              </a:ext>
            </a:extLst>
          </p:cNvPr>
          <p:cNvCxnSpPr>
            <a:cxnSpLocks/>
          </p:cNvCxnSpPr>
          <p:nvPr/>
        </p:nvCxnSpPr>
        <p:spPr>
          <a:xfrm>
            <a:off x="906722" y="4346824"/>
            <a:ext cx="941832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D3E9500-2EE2-8AB6-68B6-FB5B1A0AD367}"/>
              </a:ext>
            </a:extLst>
          </p:cNvPr>
          <p:cNvCxnSpPr>
            <a:cxnSpLocks/>
          </p:cNvCxnSpPr>
          <p:nvPr/>
        </p:nvCxnSpPr>
        <p:spPr>
          <a:xfrm>
            <a:off x="906722" y="5429798"/>
            <a:ext cx="941832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02AB4873-2F02-5011-1934-748DE8CD2F2D}"/>
              </a:ext>
            </a:extLst>
          </p:cNvPr>
          <p:cNvSpPr/>
          <p:nvPr/>
        </p:nvSpPr>
        <p:spPr>
          <a:xfrm>
            <a:off x="9095682" y="598880"/>
            <a:ext cx="1931062" cy="1932867"/>
          </a:xfrm>
          <a:prstGeom prst="round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5FBCF115-431D-C892-713F-84212101DD1D}"/>
              </a:ext>
            </a:extLst>
          </p:cNvPr>
          <p:cNvSpPr txBox="1"/>
          <p:nvPr/>
        </p:nvSpPr>
        <p:spPr>
          <a:xfrm>
            <a:off x="9217016" y="897141"/>
            <a:ext cx="1688394" cy="1328023"/>
          </a:xfrm>
          <a:prstGeom prst="roundRect">
            <a:avLst/>
          </a:prstGeom>
          <a:noFill/>
        </p:spPr>
        <p:txBody>
          <a:bodyPr wrap="square" rtlCol="0">
            <a:spAutoFit/>
          </a:bodyPr>
          <a:lstStyle/>
          <a:p>
            <a:pPr algn="ctr"/>
            <a:r>
              <a:rPr lang="en-US" sz="4000" b="1" dirty="0">
                <a:solidFill>
                  <a:schemeClr val="bg1"/>
                </a:solidFill>
                <a:latin typeface="+mj-lt"/>
              </a:rPr>
              <a:t>85%</a:t>
            </a:r>
          </a:p>
          <a:p>
            <a:pPr algn="ctr"/>
            <a:r>
              <a:rPr lang="en-US" sz="1600" dirty="0">
                <a:solidFill>
                  <a:schemeClr val="bg1"/>
                </a:solidFill>
                <a:latin typeface="+mj-lt"/>
              </a:rPr>
              <a:t>Verification Rate (YTD)</a:t>
            </a:r>
          </a:p>
        </p:txBody>
      </p:sp>
      <p:pic>
        <p:nvPicPr>
          <p:cNvPr id="117" name="Graphic 116" descr="Star with solid fill">
            <a:extLst>
              <a:ext uri="{FF2B5EF4-FFF2-40B4-BE49-F238E27FC236}">
                <a16:creationId xmlns:a16="http://schemas.microsoft.com/office/drawing/2014/main" id="{8F5042F0-4B1E-2166-69D4-8414AD4D96F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635568">
            <a:off x="9162472" y="658982"/>
            <a:ext cx="492039" cy="492039"/>
          </a:xfrm>
          <a:prstGeom prst="rect">
            <a:avLst/>
          </a:prstGeom>
        </p:spPr>
      </p:pic>
    </p:spTree>
    <p:extLst>
      <p:ext uri="{BB962C8B-B14F-4D97-AF65-F5344CB8AC3E}">
        <p14:creationId xmlns:p14="http://schemas.microsoft.com/office/powerpoint/2010/main" val="306662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E3356-6D22-2015-EECB-795552B891A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929E83B-98D0-A8E0-B897-EE03CCC4EF39}"/>
              </a:ext>
            </a:extLst>
          </p:cNvPr>
          <p:cNvSpPr>
            <a:spLocks noGrp="1"/>
          </p:cNvSpPr>
          <p:nvPr>
            <p:ph type="title"/>
          </p:nvPr>
        </p:nvSpPr>
        <p:spPr/>
        <p:txBody>
          <a:bodyPr/>
          <a:lstStyle/>
          <a:p>
            <a:r>
              <a:rPr lang="en-US" dirty="0"/>
              <a:t>C-SNP Verification </a:t>
            </a:r>
          </a:p>
        </p:txBody>
      </p:sp>
      <p:grpSp>
        <p:nvGrpSpPr>
          <p:cNvPr id="10" name="Group 9">
            <a:extLst>
              <a:ext uri="{FF2B5EF4-FFF2-40B4-BE49-F238E27FC236}">
                <a16:creationId xmlns:a16="http://schemas.microsoft.com/office/drawing/2014/main" id="{570AB8E8-6B79-B538-6C01-76E4FC4DDE14}"/>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6AD79EDD-652C-7656-A2E2-DFF3B98058CC}"/>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BBD35ED-9351-8C61-891B-DC8D7577F2F7}"/>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66EC353-03FD-CBE2-537D-0ED3A924D907}"/>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C2B8F5-351F-7934-2115-45DB7F16C47C}"/>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664A053-EB0F-6C77-5768-9FDBD8734346}"/>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C45A82D-99C2-0C33-DC0A-99B06A03DF98}"/>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92F712-210D-72A8-973E-67D3AC3E086C}"/>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45F614F-18BB-413B-E816-08543E45504D}"/>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76EB161-87AA-B238-9414-6B22BF8870EC}"/>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8D49BA-69CC-608A-75D2-F53616F76F44}"/>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73BC6A0-7E57-05B9-A3FF-A6FD0CB13B0D}"/>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F5EF5D3-94A4-509F-9B1E-313111CB0DEB}"/>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3ABD446-9A4A-D9C7-259C-4202D9B36672}"/>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ED7DB7D-3D12-D645-F5ED-54342AA8D15D}"/>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18EB37B-7201-A60A-19CD-B3D9ADB8FE08}"/>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8DE019D-7B1A-7C98-97EE-E3AEE6A221CD}"/>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7FB01B3-6621-DA15-194B-A8648AA085AD}"/>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1B967BC-D238-12C6-D930-73B051058A94}"/>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F636C62-B640-99BE-AC49-43093233B6A8}"/>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A3F8CC2-D522-F6E5-6187-D111FA083360}"/>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6123D85-E993-5875-A202-F4F8418411E4}"/>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Rounded Corners 23">
            <a:extLst>
              <a:ext uri="{FF2B5EF4-FFF2-40B4-BE49-F238E27FC236}">
                <a16:creationId xmlns:a16="http://schemas.microsoft.com/office/drawing/2014/main" id="{65FBCBA3-56F1-279C-B9EC-365CFBD119FC}"/>
              </a:ext>
            </a:extLst>
          </p:cNvPr>
          <p:cNvSpPr/>
          <p:nvPr/>
        </p:nvSpPr>
        <p:spPr>
          <a:xfrm>
            <a:off x="9472995" y="3901521"/>
            <a:ext cx="2552008" cy="6615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000000"/>
                </a:solidFill>
                <a:latin typeface="+mj-lt"/>
                <a:hlinkClick r:id="rId3">
                  <a:extLst>
                    <a:ext uri="{A12FA001-AC4F-418D-AE19-62706E023703}">
                      <ahyp:hlinkClr xmlns:ahyp="http://schemas.microsoft.com/office/drawing/2018/hyperlinkcolor" val="tx"/>
                    </a:ext>
                  </a:extLst>
                </a:hlinkClick>
              </a:rPr>
              <a:t>Download</a:t>
            </a:r>
            <a:r>
              <a:rPr lang="en-US" b="1" u="sng" dirty="0">
                <a:solidFill>
                  <a:srgbClr val="000000"/>
                </a:solidFill>
                <a:latin typeface="+mj-lt"/>
              </a:rPr>
              <a:t> </a:t>
            </a:r>
          </a:p>
          <a:p>
            <a:pPr algn="ctr"/>
            <a:r>
              <a:rPr lang="en-US" b="1" u="sng" dirty="0">
                <a:solidFill>
                  <a:srgbClr val="000000"/>
                </a:solidFill>
                <a:latin typeface="+mj-lt"/>
              </a:rPr>
              <a:t>the Form</a:t>
            </a:r>
          </a:p>
        </p:txBody>
      </p:sp>
      <p:pic>
        <p:nvPicPr>
          <p:cNvPr id="25" name="Picture 24">
            <a:extLst>
              <a:ext uri="{FF2B5EF4-FFF2-40B4-BE49-F238E27FC236}">
                <a16:creationId xmlns:a16="http://schemas.microsoft.com/office/drawing/2014/main" id="{263F1681-18AE-14AB-F703-172F364FBFE3}"/>
              </a:ext>
            </a:extLst>
          </p:cNvPr>
          <p:cNvPicPr>
            <a:picLocks noChangeAspect="1"/>
          </p:cNvPicPr>
          <p:nvPr/>
        </p:nvPicPr>
        <p:blipFill>
          <a:blip r:embed="rId4"/>
          <a:stretch>
            <a:fillRect/>
          </a:stretch>
        </p:blipFill>
        <p:spPr>
          <a:xfrm>
            <a:off x="10043556" y="2142915"/>
            <a:ext cx="1308956" cy="1783509"/>
          </a:xfrm>
          <a:prstGeom prst="rect">
            <a:avLst/>
          </a:prstGeom>
        </p:spPr>
      </p:pic>
      <p:sp>
        <p:nvSpPr>
          <p:cNvPr id="2" name="Rectangle: Rounded Corners 1">
            <a:extLst>
              <a:ext uri="{FF2B5EF4-FFF2-40B4-BE49-F238E27FC236}">
                <a16:creationId xmlns:a16="http://schemas.microsoft.com/office/drawing/2014/main" id="{6B6F0FBB-B03D-6198-D655-5FC9B8FC10CB}"/>
              </a:ext>
            </a:extLst>
          </p:cNvPr>
          <p:cNvSpPr/>
          <p:nvPr/>
        </p:nvSpPr>
        <p:spPr>
          <a:xfrm>
            <a:off x="432000" y="1528642"/>
            <a:ext cx="9314226" cy="3652709"/>
          </a:xfrm>
          <a:prstGeom prst="roundRect">
            <a:avLst>
              <a:gd name="adj" fmla="val 6859"/>
            </a:avLst>
          </a:prstGeom>
          <a:solidFill>
            <a:schemeClr val="bg1"/>
          </a:solidFill>
          <a:ln w="38100">
            <a:solidFill>
              <a:srgbClr val="007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A804D542-BCCD-1EB0-254A-00BFE72423CF}"/>
              </a:ext>
            </a:extLst>
          </p:cNvPr>
          <p:cNvGrpSpPr/>
          <p:nvPr/>
        </p:nvGrpSpPr>
        <p:grpSpPr>
          <a:xfrm>
            <a:off x="581889" y="1874319"/>
            <a:ext cx="9018033" cy="2819349"/>
            <a:chOff x="581889" y="1116942"/>
            <a:chExt cx="9018033" cy="2819349"/>
          </a:xfrm>
        </p:grpSpPr>
        <p:sp>
          <p:nvSpPr>
            <p:cNvPr id="3" name="Freeform: Shape 2">
              <a:extLst>
                <a:ext uri="{FF2B5EF4-FFF2-40B4-BE49-F238E27FC236}">
                  <a16:creationId xmlns:a16="http://schemas.microsoft.com/office/drawing/2014/main" id="{4ADFC29E-B017-D688-EC21-495409183A94}"/>
                </a:ext>
              </a:extLst>
            </p:cNvPr>
            <p:cNvSpPr/>
            <p:nvPr/>
          </p:nvSpPr>
          <p:spPr>
            <a:xfrm>
              <a:off x="581889" y="2133724"/>
              <a:ext cx="1408176" cy="1747169"/>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b="1" dirty="0">
                  <a:latin typeface="+mj-lt"/>
                </a:rPr>
                <a:t>Confirm Qualifying Condition</a:t>
              </a:r>
            </a:p>
            <a:p>
              <a:pPr lvl="0" algn="ctr" defTabSz="622300">
                <a:lnSpc>
                  <a:spcPct val="90000"/>
                </a:lnSpc>
                <a:spcBef>
                  <a:spcPct val="0"/>
                </a:spcBef>
                <a:spcAft>
                  <a:spcPct val="35000"/>
                </a:spcAft>
              </a:pPr>
              <a:r>
                <a:rPr lang="en-US" sz="1400" kern="1200" dirty="0"/>
                <a:t>Ensure member meets C-SNP requirements before enrollment.</a:t>
              </a:r>
            </a:p>
          </p:txBody>
        </p:sp>
        <p:sp>
          <p:nvSpPr>
            <p:cNvPr id="4" name="Freeform: Shape 3">
              <a:extLst>
                <a:ext uri="{FF2B5EF4-FFF2-40B4-BE49-F238E27FC236}">
                  <a16:creationId xmlns:a16="http://schemas.microsoft.com/office/drawing/2014/main" id="{CCA963F7-B961-292B-CB36-CA629D429621}"/>
                </a:ext>
              </a:extLst>
            </p:cNvPr>
            <p:cNvSpPr/>
            <p:nvPr/>
          </p:nvSpPr>
          <p:spPr>
            <a:xfrm>
              <a:off x="2484353" y="2143807"/>
              <a:ext cx="1408176" cy="1747169"/>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b="1" dirty="0">
                  <a:latin typeface="+mj-lt"/>
                </a:rPr>
                <a:t>Capture Provider Information</a:t>
              </a:r>
            </a:p>
            <a:p>
              <a:pPr lvl="0" algn="ctr"/>
              <a:r>
                <a:rPr lang="en-US" sz="1400" dirty="0"/>
                <a:t>Include name &amp; phone of provider who can verify the condition.</a:t>
              </a:r>
            </a:p>
          </p:txBody>
        </p:sp>
        <p:sp>
          <p:nvSpPr>
            <p:cNvPr id="5" name="Freeform: Shape 4">
              <a:extLst>
                <a:ext uri="{FF2B5EF4-FFF2-40B4-BE49-F238E27FC236}">
                  <a16:creationId xmlns:a16="http://schemas.microsoft.com/office/drawing/2014/main" id="{95EA2F49-8B18-1297-0415-ADCF4137213F}"/>
                </a:ext>
              </a:extLst>
            </p:cNvPr>
            <p:cNvSpPr/>
            <p:nvPr/>
          </p:nvSpPr>
          <p:spPr>
            <a:xfrm>
              <a:off x="4386817" y="2133724"/>
              <a:ext cx="1408176" cy="1747169"/>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b="1" dirty="0">
                  <a:latin typeface="+mj-lt"/>
                </a:rPr>
                <a:t>Educate using the VCC Form</a:t>
              </a:r>
            </a:p>
            <a:p>
              <a:pPr lvl="0" algn="ctr"/>
              <a:r>
                <a:rPr lang="en-US" sz="1400" dirty="0"/>
                <a:t>Review form at point-of-sale and explain verification importance.</a:t>
              </a:r>
            </a:p>
          </p:txBody>
        </p:sp>
        <p:sp>
          <p:nvSpPr>
            <p:cNvPr id="6" name="Freeform: Shape 5">
              <a:extLst>
                <a:ext uri="{FF2B5EF4-FFF2-40B4-BE49-F238E27FC236}">
                  <a16:creationId xmlns:a16="http://schemas.microsoft.com/office/drawing/2014/main" id="{B9C4B093-BCB0-C912-4576-5818720112D1}"/>
                </a:ext>
              </a:extLst>
            </p:cNvPr>
            <p:cNvSpPr/>
            <p:nvPr/>
          </p:nvSpPr>
          <p:spPr>
            <a:xfrm>
              <a:off x="6289281" y="2189122"/>
              <a:ext cx="1408176" cy="1747169"/>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b="1" dirty="0">
                  <a:latin typeface="+mj-lt"/>
                </a:rPr>
                <a:t>Leave a Copy</a:t>
              </a:r>
            </a:p>
            <a:p>
              <a:pPr lvl="0" algn="ctr"/>
              <a:r>
                <a:rPr lang="en-US" sz="1400" dirty="0"/>
                <a:t>Give member the VCC form to take to their provider for verification.</a:t>
              </a:r>
            </a:p>
          </p:txBody>
        </p:sp>
        <p:sp>
          <p:nvSpPr>
            <p:cNvPr id="9" name="Freeform: Shape 8">
              <a:extLst>
                <a:ext uri="{FF2B5EF4-FFF2-40B4-BE49-F238E27FC236}">
                  <a16:creationId xmlns:a16="http://schemas.microsoft.com/office/drawing/2014/main" id="{ABF74815-07FA-36CA-AB92-DEFC565304A8}"/>
                </a:ext>
              </a:extLst>
            </p:cNvPr>
            <p:cNvSpPr/>
            <p:nvPr/>
          </p:nvSpPr>
          <p:spPr>
            <a:xfrm>
              <a:off x="8191746" y="2180833"/>
              <a:ext cx="1408176" cy="1747169"/>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US" sz="1400" b="1" dirty="0">
                  <a:latin typeface="+mj-lt"/>
                </a:rPr>
                <a:t>Follow-up after 45 Days</a:t>
              </a:r>
            </a:p>
            <a:p>
              <a:pPr lvl="0" algn="ctr"/>
              <a:r>
                <a:rPr lang="en-US" sz="1400" dirty="0"/>
                <a:t>Assist with plan change if verification is not complete. </a:t>
              </a:r>
            </a:p>
          </p:txBody>
        </p:sp>
        <p:pic>
          <p:nvPicPr>
            <p:cNvPr id="23" name="Graphic 22" descr="Badge 1 with solid fill">
              <a:extLst>
                <a:ext uri="{FF2B5EF4-FFF2-40B4-BE49-F238E27FC236}">
                  <a16:creationId xmlns:a16="http://schemas.microsoft.com/office/drawing/2014/main" id="{CDE79019-0BE1-4CC1-3AD0-2E117847CA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777" y="1116942"/>
              <a:ext cx="914400" cy="914400"/>
            </a:xfrm>
            <a:prstGeom prst="rect">
              <a:avLst/>
            </a:prstGeom>
          </p:spPr>
        </p:pic>
        <p:pic>
          <p:nvPicPr>
            <p:cNvPr id="27" name="Graphic 26" descr="Badge 5 with solid fill">
              <a:extLst>
                <a:ext uri="{FF2B5EF4-FFF2-40B4-BE49-F238E27FC236}">
                  <a16:creationId xmlns:a16="http://schemas.microsoft.com/office/drawing/2014/main" id="{5881B156-377C-57C3-F173-4039A451B2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8634" y="1116942"/>
              <a:ext cx="914400" cy="914400"/>
            </a:xfrm>
            <a:prstGeom prst="rect">
              <a:avLst/>
            </a:prstGeom>
          </p:spPr>
        </p:pic>
        <p:pic>
          <p:nvPicPr>
            <p:cNvPr id="29" name="Graphic 28" descr="Badge 4 with solid fill">
              <a:extLst>
                <a:ext uri="{FF2B5EF4-FFF2-40B4-BE49-F238E27FC236}">
                  <a16:creationId xmlns:a16="http://schemas.microsoft.com/office/drawing/2014/main" id="{293F4AF6-7815-0C65-9BE1-3C472FC363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6169" y="1116942"/>
              <a:ext cx="914400" cy="914400"/>
            </a:xfrm>
            <a:prstGeom prst="rect">
              <a:avLst/>
            </a:prstGeom>
          </p:spPr>
        </p:pic>
        <p:pic>
          <p:nvPicPr>
            <p:cNvPr id="31" name="Graphic 30" descr="Badge 3 with solid fill">
              <a:extLst>
                <a:ext uri="{FF2B5EF4-FFF2-40B4-BE49-F238E27FC236}">
                  <a16:creationId xmlns:a16="http://schemas.microsoft.com/office/drawing/2014/main" id="{D10371EC-B07C-4E52-8E87-4E2137A12C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33705" y="1116942"/>
              <a:ext cx="914400" cy="914400"/>
            </a:xfrm>
            <a:prstGeom prst="rect">
              <a:avLst/>
            </a:prstGeom>
          </p:spPr>
        </p:pic>
        <p:pic>
          <p:nvPicPr>
            <p:cNvPr id="33" name="Graphic 32" descr="Badge with solid fill">
              <a:extLst>
                <a:ext uri="{FF2B5EF4-FFF2-40B4-BE49-F238E27FC236}">
                  <a16:creationId xmlns:a16="http://schemas.microsoft.com/office/drawing/2014/main" id="{9341C90C-04CC-FFE0-DAEC-BBD447065A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31241" y="1116942"/>
              <a:ext cx="914400" cy="914400"/>
            </a:xfrm>
            <a:prstGeom prst="rect">
              <a:avLst/>
            </a:prstGeom>
          </p:spPr>
        </p:pic>
      </p:grpSp>
      <p:sp>
        <p:nvSpPr>
          <p:cNvPr id="36" name="Rectangle: Rounded Corners 35">
            <a:extLst>
              <a:ext uri="{FF2B5EF4-FFF2-40B4-BE49-F238E27FC236}">
                <a16:creationId xmlns:a16="http://schemas.microsoft.com/office/drawing/2014/main" id="{D0940DF9-B4BC-6ECF-9A1F-5D1EEE6A14F4}"/>
              </a:ext>
            </a:extLst>
          </p:cNvPr>
          <p:cNvSpPr/>
          <p:nvPr/>
        </p:nvSpPr>
        <p:spPr>
          <a:xfrm>
            <a:off x="2919256" y="1288235"/>
            <a:ext cx="4339714" cy="508326"/>
          </a:xfrm>
          <a:prstGeom prst="roundRect">
            <a:avLst>
              <a:gd name="adj" fmla="val 6859"/>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How Agents Can Help with the Process</a:t>
            </a:r>
          </a:p>
        </p:txBody>
      </p:sp>
      <p:sp>
        <p:nvSpPr>
          <p:cNvPr id="65" name="Rectangle: Rounded Corners 64">
            <a:extLst>
              <a:ext uri="{FF2B5EF4-FFF2-40B4-BE49-F238E27FC236}">
                <a16:creationId xmlns:a16="http://schemas.microsoft.com/office/drawing/2014/main" id="{80470A75-D9CD-7BF0-E764-0B69370C4370}"/>
              </a:ext>
            </a:extLst>
          </p:cNvPr>
          <p:cNvSpPr/>
          <p:nvPr/>
        </p:nvSpPr>
        <p:spPr>
          <a:xfrm>
            <a:off x="4045527" y="4926720"/>
            <a:ext cx="7306985" cy="1264773"/>
          </a:xfrm>
          <a:prstGeom prst="roundRect">
            <a:avLst>
              <a:gd name="adj" fmla="val 14299"/>
            </a:avLst>
          </a:prstGeom>
          <a:solidFill>
            <a:srgbClr val="0076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52">
            <a:extLst>
              <a:ext uri="{FF2B5EF4-FFF2-40B4-BE49-F238E27FC236}">
                <a16:creationId xmlns:a16="http://schemas.microsoft.com/office/drawing/2014/main" id="{6BEC3A7F-9DEA-D682-D37C-4A0E99B7B605}"/>
              </a:ext>
            </a:extLst>
          </p:cNvPr>
          <p:cNvSpPr/>
          <p:nvPr/>
        </p:nvSpPr>
        <p:spPr>
          <a:xfrm>
            <a:off x="5681684" y="5081879"/>
            <a:ext cx="5337297" cy="965959"/>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b="1" kern="1200" dirty="0">
                <a:solidFill>
                  <a:schemeClr val="bg1"/>
                </a:solidFill>
                <a:latin typeface="+mj-lt"/>
              </a:rPr>
              <a:t>Critical Deadline: </a:t>
            </a:r>
            <a:r>
              <a:rPr lang="en-US" sz="1600" kern="1200" dirty="0">
                <a:solidFill>
                  <a:schemeClr val="bg1"/>
                </a:solidFill>
              </a:rPr>
              <a:t>If Zing Health does not receive verification from the provider within 60 days of enrollment, the member will be involuntarily disenrolled from the health plan.</a:t>
            </a:r>
          </a:p>
        </p:txBody>
      </p:sp>
      <p:grpSp>
        <p:nvGrpSpPr>
          <p:cNvPr id="72" name="Group 71">
            <a:extLst>
              <a:ext uri="{FF2B5EF4-FFF2-40B4-BE49-F238E27FC236}">
                <a16:creationId xmlns:a16="http://schemas.microsoft.com/office/drawing/2014/main" id="{B3CF982D-E2CE-7A6D-29CE-41DF097CDCB8}"/>
              </a:ext>
            </a:extLst>
          </p:cNvPr>
          <p:cNvGrpSpPr/>
          <p:nvPr/>
        </p:nvGrpSpPr>
        <p:grpSpPr>
          <a:xfrm>
            <a:off x="4405166" y="5014085"/>
            <a:ext cx="1023433" cy="1023433"/>
            <a:chOff x="4405166" y="4607691"/>
            <a:chExt cx="1023433" cy="1023433"/>
          </a:xfrm>
        </p:grpSpPr>
        <p:pic>
          <p:nvPicPr>
            <p:cNvPr id="52" name="Graphic 51" descr="Warning with solid fill">
              <a:extLst>
                <a:ext uri="{FF2B5EF4-FFF2-40B4-BE49-F238E27FC236}">
                  <a16:creationId xmlns:a16="http://schemas.microsoft.com/office/drawing/2014/main" id="{AA39FCF6-F2F5-B1EC-B42B-8B2D838C862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05166" y="4607691"/>
              <a:ext cx="1023433" cy="1023433"/>
            </a:xfrm>
            <a:prstGeom prst="rect">
              <a:avLst/>
            </a:prstGeom>
          </p:spPr>
        </p:pic>
        <p:sp>
          <p:nvSpPr>
            <p:cNvPr id="67" name="Isosceles Triangle 66">
              <a:extLst>
                <a:ext uri="{FF2B5EF4-FFF2-40B4-BE49-F238E27FC236}">
                  <a16:creationId xmlns:a16="http://schemas.microsoft.com/office/drawing/2014/main" id="{A552FB5F-F158-FFC5-7125-CD6095BFD9C6}"/>
                </a:ext>
              </a:extLst>
            </p:cNvPr>
            <p:cNvSpPr/>
            <p:nvPr/>
          </p:nvSpPr>
          <p:spPr>
            <a:xfrm>
              <a:off x="4518469" y="4779653"/>
              <a:ext cx="792740" cy="6979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Exclamation mark with solid fill">
              <a:extLst>
                <a:ext uri="{FF2B5EF4-FFF2-40B4-BE49-F238E27FC236}">
                  <a16:creationId xmlns:a16="http://schemas.microsoft.com/office/drawing/2014/main" id="{3881CF67-E719-DA66-2351-8773A446406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90585" y="5023024"/>
              <a:ext cx="448508" cy="448508"/>
            </a:xfrm>
            <a:prstGeom prst="rect">
              <a:avLst/>
            </a:prstGeom>
          </p:spPr>
        </p:pic>
      </p:grpSp>
    </p:spTree>
    <p:extLst>
      <p:ext uri="{BB962C8B-B14F-4D97-AF65-F5344CB8AC3E}">
        <p14:creationId xmlns:p14="http://schemas.microsoft.com/office/powerpoint/2010/main" val="3556185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68F6A1-2834-6AE0-3852-BE8CB5F13F0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B49CB7E-C46C-BF63-1975-01AAE4AA8F32}"/>
              </a:ext>
            </a:extLst>
          </p:cNvPr>
          <p:cNvSpPr>
            <a:spLocks noGrp="1"/>
          </p:cNvSpPr>
          <p:nvPr>
            <p:ph type="title"/>
          </p:nvPr>
        </p:nvSpPr>
        <p:spPr/>
        <p:txBody>
          <a:bodyPr/>
          <a:lstStyle/>
          <a:p>
            <a:r>
              <a:rPr lang="en-US" dirty="0"/>
              <a:t>C-SNP Enrollment Ineligibility</a:t>
            </a:r>
          </a:p>
        </p:txBody>
      </p:sp>
      <p:grpSp>
        <p:nvGrpSpPr>
          <p:cNvPr id="10" name="Group 9">
            <a:extLst>
              <a:ext uri="{FF2B5EF4-FFF2-40B4-BE49-F238E27FC236}">
                <a16:creationId xmlns:a16="http://schemas.microsoft.com/office/drawing/2014/main" id="{56DD2F85-3CEB-16EC-EE0E-68930D524E58}"/>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8889AA01-2F48-4EF6-AA63-B3FE6A354A5A}"/>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FDEA95-44D1-F462-765C-4D73B3FBD075}"/>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947A68E-F1A7-B605-6824-25F07DE87094}"/>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1809AD-3D28-EA05-E77E-476992AB6325}"/>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E0D3B22-5E4D-C007-C59A-85623FD41CDC}"/>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A2D26E-9E71-A1F9-E513-F912B3F9C62A}"/>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DA5C017-3BB5-91FA-8786-EB7000C9A20D}"/>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367610B-3C16-8972-3563-B01ACF8A709A}"/>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C8200D4-F541-4129-0D8E-A395B58D2318}"/>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706ED1-DDFD-D59F-AAF4-8F129D7EDC19}"/>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552369E-2FDE-BDB7-FB67-DCED508C2CFA}"/>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4577357-6C27-D835-34D1-B1188487FBEE}"/>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FBA22BE-BEC3-6F28-3606-350BEA9F24E4}"/>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CC67BC5-F9D2-9E3A-773F-7B956041EE34}"/>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09E1769-B17E-4FA3-3FFB-8C80AAD810A1}"/>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5E78E0D-6519-3496-8B6A-036E6280F1ED}"/>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F02F763-D86D-231A-FD8A-B4B4F834CC37}"/>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A79B83C-01DA-5CBD-147C-A76C9559A968}"/>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49D0E8D-A74B-2BB6-FA58-4C0C6512856C}"/>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02F5E7C-8DC9-D549-2352-77A62C4AC659}"/>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48AE919-BB3F-6622-052B-34B49D579E50}"/>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Shape 52">
            <a:extLst>
              <a:ext uri="{FF2B5EF4-FFF2-40B4-BE49-F238E27FC236}">
                <a16:creationId xmlns:a16="http://schemas.microsoft.com/office/drawing/2014/main" id="{B45CFE9F-4F8C-7B3E-DC14-3F6B9993612E}"/>
              </a:ext>
            </a:extLst>
          </p:cNvPr>
          <p:cNvSpPr/>
          <p:nvPr/>
        </p:nvSpPr>
        <p:spPr>
          <a:xfrm>
            <a:off x="497669" y="5367020"/>
            <a:ext cx="10437090" cy="965959"/>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r>
              <a:rPr lang="en-US" sz="1600" b="1" dirty="0">
                <a:latin typeface="+mj-lt"/>
              </a:rPr>
              <a:t>Example:</a:t>
            </a:r>
            <a:r>
              <a:rPr lang="en-US" sz="1600" dirty="0">
                <a:latin typeface="+mj-lt"/>
              </a:rPr>
              <a:t> </a:t>
            </a:r>
          </a:p>
          <a:p>
            <a:r>
              <a:rPr lang="en-US" sz="1400" dirty="0"/>
              <a:t>Mr. Smith enrolled in the Zing Select Dialysis C-SNP plan effective March 15. The required qualifying chronic condition could not be confirmed within 60 days of enrollment. Mr. Smith is now eligible for a Special Enrollment Period to select a different Zing Health plan starting in April and continuing through May and June.</a:t>
            </a:r>
            <a:endParaRPr lang="en-US" sz="1400" dirty="0">
              <a:latin typeface="Avenir Next (body)"/>
            </a:endParaRPr>
          </a:p>
        </p:txBody>
      </p:sp>
      <p:sp>
        <p:nvSpPr>
          <p:cNvPr id="7" name="Text Placeholder 6">
            <a:extLst>
              <a:ext uri="{FF2B5EF4-FFF2-40B4-BE49-F238E27FC236}">
                <a16:creationId xmlns:a16="http://schemas.microsoft.com/office/drawing/2014/main" id="{FB8AF4FC-1309-6433-C69E-91FEFE0E8260}"/>
              </a:ext>
            </a:extLst>
          </p:cNvPr>
          <p:cNvSpPr>
            <a:spLocks noGrp="1"/>
          </p:cNvSpPr>
          <p:nvPr>
            <p:ph type="body" sz="quarter" idx="32"/>
          </p:nvPr>
        </p:nvSpPr>
        <p:spPr>
          <a:xfrm>
            <a:off x="431800" y="1008000"/>
            <a:ext cx="11339513" cy="360000"/>
          </a:xfrm>
        </p:spPr>
        <p:txBody>
          <a:bodyPr/>
          <a:lstStyle/>
          <a:p>
            <a:r>
              <a:rPr lang="en-US" sz="1600" dirty="0"/>
              <a:t>If the beneficiary’s chronic condition is not verified by their provider within 60 days of enrollment, the member will be involuntarily disenrolled from the plan and have an SEP to enroll into a different plan.</a:t>
            </a:r>
          </a:p>
        </p:txBody>
      </p:sp>
      <p:grpSp>
        <p:nvGrpSpPr>
          <p:cNvPr id="58" name="Group 57">
            <a:extLst>
              <a:ext uri="{FF2B5EF4-FFF2-40B4-BE49-F238E27FC236}">
                <a16:creationId xmlns:a16="http://schemas.microsoft.com/office/drawing/2014/main" id="{41E1F5F5-B73A-C1CC-D925-79F99B0D3848}"/>
              </a:ext>
            </a:extLst>
          </p:cNvPr>
          <p:cNvGrpSpPr/>
          <p:nvPr/>
        </p:nvGrpSpPr>
        <p:grpSpPr>
          <a:xfrm>
            <a:off x="714405" y="1862242"/>
            <a:ext cx="10563196" cy="3037115"/>
            <a:chOff x="714405" y="2067342"/>
            <a:chExt cx="10563196" cy="3037115"/>
          </a:xfrm>
        </p:grpSpPr>
        <p:sp>
          <p:nvSpPr>
            <p:cNvPr id="65" name="Rectangle: Rounded Corners 64">
              <a:extLst>
                <a:ext uri="{FF2B5EF4-FFF2-40B4-BE49-F238E27FC236}">
                  <a16:creationId xmlns:a16="http://schemas.microsoft.com/office/drawing/2014/main" id="{B3455AC0-53F3-B099-65A2-DB816D96E09A}"/>
                </a:ext>
              </a:extLst>
            </p:cNvPr>
            <p:cNvSpPr/>
            <p:nvPr/>
          </p:nvSpPr>
          <p:spPr>
            <a:xfrm>
              <a:off x="714405" y="2932614"/>
              <a:ext cx="10563196" cy="2171843"/>
            </a:xfrm>
            <a:prstGeom prst="roundRect">
              <a:avLst>
                <a:gd name="adj" fmla="val 14299"/>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69F969CB-8D7B-248C-1FCE-DBB4F8B5FC2F}"/>
                </a:ext>
              </a:extLst>
            </p:cNvPr>
            <p:cNvGrpSpPr/>
            <p:nvPr/>
          </p:nvGrpSpPr>
          <p:grpSpPr>
            <a:xfrm>
              <a:off x="914399" y="2067342"/>
              <a:ext cx="9905998" cy="643475"/>
              <a:chOff x="914399" y="1846030"/>
              <a:chExt cx="9905998" cy="643475"/>
            </a:xfrm>
          </p:grpSpPr>
          <p:sp>
            <p:nvSpPr>
              <p:cNvPr id="3" name="Freeform: Shape 2">
                <a:extLst>
                  <a:ext uri="{FF2B5EF4-FFF2-40B4-BE49-F238E27FC236}">
                    <a16:creationId xmlns:a16="http://schemas.microsoft.com/office/drawing/2014/main" id="{6EC99626-7886-D54A-2EE6-C7992270110E}"/>
                  </a:ext>
                </a:extLst>
              </p:cNvPr>
              <p:cNvSpPr/>
              <p:nvPr/>
            </p:nvSpPr>
            <p:spPr>
              <a:xfrm>
                <a:off x="2004290" y="1846030"/>
                <a:ext cx="8816107" cy="621621"/>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r>
                  <a:rPr lang="en-US" sz="1600" dirty="0"/>
                  <a:t>If post-enrollment verification does not </a:t>
                </a:r>
                <a:r>
                  <a:rPr lang="en-US" sz="1600" b="1" dirty="0"/>
                  <a:t>confirm the qualifying condition</a:t>
                </a:r>
                <a:r>
                  <a:rPr lang="en-US" sz="1600" dirty="0"/>
                  <a:t>, the member will receive an </a:t>
                </a:r>
                <a:r>
                  <a:rPr lang="en-US" sz="1600" b="1" dirty="0"/>
                  <a:t>SEP</a:t>
                </a:r>
                <a:r>
                  <a:rPr lang="en-US" sz="1600" dirty="0"/>
                  <a:t> to enroll in another Zing Health plan. </a:t>
                </a:r>
              </a:p>
            </p:txBody>
          </p:sp>
          <p:pic>
            <p:nvPicPr>
              <p:cNvPr id="32" name="Graphic 31" descr="Warning with solid fill">
                <a:extLst>
                  <a:ext uri="{FF2B5EF4-FFF2-40B4-BE49-F238E27FC236}">
                    <a16:creationId xmlns:a16="http://schemas.microsoft.com/office/drawing/2014/main" id="{A787B75E-5738-1166-414D-985EC1DEBBBA}"/>
                  </a:ext>
                </a:extLst>
              </p:cNvPr>
              <p:cNvPicPr>
                <a:picLocks noChangeAspect="1"/>
              </p:cNvPicPr>
              <p:nvPr/>
            </p:nvPicPr>
            <p:blipFill>
              <a:blip r:embed="rId3">
                <a:extLst>
                  <a:ext uri="{96DAC541-7B7A-43D3-8B79-37D633B846F1}">
                    <asvg:svgBlip xmlns:asvg="http://schemas.microsoft.com/office/drawing/2016/SVG/main" r:embed="rId4"/>
                  </a:ext>
                </a:extLst>
              </a:blip>
              <a:srcRect l="3553" t="5857" r="3923" b="10604"/>
              <a:stretch>
                <a:fillRect/>
              </a:stretch>
            </p:blipFill>
            <p:spPr>
              <a:xfrm>
                <a:off x="914399" y="1870304"/>
                <a:ext cx="685800" cy="619201"/>
              </a:xfrm>
              <a:prstGeom prst="rect">
                <a:avLst/>
              </a:prstGeom>
            </p:spPr>
          </p:pic>
        </p:grpSp>
        <p:grpSp>
          <p:nvGrpSpPr>
            <p:cNvPr id="56" name="Group 55">
              <a:extLst>
                <a:ext uri="{FF2B5EF4-FFF2-40B4-BE49-F238E27FC236}">
                  <a16:creationId xmlns:a16="http://schemas.microsoft.com/office/drawing/2014/main" id="{D9DE2124-AD96-1FE3-4DEF-C9438F6CF6BE}"/>
                </a:ext>
              </a:extLst>
            </p:cNvPr>
            <p:cNvGrpSpPr/>
            <p:nvPr/>
          </p:nvGrpSpPr>
          <p:grpSpPr>
            <a:xfrm>
              <a:off x="914399" y="3090131"/>
              <a:ext cx="9905998" cy="685800"/>
              <a:chOff x="914399" y="2589491"/>
              <a:chExt cx="9905998" cy="685800"/>
            </a:xfrm>
          </p:grpSpPr>
          <p:sp>
            <p:nvSpPr>
              <p:cNvPr id="4" name="Freeform: Shape 3">
                <a:extLst>
                  <a:ext uri="{FF2B5EF4-FFF2-40B4-BE49-F238E27FC236}">
                    <a16:creationId xmlns:a16="http://schemas.microsoft.com/office/drawing/2014/main" id="{986BE8B5-CCD7-D172-1B1E-45280EDD19EE}"/>
                  </a:ext>
                </a:extLst>
              </p:cNvPr>
              <p:cNvSpPr/>
              <p:nvPr/>
            </p:nvSpPr>
            <p:spPr>
              <a:xfrm>
                <a:off x="2004290" y="2699327"/>
                <a:ext cx="8816107" cy="544946"/>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r>
                  <a:rPr lang="en-US" sz="1600" dirty="0"/>
                  <a:t>This </a:t>
                </a:r>
                <a:r>
                  <a:rPr lang="en-US" sz="1600" b="1" dirty="0"/>
                  <a:t>SEP starts </a:t>
                </a:r>
                <a:r>
                  <a:rPr lang="en-US" sz="1600" dirty="0"/>
                  <a:t>when the plan </a:t>
                </a:r>
                <a:r>
                  <a:rPr lang="en-US" sz="1600" b="1" dirty="0"/>
                  <a:t>notifies the member of ineligibility </a:t>
                </a:r>
                <a:r>
                  <a:rPr lang="en-US" sz="1600" dirty="0"/>
                  <a:t>in </a:t>
                </a:r>
                <a:r>
                  <a:rPr lang="en-US" sz="1600" b="1" dirty="0"/>
                  <a:t>month two </a:t>
                </a:r>
                <a:r>
                  <a:rPr lang="en-US" sz="1600" dirty="0"/>
                  <a:t>and lasts through that month plus the next two months. </a:t>
                </a:r>
              </a:p>
            </p:txBody>
          </p:sp>
          <p:grpSp>
            <p:nvGrpSpPr>
              <p:cNvPr id="54" name="Group 53">
                <a:extLst>
                  <a:ext uri="{FF2B5EF4-FFF2-40B4-BE49-F238E27FC236}">
                    <a16:creationId xmlns:a16="http://schemas.microsoft.com/office/drawing/2014/main" id="{D0C3608A-CBAD-495B-EB5B-1D48DF2A6F17}"/>
                  </a:ext>
                </a:extLst>
              </p:cNvPr>
              <p:cNvGrpSpPr/>
              <p:nvPr/>
            </p:nvGrpSpPr>
            <p:grpSpPr>
              <a:xfrm>
                <a:off x="914399" y="2589491"/>
                <a:ext cx="685800" cy="685800"/>
                <a:chOff x="914399" y="2589491"/>
                <a:chExt cx="685800" cy="685800"/>
              </a:xfrm>
            </p:grpSpPr>
            <p:sp>
              <p:nvSpPr>
                <p:cNvPr id="49" name="Oval 48">
                  <a:extLst>
                    <a:ext uri="{FF2B5EF4-FFF2-40B4-BE49-F238E27FC236}">
                      <a16:creationId xmlns:a16="http://schemas.microsoft.com/office/drawing/2014/main" id="{B04472FA-830F-7F1D-0299-E121781107B2}"/>
                    </a:ext>
                  </a:extLst>
                </p:cNvPr>
                <p:cNvSpPr/>
                <p:nvPr/>
              </p:nvSpPr>
              <p:spPr>
                <a:xfrm>
                  <a:off x="914399" y="2589491"/>
                  <a:ext cx="685800" cy="685800"/>
                </a:xfrm>
                <a:prstGeom prst="ellipse">
                  <a:avLst/>
                </a:prstGeom>
                <a:solidFill>
                  <a:srgbClr val="003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8DCEBC1-EAEB-B58A-73F0-0DED8A830BE4}"/>
                    </a:ext>
                  </a:extLst>
                </p:cNvPr>
                <p:cNvSpPr/>
                <p:nvPr/>
              </p:nvSpPr>
              <p:spPr>
                <a:xfrm>
                  <a:off x="1007917" y="2787660"/>
                  <a:ext cx="498765" cy="289463"/>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r>
                    <a:rPr lang="en-US" sz="1200" b="1" dirty="0">
                      <a:solidFill>
                        <a:schemeClr val="bg1"/>
                      </a:solidFill>
                      <a:latin typeface="+mj-lt"/>
                    </a:rPr>
                    <a:t>START</a:t>
                  </a:r>
                </a:p>
              </p:txBody>
            </p:sp>
          </p:grpSp>
        </p:grpSp>
        <p:grpSp>
          <p:nvGrpSpPr>
            <p:cNvPr id="55" name="Group 54">
              <a:extLst>
                <a:ext uri="{FF2B5EF4-FFF2-40B4-BE49-F238E27FC236}">
                  <a16:creationId xmlns:a16="http://schemas.microsoft.com/office/drawing/2014/main" id="{8B4020D0-02F6-5662-EA74-B5D0DEBFA273}"/>
                </a:ext>
              </a:extLst>
            </p:cNvPr>
            <p:cNvGrpSpPr/>
            <p:nvPr/>
          </p:nvGrpSpPr>
          <p:grpSpPr>
            <a:xfrm>
              <a:off x="914399" y="4155245"/>
              <a:ext cx="9905998" cy="746812"/>
              <a:chOff x="914399" y="3330255"/>
              <a:chExt cx="9905998" cy="746812"/>
            </a:xfrm>
          </p:grpSpPr>
          <p:sp>
            <p:nvSpPr>
              <p:cNvPr id="5" name="Freeform: Shape 4">
                <a:extLst>
                  <a:ext uri="{FF2B5EF4-FFF2-40B4-BE49-F238E27FC236}">
                    <a16:creationId xmlns:a16="http://schemas.microsoft.com/office/drawing/2014/main" id="{FE3178C8-1447-17CF-979A-6220F92B854B}"/>
                  </a:ext>
                </a:extLst>
              </p:cNvPr>
              <p:cNvSpPr/>
              <p:nvPr/>
            </p:nvSpPr>
            <p:spPr>
              <a:xfrm>
                <a:off x="2004290" y="3330255"/>
                <a:ext cx="8816107" cy="746812"/>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r>
                  <a:rPr lang="en-US" sz="1600" dirty="0"/>
                  <a:t>The </a:t>
                </a:r>
                <a:r>
                  <a:rPr lang="en-US" sz="1600" b="1" dirty="0"/>
                  <a:t>SEP ends </a:t>
                </a:r>
                <a:r>
                  <a:rPr lang="en-US" sz="1600" dirty="0"/>
                  <a:t>when the member </a:t>
                </a:r>
                <a:r>
                  <a:rPr lang="en-US" sz="1600" b="1" dirty="0"/>
                  <a:t>makes a new election</a:t>
                </a:r>
                <a:r>
                  <a:rPr lang="en-US" sz="1600" dirty="0"/>
                  <a:t>, or at the </a:t>
                </a:r>
                <a:r>
                  <a:rPr lang="en-US" sz="1600" b="1" dirty="0"/>
                  <a:t>end of the second month after notification</a:t>
                </a:r>
                <a:r>
                  <a:rPr lang="en-US" sz="1600" dirty="0"/>
                  <a:t>-whichever comes first. </a:t>
                </a:r>
              </a:p>
            </p:txBody>
          </p:sp>
          <p:grpSp>
            <p:nvGrpSpPr>
              <p:cNvPr id="51" name="Group 50">
                <a:extLst>
                  <a:ext uri="{FF2B5EF4-FFF2-40B4-BE49-F238E27FC236}">
                    <a16:creationId xmlns:a16="http://schemas.microsoft.com/office/drawing/2014/main" id="{2D506307-FB69-92F2-A9E4-694CC00F3571}"/>
                  </a:ext>
                </a:extLst>
              </p:cNvPr>
              <p:cNvGrpSpPr/>
              <p:nvPr/>
            </p:nvGrpSpPr>
            <p:grpSpPr>
              <a:xfrm>
                <a:off x="914399" y="3375277"/>
                <a:ext cx="685800" cy="685800"/>
                <a:chOff x="914399" y="3375277"/>
                <a:chExt cx="685800" cy="685800"/>
              </a:xfrm>
            </p:grpSpPr>
            <p:sp>
              <p:nvSpPr>
                <p:cNvPr id="50" name="Rectangle 49">
                  <a:extLst>
                    <a:ext uri="{FF2B5EF4-FFF2-40B4-BE49-F238E27FC236}">
                      <a16:creationId xmlns:a16="http://schemas.microsoft.com/office/drawing/2014/main" id="{6512EF3D-2D22-054D-488E-1B92FE4C2D0E}"/>
                    </a:ext>
                  </a:extLst>
                </p:cNvPr>
                <p:cNvSpPr/>
                <p:nvPr/>
              </p:nvSpPr>
              <p:spPr>
                <a:xfrm>
                  <a:off x="914399" y="3375277"/>
                  <a:ext cx="685800" cy="685800"/>
                </a:xfrm>
                <a:prstGeom prst="rect">
                  <a:avLst/>
                </a:prstGeom>
                <a:solidFill>
                  <a:srgbClr val="003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406AC5E2-05E4-AF22-78AB-A1C846A2A92A}"/>
                    </a:ext>
                  </a:extLst>
                </p:cNvPr>
                <p:cNvSpPr/>
                <p:nvPr/>
              </p:nvSpPr>
              <p:spPr>
                <a:xfrm>
                  <a:off x="1007917" y="3573446"/>
                  <a:ext cx="498765" cy="289463"/>
                </a:xfrm>
                <a:custGeom>
                  <a:avLst/>
                  <a:gdLst>
                    <a:gd name="connsiteX0" fmla="*/ 0 w 1607529"/>
                    <a:gd name="connsiteY0" fmla="*/ 0 h 3215058"/>
                    <a:gd name="connsiteX1" fmla="*/ 1607529 w 1607529"/>
                    <a:gd name="connsiteY1" fmla="*/ 0 h 3215058"/>
                    <a:gd name="connsiteX2" fmla="*/ 1607529 w 1607529"/>
                    <a:gd name="connsiteY2" fmla="*/ 3215058 h 3215058"/>
                    <a:gd name="connsiteX3" fmla="*/ 0 w 1607529"/>
                    <a:gd name="connsiteY3" fmla="*/ 3215058 h 3215058"/>
                    <a:gd name="connsiteX4" fmla="*/ 0 w 1607529"/>
                    <a:gd name="connsiteY4" fmla="*/ 0 h 321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529" h="3215058">
                      <a:moveTo>
                        <a:pt x="0" y="0"/>
                      </a:moveTo>
                      <a:lnTo>
                        <a:pt x="1607529" y="0"/>
                      </a:lnTo>
                      <a:lnTo>
                        <a:pt x="1607529" y="3215058"/>
                      </a:lnTo>
                      <a:lnTo>
                        <a:pt x="0" y="32150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a:r>
                    <a:rPr lang="en-US" sz="1200" b="1" dirty="0">
                      <a:solidFill>
                        <a:schemeClr val="bg1"/>
                      </a:solidFill>
                      <a:latin typeface="+mj-lt"/>
                    </a:rPr>
                    <a:t>END</a:t>
                  </a:r>
                </a:p>
              </p:txBody>
            </p:sp>
          </p:grpSp>
        </p:grpSp>
      </p:grpSp>
    </p:spTree>
    <p:extLst>
      <p:ext uri="{BB962C8B-B14F-4D97-AF65-F5344CB8AC3E}">
        <p14:creationId xmlns:p14="http://schemas.microsoft.com/office/powerpoint/2010/main" val="3360269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831485-4204-7EC6-FD7A-A0BAE70F11D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DD7BFD7-FB8E-AD0E-ABA8-8E2C4143DC67}"/>
              </a:ext>
            </a:extLst>
          </p:cNvPr>
          <p:cNvSpPr>
            <a:spLocks noGrp="1"/>
          </p:cNvSpPr>
          <p:nvPr>
            <p:ph type="title"/>
          </p:nvPr>
        </p:nvSpPr>
        <p:spPr/>
        <p:txBody>
          <a:bodyPr/>
          <a:lstStyle/>
          <a:p>
            <a:r>
              <a:rPr lang="en-US"/>
              <a:t>Identifying C-SNP Eligibles</a:t>
            </a:r>
          </a:p>
        </p:txBody>
      </p:sp>
      <p:grpSp>
        <p:nvGrpSpPr>
          <p:cNvPr id="10" name="Group 9">
            <a:extLst>
              <a:ext uri="{FF2B5EF4-FFF2-40B4-BE49-F238E27FC236}">
                <a16:creationId xmlns:a16="http://schemas.microsoft.com/office/drawing/2014/main" id="{1DCEABEE-B2DF-B23D-D014-C9FF4E9DB690}"/>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81413C32-7BE4-AAF0-4F31-B80844A3DCF2}"/>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85B7017C-8968-4CD6-93A2-C3FE43464546}"/>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C96B6C30-9EAE-1EB1-6E06-DD68CB79C23A}"/>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96E5C3B0-2EBC-6A3E-E558-4045A083B24F}"/>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A9446AFA-0084-2D07-E9FB-C1404E3BFC4A}"/>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9CE57ECA-41CC-6814-4DF9-E0AE5F053252}"/>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0284DB9A-2E92-6D1C-B3B0-AF1F256D35FE}"/>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3860FDC0-22FE-A2BC-7FA6-F98E58B5465C}"/>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0F0029BF-686D-5E43-7716-FBB10DDD4C89}"/>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D98F7B9A-833A-E074-BADB-4EC6FE09695D}"/>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8698CCA3-655B-2195-7F91-96D7D1C6AFD2}"/>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6281A76A-4286-0A72-F47A-2CBF64507A5C}"/>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4B29350E-A568-FB24-D48F-C497AFAA86D0}"/>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50CDEF98-D454-2AFA-11B6-7C1B06C6277D}"/>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C294C443-C44B-8947-EB6E-C5D220001DF2}"/>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9A44920B-3CA8-91DF-BC87-10A63169AA63}"/>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9E8FF1D3-483E-36A5-3867-39747A36CBE2}"/>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B000E28D-0F48-5399-379B-158850CB77EA}"/>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A3B32B35-2775-71C3-5738-26CD462564FA}"/>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796BC88C-095F-07BA-A506-167D5BDD3BE4}"/>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5F90D252-4CD2-151D-1B32-673803A22DA0}"/>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pic>
        <p:nvPicPr>
          <p:cNvPr id="24" name="Picture 23">
            <a:extLst>
              <a:ext uri="{FF2B5EF4-FFF2-40B4-BE49-F238E27FC236}">
                <a16:creationId xmlns:a16="http://schemas.microsoft.com/office/drawing/2014/main" id="{11FEF38C-E9A1-EB39-EC2C-393EF8808D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51563" y="1414018"/>
            <a:ext cx="4657853" cy="4605188"/>
          </a:xfrm>
          <a:prstGeom prst="rect">
            <a:avLst/>
          </a:prstGeom>
        </p:spPr>
      </p:pic>
      <p:sp>
        <p:nvSpPr>
          <p:cNvPr id="25" name="TextBox 24">
            <a:extLst>
              <a:ext uri="{FF2B5EF4-FFF2-40B4-BE49-F238E27FC236}">
                <a16:creationId xmlns:a16="http://schemas.microsoft.com/office/drawing/2014/main" id="{2C39F30E-1965-F5DD-0F0E-4A7D6F5BE115}"/>
              </a:ext>
            </a:extLst>
          </p:cNvPr>
          <p:cNvSpPr txBox="1"/>
          <p:nvPr/>
        </p:nvSpPr>
        <p:spPr>
          <a:xfrm>
            <a:off x="551330" y="2059078"/>
            <a:ext cx="5058185" cy="523220"/>
          </a:xfrm>
          <a:prstGeom prst="rect">
            <a:avLst/>
          </a:prstGeom>
          <a:solidFill>
            <a:srgbClr val="006F8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venir Next Demi Bold"/>
                <a:ea typeface="+mn-ea"/>
                <a:cs typeface="+mn-cs"/>
                <a:hlinkClick r:id="rId4">
                  <a:extLst>
                    <a:ext uri="{A12FA001-AC4F-418D-AE19-62706E023703}">
                      <ahyp:hlinkClr xmlns:ahyp="http://schemas.microsoft.com/office/drawing/2018/hyperlinkcolor" val="tx"/>
                    </a:ext>
                  </a:extLst>
                </a:hlinkClick>
              </a:rPr>
              <a:t>Medication List</a:t>
            </a:r>
            <a:endParaRPr kumimoji="0" lang="en-US" sz="2800" b="1" i="0" u="none" strike="noStrike" kern="1200" cap="none" spc="0" normalizeH="0" baseline="0" noProof="0">
              <a:ln>
                <a:noFill/>
              </a:ln>
              <a:solidFill>
                <a:prstClr val="white"/>
              </a:solidFill>
              <a:effectLst/>
              <a:uLnTx/>
              <a:uFillTx/>
              <a:latin typeface="Avenir Next Demi Bold"/>
              <a:ea typeface="+mn-ea"/>
              <a:cs typeface="+mn-cs"/>
            </a:endParaRPr>
          </a:p>
        </p:txBody>
      </p:sp>
      <p:sp>
        <p:nvSpPr>
          <p:cNvPr id="34" name="TextBox 33">
            <a:extLst>
              <a:ext uri="{FF2B5EF4-FFF2-40B4-BE49-F238E27FC236}">
                <a16:creationId xmlns:a16="http://schemas.microsoft.com/office/drawing/2014/main" id="{5660E868-FAD0-E31E-1B48-3968B23D3E7C}"/>
              </a:ext>
            </a:extLst>
          </p:cNvPr>
          <p:cNvSpPr txBox="1"/>
          <p:nvPr/>
        </p:nvSpPr>
        <p:spPr>
          <a:xfrm>
            <a:off x="510497" y="2941769"/>
            <a:ext cx="5099018" cy="3077437"/>
          </a:xfrm>
          <a:prstGeom prst="rect">
            <a:avLst/>
          </a:prstGeom>
        </p:spPr>
        <p:txBody>
          <a:bodyPr vert="horz" lIns="91440" tIns="45720" rIns="91440" bIns="45720" rtlCol="0" anchor="t">
            <a:noAutofit/>
          </a:bodyPr>
          <a:lstStyle/>
          <a:p>
            <a:pPr marL="23495"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a:ea typeface="+mn-ea"/>
                <a:cs typeface="+mn-cs"/>
              </a:rPr>
              <a:t>Identifying beneficiaries who may be eligible for a Zing Chronic Special Needs Plan (C-SNP) can sometimes be a challenge, but just a little information can be helpful. </a:t>
            </a:r>
          </a:p>
          <a:p>
            <a:pPr marL="23495"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a:ea typeface="+mn-ea"/>
                <a:cs typeface="+mn-cs"/>
              </a:rPr>
              <a:t>Our C-SNP Qualifying Questionnaire provides examples of compliant questions agents can ask during an interaction.</a:t>
            </a:r>
          </a:p>
          <a:p>
            <a:pPr marL="23495"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a:ea typeface="+mn-ea"/>
                <a:cs typeface="+mn-cs"/>
              </a:rPr>
              <a:t>When used alongside our Medications for Managing Chronic Conditions list, it can be an effective way to help identify potential eligibles.</a:t>
            </a:r>
          </a:p>
        </p:txBody>
      </p:sp>
      <p:pic>
        <p:nvPicPr>
          <p:cNvPr id="35" name="Picture 34">
            <a:extLst>
              <a:ext uri="{FF2B5EF4-FFF2-40B4-BE49-F238E27FC236}">
                <a16:creationId xmlns:a16="http://schemas.microsoft.com/office/drawing/2014/main" id="{FB9B857C-D587-BDE5-929A-681228DDF6F3}"/>
              </a:ext>
            </a:extLst>
          </p:cNvPr>
          <p:cNvPicPr>
            <a:picLocks noChangeAspect="1"/>
          </p:cNvPicPr>
          <p:nvPr/>
        </p:nvPicPr>
        <p:blipFill>
          <a:blip r:embed="rId5">
            <a:extLst>
              <a:ext uri="{28A0092B-C50C-407E-A947-70E740481C1C}">
                <a14:useLocalDpi xmlns:a14="http://schemas.microsoft.com/office/drawing/2010/main" val="0"/>
              </a:ext>
            </a:extLst>
          </a:blip>
          <a:srcRect t="149" b="149"/>
          <a:stretch/>
        </p:blipFill>
        <p:spPr>
          <a:xfrm>
            <a:off x="7580032" y="1026842"/>
            <a:ext cx="4242362" cy="5490115"/>
          </a:xfrm>
          <a:prstGeom prst="rect">
            <a:avLst/>
          </a:prstGeom>
        </p:spPr>
      </p:pic>
      <p:sp>
        <p:nvSpPr>
          <p:cNvPr id="36" name="TextBox 35">
            <a:extLst>
              <a:ext uri="{FF2B5EF4-FFF2-40B4-BE49-F238E27FC236}">
                <a16:creationId xmlns:a16="http://schemas.microsoft.com/office/drawing/2014/main" id="{D44CA575-CA94-901E-AFD8-19EBCD16BE34}"/>
              </a:ext>
            </a:extLst>
          </p:cNvPr>
          <p:cNvSpPr txBox="1"/>
          <p:nvPr/>
        </p:nvSpPr>
        <p:spPr>
          <a:xfrm>
            <a:off x="551330" y="1422869"/>
            <a:ext cx="5058185" cy="523220"/>
          </a:xfrm>
          <a:prstGeom prst="rect">
            <a:avLst/>
          </a:prstGeom>
          <a:solidFill>
            <a:srgbClr val="006F8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venir Next Demi Bold"/>
                <a:ea typeface="+mn-ea"/>
                <a:cs typeface="+mn-cs"/>
                <a:hlinkClick r:id="rId6">
                  <a:extLst>
                    <a:ext uri="{A12FA001-AC4F-418D-AE19-62706E023703}">
                      <ahyp:hlinkClr xmlns:ahyp="http://schemas.microsoft.com/office/drawing/2018/hyperlinkcolor" val="tx"/>
                    </a:ext>
                  </a:extLst>
                </a:hlinkClick>
              </a:rPr>
              <a:t>C-SNP Questions</a:t>
            </a:r>
            <a:endParaRPr kumimoji="0" lang="en-US" sz="2800" b="1" i="0" u="none" strike="noStrike" kern="1200" cap="none" spc="0" normalizeH="0" baseline="0" noProof="0">
              <a:ln>
                <a:noFill/>
              </a:ln>
              <a:solidFill>
                <a:prstClr val="white"/>
              </a:solidFill>
              <a:effectLst/>
              <a:uLnTx/>
              <a:uFillTx/>
              <a:latin typeface="Avenir Next Demi Bold"/>
              <a:ea typeface="+mn-ea"/>
              <a:cs typeface="+mn-cs"/>
            </a:endParaRPr>
          </a:p>
        </p:txBody>
      </p:sp>
    </p:spTree>
    <p:extLst>
      <p:ext uri="{BB962C8B-B14F-4D97-AF65-F5344CB8AC3E}">
        <p14:creationId xmlns:p14="http://schemas.microsoft.com/office/powerpoint/2010/main" val="2216288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CE0A54D-D995-DF71-BAEC-519FE548AD9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DFCB8D5-1E2C-CC8B-446F-3AA9C3E92B15}"/>
              </a:ext>
            </a:extLst>
          </p:cNvPr>
          <p:cNvSpPr>
            <a:spLocks noGrp="1"/>
          </p:cNvSpPr>
          <p:nvPr>
            <p:ph type="title"/>
          </p:nvPr>
        </p:nvSpPr>
        <p:spPr/>
        <p:txBody>
          <a:bodyPr/>
          <a:lstStyle/>
          <a:p>
            <a:r>
              <a:rPr lang="en-US"/>
              <a:t>C-SNP Prospecting</a:t>
            </a:r>
          </a:p>
        </p:txBody>
      </p:sp>
      <p:grpSp>
        <p:nvGrpSpPr>
          <p:cNvPr id="10" name="Group 9">
            <a:extLst>
              <a:ext uri="{FF2B5EF4-FFF2-40B4-BE49-F238E27FC236}">
                <a16:creationId xmlns:a16="http://schemas.microsoft.com/office/drawing/2014/main" id="{16A468B5-EEF9-80AE-77F8-6B5B1492775D}"/>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3CBA0D3A-EE66-38CB-79B0-17C55D97861E}"/>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2368A440-6D1F-96EA-0983-DE67A8AF4874}"/>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48D54F10-CB08-8185-8D36-3EFDF0D027DC}"/>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905DCBC9-593D-B93A-8C1A-B9C2B49C14FA}"/>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4B5EECB8-D8E6-223F-32B8-B2192C6B9C21}"/>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86A230E7-4954-64A8-E267-C0EA7BDB1F56}"/>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5A228330-269D-9505-DDAA-ABBD7EAF27C3}"/>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51366481-0B9D-9F37-B636-C0414F9CABB0}"/>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6014CCC0-EC03-1B97-59B4-8E7AE9180142}"/>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A6DD4755-102F-D49E-BE4C-DDFF4A6A86EF}"/>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1860ED17-FFE9-C7A7-983B-E47A992CA254}"/>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97FA9212-2949-C198-1A7E-C25D97125B60}"/>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89EBD90F-E9E5-C581-D5B0-F460C856F1A4}"/>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4077AC67-63CF-6FAB-021E-C2C00D4693D5}"/>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7922CE8F-6EA1-FED2-613F-700F8FF3CE2F}"/>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99167204-C139-CCCC-B61D-F99C62525F3B}"/>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63043BCD-E242-576A-B63C-FA3C384B73B7}"/>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B81097C2-88CC-1881-F7FB-FB42C01B61DD}"/>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A3B2219E-05A2-41D2-F78E-C5A2C758E469}"/>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C6288417-1503-EA79-7724-306C8F541C65}"/>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7C52E6C9-58DF-33C7-CA15-F3D8191A70F0}"/>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2" name="TextBox 1">
            <a:extLst>
              <a:ext uri="{FF2B5EF4-FFF2-40B4-BE49-F238E27FC236}">
                <a16:creationId xmlns:a16="http://schemas.microsoft.com/office/drawing/2014/main" id="{BBD52585-5F28-D3FD-CCB4-C1EEBE77E233}"/>
              </a:ext>
            </a:extLst>
          </p:cNvPr>
          <p:cNvSpPr txBox="1"/>
          <p:nvPr/>
        </p:nvSpPr>
        <p:spPr>
          <a:xfrm>
            <a:off x="483368" y="1063872"/>
            <a:ext cx="9056417"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venir Next"/>
                <a:ea typeface="+mn-ea"/>
                <a:cs typeface="+mn-cs"/>
              </a:rPr>
              <a:t>Prospecting is the process of initiating and developing new business by searching for potential customers, clients, or buyers for your products or services. The goal is to move these prospects through until they convert to revenue-generating customers.</a:t>
            </a:r>
          </a:p>
        </p:txBody>
      </p:sp>
      <p:sp>
        <p:nvSpPr>
          <p:cNvPr id="3" name="TextBox 2">
            <a:extLst>
              <a:ext uri="{FF2B5EF4-FFF2-40B4-BE49-F238E27FC236}">
                <a16:creationId xmlns:a16="http://schemas.microsoft.com/office/drawing/2014/main" id="{A9AA44B7-1E76-1E49-36BB-75780D096F24}"/>
              </a:ext>
            </a:extLst>
          </p:cNvPr>
          <p:cNvSpPr txBox="1"/>
          <p:nvPr/>
        </p:nvSpPr>
        <p:spPr>
          <a:xfrm>
            <a:off x="533395" y="3603543"/>
            <a:ext cx="5484577"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venir Next"/>
                <a:ea typeface="+mn-ea"/>
                <a:cs typeface="+mn-cs"/>
              </a:rPr>
              <a:t>Prospecting provides organizations that are qualified and align with your target audience.</a:t>
            </a:r>
            <a:endParaRPr kumimoji="0" lang="en-US" sz="1200" b="0" i="0" u="none" strike="noStrike" kern="0" cap="none" spc="0" normalizeH="0" baseline="0" noProof="0">
              <a:ln>
                <a:noFill/>
              </a:ln>
              <a:solidFill>
                <a:sysClr val="windowText" lastClr="000000"/>
              </a:solidFill>
              <a:effectLst/>
              <a:uLnTx/>
              <a:uFillTx/>
              <a:latin typeface="Avenir Next"/>
              <a:ea typeface="+mn-ea"/>
              <a:cs typeface="+mn-cs"/>
            </a:endParaRPr>
          </a:p>
        </p:txBody>
      </p:sp>
      <p:pic>
        <p:nvPicPr>
          <p:cNvPr id="4" name="Picture 3" descr="A group of icons on a black background&#10;&#10;AI-generated content may be incorrect.">
            <a:extLst>
              <a:ext uri="{FF2B5EF4-FFF2-40B4-BE49-F238E27FC236}">
                <a16:creationId xmlns:a16="http://schemas.microsoft.com/office/drawing/2014/main" id="{87FB11F1-8305-3DF2-1172-4754BB3344EB}"/>
              </a:ext>
            </a:extLst>
          </p:cNvPr>
          <p:cNvPicPr>
            <a:picLocks noChangeAspect="1"/>
          </p:cNvPicPr>
          <p:nvPr/>
        </p:nvPicPr>
        <p:blipFill>
          <a:blip r:embed="rId3">
            <a:extLst>
              <a:ext uri="{28A0092B-C50C-407E-A947-70E740481C1C}">
                <a14:useLocalDpi xmlns:a14="http://schemas.microsoft.com/office/drawing/2010/main" val="0"/>
              </a:ext>
            </a:extLst>
          </a:blip>
          <a:srcRect l="6357" t="18649" r="67086" b="34730"/>
          <a:stretch/>
        </p:blipFill>
        <p:spPr>
          <a:xfrm>
            <a:off x="7430736" y="1894869"/>
            <a:ext cx="4158338" cy="4106332"/>
          </a:xfrm>
          <a:prstGeom prst="rect">
            <a:avLst/>
          </a:prstGeom>
        </p:spPr>
      </p:pic>
      <p:sp>
        <p:nvSpPr>
          <p:cNvPr id="5" name="TextBox 4">
            <a:extLst>
              <a:ext uri="{FF2B5EF4-FFF2-40B4-BE49-F238E27FC236}">
                <a16:creationId xmlns:a16="http://schemas.microsoft.com/office/drawing/2014/main" id="{CD9C54DF-2522-EA30-112B-A484F4BAC1CD}"/>
              </a:ext>
            </a:extLst>
          </p:cNvPr>
          <p:cNvSpPr txBox="1"/>
          <p:nvPr/>
        </p:nvSpPr>
        <p:spPr>
          <a:xfrm>
            <a:off x="483368" y="2210597"/>
            <a:ext cx="6439148"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venir Next"/>
                <a:ea typeface="+mn-ea"/>
                <a:cs typeface="+mn-cs"/>
              </a:rPr>
              <a:t>Prospecting allows you to identify good-fit partners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venir Next"/>
                <a:ea typeface="+mn-ea"/>
                <a:cs typeface="+mn-cs"/>
              </a:rPr>
              <a:t>for your business. This leads to finding leads who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venir Next"/>
                <a:ea typeface="+mn-ea"/>
                <a:cs typeface="+mn-cs"/>
              </a:rPr>
              <a:t>truly need your product or service to solve their challenges and pain points.</a:t>
            </a:r>
          </a:p>
        </p:txBody>
      </p:sp>
    </p:spTree>
    <p:extLst>
      <p:ext uri="{BB962C8B-B14F-4D97-AF65-F5344CB8AC3E}">
        <p14:creationId xmlns:p14="http://schemas.microsoft.com/office/powerpoint/2010/main" val="3212181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1D30A3-4DD0-2BA7-8915-BB619F6635D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5F2AF68-41E1-3467-872E-7AEEB1F25137}"/>
              </a:ext>
            </a:extLst>
          </p:cNvPr>
          <p:cNvSpPr>
            <a:spLocks noGrp="1"/>
          </p:cNvSpPr>
          <p:nvPr>
            <p:ph type="title"/>
          </p:nvPr>
        </p:nvSpPr>
        <p:spPr/>
        <p:txBody>
          <a:bodyPr/>
          <a:lstStyle/>
          <a:p>
            <a:r>
              <a:rPr lang="en-US"/>
              <a:t>Prospecting Ideas</a:t>
            </a:r>
          </a:p>
        </p:txBody>
      </p:sp>
      <p:grpSp>
        <p:nvGrpSpPr>
          <p:cNvPr id="10" name="Group 9">
            <a:extLst>
              <a:ext uri="{FF2B5EF4-FFF2-40B4-BE49-F238E27FC236}">
                <a16:creationId xmlns:a16="http://schemas.microsoft.com/office/drawing/2014/main" id="{01DED351-2232-63B8-B7E3-C9894474E622}"/>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339A395C-B2D1-A8F4-8747-506B2CFDB669}"/>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0A765F8D-F453-21FD-DD53-FDEA204E06C5}"/>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AFB58C16-3C52-97E8-240F-DE2F781DF366}"/>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1A02FCE9-ACF3-9BEA-11F5-95794A27CB20}"/>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E9421FB1-060E-CD3E-C0F4-A21CB59E863B}"/>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1ADB46C2-C2D5-889F-10EB-C131EE17DAF4}"/>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2BF7BB73-FE7B-FEE1-C75A-74DA1B2BD451}"/>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BCD36433-2F4C-7C37-9B9D-A9090E79661B}"/>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E5A34E62-2465-243F-AACA-D160F38E85E3}"/>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97835638-2311-FC9C-B479-C690E76CDAD4}"/>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212C45C8-A604-C2D6-A4C2-9FB872E80263}"/>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3F25F3EA-6DE8-B31B-A1EA-02E9D2990648}"/>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DE386633-577A-6330-F67B-86146EBE7EAA}"/>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8C168E5A-7C91-D1C3-1E4B-9D63E936F119}"/>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63433DBE-701E-9795-E86E-8309E11A0BA1}"/>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E5ADE2B0-A032-DF21-6639-412FF23F2A43}"/>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576C1E61-5A99-89BE-B904-23B22C7B79E7}"/>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641CE375-E9ED-1C9B-296E-6787B6B3B43E}"/>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B92AC1A8-A986-BD83-6B1C-9795ED507883}"/>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16E243B3-AE75-3296-01C8-13DC5AA38641}"/>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FC3FEFFE-53D1-05F4-197D-5284E0BD35EE}"/>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6" name="Rectangle 5">
            <a:extLst>
              <a:ext uri="{FF2B5EF4-FFF2-40B4-BE49-F238E27FC236}">
                <a16:creationId xmlns:a16="http://schemas.microsoft.com/office/drawing/2014/main" id="{F2D2C347-294E-AA92-C2DB-C51EBB2697E8}"/>
              </a:ext>
            </a:extLst>
          </p:cNvPr>
          <p:cNvSpPr/>
          <p:nvPr/>
        </p:nvSpPr>
        <p:spPr>
          <a:xfrm>
            <a:off x="4512893" y="3342626"/>
            <a:ext cx="7164755" cy="2404501"/>
          </a:xfrm>
          <a:prstGeom prst="rect">
            <a:avLst/>
          </a:prstGeom>
          <a:solidFill>
            <a:srgbClr val="E0F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venir Next Demi Bold"/>
                <a:ea typeface="+mn-ea"/>
                <a:cs typeface="+mn-cs"/>
              </a:rPr>
              <a:t>Patient-centric Organizations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000000"/>
                </a:solidFill>
                <a:effectLst/>
                <a:uLnTx/>
                <a:uFillTx/>
                <a:latin typeface="Avenir Next"/>
                <a:ea typeface="+mn-ea"/>
                <a:cs typeface="+mn-cs"/>
              </a:rPr>
              <a:t>American Diabetes Association (ADA)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000000"/>
                </a:solidFill>
                <a:effectLst/>
                <a:uLnTx/>
                <a:uFillTx/>
                <a:latin typeface="Avenir Next"/>
                <a:ea typeface="+mn-ea"/>
                <a:cs typeface="+mn-cs"/>
              </a:rPr>
              <a:t>American Heart Association (AHA)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000000"/>
                </a:solidFill>
                <a:effectLst/>
                <a:uLnTx/>
                <a:uFillTx/>
                <a:latin typeface="Avenir Next"/>
                <a:ea typeface="+mn-ea"/>
                <a:cs typeface="+mn-cs"/>
              </a:rPr>
              <a:t>Chronic Disease Coalition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000000"/>
                </a:solidFill>
                <a:effectLst/>
                <a:uLnTx/>
                <a:uFillTx/>
                <a:latin typeface="Avenir Next"/>
                <a:ea typeface="+mn-ea"/>
                <a:cs typeface="+mn-cs"/>
              </a:rPr>
              <a:t>American Kidney Fund (AKF)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000000"/>
                </a:solidFill>
                <a:effectLst/>
                <a:uLnTx/>
                <a:uFillTx/>
                <a:latin typeface="Avenir Next"/>
                <a:ea typeface="+mn-ea"/>
                <a:cs typeface="+mn-cs"/>
              </a:rPr>
              <a:t>Condition Specific Support Groups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venir Next Demi Bold"/>
              <a:ea typeface="+mn-ea"/>
              <a:cs typeface="+mn-cs"/>
            </a:endParaRPr>
          </a:p>
        </p:txBody>
      </p:sp>
      <p:sp>
        <p:nvSpPr>
          <p:cNvPr id="7" name="Rectangle 6">
            <a:extLst>
              <a:ext uri="{FF2B5EF4-FFF2-40B4-BE49-F238E27FC236}">
                <a16:creationId xmlns:a16="http://schemas.microsoft.com/office/drawing/2014/main" id="{7D6A171E-2AA9-B0A9-4D9B-1823F1799C07}"/>
              </a:ext>
            </a:extLst>
          </p:cNvPr>
          <p:cNvSpPr/>
          <p:nvPr/>
        </p:nvSpPr>
        <p:spPr>
          <a:xfrm>
            <a:off x="817104" y="1315053"/>
            <a:ext cx="3474720" cy="1371600"/>
          </a:xfrm>
          <a:prstGeom prst="rect">
            <a:avLst/>
          </a:prstGeom>
          <a:solidFill>
            <a:srgbClr val="E0F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venir Next Demi Bold"/>
                <a:ea typeface="+mn-ea"/>
                <a:cs typeface="+mn-cs"/>
              </a:rPr>
              <a:t>Grocery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venir Next Demi Bold"/>
                <a:ea typeface="+mn-ea"/>
                <a:cs typeface="+mn-cs"/>
              </a:rPr>
              <a:t>Retail Stores</a:t>
            </a:r>
          </a:p>
        </p:txBody>
      </p:sp>
      <p:sp>
        <p:nvSpPr>
          <p:cNvPr id="9" name="Rectangle 8">
            <a:extLst>
              <a:ext uri="{FF2B5EF4-FFF2-40B4-BE49-F238E27FC236}">
                <a16:creationId xmlns:a16="http://schemas.microsoft.com/office/drawing/2014/main" id="{B4ACD912-B35E-4DFF-6819-94391F44FC0D}"/>
              </a:ext>
            </a:extLst>
          </p:cNvPr>
          <p:cNvSpPr/>
          <p:nvPr/>
        </p:nvSpPr>
        <p:spPr>
          <a:xfrm>
            <a:off x="817104" y="4375528"/>
            <a:ext cx="3474720" cy="1371600"/>
          </a:xfrm>
          <a:prstGeom prst="rect">
            <a:avLst/>
          </a:prstGeom>
          <a:solidFill>
            <a:srgbClr val="E0F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venir Next Demi Bold"/>
                <a:ea typeface="+mn-ea"/>
                <a:cs typeface="+mn-cs"/>
              </a:rPr>
              <a:t>Local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venir Next Demi Bold"/>
                <a:ea typeface="+mn-ea"/>
                <a:cs typeface="+mn-cs"/>
              </a:rPr>
              <a:t>Pharmacies</a:t>
            </a:r>
          </a:p>
        </p:txBody>
      </p:sp>
      <p:sp>
        <p:nvSpPr>
          <p:cNvPr id="21" name="Rectangle 20">
            <a:extLst>
              <a:ext uri="{FF2B5EF4-FFF2-40B4-BE49-F238E27FC236}">
                <a16:creationId xmlns:a16="http://schemas.microsoft.com/office/drawing/2014/main" id="{36C929F9-CAF8-9C3C-15EB-0929058F9B9D}"/>
              </a:ext>
            </a:extLst>
          </p:cNvPr>
          <p:cNvSpPr/>
          <p:nvPr/>
        </p:nvSpPr>
        <p:spPr>
          <a:xfrm>
            <a:off x="803744" y="2838834"/>
            <a:ext cx="3474720" cy="1371600"/>
          </a:xfrm>
          <a:prstGeom prst="rect">
            <a:avLst/>
          </a:prstGeom>
          <a:solidFill>
            <a:srgbClr val="E0F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venir Next Demi Bold"/>
                <a:ea typeface="+mn-ea"/>
                <a:cs typeface="+mn-cs"/>
              </a:rPr>
              <a:t>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venir Next Demi Bold"/>
                <a:ea typeface="+mn-ea"/>
                <a:cs typeface="+mn-cs"/>
              </a:rPr>
              <a:t>Organizations</a:t>
            </a:r>
          </a:p>
        </p:txBody>
      </p:sp>
      <p:sp>
        <p:nvSpPr>
          <p:cNvPr id="22" name="Rectangle: Rounded Corners 21">
            <a:extLst>
              <a:ext uri="{FF2B5EF4-FFF2-40B4-BE49-F238E27FC236}">
                <a16:creationId xmlns:a16="http://schemas.microsoft.com/office/drawing/2014/main" id="{EB0505D8-CC18-6A67-0C43-26C924296F7C}"/>
              </a:ext>
            </a:extLst>
          </p:cNvPr>
          <p:cNvSpPr/>
          <p:nvPr/>
        </p:nvSpPr>
        <p:spPr>
          <a:xfrm>
            <a:off x="6918037" y="5406282"/>
            <a:ext cx="4980680" cy="677108"/>
          </a:xfrm>
          <a:prstGeom prst="roundRect">
            <a:avLst>
              <a:gd name="adj" fmla="val 16779"/>
            </a:avLst>
          </a:prstGeom>
          <a:solidFill>
            <a:srgbClr val="B4DB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Demi Bold"/>
              <a:ea typeface="+mn-ea"/>
              <a:cs typeface="+mn-cs"/>
            </a:endParaRPr>
          </a:p>
        </p:txBody>
      </p:sp>
      <p:sp>
        <p:nvSpPr>
          <p:cNvPr id="23" name="TextBox 22">
            <a:extLst>
              <a:ext uri="{FF2B5EF4-FFF2-40B4-BE49-F238E27FC236}">
                <a16:creationId xmlns:a16="http://schemas.microsoft.com/office/drawing/2014/main" id="{14696DA4-A0EB-E7E7-AE57-6F364287913E}"/>
              </a:ext>
            </a:extLst>
          </p:cNvPr>
          <p:cNvSpPr txBox="1"/>
          <p:nvPr/>
        </p:nvSpPr>
        <p:spPr>
          <a:xfrm>
            <a:off x="7657432" y="5503214"/>
            <a:ext cx="38427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latin typeface="Avenir Next Demi Bold"/>
                <a:ea typeface="+mn-ea"/>
                <a:cs typeface="+mn-cs"/>
              </a:rPr>
              <a:t>Diversify your events!</a:t>
            </a:r>
          </a:p>
        </p:txBody>
      </p:sp>
      <p:pic>
        <p:nvPicPr>
          <p:cNvPr id="24" name="Picture 23" descr="A light bulb with rays of light&#10;&#10;Description automatically generated">
            <a:extLst>
              <a:ext uri="{FF2B5EF4-FFF2-40B4-BE49-F238E27FC236}">
                <a16:creationId xmlns:a16="http://schemas.microsoft.com/office/drawing/2014/main" id="{E7550A92-94EF-D77D-0751-C1876528F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3670" y="5447183"/>
            <a:ext cx="573726" cy="573726"/>
          </a:xfrm>
          <a:prstGeom prst="rect">
            <a:avLst/>
          </a:prstGeom>
        </p:spPr>
      </p:pic>
      <p:sp>
        <p:nvSpPr>
          <p:cNvPr id="25" name="Rectangle 24">
            <a:extLst>
              <a:ext uri="{FF2B5EF4-FFF2-40B4-BE49-F238E27FC236}">
                <a16:creationId xmlns:a16="http://schemas.microsoft.com/office/drawing/2014/main" id="{F7EA2C2D-FF07-2518-F2CE-6E1632B2B851}"/>
              </a:ext>
            </a:extLst>
          </p:cNvPr>
          <p:cNvSpPr/>
          <p:nvPr/>
        </p:nvSpPr>
        <p:spPr>
          <a:xfrm>
            <a:off x="4512893" y="1333575"/>
            <a:ext cx="3474720" cy="1800748"/>
          </a:xfrm>
          <a:prstGeom prst="rect">
            <a:avLst/>
          </a:prstGeom>
          <a:solidFill>
            <a:srgbClr val="E0F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venir Next Demi Bold"/>
                <a:ea typeface="+mn-ea"/>
                <a:cs typeface="+mn-cs"/>
              </a:rPr>
              <a:t>Physician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venir Next Demi Bold"/>
                <a:ea typeface="+mn-ea"/>
                <a:cs typeface="+mn-cs"/>
              </a:rPr>
              <a:t>Offices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000000"/>
                </a:solidFill>
                <a:effectLst/>
                <a:uLnTx/>
                <a:uFillTx/>
                <a:latin typeface="Avenir Next"/>
                <a:ea typeface="+mn-ea"/>
                <a:cs typeface="+mn-cs"/>
              </a:rPr>
              <a:t>Remember the C-SNP specialists!</a:t>
            </a:r>
          </a:p>
        </p:txBody>
      </p:sp>
      <p:sp>
        <p:nvSpPr>
          <p:cNvPr id="26" name="Rectangle 25">
            <a:extLst>
              <a:ext uri="{FF2B5EF4-FFF2-40B4-BE49-F238E27FC236}">
                <a16:creationId xmlns:a16="http://schemas.microsoft.com/office/drawing/2014/main" id="{154CB8BC-8374-DB03-FC01-59152C239032}"/>
              </a:ext>
            </a:extLst>
          </p:cNvPr>
          <p:cNvSpPr/>
          <p:nvPr/>
        </p:nvSpPr>
        <p:spPr>
          <a:xfrm>
            <a:off x="8202928" y="1324126"/>
            <a:ext cx="3474720" cy="1800748"/>
          </a:xfrm>
          <a:prstGeom prst="rect">
            <a:avLst/>
          </a:prstGeom>
          <a:solidFill>
            <a:srgbClr val="E0F2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venir Next Demi Bold"/>
                <a:ea typeface="+mn-ea"/>
                <a:cs typeface="+mn-cs"/>
              </a:rPr>
              <a:t>Community &amp; Faith Based Organizations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000000"/>
                </a:solidFill>
                <a:effectLst/>
                <a:uLnTx/>
                <a:uFillTx/>
                <a:latin typeface="Avenir Next"/>
                <a:ea typeface="+mn-ea"/>
                <a:cs typeface="+mn-cs"/>
              </a:rPr>
              <a:t>Churches, Senior Centers,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000000"/>
                </a:solidFill>
                <a:effectLst/>
                <a:uLnTx/>
                <a:uFillTx/>
                <a:latin typeface="Avenir Next"/>
                <a:ea typeface="+mn-ea"/>
                <a:cs typeface="+mn-cs"/>
              </a:rPr>
              <a:t>Wellness Programs</a:t>
            </a:r>
          </a:p>
        </p:txBody>
      </p:sp>
    </p:spTree>
    <p:extLst>
      <p:ext uri="{BB962C8B-B14F-4D97-AF65-F5344CB8AC3E}">
        <p14:creationId xmlns:p14="http://schemas.microsoft.com/office/powerpoint/2010/main" val="1762350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ADE1DD-4C66-42CB-989E-595277F9800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F8871F2-DDFE-B5BE-9F8F-117222230F30}"/>
              </a:ext>
            </a:extLst>
          </p:cNvPr>
          <p:cNvSpPr>
            <a:spLocks noGrp="1"/>
          </p:cNvSpPr>
          <p:nvPr>
            <p:ph type="title"/>
          </p:nvPr>
        </p:nvSpPr>
        <p:spPr/>
        <p:txBody>
          <a:bodyPr/>
          <a:lstStyle/>
          <a:p>
            <a:r>
              <a:rPr lang="en-US" dirty="0"/>
              <a:t>Sales and Field Marketing Materials</a:t>
            </a:r>
          </a:p>
        </p:txBody>
      </p:sp>
      <p:grpSp>
        <p:nvGrpSpPr>
          <p:cNvPr id="10" name="Group 9">
            <a:extLst>
              <a:ext uri="{FF2B5EF4-FFF2-40B4-BE49-F238E27FC236}">
                <a16:creationId xmlns:a16="http://schemas.microsoft.com/office/drawing/2014/main" id="{DC029E9C-D4D7-B071-1ED0-87DB806576B1}"/>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14BA492E-C806-B440-CA30-CB26047A907A}"/>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8E2CF3CC-5BD6-72DA-62FC-223E33B3B790}"/>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332A0187-F4A6-C7FC-4883-3ED0945D8E55}"/>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F30E04C3-E10B-A227-FB29-41993D9873FA}"/>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1D1AF308-3032-EEAB-94F6-1C3CCE90C964}"/>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62805896-A537-0C7D-1CC1-F7B564027E6B}"/>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30EFE511-3C92-ABA1-DB21-7CFB306D681C}"/>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4596C883-9D2F-CC45-8734-B340D0602CD2}"/>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B0E3725F-FF9E-A200-4D32-4C854CC16FC8}"/>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E71B3B9C-7807-ABBA-B73B-47BCE6E6BBB2}"/>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CECBA8D2-2607-CA0A-C58D-54C73550B47A}"/>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0A263B77-CD03-D2AE-65AF-F5B5B4951FC2}"/>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F361EFDE-1A51-501D-4261-4BA90BA17724}"/>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F88D597C-B188-6393-A4B5-26E7D86F1D9E}"/>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2E49C218-AB35-D922-7915-B3B4600E3F99}"/>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A6322F66-DF79-B6B4-9B44-EDE7C5962FE1}"/>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5BD9BB07-7F8E-6995-A912-19274C10AE43}"/>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26D7AD26-B92E-6275-B386-DA2F4BB2813D}"/>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4F719032-4ADA-7E4B-EECC-9EC0CDCCBD2E}"/>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992DD209-0A00-FC57-E2BD-2D3CE9F912D1}"/>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F0ABD287-BFD7-A8EE-4BE2-EFBFB19BE490}"/>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27" name="Text Placeholder 12">
            <a:extLst>
              <a:ext uri="{FF2B5EF4-FFF2-40B4-BE49-F238E27FC236}">
                <a16:creationId xmlns:a16="http://schemas.microsoft.com/office/drawing/2014/main" id="{4898E1EC-1EE8-39AB-DA16-1AC2372ABDD2}"/>
              </a:ext>
            </a:extLst>
          </p:cNvPr>
          <p:cNvSpPr>
            <a:spLocks noGrp="1"/>
          </p:cNvSpPr>
          <p:nvPr>
            <p:ph type="body" sz="quarter" idx="32"/>
          </p:nvPr>
        </p:nvSpPr>
        <p:spPr>
          <a:xfrm>
            <a:off x="431801" y="1007999"/>
            <a:ext cx="10899922" cy="555835"/>
          </a:xfrm>
        </p:spPr>
        <p:txBody>
          <a:bodyPr/>
          <a:lstStyle/>
          <a:p>
            <a:pPr marL="23495"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2026 sales materials are available for pre-order now! </a:t>
            </a:r>
          </a:p>
          <a:p>
            <a:pPr marL="23495"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Visit the </a:t>
            </a:r>
            <a:r>
              <a:rPr kumimoji="0" lang="en-US" sz="1400" b="0" i="0" u="none" strike="noStrike" kern="0" cap="none" spc="0" normalizeH="0" baseline="0" noProof="0" dirty="0">
                <a:ln>
                  <a:noFill/>
                </a:ln>
                <a:solidFill>
                  <a:srgbClr val="F79135"/>
                </a:solidFill>
                <a:effectLst/>
                <a:uLnTx/>
                <a:uFillTx/>
                <a:hlinkClick r:id="rId3">
                  <a:extLst>
                    <a:ext uri="{A12FA001-AC4F-418D-AE19-62706E023703}">
                      <ahyp:hlinkClr xmlns:ahyp="http://schemas.microsoft.com/office/drawing/2018/hyperlinkcolor" val="tx"/>
                    </a:ext>
                  </a:extLst>
                </a:hlinkClick>
              </a:rPr>
              <a:t>supply portal</a:t>
            </a:r>
            <a:r>
              <a:rPr kumimoji="0" lang="en-US" sz="1400" b="0" i="0" u="none" strike="noStrike" kern="0" cap="none" spc="0" normalizeH="0" baseline="0" noProof="0" dirty="0">
                <a:ln>
                  <a:noFill/>
                </a:ln>
                <a:solidFill>
                  <a:sysClr val="windowText" lastClr="000000"/>
                </a:solidFill>
                <a:effectLst/>
                <a:uLnTx/>
                <a:uFillTx/>
              </a:rPr>
              <a:t> to place your order today and have your custom-printed pieces ready to power your AEP.</a:t>
            </a:r>
            <a:endParaRPr kumimoji="0" lang="en-US" sz="1400" b="0" i="0" u="none" strike="noStrike" kern="0" cap="none" spc="0" normalizeH="0" baseline="0" noProof="0" dirty="0">
              <a:ln>
                <a:noFill/>
              </a:ln>
              <a:solidFill>
                <a:srgbClr val="F79135"/>
              </a:solidFill>
              <a:effectLst/>
              <a:uLnTx/>
              <a:uFillTx/>
              <a:latin typeface="Avenir Next LT Pro" panose="020B0504020202020204" pitchFamily="34" charset="0"/>
            </a:endParaRPr>
          </a:p>
        </p:txBody>
      </p:sp>
      <p:grpSp>
        <p:nvGrpSpPr>
          <p:cNvPr id="49" name="Group 48">
            <a:extLst>
              <a:ext uri="{FF2B5EF4-FFF2-40B4-BE49-F238E27FC236}">
                <a16:creationId xmlns:a16="http://schemas.microsoft.com/office/drawing/2014/main" id="{D85CB097-6DB9-175A-F50B-31F7445F0F8E}"/>
              </a:ext>
            </a:extLst>
          </p:cNvPr>
          <p:cNvGrpSpPr>
            <a:grpSpLocks noChangeAspect="1"/>
          </p:cNvGrpSpPr>
          <p:nvPr/>
        </p:nvGrpSpPr>
        <p:grpSpPr>
          <a:xfrm>
            <a:off x="6132308" y="1926852"/>
            <a:ext cx="4732416" cy="3207971"/>
            <a:chOff x="6091356" y="2726011"/>
            <a:chExt cx="5006167" cy="3393539"/>
          </a:xfrm>
        </p:grpSpPr>
        <p:pic>
          <p:nvPicPr>
            <p:cNvPr id="2" name="Picture 1">
              <a:extLst>
                <a:ext uri="{FF2B5EF4-FFF2-40B4-BE49-F238E27FC236}">
                  <a16:creationId xmlns:a16="http://schemas.microsoft.com/office/drawing/2014/main" id="{6C7BF46E-DC9A-6FBC-59F0-78C3FBC7ADE0}"/>
                </a:ext>
              </a:extLst>
            </p:cNvPr>
            <p:cNvPicPr>
              <a:picLocks noChangeAspect="1"/>
            </p:cNvPicPr>
            <p:nvPr/>
          </p:nvPicPr>
          <p:blipFill rotWithShape="1">
            <a:blip r:embed="rId4"/>
            <a:srcRect l="361" t="505" r="1051"/>
            <a:stretch/>
          </p:blipFill>
          <p:spPr>
            <a:xfrm rot="20539697">
              <a:off x="6091356" y="2927202"/>
              <a:ext cx="1747429" cy="268105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6DA7D0E2-8D09-51A2-3C9C-B13E978306D5}"/>
                </a:ext>
              </a:extLst>
            </p:cNvPr>
            <p:cNvPicPr>
              <a:picLocks noChangeAspect="1"/>
            </p:cNvPicPr>
            <p:nvPr/>
          </p:nvPicPr>
          <p:blipFill>
            <a:blip r:embed="rId5"/>
            <a:srcRect/>
            <a:stretch/>
          </p:blipFill>
          <p:spPr>
            <a:xfrm>
              <a:off x="7582076" y="2726011"/>
              <a:ext cx="1802509" cy="274198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2221D71-D70F-3B96-5DF2-9C089361FB17}"/>
                </a:ext>
              </a:extLst>
            </p:cNvPr>
            <p:cNvPicPr>
              <a:picLocks noChangeAspect="1"/>
            </p:cNvPicPr>
            <p:nvPr/>
          </p:nvPicPr>
          <p:blipFill>
            <a:blip r:embed="rId6"/>
            <a:stretch>
              <a:fillRect/>
            </a:stretch>
          </p:blipFill>
          <p:spPr>
            <a:xfrm rot="628351">
              <a:off x="9296919" y="2866037"/>
              <a:ext cx="1800604" cy="274198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5" name="Picture 4" descr="Diagram&#10;&#10;Description automatically generated with medium confidence">
              <a:extLst>
                <a:ext uri="{FF2B5EF4-FFF2-40B4-BE49-F238E27FC236}">
                  <a16:creationId xmlns:a16="http://schemas.microsoft.com/office/drawing/2014/main" id="{B480C817-12D6-C271-2F7E-5F479A0D6A4C}"/>
                </a:ext>
              </a:extLst>
            </p:cNvPr>
            <p:cNvPicPr>
              <a:picLocks noChangeAspect="1"/>
            </p:cNvPicPr>
            <p:nvPr/>
          </p:nvPicPr>
          <p:blipFill>
            <a:blip r:embed="rId7"/>
            <a:stretch>
              <a:fillRect/>
            </a:stretch>
          </p:blipFill>
          <p:spPr>
            <a:xfrm rot="1022288">
              <a:off x="8449524" y="4561875"/>
              <a:ext cx="1834366" cy="1514720"/>
            </a:xfrm>
            <a:prstGeom prst="rect">
              <a:avLst/>
            </a:prstGeom>
            <a:ln>
              <a:solidFill>
                <a:schemeClr val="bg1">
                  <a:lumMod val="85000"/>
                </a:schemeClr>
              </a:solidFill>
            </a:ln>
            <a:effectLst>
              <a:outerShdw blurRad="50800" dist="38100" dir="2700000" algn="tl" rotWithShape="0">
                <a:prstClr val="black">
                  <a:alpha val="40000"/>
                </a:prstClr>
              </a:outerShdw>
            </a:effectLst>
          </p:spPr>
        </p:pic>
        <p:grpSp>
          <p:nvGrpSpPr>
            <p:cNvPr id="48" name="Group 47">
              <a:extLst>
                <a:ext uri="{FF2B5EF4-FFF2-40B4-BE49-F238E27FC236}">
                  <a16:creationId xmlns:a16="http://schemas.microsoft.com/office/drawing/2014/main" id="{BB3388C7-B58C-1A60-A4AE-C029F57C3D54}"/>
                </a:ext>
              </a:extLst>
            </p:cNvPr>
            <p:cNvGrpSpPr/>
            <p:nvPr/>
          </p:nvGrpSpPr>
          <p:grpSpPr>
            <a:xfrm rot="20549033">
              <a:off x="6926663" y="4200159"/>
              <a:ext cx="1575188" cy="1919391"/>
              <a:chOff x="8862889" y="4642674"/>
              <a:chExt cx="1575188" cy="1919391"/>
            </a:xfrm>
            <a:effectLst>
              <a:outerShdw blurRad="50800" dist="38100" dir="2700000" algn="tl" rotWithShape="0">
                <a:prstClr val="black">
                  <a:alpha val="40000"/>
                </a:prstClr>
              </a:outerShdw>
            </a:effectLst>
          </p:grpSpPr>
          <p:pic>
            <p:nvPicPr>
              <p:cNvPr id="28" name="Picture 27" descr="A screenshot of a phone&#10;&#10;AI-generated content may be incorrect.">
                <a:extLst>
                  <a:ext uri="{FF2B5EF4-FFF2-40B4-BE49-F238E27FC236}">
                    <a16:creationId xmlns:a16="http://schemas.microsoft.com/office/drawing/2014/main" id="{DAAAF19E-3B96-809B-8CA8-48B2237532AE}"/>
                  </a:ext>
                </a:extLst>
              </p:cNvPr>
              <p:cNvPicPr>
                <a:picLocks noChangeAspect="1"/>
              </p:cNvPicPr>
              <p:nvPr/>
            </p:nvPicPr>
            <p:blipFill>
              <a:blip r:embed="rId8"/>
              <a:stretch>
                <a:fillRect/>
              </a:stretch>
            </p:blipFill>
            <p:spPr>
              <a:xfrm rot="20861748">
                <a:off x="8862889" y="4707283"/>
                <a:ext cx="809630" cy="1828800"/>
              </a:xfrm>
              <a:prstGeom prst="rect">
                <a:avLst/>
              </a:prstGeom>
              <a:ln>
                <a:solidFill>
                  <a:schemeClr val="bg1">
                    <a:lumMod val="95000"/>
                  </a:schemeClr>
                </a:solidFill>
              </a:ln>
            </p:spPr>
          </p:pic>
          <p:pic>
            <p:nvPicPr>
              <p:cNvPr id="30" name="Picture 29" descr="A close-up of a phone screen&#10;&#10;AI-generated content may be incorrect.">
                <a:extLst>
                  <a:ext uri="{FF2B5EF4-FFF2-40B4-BE49-F238E27FC236}">
                    <a16:creationId xmlns:a16="http://schemas.microsoft.com/office/drawing/2014/main" id="{265DD65B-B038-A7B8-5178-E4490EDF9CD5}"/>
                  </a:ext>
                </a:extLst>
              </p:cNvPr>
              <p:cNvPicPr>
                <a:picLocks noChangeAspect="1"/>
              </p:cNvPicPr>
              <p:nvPr/>
            </p:nvPicPr>
            <p:blipFill>
              <a:blip r:embed="rId9"/>
              <a:stretch>
                <a:fillRect/>
              </a:stretch>
            </p:blipFill>
            <p:spPr>
              <a:xfrm>
                <a:off x="9253055" y="4642674"/>
                <a:ext cx="804869" cy="1828800"/>
              </a:xfrm>
              <a:prstGeom prst="rect">
                <a:avLst/>
              </a:prstGeom>
              <a:ln>
                <a:solidFill>
                  <a:schemeClr val="bg1">
                    <a:lumMod val="95000"/>
                  </a:schemeClr>
                </a:solidFill>
              </a:ln>
            </p:spPr>
          </p:pic>
          <p:pic>
            <p:nvPicPr>
              <p:cNvPr id="25" name="Picture 24" descr="A close-up of a medical chart&#10;&#10;AI-generated content may be incorrect.">
                <a:extLst>
                  <a:ext uri="{FF2B5EF4-FFF2-40B4-BE49-F238E27FC236}">
                    <a16:creationId xmlns:a16="http://schemas.microsoft.com/office/drawing/2014/main" id="{C29CB955-89EC-A151-FCF0-1B7939F4B0AD}"/>
                  </a:ext>
                </a:extLst>
              </p:cNvPr>
              <p:cNvPicPr>
                <a:picLocks noChangeAspect="1"/>
              </p:cNvPicPr>
              <p:nvPr/>
            </p:nvPicPr>
            <p:blipFill>
              <a:blip r:embed="rId10"/>
              <a:stretch>
                <a:fillRect/>
              </a:stretch>
            </p:blipFill>
            <p:spPr>
              <a:xfrm rot="1045914">
                <a:off x="9628447" y="4733265"/>
                <a:ext cx="809630" cy="1828800"/>
              </a:xfrm>
              <a:prstGeom prst="rect">
                <a:avLst/>
              </a:prstGeom>
              <a:ln>
                <a:solidFill>
                  <a:schemeClr val="bg1">
                    <a:lumMod val="95000"/>
                  </a:schemeClr>
                </a:solidFill>
              </a:ln>
            </p:spPr>
          </p:pic>
        </p:grpSp>
      </p:grpSp>
      <p:grpSp>
        <p:nvGrpSpPr>
          <p:cNvPr id="54" name="Group 53">
            <a:extLst>
              <a:ext uri="{FF2B5EF4-FFF2-40B4-BE49-F238E27FC236}">
                <a16:creationId xmlns:a16="http://schemas.microsoft.com/office/drawing/2014/main" id="{7AC54BE5-1E85-3E6B-C4A0-BC9B48BDF16E}"/>
              </a:ext>
            </a:extLst>
          </p:cNvPr>
          <p:cNvGrpSpPr>
            <a:grpSpLocks noChangeAspect="1"/>
          </p:cNvGrpSpPr>
          <p:nvPr/>
        </p:nvGrpSpPr>
        <p:grpSpPr>
          <a:xfrm>
            <a:off x="653904" y="2238631"/>
            <a:ext cx="3743596" cy="2834641"/>
            <a:chOff x="384775" y="1970138"/>
            <a:chExt cx="4438628" cy="3360917"/>
          </a:xfrm>
        </p:grpSpPr>
        <p:pic>
          <p:nvPicPr>
            <p:cNvPr id="32" name="Picture 31" descr="A cover of a book&#10;&#10;AI-generated content may be incorrect.">
              <a:extLst>
                <a:ext uri="{FF2B5EF4-FFF2-40B4-BE49-F238E27FC236}">
                  <a16:creationId xmlns:a16="http://schemas.microsoft.com/office/drawing/2014/main" id="{AD9D65F5-293F-D24B-3EC5-33877095AE05}"/>
                </a:ext>
              </a:extLst>
            </p:cNvPr>
            <p:cNvPicPr>
              <a:picLocks noChangeAspect="1"/>
            </p:cNvPicPr>
            <p:nvPr/>
          </p:nvPicPr>
          <p:blipFill>
            <a:blip r:embed="rId11"/>
            <a:stretch>
              <a:fillRect/>
            </a:stretch>
          </p:blipFill>
          <p:spPr>
            <a:xfrm>
              <a:off x="3411322" y="1988154"/>
              <a:ext cx="1412081" cy="1828800"/>
            </a:xfrm>
            <a:prstGeom prst="rect">
              <a:avLst/>
            </a:prstGeom>
            <a:effectLst>
              <a:outerShdw blurRad="63500" sx="102000" sy="102000" algn="ctr" rotWithShape="0">
                <a:prstClr val="black">
                  <a:alpha val="40000"/>
                </a:prstClr>
              </a:outerShdw>
            </a:effectLst>
          </p:spPr>
        </p:pic>
        <p:pic>
          <p:nvPicPr>
            <p:cNvPr id="34" name="Picture 33" descr="A cover of a book&#10;&#10;AI-generated content may be incorrect.">
              <a:extLst>
                <a:ext uri="{FF2B5EF4-FFF2-40B4-BE49-F238E27FC236}">
                  <a16:creationId xmlns:a16="http://schemas.microsoft.com/office/drawing/2014/main" id="{507598F3-695E-FFA5-B97E-DC18A4E2676C}"/>
                </a:ext>
              </a:extLst>
            </p:cNvPr>
            <p:cNvPicPr>
              <a:picLocks noChangeAspect="1"/>
            </p:cNvPicPr>
            <p:nvPr/>
          </p:nvPicPr>
          <p:blipFill>
            <a:blip r:embed="rId12"/>
            <a:stretch>
              <a:fillRect/>
            </a:stretch>
          </p:blipFill>
          <p:spPr>
            <a:xfrm>
              <a:off x="2868018" y="3502255"/>
              <a:ext cx="1412081" cy="1828800"/>
            </a:xfrm>
            <a:prstGeom prst="rect">
              <a:avLst/>
            </a:prstGeom>
            <a:effectLst>
              <a:outerShdw blurRad="63500" sx="102000" sy="102000" algn="ctr" rotWithShape="0">
                <a:prstClr val="black">
                  <a:alpha val="40000"/>
                </a:prstClr>
              </a:outerShdw>
            </a:effectLst>
          </p:spPr>
        </p:pic>
        <p:pic>
          <p:nvPicPr>
            <p:cNvPr id="51" name="Picture 50" descr="A cover of a book&#10;&#10;AI-generated content may be incorrect.">
              <a:extLst>
                <a:ext uri="{FF2B5EF4-FFF2-40B4-BE49-F238E27FC236}">
                  <a16:creationId xmlns:a16="http://schemas.microsoft.com/office/drawing/2014/main" id="{058CC375-BF08-2679-F1A0-F36AF2753994}"/>
                </a:ext>
              </a:extLst>
            </p:cNvPr>
            <p:cNvPicPr>
              <a:picLocks noChangeAspect="1"/>
            </p:cNvPicPr>
            <p:nvPr/>
          </p:nvPicPr>
          <p:blipFill>
            <a:blip r:embed="rId13"/>
            <a:stretch>
              <a:fillRect/>
            </a:stretch>
          </p:blipFill>
          <p:spPr>
            <a:xfrm>
              <a:off x="1889205" y="1988154"/>
              <a:ext cx="1412081" cy="1828800"/>
            </a:xfrm>
            <a:prstGeom prst="rect">
              <a:avLst/>
            </a:prstGeom>
            <a:effectLst>
              <a:outerShdw blurRad="63500" sx="102000" sy="102000" algn="ctr" rotWithShape="0">
                <a:prstClr val="black">
                  <a:alpha val="40000"/>
                </a:prstClr>
              </a:outerShdw>
            </a:effectLst>
          </p:spPr>
        </p:pic>
        <p:pic>
          <p:nvPicPr>
            <p:cNvPr id="53" name="Picture 52" descr="A cover of a book&#10;&#10;AI-generated content may be incorrect.">
              <a:extLst>
                <a:ext uri="{FF2B5EF4-FFF2-40B4-BE49-F238E27FC236}">
                  <a16:creationId xmlns:a16="http://schemas.microsoft.com/office/drawing/2014/main" id="{9B9C7BA6-74A5-6909-22AF-8686F835DC3E}"/>
                </a:ext>
              </a:extLst>
            </p:cNvPr>
            <p:cNvPicPr>
              <a:picLocks noChangeAspect="1"/>
            </p:cNvPicPr>
            <p:nvPr/>
          </p:nvPicPr>
          <p:blipFill>
            <a:blip r:embed="rId14"/>
            <a:stretch>
              <a:fillRect/>
            </a:stretch>
          </p:blipFill>
          <p:spPr>
            <a:xfrm>
              <a:off x="1183165" y="3502255"/>
              <a:ext cx="1412081" cy="1828800"/>
            </a:xfrm>
            <a:prstGeom prst="rect">
              <a:avLst/>
            </a:prstGeom>
            <a:effectLst>
              <a:outerShdw blurRad="63500" sx="102000" sy="102000" algn="ctr" rotWithShape="0">
                <a:prstClr val="black">
                  <a:alpha val="40000"/>
                </a:prstClr>
              </a:outerShdw>
            </a:effectLst>
          </p:spPr>
        </p:pic>
        <p:pic>
          <p:nvPicPr>
            <p:cNvPr id="36" name="Picture 35" descr="A cover of a book&#10;&#10;AI-generated content may be incorrect.">
              <a:extLst>
                <a:ext uri="{FF2B5EF4-FFF2-40B4-BE49-F238E27FC236}">
                  <a16:creationId xmlns:a16="http://schemas.microsoft.com/office/drawing/2014/main" id="{635A16D5-5F94-17EF-4496-2D119EE258C9}"/>
                </a:ext>
              </a:extLst>
            </p:cNvPr>
            <p:cNvPicPr>
              <a:picLocks noChangeAspect="1"/>
            </p:cNvPicPr>
            <p:nvPr/>
          </p:nvPicPr>
          <p:blipFill>
            <a:blip r:embed="rId15"/>
            <a:stretch>
              <a:fillRect/>
            </a:stretch>
          </p:blipFill>
          <p:spPr>
            <a:xfrm>
              <a:off x="384775" y="1970138"/>
              <a:ext cx="1412081" cy="1828800"/>
            </a:xfrm>
            <a:prstGeom prst="rect">
              <a:avLst/>
            </a:prstGeom>
            <a:effectLst>
              <a:outerShdw blurRad="63500" sx="102000" sy="102000" algn="ctr" rotWithShape="0">
                <a:prstClr val="black">
                  <a:alpha val="40000"/>
                </a:prstClr>
              </a:outerShdw>
            </a:effectLst>
          </p:spPr>
        </p:pic>
      </p:grpSp>
      <p:cxnSp>
        <p:nvCxnSpPr>
          <p:cNvPr id="55" name="Straight Connector 54">
            <a:extLst>
              <a:ext uri="{FF2B5EF4-FFF2-40B4-BE49-F238E27FC236}">
                <a16:creationId xmlns:a16="http://schemas.microsoft.com/office/drawing/2014/main" id="{A0FFC2EF-FB4A-8076-CE7E-1C4844961082}"/>
              </a:ext>
            </a:extLst>
          </p:cNvPr>
          <p:cNvCxnSpPr>
            <a:cxnSpLocks/>
          </p:cNvCxnSpPr>
          <p:nvPr/>
        </p:nvCxnSpPr>
        <p:spPr>
          <a:xfrm rot="16200000">
            <a:off x="3728543" y="3671146"/>
            <a:ext cx="2834640" cy="0"/>
          </a:xfrm>
          <a:prstGeom prst="line">
            <a:avLst/>
          </a:prstGeom>
          <a:ln w="19050">
            <a:solidFill>
              <a:srgbClr val="007681"/>
            </a:solidFill>
          </a:ln>
        </p:spPr>
        <p:style>
          <a:lnRef idx="1">
            <a:schemeClr val="accent1"/>
          </a:lnRef>
          <a:fillRef idx="0">
            <a:schemeClr val="accent1"/>
          </a:fillRef>
          <a:effectRef idx="0">
            <a:schemeClr val="accent1"/>
          </a:effectRef>
          <a:fontRef idx="minor">
            <a:schemeClr val="tx1"/>
          </a:fontRef>
        </p:style>
      </p:cxnSp>
      <p:sp>
        <p:nvSpPr>
          <p:cNvPr id="56" name="Text Placeholder 12">
            <a:extLst>
              <a:ext uri="{FF2B5EF4-FFF2-40B4-BE49-F238E27FC236}">
                <a16:creationId xmlns:a16="http://schemas.microsoft.com/office/drawing/2014/main" id="{2399A574-12C9-3183-8B3C-8F05ED5578AE}"/>
              </a:ext>
            </a:extLst>
          </p:cNvPr>
          <p:cNvSpPr txBox="1">
            <a:spLocks/>
          </p:cNvSpPr>
          <p:nvPr/>
        </p:nvSpPr>
        <p:spPr>
          <a:xfrm>
            <a:off x="431801" y="5998163"/>
            <a:ext cx="10899922" cy="2425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
              <a:spcBef>
                <a:spcPts val="0"/>
              </a:spcBef>
              <a:spcAft>
                <a:spcPts val="600"/>
              </a:spcAft>
              <a:buFontTx/>
              <a:buNone/>
              <a:defRPr/>
            </a:pPr>
            <a:r>
              <a:rPr lang="en-US" sz="1400" dirty="0"/>
              <a:t>View a summary of what is available for 2025: </a:t>
            </a:r>
            <a:r>
              <a:rPr lang="en-US" sz="1400" dirty="0">
                <a:solidFill>
                  <a:srgbClr val="F79135"/>
                </a:solidFill>
                <a:hlinkClick r:id="rId16">
                  <a:extLst>
                    <a:ext uri="{A12FA001-AC4F-418D-AE19-62706E023703}">
                      <ahyp:hlinkClr xmlns:ahyp="http://schemas.microsoft.com/office/drawing/2018/hyperlinkcolor" val="tx"/>
                    </a:ext>
                  </a:extLst>
                </a:hlinkClick>
              </a:rPr>
              <a:t>Marketing Material Summary </a:t>
            </a:r>
            <a:r>
              <a:rPr lang="en-US" sz="1400" kern="0" dirty="0">
                <a:solidFill>
                  <a:sysClr val="windowText" lastClr="000000"/>
                </a:solidFill>
                <a:latin typeface="Avenir Next LT Pro" panose="020B0504020202020204" pitchFamily="34" charset="0"/>
              </a:rPr>
              <a:t> </a:t>
            </a:r>
            <a:endParaRPr lang="en-US" sz="1400" kern="0" dirty="0">
              <a:solidFill>
                <a:srgbClr val="F79135"/>
              </a:solidFill>
              <a:latin typeface="Avenir Next LT Pro" panose="020B0504020202020204" pitchFamily="34" charset="0"/>
            </a:endParaRPr>
          </a:p>
        </p:txBody>
      </p:sp>
    </p:spTree>
    <p:extLst>
      <p:ext uri="{BB962C8B-B14F-4D97-AF65-F5344CB8AC3E}">
        <p14:creationId xmlns:p14="http://schemas.microsoft.com/office/powerpoint/2010/main" val="4099088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B29D3-33D8-6C60-6AB7-D6E3E8787E1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EE9A9ED-4E0B-C2C1-C916-74339DCB7280}"/>
              </a:ext>
            </a:extLst>
          </p:cNvPr>
          <p:cNvSpPr>
            <a:spLocks noGrp="1"/>
          </p:cNvSpPr>
          <p:nvPr>
            <p:ph type="title"/>
          </p:nvPr>
        </p:nvSpPr>
        <p:spPr/>
        <p:txBody>
          <a:bodyPr/>
          <a:lstStyle/>
          <a:p>
            <a:r>
              <a:rPr lang="en-US"/>
              <a:t>Information at your Fingertips</a:t>
            </a:r>
          </a:p>
        </p:txBody>
      </p:sp>
      <p:grpSp>
        <p:nvGrpSpPr>
          <p:cNvPr id="10" name="Group 9">
            <a:extLst>
              <a:ext uri="{FF2B5EF4-FFF2-40B4-BE49-F238E27FC236}">
                <a16:creationId xmlns:a16="http://schemas.microsoft.com/office/drawing/2014/main" id="{C1CCB593-41FF-42F8-11C9-217537FDCB65}"/>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05400D55-F82D-E01D-D52F-15651C603071}"/>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764206B5-53F1-6A11-BA25-BA696170E551}"/>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B5F051C5-E23A-E9E3-1DE2-9F4FC6C1F7DA}"/>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91E325FA-9BF7-1137-9017-DB49F56603CF}"/>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BE85A80D-15DD-F5C2-5299-D9FA54B1B6EA}"/>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56FADE7F-EF3B-5C9A-D570-E3BBCAF3DF6B}"/>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DAE2C985-911B-C9A4-855A-AAFE4B8CD264}"/>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AAFA5B81-0F53-F1BA-35D9-9A2B2DD0D5D2}"/>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5228367A-19F7-47D0-4EC0-9EB649513CC4}"/>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B2261E5C-6BEF-7DAD-499E-2EC3856CC745}"/>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85FBBBAB-CCF5-C590-E61B-0B2291669D70}"/>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848F4BA2-BDDB-184E-B555-8F81EE998C39}"/>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C664CD0A-DA9A-45EF-71C1-5421F8E6F1A3}"/>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D6114148-BF7E-E4EB-8680-A65C96AE0184}"/>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8CBA4D3D-C9D7-9E71-DC0C-82D70AFF953B}"/>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7E1D9A25-4FC1-30C9-30D4-A38ED4BFD155}"/>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FB952461-FF20-8540-2A2C-5FF352308E83}"/>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40E574BB-A7C5-D93B-EE83-68C25F1F4F76}"/>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C898CFE3-BA89-5762-9360-FC7B2D5372CF}"/>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89B97AB6-5FD7-25FD-DC6F-F994480F9549}"/>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D69337D0-34BD-377B-2D5F-01D6EDED21F0}"/>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2" name="TextBox 1">
            <a:extLst>
              <a:ext uri="{FF2B5EF4-FFF2-40B4-BE49-F238E27FC236}">
                <a16:creationId xmlns:a16="http://schemas.microsoft.com/office/drawing/2014/main" id="{B0ACB635-BA5B-67B6-CE1A-B945866055A5}"/>
              </a:ext>
            </a:extLst>
          </p:cNvPr>
          <p:cNvSpPr txBox="1"/>
          <p:nvPr/>
        </p:nvSpPr>
        <p:spPr>
          <a:xfrm>
            <a:off x="559846" y="1120285"/>
            <a:ext cx="10590231"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venir Next Demi Bold"/>
                <a:ea typeface="+mn-ea"/>
                <a:cs typeface="+mn-cs"/>
              </a:rPr>
              <a:t>First Look Website | </a:t>
            </a:r>
            <a:r>
              <a:rPr kumimoji="0" lang="en-US" sz="2800" b="1" i="0" u="none" strike="noStrike" kern="1200" cap="none" spc="0" normalizeH="0" baseline="0" noProof="0">
                <a:ln>
                  <a:noFill/>
                </a:ln>
                <a:solidFill>
                  <a:srgbClr val="F79135"/>
                </a:solidFill>
                <a:effectLst/>
                <a:uLnTx/>
                <a:uFillTx/>
                <a:latin typeface="Avenir Next Demi Bold"/>
                <a:ea typeface="+mn-ea"/>
                <a:cs typeface="+mn-cs"/>
                <a:hlinkClick r:id="rId3">
                  <a:extLst>
                    <a:ext uri="{A12FA001-AC4F-418D-AE19-62706E023703}">
                      <ahyp:hlinkClr xmlns:ahyp="http://schemas.microsoft.com/office/drawing/2018/hyperlinkcolor" val="tx"/>
                    </a:ext>
                  </a:extLst>
                </a:hlinkClick>
              </a:rPr>
              <a:t>zingfirstlook.com</a:t>
            </a:r>
            <a:endParaRPr kumimoji="0" lang="en-US" sz="2800" b="1" i="0" u="none" strike="noStrike" kern="1200" cap="none" spc="0" normalizeH="0" baseline="0" noProof="0">
              <a:ln>
                <a:noFill/>
              </a:ln>
              <a:solidFill>
                <a:srgbClr val="F79135"/>
              </a:solidFill>
              <a:effectLst/>
              <a:uLnTx/>
              <a:uFillTx/>
              <a:latin typeface="Avenir Next Demi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373E"/>
                </a:solidFill>
                <a:effectLst/>
                <a:uLnTx/>
                <a:uFillTx/>
                <a:latin typeface="Avenir Next Demi Bold"/>
                <a:ea typeface="+mn-ea"/>
                <a:cs typeface="+mn-cs"/>
              </a:rPr>
              <a:t>	</a:t>
            </a:r>
            <a:endParaRPr kumimoji="0" lang="en-US" sz="1800" b="0" i="0" u="none" strike="noStrike" kern="1200" cap="none" spc="0" normalizeH="0" baseline="0" noProof="0">
              <a:ln>
                <a:noFill/>
              </a:ln>
              <a:solidFill>
                <a:srgbClr val="F79135"/>
              </a:solidFill>
              <a:effectLst/>
              <a:uLnTx/>
              <a:uFillTx/>
              <a:latin typeface="Avenir Next Demi Bold"/>
              <a:ea typeface="+mn-ea"/>
              <a:cs typeface="+mn-cs"/>
            </a:endParaRPr>
          </a:p>
        </p:txBody>
      </p:sp>
      <p:pic>
        <p:nvPicPr>
          <p:cNvPr id="3" name="Picture 2">
            <a:extLst>
              <a:ext uri="{FF2B5EF4-FFF2-40B4-BE49-F238E27FC236}">
                <a16:creationId xmlns:a16="http://schemas.microsoft.com/office/drawing/2014/main" id="{7A255F60-2BA7-CFED-A6A1-83CF139D9900}"/>
              </a:ext>
            </a:extLst>
          </p:cNvPr>
          <p:cNvPicPr>
            <a:picLocks noChangeAspect="1"/>
          </p:cNvPicPr>
          <p:nvPr/>
        </p:nvPicPr>
        <p:blipFill>
          <a:blip r:embed="rId4"/>
          <a:stretch>
            <a:fillRect/>
          </a:stretch>
        </p:blipFill>
        <p:spPr>
          <a:xfrm>
            <a:off x="1198075" y="2222215"/>
            <a:ext cx="9795850" cy="3948671"/>
          </a:xfrm>
          <a:prstGeom prst="rect">
            <a:avLst/>
          </a:prstGeom>
        </p:spPr>
      </p:pic>
    </p:spTree>
    <p:extLst>
      <p:ext uri="{BB962C8B-B14F-4D97-AF65-F5344CB8AC3E}">
        <p14:creationId xmlns:p14="http://schemas.microsoft.com/office/powerpoint/2010/main" val="4150696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5CF0F-C991-F7A0-E785-0A2DE931472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F005D5-0E16-9EF4-AF22-1B9C4BB67C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58" b="97324" l="2094" r="99372">
                        <a14:foregroundMark x1="4555" y1="16551" x2="3351" y2="44301"/>
                        <a14:foregroundMark x1="3351" y1="44301" x2="8115" y2="72547"/>
                        <a14:foregroundMark x1="8115" y1="72547" x2="22932" y2="97027"/>
                        <a14:foregroundMark x1="22932" y1="97027" x2="81675" y2="82061"/>
                        <a14:foregroundMark x1="81675" y1="82061" x2="87148" y2="26839"/>
                        <a14:foregroundMark x1="84710" y1="18307" x2="20838" y2="21606"/>
                        <a14:foregroundMark x1="20838" y1="21606" x2="5340" y2="34787"/>
                        <a14:foregroundMark x1="5340" y1="34787" x2="10733" y2="70862"/>
                        <a14:foregroundMark x1="10733" y1="70862" x2="63979" y2="80674"/>
                        <a14:foregroundMark x1="63979" y1="80674" x2="79948" y2="65114"/>
                        <a14:foregroundMark x1="79948" y1="65114" x2="90209" y2="72151"/>
                        <a14:foregroundMark x1="90209" y1="72151" x2="94817" y2="35778"/>
                        <a14:foregroundMark x1="93555" y1="15696" x2="93246" y2="10803"/>
                        <a14:foregroundMark x1="94817" y1="35778" x2="94198" y2="25934"/>
                        <a14:foregroundMark x1="5288" y1="21308" x2="4346" y2="79286"/>
                        <a14:foregroundMark x1="4346" y1="79286" x2="5236" y2="88900"/>
                        <a14:foregroundMark x1="5236" y1="88900" x2="13979" y2="94054"/>
                        <a14:foregroundMark x1="13979" y1="94054" x2="50000" y2="92369"/>
                        <a14:foregroundMark x1="50000" y1="92369" x2="36492" y2="52924"/>
                        <a14:foregroundMark x1="36492" y1="52924" x2="38534" y2="74727"/>
                        <a14:foregroundMark x1="38534" y1="74727" x2="59215" y2="82260"/>
                        <a14:foregroundMark x1="59215" y1="82260" x2="96492" y2="74827"/>
                        <a14:foregroundMark x1="96492" y1="74827" x2="98272" y2="60654"/>
                        <a14:foregroundMark x1="98272" y1="60654" x2="96335" y2="22299"/>
                        <a14:foregroundMark x1="96335" y1="22299" x2="98848" y2="96729"/>
                        <a14:foregroundMark x1="98848" y1="96729" x2="99424" y2="90585"/>
                        <a14:foregroundMark x1="93874" y1="6838" x2="89267" y2="9713"/>
                        <a14:foregroundMark x1="89267" y1="9713" x2="88669" y2="16033"/>
                        <a14:foregroundMark x1="95385" y1="17091" x2="92461" y2="4856"/>
                        <a14:foregroundMark x1="92461" y1="4856" x2="87173" y2="10605"/>
                        <a14:foregroundMark x1="87173" y1="10605" x2="85393" y2="14272"/>
                        <a14:foregroundMark x1="2827" y1="18335" x2="7592" y2="18731"/>
                        <a14:foregroundMark x1="7592" y1="18731" x2="7801" y2="27948"/>
                        <a14:foregroundMark x1="7801" y1="27948" x2="3508" y2="41328"/>
                        <a14:foregroundMark x1="3508" y1="41328" x2="2251" y2="81863"/>
                        <a14:foregroundMark x1="2251" y1="81863" x2="3613" y2="91477"/>
                        <a14:foregroundMark x1="3613" y1="91477" x2="7382" y2="97423"/>
                        <a14:foregroundMark x1="7382" y1="97423" x2="37225" y2="82061"/>
                        <a14:foregroundMark x1="37225" y1="82061" x2="38377" y2="74133"/>
                        <a14:foregroundMark x1="2461" y1="21804" x2="3508" y2="82656"/>
                        <a14:foregroundMark x1="3508" y1="82656" x2="2094" y2="94747"/>
                        <a14:backgroundMark x1="3927" y1="12389" x2="14346" y2="13082"/>
                        <a14:backgroundMark x1="12042" y1="10505" x2="11466" y2="12190"/>
                        <a14:backgroundMark x1="6702" y1="14272" x2="5864" y2="14668"/>
                        <a14:backgroundMark x1="5864" y1="14668" x2="3351" y2="15362"/>
                        <a14:backgroundMark x1="96126" y1="20416" x2="83979" y2="21606"/>
                        <a14:backgroundMark x1="83979" y1="21606" x2="93246" y2="19029"/>
                        <a14:backgroundMark x1="93246" y1="19029" x2="88220" y2="21705"/>
                        <a14:backgroundMark x1="88220" y1="21705" x2="92147" y2="18038"/>
                        <a14:backgroundMark x1="96283" y1="18533" x2="84921" y2="18930"/>
                        <a14:backgroundMark x1="84921" y1="18930" x2="90890" y2="18632"/>
                        <a14:backgroundMark x1="90890" y1="18632" x2="94974" y2="23687"/>
                        <a14:backgroundMark x1="94974" y1="23687" x2="90052" y2="27156"/>
                        <a14:backgroundMark x1="90052" y1="27156" x2="85654" y2="24777"/>
                        <a14:backgroundMark x1="85654" y1="24777" x2="95602" y2="23290"/>
                        <a14:backgroundMark x1="95602" y1="23290" x2="88010" y2="24083"/>
                        <a14:backgroundMark x1="88010" y1="24083" x2="94869" y2="21705"/>
                        <a14:backgroundMark x1="94869" y1="21705" x2="95079" y2="21506"/>
                        <a14:backgroundMark x1="84764" y1="18335" x2="90000" y2="17047"/>
                        <a14:backgroundMark x1="90000" y1="17047" x2="94450" y2="17146"/>
                        <a14:backgroundMark x1="94450" y1="17146" x2="94555" y2="23588"/>
                        <a14:backgroundMark x1="85497" y1="18038" x2="84136" y2="16452"/>
                        <a14:backgroundMark x1="97487" y1="16947" x2="95916" y2="19722"/>
                      </a14:backgroundRemoval>
                    </a14:imgEffect>
                  </a14:imgLayer>
                </a14:imgProps>
              </a:ext>
            </a:extLst>
          </a:blip>
          <a:srcRect t="17870"/>
          <a:stretch>
            <a:fillRect/>
          </a:stretch>
        </p:blipFill>
        <p:spPr>
          <a:xfrm>
            <a:off x="283242" y="1393161"/>
            <a:ext cx="11259881" cy="4885333"/>
          </a:xfrm>
          <a:prstGeom prst="rect">
            <a:avLst/>
          </a:prstGeom>
        </p:spPr>
      </p:pic>
      <p:sp>
        <p:nvSpPr>
          <p:cNvPr id="8" name="Title 7">
            <a:extLst>
              <a:ext uri="{FF2B5EF4-FFF2-40B4-BE49-F238E27FC236}">
                <a16:creationId xmlns:a16="http://schemas.microsoft.com/office/drawing/2014/main" id="{5A5BC8A4-56AD-8DC7-1723-3BAAB2BA9FAF}"/>
              </a:ext>
            </a:extLst>
          </p:cNvPr>
          <p:cNvSpPr>
            <a:spLocks noGrp="1"/>
          </p:cNvSpPr>
          <p:nvPr>
            <p:ph type="title"/>
          </p:nvPr>
        </p:nvSpPr>
        <p:spPr/>
        <p:txBody>
          <a:bodyPr/>
          <a:lstStyle/>
          <a:p>
            <a:pPr lvl="0">
              <a:lnSpc>
                <a:spcPct val="100000"/>
              </a:lnSpc>
              <a:buClr>
                <a:srgbClr val="FFFFFF"/>
              </a:buClr>
              <a:defRPr/>
            </a:pPr>
            <a:r>
              <a:rPr lang="en-US" b="0" spc="0">
                <a:solidFill>
                  <a:srgbClr val="006F81"/>
                </a:solidFill>
                <a:latin typeface="Avenir Next LT Pro Demi" panose="020B0704020202020204" pitchFamily="34" charset="0"/>
              </a:rPr>
              <a:t>End of Year Incentive</a:t>
            </a:r>
          </a:p>
        </p:txBody>
      </p:sp>
      <p:grpSp>
        <p:nvGrpSpPr>
          <p:cNvPr id="10" name="Group 9">
            <a:extLst>
              <a:ext uri="{FF2B5EF4-FFF2-40B4-BE49-F238E27FC236}">
                <a16:creationId xmlns:a16="http://schemas.microsoft.com/office/drawing/2014/main" id="{05A26172-5716-AA81-23EF-4D7A4CDB8E48}"/>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78550038-4410-A2BA-9383-898318404D8E}"/>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4DD8731D-241C-9B67-AFE1-8AFF42910117}"/>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C1205868-6A3C-101F-B6E0-B37204B3D4CB}"/>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BF6BB73B-DF9E-5666-26F4-07B93C9F756A}"/>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1FAF70C1-199F-1928-2C7D-B97FB3E050FF}"/>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2BC7B279-3B5C-7205-1256-1B37B9DE3AD6}"/>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AFAE4E72-60AC-B794-FC03-DDF689DD860E}"/>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F1678CA7-AFA0-5CE8-8D79-79D787F3198E}"/>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50618481-C11A-4A98-35B8-0858EDC48DA2}"/>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FB40AD44-7B3B-2557-C219-43767B079297}"/>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A12ADB9B-CC54-8E85-6F40-F3B0811B65F5}"/>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0527CA44-484A-ADE5-EEFF-CF2447F994E6}"/>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D386E698-A1C1-FF03-A34C-1C3D7315C6C3}"/>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523DDCD4-39CC-9A69-9954-61336BC32398}"/>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3EFD6C20-DD7D-9DBB-D83B-0AC15ADE2659}"/>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DCB97FCF-4698-4A80-5972-A271642B2097}"/>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4CC23AA5-0B57-94C1-F101-04DBFC8207FF}"/>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E2BEE691-98DF-21A4-0980-C214837D10DB}"/>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44A2361C-CC8E-FD8E-E090-04465645C2C6}"/>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82E9F95C-222A-B96A-19C5-0AB52EDC7AA9}"/>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E3E87417-8659-6782-B04B-200F41A88D5E}"/>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5" name="Oval 4">
            <a:hlinkClick r:id="rId5"/>
            <a:extLst>
              <a:ext uri="{FF2B5EF4-FFF2-40B4-BE49-F238E27FC236}">
                <a16:creationId xmlns:a16="http://schemas.microsoft.com/office/drawing/2014/main" id="{66F694BC-99E8-73F8-94E7-85B2351188B1}"/>
              </a:ext>
            </a:extLst>
          </p:cNvPr>
          <p:cNvSpPr/>
          <p:nvPr/>
        </p:nvSpPr>
        <p:spPr>
          <a:xfrm>
            <a:off x="9348245" y="341253"/>
            <a:ext cx="1463040" cy="1463040"/>
          </a:xfrm>
          <a:prstGeom prst="ellipse">
            <a:avLst/>
          </a:prstGeom>
          <a:solidFill>
            <a:srgbClr val="F79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ESRD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Lock-In Incentive</a:t>
            </a:r>
          </a:p>
        </p:txBody>
      </p:sp>
      <p:sp>
        <p:nvSpPr>
          <p:cNvPr id="6" name="TextBox 5">
            <a:extLst>
              <a:ext uri="{FF2B5EF4-FFF2-40B4-BE49-F238E27FC236}">
                <a16:creationId xmlns:a16="http://schemas.microsoft.com/office/drawing/2014/main" id="{F26083A4-3751-F08F-EBD3-B74AD6CCEF69}"/>
              </a:ext>
            </a:extLst>
          </p:cNvPr>
          <p:cNvSpPr txBox="1"/>
          <p:nvPr/>
        </p:nvSpPr>
        <p:spPr>
          <a:xfrm>
            <a:off x="10808348" y="1293389"/>
            <a:ext cx="9679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venir Next Demi Bold"/>
                <a:ea typeface="+mn-ea"/>
                <a:cs typeface="+mn-cs"/>
              </a:rPr>
              <a:t>Click to download</a:t>
            </a:r>
          </a:p>
        </p:txBody>
      </p:sp>
      <p:pic>
        <p:nvPicPr>
          <p:cNvPr id="7" name="Graphic 6" descr="Arrow: Counter-clockwise curve with solid fill">
            <a:extLst>
              <a:ext uri="{FF2B5EF4-FFF2-40B4-BE49-F238E27FC236}">
                <a16:creationId xmlns:a16="http://schemas.microsoft.com/office/drawing/2014/main" id="{6AD72439-9800-1EB3-59BF-92805E4865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175766" flipH="1" flipV="1">
            <a:off x="10848531" y="889125"/>
            <a:ext cx="575927" cy="575927"/>
          </a:xfrm>
          <a:prstGeom prst="rect">
            <a:avLst/>
          </a:prstGeom>
        </p:spPr>
      </p:pic>
    </p:spTree>
    <p:extLst>
      <p:ext uri="{BB962C8B-B14F-4D97-AF65-F5344CB8AC3E}">
        <p14:creationId xmlns:p14="http://schemas.microsoft.com/office/powerpoint/2010/main" val="322207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70604-6A46-538C-802C-EAF8A1D402B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29CCEBB-ED95-C50C-7EBA-B4EF0DDC212F}"/>
              </a:ext>
            </a:extLst>
          </p:cNvPr>
          <p:cNvSpPr>
            <a:spLocks noGrp="1"/>
          </p:cNvSpPr>
          <p:nvPr>
            <p:ph type="title"/>
          </p:nvPr>
        </p:nvSpPr>
        <p:spPr/>
        <p:txBody>
          <a:bodyPr/>
          <a:lstStyle/>
          <a:p>
            <a:r>
              <a:rPr lang="en-US"/>
              <a:t>Gold Standard Performance Winner</a:t>
            </a:r>
          </a:p>
        </p:txBody>
      </p:sp>
      <p:sp>
        <p:nvSpPr>
          <p:cNvPr id="13" name="Text Placeholder 12">
            <a:extLst>
              <a:ext uri="{FF2B5EF4-FFF2-40B4-BE49-F238E27FC236}">
                <a16:creationId xmlns:a16="http://schemas.microsoft.com/office/drawing/2014/main" id="{D765F677-6DFF-DEA8-4873-0CC1FF14CAD5}"/>
              </a:ext>
            </a:extLst>
          </p:cNvPr>
          <p:cNvSpPr>
            <a:spLocks noGrp="1"/>
          </p:cNvSpPr>
          <p:nvPr>
            <p:ph type="body" sz="quarter" idx="32"/>
          </p:nvPr>
        </p:nvSpPr>
        <p:spPr>
          <a:xfrm>
            <a:off x="431801" y="1008000"/>
            <a:ext cx="10899922" cy="360000"/>
          </a:xfrm>
        </p:spPr>
        <p:txBody>
          <a:bodyPr/>
          <a:lstStyle/>
          <a:p>
            <a:r>
              <a:rPr lang="en-US" sz="1600"/>
              <a:t>Recipient of the </a:t>
            </a:r>
            <a:r>
              <a:rPr lang="en-US" sz="1600" b="1"/>
              <a:t>Senior Choice Gold Award </a:t>
            </a:r>
            <a:r>
              <a:rPr lang="en-US" sz="1600"/>
              <a:t>from </a:t>
            </a:r>
            <a:r>
              <a:rPr lang="en-US" sz="1600" err="1"/>
              <a:t>HealthMetrix</a:t>
            </a:r>
            <a:r>
              <a:rPr lang="en-US" sz="1600"/>
              <a:t> Research for Excellence in 2025 Medicare Plan Benefits Value &amp; Performance! The recognition highlights our </a:t>
            </a:r>
            <a:r>
              <a:rPr lang="en-US" sz="1600" b="1"/>
              <a:t>Select Care HMO</a:t>
            </a:r>
            <a:r>
              <a:rPr lang="en-US" sz="1600"/>
              <a:t> $0 premium plan (Detroit, Memphis, &amp; Nashville) and </a:t>
            </a:r>
            <a:r>
              <a:rPr lang="en-US" sz="1600" b="1"/>
              <a:t>Elite Select HMO </a:t>
            </a:r>
            <a:r>
              <a:rPr lang="en-US" sz="1600"/>
              <a:t>$0 premium plan (Akron, Cleveland, Chicago, &amp; Indianapolis), both of which earned a 3.5-star rating. Additionally, our Elite Select HMO in Cook County, IL, was honored for offering the </a:t>
            </a:r>
            <a:r>
              <a:rPr lang="en-US" sz="1600" b="1"/>
              <a:t>Best Part D Value </a:t>
            </a:r>
            <a:r>
              <a:rPr lang="en-US" sz="1600"/>
              <a:t>for 90-day Mail Order.</a:t>
            </a:r>
          </a:p>
        </p:txBody>
      </p:sp>
      <p:grpSp>
        <p:nvGrpSpPr>
          <p:cNvPr id="2" name="Group 1">
            <a:extLst>
              <a:ext uri="{FF2B5EF4-FFF2-40B4-BE49-F238E27FC236}">
                <a16:creationId xmlns:a16="http://schemas.microsoft.com/office/drawing/2014/main" id="{01C06267-8991-0BFB-C10B-68ED80C5BBDA}"/>
              </a:ext>
            </a:extLst>
          </p:cNvPr>
          <p:cNvGrpSpPr/>
          <p:nvPr/>
        </p:nvGrpSpPr>
        <p:grpSpPr>
          <a:xfrm>
            <a:off x="11734791" y="-110431"/>
            <a:ext cx="686086" cy="1763191"/>
            <a:chOff x="6381946" y="106386"/>
            <a:chExt cx="280734" cy="721466"/>
          </a:xfrm>
        </p:grpSpPr>
        <p:sp>
          <p:nvSpPr>
            <p:cNvPr id="3" name="Oval 2">
              <a:extLst>
                <a:ext uri="{FF2B5EF4-FFF2-40B4-BE49-F238E27FC236}">
                  <a16:creationId xmlns:a16="http://schemas.microsoft.com/office/drawing/2014/main" id="{2B8E46D5-45C4-3C2F-77B6-5385ED074366}"/>
                </a:ext>
              </a:extLst>
            </p:cNvPr>
            <p:cNvSpPr/>
            <p:nvPr/>
          </p:nvSpPr>
          <p:spPr>
            <a:xfrm>
              <a:off x="6381946"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 name="Oval 3">
              <a:extLst>
                <a:ext uri="{FF2B5EF4-FFF2-40B4-BE49-F238E27FC236}">
                  <a16:creationId xmlns:a16="http://schemas.microsoft.com/office/drawing/2014/main" id="{A4D34E86-F55C-5530-2C1D-128CD7715005}"/>
                </a:ext>
              </a:extLst>
            </p:cNvPr>
            <p:cNvSpPr/>
            <p:nvPr/>
          </p:nvSpPr>
          <p:spPr>
            <a:xfrm>
              <a:off x="6381946"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 name="Oval 4">
              <a:extLst>
                <a:ext uri="{FF2B5EF4-FFF2-40B4-BE49-F238E27FC236}">
                  <a16:creationId xmlns:a16="http://schemas.microsoft.com/office/drawing/2014/main" id="{32C323B5-A255-CB9E-7071-CB828188222D}"/>
                </a:ext>
              </a:extLst>
            </p:cNvPr>
            <p:cNvSpPr/>
            <p:nvPr/>
          </p:nvSpPr>
          <p:spPr>
            <a:xfrm>
              <a:off x="6381946"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 name="Oval 5">
              <a:extLst>
                <a:ext uri="{FF2B5EF4-FFF2-40B4-BE49-F238E27FC236}">
                  <a16:creationId xmlns:a16="http://schemas.microsoft.com/office/drawing/2014/main" id="{1C20F8ED-7D0B-69FB-1F26-659B4FBA1FED}"/>
                </a:ext>
              </a:extLst>
            </p:cNvPr>
            <p:cNvSpPr/>
            <p:nvPr/>
          </p:nvSpPr>
          <p:spPr>
            <a:xfrm>
              <a:off x="6381946"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9B6E58F6-D97D-3C96-E4EF-7507B3161905}"/>
                </a:ext>
              </a:extLst>
            </p:cNvPr>
            <p:cNvSpPr/>
            <p:nvPr/>
          </p:nvSpPr>
          <p:spPr>
            <a:xfrm>
              <a:off x="6381946"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8BD43DD7-5775-B1C6-71F1-5305A4C1FE67}"/>
                </a:ext>
              </a:extLst>
            </p:cNvPr>
            <p:cNvSpPr/>
            <p:nvPr/>
          </p:nvSpPr>
          <p:spPr>
            <a:xfrm>
              <a:off x="6381946"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9D83D2C7-A057-44D0-BBDD-21E3AAF89FD2}"/>
                </a:ext>
              </a:extLst>
            </p:cNvPr>
            <p:cNvSpPr/>
            <p:nvPr/>
          </p:nvSpPr>
          <p:spPr>
            <a:xfrm>
              <a:off x="6486721"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6F9FB36B-D07C-56E3-6367-C739F02B3BDE}"/>
                </a:ext>
              </a:extLst>
            </p:cNvPr>
            <p:cNvSpPr/>
            <p:nvPr/>
          </p:nvSpPr>
          <p:spPr>
            <a:xfrm>
              <a:off x="6486721"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91AAC1F6-0B91-0B2A-460A-CDB0AE6B98E0}"/>
                </a:ext>
              </a:extLst>
            </p:cNvPr>
            <p:cNvSpPr/>
            <p:nvPr/>
          </p:nvSpPr>
          <p:spPr>
            <a:xfrm>
              <a:off x="6486721"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D9E7F969-BBCC-D9A9-453E-22AA6E0DDE9A}"/>
                </a:ext>
              </a:extLst>
            </p:cNvPr>
            <p:cNvSpPr/>
            <p:nvPr/>
          </p:nvSpPr>
          <p:spPr>
            <a:xfrm>
              <a:off x="6486721"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E1CB46BB-B32F-1DB5-708E-5873BA0BFF97}"/>
                </a:ext>
              </a:extLst>
            </p:cNvPr>
            <p:cNvSpPr/>
            <p:nvPr/>
          </p:nvSpPr>
          <p:spPr>
            <a:xfrm>
              <a:off x="6486721"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1" name="Oval 20">
              <a:extLst>
                <a:ext uri="{FF2B5EF4-FFF2-40B4-BE49-F238E27FC236}">
                  <a16:creationId xmlns:a16="http://schemas.microsoft.com/office/drawing/2014/main" id="{68775336-36D6-E107-419A-32F5D7A148CC}"/>
                </a:ext>
              </a:extLst>
            </p:cNvPr>
            <p:cNvSpPr/>
            <p:nvPr/>
          </p:nvSpPr>
          <p:spPr>
            <a:xfrm>
              <a:off x="6486721"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2" name="Oval 21">
              <a:extLst>
                <a:ext uri="{FF2B5EF4-FFF2-40B4-BE49-F238E27FC236}">
                  <a16:creationId xmlns:a16="http://schemas.microsoft.com/office/drawing/2014/main" id="{90C88A79-46C1-86D9-364B-6E9413EB3A70}"/>
                </a:ext>
              </a:extLst>
            </p:cNvPr>
            <p:cNvSpPr/>
            <p:nvPr/>
          </p:nvSpPr>
          <p:spPr>
            <a:xfrm>
              <a:off x="6591496" y="2187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3" name="Oval 22">
              <a:extLst>
                <a:ext uri="{FF2B5EF4-FFF2-40B4-BE49-F238E27FC236}">
                  <a16:creationId xmlns:a16="http://schemas.microsoft.com/office/drawing/2014/main" id="{DEA281D2-990C-8389-CDBD-446B0B5C1ABC}"/>
                </a:ext>
              </a:extLst>
            </p:cNvPr>
            <p:cNvSpPr/>
            <p:nvPr/>
          </p:nvSpPr>
          <p:spPr>
            <a:xfrm>
              <a:off x="6591496" y="3263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4" name="Oval 23">
              <a:extLst>
                <a:ext uri="{FF2B5EF4-FFF2-40B4-BE49-F238E27FC236}">
                  <a16:creationId xmlns:a16="http://schemas.microsoft.com/office/drawing/2014/main" id="{7BAED97A-C0B4-C90B-38EA-44D809B56994}"/>
                </a:ext>
              </a:extLst>
            </p:cNvPr>
            <p:cNvSpPr/>
            <p:nvPr/>
          </p:nvSpPr>
          <p:spPr>
            <a:xfrm>
              <a:off x="6591496" y="4338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5" name="Oval 24">
              <a:extLst>
                <a:ext uri="{FF2B5EF4-FFF2-40B4-BE49-F238E27FC236}">
                  <a16:creationId xmlns:a16="http://schemas.microsoft.com/office/drawing/2014/main" id="{137C5D1A-8794-9AFC-59BD-6208393E4513}"/>
                </a:ext>
              </a:extLst>
            </p:cNvPr>
            <p:cNvSpPr/>
            <p:nvPr/>
          </p:nvSpPr>
          <p:spPr>
            <a:xfrm>
              <a:off x="6591496" y="5414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6" name="Oval 25">
              <a:extLst>
                <a:ext uri="{FF2B5EF4-FFF2-40B4-BE49-F238E27FC236}">
                  <a16:creationId xmlns:a16="http://schemas.microsoft.com/office/drawing/2014/main" id="{5AF928D9-6D70-BEEF-4D76-6A6A20E84087}"/>
                </a:ext>
              </a:extLst>
            </p:cNvPr>
            <p:cNvSpPr/>
            <p:nvPr/>
          </p:nvSpPr>
          <p:spPr>
            <a:xfrm>
              <a:off x="6591496" y="6490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7" name="Oval 26">
              <a:extLst>
                <a:ext uri="{FF2B5EF4-FFF2-40B4-BE49-F238E27FC236}">
                  <a16:creationId xmlns:a16="http://schemas.microsoft.com/office/drawing/2014/main" id="{519F1BB1-9FAA-8826-32A6-058BD479B6D6}"/>
                </a:ext>
              </a:extLst>
            </p:cNvPr>
            <p:cNvSpPr/>
            <p:nvPr/>
          </p:nvSpPr>
          <p:spPr>
            <a:xfrm>
              <a:off x="6591496" y="75666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8" name="Oval 27">
              <a:extLst>
                <a:ext uri="{FF2B5EF4-FFF2-40B4-BE49-F238E27FC236}">
                  <a16:creationId xmlns:a16="http://schemas.microsoft.com/office/drawing/2014/main" id="{4C3AB751-08B8-5219-279B-5E7DD551586E}"/>
                </a:ext>
              </a:extLst>
            </p:cNvPr>
            <p:cNvSpPr/>
            <p:nvPr/>
          </p:nvSpPr>
          <p:spPr>
            <a:xfrm>
              <a:off x="6381946"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9" name="Oval 28">
              <a:extLst>
                <a:ext uri="{FF2B5EF4-FFF2-40B4-BE49-F238E27FC236}">
                  <a16:creationId xmlns:a16="http://schemas.microsoft.com/office/drawing/2014/main" id="{08D759E5-68AB-24F3-865B-B7E549BE5028}"/>
                </a:ext>
              </a:extLst>
            </p:cNvPr>
            <p:cNvSpPr/>
            <p:nvPr/>
          </p:nvSpPr>
          <p:spPr>
            <a:xfrm>
              <a:off x="6486721"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0" name="Oval 29">
              <a:extLst>
                <a:ext uri="{FF2B5EF4-FFF2-40B4-BE49-F238E27FC236}">
                  <a16:creationId xmlns:a16="http://schemas.microsoft.com/office/drawing/2014/main" id="{F4E90CA4-1BE9-25E7-79C3-89B05EB9C7D4}"/>
                </a:ext>
              </a:extLst>
            </p:cNvPr>
            <p:cNvSpPr/>
            <p:nvPr/>
          </p:nvSpPr>
          <p:spPr>
            <a:xfrm>
              <a:off x="6591496" y="10827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39" name="Rectangle: Rounded Corners 38">
            <a:extLst>
              <a:ext uri="{FF2B5EF4-FFF2-40B4-BE49-F238E27FC236}">
                <a16:creationId xmlns:a16="http://schemas.microsoft.com/office/drawing/2014/main" id="{E1590B52-EE7A-C33D-B0C7-7403D0985151}"/>
              </a:ext>
            </a:extLst>
          </p:cNvPr>
          <p:cNvSpPr/>
          <p:nvPr/>
        </p:nvSpPr>
        <p:spPr>
          <a:xfrm>
            <a:off x="4768585" y="3362812"/>
            <a:ext cx="6563138" cy="548640"/>
          </a:xfrm>
          <a:prstGeom prst="roundRect">
            <a:avLst/>
          </a:prstGeom>
          <a:solidFill>
            <a:srgbClr val="A4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venir Next Demi Bold"/>
                <a:ea typeface="+mn-ea"/>
                <a:cs typeface="+mn-cs"/>
              </a:rPr>
              <a:t>Indiana – </a:t>
            </a:r>
            <a:r>
              <a:rPr kumimoji="0" lang="en-US" sz="2000" b="1" i="0" u="none" strike="noStrike" kern="0" cap="none" spc="0" normalizeH="0" baseline="0" noProof="0">
                <a:ln>
                  <a:noFill/>
                </a:ln>
                <a:solidFill>
                  <a:srgbClr val="507F70"/>
                </a:solidFill>
                <a:effectLst/>
                <a:uLnTx/>
                <a:uFillTx/>
                <a:latin typeface="Avenir Next Demi Bold"/>
                <a:ea typeface="+mn-ea"/>
                <a:cs typeface="+mn-cs"/>
                <a:hlinkClick r:id="rId2">
                  <a:extLst>
                    <a:ext uri="{A12FA001-AC4F-418D-AE19-62706E023703}">
                      <ahyp:hlinkClr xmlns:ahyp="http://schemas.microsoft.com/office/drawing/2018/hyperlinkcolor" val="tx"/>
                    </a:ext>
                  </a:extLst>
                </a:hlinkClick>
              </a:rPr>
              <a:t>Indianapolis</a:t>
            </a:r>
            <a:endParaRPr kumimoji="0" lang="en-US" sz="2000" b="1" i="0" u="none" strike="noStrike" kern="0" cap="none" spc="0" normalizeH="0" baseline="0" noProof="0">
              <a:ln>
                <a:noFill/>
              </a:ln>
              <a:solidFill>
                <a:srgbClr val="507F7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a:ea typeface="+mn-ea"/>
                <a:cs typeface="+mn-cs"/>
              </a:rPr>
              <a:t>Elite Select HMO</a:t>
            </a:r>
          </a:p>
        </p:txBody>
      </p:sp>
      <p:pic>
        <p:nvPicPr>
          <p:cNvPr id="40" name="Picture 2">
            <a:extLst>
              <a:ext uri="{FF2B5EF4-FFF2-40B4-BE49-F238E27FC236}">
                <a16:creationId xmlns:a16="http://schemas.microsoft.com/office/drawing/2014/main" id="{3E1A8D5F-A761-0869-41BA-7D8AD3BC82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618" y="2510302"/>
            <a:ext cx="1722180" cy="172218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82E2525D-0B40-B31C-C6EC-FF0A17553D92}"/>
              </a:ext>
            </a:extLst>
          </p:cNvPr>
          <p:cNvSpPr/>
          <p:nvPr/>
        </p:nvSpPr>
        <p:spPr>
          <a:xfrm>
            <a:off x="4768585" y="3995774"/>
            <a:ext cx="6563138" cy="548640"/>
          </a:xfrm>
          <a:prstGeom prst="roundRect">
            <a:avLst/>
          </a:prstGeom>
          <a:solidFill>
            <a:srgbClr val="A4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venir Next Demi Bold"/>
                <a:ea typeface="+mn-ea"/>
                <a:cs typeface="+mn-cs"/>
              </a:rPr>
              <a:t>Michigan – </a:t>
            </a:r>
            <a:r>
              <a:rPr kumimoji="0" lang="en-US" sz="2000" b="1" i="0" u="none" strike="noStrike" kern="0" cap="none" spc="0" normalizeH="0" baseline="0" noProof="0">
                <a:ln>
                  <a:noFill/>
                </a:ln>
                <a:solidFill>
                  <a:srgbClr val="507F70"/>
                </a:solidFill>
                <a:effectLst/>
                <a:uLnTx/>
                <a:uFillTx/>
                <a:latin typeface="Avenir Next Demi Bold"/>
                <a:ea typeface="+mn-ea"/>
                <a:cs typeface="+mn-cs"/>
                <a:hlinkClick r:id="rId4">
                  <a:extLst>
                    <a:ext uri="{A12FA001-AC4F-418D-AE19-62706E023703}">
                      <ahyp:hlinkClr xmlns:ahyp="http://schemas.microsoft.com/office/drawing/2018/hyperlinkcolor" val="tx"/>
                    </a:ext>
                  </a:extLst>
                </a:hlinkClick>
              </a:rPr>
              <a:t>Detroit</a:t>
            </a:r>
            <a:endParaRPr kumimoji="0" lang="en-US" sz="2000" b="1" i="0" u="none" strike="noStrike" kern="0" cap="none" spc="0" normalizeH="0" baseline="0" noProof="0">
              <a:ln>
                <a:noFill/>
              </a:ln>
              <a:solidFill>
                <a:srgbClr val="507F7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a:ea typeface="+mn-ea"/>
                <a:cs typeface="+mn-cs"/>
              </a:rPr>
              <a:t>Select Care HMO</a:t>
            </a:r>
          </a:p>
        </p:txBody>
      </p:sp>
      <p:sp>
        <p:nvSpPr>
          <p:cNvPr id="42" name="Rectangle: Rounded Corners 41">
            <a:extLst>
              <a:ext uri="{FF2B5EF4-FFF2-40B4-BE49-F238E27FC236}">
                <a16:creationId xmlns:a16="http://schemas.microsoft.com/office/drawing/2014/main" id="{6F7C17E1-9465-043B-A212-87B1399433AF}"/>
              </a:ext>
            </a:extLst>
          </p:cNvPr>
          <p:cNvSpPr/>
          <p:nvPr/>
        </p:nvSpPr>
        <p:spPr>
          <a:xfrm>
            <a:off x="4768585" y="4634299"/>
            <a:ext cx="6563138" cy="548640"/>
          </a:xfrm>
          <a:prstGeom prst="roundRect">
            <a:avLst/>
          </a:prstGeom>
          <a:solidFill>
            <a:srgbClr val="A4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venir Next Demi Bold"/>
                <a:ea typeface="+mn-ea"/>
                <a:cs typeface="+mn-cs"/>
              </a:rPr>
              <a:t>Ohio – </a:t>
            </a:r>
            <a:r>
              <a:rPr kumimoji="0" lang="en-US" sz="2000" b="1" i="0" u="none" strike="noStrike" kern="0" cap="none" spc="0" normalizeH="0" baseline="0" noProof="0">
                <a:ln>
                  <a:noFill/>
                </a:ln>
                <a:solidFill>
                  <a:srgbClr val="507F70"/>
                </a:solidFill>
                <a:effectLst/>
                <a:uLnTx/>
                <a:uFillTx/>
                <a:latin typeface="Avenir Next Demi Bold"/>
                <a:ea typeface="+mn-ea"/>
                <a:cs typeface="+mn-cs"/>
                <a:hlinkClick r:id="rId5">
                  <a:extLst>
                    <a:ext uri="{A12FA001-AC4F-418D-AE19-62706E023703}">
                      <ahyp:hlinkClr xmlns:ahyp="http://schemas.microsoft.com/office/drawing/2018/hyperlinkcolor" val="tx"/>
                    </a:ext>
                  </a:extLst>
                </a:hlinkClick>
              </a:rPr>
              <a:t>Akron</a:t>
            </a:r>
            <a:r>
              <a:rPr kumimoji="0" lang="en-US" sz="2000" b="1" i="0" u="none" strike="noStrike" kern="0" cap="none" spc="0" normalizeH="0" baseline="0" noProof="0">
                <a:ln>
                  <a:noFill/>
                </a:ln>
                <a:solidFill>
                  <a:srgbClr val="000000"/>
                </a:solidFill>
                <a:effectLst/>
                <a:uLnTx/>
                <a:uFillTx/>
                <a:latin typeface="Avenir Next Demi Bold"/>
                <a:ea typeface="+mn-ea"/>
                <a:cs typeface="+mn-cs"/>
              </a:rPr>
              <a:t> &amp; </a:t>
            </a:r>
            <a:r>
              <a:rPr kumimoji="0" lang="en-US" sz="2000" b="1" i="0" u="none" strike="noStrike" kern="0" cap="none" spc="0" normalizeH="0" baseline="0" noProof="0">
                <a:ln>
                  <a:noFill/>
                </a:ln>
                <a:solidFill>
                  <a:srgbClr val="507F70"/>
                </a:solidFill>
                <a:effectLst/>
                <a:uLnTx/>
                <a:uFillTx/>
                <a:latin typeface="Avenir Next Demi Bold"/>
                <a:ea typeface="+mn-ea"/>
                <a:cs typeface="+mn-cs"/>
                <a:hlinkClick r:id="rId6">
                  <a:extLst>
                    <a:ext uri="{A12FA001-AC4F-418D-AE19-62706E023703}">
                      <ahyp:hlinkClr xmlns:ahyp="http://schemas.microsoft.com/office/drawing/2018/hyperlinkcolor" val="tx"/>
                    </a:ext>
                  </a:extLst>
                </a:hlinkClick>
              </a:rPr>
              <a:t>Cleveland</a:t>
            </a:r>
            <a:endParaRPr kumimoji="0" lang="en-US" sz="2000" b="1" i="0" u="none" strike="noStrike" kern="0" cap="none" spc="0" normalizeH="0" baseline="0" noProof="0">
              <a:ln>
                <a:noFill/>
              </a:ln>
              <a:solidFill>
                <a:srgbClr val="507F7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a:ea typeface="+mn-ea"/>
                <a:cs typeface="+mn-cs"/>
              </a:rPr>
              <a:t>Elite Select HMO</a:t>
            </a:r>
          </a:p>
        </p:txBody>
      </p:sp>
      <p:sp>
        <p:nvSpPr>
          <p:cNvPr id="43" name="Rectangle: Rounded Corners 42">
            <a:extLst>
              <a:ext uri="{FF2B5EF4-FFF2-40B4-BE49-F238E27FC236}">
                <a16:creationId xmlns:a16="http://schemas.microsoft.com/office/drawing/2014/main" id="{F69D169D-8D01-DB51-B157-DAD172103E92}"/>
              </a:ext>
            </a:extLst>
          </p:cNvPr>
          <p:cNvSpPr/>
          <p:nvPr/>
        </p:nvSpPr>
        <p:spPr>
          <a:xfrm>
            <a:off x="4768585" y="5272824"/>
            <a:ext cx="6563138" cy="548640"/>
          </a:xfrm>
          <a:prstGeom prst="roundRect">
            <a:avLst/>
          </a:prstGeom>
          <a:solidFill>
            <a:srgbClr val="A4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venir Next Demi Bold"/>
                <a:ea typeface="+mn-ea"/>
                <a:cs typeface="+mn-cs"/>
              </a:rPr>
              <a:t>Tennessee – </a:t>
            </a:r>
            <a:r>
              <a:rPr kumimoji="0" lang="en-US" sz="2000" b="1" i="0" u="none" strike="noStrike" kern="0" cap="none" spc="0" normalizeH="0" baseline="0" noProof="0">
                <a:ln>
                  <a:noFill/>
                </a:ln>
                <a:solidFill>
                  <a:srgbClr val="507F70"/>
                </a:solidFill>
                <a:effectLst/>
                <a:uLnTx/>
                <a:uFillTx/>
                <a:latin typeface="Avenir Next Demi Bold"/>
                <a:ea typeface="+mn-ea"/>
                <a:cs typeface="+mn-cs"/>
                <a:hlinkClick r:id="rId7">
                  <a:extLst>
                    <a:ext uri="{A12FA001-AC4F-418D-AE19-62706E023703}">
                      <ahyp:hlinkClr xmlns:ahyp="http://schemas.microsoft.com/office/drawing/2018/hyperlinkcolor" val="tx"/>
                    </a:ext>
                  </a:extLst>
                </a:hlinkClick>
              </a:rPr>
              <a:t>Memphis</a:t>
            </a:r>
            <a:r>
              <a:rPr kumimoji="0" lang="en-US" sz="2000" b="1" i="0" u="none" strike="noStrike" kern="0" cap="none" spc="0" normalizeH="0" baseline="0" noProof="0">
                <a:ln>
                  <a:noFill/>
                </a:ln>
                <a:solidFill>
                  <a:srgbClr val="000000"/>
                </a:solidFill>
                <a:effectLst/>
                <a:uLnTx/>
                <a:uFillTx/>
                <a:latin typeface="Avenir Next Demi Bold"/>
                <a:ea typeface="+mn-ea"/>
                <a:cs typeface="+mn-cs"/>
              </a:rPr>
              <a:t> &amp; </a:t>
            </a:r>
            <a:r>
              <a:rPr kumimoji="0" lang="en-US" sz="2000" b="1" i="0" u="none" strike="noStrike" kern="0" cap="none" spc="0" normalizeH="0" baseline="0" noProof="0">
                <a:ln>
                  <a:noFill/>
                </a:ln>
                <a:solidFill>
                  <a:srgbClr val="507F70"/>
                </a:solidFill>
                <a:effectLst/>
                <a:uLnTx/>
                <a:uFillTx/>
                <a:latin typeface="Avenir Next Demi Bold"/>
                <a:ea typeface="+mn-ea"/>
                <a:cs typeface="+mn-cs"/>
                <a:hlinkClick r:id="rId8">
                  <a:extLst>
                    <a:ext uri="{A12FA001-AC4F-418D-AE19-62706E023703}">
                      <ahyp:hlinkClr xmlns:ahyp="http://schemas.microsoft.com/office/drawing/2018/hyperlinkcolor" val="tx"/>
                    </a:ext>
                  </a:extLst>
                </a:hlinkClick>
              </a:rPr>
              <a:t>Nashville</a:t>
            </a:r>
            <a:endParaRPr kumimoji="0" lang="en-US" sz="2000" b="1" i="0" u="none" strike="noStrike" kern="0" cap="none" spc="0" normalizeH="0" baseline="0" noProof="0">
              <a:ln>
                <a:noFill/>
              </a:ln>
              <a:solidFill>
                <a:srgbClr val="507F7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a:ea typeface="+mn-ea"/>
                <a:cs typeface="+mn-cs"/>
              </a:rPr>
              <a:t>Select Care HMO</a:t>
            </a:r>
          </a:p>
        </p:txBody>
      </p:sp>
      <p:pic>
        <p:nvPicPr>
          <p:cNvPr id="44" name="Picture 4">
            <a:extLst>
              <a:ext uri="{FF2B5EF4-FFF2-40B4-BE49-F238E27FC236}">
                <a16:creationId xmlns:a16="http://schemas.microsoft.com/office/drawing/2014/main" id="{355D0611-3864-C808-D431-C00BE6801CA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10618" y="4366086"/>
            <a:ext cx="1722180" cy="160513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29FDDC47-3391-9571-9BEC-1D332501AB2E}"/>
              </a:ext>
            </a:extLst>
          </p:cNvPr>
          <p:cNvSpPr txBox="1"/>
          <p:nvPr/>
        </p:nvSpPr>
        <p:spPr>
          <a:xfrm>
            <a:off x="431801" y="6168717"/>
            <a:ext cx="115750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venir Next"/>
                <a:ea typeface="+mn-ea"/>
                <a:cs typeface="+mn-cs"/>
              </a:rPr>
              <a:t>Information gathered from https://www.medicarenewswatch.com/index.php/plan-awards-2025</a:t>
            </a:r>
          </a:p>
        </p:txBody>
      </p:sp>
      <p:sp>
        <p:nvSpPr>
          <p:cNvPr id="46" name="Rectangle: Rounded Corners 45">
            <a:extLst>
              <a:ext uri="{FF2B5EF4-FFF2-40B4-BE49-F238E27FC236}">
                <a16:creationId xmlns:a16="http://schemas.microsoft.com/office/drawing/2014/main" id="{199E7E22-F792-779E-859D-7962BBC6F417}"/>
              </a:ext>
            </a:extLst>
          </p:cNvPr>
          <p:cNvSpPr/>
          <p:nvPr/>
        </p:nvSpPr>
        <p:spPr>
          <a:xfrm>
            <a:off x="4768585" y="2730123"/>
            <a:ext cx="6563138" cy="548640"/>
          </a:xfrm>
          <a:prstGeom prst="roundRect">
            <a:avLst/>
          </a:prstGeom>
          <a:solidFill>
            <a:srgbClr val="A4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venir Next Demi Bold"/>
                <a:ea typeface="+mn-ea"/>
                <a:cs typeface="+mn-cs"/>
              </a:rPr>
              <a:t>Illinois – </a:t>
            </a:r>
            <a:r>
              <a:rPr kumimoji="0" lang="en-US" sz="2000" b="1" i="0" u="none" strike="noStrike" kern="0" cap="none" spc="0" normalizeH="0" baseline="0" noProof="0">
                <a:ln>
                  <a:noFill/>
                </a:ln>
                <a:solidFill>
                  <a:srgbClr val="507F70"/>
                </a:solidFill>
                <a:effectLst/>
                <a:uLnTx/>
                <a:uFillTx/>
                <a:latin typeface="Avenir Next Demi Bold"/>
                <a:ea typeface="+mn-ea"/>
                <a:cs typeface="+mn-cs"/>
                <a:hlinkClick r:id="rId10">
                  <a:extLst>
                    <a:ext uri="{A12FA001-AC4F-418D-AE19-62706E023703}">
                      <ahyp:hlinkClr xmlns:ahyp="http://schemas.microsoft.com/office/drawing/2018/hyperlinkcolor" val="tx"/>
                    </a:ext>
                  </a:extLst>
                </a:hlinkClick>
              </a:rPr>
              <a:t>Chicago</a:t>
            </a:r>
            <a:endParaRPr kumimoji="0" lang="en-US" sz="2000" b="1" i="0" u="none" strike="noStrike" kern="0" cap="none" spc="0" normalizeH="0" baseline="0" noProof="0">
              <a:ln>
                <a:noFill/>
              </a:ln>
              <a:solidFill>
                <a:srgbClr val="507F70"/>
              </a:solidFill>
              <a:effectLst/>
              <a:uLnTx/>
              <a:uFillTx/>
              <a:latin typeface="Avenir Next Demi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venir Next"/>
                <a:ea typeface="+mn-ea"/>
                <a:cs typeface="+mn-cs"/>
              </a:rPr>
              <a:t>Elite Select HMO</a:t>
            </a:r>
          </a:p>
        </p:txBody>
      </p:sp>
    </p:spTree>
    <p:extLst>
      <p:ext uri="{BB962C8B-B14F-4D97-AF65-F5344CB8AC3E}">
        <p14:creationId xmlns:p14="http://schemas.microsoft.com/office/powerpoint/2010/main" val="4125398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9C132-2EEC-6248-1093-36A71237B30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890B84F-91D5-AD75-A046-82D1D35CEE5E}"/>
              </a:ext>
            </a:extLst>
          </p:cNvPr>
          <p:cNvGrpSpPr/>
          <p:nvPr/>
        </p:nvGrpSpPr>
        <p:grpSpPr>
          <a:xfrm>
            <a:off x="11734791" y="-110431"/>
            <a:ext cx="686086" cy="1763191"/>
            <a:chOff x="6381946" y="106386"/>
            <a:chExt cx="280734" cy="721466"/>
          </a:xfrm>
          <a:solidFill>
            <a:srgbClr val="00313C"/>
          </a:solidFill>
        </p:grpSpPr>
        <p:sp>
          <p:nvSpPr>
            <p:cNvPr id="11" name="Oval 10">
              <a:extLst>
                <a:ext uri="{FF2B5EF4-FFF2-40B4-BE49-F238E27FC236}">
                  <a16:creationId xmlns:a16="http://schemas.microsoft.com/office/drawing/2014/main" id="{FE71EFF7-F834-73A6-B14F-8FA5E270D202}"/>
                </a:ext>
              </a:extLst>
            </p:cNvPr>
            <p:cNvSpPr/>
            <p:nvPr/>
          </p:nvSpPr>
          <p:spPr>
            <a:xfrm>
              <a:off x="6381946"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2" name="Oval 11">
              <a:extLst>
                <a:ext uri="{FF2B5EF4-FFF2-40B4-BE49-F238E27FC236}">
                  <a16:creationId xmlns:a16="http://schemas.microsoft.com/office/drawing/2014/main" id="{AFA592BE-6BA4-1039-39D1-465A3FE6C3A9}"/>
                </a:ext>
              </a:extLst>
            </p:cNvPr>
            <p:cNvSpPr/>
            <p:nvPr/>
          </p:nvSpPr>
          <p:spPr>
            <a:xfrm>
              <a:off x="6381946"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3" name="Oval 12">
              <a:extLst>
                <a:ext uri="{FF2B5EF4-FFF2-40B4-BE49-F238E27FC236}">
                  <a16:creationId xmlns:a16="http://schemas.microsoft.com/office/drawing/2014/main" id="{1F3D3974-0CA2-BB6D-BB61-078883525E8E}"/>
                </a:ext>
              </a:extLst>
            </p:cNvPr>
            <p:cNvSpPr/>
            <p:nvPr/>
          </p:nvSpPr>
          <p:spPr>
            <a:xfrm>
              <a:off x="6381946"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5C1EE66B-C3D8-F464-7A3D-0A7E8C0B34BA}"/>
                </a:ext>
              </a:extLst>
            </p:cNvPr>
            <p:cNvSpPr/>
            <p:nvPr/>
          </p:nvSpPr>
          <p:spPr>
            <a:xfrm>
              <a:off x="6381946"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ECF0F245-A71A-8BE7-48B1-826E90A9CB33}"/>
                </a:ext>
              </a:extLst>
            </p:cNvPr>
            <p:cNvSpPr/>
            <p:nvPr/>
          </p:nvSpPr>
          <p:spPr>
            <a:xfrm>
              <a:off x="6381946"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728CDBF4-C695-F769-6D24-C5E4B1C132CD}"/>
                </a:ext>
              </a:extLst>
            </p:cNvPr>
            <p:cNvSpPr/>
            <p:nvPr/>
          </p:nvSpPr>
          <p:spPr>
            <a:xfrm>
              <a:off x="6381946"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5EC818A1-E6BA-747F-216F-12938CE31010}"/>
                </a:ext>
              </a:extLst>
            </p:cNvPr>
            <p:cNvSpPr/>
            <p:nvPr/>
          </p:nvSpPr>
          <p:spPr>
            <a:xfrm>
              <a:off x="6486721" y="21681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F31A0B41-F238-3561-F3C8-687AC46229EA}"/>
                </a:ext>
              </a:extLst>
            </p:cNvPr>
            <p:cNvSpPr/>
            <p:nvPr/>
          </p:nvSpPr>
          <p:spPr>
            <a:xfrm>
              <a:off x="6486721" y="3244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73A3A099-4311-3EC3-20B5-B64D7C3BF318}"/>
                </a:ext>
              </a:extLst>
            </p:cNvPr>
            <p:cNvSpPr/>
            <p:nvPr/>
          </p:nvSpPr>
          <p:spPr>
            <a:xfrm>
              <a:off x="6486721" y="4320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0CBA7397-DCF9-1878-F6CA-26B286A9396E}"/>
                </a:ext>
              </a:extLst>
            </p:cNvPr>
            <p:cNvSpPr/>
            <p:nvPr/>
          </p:nvSpPr>
          <p:spPr>
            <a:xfrm>
              <a:off x="6486721" y="5395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7" name="Oval 36">
              <a:extLst>
                <a:ext uri="{FF2B5EF4-FFF2-40B4-BE49-F238E27FC236}">
                  <a16:creationId xmlns:a16="http://schemas.microsoft.com/office/drawing/2014/main" id="{64966362-4966-D0E7-6A17-D606B7407319}"/>
                </a:ext>
              </a:extLst>
            </p:cNvPr>
            <p:cNvSpPr/>
            <p:nvPr/>
          </p:nvSpPr>
          <p:spPr>
            <a:xfrm>
              <a:off x="6486721" y="6471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8" name="Oval 37">
              <a:extLst>
                <a:ext uri="{FF2B5EF4-FFF2-40B4-BE49-F238E27FC236}">
                  <a16:creationId xmlns:a16="http://schemas.microsoft.com/office/drawing/2014/main" id="{A60AF196-65EE-75B9-0EF8-5CAC26EDB3C0}"/>
                </a:ext>
              </a:extLst>
            </p:cNvPr>
            <p:cNvSpPr/>
            <p:nvPr/>
          </p:nvSpPr>
          <p:spPr>
            <a:xfrm>
              <a:off x="6486721" y="7547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9" name="Oval 38">
              <a:extLst>
                <a:ext uri="{FF2B5EF4-FFF2-40B4-BE49-F238E27FC236}">
                  <a16:creationId xmlns:a16="http://schemas.microsoft.com/office/drawing/2014/main" id="{F44E9870-E237-2508-2BB2-D35EF40F613C}"/>
                </a:ext>
              </a:extLst>
            </p:cNvPr>
            <p:cNvSpPr/>
            <p:nvPr/>
          </p:nvSpPr>
          <p:spPr>
            <a:xfrm>
              <a:off x="6591496" y="21870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0" name="Oval 39">
              <a:extLst>
                <a:ext uri="{FF2B5EF4-FFF2-40B4-BE49-F238E27FC236}">
                  <a16:creationId xmlns:a16="http://schemas.microsoft.com/office/drawing/2014/main" id="{F18BA26F-71E8-BAD2-BBBE-22265CAD974C}"/>
                </a:ext>
              </a:extLst>
            </p:cNvPr>
            <p:cNvSpPr/>
            <p:nvPr/>
          </p:nvSpPr>
          <p:spPr>
            <a:xfrm>
              <a:off x="6591496" y="326300"/>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1" name="Oval 40">
              <a:extLst>
                <a:ext uri="{FF2B5EF4-FFF2-40B4-BE49-F238E27FC236}">
                  <a16:creationId xmlns:a16="http://schemas.microsoft.com/office/drawing/2014/main" id="{5A972A9A-CBD0-D09C-AAC7-8B3E91CDB5DA}"/>
                </a:ext>
              </a:extLst>
            </p:cNvPr>
            <p:cNvSpPr/>
            <p:nvPr/>
          </p:nvSpPr>
          <p:spPr>
            <a:xfrm>
              <a:off x="6591496" y="433892"/>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2" name="Oval 41">
              <a:extLst>
                <a:ext uri="{FF2B5EF4-FFF2-40B4-BE49-F238E27FC236}">
                  <a16:creationId xmlns:a16="http://schemas.microsoft.com/office/drawing/2014/main" id="{579BD568-4AEA-CDD9-EEFC-012F72CF6D22}"/>
                </a:ext>
              </a:extLst>
            </p:cNvPr>
            <p:cNvSpPr/>
            <p:nvPr/>
          </p:nvSpPr>
          <p:spPr>
            <a:xfrm>
              <a:off x="6591496" y="541484"/>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3" name="Oval 42">
              <a:extLst>
                <a:ext uri="{FF2B5EF4-FFF2-40B4-BE49-F238E27FC236}">
                  <a16:creationId xmlns:a16="http://schemas.microsoft.com/office/drawing/2014/main" id="{959C77C6-D73D-2D6F-B93E-901994323B72}"/>
                </a:ext>
              </a:extLst>
            </p:cNvPr>
            <p:cNvSpPr/>
            <p:nvPr/>
          </p:nvSpPr>
          <p:spPr>
            <a:xfrm>
              <a:off x="6591496" y="64907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4" name="Oval 43">
              <a:extLst>
                <a:ext uri="{FF2B5EF4-FFF2-40B4-BE49-F238E27FC236}">
                  <a16:creationId xmlns:a16="http://schemas.microsoft.com/office/drawing/2014/main" id="{B99F48B7-3CD0-2C53-3B93-E51EFB935105}"/>
                </a:ext>
              </a:extLst>
            </p:cNvPr>
            <p:cNvSpPr/>
            <p:nvPr/>
          </p:nvSpPr>
          <p:spPr>
            <a:xfrm>
              <a:off x="6591496" y="75666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5" name="Oval 44">
              <a:extLst>
                <a:ext uri="{FF2B5EF4-FFF2-40B4-BE49-F238E27FC236}">
                  <a16:creationId xmlns:a16="http://schemas.microsoft.com/office/drawing/2014/main" id="{4A748CFD-6DD1-3E9C-9E8B-1F1378B3BC19}"/>
                </a:ext>
              </a:extLst>
            </p:cNvPr>
            <p:cNvSpPr/>
            <p:nvPr/>
          </p:nvSpPr>
          <p:spPr>
            <a:xfrm>
              <a:off x="6381946"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6" name="Oval 45">
              <a:extLst>
                <a:ext uri="{FF2B5EF4-FFF2-40B4-BE49-F238E27FC236}">
                  <a16:creationId xmlns:a16="http://schemas.microsoft.com/office/drawing/2014/main" id="{5599C05B-1199-5B42-44D5-6305F1A2FD41}"/>
                </a:ext>
              </a:extLst>
            </p:cNvPr>
            <p:cNvSpPr/>
            <p:nvPr/>
          </p:nvSpPr>
          <p:spPr>
            <a:xfrm>
              <a:off x="6486721" y="106386"/>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7" name="Oval 46">
              <a:extLst>
                <a:ext uri="{FF2B5EF4-FFF2-40B4-BE49-F238E27FC236}">
                  <a16:creationId xmlns:a16="http://schemas.microsoft.com/office/drawing/2014/main" id="{F686249E-C964-B7BA-B3EB-46392BE1783C}"/>
                </a:ext>
              </a:extLst>
            </p:cNvPr>
            <p:cNvSpPr/>
            <p:nvPr/>
          </p:nvSpPr>
          <p:spPr>
            <a:xfrm>
              <a:off x="6591496" y="108278"/>
              <a:ext cx="71184" cy="711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2" name="Rectangle: Rounded Corners 1">
            <a:extLst>
              <a:ext uri="{FF2B5EF4-FFF2-40B4-BE49-F238E27FC236}">
                <a16:creationId xmlns:a16="http://schemas.microsoft.com/office/drawing/2014/main" id="{74F34FB9-3B6E-E366-1F37-9E609A7B5E96}"/>
              </a:ext>
            </a:extLst>
          </p:cNvPr>
          <p:cNvSpPr/>
          <p:nvPr/>
        </p:nvSpPr>
        <p:spPr>
          <a:xfrm>
            <a:off x="6901786" y="2371441"/>
            <a:ext cx="4217159" cy="4075281"/>
          </a:xfrm>
          <a:prstGeom prst="roundRect">
            <a:avLst>
              <a:gd name="adj" fmla="val 76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3" name="Picture 2">
            <a:hlinkClick r:id="rId3"/>
            <a:extLst>
              <a:ext uri="{FF2B5EF4-FFF2-40B4-BE49-F238E27FC236}">
                <a16:creationId xmlns:a16="http://schemas.microsoft.com/office/drawing/2014/main" id="{3974945F-A0C1-34A8-6029-E32A073019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70762" y="2569478"/>
            <a:ext cx="3679209" cy="3679209"/>
          </a:xfrm>
          <a:prstGeom prst="rect">
            <a:avLst/>
          </a:prstGeom>
        </p:spPr>
      </p:pic>
      <p:pic>
        <p:nvPicPr>
          <p:cNvPr id="9" name="Picture 8" descr="A black and white background with orange text&#10;&#10;AI-generated content may be incorrect.">
            <a:extLst>
              <a:ext uri="{FF2B5EF4-FFF2-40B4-BE49-F238E27FC236}">
                <a16:creationId xmlns:a16="http://schemas.microsoft.com/office/drawing/2014/main" id="{6742711D-1E0A-8924-BE87-EF00940B903E}"/>
              </a:ext>
            </a:extLst>
          </p:cNvPr>
          <p:cNvPicPr>
            <a:picLocks noChangeAspect="1"/>
          </p:cNvPicPr>
          <p:nvPr/>
        </p:nvPicPr>
        <p:blipFill>
          <a:blip r:embed="rId5">
            <a:extLst>
              <a:ext uri="{28A0092B-C50C-407E-A947-70E740481C1C}">
                <a14:useLocalDpi xmlns:a14="http://schemas.microsoft.com/office/drawing/2010/main" val="0"/>
              </a:ext>
            </a:extLst>
          </a:blip>
          <a:srcRect l="28196" t="7579" b="57890"/>
          <a:stretch>
            <a:fillRect/>
          </a:stretch>
        </p:blipFill>
        <p:spPr>
          <a:xfrm>
            <a:off x="696454" y="333416"/>
            <a:ext cx="9655979" cy="1688571"/>
          </a:xfrm>
          <a:prstGeom prst="rect">
            <a:avLst/>
          </a:prstGeom>
        </p:spPr>
      </p:pic>
      <p:pic>
        <p:nvPicPr>
          <p:cNvPr id="21" name="Picture 20" descr="A black and white background with orange text&#10;&#10;AI-generated content may be incorrect.">
            <a:extLst>
              <a:ext uri="{FF2B5EF4-FFF2-40B4-BE49-F238E27FC236}">
                <a16:creationId xmlns:a16="http://schemas.microsoft.com/office/drawing/2014/main" id="{71C4D23F-E055-8AB3-C054-01D61FDB0FC4}"/>
              </a:ext>
            </a:extLst>
          </p:cNvPr>
          <p:cNvPicPr>
            <a:picLocks noChangeAspect="1"/>
          </p:cNvPicPr>
          <p:nvPr/>
        </p:nvPicPr>
        <p:blipFill>
          <a:blip r:embed="rId5">
            <a:extLst>
              <a:ext uri="{28A0092B-C50C-407E-A947-70E740481C1C}">
                <a14:useLocalDpi xmlns:a14="http://schemas.microsoft.com/office/drawing/2010/main" val="0"/>
              </a:ext>
            </a:extLst>
          </a:blip>
          <a:srcRect l="2561" t="48389" r="52133" b="9103"/>
          <a:stretch>
            <a:fillRect/>
          </a:stretch>
        </p:blipFill>
        <p:spPr>
          <a:xfrm>
            <a:off x="696454" y="4098361"/>
            <a:ext cx="5936358" cy="2025347"/>
          </a:xfrm>
          <a:prstGeom prst="rect">
            <a:avLst/>
          </a:prstGeom>
        </p:spPr>
      </p:pic>
    </p:spTree>
    <p:extLst>
      <p:ext uri="{BB962C8B-B14F-4D97-AF65-F5344CB8AC3E}">
        <p14:creationId xmlns:p14="http://schemas.microsoft.com/office/powerpoint/2010/main" val="843518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3429000"/>
            <a:chOff x="0" y="0"/>
            <a:chExt cx="6374902" cy="1792941"/>
          </a:xfrm>
        </p:grpSpPr>
        <p:sp>
          <p:nvSpPr>
            <p:cNvPr id="3" name="Freeform 3"/>
            <p:cNvSpPr/>
            <p:nvPr/>
          </p:nvSpPr>
          <p:spPr>
            <a:xfrm>
              <a:off x="0" y="0"/>
              <a:ext cx="6374902" cy="1792941"/>
            </a:xfrm>
            <a:custGeom>
              <a:avLst/>
              <a:gdLst/>
              <a:ahLst/>
              <a:cxnLst/>
              <a:rect l="l" t="t" r="r" b="b"/>
              <a:pathLst>
                <a:path w="6374902" h="1792941">
                  <a:moveTo>
                    <a:pt x="0" y="0"/>
                  </a:moveTo>
                  <a:lnTo>
                    <a:pt x="6374902" y="0"/>
                  </a:lnTo>
                  <a:lnTo>
                    <a:pt x="6374902" y="1792941"/>
                  </a:lnTo>
                  <a:lnTo>
                    <a:pt x="0" y="1792941"/>
                  </a:lnTo>
                  <a:close/>
                </a:path>
              </a:pathLst>
            </a:custGeom>
            <a:solidFill>
              <a:srgbClr val="007681"/>
            </a:solidFill>
          </p:spPr>
          <p:txBody>
            <a:bodyPr/>
            <a:lstStyle/>
            <a:p>
              <a:pPr algn="l" defTabSz="609630" rtl="0"/>
              <a:endParaRPr lang="en-US" sz="1200" kern="1200">
                <a:solidFill>
                  <a:prstClr val="black"/>
                </a:solidFill>
                <a:latin typeface="Calibri"/>
                <a:ea typeface="+mn-ea"/>
                <a:cs typeface="+mn-cs"/>
              </a:endParaRPr>
            </a:p>
          </p:txBody>
        </p:sp>
        <p:sp>
          <p:nvSpPr>
            <p:cNvPr id="4" name="TextBox 4"/>
            <p:cNvSpPr txBox="1"/>
            <p:nvPr/>
          </p:nvSpPr>
          <p:spPr>
            <a:xfrm>
              <a:off x="0" y="0"/>
              <a:ext cx="6374902" cy="1792941"/>
            </a:xfrm>
            <a:prstGeom prst="rect">
              <a:avLst/>
            </a:prstGeom>
          </p:spPr>
          <p:txBody>
            <a:bodyPr lIns="33867" tIns="33867" rIns="33867" bIns="33867" rtlCol="0" anchor="ctr"/>
            <a:lstStyle/>
            <a:p>
              <a:pPr algn="ctr" defTabSz="609630" rtl="0">
                <a:lnSpc>
                  <a:spcPts val="1128"/>
                </a:lnSpc>
              </a:pPr>
              <a:endParaRPr sz="1200" kern="1200">
                <a:solidFill>
                  <a:prstClr val="black"/>
                </a:solidFill>
                <a:latin typeface="Calibri"/>
                <a:ea typeface="+mn-ea"/>
                <a:cs typeface="+mn-cs"/>
              </a:endParaRPr>
            </a:p>
          </p:txBody>
        </p:sp>
      </p:grpSp>
      <p:sp>
        <p:nvSpPr>
          <p:cNvPr id="5" name="Freeform 5"/>
          <p:cNvSpPr/>
          <p:nvPr/>
        </p:nvSpPr>
        <p:spPr>
          <a:xfrm>
            <a:off x="740788" y="274117"/>
            <a:ext cx="7785145" cy="2880767"/>
          </a:xfrm>
          <a:custGeom>
            <a:avLst/>
            <a:gdLst/>
            <a:ahLst/>
            <a:cxnLst/>
            <a:rect l="l" t="t" r="r" b="b"/>
            <a:pathLst>
              <a:path w="11677718" h="4321151">
                <a:moveTo>
                  <a:pt x="0" y="0"/>
                </a:moveTo>
                <a:lnTo>
                  <a:pt x="11677718" y="0"/>
                </a:lnTo>
                <a:lnTo>
                  <a:pt x="11677718" y="4321150"/>
                </a:lnTo>
                <a:lnTo>
                  <a:pt x="0" y="4321150"/>
                </a:lnTo>
                <a:lnTo>
                  <a:pt x="0" y="0"/>
                </a:lnTo>
                <a:close/>
              </a:path>
            </a:pathLst>
          </a:custGeom>
          <a:blipFill>
            <a:blip r:embed="rId2"/>
            <a:stretch>
              <a:fillRect r="-1379"/>
            </a:stretch>
          </a:blipFill>
        </p:spPr>
        <p:txBody>
          <a:bodyPr/>
          <a:lstStyle/>
          <a:p>
            <a:pPr algn="l" defTabSz="609630" rtl="0"/>
            <a:endParaRPr lang="en-US" sz="1200" kern="1200">
              <a:solidFill>
                <a:prstClr val="black"/>
              </a:solidFill>
              <a:latin typeface="Calibri"/>
              <a:ea typeface="+mn-ea"/>
              <a:cs typeface="+mn-cs"/>
            </a:endParaRPr>
          </a:p>
        </p:txBody>
      </p:sp>
      <p:grpSp>
        <p:nvGrpSpPr>
          <p:cNvPr id="6" name="Group 6"/>
          <p:cNvGrpSpPr/>
          <p:nvPr/>
        </p:nvGrpSpPr>
        <p:grpSpPr>
          <a:xfrm>
            <a:off x="4046017" y="2841657"/>
            <a:ext cx="1174687" cy="1174687"/>
            <a:chOff x="0" y="0"/>
            <a:chExt cx="2349374" cy="2349374"/>
          </a:xfrm>
        </p:grpSpPr>
        <p:grpSp>
          <p:nvGrpSpPr>
            <p:cNvPr id="7" name="Group 7"/>
            <p:cNvGrpSpPr/>
            <p:nvPr/>
          </p:nvGrpSpPr>
          <p:grpSpPr>
            <a:xfrm>
              <a:off x="0" y="0"/>
              <a:ext cx="2349374" cy="234937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algn="l" defTabSz="609630" rtl="0"/>
                <a:endParaRPr lang="en-US" sz="1200" kern="1200">
                  <a:solidFill>
                    <a:prstClr val="black"/>
                  </a:solidFill>
                  <a:latin typeface="Calibri"/>
                  <a:ea typeface="+mn-ea"/>
                  <a:cs typeface="+mn-cs"/>
                </a:endParaRPr>
              </a:p>
            </p:txBody>
          </p:sp>
          <p:sp>
            <p:nvSpPr>
              <p:cNvPr id="9" name="TextBox 9"/>
              <p:cNvSpPr txBox="1"/>
              <p:nvPr/>
            </p:nvSpPr>
            <p:spPr>
              <a:xfrm>
                <a:off x="76200" y="76200"/>
                <a:ext cx="660400" cy="660400"/>
              </a:xfrm>
              <a:prstGeom prst="rect">
                <a:avLst/>
              </a:prstGeom>
            </p:spPr>
            <p:txBody>
              <a:bodyPr lIns="33867" tIns="33867" rIns="33867" bIns="33867" rtlCol="0" anchor="ctr"/>
              <a:lstStyle/>
              <a:p>
                <a:pPr algn="ctr" defTabSz="609630" rtl="0">
                  <a:lnSpc>
                    <a:spcPts val="1128"/>
                  </a:lnSpc>
                </a:pPr>
                <a:endParaRPr sz="1200" kern="1200">
                  <a:solidFill>
                    <a:prstClr val="black"/>
                  </a:solidFill>
                  <a:latin typeface="Calibri"/>
                  <a:ea typeface="+mn-ea"/>
                  <a:cs typeface="+mn-cs"/>
                </a:endParaRPr>
              </a:p>
            </p:txBody>
          </p:sp>
        </p:grpSp>
        <p:sp>
          <p:nvSpPr>
            <p:cNvPr id="10" name="Freeform 10"/>
            <p:cNvSpPr/>
            <p:nvPr/>
          </p:nvSpPr>
          <p:spPr>
            <a:xfrm>
              <a:off x="363398" y="320699"/>
              <a:ext cx="1622577" cy="1707976"/>
            </a:xfrm>
            <a:custGeom>
              <a:avLst/>
              <a:gdLst/>
              <a:ahLst/>
              <a:cxnLst/>
              <a:rect l="l" t="t" r="r" b="b"/>
              <a:pathLst>
                <a:path w="1622577" h="1707976">
                  <a:moveTo>
                    <a:pt x="0" y="0"/>
                  </a:moveTo>
                  <a:lnTo>
                    <a:pt x="1622578" y="0"/>
                  </a:lnTo>
                  <a:lnTo>
                    <a:pt x="1622578" y="1707976"/>
                  </a:lnTo>
                  <a:lnTo>
                    <a:pt x="0" y="1707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l" defTabSz="609630" rtl="0"/>
              <a:endParaRPr lang="en-US" sz="1200" kern="1200">
                <a:solidFill>
                  <a:prstClr val="black"/>
                </a:solidFill>
                <a:latin typeface="Calibri"/>
                <a:ea typeface="+mn-ea"/>
                <a:cs typeface="+mn-cs"/>
              </a:endParaRPr>
            </a:p>
          </p:txBody>
        </p:sp>
      </p:grpSp>
      <p:grpSp>
        <p:nvGrpSpPr>
          <p:cNvPr id="11" name="Group 11"/>
          <p:cNvGrpSpPr/>
          <p:nvPr/>
        </p:nvGrpSpPr>
        <p:grpSpPr>
          <a:xfrm>
            <a:off x="9266720" y="0"/>
            <a:ext cx="2925281" cy="6858000"/>
            <a:chOff x="0" y="0"/>
            <a:chExt cx="1529558" cy="3585882"/>
          </a:xfrm>
        </p:grpSpPr>
        <p:sp>
          <p:nvSpPr>
            <p:cNvPr id="12" name="Freeform 12"/>
            <p:cNvSpPr/>
            <p:nvPr/>
          </p:nvSpPr>
          <p:spPr>
            <a:xfrm>
              <a:off x="0" y="0"/>
              <a:ext cx="1529558" cy="3585882"/>
            </a:xfrm>
            <a:custGeom>
              <a:avLst/>
              <a:gdLst/>
              <a:ahLst/>
              <a:cxnLst/>
              <a:rect l="l" t="t" r="r" b="b"/>
              <a:pathLst>
                <a:path w="1529558" h="3585882">
                  <a:moveTo>
                    <a:pt x="0" y="0"/>
                  </a:moveTo>
                  <a:lnTo>
                    <a:pt x="1529558" y="0"/>
                  </a:lnTo>
                  <a:lnTo>
                    <a:pt x="1529558" y="3585882"/>
                  </a:lnTo>
                  <a:lnTo>
                    <a:pt x="0" y="3585882"/>
                  </a:lnTo>
                  <a:close/>
                </a:path>
              </a:pathLst>
            </a:custGeom>
            <a:solidFill>
              <a:srgbClr val="E0F2F5"/>
            </a:solidFill>
          </p:spPr>
          <p:txBody>
            <a:bodyPr/>
            <a:lstStyle/>
            <a:p>
              <a:pPr algn="l" defTabSz="609630" rtl="0"/>
              <a:endParaRPr lang="en-US" sz="1200" kern="1200">
                <a:solidFill>
                  <a:prstClr val="black"/>
                </a:solidFill>
                <a:latin typeface="Calibri"/>
                <a:ea typeface="+mn-ea"/>
                <a:cs typeface="+mn-cs"/>
              </a:endParaRPr>
            </a:p>
          </p:txBody>
        </p:sp>
        <p:sp>
          <p:nvSpPr>
            <p:cNvPr id="13" name="TextBox 13"/>
            <p:cNvSpPr txBox="1"/>
            <p:nvPr/>
          </p:nvSpPr>
          <p:spPr>
            <a:xfrm>
              <a:off x="0" y="0"/>
              <a:ext cx="1529558" cy="3585882"/>
            </a:xfrm>
            <a:prstGeom prst="rect">
              <a:avLst/>
            </a:prstGeom>
          </p:spPr>
          <p:txBody>
            <a:bodyPr lIns="33867" tIns="33867" rIns="33867" bIns="33867" rtlCol="0" anchor="ctr"/>
            <a:lstStyle/>
            <a:p>
              <a:pPr algn="ctr" defTabSz="609630" rtl="0">
                <a:lnSpc>
                  <a:spcPts val="1128"/>
                </a:lnSpc>
              </a:pPr>
              <a:endParaRPr sz="1200" kern="1200">
                <a:solidFill>
                  <a:prstClr val="black"/>
                </a:solidFill>
                <a:latin typeface="Calibri"/>
                <a:ea typeface="+mn-ea"/>
                <a:cs typeface="+mn-cs"/>
              </a:endParaRPr>
            </a:p>
          </p:txBody>
        </p:sp>
      </p:grpSp>
      <p:sp>
        <p:nvSpPr>
          <p:cNvPr id="14" name="Freeform 14">
            <a:hlinkClick r:id="rId5"/>
          </p:cNvPr>
          <p:cNvSpPr/>
          <p:nvPr/>
        </p:nvSpPr>
        <p:spPr>
          <a:xfrm>
            <a:off x="8654955" y="3855994"/>
            <a:ext cx="2155857" cy="2155857"/>
          </a:xfrm>
          <a:custGeom>
            <a:avLst/>
            <a:gdLst/>
            <a:ahLst/>
            <a:cxnLst/>
            <a:rect l="l" t="t" r="r" b="b"/>
            <a:pathLst>
              <a:path w="3233785" h="3233785">
                <a:moveTo>
                  <a:pt x="0" y="0"/>
                </a:moveTo>
                <a:lnTo>
                  <a:pt x="3233785" y="0"/>
                </a:lnTo>
                <a:lnTo>
                  <a:pt x="3233785" y="3233785"/>
                </a:lnTo>
                <a:lnTo>
                  <a:pt x="0" y="3233785"/>
                </a:lnTo>
                <a:lnTo>
                  <a:pt x="0" y="0"/>
                </a:lnTo>
                <a:close/>
              </a:path>
            </a:pathLst>
          </a:custGeom>
          <a:blipFill>
            <a:blip r:embed="rId6"/>
            <a:stretch>
              <a:fillRect/>
            </a:stretch>
          </a:blipFill>
        </p:spPr>
        <p:txBody>
          <a:bodyPr/>
          <a:lstStyle/>
          <a:p>
            <a:pPr algn="l" defTabSz="609630" rtl="0"/>
            <a:endParaRPr lang="en-US" sz="1200" kern="1200">
              <a:solidFill>
                <a:prstClr val="black"/>
              </a:solidFill>
              <a:latin typeface="Calibri"/>
              <a:ea typeface="+mn-ea"/>
              <a:cs typeface="+mn-cs"/>
            </a:endParaRPr>
          </a:p>
        </p:txBody>
      </p:sp>
      <p:sp>
        <p:nvSpPr>
          <p:cNvPr id="15" name="Freeform 15"/>
          <p:cNvSpPr/>
          <p:nvPr/>
        </p:nvSpPr>
        <p:spPr>
          <a:xfrm rot="3980082" flipH="1">
            <a:off x="10698696" y="5426033"/>
            <a:ext cx="826897" cy="295616"/>
          </a:xfrm>
          <a:custGeom>
            <a:avLst/>
            <a:gdLst/>
            <a:ahLst/>
            <a:cxnLst/>
            <a:rect l="l" t="t" r="r" b="b"/>
            <a:pathLst>
              <a:path w="1240346" h="443424">
                <a:moveTo>
                  <a:pt x="1240346" y="0"/>
                </a:moveTo>
                <a:lnTo>
                  <a:pt x="0" y="0"/>
                </a:lnTo>
                <a:lnTo>
                  <a:pt x="0" y="443424"/>
                </a:lnTo>
                <a:lnTo>
                  <a:pt x="1240346" y="443424"/>
                </a:lnTo>
                <a:lnTo>
                  <a:pt x="124034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lgn="l" defTabSz="609630" rtl="0"/>
            <a:endParaRPr lang="en-US" sz="1200" kern="1200">
              <a:solidFill>
                <a:prstClr val="black"/>
              </a:solidFill>
              <a:latin typeface="Calibri"/>
              <a:ea typeface="+mn-ea"/>
              <a:cs typeface="+mn-cs"/>
            </a:endParaRPr>
          </a:p>
        </p:txBody>
      </p:sp>
      <p:sp>
        <p:nvSpPr>
          <p:cNvPr id="16" name="Freeform 16"/>
          <p:cNvSpPr/>
          <p:nvPr/>
        </p:nvSpPr>
        <p:spPr>
          <a:xfrm>
            <a:off x="2732206" y="4038659"/>
            <a:ext cx="3802307" cy="1777547"/>
          </a:xfrm>
          <a:custGeom>
            <a:avLst/>
            <a:gdLst/>
            <a:ahLst/>
            <a:cxnLst/>
            <a:rect l="l" t="t" r="r" b="b"/>
            <a:pathLst>
              <a:path w="5703460" h="2666320">
                <a:moveTo>
                  <a:pt x="0" y="0"/>
                </a:moveTo>
                <a:lnTo>
                  <a:pt x="5703461" y="0"/>
                </a:lnTo>
                <a:lnTo>
                  <a:pt x="5703461" y="2666320"/>
                </a:lnTo>
                <a:lnTo>
                  <a:pt x="0" y="2666320"/>
                </a:lnTo>
                <a:lnTo>
                  <a:pt x="0" y="0"/>
                </a:lnTo>
                <a:close/>
              </a:path>
            </a:pathLst>
          </a:custGeom>
          <a:blipFill>
            <a:blip r:embed="rId9"/>
            <a:stretch>
              <a:fillRect r="-266"/>
            </a:stretch>
          </a:blipFill>
        </p:spPr>
        <p:txBody>
          <a:bodyPr/>
          <a:lstStyle/>
          <a:p>
            <a:pPr algn="l" defTabSz="609630" rtl="0"/>
            <a:endParaRPr lang="en-US" sz="1200" kern="1200">
              <a:solidFill>
                <a:prstClr val="black"/>
              </a:solidFill>
              <a:latin typeface="Calibri"/>
              <a:ea typeface="+mn-ea"/>
              <a:cs typeface="+mn-cs"/>
            </a:endParaRPr>
          </a:p>
        </p:txBody>
      </p:sp>
      <p:sp>
        <p:nvSpPr>
          <p:cNvPr id="17" name="TextBox 17"/>
          <p:cNvSpPr txBox="1"/>
          <p:nvPr/>
        </p:nvSpPr>
        <p:spPr>
          <a:xfrm>
            <a:off x="9545185" y="253473"/>
            <a:ext cx="2368351" cy="2577629"/>
          </a:xfrm>
          <a:prstGeom prst="rect">
            <a:avLst/>
          </a:prstGeom>
        </p:spPr>
        <p:txBody>
          <a:bodyPr lIns="0" tIns="0" rIns="0" bIns="0" rtlCol="0" anchor="t">
            <a:spAutoFit/>
          </a:bodyPr>
          <a:lstStyle/>
          <a:p>
            <a:pPr algn="ctr" defTabSz="609630" rtl="0">
              <a:lnSpc>
                <a:spcPts val="4600"/>
              </a:lnSpc>
            </a:pPr>
            <a:r>
              <a:rPr lang="en-US" sz="4600" b="1" u="sng" kern="1200">
                <a:solidFill>
                  <a:srgbClr val="000000"/>
                </a:solidFill>
                <a:latin typeface="Avenir Next Demi Bold" panose="020B0703020202020204" pitchFamily="34" charset="0"/>
                <a:ea typeface="Avenir Ultra-Bold"/>
                <a:cs typeface="Avenir Ultra-Bold"/>
                <a:sym typeface="Avenir Ultra-Bold"/>
              </a:rPr>
              <a:t>JOIN US</a:t>
            </a:r>
          </a:p>
          <a:p>
            <a:pPr algn="ctr" defTabSz="609630" rtl="0">
              <a:lnSpc>
                <a:spcPts val="2399"/>
              </a:lnSpc>
            </a:pPr>
            <a:endParaRPr lang="en-US" sz="4600" b="1" u="sng" kern="1200">
              <a:solidFill>
                <a:srgbClr val="000000"/>
              </a:solidFill>
              <a:latin typeface="Avenir Next LT Pro" panose="020B0504020202020204" pitchFamily="34" charset="0"/>
              <a:ea typeface="Avenir Ultra-Bold"/>
              <a:cs typeface="Avenir Ultra-Bold"/>
              <a:sym typeface="Avenir Ultra-Bold"/>
            </a:endParaRPr>
          </a:p>
          <a:p>
            <a:pPr algn="ctr" defTabSz="609630" rtl="0">
              <a:lnSpc>
                <a:spcPts val="3734"/>
              </a:lnSpc>
            </a:pPr>
            <a:r>
              <a:rPr lang="en-US" sz="3734" b="1" kern="1200">
                <a:solidFill>
                  <a:srgbClr val="000000"/>
                </a:solidFill>
                <a:latin typeface="Avenir Next LT Pro" panose="020B0504020202020204" pitchFamily="34" charset="0"/>
                <a:ea typeface="Avenir Bold"/>
                <a:cs typeface="Avenir Bold"/>
                <a:sym typeface="Avenir Bold"/>
              </a:rPr>
              <a:t>AUG 26</a:t>
            </a:r>
          </a:p>
          <a:p>
            <a:pPr algn="ctr" defTabSz="609630" rtl="0">
              <a:lnSpc>
                <a:spcPts val="2000"/>
              </a:lnSpc>
            </a:pPr>
            <a:endParaRPr lang="en-US" sz="3734" b="1" kern="1200">
              <a:solidFill>
                <a:srgbClr val="000000"/>
              </a:solidFill>
              <a:latin typeface="Avenir Next LT Pro" panose="020B0504020202020204" pitchFamily="34" charset="0"/>
              <a:ea typeface="Avenir Bold"/>
              <a:cs typeface="Avenir Bold"/>
              <a:sym typeface="Avenir Bold"/>
            </a:endParaRPr>
          </a:p>
          <a:p>
            <a:pPr algn="ctr" defTabSz="609630" rtl="0">
              <a:lnSpc>
                <a:spcPts val="3734"/>
              </a:lnSpc>
            </a:pPr>
            <a:r>
              <a:rPr lang="en-US" sz="3734" b="1" kern="1200">
                <a:solidFill>
                  <a:srgbClr val="000000"/>
                </a:solidFill>
                <a:latin typeface="Avenir Next LT Pro" panose="020B0504020202020204" pitchFamily="34" charset="0"/>
                <a:ea typeface="Avenir Bold"/>
                <a:cs typeface="Avenir Bold"/>
                <a:sym typeface="Avenir Bold"/>
              </a:rPr>
              <a:t>9-11 AM</a:t>
            </a:r>
          </a:p>
          <a:p>
            <a:pPr algn="ctr" defTabSz="609630" rtl="0">
              <a:lnSpc>
                <a:spcPts val="3734"/>
              </a:lnSpc>
              <a:spcBef>
                <a:spcPct val="0"/>
              </a:spcBef>
            </a:pPr>
            <a:r>
              <a:rPr lang="en-US" sz="3734" b="1" kern="1200">
                <a:solidFill>
                  <a:srgbClr val="000000"/>
                </a:solidFill>
                <a:latin typeface="Avenir Next LT Pro" panose="020B0504020202020204" pitchFamily="34" charset="0"/>
                <a:ea typeface="Avenir Bold"/>
                <a:cs typeface="Avenir Bold"/>
                <a:sym typeface="Avenir Bold"/>
              </a:rPr>
              <a:t>12-2 PM</a:t>
            </a:r>
          </a:p>
        </p:txBody>
      </p:sp>
      <p:sp>
        <p:nvSpPr>
          <p:cNvPr id="18" name="TextBox 18"/>
          <p:cNvSpPr txBox="1"/>
          <p:nvPr/>
        </p:nvSpPr>
        <p:spPr>
          <a:xfrm>
            <a:off x="2109277" y="6011851"/>
            <a:ext cx="5048163" cy="294953"/>
          </a:xfrm>
          <a:prstGeom prst="rect">
            <a:avLst/>
          </a:prstGeom>
        </p:spPr>
        <p:txBody>
          <a:bodyPr wrap="square" lIns="0" tIns="0" rIns="0" bIns="0" rtlCol="0" anchor="t">
            <a:spAutoFit/>
          </a:bodyPr>
          <a:lstStyle/>
          <a:p>
            <a:pPr algn="ctr" defTabSz="609630" rtl="0">
              <a:lnSpc>
                <a:spcPts val="2315"/>
              </a:lnSpc>
              <a:spcBef>
                <a:spcPct val="0"/>
              </a:spcBef>
            </a:pPr>
            <a:r>
              <a:rPr lang="en-US" sz="2315" kern="1200">
                <a:solidFill>
                  <a:srgbClr val="000000"/>
                </a:solidFill>
                <a:latin typeface="Avenir Next LT Pro" panose="020B0504020202020204" pitchFamily="34" charset="0"/>
                <a:ea typeface="Avenir"/>
                <a:cs typeface="Avenir"/>
                <a:sym typeface="Avenir"/>
              </a:rPr>
              <a:t>43337 Joy Road, Canton, MI 48185</a:t>
            </a:r>
          </a:p>
        </p:txBody>
      </p:sp>
      <p:sp>
        <p:nvSpPr>
          <p:cNvPr id="19" name="TextBox 19"/>
          <p:cNvSpPr txBox="1"/>
          <p:nvPr/>
        </p:nvSpPr>
        <p:spPr>
          <a:xfrm>
            <a:off x="9451930" y="6189338"/>
            <a:ext cx="2366645" cy="294953"/>
          </a:xfrm>
          <a:prstGeom prst="rect">
            <a:avLst/>
          </a:prstGeom>
        </p:spPr>
        <p:txBody>
          <a:bodyPr lIns="0" tIns="0" rIns="0" bIns="0" rtlCol="0" anchor="t">
            <a:spAutoFit/>
          </a:bodyPr>
          <a:lstStyle/>
          <a:p>
            <a:pPr algn="r" defTabSz="609630" rtl="0">
              <a:lnSpc>
                <a:spcPts val="2333"/>
              </a:lnSpc>
            </a:pPr>
            <a:r>
              <a:rPr lang="en-US" sz="2333" b="1" kern="1200">
                <a:solidFill>
                  <a:srgbClr val="000000"/>
                </a:solidFill>
                <a:latin typeface="Avenir Next LT Pro" panose="020B0504020202020204" pitchFamily="34" charset="0"/>
                <a:ea typeface="Avenir Bold"/>
                <a:cs typeface="Avenir Bold"/>
                <a:sym typeface="Avenir Bold"/>
              </a:rPr>
              <a:t>Scan to register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3429000"/>
            <a:chOff x="0" y="0"/>
            <a:chExt cx="6374902" cy="1792941"/>
          </a:xfrm>
        </p:grpSpPr>
        <p:sp>
          <p:nvSpPr>
            <p:cNvPr id="3" name="Freeform 3"/>
            <p:cNvSpPr/>
            <p:nvPr/>
          </p:nvSpPr>
          <p:spPr>
            <a:xfrm>
              <a:off x="0" y="0"/>
              <a:ext cx="6374902" cy="1792941"/>
            </a:xfrm>
            <a:custGeom>
              <a:avLst/>
              <a:gdLst/>
              <a:ahLst/>
              <a:cxnLst/>
              <a:rect l="l" t="t" r="r" b="b"/>
              <a:pathLst>
                <a:path w="6374902" h="1792941">
                  <a:moveTo>
                    <a:pt x="0" y="0"/>
                  </a:moveTo>
                  <a:lnTo>
                    <a:pt x="6374902" y="0"/>
                  </a:lnTo>
                  <a:lnTo>
                    <a:pt x="6374902" y="1792941"/>
                  </a:lnTo>
                  <a:lnTo>
                    <a:pt x="0" y="1792941"/>
                  </a:lnTo>
                  <a:close/>
                </a:path>
              </a:pathLst>
            </a:custGeom>
            <a:solidFill>
              <a:srgbClr val="007681"/>
            </a:solidFill>
          </p:spPr>
          <p:txBody>
            <a:bodyPr/>
            <a:lstStyle/>
            <a:p>
              <a:pPr algn="l" defTabSz="609630" rtl="0"/>
              <a:endParaRPr lang="en-US" sz="1200" kern="1200">
                <a:solidFill>
                  <a:prstClr val="black"/>
                </a:solidFill>
                <a:latin typeface="Calibri"/>
                <a:ea typeface="+mn-ea"/>
                <a:cs typeface="+mn-cs"/>
              </a:endParaRPr>
            </a:p>
          </p:txBody>
        </p:sp>
        <p:sp>
          <p:nvSpPr>
            <p:cNvPr id="4" name="TextBox 4"/>
            <p:cNvSpPr txBox="1"/>
            <p:nvPr/>
          </p:nvSpPr>
          <p:spPr>
            <a:xfrm>
              <a:off x="0" y="0"/>
              <a:ext cx="6374902" cy="1792941"/>
            </a:xfrm>
            <a:prstGeom prst="rect">
              <a:avLst/>
            </a:prstGeom>
          </p:spPr>
          <p:txBody>
            <a:bodyPr lIns="33867" tIns="33867" rIns="33867" bIns="33867" rtlCol="0" anchor="ctr"/>
            <a:lstStyle/>
            <a:p>
              <a:pPr algn="ctr" defTabSz="609630" rtl="0">
                <a:lnSpc>
                  <a:spcPts val="1128"/>
                </a:lnSpc>
              </a:pPr>
              <a:endParaRPr sz="1200" kern="1200">
                <a:solidFill>
                  <a:prstClr val="black"/>
                </a:solidFill>
                <a:latin typeface="Calibri"/>
                <a:ea typeface="+mn-ea"/>
                <a:cs typeface="+mn-cs"/>
              </a:endParaRPr>
            </a:p>
          </p:txBody>
        </p:sp>
      </p:grpSp>
      <p:sp>
        <p:nvSpPr>
          <p:cNvPr id="5" name="Freeform 5"/>
          <p:cNvSpPr/>
          <p:nvPr/>
        </p:nvSpPr>
        <p:spPr>
          <a:xfrm>
            <a:off x="740788" y="274117"/>
            <a:ext cx="7785145" cy="2880767"/>
          </a:xfrm>
          <a:custGeom>
            <a:avLst/>
            <a:gdLst/>
            <a:ahLst/>
            <a:cxnLst/>
            <a:rect l="l" t="t" r="r" b="b"/>
            <a:pathLst>
              <a:path w="11677718" h="4321151">
                <a:moveTo>
                  <a:pt x="0" y="0"/>
                </a:moveTo>
                <a:lnTo>
                  <a:pt x="11677718" y="0"/>
                </a:lnTo>
                <a:lnTo>
                  <a:pt x="11677718" y="4321150"/>
                </a:lnTo>
                <a:lnTo>
                  <a:pt x="0" y="4321150"/>
                </a:lnTo>
                <a:lnTo>
                  <a:pt x="0" y="0"/>
                </a:lnTo>
                <a:close/>
              </a:path>
            </a:pathLst>
          </a:custGeom>
          <a:blipFill>
            <a:blip r:embed="rId2"/>
            <a:stretch>
              <a:fillRect r="-1379"/>
            </a:stretch>
          </a:blipFill>
        </p:spPr>
        <p:txBody>
          <a:bodyPr/>
          <a:lstStyle/>
          <a:p>
            <a:pPr algn="l" defTabSz="609630" rtl="0"/>
            <a:endParaRPr lang="en-US" sz="1200" kern="1200">
              <a:solidFill>
                <a:prstClr val="black"/>
              </a:solidFill>
              <a:latin typeface="Calibri"/>
              <a:ea typeface="+mn-ea"/>
              <a:cs typeface="+mn-cs"/>
            </a:endParaRPr>
          </a:p>
        </p:txBody>
      </p:sp>
      <p:grpSp>
        <p:nvGrpSpPr>
          <p:cNvPr id="6" name="Group 6"/>
          <p:cNvGrpSpPr/>
          <p:nvPr/>
        </p:nvGrpSpPr>
        <p:grpSpPr>
          <a:xfrm>
            <a:off x="4046063" y="2841657"/>
            <a:ext cx="1174687" cy="1174687"/>
            <a:chOff x="0" y="0"/>
            <a:chExt cx="2349374" cy="2349374"/>
          </a:xfrm>
        </p:grpSpPr>
        <p:grpSp>
          <p:nvGrpSpPr>
            <p:cNvPr id="7" name="Group 7"/>
            <p:cNvGrpSpPr/>
            <p:nvPr/>
          </p:nvGrpSpPr>
          <p:grpSpPr>
            <a:xfrm>
              <a:off x="0" y="0"/>
              <a:ext cx="2349374" cy="234937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algn="l" defTabSz="609630" rtl="0"/>
                <a:endParaRPr lang="en-US" sz="1200" kern="1200">
                  <a:solidFill>
                    <a:prstClr val="black"/>
                  </a:solidFill>
                  <a:latin typeface="Calibri"/>
                  <a:ea typeface="+mn-ea"/>
                  <a:cs typeface="+mn-cs"/>
                </a:endParaRPr>
              </a:p>
            </p:txBody>
          </p:sp>
          <p:sp>
            <p:nvSpPr>
              <p:cNvPr id="9" name="TextBox 9"/>
              <p:cNvSpPr txBox="1"/>
              <p:nvPr/>
            </p:nvSpPr>
            <p:spPr>
              <a:xfrm>
                <a:off x="76200" y="76200"/>
                <a:ext cx="660400" cy="660400"/>
              </a:xfrm>
              <a:prstGeom prst="rect">
                <a:avLst/>
              </a:prstGeom>
            </p:spPr>
            <p:txBody>
              <a:bodyPr lIns="33867" tIns="33867" rIns="33867" bIns="33867" rtlCol="0" anchor="ctr"/>
              <a:lstStyle/>
              <a:p>
                <a:pPr algn="ctr" defTabSz="609630" rtl="0">
                  <a:lnSpc>
                    <a:spcPts val="1128"/>
                  </a:lnSpc>
                </a:pPr>
                <a:endParaRPr sz="1200" kern="1200">
                  <a:solidFill>
                    <a:prstClr val="black"/>
                  </a:solidFill>
                  <a:latin typeface="Calibri"/>
                  <a:ea typeface="+mn-ea"/>
                  <a:cs typeface="+mn-cs"/>
                </a:endParaRPr>
              </a:p>
            </p:txBody>
          </p:sp>
        </p:grpSp>
        <p:sp>
          <p:nvSpPr>
            <p:cNvPr id="10" name="Freeform 10"/>
            <p:cNvSpPr/>
            <p:nvPr/>
          </p:nvSpPr>
          <p:spPr>
            <a:xfrm>
              <a:off x="363398" y="320699"/>
              <a:ext cx="1622577" cy="1707976"/>
            </a:xfrm>
            <a:custGeom>
              <a:avLst/>
              <a:gdLst/>
              <a:ahLst/>
              <a:cxnLst/>
              <a:rect l="l" t="t" r="r" b="b"/>
              <a:pathLst>
                <a:path w="1622577" h="1707976">
                  <a:moveTo>
                    <a:pt x="0" y="0"/>
                  </a:moveTo>
                  <a:lnTo>
                    <a:pt x="1622578" y="0"/>
                  </a:lnTo>
                  <a:lnTo>
                    <a:pt x="1622578" y="1707976"/>
                  </a:lnTo>
                  <a:lnTo>
                    <a:pt x="0" y="1707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l" defTabSz="609630" rtl="0"/>
              <a:endParaRPr lang="en-US" sz="1200" kern="1200">
                <a:solidFill>
                  <a:prstClr val="black"/>
                </a:solidFill>
                <a:latin typeface="Calibri"/>
                <a:ea typeface="+mn-ea"/>
                <a:cs typeface="+mn-cs"/>
              </a:endParaRPr>
            </a:p>
          </p:txBody>
        </p:sp>
      </p:grpSp>
      <p:grpSp>
        <p:nvGrpSpPr>
          <p:cNvPr id="11" name="Group 11"/>
          <p:cNvGrpSpPr/>
          <p:nvPr/>
        </p:nvGrpSpPr>
        <p:grpSpPr>
          <a:xfrm>
            <a:off x="9266720" y="0"/>
            <a:ext cx="2925281" cy="6858000"/>
            <a:chOff x="0" y="0"/>
            <a:chExt cx="1529558" cy="3585882"/>
          </a:xfrm>
        </p:grpSpPr>
        <p:sp>
          <p:nvSpPr>
            <p:cNvPr id="12" name="Freeform 12"/>
            <p:cNvSpPr/>
            <p:nvPr/>
          </p:nvSpPr>
          <p:spPr>
            <a:xfrm>
              <a:off x="0" y="0"/>
              <a:ext cx="1529558" cy="3585882"/>
            </a:xfrm>
            <a:custGeom>
              <a:avLst/>
              <a:gdLst/>
              <a:ahLst/>
              <a:cxnLst/>
              <a:rect l="l" t="t" r="r" b="b"/>
              <a:pathLst>
                <a:path w="1529558" h="3585882">
                  <a:moveTo>
                    <a:pt x="0" y="0"/>
                  </a:moveTo>
                  <a:lnTo>
                    <a:pt x="1529558" y="0"/>
                  </a:lnTo>
                  <a:lnTo>
                    <a:pt x="1529558" y="3585882"/>
                  </a:lnTo>
                  <a:lnTo>
                    <a:pt x="0" y="3585882"/>
                  </a:lnTo>
                  <a:close/>
                </a:path>
              </a:pathLst>
            </a:custGeom>
            <a:solidFill>
              <a:srgbClr val="E0F2F5"/>
            </a:solidFill>
          </p:spPr>
          <p:txBody>
            <a:bodyPr/>
            <a:lstStyle/>
            <a:p>
              <a:pPr algn="l" defTabSz="609630" rtl="0"/>
              <a:endParaRPr lang="en-US" sz="1200" kern="1200">
                <a:solidFill>
                  <a:prstClr val="black"/>
                </a:solidFill>
                <a:latin typeface="Calibri"/>
                <a:ea typeface="+mn-ea"/>
                <a:cs typeface="+mn-cs"/>
              </a:endParaRPr>
            </a:p>
          </p:txBody>
        </p:sp>
        <p:sp>
          <p:nvSpPr>
            <p:cNvPr id="13" name="TextBox 13"/>
            <p:cNvSpPr txBox="1"/>
            <p:nvPr/>
          </p:nvSpPr>
          <p:spPr>
            <a:xfrm>
              <a:off x="0" y="0"/>
              <a:ext cx="1529558" cy="3585882"/>
            </a:xfrm>
            <a:prstGeom prst="rect">
              <a:avLst/>
            </a:prstGeom>
          </p:spPr>
          <p:txBody>
            <a:bodyPr lIns="33867" tIns="33867" rIns="33867" bIns="33867" rtlCol="0" anchor="ctr"/>
            <a:lstStyle/>
            <a:p>
              <a:pPr algn="ctr" defTabSz="609630" rtl="0">
                <a:lnSpc>
                  <a:spcPts val="1128"/>
                </a:lnSpc>
              </a:pPr>
              <a:endParaRPr sz="1200" kern="1200">
                <a:solidFill>
                  <a:prstClr val="black"/>
                </a:solidFill>
                <a:latin typeface="Calibri"/>
                <a:ea typeface="+mn-ea"/>
                <a:cs typeface="+mn-cs"/>
              </a:endParaRPr>
            </a:p>
          </p:txBody>
        </p:sp>
      </p:grpSp>
      <p:sp>
        <p:nvSpPr>
          <p:cNvPr id="14" name="Freeform 14">
            <a:hlinkClick r:id="rId5"/>
          </p:cNvPr>
          <p:cNvSpPr/>
          <p:nvPr/>
        </p:nvSpPr>
        <p:spPr>
          <a:xfrm>
            <a:off x="8654955" y="3855994"/>
            <a:ext cx="2155857" cy="2155857"/>
          </a:xfrm>
          <a:custGeom>
            <a:avLst/>
            <a:gdLst/>
            <a:ahLst/>
            <a:cxnLst/>
            <a:rect l="l" t="t" r="r" b="b"/>
            <a:pathLst>
              <a:path w="3233785" h="3233785">
                <a:moveTo>
                  <a:pt x="0" y="0"/>
                </a:moveTo>
                <a:lnTo>
                  <a:pt x="3233785" y="0"/>
                </a:lnTo>
                <a:lnTo>
                  <a:pt x="3233785" y="3233785"/>
                </a:lnTo>
                <a:lnTo>
                  <a:pt x="0" y="3233785"/>
                </a:lnTo>
                <a:lnTo>
                  <a:pt x="0" y="0"/>
                </a:lnTo>
                <a:close/>
              </a:path>
            </a:pathLst>
          </a:custGeom>
          <a:blipFill>
            <a:blip r:embed="rId6"/>
            <a:stretch>
              <a:fillRect/>
            </a:stretch>
          </a:blipFill>
        </p:spPr>
        <p:txBody>
          <a:bodyPr/>
          <a:lstStyle/>
          <a:p>
            <a:pPr algn="l" defTabSz="609630" rtl="0"/>
            <a:endParaRPr lang="en-US" sz="1200" kern="1200">
              <a:solidFill>
                <a:prstClr val="black"/>
              </a:solidFill>
              <a:latin typeface="Calibri"/>
              <a:ea typeface="+mn-ea"/>
              <a:cs typeface="+mn-cs"/>
            </a:endParaRPr>
          </a:p>
        </p:txBody>
      </p:sp>
      <p:sp>
        <p:nvSpPr>
          <p:cNvPr id="15" name="Freeform 15"/>
          <p:cNvSpPr/>
          <p:nvPr/>
        </p:nvSpPr>
        <p:spPr>
          <a:xfrm rot="3980082" flipH="1">
            <a:off x="10698696" y="5426033"/>
            <a:ext cx="826897" cy="295616"/>
          </a:xfrm>
          <a:custGeom>
            <a:avLst/>
            <a:gdLst/>
            <a:ahLst/>
            <a:cxnLst/>
            <a:rect l="l" t="t" r="r" b="b"/>
            <a:pathLst>
              <a:path w="1240346" h="443424">
                <a:moveTo>
                  <a:pt x="1240346" y="0"/>
                </a:moveTo>
                <a:lnTo>
                  <a:pt x="0" y="0"/>
                </a:lnTo>
                <a:lnTo>
                  <a:pt x="0" y="443424"/>
                </a:lnTo>
                <a:lnTo>
                  <a:pt x="1240346" y="443424"/>
                </a:lnTo>
                <a:lnTo>
                  <a:pt x="124034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lgn="l" defTabSz="609630" rtl="0"/>
            <a:endParaRPr lang="en-US" sz="1200" kern="1200">
              <a:solidFill>
                <a:prstClr val="black"/>
              </a:solidFill>
              <a:latin typeface="Calibri"/>
              <a:ea typeface="+mn-ea"/>
              <a:cs typeface="+mn-cs"/>
            </a:endParaRPr>
          </a:p>
        </p:txBody>
      </p:sp>
      <p:sp>
        <p:nvSpPr>
          <p:cNvPr id="16" name="TextBox 16"/>
          <p:cNvSpPr txBox="1"/>
          <p:nvPr/>
        </p:nvSpPr>
        <p:spPr>
          <a:xfrm>
            <a:off x="9545185" y="253473"/>
            <a:ext cx="2368351" cy="2577629"/>
          </a:xfrm>
          <a:prstGeom prst="rect">
            <a:avLst/>
          </a:prstGeom>
        </p:spPr>
        <p:txBody>
          <a:bodyPr lIns="0" tIns="0" rIns="0" bIns="0" rtlCol="0" anchor="t">
            <a:spAutoFit/>
          </a:bodyPr>
          <a:lstStyle/>
          <a:p>
            <a:pPr algn="ctr" defTabSz="609630" rtl="0">
              <a:lnSpc>
                <a:spcPts val="4600"/>
              </a:lnSpc>
            </a:pPr>
            <a:r>
              <a:rPr lang="en-US" sz="4600" b="1" u="sng" kern="1200">
                <a:solidFill>
                  <a:srgbClr val="000000"/>
                </a:solidFill>
                <a:latin typeface="Avenir Next Demi Bold" panose="020B0703020202020204" pitchFamily="34" charset="0"/>
                <a:ea typeface="Avenir Ultra-Bold"/>
                <a:cs typeface="Avenir Ultra-Bold"/>
                <a:sym typeface="Avenir Ultra-Bold"/>
              </a:rPr>
              <a:t>JOIN US</a:t>
            </a:r>
          </a:p>
          <a:p>
            <a:pPr algn="ctr" defTabSz="609630" rtl="0">
              <a:lnSpc>
                <a:spcPts val="2399"/>
              </a:lnSpc>
            </a:pPr>
            <a:endParaRPr lang="en-US" sz="4600" b="1" u="sng" kern="1200">
              <a:solidFill>
                <a:srgbClr val="000000"/>
              </a:solidFill>
              <a:latin typeface="Avenir Next LT Pro" panose="020B0504020202020204" pitchFamily="34" charset="0"/>
              <a:ea typeface="Avenir Ultra-Bold"/>
              <a:cs typeface="Avenir Ultra-Bold"/>
              <a:sym typeface="Avenir Ultra-Bold"/>
            </a:endParaRPr>
          </a:p>
          <a:p>
            <a:pPr algn="ctr" defTabSz="609630" rtl="0">
              <a:lnSpc>
                <a:spcPts val="3734"/>
              </a:lnSpc>
            </a:pPr>
            <a:r>
              <a:rPr lang="en-US" sz="3734" b="1" kern="1200">
                <a:solidFill>
                  <a:srgbClr val="000000"/>
                </a:solidFill>
                <a:latin typeface="Avenir Next LT Pro" panose="020B0504020202020204" pitchFamily="34" charset="0"/>
                <a:ea typeface="Avenir Bold"/>
                <a:cs typeface="Avenir Bold"/>
                <a:sym typeface="Avenir Bold"/>
              </a:rPr>
              <a:t>AUG 28</a:t>
            </a:r>
          </a:p>
          <a:p>
            <a:pPr algn="ctr" defTabSz="609630" rtl="0">
              <a:lnSpc>
                <a:spcPts val="2000"/>
              </a:lnSpc>
            </a:pPr>
            <a:endParaRPr lang="en-US" sz="3734" b="1" kern="1200">
              <a:solidFill>
                <a:srgbClr val="000000"/>
              </a:solidFill>
              <a:latin typeface="Avenir Next LT Pro" panose="020B0504020202020204" pitchFamily="34" charset="0"/>
              <a:ea typeface="Avenir Bold"/>
              <a:cs typeface="Avenir Bold"/>
              <a:sym typeface="Avenir Bold"/>
            </a:endParaRPr>
          </a:p>
          <a:p>
            <a:pPr algn="ctr" defTabSz="609630" rtl="0">
              <a:lnSpc>
                <a:spcPts val="3734"/>
              </a:lnSpc>
            </a:pPr>
            <a:r>
              <a:rPr lang="en-US" sz="3734" b="1" kern="1200">
                <a:solidFill>
                  <a:srgbClr val="000000"/>
                </a:solidFill>
                <a:latin typeface="Avenir Next LT Pro" panose="020B0504020202020204" pitchFamily="34" charset="0"/>
                <a:ea typeface="Avenir Bold"/>
                <a:cs typeface="Avenir Bold"/>
                <a:sym typeface="Avenir Bold"/>
              </a:rPr>
              <a:t>9-11 AM</a:t>
            </a:r>
          </a:p>
          <a:p>
            <a:pPr algn="ctr" defTabSz="609630" rtl="0">
              <a:lnSpc>
                <a:spcPts val="3734"/>
              </a:lnSpc>
              <a:spcBef>
                <a:spcPct val="0"/>
              </a:spcBef>
            </a:pPr>
            <a:r>
              <a:rPr lang="en-US" sz="3734" b="1" kern="1200">
                <a:solidFill>
                  <a:srgbClr val="000000"/>
                </a:solidFill>
                <a:latin typeface="Avenir Next LT Pro" panose="020B0504020202020204" pitchFamily="34" charset="0"/>
                <a:ea typeface="Avenir Bold"/>
                <a:cs typeface="Avenir Bold"/>
                <a:sym typeface="Avenir Bold"/>
              </a:rPr>
              <a:t>12-2 PM</a:t>
            </a:r>
          </a:p>
        </p:txBody>
      </p:sp>
      <p:sp>
        <p:nvSpPr>
          <p:cNvPr id="17" name="TextBox 17"/>
          <p:cNvSpPr txBox="1"/>
          <p:nvPr/>
        </p:nvSpPr>
        <p:spPr>
          <a:xfrm>
            <a:off x="863980" y="6116392"/>
            <a:ext cx="7296490" cy="303994"/>
          </a:xfrm>
          <a:prstGeom prst="rect">
            <a:avLst/>
          </a:prstGeom>
        </p:spPr>
        <p:txBody>
          <a:bodyPr wrap="square" lIns="0" tIns="0" rIns="0" bIns="0" rtlCol="0" anchor="t">
            <a:spAutoFit/>
          </a:bodyPr>
          <a:lstStyle/>
          <a:p>
            <a:pPr algn="ctr" defTabSz="609630" rtl="0">
              <a:lnSpc>
                <a:spcPts val="2315"/>
              </a:lnSpc>
              <a:spcBef>
                <a:spcPct val="0"/>
              </a:spcBef>
            </a:pPr>
            <a:r>
              <a:rPr lang="en-US" sz="2315" b="1" kern="1200">
                <a:solidFill>
                  <a:srgbClr val="000000"/>
                </a:solidFill>
                <a:latin typeface="Avenir Next LT Pro" panose="020B0504020202020204" pitchFamily="34" charset="0"/>
                <a:ea typeface="Avenir Bold"/>
                <a:cs typeface="Avenir Bold"/>
                <a:sym typeface="Avenir Bold"/>
              </a:rPr>
              <a:t>Troy Campus</a:t>
            </a:r>
            <a:r>
              <a:rPr lang="en-US" sz="2315" kern="1200">
                <a:solidFill>
                  <a:srgbClr val="000000"/>
                </a:solidFill>
                <a:latin typeface="Avenir Next LT Pro" panose="020B0504020202020204" pitchFamily="34" charset="0"/>
                <a:ea typeface="Avenir"/>
                <a:cs typeface="Avenir"/>
                <a:sym typeface="Avenir"/>
              </a:rPr>
              <a:t> - 3838 Livernois Road, Troy, MI 48083</a:t>
            </a:r>
          </a:p>
        </p:txBody>
      </p:sp>
      <p:sp>
        <p:nvSpPr>
          <p:cNvPr id="18" name="TextBox 18"/>
          <p:cNvSpPr txBox="1"/>
          <p:nvPr/>
        </p:nvSpPr>
        <p:spPr>
          <a:xfrm>
            <a:off x="9451930" y="6189338"/>
            <a:ext cx="2366645" cy="294953"/>
          </a:xfrm>
          <a:prstGeom prst="rect">
            <a:avLst/>
          </a:prstGeom>
        </p:spPr>
        <p:txBody>
          <a:bodyPr lIns="0" tIns="0" rIns="0" bIns="0" rtlCol="0" anchor="t">
            <a:spAutoFit/>
          </a:bodyPr>
          <a:lstStyle/>
          <a:p>
            <a:pPr algn="r" defTabSz="609630" rtl="0">
              <a:lnSpc>
                <a:spcPts val="2333"/>
              </a:lnSpc>
            </a:pPr>
            <a:r>
              <a:rPr lang="en-US" sz="2333" b="1" kern="1200">
                <a:solidFill>
                  <a:srgbClr val="000000"/>
                </a:solidFill>
                <a:latin typeface="Avenir Next LT Pro" panose="020B0504020202020204" pitchFamily="34" charset="0"/>
                <a:ea typeface="Avenir Bold"/>
                <a:cs typeface="Avenir Bold"/>
                <a:sym typeface="Avenir Bold"/>
              </a:rPr>
              <a:t>Scan to register</a:t>
            </a:r>
          </a:p>
        </p:txBody>
      </p:sp>
      <p:grpSp>
        <p:nvGrpSpPr>
          <p:cNvPr id="19" name="Group 19"/>
          <p:cNvGrpSpPr/>
          <p:nvPr/>
        </p:nvGrpSpPr>
        <p:grpSpPr>
          <a:xfrm>
            <a:off x="2304299" y="4014246"/>
            <a:ext cx="4658215" cy="1908447"/>
            <a:chOff x="0" y="0"/>
            <a:chExt cx="9316430" cy="3816894"/>
          </a:xfrm>
        </p:grpSpPr>
        <p:sp>
          <p:nvSpPr>
            <p:cNvPr id="20" name="Freeform 20"/>
            <p:cNvSpPr/>
            <p:nvPr/>
          </p:nvSpPr>
          <p:spPr>
            <a:xfrm>
              <a:off x="0" y="0"/>
              <a:ext cx="9316430" cy="2666828"/>
            </a:xfrm>
            <a:custGeom>
              <a:avLst/>
              <a:gdLst/>
              <a:ahLst/>
              <a:cxnLst/>
              <a:rect l="l" t="t" r="r" b="b"/>
              <a:pathLst>
                <a:path w="9316430" h="2666828">
                  <a:moveTo>
                    <a:pt x="0" y="0"/>
                  </a:moveTo>
                  <a:lnTo>
                    <a:pt x="9316430" y="0"/>
                  </a:lnTo>
                  <a:lnTo>
                    <a:pt x="9316430" y="2666828"/>
                  </a:lnTo>
                  <a:lnTo>
                    <a:pt x="0" y="2666828"/>
                  </a:lnTo>
                  <a:lnTo>
                    <a:pt x="0" y="0"/>
                  </a:lnTo>
                  <a:close/>
                </a:path>
              </a:pathLst>
            </a:custGeom>
            <a:blipFill>
              <a:blip r:embed="rId9"/>
              <a:stretch>
                <a:fillRect/>
              </a:stretch>
            </a:blipFill>
          </p:spPr>
          <p:txBody>
            <a:bodyPr/>
            <a:lstStyle/>
            <a:p>
              <a:pPr algn="l" defTabSz="609630" rtl="0"/>
              <a:endParaRPr lang="en-US" sz="1200" kern="1200">
                <a:solidFill>
                  <a:prstClr val="black"/>
                </a:solidFill>
                <a:latin typeface="Calibri"/>
                <a:ea typeface="+mn-ea"/>
                <a:cs typeface="+mn-cs"/>
              </a:endParaRPr>
            </a:p>
          </p:txBody>
        </p:sp>
        <p:sp>
          <p:nvSpPr>
            <p:cNvPr id="21" name="TextBox 21"/>
            <p:cNvSpPr txBox="1"/>
            <p:nvPr/>
          </p:nvSpPr>
          <p:spPr>
            <a:xfrm>
              <a:off x="104468" y="2481528"/>
              <a:ext cx="9062754" cy="1335366"/>
            </a:xfrm>
            <a:prstGeom prst="rect">
              <a:avLst/>
            </a:prstGeom>
          </p:spPr>
          <p:txBody>
            <a:bodyPr wrap="square" lIns="0" tIns="0" rIns="0" bIns="0" rtlCol="0" anchor="t">
              <a:spAutoFit/>
            </a:bodyPr>
            <a:lstStyle/>
            <a:p>
              <a:pPr algn="ctr" defTabSz="609630" rtl="0">
                <a:lnSpc>
                  <a:spcPts val="5726"/>
                </a:lnSpc>
              </a:pPr>
              <a:r>
                <a:rPr lang="en-US" sz="4090" b="1" kern="1200" spc="2090">
                  <a:solidFill>
                    <a:srgbClr val="064678"/>
                  </a:solidFill>
                  <a:latin typeface="League Spartan"/>
                  <a:ea typeface="League Spartan"/>
                  <a:cs typeface="League Spartan"/>
                  <a:sym typeface="League Spartan"/>
                </a:rPr>
                <a:t>COLLEGE</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94DB5-0107-1C89-4B84-D13FDB8EA55C}"/>
            </a:ext>
          </a:extLst>
        </p:cNvPr>
        <p:cNvGrpSpPr/>
        <p:nvPr/>
      </p:nvGrpSpPr>
      <p:grpSpPr>
        <a:xfrm>
          <a:off x="0" y="0"/>
          <a:ext cx="0" cy="0"/>
          <a:chOff x="0" y="0"/>
          <a:chExt cx="0" cy="0"/>
        </a:xfrm>
      </p:grpSpPr>
      <p:grpSp>
        <p:nvGrpSpPr>
          <p:cNvPr id="168" name="Group 3">
            <a:extLst>
              <a:ext uri="{FF2B5EF4-FFF2-40B4-BE49-F238E27FC236}">
                <a16:creationId xmlns:a16="http://schemas.microsoft.com/office/drawing/2014/main" id="{77CD9A48-A398-25F9-D3A9-73716533E944}"/>
              </a:ext>
            </a:extLst>
          </p:cNvPr>
          <p:cNvGrpSpPr/>
          <p:nvPr/>
        </p:nvGrpSpPr>
        <p:grpSpPr>
          <a:xfrm>
            <a:off x="7333303" y="2639699"/>
            <a:ext cx="2337527" cy="430547"/>
            <a:chOff x="0" y="0"/>
            <a:chExt cx="1878640" cy="346025"/>
          </a:xfrm>
        </p:grpSpPr>
        <p:sp>
          <p:nvSpPr>
            <p:cNvPr id="186" name="Freeform 4">
              <a:extLst>
                <a:ext uri="{FF2B5EF4-FFF2-40B4-BE49-F238E27FC236}">
                  <a16:creationId xmlns:a16="http://schemas.microsoft.com/office/drawing/2014/main" id="{B74CBEBB-0F79-A2BE-F060-F53CB0FD50D7}"/>
                </a:ext>
              </a:extLst>
            </p:cNvPr>
            <p:cNvSpPr/>
            <p:nvPr/>
          </p:nvSpPr>
          <p:spPr>
            <a:xfrm>
              <a:off x="0" y="0"/>
              <a:ext cx="1878640" cy="346025"/>
            </a:xfrm>
            <a:custGeom>
              <a:avLst/>
              <a:gdLst/>
              <a:ahLst/>
              <a:cxnLst/>
              <a:rect l="l" t="t" r="r" b="b"/>
              <a:pathLst>
                <a:path w="1878640" h="346025">
                  <a:moveTo>
                    <a:pt x="61824" y="0"/>
                  </a:moveTo>
                  <a:lnTo>
                    <a:pt x="1816815" y="0"/>
                  </a:lnTo>
                  <a:cubicBezTo>
                    <a:pt x="1850960" y="0"/>
                    <a:pt x="1878640" y="27680"/>
                    <a:pt x="1878640" y="61824"/>
                  </a:cubicBezTo>
                  <a:lnTo>
                    <a:pt x="1878640" y="284201"/>
                  </a:lnTo>
                  <a:cubicBezTo>
                    <a:pt x="1878640" y="300597"/>
                    <a:pt x="1872126" y="316323"/>
                    <a:pt x="1860532" y="327917"/>
                  </a:cubicBezTo>
                  <a:cubicBezTo>
                    <a:pt x="1848938" y="339511"/>
                    <a:pt x="1833212" y="346025"/>
                    <a:pt x="1816815" y="346025"/>
                  </a:cubicBezTo>
                  <a:lnTo>
                    <a:pt x="61824" y="346025"/>
                  </a:lnTo>
                  <a:cubicBezTo>
                    <a:pt x="27680" y="346025"/>
                    <a:pt x="0" y="318345"/>
                    <a:pt x="0" y="284201"/>
                  </a:cubicBezTo>
                  <a:lnTo>
                    <a:pt x="0" y="61824"/>
                  </a:lnTo>
                  <a:cubicBezTo>
                    <a:pt x="0" y="27680"/>
                    <a:pt x="27680" y="0"/>
                    <a:pt x="61824" y="0"/>
                  </a:cubicBezTo>
                  <a:close/>
                </a:path>
              </a:pathLst>
            </a:custGeom>
            <a:solidFill>
              <a:srgbClr val="E0F2F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Demi Bold"/>
                <a:ea typeface="+mn-ea"/>
                <a:cs typeface="+mn-cs"/>
              </a:endParaRPr>
            </a:p>
          </p:txBody>
        </p:sp>
        <p:sp>
          <p:nvSpPr>
            <p:cNvPr id="187" name="TextBox 5">
              <a:extLst>
                <a:ext uri="{FF2B5EF4-FFF2-40B4-BE49-F238E27FC236}">
                  <a16:creationId xmlns:a16="http://schemas.microsoft.com/office/drawing/2014/main" id="{F3233D19-FA1F-D1E8-CA82-FE1E544693D0}"/>
                </a:ext>
              </a:extLst>
            </p:cNvPr>
            <p:cNvSpPr txBox="1"/>
            <p:nvPr/>
          </p:nvSpPr>
          <p:spPr>
            <a:xfrm>
              <a:off x="0" y="-19050"/>
              <a:ext cx="1878640" cy="365075"/>
            </a:xfrm>
            <a:prstGeom prst="rect">
              <a:avLst/>
            </a:prstGeom>
          </p:spPr>
          <p:txBody>
            <a:bodyPr lIns="28778" tIns="28778" rIns="28778" bIns="28778" rtlCol="0" anchor="ctr"/>
            <a:lstStyle/>
            <a:p>
              <a:pPr marL="0" marR="0" lvl="0" indent="0" algn="ctr" defTabSz="914400" rtl="0" eaLnBrk="1" fontAlgn="auto" latinLnBrk="0" hangingPunct="1">
                <a:lnSpc>
                  <a:spcPts val="62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venir Next Demi Bold"/>
                <a:ea typeface="+mn-ea"/>
                <a:cs typeface="+mn-cs"/>
              </a:endParaRPr>
            </a:p>
          </p:txBody>
        </p:sp>
      </p:grpSp>
      <p:sp>
        <p:nvSpPr>
          <p:cNvPr id="169" name="TextBox 6">
            <a:extLst>
              <a:ext uri="{FF2B5EF4-FFF2-40B4-BE49-F238E27FC236}">
                <a16:creationId xmlns:a16="http://schemas.microsoft.com/office/drawing/2014/main" id="{42842C1F-DF4B-673E-546D-F3A7CDAEA1AC}"/>
              </a:ext>
            </a:extLst>
          </p:cNvPr>
          <p:cNvSpPr txBox="1"/>
          <p:nvPr/>
        </p:nvSpPr>
        <p:spPr>
          <a:xfrm>
            <a:off x="7334964" y="2786939"/>
            <a:ext cx="2337527" cy="176267"/>
          </a:xfrm>
          <a:prstGeom prst="rect">
            <a:avLst/>
          </a:prstGeom>
        </p:spPr>
        <p:txBody>
          <a:bodyPr lIns="0" tIns="0" rIns="0" bIns="0" rtlCol="0" anchor="t">
            <a:spAutoFit/>
          </a:bodyPr>
          <a:lstStyle/>
          <a:p>
            <a:pPr marL="0" marR="0" lvl="0" indent="0" algn="ctr" defTabSz="914400" rtl="0" eaLnBrk="1" fontAlgn="auto" latinLnBrk="0" hangingPunct="1">
              <a:lnSpc>
                <a:spcPts val="1333"/>
              </a:lnSpc>
              <a:spcBef>
                <a:spcPts val="0"/>
              </a:spcBef>
              <a:spcAft>
                <a:spcPts val="0"/>
              </a:spcAft>
              <a:buClrTx/>
              <a:buSzTx/>
              <a:buFontTx/>
              <a:buNone/>
              <a:tabLst/>
              <a:defRPr/>
            </a:pPr>
            <a:r>
              <a:rPr kumimoji="0" lang="en-US" sz="1333" b="1" i="0" u="sng" strike="noStrike" kern="1200" cap="none" spc="0" normalizeH="0" baseline="0" noProof="0">
                <a:ln>
                  <a:noFill/>
                </a:ln>
                <a:solidFill>
                  <a:srgbClr val="010001"/>
                </a:solidFill>
                <a:effectLst/>
                <a:uLnTx/>
                <a:uFillTx/>
                <a:latin typeface="Avenir Next Demi Bold"/>
                <a:ea typeface="Avenir Ultra-Bold"/>
                <a:cs typeface="Avenir Ultra-Bold"/>
                <a:sym typeface="Avenir Ultra-Bold"/>
              </a:rPr>
              <a:t>OHIO</a:t>
            </a:r>
          </a:p>
        </p:txBody>
      </p:sp>
      <p:grpSp>
        <p:nvGrpSpPr>
          <p:cNvPr id="170" name="Group 7">
            <a:extLst>
              <a:ext uri="{FF2B5EF4-FFF2-40B4-BE49-F238E27FC236}">
                <a16:creationId xmlns:a16="http://schemas.microsoft.com/office/drawing/2014/main" id="{88E53F2D-255A-94B2-100C-11ED7886FCD1}"/>
              </a:ext>
            </a:extLst>
          </p:cNvPr>
          <p:cNvGrpSpPr/>
          <p:nvPr/>
        </p:nvGrpSpPr>
        <p:grpSpPr>
          <a:xfrm>
            <a:off x="2517296" y="2639699"/>
            <a:ext cx="2337527" cy="430547"/>
            <a:chOff x="0" y="0"/>
            <a:chExt cx="1878640" cy="346025"/>
          </a:xfrm>
        </p:grpSpPr>
        <p:sp>
          <p:nvSpPr>
            <p:cNvPr id="184" name="Freeform 8">
              <a:extLst>
                <a:ext uri="{FF2B5EF4-FFF2-40B4-BE49-F238E27FC236}">
                  <a16:creationId xmlns:a16="http://schemas.microsoft.com/office/drawing/2014/main" id="{3DC6EB6E-50EB-4172-806A-A2F371D39E80}"/>
                </a:ext>
              </a:extLst>
            </p:cNvPr>
            <p:cNvSpPr/>
            <p:nvPr/>
          </p:nvSpPr>
          <p:spPr>
            <a:xfrm>
              <a:off x="0" y="0"/>
              <a:ext cx="1878640" cy="346025"/>
            </a:xfrm>
            <a:custGeom>
              <a:avLst/>
              <a:gdLst/>
              <a:ahLst/>
              <a:cxnLst/>
              <a:rect l="l" t="t" r="r" b="b"/>
              <a:pathLst>
                <a:path w="1878640" h="346025">
                  <a:moveTo>
                    <a:pt x="61824" y="0"/>
                  </a:moveTo>
                  <a:lnTo>
                    <a:pt x="1816815" y="0"/>
                  </a:lnTo>
                  <a:cubicBezTo>
                    <a:pt x="1850960" y="0"/>
                    <a:pt x="1878640" y="27680"/>
                    <a:pt x="1878640" y="61824"/>
                  </a:cubicBezTo>
                  <a:lnTo>
                    <a:pt x="1878640" y="284201"/>
                  </a:lnTo>
                  <a:cubicBezTo>
                    <a:pt x="1878640" y="300597"/>
                    <a:pt x="1872126" y="316323"/>
                    <a:pt x="1860532" y="327917"/>
                  </a:cubicBezTo>
                  <a:cubicBezTo>
                    <a:pt x="1848938" y="339511"/>
                    <a:pt x="1833212" y="346025"/>
                    <a:pt x="1816815" y="346025"/>
                  </a:cubicBezTo>
                  <a:lnTo>
                    <a:pt x="61824" y="346025"/>
                  </a:lnTo>
                  <a:cubicBezTo>
                    <a:pt x="27680" y="346025"/>
                    <a:pt x="0" y="318345"/>
                    <a:pt x="0" y="284201"/>
                  </a:cubicBezTo>
                  <a:lnTo>
                    <a:pt x="0" y="61824"/>
                  </a:lnTo>
                  <a:cubicBezTo>
                    <a:pt x="0" y="27680"/>
                    <a:pt x="27680" y="0"/>
                    <a:pt x="61824" y="0"/>
                  </a:cubicBezTo>
                  <a:close/>
                </a:path>
              </a:pathLst>
            </a:custGeom>
            <a:solidFill>
              <a:srgbClr val="E0F2F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Demi Bold"/>
                <a:ea typeface="+mn-ea"/>
                <a:cs typeface="+mn-cs"/>
              </a:endParaRPr>
            </a:p>
          </p:txBody>
        </p:sp>
        <p:sp>
          <p:nvSpPr>
            <p:cNvPr id="185" name="TextBox 9">
              <a:extLst>
                <a:ext uri="{FF2B5EF4-FFF2-40B4-BE49-F238E27FC236}">
                  <a16:creationId xmlns:a16="http://schemas.microsoft.com/office/drawing/2014/main" id="{01001D5D-E37D-D569-87D4-1EFA96B4F9DB}"/>
                </a:ext>
              </a:extLst>
            </p:cNvPr>
            <p:cNvSpPr txBox="1"/>
            <p:nvPr/>
          </p:nvSpPr>
          <p:spPr>
            <a:xfrm>
              <a:off x="0" y="-19050"/>
              <a:ext cx="1878640" cy="365075"/>
            </a:xfrm>
            <a:prstGeom prst="rect">
              <a:avLst/>
            </a:prstGeom>
          </p:spPr>
          <p:txBody>
            <a:bodyPr lIns="28778" tIns="28778" rIns="28778" bIns="28778" rtlCol="0" anchor="ctr"/>
            <a:lstStyle/>
            <a:p>
              <a:pPr marL="0" marR="0" lvl="0" indent="0" algn="ctr" defTabSz="914400" rtl="0" eaLnBrk="1" fontAlgn="auto" latinLnBrk="0" hangingPunct="1">
                <a:lnSpc>
                  <a:spcPts val="62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venir Next Demi Bold"/>
                <a:ea typeface="+mn-ea"/>
                <a:cs typeface="+mn-cs"/>
              </a:endParaRPr>
            </a:p>
          </p:txBody>
        </p:sp>
      </p:grpSp>
      <p:sp>
        <p:nvSpPr>
          <p:cNvPr id="171" name="TextBox 10">
            <a:extLst>
              <a:ext uri="{FF2B5EF4-FFF2-40B4-BE49-F238E27FC236}">
                <a16:creationId xmlns:a16="http://schemas.microsoft.com/office/drawing/2014/main" id="{B6AD81AE-FEAD-3114-D1A4-41E2F4417E8D}"/>
              </a:ext>
            </a:extLst>
          </p:cNvPr>
          <p:cNvSpPr txBox="1"/>
          <p:nvPr/>
        </p:nvSpPr>
        <p:spPr>
          <a:xfrm>
            <a:off x="2517850" y="2786939"/>
            <a:ext cx="2337527" cy="176267"/>
          </a:xfrm>
          <a:prstGeom prst="rect">
            <a:avLst/>
          </a:prstGeom>
        </p:spPr>
        <p:txBody>
          <a:bodyPr lIns="0" tIns="0" rIns="0" bIns="0" rtlCol="0" anchor="t">
            <a:spAutoFit/>
          </a:bodyPr>
          <a:lstStyle/>
          <a:p>
            <a:pPr marL="0" marR="0" lvl="0" indent="0" algn="ctr" defTabSz="914400" rtl="0" eaLnBrk="1" fontAlgn="auto" latinLnBrk="0" hangingPunct="1">
              <a:lnSpc>
                <a:spcPts val="1333"/>
              </a:lnSpc>
              <a:spcBef>
                <a:spcPts val="0"/>
              </a:spcBef>
              <a:spcAft>
                <a:spcPts val="0"/>
              </a:spcAft>
              <a:buClrTx/>
              <a:buSzTx/>
              <a:buFontTx/>
              <a:buNone/>
              <a:tabLst/>
              <a:defRPr/>
            </a:pPr>
            <a:r>
              <a:rPr kumimoji="0" lang="en-US" sz="1333" b="1" i="0" u="sng" strike="noStrike" kern="1200" cap="none" spc="0" normalizeH="0" baseline="0" noProof="0">
                <a:ln>
                  <a:noFill/>
                </a:ln>
                <a:solidFill>
                  <a:srgbClr val="010001"/>
                </a:solidFill>
                <a:effectLst/>
                <a:uLnTx/>
                <a:uFillTx/>
                <a:latin typeface="Avenir Next Demi Bold"/>
                <a:ea typeface="Avenir Ultra-Bold"/>
                <a:cs typeface="Avenir Ultra-Bold"/>
                <a:sym typeface="Avenir Ultra-Bold"/>
              </a:rPr>
              <a:t>INDIANA</a:t>
            </a:r>
          </a:p>
        </p:txBody>
      </p:sp>
      <p:grpSp>
        <p:nvGrpSpPr>
          <p:cNvPr id="172" name="Group 11">
            <a:extLst>
              <a:ext uri="{FF2B5EF4-FFF2-40B4-BE49-F238E27FC236}">
                <a16:creationId xmlns:a16="http://schemas.microsoft.com/office/drawing/2014/main" id="{534F461C-4EFE-8F9F-D2BA-FB44AE9CC941}"/>
              </a:ext>
            </a:extLst>
          </p:cNvPr>
          <p:cNvGrpSpPr/>
          <p:nvPr/>
        </p:nvGrpSpPr>
        <p:grpSpPr>
          <a:xfrm>
            <a:off x="4925023" y="2639699"/>
            <a:ext cx="2337527" cy="430547"/>
            <a:chOff x="0" y="0"/>
            <a:chExt cx="1878640" cy="346025"/>
          </a:xfrm>
        </p:grpSpPr>
        <p:sp>
          <p:nvSpPr>
            <p:cNvPr id="182" name="Freeform 12">
              <a:extLst>
                <a:ext uri="{FF2B5EF4-FFF2-40B4-BE49-F238E27FC236}">
                  <a16:creationId xmlns:a16="http://schemas.microsoft.com/office/drawing/2014/main" id="{83D8543A-A25E-1344-2F03-EFDD653AFA8D}"/>
                </a:ext>
              </a:extLst>
            </p:cNvPr>
            <p:cNvSpPr/>
            <p:nvPr/>
          </p:nvSpPr>
          <p:spPr>
            <a:xfrm>
              <a:off x="0" y="0"/>
              <a:ext cx="1878640" cy="346025"/>
            </a:xfrm>
            <a:custGeom>
              <a:avLst/>
              <a:gdLst/>
              <a:ahLst/>
              <a:cxnLst/>
              <a:rect l="l" t="t" r="r" b="b"/>
              <a:pathLst>
                <a:path w="1878640" h="346025">
                  <a:moveTo>
                    <a:pt x="61824" y="0"/>
                  </a:moveTo>
                  <a:lnTo>
                    <a:pt x="1816815" y="0"/>
                  </a:lnTo>
                  <a:cubicBezTo>
                    <a:pt x="1850960" y="0"/>
                    <a:pt x="1878640" y="27680"/>
                    <a:pt x="1878640" y="61824"/>
                  </a:cubicBezTo>
                  <a:lnTo>
                    <a:pt x="1878640" y="284201"/>
                  </a:lnTo>
                  <a:cubicBezTo>
                    <a:pt x="1878640" y="300597"/>
                    <a:pt x="1872126" y="316323"/>
                    <a:pt x="1860532" y="327917"/>
                  </a:cubicBezTo>
                  <a:cubicBezTo>
                    <a:pt x="1848938" y="339511"/>
                    <a:pt x="1833212" y="346025"/>
                    <a:pt x="1816815" y="346025"/>
                  </a:cubicBezTo>
                  <a:lnTo>
                    <a:pt x="61824" y="346025"/>
                  </a:lnTo>
                  <a:cubicBezTo>
                    <a:pt x="27680" y="346025"/>
                    <a:pt x="0" y="318345"/>
                    <a:pt x="0" y="284201"/>
                  </a:cubicBezTo>
                  <a:lnTo>
                    <a:pt x="0" y="61824"/>
                  </a:lnTo>
                  <a:cubicBezTo>
                    <a:pt x="0" y="27680"/>
                    <a:pt x="27680" y="0"/>
                    <a:pt x="61824" y="0"/>
                  </a:cubicBezTo>
                  <a:close/>
                </a:path>
              </a:pathLst>
            </a:custGeom>
            <a:solidFill>
              <a:srgbClr val="E0F2F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Demi Bold"/>
                <a:ea typeface="+mn-ea"/>
                <a:cs typeface="+mn-cs"/>
              </a:endParaRPr>
            </a:p>
          </p:txBody>
        </p:sp>
        <p:sp>
          <p:nvSpPr>
            <p:cNvPr id="183" name="TextBox 13">
              <a:extLst>
                <a:ext uri="{FF2B5EF4-FFF2-40B4-BE49-F238E27FC236}">
                  <a16:creationId xmlns:a16="http://schemas.microsoft.com/office/drawing/2014/main" id="{70E30077-C5F4-D92A-5D15-EF4EE0962A3F}"/>
                </a:ext>
              </a:extLst>
            </p:cNvPr>
            <p:cNvSpPr txBox="1"/>
            <p:nvPr/>
          </p:nvSpPr>
          <p:spPr>
            <a:xfrm>
              <a:off x="0" y="-19050"/>
              <a:ext cx="1878640" cy="365075"/>
            </a:xfrm>
            <a:prstGeom prst="rect">
              <a:avLst/>
            </a:prstGeom>
          </p:spPr>
          <p:txBody>
            <a:bodyPr lIns="28778" tIns="28778" rIns="28778" bIns="28778" rtlCol="0" anchor="ctr"/>
            <a:lstStyle/>
            <a:p>
              <a:pPr marL="0" marR="0" lvl="0" indent="0" algn="ctr" defTabSz="914400" rtl="0" eaLnBrk="1" fontAlgn="auto" latinLnBrk="0" hangingPunct="1">
                <a:lnSpc>
                  <a:spcPts val="62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venir Next Demi Bold"/>
                <a:ea typeface="+mn-ea"/>
                <a:cs typeface="+mn-cs"/>
              </a:endParaRPr>
            </a:p>
          </p:txBody>
        </p:sp>
      </p:grpSp>
      <p:sp>
        <p:nvSpPr>
          <p:cNvPr id="173" name="TextBox 14">
            <a:extLst>
              <a:ext uri="{FF2B5EF4-FFF2-40B4-BE49-F238E27FC236}">
                <a16:creationId xmlns:a16="http://schemas.microsoft.com/office/drawing/2014/main" id="{901B4A19-040A-B1CD-AC69-8D247E98A3BF}"/>
              </a:ext>
            </a:extLst>
          </p:cNvPr>
          <p:cNvSpPr txBox="1"/>
          <p:nvPr/>
        </p:nvSpPr>
        <p:spPr>
          <a:xfrm>
            <a:off x="4926131" y="2786939"/>
            <a:ext cx="2337527" cy="176267"/>
          </a:xfrm>
          <a:prstGeom prst="rect">
            <a:avLst/>
          </a:prstGeom>
        </p:spPr>
        <p:txBody>
          <a:bodyPr lIns="0" tIns="0" rIns="0" bIns="0" rtlCol="0" anchor="t">
            <a:spAutoFit/>
          </a:bodyPr>
          <a:lstStyle/>
          <a:p>
            <a:pPr marL="0" marR="0" lvl="0" indent="0" algn="ctr" defTabSz="914400" rtl="0" eaLnBrk="1" fontAlgn="auto" latinLnBrk="0" hangingPunct="1">
              <a:lnSpc>
                <a:spcPts val="1333"/>
              </a:lnSpc>
              <a:spcBef>
                <a:spcPts val="0"/>
              </a:spcBef>
              <a:spcAft>
                <a:spcPts val="0"/>
              </a:spcAft>
              <a:buClrTx/>
              <a:buSzTx/>
              <a:buFontTx/>
              <a:buNone/>
              <a:tabLst/>
              <a:defRPr/>
            </a:pPr>
            <a:r>
              <a:rPr kumimoji="0" lang="en-US" sz="1333" b="1" i="0" u="sng" strike="noStrike" kern="1200" cap="none" spc="0" normalizeH="0" baseline="0" noProof="0">
                <a:ln>
                  <a:noFill/>
                </a:ln>
                <a:solidFill>
                  <a:srgbClr val="010001"/>
                </a:solidFill>
                <a:effectLst/>
                <a:uLnTx/>
                <a:uFillTx/>
                <a:latin typeface="Avenir Next Demi Bold"/>
                <a:ea typeface="Avenir Ultra-Bold"/>
                <a:cs typeface="Avenir Ultra-Bold"/>
                <a:sym typeface="Avenir Ultra-Bold"/>
              </a:rPr>
              <a:t>MICHIGAN</a:t>
            </a:r>
          </a:p>
        </p:txBody>
      </p:sp>
      <p:grpSp>
        <p:nvGrpSpPr>
          <p:cNvPr id="174" name="Group 15">
            <a:extLst>
              <a:ext uri="{FF2B5EF4-FFF2-40B4-BE49-F238E27FC236}">
                <a16:creationId xmlns:a16="http://schemas.microsoft.com/office/drawing/2014/main" id="{9D132E54-55D4-C2E1-A59F-46CCA3A083D2}"/>
              </a:ext>
            </a:extLst>
          </p:cNvPr>
          <p:cNvGrpSpPr/>
          <p:nvPr/>
        </p:nvGrpSpPr>
        <p:grpSpPr>
          <a:xfrm>
            <a:off x="110123" y="2639699"/>
            <a:ext cx="2337527" cy="430547"/>
            <a:chOff x="0" y="0"/>
            <a:chExt cx="1878640" cy="346025"/>
          </a:xfrm>
        </p:grpSpPr>
        <p:sp>
          <p:nvSpPr>
            <p:cNvPr id="180" name="Freeform 16">
              <a:extLst>
                <a:ext uri="{FF2B5EF4-FFF2-40B4-BE49-F238E27FC236}">
                  <a16:creationId xmlns:a16="http://schemas.microsoft.com/office/drawing/2014/main" id="{6C2B1431-36DC-2FC6-5100-55465209D56F}"/>
                </a:ext>
              </a:extLst>
            </p:cNvPr>
            <p:cNvSpPr/>
            <p:nvPr/>
          </p:nvSpPr>
          <p:spPr>
            <a:xfrm>
              <a:off x="0" y="0"/>
              <a:ext cx="1878640" cy="346025"/>
            </a:xfrm>
            <a:custGeom>
              <a:avLst/>
              <a:gdLst/>
              <a:ahLst/>
              <a:cxnLst/>
              <a:rect l="l" t="t" r="r" b="b"/>
              <a:pathLst>
                <a:path w="1878640" h="346025">
                  <a:moveTo>
                    <a:pt x="61824" y="0"/>
                  </a:moveTo>
                  <a:lnTo>
                    <a:pt x="1816815" y="0"/>
                  </a:lnTo>
                  <a:cubicBezTo>
                    <a:pt x="1850960" y="0"/>
                    <a:pt x="1878640" y="27680"/>
                    <a:pt x="1878640" y="61824"/>
                  </a:cubicBezTo>
                  <a:lnTo>
                    <a:pt x="1878640" y="284201"/>
                  </a:lnTo>
                  <a:cubicBezTo>
                    <a:pt x="1878640" y="300597"/>
                    <a:pt x="1872126" y="316323"/>
                    <a:pt x="1860532" y="327917"/>
                  </a:cubicBezTo>
                  <a:cubicBezTo>
                    <a:pt x="1848938" y="339511"/>
                    <a:pt x="1833212" y="346025"/>
                    <a:pt x="1816815" y="346025"/>
                  </a:cubicBezTo>
                  <a:lnTo>
                    <a:pt x="61824" y="346025"/>
                  </a:lnTo>
                  <a:cubicBezTo>
                    <a:pt x="27680" y="346025"/>
                    <a:pt x="0" y="318345"/>
                    <a:pt x="0" y="284201"/>
                  </a:cubicBezTo>
                  <a:lnTo>
                    <a:pt x="0" y="61824"/>
                  </a:lnTo>
                  <a:cubicBezTo>
                    <a:pt x="0" y="27680"/>
                    <a:pt x="27680" y="0"/>
                    <a:pt x="61824" y="0"/>
                  </a:cubicBezTo>
                  <a:close/>
                </a:path>
              </a:pathLst>
            </a:custGeom>
            <a:solidFill>
              <a:srgbClr val="E0F2F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Demi Bold"/>
                <a:ea typeface="+mn-ea"/>
                <a:cs typeface="+mn-cs"/>
              </a:endParaRPr>
            </a:p>
          </p:txBody>
        </p:sp>
        <p:sp>
          <p:nvSpPr>
            <p:cNvPr id="181" name="TextBox 17">
              <a:extLst>
                <a:ext uri="{FF2B5EF4-FFF2-40B4-BE49-F238E27FC236}">
                  <a16:creationId xmlns:a16="http://schemas.microsoft.com/office/drawing/2014/main" id="{23F70E92-9276-478A-D27B-C120100DD619}"/>
                </a:ext>
              </a:extLst>
            </p:cNvPr>
            <p:cNvSpPr txBox="1"/>
            <p:nvPr/>
          </p:nvSpPr>
          <p:spPr>
            <a:xfrm>
              <a:off x="0" y="-19050"/>
              <a:ext cx="1878640" cy="365075"/>
            </a:xfrm>
            <a:prstGeom prst="rect">
              <a:avLst/>
            </a:prstGeom>
          </p:spPr>
          <p:txBody>
            <a:bodyPr lIns="28778" tIns="28778" rIns="28778" bIns="28778" rtlCol="0" anchor="ctr"/>
            <a:lstStyle/>
            <a:p>
              <a:pPr marL="0" marR="0" lvl="0" indent="0" algn="ctr" defTabSz="914400" rtl="0" eaLnBrk="1" fontAlgn="auto" latinLnBrk="0" hangingPunct="1">
                <a:lnSpc>
                  <a:spcPts val="62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venir Next Demi Bold"/>
                <a:ea typeface="+mn-ea"/>
                <a:cs typeface="+mn-cs"/>
              </a:endParaRPr>
            </a:p>
          </p:txBody>
        </p:sp>
      </p:grpSp>
      <p:sp>
        <p:nvSpPr>
          <p:cNvPr id="175" name="TextBox 18">
            <a:extLst>
              <a:ext uri="{FF2B5EF4-FFF2-40B4-BE49-F238E27FC236}">
                <a16:creationId xmlns:a16="http://schemas.microsoft.com/office/drawing/2014/main" id="{9A2A8770-E0E7-D98E-0069-D9A4439927B4}"/>
              </a:ext>
            </a:extLst>
          </p:cNvPr>
          <p:cNvSpPr txBox="1"/>
          <p:nvPr/>
        </p:nvSpPr>
        <p:spPr>
          <a:xfrm>
            <a:off x="110123" y="2786939"/>
            <a:ext cx="2337527" cy="176267"/>
          </a:xfrm>
          <a:prstGeom prst="rect">
            <a:avLst/>
          </a:prstGeom>
        </p:spPr>
        <p:txBody>
          <a:bodyPr lIns="0" tIns="0" rIns="0" bIns="0" rtlCol="0" anchor="t">
            <a:spAutoFit/>
          </a:bodyPr>
          <a:lstStyle/>
          <a:p>
            <a:pPr marL="0" marR="0" lvl="0" indent="0" algn="ctr" defTabSz="914400" rtl="0" eaLnBrk="1" fontAlgn="auto" latinLnBrk="0" hangingPunct="1">
              <a:lnSpc>
                <a:spcPts val="1333"/>
              </a:lnSpc>
              <a:spcBef>
                <a:spcPts val="0"/>
              </a:spcBef>
              <a:spcAft>
                <a:spcPts val="0"/>
              </a:spcAft>
              <a:buClrTx/>
              <a:buSzTx/>
              <a:buFontTx/>
              <a:buNone/>
              <a:tabLst/>
              <a:defRPr/>
            </a:pPr>
            <a:r>
              <a:rPr kumimoji="0" lang="en-US" sz="1333" b="1" i="0" u="sng" strike="noStrike" kern="1200" cap="none" spc="0" normalizeH="0" baseline="0" noProof="0">
                <a:ln>
                  <a:noFill/>
                </a:ln>
                <a:solidFill>
                  <a:srgbClr val="010001"/>
                </a:solidFill>
                <a:effectLst/>
                <a:uLnTx/>
                <a:uFillTx/>
                <a:latin typeface="Avenir Next Demi Bold"/>
                <a:ea typeface="Avenir Ultra-Bold"/>
                <a:cs typeface="Avenir Ultra-Bold"/>
                <a:sym typeface="Avenir Ultra-Bold"/>
              </a:rPr>
              <a:t>ILLINOIS</a:t>
            </a:r>
          </a:p>
        </p:txBody>
      </p:sp>
      <p:grpSp>
        <p:nvGrpSpPr>
          <p:cNvPr id="176" name="Group 19">
            <a:extLst>
              <a:ext uri="{FF2B5EF4-FFF2-40B4-BE49-F238E27FC236}">
                <a16:creationId xmlns:a16="http://schemas.microsoft.com/office/drawing/2014/main" id="{E23882A2-3115-305A-ED6F-55EBE1ADF5F6}"/>
              </a:ext>
            </a:extLst>
          </p:cNvPr>
          <p:cNvGrpSpPr/>
          <p:nvPr/>
        </p:nvGrpSpPr>
        <p:grpSpPr>
          <a:xfrm>
            <a:off x="9742137" y="2639699"/>
            <a:ext cx="2337527" cy="430547"/>
            <a:chOff x="0" y="0"/>
            <a:chExt cx="1878640" cy="346025"/>
          </a:xfrm>
        </p:grpSpPr>
        <p:sp>
          <p:nvSpPr>
            <p:cNvPr id="178" name="Freeform 20">
              <a:extLst>
                <a:ext uri="{FF2B5EF4-FFF2-40B4-BE49-F238E27FC236}">
                  <a16:creationId xmlns:a16="http://schemas.microsoft.com/office/drawing/2014/main" id="{C628922C-8861-6779-788A-EEDFA234595D}"/>
                </a:ext>
              </a:extLst>
            </p:cNvPr>
            <p:cNvSpPr/>
            <p:nvPr/>
          </p:nvSpPr>
          <p:spPr>
            <a:xfrm>
              <a:off x="0" y="0"/>
              <a:ext cx="1878640" cy="346025"/>
            </a:xfrm>
            <a:custGeom>
              <a:avLst/>
              <a:gdLst/>
              <a:ahLst/>
              <a:cxnLst/>
              <a:rect l="l" t="t" r="r" b="b"/>
              <a:pathLst>
                <a:path w="1878640" h="346025">
                  <a:moveTo>
                    <a:pt x="61824" y="0"/>
                  </a:moveTo>
                  <a:lnTo>
                    <a:pt x="1816815" y="0"/>
                  </a:lnTo>
                  <a:cubicBezTo>
                    <a:pt x="1850960" y="0"/>
                    <a:pt x="1878640" y="27680"/>
                    <a:pt x="1878640" y="61824"/>
                  </a:cubicBezTo>
                  <a:lnTo>
                    <a:pt x="1878640" y="284201"/>
                  </a:lnTo>
                  <a:cubicBezTo>
                    <a:pt x="1878640" y="300597"/>
                    <a:pt x="1872126" y="316323"/>
                    <a:pt x="1860532" y="327917"/>
                  </a:cubicBezTo>
                  <a:cubicBezTo>
                    <a:pt x="1848938" y="339511"/>
                    <a:pt x="1833212" y="346025"/>
                    <a:pt x="1816815" y="346025"/>
                  </a:cubicBezTo>
                  <a:lnTo>
                    <a:pt x="61824" y="346025"/>
                  </a:lnTo>
                  <a:cubicBezTo>
                    <a:pt x="27680" y="346025"/>
                    <a:pt x="0" y="318345"/>
                    <a:pt x="0" y="284201"/>
                  </a:cubicBezTo>
                  <a:lnTo>
                    <a:pt x="0" y="61824"/>
                  </a:lnTo>
                  <a:cubicBezTo>
                    <a:pt x="0" y="27680"/>
                    <a:pt x="27680" y="0"/>
                    <a:pt x="61824" y="0"/>
                  </a:cubicBezTo>
                  <a:close/>
                </a:path>
              </a:pathLst>
            </a:custGeom>
            <a:solidFill>
              <a:srgbClr val="E0F2F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Demi Bold"/>
                <a:ea typeface="+mn-ea"/>
                <a:cs typeface="+mn-cs"/>
              </a:endParaRPr>
            </a:p>
          </p:txBody>
        </p:sp>
        <p:sp>
          <p:nvSpPr>
            <p:cNvPr id="179" name="TextBox 21">
              <a:extLst>
                <a:ext uri="{FF2B5EF4-FFF2-40B4-BE49-F238E27FC236}">
                  <a16:creationId xmlns:a16="http://schemas.microsoft.com/office/drawing/2014/main" id="{932D46A0-2EAA-E2D7-45F3-A7858C811953}"/>
                </a:ext>
              </a:extLst>
            </p:cNvPr>
            <p:cNvSpPr txBox="1"/>
            <p:nvPr/>
          </p:nvSpPr>
          <p:spPr>
            <a:xfrm>
              <a:off x="0" y="-19050"/>
              <a:ext cx="1878640" cy="365075"/>
            </a:xfrm>
            <a:prstGeom prst="rect">
              <a:avLst/>
            </a:prstGeom>
          </p:spPr>
          <p:txBody>
            <a:bodyPr lIns="28778" tIns="28778" rIns="28778" bIns="28778" rtlCol="0" anchor="ctr"/>
            <a:lstStyle/>
            <a:p>
              <a:pPr marL="0" marR="0" lvl="0" indent="0" algn="ctr" defTabSz="914400" rtl="0" eaLnBrk="1" fontAlgn="auto" latinLnBrk="0" hangingPunct="1">
                <a:lnSpc>
                  <a:spcPts val="62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venir Next Demi Bold"/>
                <a:ea typeface="+mn-ea"/>
                <a:cs typeface="+mn-cs"/>
              </a:endParaRPr>
            </a:p>
          </p:txBody>
        </p:sp>
      </p:grpSp>
      <p:sp>
        <p:nvSpPr>
          <p:cNvPr id="177" name="TextBox 22">
            <a:extLst>
              <a:ext uri="{FF2B5EF4-FFF2-40B4-BE49-F238E27FC236}">
                <a16:creationId xmlns:a16="http://schemas.microsoft.com/office/drawing/2014/main" id="{D3AAEA30-17C8-9195-FA65-E9925FB646EC}"/>
              </a:ext>
            </a:extLst>
          </p:cNvPr>
          <p:cNvSpPr txBox="1"/>
          <p:nvPr/>
        </p:nvSpPr>
        <p:spPr>
          <a:xfrm>
            <a:off x="9744351" y="2786939"/>
            <a:ext cx="2337527" cy="176267"/>
          </a:xfrm>
          <a:prstGeom prst="rect">
            <a:avLst/>
          </a:prstGeom>
        </p:spPr>
        <p:txBody>
          <a:bodyPr lIns="0" tIns="0" rIns="0" bIns="0" rtlCol="0" anchor="t">
            <a:spAutoFit/>
          </a:bodyPr>
          <a:lstStyle/>
          <a:p>
            <a:pPr marL="0" marR="0" lvl="0" indent="0" algn="ctr" defTabSz="914400" rtl="0" eaLnBrk="1" fontAlgn="auto" latinLnBrk="0" hangingPunct="1">
              <a:lnSpc>
                <a:spcPts val="1333"/>
              </a:lnSpc>
              <a:spcBef>
                <a:spcPts val="0"/>
              </a:spcBef>
              <a:spcAft>
                <a:spcPts val="0"/>
              </a:spcAft>
              <a:buClrTx/>
              <a:buSzTx/>
              <a:buFontTx/>
              <a:buNone/>
              <a:tabLst/>
              <a:defRPr/>
            </a:pPr>
            <a:r>
              <a:rPr kumimoji="0" lang="en-US" sz="1333" b="1" i="0" u="sng" strike="noStrike" kern="1200" cap="none" spc="0" normalizeH="0" baseline="0" noProof="0">
                <a:ln>
                  <a:noFill/>
                </a:ln>
                <a:solidFill>
                  <a:srgbClr val="010001"/>
                </a:solidFill>
                <a:effectLst/>
                <a:uLnTx/>
                <a:uFillTx/>
                <a:latin typeface="Avenir Next Demi Bold"/>
                <a:ea typeface="Avenir Ultra-Bold"/>
                <a:cs typeface="Avenir Ultra-Bold"/>
                <a:sym typeface="Avenir Ultra-Bold"/>
              </a:rPr>
              <a:t>MISSISSIPPI &amp; TENNESSEE</a:t>
            </a:r>
          </a:p>
        </p:txBody>
      </p:sp>
      <p:sp>
        <p:nvSpPr>
          <p:cNvPr id="188" name="AutoShape 23">
            <a:extLst>
              <a:ext uri="{FF2B5EF4-FFF2-40B4-BE49-F238E27FC236}">
                <a16:creationId xmlns:a16="http://schemas.microsoft.com/office/drawing/2014/main" id="{60DF3DD5-C6E1-F1BA-5F7B-9A06059554D2}"/>
              </a:ext>
            </a:extLst>
          </p:cNvPr>
          <p:cNvSpPr/>
          <p:nvPr/>
        </p:nvSpPr>
        <p:spPr>
          <a:xfrm>
            <a:off x="2497585" y="3127396"/>
            <a:ext cx="0" cy="3522104"/>
          </a:xfrm>
          <a:prstGeom prst="line">
            <a:avLst/>
          </a:prstGeom>
          <a:ln w="19050" cap="flat">
            <a:solidFill>
              <a:srgbClr val="F0831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189" name="AutoShape 24">
            <a:extLst>
              <a:ext uri="{FF2B5EF4-FFF2-40B4-BE49-F238E27FC236}">
                <a16:creationId xmlns:a16="http://schemas.microsoft.com/office/drawing/2014/main" id="{FBFD3EB3-456F-EC4E-7336-460FDF74E253}"/>
              </a:ext>
            </a:extLst>
          </p:cNvPr>
          <p:cNvSpPr/>
          <p:nvPr/>
        </p:nvSpPr>
        <p:spPr>
          <a:xfrm>
            <a:off x="4893933" y="3127396"/>
            <a:ext cx="0" cy="1696203"/>
          </a:xfrm>
          <a:prstGeom prst="line">
            <a:avLst/>
          </a:prstGeom>
          <a:ln w="19050" cap="flat">
            <a:solidFill>
              <a:srgbClr val="F0831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190" name="AutoShape 25">
            <a:extLst>
              <a:ext uri="{FF2B5EF4-FFF2-40B4-BE49-F238E27FC236}">
                <a16:creationId xmlns:a16="http://schemas.microsoft.com/office/drawing/2014/main" id="{67F344EC-DF25-BB04-0C15-4D2C38098FC9}"/>
              </a:ext>
            </a:extLst>
          </p:cNvPr>
          <p:cNvSpPr/>
          <p:nvPr/>
        </p:nvSpPr>
        <p:spPr>
          <a:xfrm>
            <a:off x="7301726" y="3127396"/>
            <a:ext cx="0" cy="1696203"/>
          </a:xfrm>
          <a:prstGeom prst="line">
            <a:avLst/>
          </a:prstGeom>
          <a:ln w="19050" cap="flat">
            <a:solidFill>
              <a:srgbClr val="F0831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191" name="AutoShape 26">
            <a:extLst>
              <a:ext uri="{FF2B5EF4-FFF2-40B4-BE49-F238E27FC236}">
                <a16:creationId xmlns:a16="http://schemas.microsoft.com/office/drawing/2014/main" id="{8572CA7C-8019-90EF-2350-BB245B538F62}"/>
              </a:ext>
            </a:extLst>
          </p:cNvPr>
          <p:cNvSpPr/>
          <p:nvPr/>
        </p:nvSpPr>
        <p:spPr>
          <a:xfrm>
            <a:off x="9709522" y="3127396"/>
            <a:ext cx="0" cy="3522104"/>
          </a:xfrm>
          <a:prstGeom prst="line">
            <a:avLst/>
          </a:prstGeom>
          <a:ln w="19050" cap="flat">
            <a:solidFill>
              <a:srgbClr val="F0831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grpSp>
        <p:nvGrpSpPr>
          <p:cNvPr id="192" name="Group 27">
            <a:extLst>
              <a:ext uri="{FF2B5EF4-FFF2-40B4-BE49-F238E27FC236}">
                <a16:creationId xmlns:a16="http://schemas.microsoft.com/office/drawing/2014/main" id="{11A9E5B3-1C19-620E-067B-3E579605ADAE}"/>
              </a:ext>
            </a:extLst>
          </p:cNvPr>
          <p:cNvGrpSpPr/>
          <p:nvPr/>
        </p:nvGrpSpPr>
        <p:grpSpPr>
          <a:xfrm>
            <a:off x="2876198" y="4931549"/>
            <a:ext cx="6439604" cy="1641377"/>
            <a:chOff x="0" y="0"/>
            <a:chExt cx="2544041" cy="648445"/>
          </a:xfrm>
        </p:grpSpPr>
        <p:sp>
          <p:nvSpPr>
            <p:cNvPr id="193" name="Freeform 28">
              <a:extLst>
                <a:ext uri="{FF2B5EF4-FFF2-40B4-BE49-F238E27FC236}">
                  <a16:creationId xmlns:a16="http://schemas.microsoft.com/office/drawing/2014/main" id="{ED885574-E9BA-D474-8B4C-346362047B9B}"/>
                </a:ext>
              </a:extLst>
            </p:cNvPr>
            <p:cNvSpPr/>
            <p:nvPr/>
          </p:nvSpPr>
          <p:spPr>
            <a:xfrm>
              <a:off x="0" y="0"/>
              <a:ext cx="2544041" cy="648445"/>
            </a:xfrm>
            <a:custGeom>
              <a:avLst/>
              <a:gdLst/>
              <a:ahLst/>
              <a:cxnLst/>
              <a:rect l="l" t="t" r="r" b="b"/>
              <a:pathLst>
                <a:path w="2544041" h="648445">
                  <a:moveTo>
                    <a:pt x="40876" y="0"/>
                  </a:moveTo>
                  <a:lnTo>
                    <a:pt x="2503165" y="0"/>
                  </a:lnTo>
                  <a:cubicBezTo>
                    <a:pt x="2514006" y="0"/>
                    <a:pt x="2524403" y="4307"/>
                    <a:pt x="2532069" y="11972"/>
                  </a:cubicBezTo>
                  <a:cubicBezTo>
                    <a:pt x="2539735" y="19638"/>
                    <a:pt x="2544041" y="30035"/>
                    <a:pt x="2544041" y="40876"/>
                  </a:cubicBezTo>
                  <a:lnTo>
                    <a:pt x="2544041" y="607569"/>
                  </a:lnTo>
                  <a:cubicBezTo>
                    <a:pt x="2544041" y="618410"/>
                    <a:pt x="2539735" y="628807"/>
                    <a:pt x="2532069" y="636473"/>
                  </a:cubicBezTo>
                  <a:cubicBezTo>
                    <a:pt x="2524403" y="644139"/>
                    <a:pt x="2514006" y="648445"/>
                    <a:pt x="2503165" y="648445"/>
                  </a:cubicBezTo>
                  <a:lnTo>
                    <a:pt x="40876" y="648445"/>
                  </a:lnTo>
                  <a:cubicBezTo>
                    <a:pt x="18301" y="648445"/>
                    <a:pt x="0" y="630144"/>
                    <a:pt x="0" y="607569"/>
                  </a:cubicBezTo>
                  <a:lnTo>
                    <a:pt x="0" y="40876"/>
                  </a:lnTo>
                  <a:cubicBezTo>
                    <a:pt x="0" y="30035"/>
                    <a:pt x="4307" y="19638"/>
                    <a:pt x="11972" y="11972"/>
                  </a:cubicBezTo>
                  <a:cubicBezTo>
                    <a:pt x="19638" y="4307"/>
                    <a:pt x="30035" y="0"/>
                    <a:pt x="40876" y="0"/>
                  </a:cubicBezTo>
                  <a:close/>
                </a:path>
              </a:pathLst>
            </a:custGeom>
            <a:solidFill>
              <a:srgbClr val="0076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194" name="TextBox 29">
              <a:extLst>
                <a:ext uri="{FF2B5EF4-FFF2-40B4-BE49-F238E27FC236}">
                  <a16:creationId xmlns:a16="http://schemas.microsoft.com/office/drawing/2014/main" id="{EA0BD536-0814-4B73-D0C9-7B9DC8C23136}"/>
                </a:ext>
              </a:extLst>
            </p:cNvPr>
            <p:cNvSpPr txBox="1"/>
            <p:nvPr/>
          </p:nvSpPr>
          <p:spPr>
            <a:xfrm>
              <a:off x="0" y="-114300"/>
              <a:ext cx="2544041" cy="762745"/>
            </a:xfrm>
            <a:prstGeom prst="rect">
              <a:avLst/>
            </a:prstGeom>
          </p:spPr>
          <p:txBody>
            <a:bodyPr lIns="33867" tIns="33867" rIns="33867" bIns="33867" rtlCol="0" anchor="ctr"/>
            <a:lstStyle/>
            <a:p>
              <a:pPr marL="0" marR="0" lvl="0" indent="0" algn="ctr" defTabSz="914400" rtl="0" eaLnBrk="1" fontAlgn="auto" latinLnBrk="0" hangingPunct="1">
                <a:lnSpc>
                  <a:spcPts val="217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venir Next"/>
                <a:ea typeface="+mn-ea"/>
                <a:cs typeface="+mn-cs"/>
              </a:endParaRPr>
            </a:p>
          </p:txBody>
        </p:sp>
      </p:grpSp>
      <p:grpSp>
        <p:nvGrpSpPr>
          <p:cNvPr id="195" name="Group 30">
            <a:extLst>
              <a:ext uri="{FF2B5EF4-FFF2-40B4-BE49-F238E27FC236}">
                <a16:creationId xmlns:a16="http://schemas.microsoft.com/office/drawing/2014/main" id="{E3D36CBB-0D51-4EDD-5C05-9FB560BCBBE9}"/>
              </a:ext>
            </a:extLst>
          </p:cNvPr>
          <p:cNvGrpSpPr/>
          <p:nvPr/>
        </p:nvGrpSpPr>
        <p:grpSpPr>
          <a:xfrm>
            <a:off x="0" y="0"/>
            <a:ext cx="12192000" cy="2583609"/>
            <a:chOff x="0" y="0"/>
            <a:chExt cx="6374902" cy="1350907"/>
          </a:xfrm>
        </p:grpSpPr>
        <p:sp>
          <p:nvSpPr>
            <p:cNvPr id="196" name="Freeform 31">
              <a:extLst>
                <a:ext uri="{FF2B5EF4-FFF2-40B4-BE49-F238E27FC236}">
                  <a16:creationId xmlns:a16="http://schemas.microsoft.com/office/drawing/2014/main" id="{1C9569E4-AEC3-933D-1899-FB5B2A792003}"/>
                </a:ext>
              </a:extLst>
            </p:cNvPr>
            <p:cNvSpPr/>
            <p:nvPr/>
          </p:nvSpPr>
          <p:spPr>
            <a:xfrm>
              <a:off x="0" y="0"/>
              <a:ext cx="6374902" cy="1350907"/>
            </a:xfrm>
            <a:custGeom>
              <a:avLst/>
              <a:gdLst/>
              <a:ahLst/>
              <a:cxnLst/>
              <a:rect l="l" t="t" r="r" b="b"/>
              <a:pathLst>
                <a:path w="6374902" h="1350907">
                  <a:moveTo>
                    <a:pt x="0" y="0"/>
                  </a:moveTo>
                  <a:lnTo>
                    <a:pt x="6374902" y="0"/>
                  </a:lnTo>
                  <a:lnTo>
                    <a:pt x="6374902" y="1350907"/>
                  </a:lnTo>
                  <a:lnTo>
                    <a:pt x="0" y="1350907"/>
                  </a:lnTo>
                  <a:close/>
                </a:path>
              </a:pathLst>
            </a:custGeom>
            <a:solidFill>
              <a:srgbClr val="0076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197" name="TextBox 32">
              <a:extLst>
                <a:ext uri="{FF2B5EF4-FFF2-40B4-BE49-F238E27FC236}">
                  <a16:creationId xmlns:a16="http://schemas.microsoft.com/office/drawing/2014/main" id="{058C6CE3-A432-BB1A-924C-9FCD2C25AE1C}"/>
                </a:ext>
              </a:extLst>
            </p:cNvPr>
            <p:cNvSpPr txBox="1"/>
            <p:nvPr/>
          </p:nvSpPr>
          <p:spPr>
            <a:xfrm>
              <a:off x="0" y="0"/>
              <a:ext cx="6374902" cy="1350907"/>
            </a:xfrm>
            <a:prstGeom prst="rect">
              <a:avLst/>
            </a:prstGeom>
          </p:spPr>
          <p:txBody>
            <a:bodyPr lIns="33867" tIns="33867" rIns="33867" bIns="33867" rtlCol="0" anchor="ctr"/>
            <a:lstStyle/>
            <a:p>
              <a:pPr marL="0" marR="0" lvl="0" indent="0" algn="ctr" defTabSz="914400" rtl="0" eaLnBrk="1" fontAlgn="auto" latinLnBrk="0" hangingPunct="1">
                <a:lnSpc>
                  <a:spcPts val="112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venir Next"/>
                <a:ea typeface="+mn-ea"/>
                <a:cs typeface="+mn-cs"/>
              </a:endParaRPr>
            </a:p>
          </p:txBody>
        </p:sp>
      </p:grpSp>
      <p:grpSp>
        <p:nvGrpSpPr>
          <p:cNvPr id="198" name="Group 33">
            <a:extLst>
              <a:ext uri="{FF2B5EF4-FFF2-40B4-BE49-F238E27FC236}">
                <a16:creationId xmlns:a16="http://schemas.microsoft.com/office/drawing/2014/main" id="{5021CEA5-4F45-687C-E103-8D08610F6F08}"/>
              </a:ext>
            </a:extLst>
          </p:cNvPr>
          <p:cNvGrpSpPr/>
          <p:nvPr/>
        </p:nvGrpSpPr>
        <p:grpSpPr>
          <a:xfrm>
            <a:off x="276291" y="213856"/>
            <a:ext cx="2069014" cy="2046600"/>
            <a:chOff x="0" y="0"/>
            <a:chExt cx="4138028" cy="4093200"/>
          </a:xfrm>
        </p:grpSpPr>
        <p:sp>
          <p:nvSpPr>
            <p:cNvPr id="199" name="Freeform 34">
              <a:extLst>
                <a:ext uri="{FF2B5EF4-FFF2-40B4-BE49-F238E27FC236}">
                  <a16:creationId xmlns:a16="http://schemas.microsoft.com/office/drawing/2014/main" id="{C4EE0258-B7F2-6A50-764F-B0760B587E08}"/>
                </a:ext>
              </a:extLst>
            </p:cNvPr>
            <p:cNvSpPr/>
            <p:nvPr/>
          </p:nvSpPr>
          <p:spPr>
            <a:xfrm>
              <a:off x="0" y="0"/>
              <a:ext cx="4138028" cy="4093200"/>
            </a:xfrm>
            <a:custGeom>
              <a:avLst/>
              <a:gdLst/>
              <a:ahLst/>
              <a:cxnLst/>
              <a:rect l="l" t="t" r="r" b="b"/>
              <a:pathLst>
                <a:path w="4138028" h="4093200">
                  <a:moveTo>
                    <a:pt x="0" y="0"/>
                  </a:moveTo>
                  <a:lnTo>
                    <a:pt x="4138028" y="0"/>
                  </a:lnTo>
                  <a:lnTo>
                    <a:pt x="4138028" y="4093200"/>
                  </a:lnTo>
                  <a:lnTo>
                    <a:pt x="0" y="409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200" name="Freeform 35">
              <a:extLst>
                <a:ext uri="{FF2B5EF4-FFF2-40B4-BE49-F238E27FC236}">
                  <a16:creationId xmlns:a16="http://schemas.microsoft.com/office/drawing/2014/main" id="{BFCBF9D4-0961-429E-CB5B-22EAB4BBA562}"/>
                </a:ext>
              </a:extLst>
            </p:cNvPr>
            <p:cNvSpPr/>
            <p:nvPr/>
          </p:nvSpPr>
          <p:spPr>
            <a:xfrm>
              <a:off x="146806" y="145216"/>
              <a:ext cx="3844415" cy="3802768"/>
            </a:xfrm>
            <a:custGeom>
              <a:avLst/>
              <a:gdLst/>
              <a:ahLst/>
              <a:cxnLst/>
              <a:rect l="l" t="t" r="r" b="b"/>
              <a:pathLst>
                <a:path w="3844415" h="3802768">
                  <a:moveTo>
                    <a:pt x="0" y="0"/>
                  </a:moveTo>
                  <a:lnTo>
                    <a:pt x="3844416" y="0"/>
                  </a:lnTo>
                  <a:lnTo>
                    <a:pt x="3844416" y="3802768"/>
                  </a:lnTo>
                  <a:lnTo>
                    <a:pt x="0" y="3802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grpSp>
          <p:nvGrpSpPr>
            <p:cNvPr id="201" name="Group 36">
              <a:extLst>
                <a:ext uri="{FF2B5EF4-FFF2-40B4-BE49-F238E27FC236}">
                  <a16:creationId xmlns:a16="http://schemas.microsoft.com/office/drawing/2014/main" id="{41747352-CC08-3B0E-06DA-F37C6442D193}"/>
                </a:ext>
              </a:extLst>
            </p:cNvPr>
            <p:cNvGrpSpPr/>
            <p:nvPr/>
          </p:nvGrpSpPr>
          <p:grpSpPr>
            <a:xfrm>
              <a:off x="691030" y="402105"/>
              <a:ext cx="2736096" cy="521368"/>
              <a:chOff x="0" y="0"/>
              <a:chExt cx="540463" cy="102986"/>
            </a:xfrm>
          </p:grpSpPr>
          <p:sp>
            <p:nvSpPr>
              <p:cNvPr id="205" name="Freeform 37">
                <a:extLst>
                  <a:ext uri="{FF2B5EF4-FFF2-40B4-BE49-F238E27FC236}">
                    <a16:creationId xmlns:a16="http://schemas.microsoft.com/office/drawing/2014/main" id="{59D86D64-9214-6A6B-7C9C-C7180F07A31B}"/>
                  </a:ext>
                </a:extLst>
              </p:cNvPr>
              <p:cNvSpPr/>
              <p:nvPr/>
            </p:nvSpPr>
            <p:spPr>
              <a:xfrm>
                <a:off x="0" y="0"/>
                <a:ext cx="540463" cy="102986"/>
              </a:xfrm>
              <a:custGeom>
                <a:avLst/>
                <a:gdLst/>
                <a:ahLst/>
                <a:cxnLst/>
                <a:rect l="l" t="t" r="r" b="b"/>
                <a:pathLst>
                  <a:path w="540463" h="102986">
                    <a:moveTo>
                      <a:pt x="0" y="0"/>
                    </a:moveTo>
                    <a:lnTo>
                      <a:pt x="540463" y="0"/>
                    </a:lnTo>
                    <a:lnTo>
                      <a:pt x="540463" y="102986"/>
                    </a:lnTo>
                    <a:lnTo>
                      <a:pt x="0" y="10298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206" name="TextBox 38">
                <a:extLst>
                  <a:ext uri="{FF2B5EF4-FFF2-40B4-BE49-F238E27FC236}">
                    <a16:creationId xmlns:a16="http://schemas.microsoft.com/office/drawing/2014/main" id="{276A19EC-0B60-E47A-5CDE-B006727598E2}"/>
                  </a:ext>
                </a:extLst>
              </p:cNvPr>
              <p:cNvSpPr txBox="1"/>
              <p:nvPr/>
            </p:nvSpPr>
            <p:spPr>
              <a:xfrm>
                <a:off x="0" y="-114300"/>
                <a:ext cx="540463" cy="217286"/>
              </a:xfrm>
              <a:prstGeom prst="rect">
                <a:avLst/>
              </a:prstGeom>
            </p:spPr>
            <p:txBody>
              <a:bodyPr lIns="33867" tIns="33867" rIns="33867" bIns="33867" rtlCol="0" anchor="ctr"/>
              <a:lstStyle/>
              <a:p>
                <a:pPr marL="0" marR="0" lvl="0" indent="0" algn="ctr" defTabSz="914400" rtl="0" eaLnBrk="1" fontAlgn="auto" latinLnBrk="0" hangingPunct="1">
                  <a:lnSpc>
                    <a:spcPts val="217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venir Next"/>
                  <a:ea typeface="+mn-ea"/>
                  <a:cs typeface="+mn-cs"/>
                </a:endParaRPr>
              </a:p>
            </p:txBody>
          </p:sp>
        </p:grpSp>
        <p:grpSp>
          <p:nvGrpSpPr>
            <p:cNvPr id="202" name="Group 39">
              <a:extLst>
                <a:ext uri="{FF2B5EF4-FFF2-40B4-BE49-F238E27FC236}">
                  <a16:creationId xmlns:a16="http://schemas.microsoft.com/office/drawing/2014/main" id="{2FDA9B28-C398-A24D-F763-B3B288A4316E}"/>
                </a:ext>
              </a:extLst>
            </p:cNvPr>
            <p:cNvGrpSpPr/>
            <p:nvPr/>
          </p:nvGrpSpPr>
          <p:grpSpPr>
            <a:xfrm>
              <a:off x="378393" y="860873"/>
              <a:ext cx="3325044" cy="2897195"/>
              <a:chOff x="-33680" y="-53963"/>
              <a:chExt cx="1043705" cy="909406"/>
            </a:xfrm>
          </p:grpSpPr>
          <p:sp>
            <p:nvSpPr>
              <p:cNvPr id="203" name="Freeform 40">
                <a:extLst>
                  <a:ext uri="{FF2B5EF4-FFF2-40B4-BE49-F238E27FC236}">
                    <a16:creationId xmlns:a16="http://schemas.microsoft.com/office/drawing/2014/main" id="{CFB2CCAF-3E60-2580-2D61-611E60379A55}"/>
                  </a:ext>
                </a:extLst>
              </p:cNvPr>
              <p:cNvSpPr/>
              <p:nvPr/>
            </p:nvSpPr>
            <p:spPr>
              <a:xfrm>
                <a:off x="-33680" y="2361"/>
                <a:ext cx="1043705" cy="853082"/>
              </a:xfrm>
              <a:custGeom>
                <a:avLst/>
                <a:gdLst/>
                <a:ahLst/>
                <a:cxnLst/>
                <a:rect l="l" t="t" r="r" b="b"/>
                <a:pathLst>
                  <a:path w="1043705" h="853082">
                    <a:moveTo>
                      <a:pt x="73386" y="143245"/>
                    </a:moveTo>
                    <a:cubicBezTo>
                      <a:pt x="0" y="272200"/>
                      <a:pt x="49390" y="397717"/>
                      <a:pt x="121287" y="464334"/>
                    </a:cubicBezTo>
                    <a:lnTo>
                      <a:pt x="541664" y="853081"/>
                    </a:lnTo>
                    <a:lnTo>
                      <a:pt x="953169" y="465723"/>
                    </a:lnTo>
                    <a:cubicBezTo>
                      <a:pt x="1020039" y="394060"/>
                      <a:pt x="1043705" y="318045"/>
                      <a:pt x="1031435" y="233402"/>
                    </a:cubicBezTo>
                    <a:cubicBezTo>
                      <a:pt x="1011771" y="116313"/>
                      <a:pt x="911667" y="25470"/>
                      <a:pt x="788006" y="12498"/>
                    </a:cubicBezTo>
                    <a:cubicBezTo>
                      <a:pt x="712163" y="5218"/>
                      <a:pt x="638897" y="25315"/>
                      <a:pt x="581716" y="71115"/>
                    </a:cubicBezTo>
                    <a:cubicBezTo>
                      <a:pt x="566325" y="83439"/>
                      <a:pt x="552569" y="97215"/>
                      <a:pt x="540580" y="112190"/>
                    </a:cubicBezTo>
                    <a:cubicBezTo>
                      <a:pt x="526355" y="95140"/>
                      <a:pt x="509676" y="79544"/>
                      <a:pt x="490810" y="65722"/>
                    </a:cubicBezTo>
                    <a:cubicBezTo>
                      <a:pt x="425055" y="17553"/>
                      <a:pt x="341353" y="0"/>
                      <a:pt x="260953" y="13302"/>
                    </a:cubicBezTo>
                    <a:cubicBezTo>
                      <a:pt x="184804" y="27481"/>
                      <a:pt x="116453" y="74827"/>
                      <a:pt x="73386" y="143245"/>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204" name="TextBox 41">
                <a:extLst>
                  <a:ext uri="{FF2B5EF4-FFF2-40B4-BE49-F238E27FC236}">
                    <a16:creationId xmlns:a16="http://schemas.microsoft.com/office/drawing/2014/main" id="{6912C18B-9D3D-F6BA-ED3C-1A53E1A3AE02}"/>
                  </a:ext>
                </a:extLst>
              </p:cNvPr>
              <p:cNvSpPr txBox="1"/>
              <p:nvPr/>
            </p:nvSpPr>
            <p:spPr>
              <a:xfrm>
                <a:off x="93896" y="-53963"/>
                <a:ext cx="813767" cy="747834"/>
              </a:xfrm>
              <a:prstGeom prst="rect">
                <a:avLst/>
              </a:prstGeom>
            </p:spPr>
            <p:txBody>
              <a:bodyPr lIns="33867" tIns="33867" rIns="33867" bIns="33867" rtlCol="0" anchor="ctr"/>
              <a:lstStyle/>
              <a:p>
                <a:pPr marL="0" marR="0" lvl="0" indent="0" algn="ctr" defTabSz="914400" rtl="0" eaLnBrk="1" fontAlgn="auto" latinLnBrk="0" hangingPunct="1">
                  <a:lnSpc>
                    <a:spcPts val="217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venir Next"/>
                  <a:ea typeface="+mn-ea"/>
                  <a:cs typeface="+mn-cs"/>
                </a:endParaRPr>
              </a:p>
            </p:txBody>
          </p:sp>
        </p:grpSp>
      </p:grpSp>
      <p:sp>
        <p:nvSpPr>
          <p:cNvPr id="207" name="Freeform 42">
            <a:extLst>
              <a:ext uri="{FF2B5EF4-FFF2-40B4-BE49-F238E27FC236}">
                <a16:creationId xmlns:a16="http://schemas.microsoft.com/office/drawing/2014/main" id="{9AB06071-4E8B-E5E4-6A0B-ED2F7E662F4E}"/>
              </a:ext>
            </a:extLst>
          </p:cNvPr>
          <p:cNvSpPr/>
          <p:nvPr/>
        </p:nvSpPr>
        <p:spPr>
          <a:xfrm>
            <a:off x="777157" y="876993"/>
            <a:ext cx="1055949" cy="956624"/>
          </a:xfrm>
          <a:custGeom>
            <a:avLst/>
            <a:gdLst/>
            <a:ahLst/>
            <a:cxnLst/>
            <a:rect l="l" t="t" r="r" b="b"/>
            <a:pathLst>
              <a:path w="1583924" h="1434936">
                <a:moveTo>
                  <a:pt x="0" y="0"/>
                </a:moveTo>
                <a:lnTo>
                  <a:pt x="1583925" y="0"/>
                </a:lnTo>
                <a:lnTo>
                  <a:pt x="1583925" y="1434936"/>
                </a:lnTo>
                <a:lnTo>
                  <a:pt x="0" y="1434936"/>
                </a:lnTo>
                <a:lnTo>
                  <a:pt x="0" y="0"/>
                </a:lnTo>
                <a:close/>
              </a:path>
            </a:pathLst>
          </a:custGeom>
          <a:blipFill>
            <a:blip r:embed="rId7">
              <a:alphaModFix amt="59000"/>
              <a:extLst>
                <a:ext uri="{96DAC541-7B7A-43D3-8B79-37D633B846F1}">
                  <asvg:svgBlip xmlns:asvg="http://schemas.microsoft.com/office/drawing/2016/SVG/main" r:embed="rId8"/>
                </a:ext>
              </a:extLst>
            </a:blip>
            <a:stretch>
              <a:fillRect r="-2938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208" name="Freeform 43">
            <a:extLst>
              <a:ext uri="{FF2B5EF4-FFF2-40B4-BE49-F238E27FC236}">
                <a16:creationId xmlns:a16="http://schemas.microsoft.com/office/drawing/2014/main" id="{2413C306-8F5D-21DB-3A82-A4432FAE0675}"/>
              </a:ext>
            </a:extLst>
          </p:cNvPr>
          <p:cNvSpPr/>
          <p:nvPr/>
        </p:nvSpPr>
        <p:spPr>
          <a:xfrm>
            <a:off x="9845891" y="16408"/>
            <a:ext cx="2235987" cy="816135"/>
          </a:xfrm>
          <a:custGeom>
            <a:avLst/>
            <a:gdLst/>
            <a:ahLst/>
            <a:cxnLst/>
            <a:rect l="l" t="t" r="r" b="b"/>
            <a:pathLst>
              <a:path w="3353981" h="1224203">
                <a:moveTo>
                  <a:pt x="0" y="0"/>
                </a:moveTo>
                <a:lnTo>
                  <a:pt x="3353981" y="0"/>
                </a:lnTo>
                <a:lnTo>
                  <a:pt x="3353981" y="1224203"/>
                </a:lnTo>
                <a:lnTo>
                  <a:pt x="0" y="1224203"/>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209" name="Freeform 44">
            <a:extLst>
              <a:ext uri="{FF2B5EF4-FFF2-40B4-BE49-F238E27FC236}">
                <a16:creationId xmlns:a16="http://schemas.microsoft.com/office/drawing/2014/main" id="{E787B065-5A6E-5D7C-58AC-93289DBEAB10}"/>
              </a:ext>
            </a:extLst>
          </p:cNvPr>
          <p:cNvSpPr/>
          <p:nvPr/>
        </p:nvSpPr>
        <p:spPr>
          <a:xfrm>
            <a:off x="6476497" y="-14127"/>
            <a:ext cx="3105827" cy="2596675"/>
          </a:xfrm>
          <a:custGeom>
            <a:avLst/>
            <a:gdLst/>
            <a:ahLst/>
            <a:cxnLst/>
            <a:rect l="l" t="t" r="r" b="b"/>
            <a:pathLst>
              <a:path w="4548891" h="4520460">
                <a:moveTo>
                  <a:pt x="0" y="0"/>
                </a:moveTo>
                <a:lnTo>
                  <a:pt x="4548891" y="0"/>
                </a:lnTo>
                <a:lnTo>
                  <a:pt x="4548891" y="4520460"/>
                </a:lnTo>
                <a:lnTo>
                  <a:pt x="0" y="4520460"/>
                </a:lnTo>
                <a:lnTo>
                  <a:pt x="0" y="0"/>
                </a:lnTo>
                <a:close/>
              </a:path>
            </a:pathLst>
          </a:custGeom>
          <a:blipFill>
            <a:blip r:embed="rId10">
              <a:extLst>
                <a:ext uri="{96DAC541-7B7A-43D3-8B79-37D633B846F1}">
                  <asvg:svgBlip xmlns:asvg="http://schemas.microsoft.com/office/drawing/2016/SVG/main" r:embed="rId11"/>
                </a:ext>
              </a:extLst>
            </a:blip>
            <a:stretch>
              <a:fillRect t="-16058" r="23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sp>
        <p:nvSpPr>
          <p:cNvPr id="210" name="AutoShape 45">
            <a:extLst>
              <a:ext uri="{FF2B5EF4-FFF2-40B4-BE49-F238E27FC236}">
                <a16:creationId xmlns:a16="http://schemas.microsoft.com/office/drawing/2014/main" id="{6C038040-8BA2-AE5A-F3EF-E4F1EDEC2500}"/>
              </a:ext>
            </a:extLst>
          </p:cNvPr>
          <p:cNvSpPr/>
          <p:nvPr/>
        </p:nvSpPr>
        <p:spPr>
          <a:xfrm flipH="1">
            <a:off x="1310798" y="2185391"/>
            <a:ext cx="0" cy="412344"/>
          </a:xfrm>
          <a:prstGeom prst="line">
            <a:avLst/>
          </a:prstGeom>
          <a:ln w="14287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a:ea typeface="+mn-ea"/>
              <a:cs typeface="+mn-cs"/>
            </a:endParaRPr>
          </a:p>
        </p:txBody>
      </p:sp>
      <p:grpSp>
        <p:nvGrpSpPr>
          <p:cNvPr id="211" name="Group 46">
            <a:extLst>
              <a:ext uri="{FF2B5EF4-FFF2-40B4-BE49-F238E27FC236}">
                <a16:creationId xmlns:a16="http://schemas.microsoft.com/office/drawing/2014/main" id="{56DB8DD0-1A2F-E62B-B510-A226937BAF86}"/>
              </a:ext>
            </a:extLst>
          </p:cNvPr>
          <p:cNvGrpSpPr/>
          <p:nvPr/>
        </p:nvGrpSpPr>
        <p:grpSpPr>
          <a:xfrm>
            <a:off x="2608011" y="3121046"/>
            <a:ext cx="2247823" cy="1160158"/>
            <a:chOff x="0" y="-114300"/>
            <a:chExt cx="4495646" cy="2320315"/>
          </a:xfrm>
        </p:grpSpPr>
        <p:sp>
          <p:nvSpPr>
            <p:cNvPr id="212" name="TextBox 47">
              <a:extLst>
                <a:ext uri="{FF2B5EF4-FFF2-40B4-BE49-F238E27FC236}">
                  <a16:creationId xmlns:a16="http://schemas.microsoft.com/office/drawing/2014/main" id="{30295463-28CF-055E-E1D5-B47EFEA36AD8}"/>
                </a:ext>
              </a:extLst>
            </p:cNvPr>
            <p:cNvSpPr txBox="1"/>
            <p:nvPr/>
          </p:nvSpPr>
          <p:spPr>
            <a:xfrm>
              <a:off x="244306" y="548640"/>
              <a:ext cx="4249734" cy="1657375"/>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08/27 - Indianapolis (AM)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08/27 - Indianapolis (PM)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08/28 - Pendleton</a:t>
              </a:r>
            </a:p>
          </p:txBody>
        </p:sp>
        <p:sp>
          <p:nvSpPr>
            <p:cNvPr id="213" name="TextBox 48">
              <a:extLst>
                <a:ext uri="{FF2B5EF4-FFF2-40B4-BE49-F238E27FC236}">
                  <a16:creationId xmlns:a16="http://schemas.microsoft.com/office/drawing/2014/main" id="{5CAE76EB-61CD-499E-AC86-FACBF3B4539E}"/>
                </a:ext>
              </a:extLst>
            </p:cNvPr>
            <p:cNvSpPr txBox="1"/>
            <p:nvPr/>
          </p:nvSpPr>
          <p:spPr>
            <a:xfrm>
              <a:off x="0" y="-114300"/>
              <a:ext cx="4495646" cy="530914"/>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1" i="0" u="none" strike="noStrike" kern="1200" cap="none" spc="0" normalizeH="0" baseline="0" noProof="0">
                  <a:ln>
                    <a:noFill/>
                  </a:ln>
                  <a:solidFill>
                    <a:srgbClr val="010001"/>
                  </a:solidFill>
                  <a:effectLst/>
                  <a:uLnTx/>
                  <a:uFillTx/>
                  <a:latin typeface="Avenir Next Demi Bold"/>
                  <a:ea typeface="Avenir Bold"/>
                  <a:cs typeface="Avenir Bold"/>
                  <a:sym typeface="Avenir Bold"/>
                </a:rPr>
                <a:t>AEP Roadshows</a:t>
              </a:r>
            </a:p>
          </p:txBody>
        </p:sp>
      </p:grpSp>
      <p:grpSp>
        <p:nvGrpSpPr>
          <p:cNvPr id="214" name="Group 49">
            <a:extLst>
              <a:ext uri="{FF2B5EF4-FFF2-40B4-BE49-F238E27FC236}">
                <a16:creationId xmlns:a16="http://schemas.microsoft.com/office/drawing/2014/main" id="{1CAE69B9-8039-85C3-9E9D-E1FB67D316A8}"/>
              </a:ext>
            </a:extLst>
          </p:cNvPr>
          <p:cNvGrpSpPr/>
          <p:nvPr/>
        </p:nvGrpSpPr>
        <p:grpSpPr>
          <a:xfrm>
            <a:off x="4996337" y="3121046"/>
            <a:ext cx="2203789" cy="1442287"/>
            <a:chOff x="0" y="-114300"/>
            <a:chExt cx="4407579" cy="2884573"/>
          </a:xfrm>
        </p:grpSpPr>
        <p:sp>
          <p:nvSpPr>
            <p:cNvPr id="215" name="TextBox 50">
              <a:extLst>
                <a:ext uri="{FF2B5EF4-FFF2-40B4-BE49-F238E27FC236}">
                  <a16:creationId xmlns:a16="http://schemas.microsoft.com/office/drawing/2014/main" id="{F3DF2130-F598-2784-2107-FB386A63EED4}"/>
                </a:ext>
              </a:extLst>
            </p:cNvPr>
            <p:cNvSpPr txBox="1"/>
            <p:nvPr/>
          </p:nvSpPr>
          <p:spPr>
            <a:xfrm>
              <a:off x="241094" y="548640"/>
              <a:ext cx="4166485" cy="2221633"/>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08/26 - Canton (AM)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08/26 - Canton (PM)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08/28 - Troy (AM)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08/28 - Troy (PM)</a:t>
              </a:r>
            </a:p>
          </p:txBody>
        </p:sp>
        <p:sp>
          <p:nvSpPr>
            <p:cNvPr id="216" name="TextBox 51">
              <a:extLst>
                <a:ext uri="{FF2B5EF4-FFF2-40B4-BE49-F238E27FC236}">
                  <a16:creationId xmlns:a16="http://schemas.microsoft.com/office/drawing/2014/main" id="{8584BEE0-D739-0838-3C78-C21FA492F038}"/>
                </a:ext>
              </a:extLst>
            </p:cNvPr>
            <p:cNvSpPr txBox="1"/>
            <p:nvPr/>
          </p:nvSpPr>
          <p:spPr>
            <a:xfrm>
              <a:off x="0" y="-114300"/>
              <a:ext cx="4407579" cy="530914"/>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1" i="0" u="none" strike="noStrike" kern="1200" cap="none" spc="0" normalizeH="0" baseline="0" noProof="0">
                  <a:ln>
                    <a:noFill/>
                  </a:ln>
                  <a:solidFill>
                    <a:srgbClr val="010001"/>
                  </a:solidFill>
                  <a:effectLst/>
                  <a:uLnTx/>
                  <a:uFillTx/>
                  <a:latin typeface="Avenir Next Demi Bold"/>
                  <a:ea typeface="Avenir Bold"/>
                  <a:cs typeface="Avenir Bold"/>
                  <a:sym typeface="Avenir Bold"/>
                </a:rPr>
                <a:t>AEP Roadshows</a:t>
              </a:r>
            </a:p>
          </p:txBody>
        </p:sp>
      </p:grpSp>
      <p:grpSp>
        <p:nvGrpSpPr>
          <p:cNvPr id="217" name="Group 52">
            <a:extLst>
              <a:ext uri="{FF2B5EF4-FFF2-40B4-BE49-F238E27FC236}">
                <a16:creationId xmlns:a16="http://schemas.microsoft.com/office/drawing/2014/main" id="{8C77539B-5D8C-B865-51F6-4A0F1820750F}"/>
              </a:ext>
            </a:extLst>
          </p:cNvPr>
          <p:cNvGrpSpPr/>
          <p:nvPr/>
        </p:nvGrpSpPr>
        <p:grpSpPr>
          <a:xfrm>
            <a:off x="7398199" y="3121046"/>
            <a:ext cx="2184127" cy="1725441"/>
            <a:chOff x="0" y="-114300"/>
            <a:chExt cx="4368254" cy="3450881"/>
          </a:xfrm>
        </p:grpSpPr>
        <p:sp>
          <p:nvSpPr>
            <p:cNvPr id="218" name="TextBox 53">
              <a:extLst>
                <a:ext uri="{FF2B5EF4-FFF2-40B4-BE49-F238E27FC236}">
                  <a16:creationId xmlns:a16="http://schemas.microsoft.com/office/drawing/2014/main" id="{B4A3FAFC-A817-0212-DE12-8C750FE58244}"/>
                </a:ext>
              </a:extLst>
            </p:cNvPr>
            <p:cNvSpPr txBox="1"/>
            <p:nvPr/>
          </p:nvSpPr>
          <p:spPr>
            <a:xfrm>
              <a:off x="238944" y="548640"/>
              <a:ext cx="4129310" cy="2787941"/>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08/21 - Beachwood (AM)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08/21 - Beachwood (PM)</a:t>
              </a:r>
            </a:p>
            <a:p>
              <a:pPr marL="0" marR="0" lvl="0" indent="0" algn="l" defTabSz="914400" rtl="0" eaLnBrk="1" fontAlgn="auto" latinLnBrk="0" hangingPunct="1">
                <a:lnSpc>
                  <a:spcPts val="217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endParaRP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09/09 - Perrysburg (AM)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09/09 - Perrysburg (PM)</a:t>
              </a:r>
            </a:p>
          </p:txBody>
        </p:sp>
        <p:sp>
          <p:nvSpPr>
            <p:cNvPr id="219" name="TextBox 54">
              <a:extLst>
                <a:ext uri="{FF2B5EF4-FFF2-40B4-BE49-F238E27FC236}">
                  <a16:creationId xmlns:a16="http://schemas.microsoft.com/office/drawing/2014/main" id="{102C1E9E-4346-D97F-E601-8DE75FBD27E5}"/>
                </a:ext>
              </a:extLst>
            </p:cNvPr>
            <p:cNvSpPr txBox="1"/>
            <p:nvPr/>
          </p:nvSpPr>
          <p:spPr>
            <a:xfrm>
              <a:off x="0" y="-114300"/>
              <a:ext cx="4368252" cy="530914"/>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1" i="0" u="none" strike="noStrike" kern="1200" cap="none" spc="0" normalizeH="0" baseline="0" noProof="0">
                  <a:ln>
                    <a:noFill/>
                  </a:ln>
                  <a:solidFill>
                    <a:srgbClr val="010001"/>
                  </a:solidFill>
                  <a:effectLst/>
                  <a:uLnTx/>
                  <a:uFillTx/>
                  <a:latin typeface="Avenir Next Demi Bold"/>
                  <a:ea typeface="Avenir Bold"/>
                  <a:cs typeface="Avenir Bold"/>
                  <a:sym typeface="Avenir Bold"/>
                </a:rPr>
                <a:t>Cleveland Roadshows</a:t>
              </a:r>
            </a:p>
          </p:txBody>
        </p:sp>
      </p:grpSp>
      <p:grpSp>
        <p:nvGrpSpPr>
          <p:cNvPr id="220" name="Group 55">
            <a:extLst>
              <a:ext uri="{FF2B5EF4-FFF2-40B4-BE49-F238E27FC236}">
                <a16:creationId xmlns:a16="http://schemas.microsoft.com/office/drawing/2014/main" id="{4BCBAFD3-E2A3-776A-E167-AB8E8F207D7C}"/>
              </a:ext>
            </a:extLst>
          </p:cNvPr>
          <p:cNvGrpSpPr/>
          <p:nvPr/>
        </p:nvGrpSpPr>
        <p:grpSpPr>
          <a:xfrm>
            <a:off x="210859" y="3121046"/>
            <a:ext cx="2247823" cy="3135058"/>
            <a:chOff x="0" y="-114300"/>
            <a:chExt cx="4495646" cy="6270115"/>
          </a:xfrm>
        </p:grpSpPr>
        <p:sp>
          <p:nvSpPr>
            <p:cNvPr id="221" name="TextBox 56">
              <a:extLst>
                <a:ext uri="{FF2B5EF4-FFF2-40B4-BE49-F238E27FC236}">
                  <a16:creationId xmlns:a16="http://schemas.microsoft.com/office/drawing/2014/main" id="{CBAB7B87-AE9B-E7B7-682A-7D2238E702B0}"/>
                </a:ext>
              </a:extLst>
            </p:cNvPr>
            <p:cNvSpPr txBox="1"/>
            <p:nvPr/>
          </p:nvSpPr>
          <p:spPr>
            <a:xfrm>
              <a:off x="244306" y="548640"/>
              <a:ext cx="4249734" cy="5607175"/>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08/21 - Oak Brook</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08/22 - Schaumburg</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08/26 - Rockford</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09/03 - Chicago</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09/05 - Oak Brook (AM)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09/05 - Oak Brook (PM)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09/12 - Schaumburg</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09/17 - Oak Brook</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10/03 - Rockford</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10/07 - Oak Brook (Span)</a:t>
              </a:r>
            </a:p>
          </p:txBody>
        </p:sp>
        <p:sp>
          <p:nvSpPr>
            <p:cNvPr id="222" name="TextBox 57">
              <a:extLst>
                <a:ext uri="{FF2B5EF4-FFF2-40B4-BE49-F238E27FC236}">
                  <a16:creationId xmlns:a16="http://schemas.microsoft.com/office/drawing/2014/main" id="{50B7531F-0D66-BDA6-33DA-3BFA72E3CF05}"/>
                </a:ext>
              </a:extLst>
            </p:cNvPr>
            <p:cNvSpPr txBox="1"/>
            <p:nvPr/>
          </p:nvSpPr>
          <p:spPr>
            <a:xfrm>
              <a:off x="0" y="-114300"/>
              <a:ext cx="4495646" cy="530914"/>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1" i="0" u="none" strike="noStrike" kern="1200" cap="none" spc="0" normalizeH="0" baseline="0" noProof="0">
                  <a:ln>
                    <a:noFill/>
                  </a:ln>
                  <a:solidFill>
                    <a:srgbClr val="010001"/>
                  </a:solidFill>
                  <a:effectLst/>
                  <a:uLnTx/>
                  <a:uFillTx/>
                  <a:latin typeface="Avenir Next Demi Bold"/>
                  <a:ea typeface="Avenir Bold"/>
                  <a:cs typeface="Avenir Bold"/>
                  <a:sym typeface="Avenir Bold"/>
                </a:rPr>
                <a:t>AEP Roadshows</a:t>
              </a:r>
            </a:p>
          </p:txBody>
        </p:sp>
      </p:grpSp>
      <p:grpSp>
        <p:nvGrpSpPr>
          <p:cNvPr id="223" name="Group 58">
            <a:extLst>
              <a:ext uri="{FF2B5EF4-FFF2-40B4-BE49-F238E27FC236}">
                <a16:creationId xmlns:a16="http://schemas.microsoft.com/office/drawing/2014/main" id="{000D67DC-1372-D490-B3E4-44E4D7D77191}"/>
              </a:ext>
            </a:extLst>
          </p:cNvPr>
          <p:cNvGrpSpPr/>
          <p:nvPr/>
        </p:nvGrpSpPr>
        <p:grpSpPr>
          <a:xfrm>
            <a:off x="9845891" y="3121046"/>
            <a:ext cx="2251063" cy="3067346"/>
            <a:chOff x="0" y="-114300"/>
            <a:chExt cx="4502127" cy="6134693"/>
          </a:xfrm>
        </p:grpSpPr>
        <p:sp>
          <p:nvSpPr>
            <p:cNvPr id="224" name="TextBox 59">
              <a:extLst>
                <a:ext uri="{FF2B5EF4-FFF2-40B4-BE49-F238E27FC236}">
                  <a16:creationId xmlns:a16="http://schemas.microsoft.com/office/drawing/2014/main" id="{976D1C9B-4449-D8A9-7EB1-A0D370189F79}"/>
                </a:ext>
              </a:extLst>
            </p:cNvPr>
            <p:cNvSpPr txBox="1"/>
            <p:nvPr/>
          </p:nvSpPr>
          <p:spPr>
            <a:xfrm>
              <a:off x="252392" y="548640"/>
              <a:ext cx="4249735" cy="2221634"/>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08/26 - Memphis (AM)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08/26 - Memphis (PM)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08/28 - Memphis (AM)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a:ln>
                    <a:noFill/>
                  </a:ln>
                  <a:solidFill>
                    <a:srgbClr val="010001"/>
                  </a:solidFill>
                  <a:effectLst/>
                  <a:uLnTx/>
                  <a:uFillTx/>
                  <a:latin typeface="Avenir Next"/>
                  <a:ea typeface="Avenir"/>
                  <a:cs typeface="Avenir"/>
                  <a:sym typeface="Avenir"/>
                </a:rPr>
                <a:t>08/28 - Memphis (PM)</a:t>
              </a:r>
            </a:p>
          </p:txBody>
        </p:sp>
        <p:sp>
          <p:nvSpPr>
            <p:cNvPr id="225" name="TextBox 60">
              <a:extLst>
                <a:ext uri="{FF2B5EF4-FFF2-40B4-BE49-F238E27FC236}">
                  <a16:creationId xmlns:a16="http://schemas.microsoft.com/office/drawing/2014/main" id="{A7748C01-6574-49A5-8E40-06BC0E2C87AC}"/>
                </a:ext>
              </a:extLst>
            </p:cNvPr>
            <p:cNvSpPr txBox="1"/>
            <p:nvPr/>
          </p:nvSpPr>
          <p:spPr>
            <a:xfrm>
              <a:off x="0" y="-114300"/>
              <a:ext cx="4495647" cy="530914"/>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1" i="0" u="none" strike="noStrike" kern="1200" cap="none" spc="0" normalizeH="0" baseline="0" noProof="0">
                  <a:ln>
                    <a:noFill/>
                  </a:ln>
                  <a:solidFill>
                    <a:srgbClr val="010001"/>
                  </a:solidFill>
                  <a:effectLst/>
                  <a:uLnTx/>
                  <a:uFillTx/>
                  <a:latin typeface="Avenir Next Demi Bold"/>
                  <a:ea typeface="Avenir Bold"/>
                  <a:cs typeface="Avenir Bold"/>
                  <a:sym typeface="Avenir Bold"/>
                </a:rPr>
                <a:t>Memphis Roadshows</a:t>
              </a:r>
            </a:p>
          </p:txBody>
        </p:sp>
        <p:sp>
          <p:nvSpPr>
            <p:cNvPr id="226" name="TextBox 61">
              <a:extLst>
                <a:ext uri="{FF2B5EF4-FFF2-40B4-BE49-F238E27FC236}">
                  <a16:creationId xmlns:a16="http://schemas.microsoft.com/office/drawing/2014/main" id="{9AA64D0E-BFBF-7489-6DD0-6F1245100AB8}"/>
                </a:ext>
              </a:extLst>
            </p:cNvPr>
            <p:cNvSpPr txBox="1"/>
            <p:nvPr/>
          </p:nvSpPr>
          <p:spPr>
            <a:xfrm>
              <a:off x="0" y="3110419"/>
              <a:ext cx="4495647" cy="530914"/>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1" i="0" u="none" strike="noStrike" kern="1200" cap="none" spc="0" normalizeH="0" baseline="0" noProof="0">
                  <a:ln>
                    <a:noFill/>
                  </a:ln>
                  <a:solidFill>
                    <a:srgbClr val="010001"/>
                  </a:solidFill>
                  <a:effectLst/>
                  <a:uLnTx/>
                  <a:uFillTx/>
                  <a:latin typeface="Avenir Next Demi Bold"/>
                  <a:ea typeface="Avenir Bold"/>
                  <a:cs typeface="Avenir Bold"/>
                  <a:sym typeface="Avenir Bold"/>
                </a:rPr>
                <a:t>Nashville Roadshows</a:t>
              </a:r>
            </a:p>
          </p:txBody>
        </p:sp>
        <p:sp>
          <p:nvSpPr>
            <p:cNvPr id="227" name="TextBox 62">
              <a:extLst>
                <a:ext uri="{FF2B5EF4-FFF2-40B4-BE49-F238E27FC236}">
                  <a16:creationId xmlns:a16="http://schemas.microsoft.com/office/drawing/2014/main" id="{DF737E30-082F-6588-6515-3C9E6F8E3710}"/>
                </a:ext>
              </a:extLst>
            </p:cNvPr>
            <p:cNvSpPr txBox="1"/>
            <p:nvPr/>
          </p:nvSpPr>
          <p:spPr>
            <a:xfrm>
              <a:off x="252392" y="3798759"/>
              <a:ext cx="4249735" cy="2221634"/>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sngStrike" kern="1200" cap="none" spc="0" normalizeH="0" baseline="0" noProof="0" dirty="0">
                  <a:ln>
                    <a:noFill/>
                  </a:ln>
                  <a:solidFill>
                    <a:srgbClr val="010001"/>
                  </a:solidFill>
                  <a:effectLst/>
                  <a:uLnTx/>
                  <a:uFillTx/>
                  <a:latin typeface="Avenir Next"/>
                  <a:ea typeface="Avenir"/>
                  <a:cs typeface="Avenir"/>
                  <a:sym typeface="Avenir"/>
                </a:rPr>
                <a:t>08/14 - Nashville (AM)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sngStrike" kern="1200" cap="none" spc="0" normalizeH="0" baseline="0" noProof="0" dirty="0">
                  <a:ln>
                    <a:noFill/>
                  </a:ln>
                  <a:solidFill>
                    <a:srgbClr val="010001"/>
                  </a:solidFill>
                  <a:effectLst/>
                  <a:uLnTx/>
                  <a:uFillTx/>
                  <a:latin typeface="Avenir Next"/>
                  <a:ea typeface="Avenir"/>
                  <a:cs typeface="Avenir"/>
                  <a:sym typeface="Avenir"/>
                </a:rPr>
                <a:t>08/14 - Nashville (PM)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0001"/>
                  </a:solidFill>
                  <a:effectLst/>
                  <a:uLnTx/>
                  <a:uFillTx/>
                  <a:latin typeface="Avenir Next"/>
                  <a:ea typeface="Avenir"/>
                  <a:cs typeface="Avenir"/>
                  <a:sym typeface="Avenir"/>
                </a:rPr>
                <a:t>09/09 - Nashville (AM)</a:t>
              </a:r>
            </a:p>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0001"/>
                  </a:solidFill>
                  <a:effectLst/>
                  <a:uLnTx/>
                  <a:uFillTx/>
                  <a:latin typeface="Avenir Next"/>
                  <a:ea typeface="Avenir"/>
                  <a:cs typeface="Avenir"/>
                  <a:sym typeface="Avenir"/>
                </a:rPr>
                <a:t>09/09 - Nashville (PM)</a:t>
              </a:r>
            </a:p>
          </p:txBody>
        </p:sp>
      </p:grpSp>
      <p:sp>
        <p:nvSpPr>
          <p:cNvPr id="228" name="TextBox 63">
            <a:extLst>
              <a:ext uri="{FF2B5EF4-FFF2-40B4-BE49-F238E27FC236}">
                <a16:creationId xmlns:a16="http://schemas.microsoft.com/office/drawing/2014/main" id="{F687366B-E229-6601-1548-9619B49CFBEC}"/>
              </a:ext>
            </a:extLst>
          </p:cNvPr>
          <p:cNvSpPr txBox="1"/>
          <p:nvPr/>
        </p:nvSpPr>
        <p:spPr>
          <a:xfrm>
            <a:off x="3031653" y="5186610"/>
            <a:ext cx="6098887" cy="1119537"/>
          </a:xfrm>
          <a:prstGeom prst="rect">
            <a:avLst/>
          </a:prstGeom>
        </p:spPr>
        <p:txBody>
          <a:bodyPr lIns="0" tIns="0" rIns="0" bIns="0" rtlCol="0" anchor="t">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venir Next Demi Bold"/>
                <a:ea typeface="Avenir Bold"/>
                <a:cs typeface="Avenir Bold"/>
                <a:sym typeface="Avenir Bold"/>
              </a:rPr>
              <a:t>Discover our 2026 plans - connect, learn, and have some fun!</a:t>
            </a:r>
          </a:p>
          <a:p>
            <a:pPr marL="0" marR="0" lvl="0" indent="0" algn="ctr" defTabSz="914400" rtl="0" eaLnBrk="1" fontAlgn="auto" latinLnBrk="0" hangingPunct="1">
              <a:lnSpc>
                <a:spcPts val="224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venir Next"/>
              <a:ea typeface="Avenir Bold"/>
              <a:cs typeface="Avenir Bold"/>
              <a:sym typeface="Avenir Bold"/>
            </a:endParaRPr>
          </a:p>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a:ea typeface="Avenir Bold"/>
                <a:cs typeface="Avenir Bold"/>
                <a:sym typeface="Avenir Bold"/>
              </a:rPr>
              <a:t>We’ll cover what’s new and exciting, plus there’ll be raffles, giveaways, and a few laughs along the way!</a:t>
            </a:r>
          </a:p>
        </p:txBody>
      </p:sp>
      <p:sp>
        <p:nvSpPr>
          <p:cNvPr id="229" name="TextBox 64">
            <a:extLst>
              <a:ext uri="{FF2B5EF4-FFF2-40B4-BE49-F238E27FC236}">
                <a16:creationId xmlns:a16="http://schemas.microsoft.com/office/drawing/2014/main" id="{563643E7-D746-9980-3073-650E7C0EB4E2}"/>
              </a:ext>
            </a:extLst>
          </p:cNvPr>
          <p:cNvSpPr txBox="1"/>
          <p:nvPr/>
        </p:nvSpPr>
        <p:spPr>
          <a:xfrm>
            <a:off x="673545" y="349648"/>
            <a:ext cx="1274507" cy="325089"/>
          </a:xfrm>
          <a:prstGeom prst="rect">
            <a:avLst/>
          </a:prstGeom>
        </p:spPr>
        <p:txBody>
          <a:bodyPr lIns="0" tIns="0" rIns="0" bIns="0" rtlCol="0" anchor="t">
            <a:spAutoFit/>
          </a:bodyPr>
          <a:lstStyle/>
          <a:p>
            <a:pPr marL="0" marR="0" lvl="0" indent="0" algn="ctr" defTabSz="914400" rtl="0" eaLnBrk="1" fontAlgn="auto" latinLnBrk="0" hangingPunct="1">
              <a:lnSpc>
                <a:spcPts val="2686"/>
              </a:lnSpc>
              <a:spcBef>
                <a:spcPts val="0"/>
              </a:spcBef>
              <a:spcAft>
                <a:spcPts val="0"/>
              </a:spcAft>
              <a:buClrTx/>
              <a:buSzTx/>
              <a:buFontTx/>
              <a:buNone/>
              <a:tabLst/>
              <a:defRPr/>
            </a:pPr>
            <a:r>
              <a:rPr kumimoji="0" lang="en-US" sz="1733" b="0" i="0" u="none" strike="noStrike" kern="1200" cap="none" spc="0" normalizeH="0" baseline="0" noProof="0">
                <a:ln>
                  <a:noFill/>
                </a:ln>
                <a:solidFill>
                  <a:srgbClr val="010001"/>
                </a:solidFill>
                <a:effectLst/>
                <a:uLnTx/>
                <a:uFillTx/>
                <a:latin typeface="Avenir Next Demi Bold"/>
                <a:ea typeface="Avenir"/>
                <a:cs typeface="Avenir"/>
                <a:sym typeface="Avenir"/>
              </a:rPr>
              <a:t>2026</a:t>
            </a:r>
          </a:p>
        </p:txBody>
      </p:sp>
      <p:sp>
        <p:nvSpPr>
          <p:cNvPr id="230" name="TextBox 65">
            <a:extLst>
              <a:ext uri="{FF2B5EF4-FFF2-40B4-BE49-F238E27FC236}">
                <a16:creationId xmlns:a16="http://schemas.microsoft.com/office/drawing/2014/main" id="{ED404BC4-5580-BE59-B10E-676EC1D410E2}"/>
              </a:ext>
            </a:extLst>
          </p:cNvPr>
          <p:cNvSpPr txBox="1"/>
          <p:nvPr/>
        </p:nvSpPr>
        <p:spPr>
          <a:xfrm>
            <a:off x="2876198" y="625480"/>
            <a:ext cx="3795746" cy="1282402"/>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venir Next Demi Bold"/>
                <a:ea typeface="Avenir Bold"/>
                <a:cs typeface="Avenir Bold"/>
                <a:sym typeface="Avenir Bold"/>
              </a:rPr>
              <a:t>Coming to a City Near You...</a:t>
            </a:r>
          </a:p>
        </p:txBody>
      </p:sp>
      <p:sp>
        <p:nvSpPr>
          <p:cNvPr id="231" name="TextBox 66">
            <a:extLst>
              <a:ext uri="{FF2B5EF4-FFF2-40B4-BE49-F238E27FC236}">
                <a16:creationId xmlns:a16="http://schemas.microsoft.com/office/drawing/2014/main" id="{FF101C7B-3270-D9BF-B9D0-E303D50E171B}"/>
              </a:ext>
            </a:extLst>
          </p:cNvPr>
          <p:cNvSpPr txBox="1"/>
          <p:nvPr/>
        </p:nvSpPr>
        <p:spPr>
          <a:xfrm>
            <a:off x="401134" y="908898"/>
            <a:ext cx="1807997" cy="538609"/>
          </a:xfrm>
          <a:prstGeom prst="rect">
            <a:avLst/>
          </a:prstGeom>
        </p:spPr>
        <p:txBody>
          <a:bodyPr lIns="0" tIns="0" rIns="0" bIns="0" rtlCol="0" anchor="t">
            <a:spAutoFit/>
          </a:bodyPr>
          <a:lstStyle/>
          <a:p>
            <a:pPr marL="0" marR="0" lvl="0" indent="0" algn="ctr" defTabSz="914400" rtl="0" eaLnBrk="1" fontAlgn="auto" latinLnBrk="0" hangingPunct="1">
              <a:lnSpc>
                <a:spcPts val="2079"/>
              </a:lnSpc>
              <a:spcBef>
                <a:spcPts val="0"/>
              </a:spcBef>
              <a:spcAft>
                <a:spcPts val="0"/>
              </a:spcAft>
              <a:buClrTx/>
              <a:buSzTx/>
              <a:buFontTx/>
              <a:buNone/>
              <a:tabLst/>
              <a:defRPr/>
            </a:pPr>
            <a:r>
              <a:rPr kumimoji="0" lang="en-US" sz="1733" b="1" i="0" u="none" strike="noStrike" kern="1200" cap="none" spc="0" normalizeH="0" baseline="0" noProof="0">
                <a:ln>
                  <a:noFill/>
                </a:ln>
                <a:solidFill>
                  <a:srgbClr val="010001"/>
                </a:solidFill>
                <a:effectLst/>
                <a:uLnTx/>
                <a:uFillTx/>
                <a:latin typeface="Avenir Next Demi Bold"/>
                <a:ea typeface="Avenir Bold"/>
                <a:cs typeface="Avenir Bold"/>
                <a:sym typeface="Avenir Bold"/>
              </a:rPr>
              <a:t>BROKER</a:t>
            </a:r>
          </a:p>
          <a:p>
            <a:pPr marL="0" marR="0" lvl="0" indent="0" algn="ctr" defTabSz="914400" rtl="0" eaLnBrk="1" fontAlgn="auto" latinLnBrk="0" hangingPunct="1">
              <a:lnSpc>
                <a:spcPts val="2079"/>
              </a:lnSpc>
              <a:spcBef>
                <a:spcPts val="0"/>
              </a:spcBef>
              <a:spcAft>
                <a:spcPts val="0"/>
              </a:spcAft>
              <a:buClrTx/>
              <a:buSzTx/>
              <a:buFontTx/>
              <a:buNone/>
              <a:tabLst/>
              <a:defRPr/>
            </a:pPr>
            <a:r>
              <a:rPr kumimoji="0" lang="en-US" sz="1733" b="1" i="0" u="none" strike="noStrike" kern="1200" cap="none" spc="0" normalizeH="0" baseline="0" noProof="0">
                <a:ln>
                  <a:noFill/>
                </a:ln>
                <a:solidFill>
                  <a:srgbClr val="010001"/>
                </a:solidFill>
                <a:effectLst/>
                <a:uLnTx/>
                <a:uFillTx/>
                <a:latin typeface="Avenir Next Demi Bold"/>
                <a:ea typeface="Avenir Bold"/>
                <a:cs typeface="Avenir Bold"/>
                <a:sym typeface="Avenir Bold"/>
              </a:rPr>
              <a:t>ROADSHOWS</a:t>
            </a:r>
          </a:p>
        </p:txBody>
      </p:sp>
      <p:pic>
        <p:nvPicPr>
          <p:cNvPr id="232" name="Picture 231">
            <a:extLst>
              <a:ext uri="{FF2B5EF4-FFF2-40B4-BE49-F238E27FC236}">
                <a16:creationId xmlns:a16="http://schemas.microsoft.com/office/drawing/2014/main" id="{0E6E51D6-F72F-9C5E-89EA-E43F056FE44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0728980" y="1153264"/>
            <a:ext cx="1289994" cy="1289994"/>
          </a:xfrm>
          <a:prstGeom prst="rect">
            <a:avLst/>
          </a:prstGeom>
        </p:spPr>
      </p:pic>
      <p:sp>
        <p:nvSpPr>
          <p:cNvPr id="233" name="Text Placeholder 5">
            <a:extLst>
              <a:ext uri="{FF2B5EF4-FFF2-40B4-BE49-F238E27FC236}">
                <a16:creationId xmlns:a16="http://schemas.microsoft.com/office/drawing/2014/main" id="{1ED8699D-B40C-A2B9-1379-AA9DA7F2587E}"/>
              </a:ext>
            </a:extLst>
          </p:cNvPr>
          <p:cNvSpPr txBox="1">
            <a:spLocks/>
          </p:cNvSpPr>
          <p:nvPr/>
        </p:nvSpPr>
        <p:spPr>
          <a:xfrm>
            <a:off x="9281086" y="1010260"/>
            <a:ext cx="1331700" cy="907147"/>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Avenir Next Demi Bold"/>
                <a:ea typeface="+mn-ea"/>
                <a:cs typeface="Arial" panose="020B0604020202020204" pitchFamily="34" charset="0"/>
              </a:rPr>
              <a:t>Scan to register!</a:t>
            </a:r>
            <a:endParaRPr kumimoji="0" lang="en-US" sz="1200" b="0" i="0" u="none" strike="noStrike" kern="1200" cap="none" spc="0" normalizeH="0" baseline="0" noProof="0">
              <a:ln>
                <a:noFill/>
              </a:ln>
              <a:solidFill>
                <a:prstClr val="white"/>
              </a:solidFill>
              <a:effectLst/>
              <a:uLnTx/>
              <a:uFillTx/>
              <a:latin typeface="Avenir Next Demi Bold"/>
              <a:ea typeface="+mn-ea"/>
              <a:cs typeface="Arial" panose="020B0604020202020204" pitchFamily="34" charset="0"/>
            </a:endParaRPr>
          </a:p>
        </p:txBody>
      </p:sp>
      <p:pic>
        <p:nvPicPr>
          <p:cNvPr id="234" name="Graphic 233" descr="Arrow: Counter-clockwise curve with solid fill">
            <a:extLst>
              <a:ext uri="{FF2B5EF4-FFF2-40B4-BE49-F238E27FC236}">
                <a16:creationId xmlns:a16="http://schemas.microsoft.com/office/drawing/2014/main" id="{0D5B6127-1EAE-7C7E-9EB6-388BA01A3A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8659507" flipH="1" flipV="1">
            <a:off x="9788521" y="1520894"/>
            <a:ext cx="914400" cy="914400"/>
          </a:xfrm>
          <a:prstGeom prst="rect">
            <a:avLst/>
          </a:prstGeom>
        </p:spPr>
      </p:pic>
      <p:sp>
        <p:nvSpPr>
          <p:cNvPr id="235" name="TextBox 60">
            <a:extLst>
              <a:ext uri="{FF2B5EF4-FFF2-40B4-BE49-F238E27FC236}">
                <a16:creationId xmlns:a16="http://schemas.microsoft.com/office/drawing/2014/main" id="{46A20B9A-1AD3-5CB4-CBEC-0CF31231F18C}"/>
              </a:ext>
            </a:extLst>
          </p:cNvPr>
          <p:cNvSpPr txBox="1"/>
          <p:nvPr/>
        </p:nvSpPr>
        <p:spPr>
          <a:xfrm>
            <a:off x="7398199" y="4011092"/>
            <a:ext cx="2247823" cy="265457"/>
          </a:xfrm>
          <a:prstGeom prst="rect">
            <a:avLst/>
          </a:prstGeom>
        </p:spPr>
        <p:txBody>
          <a:bodyPr lIns="0" tIns="0" rIns="0" bIns="0" rtlCol="0" anchor="t">
            <a:spAutoFit/>
          </a:bodyPr>
          <a:lstStyle/>
          <a:p>
            <a:pPr marL="0" marR="0" lvl="0" indent="0" algn="l" defTabSz="914400" rtl="0" eaLnBrk="1" fontAlgn="auto" latinLnBrk="0" hangingPunct="1">
              <a:lnSpc>
                <a:spcPts val="2170"/>
              </a:lnSpc>
              <a:spcBef>
                <a:spcPts val="0"/>
              </a:spcBef>
              <a:spcAft>
                <a:spcPts val="0"/>
              </a:spcAft>
              <a:buClrTx/>
              <a:buSzTx/>
              <a:buFontTx/>
              <a:buNone/>
              <a:tabLst/>
              <a:defRPr/>
            </a:pPr>
            <a:r>
              <a:rPr kumimoji="0" lang="en-US" sz="1400" b="1" i="0" u="none" strike="noStrike" kern="1200" cap="none" spc="0" normalizeH="0" baseline="0" noProof="0">
                <a:ln>
                  <a:noFill/>
                </a:ln>
                <a:solidFill>
                  <a:srgbClr val="010001"/>
                </a:solidFill>
                <a:effectLst/>
                <a:uLnTx/>
                <a:uFillTx/>
                <a:latin typeface="Avenir Next Demi Bold"/>
                <a:ea typeface="Avenir Bold"/>
                <a:cs typeface="Avenir Bold"/>
                <a:sym typeface="Avenir Bold"/>
              </a:rPr>
              <a:t>Toledo Roadshows</a:t>
            </a:r>
          </a:p>
        </p:txBody>
      </p:sp>
    </p:spTree>
    <p:extLst>
      <p:ext uri="{BB962C8B-B14F-4D97-AF65-F5344CB8AC3E}">
        <p14:creationId xmlns:p14="http://schemas.microsoft.com/office/powerpoint/2010/main" val="8251874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3">
            <a:extLst>
              <a:ext uri="{FF2B5EF4-FFF2-40B4-BE49-F238E27FC236}">
                <a16:creationId xmlns:a16="http://schemas.microsoft.com/office/drawing/2014/main" id="{46244566-933A-855C-2EF4-AA6FE533BB8C}"/>
              </a:ext>
            </a:extLst>
          </p:cNvPr>
          <p:cNvSpPr>
            <a:spLocks noGrp="1"/>
          </p:cNvSpPr>
          <p:nvPr>
            <p:ph type="title"/>
          </p:nvPr>
        </p:nvSpPr>
        <p:spPr>
          <a:xfrm>
            <a:off x="-243" y="2112264"/>
            <a:ext cx="5237280" cy="1947672"/>
          </a:xfrm>
        </p:spPr>
        <p:txBody>
          <a:bodyPr/>
          <a:lstStyle/>
          <a:p>
            <a:r>
              <a:rPr lang="en-US"/>
              <a:t>  Thank You</a:t>
            </a:r>
          </a:p>
        </p:txBody>
      </p:sp>
      <p:sp>
        <p:nvSpPr>
          <p:cNvPr id="16" name="Text Placeholder 15">
            <a:extLst>
              <a:ext uri="{FF2B5EF4-FFF2-40B4-BE49-F238E27FC236}">
                <a16:creationId xmlns:a16="http://schemas.microsoft.com/office/drawing/2014/main" id="{DA137940-0B26-2DA3-0CDB-A4533C24617F}"/>
              </a:ext>
            </a:extLst>
          </p:cNvPr>
          <p:cNvSpPr txBox="1">
            <a:spLocks noGrp="1"/>
          </p:cNvSpPr>
          <p:nvPr>
            <p:ph type="body" sz="quarter" idx="13"/>
          </p:nvPr>
        </p:nvSpPr>
        <p:spPr>
          <a:xfrm>
            <a:off x="-970" y="3761177"/>
            <a:ext cx="5956300" cy="1399304"/>
          </a:xfrm>
        </p:spPr>
        <p:txBody>
          <a:bodyPr anchor="ctr">
            <a:normAutofit/>
          </a:bodyPr>
          <a:lstStyle/>
          <a:p>
            <a:pPr marL="12700" algn="ctr">
              <a:spcBef>
                <a:spcPts val="100"/>
              </a:spcBef>
            </a:pPr>
            <a:r>
              <a:rPr lang="en-US" sz="1400" b="1"/>
              <a:t>Questions? Our team is here for you! </a:t>
            </a:r>
          </a:p>
          <a:p>
            <a:pPr marL="12700" algn="ctr">
              <a:spcBef>
                <a:spcPts val="100"/>
              </a:spcBef>
            </a:pPr>
            <a:endParaRPr lang="en-US" sz="1400" b="1"/>
          </a:p>
          <a:p>
            <a:pPr marL="12700" algn="ctr">
              <a:spcBef>
                <a:spcPts val="100"/>
              </a:spcBef>
            </a:pPr>
            <a:r>
              <a:rPr lang="en-US" sz="1400"/>
              <a:t>Reach out to your </a:t>
            </a:r>
            <a:r>
              <a:rPr lang="en-US" sz="1400" b="1">
                <a:latin typeface="+mj-lt"/>
                <a:hlinkClick r:id="rId3">
                  <a:extLst>
                    <a:ext uri="{A12FA001-AC4F-418D-AE19-62706E023703}">
                      <ahyp:hlinkClr xmlns:ahyp="http://schemas.microsoft.com/office/drawing/2018/hyperlinkcolor" val="tx"/>
                    </a:ext>
                  </a:extLst>
                </a:hlinkClick>
              </a:rPr>
              <a:t>local contact </a:t>
            </a:r>
            <a:r>
              <a:rPr lang="en-US" sz="1400"/>
              <a:t>or our Broker Services team </a:t>
            </a:r>
          </a:p>
          <a:p>
            <a:pPr marL="12700" algn="ctr">
              <a:spcBef>
                <a:spcPts val="100"/>
              </a:spcBef>
            </a:pPr>
            <a:r>
              <a:rPr lang="en-US" sz="1400"/>
              <a:t>by phone at 1-844-946-4226 or via email at </a:t>
            </a:r>
            <a:r>
              <a:rPr lang="en-US" sz="1400" b="1">
                <a:latin typeface="+mj-lt"/>
                <a:hlinkClick r:id="rId4">
                  <a:extLst>
                    <a:ext uri="{A12FA001-AC4F-418D-AE19-62706E023703}">
                      <ahyp:hlinkClr xmlns:ahyp="http://schemas.microsoft.com/office/drawing/2018/hyperlinkcolor" val="tx"/>
                    </a:ext>
                  </a:extLst>
                </a:hlinkClick>
              </a:rPr>
              <a:t>brokers@myzinghealth.com</a:t>
            </a:r>
            <a:endParaRPr lang="en-US" sz="1400" b="1">
              <a:latin typeface="+mj-lt"/>
            </a:endParaRPr>
          </a:p>
          <a:p>
            <a:pPr marL="12700" algn="ctr">
              <a:spcBef>
                <a:spcPts val="100"/>
              </a:spcBef>
            </a:pPr>
            <a:r>
              <a:rPr lang="en-US" sz="1400"/>
              <a:t>8:00AM - 5:00PM CT Monday - Friday</a:t>
            </a:r>
            <a:endParaRPr lang="en-US"/>
          </a:p>
        </p:txBody>
      </p:sp>
      <p:pic>
        <p:nvPicPr>
          <p:cNvPr id="22" name="Picture Placeholder 8" descr="A black background with blue text&#10;&#10;Description automatically generated">
            <a:extLst>
              <a:ext uri="{FF2B5EF4-FFF2-40B4-BE49-F238E27FC236}">
                <a16:creationId xmlns:a16="http://schemas.microsoft.com/office/drawing/2014/main" id="{684559FB-4A07-3D35-EF02-CF798DDDCF13}"/>
              </a:ext>
            </a:extLst>
          </p:cNvPr>
          <p:cNvPicPr>
            <a:picLocks noChangeAspect="1"/>
          </p:cNvPicPr>
          <p:nvPr/>
        </p:nvPicPr>
        <p:blipFill>
          <a:blip r:embed="rId5"/>
          <a:srcRect t="3708" b="3708"/>
          <a:stretch>
            <a:fillRect/>
          </a:stretch>
        </p:blipFill>
        <p:spPr>
          <a:xfrm>
            <a:off x="7588007" y="4242380"/>
            <a:ext cx="3498850" cy="1196975"/>
          </a:xfrm>
          <a:prstGeom prst="rect">
            <a:avLst/>
          </a:prstGeom>
        </p:spPr>
      </p:pic>
    </p:spTree>
    <p:extLst>
      <p:ext uri="{BB962C8B-B14F-4D97-AF65-F5344CB8AC3E}">
        <p14:creationId xmlns:p14="http://schemas.microsoft.com/office/powerpoint/2010/main" val="1862098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1204EB-D5A6-2BD2-6520-C957FB4B324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C191AD9-C5F8-3237-5B4D-990D94207B26}"/>
              </a:ext>
            </a:extLst>
          </p:cNvPr>
          <p:cNvSpPr>
            <a:spLocks noGrp="1"/>
          </p:cNvSpPr>
          <p:nvPr>
            <p:ph type="title"/>
          </p:nvPr>
        </p:nvSpPr>
        <p:spPr/>
        <p:txBody>
          <a:bodyPr/>
          <a:lstStyle/>
          <a:p>
            <a:r>
              <a:rPr lang="en-US"/>
              <a:t>Zing YOY Growth</a:t>
            </a:r>
          </a:p>
        </p:txBody>
      </p:sp>
      <p:sp>
        <p:nvSpPr>
          <p:cNvPr id="13" name="Text Placeholder 12">
            <a:extLst>
              <a:ext uri="{FF2B5EF4-FFF2-40B4-BE49-F238E27FC236}">
                <a16:creationId xmlns:a16="http://schemas.microsoft.com/office/drawing/2014/main" id="{CBFC11F8-7514-CE56-9707-470598D91C7D}"/>
              </a:ext>
            </a:extLst>
          </p:cNvPr>
          <p:cNvSpPr>
            <a:spLocks noGrp="1"/>
          </p:cNvSpPr>
          <p:nvPr>
            <p:ph type="body" sz="quarter" idx="32"/>
          </p:nvPr>
        </p:nvSpPr>
        <p:spPr>
          <a:xfrm>
            <a:off x="431801" y="1008000"/>
            <a:ext cx="10899922" cy="360000"/>
          </a:xfrm>
        </p:spPr>
        <p:txBody>
          <a:bodyPr/>
          <a:lstStyle/>
          <a:p>
            <a:r>
              <a:rPr lang="en-US" sz="1600"/>
              <a:t>Membership has climbed steadily year-over-year, growing by an impressive 260% from January 2024 to August 2025. This surge highlights the strong momentum behind our C-SNP-focused strategy and the growing demand for tailored plan options. With 70% of our members enrolled in a Chronic Special Needs Plan (C-SNP), Zing Health stands as a clear market leader in our region.</a:t>
            </a:r>
          </a:p>
        </p:txBody>
      </p:sp>
      <p:grpSp>
        <p:nvGrpSpPr>
          <p:cNvPr id="2" name="Group 1">
            <a:extLst>
              <a:ext uri="{FF2B5EF4-FFF2-40B4-BE49-F238E27FC236}">
                <a16:creationId xmlns:a16="http://schemas.microsoft.com/office/drawing/2014/main" id="{A8D18F57-6798-5D36-4A6B-3BBE2DD724A5}"/>
              </a:ext>
            </a:extLst>
          </p:cNvPr>
          <p:cNvGrpSpPr/>
          <p:nvPr/>
        </p:nvGrpSpPr>
        <p:grpSpPr>
          <a:xfrm>
            <a:off x="11734791" y="-110431"/>
            <a:ext cx="686086" cy="1763191"/>
            <a:chOff x="6381946" y="106386"/>
            <a:chExt cx="280734" cy="721466"/>
          </a:xfrm>
        </p:grpSpPr>
        <p:sp>
          <p:nvSpPr>
            <p:cNvPr id="3" name="Oval 2">
              <a:extLst>
                <a:ext uri="{FF2B5EF4-FFF2-40B4-BE49-F238E27FC236}">
                  <a16:creationId xmlns:a16="http://schemas.microsoft.com/office/drawing/2014/main" id="{DF499218-0BBE-5311-10AB-42AE2EC19291}"/>
                </a:ext>
              </a:extLst>
            </p:cNvPr>
            <p:cNvSpPr/>
            <p:nvPr/>
          </p:nvSpPr>
          <p:spPr>
            <a:xfrm>
              <a:off x="6381946"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4" name="Oval 3">
              <a:extLst>
                <a:ext uri="{FF2B5EF4-FFF2-40B4-BE49-F238E27FC236}">
                  <a16:creationId xmlns:a16="http://schemas.microsoft.com/office/drawing/2014/main" id="{611E2A33-7A39-5A36-F73E-BC6F0F929B0A}"/>
                </a:ext>
              </a:extLst>
            </p:cNvPr>
            <p:cNvSpPr/>
            <p:nvPr/>
          </p:nvSpPr>
          <p:spPr>
            <a:xfrm>
              <a:off x="6381946"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 name="Oval 4">
              <a:extLst>
                <a:ext uri="{FF2B5EF4-FFF2-40B4-BE49-F238E27FC236}">
                  <a16:creationId xmlns:a16="http://schemas.microsoft.com/office/drawing/2014/main" id="{18D4FF32-8BB3-A5A8-60C7-48EED75A51AF}"/>
                </a:ext>
              </a:extLst>
            </p:cNvPr>
            <p:cNvSpPr/>
            <p:nvPr/>
          </p:nvSpPr>
          <p:spPr>
            <a:xfrm>
              <a:off x="6381946"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 name="Oval 5">
              <a:extLst>
                <a:ext uri="{FF2B5EF4-FFF2-40B4-BE49-F238E27FC236}">
                  <a16:creationId xmlns:a16="http://schemas.microsoft.com/office/drawing/2014/main" id="{6556F28D-7C4A-6D27-EBAF-FA8D27A328A8}"/>
                </a:ext>
              </a:extLst>
            </p:cNvPr>
            <p:cNvSpPr/>
            <p:nvPr/>
          </p:nvSpPr>
          <p:spPr>
            <a:xfrm>
              <a:off x="6381946"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4" name="Oval 13">
              <a:extLst>
                <a:ext uri="{FF2B5EF4-FFF2-40B4-BE49-F238E27FC236}">
                  <a16:creationId xmlns:a16="http://schemas.microsoft.com/office/drawing/2014/main" id="{1FE7BFEC-1F2D-129D-81BD-AD1D774241B2}"/>
                </a:ext>
              </a:extLst>
            </p:cNvPr>
            <p:cNvSpPr/>
            <p:nvPr/>
          </p:nvSpPr>
          <p:spPr>
            <a:xfrm>
              <a:off x="6381946"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5" name="Oval 14">
              <a:extLst>
                <a:ext uri="{FF2B5EF4-FFF2-40B4-BE49-F238E27FC236}">
                  <a16:creationId xmlns:a16="http://schemas.microsoft.com/office/drawing/2014/main" id="{2C5635E1-8C19-D00F-2E14-0E2812443524}"/>
                </a:ext>
              </a:extLst>
            </p:cNvPr>
            <p:cNvSpPr/>
            <p:nvPr/>
          </p:nvSpPr>
          <p:spPr>
            <a:xfrm>
              <a:off x="6381946"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6" name="Oval 15">
              <a:extLst>
                <a:ext uri="{FF2B5EF4-FFF2-40B4-BE49-F238E27FC236}">
                  <a16:creationId xmlns:a16="http://schemas.microsoft.com/office/drawing/2014/main" id="{001929A6-B879-E7B7-6A7F-FC8ED2513402}"/>
                </a:ext>
              </a:extLst>
            </p:cNvPr>
            <p:cNvSpPr/>
            <p:nvPr/>
          </p:nvSpPr>
          <p:spPr>
            <a:xfrm>
              <a:off x="6486721"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7" name="Oval 16">
              <a:extLst>
                <a:ext uri="{FF2B5EF4-FFF2-40B4-BE49-F238E27FC236}">
                  <a16:creationId xmlns:a16="http://schemas.microsoft.com/office/drawing/2014/main" id="{A06B5E80-A885-CFD8-F0E4-B0C20C47BB72}"/>
                </a:ext>
              </a:extLst>
            </p:cNvPr>
            <p:cNvSpPr/>
            <p:nvPr/>
          </p:nvSpPr>
          <p:spPr>
            <a:xfrm>
              <a:off x="6486721"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8" name="Oval 17">
              <a:extLst>
                <a:ext uri="{FF2B5EF4-FFF2-40B4-BE49-F238E27FC236}">
                  <a16:creationId xmlns:a16="http://schemas.microsoft.com/office/drawing/2014/main" id="{ED3AE143-2F6F-7469-B75B-C1855E586AA0}"/>
                </a:ext>
              </a:extLst>
            </p:cNvPr>
            <p:cNvSpPr/>
            <p:nvPr/>
          </p:nvSpPr>
          <p:spPr>
            <a:xfrm>
              <a:off x="6486721"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19" name="Oval 18">
              <a:extLst>
                <a:ext uri="{FF2B5EF4-FFF2-40B4-BE49-F238E27FC236}">
                  <a16:creationId xmlns:a16="http://schemas.microsoft.com/office/drawing/2014/main" id="{C22F2A80-7E36-F249-ED20-FB59FAB429ED}"/>
                </a:ext>
              </a:extLst>
            </p:cNvPr>
            <p:cNvSpPr/>
            <p:nvPr/>
          </p:nvSpPr>
          <p:spPr>
            <a:xfrm>
              <a:off x="6486721"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0" name="Oval 19">
              <a:extLst>
                <a:ext uri="{FF2B5EF4-FFF2-40B4-BE49-F238E27FC236}">
                  <a16:creationId xmlns:a16="http://schemas.microsoft.com/office/drawing/2014/main" id="{6AC21961-3FFD-3439-5771-C7A5483EF4D2}"/>
                </a:ext>
              </a:extLst>
            </p:cNvPr>
            <p:cNvSpPr/>
            <p:nvPr/>
          </p:nvSpPr>
          <p:spPr>
            <a:xfrm>
              <a:off x="6486721"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1" name="Oval 20">
              <a:extLst>
                <a:ext uri="{FF2B5EF4-FFF2-40B4-BE49-F238E27FC236}">
                  <a16:creationId xmlns:a16="http://schemas.microsoft.com/office/drawing/2014/main" id="{8BCB5BA1-3F28-07B0-3587-CAC25FD9263F}"/>
                </a:ext>
              </a:extLst>
            </p:cNvPr>
            <p:cNvSpPr/>
            <p:nvPr/>
          </p:nvSpPr>
          <p:spPr>
            <a:xfrm>
              <a:off x="6486721"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2" name="Oval 21">
              <a:extLst>
                <a:ext uri="{FF2B5EF4-FFF2-40B4-BE49-F238E27FC236}">
                  <a16:creationId xmlns:a16="http://schemas.microsoft.com/office/drawing/2014/main" id="{9B08FFEA-CF3B-301A-A660-408E91313375}"/>
                </a:ext>
              </a:extLst>
            </p:cNvPr>
            <p:cNvSpPr/>
            <p:nvPr/>
          </p:nvSpPr>
          <p:spPr>
            <a:xfrm>
              <a:off x="6591496" y="2187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3" name="Oval 22">
              <a:extLst>
                <a:ext uri="{FF2B5EF4-FFF2-40B4-BE49-F238E27FC236}">
                  <a16:creationId xmlns:a16="http://schemas.microsoft.com/office/drawing/2014/main" id="{161A727C-B676-E05E-A3EA-A8A6E65B9728}"/>
                </a:ext>
              </a:extLst>
            </p:cNvPr>
            <p:cNvSpPr/>
            <p:nvPr/>
          </p:nvSpPr>
          <p:spPr>
            <a:xfrm>
              <a:off x="6591496" y="3263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4" name="Oval 23">
              <a:extLst>
                <a:ext uri="{FF2B5EF4-FFF2-40B4-BE49-F238E27FC236}">
                  <a16:creationId xmlns:a16="http://schemas.microsoft.com/office/drawing/2014/main" id="{8AE26182-692D-0E86-A524-3DEECBD482D1}"/>
                </a:ext>
              </a:extLst>
            </p:cNvPr>
            <p:cNvSpPr/>
            <p:nvPr/>
          </p:nvSpPr>
          <p:spPr>
            <a:xfrm>
              <a:off x="6591496" y="4338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5" name="Oval 24">
              <a:extLst>
                <a:ext uri="{FF2B5EF4-FFF2-40B4-BE49-F238E27FC236}">
                  <a16:creationId xmlns:a16="http://schemas.microsoft.com/office/drawing/2014/main" id="{C5D907DF-4ECD-F3E2-2440-3F3F4C31FF2C}"/>
                </a:ext>
              </a:extLst>
            </p:cNvPr>
            <p:cNvSpPr/>
            <p:nvPr/>
          </p:nvSpPr>
          <p:spPr>
            <a:xfrm>
              <a:off x="6591496" y="5414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6" name="Oval 25">
              <a:extLst>
                <a:ext uri="{FF2B5EF4-FFF2-40B4-BE49-F238E27FC236}">
                  <a16:creationId xmlns:a16="http://schemas.microsoft.com/office/drawing/2014/main" id="{9ED0D7C8-2FC6-5E58-F20B-A92D7AD3CA93}"/>
                </a:ext>
              </a:extLst>
            </p:cNvPr>
            <p:cNvSpPr/>
            <p:nvPr/>
          </p:nvSpPr>
          <p:spPr>
            <a:xfrm>
              <a:off x="6591496" y="6490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7" name="Oval 26">
              <a:extLst>
                <a:ext uri="{FF2B5EF4-FFF2-40B4-BE49-F238E27FC236}">
                  <a16:creationId xmlns:a16="http://schemas.microsoft.com/office/drawing/2014/main" id="{F0A3A604-A7CF-F99C-F0DA-090DDD7E92E5}"/>
                </a:ext>
              </a:extLst>
            </p:cNvPr>
            <p:cNvSpPr/>
            <p:nvPr/>
          </p:nvSpPr>
          <p:spPr>
            <a:xfrm>
              <a:off x="6591496" y="75666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8" name="Oval 27">
              <a:extLst>
                <a:ext uri="{FF2B5EF4-FFF2-40B4-BE49-F238E27FC236}">
                  <a16:creationId xmlns:a16="http://schemas.microsoft.com/office/drawing/2014/main" id="{4D6A043E-0A4C-B568-CE12-5842924ED99D}"/>
                </a:ext>
              </a:extLst>
            </p:cNvPr>
            <p:cNvSpPr/>
            <p:nvPr/>
          </p:nvSpPr>
          <p:spPr>
            <a:xfrm>
              <a:off x="6381946"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29" name="Oval 28">
              <a:extLst>
                <a:ext uri="{FF2B5EF4-FFF2-40B4-BE49-F238E27FC236}">
                  <a16:creationId xmlns:a16="http://schemas.microsoft.com/office/drawing/2014/main" id="{187BC4C7-2FC5-9D46-F39C-6F9DA38FDF18}"/>
                </a:ext>
              </a:extLst>
            </p:cNvPr>
            <p:cNvSpPr/>
            <p:nvPr/>
          </p:nvSpPr>
          <p:spPr>
            <a:xfrm>
              <a:off x="6486721"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30" name="Oval 29">
              <a:extLst>
                <a:ext uri="{FF2B5EF4-FFF2-40B4-BE49-F238E27FC236}">
                  <a16:creationId xmlns:a16="http://schemas.microsoft.com/office/drawing/2014/main" id="{8256109F-E448-5599-90E4-3213DF20CBBB}"/>
                </a:ext>
              </a:extLst>
            </p:cNvPr>
            <p:cNvSpPr/>
            <p:nvPr/>
          </p:nvSpPr>
          <p:spPr>
            <a:xfrm>
              <a:off x="6591496" y="10827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11" name="TextBox 10">
            <a:extLst>
              <a:ext uri="{FF2B5EF4-FFF2-40B4-BE49-F238E27FC236}">
                <a16:creationId xmlns:a16="http://schemas.microsoft.com/office/drawing/2014/main" id="{D028B4B1-5B87-9A3D-B563-A990C1161D31}"/>
              </a:ext>
            </a:extLst>
          </p:cNvPr>
          <p:cNvSpPr txBox="1"/>
          <p:nvPr/>
        </p:nvSpPr>
        <p:spPr>
          <a:xfrm>
            <a:off x="8708403" y="4014746"/>
            <a:ext cx="10677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24,459</a:t>
            </a:r>
          </a:p>
        </p:txBody>
      </p:sp>
      <p:graphicFrame>
        <p:nvGraphicFramePr>
          <p:cNvPr id="31" name="Chart 30">
            <a:extLst>
              <a:ext uri="{FF2B5EF4-FFF2-40B4-BE49-F238E27FC236}">
                <a16:creationId xmlns:a16="http://schemas.microsoft.com/office/drawing/2014/main" id="{F5464D14-9FC8-F046-4396-02D8692D8984}"/>
              </a:ext>
            </a:extLst>
          </p:cNvPr>
          <p:cNvGraphicFramePr/>
          <p:nvPr/>
        </p:nvGraphicFramePr>
        <p:xfrm>
          <a:off x="802754" y="2268090"/>
          <a:ext cx="5640664" cy="3987452"/>
        </p:xfrm>
        <a:graphic>
          <a:graphicData uri="http://schemas.openxmlformats.org/drawingml/2006/chart">
            <c:chart xmlns:c="http://schemas.openxmlformats.org/drawingml/2006/chart" xmlns:r="http://schemas.openxmlformats.org/officeDocument/2006/relationships" r:id="rId2"/>
          </a:graphicData>
        </a:graphic>
      </p:graphicFrame>
      <p:sp>
        <p:nvSpPr>
          <p:cNvPr id="32" name="TextBox 31">
            <a:extLst>
              <a:ext uri="{FF2B5EF4-FFF2-40B4-BE49-F238E27FC236}">
                <a16:creationId xmlns:a16="http://schemas.microsoft.com/office/drawing/2014/main" id="{88316C02-93AF-25EE-3299-002043F6DF2B}"/>
              </a:ext>
            </a:extLst>
          </p:cNvPr>
          <p:cNvSpPr txBox="1"/>
          <p:nvPr/>
        </p:nvSpPr>
        <p:spPr>
          <a:xfrm>
            <a:off x="2075861" y="4991535"/>
            <a:ext cx="10677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venir Next Demi Bold"/>
                <a:ea typeface="+mn-ea"/>
                <a:cs typeface="+mn-cs"/>
              </a:rPr>
              <a:t>3,228</a:t>
            </a:r>
          </a:p>
        </p:txBody>
      </p:sp>
      <p:sp>
        <p:nvSpPr>
          <p:cNvPr id="33" name="TextBox 32">
            <a:extLst>
              <a:ext uri="{FF2B5EF4-FFF2-40B4-BE49-F238E27FC236}">
                <a16:creationId xmlns:a16="http://schemas.microsoft.com/office/drawing/2014/main" id="{EC7094D0-3E6C-5AE0-DA61-AA9269AB5226}"/>
              </a:ext>
            </a:extLst>
          </p:cNvPr>
          <p:cNvSpPr txBox="1"/>
          <p:nvPr/>
        </p:nvSpPr>
        <p:spPr>
          <a:xfrm>
            <a:off x="2742658" y="4703675"/>
            <a:ext cx="10677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venir Next Demi Bold"/>
                <a:ea typeface="+mn-ea"/>
                <a:cs typeface="+mn-cs"/>
              </a:rPr>
              <a:t>9,143</a:t>
            </a:r>
          </a:p>
        </p:txBody>
      </p:sp>
      <p:grpSp>
        <p:nvGrpSpPr>
          <p:cNvPr id="34" name="Group 33">
            <a:extLst>
              <a:ext uri="{FF2B5EF4-FFF2-40B4-BE49-F238E27FC236}">
                <a16:creationId xmlns:a16="http://schemas.microsoft.com/office/drawing/2014/main" id="{50A4F37F-EBAC-8FD8-84E9-4199E8F0C7A2}"/>
              </a:ext>
            </a:extLst>
          </p:cNvPr>
          <p:cNvGrpSpPr>
            <a:grpSpLocks noChangeAspect="1"/>
          </p:cNvGrpSpPr>
          <p:nvPr/>
        </p:nvGrpSpPr>
        <p:grpSpPr>
          <a:xfrm>
            <a:off x="2422232" y="2793137"/>
            <a:ext cx="1242259" cy="1133678"/>
            <a:chOff x="7071072" y="2410456"/>
            <a:chExt cx="3335982" cy="3044399"/>
          </a:xfrm>
        </p:grpSpPr>
        <p:sp>
          <p:nvSpPr>
            <p:cNvPr id="35" name="Flowchart: Connector 34">
              <a:extLst>
                <a:ext uri="{FF2B5EF4-FFF2-40B4-BE49-F238E27FC236}">
                  <a16:creationId xmlns:a16="http://schemas.microsoft.com/office/drawing/2014/main" id="{168FCA04-9D95-D563-003E-573B087768DD}"/>
                </a:ext>
              </a:extLst>
            </p:cNvPr>
            <p:cNvSpPr/>
            <p:nvPr/>
          </p:nvSpPr>
          <p:spPr>
            <a:xfrm>
              <a:off x="7591082" y="2940255"/>
              <a:ext cx="2514600" cy="2514600"/>
            </a:xfrm>
            <a:prstGeom prst="flowChartConnector">
              <a:avLst/>
            </a:prstGeom>
            <a:solidFill>
              <a:srgbClr val="005A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Demi Bold"/>
                <a:ea typeface="+mn-ea"/>
                <a:cs typeface="+mn-cs"/>
              </a:endParaRPr>
            </a:p>
          </p:txBody>
        </p:sp>
        <p:sp>
          <p:nvSpPr>
            <p:cNvPr id="36" name="TextBox 35">
              <a:extLst>
                <a:ext uri="{FF2B5EF4-FFF2-40B4-BE49-F238E27FC236}">
                  <a16:creationId xmlns:a16="http://schemas.microsoft.com/office/drawing/2014/main" id="{E9453A16-121B-1AF8-EB82-078C4B311643}"/>
                </a:ext>
              </a:extLst>
            </p:cNvPr>
            <p:cNvSpPr txBox="1"/>
            <p:nvPr/>
          </p:nvSpPr>
          <p:spPr>
            <a:xfrm>
              <a:off x="7342081" y="3751997"/>
              <a:ext cx="3064973" cy="10744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venir Next Demi Bold"/>
                  <a:ea typeface="+mn-ea"/>
                  <a:cs typeface="+mn-cs"/>
                </a:rPr>
                <a:t>260%</a:t>
              </a:r>
            </a:p>
          </p:txBody>
        </p:sp>
        <p:sp>
          <p:nvSpPr>
            <p:cNvPr id="37" name="Flowchart: Connector 36">
              <a:extLst>
                <a:ext uri="{FF2B5EF4-FFF2-40B4-BE49-F238E27FC236}">
                  <a16:creationId xmlns:a16="http://schemas.microsoft.com/office/drawing/2014/main" id="{EE1E7F37-54F1-AD38-7B52-DF06DC6DE88E}"/>
                </a:ext>
              </a:extLst>
            </p:cNvPr>
            <p:cNvSpPr/>
            <p:nvPr/>
          </p:nvSpPr>
          <p:spPr>
            <a:xfrm>
              <a:off x="7071072" y="2410456"/>
              <a:ext cx="1371598" cy="1371601"/>
            </a:xfrm>
            <a:prstGeom prst="flowChartConnector">
              <a:avLst/>
            </a:prstGeom>
            <a:solidFill>
              <a:srgbClr val="BEBA32"/>
            </a:solidFill>
            <a:ln>
              <a:solidFill>
                <a:srgbClr val="BEB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Demi Bold"/>
                <a:ea typeface="+mn-ea"/>
                <a:cs typeface="+mn-cs"/>
              </a:endParaRPr>
            </a:p>
          </p:txBody>
        </p:sp>
        <p:sp>
          <p:nvSpPr>
            <p:cNvPr id="38" name="Arrow: Up 37">
              <a:extLst>
                <a:ext uri="{FF2B5EF4-FFF2-40B4-BE49-F238E27FC236}">
                  <a16:creationId xmlns:a16="http://schemas.microsoft.com/office/drawing/2014/main" id="{2DB8868F-7057-7FC1-1261-F7554B0B078C}"/>
                </a:ext>
              </a:extLst>
            </p:cNvPr>
            <p:cNvSpPr/>
            <p:nvPr/>
          </p:nvSpPr>
          <p:spPr>
            <a:xfrm>
              <a:off x="7403991" y="2681219"/>
              <a:ext cx="700754" cy="738664"/>
            </a:xfrm>
            <a:prstGeom prst="up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Demi Bold"/>
                <a:ea typeface="+mn-ea"/>
                <a:cs typeface="+mn-cs"/>
              </a:endParaRPr>
            </a:p>
          </p:txBody>
        </p:sp>
      </p:grpSp>
      <p:sp>
        <p:nvSpPr>
          <p:cNvPr id="47" name="TextBox 46">
            <a:extLst>
              <a:ext uri="{FF2B5EF4-FFF2-40B4-BE49-F238E27FC236}">
                <a16:creationId xmlns:a16="http://schemas.microsoft.com/office/drawing/2014/main" id="{39FF32E8-1CE0-790A-D1C9-D876A7CB2C5D}"/>
              </a:ext>
            </a:extLst>
          </p:cNvPr>
          <p:cNvSpPr txBox="1"/>
          <p:nvPr/>
        </p:nvSpPr>
        <p:spPr>
          <a:xfrm>
            <a:off x="4044010" y="3314854"/>
            <a:ext cx="10677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venir Next Demi Bold"/>
                <a:ea typeface="+mn-ea"/>
                <a:cs typeface="+mn-cs"/>
              </a:rPr>
              <a:t>32,699</a:t>
            </a:r>
          </a:p>
        </p:txBody>
      </p:sp>
      <p:graphicFrame>
        <p:nvGraphicFramePr>
          <p:cNvPr id="49" name="Chart 48">
            <a:extLst>
              <a:ext uri="{FF2B5EF4-FFF2-40B4-BE49-F238E27FC236}">
                <a16:creationId xmlns:a16="http://schemas.microsoft.com/office/drawing/2014/main" id="{DEE9CA0B-CFF1-2DFD-9BDF-A7A4FD7E0E3B}"/>
              </a:ext>
            </a:extLst>
          </p:cNvPr>
          <p:cNvGraphicFramePr/>
          <p:nvPr/>
        </p:nvGraphicFramePr>
        <p:xfrm>
          <a:off x="7435738" y="2690039"/>
          <a:ext cx="3372648" cy="3112501"/>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id="{A69EB52C-A98F-8602-9F18-10DC3FFA370E}"/>
              </a:ext>
            </a:extLst>
          </p:cNvPr>
          <p:cNvSpPr txBox="1"/>
          <p:nvPr/>
        </p:nvSpPr>
        <p:spPr>
          <a:xfrm>
            <a:off x="4713687" y="2893675"/>
            <a:ext cx="10677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venir Next Demi Bold"/>
                <a:ea typeface="+mn-ea"/>
                <a:cs typeface="+mn-cs"/>
              </a:rPr>
              <a:t>40,000</a:t>
            </a:r>
          </a:p>
        </p:txBody>
      </p:sp>
      <p:sp>
        <p:nvSpPr>
          <p:cNvPr id="50" name="TextBox 49">
            <a:extLst>
              <a:ext uri="{FF2B5EF4-FFF2-40B4-BE49-F238E27FC236}">
                <a16:creationId xmlns:a16="http://schemas.microsoft.com/office/drawing/2014/main" id="{C72DD4E4-9B0A-BD80-4EA1-E500A8E466E9}"/>
              </a:ext>
            </a:extLst>
          </p:cNvPr>
          <p:cNvSpPr txBox="1"/>
          <p:nvPr/>
        </p:nvSpPr>
        <p:spPr>
          <a:xfrm>
            <a:off x="7962121" y="3509864"/>
            <a:ext cx="106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venir Next Demi Bold"/>
                <a:ea typeface="+mn-ea"/>
                <a:cs typeface="+mn-cs"/>
              </a:rPr>
              <a:t>30%</a:t>
            </a:r>
          </a:p>
        </p:txBody>
      </p:sp>
      <p:sp>
        <p:nvSpPr>
          <p:cNvPr id="51" name="TextBox 50">
            <a:extLst>
              <a:ext uri="{FF2B5EF4-FFF2-40B4-BE49-F238E27FC236}">
                <a16:creationId xmlns:a16="http://schemas.microsoft.com/office/drawing/2014/main" id="{5893D613-D5BC-7B10-CA03-83802B170E9C}"/>
              </a:ext>
            </a:extLst>
          </p:cNvPr>
          <p:cNvSpPr txBox="1"/>
          <p:nvPr/>
        </p:nvSpPr>
        <p:spPr>
          <a:xfrm>
            <a:off x="7876649" y="2298115"/>
            <a:ext cx="24792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venir Next"/>
                <a:ea typeface="+mn-ea"/>
                <a:cs typeface="+mn-cs"/>
              </a:rPr>
              <a:t>Membership Split</a:t>
            </a:r>
          </a:p>
        </p:txBody>
      </p:sp>
      <p:sp>
        <p:nvSpPr>
          <p:cNvPr id="12" name="TextBox 11">
            <a:extLst>
              <a:ext uri="{FF2B5EF4-FFF2-40B4-BE49-F238E27FC236}">
                <a16:creationId xmlns:a16="http://schemas.microsoft.com/office/drawing/2014/main" id="{19B939C3-38F9-BD76-9EC8-C603BE65883D}"/>
              </a:ext>
            </a:extLst>
          </p:cNvPr>
          <p:cNvSpPr txBox="1"/>
          <p:nvPr/>
        </p:nvSpPr>
        <p:spPr>
          <a:xfrm>
            <a:off x="3396227" y="3803585"/>
            <a:ext cx="10677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venir Next Demi Bold"/>
                <a:ea typeface="+mn-ea"/>
                <a:cs typeface="+mn-cs"/>
              </a:rPr>
              <a:t>24,459</a:t>
            </a:r>
          </a:p>
        </p:txBody>
      </p:sp>
    </p:spTree>
    <p:extLst>
      <p:ext uri="{BB962C8B-B14F-4D97-AF65-F5344CB8AC3E}">
        <p14:creationId xmlns:p14="http://schemas.microsoft.com/office/powerpoint/2010/main" val="298577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E4915A-7D5C-2DAC-8661-52A45B52E9A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BE53945-3101-0954-3CBC-5F640D9E136B}"/>
              </a:ext>
            </a:extLst>
          </p:cNvPr>
          <p:cNvSpPr>
            <a:spLocks noGrp="1"/>
          </p:cNvSpPr>
          <p:nvPr>
            <p:ph type="title"/>
          </p:nvPr>
        </p:nvSpPr>
        <p:spPr/>
        <p:txBody>
          <a:bodyPr/>
          <a:lstStyle/>
          <a:p>
            <a:r>
              <a:rPr lang="en-US"/>
              <a:t>National C-SNP Growth</a:t>
            </a:r>
          </a:p>
        </p:txBody>
      </p:sp>
      <p:sp>
        <p:nvSpPr>
          <p:cNvPr id="13" name="Text Placeholder 12">
            <a:extLst>
              <a:ext uri="{FF2B5EF4-FFF2-40B4-BE49-F238E27FC236}">
                <a16:creationId xmlns:a16="http://schemas.microsoft.com/office/drawing/2014/main" id="{142AB53E-D673-86AF-7DD7-D2161B1EC27D}"/>
              </a:ext>
            </a:extLst>
          </p:cNvPr>
          <p:cNvSpPr>
            <a:spLocks noGrp="1"/>
          </p:cNvSpPr>
          <p:nvPr>
            <p:ph type="body" sz="quarter" idx="32"/>
          </p:nvPr>
        </p:nvSpPr>
        <p:spPr>
          <a:xfrm>
            <a:off x="1324544" y="1188000"/>
            <a:ext cx="9657222" cy="360000"/>
          </a:xfrm>
        </p:spPr>
        <p:txBody>
          <a:bodyPr/>
          <a:lstStyle/>
          <a:p>
            <a:r>
              <a:rPr lang="en-US" sz="1600"/>
              <a:t>While overall Medicare Advantage and D-SNP growth slowed nationally this past AEP, C-SNP enrollments crossed ONE MILLION enrollees and continue to be the fastest growing MA Segment</a:t>
            </a:r>
          </a:p>
        </p:txBody>
      </p:sp>
      <p:pic>
        <p:nvPicPr>
          <p:cNvPr id="7" name="Picture 6" descr="A group of logos on a black background&#10;&#10;AI-generated content may be incorrect.">
            <a:extLst>
              <a:ext uri="{FF2B5EF4-FFF2-40B4-BE49-F238E27FC236}">
                <a16:creationId xmlns:a16="http://schemas.microsoft.com/office/drawing/2014/main" id="{51CB61A1-5F00-C7EA-7104-F1258B24A4EF}"/>
              </a:ext>
            </a:extLst>
          </p:cNvPr>
          <p:cNvPicPr>
            <a:picLocks noChangeAspect="1"/>
          </p:cNvPicPr>
          <p:nvPr/>
        </p:nvPicPr>
        <p:blipFill>
          <a:blip r:embed="rId2" cstate="print">
            <a:extLst>
              <a:ext uri="{28A0092B-C50C-407E-A947-70E740481C1C}">
                <a14:useLocalDpi xmlns:a14="http://schemas.microsoft.com/office/drawing/2010/main" val="0"/>
              </a:ext>
            </a:extLst>
          </a:blip>
          <a:srcRect l="34298" t="21715" r="38081" b="29738"/>
          <a:stretch/>
        </p:blipFill>
        <p:spPr>
          <a:xfrm>
            <a:off x="368375" y="895328"/>
            <a:ext cx="956168" cy="945344"/>
          </a:xfrm>
          <a:prstGeom prst="rect">
            <a:avLst/>
          </a:prstGeom>
        </p:spPr>
      </p:pic>
      <p:grpSp>
        <p:nvGrpSpPr>
          <p:cNvPr id="76" name="Group 75">
            <a:extLst>
              <a:ext uri="{FF2B5EF4-FFF2-40B4-BE49-F238E27FC236}">
                <a16:creationId xmlns:a16="http://schemas.microsoft.com/office/drawing/2014/main" id="{2FDEFBB6-7196-027D-09E3-6DAA60511EC1}"/>
              </a:ext>
            </a:extLst>
          </p:cNvPr>
          <p:cNvGrpSpPr/>
          <p:nvPr/>
        </p:nvGrpSpPr>
        <p:grpSpPr>
          <a:xfrm>
            <a:off x="1550820" y="1877984"/>
            <a:ext cx="9090360" cy="4416570"/>
            <a:chOff x="1964100" y="1877984"/>
            <a:chExt cx="9090360" cy="4416570"/>
          </a:xfrm>
        </p:grpSpPr>
        <p:grpSp>
          <p:nvGrpSpPr>
            <p:cNvPr id="75" name="Group 74">
              <a:extLst>
                <a:ext uri="{FF2B5EF4-FFF2-40B4-BE49-F238E27FC236}">
                  <a16:creationId xmlns:a16="http://schemas.microsoft.com/office/drawing/2014/main" id="{11007063-991D-7083-08FB-5D41F7BE74D0}"/>
                </a:ext>
              </a:extLst>
            </p:cNvPr>
            <p:cNvGrpSpPr/>
            <p:nvPr/>
          </p:nvGrpSpPr>
          <p:grpSpPr>
            <a:xfrm>
              <a:off x="1964100" y="1894801"/>
              <a:ext cx="4209165" cy="4399753"/>
              <a:chOff x="1964100" y="1894801"/>
              <a:chExt cx="4209165" cy="4399753"/>
            </a:xfrm>
          </p:grpSpPr>
          <p:sp>
            <p:nvSpPr>
              <p:cNvPr id="9" name="Rectangle: Rounded Corners 8">
                <a:extLst>
                  <a:ext uri="{FF2B5EF4-FFF2-40B4-BE49-F238E27FC236}">
                    <a16:creationId xmlns:a16="http://schemas.microsoft.com/office/drawing/2014/main" id="{D7A78484-68C0-DEA2-5D5D-2DC7D036B617}"/>
                  </a:ext>
                </a:extLst>
              </p:cNvPr>
              <p:cNvSpPr/>
              <p:nvPr/>
            </p:nvSpPr>
            <p:spPr>
              <a:xfrm>
                <a:off x="1964100" y="1894801"/>
                <a:ext cx="4209165" cy="439975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Demi Bold"/>
                  <a:ea typeface="+mn-ea"/>
                  <a:cs typeface="+mn-cs"/>
                </a:endParaRPr>
              </a:p>
            </p:txBody>
          </p:sp>
          <p:sp>
            <p:nvSpPr>
              <p:cNvPr id="39" name="Text Placeholder 3">
                <a:extLst>
                  <a:ext uri="{FF2B5EF4-FFF2-40B4-BE49-F238E27FC236}">
                    <a16:creationId xmlns:a16="http://schemas.microsoft.com/office/drawing/2014/main" id="{E9F81ACA-9DBF-200C-FA00-6A372F499698}"/>
                  </a:ext>
                </a:extLst>
              </p:cNvPr>
              <p:cNvSpPr txBox="1">
                <a:spLocks/>
              </p:cNvSpPr>
              <p:nvPr/>
            </p:nvSpPr>
            <p:spPr>
              <a:xfrm>
                <a:off x="2032720" y="5114262"/>
                <a:ext cx="4038013" cy="1073983"/>
              </a:xfrm>
              <a:prstGeom prst="rect">
                <a:avLst/>
              </a:prstGeom>
            </p:spPr>
            <p:txBody>
              <a:bodyPr vert="horz" lIns="0" tIns="0" rIns="0" bIns="0" rtlCol="0" anchor="ctr">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venir Next"/>
                    <a:ea typeface="+mn-ea"/>
                    <a:cs typeface="+mn-cs"/>
                  </a:rPr>
                  <a:t>Over </a:t>
                </a:r>
                <a:r>
                  <a:rPr kumimoji="0" lang="en-US" sz="1800" b="1" i="0" u="none" strike="noStrike" kern="1200" cap="none" spc="0" normalizeH="0" baseline="0" noProof="0">
                    <a:ln>
                      <a:noFill/>
                    </a:ln>
                    <a:solidFill>
                      <a:prstClr val="black"/>
                    </a:solidFill>
                    <a:effectLst/>
                    <a:uLnTx/>
                    <a:uFillTx/>
                    <a:latin typeface="Avenir Next"/>
                    <a:ea typeface="+mn-ea"/>
                    <a:cs typeface="+mn-cs"/>
                  </a:rPr>
                  <a:t>226,000 NEW C-SNP </a:t>
                </a:r>
                <a:r>
                  <a:rPr kumimoji="0" lang="en-US" sz="1800" b="0" i="0" u="none" strike="noStrike" kern="1200" cap="none" spc="0" normalizeH="0" baseline="0" noProof="0">
                    <a:ln>
                      <a:noFill/>
                    </a:ln>
                    <a:solidFill>
                      <a:prstClr val="black"/>
                    </a:solidFill>
                    <a:effectLst/>
                    <a:uLnTx/>
                    <a:uFillTx/>
                    <a:latin typeface="Avenir Next"/>
                    <a:ea typeface="+mn-ea"/>
                    <a:cs typeface="+mn-cs"/>
                  </a:rPr>
                  <a:t>Enrollees between 12/2024 and 02/2025</a:t>
                </a:r>
              </a:p>
            </p:txBody>
          </p:sp>
          <p:pic>
            <p:nvPicPr>
              <p:cNvPr id="41" name="Picture 40" descr="A group of logos on a black background&#10;&#10;AI-generated content may be incorrect.">
                <a:extLst>
                  <a:ext uri="{FF2B5EF4-FFF2-40B4-BE49-F238E27FC236}">
                    <a16:creationId xmlns:a16="http://schemas.microsoft.com/office/drawing/2014/main" id="{78E5EB78-092A-2AA3-3E65-A0127AF8E513}"/>
                  </a:ext>
                </a:extLst>
              </p:cNvPr>
              <p:cNvPicPr>
                <a:picLocks noChangeAspect="1"/>
              </p:cNvPicPr>
              <p:nvPr/>
            </p:nvPicPr>
            <p:blipFill>
              <a:blip r:embed="rId3">
                <a:extLst>
                  <a:ext uri="{28A0092B-C50C-407E-A947-70E740481C1C}">
                    <a14:useLocalDpi xmlns:a14="http://schemas.microsoft.com/office/drawing/2010/main" val="0"/>
                  </a:ext>
                </a:extLst>
              </a:blip>
              <a:srcRect l="1804" t="20173" r="69848" b="29859"/>
              <a:stretch/>
            </p:blipFill>
            <p:spPr>
              <a:xfrm>
                <a:off x="2591048" y="1998739"/>
                <a:ext cx="3162807" cy="3135965"/>
              </a:xfrm>
              <a:prstGeom prst="rect">
                <a:avLst/>
              </a:prstGeom>
            </p:spPr>
          </p:pic>
        </p:grpSp>
        <p:grpSp>
          <p:nvGrpSpPr>
            <p:cNvPr id="74" name="Group 73">
              <a:extLst>
                <a:ext uri="{FF2B5EF4-FFF2-40B4-BE49-F238E27FC236}">
                  <a16:creationId xmlns:a16="http://schemas.microsoft.com/office/drawing/2014/main" id="{A1001778-CE7F-C2B3-CFA8-13A009853690}"/>
                </a:ext>
              </a:extLst>
            </p:cNvPr>
            <p:cNvGrpSpPr/>
            <p:nvPr/>
          </p:nvGrpSpPr>
          <p:grpSpPr>
            <a:xfrm>
              <a:off x="6845295" y="1877984"/>
              <a:ext cx="4209165" cy="4399753"/>
              <a:chOff x="6845295" y="1877984"/>
              <a:chExt cx="4209165" cy="4399753"/>
            </a:xfrm>
          </p:grpSpPr>
          <p:sp>
            <p:nvSpPr>
              <p:cNvPr id="10" name="Rectangle: Rounded Corners 9">
                <a:extLst>
                  <a:ext uri="{FF2B5EF4-FFF2-40B4-BE49-F238E27FC236}">
                    <a16:creationId xmlns:a16="http://schemas.microsoft.com/office/drawing/2014/main" id="{A0E23BC9-332A-0BBD-1B46-DD11C41E427B}"/>
                  </a:ext>
                </a:extLst>
              </p:cNvPr>
              <p:cNvSpPr/>
              <p:nvPr/>
            </p:nvSpPr>
            <p:spPr>
              <a:xfrm>
                <a:off x="6845295" y="1877984"/>
                <a:ext cx="4209165" cy="439975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Demi Bold"/>
                  <a:ea typeface="+mn-ea"/>
                  <a:cs typeface="+mn-cs"/>
                </a:endParaRPr>
              </a:p>
            </p:txBody>
          </p:sp>
          <p:sp>
            <p:nvSpPr>
              <p:cNvPr id="40" name="Text Placeholder 3">
                <a:extLst>
                  <a:ext uri="{FF2B5EF4-FFF2-40B4-BE49-F238E27FC236}">
                    <a16:creationId xmlns:a16="http://schemas.microsoft.com/office/drawing/2014/main" id="{A2FC4DE6-4713-43D6-8524-AA19B3DE99F7}"/>
                  </a:ext>
                </a:extLst>
              </p:cNvPr>
              <p:cNvSpPr txBox="1">
                <a:spLocks/>
              </p:cNvSpPr>
              <p:nvPr/>
            </p:nvSpPr>
            <p:spPr>
              <a:xfrm>
                <a:off x="7242675" y="5365860"/>
                <a:ext cx="3414403" cy="523220"/>
              </a:xfrm>
              <a:prstGeom prst="rect">
                <a:avLst/>
              </a:prstGeom>
            </p:spPr>
            <p:txBody>
              <a:bodyPr anchor="ct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venir Next LT Pro" panose="020B0504020202020204" pitchFamily="34" charset="0"/>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16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venir Next"/>
                    <a:cs typeface="Arial"/>
                    <a:sym typeface="Arial"/>
                  </a:rPr>
                  <a:t>21% Growth in available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venir Next"/>
                    <a:cs typeface="Arial"/>
                    <a:sym typeface="Arial"/>
                  </a:rPr>
                  <a:t>C-SNP plans offered nationally</a:t>
                </a:r>
              </a:p>
            </p:txBody>
          </p:sp>
          <p:grpSp>
            <p:nvGrpSpPr>
              <p:cNvPr id="42" name="Group 41">
                <a:extLst>
                  <a:ext uri="{FF2B5EF4-FFF2-40B4-BE49-F238E27FC236}">
                    <a16:creationId xmlns:a16="http://schemas.microsoft.com/office/drawing/2014/main" id="{1102523A-E264-51EF-5114-F35D55215147}"/>
                  </a:ext>
                </a:extLst>
              </p:cNvPr>
              <p:cNvGrpSpPr/>
              <p:nvPr/>
            </p:nvGrpSpPr>
            <p:grpSpPr>
              <a:xfrm>
                <a:off x="7944626" y="1998739"/>
                <a:ext cx="2010508" cy="3135965"/>
                <a:chOff x="7634243" y="2477954"/>
                <a:chExt cx="2010508" cy="3135965"/>
              </a:xfrm>
            </p:grpSpPr>
            <p:pic>
              <p:nvPicPr>
                <p:cNvPr id="43" name="Picture 42" descr="A group of logos on a black background&#10;&#10;AI-generated content may be incorrect.">
                  <a:extLst>
                    <a:ext uri="{FF2B5EF4-FFF2-40B4-BE49-F238E27FC236}">
                      <a16:creationId xmlns:a16="http://schemas.microsoft.com/office/drawing/2014/main" id="{EE43DB64-B206-3A35-C025-4F7FA1311107}"/>
                    </a:ext>
                  </a:extLst>
                </p:cNvPr>
                <p:cNvPicPr>
                  <a:picLocks noChangeAspect="1"/>
                </p:cNvPicPr>
                <p:nvPr/>
              </p:nvPicPr>
              <p:blipFill>
                <a:blip r:embed="rId3">
                  <a:extLst>
                    <a:ext uri="{28A0092B-C50C-407E-A947-70E740481C1C}">
                      <a14:useLocalDpi xmlns:a14="http://schemas.microsoft.com/office/drawing/2010/main" val="0"/>
                    </a:ext>
                  </a:extLst>
                </a:blip>
                <a:srcRect l="70801" t="20874" r="11179" b="29158"/>
                <a:stretch/>
              </p:blipFill>
              <p:spPr>
                <a:xfrm>
                  <a:off x="7634243" y="2477954"/>
                  <a:ext cx="2010508" cy="3135965"/>
                </a:xfrm>
                <a:prstGeom prst="rect">
                  <a:avLst/>
                </a:prstGeom>
              </p:spPr>
            </p:pic>
            <p:pic>
              <p:nvPicPr>
                <p:cNvPr id="44" name="Picture 43" descr="A black and white text&#10;&#10;AI-generated content may be incorrect.">
                  <a:extLst>
                    <a:ext uri="{FF2B5EF4-FFF2-40B4-BE49-F238E27FC236}">
                      <a16:creationId xmlns:a16="http://schemas.microsoft.com/office/drawing/2014/main" id="{58D0A4B2-23CF-20EB-3988-8BAC7AC98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493" y="3853506"/>
                  <a:ext cx="1138873" cy="251661"/>
                </a:xfrm>
                <a:prstGeom prst="rect">
                  <a:avLst/>
                </a:prstGeom>
              </p:spPr>
            </p:pic>
            <p:sp>
              <p:nvSpPr>
                <p:cNvPr id="45" name="TextBox 44">
                  <a:extLst>
                    <a:ext uri="{FF2B5EF4-FFF2-40B4-BE49-F238E27FC236}">
                      <a16:creationId xmlns:a16="http://schemas.microsoft.com/office/drawing/2014/main" id="{C1B8B3F7-D0A3-7737-1894-F70AEAFF1BD8}"/>
                    </a:ext>
                  </a:extLst>
                </p:cNvPr>
                <p:cNvSpPr txBox="1"/>
                <p:nvPr/>
              </p:nvSpPr>
              <p:spPr>
                <a:xfrm>
                  <a:off x="8118203" y="2825522"/>
                  <a:ext cx="104258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Avenir Next Demi Bold"/>
                      <a:ea typeface="+mn-ea"/>
                      <a:cs typeface="+mn-cs"/>
                    </a:rPr>
                    <a:t>C-SNP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Avenir Next Demi Bold"/>
                      <a:ea typeface="+mn-ea"/>
                      <a:cs typeface="+mn-cs"/>
                    </a:rPr>
                    <a:t>Options</a:t>
                  </a:r>
                </a:p>
              </p:txBody>
            </p:sp>
          </p:grpSp>
        </p:grpSp>
      </p:grpSp>
      <p:sp>
        <p:nvSpPr>
          <p:cNvPr id="46" name="TextBox 45">
            <a:extLst>
              <a:ext uri="{FF2B5EF4-FFF2-40B4-BE49-F238E27FC236}">
                <a16:creationId xmlns:a16="http://schemas.microsoft.com/office/drawing/2014/main" id="{2A563FBF-4D5D-26AE-73C1-9C993ED98886}"/>
              </a:ext>
            </a:extLst>
          </p:cNvPr>
          <p:cNvSpPr txBox="1"/>
          <p:nvPr/>
        </p:nvSpPr>
        <p:spPr>
          <a:xfrm>
            <a:off x="432000" y="6334780"/>
            <a:ext cx="6077441"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1" u="none" strike="noStrike" kern="0" cap="none" spc="0" normalizeH="0" baseline="0" noProof="0">
                <a:ln>
                  <a:noFill/>
                </a:ln>
                <a:solidFill>
                  <a:srgbClr val="000000"/>
                </a:solidFill>
                <a:effectLst/>
                <a:uLnTx/>
                <a:uFillTx/>
                <a:latin typeface="Avenir Next"/>
                <a:ea typeface="+mn-ea"/>
                <a:cs typeface="Arial"/>
                <a:sym typeface="Arial"/>
              </a:rPr>
              <a:t>Source: CMS SNP Report, Data through 2/1/2025, excludes Puerto Rico plans</a:t>
            </a:r>
          </a:p>
        </p:txBody>
      </p:sp>
      <p:grpSp>
        <p:nvGrpSpPr>
          <p:cNvPr id="52" name="Group 51">
            <a:extLst>
              <a:ext uri="{FF2B5EF4-FFF2-40B4-BE49-F238E27FC236}">
                <a16:creationId xmlns:a16="http://schemas.microsoft.com/office/drawing/2014/main" id="{566DE4A4-E4F3-A9BB-7052-F188B4DE8F00}"/>
              </a:ext>
            </a:extLst>
          </p:cNvPr>
          <p:cNvGrpSpPr/>
          <p:nvPr/>
        </p:nvGrpSpPr>
        <p:grpSpPr>
          <a:xfrm>
            <a:off x="11734791" y="-110431"/>
            <a:ext cx="686086" cy="1763191"/>
            <a:chOff x="6381946" y="106386"/>
            <a:chExt cx="280734" cy="721466"/>
          </a:xfrm>
        </p:grpSpPr>
        <p:sp>
          <p:nvSpPr>
            <p:cNvPr id="53" name="Oval 52">
              <a:extLst>
                <a:ext uri="{FF2B5EF4-FFF2-40B4-BE49-F238E27FC236}">
                  <a16:creationId xmlns:a16="http://schemas.microsoft.com/office/drawing/2014/main" id="{3116139D-1DE0-4203-92EC-DF254BB1365A}"/>
                </a:ext>
              </a:extLst>
            </p:cNvPr>
            <p:cNvSpPr/>
            <p:nvPr/>
          </p:nvSpPr>
          <p:spPr>
            <a:xfrm>
              <a:off x="6381946"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4" name="Oval 53">
              <a:extLst>
                <a:ext uri="{FF2B5EF4-FFF2-40B4-BE49-F238E27FC236}">
                  <a16:creationId xmlns:a16="http://schemas.microsoft.com/office/drawing/2014/main" id="{9FAC1E08-F982-752B-3C6D-0BFDFF2D19E4}"/>
                </a:ext>
              </a:extLst>
            </p:cNvPr>
            <p:cNvSpPr/>
            <p:nvPr/>
          </p:nvSpPr>
          <p:spPr>
            <a:xfrm>
              <a:off x="6381946"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5" name="Oval 54">
              <a:extLst>
                <a:ext uri="{FF2B5EF4-FFF2-40B4-BE49-F238E27FC236}">
                  <a16:creationId xmlns:a16="http://schemas.microsoft.com/office/drawing/2014/main" id="{270C74A1-B57C-F85D-A139-8C6E9ABD0943}"/>
                </a:ext>
              </a:extLst>
            </p:cNvPr>
            <p:cNvSpPr/>
            <p:nvPr/>
          </p:nvSpPr>
          <p:spPr>
            <a:xfrm>
              <a:off x="6381946"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6" name="Oval 55">
              <a:extLst>
                <a:ext uri="{FF2B5EF4-FFF2-40B4-BE49-F238E27FC236}">
                  <a16:creationId xmlns:a16="http://schemas.microsoft.com/office/drawing/2014/main" id="{A4BF6349-8C06-0B42-FF5F-B3BD405C69E3}"/>
                </a:ext>
              </a:extLst>
            </p:cNvPr>
            <p:cNvSpPr/>
            <p:nvPr/>
          </p:nvSpPr>
          <p:spPr>
            <a:xfrm>
              <a:off x="6381946"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7" name="Oval 56">
              <a:extLst>
                <a:ext uri="{FF2B5EF4-FFF2-40B4-BE49-F238E27FC236}">
                  <a16:creationId xmlns:a16="http://schemas.microsoft.com/office/drawing/2014/main" id="{95953FD6-C07F-1F28-34FD-B47E197FA42F}"/>
                </a:ext>
              </a:extLst>
            </p:cNvPr>
            <p:cNvSpPr/>
            <p:nvPr/>
          </p:nvSpPr>
          <p:spPr>
            <a:xfrm>
              <a:off x="6381946"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8" name="Oval 57">
              <a:extLst>
                <a:ext uri="{FF2B5EF4-FFF2-40B4-BE49-F238E27FC236}">
                  <a16:creationId xmlns:a16="http://schemas.microsoft.com/office/drawing/2014/main" id="{ECF9FEAE-9602-B64B-93C4-A5005FBC8E5C}"/>
                </a:ext>
              </a:extLst>
            </p:cNvPr>
            <p:cNvSpPr/>
            <p:nvPr/>
          </p:nvSpPr>
          <p:spPr>
            <a:xfrm>
              <a:off x="6381946"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9" name="Oval 58">
              <a:extLst>
                <a:ext uri="{FF2B5EF4-FFF2-40B4-BE49-F238E27FC236}">
                  <a16:creationId xmlns:a16="http://schemas.microsoft.com/office/drawing/2014/main" id="{FD95DC4B-55F6-8199-70F4-2391A55FD38C}"/>
                </a:ext>
              </a:extLst>
            </p:cNvPr>
            <p:cNvSpPr/>
            <p:nvPr/>
          </p:nvSpPr>
          <p:spPr>
            <a:xfrm>
              <a:off x="6486721"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0" name="Oval 59">
              <a:extLst>
                <a:ext uri="{FF2B5EF4-FFF2-40B4-BE49-F238E27FC236}">
                  <a16:creationId xmlns:a16="http://schemas.microsoft.com/office/drawing/2014/main" id="{761E53D7-BBD1-7FC0-95C8-F809C2BEEBC2}"/>
                </a:ext>
              </a:extLst>
            </p:cNvPr>
            <p:cNvSpPr/>
            <p:nvPr/>
          </p:nvSpPr>
          <p:spPr>
            <a:xfrm>
              <a:off x="6486721"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1" name="Oval 60">
              <a:extLst>
                <a:ext uri="{FF2B5EF4-FFF2-40B4-BE49-F238E27FC236}">
                  <a16:creationId xmlns:a16="http://schemas.microsoft.com/office/drawing/2014/main" id="{48A9324E-5FFF-B3CB-4709-D3CA2B0AC88B}"/>
                </a:ext>
              </a:extLst>
            </p:cNvPr>
            <p:cNvSpPr/>
            <p:nvPr/>
          </p:nvSpPr>
          <p:spPr>
            <a:xfrm>
              <a:off x="6486721"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2" name="Oval 61">
              <a:extLst>
                <a:ext uri="{FF2B5EF4-FFF2-40B4-BE49-F238E27FC236}">
                  <a16:creationId xmlns:a16="http://schemas.microsoft.com/office/drawing/2014/main" id="{A7A9C101-5289-A1C2-D386-D3012A50C1FF}"/>
                </a:ext>
              </a:extLst>
            </p:cNvPr>
            <p:cNvSpPr/>
            <p:nvPr/>
          </p:nvSpPr>
          <p:spPr>
            <a:xfrm>
              <a:off x="6486721"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3" name="Oval 62">
              <a:extLst>
                <a:ext uri="{FF2B5EF4-FFF2-40B4-BE49-F238E27FC236}">
                  <a16:creationId xmlns:a16="http://schemas.microsoft.com/office/drawing/2014/main" id="{947151E3-DD46-97C3-A459-FDAB6F09F568}"/>
                </a:ext>
              </a:extLst>
            </p:cNvPr>
            <p:cNvSpPr/>
            <p:nvPr/>
          </p:nvSpPr>
          <p:spPr>
            <a:xfrm>
              <a:off x="6486721"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4" name="Oval 63">
              <a:extLst>
                <a:ext uri="{FF2B5EF4-FFF2-40B4-BE49-F238E27FC236}">
                  <a16:creationId xmlns:a16="http://schemas.microsoft.com/office/drawing/2014/main" id="{891B3939-B871-D149-2EF7-1BF6C1E6F922}"/>
                </a:ext>
              </a:extLst>
            </p:cNvPr>
            <p:cNvSpPr/>
            <p:nvPr/>
          </p:nvSpPr>
          <p:spPr>
            <a:xfrm>
              <a:off x="6486721"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5" name="Oval 64">
              <a:extLst>
                <a:ext uri="{FF2B5EF4-FFF2-40B4-BE49-F238E27FC236}">
                  <a16:creationId xmlns:a16="http://schemas.microsoft.com/office/drawing/2014/main" id="{7D65A6F6-CF75-4C58-2528-670B99FFF083}"/>
                </a:ext>
              </a:extLst>
            </p:cNvPr>
            <p:cNvSpPr/>
            <p:nvPr/>
          </p:nvSpPr>
          <p:spPr>
            <a:xfrm>
              <a:off x="6591496" y="2187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6" name="Oval 65">
              <a:extLst>
                <a:ext uri="{FF2B5EF4-FFF2-40B4-BE49-F238E27FC236}">
                  <a16:creationId xmlns:a16="http://schemas.microsoft.com/office/drawing/2014/main" id="{0A27269B-1B17-7CD9-9EAA-2CAF9077ABB5}"/>
                </a:ext>
              </a:extLst>
            </p:cNvPr>
            <p:cNvSpPr/>
            <p:nvPr/>
          </p:nvSpPr>
          <p:spPr>
            <a:xfrm>
              <a:off x="6591496" y="3263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7" name="Oval 66">
              <a:extLst>
                <a:ext uri="{FF2B5EF4-FFF2-40B4-BE49-F238E27FC236}">
                  <a16:creationId xmlns:a16="http://schemas.microsoft.com/office/drawing/2014/main" id="{E4B5D1C8-147F-5EC8-4C17-BEBB2741B951}"/>
                </a:ext>
              </a:extLst>
            </p:cNvPr>
            <p:cNvSpPr/>
            <p:nvPr/>
          </p:nvSpPr>
          <p:spPr>
            <a:xfrm>
              <a:off x="6591496" y="4338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8" name="Oval 67">
              <a:extLst>
                <a:ext uri="{FF2B5EF4-FFF2-40B4-BE49-F238E27FC236}">
                  <a16:creationId xmlns:a16="http://schemas.microsoft.com/office/drawing/2014/main" id="{E65630A3-B72C-4F15-9F75-3691B6FFE6D9}"/>
                </a:ext>
              </a:extLst>
            </p:cNvPr>
            <p:cNvSpPr/>
            <p:nvPr/>
          </p:nvSpPr>
          <p:spPr>
            <a:xfrm>
              <a:off x="6591496" y="5414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9" name="Oval 68">
              <a:extLst>
                <a:ext uri="{FF2B5EF4-FFF2-40B4-BE49-F238E27FC236}">
                  <a16:creationId xmlns:a16="http://schemas.microsoft.com/office/drawing/2014/main" id="{B3985457-9848-F515-30E8-27912F0E383D}"/>
                </a:ext>
              </a:extLst>
            </p:cNvPr>
            <p:cNvSpPr/>
            <p:nvPr/>
          </p:nvSpPr>
          <p:spPr>
            <a:xfrm>
              <a:off x="6591496" y="6490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0" name="Oval 69">
              <a:extLst>
                <a:ext uri="{FF2B5EF4-FFF2-40B4-BE49-F238E27FC236}">
                  <a16:creationId xmlns:a16="http://schemas.microsoft.com/office/drawing/2014/main" id="{FCACF13A-FCFC-2B70-373C-61567EA366AA}"/>
                </a:ext>
              </a:extLst>
            </p:cNvPr>
            <p:cNvSpPr/>
            <p:nvPr/>
          </p:nvSpPr>
          <p:spPr>
            <a:xfrm>
              <a:off x="6591496" y="75666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1" name="Oval 70">
              <a:extLst>
                <a:ext uri="{FF2B5EF4-FFF2-40B4-BE49-F238E27FC236}">
                  <a16:creationId xmlns:a16="http://schemas.microsoft.com/office/drawing/2014/main" id="{0BD3241D-627A-0841-8829-A25C127E629C}"/>
                </a:ext>
              </a:extLst>
            </p:cNvPr>
            <p:cNvSpPr/>
            <p:nvPr/>
          </p:nvSpPr>
          <p:spPr>
            <a:xfrm>
              <a:off x="6381946"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2" name="Oval 71">
              <a:extLst>
                <a:ext uri="{FF2B5EF4-FFF2-40B4-BE49-F238E27FC236}">
                  <a16:creationId xmlns:a16="http://schemas.microsoft.com/office/drawing/2014/main" id="{91DC151B-C8EC-CDEC-00A1-50973B44BDA8}"/>
                </a:ext>
              </a:extLst>
            </p:cNvPr>
            <p:cNvSpPr/>
            <p:nvPr/>
          </p:nvSpPr>
          <p:spPr>
            <a:xfrm>
              <a:off x="6486721"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3" name="Oval 72">
              <a:extLst>
                <a:ext uri="{FF2B5EF4-FFF2-40B4-BE49-F238E27FC236}">
                  <a16:creationId xmlns:a16="http://schemas.microsoft.com/office/drawing/2014/main" id="{6B6889A2-68D5-0D8A-BCC6-F3E33C874A04}"/>
                </a:ext>
              </a:extLst>
            </p:cNvPr>
            <p:cNvSpPr/>
            <p:nvPr/>
          </p:nvSpPr>
          <p:spPr>
            <a:xfrm>
              <a:off x="6591496" y="10827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Tree>
    <p:extLst>
      <p:ext uri="{BB962C8B-B14F-4D97-AF65-F5344CB8AC3E}">
        <p14:creationId xmlns:p14="http://schemas.microsoft.com/office/powerpoint/2010/main" val="3402657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6DD40-FCC9-7C71-F13D-14A20CAF9AE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1BBA36D-1200-F02E-D70F-3BC5D389AE3C}"/>
              </a:ext>
            </a:extLst>
          </p:cNvPr>
          <p:cNvSpPr>
            <a:spLocks noGrp="1"/>
          </p:cNvSpPr>
          <p:nvPr>
            <p:ph type="title"/>
          </p:nvPr>
        </p:nvSpPr>
        <p:spPr/>
        <p:txBody>
          <a:bodyPr/>
          <a:lstStyle/>
          <a:p>
            <a:r>
              <a:rPr lang="en-US"/>
              <a:t>National C-SNP Landscape</a:t>
            </a:r>
          </a:p>
        </p:txBody>
      </p:sp>
      <p:grpSp>
        <p:nvGrpSpPr>
          <p:cNvPr id="52" name="Group 51">
            <a:extLst>
              <a:ext uri="{FF2B5EF4-FFF2-40B4-BE49-F238E27FC236}">
                <a16:creationId xmlns:a16="http://schemas.microsoft.com/office/drawing/2014/main" id="{97EA51CB-3746-8462-1809-E2730494F0C4}"/>
              </a:ext>
            </a:extLst>
          </p:cNvPr>
          <p:cNvGrpSpPr/>
          <p:nvPr/>
        </p:nvGrpSpPr>
        <p:grpSpPr>
          <a:xfrm>
            <a:off x="11734791" y="-110431"/>
            <a:ext cx="686086" cy="1763191"/>
            <a:chOff x="6381946" y="106386"/>
            <a:chExt cx="280734" cy="721466"/>
          </a:xfrm>
        </p:grpSpPr>
        <p:sp>
          <p:nvSpPr>
            <p:cNvPr id="53" name="Oval 52">
              <a:extLst>
                <a:ext uri="{FF2B5EF4-FFF2-40B4-BE49-F238E27FC236}">
                  <a16:creationId xmlns:a16="http://schemas.microsoft.com/office/drawing/2014/main" id="{C7B09045-DCCC-BDDF-FD0C-4A3B7BCA6867}"/>
                </a:ext>
              </a:extLst>
            </p:cNvPr>
            <p:cNvSpPr/>
            <p:nvPr/>
          </p:nvSpPr>
          <p:spPr>
            <a:xfrm>
              <a:off x="6381946"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4" name="Oval 53">
              <a:extLst>
                <a:ext uri="{FF2B5EF4-FFF2-40B4-BE49-F238E27FC236}">
                  <a16:creationId xmlns:a16="http://schemas.microsoft.com/office/drawing/2014/main" id="{9947484A-FE13-1FC6-B443-8813660D3252}"/>
                </a:ext>
              </a:extLst>
            </p:cNvPr>
            <p:cNvSpPr/>
            <p:nvPr/>
          </p:nvSpPr>
          <p:spPr>
            <a:xfrm>
              <a:off x="6381946"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5" name="Oval 54">
              <a:extLst>
                <a:ext uri="{FF2B5EF4-FFF2-40B4-BE49-F238E27FC236}">
                  <a16:creationId xmlns:a16="http://schemas.microsoft.com/office/drawing/2014/main" id="{B710A503-C5C2-93E0-EBCA-FA4CBB1A7E50}"/>
                </a:ext>
              </a:extLst>
            </p:cNvPr>
            <p:cNvSpPr/>
            <p:nvPr/>
          </p:nvSpPr>
          <p:spPr>
            <a:xfrm>
              <a:off x="6381946"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6" name="Oval 55">
              <a:extLst>
                <a:ext uri="{FF2B5EF4-FFF2-40B4-BE49-F238E27FC236}">
                  <a16:creationId xmlns:a16="http://schemas.microsoft.com/office/drawing/2014/main" id="{C058B3C9-05A7-9025-4723-FA89B5F8254A}"/>
                </a:ext>
              </a:extLst>
            </p:cNvPr>
            <p:cNvSpPr/>
            <p:nvPr/>
          </p:nvSpPr>
          <p:spPr>
            <a:xfrm>
              <a:off x="6381946"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7" name="Oval 56">
              <a:extLst>
                <a:ext uri="{FF2B5EF4-FFF2-40B4-BE49-F238E27FC236}">
                  <a16:creationId xmlns:a16="http://schemas.microsoft.com/office/drawing/2014/main" id="{39D91BF7-2526-294F-3B1A-9383F5CAD4DB}"/>
                </a:ext>
              </a:extLst>
            </p:cNvPr>
            <p:cNvSpPr/>
            <p:nvPr/>
          </p:nvSpPr>
          <p:spPr>
            <a:xfrm>
              <a:off x="6381946"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8" name="Oval 57">
              <a:extLst>
                <a:ext uri="{FF2B5EF4-FFF2-40B4-BE49-F238E27FC236}">
                  <a16:creationId xmlns:a16="http://schemas.microsoft.com/office/drawing/2014/main" id="{BEBED5DB-AC54-6348-1216-FF2D9B5F81E6}"/>
                </a:ext>
              </a:extLst>
            </p:cNvPr>
            <p:cNvSpPr/>
            <p:nvPr/>
          </p:nvSpPr>
          <p:spPr>
            <a:xfrm>
              <a:off x="6381946"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59" name="Oval 58">
              <a:extLst>
                <a:ext uri="{FF2B5EF4-FFF2-40B4-BE49-F238E27FC236}">
                  <a16:creationId xmlns:a16="http://schemas.microsoft.com/office/drawing/2014/main" id="{CF374C87-993D-4079-A876-9A67E1E087CE}"/>
                </a:ext>
              </a:extLst>
            </p:cNvPr>
            <p:cNvSpPr/>
            <p:nvPr/>
          </p:nvSpPr>
          <p:spPr>
            <a:xfrm>
              <a:off x="6486721" y="21681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0" name="Oval 59">
              <a:extLst>
                <a:ext uri="{FF2B5EF4-FFF2-40B4-BE49-F238E27FC236}">
                  <a16:creationId xmlns:a16="http://schemas.microsoft.com/office/drawing/2014/main" id="{7AADF77D-04AD-417B-1A78-63C521F95B67}"/>
                </a:ext>
              </a:extLst>
            </p:cNvPr>
            <p:cNvSpPr/>
            <p:nvPr/>
          </p:nvSpPr>
          <p:spPr>
            <a:xfrm>
              <a:off x="6486721" y="3244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1" name="Oval 60">
              <a:extLst>
                <a:ext uri="{FF2B5EF4-FFF2-40B4-BE49-F238E27FC236}">
                  <a16:creationId xmlns:a16="http://schemas.microsoft.com/office/drawing/2014/main" id="{4F78022A-C0EF-4DD6-C517-B62A58C83E7D}"/>
                </a:ext>
              </a:extLst>
            </p:cNvPr>
            <p:cNvSpPr/>
            <p:nvPr/>
          </p:nvSpPr>
          <p:spPr>
            <a:xfrm>
              <a:off x="6486721" y="4320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2" name="Oval 61">
              <a:extLst>
                <a:ext uri="{FF2B5EF4-FFF2-40B4-BE49-F238E27FC236}">
                  <a16:creationId xmlns:a16="http://schemas.microsoft.com/office/drawing/2014/main" id="{0E215043-DF28-386E-EA66-870E27F9E510}"/>
                </a:ext>
              </a:extLst>
            </p:cNvPr>
            <p:cNvSpPr/>
            <p:nvPr/>
          </p:nvSpPr>
          <p:spPr>
            <a:xfrm>
              <a:off x="6486721" y="5395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3" name="Oval 62">
              <a:extLst>
                <a:ext uri="{FF2B5EF4-FFF2-40B4-BE49-F238E27FC236}">
                  <a16:creationId xmlns:a16="http://schemas.microsoft.com/office/drawing/2014/main" id="{7F6F681D-C3E2-85F2-36EE-D87C3631E3E2}"/>
                </a:ext>
              </a:extLst>
            </p:cNvPr>
            <p:cNvSpPr/>
            <p:nvPr/>
          </p:nvSpPr>
          <p:spPr>
            <a:xfrm>
              <a:off x="6486721" y="6471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4" name="Oval 63">
              <a:extLst>
                <a:ext uri="{FF2B5EF4-FFF2-40B4-BE49-F238E27FC236}">
                  <a16:creationId xmlns:a16="http://schemas.microsoft.com/office/drawing/2014/main" id="{9939DF80-051C-A01A-E944-CB7C10E6C7BA}"/>
                </a:ext>
              </a:extLst>
            </p:cNvPr>
            <p:cNvSpPr/>
            <p:nvPr/>
          </p:nvSpPr>
          <p:spPr>
            <a:xfrm>
              <a:off x="6486721" y="7547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5" name="Oval 64">
              <a:extLst>
                <a:ext uri="{FF2B5EF4-FFF2-40B4-BE49-F238E27FC236}">
                  <a16:creationId xmlns:a16="http://schemas.microsoft.com/office/drawing/2014/main" id="{B017557E-D8BF-771F-3694-51AFA83FEC92}"/>
                </a:ext>
              </a:extLst>
            </p:cNvPr>
            <p:cNvSpPr/>
            <p:nvPr/>
          </p:nvSpPr>
          <p:spPr>
            <a:xfrm>
              <a:off x="6591496" y="21870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6" name="Oval 65">
              <a:extLst>
                <a:ext uri="{FF2B5EF4-FFF2-40B4-BE49-F238E27FC236}">
                  <a16:creationId xmlns:a16="http://schemas.microsoft.com/office/drawing/2014/main" id="{4FC3D07B-BF16-8DD7-187C-6E8B07E44190}"/>
                </a:ext>
              </a:extLst>
            </p:cNvPr>
            <p:cNvSpPr/>
            <p:nvPr/>
          </p:nvSpPr>
          <p:spPr>
            <a:xfrm>
              <a:off x="6591496" y="326300"/>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7" name="Oval 66">
              <a:extLst>
                <a:ext uri="{FF2B5EF4-FFF2-40B4-BE49-F238E27FC236}">
                  <a16:creationId xmlns:a16="http://schemas.microsoft.com/office/drawing/2014/main" id="{824748FC-9BF5-1462-12A3-5EC57C0E35E4}"/>
                </a:ext>
              </a:extLst>
            </p:cNvPr>
            <p:cNvSpPr/>
            <p:nvPr/>
          </p:nvSpPr>
          <p:spPr>
            <a:xfrm>
              <a:off x="6591496" y="433892"/>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8" name="Oval 67">
              <a:extLst>
                <a:ext uri="{FF2B5EF4-FFF2-40B4-BE49-F238E27FC236}">
                  <a16:creationId xmlns:a16="http://schemas.microsoft.com/office/drawing/2014/main" id="{24DA62BD-E692-740B-C5F9-ADD551208686}"/>
                </a:ext>
              </a:extLst>
            </p:cNvPr>
            <p:cNvSpPr/>
            <p:nvPr/>
          </p:nvSpPr>
          <p:spPr>
            <a:xfrm>
              <a:off x="6591496" y="541484"/>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69" name="Oval 68">
              <a:extLst>
                <a:ext uri="{FF2B5EF4-FFF2-40B4-BE49-F238E27FC236}">
                  <a16:creationId xmlns:a16="http://schemas.microsoft.com/office/drawing/2014/main" id="{A5718B2D-6503-33AA-E7BB-32373C284E41}"/>
                </a:ext>
              </a:extLst>
            </p:cNvPr>
            <p:cNvSpPr/>
            <p:nvPr/>
          </p:nvSpPr>
          <p:spPr>
            <a:xfrm>
              <a:off x="6591496" y="64907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0" name="Oval 69">
              <a:extLst>
                <a:ext uri="{FF2B5EF4-FFF2-40B4-BE49-F238E27FC236}">
                  <a16:creationId xmlns:a16="http://schemas.microsoft.com/office/drawing/2014/main" id="{CC162FA0-B6C0-2A48-3D50-873B0B709ABB}"/>
                </a:ext>
              </a:extLst>
            </p:cNvPr>
            <p:cNvSpPr/>
            <p:nvPr/>
          </p:nvSpPr>
          <p:spPr>
            <a:xfrm>
              <a:off x="6591496" y="75666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1" name="Oval 70">
              <a:extLst>
                <a:ext uri="{FF2B5EF4-FFF2-40B4-BE49-F238E27FC236}">
                  <a16:creationId xmlns:a16="http://schemas.microsoft.com/office/drawing/2014/main" id="{B72FCC26-4804-B060-8237-D6583F9B269E}"/>
                </a:ext>
              </a:extLst>
            </p:cNvPr>
            <p:cNvSpPr/>
            <p:nvPr/>
          </p:nvSpPr>
          <p:spPr>
            <a:xfrm>
              <a:off x="6381946"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2" name="Oval 71">
              <a:extLst>
                <a:ext uri="{FF2B5EF4-FFF2-40B4-BE49-F238E27FC236}">
                  <a16:creationId xmlns:a16="http://schemas.microsoft.com/office/drawing/2014/main" id="{8099ABDC-1162-027E-5DB2-D6B82F78C284}"/>
                </a:ext>
              </a:extLst>
            </p:cNvPr>
            <p:cNvSpPr/>
            <p:nvPr/>
          </p:nvSpPr>
          <p:spPr>
            <a:xfrm>
              <a:off x="6486721" y="106386"/>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sp>
          <p:nvSpPr>
            <p:cNvPr id="73" name="Oval 72">
              <a:extLst>
                <a:ext uri="{FF2B5EF4-FFF2-40B4-BE49-F238E27FC236}">
                  <a16:creationId xmlns:a16="http://schemas.microsoft.com/office/drawing/2014/main" id="{FCEED1C6-7ED6-513B-E543-BF80D379727A}"/>
                </a:ext>
              </a:extLst>
            </p:cNvPr>
            <p:cNvSpPr/>
            <p:nvPr/>
          </p:nvSpPr>
          <p:spPr>
            <a:xfrm>
              <a:off x="6591496" y="108278"/>
              <a:ext cx="71184" cy="71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grpSp>
      <p:sp>
        <p:nvSpPr>
          <p:cNvPr id="4" name="TextBox 3">
            <a:extLst>
              <a:ext uri="{FF2B5EF4-FFF2-40B4-BE49-F238E27FC236}">
                <a16:creationId xmlns:a16="http://schemas.microsoft.com/office/drawing/2014/main" id="{F049A2E4-8DBD-3158-1AD5-5BF39B210D03}"/>
              </a:ext>
            </a:extLst>
          </p:cNvPr>
          <p:cNvSpPr txBox="1"/>
          <p:nvPr/>
        </p:nvSpPr>
        <p:spPr>
          <a:xfrm>
            <a:off x="432001" y="6399512"/>
            <a:ext cx="6394312"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1" u="none" strike="noStrike" kern="0" cap="none" spc="0" normalizeH="0" baseline="0" noProof="0">
                <a:ln>
                  <a:noFill/>
                </a:ln>
                <a:solidFill>
                  <a:srgbClr val="000000"/>
                </a:solidFill>
                <a:effectLst/>
                <a:uLnTx/>
                <a:uFillTx/>
                <a:latin typeface="Avenir Next"/>
                <a:ea typeface="+mn-ea"/>
                <a:cs typeface="Arial"/>
                <a:sym typeface="Arial"/>
              </a:rPr>
              <a:t>Source: CMS SNP Report, Data through 2/1/2025, excludes Puerto Rico plans</a:t>
            </a:r>
          </a:p>
        </p:txBody>
      </p:sp>
      <p:grpSp>
        <p:nvGrpSpPr>
          <p:cNvPr id="5" name="Group 4">
            <a:extLst>
              <a:ext uri="{FF2B5EF4-FFF2-40B4-BE49-F238E27FC236}">
                <a16:creationId xmlns:a16="http://schemas.microsoft.com/office/drawing/2014/main" id="{9A130560-FFBD-57E3-809A-D7D988DBEFB6}"/>
              </a:ext>
            </a:extLst>
          </p:cNvPr>
          <p:cNvGrpSpPr/>
          <p:nvPr/>
        </p:nvGrpSpPr>
        <p:grpSpPr>
          <a:xfrm>
            <a:off x="550296" y="1489377"/>
            <a:ext cx="7055191" cy="4795189"/>
            <a:chOff x="550296" y="1552748"/>
            <a:chExt cx="7055191" cy="4795189"/>
          </a:xfrm>
        </p:grpSpPr>
        <p:pic>
          <p:nvPicPr>
            <p:cNvPr id="6" name="Picture 26" descr="Alignment Health the ONE + Walgreens (HMO) H3443-001-000 2024 Plan Details  and Costs | MedicareAdvantage.com">
              <a:extLst>
                <a:ext uri="{FF2B5EF4-FFF2-40B4-BE49-F238E27FC236}">
                  <a16:creationId xmlns:a16="http://schemas.microsoft.com/office/drawing/2014/main" id="{BE5B32C0-B731-A7AF-5577-D0B660F146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3134" y="3488088"/>
              <a:ext cx="774659" cy="39634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6133D1D-2BB0-89F5-6333-FC99A6894267}"/>
                </a:ext>
              </a:extLst>
            </p:cNvPr>
            <p:cNvCxnSpPr>
              <a:cxnSpLocks/>
            </p:cNvCxnSpPr>
            <p:nvPr/>
          </p:nvCxnSpPr>
          <p:spPr>
            <a:xfrm flipV="1">
              <a:off x="765371" y="3475393"/>
              <a:ext cx="650205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6" descr="Everything You Need To Know About Unitedhealthcare Insurance - ClaimLinx">
              <a:extLst>
                <a:ext uri="{FF2B5EF4-FFF2-40B4-BE49-F238E27FC236}">
                  <a16:creationId xmlns:a16="http://schemas.microsoft.com/office/drawing/2014/main" id="{3A75A810-7775-8530-E52C-023D81B891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730" y="2153390"/>
              <a:ext cx="1007648" cy="5446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umana | World Economic Forum">
              <a:extLst>
                <a:ext uri="{FF2B5EF4-FFF2-40B4-BE49-F238E27FC236}">
                  <a16:creationId xmlns:a16="http://schemas.microsoft.com/office/drawing/2014/main" id="{1A6B37B3-EECE-50BB-3763-3C734A627F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8210" y="2743166"/>
              <a:ext cx="778688" cy="1952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SCAN embraces 'rebels with a cause' story in new brand identity">
              <a:extLst>
                <a:ext uri="{FF2B5EF4-FFF2-40B4-BE49-F238E27FC236}">
                  <a16:creationId xmlns:a16="http://schemas.microsoft.com/office/drawing/2014/main" id="{44C49866-77E2-62EA-9834-E63ADF74AC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0224" y="4011249"/>
              <a:ext cx="774659" cy="214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Zing Health Raises $140M to Expand Medicare Advantage Plans">
              <a:extLst>
                <a:ext uri="{FF2B5EF4-FFF2-40B4-BE49-F238E27FC236}">
                  <a16:creationId xmlns:a16="http://schemas.microsoft.com/office/drawing/2014/main" id="{6041C233-261D-A694-ACBB-69CB47682B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0224" y="4820896"/>
              <a:ext cx="774659" cy="2751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Astiva Health Celebrates 4-Star CMS Rating, Strengthening">
              <a:extLst>
                <a:ext uri="{FF2B5EF4-FFF2-40B4-BE49-F238E27FC236}">
                  <a16:creationId xmlns:a16="http://schemas.microsoft.com/office/drawing/2014/main" id="{75765BC0-859E-6D3F-8769-BD0684ED27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0225" y="5170664"/>
              <a:ext cx="708114" cy="3660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DD646DB-74C1-D796-C0EE-F24FF5B6B233}"/>
                </a:ext>
              </a:extLst>
            </p:cNvPr>
            <p:cNvPicPr>
              <a:picLocks noChangeAspect="1"/>
            </p:cNvPicPr>
            <p:nvPr/>
          </p:nvPicPr>
          <p:blipFill>
            <a:blip r:embed="rId8"/>
            <a:stretch>
              <a:fillRect/>
            </a:stretch>
          </p:blipFill>
          <p:spPr>
            <a:xfrm>
              <a:off x="1440224" y="3105931"/>
              <a:ext cx="774659" cy="326340"/>
            </a:xfrm>
            <a:prstGeom prst="rect">
              <a:avLst/>
            </a:prstGeom>
          </p:spPr>
        </p:pic>
        <p:pic>
          <p:nvPicPr>
            <p:cNvPr id="19" name="Picture 18">
              <a:extLst>
                <a:ext uri="{FF2B5EF4-FFF2-40B4-BE49-F238E27FC236}">
                  <a16:creationId xmlns:a16="http://schemas.microsoft.com/office/drawing/2014/main" id="{0EBCEE63-C54E-0BE3-BBD3-F4566269BF90}"/>
                </a:ext>
              </a:extLst>
            </p:cNvPr>
            <p:cNvPicPr>
              <a:picLocks noChangeAspect="1"/>
            </p:cNvPicPr>
            <p:nvPr/>
          </p:nvPicPr>
          <p:blipFill>
            <a:blip r:embed="rId9"/>
            <a:stretch>
              <a:fillRect/>
            </a:stretch>
          </p:blipFill>
          <p:spPr>
            <a:xfrm>
              <a:off x="1440224" y="4397540"/>
              <a:ext cx="774659" cy="294639"/>
            </a:xfrm>
            <a:prstGeom prst="rect">
              <a:avLst/>
            </a:prstGeom>
          </p:spPr>
        </p:pic>
        <p:pic>
          <p:nvPicPr>
            <p:cNvPr id="20" name="Graphic 19" descr="Badge 1 with solid fill">
              <a:extLst>
                <a:ext uri="{FF2B5EF4-FFF2-40B4-BE49-F238E27FC236}">
                  <a16:creationId xmlns:a16="http://schemas.microsoft.com/office/drawing/2014/main" id="{3563C3C5-711D-065F-B1AE-624FBE8824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6436" y="2260970"/>
              <a:ext cx="342882" cy="329466"/>
            </a:xfrm>
            <a:prstGeom prst="rect">
              <a:avLst/>
            </a:prstGeom>
          </p:spPr>
        </p:pic>
        <p:pic>
          <p:nvPicPr>
            <p:cNvPr id="21" name="Graphic 20" descr="Badge with solid fill">
              <a:extLst>
                <a:ext uri="{FF2B5EF4-FFF2-40B4-BE49-F238E27FC236}">
                  <a16:creationId xmlns:a16="http://schemas.microsoft.com/office/drawing/2014/main" id="{3A263683-416D-519F-9CFB-3A9659665F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5371" y="2679101"/>
              <a:ext cx="336535" cy="323368"/>
            </a:xfrm>
            <a:prstGeom prst="rect">
              <a:avLst/>
            </a:prstGeom>
          </p:spPr>
        </p:pic>
        <p:pic>
          <p:nvPicPr>
            <p:cNvPr id="22" name="Graphic 21" descr="Badge 3 with solid fill">
              <a:extLst>
                <a:ext uri="{FF2B5EF4-FFF2-40B4-BE49-F238E27FC236}">
                  <a16:creationId xmlns:a16="http://schemas.microsoft.com/office/drawing/2014/main" id="{00799875-CF36-0060-C753-520FA0D71E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V="1">
              <a:off x="765371" y="3107417"/>
              <a:ext cx="336535" cy="323368"/>
            </a:xfrm>
            <a:prstGeom prst="rect">
              <a:avLst/>
            </a:prstGeom>
          </p:spPr>
        </p:pic>
        <p:pic>
          <p:nvPicPr>
            <p:cNvPr id="23" name="Graphic 22" descr="Badge 4 with solid fill">
              <a:extLst>
                <a:ext uri="{FF2B5EF4-FFF2-40B4-BE49-F238E27FC236}">
                  <a16:creationId xmlns:a16="http://schemas.microsoft.com/office/drawing/2014/main" id="{5F27A17F-A638-75CB-BD9C-4125CCB61AD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5371" y="3534416"/>
              <a:ext cx="336535" cy="323368"/>
            </a:xfrm>
            <a:prstGeom prst="rect">
              <a:avLst/>
            </a:prstGeom>
          </p:spPr>
        </p:pic>
        <p:pic>
          <p:nvPicPr>
            <p:cNvPr id="24" name="Graphic 23" descr="Badge 5 with solid fill">
              <a:extLst>
                <a:ext uri="{FF2B5EF4-FFF2-40B4-BE49-F238E27FC236}">
                  <a16:creationId xmlns:a16="http://schemas.microsoft.com/office/drawing/2014/main" id="{7080F8EF-D359-CC57-3E60-C2588825AAB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5371" y="3956565"/>
              <a:ext cx="336535" cy="323368"/>
            </a:xfrm>
            <a:prstGeom prst="rect">
              <a:avLst/>
            </a:prstGeom>
          </p:spPr>
        </p:pic>
        <p:pic>
          <p:nvPicPr>
            <p:cNvPr id="25" name="Graphic 24" descr="Badge 6 with solid fill">
              <a:extLst>
                <a:ext uri="{FF2B5EF4-FFF2-40B4-BE49-F238E27FC236}">
                  <a16:creationId xmlns:a16="http://schemas.microsoft.com/office/drawing/2014/main" id="{A869D54C-1276-7F06-0168-9B3B988ACAF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65371" y="4383176"/>
              <a:ext cx="336535" cy="323368"/>
            </a:xfrm>
            <a:prstGeom prst="rect">
              <a:avLst/>
            </a:prstGeom>
          </p:spPr>
        </p:pic>
        <p:pic>
          <p:nvPicPr>
            <p:cNvPr id="26" name="Graphic 25" descr="Badge 7 with solid fill">
              <a:extLst>
                <a:ext uri="{FF2B5EF4-FFF2-40B4-BE49-F238E27FC236}">
                  <a16:creationId xmlns:a16="http://schemas.microsoft.com/office/drawing/2014/main" id="{7552C3EF-2C6D-AA38-BB8C-675FFBC1289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65371" y="4796774"/>
              <a:ext cx="336535" cy="323368"/>
            </a:xfrm>
            <a:prstGeom prst="rect">
              <a:avLst/>
            </a:prstGeom>
          </p:spPr>
        </p:pic>
        <p:pic>
          <p:nvPicPr>
            <p:cNvPr id="27" name="Graphic 26" descr="Badge 8 with solid fill">
              <a:extLst>
                <a:ext uri="{FF2B5EF4-FFF2-40B4-BE49-F238E27FC236}">
                  <a16:creationId xmlns:a16="http://schemas.microsoft.com/office/drawing/2014/main" id="{56B1A37B-6A73-78BB-4D89-18B46970898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65371" y="5192017"/>
              <a:ext cx="336535" cy="323368"/>
            </a:xfrm>
            <a:prstGeom prst="rect">
              <a:avLst/>
            </a:prstGeom>
          </p:spPr>
        </p:pic>
        <p:pic>
          <p:nvPicPr>
            <p:cNvPr id="28" name="Graphic 27" descr="Badge 9 with solid fill">
              <a:extLst>
                <a:ext uri="{FF2B5EF4-FFF2-40B4-BE49-F238E27FC236}">
                  <a16:creationId xmlns:a16="http://schemas.microsoft.com/office/drawing/2014/main" id="{D774F9C2-7B1E-BF0C-C889-DB272824FAB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65371" y="5563442"/>
              <a:ext cx="336535" cy="323368"/>
            </a:xfrm>
            <a:prstGeom prst="rect">
              <a:avLst/>
            </a:prstGeom>
          </p:spPr>
        </p:pic>
        <p:pic>
          <p:nvPicPr>
            <p:cNvPr id="29" name="Graphic 28" descr="Badge 10 with solid fill">
              <a:extLst>
                <a:ext uri="{FF2B5EF4-FFF2-40B4-BE49-F238E27FC236}">
                  <a16:creationId xmlns:a16="http://schemas.microsoft.com/office/drawing/2014/main" id="{EA554703-5E5F-70A7-9E72-5A41A2679F5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64069" y="5996655"/>
              <a:ext cx="336536" cy="323369"/>
            </a:xfrm>
            <a:prstGeom prst="rect">
              <a:avLst/>
            </a:prstGeom>
          </p:spPr>
        </p:pic>
        <p:sp>
          <p:nvSpPr>
            <p:cNvPr id="30" name="TextBox 29">
              <a:extLst>
                <a:ext uri="{FF2B5EF4-FFF2-40B4-BE49-F238E27FC236}">
                  <a16:creationId xmlns:a16="http://schemas.microsoft.com/office/drawing/2014/main" id="{9A67631D-E335-3B76-11EE-55F3B3BB5775}"/>
                </a:ext>
              </a:extLst>
            </p:cNvPr>
            <p:cNvSpPr txBox="1"/>
            <p:nvPr/>
          </p:nvSpPr>
          <p:spPr>
            <a:xfrm>
              <a:off x="550296" y="1922393"/>
              <a:ext cx="7488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venir Next Demi Bold"/>
                  <a:ea typeface="+mn-ea"/>
                  <a:cs typeface="+mn-cs"/>
                </a:rPr>
                <a:t>Rank</a:t>
              </a:r>
            </a:p>
          </p:txBody>
        </p:sp>
        <p:sp>
          <p:nvSpPr>
            <p:cNvPr id="31" name="TextBox 30">
              <a:extLst>
                <a:ext uri="{FF2B5EF4-FFF2-40B4-BE49-F238E27FC236}">
                  <a16:creationId xmlns:a16="http://schemas.microsoft.com/office/drawing/2014/main" id="{CAB3BA3A-DE5A-F924-A1C5-350F9D1BB0B3}"/>
                </a:ext>
              </a:extLst>
            </p:cNvPr>
            <p:cNvSpPr txBox="1"/>
            <p:nvPr/>
          </p:nvSpPr>
          <p:spPr>
            <a:xfrm>
              <a:off x="1413165" y="1927527"/>
              <a:ext cx="8589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venir Next Demi Bold"/>
                  <a:ea typeface="+mn-ea"/>
                  <a:cs typeface="+mn-cs"/>
                </a:rPr>
                <a:t>Carrier</a:t>
              </a:r>
            </a:p>
          </p:txBody>
        </p:sp>
        <p:sp>
          <p:nvSpPr>
            <p:cNvPr id="32" name="TextBox 31">
              <a:extLst>
                <a:ext uri="{FF2B5EF4-FFF2-40B4-BE49-F238E27FC236}">
                  <a16:creationId xmlns:a16="http://schemas.microsoft.com/office/drawing/2014/main" id="{0E1BD5D8-64F2-BE4D-EADC-93263BF8EAE8}"/>
                </a:ext>
              </a:extLst>
            </p:cNvPr>
            <p:cNvSpPr txBox="1"/>
            <p:nvPr/>
          </p:nvSpPr>
          <p:spPr>
            <a:xfrm>
              <a:off x="2504222" y="1927527"/>
              <a:ext cx="11938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venir Next Demi Bold"/>
                  <a:ea typeface="+mn-ea"/>
                  <a:cs typeface="+mn-cs"/>
                </a:rPr>
                <a:t>Plan Type</a:t>
              </a:r>
            </a:p>
          </p:txBody>
        </p:sp>
        <p:cxnSp>
          <p:nvCxnSpPr>
            <p:cNvPr id="33" name="Straight Connector 32">
              <a:extLst>
                <a:ext uri="{FF2B5EF4-FFF2-40B4-BE49-F238E27FC236}">
                  <a16:creationId xmlns:a16="http://schemas.microsoft.com/office/drawing/2014/main" id="{56543585-67DA-3644-64AA-8736F030C818}"/>
                </a:ext>
              </a:extLst>
            </p:cNvPr>
            <p:cNvCxnSpPr>
              <a:cxnSpLocks/>
            </p:cNvCxnSpPr>
            <p:nvPr/>
          </p:nvCxnSpPr>
          <p:spPr>
            <a:xfrm flipV="1">
              <a:off x="765371" y="2614686"/>
              <a:ext cx="6502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3FDCAA-CA1C-55E5-4DFF-CA07BF6A87DC}"/>
                </a:ext>
              </a:extLst>
            </p:cNvPr>
            <p:cNvCxnSpPr>
              <a:cxnSpLocks/>
            </p:cNvCxnSpPr>
            <p:nvPr/>
          </p:nvCxnSpPr>
          <p:spPr>
            <a:xfrm flipV="1">
              <a:off x="765371" y="3044473"/>
              <a:ext cx="6502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F3074C-5750-92A2-2E02-34B834A30AC4}"/>
                </a:ext>
              </a:extLst>
            </p:cNvPr>
            <p:cNvCxnSpPr>
              <a:cxnSpLocks/>
            </p:cNvCxnSpPr>
            <p:nvPr/>
          </p:nvCxnSpPr>
          <p:spPr>
            <a:xfrm flipV="1">
              <a:off x="775612" y="3895014"/>
              <a:ext cx="6502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105C3AC-CEA0-04C0-68E0-7C7A229C576D}"/>
                </a:ext>
              </a:extLst>
            </p:cNvPr>
            <p:cNvCxnSpPr>
              <a:cxnSpLocks/>
            </p:cNvCxnSpPr>
            <p:nvPr/>
          </p:nvCxnSpPr>
          <p:spPr>
            <a:xfrm flipV="1">
              <a:off x="765371" y="4314881"/>
              <a:ext cx="6502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4AD16B7-5BC6-1E5D-8A6D-80D9AF28C8CD}"/>
                </a:ext>
              </a:extLst>
            </p:cNvPr>
            <p:cNvCxnSpPr>
              <a:cxnSpLocks/>
            </p:cNvCxnSpPr>
            <p:nvPr/>
          </p:nvCxnSpPr>
          <p:spPr>
            <a:xfrm flipV="1">
              <a:off x="832298" y="4705458"/>
              <a:ext cx="65049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44991C-351C-AB87-2F6B-20560E8A7C2F}"/>
                </a:ext>
              </a:extLst>
            </p:cNvPr>
            <p:cNvCxnSpPr>
              <a:cxnSpLocks/>
            </p:cNvCxnSpPr>
            <p:nvPr/>
          </p:nvCxnSpPr>
          <p:spPr>
            <a:xfrm flipV="1">
              <a:off x="765371" y="5160658"/>
              <a:ext cx="65186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5E26B48-79D3-1D92-F60C-BC732792F5CA}"/>
                </a:ext>
              </a:extLst>
            </p:cNvPr>
            <p:cNvCxnSpPr>
              <a:cxnSpLocks/>
            </p:cNvCxnSpPr>
            <p:nvPr/>
          </p:nvCxnSpPr>
          <p:spPr>
            <a:xfrm>
              <a:off x="765371" y="5549555"/>
              <a:ext cx="65049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5015E71-DCFA-AB81-1AC7-FA23A1422FBD}"/>
                </a:ext>
              </a:extLst>
            </p:cNvPr>
            <p:cNvCxnSpPr>
              <a:cxnSpLocks/>
            </p:cNvCxnSpPr>
            <p:nvPr/>
          </p:nvCxnSpPr>
          <p:spPr>
            <a:xfrm>
              <a:off x="765371" y="5941830"/>
              <a:ext cx="6518640" cy="0"/>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59FA598E-CA0F-4C8E-30F1-25A28C621454}"/>
                </a:ext>
              </a:extLst>
            </p:cNvPr>
            <p:cNvPicPr>
              <a:picLocks noChangeAspect="1"/>
            </p:cNvPicPr>
            <p:nvPr/>
          </p:nvPicPr>
          <p:blipFill>
            <a:blip r:embed="rId30"/>
            <a:stretch>
              <a:fillRect/>
            </a:stretch>
          </p:blipFill>
          <p:spPr>
            <a:xfrm>
              <a:off x="1438210" y="5589519"/>
              <a:ext cx="774659" cy="290896"/>
            </a:xfrm>
            <a:prstGeom prst="rect">
              <a:avLst/>
            </a:prstGeom>
          </p:spPr>
        </p:pic>
        <p:pic>
          <p:nvPicPr>
            <p:cNvPr id="50" name="Picture 49">
              <a:extLst>
                <a:ext uri="{FF2B5EF4-FFF2-40B4-BE49-F238E27FC236}">
                  <a16:creationId xmlns:a16="http://schemas.microsoft.com/office/drawing/2014/main" id="{8C86DABF-D512-7AAF-9FF4-82BE4AED03D7}"/>
                </a:ext>
              </a:extLst>
            </p:cNvPr>
            <p:cNvPicPr>
              <a:picLocks noChangeAspect="1"/>
            </p:cNvPicPr>
            <p:nvPr/>
          </p:nvPicPr>
          <p:blipFill>
            <a:blip r:embed="rId31"/>
            <a:stretch>
              <a:fillRect/>
            </a:stretch>
          </p:blipFill>
          <p:spPr>
            <a:xfrm>
              <a:off x="1406952" y="5968740"/>
              <a:ext cx="774659" cy="379197"/>
            </a:xfrm>
            <a:prstGeom prst="rect">
              <a:avLst/>
            </a:prstGeom>
          </p:spPr>
        </p:pic>
        <p:sp>
          <p:nvSpPr>
            <p:cNvPr id="51" name="TextBox 50">
              <a:extLst>
                <a:ext uri="{FF2B5EF4-FFF2-40B4-BE49-F238E27FC236}">
                  <a16:creationId xmlns:a16="http://schemas.microsoft.com/office/drawing/2014/main" id="{63958266-EFE7-2012-1AD5-8C83EEDD8D61}"/>
                </a:ext>
              </a:extLst>
            </p:cNvPr>
            <p:cNvSpPr txBox="1"/>
            <p:nvPr/>
          </p:nvSpPr>
          <p:spPr>
            <a:xfrm>
              <a:off x="2597300" y="2251147"/>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National</a:t>
              </a:r>
            </a:p>
          </p:txBody>
        </p:sp>
        <p:sp>
          <p:nvSpPr>
            <p:cNvPr id="77" name="TextBox 76">
              <a:extLst>
                <a:ext uri="{FF2B5EF4-FFF2-40B4-BE49-F238E27FC236}">
                  <a16:creationId xmlns:a16="http://schemas.microsoft.com/office/drawing/2014/main" id="{5741B87A-4C82-3044-E091-5CD0F93D061E}"/>
                </a:ext>
              </a:extLst>
            </p:cNvPr>
            <p:cNvSpPr txBox="1"/>
            <p:nvPr/>
          </p:nvSpPr>
          <p:spPr>
            <a:xfrm>
              <a:off x="2597300" y="2666229"/>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National</a:t>
              </a:r>
            </a:p>
          </p:txBody>
        </p:sp>
        <p:sp>
          <p:nvSpPr>
            <p:cNvPr id="78" name="TextBox 77">
              <a:extLst>
                <a:ext uri="{FF2B5EF4-FFF2-40B4-BE49-F238E27FC236}">
                  <a16:creationId xmlns:a16="http://schemas.microsoft.com/office/drawing/2014/main" id="{1345C8A1-60AD-5DB5-0C05-E2458DC81A15}"/>
                </a:ext>
              </a:extLst>
            </p:cNvPr>
            <p:cNvSpPr txBox="1"/>
            <p:nvPr/>
          </p:nvSpPr>
          <p:spPr>
            <a:xfrm>
              <a:off x="2597300" y="3094544"/>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National</a:t>
              </a:r>
            </a:p>
          </p:txBody>
        </p:sp>
        <p:sp>
          <p:nvSpPr>
            <p:cNvPr id="79" name="TextBox 78">
              <a:extLst>
                <a:ext uri="{FF2B5EF4-FFF2-40B4-BE49-F238E27FC236}">
                  <a16:creationId xmlns:a16="http://schemas.microsoft.com/office/drawing/2014/main" id="{69214639-5B41-F0D9-F5D5-7072227E4851}"/>
                </a:ext>
              </a:extLst>
            </p:cNvPr>
            <p:cNvSpPr txBox="1"/>
            <p:nvPr/>
          </p:nvSpPr>
          <p:spPr>
            <a:xfrm>
              <a:off x="2472249" y="3521544"/>
              <a:ext cx="12577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Primary CA</a:t>
              </a:r>
            </a:p>
          </p:txBody>
        </p:sp>
        <p:sp>
          <p:nvSpPr>
            <p:cNvPr id="80" name="TextBox 79">
              <a:extLst>
                <a:ext uri="{FF2B5EF4-FFF2-40B4-BE49-F238E27FC236}">
                  <a16:creationId xmlns:a16="http://schemas.microsoft.com/office/drawing/2014/main" id="{9163C146-8A4F-633E-71B1-22C3BFA4C5E3}"/>
                </a:ext>
              </a:extLst>
            </p:cNvPr>
            <p:cNvSpPr txBox="1"/>
            <p:nvPr/>
          </p:nvSpPr>
          <p:spPr>
            <a:xfrm>
              <a:off x="2472249" y="3943692"/>
              <a:ext cx="12577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Primary CA</a:t>
              </a:r>
            </a:p>
          </p:txBody>
        </p:sp>
        <p:sp>
          <p:nvSpPr>
            <p:cNvPr id="81" name="TextBox 80">
              <a:extLst>
                <a:ext uri="{FF2B5EF4-FFF2-40B4-BE49-F238E27FC236}">
                  <a16:creationId xmlns:a16="http://schemas.microsoft.com/office/drawing/2014/main" id="{B502E3D1-9C67-9603-4C83-B54273578AC2}"/>
                </a:ext>
              </a:extLst>
            </p:cNvPr>
            <p:cNvSpPr txBox="1"/>
            <p:nvPr/>
          </p:nvSpPr>
          <p:spPr>
            <a:xfrm>
              <a:off x="2472249" y="4370303"/>
              <a:ext cx="12577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Primary CA</a:t>
              </a:r>
            </a:p>
          </p:txBody>
        </p:sp>
        <p:sp>
          <p:nvSpPr>
            <p:cNvPr id="82" name="TextBox 81">
              <a:extLst>
                <a:ext uri="{FF2B5EF4-FFF2-40B4-BE49-F238E27FC236}">
                  <a16:creationId xmlns:a16="http://schemas.microsoft.com/office/drawing/2014/main" id="{251FE29F-55B7-0FA5-53EA-35B29802FFF7}"/>
                </a:ext>
              </a:extLst>
            </p:cNvPr>
            <p:cNvSpPr txBox="1"/>
            <p:nvPr/>
          </p:nvSpPr>
          <p:spPr>
            <a:xfrm>
              <a:off x="2472249" y="4783902"/>
              <a:ext cx="12577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Midwest</a:t>
              </a:r>
            </a:p>
          </p:txBody>
        </p:sp>
        <p:sp>
          <p:nvSpPr>
            <p:cNvPr id="83" name="TextBox 82">
              <a:extLst>
                <a:ext uri="{FF2B5EF4-FFF2-40B4-BE49-F238E27FC236}">
                  <a16:creationId xmlns:a16="http://schemas.microsoft.com/office/drawing/2014/main" id="{A9E48D89-5A5E-E69E-79A7-15C5B247CC79}"/>
                </a:ext>
              </a:extLst>
            </p:cNvPr>
            <p:cNvSpPr txBox="1"/>
            <p:nvPr/>
          </p:nvSpPr>
          <p:spPr>
            <a:xfrm>
              <a:off x="2472249" y="5179144"/>
              <a:ext cx="12577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Primary CA</a:t>
              </a:r>
            </a:p>
          </p:txBody>
        </p:sp>
        <p:sp>
          <p:nvSpPr>
            <p:cNvPr id="84" name="TextBox 83">
              <a:extLst>
                <a:ext uri="{FF2B5EF4-FFF2-40B4-BE49-F238E27FC236}">
                  <a16:creationId xmlns:a16="http://schemas.microsoft.com/office/drawing/2014/main" id="{5465BDF4-EE72-6347-5D78-BF386C96E161}"/>
                </a:ext>
              </a:extLst>
            </p:cNvPr>
            <p:cNvSpPr txBox="1"/>
            <p:nvPr/>
          </p:nvSpPr>
          <p:spPr>
            <a:xfrm>
              <a:off x="2472249" y="5550570"/>
              <a:ext cx="12577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Primary CA</a:t>
              </a:r>
            </a:p>
          </p:txBody>
        </p:sp>
        <p:sp>
          <p:nvSpPr>
            <p:cNvPr id="85" name="TextBox 84">
              <a:extLst>
                <a:ext uri="{FF2B5EF4-FFF2-40B4-BE49-F238E27FC236}">
                  <a16:creationId xmlns:a16="http://schemas.microsoft.com/office/drawing/2014/main" id="{46A35223-AA80-7AE9-7C24-C5D4F4231B64}"/>
                </a:ext>
              </a:extLst>
            </p:cNvPr>
            <p:cNvSpPr txBox="1"/>
            <p:nvPr/>
          </p:nvSpPr>
          <p:spPr>
            <a:xfrm>
              <a:off x="2472249" y="5983782"/>
              <a:ext cx="12577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Oklahoma</a:t>
              </a:r>
            </a:p>
          </p:txBody>
        </p:sp>
        <p:sp>
          <p:nvSpPr>
            <p:cNvPr id="86" name="TextBox 85">
              <a:extLst>
                <a:ext uri="{FF2B5EF4-FFF2-40B4-BE49-F238E27FC236}">
                  <a16:creationId xmlns:a16="http://schemas.microsoft.com/office/drawing/2014/main" id="{780C2B40-E394-315F-6215-10549DA3786E}"/>
                </a:ext>
              </a:extLst>
            </p:cNvPr>
            <p:cNvSpPr txBox="1"/>
            <p:nvPr/>
          </p:nvSpPr>
          <p:spPr>
            <a:xfrm>
              <a:off x="3691552" y="1927527"/>
              <a:ext cx="13259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venir Next Demi Bold"/>
                  <a:ea typeface="+mn-ea"/>
                  <a:cs typeface="+mn-cs"/>
                </a:rPr>
                <a:t>Enrollment</a:t>
              </a:r>
            </a:p>
          </p:txBody>
        </p:sp>
        <p:sp>
          <p:nvSpPr>
            <p:cNvPr id="87" name="TextBox 86">
              <a:extLst>
                <a:ext uri="{FF2B5EF4-FFF2-40B4-BE49-F238E27FC236}">
                  <a16:creationId xmlns:a16="http://schemas.microsoft.com/office/drawing/2014/main" id="{ED8FC056-5133-AB73-71D0-6C3837F0E435}"/>
                </a:ext>
              </a:extLst>
            </p:cNvPr>
            <p:cNvSpPr txBox="1"/>
            <p:nvPr/>
          </p:nvSpPr>
          <p:spPr>
            <a:xfrm>
              <a:off x="3850710" y="2251147"/>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555,398</a:t>
              </a:r>
            </a:p>
          </p:txBody>
        </p:sp>
        <p:sp>
          <p:nvSpPr>
            <p:cNvPr id="88" name="TextBox 87">
              <a:extLst>
                <a:ext uri="{FF2B5EF4-FFF2-40B4-BE49-F238E27FC236}">
                  <a16:creationId xmlns:a16="http://schemas.microsoft.com/office/drawing/2014/main" id="{85EA9F76-1F9A-3D46-080A-26999C5E7A09}"/>
                </a:ext>
              </a:extLst>
            </p:cNvPr>
            <p:cNvSpPr txBox="1"/>
            <p:nvPr/>
          </p:nvSpPr>
          <p:spPr>
            <a:xfrm>
              <a:off x="3850710" y="2666229"/>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219,001</a:t>
              </a:r>
            </a:p>
          </p:txBody>
        </p:sp>
        <p:sp>
          <p:nvSpPr>
            <p:cNvPr id="89" name="TextBox 88">
              <a:extLst>
                <a:ext uri="{FF2B5EF4-FFF2-40B4-BE49-F238E27FC236}">
                  <a16:creationId xmlns:a16="http://schemas.microsoft.com/office/drawing/2014/main" id="{EC16128D-B914-1EDC-7744-54C46E18873A}"/>
                </a:ext>
              </a:extLst>
            </p:cNvPr>
            <p:cNvSpPr txBox="1"/>
            <p:nvPr/>
          </p:nvSpPr>
          <p:spPr>
            <a:xfrm>
              <a:off x="3850710" y="3094544"/>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129,613</a:t>
              </a:r>
            </a:p>
          </p:txBody>
        </p:sp>
        <p:sp>
          <p:nvSpPr>
            <p:cNvPr id="90" name="TextBox 89">
              <a:extLst>
                <a:ext uri="{FF2B5EF4-FFF2-40B4-BE49-F238E27FC236}">
                  <a16:creationId xmlns:a16="http://schemas.microsoft.com/office/drawing/2014/main" id="{16C85BB5-3DEC-36F7-B11C-584916762272}"/>
                </a:ext>
              </a:extLst>
            </p:cNvPr>
            <p:cNvSpPr txBox="1"/>
            <p:nvPr/>
          </p:nvSpPr>
          <p:spPr>
            <a:xfrm>
              <a:off x="3850710" y="3521544"/>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40,724</a:t>
              </a:r>
            </a:p>
          </p:txBody>
        </p:sp>
        <p:sp>
          <p:nvSpPr>
            <p:cNvPr id="91" name="TextBox 90">
              <a:extLst>
                <a:ext uri="{FF2B5EF4-FFF2-40B4-BE49-F238E27FC236}">
                  <a16:creationId xmlns:a16="http://schemas.microsoft.com/office/drawing/2014/main" id="{DC7E72A0-1EAE-2671-929D-7C0DF98ED433}"/>
                </a:ext>
              </a:extLst>
            </p:cNvPr>
            <p:cNvSpPr txBox="1"/>
            <p:nvPr/>
          </p:nvSpPr>
          <p:spPr>
            <a:xfrm>
              <a:off x="3850710" y="3943692"/>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27,262</a:t>
              </a:r>
            </a:p>
          </p:txBody>
        </p:sp>
        <p:sp>
          <p:nvSpPr>
            <p:cNvPr id="92" name="TextBox 91">
              <a:extLst>
                <a:ext uri="{FF2B5EF4-FFF2-40B4-BE49-F238E27FC236}">
                  <a16:creationId xmlns:a16="http://schemas.microsoft.com/office/drawing/2014/main" id="{3A709B42-F631-32F5-E902-2710D042A50E}"/>
                </a:ext>
              </a:extLst>
            </p:cNvPr>
            <p:cNvSpPr txBox="1"/>
            <p:nvPr/>
          </p:nvSpPr>
          <p:spPr>
            <a:xfrm>
              <a:off x="3850710" y="4370303"/>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20,313</a:t>
              </a:r>
            </a:p>
          </p:txBody>
        </p:sp>
        <p:sp>
          <p:nvSpPr>
            <p:cNvPr id="93" name="TextBox 92">
              <a:extLst>
                <a:ext uri="{FF2B5EF4-FFF2-40B4-BE49-F238E27FC236}">
                  <a16:creationId xmlns:a16="http://schemas.microsoft.com/office/drawing/2014/main" id="{AF8E31E3-A9FA-B210-019C-C2364D6A9596}"/>
                </a:ext>
              </a:extLst>
            </p:cNvPr>
            <p:cNvSpPr txBox="1"/>
            <p:nvPr/>
          </p:nvSpPr>
          <p:spPr>
            <a:xfrm>
              <a:off x="3850710" y="4783902"/>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15,538</a:t>
              </a:r>
            </a:p>
          </p:txBody>
        </p:sp>
        <p:sp>
          <p:nvSpPr>
            <p:cNvPr id="94" name="TextBox 93">
              <a:extLst>
                <a:ext uri="{FF2B5EF4-FFF2-40B4-BE49-F238E27FC236}">
                  <a16:creationId xmlns:a16="http://schemas.microsoft.com/office/drawing/2014/main" id="{CCD2C445-E869-480E-E7FC-04AB878E7683}"/>
                </a:ext>
              </a:extLst>
            </p:cNvPr>
            <p:cNvSpPr txBox="1"/>
            <p:nvPr/>
          </p:nvSpPr>
          <p:spPr>
            <a:xfrm>
              <a:off x="3850710" y="5179144"/>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8,338</a:t>
              </a:r>
            </a:p>
          </p:txBody>
        </p:sp>
        <p:sp>
          <p:nvSpPr>
            <p:cNvPr id="95" name="TextBox 94">
              <a:extLst>
                <a:ext uri="{FF2B5EF4-FFF2-40B4-BE49-F238E27FC236}">
                  <a16:creationId xmlns:a16="http://schemas.microsoft.com/office/drawing/2014/main" id="{81F00808-903C-3BB9-F283-3B34DB46651C}"/>
                </a:ext>
              </a:extLst>
            </p:cNvPr>
            <p:cNvSpPr txBox="1"/>
            <p:nvPr/>
          </p:nvSpPr>
          <p:spPr>
            <a:xfrm>
              <a:off x="3850710" y="5550570"/>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8,035</a:t>
              </a:r>
            </a:p>
          </p:txBody>
        </p:sp>
        <p:sp>
          <p:nvSpPr>
            <p:cNvPr id="96" name="TextBox 95">
              <a:extLst>
                <a:ext uri="{FF2B5EF4-FFF2-40B4-BE49-F238E27FC236}">
                  <a16:creationId xmlns:a16="http://schemas.microsoft.com/office/drawing/2014/main" id="{D7889EFF-88C0-05E0-374B-FDDB8B0E648D}"/>
                </a:ext>
              </a:extLst>
            </p:cNvPr>
            <p:cNvSpPr txBox="1"/>
            <p:nvPr/>
          </p:nvSpPr>
          <p:spPr>
            <a:xfrm>
              <a:off x="3850710" y="5983782"/>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6,469</a:t>
              </a:r>
            </a:p>
          </p:txBody>
        </p:sp>
        <p:sp>
          <p:nvSpPr>
            <p:cNvPr id="97" name="TextBox 96">
              <a:extLst>
                <a:ext uri="{FF2B5EF4-FFF2-40B4-BE49-F238E27FC236}">
                  <a16:creationId xmlns:a16="http://schemas.microsoft.com/office/drawing/2014/main" id="{FBC028ED-4009-AF32-3299-929F7BEE750B}"/>
                </a:ext>
              </a:extLst>
            </p:cNvPr>
            <p:cNvSpPr txBox="1"/>
            <p:nvPr/>
          </p:nvSpPr>
          <p:spPr>
            <a:xfrm>
              <a:off x="4825245" y="1927527"/>
              <a:ext cx="15984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venir Next Demi Bold"/>
                  <a:ea typeface="+mn-ea"/>
                  <a:cs typeface="+mn-cs"/>
                </a:rPr>
                <a:t>Market Share</a:t>
              </a:r>
            </a:p>
          </p:txBody>
        </p:sp>
        <p:sp>
          <p:nvSpPr>
            <p:cNvPr id="98" name="TextBox 97">
              <a:extLst>
                <a:ext uri="{FF2B5EF4-FFF2-40B4-BE49-F238E27FC236}">
                  <a16:creationId xmlns:a16="http://schemas.microsoft.com/office/drawing/2014/main" id="{C61CABA4-ADF2-22AB-A242-0F046F830232}"/>
                </a:ext>
              </a:extLst>
            </p:cNvPr>
            <p:cNvSpPr txBox="1"/>
            <p:nvPr/>
          </p:nvSpPr>
          <p:spPr>
            <a:xfrm>
              <a:off x="5126193" y="2251147"/>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51.7%</a:t>
              </a:r>
            </a:p>
          </p:txBody>
        </p:sp>
        <p:sp>
          <p:nvSpPr>
            <p:cNvPr id="99" name="TextBox 98">
              <a:extLst>
                <a:ext uri="{FF2B5EF4-FFF2-40B4-BE49-F238E27FC236}">
                  <a16:creationId xmlns:a16="http://schemas.microsoft.com/office/drawing/2014/main" id="{D4F60988-1F38-224A-1A13-0945B8E3D5A6}"/>
                </a:ext>
              </a:extLst>
            </p:cNvPr>
            <p:cNvSpPr txBox="1"/>
            <p:nvPr/>
          </p:nvSpPr>
          <p:spPr>
            <a:xfrm>
              <a:off x="5126193" y="2666229"/>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20.4%</a:t>
              </a:r>
            </a:p>
          </p:txBody>
        </p:sp>
        <p:sp>
          <p:nvSpPr>
            <p:cNvPr id="100" name="TextBox 99">
              <a:extLst>
                <a:ext uri="{FF2B5EF4-FFF2-40B4-BE49-F238E27FC236}">
                  <a16:creationId xmlns:a16="http://schemas.microsoft.com/office/drawing/2014/main" id="{C076F6B1-FD0A-AB5E-41B7-8AB680BEE04F}"/>
                </a:ext>
              </a:extLst>
            </p:cNvPr>
            <p:cNvSpPr txBox="1"/>
            <p:nvPr/>
          </p:nvSpPr>
          <p:spPr>
            <a:xfrm>
              <a:off x="5126192" y="3094544"/>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12.1%</a:t>
              </a:r>
            </a:p>
          </p:txBody>
        </p:sp>
        <p:sp>
          <p:nvSpPr>
            <p:cNvPr id="101" name="TextBox 100">
              <a:extLst>
                <a:ext uri="{FF2B5EF4-FFF2-40B4-BE49-F238E27FC236}">
                  <a16:creationId xmlns:a16="http://schemas.microsoft.com/office/drawing/2014/main" id="{A7A9B275-C60B-A66B-B52C-A8BF3150D62A}"/>
                </a:ext>
              </a:extLst>
            </p:cNvPr>
            <p:cNvSpPr txBox="1"/>
            <p:nvPr/>
          </p:nvSpPr>
          <p:spPr>
            <a:xfrm>
              <a:off x="5112644" y="3521544"/>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3.8%</a:t>
              </a:r>
            </a:p>
          </p:txBody>
        </p:sp>
        <p:sp>
          <p:nvSpPr>
            <p:cNvPr id="102" name="TextBox 101">
              <a:extLst>
                <a:ext uri="{FF2B5EF4-FFF2-40B4-BE49-F238E27FC236}">
                  <a16:creationId xmlns:a16="http://schemas.microsoft.com/office/drawing/2014/main" id="{E8FA565B-CDC1-A432-89D4-E3F7FA875214}"/>
                </a:ext>
              </a:extLst>
            </p:cNvPr>
            <p:cNvSpPr txBox="1"/>
            <p:nvPr/>
          </p:nvSpPr>
          <p:spPr>
            <a:xfrm>
              <a:off x="5137119" y="3943692"/>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2.5%</a:t>
              </a:r>
            </a:p>
          </p:txBody>
        </p:sp>
        <p:sp>
          <p:nvSpPr>
            <p:cNvPr id="103" name="TextBox 102">
              <a:extLst>
                <a:ext uri="{FF2B5EF4-FFF2-40B4-BE49-F238E27FC236}">
                  <a16:creationId xmlns:a16="http://schemas.microsoft.com/office/drawing/2014/main" id="{A3BE8C36-589B-E92E-1800-F00F647DD98C}"/>
                </a:ext>
              </a:extLst>
            </p:cNvPr>
            <p:cNvSpPr txBox="1"/>
            <p:nvPr/>
          </p:nvSpPr>
          <p:spPr>
            <a:xfrm>
              <a:off x="5130722" y="4370303"/>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1.9%</a:t>
              </a:r>
            </a:p>
          </p:txBody>
        </p:sp>
        <p:sp>
          <p:nvSpPr>
            <p:cNvPr id="104" name="TextBox 103">
              <a:extLst>
                <a:ext uri="{FF2B5EF4-FFF2-40B4-BE49-F238E27FC236}">
                  <a16:creationId xmlns:a16="http://schemas.microsoft.com/office/drawing/2014/main" id="{0A5A0D63-4C4E-38FA-990C-653374534142}"/>
                </a:ext>
              </a:extLst>
            </p:cNvPr>
            <p:cNvSpPr txBox="1"/>
            <p:nvPr/>
          </p:nvSpPr>
          <p:spPr>
            <a:xfrm>
              <a:off x="5112644" y="4783902"/>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1.4%</a:t>
              </a:r>
            </a:p>
          </p:txBody>
        </p:sp>
        <p:sp>
          <p:nvSpPr>
            <p:cNvPr id="105" name="TextBox 104">
              <a:extLst>
                <a:ext uri="{FF2B5EF4-FFF2-40B4-BE49-F238E27FC236}">
                  <a16:creationId xmlns:a16="http://schemas.microsoft.com/office/drawing/2014/main" id="{27BED4CA-8862-C2D9-346E-7223FB5A6E94}"/>
                </a:ext>
              </a:extLst>
            </p:cNvPr>
            <p:cNvSpPr txBox="1"/>
            <p:nvPr/>
          </p:nvSpPr>
          <p:spPr>
            <a:xfrm>
              <a:off x="5126192" y="5179144"/>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0.8%</a:t>
              </a:r>
            </a:p>
          </p:txBody>
        </p:sp>
        <p:sp>
          <p:nvSpPr>
            <p:cNvPr id="106" name="TextBox 105">
              <a:extLst>
                <a:ext uri="{FF2B5EF4-FFF2-40B4-BE49-F238E27FC236}">
                  <a16:creationId xmlns:a16="http://schemas.microsoft.com/office/drawing/2014/main" id="{4C450A12-2248-A78E-7F5F-622C9E84E949}"/>
                </a:ext>
              </a:extLst>
            </p:cNvPr>
            <p:cNvSpPr txBox="1"/>
            <p:nvPr/>
          </p:nvSpPr>
          <p:spPr>
            <a:xfrm>
              <a:off x="5137119" y="5550570"/>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0.7%</a:t>
              </a:r>
            </a:p>
          </p:txBody>
        </p:sp>
        <p:sp>
          <p:nvSpPr>
            <p:cNvPr id="107" name="TextBox 106">
              <a:extLst>
                <a:ext uri="{FF2B5EF4-FFF2-40B4-BE49-F238E27FC236}">
                  <a16:creationId xmlns:a16="http://schemas.microsoft.com/office/drawing/2014/main" id="{CF00435A-AC5C-E90D-D53B-4F0977DD2C67}"/>
                </a:ext>
              </a:extLst>
            </p:cNvPr>
            <p:cNvSpPr txBox="1"/>
            <p:nvPr/>
          </p:nvSpPr>
          <p:spPr>
            <a:xfrm>
              <a:off x="5137117" y="5983782"/>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0.6%</a:t>
              </a:r>
            </a:p>
          </p:txBody>
        </p:sp>
        <p:sp>
          <p:nvSpPr>
            <p:cNvPr id="108" name="TextBox 107">
              <a:extLst>
                <a:ext uri="{FF2B5EF4-FFF2-40B4-BE49-F238E27FC236}">
                  <a16:creationId xmlns:a16="http://schemas.microsoft.com/office/drawing/2014/main" id="{D9E71D5F-BC93-1B34-2ECB-79B0D435F4C8}"/>
                </a:ext>
              </a:extLst>
            </p:cNvPr>
            <p:cNvSpPr txBox="1"/>
            <p:nvPr/>
          </p:nvSpPr>
          <p:spPr>
            <a:xfrm>
              <a:off x="6195288" y="1927527"/>
              <a:ext cx="14101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venir Next Demi Bold"/>
                  <a:ea typeface="+mn-ea"/>
                  <a:cs typeface="+mn-cs"/>
                </a:rPr>
                <a:t>AEP Growth</a:t>
              </a:r>
            </a:p>
          </p:txBody>
        </p:sp>
        <p:sp>
          <p:nvSpPr>
            <p:cNvPr id="109" name="TextBox 108">
              <a:extLst>
                <a:ext uri="{FF2B5EF4-FFF2-40B4-BE49-F238E27FC236}">
                  <a16:creationId xmlns:a16="http://schemas.microsoft.com/office/drawing/2014/main" id="{8EF7F0EE-8A8C-0D0C-D7AF-16988D2DD63C}"/>
                </a:ext>
              </a:extLst>
            </p:cNvPr>
            <p:cNvSpPr txBox="1"/>
            <p:nvPr/>
          </p:nvSpPr>
          <p:spPr>
            <a:xfrm>
              <a:off x="6396563" y="2251147"/>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Avenir Next"/>
                  <a:ea typeface="+mn-ea"/>
                  <a:cs typeface="+mn-cs"/>
                </a:rPr>
                <a:t>+49.1%</a:t>
              </a:r>
            </a:p>
          </p:txBody>
        </p:sp>
        <p:sp>
          <p:nvSpPr>
            <p:cNvPr id="110" name="TextBox 109">
              <a:extLst>
                <a:ext uri="{FF2B5EF4-FFF2-40B4-BE49-F238E27FC236}">
                  <a16:creationId xmlns:a16="http://schemas.microsoft.com/office/drawing/2014/main" id="{2E0CBCDA-0E5C-BFD0-6E71-DA0481CF524E}"/>
                </a:ext>
              </a:extLst>
            </p:cNvPr>
            <p:cNvSpPr txBox="1"/>
            <p:nvPr/>
          </p:nvSpPr>
          <p:spPr>
            <a:xfrm>
              <a:off x="6396563" y="2666229"/>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venir Next"/>
                  <a:ea typeface="+mn-ea"/>
                  <a:cs typeface="+mn-cs"/>
                </a:rPr>
                <a:t>-1.5%</a:t>
              </a:r>
            </a:p>
          </p:txBody>
        </p:sp>
        <p:sp>
          <p:nvSpPr>
            <p:cNvPr id="111" name="TextBox 110">
              <a:extLst>
                <a:ext uri="{FF2B5EF4-FFF2-40B4-BE49-F238E27FC236}">
                  <a16:creationId xmlns:a16="http://schemas.microsoft.com/office/drawing/2014/main" id="{9EC51370-D984-40B3-95FD-C446EAA4FCBD}"/>
                </a:ext>
              </a:extLst>
            </p:cNvPr>
            <p:cNvSpPr txBox="1"/>
            <p:nvPr/>
          </p:nvSpPr>
          <p:spPr>
            <a:xfrm>
              <a:off x="6396563" y="3094544"/>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Avenir Next"/>
                  <a:ea typeface="+mn-ea"/>
                  <a:cs typeface="+mn-cs"/>
                </a:rPr>
                <a:t>+18.4%</a:t>
              </a:r>
            </a:p>
          </p:txBody>
        </p:sp>
        <p:sp>
          <p:nvSpPr>
            <p:cNvPr id="112" name="TextBox 111">
              <a:extLst>
                <a:ext uri="{FF2B5EF4-FFF2-40B4-BE49-F238E27FC236}">
                  <a16:creationId xmlns:a16="http://schemas.microsoft.com/office/drawing/2014/main" id="{0E4DE470-2B21-C80F-561D-5D4B2AFD3F5A}"/>
                </a:ext>
              </a:extLst>
            </p:cNvPr>
            <p:cNvSpPr txBox="1"/>
            <p:nvPr/>
          </p:nvSpPr>
          <p:spPr>
            <a:xfrm>
              <a:off x="6396563" y="3521544"/>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Avenir Next"/>
                  <a:ea typeface="+mn-ea"/>
                  <a:cs typeface="+mn-cs"/>
                </a:rPr>
                <a:t>+34.7%</a:t>
              </a:r>
            </a:p>
          </p:txBody>
        </p:sp>
        <p:sp>
          <p:nvSpPr>
            <p:cNvPr id="113" name="TextBox 112">
              <a:extLst>
                <a:ext uri="{FF2B5EF4-FFF2-40B4-BE49-F238E27FC236}">
                  <a16:creationId xmlns:a16="http://schemas.microsoft.com/office/drawing/2014/main" id="{CE563DD1-CBE0-CEF6-993A-05AA985EF912}"/>
                </a:ext>
              </a:extLst>
            </p:cNvPr>
            <p:cNvSpPr txBox="1"/>
            <p:nvPr/>
          </p:nvSpPr>
          <p:spPr>
            <a:xfrm>
              <a:off x="6396563" y="3943692"/>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Avenir Next"/>
                  <a:ea typeface="+mn-ea"/>
                  <a:cs typeface="+mn-cs"/>
                </a:rPr>
                <a:t>+32.1%</a:t>
              </a:r>
            </a:p>
          </p:txBody>
        </p:sp>
        <p:sp>
          <p:nvSpPr>
            <p:cNvPr id="114" name="TextBox 113">
              <a:extLst>
                <a:ext uri="{FF2B5EF4-FFF2-40B4-BE49-F238E27FC236}">
                  <a16:creationId xmlns:a16="http://schemas.microsoft.com/office/drawing/2014/main" id="{5D772CA6-0D3C-DE7F-8548-3C3E8E5B21D1}"/>
                </a:ext>
              </a:extLst>
            </p:cNvPr>
            <p:cNvSpPr txBox="1"/>
            <p:nvPr/>
          </p:nvSpPr>
          <p:spPr>
            <a:xfrm>
              <a:off x="6396563" y="4370303"/>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venir Next"/>
                  <a:ea typeface="+mn-ea"/>
                  <a:cs typeface="+mn-cs"/>
                </a:rPr>
                <a:t>-13.2%</a:t>
              </a:r>
            </a:p>
          </p:txBody>
        </p:sp>
        <p:sp>
          <p:nvSpPr>
            <p:cNvPr id="115" name="TextBox 114">
              <a:extLst>
                <a:ext uri="{FF2B5EF4-FFF2-40B4-BE49-F238E27FC236}">
                  <a16:creationId xmlns:a16="http://schemas.microsoft.com/office/drawing/2014/main" id="{0E1A2AA1-560E-465F-0953-49C3EFA1C503}"/>
                </a:ext>
              </a:extLst>
            </p:cNvPr>
            <p:cNvSpPr txBox="1"/>
            <p:nvPr/>
          </p:nvSpPr>
          <p:spPr>
            <a:xfrm>
              <a:off x="6396563" y="4783902"/>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Avenir Next"/>
                  <a:ea typeface="+mn-ea"/>
                  <a:cs typeface="+mn-cs"/>
                </a:rPr>
                <a:t>+62.1%</a:t>
              </a:r>
            </a:p>
          </p:txBody>
        </p:sp>
        <p:sp>
          <p:nvSpPr>
            <p:cNvPr id="116" name="TextBox 115">
              <a:extLst>
                <a:ext uri="{FF2B5EF4-FFF2-40B4-BE49-F238E27FC236}">
                  <a16:creationId xmlns:a16="http://schemas.microsoft.com/office/drawing/2014/main" id="{A5E77DEE-7D50-8858-6058-B8561C2825F8}"/>
                </a:ext>
              </a:extLst>
            </p:cNvPr>
            <p:cNvSpPr txBox="1"/>
            <p:nvPr/>
          </p:nvSpPr>
          <p:spPr>
            <a:xfrm>
              <a:off x="6396563" y="5179144"/>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Avenir Next"/>
                  <a:ea typeface="+mn-ea"/>
                  <a:cs typeface="+mn-cs"/>
                </a:rPr>
                <a:t>+12.2%</a:t>
              </a:r>
            </a:p>
          </p:txBody>
        </p:sp>
        <p:sp>
          <p:nvSpPr>
            <p:cNvPr id="117" name="TextBox 116">
              <a:extLst>
                <a:ext uri="{FF2B5EF4-FFF2-40B4-BE49-F238E27FC236}">
                  <a16:creationId xmlns:a16="http://schemas.microsoft.com/office/drawing/2014/main" id="{AC47FF80-DD96-1F89-296F-13945F8DA2EE}"/>
                </a:ext>
              </a:extLst>
            </p:cNvPr>
            <p:cNvSpPr txBox="1"/>
            <p:nvPr/>
          </p:nvSpPr>
          <p:spPr>
            <a:xfrm>
              <a:off x="6396563" y="5550570"/>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Avenir Next"/>
                  <a:ea typeface="+mn-ea"/>
                  <a:cs typeface="+mn-cs"/>
                </a:rPr>
                <a:t>+17.9%</a:t>
              </a:r>
            </a:p>
          </p:txBody>
        </p:sp>
        <p:sp>
          <p:nvSpPr>
            <p:cNvPr id="118" name="TextBox 117">
              <a:extLst>
                <a:ext uri="{FF2B5EF4-FFF2-40B4-BE49-F238E27FC236}">
                  <a16:creationId xmlns:a16="http://schemas.microsoft.com/office/drawing/2014/main" id="{A38F7AAD-21B2-F14B-88D2-F592E58D260B}"/>
                </a:ext>
              </a:extLst>
            </p:cNvPr>
            <p:cNvSpPr txBox="1"/>
            <p:nvPr/>
          </p:nvSpPr>
          <p:spPr>
            <a:xfrm>
              <a:off x="6396563" y="5983782"/>
              <a:ext cx="10076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Avenir Next"/>
                  <a:ea typeface="+mn-ea"/>
                  <a:cs typeface="+mn-cs"/>
                </a:rPr>
                <a:t>+17.9%</a:t>
              </a:r>
            </a:p>
          </p:txBody>
        </p:sp>
        <p:sp>
          <p:nvSpPr>
            <p:cNvPr id="119" name="Rectangle: Rounded Corners 118">
              <a:extLst>
                <a:ext uri="{FF2B5EF4-FFF2-40B4-BE49-F238E27FC236}">
                  <a16:creationId xmlns:a16="http://schemas.microsoft.com/office/drawing/2014/main" id="{1F5C65AF-C3D2-2548-27FC-D4B1365E013D}"/>
                </a:ext>
              </a:extLst>
            </p:cNvPr>
            <p:cNvSpPr/>
            <p:nvPr/>
          </p:nvSpPr>
          <p:spPr>
            <a:xfrm>
              <a:off x="627104" y="4704863"/>
              <a:ext cx="6770157" cy="457200"/>
            </a:xfrm>
            <a:prstGeom prst="roundRect">
              <a:avLst/>
            </a:prstGeom>
            <a:noFill/>
            <a:ln>
              <a:solidFill>
                <a:srgbClr val="F791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venir Next"/>
                <a:ea typeface="+mn-ea"/>
                <a:cs typeface="+mn-cs"/>
              </a:endParaRPr>
            </a:p>
          </p:txBody>
        </p:sp>
        <p:sp>
          <p:nvSpPr>
            <p:cNvPr id="120" name="TextBox 119">
              <a:extLst>
                <a:ext uri="{FF2B5EF4-FFF2-40B4-BE49-F238E27FC236}">
                  <a16:creationId xmlns:a16="http://schemas.microsoft.com/office/drawing/2014/main" id="{E4E7FF8A-1886-2FA3-A70A-D32E2123B0D1}"/>
                </a:ext>
              </a:extLst>
            </p:cNvPr>
            <p:cNvSpPr txBox="1"/>
            <p:nvPr/>
          </p:nvSpPr>
          <p:spPr>
            <a:xfrm>
              <a:off x="1451248" y="1552748"/>
              <a:ext cx="52670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0000"/>
                  </a:solidFill>
                  <a:effectLst/>
                  <a:uLnTx/>
                  <a:uFillTx/>
                  <a:latin typeface="Avenir Next Demi Bold"/>
                  <a:ea typeface="+mn-ea"/>
                  <a:cs typeface="+mn-cs"/>
                </a:rPr>
                <a:t>Top C-SNP Carriers by Enrollment Totals</a:t>
              </a:r>
              <a:endParaRPr kumimoji="0" lang="en-US" sz="1400" b="1" i="0" u="sng" strike="noStrike" kern="1200" cap="none" spc="0" normalizeH="0" baseline="30000" noProof="0">
                <a:ln>
                  <a:noFill/>
                </a:ln>
                <a:solidFill>
                  <a:srgbClr val="000000"/>
                </a:solidFill>
                <a:effectLst/>
                <a:uLnTx/>
                <a:uFillTx/>
                <a:latin typeface="Avenir Next Demi Bold"/>
                <a:ea typeface="+mn-ea"/>
                <a:cs typeface="+mn-cs"/>
              </a:endParaRPr>
            </a:p>
          </p:txBody>
        </p:sp>
      </p:grpSp>
      <p:grpSp>
        <p:nvGrpSpPr>
          <p:cNvPr id="121" name="Group 120">
            <a:extLst>
              <a:ext uri="{FF2B5EF4-FFF2-40B4-BE49-F238E27FC236}">
                <a16:creationId xmlns:a16="http://schemas.microsoft.com/office/drawing/2014/main" id="{EE00BDE1-1F1F-9B4A-D6E7-D0245DFFEEB4}"/>
              </a:ext>
            </a:extLst>
          </p:cNvPr>
          <p:cNvGrpSpPr/>
          <p:nvPr/>
        </p:nvGrpSpPr>
        <p:grpSpPr>
          <a:xfrm>
            <a:off x="7659561" y="1888153"/>
            <a:ext cx="4209165" cy="4227793"/>
            <a:chOff x="7557962" y="1516968"/>
            <a:chExt cx="4209165" cy="4227793"/>
          </a:xfrm>
        </p:grpSpPr>
        <p:sp>
          <p:nvSpPr>
            <p:cNvPr id="122" name="Rectangle: Rounded Corners 121">
              <a:extLst>
                <a:ext uri="{FF2B5EF4-FFF2-40B4-BE49-F238E27FC236}">
                  <a16:creationId xmlns:a16="http://schemas.microsoft.com/office/drawing/2014/main" id="{FAD0CD6D-14DF-44B1-2DA1-418808A1CC46}"/>
                </a:ext>
              </a:extLst>
            </p:cNvPr>
            <p:cNvSpPr/>
            <p:nvPr/>
          </p:nvSpPr>
          <p:spPr>
            <a:xfrm>
              <a:off x="7557962" y="1516968"/>
              <a:ext cx="4209165" cy="4227793"/>
            </a:xfrm>
            <a:prstGeom prst="roundRect">
              <a:avLst>
                <a:gd name="adj" fmla="val 1271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a:ea typeface="+mn-ea"/>
                <a:cs typeface="+mn-cs"/>
              </a:endParaRPr>
            </a:p>
          </p:txBody>
        </p:sp>
        <p:cxnSp>
          <p:nvCxnSpPr>
            <p:cNvPr id="123" name="Straight Connector 122">
              <a:extLst>
                <a:ext uri="{FF2B5EF4-FFF2-40B4-BE49-F238E27FC236}">
                  <a16:creationId xmlns:a16="http://schemas.microsoft.com/office/drawing/2014/main" id="{2FEE1B8D-A11F-375E-DE4D-746B0EA54142}"/>
                </a:ext>
              </a:extLst>
            </p:cNvPr>
            <p:cNvCxnSpPr>
              <a:cxnSpLocks/>
            </p:cNvCxnSpPr>
            <p:nvPr/>
          </p:nvCxnSpPr>
          <p:spPr>
            <a:xfrm>
              <a:off x="7790886" y="2209300"/>
              <a:ext cx="3629891" cy="0"/>
            </a:xfrm>
            <a:prstGeom prst="line">
              <a:avLst/>
            </a:prstGeom>
            <a:ln w="19050">
              <a:solidFill>
                <a:srgbClr val="006F81"/>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C43EF243-8435-6361-27EF-C1F708FF866F}"/>
                </a:ext>
              </a:extLst>
            </p:cNvPr>
            <p:cNvSpPr txBox="1"/>
            <p:nvPr/>
          </p:nvSpPr>
          <p:spPr>
            <a:xfrm>
              <a:off x="7984389" y="2014654"/>
              <a:ext cx="3242883" cy="369332"/>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Demi Bold"/>
                  <a:ea typeface="+mn-ea"/>
                  <a:cs typeface="+mn-cs"/>
                </a:rPr>
                <a:t>How Zing Stacks Nationally</a:t>
              </a:r>
            </a:p>
          </p:txBody>
        </p:sp>
        <p:grpSp>
          <p:nvGrpSpPr>
            <p:cNvPr id="125" name="Group 124">
              <a:extLst>
                <a:ext uri="{FF2B5EF4-FFF2-40B4-BE49-F238E27FC236}">
                  <a16:creationId xmlns:a16="http://schemas.microsoft.com/office/drawing/2014/main" id="{30683F4C-DC19-B5D5-494B-0B410F18F33C}"/>
                </a:ext>
              </a:extLst>
            </p:cNvPr>
            <p:cNvGrpSpPr/>
            <p:nvPr/>
          </p:nvGrpSpPr>
          <p:grpSpPr>
            <a:xfrm>
              <a:off x="7700880" y="2594239"/>
              <a:ext cx="3880004" cy="2567269"/>
              <a:chOff x="7553104" y="2686599"/>
              <a:chExt cx="4079336" cy="2567269"/>
            </a:xfrm>
          </p:grpSpPr>
          <p:sp>
            <p:nvSpPr>
              <p:cNvPr id="126" name="TextBox 125">
                <a:extLst>
                  <a:ext uri="{FF2B5EF4-FFF2-40B4-BE49-F238E27FC236}">
                    <a16:creationId xmlns:a16="http://schemas.microsoft.com/office/drawing/2014/main" id="{5EB4E8C4-7991-C7AE-5A58-1B802F65D7EB}"/>
                  </a:ext>
                </a:extLst>
              </p:cNvPr>
              <p:cNvSpPr txBox="1"/>
              <p:nvPr/>
            </p:nvSpPr>
            <p:spPr>
              <a:xfrm>
                <a:off x="8059213" y="2686599"/>
                <a:ext cx="30698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Fastest growing established C-SNP carrier during AEP!</a:t>
                </a:r>
              </a:p>
            </p:txBody>
          </p:sp>
          <p:pic>
            <p:nvPicPr>
              <p:cNvPr id="127" name="Graphic 126" descr="Badge New with solid fill">
                <a:extLst>
                  <a:ext uri="{FF2B5EF4-FFF2-40B4-BE49-F238E27FC236}">
                    <a16:creationId xmlns:a16="http://schemas.microsoft.com/office/drawing/2014/main" id="{1E05EC96-6FDF-3A0D-F35B-C2C24E12E5CF}"/>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566836" y="2714645"/>
                <a:ext cx="483503" cy="483503"/>
              </a:xfrm>
              <a:prstGeom prst="rect">
                <a:avLst/>
              </a:prstGeom>
            </p:spPr>
          </p:pic>
          <p:pic>
            <p:nvPicPr>
              <p:cNvPr id="128" name="Graphic 127" descr="Badge New with solid fill">
                <a:extLst>
                  <a:ext uri="{FF2B5EF4-FFF2-40B4-BE49-F238E27FC236}">
                    <a16:creationId xmlns:a16="http://schemas.microsoft.com/office/drawing/2014/main" id="{F40A5E37-B481-3A68-6CF3-5E70215A32A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553104" y="3707139"/>
                <a:ext cx="483503" cy="483503"/>
              </a:xfrm>
              <a:prstGeom prst="rect">
                <a:avLst/>
              </a:prstGeom>
            </p:spPr>
          </p:pic>
          <p:pic>
            <p:nvPicPr>
              <p:cNvPr id="129" name="Graphic 128" descr="Badge New with solid fill">
                <a:extLst>
                  <a:ext uri="{FF2B5EF4-FFF2-40B4-BE49-F238E27FC236}">
                    <a16:creationId xmlns:a16="http://schemas.microsoft.com/office/drawing/2014/main" id="{6C2B642B-C45E-DCF9-1786-E877C86F0EF9}"/>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564406" y="4699633"/>
                <a:ext cx="483503" cy="483503"/>
              </a:xfrm>
              <a:prstGeom prst="rect">
                <a:avLst/>
              </a:prstGeom>
            </p:spPr>
          </p:pic>
          <p:sp>
            <p:nvSpPr>
              <p:cNvPr id="130" name="TextBox 129">
                <a:extLst>
                  <a:ext uri="{FF2B5EF4-FFF2-40B4-BE49-F238E27FC236}">
                    <a16:creationId xmlns:a16="http://schemas.microsoft.com/office/drawing/2014/main" id="{48C589C0-05D9-127E-8C25-875900AEEC08}"/>
                  </a:ext>
                </a:extLst>
              </p:cNvPr>
              <p:cNvSpPr txBox="1"/>
              <p:nvPr/>
            </p:nvSpPr>
            <p:spPr>
              <a:xfrm>
                <a:off x="8036607" y="3584730"/>
                <a:ext cx="35845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7</a:t>
                </a:r>
                <a:r>
                  <a:rPr kumimoji="0" lang="en-US" sz="1600" b="0" i="0" u="none" strike="noStrike" kern="1200" cap="none" spc="0" normalizeH="0" baseline="30000" noProof="0">
                    <a:ln>
                      <a:noFill/>
                    </a:ln>
                    <a:solidFill>
                      <a:prstClr val="black"/>
                    </a:solidFill>
                    <a:effectLst/>
                    <a:uLnTx/>
                    <a:uFillTx/>
                    <a:latin typeface="Avenir Next"/>
                    <a:ea typeface="+mn-ea"/>
                    <a:cs typeface="+mn-cs"/>
                  </a:rPr>
                  <a:t>th</a:t>
                </a:r>
                <a:r>
                  <a:rPr kumimoji="0" lang="en-US" sz="1600" b="0" i="0" u="none" strike="noStrike" kern="1200" cap="none" spc="0" normalizeH="0" baseline="0" noProof="0">
                    <a:ln>
                      <a:noFill/>
                    </a:ln>
                    <a:solidFill>
                      <a:prstClr val="black"/>
                    </a:solidFill>
                    <a:effectLst/>
                    <a:uLnTx/>
                    <a:uFillTx/>
                    <a:latin typeface="Avenir Next"/>
                    <a:ea typeface="+mn-ea"/>
                    <a:cs typeface="+mn-cs"/>
                  </a:rPr>
                  <a:t> largest C-SNP carrier nationally, and 4</a:t>
                </a:r>
                <a:r>
                  <a:rPr kumimoji="0" lang="en-US" sz="1600" b="0" i="0" u="none" strike="noStrike" kern="1200" cap="none" spc="0" normalizeH="0" baseline="30000" noProof="0">
                    <a:ln>
                      <a:noFill/>
                    </a:ln>
                    <a:solidFill>
                      <a:prstClr val="black"/>
                    </a:solidFill>
                    <a:effectLst/>
                    <a:uLnTx/>
                    <a:uFillTx/>
                    <a:latin typeface="Avenir Next"/>
                    <a:ea typeface="+mn-ea"/>
                    <a:cs typeface="+mn-cs"/>
                  </a:rPr>
                  <a:t>th</a:t>
                </a:r>
                <a:r>
                  <a:rPr kumimoji="0" lang="en-US" sz="1600" b="0" i="0" u="none" strike="noStrike" kern="1200" cap="none" spc="0" normalizeH="0" baseline="0" noProof="0">
                    <a:ln>
                      <a:noFill/>
                    </a:ln>
                    <a:solidFill>
                      <a:prstClr val="black"/>
                    </a:solidFill>
                    <a:effectLst/>
                    <a:uLnTx/>
                    <a:uFillTx/>
                    <a:latin typeface="Avenir Next"/>
                    <a:ea typeface="+mn-ea"/>
                    <a:cs typeface="+mn-cs"/>
                  </a:rPr>
                  <a:t> largest excluding California enrollment!</a:t>
                </a:r>
              </a:p>
            </p:txBody>
          </p:sp>
          <p:sp>
            <p:nvSpPr>
              <p:cNvPr id="131" name="TextBox 130">
                <a:extLst>
                  <a:ext uri="{FF2B5EF4-FFF2-40B4-BE49-F238E27FC236}">
                    <a16:creationId xmlns:a16="http://schemas.microsoft.com/office/drawing/2014/main" id="{0B650969-0CE9-A556-9569-481254311CA9}"/>
                  </a:ext>
                </a:extLst>
              </p:cNvPr>
              <p:cNvSpPr txBox="1"/>
              <p:nvPr/>
            </p:nvSpPr>
            <p:spPr>
              <a:xfrm>
                <a:off x="8047909" y="4422871"/>
                <a:ext cx="35845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a:ea typeface="+mn-ea"/>
                    <a:cs typeface="+mn-cs"/>
                  </a:rPr>
                  <a:t>Top 3 C-SNP offerings in every established market!</a:t>
                </a:r>
              </a:p>
            </p:txBody>
          </p:sp>
        </p:grpSp>
      </p:grpSp>
      <p:sp>
        <p:nvSpPr>
          <p:cNvPr id="132" name="Text Placeholder 12">
            <a:extLst>
              <a:ext uri="{FF2B5EF4-FFF2-40B4-BE49-F238E27FC236}">
                <a16:creationId xmlns:a16="http://schemas.microsoft.com/office/drawing/2014/main" id="{7CC0A0B3-ED6E-B5F0-3B87-46048FECC4E5}"/>
              </a:ext>
            </a:extLst>
          </p:cNvPr>
          <p:cNvSpPr>
            <a:spLocks noGrp="1"/>
          </p:cNvSpPr>
          <p:nvPr>
            <p:ph type="body" sz="quarter" idx="32"/>
          </p:nvPr>
        </p:nvSpPr>
        <p:spPr>
          <a:xfrm>
            <a:off x="431801" y="1008000"/>
            <a:ext cx="10899922" cy="360000"/>
          </a:xfrm>
        </p:spPr>
        <p:txBody>
          <a:bodyPr/>
          <a:lstStyle/>
          <a:p>
            <a:r>
              <a:rPr lang="en-US" sz="1600"/>
              <a:t>C-SNP market leaders continue expansion, with Zing Health leading regional growth</a:t>
            </a:r>
          </a:p>
        </p:txBody>
      </p:sp>
    </p:spTree>
    <p:extLst>
      <p:ext uri="{BB962C8B-B14F-4D97-AF65-F5344CB8AC3E}">
        <p14:creationId xmlns:p14="http://schemas.microsoft.com/office/powerpoint/2010/main" val="27490410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Simple Light">
  <a:themeElements>
    <a:clrScheme name="Custom 49">
      <a:dk1>
        <a:srgbClr val="09373E"/>
      </a:dk1>
      <a:lt1>
        <a:srgbClr val="FFFFFF"/>
      </a:lt1>
      <a:dk2>
        <a:srgbClr val="768183"/>
      </a:dk2>
      <a:lt2>
        <a:srgbClr val="EEEEEE"/>
      </a:lt2>
      <a:accent1>
        <a:srgbClr val="006F81"/>
      </a:accent1>
      <a:accent2>
        <a:srgbClr val="518677"/>
      </a:accent2>
      <a:accent3>
        <a:srgbClr val="92D3C5"/>
      </a:accent3>
      <a:accent4>
        <a:srgbClr val="B8E1D7"/>
      </a:accent4>
      <a:accent5>
        <a:srgbClr val="A6DDE3"/>
      </a:accent5>
      <a:accent6>
        <a:srgbClr val="E0F2F5"/>
      </a:accent6>
      <a:hlink>
        <a:srgbClr val="0097A7"/>
      </a:hlink>
      <a:folHlink>
        <a:srgbClr val="0097A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Zing Theme">
      <a:dk1>
        <a:sysClr val="windowText" lastClr="000000"/>
      </a:dk1>
      <a:lt1>
        <a:sysClr val="window" lastClr="FFFFFF"/>
      </a:lt1>
      <a:dk2>
        <a:srgbClr val="000000"/>
      </a:dk2>
      <a:lt2>
        <a:srgbClr val="FFFFFF"/>
      </a:lt2>
      <a:accent1>
        <a:srgbClr val="007082"/>
      </a:accent1>
      <a:accent2>
        <a:srgbClr val="92D3C5"/>
      </a:accent2>
      <a:accent3>
        <a:srgbClr val="E3E3E3"/>
      </a:accent3>
      <a:accent4>
        <a:srgbClr val="F79135"/>
      </a:accent4>
      <a:accent5>
        <a:srgbClr val="E4CED0"/>
      </a:accent5>
      <a:accent6>
        <a:srgbClr val="FFFFFF"/>
      </a:accent6>
      <a:hlink>
        <a:srgbClr val="0070C0"/>
      </a:hlink>
      <a:folHlink>
        <a:srgbClr val="650707"/>
      </a:folHlink>
    </a:clrScheme>
    <a:fontScheme name="Custom 1">
      <a:majorFont>
        <a:latin typeface="Avenir Next Demi Bold"/>
        <a:ea typeface=""/>
        <a:cs typeface=""/>
      </a:majorFont>
      <a:minorFont>
        <a:latin typeface="Avenir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TotalTime>
  <Words>8613</Words>
  <Application>Microsoft Office PowerPoint</Application>
  <PresentationFormat>Widescreen</PresentationFormat>
  <Paragraphs>1339</Paragraphs>
  <Slides>64</Slides>
  <Notes>46</Notes>
  <HiddenSlides>29</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64</vt:i4>
      </vt:variant>
    </vt:vector>
  </HeadingPairs>
  <TitlesOfParts>
    <vt:vector size="85" baseType="lpstr">
      <vt:lpstr>Arial</vt:lpstr>
      <vt:lpstr>Arial,Sans-Serif</vt:lpstr>
      <vt:lpstr>Avenir</vt:lpstr>
      <vt:lpstr>Avenir Next</vt:lpstr>
      <vt:lpstr>Avenir Next (Body)</vt:lpstr>
      <vt:lpstr>Avenir Next (Body)</vt:lpstr>
      <vt:lpstr>Avenir Next Demi Bold</vt:lpstr>
      <vt:lpstr>Avenir Next LT Pro</vt:lpstr>
      <vt:lpstr>Avenir Next LT Pro Demi</vt:lpstr>
      <vt:lpstr>Avenir Next Medium</vt:lpstr>
      <vt:lpstr>Calibri</vt:lpstr>
      <vt:lpstr>League Spartan</vt:lpstr>
      <vt:lpstr>Muli</vt:lpstr>
      <vt:lpstr>Roboto</vt:lpstr>
      <vt:lpstr>Roboto Slab</vt:lpstr>
      <vt:lpstr>Symbol</vt:lpstr>
      <vt:lpstr>Times New Roman</vt:lpstr>
      <vt:lpstr>Wingdings</vt:lpstr>
      <vt:lpstr>Simple Light</vt:lpstr>
      <vt:lpstr>2_Office Theme</vt:lpstr>
      <vt:lpstr>3_Office Theme</vt:lpstr>
      <vt:lpstr>2026 Plan Rollout  MI</vt:lpstr>
      <vt:lpstr>2026 Product Overview  National</vt:lpstr>
      <vt:lpstr>Before We Begin</vt:lpstr>
      <vt:lpstr>Welcome to Zing Health!</vt:lpstr>
      <vt:lpstr>Our Story</vt:lpstr>
      <vt:lpstr>Gold Standard Performance Winner</vt:lpstr>
      <vt:lpstr>Zing YOY Growth</vt:lpstr>
      <vt:lpstr>National C-SNP Growth</vt:lpstr>
      <vt:lpstr>National C-SNP Landscape</vt:lpstr>
      <vt:lpstr>C-SNPs Offer Year-Round Growth</vt:lpstr>
      <vt:lpstr>Special Election Periods – What’s New</vt:lpstr>
      <vt:lpstr>Overlapping Enrollment Periods</vt:lpstr>
      <vt:lpstr>2026 Plan Types Offered</vt:lpstr>
      <vt:lpstr>2026 Product Highlights </vt:lpstr>
      <vt:lpstr>Chronic Special Needs Plan (C-SNP)</vt:lpstr>
      <vt:lpstr>ESRD / Chronic Kidney Disease (CKD) C-SNP</vt:lpstr>
      <vt:lpstr>Overweight, Obesity, Metabolic Syndrome C-SNP^</vt:lpstr>
      <vt:lpstr>Calculating BMI | How to Assist Members </vt:lpstr>
      <vt:lpstr>Preferred Provider Organization (PPO)^</vt:lpstr>
      <vt:lpstr>Michigan Service Area</vt:lpstr>
      <vt:lpstr>2026 Michigan Plan Portfolio</vt:lpstr>
      <vt:lpstr>2026 Michigan Plan Types</vt:lpstr>
      <vt:lpstr>2026 Michigan  Highlights</vt:lpstr>
      <vt:lpstr>PowerPoint Presentation</vt:lpstr>
      <vt:lpstr>PowerPoint Presentation</vt:lpstr>
      <vt:lpstr>PowerPoint Presentation</vt:lpstr>
      <vt:lpstr>PowerPoint Presentation</vt:lpstr>
      <vt:lpstr>2026 Michigan C-SNP Opportunity</vt:lpstr>
      <vt:lpstr>Michigan Provider Partners</vt:lpstr>
      <vt:lpstr>2026 Supplemental Benefits</vt:lpstr>
      <vt:lpstr>2026 Supplemental Benefits</vt:lpstr>
      <vt:lpstr>2026 New SSBCI Benefits</vt:lpstr>
      <vt:lpstr>2026 Supplemental Benefits</vt:lpstr>
      <vt:lpstr>2026 Supplemental Benefits</vt:lpstr>
      <vt:lpstr>2026 Supplemental Benefits</vt:lpstr>
      <vt:lpstr>2026 Supplemental Benefits</vt:lpstr>
      <vt:lpstr>2026 Supplemental Benefits</vt:lpstr>
      <vt:lpstr>2026 Tier 6 Brand Name Drugs</vt:lpstr>
      <vt:lpstr>Formulary Insulins</vt:lpstr>
      <vt:lpstr>Continuous Glucose Monitor (CGM)</vt:lpstr>
      <vt:lpstr>Preferred Diabetic Test Strips</vt:lpstr>
      <vt:lpstr>Men’s Health</vt:lpstr>
      <vt:lpstr>Coordinated Care Model Partners</vt:lpstr>
      <vt:lpstr>2026 Product Certification</vt:lpstr>
      <vt:lpstr>2026 AHIP</vt:lpstr>
      <vt:lpstr>Broker Portal</vt:lpstr>
      <vt:lpstr>New 2026 Enrollment Platform</vt:lpstr>
      <vt:lpstr>Additional Enrollment Methods</vt:lpstr>
      <vt:lpstr>Health Risk Assessment (HRA)</vt:lpstr>
      <vt:lpstr>2026 SSBCI HRA Requirement</vt:lpstr>
      <vt:lpstr>C-SNP Verification </vt:lpstr>
      <vt:lpstr>C-SNP Verification </vt:lpstr>
      <vt:lpstr>C-SNP Enrollment Ineligibility</vt:lpstr>
      <vt:lpstr>Identifying C-SNP Eligibles</vt:lpstr>
      <vt:lpstr>C-SNP Prospecting</vt:lpstr>
      <vt:lpstr>Prospecting Ideas</vt:lpstr>
      <vt:lpstr>Sales and Field Marketing Materials</vt:lpstr>
      <vt:lpstr>Information at your Fingertips</vt:lpstr>
      <vt:lpstr>End of Year Incentive</vt:lpstr>
      <vt:lpstr>PowerPoint Presentation</vt:lpstr>
      <vt:lpstr>PowerPoint Presentation</vt:lpstr>
      <vt:lpstr>PowerPoint Presentation</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Murray</dc:creator>
  <cp:lastModifiedBy>Teresa Lara</cp:lastModifiedBy>
  <cp:revision>44</cp:revision>
  <dcterms:created xsi:type="dcterms:W3CDTF">2023-07-26T20:42:44Z</dcterms:created>
  <dcterms:modified xsi:type="dcterms:W3CDTF">2025-08-21T13:26:37Z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2023-07-07T00:00:00Z</vt:filetime>
  </property>
  <property fmtid="{D5CDD505-2E9C-101B-9397-08002B2CF9AE}" pid="3" name="Creator">
    <vt:lpwstr>Adobe InDesign 18.0 (Windows)</vt:lpwstr>
  </property>
  <property fmtid="{D5CDD505-2E9C-101B-9397-08002B2CF9AE}" pid="4" name="LastSaved">
    <vt:filetime>2023-07-26T00:00:00Z</vt:filetime>
  </property>
  <property fmtid="{D5CDD505-2E9C-101B-9397-08002B2CF9AE}" pid="5" name="Producer">
    <vt:lpwstr>Adobe PDF Library 17.0</vt:lpwstr>
  </property>
</Properties>
</file>