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1387" r:id="rId3"/>
    <p:sldId id="1386" r:id="rId4"/>
    <p:sldId id="1396" r:id="rId5"/>
    <p:sldId id="1397" r:id="rId6"/>
    <p:sldId id="1398" r:id="rId7"/>
    <p:sldId id="1399" r:id="rId8"/>
    <p:sldId id="1400" r:id="rId9"/>
    <p:sldId id="1401" r:id="rId10"/>
    <p:sldId id="1402" r:id="rId11"/>
    <p:sldId id="1403" r:id="rId12"/>
    <p:sldId id="1404" r:id="rId13"/>
    <p:sldId id="140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AD5D5-D0A5-4E78-B4A2-41F376A393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539B09-5591-4696-93CB-BD7AF488E5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4B01C3-91EC-4699-99C7-1B50625C5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1DC4D-DE1B-453A-A64A-9D2233579B05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A387D8-9855-4E52-BACB-034556C55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3558BC-AF48-4F34-AA27-076C7623C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31DA7-43BD-487A-A56B-10FD76034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675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DC46E-CCF8-4E52-92B5-CE5EAF45F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D38490-CDC0-463E-8A3F-5399E5B7A1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84D02-A689-4A28-A36B-1ECD7BC0D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1DC4D-DE1B-453A-A64A-9D2233579B05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6CC9F2-BCB5-47D1-B675-B6FAD68A9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1467D9-4734-49F1-8A43-6C0240970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31DA7-43BD-487A-A56B-10FD76034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15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67B38-B141-44C4-B86E-A0C973BB4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EB5B15-ACBE-436B-B0A5-F2CB6E1272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46E295-FC04-488C-B3BE-D641E9B5A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1DC4D-DE1B-453A-A64A-9D2233579B05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74A918-FBA1-4DC1-B841-D866A57E0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C20AFA-C7D7-4B72-9921-B59417E3A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31DA7-43BD-487A-A56B-10FD76034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430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614A8-0B53-4DF3-A1F2-21C3285C6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456BBF-4C17-41FC-B5A6-DACD6C6914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9A8407-5528-4C4D-BDD8-BBABAADE42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DD715F-3DED-4002-A5CC-4A45803BA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1DC4D-DE1B-453A-A64A-9D2233579B05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FEBA37-DBBA-43A6-9583-B43FE760F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747FDC-51D2-4950-A907-4DC8BA68C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31DA7-43BD-487A-A56B-10FD76034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297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2AD4D-016C-4FE5-9774-D6A9856BD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D5A693-C236-477E-BE91-B02BA099BF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B4C17A-6ABA-415F-9F25-CF74754052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718E29-1A19-4D0B-B3DA-F357A42168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2C1170-BF4D-4FDC-A79D-752C32C8D9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FC7E54D-ABD3-4E39-AC98-32B3AE3EF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1DC4D-DE1B-453A-A64A-9D2233579B05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8E53F0-C3D6-42BE-8C4E-A45C858FA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21BB46-CB4E-4F80-872B-07AF7F279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31DA7-43BD-487A-A56B-10FD76034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292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91709-76FB-49F6-84EE-33E52E71B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635B80-EA0B-4ABC-BF36-877BDC82E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1DC4D-DE1B-453A-A64A-9D2233579B05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40C7C0-A351-47A2-AFD2-E2EBDCB23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F11417-508C-404D-BFD1-F9AA77D21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31DA7-43BD-487A-A56B-10FD76034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131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22033C-2AC2-4370-9C61-DE3260813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1DC4D-DE1B-453A-A64A-9D2233579B05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FB7DE4-4E60-4114-89D3-2EA7193D8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DA74B9-7A52-4A39-B1AD-BD9A282AE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31DA7-43BD-487A-A56B-10FD76034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822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BABE9-02B7-4151-B014-AC80FD805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DDB5DD-6878-4D2D-B92F-ECE8F9E50A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A36F70-36AA-4EE0-AFC6-BF94DDC3AD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239CCC-3DEC-424B-ABF7-7BAC294BB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1DC4D-DE1B-453A-A64A-9D2233579B05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12CFBF-CAF1-46F1-9F9D-553445B06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4CE269-89D5-4FB0-B065-9EE4A69AA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31DA7-43BD-487A-A56B-10FD76034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674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A57AC-2208-470E-87EC-2B4E226A6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54FFBB9-56F6-4930-851C-7D5011AF17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BEC757-5D5C-42FA-AE07-20827EE256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0C970B-47C6-4425-82B4-A93416137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1DC4D-DE1B-453A-A64A-9D2233579B05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AA7D17-BAF4-4322-806F-078D78C10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9E6531-B0DF-4392-AD8C-DED664F72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31DA7-43BD-487A-A56B-10FD76034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344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81323-A702-4B4D-BAB5-7B62F865C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D4397E-9CF9-43CF-BA79-22B104C66A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1CB21F-3008-4E00-8468-B88C1F7C2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1DC4D-DE1B-453A-A64A-9D2233579B05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0ABABD-6904-4420-AA8D-258DA9FC5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C6F15-4964-4F17-96F4-12A29BDE1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31DA7-43BD-487A-A56B-10FD76034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015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16E299-EF91-40C3-A087-084105492B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352807-C55D-465E-9BD8-F1D50D13FC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0A187A-8CC4-41E4-A980-1FC88B8C6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1DC4D-DE1B-453A-A64A-9D2233579B05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DE22A4-DBD7-4FE2-93B9-6CA6C4D84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96B141-6088-4AE9-9B2A-2CED2918E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31DA7-43BD-487A-A56B-10FD76034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1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F59D69-3D59-41C5-94CF-26ABF719D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16AE6C-BFE1-4F2D-A61E-C5BE280A21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518494-941F-4FF7-8201-312C203B3F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41DC4D-DE1B-453A-A64A-9D2233579B05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56060-2552-4B3A-B40D-028F27A34C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FBAD57-8C87-4B2F-B786-D39A60FE2F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431DA7-43BD-487A-A56B-10FD76034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223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ilverandfit.com/" TargetMode="Externa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silverandfit.com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CFC734D-BA13-481E-9D63-98CC6043B27E}"/>
              </a:ext>
            </a:extLst>
          </p:cNvPr>
          <p:cNvSpPr txBox="1"/>
          <p:nvPr/>
        </p:nvSpPr>
        <p:spPr>
          <a:xfrm>
            <a:off x="0" y="1881566"/>
            <a:ext cx="12192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Silver &amp; Fit Benefit </a:t>
            </a:r>
          </a:p>
          <a:p>
            <a:pPr algn="ctr"/>
            <a:r>
              <a:rPr lang="en-US" sz="4800" dirty="0"/>
              <a:t>with </a:t>
            </a:r>
          </a:p>
          <a:p>
            <a:pPr algn="ctr"/>
            <a:r>
              <a:rPr lang="en-US" sz="4800" dirty="0"/>
              <a:t>Physicians Mutual Medicare Supplements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C83BF7-2C60-4164-A94F-0EFDFABD05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9321" y="351073"/>
            <a:ext cx="2673358" cy="1302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389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0E4BCFD-7D90-42EA-8251-475ECA6AB0E2}"/>
              </a:ext>
            </a:extLst>
          </p:cNvPr>
          <p:cNvSpPr txBox="1">
            <a:spLocks/>
          </p:cNvSpPr>
          <p:nvPr/>
        </p:nvSpPr>
        <p:spPr>
          <a:xfrm>
            <a:off x="2080982" y="434324"/>
            <a:ext cx="7733121" cy="6403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rgbClr val="002060"/>
                </a:solidFill>
              </a:rPr>
              <a:t> </a:t>
            </a:r>
          </a:p>
          <a:p>
            <a:pPr algn="l"/>
            <a:r>
              <a:rPr lang="en-US" sz="2800" b="1" dirty="0">
                <a:solidFill>
                  <a:srgbClr val="002060"/>
                </a:solidFill>
              </a:rPr>
              <a:t>Standard Network = Free Gym Membership</a:t>
            </a:r>
            <a:endParaRPr lang="en-US" sz="2800" b="1" dirty="0">
              <a:solidFill>
                <a:srgbClr val="0B6CB6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248FF70-A15B-49D8-97EF-7EB2C8531D3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666" t="27778" r="34166" b="14444"/>
          <a:stretch/>
        </p:blipFill>
        <p:spPr>
          <a:xfrm>
            <a:off x="1722609" y="1419325"/>
            <a:ext cx="8533753" cy="512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395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0E4BCFD-7D90-42EA-8251-475ECA6AB0E2}"/>
              </a:ext>
            </a:extLst>
          </p:cNvPr>
          <p:cNvSpPr txBox="1">
            <a:spLocks/>
          </p:cNvSpPr>
          <p:nvPr/>
        </p:nvSpPr>
        <p:spPr>
          <a:xfrm>
            <a:off x="1968648" y="347643"/>
            <a:ext cx="8052950" cy="6513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rgbClr val="002060"/>
                </a:solidFill>
              </a:rPr>
              <a:t>Premium Network = Discounted Gym Membership</a:t>
            </a:r>
            <a:endParaRPr lang="en-US" sz="2800" b="1" dirty="0">
              <a:solidFill>
                <a:srgbClr val="0B6CB6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3D60E1-A6BD-4939-B78D-F1ADC9144F8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667" t="20370" r="28333" b="30741"/>
          <a:stretch/>
        </p:blipFill>
        <p:spPr>
          <a:xfrm>
            <a:off x="6641506" y="1203404"/>
            <a:ext cx="3702163" cy="509047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4CB0CB8-D398-48FC-968C-E6F3D77FDFAD}"/>
              </a:ext>
            </a:extLst>
          </p:cNvPr>
          <p:cNvSpPr txBox="1"/>
          <p:nvPr/>
        </p:nvSpPr>
        <p:spPr>
          <a:xfrm>
            <a:off x="1968648" y="1551837"/>
            <a:ext cx="467285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Over 5K participating fitness locations in the Premium Fitness Center Network.</a:t>
            </a:r>
          </a:p>
          <a:p>
            <a:endParaRPr lang="en-US" sz="2400" b="1" dirty="0">
              <a:solidFill>
                <a:schemeClr val="tx2"/>
              </a:solidFill>
              <a:latin typeface="+mj-lt"/>
            </a:endParaRPr>
          </a:p>
          <a:p>
            <a:pPr marL="171446" indent="-171446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/>
                </a:solidFill>
              </a:rPr>
              <a:t>Discounted member price</a:t>
            </a:r>
          </a:p>
          <a:p>
            <a:pPr marL="171446" indent="-171446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/>
                </a:solidFill>
                <a:latin typeface="+mj-lt"/>
              </a:rPr>
              <a:t>Fitness centers</a:t>
            </a:r>
          </a:p>
          <a:p>
            <a:pPr marL="171446" indent="-171446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/>
                </a:solidFill>
                <a:latin typeface="+mj-lt"/>
              </a:rPr>
              <a:t>Fitness studios</a:t>
            </a:r>
          </a:p>
          <a:p>
            <a:pPr marL="171446" indent="-171446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/>
                </a:solidFill>
                <a:latin typeface="+mj-lt"/>
              </a:rPr>
              <a:t>Activity-based locations</a:t>
            </a:r>
          </a:p>
        </p:txBody>
      </p:sp>
    </p:spTree>
    <p:extLst>
      <p:ext uri="{BB962C8B-B14F-4D97-AF65-F5344CB8AC3E}">
        <p14:creationId xmlns:p14="http://schemas.microsoft.com/office/powerpoint/2010/main" val="2448999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1EC9409-F89C-4A58-A2FD-0B3C4ED71E52}"/>
              </a:ext>
            </a:extLst>
          </p:cNvPr>
          <p:cNvSpPr txBox="1">
            <a:spLocks/>
          </p:cNvSpPr>
          <p:nvPr/>
        </p:nvSpPr>
        <p:spPr>
          <a:xfrm>
            <a:off x="2152650" y="1731964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15" indent="-428615" algn="l"/>
            <a:r>
              <a:rPr lang="en-US" dirty="0"/>
              <a:t>-</a:t>
            </a:r>
            <a:r>
              <a:rPr lang="en-US" sz="1600" dirty="0"/>
              <a:t>Personalized, behavioral based coaching over-the-phone or digital</a:t>
            </a:r>
          </a:p>
          <a:p>
            <a:pPr marL="428615" indent="-428615" algn="l"/>
            <a:r>
              <a:rPr lang="en-US" sz="1600" dirty="0"/>
              <a:t>	-Fall prevention</a:t>
            </a:r>
          </a:p>
          <a:p>
            <a:pPr marL="428615" indent="-428615" algn="l"/>
            <a:r>
              <a:rPr lang="en-US" sz="1600" dirty="0"/>
              <a:t>	-Physical Activity</a:t>
            </a:r>
          </a:p>
          <a:p>
            <a:pPr marL="428615" indent="-428615" algn="l"/>
            <a:r>
              <a:rPr lang="en-US" sz="1600" dirty="0"/>
              <a:t>	-Social Isolation Prevention</a:t>
            </a:r>
          </a:p>
          <a:p>
            <a:pPr marL="428615" indent="-428615" algn="l"/>
            <a:r>
              <a:rPr lang="en-US" sz="1600" dirty="0"/>
              <a:t>	-Lifestyle Choices – good habit</a:t>
            </a:r>
          </a:p>
          <a:p>
            <a:pPr marL="428615" indent="-428615" algn="l"/>
            <a:r>
              <a:rPr lang="en-US" sz="1600" dirty="0"/>
              <a:t>	-Physician Engagement – What to ask your Dr.</a:t>
            </a:r>
          </a:p>
          <a:p>
            <a:pPr marL="428615" indent="-428615" algn="l"/>
            <a:r>
              <a:rPr lang="en-US" sz="1600" dirty="0"/>
              <a:t>	-Managing Health I </a:t>
            </a:r>
            <a:r>
              <a:rPr lang="en-US" sz="1600" dirty="0" err="1"/>
              <a:t>ssues</a:t>
            </a:r>
            <a:endParaRPr lang="en-US" sz="1600" dirty="0"/>
          </a:p>
          <a:p>
            <a:pPr marL="428615" indent="-428615" algn="l"/>
            <a:r>
              <a:rPr lang="en-US" sz="1600" dirty="0"/>
              <a:t>	-Healthy Eating</a:t>
            </a:r>
          </a:p>
          <a:p>
            <a:pPr marL="428615" indent="-428615" algn="l"/>
            <a:r>
              <a:rPr lang="en-US" sz="1600" dirty="0"/>
              <a:t>	-Brain Health</a:t>
            </a:r>
          </a:p>
          <a:p>
            <a:pPr marL="428615" indent="-428615" algn="l"/>
            <a:r>
              <a:rPr lang="en-US" sz="1600" dirty="0"/>
              <a:t>-17 years of experience</a:t>
            </a:r>
          </a:p>
          <a:p>
            <a:pPr marL="428615" indent="-428615" algn="l"/>
            <a:r>
              <a:rPr lang="en-US" sz="1600" dirty="0"/>
              <a:t>-2.2 million coaching sessions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749AB24-7EF0-45D7-8277-5ABC25F490BC}"/>
              </a:ext>
            </a:extLst>
          </p:cNvPr>
          <p:cNvSpPr txBox="1">
            <a:spLocks/>
          </p:cNvSpPr>
          <p:nvPr/>
        </p:nvSpPr>
        <p:spPr>
          <a:xfrm>
            <a:off x="2152650" y="1068548"/>
            <a:ext cx="7886700" cy="66341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latin typeface="+mn-lt"/>
              </a:rPr>
              <a:t>Lifestyle Coaching</a:t>
            </a:r>
            <a:r>
              <a:rPr lang="en-US" b="1" dirty="0">
                <a:latin typeface="+mn-lt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016558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FD3FE82-E79D-4CF5-AEB0-8CBDB29F60C5}"/>
              </a:ext>
            </a:extLst>
          </p:cNvPr>
          <p:cNvSpPr/>
          <p:nvPr/>
        </p:nvSpPr>
        <p:spPr>
          <a:xfrm>
            <a:off x="2124075" y="1905002"/>
            <a:ext cx="706216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Well-being Club page (member log-in):</a:t>
            </a:r>
          </a:p>
          <a:p>
            <a:endParaRPr lang="en-US" dirty="0"/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US" dirty="0"/>
              <a:t>Live virtual classes, social events, and social groups. </a:t>
            </a:r>
          </a:p>
          <a:p>
            <a:pPr marL="631908" lvl="1" indent="-174708">
              <a:buFont typeface="Arial" panose="020B0604020202020204" pitchFamily="34" charset="0"/>
              <a:buChar char="•"/>
            </a:pPr>
            <a:r>
              <a:rPr lang="en-US" dirty="0"/>
              <a:t>Virtual workouts, workshops, and tours that members can participate in from the comfort of their homes. </a:t>
            </a:r>
          </a:p>
          <a:p>
            <a:pPr lvl="1"/>
            <a:endParaRPr lang="en-US" dirty="0"/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US" dirty="0"/>
              <a:t>Through virtual events, members can connect with other members virtually. </a:t>
            </a:r>
          </a:p>
          <a:p>
            <a:pPr marL="631908" lvl="1" indent="-174708">
              <a:buFont typeface="Arial" panose="020B0604020202020204" pitchFamily="34" charset="0"/>
              <a:buChar char="•"/>
            </a:pPr>
            <a:r>
              <a:rPr lang="en-US" dirty="0"/>
              <a:t>For example, members can participate in a virtual Cardio Dance Mix 30-minute live workout and/or attend a virtual March Madness social event. 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CF42C2C-6186-47DA-8C20-4EAEB5A76AA1}"/>
              </a:ext>
            </a:extLst>
          </p:cNvPr>
          <p:cNvSpPr txBox="1">
            <a:spLocks/>
          </p:cNvSpPr>
          <p:nvPr/>
        </p:nvSpPr>
        <p:spPr>
          <a:xfrm>
            <a:off x="2124075" y="914402"/>
            <a:ext cx="8229600" cy="66951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err="1">
                <a:latin typeface="+mn-lt"/>
              </a:rPr>
              <a:t>Silver&amp;Fit</a:t>
            </a:r>
            <a:r>
              <a:rPr lang="en-US" dirty="0">
                <a:latin typeface="+mn-lt"/>
              </a:rPr>
              <a:t> – Well-Being Club </a:t>
            </a:r>
          </a:p>
        </p:txBody>
      </p:sp>
    </p:spTree>
    <p:extLst>
      <p:ext uri="{BB962C8B-B14F-4D97-AF65-F5344CB8AC3E}">
        <p14:creationId xmlns:p14="http://schemas.microsoft.com/office/powerpoint/2010/main" val="318423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F0E5138-C714-4A3E-8A68-2939101A87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3776" y="0"/>
            <a:ext cx="4857281" cy="666299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9F8716A-BC82-4AA4-BED4-62A59AAA905A}"/>
              </a:ext>
            </a:extLst>
          </p:cNvPr>
          <p:cNvSpPr txBox="1"/>
          <p:nvPr/>
        </p:nvSpPr>
        <p:spPr>
          <a:xfrm>
            <a:off x="8578576" y="668321"/>
            <a:ext cx="326315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Your client will receive a </a:t>
            </a:r>
            <a:r>
              <a:rPr lang="en-US" b="1" dirty="0">
                <a:solidFill>
                  <a:srgbClr val="FF0000"/>
                </a:solidFill>
              </a:rPr>
              <a:t>Welcome letter </a:t>
            </a:r>
            <a:r>
              <a:rPr lang="en-US" dirty="0"/>
              <a:t>with their Physicians Mutual Medicare Supplement policy. </a:t>
            </a:r>
          </a:p>
          <a:p>
            <a:endParaRPr lang="en-US" dirty="0"/>
          </a:p>
          <a:p>
            <a:r>
              <a:rPr lang="en-US" dirty="0"/>
              <a:t>They can go to </a:t>
            </a:r>
            <a:r>
              <a:rPr lang="en-US" dirty="0">
                <a:hlinkClick r:id="rId5"/>
              </a:rPr>
              <a:t>www.SilverandFit.com</a:t>
            </a:r>
            <a:r>
              <a:rPr lang="en-US" dirty="0"/>
              <a:t> to check eligibility and create an account. 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26DA97A2-8B00-482F-9BE8-36F5911F494C}"/>
              </a:ext>
            </a:extLst>
          </p:cNvPr>
          <p:cNvSpPr/>
          <p:nvPr/>
        </p:nvSpPr>
        <p:spPr>
          <a:xfrm>
            <a:off x="1401887" y="3655374"/>
            <a:ext cx="1231889" cy="31293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Website</a:t>
            </a:r>
          </a:p>
        </p:txBody>
      </p:sp>
      <p:sp>
        <p:nvSpPr>
          <p:cNvPr id="12" name="Arrow: Left 11">
            <a:extLst>
              <a:ext uri="{FF2B5EF4-FFF2-40B4-BE49-F238E27FC236}">
                <a16:creationId xmlns:a16="http://schemas.microsoft.com/office/drawing/2014/main" id="{135632D6-AC66-4E0C-B70A-D07E7ACBCF1C}"/>
              </a:ext>
            </a:extLst>
          </p:cNvPr>
          <p:cNvSpPr/>
          <p:nvPr/>
        </p:nvSpPr>
        <p:spPr>
          <a:xfrm>
            <a:off x="7048686" y="4496810"/>
            <a:ext cx="1997419" cy="3429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Toll-Free Number</a:t>
            </a:r>
          </a:p>
        </p:txBody>
      </p:sp>
    </p:spTree>
    <p:extLst>
      <p:ext uri="{BB962C8B-B14F-4D97-AF65-F5344CB8AC3E}">
        <p14:creationId xmlns:p14="http://schemas.microsoft.com/office/powerpoint/2010/main" val="2796844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3D52BA-2AEB-44E5-9120-0CE2F31039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2898" y="248633"/>
            <a:ext cx="9098894" cy="521540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28311DF-83A8-4F97-968C-2C4EE9F0BAB4}"/>
              </a:ext>
            </a:extLst>
          </p:cNvPr>
          <p:cNvSpPr txBox="1"/>
          <p:nvPr/>
        </p:nvSpPr>
        <p:spPr>
          <a:xfrm>
            <a:off x="2110168" y="5392322"/>
            <a:ext cx="87316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NOTE: Customers must wait to check their eligibility until on or after the Physicians Mutual Medicare supplement policy EFFECTIVE DATE. Their policy must be in force.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0C334ECA-DC64-4458-91C9-DE14F1D5F29B}"/>
              </a:ext>
            </a:extLst>
          </p:cNvPr>
          <p:cNvSpPr/>
          <p:nvPr/>
        </p:nvSpPr>
        <p:spPr>
          <a:xfrm rot="20542971">
            <a:off x="8227764" y="1309209"/>
            <a:ext cx="1231889" cy="31293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Click Here</a:t>
            </a:r>
          </a:p>
        </p:txBody>
      </p:sp>
    </p:spTree>
    <p:extLst>
      <p:ext uri="{BB962C8B-B14F-4D97-AF65-F5344CB8AC3E}">
        <p14:creationId xmlns:p14="http://schemas.microsoft.com/office/powerpoint/2010/main" val="31929730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F353402-CD15-431B-A67F-AD175CC97C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5907" y="262615"/>
            <a:ext cx="5380186" cy="6332769"/>
          </a:xfrm>
          <a:prstGeom prst="rect">
            <a:avLst/>
          </a:prstGeom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970856ED-01BC-4269-B9D4-496057F66223}"/>
              </a:ext>
            </a:extLst>
          </p:cNvPr>
          <p:cNvSpPr/>
          <p:nvPr/>
        </p:nvSpPr>
        <p:spPr>
          <a:xfrm rot="730111">
            <a:off x="4157789" y="1569185"/>
            <a:ext cx="1231889" cy="31293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Enter Info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A9805053-6ED5-4CB6-A351-3E1E08698B77}"/>
              </a:ext>
            </a:extLst>
          </p:cNvPr>
          <p:cNvSpPr/>
          <p:nvPr/>
        </p:nvSpPr>
        <p:spPr>
          <a:xfrm rot="1148754">
            <a:off x="4159684" y="5825458"/>
            <a:ext cx="1231889" cy="31293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Click 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997EA6-B5AD-496C-8AC5-A01A27DB5604}"/>
              </a:ext>
            </a:extLst>
          </p:cNvPr>
          <p:cNvSpPr txBox="1"/>
          <p:nvPr/>
        </p:nvSpPr>
        <p:spPr>
          <a:xfrm>
            <a:off x="502024" y="2115220"/>
            <a:ext cx="339762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Your client will enter the following information to confirm that they are eligible to participate in the </a:t>
            </a:r>
            <a:r>
              <a:rPr lang="en-US" dirty="0" err="1"/>
              <a:t>Silver&amp;Fit</a:t>
            </a:r>
            <a:r>
              <a:rPr lang="en-US" dirty="0"/>
              <a:t> program. </a:t>
            </a:r>
          </a:p>
          <a:p>
            <a:endParaRPr lang="en-US" dirty="0"/>
          </a:p>
          <a:p>
            <a:r>
              <a:rPr lang="en-US" dirty="0"/>
              <a:t>If eligible, your client can proceed with creating an account. </a:t>
            </a:r>
          </a:p>
        </p:txBody>
      </p:sp>
    </p:spTree>
    <p:extLst>
      <p:ext uri="{BB962C8B-B14F-4D97-AF65-F5344CB8AC3E}">
        <p14:creationId xmlns:p14="http://schemas.microsoft.com/office/powerpoint/2010/main" val="3658649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00AD058-2177-4C0E-A2ED-143F42E54A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2562" y="624597"/>
            <a:ext cx="5486875" cy="560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2756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4C0F346-8E44-472D-93F7-C90DFC5051C7}"/>
              </a:ext>
            </a:extLst>
          </p:cNvPr>
          <p:cNvSpPr txBox="1"/>
          <p:nvPr/>
        </p:nvSpPr>
        <p:spPr>
          <a:xfrm>
            <a:off x="2214283" y="421341"/>
            <a:ext cx="912607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Searching for Fitness Centers in the Physicians Mutual Silver &amp; Fit Network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Below you will find a </a:t>
            </a:r>
            <a:r>
              <a:rPr lang="en-US" dirty="0" err="1"/>
              <a:t>Silver&amp;Fit</a:t>
            </a:r>
            <a:r>
              <a:rPr lang="en-US" dirty="0"/>
              <a:t> test account that is </a:t>
            </a:r>
            <a:r>
              <a:rPr lang="en-US" u="sng" dirty="0"/>
              <a:t>exclusive to agents/brokers</a:t>
            </a:r>
            <a:r>
              <a:rPr lang="en-US" dirty="0"/>
              <a:t> that sell Physicians Mutual. This is what it will look like when your client logs in.  </a:t>
            </a:r>
          </a:p>
          <a:p>
            <a:pPr lvl="0"/>
            <a:endParaRPr lang="en-US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You can use this to search for fitness centers in network.</a:t>
            </a:r>
          </a:p>
          <a:p>
            <a:endParaRPr lang="en-US" dirty="0"/>
          </a:p>
          <a:p>
            <a:r>
              <a:rPr lang="en-US" dirty="0"/>
              <a:t>Again, this is for </a:t>
            </a:r>
            <a:r>
              <a:rPr lang="en-US" u="sng" dirty="0"/>
              <a:t>Physicians Mutual only </a:t>
            </a:r>
            <a:r>
              <a:rPr lang="en-US" dirty="0"/>
              <a:t>– as you can see by the branded page.</a:t>
            </a:r>
          </a:p>
          <a:p>
            <a:r>
              <a:rPr lang="en-US" dirty="0"/>
              <a:t> </a:t>
            </a:r>
          </a:p>
          <a:p>
            <a:r>
              <a:rPr lang="en-US" sz="2800" u="sng" dirty="0">
                <a:hlinkClick r:id="rId4"/>
              </a:rPr>
              <a:t>https://www.silverandfit.com/</a:t>
            </a:r>
            <a:endParaRPr lang="en-US" sz="2800" dirty="0"/>
          </a:p>
          <a:p>
            <a:r>
              <a:rPr lang="en-US" dirty="0"/>
              <a:t> </a:t>
            </a:r>
          </a:p>
          <a:p>
            <a:pPr>
              <a:lnSpc>
                <a:spcPct val="150000"/>
              </a:lnSpc>
            </a:pPr>
            <a:r>
              <a:rPr lang="en-US" sz="3200" b="1" dirty="0"/>
              <a:t>PM Broker/Sales Agent Test Account: </a:t>
            </a:r>
            <a:endParaRPr lang="en-US" sz="3200" dirty="0"/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Username: PMDemo1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Password: PMDemo1!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4285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AB3DD64-8147-4DC7-B4D1-C2E07EC1F0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3714" y="649233"/>
            <a:ext cx="9228620" cy="5989839"/>
          </a:xfrm>
          <a:prstGeom prst="rect">
            <a:avLst/>
          </a:prstGeom>
        </p:spPr>
      </p:pic>
      <p:sp>
        <p:nvSpPr>
          <p:cNvPr id="5" name="Arrow: Left 4">
            <a:extLst>
              <a:ext uri="{FF2B5EF4-FFF2-40B4-BE49-F238E27FC236}">
                <a16:creationId xmlns:a16="http://schemas.microsoft.com/office/drawing/2014/main" id="{28020280-489F-43B5-B7C2-83BC4EAA5AD7}"/>
              </a:ext>
            </a:extLst>
          </p:cNvPr>
          <p:cNvSpPr/>
          <p:nvPr/>
        </p:nvSpPr>
        <p:spPr>
          <a:xfrm rot="20434538">
            <a:off x="4857133" y="719498"/>
            <a:ext cx="1733199" cy="3429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Fitness Centers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304E4A44-F549-4FB0-890A-F7D7E56CF46F}"/>
              </a:ext>
            </a:extLst>
          </p:cNvPr>
          <p:cNvSpPr/>
          <p:nvPr/>
        </p:nvSpPr>
        <p:spPr>
          <a:xfrm>
            <a:off x="7896071" y="1865023"/>
            <a:ext cx="1231889" cy="31293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Fitness ID</a:t>
            </a:r>
          </a:p>
        </p:txBody>
      </p:sp>
    </p:spTree>
    <p:extLst>
      <p:ext uri="{BB962C8B-B14F-4D97-AF65-F5344CB8AC3E}">
        <p14:creationId xmlns:p14="http://schemas.microsoft.com/office/powerpoint/2010/main" val="10778301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A024DBC-1973-43F9-9FFB-0DBAC90A83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13447"/>
            <a:ext cx="11681012" cy="6723416"/>
          </a:xfrm>
          <a:prstGeom prst="rect">
            <a:avLst/>
          </a:prstGeom>
        </p:spPr>
      </p:pic>
      <p:sp>
        <p:nvSpPr>
          <p:cNvPr id="5" name="Arrow: Left 4">
            <a:extLst>
              <a:ext uri="{FF2B5EF4-FFF2-40B4-BE49-F238E27FC236}">
                <a16:creationId xmlns:a16="http://schemas.microsoft.com/office/drawing/2014/main" id="{A77CB4F6-80D9-4FEE-84E1-F60F372445D2}"/>
              </a:ext>
            </a:extLst>
          </p:cNvPr>
          <p:cNvSpPr/>
          <p:nvPr/>
        </p:nvSpPr>
        <p:spPr>
          <a:xfrm rot="20434538">
            <a:off x="763604" y="2110068"/>
            <a:ext cx="1318027" cy="3429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Standard</a:t>
            </a:r>
          </a:p>
        </p:txBody>
      </p:sp>
      <p:sp>
        <p:nvSpPr>
          <p:cNvPr id="7" name="Arrow: Left 6">
            <a:extLst>
              <a:ext uri="{FF2B5EF4-FFF2-40B4-BE49-F238E27FC236}">
                <a16:creationId xmlns:a16="http://schemas.microsoft.com/office/drawing/2014/main" id="{FEC36BF2-0B65-4D18-97D6-418CCEBDB31E}"/>
              </a:ext>
            </a:extLst>
          </p:cNvPr>
          <p:cNvSpPr/>
          <p:nvPr/>
        </p:nvSpPr>
        <p:spPr>
          <a:xfrm rot="20204345">
            <a:off x="3023374" y="3513558"/>
            <a:ext cx="1414085" cy="3429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Scroll Bar</a:t>
            </a:r>
          </a:p>
        </p:txBody>
      </p:sp>
    </p:spTree>
    <p:extLst>
      <p:ext uri="{BB962C8B-B14F-4D97-AF65-F5344CB8AC3E}">
        <p14:creationId xmlns:p14="http://schemas.microsoft.com/office/powerpoint/2010/main" val="36663375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CF689-8D13-7AEE-1D71-8E872E27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926FDE-3159-4349-262C-DBBCCEDEC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92679" cy="2494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BFE8F9-970A-04EB-0261-23D84AF26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2776"/>
            <a:ext cx="12192000" cy="36908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23ADB4D-1A50-4187-9F49-3C5F7036BA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0455564" cy="6761817"/>
          </a:xfrm>
          <a:prstGeom prst="rect">
            <a:avLst/>
          </a:prstGeom>
        </p:spPr>
      </p:pic>
      <p:sp>
        <p:nvSpPr>
          <p:cNvPr id="5" name="Arrow: Left 4">
            <a:extLst>
              <a:ext uri="{FF2B5EF4-FFF2-40B4-BE49-F238E27FC236}">
                <a16:creationId xmlns:a16="http://schemas.microsoft.com/office/drawing/2014/main" id="{928557CE-0937-4F5E-ABF6-DCC00364A42E}"/>
              </a:ext>
            </a:extLst>
          </p:cNvPr>
          <p:cNvSpPr/>
          <p:nvPr/>
        </p:nvSpPr>
        <p:spPr>
          <a:xfrm rot="20434538">
            <a:off x="687632" y="2647919"/>
            <a:ext cx="1391135" cy="3429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Premium</a:t>
            </a:r>
          </a:p>
        </p:txBody>
      </p:sp>
      <p:sp>
        <p:nvSpPr>
          <p:cNvPr id="7" name="Arrow: Left 6">
            <a:extLst>
              <a:ext uri="{FF2B5EF4-FFF2-40B4-BE49-F238E27FC236}">
                <a16:creationId xmlns:a16="http://schemas.microsoft.com/office/drawing/2014/main" id="{9713D134-BB24-4807-AE26-DB68B27F8595}"/>
              </a:ext>
            </a:extLst>
          </p:cNvPr>
          <p:cNvSpPr/>
          <p:nvPr/>
        </p:nvSpPr>
        <p:spPr>
          <a:xfrm rot="20204345">
            <a:off x="3023374" y="3513558"/>
            <a:ext cx="1414085" cy="3429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Scroll Bar</a:t>
            </a:r>
          </a:p>
        </p:txBody>
      </p:sp>
    </p:spTree>
    <p:extLst>
      <p:ext uri="{BB962C8B-B14F-4D97-AF65-F5344CB8AC3E}">
        <p14:creationId xmlns:p14="http://schemas.microsoft.com/office/powerpoint/2010/main" val="13615648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410</Words>
  <Application>Microsoft Office PowerPoint</Application>
  <PresentationFormat>Widescreen</PresentationFormat>
  <Paragraphs>63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Holly Frank</dc:creator>
  <cp:lastModifiedBy>Holly Frank</cp:lastModifiedBy>
  <cp:revision>1</cp:revision>
  <dcterms:created xsi:type="dcterms:W3CDTF">2026-08-27T10:27:21Z</dcterms:created>
  <dcterms:modified xsi:type="dcterms:W3CDTF">2026-08-27T10:28:20Z</dcterms:modified>
</cp:coreProperties>
</file>