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2"/>
  </p:notesMasterIdLst>
  <p:sldIdLst>
    <p:sldId id="319" r:id="rId2"/>
    <p:sldId id="321" r:id="rId3"/>
    <p:sldId id="259" r:id="rId4"/>
    <p:sldId id="317" r:id="rId5"/>
    <p:sldId id="318" r:id="rId6"/>
    <p:sldId id="322" r:id="rId7"/>
    <p:sldId id="323" r:id="rId8"/>
    <p:sldId id="324" r:id="rId9"/>
    <p:sldId id="325" r:id="rId10"/>
    <p:sldId id="309" r:id="rId11"/>
    <p:sldId id="326" r:id="rId12"/>
    <p:sldId id="310" r:id="rId13"/>
    <p:sldId id="327" r:id="rId14"/>
    <p:sldId id="320" r:id="rId15"/>
    <p:sldId id="264" r:id="rId16"/>
    <p:sldId id="328" r:id="rId17"/>
    <p:sldId id="260" r:id="rId18"/>
    <p:sldId id="329" r:id="rId19"/>
    <p:sldId id="330"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54F1B9-CE8F-0177-2D90-DFB741F80620}" name="Coleman, Kathryn E." initials="CE" userId="S::kcolema8@hfhs.org::e48295f7-72cd-4e2f-930d-28a1d2a11b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p:cViewPr varScale="1">
        <p:scale>
          <a:sx n="94" d="100"/>
          <a:sy n="94" d="100"/>
        </p:scale>
        <p:origin x="8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A46E40-5D80-4DA1-8A67-94613779506B}"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CE96C998-19B3-4D46-9969-777830160658}">
      <dgm:prSet/>
      <dgm:spPr/>
      <dgm:t>
        <a:bodyPr/>
        <a:lstStyle/>
        <a:p>
          <a:r>
            <a:rPr lang="en-US"/>
            <a:t>Complete</a:t>
          </a:r>
        </a:p>
      </dgm:t>
    </dgm:pt>
    <dgm:pt modelId="{E9C42162-6054-480F-B25F-79A40D3DEE08}" type="parTrans" cxnId="{45A9CD3A-7D49-4A4D-9848-2AB8A8E5FC96}">
      <dgm:prSet/>
      <dgm:spPr/>
      <dgm:t>
        <a:bodyPr/>
        <a:lstStyle/>
        <a:p>
          <a:endParaRPr lang="en-US"/>
        </a:p>
      </dgm:t>
    </dgm:pt>
    <dgm:pt modelId="{924E2ECF-84BB-4F93-9C62-AE6696169D1D}" type="sibTrans" cxnId="{45A9CD3A-7D49-4A4D-9848-2AB8A8E5FC96}">
      <dgm:prSet/>
      <dgm:spPr/>
      <dgm:t>
        <a:bodyPr/>
        <a:lstStyle/>
        <a:p>
          <a:endParaRPr lang="en-US"/>
        </a:p>
      </dgm:t>
    </dgm:pt>
    <dgm:pt modelId="{56E61101-E39F-40BA-8A60-5FDBA955BB40}">
      <dgm:prSet/>
      <dgm:spPr/>
      <dgm:t>
        <a:bodyPr/>
        <a:lstStyle/>
        <a:p>
          <a:r>
            <a:rPr lang="en-US"/>
            <a:t>Complete Agent contract</a:t>
          </a:r>
        </a:p>
      </dgm:t>
    </dgm:pt>
    <dgm:pt modelId="{D31134C2-B092-4C73-BD70-7CAB190FC3FC}" type="parTrans" cxnId="{7F891AA2-626D-4DC6-9763-974359562054}">
      <dgm:prSet/>
      <dgm:spPr/>
      <dgm:t>
        <a:bodyPr/>
        <a:lstStyle/>
        <a:p>
          <a:endParaRPr lang="en-US"/>
        </a:p>
      </dgm:t>
    </dgm:pt>
    <dgm:pt modelId="{5C21311B-5925-426C-A43E-918B119CA493}" type="sibTrans" cxnId="{7F891AA2-626D-4DC6-9763-974359562054}">
      <dgm:prSet/>
      <dgm:spPr/>
      <dgm:t>
        <a:bodyPr/>
        <a:lstStyle/>
        <a:p>
          <a:endParaRPr lang="en-US"/>
        </a:p>
      </dgm:t>
    </dgm:pt>
    <dgm:pt modelId="{D24897C7-0929-4606-A82A-487F36FCD2C3}">
      <dgm:prSet/>
      <dgm:spPr/>
      <dgm:t>
        <a:bodyPr/>
        <a:lstStyle/>
        <a:p>
          <a:r>
            <a:rPr lang="en-US"/>
            <a:t>Complete</a:t>
          </a:r>
        </a:p>
      </dgm:t>
    </dgm:pt>
    <dgm:pt modelId="{EB19E9E0-E0AE-434A-BDDD-F1FAF2069408}" type="parTrans" cxnId="{0B003364-D075-4032-BA91-5E00744D6104}">
      <dgm:prSet/>
      <dgm:spPr/>
      <dgm:t>
        <a:bodyPr/>
        <a:lstStyle/>
        <a:p>
          <a:endParaRPr lang="en-US"/>
        </a:p>
      </dgm:t>
    </dgm:pt>
    <dgm:pt modelId="{500E6CE1-68B4-4711-A04A-69262B26104E}" type="sibTrans" cxnId="{0B003364-D075-4032-BA91-5E00744D6104}">
      <dgm:prSet/>
      <dgm:spPr/>
      <dgm:t>
        <a:bodyPr/>
        <a:lstStyle/>
        <a:p>
          <a:endParaRPr lang="en-US"/>
        </a:p>
      </dgm:t>
    </dgm:pt>
    <dgm:pt modelId="{B980F688-559C-4B99-9A49-E134E370E1FD}">
      <dgm:prSet/>
      <dgm:spPr/>
      <dgm:t>
        <a:bodyPr/>
        <a:lstStyle/>
        <a:p>
          <a:r>
            <a:rPr lang="en-US"/>
            <a:t>Complete test with a score of 85% or higher</a:t>
          </a:r>
        </a:p>
      </dgm:t>
    </dgm:pt>
    <dgm:pt modelId="{11B8A3DF-A357-4955-B251-8682081FB824}" type="parTrans" cxnId="{98C22AC9-B163-484C-B936-7FFB2E828085}">
      <dgm:prSet/>
      <dgm:spPr/>
      <dgm:t>
        <a:bodyPr/>
        <a:lstStyle/>
        <a:p>
          <a:endParaRPr lang="en-US"/>
        </a:p>
      </dgm:t>
    </dgm:pt>
    <dgm:pt modelId="{1E1F23EF-D31D-4014-A3E0-E191F8A8159F}" type="sibTrans" cxnId="{98C22AC9-B163-484C-B936-7FFB2E828085}">
      <dgm:prSet/>
      <dgm:spPr/>
      <dgm:t>
        <a:bodyPr/>
        <a:lstStyle/>
        <a:p>
          <a:endParaRPr lang="en-US"/>
        </a:p>
      </dgm:t>
    </dgm:pt>
    <dgm:pt modelId="{2C3D0FC4-2C9C-4025-AF8B-8546E505829A}">
      <dgm:prSet/>
      <dgm:spPr/>
      <dgm:t>
        <a:bodyPr/>
        <a:lstStyle/>
        <a:p>
          <a:r>
            <a:rPr lang="en-US"/>
            <a:t>Read</a:t>
          </a:r>
        </a:p>
      </dgm:t>
    </dgm:pt>
    <dgm:pt modelId="{B3019868-5454-4805-A6EB-6DD172330A22}" type="parTrans" cxnId="{8A6139E9-2BCF-45CD-A1EF-FBF7166D5626}">
      <dgm:prSet/>
      <dgm:spPr/>
      <dgm:t>
        <a:bodyPr/>
        <a:lstStyle/>
        <a:p>
          <a:endParaRPr lang="en-US"/>
        </a:p>
      </dgm:t>
    </dgm:pt>
    <dgm:pt modelId="{7DD3BF8D-46A8-4D8C-956F-1AF547F09706}" type="sibTrans" cxnId="{8A6139E9-2BCF-45CD-A1EF-FBF7166D5626}">
      <dgm:prSet/>
      <dgm:spPr/>
      <dgm:t>
        <a:bodyPr/>
        <a:lstStyle/>
        <a:p>
          <a:endParaRPr lang="en-US"/>
        </a:p>
      </dgm:t>
    </dgm:pt>
    <dgm:pt modelId="{C5DEDDBA-2CEF-4ED2-A164-E9AF8A0B44D5}">
      <dgm:prSet/>
      <dgm:spPr/>
      <dgm:t>
        <a:bodyPr/>
        <a:lstStyle/>
        <a:p>
          <a:r>
            <a:rPr lang="en-US"/>
            <a:t>Read broker agreement</a:t>
          </a:r>
        </a:p>
      </dgm:t>
    </dgm:pt>
    <dgm:pt modelId="{2C5DB5F9-56AE-4D30-9DEF-BA8A31FE120F}" type="parTrans" cxnId="{1BB76757-7E2A-480A-899E-2082CB62FB28}">
      <dgm:prSet/>
      <dgm:spPr/>
      <dgm:t>
        <a:bodyPr/>
        <a:lstStyle/>
        <a:p>
          <a:endParaRPr lang="en-US"/>
        </a:p>
      </dgm:t>
    </dgm:pt>
    <dgm:pt modelId="{83BE5B8D-747F-43C5-A5CD-5B3C31E835C0}" type="sibTrans" cxnId="{1BB76757-7E2A-480A-899E-2082CB62FB28}">
      <dgm:prSet/>
      <dgm:spPr/>
      <dgm:t>
        <a:bodyPr/>
        <a:lstStyle/>
        <a:p>
          <a:endParaRPr lang="en-US"/>
        </a:p>
      </dgm:t>
    </dgm:pt>
    <dgm:pt modelId="{51633210-72E5-44AA-B367-DD7BE4AB935C}">
      <dgm:prSet/>
      <dgm:spPr/>
      <dgm:t>
        <a:bodyPr/>
        <a:lstStyle/>
        <a:p>
          <a:r>
            <a:rPr lang="en-US"/>
            <a:t>Finish by</a:t>
          </a:r>
        </a:p>
      </dgm:t>
    </dgm:pt>
    <dgm:pt modelId="{0F649AE4-FB52-4F5D-B7FA-8B387F846E17}" type="parTrans" cxnId="{01E7847B-E088-4759-8310-424211398408}">
      <dgm:prSet/>
      <dgm:spPr/>
      <dgm:t>
        <a:bodyPr/>
        <a:lstStyle/>
        <a:p>
          <a:endParaRPr lang="en-US"/>
        </a:p>
      </dgm:t>
    </dgm:pt>
    <dgm:pt modelId="{54CEF08F-F1F0-444A-B4E2-781849CDA760}" type="sibTrans" cxnId="{01E7847B-E088-4759-8310-424211398408}">
      <dgm:prSet/>
      <dgm:spPr/>
      <dgm:t>
        <a:bodyPr/>
        <a:lstStyle/>
        <a:p>
          <a:endParaRPr lang="en-US"/>
        </a:p>
      </dgm:t>
    </dgm:pt>
    <dgm:pt modelId="{4AC87F12-4493-4523-AF7D-07667621DE64}">
      <dgm:prSet/>
      <dgm:spPr/>
      <dgm:t>
        <a:bodyPr/>
        <a:lstStyle/>
        <a:p>
          <a:r>
            <a:rPr lang="en-US"/>
            <a:t>Finish by signing Docusign contract</a:t>
          </a:r>
        </a:p>
      </dgm:t>
    </dgm:pt>
    <dgm:pt modelId="{C2FA2D99-97AC-4751-8D56-70129AE6F49B}" type="parTrans" cxnId="{955DCF31-A240-423B-B88B-EF200B368907}">
      <dgm:prSet/>
      <dgm:spPr/>
      <dgm:t>
        <a:bodyPr/>
        <a:lstStyle/>
        <a:p>
          <a:endParaRPr lang="en-US"/>
        </a:p>
      </dgm:t>
    </dgm:pt>
    <dgm:pt modelId="{941F775D-33CE-4B09-827F-359CEFB79701}" type="sibTrans" cxnId="{955DCF31-A240-423B-B88B-EF200B368907}">
      <dgm:prSet/>
      <dgm:spPr/>
      <dgm:t>
        <a:bodyPr/>
        <a:lstStyle/>
        <a:p>
          <a:endParaRPr lang="en-US"/>
        </a:p>
      </dgm:t>
    </dgm:pt>
    <dgm:pt modelId="{6C8D191D-2DB8-4CB2-85A6-B21DB2D0CDF0}" type="pres">
      <dgm:prSet presAssocID="{53A46E40-5D80-4DA1-8A67-94613779506B}" presName="Name0" presStyleCnt="0">
        <dgm:presLayoutVars>
          <dgm:dir/>
          <dgm:animLvl val="lvl"/>
          <dgm:resizeHandles val="exact"/>
        </dgm:presLayoutVars>
      </dgm:prSet>
      <dgm:spPr/>
    </dgm:pt>
    <dgm:pt modelId="{7DE806C6-C476-4FE6-ACDC-D91C04385B71}" type="pres">
      <dgm:prSet presAssocID="{51633210-72E5-44AA-B367-DD7BE4AB935C}" presName="boxAndChildren" presStyleCnt="0"/>
      <dgm:spPr/>
    </dgm:pt>
    <dgm:pt modelId="{FC54738B-629F-4DDA-9F9B-91FC5A8695D7}" type="pres">
      <dgm:prSet presAssocID="{51633210-72E5-44AA-B367-DD7BE4AB935C}" presName="parentTextBox" presStyleLbl="alignNode1" presStyleIdx="0" presStyleCnt="4"/>
      <dgm:spPr/>
    </dgm:pt>
    <dgm:pt modelId="{B314C92A-B429-4630-B59D-81B7A494CDED}" type="pres">
      <dgm:prSet presAssocID="{51633210-72E5-44AA-B367-DD7BE4AB935C}" presName="descendantBox" presStyleLbl="bgAccFollowNode1" presStyleIdx="0" presStyleCnt="4"/>
      <dgm:spPr/>
    </dgm:pt>
    <dgm:pt modelId="{0667FFF0-AE32-434F-94D0-E06D736EBD54}" type="pres">
      <dgm:prSet presAssocID="{7DD3BF8D-46A8-4D8C-956F-1AF547F09706}" presName="sp" presStyleCnt="0"/>
      <dgm:spPr/>
    </dgm:pt>
    <dgm:pt modelId="{AB4337AE-630C-4BFC-A501-D142E8DD4821}" type="pres">
      <dgm:prSet presAssocID="{2C3D0FC4-2C9C-4025-AF8B-8546E505829A}" presName="arrowAndChildren" presStyleCnt="0"/>
      <dgm:spPr/>
    </dgm:pt>
    <dgm:pt modelId="{D52E9C00-4449-4BE2-92A8-0C6CA577620B}" type="pres">
      <dgm:prSet presAssocID="{2C3D0FC4-2C9C-4025-AF8B-8546E505829A}" presName="parentTextArrow" presStyleLbl="node1" presStyleIdx="0" presStyleCnt="0"/>
      <dgm:spPr/>
    </dgm:pt>
    <dgm:pt modelId="{3713D66C-475F-48AB-A471-32CF07CBFA51}" type="pres">
      <dgm:prSet presAssocID="{2C3D0FC4-2C9C-4025-AF8B-8546E505829A}" presName="arrow" presStyleLbl="alignNode1" presStyleIdx="1" presStyleCnt="4"/>
      <dgm:spPr/>
    </dgm:pt>
    <dgm:pt modelId="{DF79099E-B94E-4B5D-893E-3961BFF8F4E1}" type="pres">
      <dgm:prSet presAssocID="{2C3D0FC4-2C9C-4025-AF8B-8546E505829A}" presName="descendantArrow" presStyleLbl="bgAccFollowNode1" presStyleIdx="1" presStyleCnt="4"/>
      <dgm:spPr/>
    </dgm:pt>
    <dgm:pt modelId="{C6EB59B1-39F6-4B01-B6C1-0321EB3A5F9B}" type="pres">
      <dgm:prSet presAssocID="{500E6CE1-68B4-4711-A04A-69262B26104E}" presName="sp" presStyleCnt="0"/>
      <dgm:spPr/>
    </dgm:pt>
    <dgm:pt modelId="{658CE4AF-7DC2-4DD8-8A50-B67AAE6B8A0B}" type="pres">
      <dgm:prSet presAssocID="{D24897C7-0929-4606-A82A-487F36FCD2C3}" presName="arrowAndChildren" presStyleCnt="0"/>
      <dgm:spPr/>
    </dgm:pt>
    <dgm:pt modelId="{BE722CA4-F5B8-46D4-91AD-0C2673606582}" type="pres">
      <dgm:prSet presAssocID="{D24897C7-0929-4606-A82A-487F36FCD2C3}" presName="parentTextArrow" presStyleLbl="node1" presStyleIdx="0" presStyleCnt="0"/>
      <dgm:spPr/>
    </dgm:pt>
    <dgm:pt modelId="{52FC8F6D-A01A-461E-BC68-02855C720B2E}" type="pres">
      <dgm:prSet presAssocID="{D24897C7-0929-4606-A82A-487F36FCD2C3}" presName="arrow" presStyleLbl="alignNode1" presStyleIdx="2" presStyleCnt="4"/>
      <dgm:spPr/>
    </dgm:pt>
    <dgm:pt modelId="{C6C5BE53-CD4D-4AD6-96FD-17339D7A083A}" type="pres">
      <dgm:prSet presAssocID="{D24897C7-0929-4606-A82A-487F36FCD2C3}" presName="descendantArrow" presStyleLbl="bgAccFollowNode1" presStyleIdx="2" presStyleCnt="4"/>
      <dgm:spPr/>
    </dgm:pt>
    <dgm:pt modelId="{4DAE47E8-8592-4FF1-9244-B6A26BBFE358}" type="pres">
      <dgm:prSet presAssocID="{924E2ECF-84BB-4F93-9C62-AE6696169D1D}" presName="sp" presStyleCnt="0"/>
      <dgm:spPr/>
    </dgm:pt>
    <dgm:pt modelId="{9A10D9DB-282D-40B6-B715-8CEBCC21BA26}" type="pres">
      <dgm:prSet presAssocID="{CE96C998-19B3-4D46-9969-777830160658}" presName="arrowAndChildren" presStyleCnt="0"/>
      <dgm:spPr/>
    </dgm:pt>
    <dgm:pt modelId="{9754DD59-5525-4790-89B3-9F86DE9949D3}" type="pres">
      <dgm:prSet presAssocID="{CE96C998-19B3-4D46-9969-777830160658}" presName="parentTextArrow" presStyleLbl="node1" presStyleIdx="0" presStyleCnt="0"/>
      <dgm:spPr/>
    </dgm:pt>
    <dgm:pt modelId="{5F4453CF-1010-432C-B034-B2AB29884793}" type="pres">
      <dgm:prSet presAssocID="{CE96C998-19B3-4D46-9969-777830160658}" presName="arrow" presStyleLbl="alignNode1" presStyleIdx="3" presStyleCnt="4"/>
      <dgm:spPr/>
    </dgm:pt>
    <dgm:pt modelId="{89360599-E99B-4445-9895-67DEAA155A7F}" type="pres">
      <dgm:prSet presAssocID="{CE96C998-19B3-4D46-9969-777830160658}" presName="descendantArrow" presStyleLbl="bgAccFollowNode1" presStyleIdx="3" presStyleCnt="4"/>
      <dgm:spPr/>
    </dgm:pt>
  </dgm:ptLst>
  <dgm:cxnLst>
    <dgm:cxn modelId="{F26D380C-A729-4C97-AE4F-94D400BFCAA8}" type="presOf" srcId="{53A46E40-5D80-4DA1-8A67-94613779506B}" destId="{6C8D191D-2DB8-4CB2-85A6-B21DB2D0CDF0}" srcOrd="0" destOrd="0" presId="urn:microsoft.com/office/officeart/2016/7/layout/VerticalDownArrowProcess"/>
    <dgm:cxn modelId="{955DCF31-A240-423B-B88B-EF200B368907}" srcId="{51633210-72E5-44AA-B367-DD7BE4AB935C}" destId="{4AC87F12-4493-4523-AF7D-07667621DE64}" srcOrd="0" destOrd="0" parTransId="{C2FA2D99-97AC-4751-8D56-70129AE6F49B}" sibTransId="{941F775D-33CE-4B09-827F-359CEFB79701}"/>
    <dgm:cxn modelId="{45A9CD3A-7D49-4A4D-9848-2AB8A8E5FC96}" srcId="{53A46E40-5D80-4DA1-8A67-94613779506B}" destId="{CE96C998-19B3-4D46-9969-777830160658}" srcOrd="0" destOrd="0" parTransId="{E9C42162-6054-480F-B25F-79A40D3DEE08}" sibTransId="{924E2ECF-84BB-4F93-9C62-AE6696169D1D}"/>
    <dgm:cxn modelId="{78D6B53C-20E0-44C1-8F3E-2421F2CCB2FA}" type="presOf" srcId="{D24897C7-0929-4606-A82A-487F36FCD2C3}" destId="{52FC8F6D-A01A-461E-BC68-02855C720B2E}" srcOrd="1" destOrd="0" presId="urn:microsoft.com/office/officeart/2016/7/layout/VerticalDownArrowProcess"/>
    <dgm:cxn modelId="{0B003364-D075-4032-BA91-5E00744D6104}" srcId="{53A46E40-5D80-4DA1-8A67-94613779506B}" destId="{D24897C7-0929-4606-A82A-487F36FCD2C3}" srcOrd="1" destOrd="0" parTransId="{EB19E9E0-E0AE-434A-BDDD-F1FAF2069408}" sibTransId="{500E6CE1-68B4-4711-A04A-69262B26104E}"/>
    <dgm:cxn modelId="{43CA9347-4241-4E37-A156-C75FC57DC0D2}" type="presOf" srcId="{C5DEDDBA-2CEF-4ED2-A164-E9AF8A0B44D5}" destId="{DF79099E-B94E-4B5D-893E-3961BFF8F4E1}" srcOrd="0" destOrd="0" presId="urn:microsoft.com/office/officeart/2016/7/layout/VerticalDownArrowProcess"/>
    <dgm:cxn modelId="{4B255068-9CF3-494B-B8DC-B806AF3AA9DA}" type="presOf" srcId="{CE96C998-19B3-4D46-9969-777830160658}" destId="{9754DD59-5525-4790-89B3-9F86DE9949D3}" srcOrd="0" destOrd="0" presId="urn:microsoft.com/office/officeart/2016/7/layout/VerticalDownArrowProcess"/>
    <dgm:cxn modelId="{D158F272-F2A2-46B4-878E-A51F50B0B522}" type="presOf" srcId="{2C3D0FC4-2C9C-4025-AF8B-8546E505829A}" destId="{D52E9C00-4449-4BE2-92A8-0C6CA577620B}" srcOrd="0" destOrd="0" presId="urn:microsoft.com/office/officeart/2016/7/layout/VerticalDownArrowProcess"/>
    <dgm:cxn modelId="{1A221E53-02D3-49A9-BD64-FBDAE1224D91}" type="presOf" srcId="{CE96C998-19B3-4D46-9969-777830160658}" destId="{5F4453CF-1010-432C-B034-B2AB29884793}" srcOrd="1" destOrd="0" presId="urn:microsoft.com/office/officeart/2016/7/layout/VerticalDownArrowProcess"/>
    <dgm:cxn modelId="{C2B7FD76-A279-413A-BF0D-B565389D6B52}" type="presOf" srcId="{D24897C7-0929-4606-A82A-487F36FCD2C3}" destId="{BE722CA4-F5B8-46D4-91AD-0C2673606582}" srcOrd="0" destOrd="0" presId="urn:microsoft.com/office/officeart/2016/7/layout/VerticalDownArrowProcess"/>
    <dgm:cxn modelId="{1BB76757-7E2A-480A-899E-2082CB62FB28}" srcId="{2C3D0FC4-2C9C-4025-AF8B-8546E505829A}" destId="{C5DEDDBA-2CEF-4ED2-A164-E9AF8A0B44D5}" srcOrd="0" destOrd="0" parTransId="{2C5DB5F9-56AE-4D30-9DEF-BA8A31FE120F}" sibTransId="{83BE5B8D-747F-43C5-A5CD-5B3C31E835C0}"/>
    <dgm:cxn modelId="{01E7847B-E088-4759-8310-424211398408}" srcId="{53A46E40-5D80-4DA1-8A67-94613779506B}" destId="{51633210-72E5-44AA-B367-DD7BE4AB935C}" srcOrd="3" destOrd="0" parTransId="{0F649AE4-FB52-4F5D-B7FA-8B387F846E17}" sibTransId="{54CEF08F-F1F0-444A-B4E2-781849CDA760}"/>
    <dgm:cxn modelId="{9B75B096-3282-4E5B-A8F0-1134EFE4AABC}" type="presOf" srcId="{51633210-72E5-44AA-B367-DD7BE4AB935C}" destId="{FC54738B-629F-4DDA-9F9B-91FC5A8695D7}" srcOrd="0" destOrd="0" presId="urn:microsoft.com/office/officeart/2016/7/layout/VerticalDownArrowProcess"/>
    <dgm:cxn modelId="{7F891AA2-626D-4DC6-9763-974359562054}" srcId="{CE96C998-19B3-4D46-9969-777830160658}" destId="{56E61101-E39F-40BA-8A60-5FDBA955BB40}" srcOrd="0" destOrd="0" parTransId="{D31134C2-B092-4C73-BD70-7CAB190FC3FC}" sibTransId="{5C21311B-5925-426C-A43E-918B119CA493}"/>
    <dgm:cxn modelId="{9826F9AF-F073-4ACB-B217-FCA99077C60F}" type="presOf" srcId="{56E61101-E39F-40BA-8A60-5FDBA955BB40}" destId="{89360599-E99B-4445-9895-67DEAA155A7F}" srcOrd="0" destOrd="0" presId="urn:microsoft.com/office/officeart/2016/7/layout/VerticalDownArrowProcess"/>
    <dgm:cxn modelId="{98C22AC9-B163-484C-B936-7FFB2E828085}" srcId="{D24897C7-0929-4606-A82A-487F36FCD2C3}" destId="{B980F688-559C-4B99-9A49-E134E370E1FD}" srcOrd="0" destOrd="0" parTransId="{11B8A3DF-A357-4955-B251-8682081FB824}" sibTransId="{1E1F23EF-D31D-4014-A3E0-E191F8A8159F}"/>
    <dgm:cxn modelId="{02252ED6-B751-4A57-A164-2F73B807AE9F}" type="presOf" srcId="{2C3D0FC4-2C9C-4025-AF8B-8546E505829A}" destId="{3713D66C-475F-48AB-A471-32CF07CBFA51}" srcOrd="1" destOrd="0" presId="urn:microsoft.com/office/officeart/2016/7/layout/VerticalDownArrowProcess"/>
    <dgm:cxn modelId="{3EB1ADDD-114E-41EC-8A55-4F8ED918F678}" type="presOf" srcId="{B980F688-559C-4B99-9A49-E134E370E1FD}" destId="{C6C5BE53-CD4D-4AD6-96FD-17339D7A083A}" srcOrd="0" destOrd="0" presId="urn:microsoft.com/office/officeart/2016/7/layout/VerticalDownArrowProcess"/>
    <dgm:cxn modelId="{8A6139E9-2BCF-45CD-A1EF-FBF7166D5626}" srcId="{53A46E40-5D80-4DA1-8A67-94613779506B}" destId="{2C3D0FC4-2C9C-4025-AF8B-8546E505829A}" srcOrd="2" destOrd="0" parTransId="{B3019868-5454-4805-A6EB-6DD172330A22}" sibTransId="{7DD3BF8D-46A8-4D8C-956F-1AF547F09706}"/>
    <dgm:cxn modelId="{7BA684F0-1E93-4257-B15C-EE81025F5372}" type="presOf" srcId="{4AC87F12-4493-4523-AF7D-07667621DE64}" destId="{B314C92A-B429-4630-B59D-81B7A494CDED}" srcOrd="0" destOrd="0" presId="urn:microsoft.com/office/officeart/2016/7/layout/VerticalDownArrowProcess"/>
    <dgm:cxn modelId="{B92C58D2-62EB-46BA-8E3C-4C0A378D7270}" type="presParOf" srcId="{6C8D191D-2DB8-4CB2-85A6-B21DB2D0CDF0}" destId="{7DE806C6-C476-4FE6-ACDC-D91C04385B71}" srcOrd="0" destOrd="0" presId="urn:microsoft.com/office/officeart/2016/7/layout/VerticalDownArrowProcess"/>
    <dgm:cxn modelId="{25AF7AB5-B43F-495D-86FC-F1A8A983F22C}" type="presParOf" srcId="{7DE806C6-C476-4FE6-ACDC-D91C04385B71}" destId="{FC54738B-629F-4DDA-9F9B-91FC5A8695D7}" srcOrd="0" destOrd="0" presId="urn:microsoft.com/office/officeart/2016/7/layout/VerticalDownArrowProcess"/>
    <dgm:cxn modelId="{215E4672-BEBD-436A-BA1A-CEA2B0882AA6}" type="presParOf" srcId="{7DE806C6-C476-4FE6-ACDC-D91C04385B71}" destId="{B314C92A-B429-4630-B59D-81B7A494CDED}" srcOrd="1" destOrd="0" presId="urn:microsoft.com/office/officeart/2016/7/layout/VerticalDownArrowProcess"/>
    <dgm:cxn modelId="{17F98C03-1372-4942-9D22-CA859B07B420}" type="presParOf" srcId="{6C8D191D-2DB8-4CB2-85A6-B21DB2D0CDF0}" destId="{0667FFF0-AE32-434F-94D0-E06D736EBD54}" srcOrd="1" destOrd="0" presId="urn:microsoft.com/office/officeart/2016/7/layout/VerticalDownArrowProcess"/>
    <dgm:cxn modelId="{94622D3E-8E06-4B95-A2C1-5219F2AA0A97}" type="presParOf" srcId="{6C8D191D-2DB8-4CB2-85A6-B21DB2D0CDF0}" destId="{AB4337AE-630C-4BFC-A501-D142E8DD4821}" srcOrd="2" destOrd="0" presId="urn:microsoft.com/office/officeart/2016/7/layout/VerticalDownArrowProcess"/>
    <dgm:cxn modelId="{B1462077-BF13-47DA-815A-15E8C9D7298E}" type="presParOf" srcId="{AB4337AE-630C-4BFC-A501-D142E8DD4821}" destId="{D52E9C00-4449-4BE2-92A8-0C6CA577620B}" srcOrd="0" destOrd="0" presId="urn:microsoft.com/office/officeart/2016/7/layout/VerticalDownArrowProcess"/>
    <dgm:cxn modelId="{DB87FBC4-41AC-4741-83DC-F0DCBC0C2621}" type="presParOf" srcId="{AB4337AE-630C-4BFC-A501-D142E8DD4821}" destId="{3713D66C-475F-48AB-A471-32CF07CBFA51}" srcOrd="1" destOrd="0" presId="urn:microsoft.com/office/officeart/2016/7/layout/VerticalDownArrowProcess"/>
    <dgm:cxn modelId="{A0956A82-9B0E-4F8A-8456-2D6A2DFD5964}" type="presParOf" srcId="{AB4337AE-630C-4BFC-A501-D142E8DD4821}" destId="{DF79099E-B94E-4B5D-893E-3961BFF8F4E1}" srcOrd="2" destOrd="0" presId="urn:microsoft.com/office/officeart/2016/7/layout/VerticalDownArrowProcess"/>
    <dgm:cxn modelId="{C4F52D14-5E1E-43F5-8488-6738A4EBF596}" type="presParOf" srcId="{6C8D191D-2DB8-4CB2-85A6-B21DB2D0CDF0}" destId="{C6EB59B1-39F6-4B01-B6C1-0321EB3A5F9B}" srcOrd="3" destOrd="0" presId="urn:microsoft.com/office/officeart/2016/7/layout/VerticalDownArrowProcess"/>
    <dgm:cxn modelId="{A7312B80-B540-40DD-BEEA-F645C9A2E927}" type="presParOf" srcId="{6C8D191D-2DB8-4CB2-85A6-B21DB2D0CDF0}" destId="{658CE4AF-7DC2-4DD8-8A50-B67AAE6B8A0B}" srcOrd="4" destOrd="0" presId="urn:microsoft.com/office/officeart/2016/7/layout/VerticalDownArrowProcess"/>
    <dgm:cxn modelId="{69FE05DF-96F2-40C9-A7BF-86EEC37CE31A}" type="presParOf" srcId="{658CE4AF-7DC2-4DD8-8A50-B67AAE6B8A0B}" destId="{BE722CA4-F5B8-46D4-91AD-0C2673606582}" srcOrd="0" destOrd="0" presId="urn:microsoft.com/office/officeart/2016/7/layout/VerticalDownArrowProcess"/>
    <dgm:cxn modelId="{5CC5A13A-7A4F-4EDB-9006-46FB1B05EBF4}" type="presParOf" srcId="{658CE4AF-7DC2-4DD8-8A50-B67AAE6B8A0B}" destId="{52FC8F6D-A01A-461E-BC68-02855C720B2E}" srcOrd="1" destOrd="0" presId="urn:microsoft.com/office/officeart/2016/7/layout/VerticalDownArrowProcess"/>
    <dgm:cxn modelId="{08544EA4-02F6-478D-A423-5CF4B88648A3}" type="presParOf" srcId="{658CE4AF-7DC2-4DD8-8A50-B67AAE6B8A0B}" destId="{C6C5BE53-CD4D-4AD6-96FD-17339D7A083A}" srcOrd="2" destOrd="0" presId="urn:microsoft.com/office/officeart/2016/7/layout/VerticalDownArrowProcess"/>
    <dgm:cxn modelId="{23B61AB0-8EA4-47B7-AFE5-745CB69E85AC}" type="presParOf" srcId="{6C8D191D-2DB8-4CB2-85A6-B21DB2D0CDF0}" destId="{4DAE47E8-8592-4FF1-9244-B6A26BBFE358}" srcOrd="5" destOrd="0" presId="urn:microsoft.com/office/officeart/2016/7/layout/VerticalDownArrowProcess"/>
    <dgm:cxn modelId="{875AAA89-AC65-4821-8D36-F4DAB8124E74}" type="presParOf" srcId="{6C8D191D-2DB8-4CB2-85A6-B21DB2D0CDF0}" destId="{9A10D9DB-282D-40B6-B715-8CEBCC21BA26}" srcOrd="6" destOrd="0" presId="urn:microsoft.com/office/officeart/2016/7/layout/VerticalDownArrowProcess"/>
    <dgm:cxn modelId="{50BA82FE-5491-4F58-9373-29FBCBFCFF1F}" type="presParOf" srcId="{9A10D9DB-282D-40B6-B715-8CEBCC21BA26}" destId="{9754DD59-5525-4790-89B3-9F86DE9949D3}" srcOrd="0" destOrd="0" presId="urn:microsoft.com/office/officeart/2016/7/layout/VerticalDownArrowProcess"/>
    <dgm:cxn modelId="{6D28756F-85D8-4411-8E46-E170E13632C6}" type="presParOf" srcId="{9A10D9DB-282D-40B6-B715-8CEBCC21BA26}" destId="{5F4453CF-1010-432C-B034-B2AB29884793}" srcOrd="1" destOrd="0" presId="urn:microsoft.com/office/officeart/2016/7/layout/VerticalDownArrowProcess"/>
    <dgm:cxn modelId="{DC11AE5A-0544-4152-B687-688EA7AA8B8B}" type="presParOf" srcId="{9A10D9DB-282D-40B6-B715-8CEBCC21BA26}" destId="{89360599-E99B-4445-9895-67DEAA155A7F}"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738B-629F-4DDA-9F9B-91FC5A8695D7}">
      <dsp:nvSpPr>
        <dsp:cNvPr id="0" name=""/>
        <dsp:cNvSpPr/>
      </dsp:nvSpPr>
      <dsp:spPr>
        <a:xfrm>
          <a:off x="0" y="4540835"/>
          <a:ext cx="1725128" cy="99342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2024" rIns="122691" bIns="192024" numCol="1" spcCol="1270" anchor="ctr" anchorCtr="0">
          <a:noAutofit/>
        </a:bodyPr>
        <a:lstStyle/>
        <a:p>
          <a:pPr marL="0" lvl="0" indent="0" algn="ctr" defTabSz="1200150">
            <a:lnSpc>
              <a:spcPct val="90000"/>
            </a:lnSpc>
            <a:spcBef>
              <a:spcPct val="0"/>
            </a:spcBef>
            <a:spcAft>
              <a:spcPct val="35000"/>
            </a:spcAft>
            <a:buNone/>
          </a:pPr>
          <a:r>
            <a:rPr lang="en-US" sz="2700" kern="1200"/>
            <a:t>Finish by</a:t>
          </a:r>
        </a:p>
      </dsp:txBody>
      <dsp:txXfrm>
        <a:off x="0" y="4540835"/>
        <a:ext cx="1725128" cy="993423"/>
      </dsp:txXfrm>
    </dsp:sp>
    <dsp:sp modelId="{B314C92A-B429-4630-B59D-81B7A494CDED}">
      <dsp:nvSpPr>
        <dsp:cNvPr id="0" name=""/>
        <dsp:cNvSpPr/>
      </dsp:nvSpPr>
      <dsp:spPr>
        <a:xfrm>
          <a:off x="1725128" y="4540835"/>
          <a:ext cx="5175384" cy="993423"/>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54000" rIns="104981" bIns="254000" numCol="1" spcCol="1270" anchor="ctr" anchorCtr="0">
          <a:noAutofit/>
        </a:bodyPr>
        <a:lstStyle/>
        <a:p>
          <a:pPr marL="0" lvl="0" indent="0" algn="l" defTabSz="889000">
            <a:lnSpc>
              <a:spcPct val="90000"/>
            </a:lnSpc>
            <a:spcBef>
              <a:spcPct val="0"/>
            </a:spcBef>
            <a:spcAft>
              <a:spcPct val="35000"/>
            </a:spcAft>
            <a:buNone/>
          </a:pPr>
          <a:r>
            <a:rPr lang="en-US" sz="2000" kern="1200"/>
            <a:t>Finish by signing Docusign contract</a:t>
          </a:r>
        </a:p>
      </dsp:txBody>
      <dsp:txXfrm>
        <a:off x="1725128" y="4540835"/>
        <a:ext cx="5175384" cy="993423"/>
      </dsp:txXfrm>
    </dsp:sp>
    <dsp:sp modelId="{3713D66C-475F-48AB-A471-32CF07CBFA51}">
      <dsp:nvSpPr>
        <dsp:cNvPr id="0" name=""/>
        <dsp:cNvSpPr/>
      </dsp:nvSpPr>
      <dsp:spPr>
        <a:xfrm rot="10800000">
          <a:off x="0" y="3027850"/>
          <a:ext cx="1725128" cy="1527885"/>
        </a:xfrm>
        <a:prstGeom prst="upArrowCallout">
          <a:avLst>
            <a:gd name="adj1" fmla="val 5000"/>
            <a:gd name="adj2" fmla="val 10000"/>
            <a:gd name="adj3" fmla="val 15000"/>
            <a:gd name="adj4" fmla="val 64977"/>
          </a:avLst>
        </a:prstGeom>
        <a:solidFill>
          <a:schemeClr val="accent5">
            <a:hueOff val="-4050717"/>
            <a:satOff val="-275"/>
            <a:lumOff val="654"/>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2024" rIns="122691" bIns="192024" numCol="1" spcCol="1270" anchor="ctr" anchorCtr="0">
          <a:noAutofit/>
        </a:bodyPr>
        <a:lstStyle/>
        <a:p>
          <a:pPr marL="0" lvl="0" indent="0" algn="ctr" defTabSz="1200150">
            <a:lnSpc>
              <a:spcPct val="90000"/>
            </a:lnSpc>
            <a:spcBef>
              <a:spcPct val="0"/>
            </a:spcBef>
            <a:spcAft>
              <a:spcPct val="35000"/>
            </a:spcAft>
            <a:buNone/>
          </a:pPr>
          <a:r>
            <a:rPr lang="en-US" sz="2700" kern="1200"/>
            <a:t>Read</a:t>
          </a:r>
        </a:p>
      </dsp:txBody>
      <dsp:txXfrm rot="-10800000">
        <a:off x="0" y="3027850"/>
        <a:ext cx="1725128" cy="993125"/>
      </dsp:txXfrm>
    </dsp:sp>
    <dsp:sp modelId="{DF79099E-B94E-4B5D-893E-3961BFF8F4E1}">
      <dsp:nvSpPr>
        <dsp:cNvPr id="0" name=""/>
        <dsp:cNvSpPr/>
      </dsp:nvSpPr>
      <dsp:spPr>
        <a:xfrm>
          <a:off x="1725128" y="3027850"/>
          <a:ext cx="5175384" cy="993125"/>
        </a:xfrm>
        <a:prstGeom prst="rect">
          <a:avLst/>
        </a:prstGeom>
        <a:solidFill>
          <a:schemeClr val="accent5">
            <a:tint val="40000"/>
            <a:alpha val="90000"/>
            <a:hueOff val="-3981555"/>
            <a:satOff val="889"/>
            <a:lumOff val="134"/>
            <a:alphaOff val="0"/>
          </a:schemeClr>
        </a:solidFill>
        <a:ln w="19050" cap="flat" cmpd="sng" algn="ctr">
          <a:solidFill>
            <a:schemeClr val="accent5">
              <a:tint val="40000"/>
              <a:alpha val="90000"/>
              <a:hueOff val="-3981555"/>
              <a:satOff val="889"/>
              <a:lumOff val="1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54000" rIns="104981" bIns="254000" numCol="1" spcCol="1270" anchor="ctr" anchorCtr="0">
          <a:noAutofit/>
        </a:bodyPr>
        <a:lstStyle/>
        <a:p>
          <a:pPr marL="0" lvl="0" indent="0" algn="l" defTabSz="889000">
            <a:lnSpc>
              <a:spcPct val="90000"/>
            </a:lnSpc>
            <a:spcBef>
              <a:spcPct val="0"/>
            </a:spcBef>
            <a:spcAft>
              <a:spcPct val="35000"/>
            </a:spcAft>
            <a:buNone/>
          </a:pPr>
          <a:r>
            <a:rPr lang="en-US" sz="2000" kern="1200"/>
            <a:t>Read broker agreement</a:t>
          </a:r>
        </a:p>
      </dsp:txBody>
      <dsp:txXfrm>
        <a:off x="1725128" y="3027850"/>
        <a:ext cx="5175384" cy="993125"/>
      </dsp:txXfrm>
    </dsp:sp>
    <dsp:sp modelId="{52FC8F6D-A01A-461E-BC68-02855C720B2E}">
      <dsp:nvSpPr>
        <dsp:cNvPr id="0" name=""/>
        <dsp:cNvSpPr/>
      </dsp:nvSpPr>
      <dsp:spPr>
        <a:xfrm rot="10800000">
          <a:off x="0" y="1514866"/>
          <a:ext cx="1725128" cy="1527885"/>
        </a:xfrm>
        <a:prstGeom prst="upArrowCallout">
          <a:avLst>
            <a:gd name="adj1" fmla="val 5000"/>
            <a:gd name="adj2" fmla="val 10000"/>
            <a:gd name="adj3" fmla="val 15000"/>
            <a:gd name="adj4" fmla="val 64977"/>
          </a:avLst>
        </a:prstGeom>
        <a:solidFill>
          <a:schemeClr val="accent5">
            <a:hueOff val="-8101434"/>
            <a:satOff val="-551"/>
            <a:lumOff val="1307"/>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2024" rIns="122691" bIns="192024" numCol="1" spcCol="1270" anchor="ctr" anchorCtr="0">
          <a:noAutofit/>
        </a:bodyPr>
        <a:lstStyle/>
        <a:p>
          <a:pPr marL="0" lvl="0" indent="0" algn="ctr" defTabSz="1200150">
            <a:lnSpc>
              <a:spcPct val="90000"/>
            </a:lnSpc>
            <a:spcBef>
              <a:spcPct val="0"/>
            </a:spcBef>
            <a:spcAft>
              <a:spcPct val="35000"/>
            </a:spcAft>
            <a:buNone/>
          </a:pPr>
          <a:r>
            <a:rPr lang="en-US" sz="2700" kern="1200"/>
            <a:t>Complete</a:t>
          </a:r>
        </a:p>
      </dsp:txBody>
      <dsp:txXfrm rot="-10800000">
        <a:off x="0" y="1514866"/>
        <a:ext cx="1725128" cy="993125"/>
      </dsp:txXfrm>
    </dsp:sp>
    <dsp:sp modelId="{C6C5BE53-CD4D-4AD6-96FD-17339D7A083A}">
      <dsp:nvSpPr>
        <dsp:cNvPr id="0" name=""/>
        <dsp:cNvSpPr/>
      </dsp:nvSpPr>
      <dsp:spPr>
        <a:xfrm>
          <a:off x="1725128" y="1514866"/>
          <a:ext cx="5175384" cy="993125"/>
        </a:xfrm>
        <a:prstGeom prst="rect">
          <a:avLst/>
        </a:prstGeom>
        <a:solidFill>
          <a:schemeClr val="accent5">
            <a:tint val="40000"/>
            <a:alpha val="90000"/>
            <a:hueOff val="-7963110"/>
            <a:satOff val="1778"/>
            <a:lumOff val="267"/>
            <a:alphaOff val="0"/>
          </a:schemeClr>
        </a:solidFill>
        <a:ln w="19050" cap="flat" cmpd="sng" algn="ctr">
          <a:solidFill>
            <a:schemeClr val="accent5">
              <a:tint val="40000"/>
              <a:alpha val="90000"/>
              <a:hueOff val="-7963110"/>
              <a:satOff val="1778"/>
              <a:lumOff val="2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54000" rIns="104981" bIns="254000" numCol="1" spcCol="1270" anchor="ctr" anchorCtr="0">
          <a:noAutofit/>
        </a:bodyPr>
        <a:lstStyle/>
        <a:p>
          <a:pPr marL="0" lvl="0" indent="0" algn="l" defTabSz="889000">
            <a:lnSpc>
              <a:spcPct val="90000"/>
            </a:lnSpc>
            <a:spcBef>
              <a:spcPct val="0"/>
            </a:spcBef>
            <a:spcAft>
              <a:spcPct val="35000"/>
            </a:spcAft>
            <a:buNone/>
          </a:pPr>
          <a:r>
            <a:rPr lang="en-US" sz="2000" kern="1200"/>
            <a:t>Complete test with a score of 85% or higher</a:t>
          </a:r>
        </a:p>
      </dsp:txBody>
      <dsp:txXfrm>
        <a:off x="1725128" y="1514866"/>
        <a:ext cx="5175384" cy="993125"/>
      </dsp:txXfrm>
    </dsp:sp>
    <dsp:sp modelId="{5F4453CF-1010-432C-B034-B2AB29884793}">
      <dsp:nvSpPr>
        <dsp:cNvPr id="0" name=""/>
        <dsp:cNvSpPr/>
      </dsp:nvSpPr>
      <dsp:spPr>
        <a:xfrm rot="10800000">
          <a:off x="0" y="1882"/>
          <a:ext cx="1725128" cy="1527885"/>
        </a:xfrm>
        <a:prstGeom prst="upArrowCallout">
          <a:avLst>
            <a:gd name="adj1" fmla="val 5000"/>
            <a:gd name="adj2" fmla="val 10000"/>
            <a:gd name="adj3" fmla="val 15000"/>
            <a:gd name="adj4" fmla="val 64977"/>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92024" rIns="122691" bIns="192024" numCol="1" spcCol="1270" anchor="ctr" anchorCtr="0">
          <a:noAutofit/>
        </a:bodyPr>
        <a:lstStyle/>
        <a:p>
          <a:pPr marL="0" lvl="0" indent="0" algn="ctr" defTabSz="1200150">
            <a:lnSpc>
              <a:spcPct val="90000"/>
            </a:lnSpc>
            <a:spcBef>
              <a:spcPct val="0"/>
            </a:spcBef>
            <a:spcAft>
              <a:spcPct val="35000"/>
            </a:spcAft>
            <a:buNone/>
          </a:pPr>
          <a:r>
            <a:rPr lang="en-US" sz="2700" kern="1200"/>
            <a:t>Complete</a:t>
          </a:r>
        </a:p>
      </dsp:txBody>
      <dsp:txXfrm rot="-10800000">
        <a:off x="0" y="1882"/>
        <a:ext cx="1725128" cy="993125"/>
      </dsp:txXfrm>
    </dsp:sp>
    <dsp:sp modelId="{89360599-E99B-4445-9895-67DEAA155A7F}">
      <dsp:nvSpPr>
        <dsp:cNvPr id="0" name=""/>
        <dsp:cNvSpPr/>
      </dsp:nvSpPr>
      <dsp:spPr>
        <a:xfrm>
          <a:off x="1725128" y="1882"/>
          <a:ext cx="5175384" cy="993125"/>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54000" rIns="104981" bIns="254000" numCol="1" spcCol="1270" anchor="ctr" anchorCtr="0">
          <a:noAutofit/>
        </a:bodyPr>
        <a:lstStyle/>
        <a:p>
          <a:pPr marL="0" lvl="0" indent="0" algn="l" defTabSz="889000">
            <a:lnSpc>
              <a:spcPct val="90000"/>
            </a:lnSpc>
            <a:spcBef>
              <a:spcPct val="0"/>
            </a:spcBef>
            <a:spcAft>
              <a:spcPct val="35000"/>
            </a:spcAft>
            <a:buNone/>
          </a:pPr>
          <a:r>
            <a:rPr lang="en-US" sz="2000" kern="1200"/>
            <a:t>Complete Agent contract</a:t>
          </a:r>
        </a:p>
      </dsp:txBody>
      <dsp:txXfrm>
        <a:off x="1725128" y="1882"/>
        <a:ext cx="5175384" cy="99312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362D1-84EC-4A48-BD04-C4A18EA458E0}" type="datetimeFigureOut">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D89D1-A95E-4F1A-B337-57AB1E41B21D}" type="slidenum">
              <a:t>‹#›</a:t>
            </a:fld>
            <a:endParaRPr lang="en-US"/>
          </a:p>
        </p:txBody>
      </p:sp>
    </p:spTree>
    <p:extLst>
      <p:ext uri="{BB962C8B-B14F-4D97-AF65-F5344CB8AC3E}">
        <p14:creationId xmlns:p14="http://schemas.microsoft.com/office/powerpoint/2010/main" val="3192936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A40F-C0ED-154A-BE92-4BC13B3DA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092EB7-F182-A54A-1BEB-341719AE2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C49657-F5D9-9E39-61BE-804500B7C717}"/>
              </a:ext>
            </a:extLst>
          </p:cNvPr>
          <p:cNvSpPr>
            <a:spLocks noGrp="1"/>
          </p:cNvSpPr>
          <p:nvPr>
            <p:ph type="dt" sz="half" idx="10"/>
          </p:nvPr>
        </p:nvSpPr>
        <p:spPr/>
        <p:txBody>
          <a:bodyPr/>
          <a:lstStyle/>
          <a:p>
            <a:fld id="{A68A7248-E32F-4938-8457-4EE86761AF06}" type="datetimeFigureOut">
              <a:rPr lang="en-US" smtClean="0"/>
              <a:t>1/23/2026</a:t>
            </a:fld>
            <a:endParaRPr lang="en-US"/>
          </a:p>
        </p:txBody>
      </p:sp>
      <p:sp>
        <p:nvSpPr>
          <p:cNvPr id="5" name="Footer Placeholder 4">
            <a:extLst>
              <a:ext uri="{FF2B5EF4-FFF2-40B4-BE49-F238E27FC236}">
                <a16:creationId xmlns:a16="http://schemas.microsoft.com/office/drawing/2014/main" id="{0C12F484-0ED1-45FD-9994-0DC95A6D0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9B9F0-AAA5-190B-7BF5-BBC184056762}"/>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354032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D847-96F7-2BC6-0F2D-B9F81179EA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201820-8ED0-7394-497E-C34162E2DB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F4EDF-6B11-58FD-F369-0D79C599E992}"/>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5" name="Footer Placeholder 4">
            <a:extLst>
              <a:ext uri="{FF2B5EF4-FFF2-40B4-BE49-F238E27FC236}">
                <a16:creationId xmlns:a16="http://schemas.microsoft.com/office/drawing/2014/main" id="{C56D35A9-ECEA-68BD-5CAD-21C6B67C4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9EADD-AF3F-61E0-A86E-0226F9F75C7E}"/>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21233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C5BC2-35CD-2C12-6183-B5ED0DE6B3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CF158-7575-2A65-8B21-A4930FAD46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875A7-7039-335D-A89D-4133EE3DB15F}"/>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5" name="Footer Placeholder 4">
            <a:extLst>
              <a:ext uri="{FF2B5EF4-FFF2-40B4-BE49-F238E27FC236}">
                <a16:creationId xmlns:a16="http://schemas.microsoft.com/office/drawing/2014/main" id="{63299FAD-C599-4C89-62E0-DFCA32636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D028A-5ECD-F611-7418-A3B7A51FD8D7}"/>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98111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ank with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17A23E-E5C7-B409-0667-F258FF52A804}"/>
              </a:ext>
            </a:extLst>
          </p:cNvPr>
          <p:cNvSpPr/>
          <p:nvPr userDrawn="1"/>
        </p:nvSpPr>
        <p:spPr>
          <a:xfrm>
            <a:off x="-1" y="-112192"/>
            <a:ext cx="12192001" cy="37062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6D6F3B-A8B1-CB9A-80BB-3554CBCCD006}"/>
              </a:ext>
            </a:extLst>
          </p:cNvPr>
          <p:cNvSpPr/>
          <p:nvPr userDrawn="1"/>
        </p:nvSpPr>
        <p:spPr>
          <a:xfrm>
            <a:off x="-1" y="6096000"/>
            <a:ext cx="11154059"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40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8DFF-C7FC-61B7-528A-E04CFE772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B6599-A281-0EA1-56F1-A81CC958BD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675EA-21FD-1583-6FE6-BC00627CF36A}"/>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5" name="Footer Placeholder 4">
            <a:extLst>
              <a:ext uri="{FF2B5EF4-FFF2-40B4-BE49-F238E27FC236}">
                <a16:creationId xmlns:a16="http://schemas.microsoft.com/office/drawing/2014/main" id="{1310B391-01F2-1C4D-E491-9DD20295B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702A3-7D00-CCE2-EFAD-9CEDD1A07B4A}"/>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309851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8312-31B2-4562-A0B3-98B95F7306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CB2FE-0168-AF7F-9626-51E66ED497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70D1FF-5342-CF10-D67A-44822AEA4B7E}"/>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5" name="Footer Placeholder 4">
            <a:extLst>
              <a:ext uri="{FF2B5EF4-FFF2-40B4-BE49-F238E27FC236}">
                <a16:creationId xmlns:a16="http://schemas.microsoft.com/office/drawing/2014/main" id="{A3D37EDD-A0BA-AF2A-74E6-CB6F4B067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E45EF-B4C7-0F66-0EB6-9537C7DE4321}"/>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2260748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64EF-2F98-DF7F-D082-E229C9CDE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DC305-F56A-0117-4FFE-1AA8887DD2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387DE5-8F1D-FCF8-991B-7EF1A390C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8F8CF-3766-A2B8-2CE5-C197D3B7EE22}"/>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6" name="Footer Placeholder 5">
            <a:extLst>
              <a:ext uri="{FF2B5EF4-FFF2-40B4-BE49-F238E27FC236}">
                <a16:creationId xmlns:a16="http://schemas.microsoft.com/office/drawing/2014/main" id="{0195684C-D0BF-265F-CA18-035B0C543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5A29D-D63B-DDA1-527B-5B5A4696E2A6}"/>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336233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1A12-06B6-06FC-1C9B-30AC89D8C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F13D8-E818-6669-6FD7-6BEF3458B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71BDC-86F7-D6FC-9363-C25F0571FE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2B01-87A1-9C52-33F3-88A1D3586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87232-029A-F8CE-42E2-5AA6ED14BF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D3D8D-6835-6261-F7AA-F16133C50D2D}"/>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8" name="Footer Placeholder 7">
            <a:extLst>
              <a:ext uri="{FF2B5EF4-FFF2-40B4-BE49-F238E27FC236}">
                <a16:creationId xmlns:a16="http://schemas.microsoft.com/office/drawing/2014/main" id="{AC7CDE7C-BA93-A010-70F5-659934184A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3AC532-DD69-9500-5B32-3FE9D948F416}"/>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2509103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D6BB-2961-7CBF-4146-33C0FB7D56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91A24-5CEA-84A2-F701-BFAA1F704228}"/>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4" name="Footer Placeholder 3">
            <a:extLst>
              <a:ext uri="{FF2B5EF4-FFF2-40B4-BE49-F238E27FC236}">
                <a16:creationId xmlns:a16="http://schemas.microsoft.com/office/drawing/2014/main" id="{CFE00F77-8968-EF69-6949-D8E5B5E68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27F830-6FDD-33C4-CADE-FADC5BC4B5B4}"/>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374172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17F6EB-0D5A-6D2C-1A70-02A89CAE0C98}"/>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3" name="Footer Placeholder 2">
            <a:extLst>
              <a:ext uri="{FF2B5EF4-FFF2-40B4-BE49-F238E27FC236}">
                <a16:creationId xmlns:a16="http://schemas.microsoft.com/office/drawing/2014/main" id="{44CE7757-B414-3F5C-31A2-F1D0F8900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2DAF-7426-2E49-CBB5-D0AC589C0ACD}"/>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416671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BE6F-C561-BED1-DB61-C766EBA1D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95B821-9112-8674-EEBE-4B1CCB7571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5B331-095B-8D39-2460-B8F4E7817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46BAFF-5CFA-4EC7-4780-8086B009C058}"/>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6" name="Footer Placeholder 5">
            <a:extLst>
              <a:ext uri="{FF2B5EF4-FFF2-40B4-BE49-F238E27FC236}">
                <a16:creationId xmlns:a16="http://schemas.microsoft.com/office/drawing/2014/main" id="{D26D2A19-3DEA-4BC2-C282-1CDE3B88C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D700B8-D98C-A6E7-166D-AC00330583A2}"/>
              </a:ext>
            </a:extLst>
          </p:cNvPr>
          <p:cNvSpPr>
            <a:spLocks noGrp="1"/>
          </p:cNvSpPr>
          <p:nvPr>
            <p:ph type="sldNum" sz="quarter" idx="12"/>
          </p:nvPr>
        </p:nvSpPr>
        <p:spPr/>
        <p:txBody>
          <a:bodyPr/>
          <a:lstStyle/>
          <a:p>
            <a:fld id="{A21393DD-A7AC-4FF3-BFF9-5E80C259330A}" type="slidenum">
              <a:rPr lang="en-US" smtClean="0"/>
              <a:t>‹#›</a:t>
            </a:fld>
            <a:endParaRPr lang="en-US"/>
          </a:p>
        </p:txBody>
      </p:sp>
    </p:spTree>
    <p:extLst>
      <p:ext uri="{BB962C8B-B14F-4D97-AF65-F5344CB8AC3E}">
        <p14:creationId xmlns:p14="http://schemas.microsoft.com/office/powerpoint/2010/main" val="184338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3CD2-911F-6FB5-4F6E-42085A6D57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9BE43-E6E0-DB38-0535-07A98E4C3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CD29B1-CEC8-265B-CDC3-695511091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C24BF8-94A3-07F4-F262-3D1FD8D6EF16}"/>
              </a:ext>
            </a:extLst>
          </p:cNvPr>
          <p:cNvSpPr>
            <a:spLocks noGrp="1"/>
          </p:cNvSpPr>
          <p:nvPr>
            <p:ph type="dt" sz="half" idx="10"/>
          </p:nvPr>
        </p:nvSpPr>
        <p:spPr/>
        <p:txBody>
          <a:bodyPr/>
          <a:lstStyle/>
          <a:p>
            <a:fld id="{846CE7D5-CF57-46EF-B807-FDD0502418D4}" type="datetimeFigureOut">
              <a:rPr lang="en-US" smtClean="0"/>
              <a:t>1/23/2026</a:t>
            </a:fld>
            <a:endParaRPr lang="en-US"/>
          </a:p>
        </p:txBody>
      </p:sp>
      <p:sp>
        <p:nvSpPr>
          <p:cNvPr id="6" name="Footer Placeholder 5">
            <a:extLst>
              <a:ext uri="{FF2B5EF4-FFF2-40B4-BE49-F238E27FC236}">
                <a16:creationId xmlns:a16="http://schemas.microsoft.com/office/drawing/2014/main" id="{FA642428-1836-4EBC-38A7-204A5A824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2DC1B6-944E-3CE0-B59D-6447DF793D4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8567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635FA-1DC8-32D2-EC39-689A11DB41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50680B-C090-3D26-BADE-1648BEC37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AF46B-2B61-B60E-8E50-81254C9A27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1/23/2026</a:t>
            </a:fld>
            <a:endParaRPr lang="en-US"/>
          </a:p>
        </p:txBody>
      </p:sp>
      <p:sp>
        <p:nvSpPr>
          <p:cNvPr id="5" name="Footer Placeholder 4">
            <a:extLst>
              <a:ext uri="{FF2B5EF4-FFF2-40B4-BE49-F238E27FC236}">
                <a16:creationId xmlns:a16="http://schemas.microsoft.com/office/drawing/2014/main" id="{3EBA8729-6FD7-E01B-C295-B1CC26BBC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7D449A-C71A-29AF-0735-88C96BCD67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1393DD-A7AC-4FF3-BFF9-5E80C259330A}" type="slidenum">
              <a:rPr lang="en-US" smtClean="0"/>
              <a:t>‹#›</a:t>
            </a:fld>
            <a:endParaRPr lang="en-US"/>
          </a:p>
        </p:txBody>
      </p:sp>
    </p:spTree>
    <p:extLst>
      <p:ext uri="{BB962C8B-B14F-4D97-AF65-F5344CB8AC3E}">
        <p14:creationId xmlns:p14="http://schemas.microsoft.com/office/powerpoint/2010/main" val="35424838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freepik.com/free-photo/small-group-mature-friends-enjoying-while-playing-cards-home_25910514.htm#fromView=search&amp;page=1&amp;position=1&amp;uuid=569b0f89-111b-4fd7-9eee-bd16f5fab6ff&amp;query=seniors"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nnovage.co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ll group of mature friends enjoying while playing cards at home">
            <a:hlinkClick r:id="rId2"/>
            <a:extLst>
              <a:ext uri="{FF2B5EF4-FFF2-40B4-BE49-F238E27FC236}">
                <a16:creationId xmlns:a16="http://schemas.microsoft.com/office/drawing/2014/main" id="{05970363-F225-3BF0-C9C0-C961A4A2E9E3}"/>
              </a:ext>
            </a:extLst>
          </p:cNvPr>
          <p:cNvPicPr preferRelativeResize="0">
            <a:picLocks noChangeArrowheads="1"/>
          </p:cNvPicPr>
          <p:nvPr/>
        </p:nvPicPr>
        <p:blipFill>
          <a:blip r:embed="rId3">
            <a:alphaModFix amt="35000"/>
            <a:extLst>
              <a:ext uri="{28A0092B-C50C-407E-A947-70E740481C1C}">
                <a14:useLocalDpi xmlns:a14="http://schemas.microsoft.com/office/drawing/2010/main" val="0"/>
              </a:ext>
            </a:extLst>
          </a:blip>
          <a:stretch>
            <a:fillRect/>
          </a:stretch>
        </p:blipFill>
        <p:spPr bwMode="auto">
          <a:xfrm>
            <a:off x="0" y="0"/>
            <a:ext cx="12192000" cy="68814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EF23EA-3E73-394D-0FF5-EBB00E8CA1D2}"/>
              </a:ext>
            </a:extLst>
          </p:cNvPr>
          <p:cNvPicPr>
            <a:picLocks noChangeAspect="1"/>
          </p:cNvPicPr>
          <p:nvPr/>
        </p:nvPicPr>
        <p:blipFill>
          <a:blip r:embed="rId4">
            <a:alphaModFix amt="27000"/>
            <a:extLst>
              <a:ext uri="{28A0092B-C50C-407E-A947-70E740481C1C}">
                <a14:useLocalDpi xmlns:a14="http://schemas.microsoft.com/office/drawing/2010/main" val="0"/>
              </a:ext>
            </a:extLst>
          </a:blip>
          <a:srcRect/>
          <a:stretch>
            <a:fillRect/>
          </a:stretch>
        </p:blipFill>
        <p:spPr bwMode="auto">
          <a:xfrm>
            <a:off x="9624802" y="373801"/>
            <a:ext cx="2133600" cy="1276350"/>
          </a:xfrm>
          <a:prstGeom prst="rect">
            <a:avLst/>
          </a:prstGeom>
          <a:noFill/>
          <a:ln>
            <a:noFill/>
          </a:ln>
        </p:spPr>
      </p:pic>
      <p:sp>
        <p:nvSpPr>
          <p:cNvPr id="5" name="TextBox 4">
            <a:extLst>
              <a:ext uri="{FF2B5EF4-FFF2-40B4-BE49-F238E27FC236}">
                <a16:creationId xmlns:a16="http://schemas.microsoft.com/office/drawing/2014/main" id="{74605D4F-169E-EB8A-2FB9-5C6B87EDFC01}"/>
              </a:ext>
            </a:extLst>
          </p:cNvPr>
          <p:cNvSpPr txBox="1"/>
          <p:nvPr/>
        </p:nvSpPr>
        <p:spPr>
          <a:xfrm>
            <a:off x="2151647" y="2310063"/>
            <a:ext cx="7888705" cy="2862322"/>
          </a:xfrm>
          <a:prstGeom prst="rect">
            <a:avLst/>
          </a:prstGeom>
          <a:noFill/>
        </p:spPr>
        <p:txBody>
          <a:bodyPr wrap="square" rtlCol="0">
            <a:spAutoFit/>
          </a:bodyPr>
          <a:lstStyle/>
          <a:p>
            <a:pPr algn="ctr"/>
            <a:r>
              <a:rPr lang="en-US" sz="6000" b="1" dirty="0">
                <a:latin typeface="Amasis MT Pro Black" panose="02040A04050005020304" pitchFamily="18" charset="0"/>
              </a:rPr>
              <a:t>PACE Association of Michigan Brought to Agents by RYIS</a:t>
            </a:r>
          </a:p>
        </p:txBody>
      </p:sp>
      <p:pic>
        <p:nvPicPr>
          <p:cNvPr id="7" name="Picture 6">
            <a:extLst>
              <a:ext uri="{FF2B5EF4-FFF2-40B4-BE49-F238E27FC236}">
                <a16:creationId xmlns:a16="http://schemas.microsoft.com/office/drawing/2014/main" id="{AF775F69-9CD8-6B81-A41C-67B9FAAF6652}"/>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652861" y="621373"/>
            <a:ext cx="4376202" cy="781206"/>
          </a:xfrm>
          <a:prstGeom prst="rect">
            <a:avLst/>
          </a:prstGeom>
        </p:spPr>
      </p:pic>
      <p:sp>
        <p:nvSpPr>
          <p:cNvPr id="8" name="TextBox 7">
            <a:extLst>
              <a:ext uri="{FF2B5EF4-FFF2-40B4-BE49-F238E27FC236}">
                <a16:creationId xmlns:a16="http://schemas.microsoft.com/office/drawing/2014/main" id="{99E40B85-272F-52E4-8CC8-6D83BB2AFA58}"/>
              </a:ext>
            </a:extLst>
          </p:cNvPr>
          <p:cNvSpPr txBox="1"/>
          <p:nvPr/>
        </p:nvSpPr>
        <p:spPr>
          <a:xfrm>
            <a:off x="4630983" y="5172385"/>
            <a:ext cx="2930033" cy="400110"/>
          </a:xfrm>
          <a:prstGeom prst="rect">
            <a:avLst/>
          </a:prstGeom>
          <a:noFill/>
        </p:spPr>
        <p:txBody>
          <a:bodyPr wrap="none" rtlCol="0">
            <a:spAutoFit/>
          </a:bodyPr>
          <a:lstStyle/>
          <a:p>
            <a:r>
              <a:rPr lang="en-US" sz="2000" dirty="0"/>
              <a:t>2026 Broker Certification</a:t>
            </a:r>
          </a:p>
        </p:txBody>
      </p:sp>
    </p:spTree>
    <p:extLst>
      <p:ext uri="{BB962C8B-B14F-4D97-AF65-F5344CB8AC3E}">
        <p14:creationId xmlns:p14="http://schemas.microsoft.com/office/powerpoint/2010/main" val="242748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6A7EE6-8F08-25C1-B77C-F22F25177035}"/>
              </a:ext>
            </a:extLst>
          </p:cNvPr>
          <p:cNvPicPr>
            <a:picLocks noChangeAspect="1"/>
          </p:cNvPicPr>
          <p:nvPr/>
        </p:nvPicPr>
        <p:blipFill>
          <a:blip r:embed="rId2"/>
          <a:srcRect r="7400"/>
          <a:stretch>
            <a:fillRect/>
          </a:stretch>
        </p:blipFill>
        <p:spPr>
          <a:xfrm>
            <a:off x="2761972" y="10"/>
            <a:ext cx="3334028" cy="68579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sp>
        <p:nvSpPr>
          <p:cNvPr id="2" name="Title 1"/>
          <p:cNvSpPr>
            <a:spLocks noGrp="1"/>
          </p:cNvSpPr>
          <p:nvPr>
            <p:ph type="title"/>
          </p:nvPr>
        </p:nvSpPr>
        <p:spPr>
          <a:xfrm>
            <a:off x="124326" y="671762"/>
            <a:ext cx="3867149" cy="5065714"/>
          </a:xfrm>
        </p:spPr>
        <p:txBody>
          <a:bodyPr anchor="ctr">
            <a:normAutofit/>
          </a:bodyPr>
          <a:lstStyle/>
          <a:p>
            <a:r>
              <a:rPr lang="en-US" sz="3600" dirty="0"/>
              <a:t>Why PACE for seniors living in the community?</a:t>
            </a:r>
          </a:p>
        </p:txBody>
      </p:sp>
      <p:sp>
        <p:nvSpPr>
          <p:cNvPr id="3" name="Content Placeholder 2"/>
          <p:cNvSpPr>
            <a:spLocks noGrp="1"/>
          </p:cNvSpPr>
          <p:nvPr>
            <p:ph idx="1"/>
          </p:nvPr>
        </p:nvSpPr>
        <p:spPr>
          <a:xfrm>
            <a:off x="6340642" y="108293"/>
            <a:ext cx="5727032" cy="6857991"/>
          </a:xfrm>
        </p:spPr>
        <p:txBody>
          <a:bodyPr anchor="ctr">
            <a:normAutofit/>
          </a:bodyPr>
          <a:lstStyle/>
          <a:p>
            <a:pPr>
              <a:buFont typeface="Wingdings" panose="05000000000000000000" pitchFamily="2" charset="2"/>
              <a:buChar char="v"/>
            </a:pPr>
            <a:r>
              <a:rPr lang="en-US" sz="1800" dirty="0"/>
              <a:t> Senior apartments lose residents to hospitals and nursing homes</a:t>
            </a:r>
          </a:p>
          <a:p>
            <a:pPr>
              <a:buFont typeface="Wingdings" panose="05000000000000000000" pitchFamily="2" charset="2"/>
              <a:buChar char="v"/>
            </a:pPr>
            <a:r>
              <a:rPr lang="en-US" sz="1800" dirty="0"/>
              <a:t> Lack of activity in the home</a:t>
            </a:r>
          </a:p>
          <a:p>
            <a:pPr>
              <a:buFont typeface="Wingdings" panose="05000000000000000000" pitchFamily="2" charset="2"/>
              <a:buChar char="v"/>
            </a:pPr>
            <a:r>
              <a:rPr lang="en-US" sz="1800" dirty="0"/>
              <a:t> No medical oversight or VERY hard getting in timely to see doctor </a:t>
            </a:r>
          </a:p>
          <a:p>
            <a:pPr>
              <a:buFont typeface="Wingdings" panose="05000000000000000000" pitchFamily="2" charset="2"/>
              <a:buChar char="v"/>
            </a:pPr>
            <a:r>
              <a:rPr lang="en-US" sz="1800" dirty="0"/>
              <a:t> Caregivers not present or able to help with needs</a:t>
            </a:r>
          </a:p>
          <a:p>
            <a:pPr>
              <a:buFont typeface="Wingdings" panose="05000000000000000000" pitchFamily="2" charset="2"/>
              <a:buChar char="v"/>
            </a:pPr>
            <a:r>
              <a:rPr lang="en-US" sz="1800" dirty="0"/>
              <a:t> No medications available (no coverage, cannot afford or no way to get)</a:t>
            </a:r>
          </a:p>
          <a:p>
            <a:pPr>
              <a:buFont typeface="Wingdings" panose="05000000000000000000" pitchFamily="2" charset="2"/>
              <a:buChar char="v"/>
            </a:pPr>
            <a:r>
              <a:rPr lang="en-US" sz="1800" dirty="0"/>
              <a:t> No transportation to appointments</a:t>
            </a:r>
          </a:p>
          <a:p>
            <a:pPr>
              <a:buFont typeface="Wingdings" panose="05000000000000000000" pitchFamily="2" charset="2"/>
              <a:buChar char="v"/>
            </a:pPr>
            <a:r>
              <a:rPr lang="en-US" sz="1800" dirty="0"/>
              <a:t> Access to food is limited, unable to cook or eat balanced meals</a:t>
            </a:r>
          </a:p>
          <a:p>
            <a:pPr>
              <a:buFont typeface="Wingdings" panose="05000000000000000000" pitchFamily="2" charset="2"/>
              <a:buChar char="v"/>
            </a:pPr>
            <a:r>
              <a:rPr lang="en-US" sz="1800" dirty="0"/>
              <a:t> Care is not coordinated or proactive</a:t>
            </a:r>
          </a:p>
          <a:p>
            <a:pPr>
              <a:buFont typeface="Wingdings" panose="05000000000000000000" pitchFamily="2" charset="2"/>
              <a:buChar char="v"/>
            </a:pPr>
            <a:r>
              <a:rPr lang="en-US" sz="1800" dirty="0"/>
              <a:t> Cannot afford supplies, durable medical equipment, other care needs</a:t>
            </a:r>
          </a:p>
          <a:p>
            <a:pPr marL="0" indent="0">
              <a:buNone/>
            </a:pPr>
            <a:endParaRPr lang="en-US" sz="1800" b="1" dirty="0"/>
          </a:p>
          <a:p>
            <a:pPr marL="0" indent="0">
              <a:buNone/>
            </a:pPr>
            <a:r>
              <a:rPr lang="en-US" sz="1800" b="1" dirty="0"/>
              <a:t>PACE CAN MAKE A DIFFERENCE IN ALL THESE AREAS!</a:t>
            </a:r>
          </a:p>
        </p:txBody>
      </p:sp>
    </p:spTree>
    <p:extLst>
      <p:ext uri="{BB962C8B-B14F-4D97-AF65-F5344CB8AC3E}">
        <p14:creationId xmlns:p14="http://schemas.microsoft.com/office/powerpoint/2010/main" val="3409855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E80CE-8B9E-383C-2F18-1CBE12D9178C}"/>
              </a:ext>
            </a:extLst>
          </p:cNvPr>
          <p:cNvSpPr>
            <a:spLocks noGrp="1"/>
          </p:cNvSpPr>
          <p:nvPr>
            <p:ph type="title"/>
          </p:nvPr>
        </p:nvSpPr>
        <p:spPr>
          <a:xfrm>
            <a:off x="640080" y="325369"/>
            <a:ext cx="4368602" cy="1956841"/>
          </a:xfrm>
        </p:spPr>
        <p:txBody>
          <a:bodyPr anchor="b">
            <a:normAutofit/>
          </a:bodyPr>
          <a:lstStyle/>
          <a:p>
            <a:r>
              <a:rPr lang="en-US" sz="5400"/>
              <a:t>Identifying Participants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8CB341-BCAA-489A-B0AF-2FB270BA546D}"/>
              </a:ext>
            </a:extLst>
          </p:cNvPr>
          <p:cNvSpPr>
            <a:spLocks noGrp="1"/>
          </p:cNvSpPr>
          <p:nvPr>
            <p:ph idx="1"/>
          </p:nvPr>
        </p:nvSpPr>
        <p:spPr>
          <a:xfrm>
            <a:off x="640080" y="2872899"/>
            <a:ext cx="4243589" cy="3320668"/>
          </a:xfrm>
        </p:spPr>
        <p:txBody>
          <a:bodyPr>
            <a:normAutofit/>
          </a:bodyPr>
          <a:lstStyle/>
          <a:p>
            <a:r>
              <a:rPr lang="en-US" sz="1500" dirty="0"/>
              <a:t>Who PACE Serves</a:t>
            </a:r>
          </a:p>
          <a:p>
            <a:pPr lvl="1"/>
            <a:r>
              <a:rPr lang="en-US" sz="1500" dirty="0"/>
              <a:t>Whose independence is a priority</a:t>
            </a:r>
          </a:p>
          <a:p>
            <a:pPr lvl="1"/>
            <a:r>
              <a:rPr lang="en-US" sz="1500" dirty="0"/>
              <a:t>Whose living situation can be improved with an increased level of support</a:t>
            </a:r>
          </a:p>
          <a:p>
            <a:pPr lvl="1"/>
            <a:r>
              <a:rPr lang="en-US" sz="1500" dirty="0"/>
              <a:t>Whose social life has virtually diminished</a:t>
            </a:r>
          </a:p>
          <a:p>
            <a:pPr lvl="1"/>
            <a:r>
              <a:rPr lang="en-US" sz="1500" dirty="0"/>
              <a:t>Whose support network is weak</a:t>
            </a:r>
          </a:p>
          <a:p>
            <a:pPr lvl="1"/>
            <a:r>
              <a:rPr lang="en-US" sz="1500" dirty="0"/>
              <a:t>Has recent changes in medical, marital or other status that concerns loved ones</a:t>
            </a:r>
          </a:p>
          <a:p>
            <a:pPr lvl="1"/>
            <a:r>
              <a:rPr lang="en-US" sz="1500" dirty="0"/>
              <a:t>Who financial status Is unstable, but do see individuals paying for PACE out of own funds and it is lower cost than LTC.</a:t>
            </a:r>
          </a:p>
          <a:p>
            <a:pPr lvl="1"/>
            <a:r>
              <a:rPr lang="en-US" sz="1500" dirty="0"/>
              <a:t>Whom finds transportation is a challenge</a:t>
            </a:r>
          </a:p>
        </p:txBody>
      </p:sp>
      <p:pic>
        <p:nvPicPr>
          <p:cNvPr id="5" name="Picture 4">
            <a:extLst>
              <a:ext uri="{FF2B5EF4-FFF2-40B4-BE49-F238E27FC236}">
                <a16:creationId xmlns:a16="http://schemas.microsoft.com/office/drawing/2014/main" id="{400B7D3F-CC64-797A-2B9B-D92B99842FF1}"/>
              </a:ext>
            </a:extLst>
          </p:cNvPr>
          <p:cNvPicPr>
            <a:picLocks noChangeAspect="1"/>
          </p:cNvPicPr>
          <p:nvPr/>
        </p:nvPicPr>
        <p:blipFill>
          <a:blip r:embed="rId2"/>
          <a:srcRect l="8272" r="1474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9140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a:t>Who is eligible for PACE?</a:t>
            </a:r>
            <a:br>
              <a:rPr lang="en-US" sz="4200" b="1"/>
            </a:br>
            <a:endParaRPr lang="en-US" sz="4200" b="1"/>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pPr marL="0" indent="0">
              <a:buClr>
                <a:schemeClr val="accent2"/>
              </a:buClr>
              <a:buNone/>
            </a:pPr>
            <a:r>
              <a:rPr lang="en-US" sz="1900" b="1" dirty="0"/>
              <a:t>MUST meet </a:t>
            </a:r>
            <a:r>
              <a:rPr lang="en-US" sz="1900" b="1" u="sng" dirty="0"/>
              <a:t>all</a:t>
            </a:r>
            <a:r>
              <a:rPr lang="en-US" sz="1900" b="1" dirty="0"/>
              <a:t> 4 eligibility factors </a:t>
            </a:r>
          </a:p>
          <a:p>
            <a:pPr>
              <a:buClr>
                <a:schemeClr val="accent2"/>
              </a:buClr>
              <a:buFont typeface="Wingdings" panose="05000000000000000000" pitchFamily="2" charset="2"/>
              <a:buChar char="v"/>
            </a:pPr>
            <a:r>
              <a:rPr lang="en-US" altLang="en-US" sz="1900" dirty="0"/>
              <a:t> Individual must be 55 years or older</a:t>
            </a:r>
          </a:p>
          <a:p>
            <a:pPr>
              <a:buClr>
                <a:schemeClr val="accent2"/>
              </a:buClr>
              <a:buFont typeface="Wingdings" panose="05000000000000000000" pitchFamily="2" charset="2"/>
              <a:buChar char="v"/>
            </a:pPr>
            <a:r>
              <a:rPr lang="en-US" altLang="en-US" sz="1900" dirty="0"/>
              <a:t> Qualifies for nursing home level of care </a:t>
            </a:r>
          </a:p>
          <a:p>
            <a:pPr lvl="1">
              <a:buClr>
                <a:schemeClr val="accent2"/>
              </a:buClr>
              <a:buFont typeface="Wingdings" panose="05000000000000000000" pitchFamily="2" charset="2"/>
              <a:buChar char="v"/>
            </a:pPr>
            <a:r>
              <a:rPr lang="en-US" altLang="en-US" sz="1200" dirty="0"/>
              <a:t>(NFLOC Determination Form used)</a:t>
            </a:r>
          </a:p>
          <a:p>
            <a:pPr>
              <a:buClr>
                <a:schemeClr val="accent2"/>
              </a:buClr>
              <a:buFont typeface="Wingdings" panose="05000000000000000000" pitchFamily="2" charset="2"/>
              <a:buChar char="v"/>
            </a:pPr>
            <a:r>
              <a:rPr lang="en-US" altLang="en-US" sz="1900" dirty="0"/>
              <a:t> Lives within PACE MI service area</a:t>
            </a:r>
          </a:p>
          <a:p>
            <a:pPr>
              <a:buClr>
                <a:schemeClr val="accent2"/>
              </a:buClr>
              <a:buFont typeface="Wingdings" panose="05000000000000000000" pitchFamily="2" charset="2"/>
              <a:buChar char="v"/>
            </a:pPr>
            <a:r>
              <a:rPr lang="en-US" altLang="en-US" sz="1900" dirty="0"/>
              <a:t> Capable of living safely at home </a:t>
            </a:r>
            <a:r>
              <a:rPr lang="en-US" altLang="en-US" sz="1900" b="1" u="sng" dirty="0"/>
              <a:t>with</a:t>
            </a:r>
            <a:r>
              <a:rPr lang="en-US" altLang="en-US" sz="1900" dirty="0"/>
              <a:t> support from PACE SEMI</a:t>
            </a:r>
            <a:endParaRPr lang="en-US" sz="1900" dirty="0"/>
          </a:p>
        </p:txBody>
      </p:sp>
      <p:pic>
        <p:nvPicPr>
          <p:cNvPr id="7" name="Picture 6">
            <a:extLst>
              <a:ext uri="{FF2B5EF4-FFF2-40B4-BE49-F238E27FC236}">
                <a16:creationId xmlns:a16="http://schemas.microsoft.com/office/drawing/2014/main" id="{99A8967B-A99E-1C51-DF6C-BE59A2C53895}"/>
              </a:ext>
            </a:extLst>
          </p:cNvPr>
          <p:cNvPicPr>
            <a:picLocks noChangeAspect="1"/>
          </p:cNvPicPr>
          <p:nvPr/>
        </p:nvPicPr>
        <p:blipFill>
          <a:blip r:embed="rId2"/>
          <a:srcRect l="9087" r="1769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198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BE467-7947-77A0-B528-C7E96968BD3C}"/>
              </a:ext>
            </a:extLst>
          </p:cNvPr>
          <p:cNvSpPr>
            <a:spLocks noGrp="1"/>
          </p:cNvSpPr>
          <p:nvPr>
            <p:ph type="title"/>
          </p:nvPr>
        </p:nvSpPr>
        <p:spPr>
          <a:xfrm>
            <a:off x="630936" y="502920"/>
            <a:ext cx="3419856" cy="1463040"/>
          </a:xfrm>
        </p:spPr>
        <p:txBody>
          <a:bodyPr anchor="ctr">
            <a:normAutofit/>
          </a:bodyPr>
          <a:lstStyle/>
          <a:p>
            <a:r>
              <a:rPr lang="en-US" sz="3000"/>
              <a:t>Common Activities of Daily Living (ADLs)</a:t>
            </a:r>
          </a:p>
        </p:txBody>
      </p:sp>
      <p:sp>
        <p:nvSpPr>
          <p:cNvPr id="1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E832DF-D182-EA3E-C2B6-7BBCA89D6ECA}"/>
              </a:ext>
            </a:extLst>
          </p:cNvPr>
          <p:cNvSpPr>
            <a:spLocks noGrp="1"/>
          </p:cNvSpPr>
          <p:nvPr>
            <p:ph idx="1"/>
          </p:nvPr>
        </p:nvSpPr>
        <p:spPr>
          <a:xfrm>
            <a:off x="4654295" y="502920"/>
            <a:ext cx="6894576" cy="1463040"/>
          </a:xfrm>
        </p:spPr>
        <p:txBody>
          <a:bodyPr anchor="ctr">
            <a:normAutofit/>
          </a:bodyPr>
          <a:lstStyle/>
          <a:p>
            <a:pPr marL="0" indent="0">
              <a:buNone/>
            </a:pPr>
            <a:r>
              <a:rPr lang="en-US" sz="2200"/>
              <a:t>PACE ADL definitions and requirements vary by state. Brokers should identify at least two ADL’s before submitting referral form. </a:t>
            </a:r>
          </a:p>
        </p:txBody>
      </p:sp>
      <p:pic>
        <p:nvPicPr>
          <p:cNvPr id="9" name="Picture 8">
            <a:extLst>
              <a:ext uri="{FF2B5EF4-FFF2-40B4-BE49-F238E27FC236}">
                <a16:creationId xmlns:a16="http://schemas.microsoft.com/office/drawing/2014/main" id="{AEF0542B-26F0-238F-F918-F536BB06B815}"/>
              </a:ext>
            </a:extLst>
          </p:cNvPr>
          <p:cNvPicPr>
            <a:picLocks noChangeAspect="1"/>
          </p:cNvPicPr>
          <p:nvPr/>
        </p:nvPicPr>
        <p:blipFill>
          <a:blip r:embed="rId2"/>
          <a:stretch>
            <a:fillRect/>
          </a:stretch>
        </p:blipFill>
        <p:spPr>
          <a:xfrm>
            <a:off x="967365" y="2290936"/>
            <a:ext cx="10257270" cy="4384982"/>
          </a:xfrm>
          <a:prstGeom prst="rect">
            <a:avLst/>
          </a:prstGeom>
        </p:spPr>
      </p:pic>
    </p:spTree>
    <p:extLst>
      <p:ext uri="{BB962C8B-B14F-4D97-AF65-F5344CB8AC3E}">
        <p14:creationId xmlns:p14="http://schemas.microsoft.com/office/powerpoint/2010/main" val="2754786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8AA52-012F-B928-2D2B-E40BEDD2F63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A5A8702D-F62D-FAF3-5FAD-E132ACABB5F4}"/>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2300" kern="1200">
                <a:solidFill>
                  <a:schemeClr val="tx1"/>
                </a:solidFill>
                <a:latin typeface="+mj-lt"/>
                <a:ea typeface="+mj-ea"/>
                <a:cs typeface="+mj-cs"/>
              </a:rPr>
              <a:t>Financial limitations for PACE?</a:t>
            </a:r>
            <a:br>
              <a:rPr lang="en-US" sz="2300" b="1" kern="1200">
                <a:solidFill>
                  <a:schemeClr val="tx1"/>
                </a:solidFill>
                <a:latin typeface="+mj-lt"/>
                <a:ea typeface="+mj-ea"/>
                <a:cs typeface="+mj-cs"/>
              </a:rPr>
            </a:br>
            <a:endParaRPr lang="en-US" sz="2300" b="1" kern="120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FDA50C4F-9828-48BC-D8B4-C1A06CB1C79A}"/>
              </a:ext>
            </a:extLst>
          </p:cNvPr>
          <p:cNvPicPr>
            <a:picLocks noChangeAspect="1"/>
          </p:cNvPicPr>
          <p:nvPr/>
        </p:nvPicPr>
        <p:blipFill>
          <a:blip r:embed="rId2"/>
          <a:stretch>
            <a:fillRect/>
          </a:stretch>
        </p:blipFill>
        <p:spPr>
          <a:xfrm>
            <a:off x="1488617" y="1252538"/>
            <a:ext cx="9411994" cy="5435426"/>
          </a:xfrm>
          <a:prstGeom prst="rect">
            <a:avLst/>
          </a:prstGeom>
        </p:spPr>
      </p:pic>
      <p:sp>
        <p:nvSpPr>
          <p:cNvPr id="17" name="Freeform: Shape 16">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11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365125"/>
            <a:ext cx="10515600" cy="1325563"/>
          </a:xfrm>
        </p:spPr>
        <p:txBody>
          <a:bodyPr>
            <a:normAutofit/>
          </a:bodyPr>
          <a:lstStyle/>
          <a:p>
            <a:r>
              <a:rPr lang="en-US" sz="4200"/>
              <a:t>What is the cost to be a participant with PACE?</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838200" y="1929384"/>
            <a:ext cx="10515600" cy="4251960"/>
          </a:xfrm>
        </p:spPr>
        <p:txBody>
          <a:bodyPr>
            <a:normAutofit/>
          </a:bodyPr>
          <a:lstStyle/>
          <a:p>
            <a:pPr>
              <a:buClr>
                <a:schemeClr val="accent2"/>
              </a:buClr>
              <a:buFont typeface="Wingdings" panose="05000000000000000000" pitchFamily="2" charset="2"/>
              <a:buChar char="v"/>
            </a:pPr>
            <a:r>
              <a:rPr lang="en-US" altLang="en-US" sz="2200" dirty="0"/>
              <a:t> All services and benefits are at </a:t>
            </a:r>
            <a:r>
              <a:rPr lang="en-US" altLang="en-US" sz="2200" u="sng" dirty="0"/>
              <a:t>no cost </a:t>
            </a:r>
            <a:r>
              <a:rPr lang="en-US" altLang="en-US" sz="2200" dirty="0"/>
              <a:t>to those who qualify who are Medicaid eligible. </a:t>
            </a:r>
          </a:p>
          <a:p>
            <a:pPr>
              <a:buClr>
                <a:schemeClr val="accent2"/>
              </a:buClr>
              <a:buFont typeface="Wingdings" panose="05000000000000000000" pitchFamily="2" charset="2"/>
              <a:buChar char="v"/>
            </a:pPr>
            <a:r>
              <a:rPr lang="en-US" altLang="en-US" sz="2200" dirty="0"/>
              <a:t> Income (gross) for individual not over $2,982.</a:t>
            </a:r>
            <a:endParaRPr lang="en-US" altLang="en-US" sz="2200" b="1" dirty="0"/>
          </a:p>
          <a:p>
            <a:pPr>
              <a:buClr>
                <a:schemeClr val="accent2"/>
              </a:buClr>
              <a:buFont typeface="Wingdings" panose="05000000000000000000" pitchFamily="2" charset="2"/>
              <a:buChar char="v"/>
            </a:pPr>
            <a:r>
              <a:rPr lang="en-US" altLang="en-US" sz="2200" dirty="0"/>
              <a:t> Assets not over $9,950 (includes life insurance cash values, bank balances, CDs, stocks, IRA, etc.)</a:t>
            </a:r>
          </a:p>
          <a:p>
            <a:pPr>
              <a:buClr>
                <a:schemeClr val="accent2"/>
              </a:buClr>
              <a:buFont typeface="Wingdings" panose="05000000000000000000" pitchFamily="2" charset="2"/>
              <a:buChar char="v"/>
            </a:pPr>
            <a:r>
              <a:rPr lang="en-US" altLang="en-US" sz="2200" dirty="0"/>
              <a:t> Those not eligible for Medicaid can pay privately.</a:t>
            </a:r>
          </a:p>
          <a:p>
            <a:pPr marL="0" indent="0">
              <a:buClr>
                <a:schemeClr val="accent2"/>
              </a:buClr>
              <a:buNone/>
            </a:pPr>
            <a:endParaRPr lang="en-US" altLang="en-US" sz="2200" dirty="0"/>
          </a:p>
        </p:txBody>
      </p:sp>
      <p:sp>
        <p:nvSpPr>
          <p:cNvPr id="4" name="Rectangle 1">
            <a:extLst>
              <a:ext uri="{FF2B5EF4-FFF2-40B4-BE49-F238E27FC236}">
                <a16:creationId xmlns:a16="http://schemas.microsoft.com/office/drawing/2014/main" id="{7936BB4C-2309-4050-98A5-8EAD30F7DF4D}"/>
              </a:ext>
            </a:extLst>
          </p:cNvPr>
          <p:cNvSpPr>
            <a:spLocks noChangeArrowheads="1"/>
          </p:cNvSpPr>
          <p:nvPr/>
        </p:nvSpPr>
        <p:spPr bwMode="auto">
          <a:xfrm>
            <a:off x="4049713" y="3049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4050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955FF-910D-2704-DB06-EDFF91E0E1FF}"/>
              </a:ext>
            </a:extLst>
          </p:cNvPr>
          <p:cNvSpPr>
            <a:spLocks noGrp="1"/>
          </p:cNvSpPr>
          <p:nvPr>
            <p:ph type="title"/>
          </p:nvPr>
        </p:nvSpPr>
        <p:spPr>
          <a:xfrm>
            <a:off x="838200" y="365125"/>
            <a:ext cx="10515600" cy="1325563"/>
          </a:xfrm>
        </p:spPr>
        <p:txBody>
          <a:bodyPr>
            <a:normAutofit/>
          </a:bodyPr>
          <a:lstStyle/>
          <a:p>
            <a:r>
              <a:rPr lang="en-US" sz="5400"/>
              <a:t>The Enrollment Process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D20C53-02C5-2C33-A9D2-8691E8960F25}"/>
              </a:ext>
            </a:extLst>
          </p:cNvPr>
          <p:cNvSpPr>
            <a:spLocks noGrp="1"/>
          </p:cNvSpPr>
          <p:nvPr>
            <p:ph idx="1"/>
          </p:nvPr>
        </p:nvSpPr>
        <p:spPr>
          <a:xfrm>
            <a:off x="838200" y="1929384"/>
            <a:ext cx="10515600" cy="4251960"/>
          </a:xfrm>
        </p:spPr>
        <p:txBody>
          <a:bodyPr>
            <a:normAutofit/>
          </a:bodyPr>
          <a:lstStyle/>
          <a:p>
            <a:pPr>
              <a:spcAft>
                <a:spcPts val="600"/>
              </a:spcAft>
            </a:pPr>
            <a:r>
              <a:rPr lang="en-US" sz="2200" dirty="0"/>
              <a:t>We work closely with our partners for a smooth transition into enrollment and managed care.</a:t>
            </a:r>
          </a:p>
          <a:p>
            <a:pPr>
              <a:spcAft>
                <a:spcPts val="600"/>
              </a:spcAft>
            </a:pPr>
            <a:r>
              <a:rPr lang="en-US" sz="2200" dirty="0"/>
              <a:t>Enrollment occurs the 1st of every month </a:t>
            </a:r>
          </a:p>
          <a:p>
            <a:pPr>
              <a:spcAft>
                <a:spcPts val="600"/>
              </a:spcAft>
            </a:pPr>
            <a:r>
              <a:rPr lang="en-US" sz="2200" dirty="0"/>
              <a:t>Enrollment closes on the 24th of every month</a:t>
            </a:r>
          </a:p>
          <a:p>
            <a:pPr>
              <a:spcAft>
                <a:spcPts val="600"/>
              </a:spcAft>
            </a:pPr>
            <a:r>
              <a:rPr lang="en-US" sz="2200" dirty="0"/>
              <a:t>Home visit with both a social worker and home care nurse</a:t>
            </a:r>
          </a:p>
          <a:p>
            <a:pPr>
              <a:spcAft>
                <a:spcPts val="600"/>
              </a:spcAft>
            </a:pPr>
            <a:r>
              <a:rPr lang="en-US" sz="2200" dirty="0"/>
              <a:t>IDT creates a Person-Centered Care Plan with participant </a:t>
            </a:r>
            <a:br>
              <a:rPr lang="en-US" sz="2200" dirty="0"/>
            </a:br>
            <a:r>
              <a:rPr lang="en-US" sz="2200" dirty="0"/>
              <a:t>and caregiver(s)</a:t>
            </a:r>
          </a:p>
          <a:p>
            <a:pPr>
              <a:spcAft>
                <a:spcPts val="600"/>
              </a:spcAft>
            </a:pPr>
            <a:r>
              <a:rPr lang="en-US" sz="2200" dirty="0"/>
              <a:t>Intake process typically takes a few days</a:t>
            </a:r>
          </a:p>
        </p:txBody>
      </p:sp>
    </p:spTree>
    <p:extLst>
      <p:ext uri="{BB962C8B-B14F-4D97-AF65-F5344CB8AC3E}">
        <p14:creationId xmlns:p14="http://schemas.microsoft.com/office/powerpoint/2010/main" val="32691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RYIS PACE Partners</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76085EE-0C6F-4AEA-876A-B0476C44AE4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a:r>
              <a:rPr lang="en-US" altLang="en-US" sz="2200"/>
              <a:t>PACE SE Michigan</a:t>
            </a:r>
          </a:p>
          <a:p>
            <a:pPr marL="0"/>
            <a:r>
              <a:rPr lang="en-US" sz="2200"/>
              <a:t>PACE Huron Valley</a:t>
            </a:r>
          </a:p>
          <a:p>
            <a:pPr marL="0"/>
            <a:r>
              <a:rPr lang="en-US" sz="2200"/>
              <a:t>PACE Care Resources</a:t>
            </a:r>
          </a:p>
          <a:p>
            <a:pPr marL="0"/>
            <a:r>
              <a:rPr lang="en-US" sz="2200"/>
              <a:t>PACE North</a:t>
            </a:r>
          </a:p>
          <a:p>
            <a:pPr marL="0"/>
            <a:endParaRPr lang="en-US" sz="2200" b="1"/>
          </a:p>
          <a:p>
            <a:pPr marL="0"/>
            <a:r>
              <a:rPr lang="en-US" sz="2200" b="1"/>
              <a:t>Includes the following counties: </a:t>
            </a:r>
          </a:p>
          <a:p>
            <a:pPr marL="457200" lvl="1"/>
            <a:r>
              <a:rPr lang="en-US" sz="2200"/>
              <a:t>Allegan, Barry, Benzie, Grand Traverse, Ionia, Kalkaska, Kent, Leelanau, Macomb, Monroe, Oakland, Ottawa, Wayne, Washtenaw, Wexford</a:t>
            </a:r>
          </a:p>
          <a:p>
            <a:pPr marL="0"/>
            <a:endParaRPr lang="en-US" sz="2200"/>
          </a:p>
        </p:txBody>
      </p:sp>
      <p:pic>
        <p:nvPicPr>
          <p:cNvPr id="3" name="Picture 2">
            <a:extLst>
              <a:ext uri="{FF2B5EF4-FFF2-40B4-BE49-F238E27FC236}">
                <a16:creationId xmlns:a16="http://schemas.microsoft.com/office/drawing/2014/main" id="{CC3091AB-D4BC-708B-4CD5-C525BEACC3A9}"/>
              </a:ext>
            </a:extLst>
          </p:cNvPr>
          <p:cNvPicPr>
            <a:picLocks noChangeAspect="1"/>
          </p:cNvPicPr>
          <p:nvPr/>
        </p:nvPicPr>
        <p:blipFill rotWithShape="1">
          <a:blip r:embed="rId2"/>
          <a:srcRect l="18977" r="14161"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471011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BDA336-FB1D-BE3F-60E4-1C261FD7D4F2}"/>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Frequently asked questions?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6D727C-CE57-74A4-7D11-88337A50A409}"/>
              </a:ext>
            </a:extLst>
          </p:cNvPr>
          <p:cNvSpPr>
            <a:spLocks noGrp="1"/>
          </p:cNvSpPr>
          <p:nvPr>
            <p:ph sz="half" idx="1"/>
          </p:nvPr>
        </p:nvSpPr>
        <p:spPr>
          <a:xfrm>
            <a:off x="4270225" y="24062"/>
            <a:ext cx="7677133" cy="6858000"/>
          </a:xfrm>
        </p:spPr>
        <p:txBody>
          <a:bodyPr vert="horz" lIns="91440" tIns="45720" rIns="91440" bIns="45720" rtlCol="0" anchor="ctr">
            <a:normAutofit lnSpcReduction="10000"/>
          </a:bodyPr>
          <a:lstStyle/>
          <a:p>
            <a:pPr marL="0" indent="0">
              <a:buNone/>
            </a:pPr>
            <a:r>
              <a:rPr lang="en-US" sz="1800" b="1" dirty="0"/>
              <a:t>Am I required to change my physicians and specialist ?</a:t>
            </a:r>
          </a:p>
          <a:p>
            <a:pPr marL="0" indent="0">
              <a:buNone/>
            </a:pPr>
            <a:r>
              <a:rPr lang="en-US" sz="1800" i="1" dirty="0"/>
              <a:t>In some cases, Care Resources PACE can coordinate with your current medical team.</a:t>
            </a:r>
          </a:p>
          <a:p>
            <a:pPr marL="0" indent="0">
              <a:buNone/>
            </a:pPr>
            <a:endParaRPr lang="en-US" sz="1800" i="1" dirty="0"/>
          </a:p>
          <a:p>
            <a:pPr marL="0" indent="0">
              <a:buNone/>
            </a:pPr>
            <a:r>
              <a:rPr lang="en-US" sz="1800" b="1" dirty="0"/>
              <a:t>Is respite a service offered under PACE ?</a:t>
            </a:r>
          </a:p>
          <a:p>
            <a:pPr marL="0" indent="0">
              <a:buNone/>
            </a:pPr>
            <a:r>
              <a:rPr lang="en-US" sz="1800" dirty="0"/>
              <a:t>Yes, Care Resources Day Center can provide respite.  Out of home respite can also be offered based on the person-centered plan. </a:t>
            </a:r>
          </a:p>
          <a:p>
            <a:pPr marL="0" indent="0">
              <a:buNone/>
            </a:pPr>
            <a:endParaRPr lang="en-US" sz="1800" dirty="0"/>
          </a:p>
          <a:p>
            <a:pPr marL="0" indent="0">
              <a:buNone/>
            </a:pPr>
            <a:r>
              <a:rPr lang="en-US" sz="1800" b="1" dirty="0"/>
              <a:t>Can I be enrolled in PACE and another program at the same time ?</a:t>
            </a:r>
          </a:p>
          <a:p>
            <a:pPr marL="0" indent="0">
              <a:buNone/>
            </a:pPr>
            <a:r>
              <a:rPr lang="en-US" sz="1800" i="1" dirty="0"/>
              <a:t>PACE is an all- inclusive program designed to be the payor and provider; someone is not able to be enrolled in PACE and another program at the same time.</a:t>
            </a:r>
          </a:p>
          <a:p>
            <a:pPr marL="0" indent="0">
              <a:buNone/>
            </a:pPr>
            <a:endParaRPr lang="en-US" sz="1800" i="1" dirty="0"/>
          </a:p>
          <a:p>
            <a:pPr marL="0" indent="0">
              <a:buNone/>
            </a:pPr>
            <a:r>
              <a:rPr lang="en-US" sz="1800" b="1" dirty="0"/>
              <a:t>Is day center attendance required to enroll in Care Resources PACE ?</a:t>
            </a:r>
          </a:p>
          <a:p>
            <a:pPr marL="0" indent="0">
              <a:buNone/>
            </a:pPr>
            <a:r>
              <a:rPr lang="en-US" sz="1800" i="1" dirty="0"/>
              <a:t>No but you may want to attend to the day center weekly for all the fun activities !</a:t>
            </a:r>
            <a:r>
              <a:rPr lang="en-US" sz="1800" dirty="0"/>
              <a:t>  </a:t>
            </a:r>
          </a:p>
          <a:p>
            <a:pPr marL="0" indent="0">
              <a:buNone/>
            </a:pPr>
            <a:endParaRPr lang="en-US" sz="1800" dirty="0"/>
          </a:p>
          <a:p>
            <a:pPr marL="0" indent="0">
              <a:buNone/>
            </a:pPr>
            <a:r>
              <a:rPr lang="en-US" sz="1800" b="1" dirty="0"/>
              <a:t>Can I keep my current paid caregiver if I enroll in Care Resources PACE ? </a:t>
            </a:r>
          </a:p>
          <a:p>
            <a:pPr marL="0" indent="0">
              <a:buNone/>
            </a:pPr>
            <a:r>
              <a:rPr lang="en-US" sz="1800" i="1" dirty="0"/>
              <a:t>Sometimes a current paid caregiver is eligible to become a paid caregiver once you enroll in Care Resources PACE.  This can be determined during the enrollment process. </a:t>
            </a:r>
          </a:p>
        </p:txBody>
      </p:sp>
    </p:spTree>
    <p:extLst>
      <p:ext uri="{BB962C8B-B14F-4D97-AF65-F5344CB8AC3E}">
        <p14:creationId xmlns:p14="http://schemas.microsoft.com/office/powerpoint/2010/main" val="125705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979D6-AC4C-5196-73C5-F7F0A6E3D847}"/>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Next Steps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FF864C2-85CD-A9F9-5CCD-CDFC8C1C169E}"/>
              </a:ext>
            </a:extLst>
          </p:cNvPr>
          <p:cNvGraphicFramePr>
            <a:graphicFrameLocks noGrp="1"/>
          </p:cNvGraphicFramePr>
          <p:nvPr>
            <p:ph sz="half" idx="1"/>
            <p:extLst>
              <p:ext uri="{D42A27DB-BD31-4B8C-83A1-F6EECF244321}">
                <p14:modId xmlns:p14="http://schemas.microsoft.com/office/powerpoint/2010/main" val="251579118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186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8813-CE42-3182-72E3-0F94E243088C}"/>
              </a:ext>
            </a:extLst>
          </p:cNvPr>
          <p:cNvSpPr>
            <a:spLocks noGrp="1"/>
          </p:cNvSpPr>
          <p:nvPr>
            <p:ph type="title"/>
          </p:nvPr>
        </p:nvSpPr>
        <p:spPr/>
        <p:txBody>
          <a:bodyPr/>
          <a:lstStyle/>
          <a:p>
            <a:endParaRPr lang="en-US"/>
          </a:p>
        </p:txBody>
      </p:sp>
      <p:pic>
        <p:nvPicPr>
          <p:cNvPr id="4" name="Pacesemi-1">
            <a:hlinkClick r:id="" action="ppaction://media"/>
            <a:extLst>
              <a:ext uri="{FF2B5EF4-FFF2-40B4-BE49-F238E27FC236}">
                <a16:creationId xmlns:a16="http://schemas.microsoft.com/office/drawing/2014/main" id="{19463736-E597-B4A1-56A7-E0EB63FD48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308305" cy="6923265"/>
          </a:xfrm>
        </p:spPr>
      </p:pic>
    </p:spTree>
    <p:extLst>
      <p:ext uri="{BB962C8B-B14F-4D97-AF65-F5344CB8AC3E}">
        <p14:creationId xmlns:p14="http://schemas.microsoft.com/office/powerpoint/2010/main" val="93990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29F018-3D25-3CA8-11A5-7C8AD72409E0}"/>
              </a:ext>
            </a:extLst>
          </p:cNvPr>
          <p:cNvPicPr>
            <a:picLocks noChangeAspect="1"/>
          </p:cNvPicPr>
          <p:nvPr/>
        </p:nvPicPr>
        <p:blipFill>
          <a:blip r:embed="rId2"/>
          <a:srcRect l="598" r="3" b="3"/>
          <a:stretch>
            <a:fillRect/>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5" name="Picture 4">
            <a:extLst>
              <a:ext uri="{FF2B5EF4-FFF2-40B4-BE49-F238E27FC236}">
                <a16:creationId xmlns:a16="http://schemas.microsoft.com/office/drawing/2014/main" id="{C4DB27A0-690E-C516-DCF9-A74CFAB48C53}"/>
              </a:ext>
            </a:extLst>
          </p:cNvPr>
          <p:cNvPicPr>
            <a:picLocks noChangeAspect="1"/>
          </p:cNvPicPr>
          <p:nvPr/>
        </p:nvPicPr>
        <p:blipFill>
          <a:blip r:embed="rId3"/>
          <a:srcRect b="12282"/>
          <a:stretch>
            <a:fillRect/>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16"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2648" y="2843784"/>
            <a:ext cx="5221224" cy="3328416"/>
          </a:xfrm>
        </p:spPr>
        <p:txBody>
          <a:bodyPr>
            <a:normAutofit/>
          </a:bodyPr>
          <a:lstStyle/>
          <a:p>
            <a:pPr marL="0" indent="0">
              <a:buNone/>
            </a:pPr>
            <a:r>
              <a:rPr lang="en-US" sz="2200" b="1"/>
              <a:t> </a:t>
            </a:r>
            <a:r>
              <a:rPr lang="en-US" sz="2200"/>
              <a:t>Thank you for joining us today!</a:t>
            </a:r>
          </a:p>
          <a:p>
            <a:pPr marL="0" indent="0">
              <a:buNone/>
            </a:pPr>
            <a:endParaRPr lang="en-US" sz="2200"/>
          </a:p>
          <a:p>
            <a:pPr marL="0" indent="0">
              <a:buNone/>
            </a:pPr>
            <a:r>
              <a:rPr lang="en-US" sz="2200"/>
              <a:t>Questions? Contact Dustin VanDuine at Dustin@rickyounginsurance.com</a:t>
            </a:r>
          </a:p>
        </p:txBody>
      </p:sp>
      <p:pic>
        <p:nvPicPr>
          <p:cNvPr id="9" name="Picture 8">
            <a:extLst>
              <a:ext uri="{FF2B5EF4-FFF2-40B4-BE49-F238E27FC236}">
                <a16:creationId xmlns:a16="http://schemas.microsoft.com/office/drawing/2014/main" id="{E33540F2-E3B2-762B-9ABE-F5C508ACDAF6}"/>
              </a:ext>
            </a:extLst>
          </p:cNvPr>
          <p:cNvPicPr>
            <a:picLocks noChangeAspect="1"/>
          </p:cNvPicPr>
          <p:nvPr/>
        </p:nvPicPr>
        <p:blipFill>
          <a:blip r:embed="rId4"/>
          <a:srcRect t="4199" r="-2" b="-2"/>
          <a:stretch>
            <a:fillRect/>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106918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3000" b="1"/>
              <a:t>About PACE: </a:t>
            </a:r>
            <a:br>
              <a:rPr lang="en-US" sz="3000" b="1"/>
            </a:br>
            <a:r>
              <a:rPr lang="en-US" sz="3000" b="1" u="sng"/>
              <a:t>P</a:t>
            </a:r>
            <a:r>
              <a:rPr lang="en-US" sz="3000"/>
              <a:t>rogram</a:t>
            </a:r>
            <a:r>
              <a:rPr lang="en-US" sz="3000" b="1"/>
              <a:t> </a:t>
            </a:r>
            <a:r>
              <a:rPr lang="en-US" sz="3000"/>
              <a:t>of</a:t>
            </a:r>
            <a:r>
              <a:rPr lang="en-US" sz="3000" b="1"/>
              <a:t> </a:t>
            </a:r>
            <a:r>
              <a:rPr lang="en-US" sz="3000" b="1" u="sng"/>
              <a:t>A</a:t>
            </a:r>
            <a:r>
              <a:rPr lang="en-US" sz="3000"/>
              <a:t>ll-inclusive</a:t>
            </a:r>
            <a:r>
              <a:rPr lang="en-US" sz="3000" b="1"/>
              <a:t> </a:t>
            </a:r>
            <a:r>
              <a:rPr lang="en-US" sz="3000" b="1" u="sng"/>
              <a:t>C</a:t>
            </a:r>
            <a:r>
              <a:rPr lang="en-US" sz="3000"/>
              <a:t>are</a:t>
            </a:r>
            <a:r>
              <a:rPr lang="en-US" sz="3000" b="1"/>
              <a:t> </a:t>
            </a:r>
            <a:r>
              <a:rPr lang="en-US" sz="3000"/>
              <a:t>for the </a:t>
            </a:r>
            <a:r>
              <a:rPr lang="en-US" sz="3000" b="1" u="sng"/>
              <a:t>E</a:t>
            </a:r>
            <a:r>
              <a:rPr lang="en-US" sz="3000"/>
              <a:t>lderly</a:t>
            </a:r>
            <a:br>
              <a:rPr lang="en-US" sz="3000" b="1"/>
            </a:br>
            <a:endParaRPr lang="en-US" sz="3000" b="1"/>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r>
              <a:rPr lang="en-US" sz="2200"/>
              <a:t>The PACE business model is centered on the belief that it is better for the well-being of seniors with chronic care needs and their families to be served </a:t>
            </a:r>
            <a:r>
              <a:rPr lang="en-US" sz="2200" b="1"/>
              <a:t>in the community</a:t>
            </a:r>
            <a:r>
              <a:rPr lang="en-US" sz="2200"/>
              <a:t> whenever possible.</a:t>
            </a:r>
          </a:p>
          <a:p>
            <a:pPr marL="0" indent="0">
              <a:buNone/>
            </a:pPr>
            <a:endParaRPr lang="en-US" sz="2200"/>
          </a:p>
        </p:txBody>
      </p:sp>
      <p:pic>
        <p:nvPicPr>
          <p:cNvPr id="5" name="Picture 4">
            <a:extLst>
              <a:ext uri="{FF2B5EF4-FFF2-40B4-BE49-F238E27FC236}">
                <a16:creationId xmlns:a16="http://schemas.microsoft.com/office/drawing/2014/main" id="{EB651CD9-F470-DA37-B61C-B3B5B429F041}"/>
              </a:ext>
            </a:extLst>
          </p:cNvPr>
          <p:cNvPicPr>
            <a:picLocks noChangeAspect="1"/>
          </p:cNvPicPr>
          <p:nvPr/>
        </p:nvPicPr>
        <p:blipFill rotWithShape="1">
          <a:blip r:embed="rId2"/>
          <a:srcRect r="2" b="155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5194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BF551-2783-A7B9-9164-DA91116C3E78}"/>
              </a:ext>
            </a:extLst>
          </p:cNvPr>
          <p:cNvSpPr>
            <a:spLocks noGrp="1"/>
          </p:cNvSpPr>
          <p:nvPr>
            <p:ph type="title"/>
          </p:nvPr>
        </p:nvSpPr>
        <p:spPr>
          <a:xfrm>
            <a:off x="838200" y="365125"/>
            <a:ext cx="10515600" cy="1325563"/>
          </a:xfrm>
        </p:spPr>
        <p:txBody>
          <a:bodyPr>
            <a:normAutofit/>
          </a:bodyPr>
          <a:lstStyle/>
          <a:p>
            <a:r>
              <a:rPr lang="en-US" sz="5400"/>
              <a:t>What is PACE?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715005-C4A4-8E59-92D1-5E5D6D7309F4}"/>
              </a:ext>
            </a:extLst>
          </p:cNvPr>
          <p:cNvSpPr>
            <a:spLocks noGrp="1"/>
          </p:cNvSpPr>
          <p:nvPr>
            <p:ph idx="1"/>
          </p:nvPr>
        </p:nvSpPr>
        <p:spPr>
          <a:xfrm>
            <a:off x="838200" y="1929384"/>
            <a:ext cx="10515600" cy="4251960"/>
          </a:xfrm>
        </p:spPr>
        <p:txBody>
          <a:bodyPr>
            <a:normAutofit/>
          </a:bodyPr>
          <a:lstStyle/>
          <a:p>
            <a:pPr lvl="1">
              <a:buClr>
                <a:schemeClr val="accent2"/>
              </a:buClr>
              <a:buFont typeface="Wingdings" panose="05000000000000000000" pitchFamily="2" charset="2"/>
              <a:buChar char="v"/>
              <a:defRPr/>
            </a:pPr>
            <a:r>
              <a:rPr lang="en-US" sz="2200" dirty="0"/>
              <a:t> PACE is known nationally, started in California – came to Michigan as a pilot in 1994.</a:t>
            </a:r>
            <a:endParaRPr lang="en-US" sz="2200"/>
          </a:p>
          <a:p>
            <a:pPr lvl="1">
              <a:buClr>
                <a:schemeClr val="accent2"/>
              </a:buClr>
              <a:buFont typeface="Wingdings" panose="05000000000000000000" pitchFamily="2" charset="2"/>
              <a:buChar char="v"/>
              <a:defRPr/>
            </a:pPr>
            <a:r>
              <a:rPr lang="en-US" sz="2200" dirty="0"/>
              <a:t> Interdisciplinary and coordinated approach to care- enhancing the well-being of its participants allowing them to age in place at home.</a:t>
            </a:r>
            <a:endParaRPr lang="en-US" sz="2200"/>
          </a:p>
          <a:p>
            <a:pPr lvl="1">
              <a:buClr>
                <a:schemeClr val="accent2"/>
              </a:buClr>
              <a:buFont typeface="Wingdings" panose="05000000000000000000" pitchFamily="2" charset="2"/>
              <a:buChar char="v"/>
              <a:defRPr/>
            </a:pPr>
            <a:r>
              <a:rPr lang="en-US" sz="2200" b="1" dirty="0"/>
              <a:t> </a:t>
            </a:r>
            <a:r>
              <a:rPr lang="en-US" sz="2200" b="1" u="sng" dirty="0"/>
              <a:t>PACE provides</a:t>
            </a:r>
            <a:r>
              <a:rPr lang="en-US" sz="2200" dirty="0"/>
              <a:t> </a:t>
            </a:r>
            <a:r>
              <a:rPr lang="en-US" sz="2200" b="1" dirty="0"/>
              <a:t>full medical, physical &amp; social support.</a:t>
            </a:r>
            <a:endParaRPr lang="en-US" sz="2200" b="1"/>
          </a:p>
          <a:p>
            <a:pPr lvl="1">
              <a:buClr>
                <a:schemeClr val="accent2"/>
              </a:buClr>
              <a:buFont typeface="Wingdings" panose="05000000000000000000" pitchFamily="2" charset="2"/>
              <a:buChar char="v"/>
              <a:defRPr/>
            </a:pPr>
            <a:r>
              <a:rPr lang="en-US" sz="2200" dirty="0"/>
              <a:t> PACE Southeast Michigan is a non-profit, 501c3.</a:t>
            </a:r>
            <a:endParaRPr lang="en-US" sz="2200"/>
          </a:p>
          <a:p>
            <a:pPr lvl="1">
              <a:buClr>
                <a:schemeClr val="accent2"/>
              </a:buClr>
              <a:buFont typeface="Wingdings" panose="05000000000000000000" pitchFamily="2" charset="2"/>
              <a:buChar char="v"/>
              <a:defRPr/>
            </a:pPr>
            <a:r>
              <a:rPr lang="en-US" sz="2200" dirty="0"/>
              <a:t> Sponsored by Henry Ford Health System and Presbyterian Villages of Michigan.</a:t>
            </a:r>
            <a:endParaRPr lang="en-US" sz="2200"/>
          </a:p>
          <a:p>
            <a:pPr lvl="1">
              <a:buClr>
                <a:schemeClr val="accent2"/>
              </a:buClr>
              <a:buFont typeface="Wingdings" panose="05000000000000000000" pitchFamily="2" charset="2"/>
              <a:buChar char="v"/>
              <a:defRPr/>
            </a:pPr>
            <a:r>
              <a:rPr lang="en-US" sz="2200" dirty="0"/>
              <a:t> PACE is both the </a:t>
            </a:r>
            <a:r>
              <a:rPr lang="en-US" sz="2200" b="1" u="sng" dirty="0"/>
              <a:t>insurance (payor) and provider</a:t>
            </a:r>
            <a:r>
              <a:rPr lang="en-US" sz="2200" b="1" dirty="0"/>
              <a:t> </a:t>
            </a:r>
            <a:r>
              <a:rPr lang="en-US" sz="2200" dirty="0"/>
              <a:t>of </a:t>
            </a:r>
            <a:r>
              <a:rPr lang="en-US" sz="2200" b="1" dirty="0"/>
              <a:t>all</a:t>
            </a:r>
            <a:r>
              <a:rPr lang="en-US" sz="2200" dirty="0"/>
              <a:t> services for participants in the program.</a:t>
            </a:r>
            <a:endParaRPr lang="en-US" sz="2200"/>
          </a:p>
          <a:p>
            <a:pPr lvl="1">
              <a:buClr>
                <a:schemeClr val="accent2"/>
              </a:buClr>
              <a:buFont typeface="Wingdings" panose="05000000000000000000" pitchFamily="2" charset="2"/>
              <a:buChar char="v"/>
              <a:defRPr/>
            </a:pPr>
            <a:r>
              <a:rPr lang="en-US" sz="2200" dirty="0"/>
              <a:t> PACE is fully at risk financially. Funded by Medicare and Medicaid. Manages the cost of care for its participants. The most proactive care model where the focus is on the whole person.</a:t>
            </a:r>
            <a:endParaRPr lang="en-US" sz="2200"/>
          </a:p>
          <a:p>
            <a:endParaRPr lang="en-US" sz="2200" dirty="0"/>
          </a:p>
        </p:txBody>
      </p:sp>
    </p:spTree>
    <p:extLst>
      <p:ext uri="{BB962C8B-B14F-4D97-AF65-F5344CB8AC3E}">
        <p14:creationId xmlns:p14="http://schemas.microsoft.com/office/powerpoint/2010/main" val="278566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79FF6-2840-5414-B0EF-985E3FD5C61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The PACE Care Model</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health care&#10;&#10;Description automatically generated">
            <a:extLst>
              <a:ext uri="{FF2B5EF4-FFF2-40B4-BE49-F238E27FC236}">
                <a16:creationId xmlns:a16="http://schemas.microsoft.com/office/drawing/2014/main" id="{65E31067-0301-B05F-70CB-35865561443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54296" y="1214826"/>
            <a:ext cx="7214616" cy="4400916"/>
          </a:xfrm>
          <a:prstGeom prst="rect">
            <a:avLst/>
          </a:prstGeom>
        </p:spPr>
      </p:pic>
    </p:spTree>
    <p:extLst>
      <p:ext uri="{BB962C8B-B14F-4D97-AF65-F5344CB8AC3E}">
        <p14:creationId xmlns:p14="http://schemas.microsoft.com/office/powerpoint/2010/main" val="363467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91D10C-4D2B-921E-C62F-B940F1F24D30}"/>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100" kern="1200">
                <a:solidFill>
                  <a:schemeClr val="tx1"/>
                </a:solidFill>
                <a:latin typeface="+mj-lt"/>
                <a:ea typeface="+mj-ea"/>
                <a:cs typeface="+mj-cs"/>
              </a:rPr>
              <a:t>PACE is positioned towards the end of the healthcare continuum</a:t>
            </a:r>
          </a:p>
        </p:txBody>
      </p:sp>
      <p:pic>
        <p:nvPicPr>
          <p:cNvPr id="5" name="Content Placeholder 4">
            <a:extLst>
              <a:ext uri="{FF2B5EF4-FFF2-40B4-BE49-F238E27FC236}">
                <a16:creationId xmlns:a16="http://schemas.microsoft.com/office/drawing/2014/main" id="{4129AB69-2A42-A257-209A-B9DE3F7E5460}"/>
              </a:ext>
            </a:extLst>
          </p:cNvPr>
          <p:cNvPicPr>
            <a:picLocks noGrp="1" noChangeAspect="1"/>
          </p:cNvPicPr>
          <p:nvPr>
            <p:ph idx="1"/>
          </p:nvPr>
        </p:nvPicPr>
        <p:blipFill>
          <a:blip r:embed="rId2"/>
          <a:stretch>
            <a:fillRect/>
          </a:stretch>
        </p:blipFill>
        <p:spPr>
          <a:xfrm>
            <a:off x="831885" y="2354239"/>
            <a:ext cx="10528230" cy="3948085"/>
          </a:xfrm>
          <a:prstGeom prst="rect">
            <a:avLst/>
          </a:prstGeom>
        </p:spPr>
      </p:pic>
    </p:spTree>
    <p:extLst>
      <p:ext uri="{BB962C8B-B14F-4D97-AF65-F5344CB8AC3E}">
        <p14:creationId xmlns:p14="http://schemas.microsoft.com/office/powerpoint/2010/main" val="375836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1A90F-C63E-2BC1-568A-F733457FA5EE}"/>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Interdisciplinary Team</a:t>
            </a:r>
          </a:p>
        </p:txBody>
      </p:sp>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3BF6809-F8A0-E855-584C-1851C89F5114}"/>
              </a:ext>
            </a:extLst>
          </p:cNvPr>
          <p:cNvPicPr>
            <a:picLocks noGrp="1" noChangeAspect="1"/>
          </p:cNvPicPr>
          <p:nvPr>
            <p:ph idx="1"/>
          </p:nvPr>
        </p:nvPicPr>
        <p:blipFill>
          <a:blip r:embed="rId2"/>
          <a:stretch>
            <a:fillRect/>
          </a:stretch>
        </p:blipFill>
        <p:spPr>
          <a:xfrm>
            <a:off x="6572931" y="2015095"/>
            <a:ext cx="4700657" cy="4700657"/>
          </a:xfrm>
          <a:prstGeom prst="rect">
            <a:avLst/>
          </a:prstGeom>
        </p:spPr>
      </p:pic>
      <p:pic>
        <p:nvPicPr>
          <p:cNvPr id="11" name="Picture 10">
            <a:extLst>
              <a:ext uri="{FF2B5EF4-FFF2-40B4-BE49-F238E27FC236}">
                <a16:creationId xmlns:a16="http://schemas.microsoft.com/office/drawing/2014/main" id="{AE8BE8B5-79A4-DFE3-C69A-8511DFC719AD}"/>
              </a:ext>
            </a:extLst>
          </p:cNvPr>
          <p:cNvPicPr>
            <a:picLocks noChangeAspect="1"/>
          </p:cNvPicPr>
          <p:nvPr/>
        </p:nvPicPr>
        <p:blipFill>
          <a:blip r:embed="rId3"/>
          <a:stretch>
            <a:fillRect/>
          </a:stretch>
        </p:blipFill>
        <p:spPr>
          <a:xfrm>
            <a:off x="490870" y="2108687"/>
            <a:ext cx="5602831" cy="4509596"/>
          </a:xfrm>
          <a:prstGeom prst="rect">
            <a:avLst/>
          </a:prstGeom>
        </p:spPr>
      </p:pic>
      <p:sp>
        <p:nvSpPr>
          <p:cNvPr id="12" name="Rectangle 11">
            <a:extLst>
              <a:ext uri="{FF2B5EF4-FFF2-40B4-BE49-F238E27FC236}">
                <a16:creationId xmlns:a16="http://schemas.microsoft.com/office/drawing/2014/main" id="{DE8E0095-C30A-F9B6-6C5C-765AA4624397}"/>
              </a:ext>
            </a:extLst>
          </p:cNvPr>
          <p:cNvSpPr/>
          <p:nvPr/>
        </p:nvSpPr>
        <p:spPr>
          <a:xfrm>
            <a:off x="10178716" y="565484"/>
            <a:ext cx="1720516" cy="75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703B48-FB08-495B-BE51-5521EBB69ACF}"/>
              </a:ext>
            </a:extLst>
          </p:cNvPr>
          <p:cNvSpPr/>
          <p:nvPr/>
        </p:nvSpPr>
        <p:spPr>
          <a:xfrm>
            <a:off x="10413330" y="6028886"/>
            <a:ext cx="1720516" cy="75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2C0BE7-94AD-BCF5-D492-FE1146503CD7}"/>
              </a:ext>
            </a:extLst>
          </p:cNvPr>
          <p:cNvSpPr/>
          <p:nvPr/>
        </p:nvSpPr>
        <p:spPr>
          <a:xfrm>
            <a:off x="10032302" y="1697989"/>
            <a:ext cx="1720516" cy="75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68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D76C5E-CFAF-26C6-FCC7-27939BF0FE5A}"/>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2500" kern="1200">
                <a:solidFill>
                  <a:schemeClr val="tx1"/>
                </a:solidFill>
                <a:latin typeface="+mj-lt"/>
                <a:ea typeface="+mj-ea"/>
                <a:cs typeface="+mj-cs"/>
              </a:rPr>
              <a:t>PACE has standardized each phase of the participant journey to ensure continuity of care</a:t>
            </a:r>
          </a:p>
        </p:txBody>
      </p:sp>
      <p:pic>
        <p:nvPicPr>
          <p:cNvPr id="5" name="Content Placeholder 4">
            <a:extLst>
              <a:ext uri="{FF2B5EF4-FFF2-40B4-BE49-F238E27FC236}">
                <a16:creationId xmlns:a16="http://schemas.microsoft.com/office/drawing/2014/main" id="{0BEF6D79-C655-CD0F-9889-287C1B66F484}"/>
              </a:ext>
            </a:extLst>
          </p:cNvPr>
          <p:cNvPicPr>
            <a:picLocks noGrp="1" noChangeAspect="1"/>
          </p:cNvPicPr>
          <p:nvPr>
            <p:ph idx="1"/>
          </p:nvPr>
        </p:nvPicPr>
        <p:blipFill>
          <a:blip r:embed="rId2"/>
          <a:stretch>
            <a:fillRect/>
          </a:stretch>
        </p:blipFill>
        <p:spPr>
          <a:xfrm>
            <a:off x="1007003" y="2218872"/>
            <a:ext cx="10177993" cy="4503761"/>
          </a:xfrm>
          <a:prstGeom prst="rect">
            <a:avLst/>
          </a:prstGeom>
        </p:spPr>
      </p:pic>
    </p:spTree>
    <p:extLst>
      <p:ext uri="{BB962C8B-B14F-4D97-AF65-F5344CB8AC3E}">
        <p14:creationId xmlns:p14="http://schemas.microsoft.com/office/powerpoint/2010/main" val="186243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9550E4-5236-EDFA-53FF-70A1F819D43B}"/>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300" kern="1200">
                <a:solidFill>
                  <a:schemeClr val="tx1"/>
                </a:solidFill>
                <a:latin typeface="+mj-lt"/>
                <a:ea typeface="+mj-ea"/>
                <a:cs typeface="+mj-cs"/>
              </a:rPr>
              <a:t>PACE offers the most comprehensive healthcare benefits.</a:t>
            </a:r>
          </a:p>
        </p:txBody>
      </p:sp>
      <p:pic>
        <p:nvPicPr>
          <p:cNvPr id="5" name="Content Placeholder 4">
            <a:extLst>
              <a:ext uri="{FF2B5EF4-FFF2-40B4-BE49-F238E27FC236}">
                <a16:creationId xmlns:a16="http://schemas.microsoft.com/office/drawing/2014/main" id="{88FFAD4E-FF2C-7107-38F7-D61614B5651C}"/>
              </a:ext>
            </a:extLst>
          </p:cNvPr>
          <p:cNvPicPr>
            <a:picLocks noGrp="1" noChangeAspect="1"/>
          </p:cNvPicPr>
          <p:nvPr>
            <p:ph idx="1"/>
          </p:nvPr>
        </p:nvPicPr>
        <p:blipFill>
          <a:blip r:embed="rId2"/>
          <a:stretch>
            <a:fillRect/>
          </a:stretch>
        </p:blipFill>
        <p:spPr>
          <a:xfrm>
            <a:off x="1335816" y="1717746"/>
            <a:ext cx="9398448" cy="4323287"/>
          </a:xfrm>
          <a:prstGeom prst="rect">
            <a:avLst/>
          </a:prstGeom>
        </p:spPr>
      </p:pic>
      <p:sp>
        <p:nvSpPr>
          <p:cNvPr id="7" name="TextBox 6">
            <a:extLst>
              <a:ext uri="{FF2B5EF4-FFF2-40B4-BE49-F238E27FC236}">
                <a16:creationId xmlns:a16="http://schemas.microsoft.com/office/drawing/2014/main" id="{456CB0C0-54D2-1919-2255-0121258E329A}"/>
              </a:ext>
            </a:extLst>
          </p:cNvPr>
          <p:cNvSpPr txBox="1"/>
          <p:nvPr/>
        </p:nvSpPr>
        <p:spPr>
          <a:xfrm>
            <a:off x="2695786" y="6358413"/>
            <a:ext cx="6096000" cy="369332"/>
          </a:xfrm>
          <a:prstGeom prst="rect">
            <a:avLst/>
          </a:prstGeom>
          <a:noFill/>
        </p:spPr>
        <p:txBody>
          <a:bodyPr wrap="square">
            <a:spAutoFit/>
          </a:bodyPr>
          <a:lstStyle/>
          <a:p>
            <a:r>
              <a:rPr lang="en-US" dirty="0">
                <a:hlinkClick r:id="rId3"/>
              </a:rPr>
              <a:t>Senior Care Services for Living Independently | </a:t>
            </a:r>
            <a:r>
              <a:rPr lang="en-US" dirty="0" err="1">
                <a:hlinkClick r:id="rId3"/>
              </a:rPr>
              <a:t>Innovage</a:t>
            </a:r>
            <a:endParaRPr lang="en-US" dirty="0"/>
          </a:p>
        </p:txBody>
      </p:sp>
    </p:spTree>
    <p:extLst>
      <p:ext uri="{BB962C8B-B14F-4D97-AF65-F5344CB8AC3E}">
        <p14:creationId xmlns:p14="http://schemas.microsoft.com/office/powerpoint/2010/main" val="805870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9381</TotalTime>
  <Words>937</Words>
  <Application>Microsoft Office PowerPoint</Application>
  <PresentationFormat>Widescreen</PresentationFormat>
  <Paragraphs>96</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Amasis MT Pro Black</vt:lpstr>
      <vt:lpstr>Aptos</vt:lpstr>
      <vt:lpstr>Aptos Display</vt:lpstr>
      <vt:lpstr>Arial</vt:lpstr>
      <vt:lpstr>Calibri</vt:lpstr>
      <vt:lpstr>Wingdings</vt:lpstr>
      <vt:lpstr>Office Theme</vt:lpstr>
      <vt:lpstr>PowerPoint Presentation</vt:lpstr>
      <vt:lpstr>PowerPoint Presentation</vt:lpstr>
      <vt:lpstr>About PACE:  Program of All-inclusive Care for the Elderly </vt:lpstr>
      <vt:lpstr>What is PACE?</vt:lpstr>
      <vt:lpstr>The PACE Care Model</vt:lpstr>
      <vt:lpstr>PACE is positioned towards the end of the healthcare continuum</vt:lpstr>
      <vt:lpstr>Interdisciplinary Team</vt:lpstr>
      <vt:lpstr>PACE has standardized each phase of the participant journey to ensure continuity of care</vt:lpstr>
      <vt:lpstr>PACE offers the most comprehensive healthcare benefits.</vt:lpstr>
      <vt:lpstr>Why PACE for seniors living in the community?</vt:lpstr>
      <vt:lpstr>Identifying Participants</vt:lpstr>
      <vt:lpstr>Who is eligible for PACE? </vt:lpstr>
      <vt:lpstr>Common Activities of Daily Living (ADLs)</vt:lpstr>
      <vt:lpstr>Financial limitations for PACE? </vt:lpstr>
      <vt:lpstr>What is the cost to be a participant with PACE?</vt:lpstr>
      <vt:lpstr>The Enrollment Process</vt:lpstr>
      <vt:lpstr>RYIS PACE Partners</vt:lpstr>
      <vt:lpstr>Frequently asked questions?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Petrat, Ginger</dc:creator>
  <cp:lastModifiedBy>Dustin VanDuine</cp:lastModifiedBy>
  <cp:revision>46</cp:revision>
  <dcterms:created xsi:type="dcterms:W3CDTF">2024-02-20T21:40:23Z</dcterms:created>
  <dcterms:modified xsi:type="dcterms:W3CDTF">2026-01-23T15:34:46Z</dcterms:modified>
</cp:coreProperties>
</file>