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omments/modernComment_17B_CE3AEC0A.xml" ContentType="application/vnd.ms-powerpoint.comment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8"/>
  </p:notesMasterIdLst>
  <p:sldIdLst>
    <p:sldId id="256" r:id="rId5"/>
    <p:sldId id="258" r:id="rId6"/>
    <p:sldId id="421" r:id="rId7"/>
    <p:sldId id="436" r:id="rId8"/>
    <p:sldId id="423" r:id="rId9"/>
    <p:sldId id="411" r:id="rId10"/>
    <p:sldId id="424" r:id="rId11"/>
    <p:sldId id="425" r:id="rId12"/>
    <p:sldId id="426" r:id="rId13"/>
    <p:sldId id="427" r:id="rId14"/>
    <p:sldId id="379" r:id="rId15"/>
    <p:sldId id="286" r:id="rId16"/>
    <p:sldId id="384" r:id="rId17"/>
    <p:sldId id="430" r:id="rId18"/>
    <p:sldId id="431" r:id="rId19"/>
    <p:sldId id="374" r:id="rId20"/>
    <p:sldId id="388" r:id="rId21"/>
    <p:sldId id="450" r:id="rId22"/>
    <p:sldId id="416" r:id="rId23"/>
    <p:sldId id="449" r:id="rId24"/>
    <p:sldId id="389" r:id="rId25"/>
    <p:sldId id="386" r:id="rId26"/>
    <p:sldId id="418"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62B892E-33D7-0C3E-23AA-53FDFFA2C7E2}" name="Salzano, Nichole" initials="NS" userId="S::Nichole.Salzano@mclaren.org::df46d645-a710-4fda-95a9-c7279e41f681" providerId="AD"/>
  <p188:author id="{BBFC4455-3333-FB19-1B19-C5714BCE2B80}" name="Hinton, Louann" initials="LH" userId="S::Louann.Hinton@mclaren.org::2085e841-2882-4d47-999a-35ca6802e6ea" providerId="AD"/>
  <p188:author id="{0C347589-EA94-F286-52B6-3CDF23990B82}" name="VanDusen, Kristin" initials="VK" userId="S::kristin.vandusen@mclaren.org::8c60bd57-4405-4824-8e75-8ba91a0a434a" providerId="AD"/>
  <p188:author id="{DD284B9F-A122-FA1E-E31F-4339533EDF1F}" name="Kane-Mostyn, Robin" initials="KMR" userId="S::Robin.Kane-Mostyn@mclaren.org::18928d7e-025b-4dcb-927d-3a1b85cdc330" providerId="AD"/>
  <p188:author id="{1B54FFA9-9552-1A83-6699-23BE3DE7E0A4}" name="VanDusen, Kristin" initials="VK" userId="S::Kristin.Vandusen@mclaren.org::8c60bd57-4405-4824-8e75-8ba91a0a434a" providerId="AD"/>
  <p188:author id="{23D612F2-1F1E-0E55-7EC7-1D082A8B4234}" name="Emily Rowell" initials="ER" userId="S::erowell@bloominsurance.com::41c2cd11-6de8-4ef6-b114-172f89fe265a" providerId="AD"/>
  <p188:author id="{FE3D9AF2-525E-4897-FBD9-681659179057}" name="Fornwall, Lisa" initials="LF" userId="S::Lisa.Fornwall@mclaren.org::8e1a41b0-3df1-4da0-bc0a-b8f43acffb1c"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A70"/>
    <a:srgbClr val="BCE4E5"/>
    <a:srgbClr val="0065A4"/>
    <a:srgbClr val="007295"/>
    <a:srgbClr val="003C5E"/>
    <a:srgbClr val="00A4E4"/>
    <a:srgbClr val="00446A"/>
    <a:srgbClr val="1983AD"/>
    <a:srgbClr val="004B70"/>
    <a:srgbClr val="C8D6E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6327"/>
  </p:normalViewPr>
  <p:slideViewPr>
    <p:cSldViewPr snapToGrid="0" snapToObjects="1">
      <p:cViewPr varScale="1">
        <p:scale>
          <a:sx n="111" d="100"/>
          <a:sy n="111" d="100"/>
        </p:scale>
        <p:origin x="534" y="96"/>
      </p:cViewPr>
      <p:guideLst/>
    </p:cSldViewPr>
  </p:slideViewPr>
  <p:notesTextViewPr>
    <p:cViewPr>
      <p:scale>
        <a:sx n="1" d="1"/>
        <a:sy n="1" d="1"/>
      </p:scale>
      <p:origin x="0" y="0"/>
    </p:cViewPr>
  </p:notesTextViewPr>
  <p:sorterViewPr>
    <p:cViewPr varScale="1">
      <p:scale>
        <a:sx n="100" d="100"/>
        <a:sy n="100" d="100"/>
      </p:scale>
      <p:origin x="0" y="-8827"/>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 Id="rId8" Type="http://schemas.openxmlformats.org/officeDocument/2006/relationships/slide" Target="slides/slide4.xml"/></Relationships>
</file>

<file path=ppt/comments/modernComment_17B_CE3AEC0A.xml><?xml version="1.0" encoding="utf-8"?>
<p188:cmLst xmlns:a="http://schemas.openxmlformats.org/drawingml/2006/main" xmlns:r="http://schemas.openxmlformats.org/officeDocument/2006/relationships" xmlns:p188="http://schemas.microsoft.com/office/powerpoint/2018/8/main">
  <p188:cm id="{CD157345-0E37-4AA3-8A50-A59F462BBD58}" authorId="{1B54FFA9-9552-1A83-6699-23BE3DE7E0A4}" status="resolved" created="2026-07-09T21:10:50.930" complete="100000">
    <ac:deMkLst xmlns:ac="http://schemas.microsoft.com/office/drawing/2013/main/command">
      <pc:docMk xmlns:pc="http://schemas.microsoft.com/office/powerpoint/2013/main/command"/>
      <pc:sldMk xmlns:pc="http://schemas.microsoft.com/office/powerpoint/2013/main/command" cId="3459968010" sldId="379"/>
      <ac:spMk id="3" creationId="{B8203C01-41AA-EADC-5846-7DC682290E13}"/>
    </ac:deMkLst>
    <p188:replyLst>
      <p188:reply id="{3AC0806D-C3CD-4A98-8A39-3E1E9DE394C0}" authorId="{BBFC4455-3333-FB19-1B19-C5714BCE2B80}" created="2026-07-13T12:54:53.259">
        <p188:txBody>
          <a:bodyPr/>
          <a:lstStyle/>
          <a:p>
            <a:r>
              <a:rPr lang="en-US"/>
              <a:t>Fixed</a:t>
            </a:r>
          </a:p>
        </p188:txBody>
      </p188:reply>
    </p188:replyLst>
    <p188:txBody>
      <a:bodyPr/>
      <a:lstStyle/>
      <a:p>
        <a:r>
          <a:rPr lang="en-US"/>
          <a:t>??</a:t>
        </a:r>
      </a:p>
    </p188:txBody>
  </p188:cm>
</p188: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A927597-FA36-45FB-AB2D-2BC737C48F0E}" type="doc">
      <dgm:prSet loTypeId="urn:microsoft.com/office/officeart/2016/7/layout/VerticalSolidActionList" loCatId="List" qsTypeId="urn:microsoft.com/office/officeart/2005/8/quickstyle/simple1" qsCatId="simple" csTypeId="urn:microsoft.com/office/officeart/2005/8/colors/accent1_2" csCatId="accent1" phldr="1"/>
      <dgm:spPr/>
      <dgm:t>
        <a:bodyPr/>
        <a:lstStyle/>
        <a:p>
          <a:endParaRPr lang="en-US"/>
        </a:p>
      </dgm:t>
    </dgm:pt>
    <dgm:pt modelId="{CC0689BB-210E-4D29-AAAD-B0351CB7110B}">
      <dgm:prSet custT="1"/>
      <dgm:spPr>
        <a:solidFill>
          <a:srgbClr val="00446A"/>
        </a:solidFill>
      </dgm:spPr>
      <dgm:t>
        <a:bodyPr/>
        <a:lstStyle/>
        <a:p>
          <a:r>
            <a:rPr lang="en-US" sz="1800" b="1" dirty="0">
              <a:solidFill>
                <a:schemeClr val="bg1"/>
              </a:solidFill>
              <a:latin typeface="Aptos" panose="020B0004020202020204" pitchFamily="34" charset="0"/>
            </a:rPr>
            <a:t>Order</a:t>
          </a:r>
        </a:p>
      </dgm:t>
    </dgm:pt>
    <dgm:pt modelId="{614A3DBC-1545-44CE-BB56-DA3DF9B97499}" type="parTrans" cxnId="{945D53FC-62C3-4CA7-AE84-19FE393360E6}">
      <dgm:prSet/>
      <dgm:spPr/>
      <dgm:t>
        <a:bodyPr/>
        <a:lstStyle/>
        <a:p>
          <a:endParaRPr lang="en-US"/>
        </a:p>
      </dgm:t>
    </dgm:pt>
    <dgm:pt modelId="{195AF7F0-3983-46E3-BDF7-6FAFEB25EE86}" type="sibTrans" cxnId="{945D53FC-62C3-4CA7-AE84-19FE393360E6}">
      <dgm:prSet/>
      <dgm:spPr/>
      <dgm:t>
        <a:bodyPr/>
        <a:lstStyle/>
        <a:p>
          <a:endParaRPr lang="en-US"/>
        </a:p>
      </dgm:t>
    </dgm:pt>
    <dgm:pt modelId="{1FB4DF07-7435-4B8C-87CB-893CA3B8BB29}">
      <dgm:prSet custT="1"/>
      <dgm:spPr>
        <a:solidFill>
          <a:srgbClr val="0065A4">
            <a:alpha val="90000"/>
          </a:srgbClr>
        </a:solidFill>
      </dgm:spPr>
      <dgm:t>
        <a:bodyPr/>
        <a:lstStyle/>
        <a:p>
          <a:r>
            <a:rPr lang="en-US" sz="1600" dirty="0">
              <a:solidFill>
                <a:schemeClr val="bg1"/>
              </a:solidFill>
              <a:latin typeface="Aptos" panose="020B0004020202020204" pitchFamily="34" charset="0"/>
            </a:rPr>
            <a:t>Order materials</a:t>
          </a:r>
        </a:p>
      </dgm:t>
    </dgm:pt>
    <dgm:pt modelId="{48E822A1-FACD-4712-A6D9-D4F04E12C0D1}" type="parTrans" cxnId="{1934ED8E-48DA-4676-8948-D867AC296AAB}">
      <dgm:prSet/>
      <dgm:spPr/>
      <dgm:t>
        <a:bodyPr/>
        <a:lstStyle/>
        <a:p>
          <a:endParaRPr lang="en-US"/>
        </a:p>
      </dgm:t>
    </dgm:pt>
    <dgm:pt modelId="{7C563952-7648-4311-A3CD-6D216DDFDE46}" type="sibTrans" cxnId="{1934ED8E-48DA-4676-8948-D867AC296AAB}">
      <dgm:prSet/>
      <dgm:spPr/>
      <dgm:t>
        <a:bodyPr/>
        <a:lstStyle/>
        <a:p>
          <a:endParaRPr lang="en-US"/>
        </a:p>
      </dgm:t>
    </dgm:pt>
    <dgm:pt modelId="{73AEF66C-EB9B-4C88-AF24-D25544104E53}">
      <dgm:prSet custT="1"/>
      <dgm:spPr>
        <a:solidFill>
          <a:srgbClr val="00446A"/>
        </a:solidFill>
      </dgm:spPr>
      <dgm:t>
        <a:bodyPr/>
        <a:lstStyle/>
        <a:p>
          <a:r>
            <a:rPr lang="en-US" sz="1800" b="1" dirty="0">
              <a:solidFill>
                <a:schemeClr val="bg1"/>
              </a:solidFill>
              <a:latin typeface="Aptos" panose="020B0004020202020204" pitchFamily="34" charset="0"/>
            </a:rPr>
            <a:t>Visit</a:t>
          </a:r>
        </a:p>
      </dgm:t>
    </dgm:pt>
    <dgm:pt modelId="{D0E2D939-2BCC-4DC9-A480-24FE4E5A6841}" type="parTrans" cxnId="{FA5680C8-6813-422C-B008-DDF64ADC5A85}">
      <dgm:prSet/>
      <dgm:spPr/>
      <dgm:t>
        <a:bodyPr/>
        <a:lstStyle/>
        <a:p>
          <a:endParaRPr lang="en-US"/>
        </a:p>
      </dgm:t>
    </dgm:pt>
    <dgm:pt modelId="{EE03FD71-DC38-4F87-80C8-5B047F307FE9}" type="sibTrans" cxnId="{FA5680C8-6813-422C-B008-DDF64ADC5A85}">
      <dgm:prSet/>
      <dgm:spPr/>
      <dgm:t>
        <a:bodyPr/>
        <a:lstStyle/>
        <a:p>
          <a:endParaRPr lang="en-US"/>
        </a:p>
      </dgm:t>
    </dgm:pt>
    <dgm:pt modelId="{7ACB1F8D-3475-42A8-98AA-C6E82D1EDC40}">
      <dgm:prSet custT="1"/>
      <dgm:spPr>
        <a:solidFill>
          <a:srgbClr val="0065A4">
            <a:alpha val="90000"/>
          </a:srgbClr>
        </a:solidFill>
      </dgm:spPr>
      <dgm:t>
        <a:bodyPr/>
        <a:lstStyle/>
        <a:p>
          <a:r>
            <a:rPr lang="en-US" sz="1600" dirty="0">
              <a:solidFill>
                <a:schemeClr val="bg1"/>
              </a:solidFill>
              <a:latin typeface="Aptos" panose="020B0004020202020204" pitchFamily="34" charset="0"/>
            </a:rPr>
            <a:t>Visit www.mhpagents.allegra-okemos.com</a:t>
          </a:r>
        </a:p>
      </dgm:t>
    </dgm:pt>
    <dgm:pt modelId="{03AC719F-5B4C-4BE5-816C-9FA73F7E9B91}" type="parTrans" cxnId="{3DFA96A0-D113-4265-A100-AEDF2AC25EFF}">
      <dgm:prSet/>
      <dgm:spPr/>
      <dgm:t>
        <a:bodyPr/>
        <a:lstStyle/>
        <a:p>
          <a:endParaRPr lang="en-US"/>
        </a:p>
      </dgm:t>
    </dgm:pt>
    <dgm:pt modelId="{ECE0D406-4AD2-4F31-81DE-D0DDB5CF034B}" type="sibTrans" cxnId="{3DFA96A0-D113-4265-A100-AEDF2AC25EFF}">
      <dgm:prSet/>
      <dgm:spPr/>
      <dgm:t>
        <a:bodyPr/>
        <a:lstStyle/>
        <a:p>
          <a:endParaRPr lang="en-US"/>
        </a:p>
      </dgm:t>
    </dgm:pt>
    <dgm:pt modelId="{743EEB39-31AE-497D-98FA-BE01DC59815E}">
      <dgm:prSet custT="1"/>
      <dgm:spPr>
        <a:solidFill>
          <a:srgbClr val="00446A"/>
        </a:solidFill>
      </dgm:spPr>
      <dgm:t>
        <a:bodyPr/>
        <a:lstStyle/>
        <a:p>
          <a:r>
            <a:rPr lang="en-US" sz="1800" b="1" dirty="0">
              <a:solidFill>
                <a:schemeClr val="bg1"/>
              </a:solidFill>
              <a:latin typeface="Aptos" panose="020B0004020202020204" pitchFamily="34" charset="0"/>
            </a:rPr>
            <a:t>Click</a:t>
          </a:r>
        </a:p>
      </dgm:t>
    </dgm:pt>
    <dgm:pt modelId="{C49173F3-3DD1-4F9E-AB58-F2EC587D8B54}" type="parTrans" cxnId="{E5CADD83-B2AE-412A-9584-CD6DB4A5E7F4}">
      <dgm:prSet/>
      <dgm:spPr/>
      <dgm:t>
        <a:bodyPr/>
        <a:lstStyle/>
        <a:p>
          <a:endParaRPr lang="en-US"/>
        </a:p>
      </dgm:t>
    </dgm:pt>
    <dgm:pt modelId="{0986A2CF-7BA1-457A-ABBB-7684117FF08C}" type="sibTrans" cxnId="{E5CADD83-B2AE-412A-9584-CD6DB4A5E7F4}">
      <dgm:prSet/>
      <dgm:spPr/>
      <dgm:t>
        <a:bodyPr/>
        <a:lstStyle/>
        <a:p>
          <a:endParaRPr lang="en-US"/>
        </a:p>
      </dgm:t>
    </dgm:pt>
    <dgm:pt modelId="{7D67E84D-262A-46E3-9B1B-18F87FCEA524}">
      <dgm:prSet custT="1"/>
      <dgm:spPr>
        <a:solidFill>
          <a:srgbClr val="0065A4">
            <a:alpha val="90000"/>
          </a:srgbClr>
        </a:solidFill>
      </dgm:spPr>
      <dgm:t>
        <a:bodyPr/>
        <a:lstStyle/>
        <a:p>
          <a:r>
            <a:rPr lang="en-US" sz="1600" dirty="0">
              <a:solidFill>
                <a:schemeClr val="bg1"/>
              </a:solidFill>
              <a:latin typeface="Aptos" panose="020B0004020202020204" pitchFamily="34" charset="0"/>
            </a:rPr>
            <a:t>Click ‘Create an Account’ (lower right corner of box)</a:t>
          </a:r>
        </a:p>
      </dgm:t>
    </dgm:pt>
    <dgm:pt modelId="{264151F3-69EE-49D5-B713-11D1391A3B51}" type="parTrans" cxnId="{58A20DC8-10BD-4868-92F4-75F61DD5CEBA}">
      <dgm:prSet/>
      <dgm:spPr/>
      <dgm:t>
        <a:bodyPr/>
        <a:lstStyle/>
        <a:p>
          <a:endParaRPr lang="en-US"/>
        </a:p>
      </dgm:t>
    </dgm:pt>
    <dgm:pt modelId="{AFACB818-4C5F-4351-AEE3-D0DD22D84291}" type="sibTrans" cxnId="{58A20DC8-10BD-4868-92F4-75F61DD5CEBA}">
      <dgm:prSet/>
      <dgm:spPr/>
      <dgm:t>
        <a:bodyPr/>
        <a:lstStyle/>
        <a:p>
          <a:endParaRPr lang="en-US"/>
        </a:p>
      </dgm:t>
    </dgm:pt>
    <dgm:pt modelId="{5DE49F7B-CED7-46AF-A90E-1D756DF198B2}">
      <dgm:prSet custT="1"/>
      <dgm:spPr>
        <a:solidFill>
          <a:srgbClr val="00446A"/>
        </a:solidFill>
      </dgm:spPr>
      <dgm:t>
        <a:bodyPr/>
        <a:lstStyle/>
        <a:p>
          <a:r>
            <a:rPr lang="en-US" sz="1800" b="1" dirty="0">
              <a:solidFill>
                <a:schemeClr val="bg1"/>
              </a:solidFill>
              <a:latin typeface="Aptos" panose="020B0004020202020204" pitchFamily="34" charset="0"/>
            </a:rPr>
            <a:t>Enter</a:t>
          </a:r>
        </a:p>
      </dgm:t>
    </dgm:pt>
    <dgm:pt modelId="{93DD1631-B726-45CF-93F7-19A04C2DFA46}" type="parTrans" cxnId="{3FD1969A-F721-4CDC-BE10-0665714E72FE}">
      <dgm:prSet/>
      <dgm:spPr/>
      <dgm:t>
        <a:bodyPr/>
        <a:lstStyle/>
        <a:p>
          <a:endParaRPr lang="en-US"/>
        </a:p>
      </dgm:t>
    </dgm:pt>
    <dgm:pt modelId="{229A7375-C1FF-40D3-B917-66B0DA580F49}" type="sibTrans" cxnId="{3FD1969A-F721-4CDC-BE10-0665714E72FE}">
      <dgm:prSet/>
      <dgm:spPr/>
      <dgm:t>
        <a:bodyPr/>
        <a:lstStyle/>
        <a:p>
          <a:endParaRPr lang="en-US"/>
        </a:p>
      </dgm:t>
    </dgm:pt>
    <dgm:pt modelId="{6D6DF552-827C-42D8-868A-AA7F052AC3CF}">
      <dgm:prSet custT="1"/>
      <dgm:spPr>
        <a:solidFill>
          <a:srgbClr val="0065A4">
            <a:alpha val="90000"/>
          </a:srgbClr>
        </a:solidFill>
      </dgm:spPr>
      <dgm:t>
        <a:bodyPr/>
        <a:lstStyle/>
        <a:p>
          <a:r>
            <a:rPr lang="en-US" sz="1600" dirty="0">
              <a:solidFill>
                <a:schemeClr val="bg1"/>
              </a:solidFill>
              <a:latin typeface="Aptos" panose="020B0004020202020204" pitchFamily="34" charset="0"/>
            </a:rPr>
            <a:t>Enter contact information, including primary/default shipping address</a:t>
          </a:r>
        </a:p>
      </dgm:t>
    </dgm:pt>
    <dgm:pt modelId="{15E54858-39B5-4848-B0AB-A20D018F8E06}" type="parTrans" cxnId="{E7FB91A1-EBC9-4B57-80B4-5800B3E9911B}">
      <dgm:prSet/>
      <dgm:spPr/>
      <dgm:t>
        <a:bodyPr/>
        <a:lstStyle/>
        <a:p>
          <a:endParaRPr lang="en-US"/>
        </a:p>
      </dgm:t>
    </dgm:pt>
    <dgm:pt modelId="{01CE065D-EFB5-400A-BB59-B10E91CB245E}" type="sibTrans" cxnId="{E7FB91A1-EBC9-4B57-80B4-5800B3E9911B}">
      <dgm:prSet/>
      <dgm:spPr/>
      <dgm:t>
        <a:bodyPr/>
        <a:lstStyle/>
        <a:p>
          <a:endParaRPr lang="en-US"/>
        </a:p>
      </dgm:t>
    </dgm:pt>
    <dgm:pt modelId="{2591B624-1E9E-4671-8775-2E59B6A127F2}">
      <dgm:prSet custT="1"/>
      <dgm:spPr>
        <a:solidFill>
          <a:srgbClr val="00446A"/>
        </a:solidFill>
      </dgm:spPr>
      <dgm:t>
        <a:bodyPr/>
        <a:lstStyle/>
        <a:p>
          <a:r>
            <a:rPr lang="en-US" sz="1800" b="1" dirty="0">
              <a:solidFill>
                <a:schemeClr val="bg1"/>
              </a:solidFill>
              <a:latin typeface="Aptos" panose="020B0004020202020204" pitchFamily="34" charset="0"/>
            </a:rPr>
            <a:t>Log in and Select</a:t>
          </a:r>
        </a:p>
      </dgm:t>
    </dgm:pt>
    <dgm:pt modelId="{0C46D033-3A12-4D64-ABFD-8A9C51454F98}" type="parTrans" cxnId="{CD1535ED-3C3C-42A3-8607-93FF5663EDF2}">
      <dgm:prSet/>
      <dgm:spPr/>
      <dgm:t>
        <a:bodyPr/>
        <a:lstStyle/>
        <a:p>
          <a:endParaRPr lang="en-US"/>
        </a:p>
      </dgm:t>
    </dgm:pt>
    <dgm:pt modelId="{BD6FB7AC-3B04-449A-9BD1-6E4EA9094AC6}" type="sibTrans" cxnId="{CD1535ED-3C3C-42A3-8607-93FF5663EDF2}">
      <dgm:prSet/>
      <dgm:spPr/>
      <dgm:t>
        <a:bodyPr/>
        <a:lstStyle/>
        <a:p>
          <a:endParaRPr lang="en-US"/>
        </a:p>
      </dgm:t>
    </dgm:pt>
    <dgm:pt modelId="{50E43332-CE0F-445B-BCC4-FEB21BF3993A}">
      <dgm:prSet custT="1"/>
      <dgm:spPr>
        <a:solidFill>
          <a:srgbClr val="0065A4">
            <a:alpha val="90000"/>
          </a:srgbClr>
        </a:solidFill>
      </dgm:spPr>
      <dgm:t>
        <a:bodyPr/>
        <a:lstStyle/>
        <a:p>
          <a:r>
            <a:rPr lang="en-US" sz="1600" dirty="0">
              <a:solidFill>
                <a:schemeClr val="bg1"/>
              </a:solidFill>
              <a:latin typeface="Aptos" panose="020B0004020202020204" pitchFamily="34" charset="0"/>
            </a:rPr>
            <a:t>Log in and select materials</a:t>
          </a:r>
        </a:p>
      </dgm:t>
    </dgm:pt>
    <dgm:pt modelId="{8C9D6C83-A8B9-4A72-B903-904026A82A03}" type="parTrans" cxnId="{D61EEECE-EB7C-460C-AA35-EA33EB755783}">
      <dgm:prSet/>
      <dgm:spPr/>
      <dgm:t>
        <a:bodyPr/>
        <a:lstStyle/>
        <a:p>
          <a:endParaRPr lang="en-US"/>
        </a:p>
      </dgm:t>
    </dgm:pt>
    <dgm:pt modelId="{43CC83EC-A738-4D75-A825-CEAE3DEC70CF}" type="sibTrans" cxnId="{D61EEECE-EB7C-460C-AA35-EA33EB755783}">
      <dgm:prSet/>
      <dgm:spPr/>
      <dgm:t>
        <a:bodyPr/>
        <a:lstStyle/>
        <a:p>
          <a:endParaRPr lang="en-US"/>
        </a:p>
      </dgm:t>
    </dgm:pt>
    <dgm:pt modelId="{7730561F-7CDD-444E-BDFE-12A70F982A36}">
      <dgm:prSet custT="1"/>
      <dgm:spPr>
        <a:solidFill>
          <a:srgbClr val="00446A"/>
        </a:solidFill>
      </dgm:spPr>
      <dgm:t>
        <a:bodyPr/>
        <a:lstStyle/>
        <a:p>
          <a:r>
            <a:rPr lang="en-US" sz="1800" b="1" dirty="0">
              <a:solidFill>
                <a:schemeClr val="bg1"/>
              </a:solidFill>
              <a:latin typeface="Aptos" panose="020B0004020202020204" pitchFamily="34" charset="0"/>
            </a:rPr>
            <a:t>Check Out</a:t>
          </a:r>
        </a:p>
      </dgm:t>
    </dgm:pt>
    <dgm:pt modelId="{A21DEE5B-D58E-46F4-AE7D-77A736B28052}" type="parTrans" cxnId="{7CF2FCF5-B0FF-4560-98DE-DD929B9FB907}">
      <dgm:prSet/>
      <dgm:spPr/>
      <dgm:t>
        <a:bodyPr/>
        <a:lstStyle/>
        <a:p>
          <a:endParaRPr lang="en-US"/>
        </a:p>
      </dgm:t>
    </dgm:pt>
    <dgm:pt modelId="{D6CEC805-4CB0-4A3F-AAAA-CAA78F75B37B}" type="sibTrans" cxnId="{7CF2FCF5-B0FF-4560-98DE-DD929B9FB907}">
      <dgm:prSet/>
      <dgm:spPr/>
      <dgm:t>
        <a:bodyPr/>
        <a:lstStyle/>
        <a:p>
          <a:endParaRPr lang="en-US"/>
        </a:p>
      </dgm:t>
    </dgm:pt>
    <dgm:pt modelId="{E9BE93FB-7B87-47B2-B45B-9610F49DE3A3}">
      <dgm:prSet custT="1"/>
      <dgm:spPr>
        <a:solidFill>
          <a:srgbClr val="0065A4">
            <a:alpha val="90000"/>
          </a:srgbClr>
        </a:solidFill>
      </dgm:spPr>
      <dgm:t>
        <a:bodyPr/>
        <a:lstStyle/>
        <a:p>
          <a:r>
            <a:rPr lang="en-US" sz="1400" dirty="0">
              <a:solidFill>
                <a:schemeClr val="bg1"/>
              </a:solidFill>
              <a:latin typeface="Aptos" panose="020B0004020202020204" pitchFamily="34" charset="0"/>
            </a:rPr>
            <a:t>Check out (Note– the shipping address will default to your primary address. You can add a new address for shipment at the checkout screen or under ‘my account’,)</a:t>
          </a:r>
        </a:p>
      </dgm:t>
    </dgm:pt>
    <dgm:pt modelId="{29EAD7F6-D15E-4FBD-A585-489FD320B1A3}" type="parTrans" cxnId="{646A6137-FD23-435F-BFBB-1AE6E02C1252}">
      <dgm:prSet/>
      <dgm:spPr/>
      <dgm:t>
        <a:bodyPr/>
        <a:lstStyle/>
        <a:p>
          <a:endParaRPr lang="en-US"/>
        </a:p>
      </dgm:t>
    </dgm:pt>
    <dgm:pt modelId="{F63567D1-B057-4AB9-B0B5-E32FF672DBD3}" type="sibTrans" cxnId="{646A6137-FD23-435F-BFBB-1AE6E02C1252}">
      <dgm:prSet/>
      <dgm:spPr/>
      <dgm:t>
        <a:bodyPr/>
        <a:lstStyle/>
        <a:p>
          <a:endParaRPr lang="en-US"/>
        </a:p>
      </dgm:t>
    </dgm:pt>
    <dgm:pt modelId="{087649E6-FF2A-49BE-8B51-3BB0D65628C2}">
      <dgm:prSet custT="1"/>
      <dgm:spPr>
        <a:solidFill>
          <a:srgbClr val="00446A"/>
        </a:solidFill>
      </dgm:spPr>
      <dgm:t>
        <a:bodyPr/>
        <a:lstStyle/>
        <a:p>
          <a:r>
            <a:rPr lang="en-US" sz="1800" b="1" dirty="0">
              <a:solidFill>
                <a:schemeClr val="bg1"/>
              </a:solidFill>
              <a:latin typeface="Aptos" panose="020B0004020202020204" pitchFamily="34" charset="0"/>
            </a:rPr>
            <a:t>Receive</a:t>
          </a:r>
        </a:p>
      </dgm:t>
    </dgm:pt>
    <dgm:pt modelId="{7221EBF6-DE24-43FB-BC98-8616E6794607}" type="parTrans" cxnId="{C78C621B-1826-4118-BF22-4EC6E3C225A0}">
      <dgm:prSet/>
      <dgm:spPr/>
      <dgm:t>
        <a:bodyPr/>
        <a:lstStyle/>
        <a:p>
          <a:endParaRPr lang="en-US"/>
        </a:p>
      </dgm:t>
    </dgm:pt>
    <dgm:pt modelId="{0271DD33-601F-4D55-992F-917045EBFB80}" type="sibTrans" cxnId="{C78C621B-1826-4118-BF22-4EC6E3C225A0}">
      <dgm:prSet/>
      <dgm:spPr/>
      <dgm:t>
        <a:bodyPr/>
        <a:lstStyle/>
        <a:p>
          <a:endParaRPr lang="en-US"/>
        </a:p>
      </dgm:t>
    </dgm:pt>
    <dgm:pt modelId="{10A9A7DD-4B9E-4A2A-B61D-3367F441D75A}">
      <dgm:prSet custT="1"/>
      <dgm:spPr>
        <a:solidFill>
          <a:srgbClr val="0065A4">
            <a:alpha val="90000"/>
          </a:srgbClr>
        </a:solidFill>
      </dgm:spPr>
      <dgm:t>
        <a:bodyPr/>
        <a:lstStyle/>
        <a:p>
          <a:r>
            <a:rPr lang="en-US" sz="1600" dirty="0">
              <a:solidFill>
                <a:schemeClr val="bg1"/>
              </a:solidFill>
              <a:latin typeface="Aptos" panose="020B0004020202020204" pitchFamily="34" charset="0"/>
            </a:rPr>
            <a:t>Receive confirmation email</a:t>
          </a:r>
        </a:p>
      </dgm:t>
    </dgm:pt>
    <dgm:pt modelId="{53169AFE-D303-4C79-A89B-DFE9F098ABB9}" type="parTrans" cxnId="{A1C4CEF9-8EF7-4862-BC87-6253548D7535}">
      <dgm:prSet/>
      <dgm:spPr/>
      <dgm:t>
        <a:bodyPr/>
        <a:lstStyle/>
        <a:p>
          <a:endParaRPr lang="en-US"/>
        </a:p>
      </dgm:t>
    </dgm:pt>
    <dgm:pt modelId="{F56B643B-6424-441D-8010-05990100B41B}" type="sibTrans" cxnId="{A1C4CEF9-8EF7-4862-BC87-6253548D7535}">
      <dgm:prSet/>
      <dgm:spPr/>
      <dgm:t>
        <a:bodyPr/>
        <a:lstStyle/>
        <a:p>
          <a:endParaRPr lang="en-US"/>
        </a:p>
      </dgm:t>
    </dgm:pt>
    <dgm:pt modelId="{BB6BF528-B2C9-4D09-ABB0-90534EB04ADA}" type="pres">
      <dgm:prSet presAssocID="{3A927597-FA36-45FB-AB2D-2BC737C48F0E}" presName="Name0" presStyleCnt="0">
        <dgm:presLayoutVars>
          <dgm:dir/>
          <dgm:animLvl val="lvl"/>
          <dgm:resizeHandles val="exact"/>
        </dgm:presLayoutVars>
      </dgm:prSet>
      <dgm:spPr/>
    </dgm:pt>
    <dgm:pt modelId="{CED410B8-522E-4FE9-AF0B-952632E66606}" type="pres">
      <dgm:prSet presAssocID="{CC0689BB-210E-4D29-AAAD-B0351CB7110B}" presName="linNode" presStyleCnt="0"/>
      <dgm:spPr/>
    </dgm:pt>
    <dgm:pt modelId="{F8E005CF-8A03-48AE-96FF-C69C8750A44F}" type="pres">
      <dgm:prSet presAssocID="{CC0689BB-210E-4D29-AAAD-B0351CB7110B}" presName="parentText" presStyleLbl="alignNode1" presStyleIdx="0" presStyleCnt="7">
        <dgm:presLayoutVars>
          <dgm:chMax val="1"/>
          <dgm:bulletEnabled/>
        </dgm:presLayoutVars>
      </dgm:prSet>
      <dgm:spPr/>
    </dgm:pt>
    <dgm:pt modelId="{3AE0FA54-607E-4849-B255-4404FC2B7592}" type="pres">
      <dgm:prSet presAssocID="{CC0689BB-210E-4D29-AAAD-B0351CB7110B}" presName="descendantText" presStyleLbl="alignAccFollowNode1" presStyleIdx="0" presStyleCnt="7">
        <dgm:presLayoutVars>
          <dgm:bulletEnabled/>
        </dgm:presLayoutVars>
      </dgm:prSet>
      <dgm:spPr/>
    </dgm:pt>
    <dgm:pt modelId="{BF34AE98-DD49-44CC-8759-9A6FA2BA9F1C}" type="pres">
      <dgm:prSet presAssocID="{195AF7F0-3983-46E3-BDF7-6FAFEB25EE86}" presName="sp" presStyleCnt="0"/>
      <dgm:spPr/>
    </dgm:pt>
    <dgm:pt modelId="{FD228714-F2A3-4AFC-8015-87F328D55185}" type="pres">
      <dgm:prSet presAssocID="{73AEF66C-EB9B-4C88-AF24-D25544104E53}" presName="linNode" presStyleCnt="0"/>
      <dgm:spPr/>
    </dgm:pt>
    <dgm:pt modelId="{5FD651BB-87CB-40B4-8BC2-0AE4173667CE}" type="pres">
      <dgm:prSet presAssocID="{73AEF66C-EB9B-4C88-AF24-D25544104E53}" presName="parentText" presStyleLbl="alignNode1" presStyleIdx="1" presStyleCnt="7">
        <dgm:presLayoutVars>
          <dgm:chMax val="1"/>
          <dgm:bulletEnabled/>
        </dgm:presLayoutVars>
      </dgm:prSet>
      <dgm:spPr/>
    </dgm:pt>
    <dgm:pt modelId="{050FC904-1F99-4F2A-A188-2B69F20B7999}" type="pres">
      <dgm:prSet presAssocID="{73AEF66C-EB9B-4C88-AF24-D25544104E53}" presName="descendantText" presStyleLbl="alignAccFollowNode1" presStyleIdx="1" presStyleCnt="7">
        <dgm:presLayoutVars>
          <dgm:bulletEnabled/>
        </dgm:presLayoutVars>
      </dgm:prSet>
      <dgm:spPr/>
    </dgm:pt>
    <dgm:pt modelId="{03D02869-308A-4749-AC11-28629AA5145E}" type="pres">
      <dgm:prSet presAssocID="{EE03FD71-DC38-4F87-80C8-5B047F307FE9}" presName="sp" presStyleCnt="0"/>
      <dgm:spPr/>
    </dgm:pt>
    <dgm:pt modelId="{3DA90A21-33ED-42EE-AC8C-258A1101ADED}" type="pres">
      <dgm:prSet presAssocID="{743EEB39-31AE-497D-98FA-BE01DC59815E}" presName="linNode" presStyleCnt="0"/>
      <dgm:spPr/>
    </dgm:pt>
    <dgm:pt modelId="{1ECBB51D-D66D-4B24-843E-F5B869452CD5}" type="pres">
      <dgm:prSet presAssocID="{743EEB39-31AE-497D-98FA-BE01DC59815E}" presName="parentText" presStyleLbl="alignNode1" presStyleIdx="2" presStyleCnt="7">
        <dgm:presLayoutVars>
          <dgm:chMax val="1"/>
          <dgm:bulletEnabled/>
        </dgm:presLayoutVars>
      </dgm:prSet>
      <dgm:spPr/>
    </dgm:pt>
    <dgm:pt modelId="{17C5B4F6-4197-487A-A2DC-59DC64CC25CC}" type="pres">
      <dgm:prSet presAssocID="{743EEB39-31AE-497D-98FA-BE01DC59815E}" presName="descendantText" presStyleLbl="alignAccFollowNode1" presStyleIdx="2" presStyleCnt="7">
        <dgm:presLayoutVars>
          <dgm:bulletEnabled/>
        </dgm:presLayoutVars>
      </dgm:prSet>
      <dgm:spPr/>
    </dgm:pt>
    <dgm:pt modelId="{C2598D9F-99A9-41AE-A94B-02B6BE90A5AC}" type="pres">
      <dgm:prSet presAssocID="{0986A2CF-7BA1-457A-ABBB-7684117FF08C}" presName="sp" presStyleCnt="0"/>
      <dgm:spPr/>
    </dgm:pt>
    <dgm:pt modelId="{4F800674-BD54-4A1A-AE00-9C31D0611084}" type="pres">
      <dgm:prSet presAssocID="{5DE49F7B-CED7-46AF-A90E-1D756DF198B2}" presName="linNode" presStyleCnt="0"/>
      <dgm:spPr/>
    </dgm:pt>
    <dgm:pt modelId="{E2360D89-F9FB-4D29-AA0B-EF03BABC636F}" type="pres">
      <dgm:prSet presAssocID="{5DE49F7B-CED7-46AF-A90E-1D756DF198B2}" presName="parentText" presStyleLbl="alignNode1" presStyleIdx="3" presStyleCnt="7">
        <dgm:presLayoutVars>
          <dgm:chMax val="1"/>
          <dgm:bulletEnabled/>
        </dgm:presLayoutVars>
      </dgm:prSet>
      <dgm:spPr/>
    </dgm:pt>
    <dgm:pt modelId="{0D7E5F0F-B8B3-45CC-9C4F-5411822A1F50}" type="pres">
      <dgm:prSet presAssocID="{5DE49F7B-CED7-46AF-A90E-1D756DF198B2}" presName="descendantText" presStyleLbl="alignAccFollowNode1" presStyleIdx="3" presStyleCnt="7">
        <dgm:presLayoutVars>
          <dgm:bulletEnabled/>
        </dgm:presLayoutVars>
      </dgm:prSet>
      <dgm:spPr/>
    </dgm:pt>
    <dgm:pt modelId="{EAD19744-9EB3-4C4F-AF82-041408A61684}" type="pres">
      <dgm:prSet presAssocID="{229A7375-C1FF-40D3-B917-66B0DA580F49}" presName="sp" presStyleCnt="0"/>
      <dgm:spPr/>
    </dgm:pt>
    <dgm:pt modelId="{A39CB121-BDE6-47CF-9558-261EB0FFFC8C}" type="pres">
      <dgm:prSet presAssocID="{2591B624-1E9E-4671-8775-2E59B6A127F2}" presName="linNode" presStyleCnt="0"/>
      <dgm:spPr/>
    </dgm:pt>
    <dgm:pt modelId="{9CD80DEB-0384-4A0F-9E70-9B8D361EA0B0}" type="pres">
      <dgm:prSet presAssocID="{2591B624-1E9E-4671-8775-2E59B6A127F2}" presName="parentText" presStyleLbl="alignNode1" presStyleIdx="4" presStyleCnt="7">
        <dgm:presLayoutVars>
          <dgm:chMax val="1"/>
          <dgm:bulletEnabled/>
        </dgm:presLayoutVars>
      </dgm:prSet>
      <dgm:spPr/>
    </dgm:pt>
    <dgm:pt modelId="{528E0F94-162C-4BA4-B3C5-625CF4AF3E8E}" type="pres">
      <dgm:prSet presAssocID="{2591B624-1E9E-4671-8775-2E59B6A127F2}" presName="descendantText" presStyleLbl="alignAccFollowNode1" presStyleIdx="4" presStyleCnt="7">
        <dgm:presLayoutVars>
          <dgm:bulletEnabled/>
        </dgm:presLayoutVars>
      </dgm:prSet>
      <dgm:spPr/>
    </dgm:pt>
    <dgm:pt modelId="{D663ECD8-21AA-4D07-9557-E9EA38235817}" type="pres">
      <dgm:prSet presAssocID="{BD6FB7AC-3B04-449A-9BD1-6E4EA9094AC6}" presName="sp" presStyleCnt="0"/>
      <dgm:spPr/>
    </dgm:pt>
    <dgm:pt modelId="{6970E02E-A2CD-4D41-9D72-16A38983EDB5}" type="pres">
      <dgm:prSet presAssocID="{7730561F-7CDD-444E-BDFE-12A70F982A36}" presName="linNode" presStyleCnt="0"/>
      <dgm:spPr/>
    </dgm:pt>
    <dgm:pt modelId="{987F3120-F33A-4D6C-9717-F17F4E8C1174}" type="pres">
      <dgm:prSet presAssocID="{7730561F-7CDD-444E-BDFE-12A70F982A36}" presName="parentText" presStyleLbl="alignNode1" presStyleIdx="5" presStyleCnt="7">
        <dgm:presLayoutVars>
          <dgm:chMax val="1"/>
          <dgm:bulletEnabled/>
        </dgm:presLayoutVars>
      </dgm:prSet>
      <dgm:spPr/>
    </dgm:pt>
    <dgm:pt modelId="{2F86A88D-F1E8-4AA8-BE88-EBDA9D504BC3}" type="pres">
      <dgm:prSet presAssocID="{7730561F-7CDD-444E-BDFE-12A70F982A36}" presName="descendantText" presStyleLbl="alignAccFollowNode1" presStyleIdx="5" presStyleCnt="7">
        <dgm:presLayoutVars>
          <dgm:bulletEnabled/>
        </dgm:presLayoutVars>
      </dgm:prSet>
      <dgm:spPr/>
    </dgm:pt>
    <dgm:pt modelId="{C8AF7647-91F6-4875-886E-5F665D474750}" type="pres">
      <dgm:prSet presAssocID="{D6CEC805-4CB0-4A3F-AAAA-CAA78F75B37B}" presName="sp" presStyleCnt="0"/>
      <dgm:spPr/>
    </dgm:pt>
    <dgm:pt modelId="{1D1C59B3-54DD-4869-8E37-48D9C3DECD36}" type="pres">
      <dgm:prSet presAssocID="{087649E6-FF2A-49BE-8B51-3BB0D65628C2}" presName="linNode" presStyleCnt="0"/>
      <dgm:spPr/>
    </dgm:pt>
    <dgm:pt modelId="{715BF2AF-04D7-4073-9CFA-273F67CB53AB}" type="pres">
      <dgm:prSet presAssocID="{087649E6-FF2A-49BE-8B51-3BB0D65628C2}" presName="parentText" presStyleLbl="alignNode1" presStyleIdx="6" presStyleCnt="7">
        <dgm:presLayoutVars>
          <dgm:chMax val="1"/>
          <dgm:bulletEnabled/>
        </dgm:presLayoutVars>
      </dgm:prSet>
      <dgm:spPr/>
    </dgm:pt>
    <dgm:pt modelId="{F000F8D3-40CA-4B1D-9AA9-1265125F964C}" type="pres">
      <dgm:prSet presAssocID="{087649E6-FF2A-49BE-8B51-3BB0D65628C2}" presName="descendantText" presStyleLbl="alignAccFollowNode1" presStyleIdx="6" presStyleCnt="7">
        <dgm:presLayoutVars>
          <dgm:bulletEnabled/>
        </dgm:presLayoutVars>
      </dgm:prSet>
      <dgm:spPr/>
    </dgm:pt>
  </dgm:ptLst>
  <dgm:cxnLst>
    <dgm:cxn modelId="{C204DF0A-6F15-4E3E-9F96-1CF3FB76AF97}" type="presOf" srcId="{7ACB1F8D-3475-42A8-98AA-C6E82D1EDC40}" destId="{050FC904-1F99-4F2A-A188-2B69F20B7999}" srcOrd="0" destOrd="0" presId="urn:microsoft.com/office/officeart/2016/7/layout/VerticalSolidActionList"/>
    <dgm:cxn modelId="{C78C621B-1826-4118-BF22-4EC6E3C225A0}" srcId="{3A927597-FA36-45FB-AB2D-2BC737C48F0E}" destId="{087649E6-FF2A-49BE-8B51-3BB0D65628C2}" srcOrd="6" destOrd="0" parTransId="{7221EBF6-DE24-43FB-BC98-8616E6794607}" sibTransId="{0271DD33-601F-4D55-992F-917045EBFB80}"/>
    <dgm:cxn modelId="{646A6137-FD23-435F-BFBB-1AE6E02C1252}" srcId="{7730561F-7CDD-444E-BDFE-12A70F982A36}" destId="{E9BE93FB-7B87-47B2-B45B-9610F49DE3A3}" srcOrd="0" destOrd="0" parTransId="{29EAD7F6-D15E-4FBD-A585-489FD320B1A3}" sibTransId="{F63567D1-B057-4AB9-B0B5-E32FF672DBD3}"/>
    <dgm:cxn modelId="{6ED88C4A-F5E2-4F57-BD51-82662072F5B4}" type="presOf" srcId="{50E43332-CE0F-445B-BCC4-FEB21BF3993A}" destId="{528E0F94-162C-4BA4-B3C5-625CF4AF3E8E}" srcOrd="0" destOrd="0" presId="urn:microsoft.com/office/officeart/2016/7/layout/VerticalSolidActionList"/>
    <dgm:cxn modelId="{E26CA56C-FAF2-4672-811A-8ED79272E0FD}" type="presOf" srcId="{3A927597-FA36-45FB-AB2D-2BC737C48F0E}" destId="{BB6BF528-B2C9-4D09-ABB0-90534EB04ADA}" srcOrd="0" destOrd="0" presId="urn:microsoft.com/office/officeart/2016/7/layout/VerticalSolidActionList"/>
    <dgm:cxn modelId="{E3005551-E0C9-4AAB-BC16-AD2AAD8027AE}" type="presOf" srcId="{7D67E84D-262A-46E3-9B1B-18F87FCEA524}" destId="{17C5B4F6-4197-487A-A2DC-59DC64CC25CC}" srcOrd="0" destOrd="0" presId="urn:microsoft.com/office/officeart/2016/7/layout/VerticalSolidActionList"/>
    <dgm:cxn modelId="{B3EF5C5A-7957-4D5A-9BFD-D37D8E1DB97C}" type="presOf" srcId="{2591B624-1E9E-4671-8775-2E59B6A127F2}" destId="{9CD80DEB-0384-4A0F-9E70-9B8D361EA0B0}" srcOrd="0" destOrd="0" presId="urn:microsoft.com/office/officeart/2016/7/layout/VerticalSolidActionList"/>
    <dgm:cxn modelId="{D983327E-C529-41DC-8784-E4306F656F4A}" type="presOf" srcId="{6D6DF552-827C-42D8-868A-AA7F052AC3CF}" destId="{0D7E5F0F-B8B3-45CC-9C4F-5411822A1F50}" srcOrd="0" destOrd="0" presId="urn:microsoft.com/office/officeart/2016/7/layout/VerticalSolidActionList"/>
    <dgm:cxn modelId="{782D5380-3E56-4C9F-A975-5EA5AB845C22}" type="presOf" srcId="{087649E6-FF2A-49BE-8B51-3BB0D65628C2}" destId="{715BF2AF-04D7-4073-9CFA-273F67CB53AB}" srcOrd="0" destOrd="0" presId="urn:microsoft.com/office/officeart/2016/7/layout/VerticalSolidActionList"/>
    <dgm:cxn modelId="{E5CADD83-B2AE-412A-9584-CD6DB4A5E7F4}" srcId="{3A927597-FA36-45FB-AB2D-2BC737C48F0E}" destId="{743EEB39-31AE-497D-98FA-BE01DC59815E}" srcOrd="2" destOrd="0" parTransId="{C49173F3-3DD1-4F9E-AB58-F2EC587D8B54}" sibTransId="{0986A2CF-7BA1-457A-ABBB-7684117FF08C}"/>
    <dgm:cxn modelId="{1934ED8E-48DA-4676-8948-D867AC296AAB}" srcId="{CC0689BB-210E-4D29-AAAD-B0351CB7110B}" destId="{1FB4DF07-7435-4B8C-87CB-893CA3B8BB29}" srcOrd="0" destOrd="0" parTransId="{48E822A1-FACD-4712-A6D9-D4F04E12C0D1}" sibTransId="{7C563952-7648-4311-A3CD-6D216DDFDE46}"/>
    <dgm:cxn modelId="{3FD1969A-F721-4CDC-BE10-0665714E72FE}" srcId="{3A927597-FA36-45FB-AB2D-2BC737C48F0E}" destId="{5DE49F7B-CED7-46AF-A90E-1D756DF198B2}" srcOrd="3" destOrd="0" parTransId="{93DD1631-B726-45CF-93F7-19A04C2DFA46}" sibTransId="{229A7375-C1FF-40D3-B917-66B0DA580F49}"/>
    <dgm:cxn modelId="{3DFA96A0-D113-4265-A100-AEDF2AC25EFF}" srcId="{73AEF66C-EB9B-4C88-AF24-D25544104E53}" destId="{7ACB1F8D-3475-42A8-98AA-C6E82D1EDC40}" srcOrd="0" destOrd="0" parTransId="{03AC719F-5B4C-4BE5-816C-9FA73F7E9B91}" sibTransId="{ECE0D406-4AD2-4F31-81DE-D0DDB5CF034B}"/>
    <dgm:cxn modelId="{E7FB91A1-EBC9-4B57-80B4-5800B3E9911B}" srcId="{5DE49F7B-CED7-46AF-A90E-1D756DF198B2}" destId="{6D6DF552-827C-42D8-868A-AA7F052AC3CF}" srcOrd="0" destOrd="0" parTransId="{15E54858-39B5-4848-B0AB-A20D018F8E06}" sibTransId="{01CE065D-EFB5-400A-BB59-B10E91CB245E}"/>
    <dgm:cxn modelId="{CEE4D1A6-9EA2-44E7-9B2E-AA9C85647D1E}" type="presOf" srcId="{743EEB39-31AE-497D-98FA-BE01DC59815E}" destId="{1ECBB51D-D66D-4B24-843E-F5B869452CD5}" srcOrd="0" destOrd="0" presId="urn:microsoft.com/office/officeart/2016/7/layout/VerticalSolidActionList"/>
    <dgm:cxn modelId="{F25A4BA9-3287-483B-9E75-0D6D092B1FEE}" type="presOf" srcId="{CC0689BB-210E-4D29-AAAD-B0351CB7110B}" destId="{F8E005CF-8A03-48AE-96FF-C69C8750A44F}" srcOrd="0" destOrd="0" presId="urn:microsoft.com/office/officeart/2016/7/layout/VerticalSolidActionList"/>
    <dgm:cxn modelId="{A9D6EFB6-E457-45FB-AC2E-678A70512261}" type="presOf" srcId="{73AEF66C-EB9B-4C88-AF24-D25544104E53}" destId="{5FD651BB-87CB-40B4-8BC2-0AE4173667CE}" srcOrd="0" destOrd="0" presId="urn:microsoft.com/office/officeart/2016/7/layout/VerticalSolidActionList"/>
    <dgm:cxn modelId="{605A4CBF-11EC-49E1-9B70-773883DB3389}" type="presOf" srcId="{7730561F-7CDD-444E-BDFE-12A70F982A36}" destId="{987F3120-F33A-4D6C-9717-F17F4E8C1174}" srcOrd="0" destOrd="0" presId="urn:microsoft.com/office/officeart/2016/7/layout/VerticalSolidActionList"/>
    <dgm:cxn modelId="{58A20DC8-10BD-4868-92F4-75F61DD5CEBA}" srcId="{743EEB39-31AE-497D-98FA-BE01DC59815E}" destId="{7D67E84D-262A-46E3-9B1B-18F87FCEA524}" srcOrd="0" destOrd="0" parTransId="{264151F3-69EE-49D5-B713-11D1391A3B51}" sibTransId="{AFACB818-4C5F-4351-AEE3-D0DD22D84291}"/>
    <dgm:cxn modelId="{FA5680C8-6813-422C-B008-DDF64ADC5A85}" srcId="{3A927597-FA36-45FB-AB2D-2BC737C48F0E}" destId="{73AEF66C-EB9B-4C88-AF24-D25544104E53}" srcOrd="1" destOrd="0" parTransId="{D0E2D939-2BCC-4DC9-A480-24FE4E5A6841}" sibTransId="{EE03FD71-DC38-4F87-80C8-5B047F307FE9}"/>
    <dgm:cxn modelId="{D61EEECE-EB7C-460C-AA35-EA33EB755783}" srcId="{2591B624-1E9E-4671-8775-2E59B6A127F2}" destId="{50E43332-CE0F-445B-BCC4-FEB21BF3993A}" srcOrd="0" destOrd="0" parTransId="{8C9D6C83-A8B9-4A72-B903-904026A82A03}" sibTransId="{43CC83EC-A738-4D75-A825-CEAE3DEC70CF}"/>
    <dgm:cxn modelId="{9D3843DB-FD00-4E45-B467-DB8A2EFC1EFE}" type="presOf" srcId="{1FB4DF07-7435-4B8C-87CB-893CA3B8BB29}" destId="{3AE0FA54-607E-4849-B255-4404FC2B7592}" srcOrd="0" destOrd="0" presId="urn:microsoft.com/office/officeart/2016/7/layout/VerticalSolidActionList"/>
    <dgm:cxn modelId="{5B131CE4-DB77-4415-8028-B0B2FA6AE6FA}" type="presOf" srcId="{10A9A7DD-4B9E-4A2A-B61D-3367F441D75A}" destId="{F000F8D3-40CA-4B1D-9AA9-1265125F964C}" srcOrd="0" destOrd="0" presId="urn:microsoft.com/office/officeart/2016/7/layout/VerticalSolidActionList"/>
    <dgm:cxn modelId="{E14197EA-26A1-4D20-BF49-8069AEB972E7}" type="presOf" srcId="{5DE49F7B-CED7-46AF-A90E-1D756DF198B2}" destId="{E2360D89-F9FB-4D29-AA0B-EF03BABC636F}" srcOrd="0" destOrd="0" presId="urn:microsoft.com/office/officeart/2016/7/layout/VerticalSolidActionList"/>
    <dgm:cxn modelId="{CD1535ED-3C3C-42A3-8607-93FF5663EDF2}" srcId="{3A927597-FA36-45FB-AB2D-2BC737C48F0E}" destId="{2591B624-1E9E-4671-8775-2E59B6A127F2}" srcOrd="4" destOrd="0" parTransId="{0C46D033-3A12-4D64-ABFD-8A9C51454F98}" sibTransId="{BD6FB7AC-3B04-449A-9BD1-6E4EA9094AC6}"/>
    <dgm:cxn modelId="{88D6ABEF-459D-4D4D-AD72-13569332A37B}" type="presOf" srcId="{E9BE93FB-7B87-47B2-B45B-9610F49DE3A3}" destId="{2F86A88D-F1E8-4AA8-BE88-EBDA9D504BC3}" srcOrd="0" destOrd="0" presId="urn:microsoft.com/office/officeart/2016/7/layout/VerticalSolidActionList"/>
    <dgm:cxn modelId="{7CF2FCF5-B0FF-4560-98DE-DD929B9FB907}" srcId="{3A927597-FA36-45FB-AB2D-2BC737C48F0E}" destId="{7730561F-7CDD-444E-BDFE-12A70F982A36}" srcOrd="5" destOrd="0" parTransId="{A21DEE5B-D58E-46F4-AE7D-77A736B28052}" sibTransId="{D6CEC805-4CB0-4A3F-AAAA-CAA78F75B37B}"/>
    <dgm:cxn modelId="{A1C4CEF9-8EF7-4862-BC87-6253548D7535}" srcId="{087649E6-FF2A-49BE-8B51-3BB0D65628C2}" destId="{10A9A7DD-4B9E-4A2A-B61D-3367F441D75A}" srcOrd="0" destOrd="0" parTransId="{53169AFE-D303-4C79-A89B-DFE9F098ABB9}" sibTransId="{F56B643B-6424-441D-8010-05990100B41B}"/>
    <dgm:cxn modelId="{945D53FC-62C3-4CA7-AE84-19FE393360E6}" srcId="{3A927597-FA36-45FB-AB2D-2BC737C48F0E}" destId="{CC0689BB-210E-4D29-AAAD-B0351CB7110B}" srcOrd="0" destOrd="0" parTransId="{614A3DBC-1545-44CE-BB56-DA3DF9B97499}" sibTransId="{195AF7F0-3983-46E3-BDF7-6FAFEB25EE86}"/>
    <dgm:cxn modelId="{003C7ED1-5F17-48DA-B80D-7D50503C6A1F}" type="presParOf" srcId="{BB6BF528-B2C9-4D09-ABB0-90534EB04ADA}" destId="{CED410B8-522E-4FE9-AF0B-952632E66606}" srcOrd="0" destOrd="0" presId="urn:microsoft.com/office/officeart/2016/7/layout/VerticalSolidActionList"/>
    <dgm:cxn modelId="{AA14A111-3086-4C49-BE14-A267021B50A5}" type="presParOf" srcId="{CED410B8-522E-4FE9-AF0B-952632E66606}" destId="{F8E005CF-8A03-48AE-96FF-C69C8750A44F}" srcOrd="0" destOrd="0" presId="urn:microsoft.com/office/officeart/2016/7/layout/VerticalSolidActionList"/>
    <dgm:cxn modelId="{EFF54E3A-4F78-4A37-9FFE-75779D997865}" type="presParOf" srcId="{CED410B8-522E-4FE9-AF0B-952632E66606}" destId="{3AE0FA54-607E-4849-B255-4404FC2B7592}" srcOrd="1" destOrd="0" presId="urn:microsoft.com/office/officeart/2016/7/layout/VerticalSolidActionList"/>
    <dgm:cxn modelId="{196986AC-0C6A-4149-BF5F-06E122405EE9}" type="presParOf" srcId="{BB6BF528-B2C9-4D09-ABB0-90534EB04ADA}" destId="{BF34AE98-DD49-44CC-8759-9A6FA2BA9F1C}" srcOrd="1" destOrd="0" presId="urn:microsoft.com/office/officeart/2016/7/layout/VerticalSolidActionList"/>
    <dgm:cxn modelId="{D0B9AEBB-FA2F-463C-98BE-81B0E4F29CEE}" type="presParOf" srcId="{BB6BF528-B2C9-4D09-ABB0-90534EB04ADA}" destId="{FD228714-F2A3-4AFC-8015-87F328D55185}" srcOrd="2" destOrd="0" presId="urn:microsoft.com/office/officeart/2016/7/layout/VerticalSolidActionList"/>
    <dgm:cxn modelId="{40093CB9-BAAF-4FD2-A451-A1EB832D6221}" type="presParOf" srcId="{FD228714-F2A3-4AFC-8015-87F328D55185}" destId="{5FD651BB-87CB-40B4-8BC2-0AE4173667CE}" srcOrd="0" destOrd="0" presId="urn:microsoft.com/office/officeart/2016/7/layout/VerticalSolidActionList"/>
    <dgm:cxn modelId="{349C8CB4-431E-4010-9671-86BB512F5F7B}" type="presParOf" srcId="{FD228714-F2A3-4AFC-8015-87F328D55185}" destId="{050FC904-1F99-4F2A-A188-2B69F20B7999}" srcOrd="1" destOrd="0" presId="urn:microsoft.com/office/officeart/2016/7/layout/VerticalSolidActionList"/>
    <dgm:cxn modelId="{3383F3C6-2B1B-430D-97BC-573CB9F291B9}" type="presParOf" srcId="{BB6BF528-B2C9-4D09-ABB0-90534EB04ADA}" destId="{03D02869-308A-4749-AC11-28629AA5145E}" srcOrd="3" destOrd="0" presId="urn:microsoft.com/office/officeart/2016/7/layout/VerticalSolidActionList"/>
    <dgm:cxn modelId="{A2F95B1B-B9BB-41A9-AB5F-09141B8088CB}" type="presParOf" srcId="{BB6BF528-B2C9-4D09-ABB0-90534EB04ADA}" destId="{3DA90A21-33ED-42EE-AC8C-258A1101ADED}" srcOrd="4" destOrd="0" presId="urn:microsoft.com/office/officeart/2016/7/layout/VerticalSolidActionList"/>
    <dgm:cxn modelId="{6A9C63A4-8BA1-4CA8-8DA8-F88F161B2369}" type="presParOf" srcId="{3DA90A21-33ED-42EE-AC8C-258A1101ADED}" destId="{1ECBB51D-D66D-4B24-843E-F5B869452CD5}" srcOrd="0" destOrd="0" presId="urn:microsoft.com/office/officeart/2016/7/layout/VerticalSolidActionList"/>
    <dgm:cxn modelId="{0EA555E7-A6BC-4B60-8A22-2071D1ABF877}" type="presParOf" srcId="{3DA90A21-33ED-42EE-AC8C-258A1101ADED}" destId="{17C5B4F6-4197-487A-A2DC-59DC64CC25CC}" srcOrd="1" destOrd="0" presId="urn:microsoft.com/office/officeart/2016/7/layout/VerticalSolidActionList"/>
    <dgm:cxn modelId="{14305EAC-BC8A-462D-B9E1-9DB8BD564367}" type="presParOf" srcId="{BB6BF528-B2C9-4D09-ABB0-90534EB04ADA}" destId="{C2598D9F-99A9-41AE-A94B-02B6BE90A5AC}" srcOrd="5" destOrd="0" presId="urn:microsoft.com/office/officeart/2016/7/layout/VerticalSolidActionList"/>
    <dgm:cxn modelId="{7EDE73FE-BF4A-4C7A-973F-B277CE76432C}" type="presParOf" srcId="{BB6BF528-B2C9-4D09-ABB0-90534EB04ADA}" destId="{4F800674-BD54-4A1A-AE00-9C31D0611084}" srcOrd="6" destOrd="0" presId="urn:microsoft.com/office/officeart/2016/7/layout/VerticalSolidActionList"/>
    <dgm:cxn modelId="{EC09124C-DAF4-44FC-BA43-91B2AB329CC5}" type="presParOf" srcId="{4F800674-BD54-4A1A-AE00-9C31D0611084}" destId="{E2360D89-F9FB-4D29-AA0B-EF03BABC636F}" srcOrd="0" destOrd="0" presId="urn:microsoft.com/office/officeart/2016/7/layout/VerticalSolidActionList"/>
    <dgm:cxn modelId="{96D58833-A22B-4734-B6C6-E1A2277CBFDD}" type="presParOf" srcId="{4F800674-BD54-4A1A-AE00-9C31D0611084}" destId="{0D7E5F0F-B8B3-45CC-9C4F-5411822A1F50}" srcOrd="1" destOrd="0" presId="urn:microsoft.com/office/officeart/2016/7/layout/VerticalSolidActionList"/>
    <dgm:cxn modelId="{ED0D6F6F-6537-4250-8342-B4F914F585FC}" type="presParOf" srcId="{BB6BF528-B2C9-4D09-ABB0-90534EB04ADA}" destId="{EAD19744-9EB3-4C4F-AF82-041408A61684}" srcOrd="7" destOrd="0" presId="urn:microsoft.com/office/officeart/2016/7/layout/VerticalSolidActionList"/>
    <dgm:cxn modelId="{4D07E141-F775-4A0E-B04F-BA16AC158F4D}" type="presParOf" srcId="{BB6BF528-B2C9-4D09-ABB0-90534EB04ADA}" destId="{A39CB121-BDE6-47CF-9558-261EB0FFFC8C}" srcOrd="8" destOrd="0" presId="urn:microsoft.com/office/officeart/2016/7/layout/VerticalSolidActionList"/>
    <dgm:cxn modelId="{988A04C9-7133-435C-A2F2-1975C2570144}" type="presParOf" srcId="{A39CB121-BDE6-47CF-9558-261EB0FFFC8C}" destId="{9CD80DEB-0384-4A0F-9E70-9B8D361EA0B0}" srcOrd="0" destOrd="0" presId="urn:microsoft.com/office/officeart/2016/7/layout/VerticalSolidActionList"/>
    <dgm:cxn modelId="{9A124851-29B0-4AC4-9F3A-9D75AE5CDAC5}" type="presParOf" srcId="{A39CB121-BDE6-47CF-9558-261EB0FFFC8C}" destId="{528E0F94-162C-4BA4-B3C5-625CF4AF3E8E}" srcOrd="1" destOrd="0" presId="urn:microsoft.com/office/officeart/2016/7/layout/VerticalSolidActionList"/>
    <dgm:cxn modelId="{3DCAB952-96E1-4860-ABF5-E4009B42C69D}" type="presParOf" srcId="{BB6BF528-B2C9-4D09-ABB0-90534EB04ADA}" destId="{D663ECD8-21AA-4D07-9557-E9EA38235817}" srcOrd="9" destOrd="0" presId="urn:microsoft.com/office/officeart/2016/7/layout/VerticalSolidActionList"/>
    <dgm:cxn modelId="{D050E19E-787E-4FB3-90E6-837BBA7E7A4D}" type="presParOf" srcId="{BB6BF528-B2C9-4D09-ABB0-90534EB04ADA}" destId="{6970E02E-A2CD-4D41-9D72-16A38983EDB5}" srcOrd="10" destOrd="0" presId="urn:microsoft.com/office/officeart/2016/7/layout/VerticalSolidActionList"/>
    <dgm:cxn modelId="{289A6336-328D-479A-AEBD-45483909AA94}" type="presParOf" srcId="{6970E02E-A2CD-4D41-9D72-16A38983EDB5}" destId="{987F3120-F33A-4D6C-9717-F17F4E8C1174}" srcOrd="0" destOrd="0" presId="urn:microsoft.com/office/officeart/2016/7/layout/VerticalSolidActionList"/>
    <dgm:cxn modelId="{8E5FBABB-671D-462D-99A8-78023B2A2658}" type="presParOf" srcId="{6970E02E-A2CD-4D41-9D72-16A38983EDB5}" destId="{2F86A88D-F1E8-4AA8-BE88-EBDA9D504BC3}" srcOrd="1" destOrd="0" presId="urn:microsoft.com/office/officeart/2016/7/layout/VerticalSolidActionList"/>
    <dgm:cxn modelId="{9431518D-7E29-4F91-B2DE-1F2EC75323F3}" type="presParOf" srcId="{BB6BF528-B2C9-4D09-ABB0-90534EB04ADA}" destId="{C8AF7647-91F6-4875-886E-5F665D474750}" srcOrd="11" destOrd="0" presId="urn:microsoft.com/office/officeart/2016/7/layout/VerticalSolidActionList"/>
    <dgm:cxn modelId="{ABABD826-37F7-48D5-AF64-3A105F6E3326}" type="presParOf" srcId="{BB6BF528-B2C9-4D09-ABB0-90534EB04ADA}" destId="{1D1C59B3-54DD-4869-8E37-48D9C3DECD36}" srcOrd="12" destOrd="0" presId="urn:microsoft.com/office/officeart/2016/7/layout/VerticalSolidActionList"/>
    <dgm:cxn modelId="{4FCB97B3-AF5C-4C80-9A4A-599B813C31C8}" type="presParOf" srcId="{1D1C59B3-54DD-4869-8E37-48D9C3DECD36}" destId="{715BF2AF-04D7-4073-9CFA-273F67CB53AB}" srcOrd="0" destOrd="0" presId="urn:microsoft.com/office/officeart/2016/7/layout/VerticalSolidActionList"/>
    <dgm:cxn modelId="{018D63F0-BD3D-49C9-A767-2C0765D800C1}" type="presParOf" srcId="{1D1C59B3-54DD-4869-8E37-48D9C3DECD36}" destId="{F000F8D3-40CA-4B1D-9AA9-1265125F964C}" srcOrd="1" destOrd="0" presId="urn:microsoft.com/office/officeart/2016/7/layout/VerticalSolidActionList"/>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E0FA54-607E-4849-B255-4404FC2B7592}">
      <dsp:nvSpPr>
        <dsp:cNvPr id="0" name=""/>
        <dsp:cNvSpPr/>
      </dsp:nvSpPr>
      <dsp:spPr>
        <a:xfrm>
          <a:off x="2133949" y="1945"/>
          <a:ext cx="8535797" cy="563440"/>
        </a:xfrm>
        <a:prstGeom prst="rect">
          <a:avLst/>
        </a:prstGeom>
        <a:solidFill>
          <a:srgbClr val="0065A4">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5618" tIns="143114" rIns="165618" bIns="143114" numCol="1" spcCol="1270" anchor="ctr" anchorCtr="0">
          <a:noAutofit/>
        </a:bodyPr>
        <a:lstStyle/>
        <a:p>
          <a:pPr marL="0" lvl="0" indent="0" algn="l" defTabSz="711200">
            <a:lnSpc>
              <a:spcPct val="90000"/>
            </a:lnSpc>
            <a:spcBef>
              <a:spcPct val="0"/>
            </a:spcBef>
            <a:spcAft>
              <a:spcPct val="35000"/>
            </a:spcAft>
            <a:buNone/>
          </a:pPr>
          <a:r>
            <a:rPr lang="en-US" sz="1600" kern="1200" dirty="0">
              <a:solidFill>
                <a:schemeClr val="bg1"/>
              </a:solidFill>
              <a:latin typeface="Aptos" panose="020B0004020202020204" pitchFamily="34" charset="0"/>
            </a:rPr>
            <a:t>Order materials</a:t>
          </a:r>
        </a:p>
      </dsp:txBody>
      <dsp:txXfrm>
        <a:off x="2133949" y="1945"/>
        <a:ext cx="8535797" cy="563440"/>
      </dsp:txXfrm>
    </dsp:sp>
    <dsp:sp modelId="{F8E005CF-8A03-48AE-96FF-C69C8750A44F}">
      <dsp:nvSpPr>
        <dsp:cNvPr id="0" name=""/>
        <dsp:cNvSpPr/>
      </dsp:nvSpPr>
      <dsp:spPr>
        <a:xfrm>
          <a:off x="0" y="1945"/>
          <a:ext cx="2133949" cy="563440"/>
        </a:xfrm>
        <a:prstGeom prst="rect">
          <a:avLst/>
        </a:prstGeom>
        <a:solidFill>
          <a:srgbClr val="00446A"/>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2921" tIns="55655" rIns="112921" bIns="55655"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bg1"/>
              </a:solidFill>
              <a:latin typeface="Aptos" panose="020B0004020202020204" pitchFamily="34" charset="0"/>
            </a:rPr>
            <a:t>Order</a:t>
          </a:r>
        </a:p>
      </dsp:txBody>
      <dsp:txXfrm>
        <a:off x="0" y="1945"/>
        <a:ext cx="2133949" cy="563440"/>
      </dsp:txXfrm>
    </dsp:sp>
    <dsp:sp modelId="{050FC904-1F99-4F2A-A188-2B69F20B7999}">
      <dsp:nvSpPr>
        <dsp:cNvPr id="0" name=""/>
        <dsp:cNvSpPr/>
      </dsp:nvSpPr>
      <dsp:spPr>
        <a:xfrm>
          <a:off x="2133949" y="599192"/>
          <a:ext cx="8535797" cy="563440"/>
        </a:xfrm>
        <a:prstGeom prst="rect">
          <a:avLst/>
        </a:prstGeom>
        <a:solidFill>
          <a:srgbClr val="0065A4">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5618" tIns="143114" rIns="165618" bIns="143114" numCol="1" spcCol="1270" anchor="ctr" anchorCtr="0">
          <a:noAutofit/>
        </a:bodyPr>
        <a:lstStyle/>
        <a:p>
          <a:pPr marL="0" lvl="0" indent="0" algn="l" defTabSz="711200">
            <a:lnSpc>
              <a:spcPct val="90000"/>
            </a:lnSpc>
            <a:spcBef>
              <a:spcPct val="0"/>
            </a:spcBef>
            <a:spcAft>
              <a:spcPct val="35000"/>
            </a:spcAft>
            <a:buNone/>
          </a:pPr>
          <a:r>
            <a:rPr lang="en-US" sz="1600" kern="1200" dirty="0">
              <a:solidFill>
                <a:schemeClr val="bg1"/>
              </a:solidFill>
              <a:latin typeface="Aptos" panose="020B0004020202020204" pitchFamily="34" charset="0"/>
            </a:rPr>
            <a:t>Visit www.mhpagents.allegra-okemos.com</a:t>
          </a:r>
        </a:p>
      </dsp:txBody>
      <dsp:txXfrm>
        <a:off x="2133949" y="599192"/>
        <a:ext cx="8535797" cy="563440"/>
      </dsp:txXfrm>
    </dsp:sp>
    <dsp:sp modelId="{5FD651BB-87CB-40B4-8BC2-0AE4173667CE}">
      <dsp:nvSpPr>
        <dsp:cNvPr id="0" name=""/>
        <dsp:cNvSpPr/>
      </dsp:nvSpPr>
      <dsp:spPr>
        <a:xfrm>
          <a:off x="0" y="599192"/>
          <a:ext cx="2133949" cy="563440"/>
        </a:xfrm>
        <a:prstGeom prst="rect">
          <a:avLst/>
        </a:prstGeom>
        <a:solidFill>
          <a:srgbClr val="00446A"/>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2921" tIns="55655" rIns="112921" bIns="55655"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bg1"/>
              </a:solidFill>
              <a:latin typeface="Aptos" panose="020B0004020202020204" pitchFamily="34" charset="0"/>
            </a:rPr>
            <a:t>Visit</a:t>
          </a:r>
        </a:p>
      </dsp:txBody>
      <dsp:txXfrm>
        <a:off x="0" y="599192"/>
        <a:ext cx="2133949" cy="563440"/>
      </dsp:txXfrm>
    </dsp:sp>
    <dsp:sp modelId="{17C5B4F6-4197-487A-A2DC-59DC64CC25CC}">
      <dsp:nvSpPr>
        <dsp:cNvPr id="0" name=""/>
        <dsp:cNvSpPr/>
      </dsp:nvSpPr>
      <dsp:spPr>
        <a:xfrm>
          <a:off x="2133949" y="1196440"/>
          <a:ext cx="8535797" cy="563440"/>
        </a:xfrm>
        <a:prstGeom prst="rect">
          <a:avLst/>
        </a:prstGeom>
        <a:solidFill>
          <a:srgbClr val="0065A4">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5618" tIns="143114" rIns="165618" bIns="143114" numCol="1" spcCol="1270" anchor="ctr" anchorCtr="0">
          <a:noAutofit/>
        </a:bodyPr>
        <a:lstStyle/>
        <a:p>
          <a:pPr marL="0" lvl="0" indent="0" algn="l" defTabSz="711200">
            <a:lnSpc>
              <a:spcPct val="90000"/>
            </a:lnSpc>
            <a:spcBef>
              <a:spcPct val="0"/>
            </a:spcBef>
            <a:spcAft>
              <a:spcPct val="35000"/>
            </a:spcAft>
            <a:buNone/>
          </a:pPr>
          <a:r>
            <a:rPr lang="en-US" sz="1600" kern="1200" dirty="0">
              <a:solidFill>
                <a:schemeClr val="bg1"/>
              </a:solidFill>
              <a:latin typeface="Aptos" panose="020B0004020202020204" pitchFamily="34" charset="0"/>
            </a:rPr>
            <a:t>Click ‘Create an Account’ (lower right corner of box)</a:t>
          </a:r>
        </a:p>
      </dsp:txBody>
      <dsp:txXfrm>
        <a:off x="2133949" y="1196440"/>
        <a:ext cx="8535797" cy="563440"/>
      </dsp:txXfrm>
    </dsp:sp>
    <dsp:sp modelId="{1ECBB51D-D66D-4B24-843E-F5B869452CD5}">
      <dsp:nvSpPr>
        <dsp:cNvPr id="0" name=""/>
        <dsp:cNvSpPr/>
      </dsp:nvSpPr>
      <dsp:spPr>
        <a:xfrm>
          <a:off x="0" y="1196440"/>
          <a:ext cx="2133949" cy="563440"/>
        </a:xfrm>
        <a:prstGeom prst="rect">
          <a:avLst/>
        </a:prstGeom>
        <a:solidFill>
          <a:srgbClr val="00446A"/>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2921" tIns="55655" rIns="112921" bIns="55655"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bg1"/>
              </a:solidFill>
              <a:latin typeface="Aptos" panose="020B0004020202020204" pitchFamily="34" charset="0"/>
            </a:rPr>
            <a:t>Click</a:t>
          </a:r>
        </a:p>
      </dsp:txBody>
      <dsp:txXfrm>
        <a:off x="0" y="1196440"/>
        <a:ext cx="2133949" cy="563440"/>
      </dsp:txXfrm>
    </dsp:sp>
    <dsp:sp modelId="{0D7E5F0F-B8B3-45CC-9C4F-5411822A1F50}">
      <dsp:nvSpPr>
        <dsp:cNvPr id="0" name=""/>
        <dsp:cNvSpPr/>
      </dsp:nvSpPr>
      <dsp:spPr>
        <a:xfrm>
          <a:off x="2133949" y="1793687"/>
          <a:ext cx="8535797" cy="563440"/>
        </a:xfrm>
        <a:prstGeom prst="rect">
          <a:avLst/>
        </a:prstGeom>
        <a:solidFill>
          <a:srgbClr val="0065A4">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5618" tIns="143114" rIns="165618" bIns="143114" numCol="1" spcCol="1270" anchor="ctr" anchorCtr="0">
          <a:noAutofit/>
        </a:bodyPr>
        <a:lstStyle/>
        <a:p>
          <a:pPr marL="0" lvl="0" indent="0" algn="l" defTabSz="711200">
            <a:lnSpc>
              <a:spcPct val="90000"/>
            </a:lnSpc>
            <a:spcBef>
              <a:spcPct val="0"/>
            </a:spcBef>
            <a:spcAft>
              <a:spcPct val="35000"/>
            </a:spcAft>
            <a:buNone/>
          </a:pPr>
          <a:r>
            <a:rPr lang="en-US" sz="1600" kern="1200" dirty="0">
              <a:solidFill>
                <a:schemeClr val="bg1"/>
              </a:solidFill>
              <a:latin typeface="Aptos" panose="020B0004020202020204" pitchFamily="34" charset="0"/>
            </a:rPr>
            <a:t>Enter contact information, including primary/default shipping address</a:t>
          </a:r>
        </a:p>
      </dsp:txBody>
      <dsp:txXfrm>
        <a:off x="2133949" y="1793687"/>
        <a:ext cx="8535797" cy="563440"/>
      </dsp:txXfrm>
    </dsp:sp>
    <dsp:sp modelId="{E2360D89-F9FB-4D29-AA0B-EF03BABC636F}">
      <dsp:nvSpPr>
        <dsp:cNvPr id="0" name=""/>
        <dsp:cNvSpPr/>
      </dsp:nvSpPr>
      <dsp:spPr>
        <a:xfrm>
          <a:off x="0" y="1793687"/>
          <a:ext cx="2133949" cy="563440"/>
        </a:xfrm>
        <a:prstGeom prst="rect">
          <a:avLst/>
        </a:prstGeom>
        <a:solidFill>
          <a:srgbClr val="00446A"/>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2921" tIns="55655" rIns="112921" bIns="55655"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bg1"/>
              </a:solidFill>
              <a:latin typeface="Aptos" panose="020B0004020202020204" pitchFamily="34" charset="0"/>
            </a:rPr>
            <a:t>Enter</a:t>
          </a:r>
        </a:p>
      </dsp:txBody>
      <dsp:txXfrm>
        <a:off x="0" y="1793687"/>
        <a:ext cx="2133949" cy="563440"/>
      </dsp:txXfrm>
    </dsp:sp>
    <dsp:sp modelId="{528E0F94-162C-4BA4-B3C5-625CF4AF3E8E}">
      <dsp:nvSpPr>
        <dsp:cNvPr id="0" name=""/>
        <dsp:cNvSpPr/>
      </dsp:nvSpPr>
      <dsp:spPr>
        <a:xfrm>
          <a:off x="2133949" y="2390934"/>
          <a:ext cx="8535797" cy="563440"/>
        </a:xfrm>
        <a:prstGeom prst="rect">
          <a:avLst/>
        </a:prstGeom>
        <a:solidFill>
          <a:srgbClr val="0065A4">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5618" tIns="143114" rIns="165618" bIns="143114" numCol="1" spcCol="1270" anchor="ctr" anchorCtr="0">
          <a:noAutofit/>
        </a:bodyPr>
        <a:lstStyle/>
        <a:p>
          <a:pPr marL="0" lvl="0" indent="0" algn="l" defTabSz="711200">
            <a:lnSpc>
              <a:spcPct val="90000"/>
            </a:lnSpc>
            <a:spcBef>
              <a:spcPct val="0"/>
            </a:spcBef>
            <a:spcAft>
              <a:spcPct val="35000"/>
            </a:spcAft>
            <a:buNone/>
          </a:pPr>
          <a:r>
            <a:rPr lang="en-US" sz="1600" kern="1200" dirty="0">
              <a:solidFill>
                <a:schemeClr val="bg1"/>
              </a:solidFill>
              <a:latin typeface="Aptos" panose="020B0004020202020204" pitchFamily="34" charset="0"/>
            </a:rPr>
            <a:t>Log in and select materials</a:t>
          </a:r>
        </a:p>
      </dsp:txBody>
      <dsp:txXfrm>
        <a:off x="2133949" y="2390934"/>
        <a:ext cx="8535797" cy="563440"/>
      </dsp:txXfrm>
    </dsp:sp>
    <dsp:sp modelId="{9CD80DEB-0384-4A0F-9E70-9B8D361EA0B0}">
      <dsp:nvSpPr>
        <dsp:cNvPr id="0" name=""/>
        <dsp:cNvSpPr/>
      </dsp:nvSpPr>
      <dsp:spPr>
        <a:xfrm>
          <a:off x="0" y="2390934"/>
          <a:ext cx="2133949" cy="563440"/>
        </a:xfrm>
        <a:prstGeom prst="rect">
          <a:avLst/>
        </a:prstGeom>
        <a:solidFill>
          <a:srgbClr val="00446A"/>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2921" tIns="55655" rIns="112921" bIns="55655"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bg1"/>
              </a:solidFill>
              <a:latin typeface="Aptos" panose="020B0004020202020204" pitchFamily="34" charset="0"/>
            </a:rPr>
            <a:t>Log in and Select</a:t>
          </a:r>
        </a:p>
      </dsp:txBody>
      <dsp:txXfrm>
        <a:off x="0" y="2390934"/>
        <a:ext cx="2133949" cy="563440"/>
      </dsp:txXfrm>
    </dsp:sp>
    <dsp:sp modelId="{2F86A88D-F1E8-4AA8-BE88-EBDA9D504BC3}">
      <dsp:nvSpPr>
        <dsp:cNvPr id="0" name=""/>
        <dsp:cNvSpPr/>
      </dsp:nvSpPr>
      <dsp:spPr>
        <a:xfrm>
          <a:off x="2133949" y="2988182"/>
          <a:ext cx="8535797" cy="563440"/>
        </a:xfrm>
        <a:prstGeom prst="rect">
          <a:avLst/>
        </a:prstGeom>
        <a:solidFill>
          <a:srgbClr val="0065A4">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5618" tIns="143114" rIns="165618" bIns="143114" numCol="1" spcCol="1270" anchor="ctr" anchorCtr="0">
          <a:noAutofit/>
        </a:bodyPr>
        <a:lstStyle/>
        <a:p>
          <a:pPr marL="0" lvl="0" indent="0" algn="l" defTabSz="622300">
            <a:lnSpc>
              <a:spcPct val="90000"/>
            </a:lnSpc>
            <a:spcBef>
              <a:spcPct val="0"/>
            </a:spcBef>
            <a:spcAft>
              <a:spcPct val="35000"/>
            </a:spcAft>
            <a:buNone/>
          </a:pPr>
          <a:r>
            <a:rPr lang="en-US" sz="1400" kern="1200" dirty="0">
              <a:solidFill>
                <a:schemeClr val="bg1"/>
              </a:solidFill>
              <a:latin typeface="Aptos" panose="020B0004020202020204" pitchFamily="34" charset="0"/>
            </a:rPr>
            <a:t>Check out (Note– the shipping address will default to your primary address. You can add a new address for shipment at the checkout screen or under ‘my account’,)</a:t>
          </a:r>
        </a:p>
      </dsp:txBody>
      <dsp:txXfrm>
        <a:off x="2133949" y="2988182"/>
        <a:ext cx="8535797" cy="563440"/>
      </dsp:txXfrm>
    </dsp:sp>
    <dsp:sp modelId="{987F3120-F33A-4D6C-9717-F17F4E8C1174}">
      <dsp:nvSpPr>
        <dsp:cNvPr id="0" name=""/>
        <dsp:cNvSpPr/>
      </dsp:nvSpPr>
      <dsp:spPr>
        <a:xfrm>
          <a:off x="0" y="2988182"/>
          <a:ext cx="2133949" cy="563440"/>
        </a:xfrm>
        <a:prstGeom prst="rect">
          <a:avLst/>
        </a:prstGeom>
        <a:solidFill>
          <a:srgbClr val="00446A"/>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2921" tIns="55655" rIns="112921" bIns="55655"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bg1"/>
              </a:solidFill>
              <a:latin typeface="Aptos" panose="020B0004020202020204" pitchFamily="34" charset="0"/>
            </a:rPr>
            <a:t>Check Out</a:t>
          </a:r>
        </a:p>
      </dsp:txBody>
      <dsp:txXfrm>
        <a:off x="0" y="2988182"/>
        <a:ext cx="2133949" cy="563440"/>
      </dsp:txXfrm>
    </dsp:sp>
    <dsp:sp modelId="{F000F8D3-40CA-4B1D-9AA9-1265125F964C}">
      <dsp:nvSpPr>
        <dsp:cNvPr id="0" name=""/>
        <dsp:cNvSpPr/>
      </dsp:nvSpPr>
      <dsp:spPr>
        <a:xfrm>
          <a:off x="2133949" y="3585429"/>
          <a:ext cx="8535797" cy="563440"/>
        </a:xfrm>
        <a:prstGeom prst="rect">
          <a:avLst/>
        </a:prstGeom>
        <a:solidFill>
          <a:srgbClr val="0065A4">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5618" tIns="143114" rIns="165618" bIns="143114" numCol="1" spcCol="1270" anchor="ctr" anchorCtr="0">
          <a:noAutofit/>
        </a:bodyPr>
        <a:lstStyle/>
        <a:p>
          <a:pPr marL="0" lvl="0" indent="0" algn="l" defTabSz="711200">
            <a:lnSpc>
              <a:spcPct val="90000"/>
            </a:lnSpc>
            <a:spcBef>
              <a:spcPct val="0"/>
            </a:spcBef>
            <a:spcAft>
              <a:spcPct val="35000"/>
            </a:spcAft>
            <a:buNone/>
          </a:pPr>
          <a:r>
            <a:rPr lang="en-US" sz="1600" kern="1200" dirty="0">
              <a:solidFill>
                <a:schemeClr val="bg1"/>
              </a:solidFill>
              <a:latin typeface="Aptos" panose="020B0004020202020204" pitchFamily="34" charset="0"/>
            </a:rPr>
            <a:t>Receive confirmation email</a:t>
          </a:r>
        </a:p>
      </dsp:txBody>
      <dsp:txXfrm>
        <a:off x="2133949" y="3585429"/>
        <a:ext cx="8535797" cy="563440"/>
      </dsp:txXfrm>
    </dsp:sp>
    <dsp:sp modelId="{715BF2AF-04D7-4073-9CFA-273F67CB53AB}">
      <dsp:nvSpPr>
        <dsp:cNvPr id="0" name=""/>
        <dsp:cNvSpPr/>
      </dsp:nvSpPr>
      <dsp:spPr>
        <a:xfrm>
          <a:off x="0" y="3585429"/>
          <a:ext cx="2133949" cy="563440"/>
        </a:xfrm>
        <a:prstGeom prst="rect">
          <a:avLst/>
        </a:prstGeom>
        <a:solidFill>
          <a:srgbClr val="00446A"/>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2921" tIns="55655" rIns="112921" bIns="55655" numCol="1" spcCol="1270" anchor="ctr" anchorCtr="0">
          <a:noAutofit/>
        </a:bodyPr>
        <a:lstStyle/>
        <a:p>
          <a:pPr marL="0" lvl="0" indent="0" algn="ctr" defTabSz="800100">
            <a:lnSpc>
              <a:spcPct val="90000"/>
            </a:lnSpc>
            <a:spcBef>
              <a:spcPct val="0"/>
            </a:spcBef>
            <a:spcAft>
              <a:spcPct val="35000"/>
            </a:spcAft>
            <a:buNone/>
          </a:pPr>
          <a:r>
            <a:rPr lang="en-US" sz="1800" b="1" kern="1200" dirty="0">
              <a:solidFill>
                <a:schemeClr val="bg1"/>
              </a:solidFill>
              <a:latin typeface="Aptos" panose="020B0004020202020204" pitchFamily="34" charset="0"/>
            </a:rPr>
            <a:t>Receive</a:t>
          </a:r>
        </a:p>
      </dsp:txBody>
      <dsp:txXfrm>
        <a:off x="0" y="3585429"/>
        <a:ext cx="2133949" cy="563440"/>
      </dsp:txXfrm>
    </dsp:sp>
  </dsp:spTree>
</dsp:drawing>
</file>

<file path=ppt/diagrams/layout1.xml><?xml version="1.0" encoding="utf-8"?>
<dgm:layoutDef xmlns:dgm="http://schemas.openxmlformats.org/drawingml/2006/diagram" xmlns:a="http://schemas.openxmlformats.org/drawingml/2006/main" uniqueId="urn:microsoft.com/office/officeart/2016/7/layout/VerticalSolidActionList">
  <dgm:title val="Vertical Solid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alignNode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AccFollow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6A5D33-DEFC-48C2-8005-815A9A4DAFDE}" type="datetimeFigureOut">
              <a:rPr lang="en-US" smtClean="0"/>
              <a:t>9/1/2026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3C5C73B-DAAC-4101-9D94-EA540792AFB9}" type="slidenum">
              <a:rPr lang="en-US" smtClean="0"/>
              <a:t>‹#›</a:t>
            </a:fld>
            <a:endParaRPr lang="en-US" dirty="0"/>
          </a:p>
        </p:txBody>
      </p:sp>
    </p:spTree>
    <p:extLst>
      <p:ext uri="{BB962C8B-B14F-4D97-AF65-F5344CB8AC3E}">
        <p14:creationId xmlns:p14="http://schemas.microsoft.com/office/powerpoint/2010/main" val="7789287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AF52AF-80A3-4209-9650-A959C6A36E0F}" type="slidenum">
              <a:rPr lang="en-US" smtClean="0"/>
              <a:t>12</a:t>
            </a:fld>
            <a:endParaRPr lang="en-US" dirty="0"/>
          </a:p>
        </p:txBody>
      </p:sp>
    </p:spTree>
    <p:extLst>
      <p:ext uri="{BB962C8B-B14F-4D97-AF65-F5344CB8AC3E}">
        <p14:creationId xmlns:p14="http://schemas.microsoft.com/office/powerpoint/2010/main" val="10911670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AF52AF-80A3-4209-9650-A959C6A36E0F}" type="slidenum">
              <a:rPr lang="en-US" smtClean="0"/>
              <a:t>13</a:t>
            </a:fld>
            <a:endParaRPr lang="en-US" dirty="0"/>
          </a:p>
        </p:txBody>
      </p:sp>
    </p:spTree>
    <p:extLst>
      <p:ext uri="{BB962C8B-B14F-4D97-AF65-F5344CB8AC3E}">
        <p14:creationId xmlns:p14="http://schemas.microsoft.com/office/powerpoint/2010/main" val="35418356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03CBDC-8E9E-08A4-3805-C7DE420CE71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D74E13-0E8C-B2A5-C0F0-69CCCBC9937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06ABA48-FA95-EB5E-084E-A3B7D0A0FBD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CD0D65F-E071-F3D6-21D8-870F70870E26}"/>
              </a:ext>
            </a:extLst>
          </p:cNvPr>
          <p:cNvSpPr>
            <a:spLocks noGrp="1"/>
          </p:cNvSpPr>
          <p:nvPr>
            <p:ph type="sldNum" sz="quarter" idx="5"/>
          </p:nvPr>
        </p:nvSpPr>
        <p:spPr/>
        <p:txBody>
          <a:bodyPr/>
          <a:lstStyle/>
          <a:p>
            <a:fld id="{43C5C73B-DAAC-4101-9D94-EA540792AFB9}" type="slidenum">
              <a:rPr lang="en-US" smtClean="0"/>
              <a:t>18</a:t>
            </a:fld>
            <a:endParaRPr lang="en-US" dirty="0"/>
          </a:p>
        </p:txBody>
      </p:sp>
    </p:spTree>
    <p:extLst>
      <p:ext uri="{BB962C8B-B14F-4D97-AF65-F5344CB8AC3E}">
        <p14:creationId xmlns:p14="http://schemas.microsoft.com/office/powerpoint/2010/main" val="30590358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EBAFA1-B7FA-36E6-CA17-28D5F51AC4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D81615-2093-939C-7F03-B6CDFC14CDB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F493E91-A882-B0DB-E5E5-5EC85712025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4162AD5-AE79-7A9E-26CF-9A6E33C6EB7C}"/>
              </a:ext>
            </a:extLst>
          </p:cNvPr>
          <p:cNvSpPr>
            <a:spLocks noGrp="1"/>
          </p:cNvSpPr>
          <p:nvPr>
            <p:ph type="sldNum" sz="quarter" idx="5"/>
          </p:nvPr>
        </p:nvSpPr>
        <p:spPr/>
        <p:txBody>
          <a:bodyPr/>
          <a:lstStyle/>
          <a:p>
            <a:fld id="{43C5C73B-DAAC-4101-9D94-EA540792AFB9}" type="slidenum">
              <a:rPr lang="en-US" smtClean="0"/>
              <a:t>20</a:t>
            </a:fld>
            <a:endParaRPr lang="en-US" dirty="0"/>
          </a:p>
        </p:txBody>
      </p:sp>
    </p:spTree>
    <p:extLst>
      <p:ext uri="{BB962C8B-B14F-4D97-AF65-F5344CB8AC3E}">
        <p14:creationId xmlns:p14="http://schemas.microsoft.com/office/powerpoint/2010/main" val="41903670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6824C7-1977-EB5F-4503-9740561CDF87}"/>
              </a:ext>
            </a:extLst>
          </p:cNvPr>
          <p:cNvSpPr>
            <a:spLocks noGrp="1"/>
          </p:cNvSpPr>
          <p:nvPr>
            <p:ph type="ctrTitle"/>
          </p:nvPr>
        </p:nvSpPr>
        <p:spPr>
          <a:xfrm>
            <a:off x="1524000" y="1122364"/>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C84F9B7-934B-5FB0-5A63-61C0995C0BCB}"/>
              </a:ext>
            </a:extLst>
          </p:cNvPr>
          <p:cNvSpPr>
            <a:spLocks noGrp="1"/>
          </p:cNvSpPr>
          <p:nvPr>
            <p:ph type="subTitle" idx="1"/>
          </p:nvPr>
        </p:nvSpPr>
        <p:spPr>
          <a:xfrm>
            <a:off x="1524000" y="3602038"/>
            <a:ext cx="9144000" cy="1655762"/>
          </a:xfrm>
        </p:spPr>
        <p:txBody>
          <a:bodyPr/>
          <a:lstStyle>
            <a:lvl1pPr marL="0" indent="0" algn="ctr">
              <a:buNone/>
              <a:defRPr sz="2400"/>
            </a:lvl1pPr>
            <a:lvl2pPr marL="457190" indent="0" algn="ctr">
              <a:buNone/>
              <a:defRPr sz="2000"/>
            </a:lvl2pPr>
            <a:lvl3pPr marL="914379" indent="0" algn="ctr">
              <a:buNone/>
              <a:defRPr sz="1801"/>
            </a:lvl3pPr>
            <a:lvl4pPr marL="1371571" indent="0" algn="ctr">
              <a:buNone/>
              <a:defRPr sz="1600"/>
            </a:lvl4pPr>
            <a:lvl5pPr marL="1828762" indent="0" algn="ctr">
              <a:buNone/>
              <a:defRPr sz="1600"/>
            </a:lvl5pPr>
            <a:lvl6pPr marL="2285951" indent="0" algn="ctr">
              <a:buNone/>
              <a:defRPr sz="1600"/>
            </a:lvl6pPr>
            <a:lvl7pPr marL="2743141" indent="0" algn="ctr">
              <a:buNone/>
              <a:defRPr sz="1600"/>
            </a:lvl7pPr>
            <a:lvl8pPr marL="3200331" indent="0" algn="ctr">
              <a:buNone/>
              <a:defRPr sz="1600"/>
            </a:lvl8pPr>
            <a:lvl9pPr marL="3657522"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B809331-C728-E2B5-1EBB-90BBBFD04236}"/>
              </a:ext>
            </a:extLst>
          </p:cNvPr>
          <p:cNvSpPr>
            <a:spLocks noGrp="1"/>
          </p:cNvSpPr>
          <p:nvPr>
            <p:ph type="dt" sz="half" idx="10"/>
          </p:nvPr>
        </p:nvSpPr>
        <p:spPr/>
        <p:txBody>
          <a:bodyPr/>
          <a:lstStyle/>
          <a:p>
            <a:fld id="{C55C3B82-08A3-414D-961D-9AEAD28C808C}" type="datetimeFigureOut">
              <a:rPr lang="en-US" smtClean="0"/>
              <a:t>9/1/2026</a:t>
            </a:fld>
            <a:endParaRPr lang="en-US" dirty="0"/>
          </a:p>
        </p:txBody>
      </p:sp>
      <p:sp>
        <p:nvSpPr>
          <p:cNvPr id="5" name="Footer Placeholder 4">
            <a:extLst>
              <a:ext uri="{FF2B5EF4-FFF2-40B4-BE49-F238E27FC236}">
                <a16:creationId xmlns:a16="http://schemas.microsoft.com/office/drawing/2014/main" id="{A7137C72-1C56-F554-AEC0-8EC8284BF4B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4C12336-27F7-F232-E4F1-9D2A0155D706}"/>
              </a:ext>
            </a:extLst>
          </p:cNvPr>
          <p:cNvSpPr>
            <a:spLocks noGrp="1"/>
          </p:cNvSpPr>
          <p:nvPr>
            <p:ph type="sldNum" sz="quarter" idx="12"/>
          </p:nvPr>
        </p:nvSpPr>
        <p:spPr/>
        <p:txBody>
          <a:bodyPr/>
          <a:lstStyle/>
          <a:p>
            <a:fld id="{6F650146-6B97-8947-8A6A-007B49C06F2E}" type="slidenum">
              <a:rPr lang="en-US" smtClean="0"/>
              <a:t>‹#›</a:t>
            </a:fld>
            <a:endParaRPr lang="en-US" dirty="0"/>
          </a:p>
        </p:txBody>
      </p:sp>
    </p:spTree>
    <p:extLst>
      <p:ext uri="{BB962C8B-B14F-4D97-AF65-F5344CB8AC3E}">
        <p14:creationId xmlns:p14="http://schemas.microsoft.com/office/powerpoint/2010/main" val="22943977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214B45-27CC-D0C5-2BB1-6606046334E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38D6926-D289-0697-D084-0792F379F6F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171798D-6F60-5A3A-A459-627F8D206804}"/>
              </a:ext>
            </a:extLst>
          </p:cNvPr>
          <p:cNvSpPr>
            <a:spLocks noGrp="1"/>
          </p:cNvSpPr>
          <p:nvPr>
            <p:ph type="dt" sz="half" idx="10"/>
          </p:nvPr>
        </p:nvSpPr>
        <p:spPr/>
        <p:txBody>
          <a:bodyPr/>
          <a:lstStyle/>
          <a:p>
            <a:fld id="{C55C3B82-08A3-414D-961D-9AEAD28C808C}" type="datetimeFigureOut">
              <a:rPr lang="en-US" smtClean="0"/>
              <a:t>9/1/2026</a:t>
            </a:fld>
            <a:endParaRPr lang="en-US" dirty="0"/>
          </a:p>
        </p:txBody>
      </p:sp>
      <p:sp>
        <p:nvSpPr>
          <p:cNvPr id="5" name="Footer Placeholder 4">
            <a:extLst>
              <a:ext uri="{FF2B5EF4-FFF2-40B4-BE49-F238E27FC236}">
                <a16:creationId xmlns:a16="http://schemas.microsoft.com/office/drawing/2014/main" id="{66C13798-58B5-BFA8-5771-FB5DEEA5495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E064C6F-C76D-D3D7-F8D0-91220560708A}"/>
              </a:ext>
            </a:extLst>
          </p:cNvPr>
          <p:cNvSpPr>
            <a:spLocks noGrp="1"/>
          </p:cNvSpPr>
          <p:nvPr>
            <p:ph type="sldNum" sz="quarter" idx="12"/>
          </p:nvPr>
        </p:nvSpPr>
        <p:spPr/>
        <p:txBody>
          <a:bodyPr/>
          <a:lstStyle/>
          <a:p>
            <a:fld id="{6F650146-6B97-8947-8A6A-007B49C06F2E}" type="slidenum">
              <a:rPr lang="en-US" smtClean="0"/>
              <a:t>‹#›</a:t>
            </a:fld>
            <a:endParaRPr lang="en-US" dirty="0"/>
          </a:p>
        </p:txBody>
      </p:sp>
    </p:spTree>
    <p:extLst>
      <p:ext uri="{BB962C8B-B14F-4D97-AF65-F5344CB8AC3E}">
        <p14:creationId xmlns:p14="http://schemas.microsoft.com/office/powerpoint/2010/main" val="24956233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A76E38-193A-35A1-539C-192AC3B5623C}"/>
              </a:ext>
            </a:extLst>
          </p:cNvPr>
          <p:cNvSpPr>
            <a:spLocks noGrp="1"/>
          </p:cNvSpPr>
          <p:nvPr>
            <p:ph type="title"/>
          </p:nvPr>
        </p:nvSpPr>
        <p:spPr>
          <a:xfrm>
            <a:off x="831850" y="1709739"/>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DF606CF-A34A-C8FB-E823-4087BB8B714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190" indent="0">
              <a:buNone/>
              <a:defRPr sz="2000">
                <a:solidFill>
                  <a:schemeClr val="tx1">
                    <a:tint val="75000"/>
                  </a:schemeClr>
                </a:solidFill>
              </a:defRPr>
            </a:lvl2pPr>
            <a:lvl3pPr marL="914379" indent="0">
              <a:buNone/>
              <a:defRPr sz="1801">
                <a:solidFill>
                  <a:schemeClr val="tx1">
                    <a:tint val="75000"/>
                  </a:schemeClr>
                </a:solidFill>
              </a:defRPr>
            </a:lvl3pPr>
            <a:lvl4pPr marL="1371571" indent="0">
              <a:buNone/>
              <a:defRPr sz="1600">
                <a:solidFill>
                  <a:schemeClr val="tx1">
                    <a:tint val="75000"/>
                  </a:schemeClr>
                </a:solidFill>
              </a:defRPr>
            </a:lvl4pPr>
            <a:lvl5pPr marL="1828762" indent="0">
              <a:buNone/>
              <a:defRPr sz="1600">
                <a:solidFill>
                  <a:schemeClr val="tx1">
                    <a:tint val="75000"/>
                  </a:schemeClr>
                </a:solidFill>
              </a:defRPr>
            </a:lvl5pPr>
            <a:lvl6pPr marL="2285951" indent="0">
              <a:buNone/>
              <a:defRPr sz="1600">
                <a:solidFill>
                  <a:schemeClr val="tx1">
                    <a:tint val="75000"/>
                  </a:schemeClr>
                </a:solidFill>
              </a:defRPr>
            </a:lvl6pPr>
            <a:lvl7pPr marL="2743141" indent="0">
              <a:buNone/>
              <a:defRPr sz="1600">
                <a:solidFill>
                  <a:schemeClr val="tx1">
                    <a:tint val="75000"/>
                  </a:schemeClr>
                </a:solidFill>
              </a:defRPr>
            </a:lvl7pPr>
            <a:lvl8pPr marL="3200331" indent="0">
              <a:buNone/>
              <a:defRPr sz="1600">
                <a:solidFill>
                  <a:schemeClr val="tx1">
                    <a:tint val="75000"/>
                  </a:schemeClr>
                </a:solidFill>
              </a:defRPr>
            </a:lvl8pPr>
            <a:lvl9pPr marL="3657522"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5483F78-8061-FA6D-8E55-D697EC10518C}"/>
              </a:ext>
            </a:extLst>
          </p:cNvPr>
          <p:cNvSpPr>
            <a:spLocks noGrp="1"/>
          </p:cNvSpPr>
          <p:nvPr>
            <p:ph type="dt" sz="half" idx="10"/>
          </p:nvPr>
        </p:nvSpPr>
        <p:spPr/>
        <p:txBody>
          <a:bodyPr/>
          <a:lstStyle/>
          <a:p>
            <a:fld id="{C55C3B82-08A3-414D-961D-9AEAD28C808C}" type="datetimeFigureOut">
              <a:rPr lang="en-US" smtClean="0"/>
              <a:t>9/1/2026</a:t>
            </a:fld>
            <a:endParaRPr lang="en-US" dirty="0"/>
          </a:p>
        </p:txBody>
      </p:sp>
      <p:sp>
        <p:nvSpPr>
          <p:cNvPr id="5" name="Footer Placeholder 4">
            <a:extLst>
              <a:ext uri="{FF2B5EF4-FFF2-40B4-BE49-F238E27FC236}">
                <a16:creationId xmlns:a16="http://schemas.microsoft.com/office/drawing/2014/main" id="{D664306C-C303-5E6E-3E04-AEF295E843A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CAD77CA-E057-BCC8-DC17-A665D8F7DFDB}"/>
              </a:ext>
            </a:extLst>
          </p:cNvPr>
          <p:cNvSpPr>
            <a:spLocks noGrp="1"/>
          </p:cNvSpPr>
          <p:nvPr>
            <p:ph type="sldNum" sz="quarter" idx="12"/>
          </p:nvPr>
        </p:nvSpPr>
        <p:spPr/>
        <p:txBody>
          <a:bodyPr/>
          <a:lstStyle/>
          <a:p>
            <a:fld id="{6F650146-6B97-8947-8A6A-007B49C06F2E}" type="slidenum">
              <a:rPr lang="en-US" smtClean="0"/>
              <a:t>‹#›</a:t>
            </a:fld>
            <a:endParaRPr lang="en-US" dirty="0"/>
          </a:p>
        </p:txBody>
      </p:sp>
    </p:spTree>
    <p:extLst>
      <p:ext uri="{BB962C8B-B14F-4D97-AF65-F5344CB8AC3E}">
        <p14:creationId xmlns:p14="http://schemas.microsoft.com/office/powerpoint/2010/main" val="17987797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41B274-F45B-5121-4A6D-3B20616EA45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58AE52E-8F55-1B8E-F64F-CA73D2E4BA55}"/>
              </a:ext>
            </a:extLst>
          </p:cNvPr>
          <p:cNvSpPr>
            <a:spLocks noGrp="1"/>
          </p:cNvSpPr>
          <p:nvPr>
            <p:ph sz="half" idx="1"/>
          </p:nvPr>
        </p:nvSpPr>
        <p:spPr>
          <a:xfrm>
            <a:off x="838201"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D7B7129-C870-90EC-CF46-765786077628}"/>
              </a:ext>
            </a:extLst>
          </p:cNvPr>
          <p:cNvSpPr>
            <a:spLocks noGrp="1"/>
          </p:cNvSpPr>
          <p:nvPr>
            <p:ph sz="half" idx="2"/>
          </p:nvPr>
        </p:nvSpPr>
        <p:spPr>
          <a:xfrm>
            <a:off x="6172201"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E50DF7B-D301-5206-4D76-9164AD3FA1A8}"/>
              </a:ext>
            </a:extLst>
          </p:cNvPr>
          <p:cNvSpPr>
            <a:spLocks noGrp="1"/>
          </p:cNvSpPr>
          <p:nvPr>
            <p:ph type="dt" sz="half" idx="10"/>
          </p:nvPr>
        </p:nvSpPr>
        <p:spPr/>
        <p:txBody>
          <a:bodyPr/>
          <a:lstStyle/>
          <a:p>
            <a:fld id="{C55C3B82-08A3-414D-961D-9AEAD28C808C}" type="datetimeFigureOut">
              <a:rPr lang="en-US" smtClean="0"/>
              <a:t>9/1/2026</a:t>
            </a:fld>
            <a:endParaRPr lang="en-US" dirty="0"/>
          </a:p>
        </p:txBody>
      </p:sp>
      <p:sp>
        <p:nvSpPr>
          <p:cNvPr id="6" name="Footer Placeholder 5">
            <a:extLst>
              <a:ext uri="{FF2B5EF4-FFF2-40B4-BE49-F238E27FC236}">
                <a16:creationId xmlns:a16="http://schemas.microsoft.com/office/drawing/2014/main" id="{FCC154DF-5AB2-C6D3-E9D7-B8FC2CFE796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1EB589F2-FC13-3FB0-432E-8567999F34D0}"/>
              </a:ext>
            </a:extLst>
          </p:cNvPr>
          <p:cNvSpPr>
            <a:spLocks noGrp="1"/>
          </p:cNvSpPr>
          <p:nvPr>
            <p:ph type="sldNum" sz="quarter" idx="12"/>
          </p:nvPr>
        </p:nvSpPr>
        <p:spPr/>
        <p:txBody>
          <a:bodyPr/>
          <a:lstStyle/>
          <a:p>
            <a:fld id="{6F650146-6B97-8947-8A6A-007B49C06F2E}" type="slidenum">
              <a:rPr lang="en-US" smtClean="0"/>
              <a:t>‹#›</a:t>
            </a:fld>
            <a:endParaRPr lang="en-US" dirty="0"/>
          </a:p>
        </p:txBody>
      </p:sp>
    </p:spTree>
    <p:extLst>
      <p:ext uri="{BB962C8B-B14F-4D97-AF65-F5344CB8AC3E}">
        <p14:creationId xmlns:p14="http://schemas.microsoft.com/office/powerpoint/2010/main" val="36323886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99DC25-5689-87E0-2984-26209E1B733E}"/>
              </a:ext>
            </a:extLst>
          </p:cNvPr>
          <p:cNvSpPr>
            <a:spLocks noGrp="1"/>
          </p:cNvSpPr>
          <p:nvPr>
            <p:ph type="title"/>
          </p:nvPr>
        </p:nvSpPr>
        <p:spPr>
          <a:xfrm>
            <a:off x="839789" y="365127"/>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2C7AB0B-911D-D70C-0D50-46FAFB83EF8D}"/>
              </a:ext>
            </a:extLst>
          </p:cNvPr>
          <p:cNvSpPr>
            <a:spLocks noGrp="1"/>
          </p:cNvSpPr>
          <p:nvPr>
            <p:ph type="body" idx="1"/>
          </p:nvPr>
        </p:nvSpPr>
        <p:spPr>
          <a:xfrm>
            <a:off x="839790" y="1681163"/>
            <a:ext cx="5157787" cy="823912"/>
          </a:xfrm>
        </p:spPr>
        <p:txBody>
          <a:bodyPr anchor="b"/>
          <a:lstStyle>
            <a:lvl1pPr marL="0" indent="0">
              <a:buNone/>
              <a:defRPr sz="2400" b="1"/>
            </a:lvl1pPr>
            <a:lvl2pPr marL="457190" indent="0">
              <a:buNone/>
              <a:defRPr sz="2000" b="1"/>
            </a:lvl2pPr>
            <a:lvl3pPr marL="914379" indent="0">
              <a:buNone/>
              <a:defRPr sz="1801" b="1"/>
            </a:lvl3pPr>
            <a:lvl4pPr marL="1371571" indent="0">
              <a:buNone/>
              <a:defRPr sz="1600" b="1"/>
            </a:lvl4pPr>
            <a:lvl5pPr marL="1828762" indent="0">
              <a:buNone/>
              <a:defRPr sz="1600" b="1"/>
            </a:lvl5pPr>
            <a:lvl6pPr marL="2285951" indent="0">
              <a:buNone/>
              <a:defRPr sz="1600" b="1"/>
            </a:lvl6pPr>
            <a:lvl7pPr marL="2743141" indent="0">
              <a:buNone/>
              <a:defRPr sz="1600" b="1"/>
            </a:lvl7pPr>
            <a:lvl8pPr marL="3200331" indent="0">
              <a:buNone/>
              <a:defRPr sz="1600" b="1"/>
            </a:lvl8pPr>
            <a:lvl9pPr marL="3657522"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79D2E6D-AAE1-2BEA-8343-520104F28D04}"/>
              </a:ext>
            </a:extLst>
          </p:cNvPr>
          <p:cNvSpPr>
            <a:spLocks noGrp="1"/>
          </p:cNvSpPr>
          <p:nvPr>
            <p:ph sz="half" idx="2"/>
          </p:nvPr>
        </p:nvSpPr>
        <p:spPr>
          <a:xfrm>
            <a:off x="839790"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5BBF1BE-BF10-C899-C847-36BB6D2F961D}"/>
              </a:ext>
            </a:extLst>
          </p:cNvPr>
          <p:cNvSpPr>
            <a:spLocks noGrp="1"/>
          </p:cNvSpPr>
          <p:nvPr>
            <p:ph type="body" sz="quarter" idx="3"/>
          </p:nvPr>
        </p:nvSpPr>
        <p:spPr>
          <a:xfrm>
            <a:off x="6172201" y="1681163"/>
            <a:ext cx="5183187" cy="823912"/>
          </a:xfrm>
        </p:spPr>
        <p:txBody>
          <a:bodyPr anchor="b"/>
          <a:lstStyle>
            <a:lvl1pPr marL="0" indent="0">
              <a:buNone/>
              <a:defRPr sz="2400" b="1"/>
            </a:lvl1pPr>
            <a:lvl2pPr marL="457190" indent="0">
              <a:buNone/>
              <a:defRPr sz="2000" b="1"/>
            </a:lvl2pPr>
            <a:lvl3pPr marL="914379" indent="0">
              <a:buNone/>
              <a:defRPr sz="1801" b="1"/>
            </a:lvl3pPr>
            <a:lvl4pPr marL="1371571" indent="0">
              <a:buNone/>
              <a:defRPr sz="1600" b="1"/>
            </a:lvl4pPr>
            <a:lvl5pPr marL="1828762" indent="0">
              <a:buNone/>
              <a:defRPr sz="1600" b="1"/>
            </a:lvl5pPr>
            <a:lvl6pPr marL="2285951" indent="0">
              <a:buNone/>
              <a:defRPr sz="1600" b="1"/>
            </a:lvl6pPr>
            <a:lvl7pPr marL="2743141" indent="0">
              <a:buNone/>
              <a:defRPr sz="1600" b="1"/>
            </a:lvl7pPr>
            <a:lvl8pPr marL="3200331" indent="0">
              <a:buNone/>
              <a:defRPr sz="1600" b="1"/>
            </a:lvl8pPr>
            <a:lvl9pPr marL="3657522"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9502C00-DCF1-1AE7-5C46-D4A7EB5721C4}"/>
              </a:ext>
            </a:extLst>
          </p:cNvPr>
          <p:cNvSpPr>
            <a:spLocks noGrp="1"/>
          </p:cNvSpPr>
          <p:nvPr>
            <p:ph sz="quarter" idx="4"/>
          </p:nvPr>
        </p:nvSpPr>
        <p:spPr>
          <a:xfrm>
            <a:off x="6172201" y="2505075"/>
            <a:ext cx="51831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B46E938-7957-BC65-BE72-18F3A95B8834}"/>
              </a:ext>
            </a:extLst>
          </p:cNvPr>
          <p:cNvSpPr>
            <a:spLocks noGrp="1"/>
          </p:cNvSpPr>
          <p:nvPr>
            <p:ph type="dt" sz="half" idx="10"/>
          </p:nvPr>
        </p:nvSpPr>
        <p:spPr/>
        <p:txBody>
          <a:bodyPr/>
          <a:lstStyle/>
          <a:p>
            <a:fld id="{C55C3B82-08A3-414D-961D-9AEAD28C808C}" type="datetimeFigureOut">
              <a:rPr lang="en-US" smtClean="0"/>
              <a:t>9/1/2026</a:t>
            </a:fld>
            <a:endParaRPr lang="en-US" dirty="0"/>
          </a:p>
        </p:txBody>
      </p:sp>
      <p:sp>
        <p:nvSpPr>
          <p:cNvPr id="8" name="Footer Placeholder 7">
            <a:extLst>
              <a:ext uri="{FF2B5EF4-FFF2-40B4-BE49-F238E27FC236}">
                <a16:creationId xmlns:a16="http://schemas.microsoft.com/office/drawing/2014/main" id="{3AA9D5C9-3249-A52D-3DFB-9D44B3D8A496}"/>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8E13BB1A-729E-822E-C6E8-0E0A0C126134}"/>
              </a:ext>
            </a:extLst>
          </p:cNvPr>
          <p:cNvSpPr>
            <a:spLocks noGrp="1"/>
          </p:cNvSpPr>
          <p:nvPr>
            <p:ph type="sldNum" sz="quarter" idx="12"/>
          </p:nvPr>
        </p:nvSpPr>
        <p:spPr/>
        <p:txBody>
          <a:bodyPr/>
          <a:lstStyle/>
          <a:p>
            <a:fld id="{6F650146-6B97-8947-8A6A-007B49C06F2E}" type="slidenum">
              <a:rPr lang="en-US" smtClean="0"/>
              <a:t>‹#›</a:t>
            </a:fld>
            <a:endParaRPr lang="en-US" dirty="0"/>
          </a:p>
        </p:txBody>
      </p:sp>
    </p:spTree>
    <p:extLst>
      <p:ext uri="{BB962C8B-B14F-4D97-AF65-F5344CB8AC3E}">
        <p14:creationId xmlns:p14="http://schemas.microsoft.com/office/powerpoint/2010/main" val="16791884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6CE16E-09BC-A380-3D1D-6268444B8DD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D75028C-4EA1-6F45-CE84-10E2431E0AAD}"/>
              </a:ext>
            </a:extLst>
          </p:cNvPr>
          <p:cNvSpPr>
            <a:spLocks noGrp="1"/>
          </p:cNvSpPr>
          <p:nvPr>
            <p:ph type="dt" sz="half" idx="10"/>
          </p:nvPr>
        </p:nvSpPr>
        <p:spPr/>
        <p:txBody>
          <a:bodyPr/>
          <a:lstStyle/>
          <a:p>
            <a:fld id="{C55C3B82-08A3-414D-961D-9AEAD28C808C}" type="datetimeFigureOut">
              <a:rPr lang="en-US" smtClean="0"/>
              <a:t>9/1/2026</a:t>
            </a:fld>
            <a:endParaRPr lang="en-US" dirty="0"/>
          </a:p>
        </p:txBody>
      </p:sp>
      <p:sp>
        <p:nvSpPr>
          <p:cNvPr id="4" name="Footer Placeholder 3">
            <a:extLst>
              <a:ext uri="{FF2B5EF4-FFF2-40B4-BE49-F238E27FC236}">
                <a16:creationId xmlns:a16="http://schemas.microsoft.com/office/drawing/2014/main" id="{234E4422-1633-0157-07C1-C8E5F5D1C153}"/>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39D8E16B-224D-7248-589E-49771B07E2D4}"/>
              </a:ext>
            </a:extLst>
          </p:cNvPr>
          <p:cNvSpPr>
            <a:spLocks noGrp="1"/>
          </p:cNvSpPr>
          <p:nvPr>
            <p:ph type="sldNum" sz="quarter" idx="12"/>
          </p:nvPr>
        </p:nvSpPr>
        <p:spPr/>
        <p:txBody>
          <a:bodyPr/>
          <a:lstStyle/>
          <a:p>
            <a:fld id="{6F650146-6B97-8947-8A6A-007B49C06F2E}" type="slidenum">
              <a:rPr lang="en-US" smtClean="0"/>
              <a:t>‹#›</a:t>
            </a:fld>
            <a:endParaRPr lang="en-US" dirty="0"/>
          </a:p>
        </p:txBody>
      </p:sp>
    </p:spTree>
    <p:extLst>
      <p:ext uri="{BB962C8B-B14F-4D97-AF65-F5344CB8AC3E}">
        <p14:creationId xmlns:p14="http://schemas.microsoft.com/office/powerpoint/2010/main" val="1924282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6C4CC54-3AE8-CBCE-8045-4660D8075EE9}"/>
              </a:ext>
            </a:extLst>
          </p:cNvPr>
          <p:cNvSpPr>
            <a:spLocks noGrp="1"/>
          </p:cNvSpPr>
          <p:nvPr>
            <p:ph type="dt" sz="half" idx="10"/>
          </p:nvPr>
        </p:nvSpPr>
        <p:spPr/>
        <p:txBody>
          <a:bodyPr/>
          <a:lstStyle/>
          <a:p>
            <a:fld id="{C55C3B82-08A3-414D-961D-9AEAD28C808C}" type="datetimeFigureOut">
              <a:rPr lang="en-US" smtClean="0"/>
              <a:t>9/1/2026</a:t>
            </a:fld>
            <a:endParaRPr lang="en-US" dirty="0"/>
          </a:p>
        </p:txBody>
      </p:sp>
      <p:sp>
        <p:nvSpPr>
          <p:cNvPr id="3" name="Footer Placeholder 2">
            <a:extLst>
              <a:ext uri="{FF2B5EF4-FFF2-40B4-BE49-F238E27FC236}">
                <a16:creationId xmlns:a16="http://schemas.microsoft.com/office/drawing/2014/main" id="{6950422C-A989-3951-AEDA-7B16926010E5}"/>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1C4D851F-3FC7-D068-12BE-1B613C20DB0D}"/>
              </a:ext>
            </a:extLst>
          </p:cNvPr>
          <p:cNvSpPr>
            <a:spLocks noGrp="1"/>
          </p:cNvSpPr>
          <p:nvPr>
            <p:ph type="sldNum" sz="quarter" idx="12"/>
          </p:nvPr>
        </p:nvSpPr>
        <p:spPr/>
        <p:txBody>
          <a:bodyPr/>
          <a:lstStyle/>
          <a:p>
            <a:fld id="{6F650146-6B97-8947-8A6A-007B49C06F2E}" type="slidenum">
              <a:rPr lang="en-US" smtClean="0"/>
              <a:t>‹#›</a:t>
            </a:fld>
            <a:endParaRPr lang="en-US" dirty="0"/>
          </a:p>
        </p:txBody>
      </p:sp>
    </p:spTree>
    <p:extLst>
      <p:ext uri="{BB962C8B-B14F-4D97-AF65-F5344CB8AC3E}">
        <p14:creationId xmlns:p14="http://schemas.microsoft.com/office/powerpoint/2010/main" val="36330383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26F91-5B6D-53FA-394A-ABE08ABDD5DD}"/>
              </a:ext>
            </a:extLst>
          </p:cNvPr>
          <p:cNvSpPr>
            <a:spLocks noGrp="1"/>
          </p:cNvSpPr>
          <p:nvPr>
            <p:ph type="title"/>
          </p:nvPr>
        </p:nvSpPr>
        <p:spPr>
          <a:xfrm>
            <a:off x="839791"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9908AE9-EC5C-3A7F-9423-2DE0F9505623}"/>
              </a:ext>
            </a:extLst>
          </p:cNvPr>
          <p:cNvSpPr>
            <a:spLocks noGrp="1"/>
          </p:cNvSpPr>
          <p:nvPr>
            <p:ph idx="1"/>
          </p:nvPr>
        </p:nvSpPr>
        <p:spPr>
          <a:xfrm>
            <a:off x="5183187" y="987427"/>
            <a:ext cx="6172201"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231DB98-F5AC-1E65-22D4-64714F92056E}"/>
              </a:ext>
            </a:extLst>
          </p:cNvPr>
          <p:cNvSpPr>
            <a:spLocks noGrp="1"/>
          </p:cNvSpPr>
          <p:nvPr>
            <p:ph type="body" sz="half" idx="2"/>
          </p:nvPr>
        </p:nvSpPr>
        <p:spPr>
          <a:xfrm>
            <a:off x="839791" y="2057400"/>
            <a:ext cx="3932237" cy="3811588"/>
          </a:xfrm>
        </p:spPr>
        <p:txBody>
          <a:bodyPr/>
          <a:lstStyle>
            <a:lvl1pPr marL="0" indent="0">
              <a:buNone/>
              <a:defRPr sz="1600"/>
            </a:lvl1pPr>
            <a:lvl2pPr marL="457190" indent="0">
              <a:buNone/>
              <a:defRPr sz="1401"/>
            </a:lvl2pPr>
            <a:lvl3pPr marL="914379" indent="0">
              <a:buNone/>
              <a:defRPr sz="1200"/>
            </a:lvl3pPr>
            <a:lvl4pPr marL="1371571" indent="0">
              <a:buNone/>
              <a:defRPr sz="1001"/>
            </a:lvl4pPr>
            <a:lvl5pPr marL="1828762" indent="0">
              <a:buNone/>
              <a:defRPr sz="1001"/>
            </a:lvl5pPr>
            <a:lvl6pPr marL="2285951" indent="0">
              <a:buNone/>
              <a:defRPr sz="1001"/>
            </a:lvl6pPr>
            <a:lvl7pPr marL="2743141" indent="0">
              <a:buNone/>
              <a:defRPr sz="1001"/>
            </a:lvl7pPr>
            <a:lvl8pPr marL="3200331" indent="0">
              <a:buNone/>
              <a:defRPr sz="1001"/>
            </a:lvl8pPr>
            <a:lvl9pPr marL="3657522" indent="0">
              <a:buNone/>
              <a:defRPr sz="1001"/>
            </a:lvl9pPr>
          </a:lstStyle>
          <a:p>
            <a:pPr lvl="0"/>
            <a:r>
              <a:rPr lang="en-US"/>
              <a:t>Click to edit Master text styles</a:t>
            </a:r>
          </a:p>
        </p:txBody>
      </p:sp>
      <p:sp>
        <p:nvSpPr>
          <p:cNvPr id="5" name="Date Placeholder 4">
            <a:extLst>
              <a:ext uri="{FF2B5EF4-FFF2-40B4-BE49-F238E27FC236}">
                <a16:creationId xmlns:a16="http://schemas.microsoft.com/office/drawing/2014/main" id="{42FF5E64-BFC6-D2FF-0BF2-4A0DF5D8CFAF}"/>
              </a:ext>
            </a:extLst>
          </p:cNvPr>
          <p:cNvSpPr>
            <a:spLocks noGrp="1"/>
          </p:cNvSpPr>
          <p:nvPr>
            <p:ph type="dt" sz="half" idx="10"/>
          </p:nvPr>
        </p:nvSpPr>
        <p:spPr/>
        <p:txBody>
          <a:bodyPr/>
          <a:lstStyle/>
          <a:p>
            <a:fld id="{C55C3B82-08A3-414D-961D-9AEAD28C808C}" type="datetimeFigureOut">
              <a:rPr lang="en-US" smtClean="0"/>
              <a:t>9/1/2026</a:t>
            </a:fld>
            <a:endParaRPr lang="en-US" dirty="0"/>
          </a:p>
        </p:txBody>
      </p:sp>
      <p:sp>
        <p:nvSpPr>
          <p:cNvPr id="6" name="Footer Placeholder 5">
            <a:extLst>
              <a:ext uri="{FF2B5EF4-FFF2-40B4-BE49-F238E27FC236}">
                <a16:creationId xmlns:a16="http://schemas.microsoft.com/office/drawing/2014/main" id="{82E716A1-DEF0-577C-B72F-AB080E955DE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828A2B19-3A7E-A751-698E-EE8E0537617E}"/>
              </a:ext>
            </a:extLst>
          </p:cNvPr>
          <p:cNvSpPr>
            <a:spLocks noGrp="1"/>
          </p:cNvSpPr>
          <p:nvPr>
            <p:ph type="sldNum" sz="quarter" idx="12"/>
          </p:nvPr>
        </p:nvSpPr>
        <p:spPr/>
        <p:txBody>
          <a:bodyPr/>
          <a:lstStyle/>
          <a:p>
            <a:fld id="{6F650146-6B97-8947-8A6A-007B49C06F2E}" type="slidenum">
              <a:rPr lang="en-US" smtClean="0"/>
              <a:t>‹#›</a:t>
            </a:fld>
            <a:endParaRPr lang="en-US" dirty="0"/>
          </a:p>
        </p:txBody>
      </p:sp>
    </p:spTree>
    <p:extLst>
      <p:ext uri="{BB962C8B-B14F-4D97-AF65-F5344CB8AC3E}">
        <p14:creationId xmlns:p14="http://schemas.microsoft.com/office/powerpoint/2010/main" val="2663750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9CA0C6-A572-2543-2C52-4FC103EEF57A}"/>
              </a:ext>
            </a:extLst>
          </p:cNvPr>
          <p:cNvSpPr>
            <a:spLocks noGrp="1"/>
          </p:cNvSpPr>
          <p:nvPr>
            <p:ph type="title"/>
          </p:nvPr>
        </p:nvSpPr>
        <p:spPr>
          <a:xfrm>
            <a:off x="839791"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C786B02-469C-F145-AF77-C5222F12A492}"/>
              </a:ext>
            </a:extLst>
          </p:cNvPr>
          <p:cNvSpPr>
            <a:spLocks noGrp="1"/>
          </p:cNvSpPr>
          <p:nvPr>
            <p:ph type="pic" idx="1"/>
          </p:nvPr>
        </p:nvSpPr>
        <p:spPr>
          <a:xfrm>
            <a:off x="5183187" y="987427"/>
            <a:ext cx="6172201" cy="4873625"/>
          </a:xfrm>
        </p:spPr>
        <p:txBody>
          <a:bodyPr/>
          <a:lstStyle>
            <a:lvl1pPr marL="0" indent="0">
              <a:buNone/>
              <a:defRPr sz="3200"/>
            </a:lvl1pPr>
            <a:lvl2pPr marL="457190" indent="0">
              <a:buNone/>
              <a:defRPr sz="2800"/>
            </a:lvl2pPr>
            <a:lvl3pPr marL="914379" indent="0">
              <a:buNone/>
              <a:defRPr sz="2400"/>
            </a:lvl3pPr>
            <a:lvl4pPr marL="1371571" indent="0">
              <a:buNone/>
              <a:defRPr sz="2000"/>
            </a:lvl4pPr>
            <a:lvl5pPr marL="1828762" indent="0">
              <a:buNone/>
              <a:defRPr sz="2000"/>
            </a:lvl5pPr>
            <a:lvl6pPr marL="2285951" indent="0">
              <a:buNone/>
              <a:defRPr sz="2000"/>
            </a:lvl6pPr>
            <a:lvl7pPr marL="2743141" indent="0">
              <a:buNone/>
              <a:defRPr sz="2000"/>
            </a:lvl7pPr>
            <a:lvl8pPr marL="3200331" indent="0">
              <a:buNone/>
              <a:defRPr sz="2000"/>
            </a:lvl8pPr>
            <a:lvl9pPr marL="3657522" indent="0">
              <a:buNone/>
              <a:defRPr sz="2000"/>
            </a:lvl9pPr>
          </a:lstStyle>
          <a:p>
            <a:endParaRPr lang="en-US" dirty="0"/>
          </a:p>
        </p:txBody>
      </p:sp>
      <p:sp>
        <p:nvSpPr>
          <p:cNvPr id="4" name="Text Placeholder 3">
            <a:extLst>
              <a:ext uri="{FF2B5EF4-FFF2-40B4-BE49-F238E27FC236}">
                <a16:creationId xmlns:a16="http://schemas.microsoft.com/office/drawing/2014/main" id="{AE6EA1CE-6FD6-5691-7CB1-609DC807AE46}"/>
              </a:ext>
            </a:extLst>
          </p:cNvPr>
          <p:cNvSpPr>
            <a:spLocks noGrp="1"/>
          </p:cNvSpPr>
          <p:nvPr>
            <p:ph type="body" sz="half" idx="2"/>
          </p:nvPr>
        </p:nvSpPr>
        <p:spPr>
          <a:xfrm>
            <a:off x="839791" y="2057400"/>
            <a:ext cx="3932237" cy="3811588"/>
          </a:xfrm>
        </p:spPr>
        <p:txBody>
          <a:bodyPr/>
          <a:lstStyle>
            <a:lvl1pPr marL="0" indent="0">
              <a:buNone/>
              <a:defRPr sz="1600"/>
            </a:lvl1pPr>
            <a:lvl2pPr marL="457190" indent="0">
              <a:buNone/>
              <a:defRPr sz="1401"/>
            </a:lvl2pPr>
            <a:lvl3pPr marL="914379" indent="0">
              <a:buNone/>
              <a:defRPr sz="1200"/>
            </a:lvl3pPr>
            <a:lvl4pPr marL="1371571" indent="0">
              <a:buNone/>
              <a:defRPr sz="1001"/>
            </a:lvl4pPr>
            <a:lvl5pPr marL="1828762" indent="0">
              <a:buNone/>
              <a:defRPr sz="1001"/>
            </a:lvl5pPr>
            <a:lvl6pPr marL="2285951" indent="0">
              <a:buNone/>
              <a:defRPr sz="1001"/>
            </a:lvl6pPr>
            <a:lvl7pPr marL="2743141" indent="0">
              <a:buNone/>
              <a:defRPr sz="1001"/>
            </a:lvl7pPr>
            <a:lvl8pPr marL="3200331" indent="0">
              <a:buNone/>
              <a:defRPr sz="1001"/>
            </a:lvl8pPr>
            <a:lvl9pPr marL="3657522" indent="0">
              <a:buNone/>
              <a:defRPr sz="1001"/>
            </a:lvl9pPr>
          </a:lstStyle>
          <a:p>
            <a:pPr lvl="0"/>
            <a:r>
              <a:rPr lang="en-US"/>
              <a:t>Click to edit Master text styles</a:t>
            </a:r>
          </a:p>
        </p:txBody>
      </p:sp>
      <p:sp>
        <p:nvSpPr>
          <p:cNvPr id="5" name="Date Placeholder 4">
            <a:extLst>
              <a:ext uri="{FF2B5EF4-FFF2-40B4-BE49-F238E27FC236}">
                <a16:creationId xmlns:a16="http://schemas.microsoft.com/office/drawing/2014/main" id="{CCD2D176-34AD-DD8D-E5E6-CA656B7E90B0}"/>
              </a:ext>
            </a:extLst>
          </p:cNvPr>
          <p:cNvSpPr>
            <a:spLocks noGrp="1"/>
          </p:cNvSpPr>
          <p:nvPr>
            <p:ph type="dt" sz="half" idx="10"/>
          </p:nvPr>
        </p:nvSpPr>
        <p:spPr/>
        <p:txBody>
          <a:bodyPr/>
          <a:lstStyle/>
          <a:p>
            <a:fld id="{C55C3B82-08A3-414D-961D-9AEAD28C808C}" type="datetimeFigureOut">
              <a:rPr lang="en-US" smtClean="0"/>
              <a:t>9/1/2026</a:t>
            </a:fld>
            <a:endParaRPr lang="en-US" dirty="0"/>
          </a:p>
        </p:txBody>
      </p:sp>
      <p:sp>
        <p:nvSpPr>
          <p:cNvPr id="6" name="Footer Placeholder 5">
            <a:extLst>
              <a:ext uri="{FF2B5EF4-FFF2-40B4-BE49-F238E27FC236}">
                <a16:creationId xmlns:a16="http://schemas.microsoft.com/office/drawing/2014/main" id="{983EF88B-09D9-26CF-5420-6715240BBD0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0BE228B-F155-BC4D-B135-5253897279C0}"/>
              </a:ext>
            </a:extLst>
          </p:cNvPr>
          <p:cNvSpPr>
            <a:spLocks noGrp="1"/>
          </p:cNvSpPr>
          <p:nvPr>
            <p:ph type="sldNum" sz="quarter" idx="12"/>
          </p:nvPr>
        </p:nvSpPr>
        <p:spPr/>
        <p:txBody>
          <a:bodyPr/>
          <a:lstStyle/>
          <a:p>
            <a:fld id="{6F650146-6B97-8947-8A6A-007B49C06F2E}" type="slidenum">
              <a:rPr lang="en-US" smtClean="0"/>
              <a:t>‹#›</a:t>
            </a:fld>
            <a:endParaRPr lang="en-US" dirty="0"/>
          </a:p>
        </p:txBody>
      </p:sp>
    </p:spTree>
    <p:extLst>
      <p:ext uri="{BB962C8B-B14F-4D97-AF65-F5344CB8AC3E}">
        <p14:creationId xmlns:p14="http://schemas.microsoft.com/office/powerpoint/2010/main" val="3519957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B0F00B-DA83-091B-C891-28EF5D27D08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1854155-9627-3EC6-50E5-F9FFE887992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1B1E4A-3A04-CAA1-92DD-F20DBFBEC273}"/>
              </a:ext>
            </a:extLst>
          </p:cNvPr>
          <p:cNvSpPr>
            <a:spLocks noGrp="1"/>
          </p:cNvSpPr>
          <p:nvPr>
            <p:ph type="dt" sz="half" idx="10"/>
          </p:nvPr>
        </p:nvSpPr>
        <p:spPr/>
        <p:txBody>
          <a:bodyPr/>
          <a:lstStyle/>
          <a:p>
            <a:fld id="{C55C3B82-08A3-414D-961D-9AEAD28C808C}" type="datetimeFigureOut">
              <a:rPr lang="en-US" smtClean="0"/>
              <a:t>9/1/2026</a:t>
            </a:fld>
            <a:endParaRPr lang="en-US" dirty="0"/>
          </a:p>
        </p:txBody>
      </p:sp>
      <p:sp>
        <p:nvSpPr>
          <p:cNvPr id="5" name="Footer Placeholder 4">
            <a:extLst>
              <a:ext uri="{FF2B5EF4-FFF2-40B4-BE49-F238E27FC236}">
                <a16:creationId xmlns:a16="http://schemas.microsoft.com/office/drawing/2014/main" id="{3F3B4666-FEAE-1CBF-2046-C4C1CF36787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D7506E7-B79E-C86D-FA05-8B870321408C}"/>
              </a:ext>
            </a:extLst>
          </p:cNvPr>
          <p:cNvSpPr>
            <a:spLocks noGrp="1"/>
          </p:cNvSpPr>
          <p:nvPr>
            <p:ph type="sldNum" sz="quarter" idx="12"/>
          </p:nvPr>
        </p:nvSpPr>
        <p:spPr/>
        <p:txBody>
          <a:bodyPr/>
          <a:lstStyle/>
          <a:p>
            <a:fld id="{6F650146-6B97-8947-8A6A-007B49C06F2E}" type="slidenum">
              <a:rPr lang="en-US" smtClean="0"/>
              <a:t>‹#›</a:t>
            </a:fld>
            <a:endParaRPr lang="en-US" dirty="0"/>
          </a:p>
        </p:txBody>
      </p:sp>
    </p:spTree>
    <p:extLst>
      <p:ext uri="{BB962C8B-B14F-4D97-AF65-F5344CB8AC3E}">
        <p14:creationId xmlns:p14="http://schemas.microsoft.com/office/powerpoint/2010/main" val="37319131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A8FD3FB-59F4-88C7-6E41-C0E9AF33136C}"/>
              </a:ext>
            </a:extLst>
          </p:cNvPr>
          <p:cNvSpPr>
            <a:spLocks noGrp="1"/>
          </p:cNvSpPr>
          <p:nvPr>
            <p:ph type="title" orient="vert"/>
          </p:nvPr>
        </p:nvSpPr>
        <p:spPr>
          <a:xfrm>
            <a:off x="8724901" y="365126"/>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B971220-391A-0FF5-DBAE-4CA31C78CD46}"/>
              </a:ext>
            </a:extLst>
          </p:cNvPr>
          <p:cNvSpPr>
            <a:spLocks noGrp="1"/>
          </p:cNvSpPr>
          <p:nvPr>
            <p:ph type="body" orient="vert" idx="1"/>
          </p:nvPr>
        </p:nvSpPr>
        <p:spPr>
          <a:xfrm>
            <a:off x="838201" y="365126"/>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2052664-9D1C-5FD3-3EAE-0E01BF5B240A}"/>
              </a:ext>
            </a:extLst>
          </p:cNvPr>
          <p:cNvSpPr>
            <a:spLocks noGrp="1"/>
          </p:cNvSpPr>
          <p:nvPr>
            <p:ph type="dt" sz="half" idx="10"/>
          </p:nvPr>
        </p:nvSpPr>
        <p:spPr/>
        <p:txBody>
          <a:bodyPr/>
          <a:lstStyle/>
          <a:p>
            <a:fld id="{C55C3B82-08A3-414D-961D-9AEAD28C808C}" type="datetimeFigureOut">
              <a:rPr lang="en-US" smtClean="0"/>
              <a:t>9/1/2026</a:t>
            </a:fld>
            <a:endParaRPr lang="en-US" dirty="0"/>
          </a:p>
        </p:txBody>
      </p:sp>
      <p:sp>
        <p:nvSpPr>
          <p:cNvPr id="5" name="Footer Placeholder 4">
            <a:extLst>
              <a:ext uri="{FF2B5EF4-FFF2-40B4-BE49-F238E27FC236}">
                <a16:creationId xmlns:a16="http://schemas.microsoft.com/office/drawing/2014/main" id="{30C977EE-7452-778C-CD60-CF289971E87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DFD446A-29A4-4097-3E75-7E18B20C4AF9}"/>
              </a:ext>
            </a:extLst>
          </p:cNvPr>
          <p:cNvSpPr>
            <a:spLocks noGrp="1"/>
          </p:cNvSpPr>
          <p:nvPr>
            <p:ph type="sldNum" sz="quarter" idx="12"/>
          </p:nvPr>
        </p:nvSpPr>
        <p:spPr/>
        <p:txBody>
          <a:bodyPr/>
          <a:lstStyle/>
          <a:p>
            <a:fld id="{6F650146-6B97-8947-8A6A-007B49C06F2E}" type="slidenum">
              <a:rPr lang="en-US" smtClean="0"/>
              <a:t>‹#›</a:t>
            </a:fld>
            <a:endParaRPr lang="en-US" dirty="0"/>
          </a:p>
        </p:txBody>
      </p:sp>
    </p:spTree>
    <p:extLst>
      <p:ext uri="{BB962C8B-B14F-4D97-AF65-F5344CB8AC3E}">
        <p14:creationId xmlns:p14="http://schemas.microsoft.com/office/powerpoint/2010/main" val="1499763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18653B2-5322-6751-D3E2-E2D8A6620E62}"/>
              </a:ext>
            </a:extLst>
          </p:cNvPr>
          <p:cNvSpPr>
            <a:spLocks noGrp="1"/>
          </p:cNvSpPr>
          <p:nvPr>
            <p:ph type="title"/>
          </p:nvPr>
        </p:nvSpPr>
        <p:spPr>
          <a:xfrm>
            <a:off x="838203" y="365127"/>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FA3B355-212B-9D69-0184-E0DA1D8671A0}"/>
              </a:ext>
            </a:extLst>
          </p:cNvPr>
          <p:cNvSpPr>
            <a:spLocks noGrp="1"/>
          </p:cNvSpPr>
          <p:nvPr>
            <p:ph type="body" idx="1"/>
          </p:nvPr>
        </p:nvSpPr>
        <p:spPr>
          <a:xfrm>
            <a:off x="838203"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CFD9006-D8EC-3347-277F-CA2CC8F22EA7}"/>
              </a:ext>
            </a:extLst>
          </p:cNvPr>
          <p:cNvSpPr>
            <a:spLocks noGrp="1"/>
          </p:cNvSpPr>
          <p:nvPr>
            <p:ph type="dt" sz="half" idx="2"/>
          </p:nvPr>
        </p:nvSpPr>
        <p:spPr>
          <a:xfrm>
            <a:off x="838201"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55C3B82-08A3-414D-961D-9AEAD28C808C}" type="datetimeFigureOut">
              <a:rPr lang="en-US" smtClean="0"/>
              <a:t>9/1/2026</a:t>
            </a:fld>
            <a:endParaRPr lang="en-US" dirty="0"/>
          </a:p>
        </p:txBody>
      </p:sp>
      <p:sp>
        <p:nvSpPr>
          <p:cNvPr id="5" name="Footer Placeholder 4">
            <a:extLst>
              <a:ext uri="{FF2B5EF4-FFF2-40B4-BE49-F238E27FC236}">
                <a16:creationId xmlns:a16="http://schemas.microsoft.com/office/drawing/2014/main" id="{ABBAF7D1-650D-D098-897C-513527F39831}"/>
              </a:ext>
            </a:extLst>
          </p:cNvPr>
          <p:cNvSpPr>
            <a:spLocks noGrp="1"/>
          </p:cNvSpPr>
          <p:nvPr>
            <p:ph type="ftr" sz="quarter" idx="3"/>
          </p:nvPr>
        </p:nvSpPr>
        <p:spPr>
          <a:xfrm>
            <a:off x="4038603"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1A934FBA-FE15-487F-90C6-BA7E73B7C45C}"/>
              </a:ext>
            </a:extLst>
          </p:cNvPr>
          <p:cNvSpPr>
            <a:spLocks noGrp="1"/>
          </p:cNvSpPr>
          <p:nvPr>
            <p:ph type="sldNum" sz="quarter" idx="4"/>
          </p:nvPr>
        </p:nvSpPr>
        <p:spPr>
          <a:xfrm>
            <a:off x="8610601"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650146-6B97-8947-8A6A-007B49C06F2E}" type="slidenum">
              <a:rPr lang="en-US" smtClean="0"/>
              <a:t>‹#›</a:t>
            </a:fld>
            <a:endParaRPr lang="en-US" dirty="0"/>
          </a:p>
        </p:txBody>
      </p:sp>
    </p:spTree>
    <p:extLst>
      <p:ext uri="{BB962C8B-B14F-4D97-AF65-F5344CB8AC3E}">
        <p14:creationId xmlns:p14="http://schemas.microsoft.com/office/powerpoint/2010/main" val="15995553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379"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5" indent="-228595" algn="l" defTabSz="914379" rtl="0" eaLnBrk="1" latinLnBrk="0" hangingPunct="1">
        <a:lnSpc>
          <a:spcPct val="90000"/>
        </a:lnSpc>
        <a:spcBef>
          <a:spcPts val="1001"/>
        </a:spcBef>
        <a:buFont typeface="Arial" panose="020B0604020202020204" pitchFamily="34" charset="0"/>
        <a:buChar char="•"/>
        <a:defRPr sz="2800" kern="1200">
          <a:solidFill>
            <a:schemeClr val="tx1"/>
          </a:solidFill>
          <a:latin typeface="+mn-lt"/>
          <a:ea typeface="+mn-ea"/>
          <a:cs typeface="+mn-cs"/>
        </a:defRPr>
      </a:lvl1pPr>
      <a:lvl2pPr marL="685786" indent="-228595" algn="l" defTabSz="914379"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5" indent="-228595" algn="l" defTabSz="914379"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5" indent="-228595" algn="l" defTabSz="914379"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4pPr>
      <a:lvl5pPr marL="2057355" indent="-228595" algn="l" defTabSz="914379"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5pPr>
      <a:lvl6pPr marL="2514546" indent="-228595" algn="l" defTabSz="914379"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6pPr>
      <a:lvl7pPr marL="2971736" indent="-228595" algn="l" defTabSz="914379"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7pPr>
      <a:lvl8pPr marL="3428927" indent="-228595" algn="l" defTabSz="914379"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8pPr>
      <a:lvl9pPr marL="3886117" indent="-228595" algn="l" defTabSz="914379"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9pPr>
    </p:bodyStyle>
    <p:otherStyle>
      <a:defPPr>
        <a:defRPr lang="en-US"/>
      </a:defPPr>
      <a:lvl1pPr marL="0" algn="l" defTabSz="914379" rtl="0" eaLnBrk="1" latinLnBrk="0" hangingPunct="1">
        <a:defRPr sz="1801" kern="1200">
          <a:solidFill>
            <a:schemeClr val="tx1"/>
          </a:solidFill>
          <a:latin typeface="+mn-lt"/>
          <a:ea typeface="+mn-ea"/>
          <a:cs typeface="+mn-cs"/>
        </a:defRPr>
      </a:lvl1pPr>
      <a:lvl2pPr marL="457190" algn="l" defTabSz="914379" rtl="0" eaLnBrk="1" latinLnBrk="0" hangingPunct="1">
        <a:defRPr sz="1801" kern="1200">
          <a:solidFill>
            <a:schemeClr val="tx1"/>
          </a:solidFill>
          <a:latin typeface="+mn-lt"/>
          <a:ea typeface="+mn-ea"/>
          <a:cs typeface="+mn-cs"/>
        </a:defRPr>
      </a:lvl2pPr>
      <a:lvl3pPr marL="914379" algn="l" defTabSz="914379" rtl="0" eaLnBrk="1" latinLnBrk="0" hangingPunct="1">
        <a:defRPr sz="1801" kern="1200">
          <a:solidFill>
            <a:schemeClr val="tx1"/>
          </a:solidFill>
          <a:latin typeface="+mn-lt"/>
          <a:ea typeface="+mn-ea"/>
          <a:cs typeface="+mn-cs"/>
        </a:defRPr>
      </a:lvl3pPr>
      <a:lvl4pPr marL="1371571" algn="l" defTabSz="914379" rtl="0" eaLnBrk="1" latinLnBrk="0" hangingPunct="1">
        <a:defRPr sz="1801" kern="1200">
          <a:solidFill>
            <a:schemeClr val="tx1"/>
          </a:solidFill>
          <a:latin typeface="+mn-lt"/>
          <a:ea typeface="+mn-ea"/>
          <a:cs typeface="+mn-cs"/>
        </a:defRPr>
      </a:lvl4pPr>
      <a:lvl5pPr marL="1828762" algn="l" defTabSz="914379" rtl="0" eaLnBrk="1" latinLnBrk="0" hangingPunct="1">
        <a:defRPr sz="1801" kern="1200">
          <a:solidFill>
            <a:schemeClr val="tx1"/>
          </a:solidFill>
          <a:latin typeface="+mn-lt"/>
          <a:ea typeface="+mn-ea"/>
          <a:cs typeface="+mn-cs"/>
        </a:defRPr>
      </a:lvl5pPr>
      <a:lvl6pPr marL="2285951" algn="l" defTabSz="914379" rtl="0" eaLnBrk="1" latinLnBrk="0" hangingPunct="1">
        <a:defRPr sz="1801" kern="1200">
          <a:solidFill>
            <a:schemeClr val="tx1"/>
          </a:solidFill>
          <a:latin typeface="+mn-lt"/>
          <a:ea typeface="+mn-ea"/>
          <a:cs typeface="+mn-cs"/>
        </a:defRPr>
      </a:lvl6pPr>
      <a:lvl7pPr marL="2743141" algn="l" defTabSz="914379" rtl="0" eaLnBrk="1" latinLnBrk="0" hangingPunct="1">
        <a:defRPr sz="1801" kern="1200">
          <a:solidFill>
            <a:schemeClr val="tx1"/>
          </a:solidFill>
          <a:latin typeface="+mn-lt"/>
          <a:ea typeface="+mn-ea"/>
          <a:cs typeface="+mn-cs"/>
        </a:defRPr>
      </a:lvl7pPr>
      <a:lvl8pPr marL="3200331" algn="l" defTabSz="914379" rtl="0" eaLnBrk="1" latinLnBrk="0" hangingPunct="1">
        <a:defRPr sz="1801" kern="1200">
          <a:solidFill>
            <a:schemeClr val="tx1"/>
          </a:solidFill>
          <a:latin typeface="+mn-lt"/>
          <a:ea typeface="+mn-ea"/>
          <a:cs typeface="+mn-cs"/>
        </a:defRPr>
      </a:lvl8pPr>
      <a:lvl9pPr marL="3657522" algn="l" defTabSz="914379" rtl="0" eaLnBrk="1" latinLnBrk="0" hangingPunct="1">
        <a:defRPr sz="180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2.png"/><Relationship Id="rId3" Type="http://schemas.openxmlformats.org/officeDocument/2006/relationships/image" Target="../media/image1.png"/><Relationship Id="rId7" Type="http://schemas.openxmlformats.org/officeDocument/2006/relationships/image" Target="../media/image7.png"/><Relationship Id="rId12"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svg"/><Relationship Id="rId7" Type="http://schemas.openxmlformats.org/officeDocument/2006/relationships/image" Target="../media/image17.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6.svg"/><Relationship Id="rId5" Type="http://schemas.openxmlformats.org/officeDocument/2006/relationships/image" Target="../media/image15.svg"/><Relationship Id="rId4" Type="http://schemas.openxmlformats.org/officeDocument/2006/relationships/image" Target="../media/image14.svg"/><Relationship Id="rId9"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hyperlink" Target="http://www.mclarenmedicare.nationsbenefits.com/"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microsoft.com/office/2018/10/relationships/comments" Target="../comments/modernComment_17B_CE3AEC0A.xml"/><Relationship Id="rId1" Type="http://schemas.openxmlformats.org/officeDocument/2006/relationships/slideLayout" Target="../slideLayouts/slideLayout1.xml"/><Relationship Id="rId5" Type="http://schemas.openxmlformats.org/officeDocument/2006/relationships/image" Target="../media/image21.sv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3.sv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4.svg"/></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png"/><Relationship Id="rId4" Type="http://schemas.openxmlformats.org/officeDocument/2006/relationships/hyperlink" Target="https://mclarenhealthcare.my.site.com/agentportal/s/appointment-application"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hyperlink" Target="mailto:anne.condon@mclaren.org" TargetMode="External"/><Relationship Id="rId7" Type="http://schemas.openxmlformats.org/officeDocument/2006/relationships/hyperlink" Target="mailto:MHPAgentservices@mclaren.org"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hyperlink" Target="mailto:jennifer.mason@mclaren.org" TargetMode="External"/><Relationship Id="rId5" Type="http://schemas.openxmlformats.org/officeDocument/2006/relationships/hyperlink" Target="mailto:louann.hinton@mclaren.org" TargetMode="External"/><Relationship Id="rId4" Type="http://schemas.openxmlformats.org/officeDocument/2006/relationships/hyperlink" Target="mailto:jessie.weber@mclaren.org" TargetMode="External"/><Relationship Id="rId9" Type="http://schemas.openxmlformats.org/officeDocument/2006/relationships/image" Target="../media/image28.sv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CDAEF-E8FA-0CE7-0834-6DBB2FE905D0}"/>
              </a:ext>
            </a:extLst>
          </p:cNvPr>
          <p:cNvSpPr>
            <a:spLocks noGrp="1"/>
          </p:cNvSpPr>
          <p:nvPr>
            <p:ph type="ctrTitle"/>
          </p:nvPr>
        </p:nvSpPr>
        <p:spPr>
          <a:xfrm>
            <a:off x="1600200" y="979751"/>
            <a:ext cx="9144000" cy="3731842"/>
          </a:xfrm>
        </p:spPr>
        <p:txBody>
          <a:bodyPr>
            <a:normAutofit/>
          </a:bodyPr>
          <a:lstStyle/>
          <a:p>
            <a:r>
              <a:rPr lang="en-US" b="1" dirty="0">
                <a:solidFill>
                  <a:schemeClr val="bg1"/>
                </a:solidFill>
                <a:latin typeface="Aptos" panose="020B0004020202020204" pitchFamily="34" charset="0"/>
              </a:rPr>
              <a:t>McLaren Medicare</a:t>
            </a:r>
            <a:br>
              <a:rPr lang="en-US" b="1" dirty="0">
                <a:solidFill>
                  <a:schemeClr val="bg1"/>
                </a:solidFill>
                <a:latin typeface="Aptos" panose="020B0004020202020204" pitchFamily="34" charset="0"/>
              </a:rPr>
            </a:br>
            <a:br>
              <a:rPr lang="en-US" b="1" dirty="0">
                <a:solidFill>
                  <a:schemeClr val="bg1"/>
                </a:solidFill>
                <a:latin typeface="Aptos" panose="020B0004020202020204" pitchFamily="34" charset="0"/>
              </a:rPr>
            </a:br>
            <a:r>
              <a:rPr lang="en-US" sz="4400" b="1" dirty="0">
                <a:solidFill>
                  <a:schemeClr val="bg1"/>
                </a:solidFill>
                <a:latin typeface="Aptos" panose="020B0004020202020204" pitchFamily="34" charset="0"/>
              </a:rPr>
              <a:t>2027 Product </a:t>
            </a:r>
            <a:br>
              <a:rPr lang="en-US" sz="4400" b="1" dirty="0">
                <a:solidFill>
                  <a:schemeClr val="bg1"/>
                </a:solidFill>
                <a:latin typeface="Aptos" panose="020B0004020202020204" pitchFamily="34" charset="0"/>
              </a:rPr>
            </a:br>
            <a:r>
              <a:rPr lang="en-US" sz="4400" b="1" dirty="0">
                <a:solidFill>
                  <a:schemeClr val="bg1"/>
                </a:solidFill>
                <a:latin typeface="Aptos" panose="020B0004020202020204" pitchFamily="34" charset="0"/>
              </a:rPr>
              <a:t>Overview</a:t>
            </a:r>
          </a:p>
        </p:txBody>
      </p:sp>
      <p:pic>
        <p:nvPicPr>
          <p:cNvPr id="5" name="Picture 4">
            <a:extLst>
              <a:ext uri="{FF2B5EF4-FFF2-40B4-BE49-F238E27FC236}">
                <a16:creationId xmlns:a16="http://schemas.microsoft.com/office/drawing/2014/main" id="{2DFFA6D1-BD0A-A157-F06D-E43571730D2F}"/>
              </a:ext>
            </a:extLst>
          </p:cNvPr>
          <p:cNvPicPr>
            <a:picLocks noChangeAspect="1"/>
          </p:cNvPicPr>
          <p:nvPr/>
        </p:nvPicPr>
        <p:blipFill>
          <a:blip r:embed="rId3"/>
          <a:stretch>
            <a:fillRect/>
          </a:stretch>
        </p:blipFill>
        <p:spPr>
          <a:xfrm>
            <a:off x="9195318" y="5927154"/>
            <a:ext cx="2198109" cy="726196"/>
          </a:xfrm>
          <a:prstGeom prst="rect">
            <a:avLst/>
          </a:prstGeom>
        </p:spPr>
      </p:pic>
      <p:sp>
        <p:nvSpPr>
          <p:cNvPr id="8" name="TextBox 7">
            <a:extLst>
              <a:ext uri="{FF2B5EF4-FFF2-40B4-BE49-F238E27FC236}">
                <a16:creationId xmlns:a16="http://schemas.microsoft.com/office/drawing/2014/main" id="{4FB82D0A-7ADB-55AC-65D5-729C5020E32A}"/>
              </a:ext>
            </a:extLst>
          </p:cNvPr>
          <p:cNvSpPr txBox="1"/>
          <p:nvPr/>
        </p:nvSpPr>
        <p:spPr>
          <a:xfrm>
            <a:off x="500659" y="6046075"/>
            <a:ext cx="4547286" cy="400110"/>
          </a:xfrm>
          <a:prstGeom prst="rect">
            <a:avLst/>
          </a:prstGeom>
          <a:noFill/>
        </p:spPr>
        <p:txBody>
          <a:bodyPr wrap="square"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000" dirty="0">
                <a:solidFill>
                  <a:schemeClr val="bg1"/>
                </a:solidFill>
                <a:latin typeface="Axia" panose="020B0503030202020206" pitchFamily="34" charset="77"/>
                <a:ea typeface="Axia" panose="020B0503030202020206" pitchFamily="34" charset="77"/>
              </a:rPr>
              <a:t>2027</a:t>
            </a:r>
          </a:p>
        </p:txBody>
      </p:sp>
      <p:sp>
        <p:nvSpPr>
          <p:cNvPr id="4" name="TextBox 3">
            <a:extLst>
              <a:ext uri="{FF2B5EF4-FFF2-40B4-BE49-F238E27FC236}">
                <a16:creationId xmlns:a16="http://schemas.microsoft.com/office/drawing/2014/main" id="{2724B4AD-C6F7-AC7C-1EA6-111076138D75}"/>
              </a:ext>
            </a:extLst>
          </p:cNvPr>
          <p:cNvSpPr txBox="1"/>
          <p:nvPr/>
        </p:nvSpPr>
        <p:spPr>
          <a:xfrm>
            <a:off x="1217395" y="5936309"/>
            <a:ext cx="4004582" cy="707886"/>
          </a:xfrm>
          <a:prstGeom prst="rect">
            <a:avLst/>
          </a:prstGeom>
          <a:noFill/>
        </p:spPr>
        <p:txBody>
          <a:bodyPr wrap="square">
            <a:spAutoFit/>
          </a:bodyPr>
          <a:lstStyle/>
          <a:p>
            <a:r>
              <a:rPr lang="en-US" sz="800" b="0" i="1" dirty="0">
                <a:solidFill>
                  <a:schemeClr val="bg1"/>
                </a:solidFill>
                <a:effectLst/>
                <a:latin typeface="Roboto" panose="02000000000000000000" pitchFamily="2" charset="0"/>
              </a:rPr>
              <a:t>Agent/Broker use only. Confidential and proprietary. Not to be distributed or shared with Medicare beneficiaries. Distribution to any person or company is prohibited and may be grounds for contract termination. The plan and benefit information contained in this document is pending government approval and subject to change. Final 2027 plan and benefit information may be discussed with beneficiaries on or after October 1.</a:t>
            </a:r>
            <a:endParaRPr lang="en-US" sz="800" i="1" dirty="0">
              <a:solidFill>
                <a:schemeClr val="bg1"/>
              </a:solidFill>
            </a:endParaRPr>
          </a:p>
        </p:txBody>
      </p:sp>
    </p:spTree>
    <p:extLst>
      <p:ext uri="{BB962C8B-B14F-4D97-AF65-F5344CB8AC3E}">
        <p14:creationId xmlns:p14="http://schemas.microsoft.com/office/powerpoint/2010/main" val="1256661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0861D52-FA21-3651-8E73-A0E7B5872BBB}"/>
              </a:ext>
            </a:extLst>
          </p:cNvPr>
          <p:cNvPicPr>
            <a:picLocks noChangeAspect="1"/>
          </p:cNvPicPr>
          <p:nvPr/>
        </p:nvPicPr>
        <p:blipFill>
          <a:blip r:embed="rId2"/>
          <a:srcRect b="78544"/>
          <a:stretch>
            <a:fillRect/>
          </a:stretch>
        </p:blipFill>
        <p:spPr>
          <a:xfrm>
            <a:off x="0" y="0"/>
            <a:ext cx="12192000" cy="1471449"/>
          </a:xfrm>
          <a:prstGeom prst="rect">
            <a:avLst/>
          </a:prstGeom>
        </p:spPr>
      </p:pic>
      <p:sp>
        <p:nvSpPr>
          <p:cNvPr id="5" name="TextBox 4">
            <a:extLst>
              <a:ext uri="{FF2B5EF4-FFF2-40B4-BE49-F238E27FC236}">
                <a16:creationId xmlns:a16="http://schemas.microsoft.com/office/drawing/2014/main" id="{E2FB78F1-2A8F-F2C1-407E-2416A8A7154C}"/>
              </a:ext>
            </a:extLst>
          </p:cNvPr>
          <p:cNvSpPr txBox="1"/>
          <p:nvPr/>
        </p:nvSpPr>
        <p:spPr>
          <a:xfrm>
            <a:off x="782219" y="592464"/>
            <a:ext cx="6029129" cy="646331"/>
          </a:xfrm>
          <a:prstGeom prst="rect">
            <a:avLst/>
          </a:prstGeom>
          <a:noFill/>
        </p:spPr>
        <p:txBody>
          <a:bodyPr wrap="square" rtlCol="0">
            <a:spAutoFit/>
          </a:bodyPr>
          <a:lstStyle/>
          <a:p>
            <a:r>
              <a:rPr lang="en-US" sz="3600" b="1" dirty="0">
                <a:solidFill>
                  <a:schemeClr val="bg1"/>
                </a:solidFill>
                <a:latin typeface="Aptos" panose="020B0004020202020204" pitchFamily="34" charset="0"/>
              </a:rPr>
              <a:t>About McLaren Health Plan</a:t>
            </a:r>
          </a:p>
        </p:txBody>
      </p:sp>
      <p:sp>
        <p:nvSpPr>
          <p:cNvPr id="3" name="Content Placeholder 2">
            <a:extLst>
              <a:ext uri="{FF2B5EF4-FFF2-40B4-BE49-F238E27FC236}">
                <a16:creationId xmlns:a16="http://schemas.microsoft.com/office/drawing/2014/main" id="{AE7CB42C-F659-F415-2935-EC54E2D21FBD}"/>
              </a:ext>
            </a:extLst>
          </p:cNvPr>
          <p:cNvSpPr>
            <a:spLocks noGrp="1"/>
          </p:cNvSpPr>
          <p:nvPr>
            <p:ph idx="1"/>
          </p:nvPr>
        </p:nvSpPr>
        <p:spPr>
          <a:xfrm>
            <a:off x="716905" y="1738422"/>
            <a:ext cx="10515600" cy="3860423"/>
          </a:xfrm>
        </p:spPr>
        <p:txBody>
          <a:bodyPr>
            <a:normAutofit/>
          </a:bodyPr>
          <a:lstStyle/>
          <a:p>
            <a:pPr>
              <a:buClr>
                <a:srgbClr val="004B70"/>
              </a:buClr>
              <a:buFont typeface="Wingdings" panose="05000000000000000000" pitchFamily="2" charset="2"/>
              <a:buChar char="§"/>
            </a:pPr>
            <a:r>
              <a:rPr lang="en-US" dirty="0">
                <a:solidFill>
                  <a:srgbClr val="004A70"/>
                </a:solidFill>
                <a:latin typeface="Aptos" panose="020B0004020202020204" pitchFamily="34" charset="0"/>
                <a:ea typeface="Axia" panose="020B0503030202020206" pitchFamily="34" charset="77"/>
              </a:rPr>
              <a:t>Government programs - Individual, Medicare and Medicaid products</a:t>
            </a:r>
          </a:p>
          <a:p>
            <a:pPr>
              <a:buClr>
                <a:srgbClr val="004B70"/>
              </a:buClr>
              <a:buFont typeface="Wingdings" panose="05000000000000000000" pitchFamily="2" charset="2"/>
              <a:buChar char="§"/>
            </a:pPr>
            <a:r>
              <a:rPr lang="en-US" dirty="0">
                <a:solidFill>
                  <a:srgbClr val="004A70"/>
                </a:solidFill>
                <a:latin typeface="Aptos" panose="020B0004020202020204" pitchFamily="34" charset="0"/>
                <a:ea typeface="Axia" panose="020B0503030202020206" pitchFamily="34" charset="77"/>
                <a:cs typeface="Arial" panose="020B0604020202020204" pitchFamily="34" charset="0"/>
              </a:rPr>
              <a:t>Anchored by the McLaren Health Care System, we also contract with top health care systems in Michigan</a:t>
            </a:r>
          </a:p>
          <a:p>
            <a:pPr>
              <a:buClr>
                <a:srgbClr val="004B70"/>
              </a:buClr>
              <a:buFont typeface="Wingdings" panose="05000000000000000000" pitchFamily="2" charset="2"/>
              <a:buChar char="§"/>
            </a:pPr>
            <a:r>
              <a:rPr lang="en-US" dirty="0">
                <a:solidFill>
                  <a:srgbClr val="004A70"/>
                </a:solidFill>
                <a:latin typeface="Aptos" panose="020B0004020202020204" pitchFamily="34" charset="0"/>
                <a:ea typeface="Axia" panose="020B0503030202020206" pitchFamily="34" charset="77"/>
              </a:rPr>
              <a:t>Based in Flint, MI</a:t>
            </a:r>
          </a:p>
          <a:p>
            <a:pPr defTabSz="968355">
              <a:spcBef>
                <a:spcPts val="660"/>
              </a:spcBef>
              <a:spcAft>
                <a:spcPts val="660"/>
              </a:spcAft>
              <a:buClr>
                <a:srgbClr val="004B70"/>
              </a:buClr>
              <a:buFont typeface="Wingdings" panose="05000000000000000000" pitchFamily="2" charset="2"/>
              <a:buChar char="§"/>
            </a:pPr>
            <a:r>
              <a:rPr lang="en-US" altLang="en-US" dirty="0">
                <a:solidFill>
                  <a:srgbClr val="004A70"/>
                </a:solidFill>
                <a:latin typeface="Aptos" panose="020B0004020202020204" pitchFamily="34" charset="0"/>
                <a:ea typeface="Axia" panose="020B0503030202020206" pitchFamily="34" charset="77"/>
                <a:cs typeface="Arial" panose="020B0604020202020204" pitchFamily="34" charset="0"/>
              </a:rPr>
              <a:t>Comprehensive and continually growing provider network</a:t>
            </a:r>
          </a:p>
          <a:p>
            <a:pPr defTabSz="968355">
              <a:spcBef>
                <a:spcPts val="660"/>
              </a:spcBef>
              <a:spcAft>
                <a:spcPts val="660"/>
              </a:spcAft>
              <a:buClr>
                <a:srgbClr val="004B70"/>
              </a:buClr>
              <a:buFont typeface="Wingdings" panose="05000000000000000000" pitchFamily="2" charset="2"/>
              <a:buChar char="§"/>
            </a:pPr>
            <a:r>
              <a:rPr lang="en-US" altLang="en-US" dirty="0">
                <a:solidFill>
                  <a:srgbClr val="004A70"/>
                </a:solidFill>
                <a:latin typeface="Aptos" panose="020B0004020202020204" pitchFamily="34" charset="0"/>
                <a:ea typeface="Axia" panose="020B0503030202020206" pitchFamily="34" charset="77"/>
                <a:cs typeface="Arial" panose="020B0604020202020204" pitchFamily="34" charset="0"/>
              </a:rPr>
              <a:t>Subsidiary of McLaren Health Care Corporation, one of Michigan’s largest integrated health systems</a:t>
            </a:r>
          </a:p>
        </p:txBody>
      </p:sp>
      <p:sp>
        <p:nvSpPr>
          <p:cNvPr id="2" name="Slide Number Placeholder 6">
            <a:extLst>
              <a:ext uri="{FF2B5EF4-FFF2-40B4-BE49-F238E27FC236}">
                <a16:creationId xmlns:a16="http://schemas.microsoft.com/office/drawing/2014/main" id="{53E7F091-282D-6CF4-DBD7-03C190348FED}"/>
              </a:ext>
            </a:extLst>
          </p:cNvPr>
          <p:cNvSpPr>
            <a:spLocks noGrp="1"/>
          </p:cNvSpPr>
          <p:nvPr>
            <p:ph type="sldNum" sz="quarter" idx="12"/>
          </p:nvPr>
        </p:nvSpPr>
        <p:spPr>
          <a:xfrm>
            <a:off x="9135299" y="6406584"/>
            <a:ext cx="2743200" cy="365125"/>
          </a:xfrm>
        </p:spPr>
        <p:txBody>
          <a:bodyPr/>
          <a:lstStyle/>
          <a:p>
            <a:fld id="{6F650146-6B97-8947-8A6A-007B49C06F2E}" type="slidenum">
              <a:rPr lang="en-US" smtClean="0"/>
              <a:t>2</a:t>
            </a:fld>
            <a:endParaRPr lang="en-US" dirty="0"/>
          </a:p>
        </p:txBody>
      </p:sp>
      <p:pic>
        <p:nvPicPr>
          <p:cNvPr id="13" name="Picture 12">
            <a:extLst>
              <a:ext uri="{FF2B5EF4-FFF2-40B4-BE49-F238E27FC236}">
                <a16:creationId xmlns:a16="http://schemas.microsoft.com/office/drawing/2014/main" id="{32027AF3-0548-63C4-2CA3-A8ECE74AF5BC}"/>
              </a:ext>
            </a:extLst>
          </p:cNvPr>
          <p:cNvPicPr>
            <a:picLocks noChangeAspect="1"/>
          </p:cNvPicPr>
          <p:nvPr/>
        </p:nvPicPr>
        <p:blipFill>
          <a:blip r:embed="rId3"/>
          <a:stretch>
            <a:fillRect/>
          </a:stretch>
        </p:blipFill>
        <p:spPr>
          <a:xfrm>
            <a:off x="9195318" y="5927154"/>
            <a:ext cx="2198109" cy="726196"/>
          </a:xfrm>
          <a:prstGeom prst="rect">
            <a:avLst/>
          </a:prstGeom>
        </p:spPr>
      </p:pic>
      <p:sp>
        <p:nvSpPr>
          <p:cNvPr id="9" name="TextBox 8">
            <a:extLst>
              <a:ext uri="{FF2B5EF4-FFF2-40B4-BE49-F238E27FC236}">
                <a16:creationId xmlns:a16="http://schemas.microsoft.com/office/drawing/2014/main" id="{92366F15-F575-B44A-A09B-44EECDC05F61}"/>
              </a:ext>
            </a:extLst>
          </p:cNvPr>
          <p:cNvSpPr txBox="1"/>
          <p:nvPr/>
        </p:nvSpPr>
        <p:spPr>
          <a:xfrm>
            <a:off x="8110635" y="86291"/>
            <a:ext cx="4081365" cy="707886"/>
          </a:xfrm>
          <a:prstGeom prst="rect">
            <a:avLst/>
          </a:prstGeom>
          <a:noFill/>
        </p:spPr>
        <p:txBody>
          <a:bodyPr wrap="square">
            <a:spAutoFit/>
          </a:bodyPr>
          <a:lstStyle/>
          <a:p>
            <a:r>
              <a:rPr lang="en-US" sz="800" b="0" i="1" dirty="0">
                <a:solidFill>
                  <a:schemeClr val="bg2"/>
                </a:solidFill>
                <a:effectLst/>
                <a:latin typeface="Roboto" panose="02000000000000000000" pitchFamily="2" charset="0"/>
              </a:rPr>
              <a:t>Agent/Broker use only. Confidential and proprietary. Not to be distributed or shared with Medicare beneficiaries. Distribution to any person or company is prohibited and may be grounds for contract termination. The plan and benefit information contained in this document is pending government approval and subject to change. Final 2027 plan and benefit information may be discussed with beneficiaries on or after October 1.</a:t>
            </a:r>
            <a:endParaRPr lang="en-US" sz="800" i="1" dirty="0">
              <a:solidFill>
                <a:schemeClr val="bg2"/>
              </a:solidFill>
            </a:endParaRPr>
          </a:p>
        </p:txBody>
      </p:sp>
    </p:spTree>
    <p:extLst>
      <p:ext uri="{BB962C8B-B14F-4D97-AF65-F5344CB8AC3E}">
        <p14:creationId xmlns:p14="http://schemas.microsoft.com/office/powerpoint/2010/main" val="28312590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a:extLst>
              <a:ext uri="{FF2B5EF4-FFF2-40B4-BE49-F238E27FC236}">
                <a16:creationId xmlns:a16="http://schemas.microsoft.com/office/drawing/2014/main" id="{71AD98E0-45A1-F54C-E0A0-01F564C05EF7}"/>
              </a:ext>
            </a:extLst>
          </p:cNvPr>
          <p:cNvPicPr>
            <a:picLocks noChangeAspect="1"/>
          </p:cNvPicPr>
          <p:nvPr/>
        </p:nvPicPr>
        <p:blipFill rotWithShape="1">
          <a:blip r:embed="rId2"/>
          <a:srcRect l="6746" t="14240" r="22089" b="28570"/>
          <a:stretch/>
        </p:blipFill>
        <p:spPr>
          <a:xfrm>
            <a:off x="7637418" y="3164361"/>
            <a:ext cx="1677107" cy="779023"/>
          </a:xfrm>
          <a:prstGeom prst="rect">
            <a:avLst/>
          </a:prstGeom>
        </p:spPr>
      </p:pic>
      <p:pic>
        <p:nvPicPr>
          <p:cNvPr id="13" name="Picture 12">
            <a:extLst>
              <a:ext uri="{FF2B5EF4-FFF2-40B4-BE49-F238E27FC236}">
                <a16:creationId xmlns:a16="http://schemas.microsoft.com/office/drawing/2014/main" id="{AF6ADA94-A1EE-68A0-37F7-E36DC99473BC}"/>
              </a:ext>
            </a:extLst>
          </p:cNvPr>
          <p:cNvPicPr>
            <a:picLocks noChangeAspect="1"/>
          </p:cNvPicPr>
          <p:nvPr/>
        </p:nvPicPr>
        <p:blipFill>
          <a:blip r:embed="rId3"/>
          <a:srcRect b="78544"/>
          <a:stretch>
            <a:fillRect/>
          </a:stretch>
        </p:blipFill>
        <p:spPr>
          <a:xfrm>
            <a:off x="0" y="0"/>
            <a:ext cx="12192000" cy="1471449"/>
          </a:xfrm>
          <a:prstGeom prst="rect">
            <a:avLst/>
          </a:prstGeom>
        </p:spPr>
      </p:pic>
      <p:sp>
        <p:nvSpPr>
          <p:cNvPr id="11" name="Content Placeholder 2">
            <a:extLst>
              <a:ext uri="{FF2B5EF4-FFF2-40B4-BE49-F238E27FC236}">
                <a16:creationId xmlns:a16="http://schemas.microsoft.com/office/drawing/2014/main" id="{1EB09979-6079-450A-924F-37D675DD4B7B}"/>
              </a:ext>
            </a:extLst>
          </p:cNvPr>
          <p:cNvSpPr>
            <a:spLocks noGrp="1"/>
          </p:cNvSpPr>
          <p:nvPr>
            <p:ph idx="1"/>
          </p:nvPr>
        </p:nvSpPr>
        <p:spPr>
          <a:xfrm>
            <a:off x="4812151" y="1682676"/>
            <a:ext cx="7056942" cy="4435715"/>
          </a:xfrm>
        </p:spPr>
        <p:txBody>
          <a:bodyPr>
            <a:normAutofit/>
          </a:bodyPr>
          <a:lstStyle/>
          <a:p>
            <a:pPr>
              <a:buClr>
                <a:srgbClr val="004B70"/>
              </a:buClr>
              <a:buFont typeface="Wingdings" panose="05000000000000000000" pitchFamily="2" charset="2"/>
              <a:buChar char="§"/>
            </a:pPr>
            <a:r>
              <a:rPr lang="en-US" sz="2400" dirty="0">
                <a:solidFill>
                  <a:srgbClr val="004B70"/>
                </a:solidFill>
                <a:latin typeface="Aptos" panose="020B0004020202020204" pitchFamily="34" charset="0"/>
                <a:ea typeface="Axia" panose="020B0503030202020206" pitchFamily="34" charset="77"/>
              </a:rPr>
              <a:t>Serving 57 counties in Michigan’s lower peninsula</a:t>
            </a:r>
          </a:p>
          <a:p>
            <a:pPr lvl="1">
              <a:buClr>
                <a:srgbClr val="004B70"/>
              </a:buClr>
              <a:buFont typeface="Wingdings" panose="05000000000000000000" pitchFamily="2" charset="2"/>
              <a:buChar char="§"/>
            </a:pPr>
            <a:r>
              <a:rPr lang="en-US" sz="2000" dirty="0">
                <a:solidFill>
                  <a:srgbClr val="004B70"/>
                </a:solidFill>
                <a:latin typeface="Aptos" panose="020B0004020202020204" pitchFamily="34" charset="0"/>
                <a:ea typeface="Axia" panose="020B0503030202020206" pitchFamily="34" charset="77"/>
              </a:rPr>
              <a:t>Leaving Alcona, Alpena, Presque Isle.</a:t>
            </a:r>
          </a:p>
          <a:p>
            <a:pPr>
              <a:buClr>
                <a:srgbClr val="004B70"/>
              </a:buClr>
              <a:buFont typeface="Wingdings" panose="05000000000000000000" pitchFamily="2" charset="2"/>
              <a:buChar char="§"/>
            </a:pPr>
            <a:r>
              <a:rPr lang="en-US" altLang="en-US" sz="2400" dirty="0">
                <a:solidFill>
                  <a:srgbClr val="004B70"/>
                </a:solidFill>
                <a:latin typeface="Aptos" panose="020B0004020202020204" pitchFamily="34" charset="0"/>
                <a:ea typeface="Axia" panose="020B0503030202020206" pitchFamily="34" charset="77"/>
                <a:cs typeface="Arial" panose="020B0604020202020204" pitchFamily="34" charset="0"/>
              </a:rPr>
              <a:t>Comprehensive network of providers and hospitals to choose from, including:</a:t>
            </a:r>
          </a:p>
          <a:p>
            <a:pPr lvl="1">
              <a:buClr>
                <a:srgbClr val="004B70"/>
              </a:buClr>
              <a:buFont typeface="Wingdings" panose="05000000000000000000" pitchFamily="2" charset="2"/>
              <a:buChar char="Ø"/>
            </a:pPr>
            <a:endParaRPr lang="en-US" altLang="en-US" dirty="0">
              <a:solidFill>
                <a:srgbClr val="007295"/>
              </a:solidFill>
              <a:latin typeface="Aptos" panose="020B0004020202020204" pitchFamily="34" charset="0"/>
              <a:ea typeface="Axia" panose="020B0503030202020206" pitchFamily="34" charset="77"/>
              <a:cs typeface="Arial" panose="020B0604020202020204" pitchFamily="34" charset="0"/>
            </a:endParaRPr>
          </a:p>
          <a:p>
            <a:pPr lvl="1">
              <a:buClr>
                <a:srgbClr val="004B70"/>
              </a:buClr>
              <a:buFont typeface="Wingdings" panose="05000000000000000000" pitchFamily="2" charset="2"/>
              <a:buChar char="§"/>
            </a:pPr>
            <a:endParaRPr lang="en-US" altLang="en-US" dirty="0">
              <a:solidFill>
                <a:srgbClr val="004B70"/>
              </a:solidFill>
              <a:latin typeface="Aptos" panose="020B0004020202020204" pitchFamily="34" charset="0"/>
              <a:ea typeface="Axia" panose="020B0503030202020206" pitchFamily="34" charset="77"/>
              <a:cs typeface="Arial" panose="020B0604020202020204" pitchFamily="34" charset="0"/>
            </a:endParaRPr>
          </a:p>
          <a:p>
            <a:pPr marL="0" indent="0">
              <a:buClr>
                <a:srgbClr val="004B70"/>
              </a:buClr>
              <a:buNone/>
            </a:pPr>
            <a:endParaRPr lang="en-US" altLang="en-US" dirty="0">
              <a:solidFill>
                <a:srgbClr val="004A70"/>
              </a:solidFill>
              <a:latin typeface="Aptos" panose="020B0004020202020204" pitchFamily="34" charset="0"/>
              <a:ea typeface="Axia" panose="020B0503030202020206" pitchFamily="34" charset="77"/>
              <a:cs typeface="Arial" panose="020B0604020202020204" pitchFamily="34" charset="0"/>
            </a:endParaRPr>
          </a:p>
          <a:p>
            <a:pPr marL="0" indent="0">
              <a:buClr>
                <a:srgbClr val="004B70"/>
              </a:buClr>
              <a:buNone/>
            </a:pPr>
            <a:endParaRPr lang="en-US" dirty="0">
              <a:solidFill>
                <a:srgbClr val="004B70"/>
              </a:solidFill>
              <a:latin typeface="Aptos" panose="020B0004020202020204" pitchFamily="34" charset="0"/>
              <a:ea typeface="Axia" panose="020B0503030202020206" pitchFamily="34" charset="77"/>
            </a:endParaRPr>
          </a:p>
          <a:p>
            <a:pPr>
              <a:buClr>
                <a:srgbClr val="004B70"/>
              </a:buClr>
              <a:buFont typeface="Wingdings" panose="05000000000000000000" pitchFamily="2" charset="2"/>
              <a:buChar char="§"/>
            </a:pPr>
            <a:endParaRPr lang="en-US" dirty="0">
              <a:solidFill>
                <a:srgbClr val="004B70"/>
              </a:solidFill>
              <a:latin typeface="Aptos" panose="020B0004020202020204" pitchFamily="34" charset="0"/>
              <a:ea typeface="Axia" panose="020B0503030202020206" pitchFamily="34" charset="77"/>
            </a:endParaRPr>
          </a:p>
          <a:p>
            <a:pPr marL="0" indent="0">
              <a:buClr>
                <a:srgbClr val="004B70"/>
              </a:buClr>
              <a:buNone/>
            </a:pPr>
            <a:endParaRPr lang="en-US" dirty="0">
              <a:solidFill>
                <a:srgbClr val="004B70"/>
              </a:solidFill>
              <a:latin typeface="Aptos" panose="020B0004020202020204" pitchFamily="34" charset="0"/>
              <a:ea typeface="Axia" panose="020B0503030202020206" pitchFamily="34" charset="77"/>
            </a:endParaRPr>
          </a:p>
        </p:txBody>
      </p:sp>
      <p:sp>
        <p:nvSpPr>
          <p:cNvPr id="5" name="TextBox 4">
            <a:extLst>
              <a:ext uri="{FF2B5EF4-FFF2-40B4-BE49-F238E27FC236}">
                <a16:creationId xmlns:a16="http://schemas.microsoft.com/office/drawing/2014/main" id="{E2FB78F1-2A8F-F2C1-407E-2416A8A7154C}"/>
              </a:ext>
            </a:extLst>
          </p:cNvPr>
          <p:cNvSpPr txBox="1"/>
          <p:nvPr/>
        </p:nvSpPr>
        <p:spPr>
          <a:xfrm>
            <a:off x="368710" y="188934"/>
            <a:ext cx="7982810" cy="1077218"/>
          </a:xfrm>
          <a:prstGeom prst="rect">
            <a:avLst/>
          </a:prstGeom>
          <a:noFill/>
        </p:spPr>
        <p:txBody>
          <a:bodyPr wrap="square" rtlCol="0">
            <a:spAutoFit/>
          </a:bodyPr>
          <a:lstStyle/>
          <a:p>
            <a:r>
              <a:rPr lang="en-US" sz="3600" b="1" dirty="0">
                <a:solidFill>
                  <a:schemeClr val="bg1"/>
                </a:solidFill>
                <a:latin typeface="Aptos" panose="020B0004020202020204" pitchFamily="34" charset="0"/>
              </a:rPr>
              <a:t>McLaren Medicare </a:t>
            </a:r>
          </a:p>
          <a:p>
            <a:r>
              <a:rPr lang="en-US" sz="2800" b="1" dirty="0">
                <a:solidFill>
                  <a:schemeClr val="bg1"/>
                </a:solidFill>
                <a:latin typeface="Aptos" panose="020B0004020202020204" pitchFamily="34" charset="0"/>
              </a:rPr>
              <a:t>2027 Service Area</a:t>
            </a:r>
            <a:endParaRPr lang="en-US" sz="3600" b="1" dirty="0">
              <a:solidFill>
                <a:schemeClr val="bg1"/>
              </a:solidFill>
              <a:latin typeface="Aptos" panose="020B0004020202020204" pitchFamily="34" charset="0"/>
            </a:endParaRPr>
          </a:p>
        </p:txBody>
      </p:sp>
      <p:pic>
        <p:nvPicPr>
          <p:cNvPr id="18" name="Picture 17">
            <a:extLst>
              <a:ext uri="{FF2B5EF4-FFF2-40B4-BE49-F238E27FC236}">
                <a16:creationId xmlns:a16="http://schemas.microsoft.com/office/drawing/2014/main" id="{D560D29F-356F-4BDB-A2ED-45DCADA9765C}"/>
              </a:ext>
            </a:extLst>
          </p:cNvPr>
          <p:cNvPicPr>
            <a:picLocks noChangeAspect="1"/>
          </p:cNvPicPr>
          <p:nvPr/>
        </p:nvPicPr>
        <p:blipFill>
          <a:blip r:embed="rId4"/>
          <a:stretch>
            <a:fillRect/>
          </a:stretch>
        </p:blipFill>
        <p:spPr>
          <a:xfrm>
            <a:off x="10064212" y="4239932"/>
            <a:ext cx="1646775" cy="284443"/>
          </a:xfrm>
          <a:prstGeom prst="rect">
            <a:avLst/>
          </a:prstGeom>
        </p:spPr>
      </p:pic>
      <p:sp>
        <p:nvSpPr>
          <p:cNvPr id="8" name="Rectangle 7">
            <a:extLst>
              <a:ext uri="{FF2B5EF4-FFF2-40B4-BE49-F238E27FC236}">
                <a16:creationId xmlns:a16="http://schemas.microsoft.com/office/drawing/2014/main" id="{3C5D41B4-5D98-C1DC-8BA6-B250FB78670E}"/>
              </a:ext>
            </a:extLst>
          </p:cNvPr>
          <p:cNvSpPr/>
          <p:nvPr/>
        </p:nvSpPr>
        <p:spPr>
          <a:xfrm>
            <a:off x="257174" y="6339941"/>
            <a:ext cx="1628775" cy="518059"/>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4" name="Picture 13">
            <a:extLst>
              <a:ext uri="{FF2B5EF4-FFF2-40B4-BE49-F238E27FC236}">
                <a16:creationId xmlns:a16="http://schemas.microsoft.com/office/drawing/2014/main" id="{33484F2A-92C9-7687-4FCE-BAD7B7887E68}"/>
              </a:ext>
            </a:extLst>
          </p:cNvPr>
          <p:cNvPicPr>
            <a:picLocks noChangeAspect="1"/>
          </p:cNvPicPr>
          <p:nvPr/>
        </p:nvPicPr>
        <p:blipFill rotWithShape="1">
          <a:blip r:embed="rId5"/>
          <a:srcRect r="31920" b="32872"/>
          <a:stretch/>
        </p:blipFill>
        <p:spPr>
          <a:xfrm>
            <a:off x="5144848" y="3385294"/>
            <a:ext cx="2287652" cy="476250"/>
          </a:xfrm>
          <a:prstGeom prst="rect">
            <a:avLst/>
          </a:prstGeom>
        </p:spPr>
      </p:pic>
      <p:pic>
        <p:nvPicPr>
          <p:cNvPr id="15" name="Picture 14">
            <a:extLst>
              <a:ext uri="{FF2B5EF4-FFF2-40B4-BE49-F238E27FC236}">
                <a16:creationId xmlns:a16="http://schemas.microsoft.com/office/drawing/2014/main" id="{5BE071B7-27E9-992C-DBC7-3FE764E6EAEB}"/>
              </a:ext>
            </a:extLst>
          </p:cNvPr>
          <p:cNvPicPr>
            <a:picLocks noChangeAspect="1"/>
          </p:cNvPicPr>
          <p:nvPr/>
        </p:nvPicPr>
        <p:blipFill>
          <a:blip r:embed="rId6"/>
          <a:stretch>
            <a:fillRect/>
          </a:stretch>
        </p:blipFill>
        <p:spPr>
          <a:xfrm>
            <a:off x="9519443" y="3360442"/>
            <a:ext cx="1873984" cy="525953"/>
          </a:xfrm>
          <a:prstGeom prst="rect">
            <a:avLst/>
          </a:prstGeom>
        </p:spPr>
      </p:pic>
      <p:pic>
        <p:nvPicPr>
          <p:cNvPr id="16" name="Picture 15">
            <a:extLst>
              <a:ext uri="{FF2B5EF4-FFF2-40B4-BE49-F238E27FC236}">
                <a16:creationId xmlns:a16="http://schemas.microsoft.com/office/drawing/2014/main" id="{49D81F0A-77F0-AA73-376A-65148245CE4C}"/>
              </a:ext>
            </a:extLst>
          </p:cNvPr>
          <p:cNvPicPr>
            <a:picLocks noChangeAspect="1"/>
          </p:cNvPicPr>
          <p:nvPr/>
        </p:nvPicPr>
        <p:blipFill rotWithShape="1">
          <a:blip r:embed="rId7"/>
          <a:srcRect r="61778" b="47812"/>
          <a:stretch/>
        </p:blipFill>
        <p:spPr>
          <a:xfrm>
            <a:off x="5006415" y="4812302"/>
            <a:ext cx="1514475" cy="363022"/>
          </a:xfrm>
          <a:prstGeom prst="rect">
            <a:avLst/>
          </a:prstGeom>
        </p:spPr>
      </p:pic>
      <p:pic>
        <p:nvPicPr>
          <p:cNvPr id="17" name="Picture 16">
            <a:extLst>
              <a:ext uri="{FF2B5EF4-FFF2-40B4-BE49-F238E27FC236}">
                <a16:creationId xmlns:a16="http://schemas.microsoft.com/office/drawing/2014/main" id="{60267207-F587-A047-73EE-7A0C6C394C93}"/>
              </a:ext>
            </a:extLst>
          </p:cNvPr>
          <p:cNvPicPr>
            <a:picLocks noChangeAspect="1"/>
          </p:cNvPicPr>
          <p:nvPr/>
        </p:nvPicPr>
        <p:blipFill>
          <a:blip r:embed="rId8"/>
          <a:stretch>
            <a:fillRect/>
          </a:stretch>
        </p:blipFill>
        <p:spPr>
          <a:xfrm>
            <a:off x="6451116" y="4899942"/>
            <a:ext cx="3675448" cy="220527"/>
          </a:xfrm>
          <a:prstGeom prst="rect">
            <a:avLst/>
          </a:prstGeom>
        </p:spPr>
      </p:pic>
      <p:pic>
        <p:nvPicPr>
          <p:cNvPr id="19" name="Picture 18">
            <a:extLst>
              <a:ext uri="{FF2B5EF4-FFF2-40B4-BE49-F238E27FC236}">
                <a16:creationId xmlns:a16="http://schemas.microsoft.com/office/drawing/2014/main" id="{743888E4-A935-39C2-1A98-0ABC0BD586DC}"/>
              </a:ext>
            </a:extLst>
          </p:cNvPr>
          <p:cNvPicPr>
            <a:picLocks noChangeAspect="1"/>
          </p:cNvPicPr>
          <p:nvPr/>
        </p:nvPicPr>
        <p:blipFill>
          <a:blip r:embed="rId9"/>
          <a:stretch>
            <a:fillRect/>
          </a:stretch>
        </p:blipFill>
        <p:spPr>
          <a:xfrm>
            <a:off x="7988584" y="4041777"/>
            <a:ext cx="2910855" cy="531548"/>
          </a:xfrm>
          <a:prstGeom prst="rect">
            <a:avLst/>
          </a:prstGeom>
        </p:spPr>
      </p:pic>
      <p:pic>
        <p:nvPicPr>
          <p:cNvPr id="20" name="Picture 2">
            <a:extLst>
              <a:ext uri="{FF2B5EF4-FFF2-40B4-BE49-F238E27FC236}">
                <a16:creationId xmlns:a16="http://schemas.microsoft.com/office/drawing/2014/main" id="{47181ED5-92AF-958F-1DF7-7CE3446DB5D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275614" y="4695516"/>
            <a:ext cx="1247651" cy="748590"/>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0">
            <a:extLst>
              <a:ext uri="{FF2B5EF4-FFF2-40B4-BE49-F238E27FC236}">
                <a16:creationId xmlns:a16="http://schemas.microsoft.com/office/drawing/2014/main" id="{EFD0287C-A1C9-64C7-C4FE-F5DC15642136}"/>
              </a:ext>
            </a:extLst>
          </p:cNvPr>
          <p:cNvPicPr>
            <a:picLocks noChangeAspect="1"/>
          </p:cNvPicPr>
          <p:nvPr/>
        </p:nvPicPr>
        <p:blipFill>
          <a:blip r:embed="rId11"/>
          <a:stretch>
            <a:fillRect/>
          </a:stretch>
        </p:blipFill>
        <p:spPr>
          <a:xfrm>
            <a:off x="4953483" y="4102764"/>
            <a:ext cx="2695575" cy="409575"/>
          </a:xfrm>
          <a:prstGeom prst="rect">
            <a:avLst/>
          </a:prstGeom>
        </p:spPr>
      </p:pic>
      <p:sp>
        <p:nvSpPr>
          <p:cNvPr id="9" name="Slide Number Placeholder 6">
            <a:extLst>
              <a:ext uri="{FF2B5EF4-FFF2-40B4-BE49-F238E27FC236}">
                <a16:creationId xmlns:a16="http://schemas.microsoft.com/office/drawing/2014/main" id="{308FE167-7E79-CEEF-2F3B-0FF944CE0750}"/>
              </a:ext>
            </a:extLst>
          </p:cNvPr>
          <p:cNvSpPr txBox="1">
            <a:spLocks/>
          </p:cNvSpPr>
          <p:nvPr/>
        </p:nvSpPr>
        <p:spPr>
          <a:xfrm>
            <a:off x="9135299" y="6406584"/>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F650146-6B97-8947-8A6A-007B49C06F2E}" type="slidenum">
              <a:rPr lang="en-US" smtClean="0"/>
              <a:pPr/>
              <a:t>3</a:t>
            </a:fld>
            <a:endParaRPr lang="en-US" dirty="0"/>
          </a:p>
        </p:txBody>
      </p:sp>
      <p:pic>
        <p:nvPicPr>
          <p:cNvPr id="7" name="Picture 6">
            <a:extLst>
              <a:ext uri="{FF2B5EF4-FFF2-40B4-BE49-F238E27FC236}">
                <a16:creationId xmlns:a16="http://schemas.microsoft.com/office/drawing/2014/main" id="{6F9AD723-5E60-62FA-4DAB-856F58728157}"/>
              </a:ext>
            </a:extLst>
          </p:cNvPr>
          <p:cNvPicPr>
            <a:picLocks noChangeAspect="1"/>
          </p:cNvPicPr>
          <p:nvPr/>
        </p:nvPicPr>
        <p:blipFill>
          <a:blip r:embed="rId12"/>
          <a:srcRect l="16230" t="17825" r="6516" b="16905"/>
          <a:stretch>
            <a:fillRect/>
          </a:stretch>
        </p:blipFill>
        <p:spPr>
          <a:xfrm>
            <a:off x="-5132" y="1521088"/>
            <a:ext cx="4612365" cy="5042997"/>
          </a:xfrm>
          <a:prstGeom prst="rect">
            <a:avLst/>
          </a:prstGeom>
        </p:spPr>
      </p:pic>
      <p:pic>
        <p:nvPicPr>
          <p:cNvPr id="3" name="Picture 2">
            <a:extLst>
              <a:ext uri="{FF2B5EF4-FFF2-40B4-BE49-F238E27FC236}">
                <a16:creationId xmlns:a16="http://schemas.microsoft.com/office/drawing/2014/main" id="{6B945A05-B8C3-BC0B-46AF-687AD1BC6593}"/>
              </a:ext>
            </a:extLst>
          </p:cNvPr>
          <p:cNvPicPr>
            <a:picLocks noChangeAspect="1"/>
          </p:cNvPicPr>
          <p:nvPr/>
        </p:nvPicPr>
        <p:blipFill>
          <a:blip r:embed="rId13"/>
          <a:stretch>
            <a:fillRect/>
          </a:stretch>
        </p:blipFill>
        <p:spPr>
          <a:xfrm>
            <a:off x="9195318" y="5927154"/>
            <a:ext cx="2198109" cy="726196"/>
          </a:xfrm>
          <a:prstGeom prst="rect">
            <a:avLst/>
          </a:prstGeom>
        </p:spPr>
      </p:pic>
      <p:pic>
        <p:nvPicPr>
          <p:cNvPr id="24" name="Picture 23">
            <a:extLst>
              <a:ext uri="{FF2B5EF4-FFF2-40B4-BE49-F238E27FC236}">
                <a16:creationId xmlns:a16="http://schemas.microsoft.com/office/drawing/2014/main" id="{046B77F7-F991-D396-E881-D57AE9588E72}"/>
              </a:ext>
            </a:extLst>
          </p:cNvPr>
          <p:cNvPicPr>
            <a:picLocks noChangeAspect="1"/>
          </p:cNvPicPr>
          <p:nvPr/>
        </p:nvPicPr>
        <p:blipFill>
          <a:blip r:embed="rId12"/>
          <a:srcRect l="66295" t="82462" b="3433"/>
          <a:stretch>
            <a:fillRect/>
          </a:stretch>
        </p:blipFill>
        <p:spPr>
          <a:xfrm>
            <a:off x="3516073" y="5438973"/>
            <a:ext cx="1953998" cy="1058284"/>
          </a:xfrm>
          <a:prstGeom prst="rect">
            <a:avLst/>
          </a:prstGeom>
        </p:spPr>
      </p:pic>
      <p:sp>
        <p:nvSpPr>
          <p:cNvPr id="10" name="TextBox 9">
            <a:extLst>
              <a:ext uri="{FF2B5EF4-FFF2-40B4-BE49-F238E27FC236}">
                <a16:creationId xmlns:a16="http://schemas.microsoft.com/office/drawing/2014/main" id="{404FC9AC-F3FE-58E1-FC74-207357AA73DB}"/>
              </a:ext>
            </a:extLst>
          </p:cNvPr>
          <p:cNvSpPr txBox="1"/>
          <p:nvPr/>
        </p:nvSpPr>
        <p:spPr>
          <a:xfrm>
            <a:off x="8110635" y="86291"/>
            <a:ext cx="4081365" cy="707886"/>
          </a:xfrm>
          <a:prstGeom prst="rect">
            <a:avLst/>
          </a:prstGeom>
          <a:noFill/>
        </p:spPr>
        <p:txBody>
          <a:bodyPr wrap="square">
            <a:spAutoFit/>
          </a:bodyPr>
          <a:lstStyle/>
          <a:p>
            <a:r>
              <a:rPr lang="en-US" sz="800" b="0" i="1" dirty="0">
                <a:solidFill>
                  <a:schemeClr val="bg2"/>
                </a:solidFill>
                <a:effectLst/>
                <a:latin typeface="Roboto" panose="02000000000000000000" pitchFamily="2" charset="0"/>
              </a:rPr>
              <a:t>Agent/Broker use only. Confidential and proprietary. Not to be distributed or shared with Medicare beneficiaries. Distribution to any person or company is prohibited and may be grounds for contract termination. The plan and benefit information contained in this document is pending government approval and subject to change. Final 2027 plan and benefit information may be discussed with beneficiaries on or after October 1.</a:t>
            </a:r>
            <a:endParaRPr lang="en-US" sz="800" i="1" dirty="0">
              <a:solidFill>
                <a:schemeClr val="bg2"/>
              </a:solidFill>
            </a:endParaRPr>
          </a:p>
        </p:txBody>
      </p:sp>
    </p:spTree>
    <p:extLst>
      <p:ext uri="{BB962C8B-B14F-4D97-AF65-F5344CB8AC3E}">
        <p14:creationId xmlns:p14="http://schemas.microsoft.com/office/powerpoint/2010/main" val="38318121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4EEF67-F6AA-EEB7-0973-0FDE1F90451C}"/>
            </a:ext>
          </a:extLst>
        </p:cNvPr>
        <p:cNvGrpSpPr/>
        <p:nvPr/>
      </p:nvGrpSpPr>
      <p:grpSpPr>
        <a:xfrm>
          <a:off x="0" y="0"/>
          <a:ext cx="0" cy="0"/>
          <a:chOff x="0" y="0"/>
          <a:chExt cx="0" cy="0"/>
        </a:xfrm>
      </p:grpSpPr>
      <p:pic>
        <p:nvPicPr>
          <p:cNvPr id="11" name="Picture 10">
            <a:extLst>
              <a:ext uri="{FF2B5EF4-FFF2-40B4-BE49-F238E27FC236}">
                <a16:creationId xmlns:a16="http://schemas.microsoft.com/office/drawing/2014/main" id="{81135AFB-04AC-2ABA-8F89-AE5AB808F5C0}"/>
              </a:ext>
            </a:extLst>
          </p:cNvPr>
          <p:cNvPicPr>
            <a:picLocks noChangeAspect="1"/>
          </p:cNvPicPr>
          <p:nvPr/>
        </p:nvPicPr>
        <p:blipFill>
          <a:blip r:embed="rId2"/>
          <a:srcRect b="78544"/>
          <a:stretch>
            <a:fillRect/>
          </a:stretch>
        </p:blipFill>
        <p:spPr>
          <a:xfrm>
            <a:off x="0" y="0"/>
            <a:ext cx="12192000" cy="1471449"/>
          </a:xfrm>
          <a:prstGeom prst="rect">
            <a:avLst/>
          </a:prstGeom>
        </p:spPr>
      </p:pic>
      <p:sp>
        <p:nvSpPr>
          <p:cNvPr id="2" name="TextBox 1">
            <a:extLst>
              <a:ext uri="{FF2B5EF4-FFF2-40B4-BE49-F238E27FC236}">
                <a16:creationId xmlns:a16="http://schemas.microsoft.com/office/drawing/2014/main" id="{8C100926-4971-FAFB-B9FF-28739C8BBC8C}"/>
              </a:ext>
            </a:extLst>
          </p:cNvPr>
          <p:cNvSpPr txBox="1"/>
          <p:nvPr/>
        </p:nvSpPr>
        <p:spPr>
          <a:xfrm>
            <a:off x="410412" y="1728250"/>
            <a:ext cx="10164824" cy="2642326"/>
          </a:xfrm>
          <a:prstGeom prst="rect">
            <a:avLst/>
          </a:prstGeom>
          <a:noFill/>
          <a:ln>
            <a:noFill/>
          </a:ln>
        </p:spPr>
        <p:txBody>
          <a:bodyPr wrap="square" rtlCol="0">
            <a:spAutoFit/>
          </a:bodyPr>
          <a:lstStyle/>
          <a:p>
            <a:pPr marL="342900" indent="-342900">
              <a:lnSpc>
                <a:spcPct val="125000"/>
              </a:lnSpc>
              <a:buFont typeface="Wingdings" panose="05000000000000000000" pitchFamily="2" charset="2"/>
              <a:buChar char="§"/>
            </a:pPr>
            <a:r>
              <a:rPr lang="en-US" sz="2200" b="1" dirty="0">
                <a:solidFill>
                  <a:srgbClr val="004A70"/>
                </a:solidFill>
                <a:latin typeface="Aptos" panose="020B0004020202020204" pitchFamily="34" charset="0"/>
              </a:rPr>
              <a:t>NEW</a:t>
            </a:r>
            <a:r>
              <a:rPr lang="en-US" sz="2200" dirty="0">
                <a:solidFill>
                  <a:srgbClr val="004B70"/>
                </a:solidFill>
                <a:latin typeface="Aptos" panose="020B0004020202020204" pitchFamily="34" charset="0"/>
              </a:rPr>
              <a:t> for 2027 –  The </a:t>
            </a:r>
            <a:r>
              <a:rPr lang="en-US" sz="2200" b="1" dirty="0">
                <a:solidFill>
                  <a:srgbClr val="004B70"/>
                </a:solidFill>
                <a:latin typeface="Aptos" panose="020B0004020202020204" pitchFamily="34" charset="0"/>
              </a:rPr>
              <a:t>Inspire</a:t>
            </a:r>
            <a:r>
              <a:rPr lang="en-US" sz="2200" dirty="0">
                <a:solidFill>
                  <a:srgbClr val="004B70"/>
                </a:solidFill>
                <a:latin typeface="Aptos" panose="020B0004020202020204" pitchFamily="34" charset="0"/>
              </a:rPr>
              <a:t> Plan now has a tiered network. Still </a:t>
            </a:r>
            <a:r>
              <a:rPr lang="en-US" sz="2200" b="1" dirty="0">
                <a:solidFill>
                  <a:srgbClr val="004B70"/>
                </a:solidFill>
                <a:latin typeface="Aptos" panose="020B0004020202020204" pitchFamily="34" charset="0"/>
              </a:rPr>
              <a:t>$0 Premium</a:t>
            </a:r>
          </a:p>
          <a:p>
            <a:pPr marL="800100" lvl="1" indent="-342900">
              <a:lnSpc>
                <a:spcPct val="125000"/>
              </a:lnSpc>
              <a:buClr>
                <a:srgbClr val="004B70"/>
              </a:buClr>
              <a:buFont typeface="Arial" panose="020B0604020202020204" pitchFamily="34" charset="0"/>
              <a:buChar char="•"/>
            </a:pPr>
            <a:r>
              <a:rPr lang="en-US" sz="2200" dirty="0">
                <a:solidFill>
                  <a:srgbClr val="004B70"/>
                </a:solidFill>
                <a:latin typeface="Aptos" panose="020B0004020202020204" pitchFamily="34" charset="0"/>
              </a:rPr>
              <a:t>Tier 1 = McLaren Providers/Facilities</a:t>
            </a:r>
          </a:p>
          <a:p>
            <a:pPr marL="800100" lvl="1" indent="-342900">
              <a:lnSpc>
                <a:spcPct val="125000"/>
              </a:lnSpc>
              <a:buClr>
                <a:srgbClr val="004B70"/>
              </a:buClr>
              <a:buFont typeface="Arial" panose="020B0604020202020204" pitchFamily="34" charset="0"/>
              <a:buChar char="•"/>
            </a:pPr>
            <a:r>
              <a:rPr lang="en-US" sz="2200" dirty="0">
                <a:solidFill>
                  <a:srgbClr val="004B70"/>
                </a:solidFill>
                <a:latin typeface="Aptos" panose="020B0004020202020204" pitchFamily="34" charset="0"/>
              </a:rPr>
              <a:t>Tier 2 = Other contracted providers</a:t>
            </a:r>
          </a:p>
          <a:p>
            <a:pPr marL="800100" lvl="1" indent="-342900">
              <a:lnSpc>
                <a:spcPct val="125000"/>
              </a:lnSpc>
              <a:buClr>
                <a:srgbClr val="004B70"/>
              </a:buClr>
              <a:buFont typeface="Arial" panose="020B0604020202020204" pitchFamily="34" charset="0"/>
              <a:buChar char="•"/>
            </a:pPr>
            <a:r>
              <a:rPr lang="en-US" sz="2200" dirty="0">
                <a:solidFill>
                  <a:srgbClr val="004B70"/>
                </a:solidFill>
                <a:latin typeface="Aptos" panose="020B0004020202020204" pitchFamily="34" charset="0"/>
              </a:rPr>
              <a:t>Lower cost share for some benefits if services received from Tier 1 providers</a:t>
            </a:r>
          </a:p>
          <a:p>
            <a:pPr marL="342900" indent="-342900">
              <a:lnSpc>
                <a:spcPct val="125000"/>
              </a:lnSpc>
              <a:buClr>
                <a:srgbClr val="004B70"/>
              </a:buClr>
              <a:buFont typeface="Wingdings" panose="05000000000000000000" pitchFamily="2" charset="2"/>
              <a:buChar char="§"/>
            </a:pPr>
            <a:r>
              <a:rPr lang="en-US" sz="2400" b="1" dirty="0">
                <a:solidFill>
                  <a:srgbClr val="004B70"/>
                </a:solidFill>
                <a:latin typeface="Aptos" panose="020B0004020202020204" pitchFamily="34" charset="0"/>
              </a:rPr>
              <a:t>Cost share changes by Plan </a:t>
            </a:r>
            <a:r>
              <a:rPr lang="en-US" sz="2400" dirty="0">
                <a:solidFill>
                  <a:srgbClr val="004B70"/>
                </a:solidFill>
                <a:latin typeface="Aptos" panose="020B0004020202020204" pitchFamily="34" charset="0"/>
              </a:rPr>
              <a:t>begin on next page</a:t>
            </a:r>
          </a:p>
          <a:p>
            <a:pPr marL="342900" indent="-342900">
              <a:lnSpc>
                <a:spcPct val="125000"/>
              </a:lnSpc>
              <a:buClr>
                <a:srgbClr val="004B70"/>
              </a:buClr>
              <a:buFont typeface="Wingdings" panose="05000000000000000000" pitchFamily="2" charset="2"/>
              <a:buChar char="§"/>
            </a:pPr>
            <a:endParaRPr lang="en-US" sz="2200" b="1" dirty="0">
              <a:solidFill>
                <a:srgbClr val="004B70"/>
              </a:solidFill>
              <a:latin typeface="Aptos" panose="020B0004020202020204" pitchFamily="34" charset="0"/>
            </a:endParaRPr>
          </a:p>
        </p:txBody>
      </p:sp>
      <p:sp>
        <p:nvSpPr>
          <p:cNvPr id="5" name="TextBox 4">
            <a:extLst>
              <a:ext uri="{FF2B5EF4-FFF2-40B4-BE49-F238E27FC236}">
                <a16:creationId xmlns:a16="http://schemas.microsoft.com/office/drawing/2014/main" id="{EE6EFA66-894B-0C2A-60F2-2FBA38DDD147}"/>
              </a:ext>
            </a:extLst>
          </p:cNvPr>
          <p:cNvSpPr txBox="1"/>
          <p:nvPr/>
        </p:nvSpPr>
        <p:spPr>
          <a:xfrm>
            <a:off x="602840" y="271120"/>
            <a:ext cx="6821689" cy="1200329"/>
          </a:xfrm>
          <a:prstGeom prst="rect">
            <a:avLst/>
          </a:prstGeom>
          <a:noFill/>
        </p:spPr>
        <p:txBody>
          <a:bodyPr wrap="square" rtlCol="0">
            <a:spAutoFit/>
          </a:bodyPr>
          <a:lstStyle/>
          <a:p>
            <a:r>
              <a:rPr lang="en-US" sz="3600" b="1" dirty="0">
                <a:solidFill>
                  <a:schemeClr val="bg1"/>
                </a:solidFill>
                <a:latin typeface="Aptos" panose="020B0004020202020204" pitchFamily="34" charset="0"/>
              </a:rPr>
              <a:t>McLaren Medicare </a:t>
            </a:r>
          </a:p>
          <a:p>
            <a:r>
              <a:rPr lang="en-US" sz="3600" b="1" dirty="0">
                <a:solidFill>
                  <a:schemeClr val="bg1"/>
                </a:solidFill>
                <a:latin typeface="Aptos" panose="020B0004020202020204" pitchFamily="34" charset="0"/>
              </a:rPr>
              <a:t>Plan Changes for 2027</a:t>
            </a:r>
          </a:p>
        </p:txBody>
      </p:sp>
      <p:sp>
        <p:nvSpPr>
          <p:cNvPr id="7" name="Slide Number Placeholder 6">
            <a:extLst>
              <a:ext uri="{FF2B5EF4-FFF2-40B4-BE49-F238E27FC236}">
                <a16:creationId xmlns:a16="http://schemas.microsoft.com/office/drawing/2014/main" id="{1143A2EC-76CC-B30A-12FB-BA5ABC315FFB}"/>
              </a:ext>
            </a:extLst>
          </p:cNvPr>
          <p:cNvSpPr>
            <a:spLocks noGrp="1"/>
          </p:cNvSpPr>
          <p:nvPr>
            <p:ph type="sldNum" sz="quarter" idx="12"/>
          </p:nvPr>
        </p:nvSpPr>
        <p:spPr>
          <a:xfrm>
            <a:off x="9135299" y="6406584"/>
            <a:ext cx="2743200" cy="365125"/>
          </a:xfrm>
        </p:spPr>
        <p:txBody>
          <a:bodyPr/>
          <a:lstStyle/>
          <a:p>
            <a:fld id="{6F650146-6B97-8947-8A6A-007B49C06F2E}" type="slidenum">
              <a:rPr lang="en-US" smtClean="0"/>
              <a:t>4</a:t>
            </a:fld>
            <a:endParaRPr lang="en-US" dirty="0"/>
          </a:p>
        </p:txBody>
      </p:sp>
      <p:pic>
        <p:nvPicPr>
          <p:cNvPr id="9" name="Picture 8">
            <a:extLst>
              <a:ext uri="{FF2B5EF4-FFF2-40B4-BE49-F238E27FC236}">
                <a16:creationId xmlns:a16="http://schemas.microsoft.com/office/drawing/2014/main" id="{6E28982E-E896-CD6F-E458-28D5FAFAA668}"/>
              </a:ext>
            </a:extLst>
          </p:cNvPr>
          <p:cNvPicPr>
            <a:picLocks noChangeAspect="1"/>
          </p:cNvPicPr>
          <p:nvPr/>
        </p:nvPicPr>
        <p:blipFill>
          <a:blip r:embed="rId3"/>
          <a:stretch>
            <a:fillRect/>
          </a:stretch>
        </p:blipFill>
        <p:spPr>
          <a:xfrm>
            <a:off x="9195318" y="5927154"/>
            <a:ext cx="2198109" cy="726196"/>
          </a:xfrm>
          <a:prstGeom prst="rect">
            <a:avLst/>
          </a:prstGeom>
        </p:spPr>
      </p:pic>
      <p:sp>
        <p:nvSpPr>
          <p:cNvPr id="10" name="TextBox 9">
            <a:extLst>
              <a:ext uri="{FF2B5EF4-FFF2-40B4-BE49-F238E27FC236}">
                <a16:creationId xmlns:a16="http://schemas.microsoft.com/office/drawing/2014/main" id="{BD836D14-9BC9-1175-DB5B-5201D2A2CF50}"/>
              </a:ext>
            </a:extLst>
          </p:cNvPr>
          <p:cNvSpPr txBox="1"/>
          <p:nvPr/>
        </p:nvSpPr>
        <p:spPr>
          <a:xfrm>
            <a:off x="8110635" y="86291"/>
            <a:ext cx="4081365" cy="707886"/>
          </a:xfrm>
          <a:prstGeom prst="rect">
            <a:avLst/>
          </a:prstGeom>
          <a:noFill/>
        </p:spPr>
        <p:txBody>
          <a:bodyPr wrap="square">
            <a:spAutoFit/>
          </a:bodyPr>
          <a:lstStyle/>
          <a:p>
            <a:r>
              <a:rPr lang="en-US" sz="800" b="0" i="1" dirty="0">
                <a:solidFill>
                  <a:schemeClr val="bg2"/>
                </a:solidFill>
                <a:effectLst/>
                <a:latin typeface="Roboto" panose="02000000000000000000" pitchFamily="2" charset="0"/>
              </a:rPr>
              <a:t>Agent/Broker use only. Confidential and proprietary. Not to be distributed or shared with Medicare beneficiaries. Distribution to any person or company is prohibited and may be grounds for contract termination. The plan and benefit information contained in this document is pending government approval and subject to change. Final 2027 plan and benefit information may be discussed with beneficiaries on or after October 1.</a:t>
            </a:r>
            <a:endParaRPr lang="en-US" sz="800" i="1" dirty="0">
              <a:solidFill>
                <a:schemeClr val="bg2"/>
              </a:solidFill>
            </a:endParaRPr>
          </a:p>
        </p:txBody>
      </p:sp>
    </p:spTree>
    <p:extLst>
      <p:ext uri="{BB962C8B-B14F-4D97-AF65-F5344CB8AC3E}">
        <p14:creationId xmlns:p14="http://schemas.microsoft.com/office/powerpoint/2010/main" val="21458554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1696B518-5D43-2F5B-6ED4-BF4B0A9E6B0D}"/>
              </a:ext>
            </a:extLst>
          </p:cNvPr>
          <p:cNvPicPr>
            <a:picLocks noChangeAspect="1"/>
          </p:cNvPicPr>
          <p:nvPr/>
        </p:nvPicPr>
        <p:blipFill>
          <a:blip r:embed="rId2"/>
          <a:srcRect b="78544"/>
          <a:stretch>
            <a:fillRect/>
          </a:stretch>
        </p:blipFill>
        <p:spPr>
          <a:xfrm>
            <a:off x="0" y="0"/>
            <a:ext cx="12192000" cy="1471449"/>
          </a:xfrm>
          <a:prstGeom prst="rect">
            <a:avLst/>
          </a:prstGeom>
        </p:spPr>
      </p:pic>
      <p:sp>
        <p:nvSpPr>
          <p:cNvPr id="3" name="Content Placeholder 2">
            <a:extLst>
              <a:ext uri="{FF2B5EF4-FFF2-40B4-BE49-F238E27FC236}">
                <a16:creationId xmlns:a16="http://schemas.microsoft.com/office/drawing/2014/main" id="{EF00D439-D0F3-FC24-1402-14A19696D635}"/>
              </a:ext>
            </a:extLst>
          </p:cNvPr>
          <p:cNvSpPr>
            <a:spLocks noGrp="1"/>
          </p:cNvSpPr>
          <p:nvPr>
            <p:ph idx="1"/>
          </p:nvPr>
        </p:nvSpPr>
        <p:spPr>
          <a:xfrm>
            <a:off x="123076" y="1479707"/>
            <a:ext cx="6486145" cy="615802"/>
          </a:xfrm>
        </p:spPr>
        <p:txBody>
          <a:bodyPr>
            <a:normAutofit lnSpcReduction="10000"/>
          </a:bodyPr>
          <a:lstStyle/>
          <a:p>
            <a:pPr marL="0" indent="0" algn="l" rtl="0" eaLnBrk="1" fontAlgn="b" latinLnBrk="0" hangingPunct="1">
              <a:spcBef>
                <a:spcPts val="0"/>
              </a:spcBef>
              <a:spcAft>
                <a:spcPts val="0"/>
              </a:spcAft>
              <a:buNone/>
            </a:pPr>
            <a:r>
              <a:rPr lang="en-US" sz="2400" b="1" dirty="0">
                <a:solidFill>
                  <a:srgbClr val="004A70"/>
                </a:solidFill>
                <a:latin typeface="Axia" panose="020B0503030202020206"/>
                <a:ea typeface="Axia" panose="020B0503030202020206" pitchFamily="34" charset="77"/>
              </a:rPr>
              <a:t>McLaren Inspire HMO - </a:t>
            </a:r>
            <a:r>
              <a:rPr lang="en-US" sz="2400" b="1" i="0" u="none" strike="noStrike" kern="1200" dirty="0">
                <a:solidFill>
                  <a:srgbClr val="004A70"/>
                </a:solidFill>
                <a:effectLst/>
                <a:latin typeface="Axia" panose="020B0503030202020206"/>
              </a:rPr>
              <a:t>Premium:</a:t>
            </a:r>
            <a:r>
              <a:rPr lang="en-US" sz="2400" dirty="0">
                <a:latin typeface="Axia" panose="020B0503030202020206"/>
              </a:rPr>
              <a:t> </a:t>
            </a:r>
            <a:r>
              <a:rPr lang="en-US" sz="2400" b="1" i="0" u="none" strike="noStrike" kern="1200" dirty="0">
                <a:solidFill>
                  <a:srgbClr val="004A70"/>
                </a:solidFill>
                <a:effectLst/>
                <a:latin typeface="Axia" panose="020B0503030202020206"/>
              </a:rPr>
              <a:t>$0</a:t>
            </a:r>
            <a:endParaRPr lang="en-US" sz="2400" dirty="0">
              <a:solidFill>
                <a:srgbClr val="004A70"/>
              </a:solidFill>
              <a:latin typeface="Axia" panose="020B0503030202020206"/>
              <a:ea typeface="Axia" panose="020B0503030202020206" pitchFamily="34" charset="77"/>
            </a:endParaRPr>
          </a:p>
          <a:p>
            <a:pPr marL="0" indent="0">
              <a:spcBef>
                <a:spcPts val="0"/>
              </a:spcBef>
              <a:buClr>
                <a:srgbClr val="004B70"/>
              </a:buClr>
              <a:buNone/>
            </a:pPr>
            <a:r>
              <a:rPr lang="en-US" sz="1800" b="1" dirty="0">
                <a:solidFill>
                  <a:srgbClr val="004A70"/>
                </a:solidFill>
                <a:latin typeface="Axia" panose="020B0503030202020206" pitchFamily="34" charset="77"/>
                <a:ea typeface="Axia" panose="020B0503030202020206" pitchFamily="34" charset="77"/>
              </a:rPr>
              <a:t>H6322-001</a:t>
            </a:r>
          </a:p>
          <a:p>
            <a:pPr marL="0" indent="0">
              <a:spcBef>
                <a:spcPts val="0"/>
              </a:spcBef>
              <a:buClr>
                <a:srgbClr val="004B70"/>
              </a:buClr>
              <a:buNone/>
            </a:pPr>
            <a:endParaRPr lang="en-US" sz="800" dirty="0">
              <a:solidFill>
                <a:srgbClr val="004B70"/>
              </a:solidFill>
              <a:latin typeface="Axia" panose="020B0503030202020206" pitchFamily="34" charset="77"/>
              <a:ea typeface="Axia" panose="020B0503030202020206" pitchFamily="34" charset="77"/>
            </a:endParaRPr>
          </a:p>
          <a:p>
            <a:pPr marL="0" indent="0">
              <a:spcBef>
                <a:spcPts val="0"/>
              </a:spcBef>
              <a:buClr>
                <a:srgbClr val="004B70"/>
              </a:buClr>
              <a:buNone/>
            </a:pPr>
            <a:endParaRPr lang="en-US" sz="1600" dirty="0">
              <a:solidFill>
                <a:srgbClr val="004B70"/>
              </a:solidFill>
              <a:latin typeface="Axia" panose="020B0503030202020206" pitchFamily="34" charset="77"/>
              <a:ea typeface="Axia" panose="020B0503030202020206" pitchFamily="34" charset="77"/>
            </a:endParaRPr>
          </a:p>
          <a:p>
            <a:pPr marL="0" indent="0">
              <a:spcBef>
                <a:spcPts val="0"/>
              </a:spcBef>
              <a:buClr>
                <a:srgbClr val="004B70"/>
              </a:buClr>
              <a:buNone/>
            </a:pPr>
            <a:endParaRPr lang="en-US" sz="1600" dirty="0">
              <a:solidFill>
                <a:srgbClr val="004B70"/>
              </a:solidFill>
              <a:latin typeface="Axia" panose="020B0503030202020206" pitchFamily="34" charset="77"/>
              <a:ea typeface="Axia" panose="020B0503030202020206" pitchFamily="34" charset="77"/>
            </a:endParaRPr>
          </a:p>
          <a:p>
            <a:pPr marL="0" indent="0">
              <a:spcBef>
                <a:spcPts val="0"/>
              </a:spcBef>
              <a:buClr>
                <a:srgbClr val="004B70"/>
              </a:buClr>
              <a:buNone/>
            </a:pPr>
            <a:endParaRPr lang="en-US" sz="1600" dirty="0">
              <a:solidFill>
                <a:srgbClr val="004B70"/>
              </a:solidFill>
              <a:latin typeface="Axia" panose="020B0503030202020206" pitchFamily="34" charset="77"/>
              <a:ea typeface="Axia" panose="020B0503030202020206" pitchFamily="34" charset="77"/>
            </a:endParaRPr>
          </a:p>
          <a:p>
            <a:pPr marL="0" indent="0">
              <a:spcBef>
                <a:spcPts val="0"/>
              </a:spcBef>
              <a:buClr>
                <a:srgbClr val="004B70"/>
              </a:buClr>
              <a:buNone/>
            </a:pPr>
            <a:endParaRPr lang="en-US" sz="1600" dirty="0">
              <a:solidFill>
                <a:srgbClr val="004B70"/>
              </a:solidFill>
              <a:latin typeface="Axia" panose="020B0503030202020206" pitchFamily="34" charset="77"/>
              <a:ea typeface="Axia" panose="020B0503030202020206" pitchFamily="34" charset="77"/>
            </a:endParaRPr>
          </a:p>
          <a:p>
            <a:pPr marL="0" indent="0">
              <a:spcBef>
                <a:spcPts val="0"/>
              </a:spcBef>
              <a:buClr>
                <a:srgbClr val="004B70"/>
              </a:buClr>
              <a:buNone/>
            </a:pPr>
            <a:endParaRPr lang="en-US" sz="1600" dirty="0">
              <a:solidFill>
                <a:srgbClr val="004B70"/>
              </a:solidFill>
              <a:latin typeface="Axia" panose="020B0503030202020206" pitchFamily="34" charset="77"/>
              <a:ea typeface="Axia" panose="020B0503030202020206" pitchFamily="34" charset="77"/>
            </a:endParaRPr>
          </a:p>
          <a:p>
            <a:pPr marL="0" indent="0">
              <a:spcBef>
                <a:spcPts val="0"/>
              </a:spcBef>
              <a:buClr>
                <a:srgbClr val="004B70"/>
              </a:buClr>
              <a:buNone/>
            </a:pPr>
            <a:endParaRPr lang="en-US" sz="1600" dirty="0">
              <a:solidFill>
                <a:srgbClr val="004B70"/>
              </a:solidFill>
              <a:latin typeface="Axia" panose="020B0503030202020206" pitchFamily="34" charset="77"/>
              <a:ea typeface="Axia" panose="020B0503030202020206" pitchFamily="34" charset="77"/>
            </a:endParaRPr>
          </a:p>
          <a:p>
            <a:pPr marL="0" indent="0">
              <a:spcBef>
                <a:spcPts val="0"/>
              </a:spcBef>
              <a:buClr>
                <a:srgbClr val="004B70"/>
              </a:buClr>
              <a:buNone/>
            </a:pPr>
            <a:endParaRPr lang="en-US" sz="1600" dirty="0">
              <a:solidFill>
                <a:srgbClr val="004B70"/>
              </a:solidFill>
              <a:latin typeface="Axia" panose="020B0503030202020206" pitchFamily="34" charset="77"/>
              <a:ea typeface="Axia" panose="020B0503030202020206" pitchFamily="34" charset="77"/>
            </a:endParaRPr>
          </a:p>
          <a:p>
            <a:pPr marL="0" indent="0">
              <a:spcBef>
                <a:spcPts val="0"/>
              </a:spcBef>
              <a:buClr>
                <a:srgbClr val="004B70"/>
              </a:buClr>
              <a:buNone/>
            </a:pPr>
            <a:endParaRPr lang="en-US" sz="1800" dirty="0">
              <a:solidFill>
                <a:srgbClr val="004B70"/>
              </a:solidFill>
              <a:latin typeface="Axia" panose="020B0503030202020206" pitchFamily="34" charset="77"/>
              <a:ea typeface="Axia" panose="020B0503030202020206" pitchFamily="34" charset="77"/>
            </a:endParaRPr>
          </a:p>
          <a:p>
            <a:pPr marL="0" indent="0">
              <a:spcBef>
                <a:spcPts val="0"/>
              </a:spcBef>
              <a:buClr>
                <a:srgbClr val="004B70"/>
              </a:buClr>
              <a:buNone/>
            </a:pPr>
            <a:endParaRPr lang="en-US" sz="1800" dirty="0">
              <a:solidFill>
                <a:srgbClr val="004B70"/>
              </a:solidFill>
              <a:latin typeface="Axia" panose="020B0503030202020206" pitchFamily="34" charset="77"/>
              <a:ea typeface="Axia" panose="020B0503030202020206" pitchFamily="34" charset="77"/>
            </a:endParaRPr>
          </a:p>
          <a:p>
            <a:pPr marL="0" indent="0">
              <a:spcBef>
                <a:spcPts val="0"/>
              </a:spcBef>
              <a:buClr>
                <a:srgbClr val="004B70"/>
              </a:buClr>
              <a:buNone/>
            </a:pPr>
            <a:endParaRPr lang="en-US" sz="1800" dirty="0">
              <a:solidFill>
                <a:srgbClr val="004B70"/>
              </a:solidFill>
              <a:latin typeface="Axia" panose="020B0503030202020206" pitchFamily="34" charset="77"/>
              <a:ea typeface="Axia" panose="020B0503030202020206" pitchFamily="34" charset="77"/>
            </a:endParaRPr>
          </a:p>
          <a:p>
            <a:pPr marL="0" indent="0" algn="ctr">
              <a:buClr>
                <a:srgbClr val="004B70"/>
              </a:buClr>
              <a:buNone/>
            </a:pPr>
            <a:endParaRPr lang="en-US" sz="2400" dirty="0">
              <a:solidFill>
                <a:srgbClr val="004A70"/>
              </a:solidFill>
              <a:latin typeface="Axia" panose="020B0503030202020206" pitchFamily="34" charset="77"/>
              <a:ea typeface="Axia" panose="020B0503030202020206" pitchFamily="34" charset="77"/>
            </a:endParaRPr>
          </a:p>
        </p:txBody>
      </p:sp>
      <p:sp>
        <p:nvSpPr>
          <p:cNvPr id="11" name="TextBox 10">
            <a:extLst>
              <a:ext uri="{FF2B5EF4-FFF2-40B4-BE49-F238E27FC236}">
                <a16:creationId xmlns:a16="http://schemas.microsoft.com/office/drawing/2014/main" id="{B5EE1917-82B6-F9D8-E848-34BE76183810}"/>
              </a:ext>
            </a:extLst>
          </p:cNvPr>
          <p:cNvSpPr txBox="1"/>
          <p:nvPr/>
        </p:nvSpPr>
        <p:spPr>
          <a:xfrm>
            <a:off x="8665698" y="2066934"/>
            <a:ext cx="5220812" cy="2062103"/>
          </a:xfrm>
          <a:prstGeom prst="rect">
            <a:avLst/>
          </a:prstGeom>
          <a:noFill/>
        </p:spPr>
        <p:txBody>
          <a:bodyPr wrap="square">
            <a:spAutoFit/>
          </a:bodyPr>
          <a:lstStyle/>
          <a:p>
            <a:pPr marL="0" indent="0">
              <a:spcBef>
                <a:spcPts val="0"/>
              </a:spcBef>
              <a:buClr>
                <a:srgbClr val="004B70"/>
              </a:buClr>
              <a:buNone/>
            </a:pPr>
            <a:r>
              <a:rPr lang="en-US" sz="1400" b="1" dirty="0">
                <a:solidFill>
                  <a:srgbClr val="004B70"/>
                </a:solidFill>
                <a:latin typeface="Axia" panose="020B0503030202020206"/>
                <a:ea typeface="Calibri" panose="020F0502020204030204" pitchFamily="34" charset="0"/>
                <a:cs typeface="Calibri" panose="020F0502020204030204" pitchFamily="34" charset="0"/>
              </a:rPr>
              <a:t>Durable Medical Equipment :	20%</a:t>
            </a:r>
          </a:p>
          <a:p>
            <a:pPr marL="0" indent="0">
              <a:spcBef>
                <a:spcPts val="0"/>
              </a:spcBef>
              <a:buClr>
                <a:srgbClr val="004B70"/>
              </a:buClr>
              <a:buNone/>
            </a:pPr>
            <a:r>
              <a:rPr lang="en-US" sz="1400" b="1" dirty="0">
                <a:solidFill>
                  <a:srgbClr val="004B70"/>
                </a:solidFill>
                <a:latin typeface="Axia" panose="020B0503030202020206"/>
                <a:ea typeface="Calibri" panose="020F0502020204030204" pitchFamily="34" charset="0"/>
                <a:cs typeface="Calibri" panose="020F0502020204030204" pitchFamily="34" charset="0"/>
              </a:rPr>
              <a:t>Diabetic Supplies:		$0</a:t>
            </a:r>
          </a:p>
          <a:p>
            <a:pPr marL="0" indent="0">
              <a:spcBef>
                <a:spcPts val="0"/>
              </a:spcBef>
              <a:buClr>
                <a:srgbClr val="004B70"/>
              </a:buClr>
              <a:buNone/>
            </a:pPr>
            <a:r>
              <a:rPr lang="en-US" sz="1400" b="1" dirty="0">
                <a:solidFill>
                  <a:srgbClr val="004B70"/>
                </a:solidFill>
                <a:latin typeface="Axia" panose="020B0503030202020206"/>
                <a:ea typeface="Calibri" panose="020F0502020204030204" pitchFamily="34" charset="0"/>
                <a:cs typeface="Calibri" panose="020F0502020204030204" pitchFamily="34" charset="0"/>
              </a:rPr>
              <a:t>Diabetic Shoes/Inserts:	     	20%</a:t>
            </a:r>
          </a:p>
          <a:p>
            <a:pPr marL="0" indent="0">
              <a:spcBef>
                <a:spcPts val="0"/>
              </a:spcBef>
              <a:buClr>
                <a:srgbClr val="004B70"/>
              </a:buClr>
              <a:buNone/>
            </a:pPr>
            <a:r>
              <a:rPr lang="en-US" sz="1400" b="1" dirty="0">
                <a:solidFill>
                  <a:srgbClr val="004B70"/>
                </a:solidFill>
                <a:latin typeface="Axia" panose="020B0503030202020206"/>
                <a:ea typeface="Calibri" panose="020F0502020204030204" pitchFamily="34" charset="0"/>
                <a:cs typeface="Calibri" panose="020F0502020204030204" pitchFamily="34" charset="0"/>
              </a:rPr>
              <a:t>Dialysis Services:		20%</a:t>
            </a:r>
          </a:p>
          <a:p>
            <a:pPr marL="0" indent="0">
              <a:spcBef>
                <a:spcPts val="0"/>
              </a:spcBef>
              <a:buClr>
                <a:srgbClr val="004B70"/>
              </a:buClr>
              <a:buNone/>
            </a:pPr>
            <a:r>
              <a:rPr lang="en-US" sz="1400" b="1" dirty="0">
                <a:solidFill>
                  <a:srgbClr val="004B70"/>
                </a:solidFill>
                <a:latin typeface="Axia" panose="020B0503030202020206"/>
                <a:ea typeface="Calibri" panose="020F0502020204030204" pitchFamily="34" charset="0"/>
                <a:cs typeface="Calibri" panose="020F0502020204030204" pitchFamily="34" charset="0"/>
              </a:rPr>
              <a:t>Medicare Part B Insulin Drugs:	$35</a:t>
            </a:r>
          </a:p>
          <a:p>
            <a:pPr marL="0" indent="0">
              <a:spcBef>
                <a:spcPts val="0"/>
              </a:spcBef>
              <a:buClr>
                <a:srgbClr val="004B70"/>
              </a:buClr>
              <a:buNone/>
            </a:pPr>
            <a:r>
              <a:rPr lang="en-US" sz="1400" b="1" dirty="0">
                <a:solidFill>
                  <a:srgbClr val="004B70"/>
                </a:solidFill>
                <a:latin typeface="Axia" panose="020B0503030202020206"/>
                <a:ea typeface="Calibri" panose="020F0502020204030204" pitchFamily="34" charset="0"/>
                <a:cs typeface="Calibri" panose="020F0502020204030204" pitchFamily="34" charset="0"/>
              </a:rPr>
              <a:t>Medicare Part B Chemotherapy:	20%</a:t>
            </a:r>
          </a:p>
          <a:p>
            <a:pPr marL="0" indent="0">
              <a:spcBef>
                <a:spcPts val="0"/>
              </a:spcBef>
              <a:buClr>
                <a:srgbClr val="004B70"/>
              </a:buClr>
              <a:buNone/>
            </a:pPr>
            <a:r>
              <a:rPr lang="en-US" sz="1400" b="1" dirty="0">
                <a:solidFill>
                  <a:srgbClr val="004B70"/>
                </a:solidFill>
                <a:latin typeface="Axia" panose="020B0503030202020206"/>
                <a:ea typeface="Calibri" panose="020F0502020204030204" pitchFamily="34" charset="0"/>
                <a:cs typeface="Calibri" panose="020F0502020204030204" pitchFamily="34" charset="0"/>
              </a:rPr>
              <a:t>Other Medicare Part B Drugs:	20%</a:t>
            </a:r>
          </a:p>
          <a:p>
            <a:pPr marL="0" indent="0">
              <a:spcBef>
                <a:spcPts val="0"/>
              </a:spcBef>
              <a:buClr>
                <a:srgbClr val="004B70"/>
              </a:buClr>
              <a:buNone/>
            </a:pPr>
            <a:endParaRPr lang="en-US" sz="1400" dirty="0">
              <a:solidFill>
                <a:srgbClr val="004B70"/>
              </a:solidFill>
              <a:latin typeface="Axia" panose="020B0503030202020206"/>
              <a:ea typeface="Calibri" panose="020F0502020204030204" pitchFamily="34" charset="0"/>
              <a:cs typeface="Calibri" panose="020F0502020204030204" pitchFamily="34" charset="0"/>
            </a:endParaRPr>
          </a:p>
          <a:p>
            <a:pPr marL="0" indent="0">
              <a:buClr>
                <a:srgbClr val="004B70"/>
              </a:buClr>
              <a:buNone/>
            </a:pPr>
            <a:endParaRPr lang="en-US" sz="1600" dirty="0">
              <a:solidFill>
                <a:srgbClr val="004A70"/>
              </a:solidFill>
              <a:latin typeface="Axia" panose="020B0503030202020206" pitchFamily="34" charset="77"/>
              <a:ea typeface="Axia" panose="020B0503030202020206" pitchFamily="34" charset="77"/>
            </a:endParaRPr>
          </a:p>
        </p:txBody>
      </p:sp>
      <p:sp>
        <p:nvSpPr>
          <p:cNvPr id="14" name="TextBox 13">
            <a:extLst>
              <a:ext uri="{FF2B5EF4-FFF2-40B4-BE49-F238E27FC236}">
                <a16:creationId xmlns:a16="http://schemas.microsoft.com/office/drawing/2014/main" id="{96585A74-514A-3E42-5FC3-D071DDA6F4D1}"/>
              </a:ext>
            </a:extLst>
          </p:cNvPr>
          <p:cNvSpPr txBox="1"/>
          <p:nvPr/>
        </p:nvSpPr>
        <p:spPr>
          <a:xfrm>
            <a:off x="4552168" y="2066934"/>
            <a:ext cx="4019049" cy="4355038"/>
          </a:xfrm>
          <a:prstGeom prst="rect">
            <a:avLst/>
          </a:prstGeom>
          <a:noFill/>
        </p:spPr>
        <p:txBody>
          <a:bodyPr wrap="none" rtlCol="0">
            <a:spAutoFit/>
          </a:bodyPr>
          <a:lstStyle/>
          <a:p>
            <a:pPr marL="0" indent="0">
              <a:spcBef>
                <a:spcPts val="0"/>
              </a:spcBef>
              <a:buClr>
                <a:srgbClr val="004B70"/>
              </a:buClr>
              <a:buNone/>
            </a:pPr>
            <a:r>
              <a:rPr lang="en-US" sz="1400" b="1" dirty="0">
                <a:solidFill>
                  <a:srgbClr val="004B70"/>
                </a:solidFill>
                <a:latin typeface="Axia" panose="020B0503030202020206"/>
                <a:ea typeface="Calibri" panose="020F0502020204030204" pitchFamily="34" charset="0"/>
                <a:cs typeface="Calibri" panose="020F0502020204030204" pitchFamily="34" charset="0"/>
              </a:rPr>
              <a:t>Therapeutic Radiological Services:	20%</a:t>
            </a:r>
          </a:p>
          <a:p>
            <a:pPr marL="0" indent="0">
              <a:spcBef>
                <a:spcPts val="0"/>
              </a:spcBef>
              <a:buClr>
                <a:srgbClr val="004B70"/>
              </a:buClr>
              <a:buNone/>
            </a:pPr>
            <a:r>
              <a:rPr lang="en-US" sz="1400" b="1" dirty="0">
                <a:solidFill>
                  <a:srgbClr val="004B70"/>
                </a:solidFill>
                <a:latin typeface="Axia" panose="020B0503030202020206"/>
                <a:ea typeface="Calibri" panose="020F0502020204030204" pitchFamily="34" charset="0"/>
                <a:cs typeface="Calibri" panose="020F0502020204030204" pitchFamily="34" charset="0"/>
              </a:rPr>
              <a:t>Outpatient X-Ray Services:	</a:t>
            </a:r>
            <a:r>
              <a:rPr lang="en-US" sz="1400" b="1" dirty="0">
                <a:solidFill>
                  <a:srgbClr val="004B70"/>
                </a:solidFill>
                <a:highlight>
                  <a:srgbClr val="BCE4E5"/>
                </a:highlight>
                <a:latin typeface="Axia" panose="020B0503030202020206"/>
                <a:ea typeface="Calibri" panose="020F0502020204030204" pitchFamily="34" charset="0"/>
                <a:cs typeface="Calibri" panose="020F0502020204030204" pitchFamily="34" charset="0"/>
              </a:rPr>
              <a:t>$25 - $200 T1</a:t>
            </a:r>
          </a:p>
          <a:p>
            <a:pPr marL="0" indent="0">
              <a:spcBef>
                <a:spcPts val="0"/>
              </a:spcBef>
              <a:buClr>
                <a:srgbClr val="004B70"/>
              </a:buClr>
              <a:buNone/>
            </a:pPr>
            <a:r>
              <a:rPr lang="en-US" sz="1400" b="1" dirty="0">
                <a:solidFill>
                  <a:srgbClr val="004B70"/>
                </a:solidFill>
                <a:latin typeface="Axia" panose="020B0503030202020206"/>
                <a:ea typeface="Calibri" panose="020F0502020204030204" pitchFamily="34" charset="0"/>
                <a:cs typeface="Calibri" panose="020F0502020204030204" pitchFamily="34" charset="0"/>
              </a:rPr>
              <a:t>			</a:t>
            </a:r>
            <a:r>
              <a:rPr lang="en-US" sz="1400" b="1" dirty="0">
                <a:solidFill>
                  <a:srgbClr val="004B70"/>
                </a:solidFill>
                <a:highlight>
                  <a:srgbClr val="BCE4E5"/>
                </a:highlight>
                <a:latin typeface="Axia" panose="020B0503030202020206"/>
                <a:ea typeface="Calibri" panose="020F0502020204030204" pitchFamily="34" charset="0"/>
                <a:cs typeface="Calibri" panose="020F0502020204030204" pitchFamily="34" charset="0"/>
              </a:rPr>
              <a:t>$25 - $375 T2</a:t>
            </a:r>
          </a:p>
          <a:p>
            <a:pPr marL="0" indent="0">
              <a:spcBef>
                <a:spcPts val="0"/>
              </a:spcBef>
              <a:buClr>
                <a:srgbClr val="004B70"/>
              </a:buClr>
              <a:buNone/>
            </a:pPr>
            <a:r>
              <a:rPr lang="en-US" sz="1400" b="1" dirty="0">
                <a:solidFill>
                  <a:srgbClr val="004B70"/>
                </a:solidFill>
                <a:latin typeface="Axia" panose="020B0503030202020206"/>
                <a:ea typeface="Calibri" panose="020F0502020204030204" pitchFamily="34" charset="0"/>
                <a:cs typeface="Calibri" panose="020F0502020204030204" pitchFamily="34" charset="0"/>
              </a:rPr>
              <a:t>Lab Services: 		$0</a:t>
            </a:r>
          </a:p>
          <a:p>
            <a:pPr marL="0" indent="0">
              <a:spcBef>
                <a:spcPts val="0"/>
              </a:spcBef>
              <a:buClr>
                <a:srgbClr val="004B70"/>
              </a:buClr>
              <a:buNone/>
            </a:pPr>
            <a:r>
              <a:rPr lang="en-US" sz="1400" b="1" dirty="0">
                <a:solidFill>
                  <a:srgbClr val="004B70"/>
                </a:solidFill>
                <a:latin typeface="Axia" panose="020B0503030202020206"/>
                <a:ea typeface="Calibri" panose="020F0502020204030204" pitchFamily="34" charset="0"/>
                <a:cs typeface="Calibri" panose="020F0502020204030204" pitchFamily="34" charset="0"/>
              </a:rPr>
              <a:t>Primary Care Physician Services:	$0</a:t>
            </a:r>
          </a:p>
          <a:p>
            <a:pPr>
              <a:buClr>
                <a:srgbClr val="004B70"/>
              </a:buClr>
            </a:pPr>
            <a:r>
              <a:rPr lang="en-US" sz="1400" b="1" dirty="0">
                <a:solidFill>
                  <a:srgbClr val="004B70"/>
                </a:solidFill>
                <a:latin typeface="Axia" panose="020B0503030202020206"/>
                <a:ea typeface="Calibri" panose="020F0502020204030204" pitchFamily="34" charset="0"/>
                <a:cs typeface="Calibri" panose="020F0502020204030204" pitchFamily="34" charset="0"/>
              </a:rPr>
              <a:t>Telehealth Benefits - McLarenNow :	$0</a:t>
            </a:r>
          </a:p>
          <a:p>
            <a:pPr>
              <a:buClr>
                <a:srgbClr val="004B70"/>
              </a:buClr>
            </a:pPr>
            <a:r>
              <a:rPr lang="en-US" sz="1400" b="1" dirty="0">
                <a:solidFill>
                  <a:srgbClr val="004B70"/>
                </a:solidFill>
                <a:latin typeface="Axia" panose="020B0503030202020206"/>
                <a:ea typeface="Calibri" panose="020F0502020204030204" pitchFamily="34" charset="0"/>
                <a:cs typeface="Calibri" panose="020F0502020204030204" pitchFamily="34" charset="0"/>
              </a:rPr>
              <a:t>Physician Specialist Services:	</a:t>
            </a:r>
            <a:r>
              <a:rPr lang="en-US" sz="1400" b="1" dirty="0">
                <a:solidFill>
                  <a:srgbClr val="004B70"/>
                </a:solidFill>
                <a:highlight>
                  <a:srgbClr val="BCE4E5"/>
                </a:highlight>
                <a:latin typeface="Axia" panose="020B0503030202020206"/>
                <a:ea typeface="Calibri" panose="020F0502020204030204" pitchFamily="34" charset="0"/>
                <a:cs typeface="Calibri" panose="020F0502020204030204" pitchFamily="34" charset="0"/>
              </a:rPr>
              <a:t>$40 T1/$45 T2</a:t>
            </a:r>
          </a:p>
          <a:p>
            <a:pPr>
              <a:buClr>
                <a:srgbClr val="004B70"/>
              </a:buClr>
            </a:pPr>
            <a:r>
              <a:rPr lang="en-US" sz="1400" b="1" dirty="0">
                <a:solidFill>
                  <a:srgbClr val="004B70"/>
                </a:solidFill>
                <a:latin typeface="Axia" panose="020B0503030202020206"/>
                <a:ea typeface="Calibri" panose="020F0502020204030204" pitchFamily="34" charset="0"/>
                <a:cs typeface="Calibri" panose="020F0502020204030204" pitchFamily="34" charset="0"/>
              </a:rPr>
              <a:t>Chiropractic Services:		$15</a:t>
            </a:r>
          </a:p>
          <a:p>
            <a:pPr marL="0" marR="0" lvl="0" indent="0" algn="l" defTabSz="914400" rtl="0" eaLnBrk="1" fontAlgn="auto" latinLnBrk="0" hangingPunct="1">
              <a:lnSpc>
                <a:spcPct val="100000"/>
              </a:lnSpc>
              <a:spcBef>
                <a:spcPts val="0"/>
              </a:spcBef>
              <a:spcAft>
                <a:spcPts val="0"/>
              </a:spcAft>
              <a:buClr>
                <a:srgbClr val="004B70"/>
              </a:buClr>
              <a:buSzTx/>
              <a:buFontTx/>
              <a:buNone/>
              <a:tabLst/>
              <a:defRPr/>
            </a:pPr>
            <a:r>
              <a:rPr lang="en-US" sz="1400" b="1" dirty="0">
                <a:solidFill>
                  <a:srgbClr val="004B70"/>
                </a:solidFill>
                <a:latin typeface="Axia" panose="020B0503030202020206"/>
                <a:ea typeface="Calibri" panose="020F0502020204030204" pitchFamily="34" charset="0"/>
                <a:cs typeface="Calibri" panose="020F0502020204030204" pitchFamily="34" charset="0"/>
              </a:rPr>
              <a:t>Podiatry Services:		</a:t>
            </a:r>
            <a:r>
              <a:rPr kumimoji="0" lang="en-US" sz="1400" b="1" i="0" u="none" strike="noStrike" kern="1200" cap="none" spc="0" normalizeH="0" baseline="0" noProof="0" dirty="0">
                <a:ln>
                  <a:noFill/>
                </a:ln>
                <a:solidFill>
                  <a:srgbClr val="004B70"/>
                </a:solidFill>
                <a:effectLst/>
                <a:highlight>
                  <a:srgbClr val="BCE4E5"/>
                </a:highlight>
                <a:uLnTx/>
                <a:uFillTx/>
                <a:latin typeface="Axia" panose="020B0503030202020206"/>
                <a:ea typeface="Calibri" panose="020F0502020204030204" pitchFamily="34" charset="0"/>
                <a:cs typeface="Calibri" panose="020F0502020204030204" pitchFamily="34" charset="0"/>
              </a:rPr>
              <a:t>$40 T1/$45 T2</a:t>
            </a:r>
          </a:p>
          <a:p>
            <a:pPr>
              <a:buClr>
                <a:srgbClr val="004B70"/>
              </a:buClr>
            </a:pPr>
            <a:r>
              <a:rPr lang="en-US" sz="1400" b="1" dirty="0">
                <a:solidFill>
                  <a:srgbClr val="004B70"/>
                </a:solidFill>
                <a:latin typeface="Axia" panose="020B0503030202020206"/>
                <a:ea typeface="Calibri" panose="020F0502020204030204" pitchFamily="34" charset="0"/>
                <a:cs typeface="Calibri" panose="020F0502020204030204" pitchFamily="34" charset="0"/>
              </a:rPr>
              <a:t>Individual Psychiatric Services: 	$45</a:t>
            </a:r>
          </a:p>
          <a:p>
            <a:pPr>
              <a:buClr>
                <a:srgbClr val="004B70"/>
              </a:buClr>
            </a:pPr>
            <a:r>
              <a:rPr lang="en-US" sz="1400" b="1" dirty="0">
                <a:solidFill>
                  <a:srgbClr val="004B70"/>
                </a:solidFill>
                <a:latin typeface="Axia" panose="020B0503030202020206"/>
                <a:ea typeface="Calibri" panose="020F0502020204030204" pitchFamily="34" charset="0"/>
                <a:cs typeface="Calibri" panose="020F0502020204030204" pitchFamily="34" charset="0"/>
              </a:rPr>
              <a:t>Physical Therapy/Speech Services:	$35</a:t>
            </a:r>
          </a:p>
          <a:p>
            <a:pPr>
              <a:buClr>
                <a:srgbClr val="004B70"/>
              </a:buClr>
            </a:pPr>
            <a:r>
              <a:rPr lang="en-US" sz="1400" b="1" dirty="0">
                <a:solidFill>
                  <a:srgbClr val="004B70"/>
                </a:solidFill>
                <a:latin typeface="Axia" panose="020B0503030202020206"/>
                <a:ea typeface="Calibri" panose="020F0502020204030204" pitchFamily="34" charset="0"/>
                <a:cs typeface="Calibri" panose="020F0502020204030204" pitchFamily="34" charset="0"/>
              </a:rPr>
              <a:t>Occupational Therapy Services:	$35</a:t>
            </a:r>
          </a:p>
          <a:p>
            <a:pPr marL="0" indent="0">
              <a:spcBef>
                <a:spcPts val="0"/>
              </a:spcBef>
              <a:buClr>
                <a:srgbClr val="004B70"/>
              </a:buClr>
              <a:buNone/>
            </a:pPr>
            <a:r>
              <a:rPr lang="en-US" sz="1400" b="1" dirty="0">
                <a:solidFill>
                  <a:srgbClr val="004B70"/>
                </a:solidFill>
                <a:latin typeface="Axia" panose="020B0503030202020206"/>
                <a:ea typeface="Calibri" panose="020F0502020204030204" pitchFamily="34" charset="0"/>
                <a:cs typeface="Calibri" panose="020F0502020204030204" pitchFamily="34" charset="0"/>
              </a:rPr>
              <a:t>Cardiac Rehabilitation Services:	$30</a:t>
            </a:r>
          </a:p>
          <a:p>
            <a:pPr marL="0" indent="0">
              <a:spcBef>
                <a:spcPts val="0"/>
              </a:spcBef>
              <a:buClr>
                <a:srgbClr val="004B70"/>
              </a:buClr>
              <a:buNone/>
            </a:pPr>
            <a:r>
              <a:rPr lang="en-US" sz="1400" b="1" dirty="0">
                <a:solidFill>
                  <a:srgbClr val="004B70"/>
                </a:solidFill>
                <a:latin typeface="Axia" panose="020B0503030202020206"/>
                <a:ea typeface="Calibri" panose="020F0502020204030204" pitchFamily="34" charset="0"/>
                <a:cs typeface="Calibri" panose="020F0502020204030204" pitchFamily="34" charset="0"/>
              </a:rPr>
              <a:t>Pulmonary Rehabilitation Services:	$25</a:t>
            </a:r>
          </a:p>
          <a:p>
            <a:pPr>
              <a:buClr>
                <a:srgbClr val="004B70"/>
              </a:buClr>
            </a:pPr>
            <a:r>
              <a:rPr lang="en-US" sz="1400" b="1" dirty="0">
                <a:solidFill>
                  <a:srgbClr val="004B70"/>
                </a:solidFill>
                <a:latin typeface="Axia" panose="020B0503030202020206"/>
                <a:ea typeface="Calibri" panose="020F0502020204030204" pitchFamily="34" charset="0"/>
                <a:cs typeface="Calibri" panose="020F0502020204030204" pitchFamily="34" charset="0"/>
              </a:rPr>
              <a:t>Home Health Services:		$0</a:t>
            </a:r>
          </a:p>
          <a:p>
            <a:pPr marL="0" indent="0">
              <a:spcBef>
                <a:spcPts val="0"/>
              </a:spcBef>
              <a:buClr>
                <a:srgbClr val="004B70"/>
              </a:buClr>
              <a:buNone/>
            </a:pPr>
            <a:endParaRPr lang="en-US" sz="1300" dirty="0">
              <a:solidFill>
                <a:srgbClr val="004B70"/>
              </a:solidFill>
              <a:latin typeface="Aptos" panose="020B0004020202020204" pitchFamily="34" charset="0"/>
              <a:ea typeface="Axia" panose="020B0503030202020206" pitchFamily="34" charset="77"/>
            </a:endParaRPr>
          </a:p>
          <a:p>
            <a:pPr>
              <a:buClr>
                <a:srgbClr val="004B70"/>
              </a:buClr>
            </a:pPr>
            <a:endParaRPr lang="en-US" sz="1300" dirty="0">
              <a:solidFill>
                <a:srgbClr val="004B70"/>
              </a:solidFill>
              <a:latin typeface="Aptos" panose="020B0004020202020204" pitchFamily="34" charset="0"/>
              <a:ea typeface="Axia" panose="020B0503030202020206" pitchFamily="34" charset="77"/>
            </a:endParaRPr>
          </a:p>
          <a:p>
            <a:pPr>
              <a:buClr>
                <a:srgbClr val="004B70"/>
              </a:buClr>
            </a:pPr>
            <a:endParaRPr lang="en-US" sz="1300" dirty="0">
              <a:solidFill>
                <a:srgbClr val="004B70"/>
              </a:solidFill>
              <a:latin typeface="Aptos" panose="020B0004020202020204" pitchFamily="34" charset="0"/>
              <a:ea typeface="Axia" panose="020B0503030202020206" pitchFamily="34" charset="77"/>
            </a:endParaRPr>
          </a:p>
          <a:p>
            <a:pPr>
              <a:buClr>
                <a:srgbClr val="004B70"/>
              </a:buClr>
            </a:pPr>
            <a:endParaRPr lang="en-US" sz="1300" dirty="0">
              <a:solidFill>
                <a:srgbClr val="004B70"/>
              </a:solidFill>
              <a:latin typeface="Aptos" panose="020B0004020202020204" pitchFamily="34" charset="0"/>
              <a:ea typeface="Axia" panose="020B0503030202020206" pitchFamily="34" charset="77"/>
            </a:endParaRPr>
          </a:p>
          <a:p>
            <a:pPr marL="0" indent="0">
              <a:spcBef>
                <a:spcPts val="0"/>
              </a:spcBef>
              <a:buClr>
                <a:srgbClr val="004B70"/>
              </a:buClr>
              <a:buNone/>
            </a:pPr>
            <a:endParaRPr lang="en-US" sz="1300" dirty="0">
              <a:solidFill>
                <a:srgbClr val="004B70"/>
              </a:solidFill>
              <a:latin typeface="Aptos" panose="020B0004020202020204" pitchFamily="34" charset="0"/>
              <a:ea typeface="Axia" panose="020B0503030202020206" pitchFamily="34" charset="77"/>
            </a:endParaRPr>
          </a:p>
        </p:txBody>
      </p:sp>
      <p:cxnSp>
        <p:nvCxnSpPr>
          <p:cNvPr id="17" name="Straight Connector 16">
            <a:extLst>
              <a:ext uri="{FF2B5EF4-FFF2-40B4-BE49-F238E27FC236}">
                <a16:creationId xmlns:a16="http://schemas.microsoft.com/office/drawing/2014/main" id="{857080E3-C99C-1991-EBA0-A8B9376AF8A9}"/>
              </a:ext>
            </a:extLst>
          </p:cNvPr>
          <p:cNvCxnSpPr>
            <a:cxnSpLocks/>
          </p:cNvCxnSpPr>
          <p:nvPr/>
        </p:nvCxnSpPr>
        <p:spPr>
          <a:xfrm>
            <a:off x="4301091" y="1879488"/>
            <a:ext cx="0" cy="4659932"/>
          </a:xfrm>
          <a:prstGeom prst="line">
            <a:avLst/>
          </a:prstGeom>
          <a:ln w="19050">
            <a:solidFill>
              <a:srgbClr val="004A7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95E2842-FF96-9307-5F44-6BA7BCE51BF2}"/>
              </a:ext>
            </a:extLst>
          </p:cNvPr>
          <p:cNvCxnSpPr>
            <a:cxnSpLocks/>
          </p:cNvCxnSpPr>
          <p:nvPr/>
        </p:nvCxnSpPr>
        <p:spPr>
          <a:xfrm>
            <a:off x="8549674" y="1879489"/>
            <a:ext cx="0" cy="4659931"/>
          </a:xfrm>
          <a:prstGeom prst="line">
            <a:avLst/>
          </a:prstGeom>
          <a:ln w="19050">
            <a:solidFill>
              <a:srgbClr val="1F497D"/>
            </a:solidFill>
          </a:ln>
        </p:spPr>
        <p:style>
          <a:lnRef idx="1">
            <a:schemeClr val="accent1"/>
          </a:lnRef>
          <a:fillRef idx="0">
            <a:schemeClr val="accent1"/>
          </a:fillRef>
          <a:effectRef idx="0">
            <a:schemeClr val="accent1"/>
          </a:effectRef>
          <a:fontRef idx="minor">
            <a:schemeClr val="tx1"/>
          </a:fontRef>
        </p:style>
      </p:cxnSp>
      <p:graphicFrame>
        <p:nvGraphicFramePr>
          <p:cNvPr id="8" name="Table 7">
            <a:extLst>
              <a:ext uri="{FF2B5EF4-FFF2-40B4-BE49-F238E27FC236}">
                <a16:creationId xmlns:a16="http://schemas.microsoft.com/office/drawing/2014/main" id="{0767D715-2375-E2AC-3BBF-D9B38268B49A}"/>
              </a:ext>
            </a:extLst>
          </p:cNvPr>
          <p:cNvGraphicFramePr>
            <a:graphicFrameLocks noGrp="1"/>
          </p:cNvGraphicFramePr>
          <p:nvPr>
            <p:extLst>
              <p:ext uri="{D42A27DB-BD31-4B8C-83A1-F6EECF244321}">
                <p14:modId xmlns:p14="http://schemas.microsoft.com/office/powerpoint/2010/main" val="3456797931"/>
              </p:ext>
            </p:extLst>
          </p:nvPr>
        </p:nvGraphicFramePr>
        <p:xfrm>
          <a:off x="210363" y="2066934"/>
          <a:ext cx="4001092" cy="5568006"/>
        </p:xfrm>
        <a:graphic>
          <a:graphicData uri="http://schemas.openxmlformats.org/drawingml/2006/table">
            <a:tbl>
              <a:tblPr/>
              <a:tblGrid>
                <a:gridCol w="2622233">
                  <a:extLst>
                    <a:ext uri="{9D8B030D-6E8A-4147-A177-3AD203B41FA5}">
                      <a16:colId xmlns:a16="http://schemas.microsoft.com/office/drawing/2014/main" val="4051664453"/>
                    </a:ext>
                  </a:extLst>
                </a:gridCol>
                <a:gridCol w="1378859">
                  <a:extLst>
                    <a:ext uri="{9D8B030D-6E8A-4147-A177-3AD203B41FA5}">
                      <a16:colId xmlns:a16="http://schemas.microsoft.com/office/drawing/2014/main" val="709908173"/>
                    </a:ext>
                  </a:extLst>
                </a:gridCol>
              </a:tblGrid>
              <a:tr h="238851">
                <a:tc>
                  <a:txBody>
                    <a:bodyPr/>
                    <a:lstStyle/>
                    <a:p>
                      <a:pPr algn="l" fontAlgn="b"/>
                      <a:r>
                        <a:rPr lang="en-US" sz="1400" b="1" i="0" u="none" strike="noStrike" dirty="0">
                          <a:solidFill>
                            <a:srgbClr val="004A70"/>
                          </a:solidFill>
                          <a:effectLst/>
                          <a:latin typeface="Axia" panose="020B0503030202020206"/>
                        </a:rPr>
                        <a:t>MOOP:</a:t>
                      </a:r>
                    </a:p>
                  </a:txBody>
                  <a:tcPr marL="6350" marR="6350" marT="6350" marB="0" anchor="b">
                    <a:lnL>
                      <a:noFill/>
                    </a:lnL>
                    <a:lnR>
                      <a:noFill/>
                    </a:lnR>
                    <a:lnT>
                      <a:noFill/>
                    </a:lnT>
                    <a:lnB>
                      <a:noFill/>
                    </a:lnB>
                    <a:noFill/>
                  </a:tcPr>
                </a:tc>
                <a:tc>
                  <a:txBody>
                    <a:bodyPr/>
                    <a:lstStyle/>
                    <a:p>
                      <a:pPr algn="l" fontAlgn="ctr"/>
                      <a:r>
                        <a:rPr lang="en-US" sz="1400" b="1" i="0" u="none" strike="noStrike" dirty="0">
                          <a:solidFill>
                            <a:srgbClr val="004A70"/>
                          </a:solidFill>
                          <a:effectLst/>
                          <a:highlight>
                            <a:srgbClr val="BCE4E5"/>
                          </a:highlight>
                          <a:latin typeface="Axia" panose="020B0503030202020206"/>
                        </a:rPr>
                        <a:t>$6,600</a:t>
                      </a:r>
                      <a:r>
                        <a:rPr lang="en-US" sz="1400" b="1" i="0" u="none" strike="noStrike" dirty="0">
                          <a:solidFill>
                            <a:srgbClr val="004A70"/>
                          </a:solidFill>
                          <a:effectLst/>
                          <a:latin typeface="Axia" panose="020B0503030202020206"/>
                        </a:rPr>
                        <a:t> </a:t>
                      </a:r>
                    </a:p>
                  </a:txBody>
                  <a:tcPr marL="6350" marR="6350" marT="6350" marB="0" anchor="ctr">
                    <a:lnL>
                      <a:noFill/>
                    </a:lnL>
                    <a:lnR>
                      <a:noFill/>
                    </a:lnR>
                    <a:lnT>
                      <a:noFill/>
                    </a:lnT>
                    <a:lnB>
                      <a:noFill/>
                    </a:lnB>
                    <a:noFill/>
                  </a:tcPr>
                </a:tc>
                <a:extLst>
                  <a:ext uri="{0D108BD9-81ED-4DB2-BD59-A6C34878D82A}">
                    <a16:rowId xmlns:a16="http://schemas.microsoft.com/office/drawing/2014/main" val="2777731579"/>
                  </a:ext>
                </a:extLst>
              </a:tr>
              <a:tr h="251005">
                <a:tc>
                  <a:txBody>
                    <a:bodyPr/>
                    <a:lstStyle/>
                    <a:p>
                      <a:pPr algn="l" fontAlgn="b"/>
                      <a:r>
                        <a:rPr lang="en-US" sz="1400" b="1" i="0" u="none" strike="noStrike" dirty="0">
                          <a:solidFill>
                            <a:srgbClr val="004A70"/>
                          </a:solidFill>
                          <a:effectLst/>
                          <a:latin typeface="Axia" panose="020B0503030202020206"/>
                        </a:rPr>
                        <a:t>Part C Deductible:</a:t>
                      </a:r>
                    </a:p>
                  </a:txBody>
                  <a:tcPr marL="6350" marR="6350" marT="6350" marB="0" anchor="b">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$0 </a:t>
                      </a:r>
                    </a:p>
                  </a:txBody>
                  <a:tcPr marL="6350" marR="6350" marT="6350" marB="0" anchor="ctr">
                    <a:lnL>
                      <a:noFill/>
                    </a:lnL>
                    <a:lnR>
                      <a:noFill/>
                    </a:lnR>
                    <a:lnT>
                      <a:noFill/>
                    </a:lnT>
                    <a:lnB>
                      <a:noFill/>
                    </a:lnB>
                    <a:noFill/>
                  </a:tcPr>
                </a:tc>
                <a:extLst>
                  <a:ext uri="{0D108BD9-81ED-4DB2-BD59-A6C34878D82A}">
                    <a16:rowId xmlns:a16="http://schemas.microsoft.com/office/drawing/2014/main" val="191089186"/>
                  </a:ext>
                </a:extLst>
              </a:tr>
              <a:tr h="238851">
                <a:tc>
                  <a:txBody>
                    <a:bodyPr/>
                    <a:lstStyle/>
                    <a:p>
                      <a:pPr algn="l" fontAlgn="b"/>
                      <a:r>
                        <a:rPr lang="en-US" sz="1400" b="1" i="0" u="none" strike="noStrike" dirty="0">
                          <a:solidFill>
                            <a:srgbClr val="004A70"/>
                          </a:solidFill>
                          <a:effectLst/>
                          <a:latin typeface="Axia" panose="020B0503030202020206"/>
                        </a:rPr>
                        <a:t>Part D Deductible (Tiers 3-5):</a:t>
                      </a:r>
                    </a:p>
                  </a:txBody>
                  <a:tcPr marL="6350" marR="6350" marT="6350" marB="0" anchor="b">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$615 </a:t>
                      </a:r>
                    </a:p>
                  </a:txBody>
                  <a:tcPr marL="6350" marR="6350" marT="6350" marB="0" anchor="ctr">
                    <a:lnL>
                      <a:noFill/>
                    </a:lnL>
                    <a:lnR>
                      <a:noFill/>
                    </a:lnR>
                    <a:lnT>
                      <a:noFill/>
                    </a:lnT>
                    <a:lnB>
                      <a:noFill/>
                    </a:lnB>
                    <a:noFill/>
                  </a:tcPr>
                </a:tc>
                <a:extLst>
                  <a:ext uri="{0D108BD9-81ED-4DB2-BD59-A6C34878D82A}">
                    <a16:rowId xmlns:a16="http://schemas.microsoft.com/office/drawing/2014/main" val="327227232"/>
                  </a:ext>
                </a:extLst>
              </a:tr>
              <a:tr h="238851">
                <a:tc>
                  <a:txBody>
                    <a:bodyPr/>
                    <a:lstStyle/>
                    <a:p>
                      <a:pPr algn="l" fontAlgn="b"/>
                      <a:r>
                        <a:rPr lang="en-US" sz="1400" b="1" i="0" u="none" strike="noStrike" dirty="0">
                          <a:solidFill>
                            <a:srgbClr val="004A70"/>
                          </a:solidFill>
                          <a:effectLst/>
                          <a:latin typeface="Axia" panose="020B0503030202020206"/>
                        </a:rPr>
                        <a:t>Inpatient Hospital (Days 1-5):    </a:t>
                      </a:r>
                    </a:p>
                  </a:txBody>
                  <a:tcPr marL="6350" marR="6350" marT="6350" marB="0" anchor="b">
                    <a:lnL>
                      <a:noFill/>
                    </a:lnL>
                    <a:lnR>
                      <a:noFill/>
                    </a:lnR>
                    <a:lnT>
                      <a:noFill/>
                    </a:lnT>
                    <a:lnB>
                      <a:noFill/>
                    </a:lnB>
                    <a:noFill/>
                  </a:tcPr>
                </a:tc>
                <a:tc>
                  <a:txBody>
                    <a:bodyPr/>
                    <a:lstStyle/>
                    <a:p>
                      <a:pPr algn="l" fontAlgn="ctr"/>
                      <a:r>
                        <a:rPr lang="en-US" sz="1400" b="1" i="0" u="none" strike="noStrike" dirty="0">
                          <a:solidFill>
                            <a:srgbClr val="004A70"/>
                          </a:solidFill>
                          <a:effectLst/>
                          <a:highlight>
                            <a:srgbClr val="BCE4E5"/>
                          </a:highlight>
                          <a:latin typeface="Axia" panose="020B0503030202020206"/>
                        </a:rPr>
                        <a:t>$450 T1/$550 T2</a:t>
                      </a:r>
                    </a:p>
                  </a:txBody>
                  <a:tcPr marL="6350" marR="6350" marT="6350" marB="0" anchor="ctr">
                    <a:lnL>
                      <a:noFill/>
                    </a:lnL>
                    <a:lnR>
                      <a:noFill/>
                    </a:lnR>
                    <a:lnT>
                      <a:noFill/>
                    </a:lnT>
                    <a:lnB>
                      <a:noFill/>
                    </a:lnB>
                    <a:noFill/>
                  </a:tcPr>
                </a:tc>
                <a:extLst>
                  <a:ext uri="{0D108BD9-81ED-4DB2-BD59-A6C34878D82A}">
                    <a16:rowId xmlns:a16="http://schemas.microsoft.com/office/drawing/2014/main" val="4083979899"/>
                  </a:ext>
                </a:extLst>
              </a:tr>
              <a:tr h="238851">
                <a:tc>
                  <a:txBody>
                    <a:bodyPr/>
                    <a:lstStyle/>
                    <a:p>
                      <a:pPr algn="l" fontAlgn="b"/>
                      <a:r>
                        <a:rPr lang="en-US" sz="1400" b="1" i="0" u="none" strike="noStrike" dirty="0">
                          <a:solidFill>
                            <a:srgbClr val="004A70"/>
                          </a:solidFill>
                          <a:effectLst/>
                          <a:latin typeface="Axia" panose="020B0503030202020206"/>
                        </a:rPr>
                        <a:t>Skilled Nursing Facility (Days 1-20):</a:t>
                      </a:r>
                    </a:p>
                    <a:p>
                      <a:pPr algn="l" fontAlgn="b"/>
                      <a:r>
                        <a:rPr lang="en-US" sz="1400" b="1" i="0" u="none" strike="noStrike" dirty="0">
                          <a:solidFill>
                            <a:srgbClr val="004A70"/>
                          </a:solidFill>
                          <a:effectLst/>
                          <a:latin typeface="Axia" panose="020B0503030202020206"/>
                        </a:rPr>
                        <a:t>(Days 21 – 100)</a:t>
                      </a:r>
                    </a:p>
                  </a:txBody>
                  <a:tcPr marL="6350" marR="6350" marT="6350" marB="0">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$0</a:t>
                      </a:r>
                    </a:p>
                    <a:p>
                      <a:pPr marL="0" marR="0" lvl="0" indent="0" algn="l" defTabSz="914379" rtl="0" eaLnBrk="1" fontAlgn="ctr" latinLnBrk="0" hangingPunct="1">
                        <a:lnSpc>
                          <a:spcPct val="100000"/>
                        </a:lnSpc>
                        <a:spcBef>
                          <a:spcPts val="0"/>
                        </a:spcBef>
                        <a:spcAft>
                          <a:spcPts val="0"/>
                        </a:spcAft>
                        <a:buClrTx/>
                        <a:buSzTx/>
                        <a:buFontTx/>
                        <a:buNone/>
                        <a:tabLst/>
                        <a:defRPr/>
                      </a:pPr>
                      <a:r>
                        <a:rPr lang="en-US" sz="1400" b="1" i="0" u="none" strike="noStrike" dirty="0">
                          <a:solidFill>
                            <a:srgbClr val="004A70"/>
                          </a:solidFill>
                          <a:effectLst/>
                          <a:highlight>
                            <a:srgbClr val="BCE4E5"/>
                          </a:highlight>
                          <a:latin typeface="Axia" panose="020B0503030202020206"/>
                        </a:rPr>
                        <a:t>$221/day</a:t>
                      </a:r>
                    </a:p>
                  </a:txBody>
                  <a:tcPr marL="6350" marR="6350" marT="6350" marB="0" anchor="ctr">
                    <a:lnL>
                      <a:noFill/>
                    </a:lnL>
                    <a:lnR>
                      <a:noFill/>
                    </a:lnR>
                    <a:lnT>
                      <a:noFill/>
                    </a:lnT>
                    <a:lnB>
                      <a:noFill/>
                    </a:lnB>
                    <a:noFill/>
                  </a:tcPr>
                </a:tc>
                <a:extLst>
                  <a:ext uri="{0D108BD9-81ED-4DB2-BD59-A6C34878D82A}">
                    <a16:rowId xmlns:a16="http://schemas.microsoft.com/office/drawing/2014/main" val="562535060"/>
                  </a:ext>
                </a:extLst>
              </a:tr>
              <a:tr h="443110">
                <a:tc>
                  <a:txBody>
                    <a:bodyPr/>
                    <a:lstStyle/>
                    <a:p>
                      <a:pPr algn="l" fontAlgn="b"/>
                      <a:r>
                        <a:rPr lang="en-US" sz="1400" b="1" i="0" u="none" strike="noStrike" dirty="0">
                          <a:solidFill>
                            <a:srgbClr val="004A70"/>
                          </a:solidFill>
                          <a:effectLst/>
                          <a:latin typeface="Axia" panose="020B0503030202020206"/>
                        </a:rPr>
                        <a:t>Partial Hospitalization: </a:t>
                      </a:r>
                    </a:p>
                  </a:txBody>
                  <a:tcPr marL="6350" marR="6350" marT="6350" marB="0">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$80/day </a:t>
                      </a:r>
                    </a:p>
                  </a:txBody>
                  <a:tcPr marL="6350" marR="6350" marT="6350" marB="0">
                    <a:lnL>
                      <a:noFill/>
                    </a:lnL>
                    <a:lnR>
                      <a:noFill/>
                    </a:lnR>
                    <a:lnT>
                      <a:noFill/>
                    </a:lnT>
                    <a:lnB>
                      <a:noFill/>
                    </a:lnB>
                    <a:noFill/>
                  </a:tcPr>
                </a:tc>
                <a:extLst>
                  <a:ext uri="{0D108BD9-81ED-4DB2-BD59-A6C34878D82A}">
                    <a16:rowId xmlns:a16="http://schemas.microsoft.com/office/drawing/2014/main" val="865916149"/>
                  </a:ext>
                </a:extLst>
              </a:tr>
              <a:tr h="238851">
                <a:tc>
                  <a:txBody>
                    <a:bodyPr/>
                    <a:lstStyle/>
                    <a:p>
                      <a:pPr algn="l" fontAlgn="b"/>
                      <a:r>
                        <a:rPr lang="en-US" sz="1400" b="1" i="0" u="none" strike="noStrike" dirty="0">
                          <a:solidFill>
                            <a:srgbClr val="004A70"/>
                          </a:solidFill>
                          <a:effectLst/>
                          <a:latin typeface="Axia" panose="020B0503030202020206"/>
                        </a:rPr>
                        <a:t>Observation:</a:t>
                      </a:r>
                    </a:p>
                  </a:txBody>
                  <a:tcPr marL="6350" marR="6350" marT="6350" marB="0">
                    <a:lnL>
                      <a:noFill/>
                    </a:lnL>
                    <a:lnR>
                      <a:noFill/>
                    </a:lnR>
                    <a:lnT>
                      <a:noFill/>
                    </a:lnT>
                    <a:lnB>
                      <a:noFill/>
                    </a:lnB>
                    <a:noFill/>
                  </a:tcPr>
                </a:tc>
                <a:tc>
                  <a:txBody>
                    <a:bodyPr/>
                    <a:lstStyle/>
                    <a:p>
                      <a:pPr algn="l" fontAlgn="ctr"/>
                      <a:r>
                        <a:rPr lang="en-US" sz="1400" b="1" i="0" u="none" strike="noStrike" dirty="0">
                          <a:solidFill>
                            <a:srgbClr val="004A70"/>
                          </a:solidFill>
                          <a:effectLst/>
                          <a:highlight>
                            <a:srgbClr val="BCE4E5"/>
                          </a:highlight>
                          <a:latin typeface="Axia" panose="020B0503030202020206"/>
                        </a:rPr>
                        <a:t>$350</a:t>
                      </a:r>
                    </a:p>
                  </a:txBody>
                  <a:tcPr marL="6350" marR="6350" marT="6350" marB="0" anchor="ctr">
                    <a:lnL>
                      <a:noFill/>
                    </a:lnL>
                    <a:lnR>
                      <a:noFill/>
                    </a:lnR>
                    <a:lnT>
                      <a:noFill/>
                    </a:lnT>
                    <a:lnB>
                      <a:noFill/>
                    </a:lnB>
                    <a:noFill/>
                  </a:tcPr>
                </a:tc>
                <a:extLst>
                  <a:ext uri="{0D108BD9-81ED-4DB2-BD59-A6C34878D82A}">
                    <a16:rowId xmlns:a16="http://schemas.microsoft.com/office/drawing/2014/main" val="2402113823"/>
                  </a:ext>
                </a:extLst>
              </a:tr>
              <a:tr h="238851">
                <a:tc>
                  <a:txBody>
                    <a:bodyPr/>
                    <a:lstStyle/>
                    <a:p>
                      <a:pPr algn="l" fontAlgn="b"/>
                      <a:r>
                        <a:rPr lang="en-US" sz="1400" b="1" i="0" u="none" strike="noStrike" dirty="0">
                          <a:solidFill>
                            <a:srgbClr val="004A70"/>
                          </a:solidFill>
                          <a:effectLst/>
                          <a:latin typeface="Axia" panose="020B0503030202020206"/>
                        </a:rPr>
                        <a:t>ER/UC:</a:t>
                      </a:r>
                    </a:p>
                  </a:txBody>
                  <a:tcPr marL="6350" marR="6350" marT="6350" marB="0" anchor="b">
                    <a:lnL>
                      <a:noFill/>
                    </a:lnL>
                    <a:lnR>
                      <a:noFill/>
                    </a:lnR>
                    <a:lnT>
                      <a:noFill/>
                    </a:lnT>
                    <a:lnB>
                      <a:noFill/>
                    </a:lnB>
                    <a:noFill/>
                  </a:tcPr>
                </a:tc>
                <a:tc>
                  <a:txBody>
                    <a:bodyPr/>
                    <a:lstStyle/>
                    <a:p>
                      <a:pPr algn="l" fontAlgn="ctr"/>
                      <a:r>
                        <a:rPr lang="en-US" sz="1400" b="1" i="0" u="none" strike="noStrike" dirty="0">
                          <a:solidFill>
                            <a:srgbClr val="004A70"/>
                          </a:solidFill>
                          <a:effectLst/>
                          <a:highlight>
                            <a:srgbClr val="BCE4E5"/>
                          </a:highlight>
                          <a:latin typeface="Axia" panose="020B0503030202020206"/>
                        </a:rPr>
                        <a:t>$130/$50</a:t>
                      </a:r>
                    </a:p>
                  </a:txBody>
                  <a:tcPr marL="6350" marR="6350" marT="6350" marB="0" anchor="ctr">
                    <a:lnL>
                      <a:noFill/>
                    </a:lnL>
                    <a:lnR>
                      <a:noFill/>
                    </a:lnR>
                    <a:lnT>
                      <a:noFill/>
                    </a:lnT>
                    <a:lnB>
                      <a:noFill/>
                    </a:lnB>
                    <a:noFill/>
                  </a:tcPr>
                </a:tc>
                <a:extLst>
                  <a:ext uri="{0D108BD9-81ED-4DB2-BD59-A6C34878D82A}">
                    <a16:rowId xmlns:a16="http://schemas.microsoft.com/office/drawing/2014/main" val="2129221103"/>
                  </a:ext>
                </a:extLst>
              </a:tr>
              <a:tr h="238851">
                <a:tc>
                  <a:txBody>
                    <a:bodyPr/>
                    <a:lstStyle/>
                    <a:p>
                      <a:pPr algn="l" fontAlgn="b"/>
                      <a:r>
                        <a:rPr lang="en-US" sz="1400" b="1" i="0" u="none" strike="noStrike" dirty="0">
                          <a:solidFill>
                            <a:srgbClr val="004A70"/>
                          </a:solidFill>
                          <a:effectLst/>
                          <a:latin typeface="Axia" panose="020B0503030202020206"/>
                        </a:rPr>
                        <a:t>Ground/Air Ambulance Services: </a:t>
                      </a:r>
                    </a:p>
                  </a:txBody>
                  <a:tcPr marL="6350" marR="6350" marT="6350" marB="0" anchor="b">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$220 </a:t>
                      </a:r>
                    </a:p>
                  </a:txBody>
                  <a:tcPr marL="6350" marR="6350" marT="6350" marB="0" anchor="ctr">
                    <a:lnL>
                      <a:noFill/>
                    </a:lnL>
                    <a:lnR>
                      <a:noFill/>
                    </a:lnR>
                    <a:lnT>
                      <a:noFill/>
                    </a:lnT>
                    <a:lnB>
                      <a:noFill/>
                    </a:lnB>
                    <a:noFill/>
                  </a:tcPr>
                </a:tc>
                <a:extLst>
                  <a:ext uri="{0D108BD9-81ED-4DB2-BD59-A6C34878D82A}">
                    <a16:rowId xmlns:a16="http://schemas.microsoft.com/office/drawing/2014/main" val="4179720719"/>
                  </a:ext>
                </a:extLst>
              </a:tr>
              <a:tr h="307240">
                <a:tc>
                  <a:txBody>
                    <a:bodyPr/>
                    <a:lstStyle/>
                    <a:p>
                      <a:pPr algn="l" fontAlgn="b"/>
                      <a:r>
                        <a:rPr lang="en-US" sz="1400" b="1" i="0" u="none" strike="noStrike" dirty="0">
                          <a:solidFill>
                            <a:srgbClr val="004A70"/>
                          </a:solidFill>
                          <a:effectLst/>
                          <a:latin typeface="Axia" panose="020B0503030202020206"/>
                        </a:rPr>
                        <a:t>Ambulatory Surgical Center:   </a:t>
                      </a:r>
                    </a:p>
                  </a:txBody>
                  <a:tcPr marL="6350" marR="6350" marT="6350" marB="0">
                    <a:lnL>
                      <a:noFill/>
                    </a:lnL>
                    <a:lnR>
                      <a:noFill/>
                    </a:lnR>
                    <a:lnT>
                      <a:noFill/>
                    </a:lnT>
                    <a:lnB>
                      <a:noFill/>
                    </a:lnB>
                    <a:noFill/>
                  </a:tcPr>
                </a:tc>
                <a:tc>
                  <a:txBody>
                    <a:bodyPr/>
                    <a:lstStyle/>
                    <a:p>
                      <a:pPr algn="l" fontAlgn="ctr"/>
                      <a:r>
                        <a:rPr lang="en-US" sz="1400" b="1" i="0" u="none" strike="noStrike" dirty="0">
                          <a:solidFill>
                            <a:srgbClr val="004A70"/>
                          </a:solidFill>
                          <a:effectLst/>
                          <a:highlight>
                            <a:srgbClr val="BCE4E5"/>
                          </a:highlight>
                          <a:latin typeface="Axia" panose="020B0503030202020206"/>
                        </a:rPr>
                        <a:t>$350 T1/$450 T2</a:t>
                      </a:r>
                    </a:p>
                  </a:txBody>
                  <a:tcPr marL="6350" marR="6350" marT="6350" marB="0" anchor="ctr">
                    <a:lnL>
                      <a:noFill/>
                    </a:lnL>
                    <a:lnR>
                      <a:noFill/>
                    </a:lnR>
                    <a:lnT>
                      <a:noFill/>
                    </a:lnT>
                    <a:lnB>
                      <a:noFill/>
                    </a:lnB>
                    <a:noFill/>
                  </a:tcPr>
                </a:tc>
                <a:extLst>
                  <a:ext uri="{0D108BD9-81ED-4DB2-BD59-A6C34878D82A}">
                    <a16:rowId xmlns:a16="http://schemas.microsoft.com/office/drawing/2014/main" val="1201449877"/>
                  </a:ext>
                </a:extLst>
              </a:tr>
              <a:tr h="238851">
                <a:tc>
                  <a:txBody>
                    <a:bodyPr/>
                    <a:lstStyle/>
                    <a:p>
                      <a:pPr algn="l" fontAlgn="b"/>
                      <a:r>
                        <a:rPr lang="en-US" sz="1400" b="1" i="0" u="none" strike="noStrike" dirty="0">
                          <a:solidFill>
                            <a:srgbClr val="004A70"/>
                          </a:solidFill>
                          <a:effectLst/>
                          <a:latin typeface="Axia" panose="020B0503030202020206"/>
                        </a:rPr>
                        <a:t>Outpatient Hospital Services: </a:t>
                      </a:r>
                    </a:p>
                  </a:txBody>
                  <a:tcPr marL="6350" marR="6350" marT="6350" marB="0" anchor="b">
                    <a:lnL>
                      <a:noFill/>
                    </a:lnL>
                    <a:lnR>
                      <a:noFill/>
                    </a:lnR>
                    <a:lnT>
                      <a:noFill/>
                    </a:lnT>
                    <a:lnB>
                      <a:noFill/>
                    </a:lnB>
                    <a:noFill/>
                  </a:tcPr>
                </a:tc>
                <a:tc>
                  <a:txBody>
                    <a:bodyPr/>
                    <a:lstStyle/>
                    <a:p>
                      <a:pPr marL="0" marR="0" lvl="0" indent="0" algn="l" defTabSz="914379" rtl="0" eaLnBrk="1" fontAlgn="ctr"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04A70"/>
                          </a:solidFill>
                          <a:effectLst/>
                          <a:highlight>
                            <a:srgbClr val="BCE4E5"/>
                          </a:highlight>
                          <a:uLnTx/>
                          <a:uFillTx/>
                          <a:latin typeface="Axia" panose="020B0503030202020206"/>
                          <a:ea typeface="+mn-ea"/>
                          <a:cs typeface="+mn-cs"/>
                        </a:rPr>
                        <a:t>$350 T1/$525 T2</a:t>
                      </a:r>
                    </a:p>
                  </a:txBody>
                  <a:tcPr marL="6350" marR="6350" marT="6350" marB="0" anchor="ctr">
                    <a:lnL>
                      <a:noFill/>
                    </a:lnL>
                    <a:lnR>
                      <a:noFill/>
                    </a:lnR>
                    <a:lnT>
                      <a:noFill/>
                    </a:lnT>
                    <a:lnB>
                      <a:noFill/>
                    </a:lnB>
                    <a:noFill/>
                  </a:tcPr>
                </a:tc>
                <a:extLst>
                  <a:ext uri="{0D108BD9-81ED-4DB2-BD59-A6C34878D82A}">
                    <a16:rowId xmlns:a16="http://schemas.microsoft.com/office/drawing/2014/main" val="2156416625"/>
                  </a:ext>
                </a:extLst>
              </a:tr>
              <a:tr h="238851">
                <a:tc>
                  <a:txBody>
                    <a:bodyPr/>
                    <a:lstStyle/>
                    <a:p>
                      <a:pPr algn="l" fontAlgn="b"/>
                      <a:r>
                        <a:rPr lang="en-US" sz="1400" b="1" i="0" u="none" strike="noStrike" dirty="0">
                          <a:solidFill>
                            <a:srgbClr val="004A70"/>
                          </a:solidFill>
                          <a:effectLst/>
                          <a:latin typeface="Axia" panose="020B0503030202020206"/>
                        </a:rPr>
                        <a:t>Diagnostic Radiological Services:</a:t>
                      </a:r>
                    </a:p>
                  </a:txBody>
                  <a:tcPr marL="6350" marR="6350" marT="6350" marB="0" anchor="b">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$200 </a:t>
                      </a:r>
                    </a:p>
                  </a:txBody>
                  <a:tcPr marL="6350" marR="6350" marT="6350" marB="0" anchor="ctr">
                    <a:lnL>
                      <a:noFill/>
                    </a:lnL>
                    <a:lnR>
                      <a:noFill/>
                    </a:lnR>
                    <a:lnT>
                      <a:noFill/>
                    </a:lnT>
                    <a:lnB>
                      <a:noFill/>
                    </a:lnB>
                    <a:noFill/>
                  </a:tcPr>
                </a:tc>
                <a:extLst>
                  <a:ext uri="{0D108BD9-81ED-4DB2-BD59-A6C34878D82A}">
                    <a16:rowId xmlns:a16="http://schemas.microsoft.com/office/drawing/2014/main" val="6984260"/>
                  </a:ext>
                </a:extLst>
              </a:tr>
              <a:tr h="238851">
                <a:tc>
                  <a:txBody>
                    <a:bodyPr/>
                    <a:lstStyle/>
                    <a:p>
                      <a:pPr algn="l" fontAlgn="b"/>
                      <a:r>
                        <a:rPr lang="en-US" sz="1400" b="1" i="0" u="none" strike="noStrike" dirty="0">
                          <a:solidFill>
                            <a:srgbClr val="004A70"/>
                          </a:solidFill>
                          <a:effectLst/>
                          <a:latin typeface="Axia" panose="020B0503030202020206"/>
                        </a:rPr>
                        <a:t>Diagnostic Procedures/Tests: </a:t>
                      </a:r>
                    </a:p>
                    <a:p>
                      <a:pPr algn="l" fontAlgn="b"/>
                      <a:endParaRPr lang="en-US" sz="1400" b="1" i="0" u="none" strike="noStrike" dirty="0">
                        <a:solidFill>
                          <a:srgbClr val="004A70"/>
                        </a:solidFill>
                        <a:effectLst/>
                        <a:latin typeface="Axia" panose="020B0503030202020206"/>
                      </a:endParaRPr>
                    </a:p>
                    <a:p>
                      <a:pPr algn="l" fontAlgn="b"/>
                      <a:endParaRPr lang="en-US" sz="1400" b="1" i="0" u="none" strike="noStrike" dirty="0">
                        <a:solidFill>
                          <a:srgbClr val="004A70"/>
                        </a:solidFill>
                        <a:effectLst/>
                        <a:latin typeface="Axia" panose="020B0503030202020206"/>
                      </a:endParaRPr>
                    </a:p>
                  </a:txBody>
                  <a:tcPr marL="6350" marR="6350" marT="6350" marB="0">
                    <a:lnL>
                      <a:noFill/>
                    </a:lnL>
                    <a:lnR>
                      <a:noFill/>
                    </a:lnR>
                    <a:lnT>
                      <a:noFill/>
                    </a:lnT>
                    <a:lnB>
                      <a:noFill/>
                    </a:lnB>
                    <a:noFill/>
                  </a:tcPr>
                </a:tc>
                <a:tc>
                  <a:txBody>
                    <a:bodyPr/>
                    <a:lstStyle/>
                    <a:p>
                      <a:pPr algn="l" fontAlgn="ctr"/>
                      <a:r>
                        <a:rPr lang="en-US" sz="1400" b="1" i="0" u="none" strike="noStrike" dirty="0">
                          <a:solidFill>
                            <a:srgbClr val="004A70"/>
                          </a:solidFill>
                          <a:effectLst/>
                          <a:highlight>
                            <a:srgbClr val="BCE4E5"/>
                          </a:highlight>
                          <a:latin typeface="Axia" panose="020B0503030202020206"/>
                        </a:rPr>
                        <a:t>$20 - $200 T1</a:t>
                      </a:r>
                    </a:p>
                    <a:p>
                      <a:pPr algn="l" fontAlgn="ctr"/>
                      <a:r>
                        <a:rPr lang="en-US" sz="1400" b="1" i="0" u="none" strike="noStrike" dirty="0">
                          <a:solidFill>
                            <a:srgbClr val="004A70"/>
                          </a:solidFill>
                          <a:effectLst/>
                          <a:highlight>
                            <a:srgbClr val="BCE4E5"/>
                          </a:highlight>
                          <a:latin typeface="Axia" panose="020B0503030202020206"/>
                        </a:rPr>
                        <a:t>$20 - $375 T2</a:t>
                      </a:r>
                    </a:p>
                    <a:p>
                      <a:pPr algn="l" fontAlgn="ctr"/>
                      <a:endParaRPr lang="en-US" sz="1400" b="1" i="0" u="none" strike="noStrike" dirty="0">
                        <a:solidFill>
                          <a:srgbClr val="004A70"/>
                        </a:solidFill>
                        <a:effectLst/>
                        <a:highlight>
                          <a:srgbClr val="C8D6EE"/>
                        </a:highlight>
                        <a:latin typeface="Axia" panose="020B0503030202020206"/>
                      </a:endParaRPr>
                    </a:p>
                  </a:txBody>
                  <a:tcPr marL="6350" marR="6350" marT="6350" marB="0" anchor="ctr">
                    <a:lnL>
                      <a:noFill/>
                    </a:lnL>
                    <a:lnR>
                      <a:noFill/>
                    </a:lnR>
                    <a:lnT>
                      <a:noFill/>
                    </a:lnT>
                    <a:lnB>
                      <a:noFill/>
                    </a:lnB>
                    <a:noFill/>
                  </a:tcPr>
                </a:tc>
                <a:extLst>
                  <a:ext uri="{0D108BD9-81ED-4DB2-BD59-A6C34878D82A}">
                    <a16:rowId xmlns:a16="http://schemas.microsoft.com/office/drawing/2014/main" val="1785121425"/>
                  </a:ext>
                </a:extLst>
              </a:tr>
              <a:tr h="238851">
                <a:tc>
                  <a:txBody>
                    <a:bodyPr/>
                    <a:lstStyle/>
                    <a:p>
                      <a:pPr algn="l" fontAlgn="b"/>
                      <a:r>
                        <a:rPr lang="en-US" sz="1400" b="1" i="0" u="none" strike="noStrike" dirty="0">
                          <a:solidFill>
                            <a:srgbClr val="004A70"/>
                          </a:solidFill>
                          <a:effectLst/>
                          <a:latin typeface="Axia" panose="020B0503030202020206"/>
                        </a:rPr>
                        <a:t> </a:t>
                      </a:r>
                    </a:p>
                    <a:p>
                      <a:pPr algn="l" fontAlgn="b"/>
                      <a:endParaRPr lang="en-US" sz="1400" b="1" i="0" u="none" strike="noStrike" dirty="0">
                        <a:solidFill>
                          <a:srgbClr val="004A70"/>
                        </a:solidFill>
                        <a:effectLst/>
                        <a:latin typeface="Axia" panose="020B0503030202020206"/>
                      </a:endParaRPr>
                    </a:p>
                    <a:p>
                      <a:pPr algn="l" fontAlgn="b"/>
                      <a:endParaRPr lang="en-US" sz="1400" b="1" i="0" u="none" strike="noStrike" dirty="0">
                        <a:solidFill>
                          <a:srgbClr val="004A70"/>
                        </a:solidFill>
                        <a:effectLst/>
                        <a:latin typeface="Axia" panose="020B0503030202020206"/>
                      </a:endParaRPr>
                    </a:p>
                    <a:p>
                      <a:pPr algn="l" fontAlgn="b"/>
                      <a:endParaRPr lang="en-US" sz="1400" b="1" i="0" u="none" strike="noStrike" dirty="0">
                        <a:solidFill>
                          <a:srgbClr val="004A70"/>
                        </a:solidFill>
                        <a:effectLst/>
                        <a:latin typeface="Axia" panose="020B0503030202020206"/>
                      </a:endParaRPr>
                    </a:p>
                  </a:txBody>
                  <a:tcPr marL="6350" marR="6350" marT="6350" marB="0">
                    <a:lnL>
                      <a:noFill/>
                    </a:lnL>
                    <a:lnR>
                      <a:noFill/>
                    </a:lnR>
                    <a:lnT>
                      <a:noFill/>
                    </a:lnT>
                    <a:lnB>
                      <a:noFill/>
                    </a:lnB>
                    <a:noFill/>
                  </a:tcPr>
                </a:tc>
                <a:tc>
                  <a:txBody>
                    <a:bodyPr/>
                    <a:lstStyle/>
                    <a:p>
                      <a:pPr algn="l" fontAlgn="ctr"/>
                      <a:endParaRPr lang="en-US" sz="1400" b="1" i="0" u="none" strike="noStrike" dirty="0">
                        <a:solidFill>
                          <a:srgbClr val="004A70"/>
                        </a:solidFill>
                        <a:effectLst/>
                        <a:highlight>
                          <a:srgbClr val="C8D6EE"/>
                        </a:highlight>
                        <a:latin typeface="Axia" panose="020B0503030202020206"/>
                      </a:endParaRPr>
                    </a:p>
                  </a:txBody>
                  <a:tcPr marL="6350" marR="6350" marT="6350" marB="0" anchor="ctr">
                    <a:lnL>
                      <a:noFill/>
                    </a:lnL>
                    <a:lnR>
                      <a:noFill/>
                    </a:lnR>
                    <a:lnT>
                      <a:noFill/>
                    </a:lnT>
                    <a:lnB>
                      <a:noFill/>
                    </a:lnB>
                    <a:noFill/>
                  </a:tcPr>
                </a:tc>
                <a:extLst>
                  <a:ext uri="{0D108BD9-81ED-4DB2-BD59-A6C34878D82A}">
                    <a16:rowId xmlns:a16="http://schemas.microsoft.com/office/drawing/2014/main" val="3832159427"/>
                  </a:ext>
                </a:extLst>
              </a:tr>
              <a:tr h="238851">
                <a:tc>
                  <a:txBody>
                    <a:bodyPr/>
                    <a:lstStyle/>
                    <a:p>
                      <a:pPr algn="l" fontAlgn="b"/>
                      <a:endParaRPr lang="en-US" sz="1400" b="1" i="0" u="none" strike="noStrike" dirty="0">
                        <a:solidFill>
                          <a:srgbClr val="004A70"/>
                        </a:solidFill>
                        <a:effectLst/>
                        <a:latin typeface="Axia" panose="020B0503030202020206"/>
                      </a:endParaRPr>
                    </a:p>
                  </a:txBody>
                  <a:tcPr marL="6350" marR="6350" marT="6350" marB="0" anchor="b">
                    <a:lnL>
                      <a:noFill/>
                    </a:lnL>
                    <a:lnR>
                      <a:noFill/>
                    </a:lnR>
                    <a:lnT>
                      <a:noFill/>
                    </a:lnT>
                    <a:lnB>
                      <a:noFill/>
                    </a:lnB>
                    <a:noFill/>
                  </a:tcPr>
                </a:tc>
                <a:tc>
                  <a:txBody>
                    <a:bodyPr/>
                    <a:lstStyle/>
                    <a:p>
                      <a:pPr algn="l" fontAlgn="ctr"/>
                      <a:endParaRPr lang="en-US" sz="1400" b="1" i="0" u="none" strike="noStrike" dirty="0">
                        <a:solidFill>
                          <a:srgbClr val="004A70"/>
                        </a:solidFill>
                        <a:effectLst/>
                        <a:latin typeface="Axia" panose="020B0503030202020206"/>
                      </a:endParaRPr>
                    </a:p>
                  </a:txBody>
                  <a:tcPr marL="6350" marR="6350" marT="6350" marB="0" anchor="ctr">
                    <a:lnL>
                      <a:noFill/>
                    </a:lnL>
                    <a:lnR>
                      <a:noFill/>
                    </a:lnR>
                    <a:lnT>
                      <a:noFill/>
                    </a:lnT>
                    <a:lnB>
                      <a:noFill/>
                    </a:lnB>
                    <a:noFill/>
                  </a:tcPr>
                </a:tc>
                <a:extLst>
                  <a:ext uri="{0D108BD9-81ED-4DB2-BD59-A6C34878D82A}">
                    <a16:rowId xmlns:a16="http://schemas.microsoft.com/office/drawing/2014/main" val="717012168"/>
                  </a:ext>
                </a:extLst>
              </a:tr>
              <a:tr h="238851">
                <a:tc>
                  <a:txBody>
                    <a:bodyPr/>
                    <a:lstStyle/>
                    <a:p>
                      <a:pPr algn="l" fontAlgn="b"/>
                      <a:endParaRPr lang="en-US" sz="1400" b="1" i="0" u="none" strike="noStrike" dirty="0">
                        <a:solidFill>
                          <a:srgbClr val="004A70"/>
                        </a:solidFill>
                        <a:effectLst/>
                        <a:latin typeface="Axia" panose="020B0503030202020206"/>
                      </a:endParaRPr>
                    </a:p>
                  </a:txBody>
                  <a:tcPr marL="6350" marR="6350" marT="6350" marB="0">
                    <a:lnL>
                      <a:noFill/>
                    </a:lnL>
                    <a:lnR>
                      <a:noFill/>
                    </a:lnR>
                    <a:lnT>
                      <a:noFill/>
                    </a:lnT>
                    <a:lnB>
                      <a:noFill/>
                    </a:lnB>
                    <a:noFill/>
                  </a:tcPr>
                </a:tc>
                <a:tc>
                  <a:txBody>
                    <a:bodyPr/>
                    <a:lstStyle/>
                    <a:p>
                      <a:pPr algn="l" fontAlgn="ctr"/>
                      <a:endParaRPr lang="en-US" sz="1400" b="1" i="0" u="none" strike="noStrike" dirty="0">
                        <a:solidFill>
                          <a:srgbClr val="004A70"/>
                        </a:solidFill>
                        <a:effectLst/>
                        <a:highlight>
                          <a:srgbClr val="C8D6EE"/>
                        </a:highlight>
                        <a:latin typeface="Axia" panose="020B0503030202020206"/>
                      </a:endParaRPr>
                    </a:p>
                  </a:txBody>
                  <a:tcPr marL="6350" marR="6350" marT="6350" marB="0" anchor="ctr">
                    <a:lnL>
                      <a:noFill/>
                    </a:lnL>
                    <a:lnR>
                      <a:noFill/>
                    </a:lnR>
                    <a:lnT>
                      <a:noFill/>
                    </a:lnT>
                    <a:lnB>
                      <a:noFill/>
                    </a:lnB>
                    <a:noFill/>
                  </a:tcPr>
                </a:tc>
                <a:extLst>
                  <a:ext uri="{0D108BD9-81ED-4DB2-BD59-A6C34878D82A}">
                    <a16:rowId xmlns:a16="http://schemas.microsoft.com/office/drawing/2014/main" val="2976475195"/>
                  </a:ext>
                </a:extLst>
              </a:tr>
              <a:tr h="238851">
                <a:tc>
                  <a:txBody>
                    <a:bodyPr/>
                    <a:lstStyle/>
                    <a:p>
                      <a:pPr algn="l" fontAlgn="b"/>
                      <a:endParaRPr lang="en-US" sz="1400" b="1" i="0" u="none" strike="noStrike" dirty="0">
                        <a:solidFill>
                          <a:srgbClr val="004A70"/>
                        </a:solidFill>
                        <a:effectLst/>
                        <a:latin typeface="Axia" panose="020B0503030202020206"/>
                      </a:endParaRPr>
                    </a:p>
                  </a:txBody>
                  <a:tcPr marL="6350" marR="6350" marT="6350" marB="0" anchor="b">
                    <a:lnL>
                      <a:noFill/>
                    </a:lnL>
                    <a:lnR>
                      <a:noFill/>
                    </a:lnR>
                    <a:lnT>
                      <a:noFill/>
                    </a:lnT>
                    <a:lnB>
                      <a:noFill/>
                    </a:lnB>
                    <a:noFill/>
                  </a:tcPr>
                </a:tc>
                <a:tc>
                  <a:txBody>
                    <a:bodyPr/>
                    <a:lstStyle/>
                    <a:p>
                      <a:pPr algn="l" fontAlgn="ctr"/>
                      <a:endParaRPr lang="en-US" sz="1400" b="1" i="0" u="none" strike="noStrike" dirty="0">
                        <a:solidFill>
                          <a:srgbClr val="004A70"/>
                        </a:solidFill>
                        <a:effectLst/>
                        <a:latin typeface="Axia" panose="020B0503030202020206"/>
                      </a:endParaRPr>
                    </a:p>
                  </a:txBody>
                  <a:tcPr marL="6350" marR="6350" marT="6350" marB="0" anchor="ctr">
                    <a:lnL>
                      <a:noFill/>
                    </a:lnL>
                    <a:lnR>
                      <a:noFill/>
                    </a:lnR>
                    <a:lnT>
                      <a:noFill/>
                    </a:lnT>
                    <a:lnB>
                      <a:noFill/>
                    </a:lnB>
                    <a:noFill/>
                  </a:tcPr>
                </a:tc>
                <a:extLst>
                  <a:ext uri="{0D108BD9-81ED-4DB2-BD59-A6C34878D82A}">
                    <a16:rowId xmlns:a16="http://schemas.microsoft.com/office/drawing/2014/main" val="1440045072"/>
                  </a:ext>
                </a:extLst>
              </a:tr>
            </a:tbl>
          </a:graphicData>
        </a:graphic>
      </p:graphicFrame>
      <p:sp>
        <p:nvSpPr>
          <p:cNvPr id="4" name="Slide Number Placeholder 6">
            <a:extLst>
              <a:ext uri="{FF2B5EF4-FFF2-40B4-BE49-F238E27FC236}">
                <a16:creationId xmlns:a16="http://schemas.microsoft.com/office/drawing/2014/main" id="{F8CF5E9D-1D86-D14C-D0CE-346F54087202}"/>
              </a:ext>
            </a:extLst>
          </p:cNvPr>
          <p:cNvSpPr>
            <a:spLocks noGrp="1"/>
          </p:cNvSpPr>
          <p:nvPr>
            <p:ph type="sldNum" sz="quarter" idx="12"/>
          </p:nvPr>
        </p:nvSpPr>
        <p:spPr>
          <a:xfrm>
            <a:off x="9135299" y="6406584"/>
            <a:ext cx="2743200" cy="365125"/>
          </a:xfrm>
        </p:spPr>
        <p:txBody>
          <a:bodyPr/>
          <a:lstStyle/>
          <a:p>
            <a:fld id="{6F650146-6B97-8947-8A6A-007B49C06F2E}" type="slidenum">
              <a:rPr lang="en-US" smtClean="0"/>
              <a:t>5</a:t>
            </a:fld>
            <a:endParaRPr lang="en-US" dirty="0"/>
          </a:p>
        </p:txBody>
      </p:sp>
      <p:sp>
        <p:nvSpPr>
          <p:cNvPr id="7" name="TextBox 6">
            <a:extLst>
              <a:ext uri="{FF2B5EF4-FFF2-40B4-BE49-F238E27FC236}">
                <a16:creationId xmlns:a16="http://schemas.microsoft.com/office/drawing/2014/main" id="{FA9F0E31-1FC7-BADB-EEFF-89B97457CC1D}"/>
              </a:ext>
            </a:extLst>
          </p:cNvPr>
          <p:cNvSpPr txBox="1"/>
          <p:nvPr/>
        </p:nvSpPr>
        <p:spPr>
          <a:xfrm>
            <a:off x="515997" y="151327"/>
            <a:ext cx="7130737" cy="1077218"/>
          </a:xfrm>
          <a:prstGeom prst="rect">
            <a:avLst/>
          </a:prstGeom>
          <a:noFill/>
        </p:spPr>
        <p:txBody>
          <a:bodyPr wrap="square" rtlCol="0">
            <a:spAutoFit/>
          </a:bodyPr>
          <a:lstStyle/>
          <a:p>
            <a:r>
              <a:rPr lang="en-US" sz="3600" b="1" dirty="0">
                <a:solidFill>
                  <a:schemeClr val="bg1"/>
                </a:solidFill>
                <a:latin typeface="Aptos" panose="020B0004020202020204" pitchFamily="34" charset="0"/>
              </a:rPr>
              <a:t>McLaren Medicare - </a:t>
            </a:r>
            <a:r>
              <a:rPr lang="en-US" sz="2800" b="1" dirty="0">
                <a:solidFill>
                  <a:schemeClr val="bg1"/>
                </a:solidFill>
                <a:latin typeface="Aptos" panose="020B0004020202020204" pitchFamily="34" charset="0"/>
              </a:rPr>
              <a:t>Inspire HMO  </a:t>
            </a:r>
            <a:r>
              <a:rPr lang="en-US" sz="2800" b="1" dirty="0">
                <a:solidFill>
                  <a:srgbClr val="00B0F0"/>
                </a:solidFill>
                <a:latin typeface="Aptos" panose="020B0004020202020204" pitchFamily="34" charset="0"/>
              </a:rPr>
              <a:t>NEW!</a:t>
            </a:r>
            <a:r>
              <a:rPr lang="en-US" sz="2800" b="1" dirty="0">
                <a:solidFill>
                  <a:schemeClr val="bg1"/>
                </a:solidFill>
                <a:latin typeface="Aptos" panose="020B0004020202020204" pitchFamily="34" charset="0"/>
              </a:rPr>
              <a:t> Tiered Network</a:t>
            </a:r>
          </a:p>
        </p:txBody>
      </p:sp>
      <p:sp>
        <p:nvSpPr>
          <p:cNvPr id="2" name="TextBox 1">
            <a:extLst>
              <a:ext uri="{FF2B5EF4-FFF2-40B4-BE49-F238E27FC236}">
                <a16:creationId xmlns:a16="http://schemas.microsoft.com/office/drawing/2014/main" id="{C7DC07C6-D0B5-F2CB-C9A4-8AE1FF65C9FA}"/>
              </a:ext>
            </a:extLst>
          </p:cNvPr>
          <p:cNvSpPr txBox="1"/>
          <p:nvPr/>
        </p:nvSpPr>
        <p:spPr>
          <a:xfrm>
            <a:off x="115882" y="5981343"/>
            <a:ext cx="3817688" cy="677108"/>
          </a:xfrm>
          <a:prstGeom prst="rect">
            <a:avLst/>
          </a:prstGeom>
          <a:noFill/>
        </p:spPr>
        <p:txBody>
          <a:bodyPr wrap="square" rtlCol="0">
            <a:spAutoFit/>
          </a:bodyPr>
          <a:lstStyle/>
          <a:p>
            <a:r>
              <a:rPr lang="en-US" sz="1400" b="1" dirty="0">
                <a:solidFill>
                  <a:srgbClr val="004A70"/>
                </a:solidFill>
                <a:latin typeface="Aptos" panose="020B0004020202020204" pitchFamily="34" charset="0"/>
              </a:rPr>
              <a:t>Legend</a:t>
            </a:r>
            <a:r>
              <a:rPr lang="en-US" sz="1400" dirty="0"/>
              <a:t>:</a:t>
            </a:r>
          </a:p>
          <a:p>
            <a:r>
              <a:rPr lang="en-US" sz="1200" dirty="0">
                <a:solidFill>
                  <a:srgbClr val="004A70"/>
                </a:solidFill>
                <a:latin typeface="Aptos" panose="020B0004020202020204" pitchFamily="34" charset="0"/>
              </a:rPr>
              <a:t>T1 = McLaren providers/facilities</a:t>
            </a:r>
          </a:p>
          <a:p>
            <a:r>
              <a:rPr lang="en-US" sz="1200" dirty="0">
                <a:solidFill>
                  <a:srgbClr val="004A70"/>
                </a:solidFill>
                <a:latin typeface="Aptos" panose="020B0004020202020204" pitchFamily="34" charset="0"/>
              </a:rPr>
              <a:t>T2 = All other McLaren Medicare contracted providers</a:t>
            </a:r>
          </a:p>
        </p:txBody>
      </p:sp>
      <p:sp>
        <p:nvSpPr>
          <p:cNvPr id="12" name="TextBox 11">
            <a:extLst>
              <a:ext uri="{FF2B5EF4-FFF2-40B4-BE49-F238E27FC236}">
                <a16:creationId xmlns:a16="http://schemas.microsoft.com/office/drawing/2014/main" id="{61DC72D9-DD29-1E0F-EF0F-D162CF80347E}"/>
              </a:ext>
            </a:extLst>
          </p:cNvPr>
          <p:cNvSpPr txBox="1"/>
          <p:nvPr/>
        </p:nvSpPr>
        <p:spPr>
          <a:xfrm>
            <a:off x="4663542" y="5438454"/>
            <a:ext cx="3481190" cy="1077218"/>
          </a:xfrm>
          <a:prstGeom prst="rect">
            <a:avLst/>
          </a:prstGeom>
          <a:solidFill>
            <a:schemeClr val="bg2"/>
          </a:solidFill>
          <a:ln w="38100">
            <a:solidFill>
              <a:srgbClr val="1F497D"/>
            </a:solidFill>
          </a:ln>
        </p:spPr>
        <p:txBody>
          <a:bodyPr wrap="square" lIns="91440" tIns="45720" rIns="91440" bIns="45720" rtlCol="0" anchor="t">
            <a:spAutoFit/>
          </a:bodyPr>
          <a:lstStyle/>
          <a:p>
            <a:pPr algn="ctr">
              <a:buClr>
                <a:srgbClr val="004B70"/>
              </a:buClr>
            </a:pPr>
            <a:r>
              <a:rPr lang="en-US" sz="1600" b="1" i="1" dirty="0">
                <a:solidFill>
                  <a:srgbClr val="004B70"/>
                </a:solidFill>
                <a:latin typeface="Axia"/>
                <a:ea typeface="Axia" panose="020B0503030202020206" pitchFamily="34" charset="77"/>
              </a:rPr>
              <a:t>Worldwide Emergency/Urgent Care:          $130 copay/$50 copay</a:t>
            </a:r>
          </a:p>
          <a:p>
            <a:pPr marL="0" indent="0" algn="ctr">
              <a:spcBef>
                <a:spcPts val="0"/>
              </a:spcBef>
              <a:buClr>
                <a:srgbClr val="004B70"/>
              </a:buClr>
              <a:buNone/>
            </a:pPr>
            <a:r>
              <a:rPr lang="en-US" sz="1600" b="1" i="1" dirty="0">
                <a:solidFill>
                  <a:srgbClr val="004B70"/>
                </a:solidFill>
                <a:latin typeface="Axia" panose="020B0503030202020206" pitchFamily="34" charset="77"/>
                <a:ea typeface="Axia" panose="020B0503030202020206" pitchFamily="34" charset="77"/>
              </a:rPr>
              <a:t>$50,000/year combined limit for Emergency and Urgent Care services</a:t>
            </a:r>
          </a:p>
        </p:txBody>
      </p:sp>
      <p:sp>
        <p:nvSpPr>
          <p:cNvPr id="6" name="TextBox 5">
            <a:extLst>
              <a:ext uri="{FF2B5EF4-FFF2-40B4-BE49-F238E27FC236}">
                <a16:creationId xmlns:a16="http://schemas.microsoft.com/office/drawing/2014/main" id="{1E1B4E4F-403E-1F23-A9E1-A4220D5BD868}"/>
              </a:ext>
            </a:extLst>
          </p:cNvPr>
          <p:cNvSpPr txBox="1"/>
          <p:nvPr/>
        </p:nvSpPr>
        <p:spPr>
          <a:xfrm>
            <a:off x="8110635" y="86291"/>
            <a:ext cx="4081365" cy="707886"/>
          </a:xfrm>
          <a:prstGeom prst="rect">
            <a:avLst/>
          </a:prstGeom>
          <a:noFill/>
        </p:spPr>
        <p:txBody>
          <a:bodyPr wrap="square">
            <a:spAutoFit/>
          </a:bodyPr>
          <a:lstStyle/>
          <a:p>
            <a:r>
              <a:rPr lang="en-US" sz="800" b="0" i="1" dirty="0">
                <a:solidFill>
                  <a:schemeClr val="bg2"/>
                </a:solidFill>
                <a:effectLst/>
                <a:latin typeface="Roboto" panose="02000000000000000000" pitchFamily="2" charset="0"/>
              </a:rPr>
              <a:t>Agent/Broker use only. Confidential and proprietary. Not to be distributed or shared with Medicare beneficiaries. Distribution to any person or company is prohibited and may be grounds for contract termination. The plan and benefit information contained in this document is pending government approval and subject to change. Final 2027 plan and benefit information may be discussed with beneficiaries on or after October 1.</a:t>
            </a:r>
            <a:endParaRPr lang="en-US" sz="800" i="1" dirty="0">
              <a:solidFill>
                <a:schemeClr val="bg2"/>
              </a:solidFill>
            </a:endParaRPr>
          </a:p>
        </p:txBody>
      </p:sp>
    </p:spTree>
    <p:extLst>
      <p:ext uri="{BB962C8B-B14F-4D97-AF65-F5344CB8AC3E}">
        <p14:creationId xmlns:p14="http://schemas.microsoft.com/office/powerpoint/2010/main" val="37028992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6106CC6-D65F-460B-FC79-BEDE891FE9D3}"/>
              </a:ext>
            </a:extLst>
          </p:cNvPr>
          <p:cNvPicPr>
            <a:picLocks noChangeAspect="1"/>
          </p:cNvPicPr>
          <p:nvPr/>
        </p:nvPicPr>
        <p:blipFill>
          <a:blip r:embed="rId2"/>
          <a:srcRect b="78544"/>
          <a:stretch>
            <a:fillRect/>
          </a:stretch>
        </p:blipFill>
        <p:spPr>
          <a:xfrm>
            <a:off x="0" y="0"/>
            <a:ext cx="12192000" cy="1471449"/>
          </a:xfrm>
          <a:prstGeom prst="rect">
            <a:avLst/>
          </a:prstGeom>
        </p:spPr>
      </p:pic>
      <p:sp>
        <p:nvSpPr>
          <p:cNvPr id="3" name="Content Placeholder 2">
            <a:extLst>
              <a:ext uri="{FF2B5EF4-FFF2-40B4-BE49-F238E27FC236}">
                <a16:creationId xmlns:a16="http://schemas.microsoft.com/office/drawing/2014/main" id="{EF00D439-D0F3-FC24-1402-14A19696D635}"/>
              </a:ext>
            </a:extLst>
          </p:cNvPr>
          <p:cNvSpPr>
            <a:spLocks noGrp="1"/>
          </p:cNvSpPr>
          <p:nvPr>
            <p:ph idx="1"/>
          </p:nvPr>
        </p:nvSpPr>
        <p:spPr>
          <a:xfrm>
            <a:off x="81564" y="1498652"/>
            <a:ext cx="7744681" cy="646331"/>
          </a:xfrm>
        </p:spPr>
        <p:txBody>
          <a:bodyPr>
            <a:normAutofit lnSpcReduction="10000"/>
          </a:bodyPr>
          <a:lstStyle/>
          <a:p>
            <a:pPr marL="0" indent="0" algn="l" rtl="0" eaLnBrk="1" fontAlgn="ctr" latinLnBrk="0" hangingPunct="1">
              <a:spcBef>
                <a:spcPts val="0"/>
              </a:spcBef>
              <a:spcAft>
                <a:spcPts val="0"/>
              </a:spcAft>
              <a:buNone/>
            </a:pPr>
            <a:r>
              <a:rPr lang="en-US" sz="2400" b="1" dirty="0">
                <a:solidFill>
                  <a:srgbClr val="004A70"/>
                </a:solidFill>
                <a:latin typeface="Axia" panose="020B0503030202020206" pitchFamily="34" charset="77"/>
                <a:ea typeface="Axia" panose="020B0503030202020206" pitchFamily="34" charset="77"/>
              </a:rPr>
              <a:t>McLaren Inspire Plus HMO - </a:t>
            </a:r>
            <a:r>
              <a:rPr lang="en-US" sz="2500" b="1" i="0" u="none" strike="noStrike" kern="1200" dirty="0">
                <a:solidFill>
                  <a:srgbClr val="004A70"/>
                </a:solidFill>
                <a:effectLst/>
                <a:highlight>
                  <a:srgbClr val="BCE4E5"/>
                </a:highlight>
                <a:latin typeface="Calibri" panose="020F0502020204030204" pitchFamily="34" charset="0"/>
              </a:rPr>
              <a:t>Premium:</a:t>
            </a:r>
            <a:r>
              <a:rPr lang="en-US" sz="2500" dirty="0">
                <a:highlight>
                  <a:srgbClr val="BCE4E5"/>
                </a:highlight>
                <a:latin typeface="Arial" panose="020B0604020202020204" pitchFamily="34" charset="0"/>
              </a:rPr>
              <a:t> </a:t>
            </a:r>
            <a:r>
              <a:rPr lang="en-US" sz="2500" b="1" dirty="0">
                <a:solidFill>
                  <a:srgbClr val="004A70"/>
                </a:solidFill>
                <a:highlight>
                  <a:srgbClr val="BCE4E5"/>
                </a:highlight>
                <a:latin typeface="Calibri" panose="020F0502020204030204" pitchFamily="34" charset="0"/>
              </a:rPr>
              <a:t>$20</a:t>
            </a:r>
            <a:endParaRPr lang="en-US" sz="2500" b="1" dirty="0">
              <a:solidFill>
                <a:srgbClr val="004A70"/>
              </a:solidFill>
              <a:highlight>
                <a:srgbClr val="BCE4E5"/>
              </a:highlight>
              <a:latin typeface="Axia" panose="020B0503030202020206" pitchFamily="34" charset="77"/>
              <a:ea typeface="Axia" panose="020B0503030202020206" pitchFamily="34" charset="77"/>
            </a:endParaRPr>
          </a:p>
          <a:p>
            <a:pPr marL="0" indent="0">
              <a:spcBef>
                <a:spcPts val="0"/>
              </a:spcBef>
              <a:buClr>
                <a:srgbClr val="004B70"/>
              </a:buClr>
              <a:buNone/>
            </a:pPr>
            <a:r>
              <a:rPr lang="en-US" sz="1800" b="1" dirty="0">
                <a:solidFill>
                  <a:srgbClr val="004A70"/>
                </a:solidFill>
                <a:latin typeface="Axia" panose="020B0503030202020206" pitchFamily="34" charset="77"/>
                <a:ea typeface="Axia" panose="020B0503030202020206" pitchFamily="34" charset="77"/>
              </a:rPr>
              <a:t>H6322-002</a:t>
            </a:r>
          </a:p>
          <a:p>
            <a:pPr marL="0" indent="0">
              <a:spcBef>
                <a:spcPts val="0"/>
              </a:spcBef>
              <a:buClr>
                <a:srgbClr val="004B70"/>
              </a:buClr>
              <a:buNone/>
            </a:pPr>
            <a:endParaRPr lang="en-US" sz="800" dirty="0">
              <a:solidFill>
                <a:srgbClr val="004B70"/>
              </a:solidFill>
              <a:latin typeface="Axia" panose="020B0503030202020206" pitchFamily="34" charset="77"/>
              <a:ea typeface="Axia" panose="020B0503030202020206" pitchFamily="34" charset="77"/>
            </a:endParaRPr>
          </a:p>
          <a:p>
            <a:pPr marL="0" indent="0">
              <a:spcBef>
                <a:spcPts val="0"/>
              </a:spcBef>
              <a:buClr>
                <a:srgbClr val="004B70"/>
              </a:buClr>
              <a:buNone/>
            </a:pPr>
            <a:endParaRPr lang="en-US" sz="1600" dirty="0">
              <a:solidFill>
                <a:srgbClr val="004B70"/>
              </a:solidFill>
              <a:latin typeface="Axia" panose="020B0503030202020206" pitchFamily="34" charset="77"/>
              <a:ea typeface="Axia" panose="020B0503030202020206" pitchFamily="34" charset="77"/>
            </a:endParaRPr>
          </a:p>
          <a:p>
            <a:pPr marL="0" indent="0">
              <a:spcBef>
                <a:spcPts val="0"/>
              </a:spcBef>
              <a:buClr>
                <a:srgbClr val="004B70"/>
              </a:buClr>
              <a:buNone/>
            </a:pPr>
            <a:endParaRPr lang="en-US" sz="1600" dirty="0">
              <a:solidFill>
                <a:srgbClr val="004B70"/>
              </a:solidFill>
              <a:latin typeface="Axia" panose="020B0503030202020206" pitchFamily="34" charset="77"/>
              <a:ea typeface="Axia" panose="020B0503030202020206" pitchFamily="34" charset="77"/>
            </a:endParaRPr>
          </a:p>
          <a:p>
            <a:pPr marL="0" indent="0">
              <a:spcBef>
                <a:spcPts val="0"/>
              </a:spcBef>
              <a:buClr>
                <a:srgbClr val="004B70"/>
              </a:buClr>
              <a:buNone/>
            </a:pPr>
            <a:endParaRPr lang="en-US" sz="1600" dirty="0">
              <a:solidFill>
                <a:srgbClr val="004B70"/>
              </a:solidFill>
              <a:latin typeface="Axia" panose="020B0503030202020206" pitchFamily="34" charset="77"/>
              <a:ea typeface="Axia" panose="020B0503030202020206" pitchFamily="34" charset="77"/>
            </a:endParaRPr>
          </a:p>
          <a:p>
            <a:pPr marL="0" indent="0">
              <a:spcBef>
                <a:spcPts val="0"/>
              </a:spcBef>
              <a:buClr>
                <a:srgbClr val="004B70"/>
              </a:buClr>
              <a:buNone/>
            </a:pPr>
            <a:endParaRPr lang="en-US" sz="1600" dirty="0">
              <a:solidFill>
                <a:srgbClr val="004B70"/>
              </a:solidFill>
              <a:latin typeface="Axia" panose="020B0503030202020206" pitchFamily="34" charset="77"/>
              <a:ea typeface="Axia" panose="020B0503030202020206" pitchFamily="34" charset="77"/>
            </a:endParaRPr>
          </a:p>
          <a:p>
            <a:pPr marL="0" indent="0">
              <a:spcBef>
                <a:spcPts val="0"/>
              </a:spcBef>
              <a:buClr>
                <a:srgbClr val="004B70"/>
              </a:buClr>
              <a:buNone/>
            </a:pPr>
            <a:endParaRPr lang="en-US" sz="1600" dirty="0">
              <a:solidFill>
                <a:srgbClr val="004B70"/>
              </a:solidFill>
              <a:latin typeface="Axia" panose="020B0503030202020206" pitchFamily="34" charset="77"/>
              <a:ea typeface="Axia" panose="020B0503030202020206" pitchFamily="34" charset="77"/>
            </a:endParaRPr>
          </a:p>
          <a:p>
            <a:pPr marL="0" indent="0">
              <a:spcBef>
                <a:spcPts val="0"/>
              </a:spcBef>
              <a:buClr>
                <a:srgbClr val="004B70"/>
              </a:buClr>
              <a:buNone/>
            </a:pPr>
            <a:endParaRPr lang="en-US" sz="1600" dirty="0">
              <a:solidFill>
                <a:srgbClr val="004B70"/>
              </a:solidFill>
              <a:latin typeface="Axia" panose="020B0503030202020206" pitchFamily="34" charset="77"/>
              <a:ea typeface="Axia" panose="020B0503030202020206" pitchFamily="34" charset="77"/>
            </a:endParaRPr>
          </a:p>
          <a:p>
            <a:pPr marL="0" indent="0">
              <a:spcBef>
                <a:spcPts val="0"/>
              </a:spcBef>
              <a:buClr>
                <a:srgbClr val="004B70"/>
              </a:buClr>
              <a:buNone/>
            </a:pPr>
            <a:endParaRPr lang="en-US" sz="1600" dirty="0">
              <a:solidFill>
                <a:srgbClr val="004B70"/>
              </a:solidFill>
              <a:latin typeface="Axia" panose="020B0503030202020206" pitchFamily="34" charset="77"/>
              <a:ea typeface="Axia" panose="020B0503030202020206" pitchFamily="34" charset="77"/>
            </a:endParaRPr>
          </a:p>
          <a:p>
            <a:pPr marL="0" indent="0">
              <a:spcBef>
                <a:spcPts val="0"/>
              </a:spcBef>
              <a:buClr>
                <a:srgbClr val="004B70"/>
              </a:buClr>
              <a:buNone/>
            </a:pPr>
            <a:endParaRPr lang="en-US" sz="1800" dirty="0">
              <a:solidFill>
                <a:srgbClr val="004B70"/>
              </a:solidFill>
              <a:latin typeface="Axia" panose="020B0503030202020206" pitchFamily="34" charset="77"/>
              <a:ea typeface="Axia" panose="020B0503030202020206" pitchFamily="34" charset="77"/>
            </a:endParaRPr>
          </a:p>
          <a:p>
            <a:pPr marL="0" indent="0">
              <a:spcBef>
                <a:spcPts val="0"/>
              </a:spcBef>
              <a:buClr>
                <a:srgbClr val="004B70"/>
              </a:buClr>
              <a:buNone/>
            </a:pPr>
            <a:endParaRPr lang="en-US" sz="1800" dirty="0">
              <a:solidFill>
                <a:srgbClr val="004B70"/>
              </a:solidFill>
              <a:latin typeface="Axia" panose="020B0503030202020206" pitchFamily="34" charset="77"/>
              <a:ea typeface="Axia" panose="020B0503030202020206" pitchFamily="34" charset="77"/>
            </a:endParaRPr>
          </a:p>
          <a:p>
            <a:pPr marL="0" indent="0">
              <a:spcBef>
                <a:spcPts val="0"/>
              </a:spcBef>
              <a:buClr>
                <a:srgbClr val="004B70"/>
              </a:buClr>
              <a:buNone/>
            </a:pPr>
            <a:endParaRPr lang="en-US" sz="1800" dirty="0">
              <a:solidFill>
                <a:srgbClr val="004B70"/>
              </a:solidFill>
              <a:latin typeface="Axia" panose="020B0503030202020206" pitchFamily="34" charset="77"/>
              <a:ea typeface="Axia" panose="020B0503030202020206" pitchFamily="34" charset="77"/>
            </a:endParaRPr>
          </a:p>
          <a:p>
            <a:pPr marL="0" indent="0" algn="ctr">
              <a:buClr>
                <a:srgbClr val="004B70"/>
              </a:buClr>
              <a:buNone/>
            </a:pPr>
            <a:endParaRPr lang="en-US" sz="2400" dirty="0">
              <a:solidFill>
                <a:srgbClr val="004A70"/>
              </a:solidFill>
              <a:latin typeface="Axia" panose="020B0503030202020206" pitchFamily="34" charset="77"/>
              <a:ea typeface="Axia" panose="020B0503030202020206" pitchFamily="34" charset="77"/>
            </a:endParaRPr>
          </a:p>
        </p:txBody>
      </p:sp>
      <p:sp>
        <p:nvSpPr>
          <p:cNvPr id="11" name="TextBox 10">
            <a:extLst>
              <a:ext uri="{FF2B5EF4-FFF2-40B4-BE49-F238E27FC236}">
                <a16:creationId xmlns:a16="http://schemas.microsoft.com/office/drawing/2014/main" id="{B5EE1917-82B6-F9D8-E848-34BE76183810}"/>
              </a:ext>
            </a:extLst>
          </p:cNvPr>
          <p:cNvSpPr txBox="1"/>
          <p:nvPr/>
        </p:nvSpPr>
        <p:spPr>
          <a:xfrm>
            <a:off x="8352660" y="2023697"/>
            <a:ext cx="5220812" cy="584775"/>
          </a:xfrm>
          <a:prstGeom prst="rect">
            <a:avLst/>
          </a:prstGeom>
          <a:noFill/>
        </p:spPr>
        <p:txBody>
          <a:bodyPr wrap="square">
            <a:spAutoFit/>
          </a:bodyPr>
          <a:lstStyle/>
          <a:p>
            <a:pPr marL="0" indent="0">
              <a:spcBef>
                <a:spcPts val="0"/>
              </a:spcBef>
              <a:buClr>
                <a:srgbClr val="004B70"/>
              </a:buClr>
              <a:buNone/>
            </a:pPr>
            <a:endParaRPr lang="en-US" sz="1600" dirty="0">
              <a:solidFill>
                <a:srgbClr val="004B70"/>
              </a:solidFill>
              <a:latin typeface="Axia" panose="020B0503030202020206" pitchFamily="34" charset="77"/>
              <a:ea typeface="Axia" panose="020B0503030202020206" pitchFamily="34" charset="77"/>
            </a:endParaRPr>
          </a:p>
          <a:p>
            <a:pPr marL="0" indent="0">
              <a:buClr>
                <a:srgbClr val="004B70"/>
              </a:buClr>
              <a:buNone/>
            </a:pPr>
            <a:endParaRPr lang="en-US" sz="1600" dirty="0">
              <a:solidFill>
                <a:srgbClr val="004A70"/>
              </a:solidFill>
              <a:latin typeface="Axia" panose="020B0503030202020206" pitchFamily="34" charset="77"/>
              <a:ea typeface="Axia" panose="020B0503030202020206" pitchFamily="34" charset="77"/>
            </a:endParaRPr>
          </a:p>
        </p:txBody>
      </p:sp>
      <p:sp>
        <p:nvSpPr>
          <p:cNvPr id="12" name="TextBox 11">
            <a:extLst>
              <a:ext uri="{FF2B5EF4-FFF2-40B4-BE49-F238E27FC236}">
                <a16:creationId xmlns:a16="http://schemas.microsoft.com/office/drawing/2014/main" id="{0D7D5E5C-3AED-0DE2-EEFC-1FD91B6FE628}"/>
              </a:ext>
            </a:extLst>
          </p:cNvPr>
          <p:cNvSpPr txBox="1"/>
          <p:nvPr/>
        </p:nvSpPr>
        <p:spPr>
          <a:xfrm>
            <a:off x="4310342" y="5245962"/>
            <a:ext cx="3481190" cy="1077218"/>
          </a:xfrm>
          <a:prstGeom prst="rect">
            <a:avLst/>
          </a:prstGeom>
          <a:solidFill>
            <a:schemeClr val="bg2"/>
          </a:solidFill>
          <a:ln w="38100">
            <a:solidFill>
              <a:srgbClr val="1F497D"/>
            </a:solidFill>
          </a:ln>
        </p:spPr>
        <p:txBody>
          <a:bodyPr wrap="square" rtlCol="0">
            <a:spAutoFit/>
          </a:bodyPr>
          <a:lstStyle/>
          <a:p>
            <a:pPr marL="0" indent="0" algn="ctr">
              <a:spcBef>
                <a:spcPts val="0"/>
              </a:spcBef>
              <a:buClr>
                <a:srgbClr val="004B70"/>
              </a:buClr>
              <a:buNone/>
            </a:pPr>
            <a:r>
              <a:rPr lang="en-US" sz="1600" b="1" i="1" dirty="0">
                <a:solidFill>
                  <a:srgbClr val="004B70"/>
                </a:solidFill>
                <a:latin typeface="Axia" panose="020B0503030202020206" pitchFamily="34" charset="77"/>
                <a:ea typeface="Axia" panose="020B0503030202020206" pitchFamily="34" charset="77"/>
              </a:rPr>
              <a:t>Worldwide Emergency/Urgent Care:                $130 copay/$50 copay</a:t>
            </a:r>
          </a:p>
          <a:p>
            <a:pPr marL="0" indent="0" algn="ctr">
              <a:spcBef>
                <a:spcPts val="0"/>
              </a:spcBef>
              <a:buClr>
                <a:srgbClr val="004B70"/>
              </a:buClr>
              <a:buNone/>
            </a:pPr>
            <a:r>
              <a:rPr lang="en-US" sz="1600" b="1" i="1" dirty="0">
                <a:solidFill>
                  <a:srgbClr val="004B70"/>
                </a:solidFill>
                <a:latin typeface="Axia" panose="020B0503030202020206" pitchFamily="34" charset="77"/>
                <a:ea typeface="Axia" panose="020B0503030202020206" pitchFamily="34" charset="77"/>
              </a:rPr>
              <a:t>$50,000/year combined limit for Emergency and Urgent Care Services</a:t>
            </a:r>
          </a:p>
        </p:txBody>
      </p:sp>
      <p:sp>
        <p:nvSpPr>
          <p:cNvPr id="14" name="TextBox 13">
            <a:extLst>
              <a:ext uri="{FF2B5EF4-FFF2-40B4-BE49-F238E27FC236}">
                <a16:creationId xmlns:a16="http://schemas.microsoft.com/office/drawing/2014/main" id="{96585A74-514A-3E42-5FC3-D071DDA6F4D1}"/>
              </a:ext>
            </a:extLst>
          </p:cNvPr>
          <p:cNvSpPr txBox="1"/>
          <p:nvPr/>
        </p:nvSpPr>
        <p:spPr>
          <a:xfrm>
            <a:off x="4034598" y="1934920"/>
            <a:ext cx="184731" cy="1446550"/>
          </a:xfrm>
          <a:prstGeom prst="rect">
            <a:avLst/>
          </a:prstGeom>
          <a:noFill/>
        </p:spPr>
        <p:txBody>
          <a:bodyPr wrap="none" rtlCol="0">
            <a:spAutoFit/>
          </a:bodyPr>
          <a:lstStyle/>
          <a:p>
            <a:pPr marL="0" indent="0">
              <a:spcBef>
                <a:spcPts val="0"/>
              </a:spcBef>
              <a:buClr>
                <a:srgbClr val="004B70"/>
              </a:buClr>
              <a:buNone/>
            </a:pPr>
            <a:endParaRPr lang="en-US" sz="1600" dirty="0">
              <a:solidFill>
                <a:srgbClr val="004B70"/>
              </a:solidFill>
              <a:latin typeface="Axia" panose="020B0503030202020206" pitchFamily="34" charset="77"/>
              <a:ea typeface="Axia" panose="020B0503030202020206" pitchFamily="34" charset="77"/>
            </a:endParaRPr>
          </a:p>
          <a:p>
            <a:pPr>
              <a:buClr>
                <a:srgbClr val="004B70"/>
              </a:buClr>
            </a:pPr>
            <a:endParaRPr lang="en-US" sz="1800" dirty="0">
              <a:solidFill>
                <a:srgbClr val="004B70"/>
              </a:solidFill>
              <a:latin typeface="Axia" panose="020B0503030202020206" pitchFamily="34" charset="77"/>
              <a:ea typeface="Axia" panose="020B0503030202020206" pitchFamily="34" charset="77"/>
            </a:endParaRPr>
          </a:p>
          <a:p>
            <a:pPr>
              <a:buClr>
                <a:srgbClr val="004B70"/>
              </a:buClr>
            </a:pPr>
            <a:endParaRPr lang="en-US" sz="1800" dirty="0">
              <a:solidFill>
                <a:srgbClr val="004B70"/>
              </a:solidFill>
              <a:latin typeface="Axia" panose="020B0503030202020206" pitchFamily="34" charset="77"/>
              <a:ea typeface="Axia" panose="020B0503030202020206" pitchFamily="34" charset="77"/>
            </a:endParaRPr>
          </a:p>
          <a:p>
            <a:pPr>
              <a:buClr>
                <a:srgbClr val="004B70"/>
              </a:buClr>
            </a:pPr>
            <a:endParaRPr lang="en-US" sz="1800" dirty="0">
              <a:solidFill>
                <a:srgbClr val="004B70"/>
              </a:solidFill>
              <a:latin typeface="Axia" panose="020B0503030202020206" pitchFamily="34" charset="77"/>
              <a:ea typeface="Axia" panose="020B0503030202020206" pitchFamily="34" charset="77"/>
            </a:endParaRPr>
          </a:p>
          <a:p>
            <a:pPr marL="0" indent="0">
              <a:spcBef>
                <a:spcPts val="0"/>
              </a:spcBef>
              <a:buClr>
                <a:srgbClr val="004B70"/>
              </a:buClr>
              <a:buNone/>
            </a:pPr>
            <a:endParaRPr lang="en-US" sz="1800" dirty="0">
              <a:solidFill>
                <a:srgbClr val="004B70"/>
              </a:solidFill>
              <a:latin typeface="Axia" panose="020B0503030202020206" pitchFamily="34" charset="77"/>
              <a:ea typeface="Axia" panose="020B0503030202020206" pitchFamily="34" charset="77"/>
            </a:endParaRPr>
          </a:p>
        </p:txBody>
      </p:sp>
      <p:cxnSp>
        <p:nvCxnSpPr>
          <p:cNvPr id="17" name="Straight Connector 16">
            <a:extLst>
              <a:ext uri="{FF2B5EF4-FFF2-40B4-BE49-F238E27FC236}">
                <a16:creationId xmlns:a16="http://schemas.microsoft.com/office/drawing/2014/main" id="{857080E3-C99C-1991-EBA0-A8B9376AF8A9}"/>
              </a:ext>
            </a:extLst>
          </p:cNvPr>
          <p:cNvCxnSpPr>
            <a:cxnSpLocks/>
          </p:cNvCxnSpPr>
          <p:nvPr/>
        </p:nvCxnSpPr>
        <p:spPr>
          <a:xfrm>
            <a:off x="3965367" y="1982276"/>
            <a:ext cx="23495" cy="4612575"/>
          </a:xfrm>
          <a:prstGeom prst="line">
            <a:avLst/>
          </a:prstGeom>
          <a:ln w="1905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95E2842-FF96-9307-5F44-6BA7BCE51BF2}"/>
              </a:ext>
            </a:extLst>
          </p:cNvPr>
          <p:cNvCxnSpPr>
            <a:cxnSpLocks/>
          </p:cNvCxnSpPr>
          <p:nvPr/>
        </p:nvCxnSpPr>
        <p:spPr>
          <a:xfrm>
            <a:off x="8316390" y="2023697"/>
            <a:ext cx="10863" cy="4571154"/>
          </a:xfrm>
          <a:prstGeom prst="line">
            <a:avLst/>
          </a:prstGeom>
          <a:ln w="19050">
            <a:solidFill>
              <a:srgbClr val="002060"/>
            </a:solidFill>
          </a:ln>
        </p:spPr>
        <p:style>
          <a:lnRef idx="1">
            <a:schemeClr val="accent1"/>
          </a:lnRef>
          <a:fillRef idx="0">
            <a:schemeClr val="accent1"/>
          </a:fillRef>
          <a:effectRef idx="0">
            <a:schemeClr val="accent1"/>
          </a:effectRef>
          <a:fontRef idx="minor">
            <a:schemeClr val="tx1"/>
          </a:fontRef>
        </p:style>
      </p:cxnSp>
      <p:graphicFrame>
        <p:nvGraphicFramePr>
          <p:cNvPr id="2" name="Table 1">
            <a:extLst>
              <a:ext uri="{FF2B5EF4-FFF2-40B4-BE49-F238E27FC236}">
                <a16:creationId xmlns:a16="http://schemas.microsoft.com/office/drawing/2014/main" id="{5D8849C9-B900-02E4-3003-DEAF20C1B3DA}"/>
              </a:ext>
            </a:extLst>
          </p:cNvPr>
          <p:cNvGraphicFramePr>
            <a:graphicFrameLocks noGrp="1"/>
          </p:cNvGraphicFramePr>
          <p:nvPr>
            <p:extLst>
              <p:ext uri="{D42A27DB-BD31-4B8C-83A1-F6EECF244321}">
                <p14:modId xmlns:p14="http://schemas.microsoft.com/office/powerpoint/2010/main" val="1962324113"/>
              </p:ext>
            </p:extLst>
          </p:nvPr>
        </p:nvGraphicFramePr>
        <p:xfrm>
          <a:off x="173441" y="2049704"/>
          <a:ext cx="4015754" cy="4461691"/>
        </p:xfrm>
        <a:graphic>
          <a:graphicData uri="http://schemas.openxmlformats.org/drawingml/2006/table">
            <a:tbl>
              <a:tblPr/>
              <a:tblGrid>
                <a:gridCol w="2622233">
                  <a:extLst>
                    <a:ext uri="{9D8B030D-6E8A-4147-A177-3AD203B41FA5}">
                      <a16:colId xmlns:a16="http://schemas.microsoft.com/office/drawing/2014/main" val="4238626440"/>
                    </a:ext>
                  </a:extLst>
                </a:gridCol>
                <a:gridCol w="1393521">
                  <a:extLst>
                    <a:ext uri="{9D8B030D-6E8A-4147-A177-3AD203B41FA5}">
                      <a16:colId xmlns:a16="http://schemas.microsoft.com/office/drawing/2014/main" val="1554630023"/>
                    </a:ext>
                  </a:extLst>
                </a:gridCol>
              </a:tblGrid>
              <a:tr h="238103">
                <a:tc>
                  <a:txBody>
                    <a:bodyPr/>
                    <a:lstStyle/>
                    <a:p>
                      <a:pPr algn="l" fontAlgn="ctr"/>
                      <a:r>
                        <a:rPr lang="en-US" sz="1400" b="1" i="0" u="none" strike="noStrike" dirty="0">
                          <a:solidFill>
                            <a:srgbClr val="004A70"/>
                          </a:solidFill>
                          <a:effectLst/>
                          <a:latin typeface="Axia" panose="020B0503030202020206"/>
                        </a:rPr>
                        <a:t>MOOP:</a:t>
                      </a:r>
                    </a:p>
                  </a:txBody>
                  <a:tcPr marL="6350" marR="6350" marT="6350" marB="0" anchor="ctr">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$5,900 </a:t>
                      </a:r>
                    </a:p>
                  </a:txBody>
                  <a:tcPr marL="6350" marR="6350" marT="6350" marB="0" anchor="ctr">
                    <a:lnL>
                      <a:noFill/>
                    </a:lnL>
                    <a:lnR>
                      <a:noFill/>
                    </a:lnR>
                    <a:lnT>
                      <a:noFill/>
                    </a:lnT>
                    <a:lnB>
                      <a:noFill/>
                    </a:lnB>
                    <a:noFill/>
                  </a:tcPr>
                </a:tc>
                <a:extLst>
                  <a:ext uri="{0D108BD9-81ED-4DB2-BD59-A6C34878D82A}">
                    <a16:rowId xmlns:a16="http://schemas.microsoft.com/office/drawing/2014/main" val="482837568"/>
                  </a:ext>
                </a:extLst>
              </a:tr>
              <a:tr h="238103">
                <a:tc>
                  <a:txBody>
                    <a:bodyPr/>
                    <a:lstStyle/>
                    <a:p>
                      <a:pPr algn="l" fontAlgn="ctr"/>
                      <a:r>
                        <a:rPr lang="en-US" sz="1400" b="1" i="0" u="none" strike="noStrike" dirty="0">
                          <a:solidFill>
                            <a:srgbClr val="004A70"/>
                          </a:solidFill>
                          <a:effectLst/>
                          <a:latin typeface="Axia" panose="020B0503030202020206"/>
                        </a:rPr>
                        <a:t>Part C Deductible:</a:t>
                      </a:r>
                    </a:p>
                  </a:txBody>
                  <a:tcPr marL="6350" marR="6350" marT="6350" marB="0" anchor="ctr">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$0 </a:t>
                      </a:r>
                    </a:p>
                  </a:txBody>
                  <a:tcPr marL="6350" marR="6350" marT="6350" marB="0" anchor="ctr">
                    <a:lnL>
                      <a:noFill/>
                    </a:lnL>
                    <a:lnR>
                      <a:noFill/>
                    </a:lnR>
                    <a:lnT>
                      <a:noFill/>
                    </a:lnT>
                    <a:lnB>
                      <a:noFill/>
                    </a:lnB>
                    <a:noFill/>
                  </a:tcPr>
                </a:tc>
                <a:extLst>
                  <a:ext uri="{0D108BD9-81ED-4DB2-BD59-A6C34878D82A}">
                    <a16:rowId xmlns:a16="http://schemas.microsoft.com/office/drawing/2014/main" val="4214752769"/>
                  </a:ext>
                </a:extLst>
              </a:tr>
              <a:tr h="238103">
                <a:tc>
                  <a:txBody>
                    <a:bodyPr/>
                    <a:lstStyle/>
                    <a:p>
                      <a:pPr algn="l" fontAlgn="ctr"/>
                      <a:r>
                        <a:rPr lang="en-US" sz="1400" b="1" i="0" u="none" strike="noStrike" dirty="0">
                          <a:solidFill>
                            <a:srgbClr val="004A70"/>
                          </a:solidFill>
                          <a:effectLst/>
                          <a:latin typeface="Axia" panose="020B0503030202020206"/>
                        </a:rPr>
                        <a:t>Part D Deductible (Tiers 3-5):</a:t>
                      </a:r>
                    </a:p>
                  </a:txBody>
                  <a:tcPr marL="6350" marR="6350" marT="6350" marB="0" anchor="ctr">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$500</a:t>
                      </a:r>
                    </a:p>
                  </a:txBody>
                  <a:tcPr marL="6350" marR="6350" marT="6350" marB="0" anchor="ctr">
                    <a:lnL>
                      <a:noFill/>
                    </a:lnL>
                    <a:lnR>
                      <a:noFill/>
                    </a:lnR>
                    <a:lnT>
                      <a:noFill/>
                    </a:lnT>
                    <a:lnB>
                      <a:noFill/>
                    </a:lnB>
                    <a:noFill/>
                  </a:tcPr>
                </a:tc>
                <a:extLst>
                  <a:ext uri="{0D108BD9-81ED-4DB2-BD59-A6C34878D82A}">
                    <a16:rowId xmlns:a16="http://schemas.microsoft.com/office/drawing/2014/main" val="4062255989"/>
                  </a:ext>
                </a:extLst>
              </a:tr>
              <a:tr h="238103">
                <a:tc>
                  <a:txBody>
                    <a:bodyPr/>
                    <a:lstStyle/>
                    <a:p>
                      <a:pPr algn="l" fontAlgn="ctr"/>
                      <a:r>
                        <a:rPr lang="en-US" sz="1400" b="1" i="0" u="none" strike="noStrike" dirty="0">
                          <a:solidFill>
                            <a:srgbClr val="004A70"/>
                          </a:solidFill>
                          <a:effectLst/>
                          <a:latin typeface="Axia" panose="020B0503030202020206"/>
                        </a:rPr>
                        <a:t>Inpatient Hospital:    </a:t>
                      </a:r>
                    </a:p>
                  </a:txBody>
                  <a:tcPr marL="6350" marR="6350" marT="6350" marB="0" anchor="ctr">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$550 days 1-5</a:t>
                      </a:r>
                    </a:p>
                  </a:txBody>
                  <a:tcPr marL="6350" marR="6350" marT="6350" marB="0" anchor="ctr">
                    <a:lnL>
                      <a:noFill/>
                    </a:lnL>
                    <a:lnR>
                      <a:noFill/>
                    </a:lnR>
                    <a:lnT>
                      <a:noFill/>
                    </a:lnT>
                    <a:lnB>
                      <a:noFill/>
                    </a:lnB>
                    <a:noFill/>
                  </a:tcPr>
                </a:tc>
                <a:extLst>
                  <a:ext uri="{0D108BD9-81ED-4DB2-BD59-A6C34878D82A}">
                    <a16:rowId xmlns:a16="http://schemas.microsoft.com/office/drawing/2014/main" val="666656200"/>
                  </a:ext>
                </a:extLst>
              </a:tr>
              <a:tr h="238103">
                <a:tc>
                  <a:txBody>
                    <a:bodyPr/>
                    <a:lstStyle/>
                    <a:p>
                      <a:pPr marL="0" marR="0" lvl="0" indent="0" algn="l" defTabSz="914379" rtl="0" eaLnBrk="1" fontAlgn="ctr" latinLnBrk="0" hangingPunct="1">
                        <a:lnSpc>
                          <a:spcPct val="100000"/>
                        </a:lnSpc>
                        <a:spcBef>
                          <a:spcPts val="0"/>
                        </a:spcBef>
                        <a:spcAft>
                          <a:spcPts val="0"/>
                        </a:spcAft>
                        <a:buClrTx/>
                        <a:buSzTx/>
                        <a:buFontTx/>
                        <a:buNone/>
                        <a:tabLst/>
                        <a:defRPr/>
                      </a:pPr>
                      <a:r>
                        <a:rPr lang="en-US" sz="1400" b="1" i="0" u="none" strike="noStrike" dirty="0">
                          <a:solidFill>
                            <a:srgbClr val="004A70"/>
                          </a:solidFill>
                          <a:effectLst/>
                          <a:latin typeface="Axia" panose="020B0503030202020206"/>
                        </a:rPr>
                        <a:t>Skilled Nursing Facility (Days 1-20)</a:t>
                      </a:r>
                    </a:p>
                    <a:p>
                      <a:pPr marL="0" marR="0" lvl="0" indent="0" algn="l" defTabSz="914379" rtl="0" eaLnBrk="1" fontAlgn="ctr" latinLnBrk="0" hangingPunct="1">
                        <a:lnSpc>
                          <a:spcPct val="100000"/>
                        </a:lnSpc>
                        <a:spcBef>
                          <a:spcPts val="0"/>
                        </a:spcBef>
                        <a:spcAft>
                          <a:spcPts val="0"/>
                        </a:spcAft>
                        <a:buClrTx/>
                        <a:buSzTx/>
                        <a:buFontTx/>
                        <a:buNone/>
                        <a:tabLst/>
                        <a:defRPr/>
                      </a:pPr>
                      <a:r>
                        <a:rPr lang="en-US" sz="1400" b="1" i="0" u="none" strike="noStrike" dirty="0">
                          <a:solidFill>
                            <a:srgbClr val="004A70"/>
                          </a:solidFill>
                          <a:effectLst/>
                          <a:latin typeface="Axia" panose="020B0503030202020206"/>
                        </a:rPr>
                        <a:t>(Days 21 – 100):</a:t>
                      </a:r>
                    </a:p>
                  </a:txBody>
                  <a:tcPr marL="6350" marR="6350" marT="6350" marB="0" anchor="ctr">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$0</a:t>
                      </a:r>
                    </a:p>
                    <a:p>
                      <a:pPr algn="l" fontAlgn="ctr"/>
                      <a:r>
                        <a:rPr lang="en-US" sz="1400" b="1" i="0" u="none" strike="noStrike" dirty="0">
                          <a:solidFill>
                            <a:srgbClr val="004A70"/>
                          </a:solidFill>
                          <a:effectLst/>
                          <a:highlight>
                            <a:srgbClr val="BCE4E5"/>
                          </a:highlight>
                          <a:latin typeface="Axia" panose="020B0503030202020206"/>
                        </a:rPr>
                        <a:t>$221/day</a:t>
                      </a:r>
                    </a:p>
                  </a:txBody>
                  <a:tcPr marL="6350" marR="6350" marT="6350" marB="0" anchor="ctr">
                    <a:lnL>
                      <a:noFill/>
                    </a:lnL>
                    <a:lnR>
                      <a:noFill/>
                    </a:lnR>
                    <a:lnT>
                      <a:noFill/>
                    </a:lnT>
                    <a:lnB>
                      <a:noFill/>
                    </a:lnB>
                    <a:noFill/>
                  </a:tcPr>
                </a:tc>
                <a:extLst>
                  <a:ext uri="{0D108BD9-81ED-4DB2-BD59-A6C34878D82A}">
                    <a16:rowId xmlns:a16="http://schemas.microsoft.com/office/drawing/2014/main" val="3203100387"/>
                  </a:ext>
                </a:extLst>
              </a:tr>
              <a:tr h="457076">
                <a:tc>
                  <a:txBody>
                    <a:bodyPr/>
                    <a:lstStyle/>
                    <a:p>
                      <a:pPr marL="0" marR="0" lvl="0" indent="0" algn="l" defTabSz="914379" rtl="0" eaLnBrk="1" fontAlgn="ctr" latinLnBrk="0" hangingPunct="1">
                        <a:lnSpc>
                          <a:spcPct val="100000"/>
                        </a:lnSpc>
                        <a:spcBef>
                          <a:spcPts val="0"/>
                        </a:spcBef>
                        <a:spcAft>
                          <a:spcPts val="0"/>
                        </a:spcAft>
                        <a:buClrTx/>
                        <a:buSzTx/>
                        <a:buFontTx/>
                        <a:buNone/>
                        <a:tabLst/>
                        <a:defRPr/>
                      </a:pPr>
                      <a:endParaRPr lang="en-US" sz="1400" b="1" i="0" u="none" strike="noStrike" dirty="0">
                        <a:solidFill>
                          <a:srgbClr val="004A70"/>
                        </a:solidFill>
                        <a:effectLst/>
                        <a:latin typeface="Axia" panose="020B0503030202020206"/>
                      </a:endParaRPr>
                    </a:p>
                  </a:txBody>
                  <a:tcPr marL="6350" marR="6350" marT="6350" marB="0" anchor="ctr">
                    <a:lnL>
                      <a:noFill/>
                    </a:lnL>
                    <a:lnR>
                      <a:noFill/>
                    </a:lnR>
                    <a:lnT>
                      <a:noFill/>
                    </a:lnT>
                    <a:lnB>
                      <a:noFill/>
                    </a:lnB>
                    <a:noFill/>
                  </a:tcPr>
                </a:tc>
                <a:tc>
                  <a:txBody>
                    <a:bodyPr/>
                    <a:lstStyle/>
                    <a:p>
                      <a:pPr marL="0" marR="0" lvl="0" indent="0" algn="l" defTabSz="914379" rtl="0" eaLnBrk="1" fontAlgn="ctr" latinLnBrk="0" hangingPunct="1">
                        <a:lnSpc>
                          <a:spcPct val="100000"/>
                        </a:lnSpc>
                        <a:spcBef>
                          <a:spcPts val="0"/>
                        </a:spcBef>
                        <a:spcAft>
                          <a:spcPts val="0"/>
                        </a:spcAft>
                        <a:buClrTx/>
                        <a:buSzTx/>
                        <a:buFontTx/>
                        <a:buNone/>
                        <a:tabLst/>
                        <a:defRPr/>
                      </a:pPr>
                      <a:endParaRPr lang="en-US" sz="1400" b="1" i="0" u="none" strike="noStrike" dirty="0">
                        <a:solidFill>
                          <a:srgbClr val="004A70"/>
                        </a:solidFill>
                        <a:effectLst/>
                        <a:latin typeface="Axia" panose="020B0503030202020206"/>
                      </a:endParaRPr>
                    </a:p>
                  </a:txBody>
                  <a:tcPr marL="6350" marR="6350" marT="6350" marB="0" anchor="ctr">
                    <a:lnL>
                      <a:noFill/>
                    </a:lnL>
                    <a:lnR>
                      <a:noFill/>
                    </a:lnR>
                    <a:lnT>
                      <a:noFill/>
                    </a:lnT>
                    <a:lnB>
                      <a:noFill/>
                    </a:lnB>
                    <a:noFill/>
                  </a:tcPr>
                </a:tc>
                <a:extLst>
                  <a:ext uri="{0D108BD9-81ED-4DB2-BD59-A6C34878D82A}">
                    <a16:rowId xmlns:a16="http://schemas.microsoft.com/office/drawing/2014/main" val="2094302613"/>
                  </a:ext>
                </a:extLst>
              </a:tr>
              <a:tr h="238103">
                <a:tc>
                  <a:txBody>
                    <a:bodyPr/>
                    <a:lstStyle/>
                    <a:p>
                      <a:pPr algn="l" fontAlgn="ctr"/>
                      <a:r>
                        <a:rPr lang="en-US" sz="1400" b="1" i="0" u="none" strike="noStrike" dirty="0">
                          <a:solidFill>
                            <a:srgbClr val="004A70"/>
                          </a:solidFill>
                          <a:effectLst/>
                          <a:latin typeface="Axia" panose="020B0503030202020206"/>
                        </a:rPr>
                        <a:t>Partial Hospitalization: </a:t>
                      </a:r>
                    </a:p>
                  </a:txBody>
                  <a:tcPr marL="6350" marR="6350" marT="6350" marB="0" anchor="ctr">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$80/Day </a:t>
                      </a:r>
                    </a:p>
                  </a:txBody>
                  <a:tcPr marL="6350" marR="6350" marT="6350" marB="0" anchor="ctr">
                    <a:lnL>
                      <a:noFill/>
                    </a:lnL>
                    <a:lnR>
                      <a:noFill/>
                    </a:lnR>
                    <a:lnT>
                      <a:noFill/>
                    </a:lnT>
                    <a:lnB>
                      <a:noFill/>
                    </a:lnB>
                    <a:noFill/>
                  </a:tcPr>
                </a:tc>
                <a:extLst>
                  <a:ext uri="{0D108BD9-81ED-4DB2-BD59-A6C34878D82A}">
                    <a16:rowId xmlns:a16="http://schemas.microsoft.com/office/drawing/2014/main" val="1615772733"/>
                  </a:ext>
                </a:extLst>
              </a:tr>
              <a:tr h="238103">
                <a:tc>
                  <a:txBody>
                    <a:bodyPr/>
                    <a:lstStyle/>
                    <a:p>
                      <a:pPr algn="l" fontAlgn="ctr"/>
                      <a:r>
                        <a:rPr lang="en-US" sz="1400" b="1" i="0" u="none" strike="noStrike" dirty="0">
                          <a:solidFill>
                            <a:srgbClr val="004A70"/>
                          </a:solidFill>
                          <a:effectLst/>
                          <a:latin typeface="Axia" panose="020B0503030202020206"/>
                        </a:rPr>
                        <a:t>Observation:</a:t>
                      </a:r>
                    </a:p>
                  </a:txBody>
                  <a:tcPr marL="6350" marR="6350" marT="6350" marB="0" anchor="ctr">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$150 </a:t>
                      </a:r>
                    </a:p>
                  </a:txBody>
                  <a:tcPr marL="6350" marR="6350" marT="6350" marB="0" anchor="ctr">
                    <a:lnL>
                      <a:noFill/>
                    </a:lnL>
                    <a:lnR>
                      <a:noFill/>
                    </a:lnR>
                    <a:lnT>
                      <a:noFill/>
                    </a:lnT>
                    <a:lnB>
                      <a:noFill/>
                    </a:lnB>
                    <a:noFill/>
                  </a:tcPr>
                </a:tc>
                <a:extLst>
                  <a:ext uri="{0D108BD9-81ED-4DB2-BD59-A6C34878D82A}">
                    <a16:rowId xmlns:a16="http://schemas.microsoft.com/office/drawing/2014/main" val="70266130"/>
                  </a:ext>
                </a:extLst>
              </a:tr>
              <a:tr h="238103">
                <a:tc>
                  <a:txBody>
                    <a:bodyPr/>
                    <a:lstStyle/>
                    <a:p>
                      <a:pPr algn="l" fontAlgn="ctr"/>
                      <a:r>
                        <a:rPr lang="en-US" sz="1400" b="1" i="0" u="none" strike="noStrike" dirty="0">
                          <a:solidFill>
                            <a:srgbClr val="004A70"/>
                          </a:solidFill>
                          <a:effectLst/>
                          <a:latin typeface="Axia" panose="020B0503030202020206"/>
                        </a:rPr>
                        <a:t>ER/UC:</a:t>
                      </a:r>
                    </a:p>
                  </a:txBody>
                  <a:tcPr marL="6350" marR="6350" marT="6350" marB="0" anchor="ctr">
                    <a:lnL>
                      <a:noFill/>
                    </a:lnL>
                    <a:lnR>
                      <a:noFill/>
                    </a:lnR>
                    <a:lnT>
                      <a:noFill/>
                    </a:lnT>
                    <a:lnB>
                      <a:noFill/>
                    </a:lnB>
                    <a:noFill/>
                  </a:tcPr>
                </a:tc>
                <a:tc>
                  <a:txBody>
                    <a:bodyPr/>
                    <a:lstStyle/>
                    <a:p>
                      <a:pPr algn="l" fontAlgn="ctr"/>
                      <a:r>
                        <a:rPr lang="en-US" sz="1400" b="1" i="0" u="none" strike="noStrike" dirty="0">
                          <a:solidFill>
                            <a:srgbClr val="004A70"/>
                          </a:solidFill>
                          <a:effectLst/>
                          <a:highlight>
                            <a:srgbClr val="BCE4E5"/>
                          </a:highlight>
                          <a:latin typeface="Axia" panose="020B0503030202020206"/>
                        </a:rPr>
                        <a:t>$130/$50</a:t>
                      </a:r>
                    </a:p>
                  </a:txBody>
                  <a:tcPr marL="6350" marR="6350" marT="6350" marB="0" anchor="ctr">
                    <a:lnL>
                      <a:noFill/>
                    </a:lnL>
                    <a:lnR>
                      <a:noFill/>
                    </a:lnR>
                    <a:lnT>
                      <a:noFill/>
                    </a:lnT>
                    <a:lnB>
                      <a:noFill/>
                    </a:lnB>
                    <a:noFill/>
                  </a:tcPr>
                </a:tc>
                <a:extLst>
                  <a:ext uri="{0D108BD9-81ED-4DB2-BD59-A6C34878D82A}">
                    <a16:rowId xmlns:a16="http://schemas.microsoft.com/office/drawing/2014/main" val="3995272646"/>
                  </a:ext>
                </a:extLst>
              </a:tr>
              <a:tr h="238103">
                <a:tc>
                  <a:txBody>
                    <a:bodyPr/>
                    <a:lstStyle/>
                    <a:p>
                      <a:pPr algn="l" fontAlgn="ctr"/>
                      <a:r>
                        <a:rPr lang="en-US" sz="1400" b="1" i="0" u="none" strike="noStrike" dirty="0">
                          <a:solidFill>
                            <a:srgbClr val="004A70"/>
                          </a:solidFill>
                          <a:effectLst/>
                          <a:latin typeface="Axia" panose="020B0503030202020206"/>
                        </a:rPr>
                        <a:t>Ground/Air Ambulance Services: </a:t>
                      </a:r>
                    </a:p>
                  </a:txBody>
                  <a:tcPr marL="6350" marR="6350" marT="6350" marB="0" anchor="ctr">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$200 </a:t>
                      </a:r>
                    </a:p>
                  </a:txBody>
                  <a:tcPr marL="6350" marR="6350" marT="6350" marB="0" anchor="ctr">
                    <a:lnL>
                      <a:noFill/>
                    </a:lnL>
                    <a:lnR>
                      <a:noFill/>
                    </a:lnR>
                    <a:lnT>
                      <a:noFill/>
                    </a:lnT>
                    <a:lnB>
                      <a:noFill/>
                    </a:lnB>
                    <a:noFill/>
                  </a:tcPr>
                </a:tc>
                <a:extLst>
                  <a:ext uri="{0D108BD9-81ED-4DB2-BD59-A6C34878D82A}">
                    <a16:rowId xmlns:a16="http://schemas.microsoft.com/office/drawing/2014/main" val="2768507341"/>
                  </a:ext>
                </a:extLst>
              </a:tr>
              <a:tr h="238103">
                <a:tc>
                  <a:txBody>
                    <a:bodyPr/>
                    <a:lstStyle/>
                    <a:p>
                      <a:pPr algn="l" fontAlgn="ctr"/>
                      <a:r>
                        <a:rPr lang="en-US" sz="1400" b="1" i="0" u="none" strike="noStrike" dirty="0">
                          <a:solidFill>
                            <a:srgbClr val="004A70"/>
                          </a:solidFill>
                          <a:effectLst/>
                          <a:latin typeface="Axia" panose="020B0503030202020206"/>
                        </a:rPr>
                        <a:t>Ambulatory Surgical Center:   </a:t>
                      </a:r>
                    </a:p>
                  </a:txBody>
                  <a:tcPr marL="6350" marR="6350" marT="6350" marB="0" anchor="ctr">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$150 </a:t>
                      </a:r>
                    </a:p>
                  </a:txBody>
                  <a:tcPr marL="6350" marR="6350" marT="6350" marB="0" anchor="ctr">
                    <a:lnL>
                      <a:noFill/>
                    </a:lnL>
                    <a:lnR>
                      <a:noFill/>
                    </a:lnR>
                    <a:lnT>
                      <a:noFill/>
                    </a:lnT>
                    <a:lnB>
                      <a:noFill/>
                    </a:lnB>
                    <a:noFill/>
                  </a:tcPr>
                </a:tc>
                <a:extLst>
                  <a:ext uri="{0D108BD9-81ED-4DB2-BD59-A6C34878D82A}">
                    <a16:rowId xmlns:a16="http://schemas.microsoft.com/office/drawing/2014/main" val="4054253903"/>
                  </a:ext>
                </a:extLst>
              </a:tr>
              <a:tr h="238103">
                <a:tc>
                  <a:txBody>
                    <a:bodyPr/>
                    <a:lstStyle/>
                    <a:p>
                      <a:pPr algn="l" fontAlgn="ctr"/>
                      <a:r>
                        <a:rPr lang="en-US" sz="1400" b="1" i="0" u="none" strike="noStrike" dirty="0">
                          <a:solidFill>
                            <a:srgbClr val="004A70"/>
                          </a:solidFill>
                          <a:effectLst/>
                          <a:latin typeface="Axia" panose="020B0503030202020206"/>
                        </a:rPr>
                        <a:t>Outpatient Hospital Services: </a:t>
                      </a:r>
                    </a:p>
                  </a:txBody>
                  <a:tcPr marL="6350" marR="6350" marT="6350" marB="0" anchor="ctr">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$150</a:t>
                      </a:r>
                    </a:p>
                  </a:txBody>
                  <a:tcPr marL="6350" marR="6350" marT="6350" marB="0" anchor="ctr">
                    <a:lnL>
                      <a:noFill/>
                    </a:lnL>
                    <a:lnR>
                      <a:noFill/>
                    </a:lnR>
                    <a:lnT>
                      <a:noFill/>
                    </a:lnT>
                    <a:lnB>
                      <a:noFill/>
                    </a:lnB>
                    <a:noFill/>
                  </a:tcPr>
                </a:tc>
                <a:extLst>
                  <a:ext uri="{0D108BD9-81ED-4DB2-BD59-A6C34878D82A}">
                    <a16:rowId xmlns:a16="http://schemas.microsoft.com/office/drawing/2014/main" val="969512427"/>
                  </a:ext>
                </a:extLst>
              </a:tr>
              <a:tr h="238103">
                <a:tc>
                  <a:txBody>
                    <a:bodyPr/>
                    <a:lstStyle/>
                    <a:p>
                      <a:pPr algn="l" fontAlgn="ctr"/>
                      <a:r>
                        <a:rPr lang="en-US" sz="1400" b="1" i="0" u="none" strike="noStrike" dirty="0">
                          <a:solidFill>
                            <a:srgbClr val="004A70"/>
                          </a:solidFill>
                          <a:effectLst/>
                          <a:latin typeface="Axia" panose="020B0503030202020206"/>
                        </a:rPr>
                        <a:t>Diagnostic Radiological Services:</a:t>
                      </a:r>
                    </a:p>
                  </a:txBody>
                  <a:tcPr marL="6350" marR="6350" marT="6350" marB="0" anchor="ctr">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$300 </a:t>
                      </a:r>
                    </a:p>
                  </a:txBody>
                  <a:tcPr marL="6350" marR="6350" marT="6350" marB="0" anchor="ctr">
                    <a:lnL>
                      <a:noFill/>
                    </a:lnL>
                    <a:lnR>
                      <a:noFill/>
                    </a:lnR>
                    <a:lnT>
                      <a:noFill/>
                    </a:lnT>
                    <a:lnB>
                      <a:noFill/>
                    </a:lnB>
                    <a:noFill/>
                  </a:tcPr>
                </a:tc>
                <a:extLst>
                  <a:ext uri="{0D108BD9-81ED-4DB2-BD59-A6C34878D82A}">
                    <a16:rowId xmlns:a16="http://schemas.microsoft.com/office/drawing/2014/main" val="3368915336"/>
                  </a:ext>
                </a:extLst>
              </a:tr>
              <a:tr h="238103">
                <a:tc>
                  <a:txBody>
                    <a:bodyPr/>
                    <a:lstStyle/>
                    <a:p>
                      <a:pPr algn="l" fontAlgn="ctr"/>
                      <a:r>
                        <a:rPr lang="en-US" sz="1400" b="1" i="0" u="none" strike="noStrike" dirty="0">
                          <a:solidFill>
                            <a:srgbClr val="004A70"/>
                          </a:solidFill>
                          <a:effectLst/>
                          <a:latin typeface="Axia" panose="020B0503030202020206"/>
                        </a:rPr>
                        <a:t>Diagnostic Procedures/Tests: </a:t>
                      </a:r>
                    </a:p>
                  </a:txBody>
                  <a:tcPr marL="6350" marR="6350" marT="6350" marB="0" anchor="ctr">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$20-$150 </a:t>
                      </a:r>
                    </a:p>
                  </a:txBody>
                  <a:tcPr marL="6350" marR="6350" marT="6350" marB="0" anchor="ctr">
                    <a:lnL>
                      <a:noFill/>
                    </a:lnL>
                    <a:lnR>
                      <a:noFill/>
                    </a:lnR>
                    <a:lnT>
                      <a:noFill/>
                    </a:lnT>
                    <a:lnB>
                      <a:noFill/>
                    </a:lnB>
                    <a:noFill/>
                  </a:tcPr>
                </a:tc>
                <a:extLst>
                  <a:ext uri="{0D108BD9-81ED-4DB2-BD59-A6C34878D82A}">
                    <a16:rowId xmlns:a16="http://schemas.microsoft.com/office/drawing/2014/main" val="2201437906"/>
                  </a:ext>
                </a:extLst>
              </a:tr>
              <a:tr h="238103">
                <a:tc>
                  <a:txBody>
                    <a:bodyPr/>
                    <a:lstStyle/>
                    <a:p>
                      <a:pPr algn="l" fontAlgn="ctr"/>
                      <a:r>
                        <a:rPr lang="en-US" sz="1400" b="1" i="0" u="none" strike="noStrike" dirty="0">
                          <a:solidFill>
                            <a:srgbClr val="004A70"/>
                          </a:solidFill>
                          <a:effectLst/>
                          <a:latin typeface="Axia" panose="020B0503030202020206"/>
                        </a:rPr>
                        <a:t>Therapeutic Radiological Services: </a:t>
                      </a:r>
                    </a:p>
                  </a:txBody>
                  <a:tcPr marL="6350" marR="6350" marT="6350" marB="0" anchor="ctr">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20%</a:t>
                      </a:r>
                    </a:p>
                  </a:txBody>
                  <a:tcPr marL="6350" marR="6350" marT="6350" marB="0" anchor="ctr">
                    <a:lnL>
                      <a:noFill/>
                    </a:lnL>
                    <a:lnR>
                      <a:noFill/>
                    </a:lnR>
                    <a:lnT>
                      <a:noFill/>
                    </a:lnT>
                    <a:lnB>
                      <a:noFill/>
                    </a:lnB>
                    <a:noFill/>
                  </a:tcPr>
                </a:tc>
                <a:extLst>
                  <a:ext uri="{0D108BD9-81ED-4DB2-BD59-A6C34878D82A}">
                    <a16:rowId xmlns:a16="http://schemas.microsoft.com/office/drawing/2014/main" val="1268065990"/>
                  </a:ext>
                </a:extLst>
              </a:tr>
              <a:tr h="238103">
                <a:tc>
                  <a:txBody>
                    <a:bodyPr/>
                    <a:lstStyle/>
                    <a:p>
                      <a:pPr algn="l" fontAlgn="ctr"/>
                      <a:r>
                        <a:rPr lang="en-US" sz="1400" b="1" i="0" u="none" strike="noStrike" dirty="0">
                          <a:solidFill>
                            <a:srgbClr val="004A70"/>
                          </a:solidFill>
                          <a:effectLst/>
                          <a:latin typeface="Axia" panose="020B0503030202020206"/>
                        </a:rPr>
                        <a:t>Outpatient X-Ray Services: </a:t>
                      </a:r>
                    </a:p>
                  </a:txBody>
                  <a:tcPr marL="6350" marR="6350" marT="6350" marB="0" anchor="ctr">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$25-$150</a:t>
                      </a:r>
                    </a:p>
                  </a:txBody>
                  <a:tcPr marL="6350" marR="6350" marT="6350" marB="0" anchor="ctr">
                    <a:lnL>
                      <a:noFill/>
                    </a:lnL>
                    <a:lnR>
                      <a:noFill/>
                    </a:lnR>
                    <a:lnT>
                      <a:noFill/>
                    </a:lnT>
                    <a:lnB>
                      <a:noFill/>
                    </a:lnB>
                    <a:noFill/>
                  </a:tcPr>
                </a:tc>
                <a:extLst>
                  <a:ext uri="{0D108BD9-81ED-4DB2-BD59-A6C34878D82A}">
                    <a16:rowId xmlns:a16="http://schemas.microsoft.com/office/drawing/2014/main" val="2450944725"/>
                  </a:ext>
                </a:extLst>
              </a:tr>
              <a:tr h="238103">
                <a:tc>
                  <a:txBody>
                    <a:bodyPr/>
                    <a:lstStyle/>
                    <a:p>
                      <a:pPr algn="l" fontAlgn="ctr"/>
                      <a:r>
                        <a:rPr lang="en-US" sz="1400" b="1" i="0" u="none" strike="noStrike" dirty="0">
                          <a:solidFill>
                            <a:srgbClr val="004A70"/>
                          </a:solidFill>
                          <a:effectLst/>
                          <a:latin typeface="Axia" panose="020B0503030202020206"/>
                        </a:rPr>
                        <a:t>Lab Services:</a:t>
                      </a:r>
                    </a:p>
                  </a:txBody>
                  <a:tcPr marL="6350" marR="6350" marT="6350" marB="0" anchor="ctr">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$0 </a:t>
                      </a:r>
                    </a:p>
                  </a:txBody>
                  <a:tcPr marL="6350" marR="6350" marT="6350" marB="0" anchor="ctr">
                    <a:lnL>
                      <a:noFill/>
                    </a:lnL>
                    <a:lnR>
                      <a:noFill/>
                    </a:lnR>
                    <a:lnT>
                      <a:noFill/>
                    </a:lnT>
                    <a:lnB>
                      <a:noFill/>
                    </a:lnB>
                    <a:noFill/>
                  </a:tcPr>
                </a:tc>
                <a:extLst>
                  <a:ext uri="{0D108BD9-81ED-4DB2-BD59-A6C34878D82A}">
                    <a16:rowId xmlns:a16="http://schemas.microsoft.com/office/drawing/2014/main" val="2615370616"/>
                  </a:ext>
                </a:extLst>
              </a:tr>
            </a:tbl>
          </a:graphicData>
        </a:graphic>
      </p:graphicFrame>
      <p:graphicFrame>
        <p:nvGraphicFramePr>
          <p:cNvPr id="6" name="Table 5">
            <a:extLst>
              <a:ext uri="{FF2B5EF4-FFF2-40B4-BE49-F238E27FC236}">
                <a16:creationId xmlns:a16="http://schemas.microsoft.com/office/drawing/2014/main" id="{21B7F1F8-09AA-DC18-C13E-BA5B473597F8}"/>
              </a:ext>
            </a:extLst>
          </p:cNvPr>
          <p:cNvGraphicFramePr>
            <a:graphicFrameLocks noGrp="1"/>
          </p:cNvGraphicFramePr>
          <p:nvPr>
            <p:extLst>
              <p:ext uri="{D42A27DB-BD31-4B8C-83A1-F6EECF244321}">
                <p14:modId xmlns:p14="http://schemas.microsoft.com/office/powerpoint/2010/main" val="621945820"/>
              </p:ext>
            </p:extLst>
          </p:nvPr>
        </p:nvGraphicFramePr>
        <p:xfrm>
          <a:off x="4132508" y="2240584"/>
          <a:ext cx="4742040" cy="2416810"/>
        </p:xfrm>
        <a:graphic>
          <a:graphicData uri="http://schemas.openxmlformats.org/drawingml/2006/table">
            <a:tbl>
              <a:tblPr/>
              <a:tblGrid>
                <a:gridCol w="3360664">
                  <a:extLst>
                    <a:ext uri="{9D8B030D-6E8A-4147-A177-3AD203B41FA5}">
                      <a16:colId xmlns:a16="http://schemas.microsoft.com/office/drawing/2014/main" val="4082030916"/>
                    </a:ext>
                  </a:extLst>
                </a:gridCol>
                <a:gridCol w="1381376">
                  <a:extLst>
                    <a:ext uri="{9D8B030D-6E8A-4147-A177-3AD203B41FA5}">
                      <a16:colId xmlns:a16="http://schemas.microsoft.com/office/drawing/2014/main" val="2552012711"/>
                    </a:ext>
                  </a:extLst>
                </a:gridCol>
              </a:tblGrid>
              <a:tr h="184150">
                <a:tc>
                  <a:txBody>
                    <a:bodyPr/>
                    <a:lstStyle/>
                    <a:p>
                      <a:pPr algn="l" fontAlgn="b"/>
                      <a:r>
                        <a:rPr lang="en-US" sz="1400" b="1" i="0" u="none" strike="noStrike" dirty="0">
                          <a:solidFill>
                            <a:srgbClr val="004A70"/>
                          </a:solidFill>
                          <a:effectLst/>
                          <a:latin typeface="Axia" panose="020B0503030202020206"/>
                        </a:rPr>
                        <a:t>Primary Care Physician Services:</a:t>
                      </a:r>
                    </a:p>
                  </a:txBody>
                  <a:tcPr marL="6350" marR="6350" marT="6350" marB="0" anchor="b">
                    <a:lnL>
                      <a:noFill/>
                    </a:lnL>
                    <a:lnR>
                      <a:noFill/>
                    </a:lnR>
                    <a:lnT>
                      <a:noFill/>
                    </a:lnT>
                    <a:lnB>
                      <a:noFill/>
                    </a:lnB>
                    <a:noFill/>
                  </a:tcPr>
                </a:tc>
                <a:tc>
                  <a:txBody>
                    <a:bodyPr/>
                    <a:lstStyle/>
                    <a:p>
                      <a:pPr algn="l" fontAlgn="b"/>
                      <a:r>
                        <a:rPr lang="en-US" sz="1400" b="1" i="0" u="none" strike="noStrike" dirty="0">
                          <a:solidFill>
                            <a:srgbClr val="004A70"/>
                          </a:solidFill>
                          <a:effectLst/>
                          <a:latin typeface="Axia" panose="020B0503030202020206"/>
                        </a:rPr>
                        <a:t>$0 </a:t>
                      </a:r>
                    </a:p>
                  </a:txBody>
                  <a:tcPr marL="6350" marR="6350" marT="6350" marB="0" anchor="b">
                    <a:lnL>
                      <a:noFill/>
                    </a:lnL>
                    <a:lnR>
                      <a:noFill/>
                    </a:lnR>
                    <a:lnT>
                      <a:noFill/>
                    </a:lnT>
                    <a:lnB>
                      <a:noFill/>
                    </a:lnB>
                    <a:noFill/>
                  </a:tcPr>
                </a:tc>
                <a:extLst>
                  <a:ext uri="{0D108BD9-81ED-4DB2-BD59-A6C34878D82A}">
                    <a16:rowId xmlns:a16="http://schemas.microsoft.com/office/drawing/2014/main" val="1387928337"/>
                  </a:ext>
                </a:extLst>
              </a:tr>
              <a:tr h="184150">
                <a:tc>
                  <a:txBody>
                    <a:bodyPr/>
                    <a:lstStyle/>
                    <a:p>
                      <a:pPr algn="l" fontAlgn="b"/>
                      <a:r>
                        <a:rPr lang="en-US" sz="1400" b="1" i="0" u="none" strike="noStrike" dirty="0">
                          <a:solidFill>
                            <a:srgbClr val="004A70"/>
                          </a:solidFill>
                          <a:effectLst/>
                          <a:latin typeface="Axia" panose="020B0503030202020206"/>
                        </a:rPr>
                        <a:t>Telehealth Benefits - McLarenNow </a:t>
                      </a:r>
                    </a:p>
                  </a:txBody>
                  <a:tcPr marL="6350" marR="6350" marT="6350" marB="0" anchor="b">
                    <a:lnL>
                      <a:noFill/>
                    </a:lnL>
                    <a:lnR>
                      <a:noFill/>
                    </a:lnR>
                    <a:lnT>
                      <a:noFill/>
                    </a:lnT>
                    <a:lnB>
                      <a:noFill/>
                    </a:lnB>
                    <a:noFill/>
                  </a:tcPr>
                </a:tc>
                <a:tc>
                  <a:txBody>
                    <a:bodyPr/>
                    <a:lstStyle/>
                    <a:p>
                      <a:pPr algn="l" fontAlgn="b"/>
                      <a:r>
                        <a:rPr lang="en-US" sz="1400" b="1" i="0" u="none" strike="noStrike" dirty="0">
                          <a:solidFill>
                            <a:srgbClr val="004A70"/>
                          </a:solidFill>
                          <a:effectLst/>
                          <a:latin typeface="Axia" panose="020B0503030202020206"/>
                        </a:rPr>
                        <a:t>$0 </a:t>
                      </a:r>
                    </a:p>
                  </a:txBody>
                  <a:tcPr marL="6350" marR="6350" marT="6350" marB="0" anchor="b">
                    <a:lnL>
                      <a:noFill/>
                    </a:lnL>
                    <a:lnR>
                      <a:noFill/>
                    </a:lnR>
                    <a:lnT>
                      <a:noFill/>
                    </a:lnT>
                    <a:lnB>
                      <a:noFill/>
                    </a:lnB>
                    <a:noFill/>
                  </a:tcPr>
                </a:tc>
                <a:extLst>
                  <a:ext uri="{0D108BD9-81ED-4DB2-BD59-A6C34878D82A}">
                    <a16:rowId xmlns:a16="http://schemas.microsoft.com/office/drawing/2014/main" val="3616504197"/>
                  </a:ext>
                </a:extLst>
              </a:tr>
              <a:tr h="184150">
                <a:tc>
                  <a:txBody>
                    <a:bodyPr/>
                    <a:lstStyle/>
                    <a:p>
                      <a:pPr algn="l" fontAlgn="b"/>
                      <a:r>
                        <a:rPr lang="en-US" sz="1400" b="1" i="0" u="none" strike="noStrike" dirty="0">
                          <a:solidFill>
                            <a:srgbClr val="004A70"/>
                          </a:solidFill>
                          <a:effectLst/>
                          <a:latin typeface="Axia" panose="020B0503030202020206"/>
                        </a:rPr>
                        <a:t>Physician Specialist Services:</a:t>
                      </a:r>
                    </a:p>
                  </a:txBody>
                  <a:tcPr marL="6350" marR="6350" marT="6350" marB="0" anchor="b">
                    <a:lnL>
                      <a:noFill/>
                    </a:lnL>
                    <a:lnR>
                      <a:noFill/>
                    </a:lnR>
                    <a:lnT>
                      <a:noFill/>
                    </a:lnT>
                    <a:lnB>
                      <a:noFill/>
                    </a:lnB>
                    <a:noFill/>
                  </a:tcPr>
                </a:tc>
                <a:tc>
                  <a:txBody>
                    <a:bodyPr/>
                    <a:lstStyle/>
                    <a:p>
                      <a:pPr algn="l" fontAlgn="b"/>
                      <a:r>
                        <a:rPr lang="en-US" sz="1400" b="1" i="0" u="none" strike="noStrike" dirty="0">
                          <a:solidFill>
                            <a:srgbClr val="004A70"/>
                          </a:solidFill>
                          <a:effectLst/>
                          <a:latin typeface="Axia" panose="020B0503030202020206"/>
                        </a:rPr>
                        <a:t>$35 </a:t>
                      </a:r>
                    </a:p>
                  </a:txBody>
                  <a:tcPr marL="6350" marR="6350" marT="6350" marB="0" anchor="b">
                    <a:lnL>
                      <a:noFill/>
                    </a:lnL>
                    <a:lnR>
                      <a:noFill/>
                    </a:lnR>
                    <a:lnT>
                      <a:noFill/>
                    </a:lnT>
                    <a:lnB>
                      <a:noFill/>
                    </a:lnB>
                    <a:noFill/>
                  </a:tcPr>
                </a:tc>
                <a:extLst>
                  <a:ext uri="{0D108BD9-81ED-4DB2-BD59-A6C34878D82A}">
                    <a16:rowId xmlns:a16="http://schemas.microsoft.com/office/drawing/2014/main" val="1424765504"/>
                  </a:ext>
                </a:extLst>
              </a:tr>
              <a:tr h="184150">
                <a:tc>
                  <a:txBody>
                    <a:bodyPr/>
                    <a:lstStyle/>
                    <a:p>
                      <a:pPr algn="l" fontAlgn="b"/>
                      <a:r>
                        <a:rPr lang="en-US" sz="1400" b="1" i="0" u="none" strike="noStrike" dirty="0">
                          <a:solidFill>
                            <a:srgbClr val="004A70"/>
                          </a:solidFill>
                          <a:effectLst/>
                          <a:latin typeface="Axia" panose="020B0503030202020206"/>
                        </a:rPr>
                        <a:t>Chiropractic Services:</a:t>
                      </a:r>
                    </a:p>
                  </a:txBody>
                  <a:tcPr marL="6350" marR="6350" marT="6350" marB="0" anchor="b">
                    <a:lnL>
                      <a:noFill/>
                    </a:lnL>
                    <a:lnR>
                      <a:noFill/>
                    </a:lnR>
                    <a:lnT>
                      <a:noFill/>
                    </a:lnT>
                    <a:lnB>
                      <a:noFill/>
                    </a:lnB>
                    <a:noFill/>
                  </a:tcPr>
                </a:tc>
                <a:tc>
                  <a:txBody>
                    <a:bodyPr/>
                    <a:lstStyle/>
                    <a:p>
                      <a:pPr algn="l" fontAlgn="b"/>
                      <a:r>
                        <a:rPr lang="en-US" sz="1400" b="1" i="0" u="none" strike="noStrike" dirty="0">
                          <a:solidFill>
                            <a:srgbClr val="004A70"/>
                          </a:solidFill>
                          <a:effectLst/>
                          <a:latin typeface="Axia" panose="020B0503030202020206"/>
                        </a:rPr>
                        <a:t>$15</a:t>
                      </a:r>
                    </a:p>
                  </a:txBody>
                  <a:tcPr marL="6350" marR="6350" marT="6350" marB="0" anchor="b">
                    <a:lnL>
                      <a:noFill/>
                    </a:lnL>
                    <a:lnR>
                      <a:noFill/>
                    </a:lnR>
                    <a:lnT>
                      <a:noFill/>
                    </a:lnT>
                    <a:lnB>
                      <a:noFill/>
                    </a:lnB>
                    <a:noFill/>
                  </a:tcPr>
                </a:tc>
                <a:extLst>
                  <a:ext uri="{0D108BD9-81ED-4DB2-BD59-A6C34878D82A}">
                    <a16:rowId xmlns:a16="http://schemas.microsoft.com/office/drawing/2014/main" val="2091952421"/>
                  </a:ext>
                </a:extLst>
              </a:tr>
              <a:tr h="184150">
                <a:tc>
                  <a:txBody>
                    <a:bodyPr/>
                    <a:lstStyle/>
                    <a:p>
                      <a:pPr algn="l" fontAlgn="b"/>
                      <a:r>
                        <a:rPr lang="en-US" sz="1400" b="1" i="0" u="none" strike="noStrike" dirty="0">
                          <a:solidFill>
                            <a:srgbClr val="004A70"/>
                          </a:solidFill>
                          <a:effectLst/>
                          <a:latin typeface="Axia" panose="020B0503030202020206"/>
                        </a:rPr>
                        <a:t>Podiatry Services:</a:t>
                      </a:r>
                    </a:p>
                  </a:txBody>
                  <a:tcPr marL="6350" marR="6350" marT="6350" marB="0" anchor="b">
                    <a:lnL>
                      <a:noFill/>
                    </a:lnL>
                    <a:lnR>
                      <a:noFill/>
                    </a:lnR>
                    <a:lnT>
                      <a:noFill/>
                    </a:lnT>
                    <a:lnB>
                      <a:noFill/>
                    </a:lnB>
                    <a:noFill/>
                  </a:tcPr>
                </a:tc>
                <a:tc>
                  <a:txBody>
                    <a:bodyPr/>
                    <a:lstStyle/>
                    <a:p>
                      <a:pPr algn="l" fontAlgn="b"/>
                      <a:r>
                        <a:rPr lang="en-US" sz="1400" b="1" i="0" u="none" strike="noStrike" dirty="0">
                          <a:solidFill>
                            <a:srgbClr val="004A70"/>
                          </a:solidFill>
                          <a:effectLst/>
                          <a:latin typeface="Axia" panose="020B0503030202020206"/>
                        </a:rPr>
                        <a:t>$35</a:t>
                      </a:r>
                    </a:p>
                  </a:txBody>
                  <a:tcPr marL="6350" marR="6350" marT="6350" marB="0" anchor="b">
                    <a:lnL>
                      <a:noFill/>
                    </a:lnL>
                    <a:lnR>
                      <a:noFill/>
                    </a:lnR>
                    <a:lnT>
                      <a:noFill/>
                    </a:lnT>
                    <a:lnB>
                      <a:noFill/>
                    </a:lnB>
                    <a:noFill/>
                  </a:tcPr>
                </a:tc>
                <a:extLst>
                  <a:ext uri="{0D108BD9-81ED-4DB2-BD59-A6C34878D82A}">
                    <a16:rowId xmlns:a16="http://schemas.microsoft.com/office/drawing/2014/main" val="3327808828"/>
                  </a:ext>
                </a:extLst>
              </a:tr>
              <a:tr h="184150">
                <a:tc>
                  <a:txBody>
                    <a:bodyPr/>
                    <a:lstStyle/>
                    <a:p>
                      <a:pPr algn="l" fontAlgn="b"/>
                      <a:r>
                        <a:rPr lang="en-US" sz="1400" b="1" i="0" u="none" strike="noStrike" dirty="0">
                          <a:solidFill>
                            <a:srgbClr val="004A70"/>
                          </a:solidFill>
                          <a:effectLst/>
                          <a:latin typeface="Axia" panose="020B0503030202020206"/>
                        </a:rPr>
                        <a:t>Individual Psychiatric Services: </a:t>
                      </a:r>
                    </a:p>
                  </a:txBody>
                  <a:tcPr marL="6350" marR="6350" marT="6350" marB="0" anchor="b">
                    <a:lnL>
                      <a:noFill/>
                    </a:lnL>
                    <a:lnR>
                      <a:noFill/>
                    </a:lnR>
                    <a:lnT>
                      <a:noFill/>
                    </a:lnT>
                    <a:lnB>
                      <a:noFill/>
                    </a:lnB>
                    <a:noFill/>
                  </a:tcPr>
                </a:tc>
                <a:tc>
                  <a:txBody>
                    <a:bodyPr/>
                    <a:lstStyle/>
                    <a:p>
                      <a:pPr algn="l" fontAlgn="b"/>
                      <a:r>
                        <a:rPr lang="en-US" sz="1400" b="1" i="0" u="none" strike="noStrike" dirty="0">
                          <a:solidFill>
                            <a:srgbClr val="004A70"/>
                          </a:solidFill>
                          <a:effectLst/>
                          <a:latin typeface="Axia" panose="020B0503030202020206"/>
                        </a:rPr>
                        <a:t>$35 </a:t>
                      </a:r>
                    </a:p>
                  </a:txBody>
                  <a:tcPr marL="6350" marR="6350" marT="6350" marB="0" anchor="b">
                    <a:lnL>
                      <a:noFill/>
                    </a:lnL>
                    <a:lnR>
                      <a:noFill/>
                    </a:lnR>
                    <a:lnT>
                      <a:noFill/>
                    </a:lnT>
                    <a:lnB>
                      <a:noFill/>
                    </a:lnB>
                    <a:noFill/>
                  </a:tcPr>
                </a:tc>
                <a:extLst>
                  <a:ext uri="{0D108BD9-81ED-4DB2-BD59-A6C34878D82A}">
                    <a16:rowId xmlns:a16="http://schemas.microsoft.com/office/drawing/2014/main" val="2763858131"/>
                  </a:ext>
                </a:extLst>
              </a:tr>
              <a:tr h="184150">
                <a:tc>
                  <a:txBody>
                    <a:bodyPr/>
                    <a:lstStyle/>
                    <a:p>
                      <a:pPr algn="l" fontAlgn="b"/>
                      <a:r>
                        <a:rPr lang="en-US" sz="1400" b="1" i="0" u="none" strike="noStrike" dirty="0">
                          <a:solidFill>
                            <a:srgbClr val="004A70"/>
                          </a:solidFill>
                          <a:effectLst/>
                          <a:latin typeface="Axia" panose="020B0503030202020206"/>
                        </a:rPr>
                        <a:t>Physical Therapy/Speech Services:</a:t>
                      </a:r>
                    </a:p>
                  </a:txBody>
                  <a:tcPr marL="6350" marR="6350" marT="6350" marB="0" anchor="b">
                    <a:lnL>
                      <a:noFill/>
                    </a:lnL>
                    <a:lnR>
                      <a:noFill/>
                    </a:lnR>
                    <a:lnT>
                      <a:noFill/>
                    </a:lnT>
                    <a:lnB>
                      <a:noFill/>
                    </a:lnB>
                    <a:noFill/>
                  </a:tcPr>
                </a:tc>
                <a:tc>
                  <a:txBody>
                    <a:bodyPr/>
                    <a:lstStyle/>
                    <a:p>
                      <a:pPr algn="l" fontAlgn="b"/>
                      <a:r>
                        <a:rPr lang="en-US" sz="1400" b="1" i="0" u="none" strike="noStrike" dirty="0">
                          <a:solidFill>
                            <a:srgbClr val="004A70"/>
                          </a:solidFill>
                          <a:effectLst/>
                          <a:latin typeface="Axia" panose="020B0503030202020206"/>
                        </a:rPr>
                        <a:t>$25 </a:t>
                      </a:r>
                    </a:p>
                  </a:txBody>
                  <a:tcPr marL="6350" marR="6350" marT="6350" marB="0" anchor="b">
                    <a:lnL>
                      <a:noFill/>
                    </a:lnL>
                    <a:lnR>
                      <a:noFill/>
                    </a:lnR>
                    <a:lnT>
                      <a:noFill/>
                    </a:lnT>
                    <a:lnB>
                      <a:noFill/>
                    </a:lnB>
                    <a:noFill/>
                  </a:tcPr>
                </a:tc>
                <a:extLst>
                  <a:ext uri="{0D108BD9-81ED-4DB2-BD59-A6C34878D82A}">
                    <a16:rowId xmlns:a16="http://schemas.microsoft.com/office/drawing/2014/main" val="3556802734"/>
                  </a:ext>
                </a:extLst>
              </a:tr>
              <a:tr h="184150">
                <a:tc>
                  <a:txBody>
                    <a:bodyPr/>
                    <a:lstStyle/>
                    <a:p>
                      <a:pPr algn="l" fontAlgn="b"/>
                      <a:r>
                        <a:rPr lang="en-US" sz="1400" b="1" i="0" u="none" strike="noStrike" dirty="0">
                          <a:solidFill>
                            <a:srgbClr val="004A70"/>
                          </a:solidFill>
                          <a:effectLst/>
                          <a:latin typeface="Axia" panose="020B0503030202020206"/>
                        </a:rPr>
                        <a:t>Occupational Therapy Services:</a:t>
                      </a:r>
                    </a:p>
                  </a:txBody>
                  <a:tcPr marL="6350" marR="6350" marT="6350" marB="0" anchor="b">
                    <a:lnL>
                      <a:noFill/>
                    </a:lnL>
                    <a:lnR>
                      <a:noFill/>
                    </a:lnR>
                    <a:lnT>
                      <a:noFill/>
                    </a:lnT>
                    <a:lnB>
                      <a:noFill/>
                    </a:lnB>
                    <a:noFill/>
                  </a:tcPr>
                </a:tc>
                <a:tc>
                  <a:txBody>
                    <a:bodyPr/>
                    <a:lstStyle/>
                    <a:p>
                      <a:pPr algn="l" fontAlgn="b"/>
                      <a:r>
                        <a:rPr lang="en-US" sz="1400" b="1" i="0" u="none" strike="noStrike" dirty="0">
                          <a:solidFill>
                            <a:srgbClr val="004A70"/>
                          </a:solidFill>
                          <a:effectLst/>
                          <a:latin typeface="Axia" panose="020B0503030202020206"/>
                        </a:rPr>
                        <a:t>$35 </a:t>
                      </a:r>
                    </a:p>
                  </a:txBody>
                  <a:tcPr marL="6350" marR="6350" marT="6350" marB="0" anchor="b">
                    <a:lnL>
                      <a:noFill/>
                    </a:lnL>
                    <a:lnR>
                      <a:noFill/>
                    </a:lnR>
                    <a:lnT>
                      <a:noFill/>
                    </a:lnT>
                    <a:lnB>
                      <a:noFill/>
                    </a:lnB>
                    <a:noFill/>
                  </a:tcPr>
                </a:tc>
                <a:extLst>
                  <a:ext uri="{0D108BD9-81ED-4DB2-BD59-A6C34878D82A}">
                    <a16:rowId xmlns:a16="http://schemas.microsoft.com/office/drawing/2014/main" val="3841738620"/>
                  </a:ext>
                </a:extLst>
              </a:tr>
              <a:tr h="184150">
                <a:tc>
                  <a:txBody>
                    <a:bodyPr/>
                    <a:lstStyle/>
                    <a:p>
                      <a:pPr algn="l" fontAlgn="b"/>
                      <a:r>
                        <a:rPr lang="en-US" sz="1400" b="1" i="0" u="none" strike="noStrike" dirty="0">
                          <a:solidFill>
                            <a:srgbClr val="004A70"/>
                          </a:solidFill>
                          <a:effectLst/>
                          <a:latin typeface="Axia" panose="020B0503030202020206"/>
                        </a:rPr>
                        <a:t>Cardiac Rehabilitation Services:</a:t>
                      </a:r>
                    </a:p>
                  </a:txBody>
                  <a:tcPr marL="6350" marR="6350" marT="6350" marB="0" anchor="b">
                    <a:lnL>
                      <a:noFill/>
                    </a:lnL>
                    <a:lnR>
                      <a:noFill/>
                    </a:lnR>
                    <a:lnT>
                      <a:noFill/>
                    </a:lnT>
                    <a:lnB>
                      <a:noFill/>
                    </a:lnB>
                    <a:noFill/>
                  </a:tcPr>
                </a:tc>
                <a:tc>
                  <a:txBody>
                    <a:bodyPr/>
                    <a:lstStyle/>
                    <a:p>
                      <a:pPr algn="l" fontAlgn="b"/>
                      <a:r>
                        <a:rPr lang="en-US" sz="1400" b="1" i="0" u="none" strike="noStrike" dirty="0">
                          <a:solidFill>
                            <a:srgbClr val="004A70"/>
                          </a:solidFill>
                          <a:effectLst/>
                          <a:latin typeface="Axia" panose="020B0503030202020206"/>
                        </a:rPr>
                        <a:t>$20 </a:t>
                      </a:r>
                    </a:p>
                  </a:txBody>
                  <a:tcPr marL="6350" marR="6350" marT="6350" marB="0" anchor="b">
                    <a:lnL>
                      <a:noFill/>
                    </a:lnL>
                    <a:lnR>
                      <a:noFill/>
                    </a:lnR>
                    <a:lnT>
                      <a:noFill/>
                    </a:lnT>
                    <a:lnB>
                      <a:noFill/>
                    </a:lnB>
                    <a:noFill/>
                  </a:tcPr>
                </a:tc>
                <a:extLst>
                  <a:ext uri="{0D108BD9-81ED-4DB2-BD59-A6C34878D82A}">
                    <a16:rowId xmlns:a16="http://schemas.microsoft.com/office/drawing/2014/main" val="3020730438"/>
                  </a:ext>
                </a:extLst>
              </a:tr>
              <a:tr h="158905">
                <a:tc>
                  <a:txBody>
                    <a:bodyPr/>
                    <a:lstStyle/>
                    <a:p>
                      <a:pPr algn="l" fontAlgn="b"/>
                      <a:r>
                        <a:rPr lang="en-US" sz="1400" b="1" i="0" u="none" strike="noStrike" dirty="0">
                          <a:solidFill>
                            <a:srgbClr val="004A70"/>
                          </a:solidFill>
                          <a:effectLst/>
                          <a:latin typeface="Axia" panose="020B0503030202020206"/>
                        </a:rPr>
                        <a:t>Pulmonary Rehabilitation Services:</a:t>
                      </a:r>
                    </a:p>
                  </a:txBody>
                  <a:tcPr marL="6350" marR="6350" marT="6350" marB="0" anchor="b">
                    <a:lnL>
                      <a:noFill/>
                    </a:lnL>
                    <a:lnR>
                      <a:noFill/>
                    </a:lnR>
                    <a:lnT>
                      <a:noFill/>
                    </a:lnT>
                    <a:lnB>
                      <a:noFill/>
                    </a:lnB>
                    <a:noFill/>
                  </a:tcPr>
                </a:tc>
                <a:tc>
                  <a:txBody>
                    <a:bodyPr/>
                    <a:lstStyle/>
                    <a:p>
                      <a:pPr algn="l" fontAlgn="b"/>
                      <a:r>
                        <a:rPr lang="en-US" sz="1400" b="1" i="0" u="none" strike="noStrike" dirty="0">
                          <a:solidFill>
                            <a:srgbClr val="004A70"/>
                          </a:solidFill>
                          <a:effectLst/>
                          <a:latin typeface="Axia" panose="020B0503030202020206"/>
                        </a:rPr>
                        <a:t>$20 </a:t>
                      </a:r>
                    </a:p>
                  </a:txBody>
                  <a:tcPr marL="6350" marR="6350" marT="6350" marB="0" anchor="b">
                    <a:lnL>
                      <a:noFill/>
                    </a:lnL>
                    <a:lnR>
                      <a:noFill/>
                    </a:lnR>
                    <a:lnT>
                      <a:noFill/>
                    </a:lnT>
                    <a:lnB>
                      <a:noFill/>
                    </a:lnB>
                    <a:noFill/>
                  </a:tcPr>
                </a:tc>
                <a:extLst>
                  <a:ext uri="{0D108BD9-81ED-4DB2-BD59-A6C34878D82A}">
                    <a16:rowId xmlns:a16="http://schemas.microsoft.com/office/drawing/2014/main" val="2445394943"/>
                  </a:ext>
                </a:extLst>
              </a:tr>
              <a:tr h="184150">
                <a:tc>
                  <a:txBody>
                    <a:bodyPr/>
                    <a:lstStyle/>
                    <a:p>
                      <a:pPr algn="l" fontAlgn="b"/>
                      <a:r>
                        <a:rPr lang="en-US" sz="1400" b="1" i="0" u="none" strike="noStrike" dirty="0">
                          <a:solidFill>
                            <a:srgbClr val="004A70"/>
                          </a:solidFill>
                          <a:effectLst/>
                          <a:latin typeface="Axia" panose="020B0503030202020206"/>
                        </a:rPr>
                        <a:t>Home Health Services:</a:t>
                      </a:r>
                    </a:p>
                  </a:txBody>
                  <a:tcPr marL="6350" marR="6350" marT="6350" marB="0" anchor="b">
                    <a:lnL>
                      <a:noFill/>
                    </a:lnL>
                    <a:lnR>
                      <a:noFill/>
                    </a:lnR>
                    <a:lnT>
                      <a:noFill/>
                    </a:lnT>
                    <a:lnB>
                      <a:noFill/>
                    </a:lnB>
                    <a:noFill/>
                  </a:tcPr>
                </a:tc>
                <a:tc>
                  <a:txBody>
                    <a:bodyPr/>
                    <a:lstStyle/>
                    <a:p>
                      <a:pPr algn="l" fontAlgn="b"/>
                      <a:r>
                        <a:rPr lang="en-US" sz="1400" b="1" i="0" u="none" strike="noStrike" dirty="0">
                          <a:solidFill>
                            <a:srgbClr val="004A70"/>
                          </a:solidFill>
                          <a:effectLst/>
                          <a:latin typeface="Axia" panose="020B0503030202020206"/>
                        </a:rPr>
                        <a:t>$0 </a:t>
                      </a:r>
                    </a:p>
                  </a:txBody>
                  <a:tcPr marL="6350" marR="6350" marT="6350" marB="0" anchor="b">
                    <a:lnL>
                      <a:noFill/>
                    </a:lnL>
                    <a:lnR>
                      <a:noFill/>
                    </a:lnR>
                    <a:lnT>
                      <a:noFill/>
                    </a:lnT>
                    <a:lnB>
                      <a:noFill/>
                    </a:lnB>
                    <a:noFill/>
                  </a:tcPr>
                </a:tc>
                <a:extLst>
                  <a:ext uri="{0D108BD9-81ED-4DB2-BD59-A6C34878D82A}">
                    <a16:rowId xmlns:a16="http://schemas.microsoft.com/office/drawing/2014/main" val="3776297454"/>
                  </a:ext>
                </a:extLst>
              </a:tr>
            </a:tbl>
          </a:graphicData>
        </a:graphic>
      </p:graphicFrame>
      <p:graphicFrame>
        <p:nvGraphicFramePr>
          <p:cNvPr id="7" name="Table 6">
            <a:extLst>
              <a:ext uri="{FF2B5EF4-FFF2-40B4-BE49-F238E27FC236}">
                <a16:creationId xmlns:a16="http://schemas.microsoft.com/office/drawing/2014/main" id="{DC46742F-933D-0C0B-BA67-7F1BDACFC48D}"/>
              </a:ext>
            </a:extLst>
          </p:cNvPr>
          <p:cNvGraphicFramePr>
            <a:graphicFrameLocks noGrp="1"/>
          </p:cNvGraphicFramePr>
          <p:nvPr>
            <p:extLst>
              <p:ext uri="{D42A27DB-BD31-4B8C-83A1-F6EECF244321}">
                <p14:modId xmlns:p14="http://schemas.microsoft.com/office/powerpoint/2010/main" val="2731093628"/>
              </p:ext>
            </p:extLst>
          </p:nvPr>
        </p:nvGraphicFramePr>
        <p:xfrm>
          <a:off x="8470899" y="2240584"/>
          <a:ext cx="4218238" cy="1537970"/>
        </p:xfrm>
        <a:graphic>
          <a:graphicData uri="http://schemas.openxmlformats.org/drawingml/2006/table">
            <a:tbl>
              <a:tblPr/>
              <a:tblGrid>
                <a:gridCol w="2989447">
                  <a:extLst>
                    <a:ext uri="{9D8B030D-6E8A-4147-A177-3AD203B41FA5}">
                      <a16:colId xmlns:a16="http://schemas.microsoft.com/office/drawing/2014/main" val="686747456"/>
                    </a:ext>
                  </a:extLst>
                </a:gridCol>
                <a:gridCol w="1228791">
                  <a:extLst>
                    <a:ext uri="{9D8B030D-6E8A-4147-A177-3AD203B41FA5}">
                      <a16:colId xmlns:a16="http://schemas.microsoft.com/office/drawing/2014/main" val="964071461"/>
                    </a:ext>
                  </a:extLst>
                </a:gridCol>
              </a:tblGrid>
              <a:tr h="184150">
                <a:tc>
                  <a:txBody>
                    <a:bodyPr/>
                    <a:lstStyle/>
                    <a:p>
                      <a:pPr algn="l" fontAlgn="ctr"/>
                      <a:r>
                        <a:rPr lang="en-US" sz="1400" b="1" i="0" u="none" strike="noStrike" dirty="0">
                          <a:solidFill>
                            <a:srgbClr val="004A70"/>
                          </a:solidFill>
                          <a:effectLst/>
                          <a:latin typeface="Axia" panose="020B0503030202020206"/>
                        </a:rPr>
                        <a:t>Durable Medical Equipment :</a:t>
                      </a:r>
                    </a:p>
                  </a:txBody>
                  <a:tcPr marL="6350" marR="6350" marT="6350" marB="0" anchor="ctr">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20%</a:t>
                      </a:r>
                    </a:p>
                  </a:txBody>
                  <a:tcPr marL="6350" marR="6350" marT="6350" marB="0" anchor="ctr">
                    <a:lnL>
                      <a:noFill/>
                    </a:lnL>
                    <a:lnR>
                      <a:noFill/>
                    </a:lnR>
                    <a:lnT>
                      <a:noFill/>
                    </a:lnT>
                    <a:lnB>
                      <a:noFill/>
                    </a:lnB>
                    <a:noFill/>
                  </a:tcPr>
                </a:tc>
                <a:extLst>
                  <a:ext uri="{0D108BD9-81ED-4DB2-BD59-A6C34878D82A}">
                    <a16:rowId xmlns:a16="http://schemas.microsoft.com/office/drawing/2014/main" val="2942387594"/>
                  </a:ext>
                </a:extLst>
              </a:tr>
              <a:tr h="184150">
                <a:tc>
                  <a:txBody>
                    <a:bodyPr/>
                    <a:lstStyle/>
                    <a:p>
                      <a:pPr algn="l" fontAlgn="ctr"/>
                      <a:r>
                        <a:rPr lang="en-US" sz="1400" b="1" i="0" u="none" strike="noStrike" dirty="0">
                          <a:solidFill>
                            <a:srgbClr val="004A70"/>
                          </a:solidFill>
                          <a:effectLst/>
                          <a:latin typeface="Axia" panose="020B0503030202020206"/>
                        </a:rPr>
                        <a:t>Diabetic Supplies:</a:t>
                      </a:r>
                    </a:p>
                  </a:txBody>
                  <a:tcPr marL="6350" marR="6350" marT="6350" marB="0" anchor="ctr">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$0 </a:t>
                      </a:r>
                    </a:p>
                  </a:txBody>
                  <a:tcPr marL="6350" marR="6350" marT="6350" marB="0" anchor="ctr">
                    <a:lnL>
                      <a:noFill/>
                    </a:lnL>
                    <a:lnR>
                      <a:noFill/>
                    </a:lnR>
                    <a:lnT>
                      <a:noFill/>
                    </a:lnT>
                    <a:lnB>
                      <a:noFill/>
                    </a:lnB>
                    <a:noFill/>
                  </a:tcPr>
                </a:tc>
                <a:extLst>
                  <a:ext uri="{0D108BD9-81ED-4DB2-BD59-A6C34878D82A}">
                    <a16:rowId xmlns:a16="http://schemas.microsoft.com/office/drawing/2014/main" val="2405717499"/>
                  </a:ext>
                </a:extLst>
              </a:tr>
              <a:tr h="184150">
                <a:tc>
                  <a:txBody>
                    <a:bodyPr/>
                    <a:lstStyle/>
                    <a:p>
                      <a:pPr algn="l" fontAlgn="ctr"/>
                      <a:r>
                        <a:rPr lang="en-US" sz="1400" b="1" i="0" u="none" strike="noStrike" dirty="0">
                          <a:solidFill>
                            <a:srgbClr val="004A70"/>
                          </a:solidFill>
                          <a:effectLst/>
                          <a:latin typeface="Axia" panose="020B0503030202020206"/>
                        </a:rPr>
                        <a:t>Diabetic Shoes/Inserts:</a:t>
                      </a:r>
                    </a:p>
                  </a:txBody>
                  <a:tcPr marL="6350" marR="6350" marT="6350" marB="0" anchor="ctr">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20%</a:t>
                      </a:r>
                    </a:p>
                  </a:txBody>
                  <a:tcPr marL="6350" marR="6350" marT="6350" marB="0" anchor="ctr">
                    <a:lnL>
                      <a:noFill/>
                    </a:lnL>
                    <a:lnR>
                      <a:noFill/>
                    </a:lnR>
                    <a:lnT>
                      <a:noFill/>
                    </a:lnT>
                    <a:lnB>
                      <a:noFill/>
                    </a:lnB>
                    <a:noFill/>
                  </a:tcPr>
                </a:tc>
                <a:extLst>
                  <a:ext uri="{0D108BD9-81ED-4DB2-BD59-A6C34878D82A}">
                    <a16:rowId xmlns:a16="http://schemas.microsoft.com/office/drawing/2014/main" val="1243246400"/>
                  </a:ext>
                </a:extLst>
              </a:tr>
              <a:tr h="184150">
                <a:tc>
                  <a:txBody>
                    <a:bodyPr/>
                    <a:lstStyle/>
                    <a:p>
                      <a:pPr algn="l" fontAlgn="ctr"/>
                      <a:r>
                        <a:rPr lang="en-US" sz="1400" b="1" i="0" u="none" strike="noStrike" dirty="0">
                          <a:solidFill>
                            <a:srgbClr val="004A70"/>
                          </a:solidFill>
                          <a:effectLst/>
                          <a:latin typeface="Axia" panose="020B0503030202020206"/>
                        </a:rPr>
                        <a:t>Dialysis Services:</a:t>
                      </a:r>
                    </a:p>
                  </a:txBody>
                  <a:tcPr marL="6350" marR="6350" marT="6350" marB="0" anchor="ctr">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20%</a:t>
                      </a:r>
                    </a:p>
                  </a:txBody>
                  <a:tcPr marL="6350" marR="6350" marT="6350" marB="0" anchor="ctr">
                    <a:lnL>
                      <a:noFill/>
                    </a:lnL>
                    <a:lnR>
                      <a:noFill/>
                    </a:lnR>
                    <a:lnT>
                      <a:noFill/>
                    </a:lnT>
                    <a:lnB>
                      <a:noFill/>
                    </a:lnB>
                    <a:noFill/>
                  </a:tcPr>
                </a:tc>
                <a:extLst>
                  <a:ext uri="{0D108BD9-81ED-4DB2-BD59-A6C34878D82A}">
                    <a16:rowId xmlns:a16="http://schemas.microsoft.com/office/drawing/2014/main" val="1820048937"/>
                  </a:ext>
                </a:extLst>
              </a:tr>
              <a:tr h="184150">
                <a:tc>
                  <a:txBody>
                    <a:bodyPr/>
                    <a:lstStyle/>
                    <a:p>
                      <a:pPr algn="l" fontAlgn="ctr"/>
                      <a:r>
                        <a:rPr lang="en-US" sz="1400" b="1" i="0" u="none" strike="noStrike" dirty="0">
                          <a:solidFill>
                            <a:srgbClr val="004A70"/>
                          </a:solidFill>
                          <a:effectLst/>
                          <a:latin typeface="Axia" panose="020B0503030202020206"/>
                        </a:rPr>
                        <a:t>Medicare Part B Insulin Drugs:</a:t>
                      </a:r>
                    </a:p>
                  </a:txBody>
                  <a:tcPr marL="6350" marR="6350" marT="6350" marB="0" anchor="ctr">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$35 </a:t>
                      </a:r>
                    </a:p>
                  </a:txBody>
                  <a:tcPr marL="6350" marR="6350" marT="6350" marB="0" anchor="ctr">
                    <a:lnL>
                      <a:noFill/>
                    </a:lnL>
                    <a:lnR>
                      <a:noFill/>
                    </a:lnR>
                    <a:lnT>
                      <a:noFill/>
                    </a:lnT>
                    <a:lnB>
                      <a:noFill/>
                    </a:lnB>
                    <a:noFill/>
                  </a:tcPr>
                </a:tc>
                <a:extLst>
                  <a:ext uri="{0D108BD9-81ED-4DB2-BD59-A6C34878D82A}">
                    <a16:rowId xmlns:a16="http://schemas.microsoft.com/office/drawing/2014/main" val="1310109389"/>
                  </a:ext>
                </a:extLst>
              </a:tr>
              <a:tr h="184150">
                <a:tc>
                  <a:txBody>
                    <a:bodyPr/>
                    <a:lstStyle/>
                    <a:p>
                      <a:pPr algn="l" fontAlgn="ctr"/>
                      <a:r>
                        <a:rPr lang="en-US" sz="1400" b="1" i="0" u="none" strike="noStrike" dirty="0">
                          <a:solidFill>
                            <a:srgbClr val="004A70"/>
                          </a:solidFill>
                          <a:effectLst/>
                          <a:latin typeface="Axia" panose="020B0503030202020206"/>
                        </a:rPr>
                        <a:t>Medicare Part B Chemotherapy:</a:t>
                      </a:r>
                    </a:p>
                  </a:txBody>
                  <a:tcPr marL="6350" marR="6350" marT="6350" marB="0" anchor="ctr">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20%</a:t>
                      </a:r>
                    </a:p>
                  </a:txBody>
                  <a:tcPr marL="6350" marR="6350" marT="6350" marB="0" anchor="ctr">
                    <a:lnL>
                      <a:noFill/>
                    </a:lnL>
                    <a:lnR>
                      <a:noFill/>
                    </a:lnR>
                    <a:lnT>
                      <a:noFill/>
                    </a:lnT>
                    <a:lnB>
                      <a:noFill/>
                    </a:lnB>
                    <a:noFill/>
                  </a:tcPr>
                </a:tc>
                <a:extLst>
                  <a:ext uri="{0D108BD9-81ED-4DB2-BD59-A6C34878D82A}">
                    <a16:rowId xmlns:a16="http://schemas.microsoft.com/office/drawing/2014/main" val="1893316715"/>
                  </a:ext>
                </a:extLst>
              </a:tr>
              <a:tr h="184150">
                <a:tc>
                  <a:txBody>
                    <a:bodyPr/>
                    <a:lstStyle/>
                    <a:p>
                      <a:pPr algn="l" fontAlgn="ctr"/>
                      <a:r>
                        <a:rPr lang="en-US" sz="1400" b="1" i="0" u="none" strike="noStrike" dirty="0">
                          <a:solidFill>
                            <a:srgbClr val="004A70"/>
                          </a:solidFill>
                          <a:effectLst/>
                          <a:latin typeface="Axia" panose="020B0503030202020206"/>
                        </a:rPr>
                        <a:t>Other Medicare Part B Drugs:</a:t>
                      </a:r>
                    </a:p>
                  </a:txBody>
                  <a:tcPr marL="6350" marR="6350" marT="6350" marB="0" anchor="ctr">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20%</a:t>
                      </a:r>
                    </a:p>
                  </a:txBody>
                  <a:tcPr marL="6350" marR="6350" marT="6350" marB="0" anchor="ctr">
                    <a:lnL>
                      <a:noFill/>
                    </a:lnL>
                    <a:lnR>
                      <a:noFill/>
                    </a:lnR>
                    <a:lnT>
                      <a:noFill/>
                    </a:lnT>
                    <a:lnB>
                      <a:noFill/>
                    </a:lnB>
                    <a:noFill/>
                  </a:tcPr>
                </a:tc>
                <a:extLst>
                  <a:ext uri="{0D108BD9-81ED-4DB2-BD59-A6C34878D82A}">
                    <a16:rowId xmlns:a16="http://schemas.microsoft.com/office/drawing/2014/main" val="3570889743"/>
                  </a:ext>
                </a:extLst>
              </a:tr>
            </a:tbl>
          </a:graphicData>
        </a:graphic>
      </p:graphicFrame>
      <p:sp>
        <p:nvSpPr>
          <p:cNvPr id="9" name="Slide Number Placeholder 6">
            <a:extLst>
              <a:ext uri="{FF2B5EF4-FFF2-40B4-BE49-F238E27FC236}">
                <a16:creationId xmlns:a16="http://schemas.microsoft.com/office/drawing/2014/main" id="{FC9C7A72-631B-84E4-A009-8B6DF4EE4B1C}"/>
              </a:ext>
            </a:extLst>
          </p:cNvPr>
          <p:cNvSpPr>
            <a:spLocks noGrp="1"/>
          </p:cNvSpPr>
          <p:nvPr>
            <p:ph type="sldNum" sz="quarter" idx="12"/>
          </p:nvPr>
        </p:nvSpPr>
        <p:spPr>
          <a:xfrm>
            <a:off x="9135299" y="6406584"/>
            <a:ext cx="2743200" cy="365125"/>
          </a:xfrm>
        </p:spPr>
        <p:txBody>
          <a:bodyPr/>
          <a:lstStyle/>
          <a:p>
            <a:fld id="{6F650146-6B97-8947-8A6A-007B49C06F2E}" type="slidenum">
              <a:rPr lang="en-US" smtClean="0"/>
              <a:t>6</a:t>
            </a:fld>
            <a:endParaRPr lang="en-US" dirty="0"/>
          </a:p>
        </p:txBody>
      </p:sp>
      <p:sp>
        <p:nvSpPr>
          <p:cNvPr id="13" name="TextBox 12">
            <a:extLst>
              <a:ext uri="{FF2B5EF4-FFF2-40B4-BE49-F238E27FC236}">
                <a16:creationId xmlns:a16="http://schemas.microsoft.com/office/drawing/2014/main" id="{D1F5FE5F-736E-BFD2-94E9-9364C9C52B9E}"/>
              </a:ext>
            </a:extLst>
          </p:cNvPr>
          <p:cNvSpPr txBox="1"/>
          <p:nvPr/>
        </p:nvSpPr>
        <p:spPr>
          <a:xfrm>
            <a:off x="530670" y="562272"/>
            <a:ext cx="7203675" cy="646331"/>
          </a:xfrm>
          <a:prstGeom prst="rect">
            <a:avLst/>
          </a:prstGeom>
          <a:noFill/>
        </p:spPr>
        <p:txBody>
          <a:bodyPr wrap="square" rtlCol="0">
            <a:spAutoFit/>
          </a:bodyPr>
          <a:lstStyle/>
          <a:p>
            <a:r>
              <a:rPr lang="en-US" sz="3600" b="1" dirty="0">
                <a:solidFill>
                  <a:schemeClr val="bg1"/>
                </a:solidFill>
                <a:latin typeface="Aptos" panose="020B0004020202020204" pitchFamily="34" charset="0"/>
              </a:rPr>
              <a:t>McLaren Medicare - </a:t>
            </a:r>
            <a:r>
              <a:rPr lang="en-US" sz="2800" b="1" dirty="0">
                <a:solidFill>
                  <a:schemeClr val="bg1"/>
                </a:solidFill>
                <a:latin typeface="Aptos" panose="020B0004020202020204" pitchFamily="34" charset="0"/>
              </a:rPr>
              <a:t>Inspire Plus HMO</a:t>
            </a:r>
          </a:p>
        </p:txBody>
      </p:sp>
      <p:sp>
        <p:nvSpPr>
          <p:cNvPr id="5" name="TextBox 4">
            <a:extLst>
              <a:ext uri="{FF2B5EF4-FFF2-40B4-BE49-F238E27FC236}">
                <a16:creationId xmlns:a16="http://schemas.microsoft.com/office/drawing/2014/main" id="{5A7CAAF0-9AD1-1876-EE8F-97AA16B975F7}"/>
              </a:ext>
            </a:extLst>
          </p:cNvPr>
          <p:cNvSpPr txBox="1"/>
          <p:nvPr/>
        </p:nvSpPr>
        <p:spPr>
          <a:xfrm>
            <a:off x="8110635" y="86291"/>
            <a:ext cx="4081365" cy="707886"/>
          </a:xfrm>
          <a:prstGeom prst="rect">
            <a:avLst/>
          </a:prstGeom>
          <a:noFill/>
        </p:spPr>
        <p:txBody>
          <a:bodyPr wrap="square">
            <a:spAutoFit/>
          </a:bodyPr>
          <a:lstStyle/>
          <a:p>
            <a:r>
              <a:rPr lang="en-US" sz="800" b="0" i="1" dirty="0">
                <a:solidFill>
                  <a:schemeClr val="bg2"/>
                </a:solidFill>
                <a:effectLst/>
                <a:latin typeface="Roboto" panose="02000000000000000000" pitchFamily="2" charset="0"/>
              </a:rPr>
              <a:t>Agent/Broker use only. Confidential and proprietary. Not to be distributed or shared with Medicare beneficiaries. Distribution to any person or company is prohibited and may be grounds for contract termination. The plan and benefit information contained in this document is pending government approval and subject to change. Final 2027 plan and benefit information may be discussed with beneficiaries on or after October 1.</a:t>
            </a:r>
            <a:endParaRPr lang="en-US" sz="800" i="1" dirty="0">
              <a:solidFill>
                <a:schemeClr val="bg2"/>
              </a:solidFill>
            </a:endParaRPr>
          </a:p>
        </p:txBody>
      </p:sp>
    </p:spTree>
    <p:extLst>
      <p:ext uri="{BB962C8B-B14F-4D97-AF65-F5344CB8AC3E}">
        <p14:creationId xmlns:p14="http://schemas.microsoft.com/office/powerpoint/2010/main" val="6047080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C3210868-A446-F16D-C8B7-0DBDAD5C8178}"/>
              </a:ext>
            </a:extLst>
          </p:cNvPr>
          <p:cNvPicPr>
            <a:picLocks noChangeAspect="1"/>
          </p:cNvPicPr>
          <p:nvPr/>
        </p:nvPicPr>
        <p:blipFill>
          <a:blip r:embed="rId2"/>
          <a:srcRect b="78544"/>
          <a:stretch>
            <a:fillRect/>
          </a:stretch>
        </p:blipFill>
        <p:spPr>
          <a:xfrm>
            <a:off x="0" y="0"/>
            <a:ext cx="12192000" cy="1471449"/>
          </a:xfrm>
          <a:prstGeom prst="rect">
            <a:avLst/>
          </a:prstGeom>
        </p:spPr>
      </p:pic>
      <p:sp>
        <p:nvSpPr>
          <p:cNvPr id="3" name="Content Placeholder 2">
            <a:extLst>
              <a:ext uri="{FF2B5EF4-FFF2-40B4-BE49-F238E27FC236}">
                <a16:creationId xmlns:a16="http://schemas.microsoft.com/office/drawing/2014/main" id="{EF00D439-D0F3-FC24-1402-14A19696D635}"/>
              </a:ext>
            </a:extLst>
          </p:cNvPr>
          <p:cNvSpPr>
            <a:spLocks noGrp="1"/>
          </p:cNvSpPr>
          <p:nvPr>
            <p:ph idx="1"/>
          </p:nvPr>
        </p:nvSpPr>
        <p:spPr>
          <a:xfrm>
            <a:off x="103327" y="1531898"/>
            <a:ext cx="10587811" cy="659822"/>
          </a:xfrm>
        </p:spPr>
        <p:txBody>
          <a:bodyPr>
            <a:normAutofit lnSpcReduction="10000"/>
          </a:bodyPr>
          <a:lstStyle/>
          <a:p>
            <a:pPr marL="0" indent="0" algn="l" rtl="0" eaLnBrk="1" fontAlgn="b" latinLnBrk="0" hangingPunct="1">
              <a:spcBef>
                <a:spcPts val="0"/>
              </a:spcBef>
              <a:spcAft>
                <a:spcPts val="0"/>
              </a:spcAft>
              <a:buNone/>
            </a:pPr>
            <a:r>
              <a:rPr lang="en-US" sz="2400" b="1" dirty="0">
                <a:solidFill>
                  <a:srgbClr val="004A70"/>
                </a:solidFill>
                <a:latin typeface="Axia" panose="020B0503030202020206"/>
                <a:ea typeface="Axia" panose="020B0503030202020206" pitchFamily="34" charset="77"/>
              </a:rPr>
              <a:t>McLaren Inspire </a:t>
            </a:r>
            <a:r>
              <a:rPr lang="en-US" sz="2400" b="1" dirty="0">
                <a:solidFill>
                  <a:srgbClr val="004A70"/>
                </a:solidFill>
                <a:highlight>
                  <a:srgbClr val="BCE4E5"/>
                </a:highlight>
                <a:latin typeface="Axia" panose="020B0503030202020206"/>
                <a:ea typeface="Axia" panose="020B0503030202020206" pitchFamily="34" charset="77"/>
              </a:rPr>
              <a:t>Giveback</a:t>
            </a:r>
            <a:r>
              <a:rPr lang="en-US" sz="2400" b="1" dirty="0">
                <a:solidFill>
                  <a:srgbClr val="004A70"/>
                </a:solidFill>
                <a:latin typeface="Axia" panose="020B0503030202020206"/>
                <a:ea typeface="Axia" panose="020B0503030202020206" pitchFamily="34" charset="77"/>
              </a:rPr>
              <a:t> HMO - </a:t>
            </a:r>
            <a:r>
              <a:rPr lang="en-US" sz="2400" b="1" i="0" u="none" strike="noStrike" kern="1200" dirty="0">
                <a:solidFill>
                  <a:srgbClr val="004A70"/>
                </a:solidFill>
                <a:effectLst/>
                <a:latin typeface="Axia" panose="020B0503030202020206"/>
              </a:rPr>
              <a:t>Premium:</a:t>
            </a:r>
            <a:r>
              <a:rPr lang="en-US" sz="2400" dirty="0">
                <a:latin typeface="Axia" panose="020B0503030202020206"/>
              </a:rPr>
              <a:t> </a:t>
            </a:r>
            <a:r>
              <a:rPr lang="en-US" sz="2400" b="1" i="0" u="none" strike="noStrike" kern="1200" dirty="0">
                <a:solidFill>
                  <a:srgbClr val="004A70"/>
                </a:solidFill>
                <a:effectLst/>
                <a:latin typeface="Axia" panose="020B0503030202020206"/>
              </a:rPr>
              <a:t>$0 w/</a:t>
            </a:r>
            <a:r>
              <a:rPr lang="en-US" sz="2400" b="1" i="0" u="none" strike="noStrike" kern="1200" dirty="0">
                <a:solidFill>
                  <a:srgbClr val="004A70"/>
                </a:solidFill>
                <a:effectLst/>
                <a:highlight>
                  <a:srgbClr val="BCE4E5"/>
                </a:highlight>
                <a:latin typeface="Axia" panose="020B0503030202020206"/>
              </a:rPr>
              <a:t>$70 </a:t>
            </a:r>
            <a:r>
              <a:rPr lang="en-US" sz="2400" b="1" i="0" u="none" strike="noStrike" kern="1200" dirty="0">
                <a:solidFill>
                  <a:srgbClr val="004A70"/>
                </a:solidFill>
                <a:effectLst/>
                <a:latin typeface="Axia" panose="020B0503030202020206"/>
              </a:rPr>
              <a:t>Part B Buy Down</a:t>
            </a:r>
            <a:endParaRPr lang="en-US" sz="2400" dirty="0">
              <a:solidFill>
                <a:srgbClr val="004A70"/>
              </a:solidFill>
              <a:latin typeface="Axia" panose="020B0503030202020206"/>
              <a:ea typeface="Axia" panose="020B0503030202020206" pitchFamily="34" charset="77"/>
            </a:endParaRPr>
          </a:p>
          <a:p>
            <a:pPr marL="0" indent="0">
              <a:spcBef>
                <a:spcPts val="0"/>
              </a:spcBef>
              <a:buClr>
                <a:srgbClr val="004B70"/>
              </a:buClr>
              <a:buNone/>
            </a:pPr>
            <a:r>
              <a:rPr lang="en-US" sz="1800" b="1" dirty="0">
                <a:solidFill>
                  <a:srgbClr val="004A70"/>
                </a:solidFill>
                <a:latin typeface="Axia" panose="020B0503030202020206"/>
                <a:ea typeface="Axia" panose="020B0503030202020206" pitchFamily="34" charset="77"/>
              </a:rPr>
              <a:t>H6322-008</a:t>
            </a:r>
          </a:p>
          <a:p>
            <a:pPr marL="0" indent="0">
              <a:spcBef>
                <a:spcPts val="0"/>
              </a:spcBef>
              <a:buClr>
                <a:srgbClr val="004B70"/>
              </a:buClr>
              <a:buNone/>
            </a:pPr>
            <a:endParaRPr lang="en-US" sz="800" dirty="0">
              <a:solidFill>
                <a:srgbClr val="004B70"/>
              </a:solidFill>
              <a:latin typeface="Axia" panose="020B0503030202020206" pitchFamily="34" charset="77"/>
              <a:ea typeface="Axia" panose="020B0503030202020206" pitchFamily="34" charset="77"/>
            </a:endParaRPr>
          </a:p>
          <a:p>
            <a:pPr marL="0" indent="0">
              <a:spcBef>
                <a:spcPts val="0"/>
              </a:spcBef>
              <a:buClr>
                <a:srgbClr val="004B70"/>
              </a:buClr>
              <a:buNone/>
            </a:pPr>
            <a:endParaRPr lang="en-US" sz="1600" dirty="0">
              <a:solidFill>
                <a:srgbClr val="004B70"/>
              </a:solidFill>
              <a:latin typeface="Axia" panose="020B0503030202020206" pitchFamily="34" charset="77"/>
              <a:ea typeface="Axia" panose="020B0503030202020206" pitchFamily="34" charset="77"/>
            </a:endParaRPr>
          </a:p>
          <a:p>
            <a:pPr marL="0" indent="0">
              <a:spcBef>
                <a:spcPts val="0"/>
              </a:spcBef>
              <a:buClr>
                <a:srgbClr val="004B70"/>
              </a:buClr>
              <a:buNone/>
            </a:pPr>
            <a:endParaRPr lang="en-US" sz="1600" dirty="0">
              <a:solidFill>
                <a:srgbClr val="004B70"/>
              </a:solidFill>
              <a:latin typeface="Axia" panose="020B0503030202020206" pitchFamily="34" charset="77"/>
              <a:ea typeface="Axia" panose="020B0503030202020206" pitchFamily="34" charset="77"/>
            </a:endParaRPr>
          </a:p>
          <a:p>
            <a:pPr marL="0" indent="0">
              <a:spcBef>
                <a:spcPts val="0"/>
              </a:spcBef>
              <a:buClr>
                <a:srgbClr val="004B70"/>
              </a:buClr>
              <a:buNone/>
            </a:pPr>
            <a:endParaRPr lang="en-US" sz="1600" dirty="0">
              <a:solidFill>
                <a:srgbClr val="004B70"/>
              </a:solidFill>
              <a:latin typeface="Axia" panose="020B0503030202020206" pitchFamily="34" charset="77"/>
              <a:ea typeface="Axia" panose="020B0503030202020206" pitchFamily="34" charset="77"/>
            </a:endParaRPr>
          </a:p>
          <a:p>
            <a:pPr marL="0" indent="0">
              <a:spcBef>
                <a:spcPts val="0"/>
              </a:spcBef>
              <a:buClr>
                <a:srgbClr val="004B70"/>
              </a:buClr>
              <a:buNone/>
            </a:pPr>
            <a:endParaRPr lang="en-US" sz="1600" dirty="0">
              <a:solidFill>
                <a:srgbClr val="004B70"/>
              </a:solidFill>
              <a:latin typeface="Axia" panose="020B0503030202020206" pitchFamily="34" charset="77"/>
              <a:ea typeface="Axia" panose="020B0503030202020206" pitchFamily="34" charset="77"/>
            </a:endParaRPr>
          </a:p>
          <a:p>
            <a:pPr marL="0" indent="0">
              <a:spcBef>
                <a:spcPts val="0"/>
              </a:spcBef>
              <a:buClr>
                <a:srgbClr val="004B70"/>
              </a:buClr>
              <a:buNone/>
            </a:pPr>
            <a:endParaRPr lang="en-US" sz="1600" dirty="0">
              <a:solidFill>
                <a:srgbClr val="004B70"/>
              </a:solidFill>
              <a:latin typeface="Axia" panose="020B0503030202020206" pitchFamily="34" charset="77"/>
              <a:ea typeface="Axia" panose="020B0503030202020206" pitchFamily="34" charset="77"/>
            </a:endParaRPr>
          </a:p>
          <a:p>
            <a:pPr marL="0" indent="0">
              <a:spcBef>
                <a:spcPts val="0"/>
              </a:spcBef>
              <a:buClr>
                <a:srgbClr val="004B70"/>
              </a:buClr>
              <a:buNone/>
            </a:pPr>
            <a:endParaRPr lang="en-US" sz="1600" dirty="0">
              <a:solidFill>
                <a:srgbClr val="004B70"/>
              </a:solidFill>
              <a:latin typeface="Axia" panose="020B0503030202020206" pitchFamily="34" charset="77"/>
              <a:ea typeface="Axia" panose="020B0503030202020206" pitchFamily="34" charset="77"/>
            </a:endParaRPr>
          </a:p>
          <a:p>
            <a:pPr marL="0" indent="0">
              <a:spcBef>
                <a:spcPts val="0"/>
              </a:spcBef>
              <a:buClr>
                <a:srgbClr val="004B70"/>
              </a:buClr>
              <a:buNone/>
            </a:pPr>
            <a:endParaRPr lang="en-US" sz="1600" dirty="0">
              <a:solidFill>
                <a:srgbClr val="004B70"/>
              </a:solidFill>
              <a:latin typeface="Axia" panose="020B0503030202020206" pitchFamily="34" charset="77"/>
              <a:ea typeface="Axia" panose="020B0503030202020206" pitchFamily="34" charset="77"/>
            </a:endParaRPr>
          </a:p>
          <a:p>
            <a:pPr marL="0" indent="0">
              <a:spcBef>
                <a:spcPts val="0"/>
              </a:spcBef>
              <a:buClr>
                <a:srgbClr val="004B70"/>
              </a:buClr>
              <a:buNone/>
            </a:pPr>
            <a:endParaRPr lang="en-US" sz="1800" dirty="0">
              <a:solidFill>
                <a:srgbClr val="004B70"/>
              </a:solidFill>
              <a:latin typeface="Axia" panose="020B0503030202020206" pitchFamily="34" charset="77"/>
              <a:ea typeface="Axia" panose="020B0503030202020206" pitchFamily="34" charset="77"/>
            </a:endParaRPr>
          </a:p>
          <a:p>
            <a:pPr marL="0" indent="0">
              <a:spcBef>
                <a:spcPts val="0"/>
              </a:spcBef>
              <a:buClr>
                <a:srgbClr val="004B70"/>
              </a:buClr>
              <a:buNone/>
            </a:pPr>
            <a:endParaRPr lang="en-US" sz="1800" dirty="0">
              <a:solidFill>
                <a:srgbClr val="004B70"/>
              </a:solidFill>
              <a:latin typeface="Axia" panose="020B0503030202020206" pitchFamily="34" charset="77"/>
              <a:ea typeface="Axia" panose="020B0503030202020206" pitchFamily="34" charset="77"/>
            </a:endParaRPr>
          </a:p>
          <a:p>
            <a:pPr marL="0" indent="0">
              <a:spcBef>
                <a:spcPts val="0"/>
              </a:spcBef>
              <a:buClr>
                <a:srgbClr val="004B70"/>
              </a:buClr>
              <a:buNone/>
            </a:pPr>
            <a:endParaRPr lang="en-US" sz="1800" dirty="0">
              <a:solidFill>
                <a:srgbClr val="004B70"/>
              </a:solidFill>
              <a:latin typeface="Axia" panose="020B0503030202020206" pitchFamily="34" charset="77"/>
              <a:ea typeface="Axia" panose="020B0503030202020206" pitchFamily="34" charset="77"/>
            </a:endParaRPr>
          </a:p>
          <a:p>
            <a:pPr marL="0" indent="0" algn="ctr">
              <a:buClr>
                <a:srgbClr val="004B70"/>
              </a:buClr>
              <a:buNone/>
            </a:pPr>
            <a:endParaRPr lang="en-US" sz="2400" dirty="0">
              <a:solidFill>
                <a:srgbClr val="004A70"/>
              </a:solidFill>
              <a:latin typeface="Axia" panose="020B0503030202020206" pitchFamily="34" charset="77"/>
              <a:ea typeface="Axia" panose="020B0503030202020206" pitchFamily="34" charset="77"/>
            </a:endParaRPr>
          </a:p>
        </p:txBody>
      </p:sp>
      <p:sp>
        <p:nvSpPr>
          <p:cNvPr id="11" name="TextBox 10">
            <a:extLst>
              <a:ext uri="{FF2B5EF4-FFF2-40B4-BE49-F238E27FC236}">
                <a16:creationId xmlns:a16="http://schemas.microsoft.com/office/drawing/2014/main" id="{B5EE1917-82B6-F9D8-E848-34BE76183810}"/>
              </a:ext>
            </a:extLst>
          </p:cNvPr>
          <p:cNvSpPr txBox="1"/>
          <p:nvPr/>
        </p:nvSpPr>
        <p:spPr>
          <a:xfrm>
            <a:off x="8352660" y="2183348"/>
            <a:ext cx="5220812" cy="2092881"/>
          </a:xfrm>
          <a:prstGeom prst="rect">
            <a:avLst/>
          </a:prstGeom>
          <a:noFill/>
        </p:spPr>
        <p:txBody>
          <a:bodyPr wrap="square">
            <a:spAutoFit/>
          </a:bodyPr>
          <a:lstStyle/>
          <a:p>
            <a:pPr marL="0" indent="0">
              <a:spcBef>
                <a:spcPts val="0"/>
              </a:spcBef>
              <a:buClr>
                <a:srgbClr val="004B70"/>
              </a:buClr>
              <a:buNone/>
            </a:pPr>
            <a:r>
              <a:rPr lang="en-US" sz="1400" b="1" dirty="0">
                <a:solidFill>
                  <a:srgbClr val="004B70"/>
                </a:solidFill>
                <a:latin typeface="Axia" panose="020B0503030202020206" pitchFamily="34" charset="77"/>
                <a:ea typeface="Axia" panose="020B0503030202020206" pitchFamily="34" charset="77"/>
              </a:rPr>
              <a:t>Durable Medical Equipment :	     20%</a:t>
            </a:r>
          </a:p>
          <a:p>
            <a:pPr marL="0" indent="0">
              <a:spcBef>
                <a:spcPts val="0"/>
              </a:spcBef>
              <a:buClr>
                <a:srgbClr val="004B70"/>
              </a:buClr>
              <a:buNone/>
            </a:pPr>
            <a:r>
              <a:rPr lang="en-US" sz="1400" b="1" dirty="0">
                <a:solidFill>
                  <a:srgbClr val="004B70"/>
                </a:solidFill>
                <a:latin typeface="Axia" panose="020B0503030202020206" pitchFamily="34" charset="77"/>
                <a:ea typeface="Axia" panose="020B0503030202020206" pitchFamily="34" charset="77"/>
              </a:rPr>
              <a:t>Diabetic Supplies:		     $0</a:t>
            </a:r>
          </a:p>
          <a:p>
            <a:pPr marL="0" indent="0">
              <a:spcBef>
                <a:spcPts val="0"/>
              </a:spcBef>
              <a:buClr>
                <a:srgbClr val="004B70"/>
              </a:buClr>
              <a:buNone/>
            </a:pPr>
            <a:r>
              <a:rPr lang="en-US" sz="1400" b="1" dirty="0">
                <a:solidFill>
                  <a:srgbClr val="004B70"/>
                </a:solidFill>
                <a:latin typeface="Axia" panose="020B0503030202020206" pitchFamily="34" charset="77"/>
                <a:ea typeface="Axia" panose="020B0503030202020206" pitchFamily="34" charset="77"/>
              </a:rPr>
              <a:t>Diabetic Shoes/Inserts:	     	     20%</a:t>
            </a:r>
          </a:p>
          <a:p>
            <a:pPr marL="0" indent="0">
              <a:spcBef>
                <a:spcPts val="0"/>
              </a:spcBef>
              <a:buClr>
                <a:srgbClr val="004B70"/>
              </a:buClr>
              <a:buNone/>
            </a:pPr>
            <a:r>
              <a:rPr lang="en-US" sz="1400" b="1" dirty="0">
                <a:solidFill>
                  <a:srgbClr val="004B70"/>
                </a:solidFill>
                <a:latin typeface="Axia" panose="020B0503030202020206" pitchFamily="34" charset="77"/>
                <a:ea typeface="Axia" panose="020B0503030202020206" pitchFamily="34" charset="77"/>
              </a:rPr>
              <a:t>Dialysis Services:		     20%</a:t>
            </a:r>
          </a:p>
          <a:p>
            <a:pPr marL="0" indent="0">
              <a:spcBef>
                <a:spcPts val="0"/>
              </a:spcBef>
              <a:buClr>
                <a:srgbClr val="004B70"/>
              </a:buClr>
              <a:buNone/>
            </a:pPr>
            <a:r>
              <a:rPr lang="en-US" sz="1400" b="1" dirty="0">
                <a:solidFill>
                  <a:srgbClr val="004B70"/>
                </a:solidFill>
                <a:latin typeface="Axia" panose="020B0503030202020206" pitchFamily="34" charset="77"/>
                <a:ea typeface="Axia" panose="020B0503030202020206" pitchFamily="34" charset="77"/>
              </a:rPr>
              <a:t>Medicare Part B Insulin Drugs:	     $35</a:t>
            </a:r>
          </a:p>
          <a:p>
            <a:pPr marL="0" indent="0">
              <a:spcBef>
                <a:spcPts val="0"/>
              </a:spcBef>
              <a:buClr>
                <a:srgbClr val="004B70"/>
              </a:buClr>
              <a:buNone/>
            </a:pPr>
            <a:r>
              <a:rPr lang="en-US" sz="1400" b="1" dirty="0">
                <a:solidFill>
                  <a:srgbClr val="004B70"/>
                </a:solidFill>
                <a:latin typeface="Axia" panose="020B0503030202020206" pitchFamily="34" charset="77"/>
                <a:ea typeface="Axia" panose="020B0503030202020206" pitchFamily="34" charset="77"/>
              </a:rPr>
              <a:t>Medicare Part B Chemotherapy:	     20%</a:t>
            </a:r>
          </a:p>
          <a:p>
            <a:pPr marL="0" indent="0">
              <a:spcBef>
                <a:spcPts val="0"/>
              </a:spcBef>
              <a:buClr>
                <a:srgbClr val="004B70"/>
              </a:buClr>
              <a:buNone/>
            </a:pPr>
            <a:r>
              <a:rPr lang="en-US" sz="1400" b="1" dirty="0">
                <a:solidFill>
                  <a:srgbClr val="004B70"/>
                </a:solidFill>
                <a:latin typeface="Axia" panose="020B0503030202020206" pitchFamily="34" charset="77"/>
                <a:ea typeface="Axia" panose="020B0503030202020206" pitchFamily="34" charset="77"/>
              </a:rPr>
              <a:t>Other Medicare Part B Drugs:	     20%</a:t>
            </a:r>
          </a:p>
          <a:p>
            <a:pPr marL="0" indent="0">
              <a:spcBef>
                <a:spcPts val="0"/>
              </a:spcBef>
              <a:buClr>
                <a:srgbClr val="004B70"/>
              </a:buClr>
              <a:buNone/>
            </a:pPr>
            <a:endParaRPr lang="en-US" sz="1600" dirty="0">
              <a:solidFill>
                <a:srgbClr val="004B70"/>
              </a:solidFill>
              <a:latin typeface="Axia" panose="020B0503030202020206" pitchFamily="34" charset="77"/>
              <a:ea typeface="Axia" panose="020B0503030202020206" pitchFamily="34" charset="77"/>
            </a:endParaRPr>
          </a:p>
          <a:p>
            <a:pPr marL="0" indent="0">
              <a:buClr>
                <a:srgbClr val="004B70"/>
              </a:buClr>
              <a:buNone/>
            </a:pPr>
            <a:endParaRPr lang="en-US" sz="1600" dirty="0">
              <a:solidFill>
                <a:srgbClr val="004A70"/>
              </a:solidFill>
              <a:latin typeface="Axia" panose="020B0503030202020206" pitchFamily="34" charset="77"/>
              <a:ea typeface="Axia" panose="020B0503030202020206" pitchFamily="34" charset="77"/>
            </a:endParaRPr>
          </a:p>
        </p:txBody>
      </p:sp>
      <p:sp>
        <p:nvSpPr>
          <p:cNvPr id="14" name="TextBox 13">
            <a:extLst>
              <a:ext uri="{FF2B5EF4-FFF2-40B4-BE49-F238E27FC236}">
                <a16:creationId xmlns:a16="http://schemas.microsoft.com/office/drawing/2014/main" id="{96585A74-514A-3E42-5FC3-D071DDA6F4D1}"/>
              </a:ext>
            </a:extLst>
          </p:cNvPr>
          <p:cNvSpPr txBox="1"/>
          <p:nvPr/>
        </p:nvSpPr>
        <p:spPr>
          <a:xfrm>
            <a:off x="4034598" y="2183348"/>
            <a:ext cx="4152099" cy="3816429"/>
          </a:xfrm>
          <a:prstGeom prst="rect">
            <a:avLst/>
          </a:prstGeom>
          <a:noFill/>
        </p:spPr>
        <p:txBody>
          <a:bodyPr wrap="none" rtlCol="0">
            <a:spAutoFit/>
          </a:bodyPr>
          <a:lstStyle/>
          <a:p>
            <a:pPr marL="0" indent="0">
              <a:spcBef>
                <a:spcPts val="0"/>
              </a:spcBef>
              <a:buClr>
                <a:srgbClr val="004B70"/>
              </a:buClr>
              <a:buNone/>
            </a:pPr>
            <a:r>
              <a:rPr lang="en-US" sz="1400" b="1" dirty="0">
                <a:solidFill>
                  <a:srgbClr val="004B70"/>
                </a:solidFill>
                <a:latin typeface="Axia" panose="020B0503030202020206" pitchFamily="34" charset="77"/>
                <a:ea typeface="Axia" panose="020B0503030202020206" pitchFamily="34" charset="77"/>
              </a:rPr>
              <a:t>Primary Care Physician Services:		$0</a:t>
            </a:r>
          </a:p>
          <a:p>
            <a:pPr>
              <a:buClr>
                <a:srgbClr val="004B70"/>
              </a:buClr>
            </a:pPr>
            <a:r>
              <a:rPr lang="en-US" sz="1400" b="1" dirty="0">
                <a:solidFill>
                  <a:srgbClr val="004B70"/>
                </a:solidFill>
                <a:latin typeface="Axia" panose="020B0503030202020206" pitchFamily="34" charset="77"/>
                <a:ea typeface="Axia" panose="020B0503030202020206" pitchFamily="34" charset="77"/>
              </a:rPr>
              <a:t>Telehealth Benefits - McLarenNow:		$0</a:t>
            </a:r>
          </a:p>
          <a:p>
            <a:pPr>
              <a:buClr>
                <a:srgbClr val="004B70"/>
              </a:buClr>
            </a:pPr>
            <a:r>
              <a:rPr lang="en-US" sz="1400" b="1" dirty="0">
                <a:solidFill>
                  <a:srgbClr val="004B70"/>
                </a:solidFill>
                <a:latin typeface="Axia" panose="020B0503030202020206" pitchFamily="34" charset="77"/>
                <a:ea typeface="Axia" panose="020B0503030202020206" pitchFamily="34" charset="77"/>
              </a:rPr>
              <a:t>Physician Specialist Services:		$50</a:t>
            </a:r>
          </a:p>
          <a:p>
            <a:pPr>
              <a:buClr>
                <a:srgbClr val="004B70"/>
              </a:buClr>
            </a:pPr>
            <a:r>
              <a:rPr lang="en-US" sz="1400" b="1" dirty="0">
                <a:solidFill>
                  <a:srgbClr val="004B70"/>
                </a:solidFill>
                <a:latin typeface="Axia" panose="020B0503030202020206" pitchFamily="34" charset="77"/>
                <a:ea typeface="Axia" panose="020B0503030202020206" pitchFamily="34" charset="77"/>
              </a:rPr>
              <a:t>Chiropractic Services:			$15</a:t>
            </a:r>
          </a:p>
          <a:p>
            <a:pPr>
              <a:buClr>
                <a:srgbClr val="004B70"/>
              </a:buClr>
            </a:pPr>
            <a:r>
              <a:rPr lang="en-US" sz="1400" b="1" dirty="0">
                <a:solidFill>
                  <a:srgbClr val="004B70"/>
                </a:solidFill>
                <a:latin typeface="Axia" panose="020B0503030202020206" pitchFamily="34" charset="77"/>
                <a:ea typeface="Axia" panose="020B0503030202020206" pitchFamily="34" charset="77"/>
              </a:rPr>
              <a:t>Podiatry Services:			$50</a:t>
            </a:r>
          </a:p>
          <a:p>
            <a:pPr>
              <a:buClr>
                <a:srgbClr val="004B70"/>
              </a:buClr>
            </a:pPr>
            <a:r>
              <a:rPr lang="en-US" sz="1400" b="1" dirty="0">
                <a:solidFill>
                  <a:srgbClr val="004B70"/>
                </a:solidFill>
                <a:latin typeface="Axia" panose="020B0503030202020206" pitchFamily="34" charset="77"/>
                <a:ea typeface="Axia" panose="020B0503030202020206" pitchFamily="34" charset="77"/>
              </a:rPr>
              <a:t>Individual Psychiatric Services: 		$50</a:t>
            </a:r>
          </a:p>
          <a:p>
            <a:pPr>
              <a:buClr>
                <a:srgbClr val="004B70"/>
              </a:buClr>
            </a:pPr>
            <a:r>
              <a:rPr lang="en-US" sz="1400" b="1" dirty="0">
                <a:solidFill>
                  <a:srgbClr val="004B70"/>
                </a:solidFill>
                <a:latin typeface="Axia" panose="020B0503030202020206" pitchFamily="34" charset="77"/>
                <a:ea typeface="Axia" panose="020B0503030202020206" pitchFamily="34" charset="77"/>
              </a:rPr>
              <a:t>Physical Therapy/Speech Services:		$45</a:t>
            </a:r>
          </a:p>
          <a:p>
            <a:pPr>
              <a:buClr>
                <a:srgbClr val="004B70"/>
              </a:buClr>
            </a:pPr>
            <a:r>
              <a:rPr lang="en-US" sz="1400" b="1" dirty="0">
                <a:solidFill>
                  <a:srgbClr val="004B70"/>
                </a:solidFill>
                <a:latin typeface="Axia" panose="020B0503030202020206" pitchFamily="34" charset="77"/>
                <a:ea typeface="Axia" panose="020B0503030202020206" pitchFamily="34" charset="77"/>
              </a:rPr>
              <a:t>Occupational Therapy Services:		$50</a:t>
            </a:r>
          </a:p>
          <a:p>
            <a:pPr marL="0" indent="0">
              <a:spcBef>
                <a:spcPts val="0"/>
              </a:spcBef>
              <a:buClr>
                <a:srgbClr val="004B70"/>
              </a:buClr>
              <a:buNone/>
            </a:pPr>
            <a:r>
              <a:rPr lang="en-US" sz="1400" b="1" dirty="0">
                <a:solidFill>
                  <a:srgbClr val="004B70"/>
                </a:solidFill>
                <a:latin typeface="Axia" panose="020B0503030202020206" pitchFamily="34" charset="77"/>
                <a:ea typeface="Axia" panose="020B0503030202020206" pitchFamily="34" charset="77"/>
              </a:rPr>
              <a:t>Cardiac Rehabilitation Services:		$25</a:t>
            </a:r>
          </a:p>
          <a:p>
            <a:pPr marL="0" indent="0">
              <a:spcBef>
                <a:spcPts val="0"/>
              </a:spcBef>
              <a:buClr>
                <a:srgbClr val="004B70"/>
              </a:buClr>
              <a:buNone/>
            </a:pPr>
            <a:r>
              <a:rPr lang="en-US" sz="1400" b="1" dirty="0">
                <a:solidFill>
                  <a:srgbClr val="004B70"/>
                </a:solidFill>
                <a:latin typeface="Axia" panose="020B0503030202020206" pitchFamily="34" charset="77"/>
                <a:ea typeface="Axia" panose="020B0503030202020206" pitchFamily="34" charset="77"/>
              </a:rPr>
              <a:t>Pulmonary Rehabilitation Services:		$20</a:t>
            </a:r>
          </a:p>
          <a:p>
            <a:pPr>
              <a:buClr>
                <a:srgbClr val="004B70"/>
              </a:buClr>
            </a:pPr>
            <a:r>
              <a:rPr lang="en-US" sz="1400" b="1" dirty="0">
                <a:solidFill>
                  <a:srgbClr val="004B70"/>
                </a:solidFill>
                <a:latin typeface="Axia" panose="020B0503030202020206" pitchFamily="34" charset="77"/>
                <a:ea typeface="Axia" panose="020B0503030202020206" pitchFamily="34" charset="77"/>
              </a:rPr>
              <a:t>Home Health Services:			$0</a:t>
            </a:r>
          </a:p>
          <a:p>
            <a:pPr marL="0" indent="0">
              <a:spcBef>
                <a:spcPts val="0"/>
              </a:spcBef>
              <a:buClr>
                <a:srgbClr val="004B70"/>
              </a:buClr>
              <a:buNone/>
            </a:pPr>
            <a:endParaRPr lang="en-US" sz="1600" dirty="0">
              <a:solidFill>
                <a:srgbClr val="004B70"/>
              </a:solidFill>
              <a:latin typeface="Axia" panose="020B0503030202020206" pitchFamily="34" charset="77"/>
              <a:ea typeface="Axia" panose="020B0503030202020206" pitchFamily="34" charset="77"/>
            </a:endParaRPr>
          </a:p>
          <a:p>
            <a:pPr>
              <a:buClr>
                <a:srgbClr val="004B70"/>
              </a:buClr>
            </a:pPr>
            <a:endParaRPr lang="en-US" sz="1800" dirty="0">
              <a:solidFill>
                <a:srgbClr val="004B70"/>
              </a:solidFill>
              <a:latin typeface="Axia" panose="020B0503030202020206" pitchFamily="34" charset="77"/>
              <a:ea typeface="Axia" panose="020B0503030202020206" pitchFamily="34" charset="77"/>
            </a:endParaRPr>
          </a:p>
          <a:p>
            <a:pPr>
              <a:buClr>
                <a:srgbClr val="004B70"/>
              </a:buClr>
            </a:pPr>
            <a:endParaRPr lang="en-US" sz="1800" dirty="0">
              <a:solidFill>
                <a:srgbClr val="004B70"/>
              </a:solidFill>
              <a:latin typeface="Axia" panose="020B0503030202020206" pitchFamily="34" charset="77"/>
              <a:ea typeface="Axia" panose="020B0503030202020206" pitchFamily="34" charset="77"/>
            </a:endParaRPr>
          </a:p>
          <a:p>
            <a:pPr>
              <a:buClr>
                <a:srgbClr val="004B70"/>
              </a:buClr>
            </a:pPr>
            <a:endParaRPr lang="en-US" sz="1800" dirty="0">
              <a:solidFill>
                <a:srgbClr val="004B70"/>
              </a:solidFill>
              <a:latin typeface="Axia" panose="020B0503030202020206" pitchFamily="34" charset="77"/>
              <a:ea typeface="Axia" panose="020B0503030202020206" pitchFamily="34" charset="77"/>
            </a:endParaRPr>
          </a:p>
          <a:p>
            <a:pPr marL="0" indent="0">
              <a:spcBef>
                <a:spcPts val="0"/>
              </a:spcBef>
              <a:buClr>
                <a:srgbClr val="004B70"/>
              </a:buClr>
              <a:buNone/>
            </a:pPr>
            <a:endParaRPr lang="en-US" sz="1800" dirty="0">
              <a:solidFill>
                <a:srgbClr val="004B70"/>
              </a:solidFill>
              <a:latin typeface="Axia" panose="020B0503030202020206" pitchFamily="34" charset="77"/>
              <a:ea typeface="Axia" panose="020B0503030202020206" pitchFamily="34" charset="77"/>
            </a:endParaRPr>
          </a:p>
        </p:txBody>
      </p:sp>
      <p:cxnSp>
        <p:nvCxnSpPr>
          <p:cNvPr id="17" name="Straight Connector 16">
            <a:extLst>
              <a:ext uri="{FF2B5EF4-FFF2-40B4-BE49-F238E27FC236}">
                <a16:creationId xmlns:a16="http://schemas.microsoft.com/office/drawing/2014/main" id="{857080E3-C99C-1991-EBA0-A8B9376AF8A9}"/>
              </a:ext>
            </a:extLst>
          </p:cNvPr>
          <p:cNvCxnSpPr>
            <a:cxnSpLocks/>
          </p:cNvCxnSpPr>
          <p:nvPr/>
        </p:nvCxnSpPr>
        <p:spPr>
          <a:xfrm>
            <a:off x="3976230" y="2000232"/>
            <a:ext cx="0" cy="4659932"/>
          </a:xfrm>
          <a:prstGeom prst="line">
            <a:avLst/>
          </a:prstGeom>
          <a:ln w="19050">
            <a:solidFill>
              <a:srgbClr val="1F497D"/>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95E2842-FF96-9307-5F44-6BA7BCE51BF2}"/>
              </a:ext>
            </a:extLst>
          </p:cNvPr>
          <p:cNvCxnSpPr>
            <a:cxnSpLocks/>
          </p:cNvCxnSpPr>
          <p:nvPr/>
        </p:nvCxnSpPr>
        <p:spPr>
          <a:xfrm>
            <a:off x="8327253" y="2000232"/>
            <a:ext cx="0" cy="4659931"/>
          </a:xfrm>
          <a:prstGeom prst="line">
            <a:avLst/>
          </a:prstGeom>
          <a:ln w="19050">
            <a:solidFill>
              <a:srgbClr val="004A70"/>
            </a:solidFill>
          </a:ln>
        </p:spPr>
        <p:style>
          <a:lnRef idx="1">
            <a:schemeClr val="accent1"/>
          </a:lnRef>
          <a:fillRef idx="0">
            <a:schemeClr val="accent1"/>
          </a:fillRef>
          <a:effectRef idx="0">
            <a:schemeClr val="accent1"/>
          </a:effectRef>
          <a:fontRef idx="minor">
            <a:schemeClr val="tx1"/>
          </a:fontRef>
        </p:style>
      </p:cxnSp>
      <p:graphicFrame>
        <p:nvGraphicFramePr>
          <p:cNvPr id="8" name="Table 7">
            <a:extLst>
              <a:ext uri="{FF2B5EF4-FFF2-40B4-BE49-F238E27FC236}">
                <a16:creationId xmlns:a16="http://schemas.microsoft.com/office/drawing/2014/main" id="{0767D715-2375-E2AC-3BBF-D9B38268B49A}"/>
              </a:ext>
            </a:extLst>
          </p:cNvPr>
          <p:cNvGraphicFramePr>
            <a:graphicFrameLocks noGrp="1"/>
          </p:cNvGraphicFramePr>
          <p:nvPr>
            <p:extLst>
              <p:ext uri="{D42A27DB-BD31-4B8C-83A1-F6EECF244321}">
                <p14:modId xmlns:p14="http://schemas.microsoft.com/office/powerpoint/2010/main" val="3838613364"/>
              </p:ext>
            </p:extLst>
          </p:nvPr>
        </p:nvGraphicFramePr>
        <p:xfrm>
          <a:off x="187975" y="2183348"/>
          <a:ext cx="4109600" cy="4015835"/>
        </p:xfrm>
        <a:graphic>
          <a:graphicData uri="http://schemas.openxmlformats.org/drawingml/2006/table">
            <a:tbl>
              <a:tblPr/>
              <a:tblGrid>
                <a:gridCol w="2912456">
                  <a:extLst>
                    <a:ext uri="{9D8B030D-6E8A-4147-A177-3AD203B41FA5}">
                      <a16:colId xmlns:a16="http://schemas.microsoft.com/office/drawing/2014/main" val="4051664453"/>
                    </a:ext>
                  </a:extLst>
                </a:gridCol>
                <a:gridCol w="1197144">
                  <a:extLst>
                    <a:ext uri="{9D8B030D-6E8A-4147-A177-3AD203B41FA5}">
                      <a16:colId xmlns:a16="http://schemas.microsoft.com/office/drawing/2014/main" val="709908173"/>
                    </a:ext>
                  </a:extLst>
                </a:gridCol>
              </a:tblGrid>
              <a:tr h="238851">
                <a:tc>
                  <a:txBody>
                    <a:bodyPr/>
                    <a:lstStyle/>
                    <a:p>
                      <a:pPr algn="l" fontAlgn="b"/>
                      <a:r>
                        <a:rPr lang="en-US" sz="1400" b="1" i="0" u="none" strike="noStrike" dirty="0">
                          <a:solidFill>
                            <a:srgbClr val="004A70"/>
                          </a:solidFill>
                          <a:effectLst/>
                          <a:latin typeface="Axia" panose="020B0503030202020206"/>
                        </a:rPr>
                        <a:t>MOOP:</a:t>
                      </a:r>
                    </a:p>
                  </a:txBody>
                  <a:tcPr marL="6350" marR="6350" marT="6350" marB="0" anchor="b">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$6,750 </a:t>
                      </a:r>
                    </a:p>
                  </a:txBody>
                  <a:tcPr marL="6350" marR="6350" marT="6350" marB="0" anchor="ctr">
                    <a:lnL>
                      <a:noFill/>
                    </a:lnL>
                    <a:lnR>
                      <a:noFill/>
                    </a:lnR>
                    <a:lnT>
                      <a:noFill/>
                    </a:lnT>
                    <a:lnB>
                      <a:noFill/>
                    </a:lnB>
                    <a:noFill/>
                  </a:tcPr>
                </a:tc>
                <a:extLst>
                  <a:ext uri="{0D108BD9-81ED-4DB2-BD59-A6C34878D82A}">
                    <a16:rowId xmlns:a16="http://schemas.microsoft.com/office/drawing/2014/main" val="2777731579"/>
                  </a:ext>
                </a:extLst>
              </a:tr>
              <a:tr h="238851">
                <a:tc>
                  <a:txBody>
                    <a:bodyPr/>
                    <a:lstStyle/>
                    <a:p>
                      <a:pPr algn="l" fontAlgn="b"/>
                      <a:r>
                        <a:rPr lang="en-US" sz="1400" b="1" i="0" u="none" strike="noStrike" dirty="0">
                          <a:solidFill>
                            <a:srgbClr val="004A70"/>
                          </a:solidFill>
                          <a:effectLst/>
                          <a:latin typeface="Axia" panose="020B0503030202020206"/>
                        </a:rPr>
                        <a:t>Part C Deductible:</a:t>
                      </a:r>
                    </a:p>
                  </a:txBody>
                  <a:tcPr marL="6350" marR="6350" marT="6350" marB="0" anchor="b">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$0 </a:t>
                      </a:r>
                    </a:p>
                  </a:txBody>
                  <a:tcPr marL="6350" marR="6350" marT="6350" marB="0" anchor="ctr">
                    <a:lnL>
                      <a:noFill/>
                    </a:lnL>
                    <a:lnR>
                      <a:noFill/>
                    </a:lnR>
                    <a:lnT>
                      <a:noFill/>
                    </a:lnT>
                    <a:lnB>
                      <a:noFill/>
                    </a:lnB>
                    <a:noFill/>
                  </a:tcPr>
                </a:tc>
                <a:extLst>
                  <a:ext uri="{0D108BD9-81ED-4DB2-BD59-A6C34878D82A}">
                    <a16:rowId xmlns:a16="http://schemas.microsoft.com/office/drawing/2014/main" val="191089186"/>
                  </a:ext>
                </a:extLst>
              </a:tr>
              <a:tr h="238851">
                <a:tc>
                  <a:txBody>
                    <a:bodyPr/>
                    <a:lstStyle/>
                    <a:p>
                      <a:pPr algn="l" fontAlgn="b"/>
                      <a:r>
                        <a:rPr lang="en-US" sz="1400" b="1" i="0" u="none" strike="noStrike" dirty="0">
                          <a:solidFill>
                            <a:srgbClr val="004A70"/>
                          </a:solidFill>
                          <a:effectLst/>
                          <a:latin typeface="Axia" panose="020B0503030202020206"/>
                        </a:rPr>
                        <a:t>Part D Deductible (Tiers 2-5):</a:t>
                      </a:r>
                    </a:p>
                  </a:txBody>
                  <a:tcPr marL="6350" marR="6350" marT="6350" marB="0" anchor="b">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$615 </a:t>
                      </a:r>
                    </a:p>
                  </a:txBody>
                  <a:tcPr marL="6350" marR="6350" marT="6350" marB="0" anchor="ctr">
                    <a:lnL>
                      <a:noFill/>
                    </a:lnL>
                    <a:lnR>
                      <a:noFill/>
                    </a:lnR>
                    <a:lnT>
                      <a:noFill/>
                    </a:lnT>
                    <a:lnB>
                      <a:noFill/>
                    </a:lnB>
                    <a:noFill/>
                  </a:tcPr>
                </a:tc>
                <a:extLst>
                  <a:ext uri="{0D108BD9-81ED-4DB2-BD59-A6C34878D82A}">
                    <a16:rowId xmlns:a16="http://schemas.microsoft.com/office/drawing/2014/main" val="327227232"/>
                  </a:ext>
                </a:extLst>
              </a:tr>
              <a:tr h="238851">
                <a:tc>
                  <a:txBody>
                    <a:bodyPr/>
                    <a:lstStyle/>
                    <a:p>
                      <a:pPr algn="l" fontAlgn="b"/>
                      <a:r>
                        <a:rPr lang="en-US" sz="1400" b="1" i="0" u="none" strike="noStrike" dirty="0">
                          <a:solidFill>
                            <a:srgbClr val="004A70"/>
                          </a:solidFill>
                          <a:effectLst/>
                          <a:latin typeface="Axia" panose="020B0503030202020206"/>
                        </a:rPr>
                        <a:t>Inpatient Hospital (Days 1-5):    </a:t>
                      </a:r>
                    </a:p>
                  </a:txBody>
                  <a:tcPr marL="6350" marR="6350" marT="6350" marB="0" anchor="b">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$550</a:t>
                      </a:r>
                    </a:p>
                  </a:txBody>
                  <a:tcPr marL="6350" marR="6350" marT="6350" marB="0" anchor="ctr">
                    <a:lnL>
                      <a:noFill/>
                    </a:lnL>
                    <a:lnR>
                      <a:noFill/>
                    </a:lnR>
                    <a:lnT>
                      <a:noFill/>
                    </a:lnT>
                    <a:lnB>
                      <a:noFill/>
                    </a:lnB>
                    <a:noFill/>
                  </a:tcPr>
                </a:tc>
                <a:extLst>
                  <a:ext uri="{0D108BD9-81ED-4DB2-BD59-A6C34878D82A}">
                    <a16:rowId xmlns:a16="http://schemas.microsoft.com/office/drawing/2014/main" val="4083979899"/>
                  </a:ext>
                </a:extLst>
              </a:tr>
              <a:tr h="238851">
                <a:tc>
                  <a:txBody>
                    <a:bodyPr/>
                    <a:lstStyle/>
                    <a:p>
                      <a:pPr algn="l" fontAlgn="b"/>
                      <a:r>
                        <a:rPr lang="en-US" sz="1400" b="1" i="0" u="none" strike="noStrike" dirty="0">
                          <a:solidFill>
                            <a:srgbClr val="004A70"/>
                          </a:solidFill>
                          <a:effectLst/>
                          <a:latin typeface="Axia" panose="020B0503030202020206"/>
                        </a:rPr>
                        <a:t>Skilled Nursing Facility (Days 1-20):</a:t>
                      </a:r>
                    </a:p>
                    <a:p>
                      <a:pPr algn="l" fontAlgn="b"/>
                      <a:r>
                        <a:rPr lang="en-US" sz="1400" b="1" i="0" u="none" strike="noStrike" dirty="0">
                          <a:solidFill>
                            <a:srgbClr val="004A70"/>
                          </a:solidFill>
                          <a:effectLst/>
                          <a:latin typeface="Axia" panose="020B0503030202020206"/>
                        </a:rPr>
                        <a:t>(Days 21-100)</a:t>
                      </a:r>
                    </a:p>
                  </a:txBody>
                  <a:tcPr marL="6350" marR="6350" marT="6350" marB="0" anchor="b">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$0</a:t>
                      </a:r>
                    </a:p>
                    <a:p>
                      <a:pPr algn="l" fontAlgn="ctr"/>
                      <a:r>
                        <a:rPr lang="en-US" sz="1400" b="1" i="0" u="none" strike="noStrike" dirty="0">
                          <a:solidFill>
                            <a:srgbClr val="004A70"/>
                          </a:solidFill>
                          <a:effectLst/>
                          <a:highlight>
                            <a:srgbClr val="BCE4E5"/>
                          </a:highlight>
                          <a:latin typeface="Axia" panose="020B0503030202020206"/>
                        </a:rPr>
                        <a:t>$221/day</a:t>
                      </a:r>
                    </a:p>
                  </a:txBody>
                  <a:tcPr marL="6350" marR="6350" marT="6350" marB="0" anchor="ctr">
                    <a:lnL>
                      <a:noFill/>
                    </a:lnL>
                    <a:lnR>
                      <a:noFill/>
                    </a:lnR>
                    <a:lnT>
                      <a:noFill/>
                    </a:lnT>
                    <a:lnB>
                      <a:noFill/>
                    </a:lnB>
                    <a:noFill/>
                  </a:tcPr>
                </a:tc>
                <a:extLst>
                  <a:ext uri="{0D108BD9-81ED-4DB2-BD59-A6C34878D82A}">
                    <a16:rowId xmlns:a16="http://schemas.microsoft.com/office/drawing/2014/main" val="562535060"/>
                  </a:ext>
                </a:extLst>
              </a:tr>
              <a:tr h="238851">
                <a:tc>
                  <a:txBody>
                    <a:bodyPr/>
                    <a:lstStyle/>
                    <a:p>
                      <a:pPr algn="l" fontAlgn="b"/>
                      <a:r>
                        <a:rPr lang="en-US" sz="1400" b="1" i="0" u="none" strike="noStrike" dirty="0">
                          <a:solidFill>
                            <a:srgbClr val="004A70"/>
                          </a:solidFill>
                          <a:effectLst/>
                          <a:latin typeface="Axia" panose="020B0503030202020206"/>
                        </a:rPr>
                        <a:t>Partial Hospitalization: </a:t>
                      </a:r>
                    </a:p>
                  </a:txBody>
                  <a:tcPr marL="6350" marR="6350" marT="6350" marB="0">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$80/day </a:t>
                      </a:r>
                    </a:p>
                  </a:txBody>
                  <a:tcPr marL="6350" marR="6350" marT="6350" marB="0">
                    <a:lnL>
                      <a:noFill/>
                    </a:lnL>
                    <a:lnR>
                      <a:noFill/>
                    </a:lnR>
                    <a:lnT>
                      <a:noFill/>
                    </a:lnT>
                    <a:lnB>
                      <a:noFill/>
                    </a:lnB>
                    <a:noFill/>
                  </a:tcPr>
                </a:tc>
                <a:extLst>
                  <a:ext uri="{0D108BD9-81ED-4DB2-BD59-A6C34878D82A}">
                    <a16:rowId xmlns:a16="http://schemas.microsoft.com/office/drawing/2014/main" val="2402113823"/>
                  </a:ext>
                </a:extLst>
              </a:tr>
              <a:tr h="238851">
                <a:tc>
                  <a:txBody>
                    <a:bodyPr/>
                    <a:lstStyle/>
                    <a:p>
                      <a:pPr algn="l" fontAlgn="b"/>
                      <a:r>
                        <a:rPr lang="en-US" sz="1400" b="1" i="0" u="none" strike="noStrike" dirty="0">
                          <a:solidFill>
                            <a:srgbClr val="004A70"/>
                          </a:solidFill>
                          <a:effectLst/>
                          <a:latin typeface="Axia" panose="020B0503030202020206"/>
                        </a:rPr>
                        <a:t>Observation:</a:t>
                      </a:r>
                    </a:p>
                  </a:txBody>
                  <a:tcPr marL="6350" marR="6350" marT="6350" marB="0" anchor="b">
                    <a:lnL>
                      <a:noFill/>
                    </a:lnL>
                    <a:lnR>
                      <a:noFill/>
                    </a:lnR>
                    <a:lnT>
                      <a:noFill/>
                    </a:lnT>
                    <a:lnB>
                      <a:noFill/>
                    </a:lnB>
                    <a:noFill/>
                  </a:tcPr>
                </a:tc>
                <a:tc>
                  <a:txBody>
                    <a:bodyPr/>
                    <a:lstStyle/>
                    <a:p>
                      <a:pPr algn="l" fontAlgn="ctr"/>
                      <a:r>
                        <a:rPr lang="en-US" sz="1400" b="1" i="0" u="none" strike="noStrike" dirty="0">
                          <a:solidFill>
                            <a:srgbClr val="004A70"/>
                          </a:solidFill>
                          <a:effectLst/>
                          <a:highlight>
                            <a:srgbClr val="BCE4E5"/>
                          </a:highlight>
                          <a:latin typeface="Axia" panose="020B0503030202020206"/>
                        </a:rPr>
                        <a:t>$550 </a:t>
                      </a:r>
                    </a:p>
                  </a:txBody>
                  <a:tcPr marL="6350" marR="6350" marT="6350" marB="0" anchor="ctr">
                    <a:lnL>
                      <a:noFill/>
                    </a:lnL>
                    <a:lnR>
                      <a:noFill/>
                    </a:lnR>
                    <a:lnT>
                      <a:noFill/>
                    </a:lnT>
                    <a:lnB>
                      <a:noFill/>
                    </a:lnB>
                    <a:noFill/>
                  </a:tcPr>
                </a:tc>
                <a:extLst>
                  <a:ext uri="{0D108BD9-81ED-4DB2-BD59-A6C34878D82A}">
                    <a16:rowId xmlns:a16="http://schemas.microsoft.com/office/drawing/2014/main" val="2129221103"/>
                  </a:ext>
                </a:extLst>
              </a:tr>
              <a:tr h="238851">
                <a:tc>
                  <a:txBody>
                    <a:bodyPr/>
                    <a:lstStyle/>
                    <a:p>
                      <a:pPr algn="l" fontAlgn="b"/>
                      <a:r>
                        <a:rPr lang="en-US" sz="1400" b="1" i="0" u="none" strike="noStrike" dirty="0">
                          <a:solidFill>
                            <a:srgbClr val="004A70"/>
                          </a:solidFill>
                          <a:effectLst/>
                          <a:latin typeface="Axia" panose="020B0503030202020206"/>
                        </a:rPr>
                        <a:t>ER/UC:</a:t>
                      </a:r>
                    </a:p>
                  </a:txBody>
                  <a:tcPr marL="6350" marR="6350" marT="6350" marB="0" anchor="b">
                    <a:lnL>
                      <a:noFill/>
                    </a:lnL>
                    <a:lnR>
                      <a:noFill/>
                    </a:lnR>
                    <a:lnT>
                      <a:noFill/>
                    </a:lnT>
                    <a:lnB>
                      <a:noFill/>
                    </a:lnB>
                    <a:noFill/>
                  </a:tcPr>
                </a:tc>
                <a:tc>
                  <a:txBody>
                    <a:bodyPr/>
                    <a:lstStyle/>
                    <a:p>
                      <a:pPr algn="l" fontAlgn="ctr"/>
                      <a:r>
                        <a:rPr lang="en-US" sz="1400" b="1" i="0" u="none" strike="noStrike" dirty="0">
                          <a:solidFill>
                            <a:srgbClr val="004A70"/>
                          </a:solidFill>
                          <a:effectLst/>
                          <a:highlight>
                            <a:srgbClr val="BCE4E5"/>
                          </a:highlight>
                          <a:latin typeface="Axia" panose="020B0503030202020206"/>
                        </a:rPr>
                        <a:t>$130/$50</a:t>
                      </a:r>
                    </a:p>
                  </a:txBody>
                  <a:tcPr marL="6350" marR="6350" marT="6350" marB="0" anchor="ctr">
                    <a:lnL>
                      <a:noFill/>
                    </a:lnL>
                    <a:lnR>
                      <a:noFill/>
                    </a:lnR>
                    <a:lnT>
                      <a:noFill/>
                    </a:lnT>
                    <a:lnB>
                      <a:noFill/>
                    </a:lnB>
                    <a:noFill/>
                  </a:tcPr>
                </a:tc>
                <a:extLst>
                  <a:ext uri="{0D108BD9-81ED-4DB2-BD59-A6C34878D82A}">
                    <a16:rowId xmlns:a16="http://schemas.microsoft.com/office/drawing/2014/main" val="4179720719"/>
                  </a:ext>
                </a:extLst>
              </a:tr>
              <a:tr h="238851">
                <a:tc>
                  <a:txBody>
                    <a:bodyPr/>
                    <a:lstStyle/>
                    <a:p>
                      <a:pPr algn="l" fontAlgn="b"/>
                      <a:r>
                        <a:rPr lang="en-US" sz="1400" b="1" i="0" u="none" strike="noStrike" dirty="0">
                          <a:solidFill>
                            <a:srgbClr val="004A70"/>
                          </a:solidFill>
                          <a:effectLst/>
                          <a:latin typeface="Axia" panose="020B0503030202020206"/>
                        </a:rPr>
                        <a:t>Ground/Air Ambulance Services: </a:t>
                      </a:r>
                    </a:p>
                  </a:txBody>
                  <a:tcPr marL="6350" marR="6350" marT="6350" marB="0" anchor="b">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$350 </a:t>
                      </a:r>
                    </a:p>
                  </a:txBody>
                  <a:tcPr marL="6350" marR="6350" marT="6350" marB="0" anchor="ctr">
                    <a:lnL>
                      <a:noFill/>
                    </a:lnL>
                    <a:lnR>
                      <a:noFill/>
                    </a:lnR>
                    <a:lnT>
                      <a:noFill/>
                    </a:lnT>
                    <a:lnB>
                      <a:noFill/>
                    </a:lnB>
                    <a:noFill/>
                  </a:tcPr>
                </a:tc>
                <a:extLst>
                  <a:ext uri="{0D108BD9-81ED-4DB2-BD59-A6C34878D82A}">
                    <a16:rowId xmlns:a16="http://schemas.microsoft.com/office/drawing/2014/main" val="1201449877"/>
                  </a:ext>
                </a:extLst>
              </a:tr>
              <a:tr h="238851">
                <a:tc>
                  <a:txBody>
                    <a:bodyPr/>
                    <a:lstStyle/>
                    <a:p>
                      <a:pPr algn="l" fontAlgn="b"/>
                      <a:r>
                        <a:rPr lang="en-US" sz="1400" b="1" i="0" u="none" strike="noStrike" dirty="0">
                          <a:solidFill>
                            <a:srgbClr val="004A70"/>
                          </a:solidFill>
                          <a:effectLst/>
                          <a:latin typeface="Axia" panose="020B0503030202020206"/>
                        </a:rPr>
                        <a:t>Ambulatory Surgical Center:   </a:t>
                      </a:r>
                    </a:p>
                  </a:txBody>
                  <a:tcPr marL="6350" marR="6350" marT="6350" marB="0" anchor="b">
                    <a:lnL>
                      <a:noFill/>
                    </a:lnL>
                    <a:lnR>
                      <a:noFill/>
                    </a:lnR>
                    <a:lnT>
                      <a:noFill/>
                    </a:lnT>
                    <a:lnB>
                      <a:noFill/>
                    </a:lnB>
                    <a:noFill/>
                  </a:tcPr>
                </a:tc>
                <a:tc>
                  <a:txBody>
                    <a:bodyPr/>
                    <a:lstStyle/>
                    <a:p>
                      <a:pPr algn="l" fontAlgn="ctr"/>
                      <a:r>
                        <a:rPr lang="en-US" sz="1400" b="1" i="0" u="none" strike="noStrike" dirty="0">
                          <a:solidFill>
                            <a:srgbClr val="004A70"/>
                          </a:solidFill>
                          <a:effectLst/>
                          <a:highlight>
                            <a:srgbClr val="BCE4E5"/>
                          </a:highlight>
                          <a:latin typeface="Axia" panose="020B0503030202020206"/>
                        </a:rPr>
                        <a:t>$450 </a:t>
                      </a:r>
                    </a:p>
                  </a:txBody>
                  <a:tcPr marL="6350" marR="6350" marT="6350" marB="0" anchor="ctr">
                    <a:lnL>
                      <a:noFill/>
                    </a:lnL>
                    <a:lnR>
                      <a:noFill/>
                    </a:lnR>
                    <a:lnT>
                      <a:noFill/>
                    </a:lnT>
                    <a:lnB>
                      <a:noFill/>
                    </a:lnB>
                    <a:noFill/>
                  </a:tcPr>
                </a:tc>
                <a:extLst>
                  <a:ext uri="{0D108BD9-81ED-4DB2-BD59-A6C34878D82A}">
                    <a16:rowId xmlns:a16="http://schemas.microsoft.com/office/drawing/2014/main" val="2156416625"/>
                  </a:ext>
                </a:extLst>
              </a:tr>
              <a:tr h="238851">
                <a:tc>
                  <a:txBody>
                    <a:bodyPr/>
                    <a:lstStyle/>
                    <a:p>
                      <a:pPr algn="l" fontAlgn="b"/>
                      <a:r>
                        <a:rPr lang="en-US" sz="1400" b="1" i="0" u="none" strike="noStrike" dirty="0">
                          <a:solidFill>
                            <a:srgbClr val="004A70"/>
                          </a:solidFill>
                          <a:effectLst/>
                          <a:latin typeface="Axia" panose="020B0503030202020206"/>
                        </a:rPr>
                        <a:t>Outpatient Hospital Services: </a:t>
                      </a:r>
                    </a:p>
                  </a:txBody>
                  <a:tcPr marL="6350" marR="6350" marT="6350" marB="0" anchor="b">
                    <a:lnL>
                      <a:noFill/>
                    </a:lnL>
                    <a:lnR>
                      <a:noFill/>
                    </a:lnR>
                    <a:lnT>
                      <a:noFill/>
                    </a:lnT>
                    <a:lnB>
                      <a:noFill/>
                    </a:lnB>
                    <a:noFill/>
                  </a:tcPr>
                </a:tc>
                <a:tc>
                  <a:txBody>
                    <a:bodyPr/>
                    <a:lstStyle/>
                    <a:p>
                      <a:pPr algn="l" fontAlgn="ctr"/>
                      <a:r>
                        <a:rPr lang="en-US" sz="1400" b="1" i="0" u="none" strike="noStrike" dirty="0">
                          <a:solidFill>
                            <a:srgbClr val="004A70"/>
                          </a:solidFill>
                          <a:effectLst/>
                          <a:highlight>
                            <a:srgbClr val="BCE4E5"/>
                          </a:highlight>
                          <a:latin typeface="Axia" panose="020B0503030202020206"/>
                        </a:rPr>
                        <a:t>$550 </a:t>
                      </a:r>
                    </a:p>
                  </a:txBody>
                  <a:tcPr marL="6350" marR="6350" marT="6350" marB="0" anchor="ctr">
                    <a:lnL>
                      <a:noFill/>
                    </a:lnL>
                    <a:lnR>
                      <a:noFill/>
                    </a:lnR>
                    <a:lnT>
                      <a:noFill/>
                    </a:lnT>
                    <a:lnB>
                      <a:noFill/>
                    </a:lnB>
                    <a:noFill/>
                  </a:tcPr>
                </a:tc>
                <a:extLst>
                  <a:ext uri="{0D108BD9-81ED-4DB2-BD59-A6C34878D82A}">
                    <a16:rowId xmlns:a16="http://schemas.microsoft.com/office/drawing/2014/main" val="6984260"/>
                  </a:ext>
                </a:extLst>
              </a:tr>
              <a:tr h="238851">
                <a:tc>
                  <a:txBody>
                    <a:bodyPr/>
                    <a:lstStyle/>
                    <a:p>
                      <a:pPr algn="l" fontAlgn="b"/>
                      <a:r>
                        <a:rPr lang="en-US" sz="1400" b="1" i="0" u="none" strike="noStrike" dirty="0">
                          <a:solidFill>
                            <a:srgbClr val="004A70"/>
                          </a:solidFill>
                          <a:effectLst/>
                          <a:latin typeface="Axia" panose="020B0503030202020206"/>
                        </a:rPr>
                        <a:t>Diagnostic Radiological Services:</a:t>
                      </a:r>
                    </a:p>
                  </a:txBody>
                  <a:tcPr marL="6350" marR="6350" marT="6350" marB="0" anchor="b">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$150-$350 </a:t>
                      </a:r>
                    </a:p>
                  </a:txBody>
                  <a:tcPr marL="6350" marR="6350" marT="6350" marB="0" anchor="ctr">
                    <a:lnL>
                      <a:noFill/>
                    </a:lnL>
                    <a:lnR>
                      <a:noFill/>
                    </a:lnR>
                    <a:lnT>
                      <a:noFill/>
                    </a:lnT>
                    <a:lnB>
                      <a:noFill/>
                    </a:lnB>
                    <a:noFill/>
                  </a:tcPr>
                </a:tc>
                <a:extLst>
                  <a:ext uri="{0D108BD9-81ED-4DB2-BD59-A6C34878D82A}">
                    <a16:rowId xmlns:a16="http://schemas.microsoft.com/office/drawing/2014/main" val="1785121425"/>
                  </a:ext>
                </a:extLst>
              </a:tr>
              <a:tr h="238851">
                <a:tc>
                  <a:txBody>
                    <a:bodyPr/>
                    <a:lstStyle/>
                    <a:p>
                      <a:pPr algn="l" fontAlgn="b"/>
                      <a:r>
                        <a:rPr lang="en-US" sz="1400" b="1" i="0" u="none" strike="noStrike" dirty="0">
                          <a:solidFill>
                            <a:srgbClr val="004A70"/>
                          </a:solidFill>
                          <a:effectLst/>
                          <a:latin typeface="Axia" panose="020B0503030202020206"/>
                        </a:rPr>
                        <a:t>Diagnostic Procedures/Tests: </a:t>
                      </a:r>
                    </a:p>
                  </a:txBody>
                  <a:tcPr marL="6350" marR="6350" marT="6350" marB="0" anchor="b">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$20-$350</a:t>
                      </a:r>
                    </a:p>
                  </a:txBody>
                  <a:tcPr marL="6350" marR="6350" marT="6350" marB="0" anchor="ctr">
                    <a:lnL>
                      <a:noFill/>
                    </a:lnL>
                    <a:lnR>
                      <a:noFill/>
                    </a:lnR>
                    <a:lnT>
                      <a:noFill/>
                    </a:lnT>
                    <a:lnB>
                      <a:noFill/>
                    </a:lnB>
                    <a:noFill/>
                  </a:tcPr>
                </a:tc>
                <a:extLst>
                  <a:ext uri="{0D108BD9-81ED-4DB2-BD59-A6C34878D82A}">
                    <a16:rowId xmlns:a16="http://schemas.microsoft.com/office/drawing/2014/main" val="3832159427"/>
                  </a:ext>
                </a:extLst>
              </a:tr>
              <a:tr h="238851">
                <a:tc>
                  <a:txBody>
                    <a:bodyPr/>
                    <a:lstStyle/>
                    <a:p>
                      <a:pPr algn="l" fontAlgn="b"/>
                      <a:r>
                        <a:rPr lang="en-US" sz="1400" b="1" i="0" u="none" strike="noStrike" dirty="0">
                          <a:solidFill>
                            <a:srgbClr val="004A70"/>
                          </a:solidFill>
                          <a:effectLst/>
                          <a:latin typeface="Axia" panose="020B0503030202020206"/>
                        </a:rPr>
                        <a:t>Therapeutic Radiological Services: </a:t>
                      </a:r>
                    </a:p>
                  </a:txBody>
                  <a:tcPr marL="6350" marR="6350" marT="6350" marB="0" anchor="b">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20%</a:t>
                      </a:r>
                    </a:p>
                  </a:txBody>
                  <a:tcPr marL="6350" marR="6350" marT="6350" marB="0" anchor="ctr">
                    <a:lnL>
                      <a:noFill/>
                    </a:lnL>
                    <a:lnR>
                      <a:noFill/>
                    </a:lnR>
                    <a:lnT>
                      <a:noFill/>
                    </a:lnT>
                    <a:lnB>
                      <a:noFill/>
                    </a:lnB>
                    <a:noFill/>
                  </a:tcPr>
                </a:tc>
                <a:extLst>
                  <a:ext uri="{0D108BD9-81ED-4DB2-BD59-A6C34878D82A}">
                    <a16:rowId xmlns:a16="http://schemas.microsoft.com/office/drawing/2014/main" val="717012168"/>
                  </a:ext>
                </a:extLst>
              </a:tr>
              <a:tr h="238851">
                <a:tc>
                  <a:txBody>
                    <a:bodyPr/>
                    <a:lstStyle/>
                    <a:p>
                      <a:pPr algn="l" fontAlgn="b"/>
                      <a:r>
                        <a:rPr lang="en-US" sz="1400" b="1" i="0" u="none" strike="noStrike" dirty="0">
                          <a:solidFill>
                            <a:srgbClr val="004A70"/>
                          </a:solidFill>
                          <a:effectLst/>
                          <a:latin typeface="Axia" panose="020B0503030202020206"/>
                        </a:rPr>
                        <a:t>Outpatient X-Ray Services: </a:t>
                      </a:r>
                    </a:p>
                  </a:txBody>
                  <a:tcPr marL="6350" marR="6350" marT="6350" marB="0" anchor="b">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$25-$350</a:t>
                      </a:r>
                    </a:p>
                  </a:txBody>
                  <a:tcPr marL="6350" marR="6350" marT="6350" marB="0" anchor="ctr">
                    <a:lnL>
                      <a:noFill/>
                    </a:lnL>
                    <a:lnR>
                      <a:noFill/>
                    </a:lnR>
                    <a:lnT>
                      <a:noFill/>
                    </a:lnT>
                    <a:lnB>
                      <a:noFill/>
                    </a:lnB>
                    <a:noFill/>
                  </a:tcPr>
                </a:tc>
                <a:extLst>
                  <a:ext uri="{0D108BD9-81ED-4DB2-BD59-A6C34878D82A}">
                    <a16:rowId xmlns:a16="http://schemas.microsoft.com/office/drawing/2014/main" val="2976475195"/>
                  </a:ext>
                </a:extLst>
              </a:tr>
              <a:tr h="238851">
                <a:tc>
                  <a:txBody>
                    <a:bodyPr/>
                    <a:lstStyle/>
                    <a:p>
                      <a:pPr algn="l" fontAlgn="b"/>
                      <a:r>
                        <a:rPr lang="en-US" sz="1400" b="1" i="0" u="none" strike="noStrike" dirty="0">
                          <a:solidFill>
                            <a:srgbClr val="004A70"/>
                          </a:solidFill>
                          <a:effectLst/>
                          <a:latin typeface="Axia" panose="020B0503030202020206"/>
                        </a:rPr>
                        <a:t>Lab Services:</a:t>
                      </a:r>
                    </a:p>
                  </a:txBody>
                  <a:tcPr marL="6350" marR="6350" marT="6350" marB="0" anchor="b">
                    <a:lnL>
                      <a:noFill/>
                    </a:lnL>
                    <a:lnR>
                      <a:noFill/>
                    </a:lnR>
                    <a:lnT>
                      <a:noFill/>
                    </a:lnT>
                    <a:lnB>
                      <a:noFill/>
                    </a:lnB>
                    <a:noFill/>
                  </a:tcPr>
                </a:tc>
                <a:tc>
                  <a:txBody>
                    <a:bodyPr/>
                    <a:lstStyle/>
                    <a:p>
                      <a:pPr algn="l" fontAlgn="ctr"/>
                      <a:r>
                        <a:rPr lang="en-US" sz="1400" b="1" i="0" u="none" strike="noStrike" dirty="0">
                          <a:solidFill>
                            <a:srgbClr val="004A70"/>
                          </a:solidFill>
                          <a:effectLst/>
                          <a:latin typeface="Axia" panose="020B0503030202020206"/>
                        </a:rPr>
                        <a:t>$0 </a:t>
                      </a:r>
                    </a:p>
                  </a:txBody>
                  <a:tcPr marL="6350" marR="6350" marT="6350" marB="0" anchor="ctr">
                    <a:lnL>
                      <a:noFill/>
                    </a:lnL>
                    <a:lnR>
                      <a:noFill/>
                    </a:lnR>
                    <a:lnT>
                      <a:noFill/>
                    </a:lnT>
                    <a:lnB>
                      <a:noFill/>
                    </a:lnB>
                    <a:noFill/>
                  </a:tcPr>
                </a:tc>
                <a:extLst>
                  <a:ext uri="{0D108BD9-81ED-4DB2-BD59-A6C34878D82A}">
                    <a16:rowId xmlns:a16="http://schemas.microsoft.com/office/drawing/2014/main" val="1440045072"/>
                  </a:ext>
                </a:extLst>
              </a:tr>
            </a:tbl>
          </a:graphicData>
        </a:graphic>
      </p:graphicFrame>
      <p:sp>
        <p:nvSpPr>
          <p:cNvPr id="4" name="Slide Number Placeholder 6">
            <a:extLst>
              <a:ext uri="{FF2B5EF4-FFF2-40B4-BE49-F238E27FC236}">
                <a16:creationId xmlns:a16="http://schemas.microsoft.com/office/drawing/2014/main" id="{91173191-F608-EDB8-3FAE-64F881BA8181}"/>
              </a:ext>
            </a:extLst>
          </p:cNvPr>
          <p:cNvSpPr>
            <a:spLocks noGrp="1"/>
          </p:cNvSpPr>
          <p:nvPr>
            <p:ph type="sldNum" sz="quarter" idx="12"/>
          </p:nvPr>
        </p:nvSpPr>
        <p:spPr>
          <a:xfrm>
            <a:off x="9135299" y="6406584"/>
            <a:ext cx="2743200" cy="365125"/>
          </a:xfrm>
        </p:spPr>
        <p:txBody>
          <a:bodyPr/>
          <a:lstStyle/>
          <a:p>
            <a:fld id="{6F650146-6B97-8947-8A6A-007B49C06F2E}" type="slidenum">
              <a:rPr lang="en-US" smtClean="0"/>
              <a:t>7</a:t>
            </a:fld>
            <a:endParaRPr lang="en-US" dirty="0"/>
          </a:p>
        </p:txBody>
      </p:sp>
      <p:sp>
        <p:nvSpPr>
          <p:cNvPr id="7" name="TextBox 6">
            <a:extLst>
              <a:ext uri="{FF2B5EF4-FFF2-40B4-BE49-F238E27FC236}">
                <a16:creationId xmlns:a16="http://schemas.microsoft.com/office/drawing/2014/main" id="{410878F3-F3CF-09F8-35C3-B4764C6C7A97}"/>
              </a:ext>
            </a:extLst>
          </p:cNvPr>
          <p:cNvSpPr txBox="1"/>
          <p:nvPr/>
        </p:nvSpPr>
        <p:spPr>
          <a:xfrm>
            <a:off x="550368" y="593251"/>
            <a:ext cx="8223926" cy="646331"/>
          </a:xfrm>
          <a:prstGeom prst="rect">
            <a:avLst/>
          </a:prstGeom>
          <a:noFill/>
        </p:spPr>
        <p:txBody>
          <a:bodyPr wrap="square" rtlCol="0">
            <a:spAutoFit/>
          </a:bodyPr>
          <a:lstStyle/>
          <a:p>
            <a:r>
              <a:rPr lang="en-US" sz="3600" b="1" dirty="0">
                <a:solidFill>
                  <a:schemeClr val="bg1"/>
                </a:solidFill>
                <a:latin typeface="Aptos" panose="020B0004020202020204" pitchFamily="34" charset="0"/>
              </a:rPr>
              <a:t>McLaren Medicare - </a:t>
            </a:r>
            <a:r>
              <a:rPr lang="en-US" sz="2800" b="1" dirty="0">
                <a:solidFill>
                  <a:schemeClr val="bg1"/>
                </a:solidFill>
                <a:latin typeface="Aptos" panose="020B0004020202020204" pitchFamily="34" charset="0"/>
              </a:rPr>
              <a:t>Inspire </a:t>
            </a:r>
            <a:r>
              <a:rPr lang="en-US" sz="2800" b="1" dirty="0">
                <a:solidFill>
                  <a:srgbClr val="00B0F0"/>
                </a:solidFill>
                <a:latin typeface="Aptos" panose="020B0004020202020204" pitchFamily="34" charset="0"/>
              </a:rPr>
              <a:t>Giveback</a:t>
            </a:r>
            <a:r>
              <a:rPr lang="en-US" sz="2800" b="1" dirty="0">
                <a:solidFill>
                  <a:schemeClr val="bg1"/>
                </a:solidFill>
                <a:latin typeface="Aptos" panose="020B0004020202020204" pitchFamily="34" charset="0"/>
              </a:rPr>
              <a:t> HMO </a:t>
            </a:r>
          </a:p>
        </p:txBody>
      </p:sp>
      <p:sp>
        <p:nvSpPr>
          <p:cNvPr id="10" name="TextBox 9">
            <a:extLst>
              <a:ext uri="{FF2B5EF4-FFF2-40B4-BE49-F238E27FC236}">
                <a16:creationId xmlns:a16="http://schemas.microsoft.com/office/drawing/2014/main" id="{3E1A589F-079E-0D0E-22AA-C259BDE9EB50}"/>
              </a:ext>
            </a:extLst>
          </p:cNvPr>
          <p:cNvSpPr txBox="1"/>
          <p:nvPr/>
        </p:nvSpPr>
        <p:spPr>
          <a:xfrm>
            <a:off x="4349357" y="5469376"/>
            <a:ext cx="3481190" cy="1077218"/>
          </a:xfrm>
          <a:prstGeom prst="rect">
            <a:avLst/>
          </a:prstGeom>
          <a:solidFill>
            <a:schemeClr val="bg2"/>
          </a:solidFill>
          <a:ln w="38100">
            <a:solidFill>
              <a:srgbClr val="1F497D"/>
            </a:solidFill>
          </a:ln>
        </p:spPr>
        <p:txBody>
          <a:bodyPr wrap="square" rtlCol="0">
            <a:spAutoFit/>
          </a:bodyPr>
          <a:lstStyle/>
          <a:p>
            <a:pPr marL="0" indent="0" algn="ctr">
              <a:spcBef>
                <a:spcPts val="0"/>
              </a:spcBef>
              <a:buClr>
                <a:srgbClr val="004B70"/>
              </a:buClr>
              <a:buNone/>
            </a:pPr>
            <a:r>
              <a:rPr lang="en-US" sz="1600" b="1" i="1" dirty="0">
                <a:solidFill>
                  <a:srgbClr val="004B70"/>
                </a:solidFill>
                <a:latin typeface="Axia" panose="020B0503030202020206" pitchFamily="34" charset="77"/>
                <a:ea typeface="Axia" panose="020B0503030202020206" pitchFamily="34" charset="77"/>
              </a:rPr>
              <a:t>Worldwide Emergency/Urgent Care:                $130 copay/$50 copay</a:t>
            </a:r>
          </a:p>
          <a:p>
            <a:pPr marL="0" indent="0" algn="ctr">
              <a:spcBef>
                <a:spcPts val="0"/>
              </a:spcBef>
              <a:buClr>
                <a:srgbClr val="004B70"/>
              </a:buClr>
              <a:buNone/>
            </a:pPr>
            <a:r>
              <a:rPr lang="en-US" sz="1600" b="1" i="1" dirty="0">
                <a:solidFill>
                  <a:srgbClr val="004B70"/>
                </a:solidFill>
                <a:latin typeface="Axia" panose="020B0503030202020206" pitchFamily="34" charset="77"/>
                <a:ea typeface="Axia" panose="020B0503030202020206" pitchFamily="34" charset="77"/>
              </a:rPr>
              <a:t>$50,000/year combined limit for Emergency and Urgent Care Services</a:t>
            </a:r>
          </a:p>
        </p:txBody>
      </p:sp>
      <p:sp>
        <p:nvSpPr>
          <p:cNvPr id="5" name="TextBox 4">
            <a:extLst>
              <a:ext uri="{FF2B5EF4-FFF2-40B4-BE49-F238E27FC236}">
                <a16:creationId xmlns:a16="http://schemas.microsoft.com/office/drawing/2014/main" id="{65655BE8-8515-E24D-9FCB-891F4EA33D08}"/>
              </a:ext>
            </a:extLst>
          </p:cNvPr>
          <p:cNvSpPr txBox="1"/>
          <p:nvPr/>
        </p:nvSpPr>
        <p:spPr>
          <a:xfrm>
            <a:off x="8110635" y="86291"/>
            <a:ext cx="4081365" cy="707886"/>
          </a:xfrm>
          <a:prstGeom prst="rect">
            <a:avLst/>
          </a:prstGeom>
          <a:noFill/>
        </p:spPr>
        <p:txBody>
          <a:bodyPr wrap="square">
            <a:spAutoFit/>
          </a:bodyPr>
          <a:lstStyle/>
          <a:p>
            <a:r>
              <a:rPr lang="en-US" sz="800" b="0" i="1" dirty="0">
                <a:solidFill>
                  <a:schemeClr val="bg2"/>
                </a:solidFill>
                <a:effectLst/>
                <a:latin typeface="Roboto" panose="02000000000000000000" pitchFamily="2" charset="0"/>
              </a:rPr>
              <a:t>Agent/Broker use only. Confidential and proprietary. Not to be distributed or shared with Medicare beneficiaries. Distribution to any person or company is prohibited and may be grounds for contract termination. The plan and benefit information contained in this document is pending government approval and subject to change. Final 2027 plan and benefit information may be discussed with beneficiaries on or after October 1.</a:t>
            </a:r>
            <a:endParaRPr lang="en-US" sz="800" i="1" dirty="0">
              <a:solidFill>
                <a:schemeClr val="bg2"/>
              </a:solidFill>
            </a:endParaRPr>
          </a:p>
        </p:txBody>
      </p:sp>
      <p:sp>
        <p:nvSpPr>
          <p:cNvPr id="12" name="TextBox 11">
            <a:extLst>
              <a:ext uri="{FF2B5EF4-FFF2-40B4-BE49-F238E27FC236}">
                <a16:creationId xmlns:a16="http://schemas.microsoft.com/office/drawing/2014/main" id="{4BF566BE-DF41-34D4-32D0-23171ACFA3E0}"/>
              </a:ext>
            </a:extLst>
          </p:cNvPr>
          <p:cNvSpPr txBox="1"/>
          <p:nvPr/>
        </p:nvSpPr>
        <p:spPr>
          <a:xfrm>
            <a:off x="8823960" y="4398575"/>
            <a:ext cx="2874434" cy="762196"/>
          </a:xfrm>
          <a:prstGeom prst="rect">
            <a:avLst/>
          </a:prstGeom>
          <a:solidFill>
            <a:srgbClr val="BCE4E5"/>
          </a:solidFill>
          <a:ln>
            <a:noFill/>
          </a:ln>
        </p:spPr>
        <p:txBody>
          <a:bodyPr wrap="square" rtlCol="0">
            <a:spAutoFit/>
          </a:bodyPr>
          <a:lstStyle/>
          <a:p>
            <a:pPr>
              <a:lnSpc>
                <a:spcPct val="125000"/>
              </a:lnSpc>
            </a:pPr>
            <a:r>
              <a:rPr lang="en-US" b="1" dirty="0">
                <a:solidFill>
                  <a:srgbClr val="004A70"/>
                </a:solidFill>
                <a:latin typeface="Aptos" panose="020B0004020202020204" pitchFamily="34" charset="0"/>
              </a:rPr>
              <a:t>Note: </a:t>
            </a:r>
            <a:r>
              <a:rPr lang="en-US" dirty="0">
                <a:solidFill>
                  <a:srgbClr val="004A70"/>
                </a:solidFill>
                <a:latin typeface="Aptos" panose="020B0004020202020204" pitchFamily="34" charset="0"/>
              </a:rPr>
              <a:t>I</a:t>
            </a:r>
            <a:r>
              <a:rPr lang="en-US" dirty="0">
                <a:solidFill>
                  <a:srgbClr val="004B70"/>
                </a:solidFill>
                <a:latin typeface="Aptos" panose="020B0004020202020204" pitchFamily="34" charset="0"/>
              </a:rPr>
              <a:t>nspire Select is now called Inspire Giveback</a:t>
            </a:r>
          </a:p>
        </p:txBody>
      </p:sp>
    </p:spTree>
    <p:extLst>
      <p:ext uri="{BB962C8B-B14F-4D97-AF65-F5344CB8AC3E}">
        <p14:creationId xmlns:p14="http://schemas.microsoft.com/office/powerpoint/2010/main" val="9792196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 name="Picture 42">
            <a:extLst>
              <a:ext uri="{FF2B5EF4-FFF2-40B4-BE49-F238E27FC236}">
                <a16:creationId xmlns:a16="http://schemas.microsoft.com/office/drawing/2014/main" id="{9BD4D504-9D61-B646-9AE6-BA3DF65279EC}"/>
              </a:ext>
            </a:extLst>
          </p:cNvPr>
          <p:cNvPicPr>
            <a:picLocks noChangeAspect="1"/>
          </p:cNvPicPr>
          <p:nvPr/>
        </p:nvPicPr>
        <p:blipFill>
          <a:blip r:embed="rId2"/>
          <a:srcRect b="78544"/>
          <a:stretch>
            <a:fillRect/>
          </a:stretch>
        </p:blipFill>
        <p:spPr>
          <a:xfrm>
            <a:off x="0" y="0"/>
            <a:ext cx="12192000" cy="1471449"/>
          </a:xfrm>
          <a:prstGeom prst="rect">
            <a:avLst/>
          </a:prstGeom>
        </p:spPr>
      </p:pic>
      <p:sp>
        <p:nvSpPr>
          <p:cNvPr id="10" name="TextBox 9">
            <a:extLst>
              <a:ext uri="{FF2B5EF4-FFF2-40B4-BE49-F238E27FC236}">
                <a16:creationId xmlns:a16="http://schemas.microsoft.com/office/drawing/2014/main" id="{F1EB9FDA-567E-41E9-B32B-37C2084D3205}"/>
              </a:ext>
            </a:extLst>
          </p:cNvPr>
          <p:cNvSpPr txBox="1"/>
          <p:nvPr/>
        </p:nvSpPr>
        <p:spPr>
          <a:xfrm>
            <a:off x="597458" y="216607"/>
            <a:ext cx="6804308" cy="1015663"/>
          </a:xfrm>
          <a:prstGeom prst="rect">
            <a:avLst/>
          </a:prstGeom>
          <a:noFill/>
        </p:spPr>
        <p:txBody>
          <a:bodyPr wrap="square" rtlCol="0">
            <a:spAutoFit/>
          </a:bodyPr>
          <a:lstStyle/>
          <a:p>
            <a:r>
              <a:rPr lang="en-US" sz="3600" b="1" dirty="0">
                <a:solidFill>
                  <a:schemeClr val="bg1"/>
                </a:solidFill>
                <a:latin typeface="Aptos" panose="020B0004020202020204" pitchFamily="34" charset="0"/>
              </a:rPr>
              <a:t>McLaren Medicare – </a:t>
            </a:r>
          </a:p>
          <a:p>
            <a:r>
              <a:rPr lang="en-US" sz="2400" b="1" dirty="0">
                <a:solidFill>
                  <a:schemeClr val="bg1"/>
                </a:solidFill>
                <a:latin typeface="Aptos" panose="020B0004020202020204" pitchFamily="34" charset="0"/>
              </a:rPr>
              <a:t>Extra Benefits Not Included in Original Medicare</a:t>
            </a:r>
          </a:p>
        </p:txBody>
      </p:sp>
      <p:sp>
        <p:nvSpPr>
          <p:cNvPr id="13" name="TextBox 12">
            <a:extLst>
              <a:ext uri="{FF2B5EF4-FFF2-40B4-BE49-F238E27FC236}">
                <a16:creationId xmlns:a16="http://schemas.microsoft.com/office/drawing/2014/main" id="{834D5F70-DF2B-BD7E-B9C4-370F4367FC9A}"/>
              </a:ext>
            </a:extLst>
          </p:cNvPr>
          <p:cNvSpPr txBox="1"/>
          <p:nvPr/>
        </p:nvSpPr>
        <p:spPr>
          <a:xfrm>
            <a:off x="7211386" y="1583922"/>
            <a:ext cx="4077094" cy="2585323"/>
          </a:xfrm>
          <a:prstGeom prst="rect">
            <a:avLst/>
          </a:prstGeom>
          <a:noFill/>
          <a:ln w="31750">
            <a:solidFill>
              <a:schemeClr val="accent1"/>
            </a:solidFill>
          </a:ln>
        </p:spPr>
        <p:txBody>
          <a:bodyPr wrap="square" rtlCol="0">
            <a:spAutoFit/>
          </a:bodyPr>
          <a:lstStyle/>
          <a:p>
            <a:pPr algn="ctr"/>
            <a:r>
              <a:rPr lang="en-US" sz="1400" b="1" dirty="0">
                <a:solidFill>
                  <a:srgbClr val="1983AD"/>
                </a:solidFill>
                <a:latin typeface="Aptos" panose="020B0004020202020204" pitchFamily="34" charset="0"/>
              </a:rPr>
              <a:t>2027 Flex Card:</a:t>
            </a:r>
          </a:p>
          <a:p>
            <a:pPr algn="ctr"/>
            <a:r>
              <a:rPr lang="en-US" sz="1400" b="1" dirty="0">
                <a:solidFill>
                  <a:srgbClr val="1983AD"/>
                </a:solidFill>
                <a:latin typeface="Aptos" panose="020B0004020202020204" pitchFamily="34" charset="0"/>
              </a:rPr>
              <a:t>Loaded with an Annual Amount</a:t>
            </a:r>
          </a:p>
          <a:p>
            <a:pPr algn="ctr"/>
            <a:endParaRPr lang="en-US" sz="1600" b="1" dirty="0">
              <a:solidFill>
                <a:srgbClr val="1983AD"/>
              </a:solidFill>
              <a:latin typeface="Whitney" pitchFamily="2" charset="77"/>
            </a:endParaRPr>
          </a:p>
          <a:p>
            <a:pPr algn="ctr"/>
            <a:endParaRPr lang="en-US" sz="1600" b="1" dirty="0">
              <a:solidFill>
                <a:srgbClr val="1983AD"/>
              </a:solidFill>
              <a:latin typeface="Whitney" pitchFamily="2" charset="77"/>
            </a:endParaRPr>
          </a:p>
          <a:p>
            <a:pPr algn="ctr"/>
            <a:endParaRPr lang="en-US" sz="1600" b="1" dirty="0">
              <a:solidFill>
                <a:srgbClr val="004B70"/>
              </a:solidFill>
              <a:latin typeface="Whitney" pitchFamily="2" charset="77"/>
            </a:endParaRPr>
          </a:p>
          <a:p>
            <a:pPr algn="ctr"/>
            <a:endParaRPr lang="en-US" sz="1600" dirty="0">
              <a:solidFill>
                <a:srgbClr val="004B70"/>
              </a:solidFill>
              <a:latin typeface="Whitney" pitchFamily="2" charset="77"/>
            </a:endParaRPr>
          </a:p>
          <a:p>
            <a:pPr algn="ctr"/>
            <a:r>
              <a:rPr lang="en-US" sz="1400" dirty="0">
                <a:solidFill>
                  <a:srgbClr val="004B70"/>
                </a:solidFill>
                <a:latin typeface="Aptos" panose="020B0004020202020204" pitchFamily="34" charset="0"/>
              </a:rPr>
              <a:t>Use for any combination of the following benefits: </a:t>
            </a:r>
          </a:p>
          <a:p>
            <a:pPr algn="ctr"/>
            <a:r>
              <a:rPr lang="en-US" sz="1400" b="1" dirty="0">
                <a:solidFill>
                  <a:srgbClr val="007295"/>
                </a:solidFill>
                <a:latin typeface="Aptos" panose="020B0004020202020204" pitchFamily="34" charset="0"/>
              </a:rPr>
              <a:t>OTC</a:t>
            </a:r>
          </a:p>
          <a:p>
            <a:pPr algn="ctr"/>
            <a:r>
              <a:rPr lang="en-US" sz="1400" b="1" dirty="0">
                <a:solidFill>
                  <a:srgbClr val="007295"/>
                </a:solidFill>
                <a:latin typeface="Aptos" panose="020B0004020202020204" pitchFamily="34" charset="0"/>
              </a:rPr>
              <a:t>Fitness membership</a:t>
            </a:r>
          </a:p>
          <a:p>
            <a:pPr algn="ctr"/>
            <a:r>
              <a:rPr lang="en-US" sz="1400" b="1" dirty="0">
                <a:solidFill>
                  <a:srgbClr val="007295"/>
                </a:solidFill>
                <a:latin typeface="Aptos" panose="020B0004020202020204" pitchFamily="34" charset="0"/>
              </a:rPr>
              <a:t>Vision</a:t>
            </a:r>
          </a:p>
          <a:p>
            <a:pPr algn="ctr"/>
            <a:r>
              <a:rPr lang="en-US" sz="1400" b="1" dirty="0">
                <a:solidFill>
                  <a:srgbClr val="007295"/>
                </a:solidFill>
                <a:latin typeface="Aptos" panose="020B0004020202020204" pitchFamily="34" charset="0"/>
              </a:rPr>
              <a:t>Additional out-of-pocket dental costs</a:t>
            </a:r>
          </a:p>
        </p:txBody>
      </p:sp>
      <p:grpSp>
        <p:nvGrpSpPr>
          <p:cNvPr id="23" name="Group 22">
            <a:extLst>
              <a:ext uri="{FF2B5EF4-FFF2-40B4-BE49-F238E27FC236}">
                <a16:creationId xmlns:a16="http://schemas.microsoft.com/office/drawing/2014/main" id="{82CE4B5D-D727-F77E-A51A-7FBAEDAAF579}"/>
              </a:ext>
            </a:extLst>
          </p:cNvPr>
          <p:cNvGrpSpPr/>
          <p:nvPr/>
        </p:nvGrpSpPr>
        <p:grpSpPr>
          <a:xfrm>
            <a:off x="434383" y="1659776"/>
            <a:ext cx="6085887" cy="584775"/>
            <a:chOff x="446870" y="1735032"/>
            <a:chExt cx="6085887" cy="584775"/>
          </a:xfrm>
        </p:grpSpPr>
        <p:sp>
          <p:nvSpPr>
            <p:cNvPr id="14" name="TextBox 13">
              <a:extLst>
                <a:ext uri="{FF2B5EF4-FFF2-40B4-BE49-F238E27FC236}">
                  <a16:creationId xmlns:a16="http://schemas.microsoft.com/office/drawing/2014/main" id="{A3AE6C17-88A5-08CD-78DC-1E257F85D5B4}"/>
                </a:ext>
              </a:extLst>
            </p:cNvPr>
            <p:cNvSpPr txBox="1"/>
            <p:nvPr/>
          </p:nvSpPr>
          <p:spPr>
            <a:xfrm>
              <a:off x="1127873" y="1735032"/>
              <a:ext cx="5404884" cy="584775"/>
            </a:xfrm>
            <a:prstGeom prst="rect">
              <a:avLst/>
            </a:prstGeom>
            <a:noFill/>
          </p:spPr>
          <p:txBody>
            <a:bodyPr wrap="square" rtlCol="0">
              <a:spAutoFit/>
            </a:bodyPr>
            <a:lstStyle/>
            <a:p>
              <a:pPr lvl="0">
                <a:lnSpc>
                  <a:spcPct val="100000"/>
                </a:lnSpc>
              </a:pPr>
              <a:r>
                <a:rPr lang="en-US" sz="1600" b="1" dirty="0">
                  <a:solidFill>
                    <a:srgbClr val="004B70"/>
                  </a:solidFill>
                  <a:latin typeface="Aptos" panose="020B0004020202020204" pitchFamily="34" charset="0"/>
                </a:rPr>
                <a:t>Hearing</a:t>
              </a:r>
              <a:r>
                <a:rPr lang="en-US" sz="1600" dirty="0">
                  <a:solidFill>
                    <a:srgbClr val="004B70"/>
                  </a:solidFill>
                  <a:latin typeface="Aptos" panose="020B0004020202020204" pitchFamily="34" charset="0"/>
                </a:rPr>
                <a:t> - $0 exam - $699/$999 copay per hearing aid, one per ear every two years – powered by TruHearing </a:t>
              </a:r>
            </a:p>
          </p:txBody>
        </p:sp>
        <p:grpSp>
          <p:nvGrpSpPr>
            <p:cNvPr id="5" name="Group 4">
              <a:extLst>
                <a:ext uri="{FF2B5EF4-FFF2-40B4-BE49-F238E27FC236}">
                  <a16:creationId xmlns:a16="http://schemas.microsoft.com/office/drawing/2014/main" id="{B42E5FC4-8799-0E53-9A06-D79C1CB934E1}"/>
                </a:ext>
              </a:extLst>
            </p:cNvPr>
            <p:cNvGrpSpPr/>
            <p:nvPr/>
          </p:nvGrpSpPr>
          <p:grpSpPr>
            <a:xfrm>
              <a:off x="446870" y="1802162"/>
              <a:ext cx="512071" cy="512071"/>
              <a:chOff x="549507" y="1871815"/>
              <a:chExt cx="512071" cy="512071"/>
            </a:xfrm>
          </p:grpSpPr>
          <p:sp>
            <p:nvSpPr>
              <p:cNvPr id="15" name="Oval 14">
                <a:extLst>
                  <a:ext uri="{FF2B5EF4-FFF2-40B4-BE49-F238E27FC236}">
                    <a16:creationId xmlns:a16="http://schemas.microsoft.com/office/drawing/2014/main" id="{1FB5160E-F6AD-2B17-742F-48D348A9F3D6}"/>
                  </a:ext>
                </a:extLst>
              </p:cNvPr>
              <p:cNvSpPr/>
              <p:nvPr/>
            </p:nvSpPr>
            <p:spPr>
              <a:xfrm>
                <a:off x="549507" y="1871815"/>
                <a:ext cx="512071" cy="512071"/>
              </a:xfrm>
              <a:prstGeom prst="ellipse">
                <a:avLst/>
              </a:prstGeom>
              <a:solidFill>
                <a:srgbClr val="00446A"/>
              </a:solidFill>
            </p:spPr>
            <p:style>
              <a:lnRef idx="0">
                <a:schemeClr val="accent5">
                  <a:hueOff val="0"/>
                  <a:satOff val="0"/>
                  <a:lumOff val="0"/>
                  <a:alphaOff val="0"/>
                </a:schemeClr>
              </a:lnRef>
              <a:fillRef idx="1">
                <a:scrgbClr r="0" g="0" b="0"/>
              </a:fillRef>
              <a:effectRef idx="2">
                <a:schemeClr val="accent5">
                  <a:tint val="40000"/>
                  <a:hueOff val="0"/>
                  <a:satOff val="0"/>
                  <a:lumOff val="0"/>
                  <a:alphaOff val="0"/>
                </a:schemeClr>
              </a:effectRef>
              <a:fontRef idx="minor">
                <a:schemeClr val="dk1">
                  <a:hueOff val="0"/>
                  <a:satOff val="0"/>
                  <a:lumOff val="0"/>
                  <a:alphaOff val="0"/>
                </a:schemeClr>
              </a:fontRef>
            </p:style>
            <p:txBody>
              <a:bodyPr/>
              <a:lstStyle/>
              <a:p>
                <a:endParaRPr lang="en-US" dirty="0"/>
              </a:p>
            </p:txBody>
          </p:sp>
          <p:sp>
            <p:nvSpPr>
              <p:cNvPr id="16" name="Rectangle 15" descr="Doctor">
                <a:extLst>
                  <a:ext uri="{FF2B5EF4-FFF2-40B4-BE49-F238E27FC236}">
                    <a16:creationId xmlns:a16="http://schemas.microsoft.com/office/drawing/2014/main" id="{D18195AB-27BE-6E9C-F079-0B8F1C1CDA92}"/>
                  </a:ext>
                </a:extLst>
              </p:cNvPr>
              <p:cNvSpPr/>
              <p:nvPr/>
            </p:nvSpPr>
            <p:spPr>
              <a:xfrm>
                <a:off x="657042" y="1979350"/>
                <a:ext cx="297001" cy="297001"/>
              </a:xfrm>
              <a:prstGeom prst="rect">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p:spPr>
            <p:style>
              <a:lnRef idx="0">
                <a:schemeClr val="accent5">
                  <a:shade val="80000"/>
                  <a:hueOff val="0"/>
                  <a:satOff val="0"/>
                  <a:lumOff val="0"/>
                  <a:alphaOff val="0"/>
                </a:schemeClr>
              </a:lnRef>
              <a:fillRef idx="3">
                <a:scrgbClr r="0" g="0" b="0"/>
              </a:fillRef>
              <a:effectRef idx="2">
                <a:schemeClr val="lt1">
                  <a:hueOff val="0"/>
                  <a:satOff val="0"/>
                  <a:lumOff val="0"/>
                  <a:alphaOff val="0"/>
                </a:schemeClr>
              </a:effectRef>
              <a:fontRef idx="minor">
                <a:schemeClr val="dk1">
                  <a:hueOff val="0"/>
                  <a:satOff val="0"/>
                  <a:lumOff val="0"/>
                  <a:alphaOff val="0"/>
                </a:schemeClr>
              </a:fontRef>
            </p:style>
            <p:txBody>
              <a:bodyPr/>
              <a:lstStyle/>
              <a:p>
                <a:endParaRPr lang="en-US" dirty="0"/>
              </a:p>
            </p:txBody>
          </p:sp>
        </p:grpSp>
      </p:grpSp>
      <p:grpSp>
        <p:nvGrpSpPr>
          <p:cNvPr id="27" name="Group 26">
            <a:extLst>
              <a:ext uri="{FF2B5EF4-FFF2-40B4-BE49-F238E27FC236}">
                <a16:creationId xmlns:a16="http://schemas.microsoft.com/office/drawing/2014/main" id="{38FEA832-0F70-7909-43E2-99F1AD4170CE}"/>
              </a:ext>
            </a:extLst>
          </p:cNvPr>
          <p:cNvGrpSpPr/>
          <p:nvPr/>
        </p:nvGrpSpPr>
        <p:grpSpPr>
          <a:xfrm>
            <a:off x="434383" y="2459261"/>
            <a:ext cx="6453432" cy="584775"/>
            <a:chOff x="446870" y="2573861"/>
            <a:chExt cx="6453432" cy="584775"/>
          </a:xfrm>
        </p:grpSpPr>
        <p:grpSp>
          <p:nvGrpSpPr>
            <p:cNvPr id="7" name="Group 6">
              <a:extLst>
                <a:ext uri="{FF2B5EF4-FFF2-40B4-BE49-F238E27FC236}">
                  <a16:creationId xmlns:a16="http://schemas.microsoft.com/office/drawing/2014/main" id="{0C492EBB-576D-349E-F750-335055FFF8A5}"/>
                </a:ext>
              </a:extLst>
            </p:cNvPr>
            <p:cNvGrpSpPr/>
            <p:nvPr/>
          </p:nvGrpSpPr>
          <p:grpSpPr>
            <a:xfrm>
              <a:off x="446870" y="2640991"/>
              <a:ext cx="512071" cy="512071"/>
              <a:chOff x="549507" y="2640992"/>
              <a:chExt cx="512071" cy="512071"/>
            </a:xfrm>
          </p:grpSpPr>
          <p:sp>
            <p:nvSpPr>
              <p:cNvPr id="17" name="Oval 16">
                <a:extLst>
                  <a:ext uri="{FF2B5EF4-FFF2-40B4-BE49-F238E27FC236}">
                    <a16:creationId xmlns:a16="http://schemas.microsoft.com/office/drawing/2014/main" id="{37D5FB50-02F5-6F35-425C-CF2AC9D9197B}"/>
                  </a:ext>
                </a:extLst>
              </p:cNvPr>
              <p:cNvSpPr/>
              <p:nvPr/>
            </p:nvSpPr>
            <p:spPr>
              <a:xfrm>
                <a:off x="549507" y="2640992"/>
                <a:ext cx="512071" cy="512071"/>
              </a:xfrm>
              <a:prstGeom prst="ellipse">
                <a:avLst/>
              </a:prstGeom>
              <a:solidFill>
                <a:srgbClr val="00446A"/>
              </a:solidFill>
            </p:spPr>
            <p:style>
              <a:lnRef idx="0">
                <a:schemeClr val="accent5">
                  <a:hueOff val="0"/>
                  <a:satOff val="0"/>
                  <a:lumOff val="0"/>
                  <a:alphaOff val="0"/>
                </a:schemeClr>
              </a:lnRef>
              <a:fillRef idx="1">
                <a:scrgbClr r="0" g="0" b="0"/>
              </a:fillRef>
              <a:effectRef idx="2">
                <a:schemeClr val="accent5">
                  <a:tint val="40000"/>
                  <a:hueOff val="0"/>
                  <a:satOff val="0"/>
                  <a:lumOff val="0"/>
                  <a:alphaOff val="0"/>
                </a:schemeClr>
              </a:effectRef>
              <a:fontRef idx="minor">
                <a:schemeClr val="dk1">
                  <a:hueOff val="0"/>
                  <a:satOff val="0"/>
                  <a:lumOff val="0"/>
                  <a:alphaOff val="0"/>
                </a:schemeClr>
              </a:fontRef>
            </p:style>
            <p:txBody>
              <a:bodyPr/>
              <a:lstStyle/>
              <a:p>
                <a:endParaRPr lang="en-US" dirty="0"/>
              </a:p>
            </p:txBody>
          </p:sp>
          <p:sp>
            <p:nvSpPr>
              <p:cNvPr id="18" name="Rectangle 17" descr="Tooth">
                <a:extLst>
                  <a:ext uri="{FF2B5EF4-FFF2-40B4-BE49-F238E27FC236}">
                    <a16:creationId xmlns:a16="http://schemas.microsoft.com/office/drawing/2014/main" id="{5D68778F-9C4B-CD9E-4B97-D14B1CDB1B79}"/>
                  </a:ext>
                </a:extLst>
              </p:cNvPr>
              <p:cNvSpPr/>
              <p:nvPr/>
            </p:nvSpPr>
            <p:spPr>
              <a:xfrm>
                <a:off x="657042" y="2766208"/>
                <a:ext cx="297001" cy="297001"/>
              </a:xfrm>
              <a:prstGeom prst="rect">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p:spPr>
            <p:style>
              <a:lnRef idx="0">
                <a:schemeClr val="accent5">
                  <a:shade val="80000"/>
                  <a:hueOff val="0"/>
                  <a:satOff val="0"/>
                  <a:lumOff val="0"/>
                  <a:alphaOff val="0"/>
                </a:schemeClr>
              </a:lnRef>
              <a:fillRef idx="3">
                <a:scrgbClr r="0" g="0" b="0"/>
              </a:fillRef>
              <a:effectRef idx="2">
                <a:schemeClr val="lt1">
                  <a:hueOff val="0"/>
                  <a:satOff val="0"/>
                  <a:lumOff val="0"/>
                  <a:alphaOff val="0"/>
                </a:schemeClr>
              </a:effectRef>
              <a:fontRef idx="minor">
                <a:schemeClr val="dk1">
                  <a:hueOff val="0"/>
                  <a:satOff val="0"/>
                  <a:lumOff val="0"/>
                  <a:alphaOff val="0"/>
                </a:schemeClr>
              </a:fontRef>
            </p:style>
            <p:txBody>
              <a:bodyPr/>
              <a:lstStyle/>
              <a:p>
                <a:endParaRPr lang="en-US" dirty="0"/>
              </a:p>
            </p:txBody>
          </p:sp>
        </p:grpSp>
        <p:sp>
          <p:nvSpPr>
            <p:cNvPr id="20" name="TextBox 19">
              <a:extLst>
                <a:ext uri="{FF2B5EF4-FFF2-40B4-BE49-F238E27FC236}">
                  <a16:creationId xmlns:a16="http://schemas.microsoft.com/office/drawing/2014/main" id="{CEE82529-7775-1480-9462-28BE0604FAB9}"/>
                </a:ext>
              </a:extLst>
            </p:cNvPr>
            <p:cNvSpPr txBox="1"/>
            <p:nvPr/>
          </p:nvSpPr>
          <p:spPr>
            <a:xfrm>
              <a:off x="1127873" y="2573861"/>
              <a:ext cx="5772429" cy="584775"/>
            </a:xfrm>
            <a:prstGeom prst="rect">
              <a:avLst/>
            </a:prstGeom>
            <a:noFill/>
          </p:spPr>
          <p:txBody>
            <a:bodyPr wrap="square">
              <a:spAutoFit/>
            </a:bodyPr>
            <a:lstStyle/>
            <a:p>
              <a:pPr lvl="0">
                <a:lnSpc>
                  <a:spcPct val="100000"/>
                </a:lnSpc>
              </a:pPr>
              <a:r>
                <a:rPr lang="en-US" sz="1600" b="1" dirty="0">
                  <a:solidFill>
                    <a:srgbClr val="004B70"/>
                  </a:solidFill>
                  <a:latin typeface="Aptos" panose="020B0004020202020204" pitchFamily="34" charset="0"/>
                </a:rPr>
                <a:t>Dental</a:t>
              </a:r>
              <a:r>
                <a:rPr lang="en-US" sz="1600" dirty="0">
                  <a:solidFill>
                    <a:srgbClr val="004B70"/>
                  </a:solidFill>
                  <a:latin typeface="Aptos" panose="020B0004020202020204" pitchFamily="34" charset="0"/>
                </a:rPr>
                <a:t> – preventive plus,  $1,500 annual benefit – powered</a:t>
              </a:r>
            </a:p>
            <a:p>
              <a:pPr lvl="0">
                <a:lnSpc>
                  <a:spcPct val="100000"/>
                </a:lnSpc>
              </a:pPr>
              <a:r>
                <a:rPr lang="en-US" sz="1600" dirty="0">
                  <a:solidFill>
                    <a:srgbClr val="004B70"/>
                  </a:solidFill>
                  <a:latin typeface="Aptos" panose="020B0004020202020204" pitchFamily="34" charset="0"/>
                </a:rPr>
                <a:t>by Delta Dental (using Delta Medicare Advantage PPO network)</a:t>
              </a:r>
            </a:p>
          </p:txBody>
        </p:sp>
      </p:grpSp>
      <p:grpSp>
        <p:nvGrpSpPr>
          <p:cNvPr id="31" name="Group 30">
            <a:extLst>
              <a:ext uri="{FF2B5EF4-FFF2-40B4-BE49-F238E27FC236}">
                <a16:creationId xmlns:a16="http://schemas.microsoft.com/office/drawing/2014/main" id="{ACE172ED-A3E0-D6C6-3291-2D1917408B21}"/>
              </a:ext>
            </a:extLst>
          </p:cNvPr>
          <p:cNvGrpSpPr/>
          <p:nvPr/>
        </p:nvGrpSpPr>
        <p:grpSpPr>
          <a:xfrm>
            <a:off x="434383" y="3351448"/>
            <a:ext cx="6777003" cy="656144"/>
            <a:chOff x="446870" y="3437882"/>
            <a:chExt cx="6777003" cy="656144"/>
          </a:xfrm>
        </p:grpSpPr>
        <p:grpSp>
          <p:nvGrpSpPr>
            <p:cNvPr id="9" name="Group 8">
              <a:extLst>
                <a:ext uri="{FF2B5EF4-FFF2-40B4-BE49-F238E27FC236}">
                  <a16:creationId xmlns:a16="http://schemas.microsoft.com/office/drawing/2014/main" id="{F1DC8B63-BADD-48E4-79BC-755AB8C0D20E}"/>
                </a:ext>
              </a:extLst>
            </p:cNvPr>
            <p:cNvGrpSpPr/>
            <p:nvPr/>
          </p:nvGrpSpPr>
          <p:grpSpPr>
            <a:xfrm>
              <a:off x="446870" y="3437882"/>
              <a:ext cx="512071" cy="512071"/>
              <a:chOff x="549507" y="3487720"/>
              <a:chExt cx="512071" cy="512071"/>
            </a:xfrm>
          </p:grpSpPr>
          <p:sp>
            <p:nvSpPr>
              <p:cNvPr id="21" name="Oval 20">
                <a:extLst>
                  <a:ext uri="{FF2B5EF4-FFF2-40B4-BE49-F238E27FC236}">
                    <a16:creationId xmlns:a16="http://schemas.microsoft.com/office/drawing/2014/main" id="{549D69A2-4ED8-FD32-5322-BAFBF97B1360}"/>
                  </a:ext>
                </a:extLst>
              </p:cNvPr>
              <p:cNvSpPr/>
              <p:nvPr/>
            </p:nvSpPr>
            <p:spPr>
              <a:xfrm>
                <a:off x="549507" y="3487720"/>
                <a:ext cx="512071" cy="512071"/>
              </a:xfrm>
              <a:prstGeom prst="ellipse">
                <a:avLst/>
              </a:prstGeom>
              <a:solidFill>
                <a:srgbClr val="00446A"/>
              </a:solidFill>
            </p:spPr>
            <p:style>
              <a:lnRef idx="0">
                <a:schemeClr val="accent5">
                  <a:hueOff val="0"/>
                  <a:satOff val="0"/>
                  <a:lumOff val="0"/>
                  <a:alphaOff val="0"/>
                </a:schemeClr>
              </a:lnRef>
              <a:fillRef idx="1">
                <a:scrgbClr r="0" g="0" b="0"/>
              </a:fillRef>
              <a:effectRef idx="2">
                <a:schemeClr val="accent5">
                  <a:tint val="40000"/>
                  <a:hueOff val="0"/>
                  <a:satOff val="0"/>
                  <a:lumOff val="0"/>
                  <a:alphaOff val="0"/>
                </a:schemeClr>
              </a:effectRef>
              <a:fontRef idx="minor">
                <a:schemeClr val="dk1">
                  <a:hueOff val="0"/>
                  <a:satOff val="0"/>
                  <a:lumOff val="0"/>
                  <a:alphaOff val="0"/>
                </a:schemeClr>
              </a:fontRef>
            </p:style>
            <p:txBody>
              <a:bodyPr/>
              <a:lstStyle/>
              <a:p>
                <a:endParaRPr lang="en-US" dirty="0"/>
              </a:p>
            </p:txBody>
          </p:sp>
          <p:sp>
            <p:nvSpPr>
              <p:cNvPr id="22" name="Rectangle 21" descr="Fork and knife">
                <a:extLst>
                  <a:ext uri="{FF2B5EF4-FFF2-40B4-BE49-F238E27FC236}">
                    <a16:creationId xmlns:a16="http://schemas.microsoft.com/office/drawing/2014/main" id="{714409F7-2333-AD68-AD02-EEB0528D3FD2}"/>
                  </a:ext>
                </a:extLst>
              </p:cNvPr>
              <p:cNvSpPr/>
              <p:nvPr/>
            </p:nvSpPr>
            <p:spPr>
              <a:xfrm>
                <a:off x="657042" y="3578756"/>
                <a:ext cx="297001" cy="297001"/>
              </a:xfrm>
              <a:prstGeom prst="rect">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p:spPr>
            <p:style>
              <a:lnRef idx="0">
                <a:schemeClr val="accent5">
                  <a:shade val="80000"/>
                  <a:hueOff val="0"/>
                  <a:satOff val="0"/>
                  <a:lumOff val="0"/>
                  <a:alphaOff val="0"/>
                </a:schemeClr>
              </a:lnRef>
              <a:fillRef idx="3">
                <a:scrgbClr r="0" g="0" b="0"/>
              </a:fillRef>
              <a:effectRef idx="2">
                <a:schemeClr val="lt1">
                  <a:hueOff val="0"/>
                  <a:satOff val="0"/>
                  <a:lumOff val="0"/>
                  <a:alphaOff val="0"/>
                </a:schemeClr>
              </a:effectRef>
              <a:fontRef idx="minor">
                <a:schemeClr val="dk1">
                  <a:hueOff val="0"/>
                  <a:satOff val="0"/>
                  <a:lumOff val="0"/>
                  <a:alphaOff val="0"/>
                </a:schemeClr>
              </a:fontRef>
            </p:style>
            <p:txBody>
              <a:bodyPr/>
              <a:lstStyle/>
              <a:p>
                <a:endParaRPr lang="en-US" dirty="0"/>
              </a:p>
            </p:txBody>
          </p:sp>
        </p:grpSp>
        <p:sp>
          <p:nvSpPr>
            <p:cNvPr id="24" name="TextBox 23">
              <a:extLst>
                <a:ext uri="{FF2B5EF4-FFF2-40B4-BE49-F238E27FC236}">
                  <a16:creationId xmlns:a16="http://schemas.microsoft.com/office/drawing/2014/main" id="{F11DAA4C-3F63-568D-95CF-AD36A20DD832}"/>
                </a:ext>
              </a:extLst>
            </p:cNvPr>
            <p:cNvSpPr txBox="1"/>
            <p:nvPr/>
          </p:nvSpPr>
          <p:spPr>
            <a:xfrm>
              <a:off x="1127873" y="3509251"/>
              <a:ext cx="6096000" cy="584775"/>
            </a:xfrm>
            <a:prstGeom prst="rect">
              <a:avLst/>
            </a:prstGeom>
            <a:noFill/>
          </p:spPr>
          <p:txBody>
            <a:bodyPr wrap="square">
              <a:spAutoFit/>
            </a:bodyPr>
            <a:lstStyle/>
            <a:p>
              <a:pPr lvl="0">
                <a:lnSpc>
                  <a:spcPct val="100000"/>
                </a:lnSpc>
              </a:pPr>
              <a:r>
                <a:rPr lang="en-US" sz="1600" b="1" dirty="0">
                  <a:solidFill>
                    <a:srgbClr val="004B70"/>
                  </a:solidFill>
                  <a:latin typeface="Aptos" panose="020B0004020202020204" pitchFamily="34" charset="0"/>
                </a:rPr>
                <a:t>Meals</a:t>
              </a:r>
              <a:r>
                <a:rPr lang="en-US" sz="1600" dirty="0">
                  <a:solidFill>
                    <a:srgbClr val="004B70"/>
                  </a:solidFill>
                  <a:latin typeface="Aptos" panose="020B0004020202020204" pitchFamily="34" charset="0"/>
                </a:rPr>
                <a:t> – post hospital – two meals per day for two weeks – covered at $0 copay</a:t>
              </a:r>
            </a:p>
          </p:txBody>
        </p:sp>
      </p:grpSp>
      <p:grpSp>
        <p:nvGrpSpPr>
          <p:cNvPr id="32" name="Group 31">
            <a:extLst>
              <a:ext uri="{FF2B5EF4-FFF2-40B4-BE49-F238E27FC236}">
                <a16:creationId xmlns:a16="http://schemas.microsoft.com/office/drawing/2014/main" id="{C1D25BCD-5173-CE45-48FD-774F6575DEC6}"/>
              </a:ext>
            </a:extLst>
          </p:cNvPr>
          <p:cNvGrpSpPr/>
          <p:nvPr/>
        </p:nvGrpSpPr>
        <p:grpSpPr>
          <a:xfrm>
            <a:off x="434383" y="4114945"/>
            <a:ext cx="6258742" cy="584775"/>
            <a:chOff x="434383" y="4208088"/>
            <a:chExt cx="6258742" cy="584775"/>
          </a:xfrm>
        </p:grpSpPr>
        <p:grpSp>
          <p:nvGrpSpPr>
            <p:cNvPr id="11" name="Group 10">
              <a:extLst>
                <a:ext uri="{FF2B5EF4-FFF2-40B4-BE49-F238E27FC236}">
                  <a16:creationId xmlns:a16="http://schemas.microsoft.com/office/drawing/2014/main" id="{D8C28F01-219B-B792-6460-B1B25EC52368}"/>
                </a:ext>
              </a:extLst>
            </p:cNvPr>
            <p:cNvGrpSpPr/>
            <p:nvPr/>
          </p:nvGrpSpPr>
          <p:grpSpPr>
            <a:xfrm>
              <a:off x="434383" y="4275218"/>
              <a:ext cx="537045" cy="512071"/>
              <a:chOff x="537020" y="4368364"/>
              <a:chExt cx="537045" cy="512071"/>
            </a:xfrm>
          </p:grpSpPr>
          <p:sp>
            <p:nvSpPr>
              <p:cNvPr id="25" name="Oval 24">
                <a:extLst>
                  <a:ext uri="{FF2B5EF4-FFF2-40B4-BE49-F238E27FC236}">
                    <a16:creationId xmlns:a16="http://schemas.microsoft.com/office/drawing/2014/main" id="{632FB05D-8F26-39CA-2392-71CB78F73951}"/>
                  </a:ext>
                </a:extLst>
              </p:cNvPr>
              <p:cNvSpPr/>
              <p:nvPr/>
            </p:nvSpPr>
            <p:spPr>
              <a:xfrm>
                <a:off x="537020" y="4368364"/>
                <a:ext cx="537045" cy="512071"/>
              </a:xfrm>
              <a:prstGeom prst="ellipse">
                <a:avLst/>
              </a:prstGeom>
              <a:solidFill>
                <a:srgbClr val="00446A"/>
              </a:solidFill>
            </p:spPr>
            <p:style>
              <a:lnRef idx="0">
                <a:schemeClr val="accent5">
                  <a:hueOff val="0"/>
                  <a:satOff val="0"/>
                  <a:lumOff val="0"/>
                  <a:alphaOff val="0"/>
                </a:schemeClr>
              </a:lnRef>
              <a:fillRef idx="1">
                <a:scrgbClr r="0" g="0" b="0"/>
              </a:fillRef>
              <a:effectRef idx="2">
                <a:schemeClr val="accent5">
                  <a:tint val="40000"/>
                  <a:hueOff val="0"/>
                  <a:satOff val="0"/>
                  <a:lumOff val="0"/>
                  <a:alphaOff val="0"/>
                </a:schemeClr>
              </a:effectRef>
              <a:fontRef idx="minor">
                <a:schemeClr val="dk1">
                  <a:hueOff val="0"/>
                  <a:satOff val="0"/>
                  <a:lumOff val="0"/>
                  <a:alphaOff val="0"/>
                </a:schemeClr>
              </a:fontRef>
            </p:style>
            <p:txBody>
              <a:bodyPr/>
              <a:lstStyle/>
              <a:p>
                <a:endParaRPr lang="en-US" dirty="0"/>
              </a:p>
            </p:txBody>
          </p:sp>
          <p:sp>
            <p:nvSpPr>
              <p:cNvPr id="26" name="Rectangle 25" descr="Ambulance">
                <a:extLst>
                  <a:ext uri="{FF2B5EF4-FFF2-40B4-BE49-F238E27FC236}">
                    <a16:creationId xmlns:a16="http://schemas.microsoft.com/office/drawing/2014/main" id="{258561F8-4A8B-0DE8-ACB6-4F900EF12352}"/>
                  </a:ext>
                </a:extLst>
              </p:cNvPr>
              <p:cNvSpPr/>
              <p:nvPr/>
            </p:nvSpPr>
            <p:spPr>
              <a:xfrm>
                <a:off x="649799" y="4469552"/>
                <a:ext cx="311486" cy="297001"/>
              </a:xfrm>
              <a:prstGeom prst="rect">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p:spPr>
            <p:style>
              <a:lnRef idx="0">
                <a:schemeClr val="accent5">
                  <a:shade val="80000"/>
                  <a:hueOff val="0"/>
                  <a:satOff val="0"/>
                  <a:lumOff val="0"/>
                  <a:alphaOff val="0"/>
                </a:schemeClr>
              </a:lnRef>
              <a:fillRef idx="3">
                <a:scrgbClr r="0" g="0" b="0"/>
              </a:fillRef>
              <a:effectRef idx="2">
                <a:schemeClr val="lt1">
                  <a:hueOff val="0"/>
                  <a:satOff val="0"/>
                  <a:lumOff val="0"/>
                  <a:alphaOff val="0"/>
                </a:schemeClr>
              </a:effectRef>
              <a:fontRef idx="minor">
                <a:schemeClr val="dk1">
                  <a:hueOff val="0"/>
                  <a:satOff val="0"/>
                  <a:lumOff val="0"/>
                  <a:alphaOff val="0"/>
                </a:schemeClr>
              </a:fontRef>
            </p:style>
            <p:txBody>
              <a:bodyPr/>
              <a:lstStyle/>
              <a:p>
                <a:endParaRPr lang="en-US" dirty="0"/>
              </a:p>
            </p:txBody>
          </p:sp>
        </p:grpSp>
        <p:sp>
          <p:nvSpPr>
            <p:cNvPr id="28" name="TextBox 27">
              <a:extLst>
                <a:ext uri="{FF2B5EF4-FFF2-40B4-BE49-F238E27FC236}">
                  <a16:creationId xmlns:a16="http://schemas.microsoft.com/office/drawing/2014/main" id="{E87E0FFB-87C3-A068-23BB-401CD49A0866}"/>
                </a:ext>
              </a:extLst>
            </p:cNvPr>
            <p:cNvSpPr txBox="1"/>
            <p:nvPr/>
          </p:nvSpPr>
          <p:spPr>
            <a:xfrm>
              <a:off x="1127873" y="4208088"/>
              <a:ext cx="5565252" cy="584775"/>
            </a:xfrm>
            <a:prstGeom prst="rect">
              <a:avLst/>
            </a:prstGeom>
            <a:noFill/>
          </p:spPr>
          <p:txBody>
            <a:bodyPr wrap="square">
              <a:spAutoFit/>
            </a:bodyPr>
            <a:lstStyle/>
            <a:p>
              <a:pPr lvl="0">
                <a:lnSpc>
                  <a:spcPct val="100000"/>
                </a:lnSpc>
              </a:pPr>
              <a:r>
                <a:rPr lang="en-US" sz="1600" b="1" dirty="0">
                  <a:solidFill>
                    <a:srgbClr val="004B70"/>
                  </a:solidFill>
                  <a:latin typeface="Aptos" panose="020B0004020202020204" pitchFamily="34" charset="0"/>
                </a:rPr>
                <a:t>Personal Emergency Response System (PERS)  </a:t>
              </a:r>
              <a:r>
                <a:rPr lang="en-US" sz="1600" dirty="0">
                  <a:solidFill>
                    <a:srgbClr val="004B70"/>
                  </a:solidFill>
                  <a:latin typeface="Aptos" panose="020B0004020202020204" pitchFamily="34" charset="0"/>
                </a:rPr>
                <a:t>– covered at $0 (Inspire Plus plan only)</a:t>
              </a:r>
            </a:p>
          </p:txBody>
        </p:sp>
      </p:grpSp>
      <p:grpSp>
        <p:nvGrpSpPr>
          <p:cNvPr id="36" name="Group 35">
            <a:extLst>
              <a:ext uri="{FF2B5EF4-FFF2-40B4-BE49-F238E27FC236}">
                <a16:creationId xmlns:a16="http://schemas.microsoft.com/office/drawing/2014/main" id="{3552048A-2C7F-615C-B333-13722CDD2E9A}"/>
              </a:ext>
            </a:extLst>
          </p:cNvPr>
          <p:cNvGrpSpPr/>
          <p:nvPr/>
        </p:nvGrpSpPr>
        <p:grpSpPr>
          <a:xfrm>
            <a:off x="434383" y="4839174"/>
            <a:ext cx="6176964" cy="830997"/>
            <a:chOff x="446870" y="4975470"/>
            <a:chExt cx="6176964" cy="830997"/>
          </a:xfrm>
        </p:grpSpPr>
        <p:grpSp>
          <p:nvGrpSpPr>
            <p:cNvPr id="12" name="Group 11">
              <a:extLst>
                <a:ext uri="{FF2B5EF4-FFF2-40B4-BE49-F238E27FC236}">
                  <a16:creationId xmlns:a16="http://schemas.microsoft.com/office/drawing/2014/main" id="{E5E76280-F7AB-6958-C618-4C8871A47F1A}"/>
                </a:ext>
              </a:extLst>
            </p:cNvPr>
            <p:cNvGrpSpPr/>
            <p:nvPr/>
          </p:nvGrpSpPr>
          <p:grpSpPr>
            <a:xfrm>
              <a:off x="446870" y="5181100"/>
              <a:ext cx="512071" cy="512071"/>
              <a:chOff x="549507" y="5253158"/>
              <a:chExt cx="512071" cy="512071"/>
            </a:xfrm>
          </p:grpSpPr>
          <p:sp>
            <p:nvSpPr>
              <p:cNvPr id="29" name="Oval 28">
                <a:extLst>
                  <a:ext uri="{FF2B5EF4-FFF2-40B4-BE49-F238E27FC236}">
                    <a16:creationId xmlns:a16="http://schemas.microsoft.com/office/drawing/2014/main" id="{265BC72E-31EF-F80B-E019-DC8E74D599C9}"/>
                  </a:ext>
                </a:extLst>
              </p:cNvPr>
              <p:cNvSpPr/>
              <p:nvPr/>
            </p:nvSpPr>
            <p:spPr>
              <a:xfrm>
                <a:off x="549507" y="5253158"/>
                <a:ext cx="512071" cy="512071"/>
              </a:xfrm>
              <a:prstGeom prst="ellipse">
                <a:avLst/>
              </a:prstGeom>
              <a:solidFill>
                <a:srgbClr val="00446A"/>
              </a:solidFill>
            </p:spPr>
            <p:style>
              <a:lnRef idx="0">
                <a:schemeClr val="accent5">
                  <a:hueOff val="0"/>
                  <a:satOff val="0"/>
                  <a:lumOff val="0"/>
                  <a:alphaOff val="0"/>
                </a:schemeClr>
              </a:lnRef>
              <a:fillRef idx="1">
                <a:scrgbClr r="0" g="0" b="0"/>
              </a:fillRef>
              <a:effectRef idx="2">
                <a:schemeClr val="accent5">
                  <a:tint val="40000"/>
                  <a:hueOff val="0"/>
                  <a:satOff val="0"/>
                  <a:lumOff val="0"/>
                  <a:alphaOff val="0"/>
                </a:schemeClr>
              </a:effectRef>
              <a:fontRef idx="minor">
                <a:schemeClr val="dk1">
                  <a:hueOff val="0"/>
                  <a:satOff val="0"/>
                  <a:lumOff val="0"/>
                  <a:alphaOff val="0"/>
                </a:schemeClr>
              </a:fontRef>
            </p:style>
            <p:txBody>
              <a:bodyPr/>
              <a:lstStyle/>
              <a:p>
                <a:endParaRPr lang="en-US" dirty="0"/>
              </a:p>
            </p:txBody>
          </p:sp>
          <p:sp>
            <p:nvSpPr>
              <p:cNvPr id="30" name="Rectangle 29" descr="Grocery bag with solid fill">
                <a:extLst>
                  <a:ext uri="{FF2B5EF4-FFF2-40B4-BE49-F238E27FC236}">
                    <a16:creationId xmlns:a16="http://schemas.microsoft.com/office/drawing/2014/main" id="{E4DA630C-4163-671B-7F8B-0E842E89A7BD}"/>
                  </a:ext>
                </a:extLst>
              </p:cNvPr>
              <p:cNvSpPr/>
              <p:nvPr/>
            </p:nvSpPr>
            <p:spPr>
              <a:xfrm>
                <a:off x="657042" y="5341641"/>
                <a:ext cx="297001" cy="297001"/>
              </a:xfrm>
              <a:prstGeom prst="rect">
                <a:avLst/>
              </a:prstGeom>
              <a:blipFill>
                <a:blip>
                  <a:extLst>
                    <a:ext uri="{96DAC541-7B7A-43D3-8B79-37D633B846F1}">
                      <asvg:svgBlip xmlns:asvg="http://schemas.microsoft.com/office/drawing/2016/SVG/main" r:embed="rId7"/>
                    </a:ext>
                  </a:extLst>
                </a:blip>
                <a:srcRect/>
                <a:stretch>
                  <a:fillRect/>
                </a:stretch>
              </a:blipFill>
            </p:spPr>
            <p:style>
              <a:lnRef idx="0">
                <a:schemeClr val="accent5">
                  <a:shade val="80000"/>
                  <a:hueOff val="0"/>
                  <a:satOff val="0"/>
                  <a:lumOff val="0"/>
                  <a:alphaOff val="0"/>
                </a:schemeClr>
              </a:lnRef>
              <a:fillRef idx="3">
                <a:scrgbClr r="0" g="0" b="0"/>
              </a:fillRef>
              <a:effectRef idx="2">
                <a:schemeClr val="lt1">
                  <a:hueOff val="0"/>
                  <a:satOff val="0"/>
                  <a:lumOff val="0"/>
                  <a:alphaOff val="0"/>
                </a:schemeClr>
              </a:effectRef>
              <a:fontRef idx="minor">
                <a:schemeClr val="dk1">
                  <a:hueOff val="0"/>
                  <a:satOff val="0"/>
                  <a:lumOff val="0"/>
                  <a:alphaOff val="0"/>
                </a:schemeClr>
              </a:fontRef>
            </p:style>
            <p:txBody>
              <a:bodyPr/>
              <a:lstStyle/>
              <a:p>
                <a:endParaRPr lang="en-US" dirty="0"/>
              </a:p>
            </p:txBody>
          </p:sp>
        </p:grpSp>
        <p:sp>
          <p:nvSpPr>
            <p:cNvPr id="33" name="TextBox 32">
              <a:extLst>
                <a:ext uri="{FF2B5EF4-FFF2-40B4-BE49-F238E27FC236}">
                  <a16:creationId xmlns:a16="http://schemas.microsoft.com/office/drawing/2014/main" id="{50D65663-CB59-0F08-03F8-108F997B0F2A}"/>
                </a:ext>
              </a:extLst>
            </p:cNvPr>
            <p:cNvSpPr txBox="1"/>
            <p:nvPr/>
          </p:nvSpPr>
          <p:spPr>
            <a:xfrm>
              <a:off x="1127873" y="4975470"/>
              <a:ext cx="5495961" cy="830997"/>
            </a:xfrm>
            <a:prstGeom prst="rect">
              <a:avLst/>
            </a:prstGeom>
            <a:noFill/>
          </p:spPr>
          <p:txBody>
            <a:bodyPr wrap="square">
              <a:spAutoFit/>
            </a:bodyPr>
            <a:lstStyle/>
            <a:p>
              <a:pPr lvl="0">
                <a:lnSpc>
                  <a:spcPct val="100000"/>
                </a:lnSpc>
              </a:pPr>
              <a:r>
                <a:rPr lang="en-US" sz="1600" b="1" dirty="0">
                  <a:solidFill>
                    <a:srgbClr val="1F497D"/>
                  </a:solidFill>
                  <a:latin typeface="Aptos" panose="020B0004020202020204" pitchFamily="34" charset="0"/>
                </a:rPr>
                <a:t>Grocery and/or utilities - </a:t>
              </a:r>
              <a:r>
                <a:rPr lang="en-US" sz="1600" dirty="0">
                  <a:solidFill>
                    <a:srgbClr val="1F497D"/>
                  </a:solidFill>
                  <a:latin typeface="Aptos" panose="020B0004020202020204" pitchFamily="34" charset="0"/>
                </a:rPr>
                <a:t>$50 per month (Inspire Plus plan only) – paid with Benefits Mastercard® Prepaid Card (SSBCI* benefit only, member must qualify) </a:t>
              </a:r>
            </a:p>
          </p:txBody>
        </p:sp>
      </p:grpSp>
      <p:grpSp>
        <p:nvGrpSpPr>
          <p:cNvPr id="39" name="Group 38">
            <a:extLst>
              <a:ext uri="{FF2B5EF4-FFF2-40B4-BE49-F238E27FC236}">
                <a16:creationId xmlns:a16="http://schemas.microsoft.com/office/drawing/2014/main" id="{C68EAFB7-1ED1-876F-6749-2A97230C51F2}"/>
              </a:ext>
            </a:extLst>
          </p:cNvPr>
          <p:cNvGrpSpPr/>
          <p:nvPr/>
        </p:nvGrpSpPr>
        <p:grpSpPr>
          <a:xfrm>
            <a:off x="434383" y="5893606"/>
            <a:ext cx="6449455" cy="584775"/>
            <a:chOff x="446870" y="5949592"/>
            <a:chExt cx="6449455" cy="584775"/>
          </a:xfrm>
        </p:grpSpPr>
        <p:grpSp>
          <p:nvGrpSpPr>
            <p:cNvPr id="19" name="Group 18">
              <a:extLst>
                <a:ext uri="{FF2B5EF4-FFF2-40B4-BE49-F238E27FC236}">
                  <a16:creationId xmlns:a16="http://schemas.microsoft.com/office/drawing/2014/main" id="{FE4188C4-19AB-2F13-31B1-ECCFCFF0D0F8}"/>
                </a:ext>
              </a:extLst>
            </p:cNvPr>
            <p:cNvGrpSpPr/>
            <p:nvPr/>
          </p:nvGrpSpPr>
          <p:grpSpPr>
            <a:xfrm>
              <a:off x="446870" y="6016722"/>
              <a:ext cx="512071" cy="512071"/>
              <a:chOff x="549507" y="6090235"/>
              <a:chExt cx="512071" cy="512071"/>
            </a:xfrm>
          </p:grpSpPr>
          <p:sp>
            <p:nvSpPr>
              <p:cNvPr id="34" name="Oval 33">
                <a:extLst>
                  <a:ext uri="{FF2B5EF4-FFF2-40B4-BE49-F238E27FC236}">
                    <a16:creationId xmlns:a16="http://schemas.microsoft.com/office/drawing/2014/main" id="{0962C210-64C5-DE49-BFE0-C7C7473F3BFE}"/>
                  </a:ext>
                </a:extLst>
              </p:cNvPr>
              <p:cNvSpPr/>
              <p:nvPr/>
            </p:nvSpPr>
            <p:spPr>
              <a:xfrm>
                <a:off x="549507" y="6090235"/>
                <a:ext cx="512071" cy="512071"/>
              </a:xfrm>
              <a:prstGeom prst="ellipse">
                <a:avLst/>
              </a:prstGeom>
              <a:solidFill>
                <a:srgbClr val="00446A"/>
              </a:solidFill>
            </p:spPr>
            <p:style>
              <a:lnRef idx="0">
                <a:schemeClr val="accent5">
                  <a:hueOff val="0"/>
                  <a:satOff val="0"/>
                  <a:lumOff val="0"/>
                  <a:alphaOff val="0"/>
                </a:schemeClr>
              </a:lnRef>
              <a:fillRef idx="1">
                <a:scrgbClr r="0" g="0" b="0"/>
              </a:fillRef>
              <a:effectRef idx="2">
                <a:schemeClr val="accent5">
                  <a:tint val="40000"/>
                  <a:hueOff val="0"/>
                  <a:satOff val="0"/>
                  <a:lumOff val="0"/>
                  <a:alphaOff val="0"/>
                </a:schemeClr>
              </a:effectRef>
              <a:fontRef idx="minor">
                <a:schemeClr val="dk1">
                  <a:hueOff val="0"/>
                  <a:satOff val="0"/>
                  <a:lumOff val="0"/>
                  <a:alphaOff val="0"/>
                </a:schemeClr>
              </a:fontRef>
            </p:style>
            <p:txBody>
              <a:bodyPr/>
              <a:lstStyle/>
              <a:p>
                <a:endParaRPr lang="en-US" dirty="0"/>
              </a:p>
            </p:txBody>
          </p:sp>
          <p:sp>
            <p:nvSpPr>
              <p:cNvPr id="35" name="Rectangle 34" descr="Bus">
                <a:extLst>
                  <a:ext uri="{FF2B5EF4-FFF2-40B4-BE49-F238E27FC236}">
                    <a16:creationId xmlns:a16="http://schemas.microsoft.com/office/drawing/2014/main" id="{E327E522-7F0E-A4FA-A7A1-6BD63802E32D}"/>
                  </a:ext>
                </a:extLst>
              </p:cNvPr>
              <p:cNvSpPr/>
              <p:nvPr/>
            </p:nvSpPr>
            <p:spPr>
              <a:xfrm>
                <a:off x="657042" y="6197770"/>
                <a:ext cx="297001" cy="297001"/>
              </a:xfrm>
              <a:prstGeom prst="rect">
                <a:avLst/>
              </a:prstGeom>
              <a: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p:spPr>
            <p:style>
              <a:lnRef idx="0">
                <a:schemeClr val="accent5">
                  <a:shade val="80000"/>
                  <a:hueOff val="0"/>
                  <a:satOff val="0"/>
                  <a:lumOff val="0"/>
                  <a:alphaOff val="0"/>
                </a:schemeClr>
              </a:lnRef>
              <a:fillRef idx="3">
                <a:scrgbClr r="0" g="0" b="0"/>
              </a:fillRef>
              <a:effectRef idx="2">
                <a:schemeClr val="lt1">
                  <a:hueOff val="0"/>
                  <a:satOff val="0"/>
                  <a:lumOff val="0"/>
                  <a:alphaOff val="0"/>
                </a:schemeClr>
              </a:effectRef>
              <a:fontRef idx="minor">
                <a:schemeClr val="dk1">
                  <a:hueOff val="0"/>
                  <a:satOff val="0"/>
                  <a:lumOff val="0"/>
                  <a:alphaOff val="0"/>
                </a:schemeClr>
              </a:fontRef>
            </p:style>
            <p:txBody>
              <a:bodyPr/>
              <a:lstStyle/>
              <a:p>
                <a:endParaRPr lang="en-US" dirty="0"/>
              </a:p>
            </p:txBody>
          </p:sp>
        </p:grpSp>
        <p:sp>
          <p:nvSpPr>
            <p:cNvPr id="37" name="TextBox 36">
              <a:extLst>
                <a:ext uri="{FF2B5EF4-FFF2-40B4-BE49-F238E27FC236}">
                  <a16:creationId xmlns:a16="http://schemas.microsoft.com/office/drawing/2014/main" id="{CDF82CA2-B394-8A6C-AEDE-F90579440BE4}"/>
                </a:ext>
              </a:extLst>
            </p:cNvPr>
            <p:cNvSpPr txBox="1"/>
            <p:nvPr/>
          </p:nvSpPr>
          <p:spPr>
            <a:xfrm>
              <a:off x="1127873" y="5949592"/>
              <a:ext cx="5768452" cy="584775"/>
            </a:xfrm>
            <a:prstGeom prst="rect">
              <a:avLst/>
            </a:prstGeom>
            <a:noFill/>
          </p:spPr>
          <p:txBody>
            <a:bodyPr wrap="square">
              <a:spAutoFit/>
            </a:bodyPr>
            <a:lstStyle/>
            <a:p>
              <a:pPr lvl="0">
                <a:lnSpc>
                  <a:spcPct val="100000"/>
                </a:lnSpc>
              </a:pPr>
              <a:r>
                <a:rPr lang="en-US" sz="1600" b="1" dirty="0">
                  <a:solidFill>
                    <a:srgbClr val="004B70"/>
                  </a:solidFill>
                  <a:latin typeface="Aptos" panose="020B0004020202020204" pitchFamily="34" charset="0"/>
                </a:rPr>
                <a:t>Transportation</a:t>
              </a:r>
              <a:r>
                <a:rPr lang="en-US" sz="1600" dirty="0">
                  <a:solidFill>
                    <a:srgbClr val="004B70"/>
                  </a:solidFill>
                  <a:latin typeface="Aptos" panose="020B0004020202020204" pitchFamily="34" charset="0"/>
                </a:rPr>
                <a:t> – 20 one-way trips per year up to 50 miles one way </a:t>
              </a:r>
              <a:r>
                <a:rPr lang="en-US" sz="1600" b="0" dirty="0">
                  <a:solidFill>
                    <a:srgbClr val="004B70"/>
                  </a:solidFill>
                  <a:latin typeface="Aptos" panose="020B0004020202020204" pitchFamily="34" charset="0"/>
                </a:rPr>
                <a:t>(Inspire Plus plan only)</a:t>
              </a:r>
            </a:p>
          </p:txBody>
        </p:sp>
      </p:grpSp>
      <p:graphicFrame>
        <p:nvGraphicFramePr>
          <p:cNvPr id="38" name="Table 37">
            <a:extLst>
              <a:ext uri="{FF2B5EF4-FFF2-40B4-BE49-F238E27FC236}">
                <a16:creationId xmlns:a16="http://schemas.microsoft.com/office/drawing/2014/main" id="{95222CAE-D4E8-C3C4-FBA4-43E260F751D4}"/>
              </a:ext>
            </a:extLst>
          </p:cNvPr>
          <p:cNvGraphicFramePr>
            <a:graphicFrameLocks noGrp="1"/>
          </p:cNvGraphicFramePr>
          <p:nvPr>
            <p:extLst>
              <p:ext uri="{D42A27DB-BD31-4B8C-83A1-F6EECF244321}">
                <p14:modId xmlns:p14="http://schemas.microsoft.com/office/powerpoint/2010/main" val="4256604614"/>
              </p:ext>
            </p:extLst>
          </p:nvPr>
        </p:nvGraphicFramePr>
        <p:xfrm>
          <a:off x="7346226" y="2055656"/>
          <a:ext cx="3807414" cy="914400"/>
        </p:xfrm>
        <a:graphic>
          <a:graphicData uri="http://schemas.openxmlformats.org/drawingml/2006/table">
            <a:tbl>
              <a:tblPr firstRow="1" bandRow="1">
                <a:tableStyleId>{5C22544A-7EE6-4342-B048-85BDC9FD1C3A}</a:tableStyleId>
              </a:tblPr>
              <a:tblGrid>
                <a:gridCol w="1269138">
                  <a:extLst>
                    <a:ext uri="{9D8B030D-6E8A-4147-A177-3AD203B41FA5}">
                      <a16:colId xmlns:a16="http://schemas.microsoft.com/office/drawing/2014/main" val="1898453535"/>
                    </a:ext>
                  </a:extLst>
                </a:gridCol>
                <a:gridCol w="1269138">
                  <a:extLst>
                    <a:ext uri="{9D8B030D-6E8A-4147-A177-3AD203B41FA5}">
                      <a16:colId xmlns:a16="http://schemas.microsoft.com/office/drawing/2014/main" val="102455433"/>
                    </a:ext>
                  </a:extLst>
                </a:gridCol>
                <a:gridCol w="1269138">
                  <a:extLst>
                    <a:ext uri="{9D8B030D-6E8A-4147-A177-3AD203B41FA5}">
                      <a16:colId xmlns:a16="http://schemas.microsoft.com/office/drawing/2014/main" val="901899360"/>
                    </a:ext>
                  </a:extLst>
                </a:gridCol>
              </a:tblGrid>
              <a:tr h="420786">
                <a:tc>
                  <a:txBody>
                    <a:bodyPr/>
                    <a:lstStyle/>
                    <a:p>
                      <a:pPr algn="ctr"/>
                      <a:r>
                        <a:rPr lang="en-US" sz="1600" dirty="0">
                          <a:latin typeface="Aptos" panose="020B0004020202020204" pitchFamily="34" charset="0"/>
                        </a:rPr>
                        <a:t>Inspire</a:t>
                      </a:r>
                    </a:p>
                  </a:txBody>
                  <a:tcPr anchor="ctr">
                    <a:solidFill>
                      <a:srgbClr val="00446A"/>
                    </a:solidFill>
                  </a:tcPr>
                </a:tc>
                <a:tc>
                  <a:txBody>
                    <a:bodyPr/>
                    <a:lstStyle/>
                    <a:p>
                      <a:pPr algn="ctr"/>
                      <a:r>
                        <a:rPr lang="en-US" sz="1600" dirty="0">
                          <a:latin typeface="Aptos" panose="020B0004020202020204" pitchFamily="34" charset="0"/>
                        </a:rPr>
                        <a:t>Inspire </a:t>
                      </a:r>
                    </a:p>
                    <a:p>
                      <a:pPr algn="ctr"/>
                      <a:r>
                        <a:rPr lang="en-US" sz="1600" dirty="0">
                          <a:latin typeface="Aptos" panose="020B0004020202020204" pitchFamily="34" charset="0"/>
                        </a:rPr>
                        <a:t>Plus</a:t>
                      </a:r>
                    </a:p>
                  </a:txBody>
                  <a:tcPr anchor="ctr">
                    <a:solidFill>
                      <a:srgbClr val="00446A"/>
                    </a:solidFill>
                  </a:tcPr>
                </a:tc>
                <a:tc>
                  <a:txBody>
                    <a:bodyPr/>
                    <a:lstStyle/>
                    <a:p>
                      <a:pPr algn="ctr"/>
                      <a:r>
                        <a:rPr lang="en-US" sz="1600" dirty="0">
                          <a:latin typeface="Aptos" panose="020B0004020202020204" pitchFamily="34" charset="0"/>
                        </a:rPr>
                        <a:t>Inspire Giveback</a:t>
                      </a:r>
                    </a:p>
                  </a:txBody>
                  <a:tcPr anchor="ctr">
                    <a:solidFill>
                      <a:srgbClr val="00446A"/>
                    </a:solidFill>
                  </a:tcPr>
                </a:tc>
                <a:extLst>
                  <a:ext uri="{0D108BD9-81ED-4DB2-BD59-A6C34878D82A}">
                    <a16:rowId xmlns:a16="http://schemas.microsoft.com/office/drawing/2014/main" val="839553183"/>
                  </a:ext>
                </a:extLst>
              </a:tr>
              <a:tr h="237835">
                <a:tc>
                  <a:txBody>
                    <a:bodyPr/>
                    <a:lstStyle/>
                    <a:p>
                      <a:pPr algn="ctr"/>
                      <a:r>
                        <a:rPr lang="en-US" sz="1600" b="1" dirty="0">
                          <a:solidFill>
                            <a:srgbClr val="004A70"/>
                          </a:solidFill>
                          <a:latin typeface="Aptos" panose="020B0004020202020204" pitchFamily="34" charset="0"/>
                        </a:rPr>
                        <a:t>$325</a:t>
                      </a:r>
                    </a:p>
                  </a:txBody>
                  <a:tcPr>
                    <a:solidFill>
                      <a:srgbClr val="BCE4E5"/>
                    </a:solidFill>
                  </a:tcPr>
                </a:tc>
                <a:tc>
                  <a:txBody>
                    <a:bodyPr/>
                    <a:lstStyle/>
                    <a:p>
                      <a:pPr algn="ctr"/>
                      <a:r>
                        <a:rPr lang="en-US" sz="1600" b="1" dirty="0">
                          <a:solidFill>
                            <a:srgbClr val="004A70"/>
                          </a:solidFill>
                          <a:latin typeface="Aptos" panose="020B0004020202020204" pitchFamily="34" charset="0"/>
                        </a:rPr>
                        <a:t>$450</a:t>
                      </a:r>
                    </a:p>
                  </a:txBody>
                  <a:tcPr>
                    <a:solidFill>
                      <a:srgbClr val="BCE4E5"/>
                    </a:solidFill>
                  </a:tcPr>
                </a:tc>
                <a:tc>
                  <a:txBody>
                    <a:bodyPr/>
                    <a:lstStyle/>
                    <a:p>
                      <a:pPr algn="ctr"/>
                      <a:r>
                        <a:rPr lang="en-US" sz="1600" b="1" dirty="0">
                          <a:solidFill>
                            <a:srgbClr val="004A70"/>
                          </a:solidFill>
                          <a:latin typeface="Aptos" panose="020B0004020202020204" pitchFamily="34" charset="0"/>
                        </a:rPr>
                        <a:t>$250</a:t>
                      </a:r>
                    </a:p>
                  </a:txBody>
                  <a:tcPr>
                    <a:solidFill>
                      <a:srgbClr val="BCE4E5"/>
                    </a:solidFill>
                  </a:tcPr>
                </a:tc>
                <a:extLst>
                  <a:ext uri="{0D108BD9-81ED-4DB2-BD59-A6C34878D82A}">
                    <a16:rowId xmlns:a16="http://schemas.microsoft.com/office/drawing/2014/main" val="1464849704"/>
                  </a:ext>
                </a:extLst>
              </a:tr>
            </a:tbl>
          </a:graphicData>
        </a:graphic>
      </p:graphicFrame>
      <p:sp>
        <p:nvSpPr>
          <p:cNvPr id="41" name="TextBox 40">
            <a:extLst>
              <a:ext uri="{FF2B5EF4-FFF2-40B4-BE49-F238E27FC236}">
                <a16:creationId xmlns:a16="http://schemas.microsoft.com/office/drawing/2014/main" id="{F4A4FCA9-2986-F550-09C2-F0B4ABBCBB3C}"/>
              </a:ext>
            </a:extLst>
          </p:cNvPr>
          <p:cNvSpPr txBox="1"/>
          <p:nvPr/>
        </p:nvSpPr>
        <p:spPr>
          <a:xfrm>
            <a:off x="7100522" y="4234753"/>
            <a:ext cx="4298822" cy="1569660"/>
          </a:xfrm>
          <a:prstGeom prst="rect">
            <a:avLst/>
          </a:prstGeom>
          <a:noFill/>
        </p:spPr>
        <p:txBody>
          <a:bodyPr wrap="square">
            <a:spAutoFit/>
          </a:bodyPr>
          <a:lstStyle/>
          <a:p>
            <a:pPr marL="0" marR="0">
              <a:spcBef>
                <a:spcPts val="0"/>
              </a:spcBef>
              <a:spcAft>
                <a:spcPts val="0"/>
              </a:spcAft>
            </a:pPr>
            <a:r>
              <a:rPr lang="en-US" sz="1200" b="1" dirty="0">
                <a:solidFill>
                  <a:srgbClr val="1F497D"/>
                </a:solidFill>
                <a:effectLst/>
                <a:latin typeface="Aptos" panose="020B0004020202020204" pitchFamily="34" charset="0"/>
                <a:ea typeface="Calibri" panose="020F0502020204030204" pitchFamily="34" charset="0"/>
              </a:rPr>
              <a:t>*</a:t>
            </a:r>
            <a:r>
              <a:rPr lang="en-US" sz="1200" dirty="0">
                <a:solidFill>
                  <a:srgbClr val="1F497D"/>
                </a:solidFill>
                <a:effectLst/>
                <a:latin typeface="Aptos" panose="020B0004020202020204" pitchFamily="34" charset="0"/>
                <a:ea typeface="Calibri" panose="020F0502020204030204" pitchFamily="34" charset="0"/>
              </a:rPr>
              <a:t>The benefits mentioned are a part of a special supplemental program for the chronically ill. Eligibility for this benefit cannot be guaranteed based solely on your condition. All applicable eligibility requirements must be met before the benefit is provided. Qualifying conditions may include but are not limited to the following: heart failure, diabetes, cancer, chronic lung disorders like COPD, and stroke. Contact us to confirm your eligibility for these benefits.</a:t>
            </a:r>
          </a:p>
        </p:txBody>
      </p:sp>
      <p:sp>
        <p:nvSpPr>
          <p:cNvPr id="2" name="Slide Number Placeholder 6">
            <a:extLst>
              <a:ext uri="{FF2B5EF4-FFF2-40B4-BE49-F238E27FC236}">
                <a16:creationId xmlns:a16="http://schemas.microsoft.com/office/drawing/2014/main" id="{13E6F461-61B2-0024-6069-718592F7B94F}"/>
              </a:ext>
            </a:extLst>
          </p:cNvPr>
          <p:cNvSpPr txBox="1">
            <a:spLocks/>
          </p:cNvSpPr>
          <p:nvPr/>
        </p:nvSpPr>
        <p:spPr>
          <a:xfrm>
            <a:off x="9135299" y="6406584"/>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F650146-6B97-8947-8A6A-007B49C06F2E}" type="slidenum">
              <a:rPr lang="en-US" smtClean="0"/>
              <a:pPr/>
              <a:t>8</a:t>
            </a:fld>
            <a:endParaRPr lang="en-US" dirty="0"/>
          </a:p>
        </p:txBody>
      </p:sp>
      <p:pic>
        <p:nvPicPr>
          <p:cNvPr id="40" name="Picture 39">
            <a:extLst>
              <a:ext uri="{FF2B5EF4-FFF2-40B4-BE49-F238E27FC236}">
                <a16:creationId xmlns:a16="http://schemas.microsoft.com/office/drawing/2014/main" id="{0D5468A2-3DEC-7A7F-3E0E-C4815E6B10AB}"/>
              </a:ext>
            </a:extLst>
          </p:cNvPr>
          <p:cNvPicPr>
            <a:picLocks noChangeAspect="1"/>
          </p:cNvPicPr>
          <p:nvPr/>
        </p:nvPicPr>
        <p:blipFill>
          <a:blip r:embed="rId9"/>
          <a:stretch>
            <a:fillRect/>
          </a:stretch>
        </p:blipFill>
        <p:spPr>
          <a:xfrm>
            <a:off x="9195318" y="5927154"/>
            <a:ext cx="2198109" cy="726196"/>
          </a:xfrm>
          <a:prstGeom prst="rect">
            <a:avLst/>
          </a:prstGeom>
        </p:spPr>
      </p:pic>
      <p:sp>
        <p:nvSpPr>
          <p:cNvPr id="4" name="TextBox 3">
            <a:extLst>
              <a:ext uri="{FF2B5EF4-FFF2-40B4-BE49-F238E27FC236}">
                <a16:creationId xmlns:a16="http://schemas.microsoft.com/office/drawing/2014/main" id="{8673BF53-21D6-0EBC-EC98-C0673C688541}"/>
              </a:ext>
            </a:extLst>
          </p:cNvPr>
          <p:cNvSpPr txBox="1"/>
          <p:nvPr/>
        </p:nvSpPr>
        <p:spPr>
          <a:xfrm>
            <a:off x="8110635" y="86291"/>
            <a:ext cx="4081365" cy="707886"/>
          </a:xfrm>
          <a:prstGeom prst="rect">
            <a:avLst/>
          </a:prstGeom>
          <a:noFill/>
        </p:spPr>
        <p:txBody>
          <a:bodyPr wrap="square">
            <a:spAutoFit/>
          </a:bodyPr>
          <a:lstStyle/>
          <a:p>
            <a:r>
              <a:rPr lang="en-US" sz="800" b="0" i="1" dirty="0">
                <a:solidFill>
                  <a:schemeClr val="bg2"/>
                </a:solidFill>
                <a:effectLst/>
                <a:latin typeface="Roboto" panose="02000000000000000000" pitchFamily="2" charset="0"/>
              </a:rPr>
              <a:t>Agent/Broker use only. Confidential and proprietary. Not to be distributed or shared with Medicare beneficiaries. Distribution to any person or company is prohibited and may be grounds for contract termination. The plan and benefit information contained in this document is pending government approval and subject to change. Final 2027 plan and benefit information may be discussed with beneficiaries on or after October 1.</a:t>
            </a:r>
            <a:endParaRPr lang="en-US" sz="800" i="1" dirty="0">
              <a:solidFill>
                <a:schemeClr val="bg2"/>
              </a:solidFill>
            </a:endParaRPr>
          </a:p>
        </p:txBody>
      </p:sp>
    </p:spTree>
    <p:extLst>
      <p:ext uri="{BB962C8B-B14F-4D97-AF65-F5344CB8AC3E}">
        <p14:creationId xmlns:p14="http://schemas.microsoft.com/office/powerpoint/2010/main" val="12118837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3510A52C-2523-196A-85E9-52797CDC3639}"/>
              </a:ext>
            </a:extLst>
          </p:cNvPr>
          <p:cNvPicPr>
            <a:picLocks noChangeAspect="1"/>
          </p:cNvPicPr>
          <p:nvPr/>
        </p:nvPicPr>
        <p:blipFill>
          <a:blip r:embed="rId2"/>
          <a:srcRect b="78544"/>
          <a:stretch>
            <a:fillRect/>
          </a:stretch>
        </p:blipFill>
        <p:spPr>
          <a:xfrm>
            <a:off x="0" y="0"/>
            <a:ext cx="12192000" cy="1471449"/>
          </a:xfrm>
          <a:prstGeom prst="rect">
            <a:avLst/>
          </a:prstGeom>
        </p:spPr>
      </p:pic>
      <p:sp>
        <p:nvSpPr>
          <p:cNvPr id="6" name="TextBox 5">
            <a:extLst>
              <a:ext uri="{FF2B5EF4-FFF2-40B4-BE49-F238E27FC236}">
                <a16:creationId xmlns:a16="http://schemas.microsoft.com/office/drawing/2014/main" id="{E6A73408-4B9D-E712-58DC-F6322DC53587}"/>
              </a:ext>
            </a:extLst>
          </p:cNvPr>
          <p:cNvSpPr txBox="1"/>
          <p:nvPr/>
        </p:nvSpPr>
        <p:spPr>
          <a:xfrm>
            <a:off x="692551" y="1684312"/>
            <a:ext cx="6688933" cy="1615827"/>
          </a:xfrm>
          <a:prstGeom prst="rect">
            <a:avLst/>
          </a:prstGeom>
          <a:noFill/>
        </p:spPr>
        <p:txBody>
          <a:bodyPr wrap="square">
            <a:spAutoFit/>
          </a:bodyPr>
          <a:lstStyle/>
          <a:p>
            <a:pPr>
              <a:buClr>
                <a:srgbClr val="004B70"/>
              </a:buClr>
              <a:buFont typeface="Wingdings" panose="05000000000000000000" pitchFamily="2" charset="2"/>
              <a:buChar char="§"/>
            </a:pPr>
            <a:endParaRPr lang="en-US" sz="1100" dirty="0">
              <a:solidFill>
                <a:srgbClr val="004A70"/>
              </a:solidFill>
              <a:latin typeface="Aptos" panose="020B0004020202020204" pitchFamily="34" charset="0"/>
              <a:ea typeface="Axia" panose="020B0503030202020206" pitchFamily="34" charset="77"/>
            </a:endParaRPr>
          </a:p>
          <a:p>
            <a:pPr>
              <a:buClr>
                <a:srgbClr val="004B70"/>
              </a:buClr>
            </a:pPr>
            <a:r>
              <a:rPr lang="en-US" sz="2800" b="1" dirty="0">
                <a:solidFill>
                  <a:srgbClr val="004A70"/>
                </a:solidFill>
                <a:latin typeface="Aptos" panose="020B0004020202020204" pitchFamily="34" charset="0"/>
                <a:ea typeface="Axia" panose="020B0503030202020206" pitchFamily="34" charset="77"/>
              </a:rPr>
              <a:t>Hearing/Hearing Aids </a:t>
            </a:r>
          </a:p>
          <a:p>
            <a:pPr>
              <a:buClr>
                <a:srgbClr val="004B70"/>
              </a:buClr>
            </a:pPr>
            <a:r>
              <a:rPr lang="en-US" sz="2400" dirty="0">
                <a:solidFill>
                  <a:srgbClr val="004A70"/>
                </a:solidFill>
                <a:latin typeface="Aptos" panose="020B0004020202020204" pitchFamily="34" charset="0"/>
                <a:ea typeface="Axia" panose="020B0503030202020206" pitchFamily="34" charset="77"/>
              </a:rPr>
              <a:t>     TruHearing</a:t>
            </a:r>
          </a:p>
          <a:p>
            <a:pPr marL="800100" lvl="1" indent="-342900">
              <a:buClr>
                <a:srgbClr val="004B70"/>
              </a:buClr>
              <a:buFont typeface="Wingdings" panose="05000000000000000000" pitchFamily="2" charset="2"/>
              <a:buChar char="§"/>
            </a:pPr>
            <a:r>
              <a:rPr lang="en-US" dirty="0">
                <a:solidFill>
                  <a:srgbClr val="004A70"/>
                </a:solidFill>
                <a:latin typeface="Aptos" panose="020B0004020202020204" pitchFamily="34" charset="0"/>
                <a:ea typeface="Axia" panose="020B0503030202020206" pitchFamily="34" charset="77"/>
              </a:rPr>
              <a:t>Call TruHearing at 888-936-5512 to schedule an appointment </a:t>
            </a:r>
            <a:endParaRPr lang="en-US" sz="2800" dirty="0">
              <a:solidFill>
                <a:srgbClr val="004A70"/>
              </a:solidFill>
              <a:latin typeface="Aptos" panose="020B0004020202020204" pitchFamily="34" charset="0"/>
              <a:ea typeface="Axia" panose="020B0503030202020206" pitchFamily="34" charset="77"/>
            </a:endParaRPr>
          </a:p>
        </p:txBody>
      </p:sp>
      <p:sp>
        <p:nvSpPr>
          <p:cNvPr id="9" name="TextBox 8">
            <a:extLst>
              <a:ext uri="{FF2B5EF4-FFF2-40B4-BE49-F238E27FC236}">
                <a16:creationId xmlns:a16="http://schemas.microsoft.com/office/drawing/2014/main" id="{EC860996-40A2-5D82-D803-9191005D2869}"/>
              </a:ext>
            </a:extLst>
          </p:cNvPr>
          <p:cNvSpPr txBox="1"/>
          <p:nvPr/>
        </p:nvSpPr>
        <p:spPr>
          <a:xfrm>
            <a:off x="631036" y="3513002"/>
            <a:ext cx="6436904" cy="2000548"/>
          </a:xfrm>
          <a:prstGeom prst="rect">
            <a:avLst/>
          </a:prstGeom>
          <a:noFill/>
        </p:spPr>
        <p:txBody>
          <a:bodyPr wrap="square">
            <a:spAutoFit/>
          </a:bodyPr>
          <a:lstStyle/>
          <a:p>
            <a:pPr>
              <a:buClr>
                <a:srgbClr val="004B70"/>
              </a:buClr>
            </a:pPr>
            <a:r>
              <a:rPr lang="en-US" sz="2800" b="1" dirty="0">
                <a:solidFill>
                  <a:srgbClr val="004A70"/>
                </a:solidFill>
                <a:latin typeface="Aptos" panose="020B0004020202020204" pitchFamily="34" charset="0"/>
                <a:ea typeface="Axia" panose="020B0503030202020206" pitchFamily="34" charset="77"/>
              </a:rPr>
              <a:t>Dental</a:t>
            </a:r>
          </a:p>
          <a:p>
            <a:pPr>
              <a:buClr>
                <a:srgbClr val="004B70"/>
              </a:buClr>
            </a:pPr>
            <a:r>
              <a:rPr lang="en-US" sz="2200" dirty="0">
                <a:solidFill>
                  <a:srgbClr val="004A70"/>
                </a:solidFill>
                <a:latin typeface="Aptos" panose="020B0004020202020204" pitchFamily="34" charset="0"/>
                <a:ea typeface="Axia" panose="020B0503030202020206" pitchFamily="34" charset="77"/>
              </a:rPr>
              <a:t>     </a:t>
            </a:r>
            <a:r>
              <a:rPr lang="en-US" sz="2400" dirty="0">
                <a:solidFill>
                  <a:srgbClr val="004A70"/>
                </a:solidFill>
                <a:latin typeface="Aptos" panose="020B0004020202020204" pitchFamily="34" charset="0"/>
                <a:ea typeface="Axia" panose="020B0503030202020206" pitchFamily="34" charset="77"/>
              </a:rPr>
              <a:t>Delta Dental of Michigan</a:t>
            </a:r>
          </a:p>
          <a:p>
            <a:pPr marL="742950" lvl="1" indent="-285750">
              <a:buClr>
                <a:srgbClr val="004B70"/>
              </a:buClr>
              <a:buFont typeface="Wingdings" panose="05000000000000000000" pitchFamily="2" charset="2"/>
              <a:buChar char="§"/>
            </a:pPr>
            <a:r>
              <a:rPr lang="it-IT" dirty="0">
                <a:solidFill>
                  <a:srgbClr val="004A70"/>
                </a:solidFill>
                <a:latin typeface="Aptos" panose="020B0004020202020204" pitchFamily="34" charset="0"/>
                <a:ea typeface="Axia" panose="020B0503030202020206" pitchFamily="34" charset="77"/>
              </a:rPr>
              <a:t> Delta Dental Medicare Advantage PPO network </a:t>
            </a:r>
            <a:endParaRPr lang="en-US" dirty="0">
              <a:solidFill>
                <a:srgbClr val="004A70"/>
              </a:solidFill>
              <a:latin typeface="Aptos" panose="020B0004020202020204" pitchFamily="34" charset="0"/>
              <a:ea typeface="Axia" panose="020B0503030202020206" pitchFamily="34" charset="77"/>
            </a:endParaRPr>
          </a:p>
          <a:p>
            <a:pPr marL="742950" lvl="1" indent="-285750">
              <a:buClr>
                <a:srgbClr val="004B70"/>
              </a:buClr>
              <a:buFont typeface="Wingdings" panose="05000000000000000000" pitchFamily="2" charset="2"/>
              <a:buChar char="§"/>
            </a:pPr>
            <a:r>
              <a:rPr lang="en-US" dirty="0">
                <a:solidFill>
                  <a:srgbClr val="004A70"/>
                </a:solidFill>
                <a:latin typeface="Aptos" panose="020B0004020202020204" pitchFamily="34" charset="0"/>
                <a:ea typeface="Axia" panose="020B0503030202020206" pitchFamily="34" charset="77"/>
              </a:rPr>
              <a:t> Delta Dental Medicare Advantage Premier network </a:t>
            </a:r>
          </a:p>
          <a:p>
            <a:pPr marL="1200150" lvl="2" indent="-285750">
              <a:buClr>
                <a:srgbClr val="004B70"/>
              </a:buClr>
              <a:buFont typeface="Wingdings" panose="05000000000000000000" pitchFamily="2" charset="2"/>
              <a:buChar char="§"/>
            </a:pPr>
            <a:r>
              <a:rPr lang="en-US" dirty="0">
                <a:solidFill>
                  <a:srgbClr val="004A70"/>
                </a:solidFill>
                <a:latin typeface="Aptos" panose="020B0004020202020204" pitchFamily="34" charset="0"/>
                <a:ea typeface="Axia" panose="020B0503030202020206" pitchFamily="34" charset="77"/>
              </a:rPr>
              <a:t>Available when you purchase Optional Dental package</a:t>
            </a:r>
            <a:endParaRPr lang="en-US" sz="2800" dirty="0">
              <a:solidFill>
                <a:srgbClr val="004A70"/>
              </a:solidFill>
              <a:latin typeface="Aptos" panose="020B0004020202020204" pitchFamily="34" charset="0"/>
              <a:ea typeface="Axia" panose="020B0503030202020206" pitchFamily="34" charset="77"/>
            </a:endParaRPr>
          </a:p>
        </p:txBody>
      </p:sp>
      <p:pic>
        <p:nvPicPr>
          <p:cNvPr id="1026" name="Picture 2" descr="How It Works | TruHearing">
            <a:extLst>
              <a:ext uri="{FF2B5EF4-FFF2-40B4-BE49-F238E27FC236}">
                <a16:creationId xmlns:a16="http://schemas.microsoft.com/office/drawing/2014/main" id="{009AF398-EDD5-6399-33CE-B4B2343F65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0358" y="2369977"/>
            <a:ext cx="3185288" cy="63200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Delta Dental Michigan - Winter Blast ...">
            <a:extLst>
              <a:ext uri="{FF2B5EF4-FFF2-40B4-BE49-F238E27FC236}">
                <a16:creationId xmlns:a16="http://schemas.microsoft.com/office/drawing/2014/main" id="{66E74533-1D28-19CD-9A37-7D7EA5CCAEC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27168" y="4101675"/>
            <a:ext cx="4231668" cy="1113597"/>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6">
            <a:extLst>
              <a:ext uri="{FF2B5EF4-FFF2-40B4-BE49-F238E27FC236}">
                <a16:creationId xmlns:a16="http://schemas.microsoft.com/office/drawing/2014/main" id="{17F06052-2EA3-D0F7-99D6-C3060AF0998B}"/>
              </a:ext>
            </a:extLst>
          </p:cNvPr>
          <p:cNvSpPr txBox="1">
            <a:spLocks/>
          </p:cNvSpPr>
          <p:nvPr/>
        </p:nvSpPr>
        <p:spPr>
          <a:xfrm>
            <a:off x="9135299" y="6406584"/>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F650146-6B97-8947-8A6A-007B49C06F2E}" type="slidenum">
              <a:rPr lang="en-US" smtClean="0"/>
              <a:pPr/>
              <a:t>9</a:t>
            </a:fld>
            <a:endParaRPr lang="en-US" dirty="0"/>
          </a:p>
        </p:txBody>
      </p:sp>
      <p:sp>
        <p:nvSpPr>
          <p:cNvPr id="7" name="TextBox 6">
            <a:extLst>
              <a:ext uri="{FF2B5EF4-FFF2-40B4-BE49-F238E27FC236}">
                <a16:creationId xmlns:a16="http://schemas.microsoft.com/office/drawing/2014/main" id="{6102CA7E-9EDE-5994-931F-BCB9DEF0DCF2}"/>
              </a:ext>
            </a:extLst>
          </p:cNvPr>
          <p:cNvSpPr txBox="1"/>
          <p:nvPr/>
        </p:nvSpPr>
        <p:spPr>
          <a:xfrm>
            <a:off x="549088" y="589157"/>
            <a:ext cx="8586211" cy="646331"/>
          </a:xfrm>
          <a:prstGeom prst="rect">
            <a:avLst/>
          </a:prstGeom>
          <a:noFill/>
        </p:spPr>
        <p:txBody>
          <a:bodyPr wrap="square" rtlCol="0">
            <a:spAutoFit/>
          </a:bodyPr>
          <a:lstStyle/>
          <a:p>
            <a:r>
              <a:rPr lang="en-US" sz="3600" b="1" dirty="0">
                <a:solidFill>
                  <a:schemeClr val="bg1"/>
                </a:solidFill>
                <a:latin typeface="Aptos" panose="020B0004020202020204" pitchFamily="34" charset="0"/>
              </a:rPr>
              <a:t>McLaren Medicare - </a:t>
            </a:r>
            <a:r>
              <a:rPr lang="en-US" sz="2800" b="1" dirty="0">
                <a:solidFill>
                  <a:schemeClr val="bg1"/>
                </a:solidFill>
                <a:latin typeface="Aptos" panose="020B0004020202020204" pitchFamily="34" charset="0"/>
              </a:rPr>
              <a:t>Network Partners</a:t>
            </a:r>
          </a:p>
        </p:txBody>
      </p:sp>
      <p:pic>
        <p:nvPicPr>
          <p:cNvPr id="10" name="Picture 9">
            <a:extLst>
              <a:ext uri="{FF2B5EF4-FFF2-40B4-BE49-F238E27FC236}">
                <a16:creationId xmlns:a16="http://schemas.microsoft.com/office/drawing/2014/main" id="{69D0DD92-0904-794C-6CEA-97D5DDB606DF}"/>
              </a:ext>
            </a:extLst>
          </p:cNvPr>
          <p:cNvPicPr>
            <a:picLocks noChangeAspect="1"/>
          </p:cNvPicPr>
          <p:nvPr/>
        </p:nvPicPr>
        <p:blipFill>
          <a:blip r:embed="rId5"/>
          <a:stretch>
            <a:fillRect/>
          </a:stretch>
        </p:blipFill>
        <p:spPr>
          <a:xfrm>
            <a:off x="9195318" y="5927154"/>
            <a:ext cx="2198109" cy="726196"/>
          </a:xfrm>
          <a:prstGeom prst="rect">
            <a:avLst/>
          </a:prstGeom>
        </p:spPr>
      </p:pic>
      <p:sp>
        <p:nvSpPr>
          <p:cNvPr id="3" name="TextBox 2">
            <a:extLst>
              <a:ext uri="{FF2B5EF4-FFF2-40B4-BE49-F238E27FC236}">
                <a16:creationId xmlns:a16="http://schemas.microsoft.com/office/drawing/2014/main" id="{FC09B25A-AE32-9F53-2969-34AF28A51127}"/>
              </a:ext>
            </a:extLst>
          </p:cNvPr>
          <p:cNvSpPr txBox="1"/>
          <p:nvPr/>
        </p:nvSpPr>
        <p:spPr>
          <a:xfrm>
            <a:off x="8110635" y="86291"/>
            <a:ext cx="4081365" cy="707886"/>
          </a:xfrm>
          <a:prstGeom prst="rect">
            <a:avLst/>
          </a:prstGeom>
          <a:noFill/>
        </p:spPr>
        <p:txBody>
          <a:bodyPr wrap="square">
            <a:spAutoFit/>
          </a:bodyPr>
          <a:lstStyle/>
          <a:p>
            <a:r>
              <a:rPr lang="en-US" sz="800" b="0" i="1" dirty="0">
                <a:solidFill>
                  <a:schemeClr val="bg2"/>
                </a:solidFill>
                <a:effectLst/>
                <a:latin typeface="Roboto" panose="02000000000000000000" pitchFamily="2" charset="0"/>
              </a:rPr>
              <a:t>Agent/Broker use only. Confidential and proprietary. Not to be distributed or shared with Medicare beneficiaries. Distribution to any person or company is prohibited and may be grounds for contract termination. The plan and benefit information contained in this document is pending government approval and subject to change. Final 2027 plan and benefit information may be discussed with beneficiaries on or after October 1.</a:t>
            </a:r>
            <a:endParaRPr lang="en-US" sz="800" i="1" dirty="0">
              <a:solidFill>
                <a:schemeClr val="bg2"/>
              </a:solidFill>
            </a:endParaRPr>
          </a:p>
        </p:txBody>
      </p:sp>
    </p:spTree>
    <p:extLst>
      <p:ext uri="{BB962C8B-B14F-4D97-AF65-F5344CB8AC3E}">
        <p14:creationId xmlns:p14="http://schemas.microsoft.com/office/powerpoint/2010/main" val="17630456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6D0A0741-1C04-0B82-CF26-E05422FEC0FB}"/>
              </a:ext>
            </a:extLst>
          </p:cNvPr>
          <p:cNvPicPr>
            <a:picLocks noChangeAspect="1"/>
          </p:cNvPicPr>
          <p:nvPr/>
        </p:nvPicPr>
        <p:blipFill>
          <a:blip r:embed="rId2"/>
          <a:srcRect b="78544"/>
          <a:stretch>
            <a:fillRect/>
          </a:stretch>
        </p:blipFill>
        <p:spPr>
          <a:xfrm>
            <a:off x="0" y="0"/>
            <a:ext cx="12192000" cy="1471449"/>
          </a:xfrm>
          <a:prstGeom prst="rect">
            <a:avLst/>
          </a:prstGeom>
        </p:spPr>
      </p:pic>
      <p:sp>
        <p:nvSpPr>
          <p:cNvPr id="6" name="TextBox 5">
            <a:extLst>
              <a:ext uri="{FF2B5EF4-FFF2-40B4-BE49-F238E27FC236}">
                <a16:creationId xmlns:a16="http://schemas.microsoft.com/office/drawing/2014/main" id="{E6A73408-4B9D-E712-58DC-F6322DC53587}"/>
              </a:ext>
            </a:extLst>
          </p:cNvPr>
          <p:cNvSpPr txBox="1"/>
          <p:nvPr/>
        </p:nvSpPr>
        <p:spPr>
          <a:xfrm>
            <a:off x="538843" y="1592256"/>
            <a:ext cx="10678691" cy="4216539"/>
          </a:xfrm>
          <a:prstGeom prst="rect">
            <a:avLst/>
          </a:prstGeom>
          <a:noFill/>
        </p:spPr>
        <p:txBody>
          <a:bodyPr wrap="square">
            <a:spAutoFit/>
          </a:bodyPr>
          <a:lstStyle/>
          <a:p>
            <a:pPr>
              <a:buClr>
                <a:srgbClr val="004B70"/>
              </a:buClr>
            </a:pPr>
            <a:r>
              <a:rPr lang="en-US" sz="2800" b="1" dirty="0">
                <a:solidFill>
                  <a:srgbClr val="004A70"/>
                </a:solidFill>
                <a:latin typeface="Aptos" panose="020B0004020202020204" pitchFamily="34" charset="0"/>
                <a:ea typeface="Axia" panose="020B0503030202020206" pitchFamily="34" charset="77"/>
              </a:rPr>
              <a:t>2027 Flex Card</a:t>
            </a:r>
          </a:p>
          <a:p>
            <a:pPr>
              <a:buClr>
                <a:srgbClr val="004B70"/>
              </a:buClr>
            </a:pPr>
            <a:r>
              <a:rPr lang="en-US" sz="2000" dirty="0">
                <a:solidFill>
                  <a:srgbClr val="1F497D"/>
                </a:solidFill>
                <a:latin typeface="Aptos" panose="020B0004020202020204" pitchFamily="34" charset="0"/>
              </a:rPr>
              <a:t>Members will receive a Mastercard® Prepaid Benefits Card in the mail loaded with an annual amount based on the plan they choose. They can use their card for any combination of OTC, fitness membership, vision, or additional out-of-pocket dental costs. They can also shop online through </a:t>
            </a:r>
            <a:r>
              <a:rPr lang="en-US" sz="2000" dirty="0" err="1">
                <a:solidFill>
                  <a:srgbClr val="1F497D"/>
                </a:solidFill>
                <a:latin typeface="Aptos" panose="020B0004020202020204" pitchFamily="34" charset="0"/>
              </a:rPr>
              <a:t>NationsBenefits</a:t>
            </a:r>
            <a:r>
              <a:rPr lang="en-US" sz="2000" dirty="0">
                <a:solidFill>
                  <a:srgbClr val="1F497D"/>
                </a:solidFill>
                <a:latin typeface="Aptos" panose="020B0004020202020204" pitchFamily="34" charset="0"/>
              </a:rPr>
              <a:t> and get free home delivery on OTC products. </a:t>
            </a:r>
          </a:p>
          <a:p>
            <a:pPr>
              <a:buClr>
                <a:srgbClr val="004B70"/>
              </a:buClr>
            </a:pPr>
            <a:endParaRPr lang="en-US" sz="1100" dirty="0">
              <a:solidFill>
                <a:srgbClr val="00446A"/>
              </a:solidFill>
              <a:latin typeface="Aptos" panose="020B0004020202020204" pitchFamily="34" charset="0"/>
            </a:endParaRPr>
          </a:p>
          <a:p>
            <a:pPr>
              <a:buClr>
                <a:srgbClr val="004B70"/>
              </a:buClr>
            </a:pPr>
            <a:r>
              <a:rPr lang="en-US" sz="2000" dirty="0">
                <a:solidFill>
                  <a:srgbClr val="1F497D"/>
                </a:solidFill>
                <a:latin typeface="Aptos" panose="020B0004020202020204" pitchFamily="34" charset="0"/>
              </a:rPr>
              <a:t>For more information, members can call Member Services at 833-358-2404 (TTY:711) or visit the NationsBenefits website at: </a:t>
            </a:r>
            <a:r>
              <a:rPr lang="en-US" sz="2000" dirty="0">
                <a:solidFill>
                  <a:srgbClr val="1F497D"/>
                </a:solidFill>
                <a:latin typeface="Aptos" panose="020B0004020202020204" pitchFamily="34" charset="0"/>
                <a:hlinkClick r:id="rId3"/>
              </a:rPr>
              <a:t>www.McLarenMedicare.NationsBenefits.com</a:t>
            </a:r>
            <a:r>
              <a:rPr lang="en-US" sz="2000" dirty="0">
                <a:solidFill>
                  <a:srgbClr val="1F497D"/>
                </a:solidFill>
                <a:latin typeface="Aptos" panose="020B0004020202020204" pitchFamily="34" charset="0"/>
              </a:rPr>
              <a:t>.</a:t>
            </a:r>
          </a:p>
          <a:p>
            <a:pPr>
              <a:buClr>
                <a:srgbClr val="004B70"/>
              </a:buClr>
            </a:pPr>
            <a:endParaRPr lang="en-US" sz="1000" dirty="0">
              <a:solidFill>
                <a:srgbClr val="1F497D"/>
              </a:solidFill>
              <a:latin typeface="Aptos" panose="020B0004020202020204" pitchFamily="34" charset="0"/>
              <a:ea typeface="Axia" panose="020B0503030202020206" pitchFamily="34" charset="77"/>
            </a:endParaRPr>
          </a:p>
          <a:p>
            <a:pPr>
              <a:buClr>
                <a:srgbClr val="004B70"/>
              </a:buClr>
            </a:pPr>
            <a:r>
              <a:rPr lang="en-US" sz="2800" b="1" dirty="0">
                <a:solidFill>
                  <a:srgbClr val="004A70"/>
                </a:solidFill>
                <a:latin typeface="Aptos" panose="020B0004020202020204" pitchFamily="34" charset="0"/>
                <a:ea typeface="Axia" panose="020B0503030202020206" pitchFamily="34" charset="77"/>
              </a:rPr>
              <a:t>Groceries for SSBCI Members </a:t>
            </a:r>
            <a:r>
              <a:rPr lang="en-US" sz="1600" dirty="0">
                <a:solidFill>
                  <a:srgbClr val="1F497D"/>
                </a:solidFill>
                <a:latin typeface="Aptos" panose="020B0004020202020204" pitchFamily="34" charset="0"/>
                <a:ea typeface="Axia" panose="020B0503030202020206" pitchFamily="34" charset="77"/>
              </a:rPr>
              <a:t>(</a:t>
            </a:r>
            <a:r>
              <a:rPr lang="en-US" sz="1600" dirty="0">
                <a:solidFill>
                  <a:srgbClr val="1F497D"/>
                </a:solidFill>
                <a:latin typeface="Aptos" panose="020B0004020202020204" pitchFamily="34" charset="0"/>
              </a:rPr>
              <a:t>Special Supplemental Benefits for the Chronically Ill)</a:t>
            </a:r>
          </a:p>
          <a:p>
            <a:pPr>
              <a:buClr>
                <a:srgbClr val="004B70"/>
              </a:buClr>
            </a:pPr>
            <a:r>
              <a:rPr lang="en-US" sz="2000" dirty="0">
                <a:solidFill>
                  <a:srgbClr val="1F497D"/>
                </a:solidFill>
                <a:latin typeface="Aptos" panose="020B0004020202020204" pitchFamily="34" charset="0"/>
              </a:rPr>
              <a:t>Members with certain chronic condition(s) who meet additional criteria may be eligible for supplemental benefits for the chronically ill. Prior authorization is required. </a:t>
            </a:r>
          </a:p>
          <a:p>
            <a:pPr>
              <a:buClr>
                <a:srgbClr val="004B70"/>
              </a:buClr>
            </a:pPr>
            <a:endParaRPr lang="en-US" sz="1100" dirty="0">
              <a:solidFill>
                <a:srgbClr val="1F497D"/>
              </a:solidFill>
              <a:latin typeface="Aptos" panose="020B0004020202020204" pitchFamily="34" charset="0"/>
            </a:endParaRPr>
          </a:p>
          <a:p>
            <a:pPr>
              <a:buClr>
                <a:srgbClr val="004B70"/>
              </a:buClr>
            </a:pPr>
            <a:r>
              <a:rPr lang="en-US" sz="2000" dirty="0">
                <a:solidFill>
                  <a:srgbClr val="1F497D"/>
                </a:solidFill>
                <a:latin typeface="Aptos" panose="020B0004020202020204" pitchFamily="34" charset="0"/>
              </a:rPr>
              <a:t>Call Member Services at 833-358-2404 (TTY:711) to see if you qualify. (Inspire Plus plan only)</a:t>
            </a:r>
            <a:endParaRPr lang="en-US" sz="2800" dirty="0">
              <a:solidFill>
                <a:srgbClr val="004A70"/>
              </a:solidFill>
              <a:latin typeface="Aptos" panose="020B0004020202020204" pitchFamily="34" charset="0"/>
              <a:ea typeface="Axia" panose="020B0503030202020206" pitchFamily="34" charset="77"/>
            </a:endParaRPr>
          </a:p>
        </p:txBody>
      </p:sp>
      <p:sp>
        <p:nvSpPr>
          <p:cNvPr id="9" name="Slide Number Placeholder 6">
            <a:extLst>
              <a:ext uri="{FF2B5EF4-FFF2-40B4-BE49-F238E27FC236}">
                <a16:creationId xmlns:a16="http://schemas.microsoft.com/office/drawing/2014/main" id="{29EFBC47-7CFE-C00E-8A81-1BD096C8510D}"/>
              </a:ext>
            </a:extLst>
          </p:cNvPr>
          <p:cNvSpPr txBox="1">
            <a:spLocks/>
          </p:cNvSpPr>
          <p:nvPr/>
        </p:nvSpPr>
        <p:spPr>
          <a:xfrm>
            <a:off x="9135299" y="6406584"/>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F650146-6B97-8947-8A6A-007B49C06F2E}" type="slidenum">
              <a:rPr lang="en-US" smtClean="0"/>
              <a:pPr/>
              <a:t>10</a:t>
            </a:fld>
            <a:endParaRPr lang="en-US" dirty="0"/>
          </a:p>
        </p:txBody>
      </p:sp>
      <p:sp>
        <p:nvSpPr>
          <p:cNvPr id="4" name="TextBox 3">
            <a:extLst>
              <a:ext uri="{FF2B5EF4-FFF2-40B4-BE49-F238E27FC236}">
                <a16:creationId xmlns:a16="http://schemas.microsoft.com/office/drawing/2014/main" id="{C1001386-73D6-BC38-3CFD-F85F356DE510}"/>
              </a:ext>
            </a:extLst>
          </p:cNvPr>
          <p:cNvSpPr txBox="1"/>
          <p:nvPr/>
        </p:nvSpPr>
        <p:spPr>
          <a:xfrm>
            <a:off x="538843" y="589370"/>
            <a:ext cx="9018919" cy="646331"/>
          </a:xfrm>
          <a:prstGeom prst="rect">
            <a:avLst/>
          </a:prstGeom>
          <a:noFill/>
        </p:spPr>
        <p:txBody>
          <a:bodyPr wrap="square" rtlCol="0">
            <a:spAutoFit/>
          </a:bodyPr>
          <a:lstStyle/>
          <a:p>
            <a:r>
              <a:rPr lang="en-US" sz="3600" b="1" dirty="0">
                <a:solidFill>
                  <a:schemeClr val="bg1"/>
                </a:solidFill>
                <a:latin typeface="Aptos" panose="020B0004020202020204" pitchFamily="34" charset="0"/>
              </a:rPr>
              <a:t>McLaren Medicare - </a:t>
            </a:r>
            <a:r>
              <a:rPr lang="en-US" sz="2800" b="1" dirty="0">
                <a:solidFill>
                  <a:schemeClr val="bg1"/>
                </a:solidFill>
                <a:latin typeface="Aptos" panose="020B0004020202020204" pitchFamily="34" charset="0"/>
              </a:rPr>
              <a:t>Vendor Partners</a:t>
            </a:r>
          </a:p>
        </p:txBody>
      </p:sp>
      <p:pic>
        <p:nvPicPr>
          <p:cNvPr id="7" name="Picture 6">
            <a:extLst>
              <a:ext uri="{FF2B5EF4-FFF2-40B4-BE49-F238E27FC236}">
                <a16:creationId xmlns:a16="http://schemas.microsoft.com/office/drawing/2014/main" id="{2E6F1F9A-146B-3B1D-4700-4B6FE3CA3589}"/>
              </a:ext>
            </a:extLst>
          </p:cNvPr>
          <p:cNvPicPr>
            <a:picLocks noChangeAspect="1"/>
          </p:cNvPicPr>
          <p:nvPr/>
        </p:nvPicPr>
        <p:blipFill>
          <a:blip r:embed="rId4"/>
          <a:stretch>
            <a:fillRect/>
          </a:stretch>
        </p:blipFill>
        <p:spPr>
          <a:xfrm>
            <a:off x="9195318" y="5927154"/>
            <a:ext cx="2198109" cy="726196"/>
          </a:xfrm>
          <a:prstGeom prst="rect">
            <a:avLst/>
          </a:prstGeom>
        </p:spPr>
      </p:pic>
      <p:sp>
        <p:nvSpPr>
          <p:cNvPr id="3" name="TextBox 2">
            <a:extLst>
              <a:ext uri="{FF2B5EF4-FFF2-40B4-BE49-F238E27FC236}">
                <a16:creationId xmlns:a16="http://schemas.microsoft.com/office/drawing/2014/main" id="{26C8BD1A-17E7-2162-4942-8B6AED03C77A}"/>
              </a:ext>
            </a:extLst>
          </p:cNvPr>
          <p:cNvSpPr txBox="1"/>
          <p:nvPr/>
        </p:nvSpPr>
        <p:spPr>
          <a:xfrm>
            <a:off x="8110635" y="86291"/>
            <a:ext cx="4081365" cy="707886"/>
          </a:xfrm>
          <a:prstGeom prst="rect">
            <a:avLst/>
          </a:prstGeom>
          <a:noFill/>
        </p:spPr>
        <p:txBody>
          <a:bodyPr wrap="square">
            <a:spAutoFit/>
          </a:bodyPr>
          <a:lstStyle/>
          <a:p>
            <a:r>
              <a:rPr lang="en-US" sz="800" b="0" i="1" dirty="0">
                <a:solidFill>
                  <a:schemeClr val="bg2"/>
                </a:solidFill>
                <a:effectLst/>
                <a:latin typeface="Roboto" panose="02000000000000000000" pitchFamily="2" charset="0"/>
              </a:rPr>
              <a:t>Agent/Broker use only. Confidential and proprietary. Not to be distributed or shared with Medicare beneficiaries. Distribution to any person or company is prohibited and may be grounds for contract termination. The plan and benefit information contained in this document is pending government approval and subject to change. Final 2027 plan and benefit information may be discussed with beneficiaries on or after October 1.</a:t>
            </a:r>
            <a:endParaRPr lang="en-US" sz="800" i="1" dirty="0">
              <a:solidFill>
                <a:schemeClr val="bg2"/>
              </a:solidFill>
            </a:endParaRPr>
          </a:p>
        </p:txBody>
      </p:sp>
    </p:spTree>
    <p:extLst>
      <p:ext uri="{BB962C8B-B14F-4D97-AF65-F5344CB8AC3E}">
        <p14:creationId xmlns:p14="http://schemas.microsoft.com/office/powerpoint/2010/main" val="41221028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CDAEF-E8FA-0CE7-0834-6DBB2FE905D0}"/>
              </a:ext>
            </a:extLst>
          </p:cNvPr>
          <p:cNvSpPr>
            <a:spLocks noGrp="1"/>
          </p:cNvSpPr>
          <p:nvPr>
            <p:ph type="ctrTitle"/>
          </p:nvPr>
        </p:nvSpPr>
        <p:spPr>
          <a:xfrm>
            <a:off x="1704975" y="778402"/>
            <a:ext cx="9144000" cy="3731842"/>
          </a:xfrm>
        </p:spPr>
        <p:txBody>
          <a:bodyPr>
            <a:normAutofit/>
          </a:bodyPr>
          <a:lstStyle/>
          <a:p>
            <a:r>
              <a:rPr lang="en-US" sz="5400" b="1" dirty="0">
                <a:solidFill>
                  <a:schemeClr val="bg1"/>
                </a:solidFill>
                <a:latin typeface="Aptos" panose="020B0004020202020204" pitchFamily="34" charset="0"/>
              </a:rPr>
              <a:t>McLaren Medicare</a:t>
            </a:r>
            <a:br>
              <a:rPr lang="en-US" b="1" dirty="0">
                <a:solidFill>
                  <a:schemeClr val="bg1"/>
                </a:solidFill>
                <a:latin typeface="Aptos" panose="020B0004020202020204" pitchFamily="34" charset="0"/>
              </a:rPr>
            </a:br>
            <a:br>
              <a:rPr lang="en-US" b="1" dirty="0">
                <a:solidFill>
                  <a:schemeClr val="bg1"/>
                </a:solidFill>
                <a:latin typeface="Aptos" panose="020B0004020202020204" pitchFamily="34" charset="0"/>
              </a:rPr>
            </a:br>
            <a:r>
              <a:rPr lang="en-US" sz="4400" b="1" dirty="0">
                <a:solidFill>
                  <a:schemeClr val="bg1"/>
                </a:solidFill>
                <a:latin typeface="Aptos" panose="020B0004020202020204" pitchFamily="34" charset="0"/>
              </a:rPr>
              <a:t>Part D (Rx), Dental &amp; Optional Supplemental Dental</a:t>
            </a:r>
          </a:p>
        </p:txBody>
      </p:sp>
      <p:sp>
        <p:nvSpPr>
          <p:cNvPr id="3" name="TextBox 2">
            <a:extLst>
              <a:ext uri="{FF2B5EF4-FFF2-40B4-BE49-F238E27FC236}">
                <a16:creationId xmlns:a16="http://schemas.microsoft.com/office/drawing/2014/main" id="{B8203C01-41AA-EADC-5846-7DC682290E13}"/>
              </a:ext>
            </a:extLst>
          </p:cNvPr>
          <p:cNvSpPr txBox="1"/>
          <p:nvPr/>
        </p:nvSpPr>
        <p:spPr>
          <a:xfrm>
            <a:off x="500659" y="6046075"/>
            <a:ext cx="4547286" cy="400110"/>
          </a:xfrm>
          <a:prstGeom prst="rect">
            <a:avLst/>
          </a:prstGeom>
          <a:noFill/>
        </p:spPr>
        <p:txBody>
          <a:bodyPr wrap="square"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000" dirty="0">
                <a:solidFill>
                  <a:schemeClr val="bg1"/>
                </a:solidFill>
                <a:latin typeface="Axia" panose="020B0503030202020206" pitchFamily="34" charset="77"/>
                <a:ea typeface="Axia" panose="020B0503030202020206" pitchFamily="34" charset="77"/>
              </a:rPr>
              <a:t>2027</a:t>
            </a:r>
          </a:p>
        </p:txBody>
      </p:sp>
      <p:pic>
        <p:nvPicPr>
          <p:cNvPr id="7" name="Picture 6">
            <a:extLst>
              <a:ext uri="{FF2B5EF4-FFF2-40B4-BE49-F238E27FC236}">
                <a16:creationId xmlns:a16="http://schemas.microsoft.com/office/drawing/2014/main" id="{80011686-E0F1-DA07-A3B6-38DD820118C0}"/>
              </a:ext>
            </a:extLst>
          </p:cNvPr>
          <p:cNvPicPr>
            <a:picLocks noChangeAspect="1"/>
          </p:cNvPicPr>
          <p:nvPr/>
        </p:nvPicPr>
        <p:blipFill>
          <a:blip r:embed="rId4"/>
          <a:stretch>
            <a:fillRect/>
          </a:stretch>
        </p:blipFill>
        <p:spPr>
          <a:xfrm>
            <a:off x="9195318" y="5927154"/>
            <a:ext cx="2198109" cy="726196"/>
          </a:xfrm>
          <a:prstGeom prst="rect">
            <a:avLst/>
          </a:prstGeom>
        </p:spPr>
      </p:pic>
      <p:sp>
        <p:nvSpPr>
          <p:cNvPr id="5" name="Oval 4">
            <a:extLst>
              <a:ext uri="{FF2B5EF4-FFF2-40B4-BE49-F238E27FC236}">
                <a16:creationId xmlns:a16="http://schemas.microsoft.com/office/drawing/2014/main" id="{30D08243-32FA-9ED9-9CE1-1B7CA653D474}"/>
              </a:ext>
            </a:extLst>
          </p:cNvPr>
          <p:cNvSpPr/>
          <p:nvPr/>
        </p:nvSpPr>
        <p:spPr>
          <a:xfrm rot="20530614">
            <a:off x="118325" y="108212"/>
            <a:ext cx="3173299" cy="3063116"/>
          </a:xfrm>
          <a:prstGeom prst="ellipse">
            <a:avLst/>
          </a:prstGeom>
          <a:solidFill>
            <a:srgbClr val="BCE4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7" descr="Medicine with solid fill">
            <a:extLst>
              <a:ext uri="{FF2B5EF4-FFF2-40B4-BE49-F238E27FC236}">
                <a16:creationId xmlns:a16="http://schemas.microsoft.com/office/drawing/2014/main" id="{2F9EA16F-6882-B905-BED9-ECC48BD302C7}"/>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rot="20854445">
            <a:off x="701235" y="434611"/>
            <a:ext cx="2080608" cy="2080608"/>
          </a:xfrm>
          <a:prstGeom prst="rect">
            <a:avLst/>
          </a:prstGeom>
        </p:spPr>
      </p:pic>
      <p:sp>
        <p:nvSpPr>
          <p:cNvPr id="6" name="TextBox 5">
            <a:extLst>
              <a:ext uri="{FF2B5EF4-FFF2-40B4-BE49-F238E27FC236}">
                <a16:creationId xmlns:a16="http://schemas.microsoft.com/office/drawing/2014/main" id="{58E55A94-E12B-520C-4FDA-BC7B3B3F6ECB}"/>
              </a:ext>
            </a:extLst>
          </p:cNvPr>
          <p:cNvSpPr txBox="1"/>
          <p:nvPr/>
        </p:nvSpPr>
        <p:spPr>
          <a:xfrm>
            <a:off x="1178957" y="5914984"/>
            <a:ext cx="4081365" cy="707886"/>
          </a:xfrm>
          <a:prstGeom prst="rect">
            <a:avLst/>
          </a:prstGeom>
          <a:noFill/>
        </p:spPr>
        <p:txBody>
          <a:bodyPr wrap="square">
            <a:spAutoFit/>
          </a:bodyPr>
          <a:lstStyle/>
          <a:p>
            <a:r>
              <a:rPr lang="en-US" sz="800" b="0" i="1" dirty="0">
                <a:solidFill>
                  <a:schemeClr val="bg2"/>
                </a:solidFill>
                <a:effectLst/>
                <a:latin typeface="Roboto" panose="02000000000000000000" pitchFamily="2" charset="0"/>
              </a:rPr>
              <a:t>Agent/Broker use only. Confidential and proprietary. Not to be distributed or shared with Medicare beneficiaries. Distribution to any person or company is prohibited and may be grounds for contract termination. The plan and benefit information contained in this document is pending government approval and subject to change. Final 2027 plan and benefit information may be discussed with beneficiaries on or after October 1.</a:t>
            </a:r>
            <a:endParaRPr lang="en-US" sz="800" i="1" dirty="0">
              <a:solidFill>
                <a:schemeClr val="bg2"/>
              </a:solidFill>
            </a:endParaRPr>
          </a:p>
        </p:txBody>
      </p:sp>
    </p:spTree>
    <p:extLst>
      <p:ext uri="{BB962C8B-B14F-4D97-AF65-F5344CB8AC3E}">
        <p14:creationId xmlns:p14="http://schemas.microsoft.com/office/powerpoint/2010/main" val="3459968010"/>
      </p:ext>
    </p:extLst>
  </p:cSld>
  <p:clrMapOvr>
    <a:masterClrMapping/>
  </p:clrMapOvr>
  <p:extLst>
    <p:ext uri="{6950BFC3-D8DA-4A85-94F7-54DA5524770B}">
      <p188:commentRel xmlns:p188="http://schemas.microsoft.com/office/powerpoint/2018/8/main" r:id="rId2"/>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C569990A-3139-ED79-FFB3-686F3B11F2F9}"/>
              </a:ext>
            </a:extLst>
          </p:cNvPr>
          <p:cNvPicPr>
            <a:picLocks noChangeAspect="1"/>
          </p:cNvPicPr>
          <p:nvPr/>
        </p:nvPicPr>
        <p:blipFill>
          <a:blip r:embed="rId3"/>
          <a:srcRect b="78544"/>
          <a:stretch>
            <a:fillRect/>
          </a:stretch>
        </p:blipFill>
        <p:spPr>
          <a:xfrm>
            <a:off x="0" y="0"/>
            <a:ext cx="12192000" cy="1471449"/>
          </a:xfrm>
          <a:prstGeom prst="rect">
            <a:avLst/>
          </a:prstGeom>
        </p:spPr>
      </p:pic>
      <p:graphicFrame>
        <p:nvGraphicFramePr>
          <p:cNvPr id="4" name="Table 3">
            <a:extLst>
              <a:ext uri="{FF2B5EF4-FFF2-40B4-BE49-F238E27FC236}">
                <a16:creationId xmlns:a16="http://schemas.microsoft.com/office/drawing/2014/main" id="{6D84F67B-9098-0633-E306-19A3BAE5AEA7}"/>
              </a:ext>
            </a:extLst>
          </p:cNvPr>
          <p:cNvGraphicFramePr>
            <a:graphicFrameLocks noGrp="1"/>
          </p:cNvGraphicFramePr>
          <p:nvPr>
            <p:extLst>
              <p:ext uri="{D42A27DB-BD31-4B8C-83A1-F6EECF244321}">
                <p14:modId xmlns:p14="http://schemas.microsoft.com/office/powerpoint/2010/main" val="2686693307"/>
              </p:ext>
            </p:extLst>
          </p:nvPr>
        </p:nvGraphicFramePr>
        <p:xfrm>
          <a:off x="1381539" y="1902202"/>
          <a:ext cx="9392478" cy="3850224"/>
        </p:xfrm>
        <a:graphic>
          <a:graphicData uri="http://schemas.openxmlformats.org/drawingml/2006/table">
            <a:tbl>
              <a:tblPr/>
              <a:tblGrid>
                <a:gridCol w="1565774">
                  <a:extLst>
                    <a:ext uri="{9D8B030D-6E8A-4147-A177-3AD203B41FA5}">
                      <a16:colId xmlns:a16="http://schemas.microsoft.com/office/drawing/2014/main" val="1724760057"/>
                    </a:ext>
                  </a:extLst>
                </a:gridCol>
                <a:gridCol w="1008002">
                  <a:extLst>
                    <a:ext uri="{9D8B030D-6E8A-4147-A177-3AD203B41FA5}">
                      <a16:colId xmlns:a16="http://schemas.microsoft.com/office/drawing/2014/main" val="2643856666"/>
                    </a:ext>
                  </a:extLst>
                </a:gridCol>
                <a:gridCol w="1146422">
                  <a:extLst>
                    <a:ext uri="{9D8B030D-6E8A-4147-A177-3AD203B41FA5}">
                      <a16:colId xmlns:a16="http://schemas.microsoft.com/office/drawing/2014/main" val="3830108040"/>
                    </a:ext>
                  </a:extLst>
                </a:gridCol>
                <a:gridCol w="1157552">
                  <a:extLst>
                    <a:ext uri="{9D8B030D-6E8A-4147-A177-3AD203B41FA5}">
                      <a16:colId xmlns:a16="http://schemas.microsoft.com/office/drawing/2014/main" val="2752625103"/>
                    </a:ext>
                  </a:extLst>
                </a:gridCol>
                <a:gridCol w="1146422">
                  <a:extLst>
                    <a:ext uri="{9D8B030D-6E8A-4147-A177-3AD203B41FA5}">
                      <a16:colId xmlns:a16="http://schemas.microsoft.com/office/drawing/2014/main" val="3917070215"/>
                    </a:ext>
                  </a:extLst>
                </a:gridCol>
                <a:gridCol w="1190942">
                  <a:extLst>
                    <a:ext uri="{9D8B030D-6E8A-4147-A177-3AD203B41FA5}">
                      <a16:colId xmlns:a16="http://schemas.microsoft.com/office/drawing/2014/main" val="3987446698"/>
                    </a:ext>
                  </a:extLst>
                </a:gridCol>
                <a:gridCol w="1101900">
                  <a:extLst>
                    <a:ext uri="{9D8B030D-6E8A-4147-A177-3AD203B41FA5}">
                      <a16:colId xmlns:a16="http://schemas.microsoft.com/office/drawing/2014/main" val="1261221952"/>
                    </a:ext>
                  </a:extLst>
                </a:gridCol>
                <a:gridCol w="1075464">
                  <a:extLst>
                    <a:ext uri="{9D8B030D-6E8A-4147-A177-3AD203B41FA5}">
                      <a16:colId xmlns:a16="http://schemas.microsoft.com/office/drawing/2014/main" val="3055309009"/>
                    </a:ext>
                  </a:extLst>
                </a:gridCol>
              </a:tblGrid>
              <a:tr h="427856">
                <a:tc gridSpan="8">
                  <a:txBody>
                    <a:bodyPr/>
                    <a:lstStyle/>
                    <a:p>
                      <a:pPr marL="0" marR="0" algn="ctr" fontAlgn="ctr">
                        <a:lnSpc>
                          <a:spcPct val="107000"/>
                        </a:lnSpc>
                        <a:spcBef>
                          <a:spcPts val="0"/>
                        </a:spcBef>
                        <a:spcAft>
                          <a:spcPts val="0"/>
                        </a:spcAft>
                      </a:pPr>
                      <a:r>
                        <a:rPr lang="en-US" sz="16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t>Standard Pharmacy 1-Month Supply</a:t>
                      </a:r>
                      <a:endParaRPr lang="en-US" sz="1600" kern="100" dirty="0">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446A"/>
                    </a:solidFill>
                  </a:tcPr>
                </a:tc>
                <a:tc hMerge="1">
                  <a:txBody>
                    <a:bodyPr/>
                    <a:lstStyle/>
                    <a:p>
                      <a:endParaRPr lang="en-US"/>
                    </a:p>
                  </a:txBody>
                  <a:tcPr/>
                </a:tc>
                <a:tc hMerge="1">
                  <a:txBody>
                    <a:bodyPr/>
                    <a:lstStyle/>
                    <a:p>
                      <a:endParaRPr lang="en-US"/>
                    </a:p>
                  </a:txBody>
                  <a:tcPr/>
                </a:tc>
                <a:tc hMerge="1">
                  <a:txBody>
                    <a:bodyPr/>
                    <a:lstStyle/>
                    <a:p>
                      <a:endParaRPr lang="en-US"/>
                    </a:p>
                  </a:txBody>
                  <a:tcPr>
                    <a:lnL w="12700" cap="flat" cmpd="sng" algn="ctr">
                      <a:solidFill>
                        <a:srgbClr val="000000"/>
                      </a:solidFill>
                      <a:prstDash val="solid"/>
                      <a:round/>
                      <a:headEnd type="none" w="med" len="med"/>
                      <a:tailEnd type="none" w="med" len="med"/>
                    </a:lnL>
                  </a:tcPr>
                </a:tc>
                <a:tc hMerge="1">
                  <a:txBody>
                    <a:bodyPr/>
                    <a:lstStyle/>
                    <a:p>
                      <a:endParaRPr lang="en-US"/>
                    </a:p>
                  </a:txBody>
                  <a:tcPr>
                    <a:lnL w="12700" cap="flat" cmpd="sng" algn="ctr">
                      <a:solidFill>
                        <a:srgbClr val="000000"/>
                      </a:solidFill>
                      <a:prstDash val="solid"/>
                      <a:round/>
                      <a:headEnd type="none" w="med" len="med"/>
                      <a:tailEnd type="none" w="med" len="med"/>
                    </a:lnL>
                  </a:tcPr>
                </a:tc>
                <a:tc hMerge="1">
                  <a:txBody>
                    <a:bodyPr/>
                    <a:lstStyle/>
                    <a:p>
                      <a:endParaRPr lang="en-US"/>
                    </a:p>
                  </a:txBody>
                  <a:tcPr>
                    <a:lnL w="12700" cap="flat" cmpd="sng" algn="ctr">
                      <a:solidFill>
                        <a:srgbClr val="000000"/>
                      </a:solidFill>
                      <a:prstDash val="solid"/>
                      <a:round/>
                      <a:headEnd type="none" w="med" len="med"/>
                      <a:tailEnd type="none" w="med" len="med"/>
                    </a:lnL>
                  </a:tcPr>
                </a:tc>
                <a:tc hMerge="1">
                  <a:txBody>
                    <a:bodyPr/>
                    <a:lstStyle/>
                    <a:p>
                      <a:endParaRPr lang="en-US"/>
                    </a:p>
                  </a:txBody>
                  <a:tcPr>
                    <a:lnL w="12700" cap="flat" cmpd="sng" algn="ctr">
                      <a:solidFill>
                        <a:srgbClr val="000000"/>
                      </a:solidFill>
                      <a:prstDash val="solid"/>
                      <a:round/>
                      <a:headEnd type="none" w="med" len="med"/>
                      <a:tailEnd type="none" w="med" len="med"/>
                    </a:lnL>
                  </a:tcPr>
                </a:tc>
                <a:tc hMerge="1">
                  <a:txBody>
                    <a:bodyPr/>
                    <a:lstStyle/>
                    <a:p>
                      <a:endParaRPr lang="en-US"/>
                    </a:p>
                  </a:txBody>
                  <a:tcPr>
                    <a:lnL w="12700" cap="flat" cmpd="sng" algn="ctr">
                      <a:solidFill>
                        <a:srgbClr val="000000"/>
                      </a:solidFill>
                      <a:prstDash val="solid"/>
                      <a:round/>
                      <a:headEnd type="none" w="med" len="med"/>
                      <a:tailEnd type="none" w="med" len="med"/>
                    </a:lnL>
                  </a:tcPr>
                </a:tc>
                <a:extLst>
                  <a:ext uri="{0D108BD9-81ED-4DB2-BD59-A6C34878D82A}">
                    <a16:rowId xmlns:a16="http://schemas.microsoft.com/office/drawing/2014/main" val="868448459"/>
                  </a:ext>
                </a:extLst>
              </a:tr>
              <a:tr h="811583">
                <a:tc>
                  <a:txBody>
                    <a:bodyPr/>
                    <a:lstStyle/>
                    <a:p>
                      <a:pPr marL="0" marR="0" algn="ctr" fontAlgn="ctr">
                        <a:lnSpc>
                          <a:spcPct val="107000"/>
                        </a:lnSpc>
                        <a:spcBef>
                          <a:spcPts val="0"/>
                        </a:spcBef>
                        <a:spcAft>
                          <a:spcPts val="0"/>
                        </a:spcAft>
                      </a:pPr>
                      <a: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t> </a:t>
                      </a:r>
                      <a:endParaRPr lang="en-US" sz="1400" b="1" kern="100" dirty="0">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5A4"/>
                    </a:solidFill>
                  </a:tcPr>
                </a:tc>
                <a:tc>
                  <a:txBody>
                    <a:bodyPr/>
                    <a:lstStyle/>
                    <a:p>
                      <a:pPr marL="0" marR="0" algn="ctr" fontAlgn="ctr">
                        <a:lnSpc>
                          <a:spcPct val="107000"/>
                        </a:lnSpc>
                        <a:spcBef>
                          <a:spcPts val="0"/>
                        </a:spcBef>
                        <a:spcAft>
                          <a:spcPts val="0"/>
                        </a:spcAft>
                      </a:pPr>
                      <a: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t>Deductible</a:t>
                      </a:r>
                      <a:endParaRPr lang="en-US" sz="1400" b="1" kern="100" dirty="0">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5A4"/>
                    </a:solidFill>
                  </a:tcPr>
                </a:tc>
                <a:tc>
                  <a:txBody>
                    <a:bodyPr/>
                    <a:lstStyle/>
                    <a:p>
                      <a:pPr marL="0" marR="0" algn="ctr" fontAlgn="ctr">
                        <a:lnSpc>
                          <a:spcPct val="107000"/>
                        </a:lnSpc>
                        <a:spcBef>
                          <a:spcPts val="0"/>
                        </a:spcBef>
                        <a:spcAft>
                          <a:spcPts val="0"/>
                        </a:spcAft>
                      </a:pPr>
                      <a: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t>Tier 1</a:t>
                      </a:r>
                      <a:b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br>
                      <a: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t>Preferred</a:t>
                      </a:r>
                      <a:b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br>
                      <a: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t>Generic</a:t>
                      </a:r>
                      <a:endParaRPr lang="en-US" sz="1400" b="1" kern="100" dirty="0">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5A4"/>
                    </a:solidFill>
                  </a:tcPr>
                </a:tc>
                <a:tc>
                  <a:txBody>
                    <a:bodyPr/>
                    <a:lstStyle/>
                    <a:p>
                      <a:pPr marL="0" marR="0" algn="ctr" fontAlgn="ctr">
                        <a:lnSpc>
                          <a:spcPct val="107000"/>
                        </a:lnSpc>
                        <a:spcBef>
                          <a:spcPts val="0"/>
                        </a:spcBef>
                        <a:spcAft>
                          <a:spcPts val="0"/>
                        </a:spcAft>
                      </a:pPr>
                      <a: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t>Tier 2</a:t>
                      </a:r>
                      <a:b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br>
                      <a: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t>Generic</a:t>
                      </a:r>
                      <a:endParaRPr lang="en-US" sz="1400" b="1" kern="100" dirty="0">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solidFill>
                      <a:srgbClr val="0065A4"/>
                    </a:solidFill>
                  </a:tcPr>
                </a:tc>
                <a:tc>
                  <a:txBody>
                    <a:bodyPr/>
                    <a:lstStyle/>
                    <a:p>
                      <a:pPr marL="0" marR="0" algn="ctr" fontAlgn="ctr">
                        <a:lnSpc>
                          <a:spcPct val="107000"/>
                        </a:lnSpc>
                        <a:spcBef>
                          <a:spcPts val="0"/>
                        </a:spcBef>
                        <a:spcAft>
                          <a:spcPts val="0"/>
                        </a:spcAft>
                      </a:pPr>
                      <a: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t>Tier 3</a:t>
                      </a:r>
                      <a:b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br>
                      <a: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t>Preferred </a:t>
                      </a:r>
                      <a:b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br>
                      <a: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t>Brand</a:t>
                      </a:r>
                      <a:endParaRPr lang="en-US" sz="1400" b="1" kern="100" dirty="0">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solidFill>
                      <a:srgbClr val="0065A4"/>
                    </a:solidFill>
                  </a:tcPr>
                </a:tc>
                <a:tc>
                  <a:txBody>
                    <a:bodyPr/>
                    <a:lstStyle/>
                    <a:p>
                      <a:pPr marL="0" marR="0" algn="ctr" fontAlgn="ctr">
                        <a:lnSpc>
                          <a:spcPct val="107000"/>
                        </a:lnSpc>
                        <a:spcBef>
                          <a:spcPts val="0"/>
                        </a:spcBef>
                        <a:spcAft>
                          <a:spcPts val="0"/>
                        </a:spcAft>
                      </a:pPr>
                      <a: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t>Tier 4</a:t>
                      </a:r>
                      <a:b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br>
                      <a: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t>Non-Preferred</a:t>
                      </a:r>
                      <a:b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br>
                      <a: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t>Brand</a:t>
                      </a:r>
                      <a:endParaRPr lang="en-US" sz="1400" b="1" kern="100" dirty="0">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solidFill>
                      <a:srgbClr val="0065A4"/>
                    </a:solidFill>
                  </a:tcPr>
                </a:tc>
                <a:tc>
                  <a:txBody>
                    <a:bodyPr/>
                    <a:lstStyle/>
                    <a:p>
                      <a:pPr marL="0" marR="0" algn="ctr" fontAlgn="ctr">
                        <a:lnSpc>
                          <a:spcPct val="107000"/>
                        </a:lnSpc>
                        <a:spcBef>
                          <a:spcPts val="0"/>
                        </a:spcBef>
                        <a:spcAft>
                          <a:spcPts val="0"/>
                        </a:spcAft>
                      </a:pPr>
                      <a: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t>Tier 5</a:t>
                      </a:r>
                      <a:b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br>
                      <a: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t>Specialty</a:t>
                      </a:r>
                    </a:p>
                    <a:p>
                      <a:pPr marL="0" marR="0" algn="ctr" fontAlgn="ctr">
                        <a:lnSpc>
                          <a:spcPct val="107000"/>
                        </a:lnSpc>
                        <a:spcBef>
                          <a:spcPts val="0"/>
                        </a:spcBef>
                        <a:spcAft>
                          <a:spcPts val="0"/>
                        </a:spcAft>
                      </a:pPr>
                      <a:r>
                        <a:rPr lang="en-US" sz="1400" b="1" kern="1200" dirty="0">
                          <a:solidFill>
                            <a:srgbClr val="FFFFFF"/>
                          </a:solidFill>
                          <a:effectLst/>
                          <a:latin typeface="Aptos" panose="020B0004020202020204" pitchFamily="34" charset="0"/>
                          <a:ea typeface="Calibri" panose="020F0502020204030204" pitchFamily="34" charset="0"/>
                          <a:cs typeface="Calibri" panose="020F0502020204030204" pitchFamily="34" charset="0"/>
                        </a:rPr>
                        <a:t>(1-month supply only)</a:t>
                      </a:r>
                      <a:endParaRPr lang="en-US" sz="1400" b="1" kern="100" dirty="0">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solidFill>
                      <a:srgbClr val="0065A4"/>
                    </a:solidFill>
                  </a:tcPr>
                </a:tc>
                <a:tc>
                  <a:txBody>
                    <a:bodyPr/>
                    <a:lstStyle/>
                    <a:p>
                      <a:pPr marL="0" marR="0" algn="ctr" fontAlgn="ctr">
                        <a:lnSpc>
                          <a:spcPct val="107000"/>
                        </a:lnSpc>
                        <a:spcBef>
                          <a:spcPts val="0"/>
                        </a:spcBef>
                        <a:spcAft>
                          <a:spcPts val="0"/>
                        </a:spcAft>
                      </a:pPr>
                      <a: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t>Tier 6</a:t>
                      </a:r>
                      <a:b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br>
                      <a: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t>Select Care Drugs</a:t>
                      </a:r>
                      <a:endParaRPr lang="en-US" sz="1400" b="1" kern="100" dirty="0">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solidFill>
                      <a:srgbClr val="0065A4"/>
                    </a:solidFill>
                  </a:tcPr>
                </a:tc>
                <a:extLst>
                  <a:ext uri="{0D108BD9-81ED-4DB2-BD59-A6C34878D82A}">
                    <a16:rowId xmlns:a16="http://schemas.microsoft.com/office/drawing/2014/main" val="2493146604"/>
                  </a:ext>
                </a:extLst>
              </a:tr>
              <a:tr h="618414">
                <a:tc>
                  <a:txBody>
                    <a:bodyPr/>
                    <a:lstStyle/>
                    <a:p>
                      <a:pPr marL="0" marR="0" algn="ctr" fontAlgn="ctr">
                        <a:lnSpc>
                          <a:spcPct val="107000"/>
                        </a:lnSpc>
                        <a:spcBef>
                          <a:spcPts val="0"/>
                        </a:spcBef>
                        <a:spcAft>
                          <a:spcPts val="0"/>
                        </a:spcAft>
                      </a:pPr>
                      <a:r>
                        <a:rPr lang="en-US" sz="1400" b="1" kern="100" dirty="0">
                          <a:solidFill>
                            <a:schemeClr val="bg1"/>
                          </a:solidFill>
                          <a:effectLst/>
                          <a:latin typeface="Aptos" panose="020B0004020202020204" pitchFamily="34" charset="0"/>
                          <a:ea typeface="Calibri" panose="020F0502020204030204" pitchFamily="34" charset="0"/>
                          <a:cs typeface="Times New Roman" panose="02020603050405020304" pitchFamily="18" charset="0"/>
                        </a:rPr>
                        <a:t>Inspire</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5A4"/>
                    </a:solidFill>
                  </a:tcPr>
                </a:tc>
                <a:tc>
                  <a:txBody>
                    <a:bodyPr/>
                    <a:lstStyle/>
                    <a:p>
                      <a:pPr marL="0" marR="0" algn="ctr" fontAlgn="ctr">
                        <a:lnSpc>
                          <a:spcPct val="107000"/>
                        </a:lnSpc>
                        <a:spcBef>
                          <a:spcPts val="0"/>
                        </a:spcBef>
                        <a:spcAft>
                          <a:spcPts val="0"/>
                        </a:spcAft>
                      </a:pPr>
                      <a:r>
                        <a:rPr lang="en-US" sz="1400" b="1" kern="1200" dirty="0">
                          <a:solidFill>
                            <a:srgbClr val="007295"/>
                          </a:solidFill>
                          <a:effectLst/>
                          <a:latin typeface="Aptos" panose="020B0004020202020204" pitchFamily="34" charset="0"/>
                          <a:ea typeface="Times New Roman" panose="02020603050405020304" pitchFamily="18" charset="0"/>
                          <a:cs typeface="Calibri" panose="020F0502020204030204" pitchFamily="34" charset="0"/>
                        </a:rPr>
                        <a:t>$615</a:t>
                      </a:r>
                      <a:endPar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fontAlgn="ctr">
                        <a:lnSpc>
                          <a:spcPct val="107000"/>
                        </a:lnSpc>
                        <a:spcBef>
                          <a:spcPts val="0"/>
                        </a:spcBef>
                        <a:spcAft>
                          <a:spcPts val="0"/>
                        </a:spcAft>
                      </a:pPr>
                      <a:r>
                        <a:rPr lang="en-US" sz="1400" b="1" kern="1200" dirty="0">
                          <a:solidFill>
                            <a:srgbClr val="007295"/>
                          </a:solidFill>
                          <a:effectLst/>
                          <a:latin typeface="Aptos" panose="020B0004020202020204" pitchFamily="34" charset="0"/>
                          <a:ea typeface="Times New Roman" panose="02020603050405020304" pitchFamily="18" charset="0"/>
                          <a:cs typeface="Times New Roman" panose="02020603050405020304" pitchFamily="18" charset="0"/>
                        </a:rPr>
                        <a:t>$0</a:t>
                      </a:r>
                      <a:endPar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fontAlgn="ctr">
                        <a:lnSpc>
                          <a:spcPct val="107000"/>
                        </a:lnSpc>
                        <a:spcBef>
                          <a:spcPts val="0"/>
                        </a:spcBef>
                        <a:spcAft>
                          <a:spcPts val="0"/>
                        </a:spcAft>
                      </a:pPr>
                      <a:r>
                        <a:rPr lang="en-US" sz="1400" b="1" kern="1200" dirty="0">
                          <a:solidFill>
                            <a:srgbClr val="007295"/>
                          </a:solidFill>
                          <a:effectLst/>
                          <a:latin typeface="Aptos" panose="020B0004020202020204" pitchFamily="34" charset="0"/>
                          <a:ea typeface="Times New Roman" panose="02020603050405020304" pitchFamily="18" charset="0"/>
                          <a:cs typeface="Times New Roman" panose="02020603050405020304" pitchFamily="18" charset="0"/>
                        </a:rPr>
                        <a:t>$12</a:t>
                      </a:r>
                      <a:endPar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fontAlgn="ctr">
                        <a:lnSpc>
                          <a:spcPct val="107000"/>
                        </a:lnSpc>
                        <a:spcBef>
                          <a:spcPts val="0"/>
                        </a:spcBef>
                        <a:spcAft>
                          <a:spcPts val="0"/>
                        </a:spcAft>
                      </a:pPr>
                      <a:r>
                        <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rPr>
                        <a:t>25%</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fontAlgn="ctr">
                        <a:lnSpc>
                          <a:spcPct val="107000"/>
                        </a:lnSpc>
                        <a:spcBef>
                          <a:spcPts val="0"/>
                        </a:spcBef>
                        <a:spcAft>
                          <a:spcPts val="0"/>
                        </a:spcAft>
                      </a:pPr>
                      <a:r>
                        <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rPr>
                        <a:t>25%</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CE4E5"/>
                    </a:solidFill>
                  </a:tcPr>
                </a:tc>
                <a:tc>
                  <a:txBody>
                    <a:bodyPr/>
                    <a:lstStyle/>
                    <a:p>
                      <a:pPr marL="0" marR="0" algn="ctr" fontAlgn="ctr">
                        <a:lnSpc>
                          <a:spcPct val="107000"/>
                        </a:lnSpc>
                        <a:spcBef>
                          <a:spcPts val="0"/>
                        </a:spcBef>
                        <a:spcAft>
                          <a:spcPts val="0"/>
                        </a:spcAft>
                      </a:pPr>
                      <a:r>
                        <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rPr>
                        <a:t>25%</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fontAlgn="ctr">
                        <a:lnSpc>
                          <a:spcPct val="107000"/>
                        </a:lnSpc>
                        <a:spcBef>
                          <a:spcPts val="0"/>
                        </a:spcBef>
                        <a:spcAft>
                          <a:spcPts val="0"/>
                        </a:spcAft>
                      </a:pPr>
                      <a:r>
                        <a:rPr lang="en-US" sz="1400" b="1" kern="1200" dirty="0">
                          <a:solidFill>
                            <a:srgbClr val="007295"/>
                          </a:solidFill>
                          <a:effectLst/>
                          <a:latin typeface="Aptos" panose="020B0004020202020204" pitchFamily="34" charset="0"/>
                          <a:ea typeface="Times New Roman" panose="02020603050405020304" pitchFamily="18" charset="0"/>
                          <a:cs typeface="Calibri" panose="020F0502020204030204" pitchFamily="34" charset="0"/>
                        </a:rPr>
                        <a:t>$0</a:t>
                      </a:r>
                      <a:endPar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02077244"/>
                  </a:ext>
                </a:extLst>
              </a:tr>
              <a:tr h="666979">
                <a:tc>
                  <a:txBody>
                    <a:bodyPr/>
                    <a:lstStyle/>
                    <a:p>
                      <a:pPr marL="0" marR="0" algn="ctr" fontAlgn="ctr">
                        <a:lnSpc>
                          <a:spcPct val="107000"/>
                        </a:lnSpc>
                        <a:spcBef>
                          <a:spcPts val="0"/>
                        </a:spcBef>
                        <a:spcAft>
                          <a:spcPts val="0"/>
                        </a:spcAft>
                      </a:pPr>
                      <a:r>
                        <a:rPr lang="en-US" sz="1400" b="1" kern="100" dirty="0">
                          <a:solidFill>
                            <a:schemeClr val="bg1"/>
                          </a:solidFill>
                          <a:effectLst/>
                          <a:latin typeface="Aptos" panose="020B0004020202020204" pitchFamily="34" charset="0"/>
                          <a:ea typeface="Calibri" panose="020F0502020204030204" pitchFamily="34" charset="0"/>
                          <a:cs typeface="Times New Roman" panose="02020603050405020304" pitchFamily="18" charset="0"/>
                        </a:rPr>
                        <a:t>Inspire Plus</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5A4"/>
                    </a:solidFill>
                  </a:tcPr>
                </a:tc>
                <a:tc>
                  <a:txBody>
                    <a:bodyPr/>
                    <a:lstStyle/>
                    <a:p>
                      <a:pPr marL="0" marR="0" algn="ctr" fontAlgn="ctr">
                        <a:lnSpc>
                          <a:spcPct val="107000"/>
                        </a:lnSpc>
                        <a:spcBef>
                          <a:spcPts val="0"/>
                        </a:spcBef>
                        <a:spcAft>
                          <a:spcPts val="0"/>
                        </a:spcAft>
                      </a:pPr>
                      <a:r>
                        <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rPr>
                        <a:t>$500</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fontAlgn="ctr">
                        <a:lnSpc>
                          <a:spcPct val="107000"/>
                        </a:lnSpc>
                        <a:spcBef>
                          <a:spcPts val="0"/>
                        </a:spcBef>
                        <a:spcAft>
                          <a:spcPts val="0"/>
                        </a:spcAft>
                      </a:pPr>
                      <a:r>
                        <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rPr>
                        <a:t>$0</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fontAlgn="ctr">
                        <a:lnSpc>
                          <a:spcPct val="107000"/>
                        </a:lnSpc>
                        <a:spcBef>
                          <a:spcPts val="0"/>
                        </a:spcBef>
                        <a:spcAft>
                          <a:spcPts val="0"/>
                        </a:spcAft>
                      </a:pPr>
                      <a:r>
                        <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rPr>
                        <a:t>$12</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fontAlgn="ctr">
                        <a:lnSpc>
                          <a:spcPct val="107000"/>
                        </a:lnSpc>
                        <a:spcBef>
                          <a:spcPts val="0"/>
                        </a:spcBef>
                        <a:spcAft>
                          <a:spcPts val="0"/>
                        </a:spcAft>
                      </a:pPr>
                      <a:r>
                        <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rPr>
                        <a:t>25%</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fontAlgn="ctr">
                        <a:lnSpc>
                          <a:spcPct val="107000"/>
                        </a:lnSpc>
                        <a:spcBef>
                          <a:spcPts val="0"/>
                        </a:spcBef>
                        <a:spcAft>
                          <a:spcPts val="0"/>
                        </a:spcAft>
                      </a:pPr>
                      <a:r>
                        <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rPr>
                        <a:t>25%</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CE4E5"/>
                    </a:solidFill>
                  </a:tcPr>
                </a:tc>
                <a:tc>
                  <a:txBody>
                    <a:bodyPr/>
                    <a:lstStyle/>
                    <a:p>
                      <a:pPr marL="0" marR="0" algn="ctr" fontAlgn="ctr">
                        <a:lnSpc>
                          <a:spcPct val="107000"/>
                        </a:lnSpc>
                        <a:spcBef>
                          <a:spcPts val="0"/>
                        </a:spcBef>
                        <a:spcAft>
                          <a:spcPts val="0"/>
                        </a:spcAft>
                      </a:pPr>
                      <a:r>
                        <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rPr>
                        <a:t>25%</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fontAlgn="ctr">
                        <a:lnSpc>
                          <a:spcPct val="107000"/>
                        </a:lnSpc>
                        <a:spcBef>
                          <a:spcPts val="0"/>
                        </a:spcBef>
                        <a:spcAft>
                          <a:spcPts val="0"/>
                        </a:spcAft>
                      </a:pPr>
                      <a:r>
                        <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rPr>
                        <a:t>$0</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35230392"/>
                  </a:ext>
                </a:extLst>
              </a:tr>
              <a:tr h="666979">
                <a:tc>
                  <a:txBody>
                    <a:bodyPr/>
                    <a:lstStyle/>
                    <a:p>
                      <a:pPr marL="0" marR="0" algn="ctr" fontAlgn="ctr">
                        <a:lnSpc>
                          <a:spcPct val="107000"/>
                        </a:lnSpc>
                        <a:spcBef>
                          <a:spcPts val="0"/>
                        </a:spcBef>
                        <a:spcAft>
                          <a:spcPts val="0"/>
                        </a:spcAft>
                      </a:pPr>
                      <a:r>
                        <a:rPr lang="en-US" sz="1400" b="1" kern="100" dirty="0">
                          <a:solidFill>
                            <a:schemeClr val="bg1"/>
                          </a:solidFill>
                          <a:effectLst/>
                          <a:latin typeface="Aptos" panose="020B0004020202020204" pitchFamily="34" charset="0"/>
                          <a:ea typeface="Calibri" panose="020F0502020204030204" pitchFamily="34" charset="0"/>
                          <a:cs typeface="Times New Roman" panose="02020603050405020304" pitchFamily="18" charset="0"/>
                        </a:rPr>
                        <a:t>Inspire Giveback</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5A4"/>
                    </a:solidFill>
                  </a:tcPr>
                </a:tc>
                <a:tc>
                  <a:txBody>
                    <a:bodyPr/>
                    <a:lstStyle/>
                    <a:p>
                      <a:pPr marL="0" marR="0" algn="ctr" fontAlgn="ctr">
                        <a:lnSpc>
                          <a:spcPct val="107000"/>
                        </a:lnSpc>
                        <a:spcBef>
                          <a:spcPts val="0"/>
                        </a:spcBef>
                        <a:spcAft>
                          <a:spcPts val="0"/>
                        </a:spcAft>
                      </a:pPr>
                      <a:r>
                        <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rPr>
                        <a:t>$615</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fontAlgn="ctr">
                        <a:lnSpc>
                          <a:spcPct val="107000"/>
                        </a:lnSpc>
                        <a:spcBef>
                          <a:spcPts val="0"/>
                        </a:spcBef>
                        <a:spcAft>
                          <a:spcPts val="0"/>
                        </a:spcAft>
                      </a:pPr>
                      <a:r>
                        <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rPr>
                        <a:t>$0</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fontAlgn="ctr">
                        <a:lnSpc>
                          <a:spcPct val="107000"/>
                        </a:lnSpc>
                        <a:spcBef>
                          <a:spcPts val="0"/>
                        </a:spcBef>
                        <a:spcAft>
                          <a:spcPts val="0"/>
                        </a:spcAft>
                      </a:pPr>
                      <a:r>
                        <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rPr>
                        <a:t>$12</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fontAlgn="ctr">
                        <a:lnSpc>
                          <a:spcPct val="107000"/>
                        </a:lnSpc>
                        <a:spcBef>
                          <a:spcPts val="0"/>
                        </a:spcBef>
                        <a:spcAft>
                          <a:spcPts val="0"/>
                        </a:spcAft>
                      </a:pPr>
                      <a:r>
                        <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rPr>
                        <a:t>25%</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fontAlgn="ctr">
                        <a:lnSpc>
                          <a:spcPct val="107000"/>
                        </a:lnSpc>
                        <a:spcBef>
                          <a:spcPts val="0"/>
                        </a:spcBef>
                        <a:spcAft>
                          <a:spcPts val="0"/>
                        </a:spcAft>
                      </a:pPr>
                      <a:r>
                        <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rPr>
                        <a:t>25%</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CE4E5"/>
                    </a:solidFill>
                  </a:tcPr>
                </a:tc>
                <a:tc>
                  <a:txBody>
                    <a:bodyPr/>
                    <a:lstStyle/>
                    <a:p>
                      <a:pPr marL="0" marR="0" algn="ctr" fontAlgn="ctr">
                        <a:lnSpc>
                          <a:spcPct val="107000"/>
                        </a:lnSpc>
                        <a:spcBef>
                          <a:spcPts val="0"/>
                        </a:spcBef>
                        <a:spcAft>
                          <a:spcPts val="0"/>
                        </a:spcAft>
                      </a:pPr>
                      <a:r>
                        <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rPr>
                        <a:t>25%</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fontAlgn="ctr">
                        <a:lnSpc>
                          <a:spcPct val="107000"/>
                        </a:lnSpc>
                        <a:spcBef>
                          <a:spcPts val="0"/>
                        </a:spcBef>
                        <a:spcAft>
                          <a:spcPts val="0"/>
                        </a:spcAft>
                      </a:pPr>
                      <a:r>
                        <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rPr>
                        <a:t>$0</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68314399"/>
                  </a:ext>
                </a:extLst>
              </a:tr>
              <a:tr h="550986">
                <a:tc>
                  <a:txBody>
                    <a:bodyPr/>
                    <a:lstStyle/>
                    <a:p>
                      <a:pPr marL="0" marR="0" algn="ctr" fontAlgn="ctr">
                        <a:lnSpc>
                          <a:spcPct val="107000"/>
                        </a:lnSpc>
                        <a:spcBef>
                          <a:spcPts val="0"/>
                        </a:spcBef>
                        <a:spcAft>
                          <a:spcPts val="0"/>
                        </a:spcAft>
                      </a:pPr>
                      <a:r>
                        <a:rPr lang="en-US" sz="1400" b="1" kern="1200" dirty="0">
                          <a:solidFill>
                            <a:schemeClr val="tx1"/>
                          </a:solidFill>
                          <a:effectLst/>
                          <a:latin typeface="Aptos" panose="020B0004020202020204" pitchFamily="34" charset="0"/>
                          <a:ea typeface="Times New Roman" panose="02020603050405020304" pitchFamily="18" charset="0"/>
                          <a:cs typeface="Calibri" panose="020F0502020204030204" pitchFamily="34" charset="0"/>
                        </a:rPr>
                        <a:t>Part D Insulins*</a:t>
                      </a:r>
                      <a:endParaRPr lang="en-US" sz="1400" b="1" kern="100" dirty="0">
                        <a:solidFill>
                          <a:schemeClr val="tx1"/>
                        </a:solidFill>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40000"/>
                        <a:lumOff val="60000"/>
                      </a:schemeClr>
                    </a:solidFill>
                  </a:tcPr>
                </a:tc>
                <a:tc>
                  <a:txBody>
                    <a:bodyPr/>
                    <a:lstStyle/>
                    <a:p>
                      <a:pPr marL="0" marR="0" algn="ctr" fontAlgn="ctr">
                        <a:lnSpc>
                          <a:spcPct val="107000"/>
                        </a:lnSpc>
                        <a:spcBef>
                          <a:spcPts val="0"/>
                        </a:spcBef>
                        <a:spcAft>
                          <a:spcPts val="0"/>
                        </a:spcAft>
                      </a:pPr>
                      <a:r>
                        <a:rPr lang="en-US" sz="1400" b="1" kern="1200" dirty="0">
                          <a:solidFill>
                            <a:srgbClr val="000000"/>
                          </a:solidFill>
                          <a:effectLst/>
                          <a:latin typeface="Aptos" panose="020B0004020202020204" pitchFamily="34" charset="0"/>
                          <a:ea typeface="Times New Roman" panose="02020603050405020304" pitchFamily="18" charset="0"/>
                          <a:cs typeface="Calibri" panose="020F0502020204030204" pitchFamily="34" charset="0"/>
                        </a:rPr>
                        <a:t>N/A</a:t>
                      </a:r>
                      <a:endParaRPr lang="en-US" sz="1400" b="1" kern="100" dirty="0">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40000"/>
                        <a:lumOff val="60000"/>
                      </a:schemeClr>
                    </a:solidFill>
                  </a:tcPr>
                </a:tc>
                <a:tc>
                  <a:txBody>
                    <a:bodyPr/>
                    <a:lstStyle/>
                    <a:p>
                      <a:pPr marL="0" marR="0" algn="ctr" fontAlgn="ctr">
                        <a:lnSpc>
                          <a:spcPct val="107000"/>
                        </a:lnSpc>
                        <a:spcBef>
                          <a:spcPts val="0"/>
                        </a:spcBef>
                        <a:spcAft>
                          <a:spcPts val="0"/>
                        </a:spcAft>
                      </a:pPr>
                      <a:r>
                        <a:rPr lang="en-US" sz="1400" b="1" kern="1200" dirty="0">
                          <a:solidFill>
                            <a:srgbClr val="000000"/>
                          </a:solidFill>
                          <a:effectLst/>
                          <a:latin typeface="Aptos" panose="020B0004020202020204" pitchFamily="34" charset="0"/>
                          <a:ea typeface="Times New Roman" panose="02020603050405020304" pitchFamily="18" charset="0"/>
                          <a:cs typeface="Calibri" panose="020F0502020204030204" pitchFamily="34" charset="0"/>
                        </a:rPr>
                        <a:t>$0</a:t>
                      </a:r>
                      <a:endParaRPr lang="en-US" sz="1400" b="1" kern="100" dirty="0">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40000"/>
                        <a:lumOff val="60000"/>
                      </a:schemeClr>
                    </a:solidFill>
                  </a:tcPr>
                </a:tc>
                <a:tc>
                  <a:txBody>
                    <a:bodyPr/>
                    <a:lstStyle/>
                    <a:p>
                      <a:pPr marL="0" marR="0" algn="ctr" fontAlgn="ctr">
                        <a:lnSpc>
                          <a:spcPct val="107000"/>
                        </a:lnSpc>
                        <a:spcBef>
                          <a:spcPts val="0"/>
                        </a:spcBef>
                        <a:spcAft>
                          <a:spcPts val="0"/>
                        </a:spcAft>
                      </a:pPr>
                      <a:r>
                        <a:rPr lang="en-US" sz="1400" b="1" kern="1200" dirty="0">
                          <a:solidFill>
                            <a:srgbClr val="000000"/>
                          </a:solidFill>
                          <a:effectLst/>
                          <a:latin typeface="Aptos" panose="020B0004020202020204" pitchFamily="34" charset="0"/>
                          <a:ea typeface="Times New Roman" panose="02020603050405020304" pitchFamily="18" charset="0"/>
                          <a:cs typeface="Calibri" panose="020F0502020204030204" pitchFamily="34" charset="0"/>
                        </a:rPr>
                        <a:t>$10</a:t>
                      </a:r>
                      <a:endParaRPr lang="en-US" sz="1400" b="1" kern="100" dirty="0">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40000"/>
                        <a:lumOff val="60000"/>
                      </a:schemeClr>
                    </a:solidFill>
                  </a:tcPr>
                </a:tc>
                <a:tc>
                  <a:txBody>
                    <a:bodyPr/>
                    <a:lstStyle/>
                    <a:p>
                      <a:pPr marL="0" marR="0" algn="ctr" fontAlgn="ctr">
                        <a:lnSpc>
                          <a:spcPct val="107000"/>
                        </a:lnSpc>
                        <a:spcBef>
                          <a:spcPts val="0"/>
                        </a:spcBef>
                        <a:spcAft>
                          <a:spcPts val="0"/>
                        </a:spcAft>
                      </a:pPr>
                      <a:r>
                        <a:rPr lang="en-US" sz="1400" b="1" kern="1200" dirty="0">
                          <a:solidFill>
                            <a:srgbClr val="000000"/>
                          </a:solidFill>
                          <a:effectLst/>
                          <a:latin typeface="Aptos" panose="020B0004020202020204" pitchFamily="34" charset="0"/>
                          <a:ea typeface="Times New Roman" panose="02020603050405020304" pitchFamily="18" charset="0"/>
                          <a:cs typeface="Calibri" panose="020F0502020204030204" pitchFamily="34" charset="0"/>
                        </a:rPr>
                        <a:t>$35</a:t>
                      </a:r>
                      <a:endParaRPr lang="en-US" sz="1400" b="1" kern="100" dirty="0">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40000"/>
                        <a:lumOff val="60000"/>
                      </a:schemeClr>
                    </a:solidFill>
                  </a:tcPr>
                </a:tc>
                <a:tc>
                  <a:txBody>
                    <a:bodyPr/>
                    <a:lstStyle/>
                    <a:p>
                      <a:pPr marL="0" marR="0" algn="ctr" fontAlgn="ctr">
                        <a:lnSpc>
                          <a:spcPct val="107000"/>
                        </a:lnSpc>
                        <a:spcBef>
                          <a:spcPts val="0"/>
                        </a:spcBef>
                        <a:spcAft>
                          <a:spcPts val="0"/>
                        </a:spcAft>
                      </a:pPr>
                      <a:r>
                        <a:rPr lang="en-US" sz="1400" b="1" kern="1200" dirty="0">
                          <a:solidFill>
                            <a:srgbClr val="000000"/>
                          </a:solidFill>
                          <a:effectLst/>
                          <a:latin typeface="Aptos" panose="020B0004020202020204" pitchFamily="34" charset="0"/>
                          <a:ea typeface="Calibri" panose="020F0502020204030204" pitchFamily="34" charset="0"/>
                          <a:cs typeface="Calibri" panose="020F0502020204030204" pitchFamily="34" charset="0"/>
                        </a:rPr>
                        <a:t>$35</a:t>
                      </a:r>
                      <a:endParaRPr lang="en-US" sz="1400" b="1" kern="100" dirty="0">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40000"/>
                        <a:lumOff val="60000"/>
                      </a:schemeClr>
                    </a:solidFill>
                  </a:tcPr>
                </a:tc>
                <a:tc>
                  <a:txBody>
                    <a:bodyPr/>
                    <a:lstStyle/>
                    <a:p>
                      <a:pPr marL="0" marR="0" algn="ctr" fontAlgn="ctr">
                        <a:lnSpc>
                          <a:spcPct val="107000"/>
                        </a:lnSpc>
                        <a:spcBef>
                          <a:spcPts val="0"/>
                        </a:spcBef>
                        <a:spcAft>
                          <a:spcPts val="0"/>
                        </a:spcAft>
                      </a:pPr>
                      <a:r>
                        <a:rPr lang="en-US" sz="1400" b="1" kern="1200" dirty="0">
                          <a:solidFill>
                            <a:srgbClr val="000000"/>
                          </a:solidFill>
                          <a:effectLst/>
                          <a:latin typeface="Aptos" panose="020B0004020202020204" pitchFamily="34" charset="0"/>
                          <a:ea typeface="Times New Roman" panose="02020603050405020304" pitchFamily="18" charset="0"/>
                          <a:cs typeface="Calibri" panose="020F0502020204030204" pitchFamily="34" charset="0"/>
                        </a:rPr>
                        <a:t>$35</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40000"/>
                        <a:lumOff val="60000"/>
                      </a:schemeClr>
                    </a:solidFill>
                  </a:tcPr>
                </a:tc>
                <a:tc>
                  <a:txBody>
                    <a:bodyPr/>
                    <a:lstStyle/>
                    <a:p>
                      <a:pPr marL="0" marR="0" algn="ctr" fontAlgn="ctr">
                        <a:lnSpc>
                          <a:spcPct val="107000"/>
                        </a:lnSpc>
                        <a:spcBef>
                          <a:spcPts val="0"/>
                        </a:spcBef>
                        <a:spcAft>
                          <a:spcPts val="0"/>
                        </a:spcAft>
                      </a:pPr>
                      <a:r>
                        <a:rPr lang="en-US" sz="1400" b="1" kern="1200" dirty="0">
                          <a:solidFill>
                            <a:srgbClr val="000000"/>
                          </a:solidFill>
                          <a:effectLst/>
                          <a:latin typeface="Aptos" panose="020B0004020202020204" pitchFamily="34" charset="0"/>
                          <a:ea typeface="Times New Roman" panose="02020603050405020304" pitchFamily="18" charset="0"/>
                          <a:cs typeface="Calibri" panose="020F0502020204030204" pitchFamily="34" charset="0"/>
                        </a:rPr>
                        <a:t>$0</a:t>
                      </a:r>
                      <a:endParaRPr lang="en-US" sz="1400" b="1" kern="100" dirty="0">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40000"/>
                        <a:lumOff val="60000"/>
                      </a:schemeClr>
                    </a:solidFill>
                  </a:tcPr>
                </a:tc>
                <a:extLst>
                  <a:ext uri="{0D108BD9-81ED-4DB2-BD59-A6C34878D82A}">
                    <a16:rowId xmlns:a16="http://schemas.microsoft.com/office/drawing/2014/main" val="126322027"/>
                  </a:ext>
                </a:extLst>
              </a:tr>
            </a:tbl>
          </a:graphicData>
        </a:graphic>
      </p:graphicFrame>
      <p:sp>
        <p:nvSpPr>
          <p:cNvPr id="5" name="Content Placeholder 6">
            <a:extLst>
              <a:ext uri="{FF2B5EF4-FFF2-40B4-BE49-F238E27FC236}">
                <a16:creationId xmlns:a16="http://schemas.microsoft.com/office/drawing/2014/main" id="{599B700A-4599-BD89-F931-0E3E693FF1B6}"/>
              </a:ext>
            </a:extLst>
          </p:cNvPr>
          <p:cNvSpPr txBox="1">
            <a:spLocks/>
          </p:cNvSpPr>
          <p:nvPr/>
        </p:nvSpPr>
        <p:spPr>
          <a:xfrm>
            <a:off x="1381539" y="5810126"/>
            <a:ext cx="7086186" cy="506750"/>
          </a:xfrm>
          <a:prstGeom prst="rect">
            <a:avLst/>
          </a:prstGeom>
        </p:spPr>
        <p:txBody>
          <a:bodyPr vert="horz" lIns="89896" tIns="44948" rIns="89896" bIns="44948" rtlCol="0">
            <a:normAutofit/>
          </a:bodyPr>
          <a:lstStyle>
            <a:lvl1pPr marL="160338" indent="-160338" algn="l" defTabSz="509412" rtl="0" eaLnBrk="1" latinLnBrk="0" hangingPunct="1">
              <a:spcBef>
                <a:spcPct val="20000"/>
              </a:spcBef>
              <a:spcAft>
                <a:spcPts val="1200"/>
              </a:spcAft>
              <a:buFont typeface="Arial"/>
              <a:buChar char="•"/>
              <a:defRPr sz="3600" kern="1200">
                <a:solidFill>
                  <a:schemeClr val="tx1"/>
                </a:solidFill>
                <a:latin typeface="Arial"/>
                <a:ea typeface="+mn-ea"/>
                <a:cs typeface="Arial"/>
              </a:defRPr>
            </a:lvl1pPr>
            <a:lvl2pPr marL="827795" indent="-318383" algn="l" defTabSz="509412" rtl="0" eaLnBrk="1" latinLnBrk="0" hangingPunct="1">
              <a:spcBef>
                <a:spcPct val="20000"/>
              </a:spcBef>
              <a:spcAft>
                <a:spcPts val="1200"/>
              </a:spcAft>
              <a:buFont typeface="Arial"/>
              <a:buChar char="–"/>
              <a:defRPr sz="3100" kern="1200">
                <a:solidFill>
                  <a:schemeClr val="tx1"/>
                </a:solidFill>
                <a:latin typeface="Arial"/>
                <a:ea typeface="+mn-ea"/>
                <a:cs typeface="Arial"/>
              </a:defRPr>
            </a:lvl2pPr>
            <a:lvl3pPr marL="1273175" indent="-244475" algn="l" defTabSz="509412" rtl="0" eaLnBrk="1" latinLnBrk="0" hangingPunct="1">
              <a:spcBef>
                <a:spcPct val="20000"/>
              </a:spcBef>
              <a:spcAft>
                <a:spcPts val="1200"/>
              </a:spcAft>
              <a:buFont typeface="Arial"/>
              <a:buChar char="•"/>
              <a:defRPr sz="2700" kern="1200">
                <a:solidFill>
                  <a:schemeClr val="tx1"/>
                </a:solidFill>
                <a:latin typeface="Arial"/>
                <a:ea typeface="+mn-ea"/>
                <a:cs typeface="Arial"/>
              </a:defRPr>
            </a:lvl3pPr>
            <a:lvl4pPr marL="1782943" indent="-254706" algn="l" defTabSz="509412" rtl="0" eaLnBrk="1" latinLnBrk="0" hangingPunct="1">
              <a:spcBef>
                <a:spcPct val="20000"/>
              </a:spcBef>
              <a:spcAft>
                <a:spcPts val="1200"/>
              </a:spcAft>
              <a:buFont typeface="Arial"/>
              <a:buChar char="–"/>
              <a:defRPr sz="2200" kern="1200">
                <a:solidFill>
                  <a:schemeClr val="tx1"/>
                </a:solidFill>
                <a:latin typeface="Arial"/>
                <a:ea typeface="+mn-ea"/>
                <a:cs typeface="Arial"/>
              </a:defRPr>
            </a:lvl4pPr>
            <a:lvl5pPr marL="2292355" indent="-254706" algn="l" defTabSz="509412" rtl="0" eaLnBrk="1" latinLnBrk="0" hangingPunct="1">
              <a:spcBef>
                <a:spcPct val="20000"/>
              </a:spcBef>
              <a:spcAft>
                <a:spcPts val="1200"/>
              </a:spcAft>
              <a:buFont typeface="Arial"/>
              <a:buChar char="»"/>
              <a:defRPr sz="2200" kern="1200">
                <a:solidFill>
                  <a:schemeClr val="tx1"/>
                </a:solidFill>
                <a:latin typeface="Arial"/>
                <a:ea typeface="+mn-ea"/>
                <a:cs typeface="Arial"/>
              </a:defRPr>
            </a:lvl5pPr>
            <a:lvl6pPr marL="2801767" indent="-254706" algn="l" defTabSz="509412" rtl="0" eaLnBrk="1" latinLnBrk="0" hangingPunct="1">
              <a:spcBef>
                <a:spcPct val="20000"/>
              </a:spcBef>
              <a:buFont typeface="Arial"/>
              <a:buChar char="•"/>
              <a:defRPr sz="2200" kern="1200">
                <a:solidFill>
                  <a:schemeClr val="tx1"/>
                </a:solidFill>
                <a:latin typeface="+mn-lt"/>
                <a:ea typeface="+mn-ea"/>
                <a:cs typeface="+mn-cs"/>
              </a:defRPr>
            </a:lvl6pPr>
            <a:lvl7pPr marL="3311180" indent="-254706" algn="l" defTabSz="509412" rtl="0" eaLnBrk="1" latinLnBrk="0" hangingPunct="1">
              <a:spcBef>
                <a:spcPct val="20000"/>
              </a:spcBef>
              <a:buFont typeface="Arial"/>
              <a:buChar char="•"/>
              <a:defRPr sz="2200" kern="1200">
                <a:solidFill>
                  <a:schemeClr val="tx1"/>
                </a:solidFill>
                <a:latin typeface="+mn-lt"/>
                <a:ea typeface="+mn-ea"/>
                <a:cs typeface="+mn-cs"/>
              </a:defRPr>
            </a:lvl7pPr>
            <a:lvl8pPr marL="3820592" indent="-254706" algn="l" defTabSz="509412" rtl="0" eaLnBrk="1" latinLnBrk="0" hangingPunct="1">
              <a:spcBef>
                <a:spcPct val="20000"/>
              </a:spcBef>
              <a:buFont typeface="Arial"/>
              <a:buChar char="•"/>
              <a:defRPr sz="2200" kern="1200">
                <a:solidFill>
                  <a:schemeClr val="tx1"/>
                </a:solidFill>
                <a:latin typeface="+mn-lt"/>
                <a:ea typeface="+mn-ea"/>
                <a:cs typeface="+mn-cs"/>
              </a:defRPr>
            </a:lvl8pPr>
            <a:lvl9pPr marL="4330004" indent="-254706" algn="l" defTabSz="509412" rtl="0" eaLnBrk="1" latinLnBrk="0" hangingPunct="1">
              <a:spcBef>
                <a:spcPct val="20000"/>
              </a:spcBef>
              <a:buFont typeface="Arial"/>
              <a:buChar char="•"/>
              <a:defRPr sz="2200" kern="1200">
                <a:solidFill>
                  <a:schemeClr val="tx1"/>
                </a:solidFill>
                <a:latin typeface="+mn-lt"/>
                <a:ea typeface="+mn-ea"/>
                <a:cs typeface="+mn-cs"/>
              </a:defRPr>
            </a:lvl9pPr>
          </a:lstStyle>
          <a:p>
            <a:pPr marL="0" indent="0" fontAlgn="b">
              <a:lnSpc>
                <a:spcPct val="120000"/>
              </a:lnSpc>
              <a:spcBef>
                <a:spcPts val="0"/>
              </a:spcBef>
              <a:spcAft>
                <a:spcPts val="0"/>
              </a:spcAft>
              <a:buNone/>
            </a:pPr>
            <a:r>
              <a:rPr lang="en-US" sz="1100" dirty="0">
                <a:solidFill>
                  <a:schemeClr val="dk1"/>
                </a:solidFill>
                <a:latin typeface="Aptos" panose="020B0004020202020204" pitchFamily="34" charset="0"/>
                <a:cs typeface="Arial" panose="020B0604020202020204" pitchFamily="34" charset="0"/>
              </a:rPr>
              <a:t>*The deductible does not apply to insulins on any tier. Insulins are capped at $35 or 25% (whichever is less).</a:t>
            </a:r>
            <a:endParaRPr lang="en-US" sz="1100" dirty="0">
              <a:solidFill>
                <a:srgbClr val="FF0000"/>
              </a:solidFill>
              <a:latin typeface="Aptos" panose="020B00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6C2E7063-3268-206C-AA1D-D96798A47721}"/>
              </a:ext>
            </a:extLst>
          </p:cNvPr>
          <p:cNvSpPr txBox="1"/>
          <p:nvPr/>
        </p:nvSpPr>
        <p:spPr>
          <a:xfrm>
            <a:off x="496856" y="187307"/>
            <a:ext cx="6920981" cy="1077218"/>
          </a:xfrm>
          <a:prstGeom prst="rect">
            <a:avLst/>
          </a:prstGeom>
          <a:noFill/>
        </p:spPr>
        <p:txBody>
          <a:bodyPr wrap="square" rtlCol="0">
            <a:spAutoFit/>
          </a:bodyPr>
          <a:lstStyle/>
          <a:p>
            <a:r>
              <a:rPr lang="en-US" sz="3600" b="1" dirty="0">
                <a:solidFill>
                  <a:schemeClr val="bg1"/>
                </a:solidFill>
                <a:latin typeface="Aptos" panose="020B0004020202020204" pitchFamily="34" charset="0"/>
              </a:rPr>
              <a:t>McLaren Medicare – </a:t>
            </a:r>
          </a:p>
          <a:p>
            <a:r>
              <a:rPr lang="en-US" sz="2800" b="1" dirty="0">
                <a:solidFill>
                  <a:schemeClr val="bg1"/>
                </a:solidFill>
                <a:latin typeface="Aptos" panose="020B0004020202020204" pitchFamily="34" charset="0"/>
              </a:rPr>
              <a:t>2027 Part D Prescription Benefits</a:t>
            </a:r>
          </a:p>
        </p:txBody>
      </p:sp>
      <p:sp>
        <p:nvSpPr>
          <p:cNvPr id="9" name="Slide Number Placeholder 6">
            <a:extLst>
              <a:ext uri="{FF2B5EF4-FFF2-40B4-BE49-F238E27FC236}">
                <a16:creationId xmlns:a16="http://schemas.microsoft.com/office/drawing/2014/main" id="{CE9168EF-B90C-6F33-9CB0-A67509401ED3}"/>
              </a:ext>
            </a:extLst>
          </p:cNvPr>
          <p:cNvSpPr txBox="1">
            <a:spLocks/>
          </p:cNvSpPr>
          <p:nvPr/>
        </p:nvSpPr>
        <p:spPr>
          <a:xfrm>
            <a:off x="9135299" y="6406584"/>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F650146-6B97-8947-8A6A-007B49C06F2E}" type="slidenum">
              <a:rPr lang="en-US" smtClean="0"/>
              <a:pPr/>
              <a:t>12</a:t>
            </a:fld>
            <a:endParaRPr lang="en-US" dirty="0"/>
          </a:p>
        </p:txBody>
      </p:sp>
      <p:pic>
        <p:nvPicPr>
          <p:cNvPr id="10" name="Picture 9">
            <a:extLst>
              <a:ext uri="{FF2B5EF4-FFF2-40B4-BE49-F238E27FC236}">
                <a16:creationId xmlns:a16="http://schemas.microsoft.com/office/drawing/2014/main" id="{4824A084-EAD9-FB06-643D-619C6A248C93}"/>
              </a:ext>
            </a:extLst>
          </p:cNvPr>
          <p:cNvPicPr>
            <a:picLocks noChangeAspect="1"/>
          </p:cNvPicPr>
          <p:nvPr/>
        </p:nvPicPr>
        <p:blipFill>
          <a:blip r:embed="rId4"/>
          <a:stretch>
            <a:fillRect/>
          </a:stretch>
        </p:blipFill>
        <p:spPr>
          <a:xfrm>
            <a:off x="9195318" y="5927154"/>
            <a:ext cx="2198109" cy="726196"/>
          </a:xfrm>
          <a:prstGeom prst="rect">
            <a:avLst/>
          </a:prstGeom>
        </p:spPr>
      </p:pic>
      <p:sp>
        <p:nvSpPr>
          <p:cNvPr id="3" name="TextBox 2">
            <a:extLst>
              <a:ext uri="{FF2B5EF4-FFF2-40B4-BE49-F238E27FC236}">
                <a16:creationId xmlns:a16="http://schemas.microsoft.com/office/drawing/2014/main" id="{0BBFCBD0-4B78-C0BE-44D5-2D13B128267F}"/>
              </a:ext>
            </a:extLst>
          </p:cNvPr>
          <p:cNvSpPr txBox="1"/>
          <p:nvPr/>
        </p:nvSpPr>
        <p:spPr>
          <a:xfrm>
            <a:off x="8110635" y="86291"/>
            <a:ext cx="4081365" cy="707886"/>
          </a:xfrm>
          <a:prstGeom prst="rect">
            <a:avLst/>
          </a:prstGeom>
          <a:noFill/>
        </p:spPr>
        <p:txBody>
          <a:bodyPr wrap="square">
            <a:spAutoFit/>
          </a:bodyPr>
          <a:lstStyle/>
          <a:p>
            <a:r>
              <a:rPr lang="en-US" sz="800" b="0" i="1" dirty="0">
                <a:solidFill>
                  <a:schemeClr val="bg2"/>
                </a:solidFill>
                <a:effectLst/>
                <a:latin typeface="Roboto" panose="02000000000000000000" pitchFamily="2" charset="0"/>
              </a:rPr>
              <a:t>Agent/Broker use only. Confidential and proprietary. Not to be distributed or shared with Medicare beneficiaries. Distribution to any person or company is prohibited and may be grounds for contract termination. The plan and benefit information contained in this document is pending government approval and subject to change. Final 2027 plan and benefit information may be discussed with beneficiaries on or after October 1.</a:t>
            </a:r>
            <a:endParaRPr lang="en-US" sz="800" i="1" dirty="0">
              <a:solidFill>
                <a:schemeClr val="bg2"/>
              </a:solidFill>
            </a:endParaRPr>
          </a:p>
        </p:txBody>
      </p:sp>
    </p:spTree>
    <p:extLst>
      <p:ext uri="{BB962C8B-B14F-4D97-AF65-F5344CB8AC3E}">
        <p14:creationId xmlns:p14="http://schemas.microsoft.com/office/powerpoint/2010/main" val="4993905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7B186F60-366B-AC62-03A4-2B925D598FC2}"/>
              </a:ext>
            </a:extLst>
          </p:cNvPr>
          <p:cNvPicPr>
            <a:picLocks noChangeAspect="1"/>
          </p:cNvPicPr>
          <p:nvPr/>
        </p:nvPicPr>
        <p:blipFill>
          <a:blip r:embed="rId3"/>
          <a:srcRect b="78544"/>
          <a:stretch>
            <a:fillRect/>
          </a:stretch>
        </p:blipFill>
        <p:spPr>
          <a:xfrm>
            <a:off x="0" y="0"/>
            <a:ext cx="12192000" cy="1471449"/>
          </a:xfrm>
          <a:prstGeom prst="rect">
            <a:avLst/>
          </a:prstGeom>
        </p:spPr>
      </p:pic>
      <p:graphicFrame>
        <p:nvGraphicFramePr>
          <p:cNvPr id="4" name="Table 3">
            <a:extLst>
              <a:ext uri="{FF2B5EF4-FFF2-40B4-BE49-F238E27FC236}">
                <a16:creationId xmlns:a16="http://schemas.microsoft.com/office/drawing/2014/main" id="{6D84F67B-9098-0633-E306-19A3BAE5AEA7}"/>
              </a:ext>
            </a:extLst>
          </p:cNvPr>
          <p:cNvGraphicFramePr>
            <a:graphicFrameLocks noGrp="1"/>
          </p:cNvGraphicFramePr>
          <p:nvPr>
            <p:extLst>
              <p:ext uri="{D42A27DB-BD31-4B8C-83A1-F6EECF244321}">
                <p14:modId xmlns:p14="http://schemas.microsoft.com/office/powerpoint/2010/main" val="3458567700"/>
              </p:ext>
            </p:extLst>
          </p:nvPr>
        </p:nvGraphicFramePr>
        <p:xfrm>
          <a:off x="1490871" y="1902202"/>
          <a:ext cx="9213572" cy="3850224"/>
        </p:xfrm>
        <a:graphic>
          <a:graphicData uri="http://schemas.openxmlformats.org/drawingml/2006/table">
            <a:tbl>
              <a:tblPr/>
              <a:tblGrid>
                <a:gridCol w="1332294">
                  <a:extLst>
                    <a:ext uri="{9D8B030D-6E8A-4147-A177-3AD203B41FA5}">
                      <a16:colId xmlns:a16="http://schemas.microsoft.com/office/drawing/2014/main" val="1724760057"/>
                    </a:ext>
                  </a:extLst>
                </a:gridCol>
                <a:gridCol w="980470">
                  <a:extLst>
                    <a:ext uri="{9D8B030D-6E8A-4147-A177-3AD203B41FA5}">
                      <a16:colId xmlns:a16="http://schemas.microsoft.com/office/drawing/2014/main" val="2643856666"/>
                    </a:ext>
                  </a:extLst>
                </a:gridCol>
                <a:gridCol w="1115108">
                  <a:extLst>
                    <a:ext uri="{9D8B030D-6E8A-4147-A177-3AD203B41FA5}">
                      <a16:colId xmlns:a16="http://schemas.microsoft.com/office/drawing/2014/main" val="3830108040"/>
                    </a:ext>
                  </a:extLst>
                </a:gridCol>
                <a:gridCol w="1125933">
                  <a:extLst>
                    <a:ext uri="{9D8B030D-6E8A-4147-A177-3AD203B41FA5}">
                      <a16:colId xmlns:a16="http://schemas.microsoft.com/office/drawing/2014/main" val="2752625103"/>
                    </a:ext>
                  </a:extLst>
                </a:gridCol>
                <a:gridCol w="1115108">
                  <a:extLst>
                    <a:ext uri="{9D8B030D-6E8A-4147-A177-3AD203B41FA5}">
                      <a16:colId xmlns:a16="http://schemas.microsoft.com/office/drawing/2014/main" val="3917070215"/>
                    </a:ext>
                  </a:extLst>
                </a:gridCol>
                <a:gridCol w="1158412">
                  <a:extLst>
                    <a:ext uri="{9D8B030D-6E8A-4147-A177-3AD203B41FA5}">
                      <a16:colId xmlns:a16="http://schemas.microsoft.com/office/drawing/2014/main" val="3987446698"/>
                    </a:ext>
                  </a:extLst>
                </a:gridCol>
                <a:gridCol w="1213430">
                  <a:extLst>
                    <a:ext uri="{9D8B030D-6E8A-4147-A177-3AD203B41FA5}">
                      <a16:colId xmlns:a16="http://schemas.microsoft.com/office/drawing/2014/main" val="1261221952"/>
                    </a:ext>
                  </a:extLst>
                </a:gridCol>
                <a:gridCol w="1172817">
                  <a:extLst>
                    <a:ext uri="{9D8B030D-6E8A-4147-A177-3AD203B41FA5}">
                      <a16:colId xmlns:a16="http://schemas.microsoft.com/office/drawing/2014/main" val="3055309009"/>
                    </a:ext>
                  </a:extLst>
                </a:gridCol>
              </a:tblGrid>
              <a:tr h="427856">
                <a:tc gridSpan="8">
                  <a:txBody>
                    <a:bodyPr/>
                    <a:lstStyle/>
                    <a:p>
                      <a:pPr marL="0" marR="0" algn="ctr" fontAlgn="ctr">
                        <a:lnSpc>
                          <a:spcPct val="107000"/>
                        </a:lnSpc>
                        <a:spcBef>
                          <a:spcPts val="0"/>
                        </a:spcBef>
                        <a:spcAft>
                          <a:spcPts val="0"/>
                        </a:spcAft>
                      </a:pPr>
                      <a:r>
                        <a:rPr lang="en-US" sz="16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t>Mail Order 3-Month Supply</a:t>
                      </a:r>
                      <a:endParaRPr lang="en-US" sz="1600" kern="100" dirty="0">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446A"/>
                    </a:solidFill>
                  </a:tcPr>
                </a:tc>
                <a:tc hMerge="1">
                  <a:txBody>
                    <a:bodyPr/>
                    <a:lstStyle/>
                    <a:p>
                      <a:endParaRPr lang="en-US"/>
                    </a:p>
                  </a:txBody>
                  <a:tcPr/>
                </a:tc>
                <a:tc hMerge="1">
                  <a:txBody>
                    <a:bodyPr/>
                    <a:lstStyle/>
                    <a:p>
                      <a:endParaRPr lang="en-US"/>
                    </a:p>
                  </a:txBody>
                  <a:tcPr/>
                </a:tc>
                <a:tc hMerge="1">
                  <a:txBody>
                    <a:bodyPr/>
                    <a:lstStyle/>
                    <a:p>
                      <a:endParaRPr lang="en-US"/>
                    </a:p>
                  </a:txBody>
                  <a:tcPr>
                    <a:lnL w="12700" cap="flat" cmpd="sng" algn="ctr">
                      <a:solidFill>
                        <a:srgbClr val="000000"/>
                      </a:solidFill>
                      <a:prstDash val="solid"/>
                      <a:round/>
                      <a:headEnd type="none" w="med" len="med"/>
                      <a:tailEnd type="none" w="med" len="med"/>
                    </a:lnL>
                  </a:tcPr>
                </a:tc>
                <a:tc hMerge="1">
                  <a:txBody>
                    <a:bodyPr/>
                    <a:lstStyle/>
                    <a:p>
                      <a:endParaRPr lang="en-US"/>
                    </a:p>
                  </a:txBody>
                  <a:tcPr>
                    <a:lnL w="12700" cap="flat" cmpd="sng" algn="ctr">
                      <a:solidFill>
                        <a:srgbClr val="000000"/>
                      </a:solidFill>
                      <a:prstDash val="solid"/>
                      <a:round/>
                      <a:headEnd type="none" w="med" len="med"/>
                      <a:tailEnd type="none" w="med" len="med"/>
                    </a:lnL>
                  </a:tcPr>
                </a:tc>
                <a:tc hMerge="1">
                  <a:txBody>
                    <a:bodyPr/>
                    <a:lstStyle/>
                    <a:p>
                      <a:endParaRPr lang="en-US"/>
                    </a:p>
                  </a:txBody>
                  <a:tcPr>
                    <a:lnL w="12700" cap="flat" cmpd="sng" algn="ctr">
                      <a:solidFill>
                        <a:srgbClr val="000000"/>
                      </a:solidFill>
                      <a:prstDash val="solid"/>
                      <a:round/>
                      <a:headEnd type="none" w="med" len="med"/>
                      <a:tailEnd type="none" w="med" len="med"/>
                    </a:lnL>
                  </a:tcPr>
                </a:tc>
                <a:tc hMerge="1">
                  <a:txBody>
                    <a:bodyPr/>
                    <a:lstStyle/>
                    <a:p>
                      <a:endParaRPr lang="en-US"/>
                    </a:p>
                  </a:txBody>
                  <a:tcPr>
                    <a:lnL w="12700" cap="flat" cmpd="sng" algn="ctr">
                      <a:solidFill>
                        <a:srgbClr val="000000"/>
                      </a:solidFill>
                      <a:prstDash val="solid"/>
                      <a:round/>
                      <a:headEnd type="none" w="med" len="med"/>
                      <a:tailEnd type="none" w="med" len="med"/>
                    </a:lnL>
                  </a:tcPr>
                </a:tc>
                <a:tc hMerge="1">
                  <a:txBody>
                    <a:bodyPr/>
                    <a:lstStyle/>
                    <a:p>
                      <a:endParaRPr lang="en-US"/>
                    </a:p>
                  </a:txBody>
                  <a:tcPr>
                    <a:lnL w="12700" cap="flat" cmpd="sng" algn="ctr">
                      <a:solidFill>
                        <a:srgbClr val="000000"/>
                      </a:solidFill>
                      <a:prstDash val="solid"/>
                      <a:round/>
                      <a:headEnd type="none" w="med" len="med"/>
                      <a:tailEnd type="none" w="med" len="med"/>
                    </a:lnL>
                  </a:tcPr>
                </a:tc>
                <a:extLst>
                  <a:ext uri="{0D108BD9-81ED-4DB2-BD59-A6C34878D82A}">
                    <a16:rowId xmlns:a16="http://schemas.microsoft.com/office/drawing/2014/main" val="868448459"/>
                  </a:ext>
                </a:extLst>
              </a:tr>
              <a:tr h="811583">
                <a:tc>
                  <a:txBody>
                    <a:bodyPr/>
                    <a:lstStyle/>
                    <a:p>
                      <a:pPr marL="0" marR="0" algn="ctr" fontAlgn="ctr">
                        <a:lnSpc>
                          <a:spcPct val="107000"/>
                        </a:lnSpc>
                        <a:spcBef>
                          <a:spcPts val="0"/>
                        </a:spcBef>
                        <a:spcAft>
                          <a:spcPts val="0"/>
                        </a:spcAft>
                      </a:pPr>
                      <a: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t> </a:t>
                      </a:r>
                      <a:endParaRPr lang="en-US" sz="1400" b="1" kern="100" dirty="0">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5A4"/>
                    </a:solidFill>
                  </a:tcPr>
                </a:tc>
                <a:tc>
                  <a:txBody>
                    <a:bodyPr/>
                    <a:lstStyle/>
                    <a:p>
                      <a:pPr marL="0" marR="0" algn="ctr" fontAlgn="ctr">
                        <a:lnSpc>
                          <a:spcPct val="107000"/>
                        </a:lnSpc>
                        <a:spcBef>
                          <a:spcPts val="0"/>
                        </a:spcBef>
                        <a:spcAft>
                          <a:spcPts val="0"/>
                        </a:spcAft>
                      </a:pPr>
                      <a: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t>Deductible</a:t>
                      </a:r>
                      <a:endParaRPr lang="en-US" sz="1400" b="1" kern="100" dirty="0">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5A4"/>
                    </a:solidFill>
                  </a:tcPr>
                </a:tc>
                <a:tc>
                  <a:txBody>
                    <a:bodyPr/>
                    <a:lstStyle/>
                    <a:p>
                      <a:pPr marL="0" marR="0" algn="ctr" fontAlgn="ctr">
                        <a:lnSpc>
                          <a:spcPct val="107000"/>
                        </a:lnSpc>
                        <a:spcBef>
                          <a:spcPts val="0"/>
                        </a:spcBef>
                        <a:spcAft>
                          <a:spcPts val="0"/>
                        </a:spcAft>
                      </a:pPr>
                      <a: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t>Tier 1</a:t>
                      </a:r>
                      <a:b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br>
                      <a: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t>Preferred</a:t>
                      </a:r>
                      <a:b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br>
                      <a: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t>Generic</a:t>
                      </a:r>
                      <a:endParaRPr lang="en-US" sz="1400" b="1" kern="100" dirty="0">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5A4"/>
                    </a:solidFill>
                  </a:tcPr>
                </a:tc>
                <a:tc>
                  <a:txBody>
                    <a:bodyPr/>
                    <a:lstStyle/>
                    <a:p>
                      <a:pPr marL="0" marR="0" algn="ctr" fontAlgn="ctr">
                        <a:lnSpc>
                          <a:spcPct val="107000"/>
                        </a:lnSpc>
                        <a:spcBef>
                          <a:spcPts val="0"/>
                        </a:spcBef>
                        <a:spcAft>
                          <a:spcPts val="0"/>
                        </a:spcAft>
                      </a:pPr>
                      <a: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t>Tier 2</a:t>
                      </a:r>
                      <a:b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br>
                      <a: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t>Generic</a:t>
                      </a:r>
                      <a:endParaRPr lang="en-US" sz="1400" b="1" kern="100" dirty="0">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solidFill>
                      <a:srgbClr val="0065A4"/>
                    </a:solidFill>
                  </a:tcPr>
                </a:tc>
                <a:tc>
                  <a:txBody>
                    <a:bodyPr/>
                    <a:lstStyle/>
                    <a:p>
                      <a:pPr marL="0" marR="0" algn="ctr" fontAlgn="ctr">
                        <a:lnSpc>
                          <a:spcPct val="107000"/>
                        </a:lnSpc>
                        <a:spcBef>
                          <a:spcPts val="0"/>
                        </a:spcBef>
                        <a:spcAft>
                          <a:spcPts val="0"/>
                        </a:spcAft>
                      </a:pPr>
                      <a: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t>Tier 3</a:t>
                      </a:r>
                      <a:b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br>
                      <a: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t>Preferred </a:t>
                      </a:r>
                      <a:b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br>
                      <a: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t>Brand</a:t>
                      </a:r>
                      <a:endParaRPr lang="en-US" sz="1400" b="1" kern="100" dirty="0">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solidFill>
                      <a:srgbClr val="0065A4"/>
                    </a:solidFill>
                  </a:tcPr>
                </a:tc>
                <a:tc>
                  <a:txBody>
                    <a:bodyPr/>
                    <a:lstStyle/>
                    <a:p>
                      <a:pPr marL="0" marR="0" algn="ctr" fontAlgn="ctr">
                        <a:lnSpc>
                          <a:spcPct val="107000"/>
                        </a:lnSpc>
                        <a:spcBef>
                          <a:spcPts val="0"/>
                        </a:spcBef>
                        <a:spcAft>
                          <a:spcPts val="0"/>
                        </a:spcAft>
                      </a:pPr>
                      <a: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t>Tier 4</a:t>
                      </a:r>
                      <a:b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br>
                      <a: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t>Non-Preferred</a:t>
                      </a:r>
                      <a:b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br>
                      <a: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t>Brand</a:t>
                      </a:r>
                      <a:endParaRPr lang="en-US" sz="1400" b="1" kern="100" dirty="0">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solidFill>
                      <a:srgbClr val="0065A4"/>
                    </a:solidFill>
                  </a:tcPr>
                </a:tc>
                <a:tc>
                  <a:txBody>
                    <a:bodyPr/>
                    <a:lstStyle/>
                    <a:p>
                      <a:pPr marL="0" marR="0" algn="ctr" fontAlgn="ctr">
                        <a:lnSpc>
                          <a:spcPct val="107000"/>
                        </a:lnSpc>
                        <a:spcBef>
                          <a:spcPts val="0"/>
                        </a:spcBef>
                        <a:spcAft>
                          <a:spcPts val="0"/>
                        </a:spcAft>
                      </a:pPr>
                      <a: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t>Tier 5</a:t>
                      </a:r>
                      <a:b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br>
                      <a: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t>Specialty</a:t>
                      </a:r>
                    </a:p>
                    <a:p>
                      <a:pPr marL="0" marR="0" algn="ctr" fontAlgn="ctr">
                        <a:lnSpc>
                          <a:spcPct val="107000"/>
                        </a:lnSpc>
                        <a:spcBef>
                          <a:spcPts val="0"/>
                        </a:spcBef>
                        <a:spcAft>
                          <a:spcPts val="0"/>
                        </a:spcAft>
                      </a:pPr>
                      <a:r>
                        <a:rPr lang="en-US" sz="1400" b="1" kern="1200" dirty="0">
                          <a:solidFill>
                            <a:srgbClr val="FFFFFF"/>
                          </a:solidFill>
                          <a:effectLst/>
                          <a:latin typeface="Aptos" panose="020B0004020202020204" pitchFamily="34" charset="0"/>
                          <a:ea typeface="Calibri" panose="020F0502020204030204" pitchFamily="34" charset="0"/>
                          <a:cs typeface="Calibri" panose="020F0502020204030204" pitchFamily="34" charset="0"/>
                        </a:rPr>
                        <a:t>(1-month supply only)</a:t>
                      </a:r>
                      <a:endParaRPr lang="en-US" sz="1400" b="1" kern="100" dirty="0">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solidFill>
                      <a:srgbClr val="0065A4"/>
                    </a:solidFill>
                  </a:tcPr>
                </a:tc>
                <a:tc>
                  <a:txBody>
                    <a:bodyPr/>
                    <a:lstStyle/>
                    <a:p>
                      <a:pPr marL="0" marR="0" algn="ctr" fontAlgn="ctr">
                        <a:lnSpc>
                          <a:spcPct val="107000"/>
                        </a:lnSpc>
                        <a:spcBef>
                          <a:spcPts val="0"/>
                        </a:spcBef>
                        <a:spcAft>
                          <a:spcPts val="0"/>
                        </a:spcAft>
                      </a:pPr>
                      <a: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t>Tier 6</a:t>
                      </a:r>
                      <a:b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br>
                      <a:r>
                        <a:rPr lang="en-US" sz="1400" b="1" kern="1200" dirty="0">
                          <a:solidFill>
                            <a:srgbClr val="FFFFFF"/>
                          </a:solidFill>
                          <a:effectLst/>
                          <a:latin typeface="Aptos" panose="020B0004020202020204" pitchFamily="34" charset="0"/>
                          <a:ea typeface="Times New Roman" panose="02020603050405020304" pitchFamily="18" charset="0"/>
                          <a:cs typeface="Calibri" panose="020F0502020204030204" pitchFamily="34" charset="0"/>
                        </a:rPr>
                        <a:t>Select Care Drugs</a:t>
                      </a:r>
                      <a:endParaRPr lang="en-US" sz="1400" b="1" kern="100" dirty="0">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solidFill>
                      <a:srgbClr val="0065A4"/>
                    </a:solidFill>
                  </a:tcPr>
                </a:tc>
                <a:extLst>
                  <a:ext uri="{0D108BD9-81ED-4DB2-BD59-A6C34878D82A}">
                    <a16:rowId xmlns:a16="http://schemas.microsoft.com/office/drawing/2014/main" val="2493146604"/>
                  </a:ext>
                </a:extLst>
              </a:tr>
              <a:tr h="618414">
                <a:tc>
                  <a:txBody>
                    <a:bodyPr/>
                    <a:lstStyle/>
                    <a:p>
                      <a:pPr marL="0" marR="0" algn="ctr" fontAlgn="ctr">
                        <a:lnSpc>
                          <a:spcPct val="107000"/>
                        </a:lnSpc>
                        <a:spcBef>
                          <a:spcPts val="0"/>
                        </a:spcBef>
                        <a:spcAft>
                          <a:spcPts val="0"/>
                        </a:spcAft>
                      </a:pPr>
                      <a:r>
                        <a:rPr lang="en-US" sz="1400" b="1" kern="100" dirty="0">
                          <a:solidFill>
                            <a:schemeClr val="bg1"/>
                          </a:solidFill>
                          <a:effectLst/>
                          <a:latin typeface="Aptos" panose="020B0004020202020204" pitchFamily="34" charset="0"/>
                          <a:ea typeface="Calibri" panose="020F0502020204030204" pitchFamily="34" charset="0"/>
                          <a:cs typeface="Times New Roman" panose="02020603050405020304" pitchFamily="18" charset="0"/>
                        </a:rPr>
                        <a:t>Inspire</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5A4"/>
                    </a:solidFill>
                  </a:tcPr>
                </a:tc>
                <a:tc>
                  <a:txBody>
                    <a:bodyPr/>
                    <a:lstStyle/>
                    <a:p>
                      <a:pPr marL="0" marR="0" algn="ctr" fontAlgn="ctr">
                        <a:lnSpc>
                          <a:spcPct val="107000"/>
                        </a:lnSpc>
                        <a:spcBef>
                          <a:spcPts val="0"/>
                        </a:spcBef>
                        <a:spcAft>
                          <a:spcPts val="0"/>
                        </a:spcAft>
                      </a:pPr>
                      <a:r>
                        <a:rPr lang="en-US" sz="1400" b="1" kern="1200" dirty="0">
                          <a:solidFill>
                            <a:srgbClr val="007295"/>
                          </a:solidFill>
                          <a:effectLst/>
                          <a:latin typeface="Aptos" panose="020B0004020202020204" pitchFamily="34" charset="0"/>
                          <a:ea typeface="Times New Roman" panose="02020603050405020304" pitchFamily="18" charset="0"/>
                          <a:cs typeface="Calibri" panose="020F0502020204030204" pitchFamily="34" charset="0"/>
                        </a:rPr>
                        <a:t>$615</a:t>
                      </a:r>
                      <a:endPar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fontAlgn="ctr">
                        <a:lnSpc>
                          <a:spcPct val="107000"/>
                        </a:lnSpc>
                        <a:spcBef>
                          <a:spcPts val="0"/>
                        </a:spcBef>
                        <a:spcAft>
                          <a:spcPts val="0"/>
                        </a:spcAft>
                      </a:pPr>
                      <a:r>
                        <a:rPr lang="en-US" sz="1400" b="1" kern="1200" dirty="0">
                          <a:solidFill>
                            <a:srgbClr val="007295"/>
                          </a:solidFill>
                          <a:effectLst/>
                          <a:latin typeface="Aptos" panose="020B0004020202020204" pitchFamily="34" charset="0"/>
                          <a:ea typeface="Times New Roman" panose="02020603050405020304" pitchFamily="18" charset="0"/>
                          <a:cs typeface="Times New Roman" panose="02020603050405020304" pitchFamily="18" charset="0"/>
                        </a:rPr>
                        <a:t>$0</a:t>
                      </a:r>
                      <a:endPar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fontAlgn="ctr">
                        <a:lnSpc>
                          <a:spcPct val="107000"/>
                        </a:lnSpc>
                        <a:spcBef>
                          <a:spcPts val="0"/>
                        </a:spcBef>
                        <a:spcAft>
                          <a:spcPts val="0"/>
                        </a:spcAft>
                      </a:pPr>
                      <a:r>
                        <a:rPr lang="en-US" sz="1400" b="1" kern="1200" dirty="0">
                          <a:solidFill>
                            <a:srgbClr val="007295"/>
                          </a:solidFill>
                          <a:effectLst/>
                          <a:latin typeface="Aptos" panose="020B0004020202020204" pitchFamily="34" charset="0"/>
                          <a:ea typeface="Times New Roman" panose="02020603050405020304" pitchFamily="18" charset="0"/>
                          <a:cs typeface="Times New Roman" panose="02020603050405020304" pitchFamily="18" charset="0"/>
                        </a:rPr>
                        <a:t>$27</a:t>
                      </a:r>
                      <a:endPar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fontAlgn="ctr">
                        <a:lnSpc>
                          <a:spcPct val="107000"/>
                        </a:lnSpc>
                        <a:spcBef>
                          <a:spcPts val="0"/>
                        </a:spcBef>
                        <a:spcAft>
                          <a:spcPts val="0"/>
                        </a:spcAft>
                      </a:pPr>
                      <a:r>
                        <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rPr>
                        <a:t>25%</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lvl="0" indent="0" algn="ctr" defTabSz="914379" rtl="0" eaLnBrk="1" fontAlgn="ctr" latinLnBrk="0" hangingPunct="1">
                        <a:lnSpc>
                          <a:spcPct val="107000"/>
                        </a:lnSpc>
                        <a:spcBef>
                          <a:spcPts val="0"/>
                        </a:spcBef>
                        <a:spcAft>
                          <a:spcPts val="0"/>
                        </a:spcAft>
                        <a:buClrTx/>
                        <a:buSzTx/>
                        <a:buFontTx/>
                        <a:buNone/>
                        <a:tabLst/>
                        <a:defRPr/>
                      </a:pPr>
                      <a:r>
                        <a:rPr kumimoji="0" lang="en-US" sz="1400" b="1" i="0" u="none" strike="noStrike" kern="100" cap="none" spc="0" normalizeH="0" baseline="0" noProof="0" dirty="0">
                          <a:ln>
                            <a:noFill/>
                          </a:ln>
                          <a:solidFill>
                            <a:srgbClr val="007295"/>
                          </a:solidFill>
                          <a:effectLst/>
                          <a:uLnTx/>
                          <a:uFillTx/>
                          <a:latin typeface="Aptos" panose="020B0004020202020204" pitchFamily="34" charset="0"/>
                          <a:ea typeface="Calibri" panose="020F0502020204030204" pitchFamily="34" charset="0"/>
                          <a:cs typeface="Times New Roman" panose="02020603050405020304" pitchFamily="18" charset="0"/>
                        </a:rPr>
                        <a:t>25%</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CE4E5"/>
                    </a:solidFill>
                  </a:tcPr>
                </a:tc>
                <a:tc>
                  <a:txBody>
                    <a:bodyPr/>
                    <a:lstStyle/>
                    <a:p>
                      <a:pPr marL="0" marR="0" algn="ctr" fontAlgn="ctr">
                        <a:lnSpc>
                          <a:spcPct val="107000"/>
                        </a:lnSpc>
                        <a:spcBef>
                          <a:spcPts val="0"/>
                        </a:spcBef>
                        <a:spcAft>
                          <a:spcPts val="0"/>
                        </a:spcAft>
                      </a:pPr>
                      <a:r>
                        <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rPr>
                        <a:t>25%</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fontAlgn="ctr">
                        <a:lnSpc>
                          <a:spcPct val="107000"/>
                        </a:lnSpc>
                        <a:spcBef>
                          <a:spcPts val="0"/>
                        </a:spcBef>
                        <a:spcAft>
                          <a:spcPts val="0"/>
                        </a:spcAft>
                      </a:pPr>
                      <a:r>
                        <a:rPr lang="en-US" sz="1400" b="1" kern="1200" dirty="0">
                          <a:solidFill>
                            <a:srgbClr val="007295"/>
                          </a:solidFill>
                          <a:effectLst/>
                          <a:latin typeface="Aptos" panose="020B0004020202020204" pitchFamily="34" charset="0"/>
                          <a:ea typeface="Times New Roman" panose="02020603050405020304" pitchFamily="18" charset="0"/>
                          <a:cs typeface="Calibri" panose="020F0502020204030204" pitchFamily="34" charset="0"/>
                        </a:rPr>
                        <a:t>$0</a:t>
                      </a:r>
                      <a:endPar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02077244"/>
                  </a:ext>
                </a:extLst>
              </a:tr>
              <a:tr h="666979">
                <a:tc>
                  <a:txBody>
                    <a:bodyPr/>
                    <a:lstStyle/>
                    <a:p>
                      <a:pPr marL="0" marR="0" algn="ctr" fontAlgn="ctr">
                        <a:lnSpc>
                          <a:spcPct val="107000"/>
                        </a:lnSpc>
                        <a:spcBef>
                          <a:spcPts val="0"/>
                        </a:spcBef>
                        <a:spcAft>
                          <a:spcPts val="0"/>
                        </a:spcAft>
                      </a:pPr>
                      <a:r>
                        <a:rPr lang="en-US" sz="1400" b="1" kern="100" dirty="0">
                          <a:solidFill>
                            <a:schemeClr val="bg1"/>
                          </a:solidFill>
                          <a:effectLst/>
                          <a:latin typeface="Aptos" panose="020B0004020202020204" pitchFamily="34" charset="0"/>
                          <a:ea typeface="Calibri" panose="020F0502020204030204" pitchFamily="34" charset="0"/>
                          <a:cs typeface="Times New Roman" panose="02020603050405020304" pitchFamily="18" charset="0"/>
                        </a:rPr>
                        <a:t>Inspire Plus</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5A4"/>
                    </a:solidFill>
                  </a:tcPr>
                </a:tc>
                <a:tc>
                  <a:txBody>
                    <a:bodyPr/>
                    <a:lstStyle/>
                    <a:p>
                      <a:pPr marL="0" marR="0" algn="ctr" fontAlgn="ctr">
                        <a:lnSpc>
                          <a:spcPct val="107000"/>
                        </a:lnSpc>
                        <a:spcBef>
                          <a:spcPts val="0"/>
                        </a:spcBef>
                        <a:spcAft>
                          <a:spcPts val="0"/>
                        </a:spcAft>
                      </a:pPr>
                      <a:r>
                        <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rPr>
                        <a:t>$500</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fontAlgn="ctr">
                        <a:lnSpc>
                          <a:spcPct val="107000"/>
                        </a:lnSpc>
                        <a:spcBef>
                          <a:spcPts val="0"/>
                        </a:spcBef>
                        <a:spcAft>
                          <a:spcPts val="0"/>
                        </a:spcAft>
                      </a:pPr>
                      <a:r>
                        <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rPr>
                        <a:t>$0</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fontAlgn="ctr">
                        <a:lnSpc>
                          <a:spcPct val="107000"/>
                        </a:lnSpc>
                        <a:spcBef>
                          <a:spcPts val="0"/>
                        </a:spcBef>
                        <a:spcAft>
                          <a:spcPts val="0"/>
                        </a:spcAft>
                      </a:pPr>
                      <a:r>
                        <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rPr>
                        <a:t>$27</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fontAlgn="ctr">
                        <a:lnSpc>
                          <a:spcPct val="107000"/>
                        </a:lnSpc>
                        <a:spcBef>
                          <a:spcPts val="0"/>
                        </a:spcBef>
                        <a:spcAft>
                          <a:spcPts val="0"/>
                        </a:spcAft>
                      </a:pPr>
                      <a:r>
                        <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rPr>
                        <a:t>25%</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lvl="0" indent="0" algn="ctr" defTabSz="914379" rtl="0" eaLnBrk="1" fontAlgn="ctr" latinLnBrk="0" hangingPunct="1">
                        <a:lnSpc>
                          <a:spcPct val="107000"/>
                        </a:lnSpc>
                        <a:spcBef>
                          <a:spcPts val="0"/>
                        </a:spcBef>
                        <a:spcAft>
                          <a:spcPts val="0"/>
                        </a:spcAft>
                        <a:buClrTx/>
                        <a:buSzTx/>
                        <a:buFontTx/>
                        <a:buNone/>
                        <a:tabLst/>
                        <a:defRPr/>
                      </a:pPr>
                      <a:r>
                        <a:rPr kumimoji="0" lang="en-US" sz="1400" b="1" i="0" u="none" strike="noStrike" kern="100" cap="none" spc="0" normalizeH="0" baseline="0" noProof="0" dirty="0">
                          <a:ln>
                            <a:noFill/>
                          </a:ln>
                          <a:solidFill>
                            <a:srgbClr val="007295"/>
                          </a:solidFill>
                          <a:effectLst/>
                          <a:uLnTx/>
                          <a:uFillTx/>
                          <a:latin typeface="Aptos" panose="020B0004020202020204" pitchFamily="34" charset="0"/>
                          <a:ea typeface="Calibri" panose="020F0502020204030204" pitchFamily="34" charset="0"/>
                          <a:cs typeface="Times New Roman" panose="02020603050405020304" pitchFamily="18" charset="0"/>
                        </a:rPr>
                        <a:t>25%</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CE4E5"/>
                    </a:solidFill>
                  </a:tcPr>
                </a:tc>
                <a:tc>
                  <a:txBody>
                    <a:bodyPr/>
                    <a:lstStyle/>
                    <a:p>
                      <a:pPr marL="0" marR="0" algn="ctr" fontAlgn="ctr">
                        <a:lnSpc>
                          <a:spcPct val="107000"/>
                        </a:lnSpc>
                        <a:spcBef>
                          <a:spcPts val="0"/>
                        </a:spcBef>
                        <a:spcAft>
                          <a:spcPts val="0"/>
                        </a:spcAft>
                      </a:pPr>
                      <a:r>
                        <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rPr>
                        <a:t>25%</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fontAlgn="ctr">
                        <a:lnSpc>
                          <a:spcPct val="107000"/>
                        </a:lnSpc>
                        <a:spcBef>
                          <a:spcPts val="0"/>
                        </a:spcBef>
                        <a:spcAft>
                          <a:spcPts val="0"/>
                        </a:spcAft>
                      </a:pPr>
                      <a:r>
                        <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rPr>
                        <a:t>$0</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35230392"/>
                  </a:ext>
                </a:extLst>
              </a:tr>
              <a:tr h="666979">
                <a:tc>
                  <a:txBody>
                    <a:bodyPr/>
                    <a:lstStyle/>
                    <a:p>
                      <a:pPr marL="0" marR="0" algn="ctr" fontAlgn="ctr">
                        <a:lnSpc>
                          <a:spcPct val="107000"/>
                        </a:lnSpc>
                        <a:spcBef>
                          <a:spcPts val="0"/>
                        </a:spcBef>
                        <a:spcAft>
                          <a:spcPts val="0"/>
                        </a:spcAft>
                      </a:pPr>
                      <a:r>
                        <a:rPr lang="en-US" sz="1400" b="1" kern="100" dirty="0">
                          <a:solidFill>
                            <a:schemeClr val="bg1"/>
                          </a:solidFill>
                          <a:effectLst/>
                          <a:latin typeface="Aptos" panose="020B0004020202020204" pitchFamily="34" charset="0"/>
                          <a:ea typeface="Calibri" panose="020F0502020204030204" pitchFamily="34" charset="0"/>
                          <a:cs typeface="Times New Roman" panose="02020603050405020304" pitchFamily="18" charset="0"/>
                        </a:rPr>
                        <a:t>Inspire Giveback</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5A4"/>
                    </a:solidFill>
                  </a:tcPr>
                </a:tc>
                <a:tc>
                  <a:txBody>
                    <a:bodyPr/>
                    <a:lstStyle/>
                    <a:p>
                      <a:pPr marL="0" marR="0" algn="ctr" fontAlgn="ctr">
                        <a:lnSpc>
                          <a:spcPct val="107000"/>
                        </a:lnSpc>
                        <a:spcBef>
                          <a:spcPts val="0"/>
                        </a:spcBef>
                        <a:spcAft>
                          <a:spcPts val="0"/>
                        </a:spcAft>
                      </a:pPr>
                      <a:r>
                        <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rPr>
                        <a:t>$615</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fontAlgn="ctr">
                        <a:lnSpc>
                          <a:spcPct val="107000"/>
                        </a:lnSpc>
                        <a:spcBef>
                          <a:spcPts val="0"/>
                        </a:spcBef>
                        <a:spcAft>
                          <a:spcPts val="0"/>
                        </a:spcAft>
                      </a:pPr>
                      <a:r>
                        <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rPr>
                        <a:t>$0</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fontAlgn="ctr">
                        <a:lnSpc>
                          <a:spcPct val="107000"/>
                        </a:lnSpc>
                        <a:spcBef>
                          <a:spcPts val="0"/>
                        </a:spcBef>
                        <a:spcAft>
                          <a:spcPts val="0"/>
                        </a:spcAft>
                      </a:pPr>
                      <a:r>
                        <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rPr>
                        <a:t>$27</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fontAlgn="ctr">
                        <a:lnSpc>
                          <a:spcPct val="107000"/>
                        </a:lnSpc>
                        <a:spcBef>
                          <a:spcPts val="0"/>
                        </a:spcBef>
                        <a:spcAft>
                          <a:spcPts val="0"/>
                        </a:spcAft>
                      </a:pPr>
                      <a:r>
                        <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rPr>
                        <a:t>25%</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lvl="0" indent="0" algn="ctr" defTabSz="914379" rtl="0" eaLnBrk="1" fontAlgn="ctr" latinLnBrk="0" hangingPunct="1">
                        <a:lnSpc>
                          <a:spcPct val="107000"/>
                        </a:lnSpc>
                        <a:spcBef>
                          <a:spcPts val="0"/>
                        </a:spcBef>
                        <a:spcAft>
                          <a:spcPts val="0"/>
                        </a:spcAft>
                        <a:buClrTx/>
                        <a:buSzTx/>
                        <a:buFontTx/>
                        <a:buNone/>
                        <a:tabLst/>
                        <a:defRPr/>
                      </a:pPr>
                      <a:r>
                        <a:rPr kumimoji="0" lang="en-US" sz="1400" b="1" i="0" u="none" strike="noStrike" kern="100" cap="none" spc="0" normalizeH="0" baseline="0" noProof="0" dirty="0">
                          <a:ln>
                            <a:noFill/>
                          </a:ln>
                          <a:solidFill>
                            <a:srgbClr val="007295"/>
                          </a:solidFill>
                          <a:effectLst/>
                          <a:uLnTx/>
                          <a:uFillTx/>
                          <a:latin typeface="Aptos" panose="020B0004020202020204" pitchFamily="34" charset="0"/>
                          <a:ea typeface="Calibri" panose="020F0502020204030204" pitchFamily="34" charset="0"/>
                          <a:cs typeface="Times New Roman" panose="02020603050405020304" pitchFamily="18" charset="0"/>
                        </a:rPr>
                        <a:t>25%</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CE4E5"/>
                    </a:solidFill>
                  </a:tcPr>
                </a:tc>
                <a:tc>
                  <a:txBody>
                    <a:bodyPr/>
                    <a:lstStyle/>
                    <a:p>
                      <a:pPr marL="0" marR="0" algn="ctr" fontAlgn="ctr">
                        <a:lnSpc>
                          <a:spcPct val="107000"/>
                        </a:lnSpc>
                        <a:spcBef>
                          <a:spcPts val="0"/>
                        </a:spcBef>
                        <a:spcAft>
                          <a:spcPts val="0"/>
                        </a:spcAft>
                      </a:pPr>
                      <a:r>
                        <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rPr>
                        <a:t>25%</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algn="ctr" fontAlgn="ctr">
                        <a:lnSpc>
                          <a:spcPct val="107000"/>
                        </a:lnSpc>
                        <a:spcBef>
                          <a:spcPts val="0"/>
                        </a:spcBef>
                        <a:spcAft>
                          <a:spcPts val="0"/>
                        </a:spcAft>
                      </a:pPr>
                      <a:r>
                        <a:rPr lang="en-US" sz="1400" b="1" kern="100" dirty="0">
                          <a:solidFill>
                            <a:srgbClr val="007295"/>
                          </a:solidFill>
                          <a:effectLst/>
                          <a:latin typeface="Aptos" panose="020B0004020202020204" pitchFamily="34" charset="0"/>
                          <a:ea typeface="Calibri" panose="020F0502020204030204" pitchFamily="34" charset="0"/>
                          <a:cs typeface="Times New Roman" panose="02020603050405020304" pitchFamily="18" charset="0"/>
                        </a:rPr>
                        <a:t>$0</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68314399"/>
                  </a:ext>
                </a:extLst>
              </a:tr>
              <a:tr h="550986">
                <a:tc>
                  <a:txBody>
                    <a:bodyPr/>
                    <a:lstStyle/>
                    <a:p>
                      <a:pPr marL="0" marR="0" algn="ctr" fontAlgn="ctr">
                        <a:lnSpc>
                          <a:spcPct val="107000"/>
                        </a:lnSpc>
                        <a:spcBef>
                          <a:spcPts val="0"/>
                        </a:spcBef>
                        <a:spcAft>
                          <a:spcPts val="0"/>
                        </a:spcAft>
                      </a:pPr>
                      <a:r>
                        <a:rPr lang="en-US" sz="1400" b="1" kern="1200" dirty="0">
                          <a:solidFill>
                            <a:schemeClr val="tx1"/>
                          </a:solidFill>
                          <a:effectLst/>
                          <a:latin typeface="Aptos" panose="020B0004020202020204" pitchFamily="34" charset="0"/>
                          <a:ea typeface="Times New Roman" panose="02020603050405020304" pitchFamily="18" charset="0"/>
                          <a:cs typeface="Calibri" panose="020F0502020204030204" pitchFamily="34" charset="0"/>
                        </a:rPr>
                        <a:t>Part D Insulins*</a:t>
                      </a:r>
                      <a:endParaRPr lang="en-US" sz="1400" b="1" kern="100" dirty="0">
                        <a:solidFill>
                          <a:schemeClr val="tx1"/>
                        </a:solidFill>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40000"/>
                        <a:lumOff val="60000"/>
                      </a:schemeClr>
                    </a:solidFill>
                  </a:tcPr>
                </a:tc>
                <a:tc>
                  <a:txBody>
                    <a:bodyPr/>
                    <a:lstStyle/>
                    <a:p>
                      <a:pPr marL="0" marR="0" algn="ctr" fontAlgn="ctr">
                        <a:lnSpc>
                          <a:spcPct val="107000"/>
                        </a:lnSpc>
                        <a:spcBef>
                          <a:spcPts val="0"/>
                        </a:spcBef>
                        <a:spcAft>
                          <a:spcPts val="0"/>
                        </a:spcAft>
                      </a:pPr>
                      <a:r>
                        <a:rPr lang="en-US" sz="1400" b="1" kern="1200" dirty="0">
                          <a:solidFill>
                            <a:srgbClr val="000000"/>
                          </a:solidFill>
                          <a:effectLst/>
                          <a:latin typeface="Aptos" panose="020B0004020202020204" pitchFamily="34" charset="0"/>
                          <a:ea typeface="Times New Roman" panose="02020603050405020304" pitchFamily="18" charset="0"/>
                          <a:cs typeface="Calibri" panose="020F0502020204030204" pitchFamily="34" charset="0"/>
                        </a:rPr>
                        <a:t>N/A</a:t>
                      </a:r>
                      <a:endParaRPr lang="en-US" sz="1400" b="1" kern="100" dirty="0">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40000"/>
                        <a:lumOff val="60000"/>
                      </a:schemeClr>
                    </a:solidFill>
                  </a:tcPr>
                </a:tc>
                <a:tc>
                  <a:txBody>
                    <a:bodyPr/>
                    <a:lstStyle/>
                    <a:p>
                      <a:pPr marL="0" marR="0" algn="ctr" fontAlgn="ctr">
                        <a:lnSpc>
                          <a:spcPct val="107000"/>
                        </a:lnSpc>
                        <a:spcBef>
                          <a:spcPts val="0"/>
                        </a:spcBef>
                        <a:spcAft>
                          <a:spcPts val="0"/>
                        </a:spcAft>
                      </a:pPr>
                      <a:r>
                        <a:rPr lang="en-US" sz="1400" b="1" kern="1200" dirty="0">
                          <a:solidFill>
                            <a:srgbClr val="000000"/>
                          </a:solidFill>
                          <a:effectLst/>
                          <a:latin typeface="Aptos" panose="020B0004020202020204" pitchFamily="34" charset="0"/>
                          <a:ea typeface="Times New Roman" panose="02020603050405020304" pitchFamily="18" charset="0"/>
                          <a:cs typeface="Calibri" panose="020F0502020204030204" pitchFamily="34" charset="0"/>
                        </a:rPr>
                        <a:t>$0</a:t>
                      </a:r>
                      <a:endParaRPr lang="en-US" sz="1400" b="1" kern="100" dirty="0">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40000"/>
                        <a:lumOff val="60000"/>
                      </a:schemeClr>
                    </a:solidFill>
                  </a:tcPr>
                </a:tc>
                <a:tc>
                  <a:txBody>
                    <a:bodyPr/>
                    <a:lstStyle/>
                    <a:p>
                      <a:pPr marL="0" marR="0" algn="ctr" fontAlgn="ctr">
                        <a:lnSpc>
                          <a:spcPct val="107000"/>
                        </a:lnSpc>
                        <a:spcBef>
                          <a:spcPts val="0"/>
                        </a:spcBef>
                        <a:spcAft>
                          <a:spcPts val="0"/>
                        </a:spcAft>
                      </a:pPr>
                      <a:r>
                        <a:rPr lang="en-US" sz="1400" b="1" kern="1200" dirty="0">
                          <a:solidFill>
                            <a:srgbClr val="000000"/>
                          </a:solidFill>
                          <a:effectLst/>
                          <a:latin typeface="Aptos" panose="020B0004020202020204" pitchFamily="34" charset="0"/>
                          <a:ea typeface="Times New Roman" panose="02020603050405020304" pitchFamily="18" charset="0"/>
                          <a:cs typeface="Calibri" panose="020F0502020204030204" pitchFamily="34" charset="0"/>
                        </a:rPr>
                        <a:t>$23</a:t>
                      </a:r>
                      <a:endParaRPr lang="en-US" sz="1400" b="1" kern="100" dirty="0">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40000"/>
                        <a:lumOff val="60000"/>
                      </a:schemeClr>
                    </a:solidFill>
                  </a:tcPr>
                </a:tc>
                <a:tc>
                  <a:txBody>
                    <a:bodyPr/>
                    <a:lstStyle/>
                    <a:p>
                      <a:pPr marL="0" marR="0" algn="ctr" fontAlgn="ctr">
                        <a:lnSpc>
                          <a:spcPct val="107000"/>
                        </a:lnSpc>
                        <a:spcBef>
                          <a:spcPts val="0"/>
                        </a:spcBef>
                        <a:spcAft>
                          <a:spcPts val="0"/>
                        </a:spcAft>
                      </a:pPr>
                      <a:r>
                        <a:rPr lang="en-US" sz="1400" b="1" kern="1200" dirty="0">
                          <a:solidFill>
                            <a:srgbClr val="000000"/>
                          </a:solidFill>
                          <a:effectLst/>
                          <a:latin typeface="Aptos" panose="020B0004020202020204" pitchFamily="34" charset="0"/>
                          <a:ea typeface="Times New Roman" panose="02020603050405020304" pitchFamily="18" charset="0"/>
                          <a:cs typeface="Calibri" panose="020F0502020204030204" pitchFamily="34" charset="0"/>
                        </a:rPr>
                        <a:t>$79</a:t>
                      </a:r>
                      <a:endParaRPr lang="en-US" sz="1400" b="1" kern="100" dirty="0">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40000"/>
                        <a:lumOff val="60000"/>
                      </a:schemeClr>
                    </a:solidFill>
                  </a:tcPr>
                </a:tc>
                <a:tc>
                  <a:txBody>
                    <a:bodyPr/>
                    <a:lstStyle/>
                    <a:p>
                      <a:pPr marL="0" marR="0" algn="ctr" fontAlgn="ctr">
                        <a:lnSpc>
                          <a:spcPct val="107000"/>
                        </a:lnSpc>
                        <a:spcBef>
                          <a:spcPts val="0"/>
                        </a:spcBef>
                        <a:spcAft>
                          <a:spcPts val="0"/>
                        </a:spcAft>
                      </a:pPr>
                      <a:r>
                        <a:rPr lang="en-US" sz="1400" b="1" kern="1200" dirty="0">
                          <a:solidFill>
                            <a:srgbClr val="000000"/>
                          </a:solidFill>
                          <a:effectLst/>
                          <a:latin typeface="Aptos" panose="020B0004020202020204" pitchFamily="34" charset="0"/>
                          <a:ea typeface="Calibri" panose="020F0502020204030204" pitchFamily="34" charset="0"/>
                          <a:cs typeface="Calibri" panose="020F0502020204030204" pitchFamily="34" charset="0"/>
                        </a:rPr>
                        <a:t>$79</a:t>
                      </a:r>
                      <a:endParaRPr lang="en-US" sz="1400" b="1" kern="100" dirty="0">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40000"/>
                        <a:lumOff val="60000"/>
                      </a:schemeClr>
                    </a:solidFill>
                  </a:tcPr>
                </a:tc>
                <a:tc>
                  <a:txBody>
                    <a:bodyPr/>
                    <a:lstStyle/>
                    <a:p>
                      <a:pPr marL="0" marR="0" algn="ctr" fontAlgn="ctr">
                        <a:lnSpc>
                          <a:spcPct val="107000"/>
                        </a:lnSpc>
                        <a:spcBef>
                          <a:spcPts val="0"/>
                        </a:spcBef>
                        <a:spcAft>
                          <a:spcPts val="0"/>
                        </a:spcAft>
                      </a:pPr>
                      <a:r>
                        <a:rPr lang="en-US" sz="1400" b="1" kern="1200" dirty="0">
                          <a:solidFill>
                            <a:srgbClr val="000000"/>
                          </a:solidFill>
                          <a:effectLst/>
                          <a:latin typeface="Aptos" panose="020B0004020202020204" pitchFamily="34" charset="0"/>
                          <a:ea typeface="Times New Roman" panose="02020603050405020304" pitchFamily="18" charset="0"/>
                          <a:cs typeface="Calibri" panose="020F0502020204030204" pitchFamily="34" charset="0"/>
                        </a:rPr>
                        <a:t>$79</a:t>
                      </a: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40000"/>
                        <a:lumOff val="60000"/>
                      </a:schemeClr>
                    </a:solidFill>
                  </a:tcPr>
                </a:tc>
                <a:tc>
                  <a:txBody>
                    <a:bodyPr/>
                    <a:lstStyle/>
                    <a:p>
                      <a:pPr marL="0" marR="0" algn="ctr" fontAlgn="ctr">
                        <a:lnSpc>
                          <a:spcPct val="107000"/>
                        </a:lnSpc>
                        <a:spcBef>
                          <a:spcPts val="0"/>
                        </a:spcBef>
                        <a:spcAft>
                          <a:spcPts val="0"/>
                        </a:spcAft>
                      </a:pPr>
                      <a:r>
                        <a:rPr lang="en-US" sz="1400" b="1" kern="1200" dirty="0">
                          <a:solidFill>
                            <a:srgbClr val="000000"/>
                          </a:solidFill>
                          <a:effectLst/>
                          <a:latin typeface="Aptos" panose="020B0004020202020204" pitchFamily="34" charset="0"/>
                          <a:ea typeface="Times New Roman" panose="02020603050405020304" pitchFamily="18" charset="0"/>
                          <a:cs typeface="Calibri" panose="020F0502020204030204" pitchFamily="34" charset="0"/>
                        </a:rPr>
                        <a:t>$0</a:t>
                      </a:r>
                      <a:endParaRPr lang="en-US" sz="1400" b="1" kern="100" dirty="0">
                        <a:effectLst/>
                        <a:latin typeface="Aptos" panose="020B0004020202020204" pitchFamily="34" charset="0"/>
                        <a:ea typeface="Calibri" panose="020F0502020204030204" pitchFamily="34" charset="0"/>
                        <a:cs typeface="Times New Roman" panose="02020603050405020304" pitchFamily="18" charset="0"/>
                      </a:endParaRPr>
                    </a:p>
                  </a:txBody>
                  <a:tcPr marL="5880" marR="5880" marT="588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40000"/>
                        <a:lumOff val="60000"/>
                      </a:schemeClr>
                    </a:solidFill>
                  </a:tcPr>
                </a:tc>
                <a:extLst>
                  <a:ext uri="{0D108BD9-81ED-4DB2-BD59-A6C34878D82A}">
                    <a16:rowId xmlns:a16="http://schemas.microsoft.com/office/drawing/2014/main" val="126322027"/>
                  </a:ext>
                </a:extLst>
              </a:tr>
            </a:tbl>
          </a:graphicData>
        </a:graphic>
      </p:graphicFrame>
      <p:sp>
        <p:nvSpPr>
          <p:cNvPr id="5" name="Content Placeholder 6">
            <a:extLst>
              <a:ext uri="{FF2B5EF4-FFF2-40B4-BE49-F238E27FC236}">
                <a16:creationId xmlns:a16="http://schemas.microsoft.com/office/drawing/2014/main" id="{599B700A-4599-BD89-F931-0E3E693FF1B6}"/>
              </a:ext>
            </a:extLst>
          </p:cNvPr>
          <p:cNvSpPr txBox="1">
            <a:spLocks/>
          </p:cNvSpPr>
          <p:nvPr/>
        </p:nvSpPr>
        <p:spPr>
          <a:xfrm>
            <a:off x="1490871" y="5855320"/>
            <a:ext cx="7976979" cy="506750"/>
          </a:xfrm>
          <a:prstGeom prst="rect">
            <a:avLst/>
          </a:prstGeom>
        </p:spPr>
        <p:txBody>
          <a:bodyPr vert="horz" lIns="89896" tIns="44948" rIns="89896" bIns="44948" rtlCol="0">
            <a:normAutofit/>
          </a:bodyPr>
          <a:lstStyle>
            <a:lvl1pPr marL="160338" indent="-160338" algn="l" defTabSz="509412" rtl="0" eaLnBrk="1" latinLnBrk="0" hangingPunct="1">
              <a:spcBef>
                <a:spcPct val="20000"/>
              </a:spcBef>
              <a:spcAft>
                <a:spcPts val="1200"/>
              </a:spcAft>
              <a:buFont typeface="Arial"/>
              <a:buChar char="•"/>
              <a:defRPr sz="3600" kern="1200">
                <a:solidFill>
                  <a:schemeClr val="tx1"/>
                </a:solidFill>
                <a:latin typeface="Arial"/>
                <a:ea typeface="+mn-ea"/>
                <a:cs typeface="Arial"/>
              </a:defRPr>
            </a:lvl1pPr>
            <a:lvl2pPr marL="827795" indent="-318383" algn="l" defTabSz="509412" rtl="0" eaLnBrk="1" latinLnBrk="0" hangingPunct="1">
              <a:spcBef>
                <a:spcPct val="20000"/>
              </a:spcBef>
              <a:spcAft>
                <a:spcPts val="1200"/>
              </a:spcAft>
              <a:buFont typeface="Arial"/>
              <a:buChar char="–"/>
              <a:defRPr sz="3100" kern="1200">
                <a:solidFill>
                  <a:schemeClr val="tx1"/>
                </a:solidFill>
                <a:latin typeface="Arial"/>
                <a:ea typeface="+mn-ea"/>
                <a:cs typeface="Arial"/>
              </a:defRPr>
            </a:lvl2pPr>
            <a:lvl3pPr marL="1273175" indent="-244475" algn="l" defTabSz="509412" rtl="0" eaLnBrk="1" latinLnBrk="0" hangingPunct="1">
              <a:spcBef>
                <a:spcPct val="20000"/>
              </a:spcBef>
              <a:spcAft>
                <a:spcPts val="1200"/>
              </a:spcAft>
              <a:buFont typeface="Arial"/>
              <a:buChar char="•"/>
              <a:defRPr sz="2700" kern="1200">
                <a:solidFill>
                  <a:schemeClr val="tx1"/>
                </a:solidFill>
                <a:latin typeface="Arial"/>
                <a:ea typeface="+mn-ea"/>
                <a:cs typeface="Arial"/>
              </a:defRPr>
            </a:lvl3pPr>
            <a:lvl4pPr marL="1782943" indent="-254706" algn="l" defTabSz="509412" rtl="0" eaLnBrk="1" latinLnBrk="0" hangingPunct="1">
              <a:spcBef>
                <a:spcPct val="20000"/>
              </a:spcBef>
              <a:spcAft>
                <a:spcPts val="1200"/>
              </a:spcAft>
              <a:buFont typeface="Arial"/>
              <a:buChar char="–"/>
              <a:defRPr sz="2200" kern="1200">
                <a:solidFill>
                  <a:schemeClr val="tx1"/>
                </a:solidFill>
                <a:latin typeface="Arial"/>
                <a:ea typeface="+mn-ea"/>
                <a:cs typeface="Arial"/>
              </a:defRPr>
            </a:lvl4pPr>
            <a:lvl5pPr marL="2292355" indent="-254706" algn="l" defTabSz="509412" rtl="0" eaLnBrk="1" latinLnBrk="0" hangingPunct="1">
              <a:spcBef>
                <a:spcPct val="20000"/>
              </a:spcBef>
              <a:spcAft>
                <a:spcPts val="1200"/>
              </a:spcAft>
              <a:buFont typeface="Arial"/>
              <a:buChar char="»"/>
              <a:defRPr sz="2200" kern="1200">
                <a:solidFill>
                  <a:schemeClr val="tx1"/>
                </a:solidFill>
                <a:latin typeface="Arial"/>
                <a:ea typeface="+mn-ea"/>
                <a:cs typeface="Arial"/>
              </a:defRPr>
            </a:lvl5pPr>
            <a:lvl6pPr marL="2801767" indent="-254706" algn="l" defTabSz="509412" rtl="0" eaLnBrk="1" latinLnBrk="0" hangingPunct="1">
              <a:spcBef>
                <a:spcPct val="20000"/>
              </a:spcBef>
              <a:buFont typeface="Arial"/>
              <a:buChar char="•"/>
              <a:defRPr sz="2200" kern="1200">
                <a:solidFill>
                  <a:schemeClr val="tx1"/>
                </a:solidFill>
                <a:latin typeface="+mn-lt"/>
                <a:ea typeface="+mn-ea"/>
                <a:cs typeface="+mn-cs"/>
              </a:defRPr>
            </a:lvl6pPr>
            <a:lvl7pPr marL="3311180" indent="-254706" algn="l" defTabSz="509412" rtl="0" eaLnBrk="1" latinLnBrk="0" hangingPunct="1">
              <a:spcBef>
                <a:spcPct val="20000"/>
              </a:spcBef>
              <a:buFont typeface="Arial"/>
              <a:buChar char="•"/>
              <a:defRPr sz="2200" kern="1200">
                <a:solidFill>
                  <a:schemeClr val="tx1"/>
                </a:solidFill>
                <a:latin typeface="+mn-lt"/>
                <a:ea typeface="+mn-ea"/>
                <a:cs typeface="+mn-cs"/>
              </a:defRPr>
            </a:lvl7pPr>
            <a:lvl8pPr marL="3820592" indent="-254706" algn="l" defTabSz="509412" rtl="0" eaLnBrk="1" latinLnBrk="0" hangingPunct="1">
              <a:spcBef>
                <a:spcPct val="20000"/>
              </a:spcBef>
              <a:buFont typeface="Arial"/>
              <a:buChar char="•"/>
              <a:defRPr sz="2200" kern="1200">
                <a:solidFill>
                  <a:schemeClr val="tx1"/>
                </a:solidFill>
                <a:latin typeface="+mn-lt"/>
                <a:ea typeface="+mn-ea"/>
                <a:cs typeface="+mn-cs"/>
              </a:defRPr>
            </a:lvl8pPr>
            <a:lvl9pPr marL="4330004" indent="-254706" algn="l" defTabSz="509412" rtl="0" eaLnBrk="1" latinLnBrk="0" hangingPunct="1">
              <a:spcBef>
                <a:spcPct val="20000"/>
              </a:spcBef>
              <a:buFont typeface="Arial"/>
              <a:buChar char="•"/>
              <a:defRPr sz="2200" kern="1200">
                <a:solidFill>
                  <a:schemeClr val="tx1"/>
                </a:solidFill>
                <a:latin typeface="+mn-lt"/>
                <a:ea typeface="+mn-ea"/>
                <a:cs typeface="+mn-cs"/>
              </a:defRPr>
            </a:lvl9pPr>
          </a:lstStyle>
          <a:p>
            <a:pPr marL="0" indent="0" fontAlgn="b">
              <a:lnSpc>
                <a:spcPct val="120000"/>
              </a:lnSpc>
              <a:spcBef>
                <a:spcPts val="0"/>
              </a:spcBef>
              <a:spcAft>
                <a:spcPts val="0"/>
              </a:spcAft>
              <a:buNone/>
            </a:pPr>
            <a:r>
              <a:rPr lang="en-US" sz="1100" dirty="0">
                <a:solidFill>
                  <a:schemeClr val="dk1"/>
                </a:solidFill>
                <a:latin typeface="Aptos" panose="020B0004020202020204" pitchFamily="34" charset="0"/>
                <a:cs typeface="Arial" panose="020B0604020202020204" pitchFamily="34" charset="0"/>
              </a:rPr>
              <a:t>*The deductible does not apply to insulins on any tier. Insulins are capped at $35/month supply or 25% (whichever is less).</a:t>
            </a:r>
            <a:endParaRPr lang="en-US" sz="1100" dirty="0">
              <a:solidFill>
                <a:srgbClr val="FF0000"/>
              </a:solidFill>
              <a:latin typeface="Aptos" panose="020B00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6C2E7063-3268-206C-AA1D-D96798A47721}"/>
              </a:ext>
            </a:extLst>
          </p:cNvPr>
          <p:cNvSpPr txBox="1"/>
          <p:nvPr/>
        </p:nvSpPr>
        <p:spPr>
          <a:xfrm>
            <a:off x="550112" y="197115"/>
            <a:ext cx="7276516" cy="1077218"/>
          </a:xfrm>
          <a:prstGeom prst="rect">
            <a:avLst/>
          </a:prstGeom>
          <a:noFill/>
        </p:spPr>
        <p:txBody>
          <a:bodyPr wrap="square" rtlCol="0">
            <a:spAutoFit/>
          </a:bodyPr>
          <a:lstStyle/>
          <a:p>
            <a:r>
              <a:rPr lang="en-US" sz="3600" b="1" dirty="0">
                <a:solidFill>
                  <a:schemeClr val="bg1"/>
                </a:solidFill>
                <a:latin typeface="Aptos" panose="020B0004020202020204" pitchFamily="34" charset="0"/>
              </a:rPr>
              <a:t>McLaren Medicare – </a:t>
            </a:r>
          </a:p>
          <a:p>
            <a:r>
              <a:rPr lang="en-US" sz="2800" b="1" dirty="0">
                <a:solidFill>
                  <a:schemeClr val="bg1"/>
                </a:solidFill>
                <a:latin typeface="Aptos" panose="020B0004020202020204" pitchFamily="34" charset="0"/>
              </a:rPr>
              <a:t>2027 Part D Prescription Benefits</a:t>
            </a:r>
          </a:p>
        </p:txBody>
      </p:sp>
      <p:sp>
        <p:nvSpPr>
          <p:cNvPr id="9" name="Slide Number Placeholder 6">
            <a:extLst>
              <a:ext uri="{FF2B5EF4-FFF2-40B4-BE49-F238E27FC236}">
                <a16:creationId xmlns:a16="http://schemas.microsoft.com/office/drawing/2014/main" id="{143DCBEE-DED7-1709-9024-4288B8D6C74F}"/>
              </a:ext>
            </a:extLst>
          </p:cNvPr>
          <p:cNvSpPr txBox="1">
            <a:spLocks/>
          </p:cNvSpPr>
          <p:nvPr/>
        </p:nvSpPr>
        <p:spPr>
          <a:xfrm>
            <a:off x="9135299" y="6406584"/>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F650146-6B97-8947-8A6A-007B49C06F2E}" type="slidenum">
              <a:rPr lang="en-US" smtClean="0"/>
              <a:pPr/>
              <a:t>13</a:t>
            </a:fld>
            <a:endParaRPr lang="en-US" dirty="0"/>
          </a:p>
        </p:txBody>
      </p:sp>
      <p:pic>
        <p:nvPicPr>
          <p:cNvPr id="10" name="Picture 9">
            <a:extLst>
              <a:ext uri="{FF2B5EF4-FFF2-40B4-BE49-F238E27FC236}">
                <a16:creationId xmlns:a16="http://schemas.microsoft.com/office/drawing/2014/main" id="{927D8F8E-D5D5-BE89-2BC0-E29765FCA408}"/>
              </a:ext>
            </a:extLst>
          </p:cNvPr>
          <p:cNvPicPr>
            <a:picLocks noChangeAspect="1"/>
          </p:cNvPicPr>
          <p:nvPr/>
        </p:nvPicPr>
        <p:blipFill>
          <a:blip r:embed="rId4"/>
          <a:stretch>
            <a:fillRect/>
          </a:stretch>
        </p:blipFill>
        <p:spPr>
          <a:xfrm>
            <a:off x="9195318" y="5927154"/>
            <a:ext cx="2198109" cy="726196"/>
          </a:xfrm>
          <a:prstGeom prst="rect">
            <a:avLst/>
          </a:prstGeom>
        </p:spPr>
      </p:pic>
      <p:sp>
        <p:nvSpPr>
          <p:cNvPr id="3" name="TextBox 2">
            <a:extLst>
              <a:ext uri="{FF2B5EF4-FFF2-40B4-BE49-F238E27FC236}">
                <a16:creationId xmlns:a16="http://schemas.microsoft.com/office/drawing/2014/main" id="{7676935F-B521-AD17-E84F-6E84E58920A5}"/>
              </a:ext>
            </a:extLst>
          </p:cNvPr>
          <p:cNvSpPr txBox="1"/>
          <p:nvPr/>
        </p:nvSpPr>
        <p:spPr>
          <a:xfrm>
            <a:off x="8110635" y="86291"/>
            <a:ext cx="4081365" cy="707886"/>
          </a:xfrm>
          <a:prstGeom prst="rect">
            <a:avLst/>
          </a:prstGeom>
          <a:noFill/>
        </p:spPr>
        <p:txBody>
          <a:bodyPr wrap="square">
            <a:spAutoFit/>
          </a:bodyPr>
          <a:lstStyle/>
          <a:p>
            <a:r>
              <a:rPr lang="en-US" sz="800" b="0" i="1" dirty="0">
                <a:solidFill>
                  <a:schemeClr val="bg2"/>
                </a:solidFill>
                <a:effectLst/>
                <a:latin typeface="Roboto" panose="02000000000000000000" pitchFamily="2" charset="0"/>
              </a:rPr>
              <a:t>Agent/Broker use only. Confidential and proprietary. Not to be distributed or shared with Medicare beneficiaries. Distribution to any person or company is prohibited and may be grounds for contract termination. The plan and benefit information contained in this document is pending government approval and subject to change. Final 2027 plan and benefit information may be discussed with beneficiaries on or after October 1.</a:t>
            </a:r>
            <a:endParaRPr lang="en-US" sz="800" i="1" dirty="0">
              <a:solidFill>
                <a:schemeClr val="bg2"/>
              </a:solidFill>
            </a:endParaRPr>
          </a:p>
        </p:txBody>
      </p:sp>
    </p:spTree>
    <p:extLst>
      <p:ext uri="{BB962C8B-B14F-4D97-AF65-F5344CB8AC3E}">
        <p14:creationId xmlns:p14="http://schemas.microsoft.com/office/powerpoint/2010/main" val="11954756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04421B45-3428-01D8-AD89-C08871E5430F}"/>
              </a:ext>
            </a:extLst>
          </p:cNvPr>
          <p:cNvPicPr>
            <a:picLocks noChangeAspect="1"/>
          </p:cNvPicPr>
          <p:nvPr/>
        </p:nvPicPr>
        <p:blipFill>
          <a:blip r:embed="rId2"/>
          <a:srcRect b="78544"/>
          <a:stretch>
            <a:fillRect/>
          </a:stretch>
        </p:blipFill>
        <p:spPr>
          <a:xfrm>
            <a:off x="0" y="0"/>
            <a:ext cx="12192000" cy="1471449"/>
          </a:xfrm>
          <a:prstGeom prst="rect">
            <a:avLst/>
          </a:prstGeom>
        </p:spPr>
      </p:pic>
      <p:sp>
        <p:nvSpPr>
          <p:cNvPr id="5" name="TextBox 4">
            <a:extLst>
              <a:ext uri="{FF2B5EF4-FFF2-40B4-BE49-F238E27FC236}">
                <a16:creationId xmlns:a16="http://schemas.microsoft.com/office/drawing/2014/main" id="{E2FB78F1-2A8F-F2C1-407E-2416A8A7154C}"/>
              </a:ext>
            </a:extLst>
          </p:cNvPr>
          <p:cNvSpPr txBox="1"/>
          <p:nvPr/>
        </p:nvSpPr>
        <p:spPr>
          <a:xfrm>
            <a:off x="496888" y="592152"/>
            <a:ext cx="8277026" cy="646331"/>
          </a:xfrm>
          <a:prstGeom prst="rect">
            <a:avLst/>
          </a:prstGeom>
          <a:noFill/>
        </p:spPr>
        <p:txBody>
          <a:bodyPr wrap="square" rtlCol="0">
            <a:spAutoFit/>
          </a:bodyPr>
          <a:lstStyle/>
          <a:p>
            <a:r>
              <a:rPr lang="en-US" sz="3600" b="1" dirty="0">
                <a:solidFill>
                  <a:schemeClr val="bg1"/>
                </a:solidFill>
                <a:latin typeface="Aptos" panose="020B0004020202020204" pitchFamily="34" charset="0"/>
              </a:rPr>
              <a:t>McLaren Medicare - </a:t>
            </a:r>
            <a:r>
              <a:rPr lang="en-US" sz="2800" b="1" dirty="0">
                <a:solidFill>
                  <a:schemeClr val="bg1"/>
                </a:solidFill>
                <a:latin typeface="Aptos" panose="020B0004020202020204" pitchFamily="34" charset="0"/>
              </a:rPr>
              <a:t>MSB Dental</a:t>
            </a:r>
          </a:p>
        </p:txBody>
      </p:sp>
      <p:pic>
        <p:nvPicPr>
          <p:cNvPr id="9" name="Picture 2" descr="Delta Dental">
            <a:extLst>
              <a:ext uri="{FF2B5EF4-FFF2-40B4-BE49-F238E27FC236}">
                <a16:creationId xmlns:a16="http://schemas.microsoft.com/office/drawing/2014/main" id="{10390660-AB44-452E-9269-862CA1B96A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73914" y="4971838"/>
            <a:ext cx="3078480" cy="39906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B2A0994-6097-0A13-0350-4053728ACE7B}"/>
              </a:ext>
            </a:extLst>
          </p:cNvPr>
          <p:cNvSpPr txBox="1"/>
          <p:nvPr/>
        </p:nvSpPr>
        <p:spPr>
          <a:xfrm>
            <a:off x="629323" y="6098696"/>
            <a:ext cx="3248005" cy="246221"/>
          </a:xfrm>
          <a:prstGeom prst="rect">
            <a:avLst/>
          </a:prstGeom>
          <a:noFill/>
        </p:spPr>
        <p:txBody>
          <a:bodyPr wrap="none" rtlCol="0">
            <a:spAutoFit/>
          </a:bodyPr>
          <a:lstStyle/>
          <a:p>
            <a:r>
              <a:rPr lang="en-US" sz="1000" i="1" dirty="0">
                <a:solidFill>
                  <a:srgbClr val="004B70"/>
                </a:solidFill>
                <a:latin typeface="Aptos" panose="020B0004020202020204" pitchFamily="34" charset="0"/>
              </a:rPr>
              <a:t>Note: The coinsurance amounts are what the plan pays.</a:t>
            </a:r>
          </a:p>
        </p:txBody>
      </p:sp>
      <p:graphicFrame>
        <p:nvGraphicFramePr>
          <p:cNvPr id="11" name="Table 10">
            <a:extLst>
              <a:ext uri="{FF2B5EF4-FFF2-40B4-BE49-F238E27FC236}">
                <a16:creationId xmlns:a16="http://schemas.microsoft.com/office/drawing/2014/main" id="{484AC214-6AFE-8E70-F063-0866FF4EE302}"/>
              </a:ext>
            </a:extLst>
          </p:cNvPr>
          <p:cNvGraphicFramePr>
            <a:graphicFrameLocks noGrp="1"/>
          </p:cNvGraphicFramePr>
          <p:nvPr>
            <p:extLst>
              <p:ext uri="{D42A27DB-BD31-4B8C-83A1-F6EECF244321}">
                <p14:modId xmlns:p14="http://schemas.microsoft.com/office/powerpoint/2010/main" val="3867903778"/>
              </p:ext>
            </p:extLst>
          </p:nvPr>
        </p:nvGraphicFramePr>
        <p:xfrm>
          <a:off x="629323" y="1672146"/>
          <a:ext cx="7975802" cy="4430491"/>
        </p:xfrm>
        <a:graphic>
          <a:graphicData uri="http://schemas.openxmlformats.org/drawingml/2006/table">
            <a:tbl>
              <a:tblPr/>
              <a:tblGrid>
                <a:gridCol w="2574382">
                  <a:extLst>
                    <a:ext uri="{9D8B030D-6E8A-4147-A177-3AD203B41FA5}">
                      <a16:colId xmlns:a16="http://schemas.microsoft.com/office/drawing/2014/main" val="1822190588"/>
                    </a:ext>
                  </a:extLst>
                </a:gridCol>
                <a:gridCol w="3384874">
                  <a:extLst>
                    <a:ext uri="{9D8B030D-6E8A-4147-A177-3AD203B41FA5}">
                      <a16:colId xmlns:a16="http://schemas.microsoft.com/office/drawing/2014/main" val="592142723"/>
                    </a:ext>
                  </a:extLst>
                </a:gridCol>
                <a:gridCol w="2016546">
                  <a:extLst>
                    <a:ext uri="{9D8B030D-6E8A-4147-A177-3AD203B41FA5}">
                      <a16:colId xmlns:a16="http://schemas.microsoft.com/office/drawing/2014/main" val="1631584821"/>
                    </a:ext>
                  </a:extLst>
                </a:gridCol>
              </a:tblGrid>
              <a:tr h="464280">
                <a:tc gridSpan="2">
                  <a:txBody>
                    <a:bodyPr/>
                    <a:lstStyle/>
                    <a:p>
                      <a:pPr algn="ctr" fontAlgn="ctr"/>
                      <a:r>
                        <a:rPr lang="en-US" sz="1500" b="1" i="0" u="none" strike="noStrike" dirty="0">
                          <a:solidFill>
                            <a:srgbClr val="FFFFFF"/>
                          </a:solidFill>
                          <a:effectLst/>
                          <a:latin typeface="Aptos" panose="020B0004020202020204" pitchFamily="34" charset="0"/>
                        </a:rPr>
                        <a:t>McLaren Medicare - Dental Benefits </a:t>
                      </a:r>
                    </a:p>
                  </a:txBody>
                  <a:tcPr marL="7148" marR="7148" marT="7148"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446A"/>
                    </a:solidFill>
                  </a:tcPr>
                </a:tc>
                <a:tc hMerge="1">
                  <a:txBody>
                    <a:bodyPr/>
                    <a:lstStyle/>
                    <a:p>
                      <a:endParaRPr lang="en-US"/>
                    </a:p>
                  </a:txBody>
                  <a:tcPr/>
                </a:tc>
                <a:tc>
                  <a:txBody>
                    <a:bodyPr/>
                    <a:lstStyle/>
                    <a:p>
                      <a:pPr algn="ctr" fontAlgn="ctr"/>
                      <a:r>
                        <a:rPr lang="en-US" sz="1500" b="1" i="0" u="none" strike="noStrike" dirty="0">
                          <a:solidFill>
                            <a:srgbClr val="FFFFFF"/>
                          </a:solidFill>
                          <a:effectLst/>
                          <a:latin typeface="Aptos" panose="020B0004020202020204" pitchFamily="34" charset="0"/>
                        </a:rPr>
                        <a:t>MSB</a:t>
                      </a:r>
                    </a:p>
                  </a:txBody>
                  <a:tcPr marL="7148" marR="7148" marT="7148"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446A"/>
                    </a:solidFill>
                  </a:tcPr>
                </a:tc>
                <a:extLst>
                  <a:ext uri="{0D108BD9-81ED-4DB2-BD59-A6C34878D82A}">
                    <a16:rowId xmlns:a16="http://schemas.microsoft.com/office/drawing/2014/main" val="1835784385"/>
                  </a:ext>
                </a:extLst>
              </a:tr>
              <a:tr h="321424">
                <a:tc>
                  <a:txBody>
                    <a:bodyPr/>
                    <a:lstStyle/>
                    <a:p>
                      <a:pPr algn="ctr" fontAlgn="b"/>
                      <a:r>
                        <a:rPr lang="en-US" sz="1100" b="1" i="0" u="none" strike="noStrike" dirty="0">
                          <a:solidFill>
                            <a:srgbClr val="000000"/>
                          </a:solidFill>
                          <a:effectLst/>
                          <a:latin typeface="Aptos" panose="020B0004020202020204" pitchFamily="34" charset="0"/>
                        </a:rPr>
                        <a:t> </a:t>
                      </a:r>
                    </a:p>
                  </a:txBody>
                  <a:tcPr marL="7148" marR="7148" marT="7148"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ctr" fontAlgn="b"/>
                      <a:r>
                        <a:rPr lang="en-US" sz="1100" b="1" i="0" u="none" strike="noStrike" dirty="0">
                          <a:solidFill>
                            <a:srgbClr val="007295"/>
                          </a:solidFill>
                          <a:effectLst/>
                          <a:latin typeface="Aptos" panose="020B0004020202020204" pitchFamily="34" charset="0"/>
                        </a:rPr>
                        <a:t>Services</a:t>
                      </a:r>
                    </a:p>
                  </a:txBody>
                  <a:tcPr marL="7148" marR="7148" marT="7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ctr" fontAlgn="b"/>
                      <a:r>
                        <a:rPr lang="en-US" sz="1100" b="1" i="0" u="none" strike="noStrike" dirty="0">
                          <a:solidFill>
                            <a:srgbClr val="007295"/>
                          </a:solidFill>
                          <a:effectLst/>
                          <a:latin typeface="Aptos" panose="020B0004020202020204" pitchFamily="34" charset="0"/>
                        </a:rPr>
                        <a:t>Network: Delta Dental PPO</a:t>
                      </a:r>
                    </a:p>
                  </a:txBody>
                  <a:tcPr marL="7148" marR="7148" marT="7148"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extLst>
                  <a:ext uri="{0D108BD9-81ED-4DB2-BD59-A6C34878D82A}">
                    <a16:rowId xmlns:a16="http://schemas.microsoft.com/office/drawing/2014/main" val="4069307822"/>
                  </a:ext>
                </a:extLst>
              </a:tr>
              <a:tr h="176784">
                <a:tc rowSpan="4">
                  <a:txBody>
                    <a:bodyPr/>
                    <a:lstStyle/>
                    <a:p>
                      <a:pPr algn="ctr" fontAlgn="ctr"/>
                      <a:r>
                        <a:rPr lang="en-US" sz="1100" b="1" i="0" u="none" strike="noStrike" dirty="0">
                          <a:solidFill>
                            <a:srgbClr val="007295"/>
                          </a:solidFill>
                          <a:effectLst/>
                          <a:latin typeface="Aptos" panose="020B0004020202020204" pitchFamily="34" charset="0"/>
                        </a:rPr>
                        <a:t>Diagnostic</a:t>
                      </a:r>
                    </a:p>
                  </a:txBody>
                  <a:tcPr marL="7148" marR="7148" marT="7148"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l" fontAlgn="ctr"/>
                      <a:r>
                        <a:rPr lang="en-US" sz="1100" b="1" i="0" u="none" strike="noStrike" dirty="0">
                          <a:solidFill>
                            <a:srgbClr val="007295"/>
                          </a:solidFill>
                          <a:effectLst/>
                          <a:latin typeface="Aptos" panose="020B0004020202020204" pitchFamily="34" charset="0"/>
                        </a:rPr>
                        <a:t> Oral Exams</a:t>
                      </a:r>
                    </a:p>
                  </a:txBody>
                  <a:tcPr marL="7148" marR="7148" marT="7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ctr" fontAlgn="ctr"/>
                      <a:r>
                        <a:rPr lang="en-US" sz="1100" b="1" i="0" u="none" strike="noStrike" dirty="0">
                          <a:solidFill>
                            <a:srgbClr val="FFFFFF"/>
                          </a:solidFill>
                          <a:effectLst/>
                          <a:latin typeface="Aptos" panose="020B0004020202020204" pitchFamily="34" charset="0"/>
                        </a:rPr>
                        <a:t>100%</a:t>
                      </a:r>
                    </a:p>
                  </a:txBody>
                  <a:tcPr marL="7148" marR="7148" marT="7148"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extLst>
                  <a:ext uri="{0D108BD9-81ED-4DB2-BD59-A6C34878D82A}">
                    <a16:rowId xmlns:a16="http://schemas.microsoft.com/office/drawing/2014/main" val="1044758428"/>
                  </a:ext>
                </a:extLst>
              </a:tr>
              <a:tr h="171427">
                <a:tc vMerge="1">
                  <a:txBody>
                    <a:bodyPr/>
                    <a:lstStyle/>
                    <a:p>
                      <a:endParaRPr lang="en-US"/>
                    </a:p>
                  </a:txBody>
                  <a:tcPr/>
                </a:tc>
                <a:tc>
                  <a:txBody>
                    <a:bodyPr/>
                    <a:lstStyle/>
                    <a:p>
                      <a:pPr algn="l" fontAlgn="ctr"/>
                      <a:r>
                        <a:rPr lang="en-US" sz="1100" b="1" i="0" u="none" strike="noStrike" dirty="0">
                          <a:solidFill>
                            <a:srgbClr val="007295"/>
                          </a:solidFill>
                          <a:effectLst/>
                          <a:latin typeface="Aptos" panose="020B0004020202020204" pitchFamily="34" charset="0"/>
                        </a:rPr>
                        <a:t> Bitewing Radiographs</a:t>
                      </a:r>
                    </a:p>
                  </a:txBody>
                  <a:tcPr marL="7148" marR="7148" marT="7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ctr" fontAlgn="ctr"/>
                      <a:r>
                        <a:rPr lang="en-US" sz="1100" b="1" i="0" u="none" strike="noStrike" dirty="0">
                          <a:solidFill>
                            <a:srgbClr val="FFFFFF"/>
                          </a:solidFill>
                          <a:effectLst/>
                          <a:latin typeface="Aptos" panose="020B0004020202020204" pitchFamily="34" charset="0"/>
                        </a:rPr>
                        <a:t>100%</a:t>
                      </a:r>
                    </a:p>
                  </a:txBody>
                  <a:tcPr marL="7148" marR="7148" marT="7148"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extLst>
                  <a:ext uri="{0D108BD9-81ED-4DB2-BD59-A6C34878D82A}">
                    <a16:rowId xmlns:a16="http://schemas.microsoft.com/office/drawing/2014/main" val="1620763934"/>
                  </a:ext>
                </a:extLst>
              </a:tr>
              <a:tr h="171427">
                <a:tc vMerge="1">
                  <a:txBody>
                    <a:bodyPr/>
                    <a:lstStyle/>
                    <a:p>
                      <a:endParaRPr lang="en-US"/>
                    </a:p>
                  </a:txBody>
                  <a:tcPr/>
                </a:tc>
                <a:tc>
                  <a:txBody>
                    <a:bodyPr/>
                    <a:lstStyle/>
                    <a:p>
                      <a:pPr algn="l" fontAlgn="b"/>
                      <a:r>
                        <a:rPr lang="en-US" sz="1100" b="1" i="0" u="none" strike="noStrike" dirty="0">
                          <a:solidFill>
                            <a:srgbClr val="007295"/>
                          </a:solidFill>
                          <a:effectLst/>
                          <a:latin typeface="Aptos" panose="020B0004020202020204" pitchFamily="34" charset="0"/>
                        </a:rPr>
                        <a:t> Full-Mouth Series Xray/Panoramic Film</a:t>
                      </a:r>
                    </a:p>
                  </a:txBody>
                  <a:tcPr marL="7148" marR="7148" marT="714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ctr" fontAlgn="ctr"/>
                      <a:r>
                        <a:rPr lang="en-US" sz="1100" b="1" i="0" u="none" strike="noStrike" dirty="0">
                          <a:solidFill>
                            <a:srgbClr val="FFFFFF"/>
                          </a:solidFill>
                          <a:effectLst/>
                          <a:latin typeface="Aptos" panose="020B0004020202020204" pitchFamily="34" charset="0"/>
                        </a:rPr>
                        <a:t>100%</a:t>
                      </a:r>
                    </a:p>
                  </a:txBody>
                  <a:tcPr marL="7148" marR="7148" marT="7148"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extLst>
                  <a:ext uri="{0D108BD9-81ED-4DB2-BD59-A6C34878D82A}">
                    <a16:rowId xmlns:a16="http://schemas.microsoft.com/office/drawing/2014/main" val="3102598815"/>
                  </a:ext>
                </a:extLst>
              </a:tr>
              <a:tr h="171427">
                <a:tc vMerge="1">
                  <a:txBody>
                    <a:bodyPr/>
                    <a:lstStyle/>
                    <a:p>
                      <a:endParaRPr lang="en-US"/>
                    </a:p>
                  </a:txBody>
                  <a:tcPr/>
                </a:tc>
                <a:tc>
                  <a:txBody>
                    <a:bodyPr/>
                    <a:lstStyle/>
                    <a:p>
                      <a:pPr algn="l" fontAlgn="ctr"/>
                      <a:r>
                        <a:rPr lang="en-US" sz="1100" b="1" i="0" u="none" strike="noStrike" dirty="0">
                          <a:solidFill>
                            <a:srgbClr val="007295"/>
                          </a:solidFill>
                          <a:effectLst/>
                          <a:latin typeface="Aptos" panose="020B0004020202020204" pitchFamily="34" charset="0"/>
                        </a:rPr>
                        <a:t> Additional Tests &amp; Examinations </a:t>
                      </a:r>
                    </a:p>
                  </a:txBody>
                  <a:tcPr marL="7148" marR="7148" marT="7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ctr" fontAlgn="ctr"/>
                      <a:r>
                        <a:rPr lang="en-US" sz="1100" b="1" i="0" u="none" strike="noStrike" dirty="0">
                          <a:solidFill>
                            <a:srgbClr val="FFFFFF"/>
                          </a:solidFill>
                          <a:effectLst/>
                          <a:latin typeface="Aptos" panose="020B0004020202020204" pitchFamily="34" charset="0"/>
                        </a:rPr>
                        <a:t>Not covered</a:t>
                      </a:r>
                    </a:p>
                  </a:txBody>
                  <a:tcPr marL="7148" marR="7148" marT="7148"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extLst>
                  <a:ext uri="{0D108BD9-81ED-4DB2-BD59-A6C34878D82A}">
                    <a16:rowId xmlns:a16="http://schemas.microsoft.com/office/drawing/2014/main" val="1667818937"/>
                  </a:ext>
                </a:extLst>
              </a:tr>
              <a:tr h="176784">
                <a:tc rowSpan="2">
                  <a:txBody>
                    <a:bodyPr/>
                    <a:lstStyle/>
                    <a:p>
                      <a:pPr algn="ctr" fontAlgn="ctr"/>
                      <a:r>
                        <a:rPr lang="en-US" sz="1100" b="1" i="0" u="none" strike="noStrike" dirty="0">
                          <a:solidFill>
                            <a:srgbClr val="007295"/>
                          </a:solidFill>
                          <a:effectLst/>
                          <a:latin typeface="Aptos" panose="020B0004020202020204" pitchFamily="34" charset="0"/>
                        </a:rPr>
                        <a:t>Preventive</a:t>
                      </a:r>
                    </a:p>
                  </a:txBody>
                  <a:tcPr marL="7148" marR="7148" marT="7148"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l" fontAlgn="ctr"/>
                      <a:r>
                        <a:rPr lang="en-US" sz="1100" b="1" i="0" u="none" strike="noStrike" dirty="0">
                          <a:solidFill>
                            <a:srgbClr val="007295"/>
                          </a:solidFill>
                          <a:effectLst/>
                          <a:latin typeface="Aptos" panose="020B0004020202020204" pitchFamily="34" charset="0"/>
                        </a:rPr>
                        <a:t> Dental Prophylaxis</a:t>
                      </a:r>
                    </a:p>
                  </a:txBody>
                  <a:tcPr marL="7148" marR="7148" marT="7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ctr" fontAlgn="ctr"/>
                      <a:r>
                        <a:rPr lang="en-US" sz="1100" b="1" i="0" u="none" strike="noStrike" dirty="0">
                          <a:solidFill>
                            <a:srgbClr val="FFFFFF"/>
                          </a:solidFill>
                          <a:effectLst/>
                          <a:latin typeface="Aptos" panose="020B0004020202020204" pitchFamily="34" charset="0"/>
                        </a:rPr>
                        <a:t>100%</a:t>
                      </a:r>
                    </a:p>
                  </a:txBody>
                  <a:tcPr marL="7148" marR="7148" marT="7148"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extLst>
                  <a:ext uri="{0D108BD9-81ED-4DB2-BD59-A6C34878D82A}">
                    <a16:rowId xmlns:a16="http://schemas.microsoft.com/office/drawing/2014/main" val="1608751113"/>
                  </a:ext>
                </a:extLst>
              </a:tr>
              <a:tr h="171427">
                <a:tc vMerge="1">
                  <a:txBody>
                    <a:bodyPr/>
                    <a:lstStyle/>
                    <a:p>
                      <a:endParaRPr lang="en-US"/>
                    </a:p>
                  </a:txBody>
                  <a:tcPr/>
                </a:tc>
                <a:tc>
                  <a:txBody>
                    <a:bodyPr/>
                    <a:lstStyle/>
                    <a:p>
                      <a:pPr algn="l" fontAlgn="ctr"/>
                      <a:r>
                        <a:rPr lang="en-US" sz="1100" b="1" i="0" u="none" strike="noStrike" dirty="0">
                          <a:solidFill>
                            <a:srgbClr val="007295"/>
                          </a:solidFill>
                          <a:effectLst/>
                          <a:latin typeface="Aptos" panose="020B0004020202020204" pitchFamily="34" charset="0"/>
                        </a:rPr>
                        <a:t> Fluoride Treatment</a:t>
                      </a:r>
                    </a:p>
                  </a:txBody>
                  <a:tcPr marL="7148" marR="7148" marT="7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ctr" fontAlgn="ctr"/>
                      <a:r>
                        <a:rPr lang="en-US" sz="1100" b="1" i="0" u="none" strike="noStrike" dirty="0">
                          <a:solidFill>
                            <a:srgbClr val="FFFFFF"/>
                          </a:solidFill>
                          <a:effectLst/>
                          <a:latin typeface="Aptos" panose="020B0004020202020204" pitchFamily="34" charset="0"/>
                        </a:rPr>
                        <a:t>100%</a:t>
                      </a:r>
                    </a:p>
                  </a:txBody>
                  <a:tcPr marL="7148" marR="7148" marT="7148"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extLst>
                  <a:ext uri="{0D108BD9-81ED-4DB2-BD59-A6C34878D82A}">
                    <a16:rowId xmlns:a16="http://schemas.microsoft.com/office/drawing/2014/main" val="660973084"/>
                  </a:ext>
                </a:extLst>
              </a:tr>
              <a:tr h="176784">
                <a:tc rowSpan="4">
                  <a:txBody>
                    <a:bodyPr/>
                    <a:lstStyle/>
                    <a:p>
                      <a:pPr algn="ctr" fontAlgn="ctr"/>
                      <a:r>
                        <a:rPr lang="en-US" sz="1100" b="1" i="0" u="none" strike="noStrike" dirty="0">
                          <a:solidFill>
                            <a:srgbClr val="007295"/>
                          </a:solidFill>
                          <a:effectLst/>
                          <a:latin typeface="Aptos" panose="020B0004020202020204" pitchFamily="34" charset="0"/>
                        </a:rPr>
                        <a:t>Restorative</a:t>
                      </a:r>
                    </a:p>
                  </a:txBody>
                  <a:tcPr marL="7148" marR="7148" marT="7148"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l" fontAlgn="ctr"/>
                      <a:r>
                        <a:rPr lang="en-US" sz="1100" b="1" i="0" u="none" strike="noStrike" dirty="0">
                          <a:solidFill>
                            <a:srgbClr val="007295"/>
                          </a:solidFill>
                          <a:effectLst/>
                          <a:latin typeface="Aptos" panose="020B0004020202020204" pitchFamily="34" charset="0"/>
                        </a:rPr>
                        <a:t> Amalgams</a:t>
                      </a:r>
                    </a:p>
                  </a:txBody>
                  <a:tcPr marL="7148" marR="7148" marT="7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ctr" fontAlgn="ctr"/>
                      <a:r>
                        <a:rPr lang="en-US" sz="1100" b="1" i="0" u="none" strike="noStrike" dirty="0">
                          <a:solidFill>
                            <a:srgbClr val="FFFFFF"/>
                          </a:solidFill>
                          <a:effectLst/>
                          <a:latin typeface="Aptos" panose="020B0004020202020204" pitchFamily="34" charset="0"/>
                        </a:rPr>
                        <a:t>50%</a:t>
                      </a:r>
                    </a:p>
                  </a:txBody>
                  <a:tcPr marL="7148" marR="7148" marT="7148"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extLst>
                  <a:ext uri="{0D108BD9-81ED-4DB2-BD59-A6C34878D82A}">
                    <a16:rowId xmlns:a16="http://schemas.microsoft.com/office/drawing/2014/main" val="69262311"/>
                  </a:ext>
                </a:extLst>
              </a:tr>
              <a:tr h="171427">
                <a:tc vMerge="1">
                  <a:txBody>
                    <a:bodyPr/>
                    <a:lstStyle/>
                    <a:p>
                      <a:endParaRPr lang="en-US"/>
                    </a:p>
                  </a:txBody>
                  <a:tcPr/>
                </a:tc>
                <a:tc>
                  <a:txBody>
                    <a:bodyPr/>
                    <a:lstStyle/>
                    <a:p>
                      <a:pPr algn="l" fontAlgn="ctr"/>
                      <a:r>
                        <a:rPr lang="en-US" sz="1100" b="1" i="0" u="none" strike="noStrike" dirty="0">
                          <a:solidFill>
                            <a:srgbClr val="007295"/>
                          </a:solidFill>
                          <a:effectLst/>
                          <a:latin typeface="Aptos" panose="020B0004020202020204" pitchFamily="34" charset="0"/>
                        </a:rPr>
                        <a:t> Resin Based Composites</a:t>
                      </a:r>
                    </a:p>
                  </a:txBody>
                  <a:tcPr marL="7148" marR="7148" marT="7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ctr" fontAlgn="ctr"/>
                      <a:r>
                        <a:rPr lang="en-US" sz="1100" b="1" i="0" u="none" strike="noStrike" dirty="0">
                          <a:solidFill>
                            <a:srgbClr val="FFFFFF"/>
                          </a:solidFill>
                          <a:effectLst/>
                          <a:latin typeface="Aptos" panose="020B0004020202020204" pitchFamily="34" charset="0"/>
                        </a:rPr>
                        <a:t>50%</a:t>
                      </a:r>
                    </a:p>
                  </a:txBody>
                  <a:tcPr marL="7148" marR="7148" marT="7148"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extLst>
                  <a:ext uri="{0D108BD9-81ED-4DB2-BD59-A6C34878D82A}">
                    <a16:rowId xmlns:a16="http://schemas.microsoft.com/office/drawing/2014/main" val="2620616833"/>
                  </a:ext>
                </a:extLst>
              </a:tr>
              <a:tr h="171427">
                <a:tc vMerge="1">
                  <a:txBody>
                    <a:bodyPr/>
                    <a:lstStyle/>
                    <a:p>
                      <a:endParaRPr lang="en-US"/>
                    </a:p>
                  </a:txBody>
                  <a:tcPr/>
                </a:tc>
                <a:tc>
                  <a:txBody>
                    <a:bodyPr/>
                    <a:lstStyle/>
                    <a:p>
                      <a:pPr algn="l" fontAlgn="ctr"/>
                      <a:r>
                        <a:rPr lang="en-US" sz="1100" b="1" i="0" u="none" strike="noStrike" dirty="0">
                          <a:solidFill>
                            <a:srgbClr val="007295"/>
                          </a:solidFill>
                          <a:effectLst/>
                          <a:latin typeface="Aptos" panose="020B0004020202020204" pitchFamily="34" charset="0"/>
                        </a:rPr>
                        <a:t> </a:t>
                      </a:r>
                      <a:r>
                        <a:rPr lang="en-US" sz="1100" b="1" i="0" u="none" strike="noStrike" dirty="0" err="1">
                          <a:solidFill>
                            <a:srgbClr val="007295"/>
                          </a:solidFill>
                          <a:effectLst/>
                          <a:latin typeface="Aptos" panose="020B0004020202020204" pitchFamily="34" charset="0"/>
                        </a:rPr>
                        <a:t>Onlays</a:t>
                      </a:r>
                      <a:r>
                        <a:rPr lang="en-US" sz="1100" b="1" i="0" u="none" strike="noStrike" dirty="0">
                          <a:solidFill>
                            <a:srgbClr val="007295"/>
                          </a:solidFill>
                          <a:effectLst/>
                          <a:latin typeface="Aptos" panose="020B0004020202020204" pitchFamily="34" charset="0"/>
                        </a:rPr>
                        <a:t> and Crowns</a:t>
                      </a:r>
                    </a:p>
                  </a:txBody>
                  <a:tcPr marL="7148" marR="7148" marT="7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ctr" fontAlgn="ctr"/>
                      <a:r>
                        <a:rPr lang="en-US" sz="1100" b="1" i="0" u="none" strike="noStrike" dirty="0">
                          <a:solidFill>
                            <a:srgbClr val="FFFFFF"/>
                          </a:solidFill>
                          <a:effectLst/>
                          <a:latin typeface="Aptos" panose="020B0004020202020204" pitchFamily="34" charset="0"/>
                        </a:rPr>
                        <a:t>Not covered</a:t>
                      </a:r>
                    </a:p>
                  </a:txBody>
                  <a:tcPr marL="7148" marR="7148" marT="7148"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extLst>
                  <a:ext uri="{0D108BD9-81ED-4DB2-BD59-A6C34878D82A}">
                    <a16:rowId xmlns:a16="http://schemas.microsoft.com/office/drawing/2014/main" val="2711819325"/>
                  </a:ext>
                </a:extLst>
              </a:tr>
              <a:tr h="171427">
                <a:tc vMerge="1">
                  <a:txBody>
                    <a:bodyPr/>
                    <a:lstStyle/>
                    <a:p>
                      <a:endParaRPr lang="en-US"/>
                    </a:p>
                  </a:txBody>
                  <a:tcPr/>
                </a:tc>
                <a:tc>
                  <a:txBody>
                    <a:bodyPr/>
                    <a:lstStyle/>
                    <a:p>
                      <a:pPr algn="l" fontAlgn="ctr"/>
                      <a:r>
                        <a:rPr lang="en-US" sz="1100" b="1" i="0" u="none" strike="noStrike" dirty="0">
                          <a:solidFill>
                            <a:srgbClr val="007295"/>
                          </a:solidFill>
                          <a:effectLst/>
                          <a:latin typeface="Aptos" panose="020B0004020202020204" pitchFamily="34" charset="0"/>
                        </a:rPr>
                        <a:t> Crown Repairs</a:t>
                      </a:r>
                    </a:p>
                  </a:txBody>
                  <a:tcPr marL="7148" marR="7148" marT="7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ctr" fontAlgn="ctr"/>
                      <a:r>
                        <a:rPr lang="en-US" sz="1100" b="1" i="0" u="none" strike="noStrike" dirty="0">
                          <a:solidFill>
                            <a:srgbClr val="FFFFFF"/>
                          </a:solidFill>
                          <a:effectLst/>
                          <a:latin typeface="Aptos" panose="020B0004020202020204" pitchFamily="34" charset="0"/>
                        </a:rPr>
                        <a:t>50%</a:t>
                      </a:r>
                    </a:p>
                  </a:txBody>
                  <a:tcPr marL="7148" marR="7148" marT="7148"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extLst>
                  <a:ext uri="{0D108BD9-81ED-4DB2-BD59-A6C34878D82A}">
                    <a16:rowId xmlns:a16="http://schemas.microsoft.com/office/drawing/2014/main" val="4279141659"/>
                  </a:ext>
                </a:extLst>
              </a:tr>
              <a:tr h="171427">
                <a:tc rowSpan="2">
                  <a:txBody>
                    <a:bodyPr/>
                    <a:lstStyle/>
                    <a:p>
                      <a:pPr algn="ctr" fontAlgn="ctr"/>
                      <a:r>
                        <a:rPr lang="en-US" sz="1100" b="1" i="0" u="none" strike="noStrike" dirty="0">
                          <a:solidFill>
                            <a:srgbClr val="007295"/>
                          </a:solidFill>
                          <a:effectLst/>
                          <a:latin typeface="Aptos" panose="020B0004020202020204" pitchFamily="34" charset="0"/>
                        </a:rPr>
                        <a:t>Periodontics</a:t>
                      </a:r>
                    </a:p>
                  </a:txBody>
                  <a:tcPr marL="7148" marR="7148" marT="7148"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l" fontAlgn="ctr"/>
                      <a:r>
                        <a:rPr lang="en-US" sz="1100" b="1" i="0" u="none" strike="noStrike" dirty="0">
                          <a:solidFill>
                            <a:srgbClr val="007295"/>
                          </a:solidFill>
                          <a:effectLst/>
                          <a:latin typeface="Aptos" panose="020B0004020202020204" pitchFamily="34" charset="0"/>
                        </a:rPr>
                        <a:t> Perio Maintenance</a:t>
                      </a:r>
                    </a:p>
                  </a:txBody>
                  <a:tcPr marL="7148" marR="7148" marT="7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ctr" fontAlgn="ctr"/>
                      <a:r>
                        <a:rPr lang="en-US" sz="1100" b="1" i="0" u="none" strike="noStrike" dirty="0">
                          <a:solidFill>
                            <a:srgbClr val="FFFFFF"/>
                          </a:solidFill>
                          <a:effectLst/>
                          <a:latin typeface="Aptos" panose="020B0004020202020204" pitchFamily="34" charset="0"/>
                        </a:rPr>
                        <a:t>100%</a:t>
                      </a:r>
                    </a:p>
                  </a:txBody>
                  <a:tcPr marL="7148" marR="7148" marT="7148"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extLst>
                  <a:ext uri="{0D108BD9-81ED-4DB2-BD59-A6C34878D82A}">
                    <a16:rowId xmlns:a16="http://schemas.microsoft.com/office/drawing/2014/main" val="3971071018"/>
                  </a:ext>
                </a:extLst>
              </a:tr>
              <a:tr h="176784">
                <a:tc vMerge="1">
                  <a:txBody>
                    <a:bodyPr/>
                    <a:lstStyle/>
                    <a:p>
                      <a:endParaRPr lang="en-US"/>
                    </a:p>
                  </a:txBody>
                  <a:tcPr/>
                </a:tc>
                <a:tc>
                  <a:txBody>
                    <a:bodyPr/>
                    <a:lstStyle/>
                    <a:p>
                      <a:pPr algn="l" fontAlgn="ctr"/>
                      <a:r>
                        <a:rPr lang="en-US" sz="1100" b="1" i="0" u="none" strike="noStrike" dirty="0">
                          <a:solidFill>
                            <a:srgbClr val="007295"/>
                          </a:solidFill>
                          <a:effectLst/>
                          <a:latin typeface="Aptos" panose="020B0004020202020204" pitchFamily="34" charset="0"/>
                        </a:rPr>
                        <a:t> Perio Non-Surgical Procedures</a:t>
                      </a:r>
                    </a:p>
                  </a:txBody>
                  <a:tcPr marL="7148" marR="7148" marT="7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ctr" fontAlgn="ctr"/>
                      <a:r>
                        <a:rPr lang="en-US" sz="1100" b="1" i="0" u="none" strike="noStrike" dirty="0">
                          <a:solidFill>
                            <a:srgbClr val="FFFFFF"/>
                          </a:solidFill>
                          <a:effectLst/>
                          <a:latin typeface="Aptos" panose="020B0004020202020204" pitchFamily="34" charset="0"/>
                        </a:rPr>
                        <a:t>50%</a:t>
                      </a:r>
                    </a:p>
                  </a:txBody>
                  <a:tcPr marL="7148" marR="7148" marT="7148"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extLst>
                  <a:ext uri="{0D108BD9-81ED-4DB2-BD59-A6C34878D82A}">
                    <a16:rowId xmlns:a16="http://schemas.microsoft.com/office/drawing/2014/main" val="2179437730"/>
                  </a:ext>
                </a:extLst>
              </a:tr>
              <a:tr h="321424">
                <a:tc>
                  <a:txBody>
                    <a:bodyPr/>
                    <a:lstStyle/>
                    <a:p>
                      <a:pPr algn="ctr" fontAlgn="ctr"/>
                      <a:r>
                        <a:rPr lang="en-US" sz="1100" b="1" i="0" u="none" strike="noStrike" dirty="0">
                          <a:solidFill>
                            <a:srgbClr val="007295"/>
                          </a:solidFill>
                          <a:effectLst/>
                          <a:latin typeface="Aptos" panose="020B0004020202020204" pitchFamily="34" charset="0"/>
                        </a:rPr>
                        <a:t>Prosthodontics, removeable</a:t>
                      </a:r>
                    </a:p>
                  </a:txBody>
                  <a:tcPr marL="7148" marR="7148" marT="7148"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l" fontAlgn="ctr"/>
                      <a:r>
                        <a:rPr lang="en-US" sz="1100" b="1" i="0" u="none" strike="noStrike" dirty="0">
                          <a:solidFill>
                            <a:srgbClr val="007295"/>
                          </a:solidFill>
                          <a:effectLst/>
                          <a:latin typeface="Aptos" panose="020B0004020202020204" pitchFamily="34" charset="0"/>
                        </a:rPr>
                        <a:t> Dentures &amp; Denture Relines/Repairs</a:t>
                      </a:r>
                    </a:p>
                  </a:txBody>
                  <a:tcPr marL="7148" marR="7148" marT="7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ctr" fontAlgn="ctr"/>
                      <a:r>
                        <a:rPr lang="en-US" sz="1100" b="1" i="0" u="none" strike="noStrike" dirty="0">
                          <a:solidFill>
                            <a:srgbClr val="FFFFFF"/>
                          </a:solidFill>
                          <a:effectLst/>
                          <a:latin typeface="Aptos" panose="020B0004020202020204" pitchFamily="34" charset="0"/>
                        </a:rPr>
                        <a:t>Not covered</a:t>
                      </a:r>
                    </a:p>
                  </a:txBody>
                  <a:tcPr marL="7148" marR="7148" marT="7148"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extLst>
                  <a:ext uri="{0D108BD9-81ED-4DB2-BD59-A6C34878D82A}">
                    <a16:rowId xmlns:a16="http://schemas.microsoft.com/office/drawing/2014/main" val="200341605"/>
                  </a:ext>
                </a:extLst>
              </a:tr>
              <a:tr h="171427">
                <a:tc rowSpan="2">
                  <a:txBody>
                    <a:bodyPr/>
                    <a:lstStyle/>
                    <a:p>
                      <a:pPr algn="ctr" fontAlgn="ctr"/>
                      <a:r>
                        <a:rPr lang="en-US" sz="1100" b="1" i="0" u="none" strike="noStrike" dirty="0">
                          <a:solidFill>
                            <a:srgbClr val="007295"/>
                          </a:solidFill>
                          <a:effectLst/>
                          <a:latin typeface="Aptos" panose="020B0004020202020204" pitchFamily="34" charset="0"/>
                        </a:rPr>
                        <a:t>Oral &amp; Maxillofacial Surgery</a:t>
                      </a:r>
                    </a:p>
                  </a:txBody>
                  <a:tcPr marL="7148" marR="7148" marT="7148"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l" fontAlgn="ctr"/>
                      <a:r>
                        <a:rPr lang="en-US" sz="1100" b="1" i="0" u="none" strike="noStrike" dirty="0">
                          <a:solidFill>
                            <a:srgbClr val="007295"/>
                          </a:solidFill>
                          <a:effectLst/>
                          <a:latin typeface="Aptos" panose="020B0004020202020204" pitchFamily="34" charset="0"/>
                        </a:rPr>
                        <a:t> Simple Extractions</a:t>
                      </a:r>
                    </a:p>
                  </a:txBody>
                  <a:tcPr marL="7148" marR="7148" marT="7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ctr" fontAlgn="ctr"/>
                      <a:r>
                        <a:rPr lang="en-US" sz="1100" b="1" i="0" u="none" strike="noStrike" dirty="0">
                          <a:solidFill>
                            <a:srgbClr val="FFFFFF"/>
                          </a:solidFill>
                          <a:effectLst/>
                          <a:latin typeface="Aptos" panose="020B0004020202020204" pitchFamily="34" charset="0"/>
                        </a:rPr>
                        <a:t>50%</a:t>
                      </a:r>
                    </a:p>
                  </a:txBody>
                  <a:tcPr marL="7148" marR="7148" marT="7148"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extLst>
                  <a:ext uri="{0D108BD9-81ED-4DB2-BD59-A6C34878D82A}">
                    <a16:rowId xmlns:a16="http://schemas.microsoft.com/office/drawing/2014/main" val="3027166995"/>
                  </a:ext>
                </a:extLst>
              </a:tr>
              <a:tr h="176784">
                <a:tc vMerge="1">
                  <a:txBody>
                    <a:bodyPr/>
                    <a:lstStyle/>
                    <a:p>
                      <a:endParaRPr lang="en-US"/>
                    </a:p>
                  </a:txBody>
                  <a:tcPr/>
                </a:tc>
                <a:tc>
                  <a:txBody>
                    <a:bodyPr/>
                    <a:lstStyle/>
                    <a:p>
                      <a:pPr algn="l" fontAlgn="ctr"/>
                      <a:r>
                        <a:rPr lang="en-US" sz="1100" b="1" i="0" u="none" strike="noStrike" dirty="0">
                          <a:solidFill>
                            <a:srgbClr val="007295"/>
                          </a:solidFill>
                          <a:effectLst/>
                          <a:latin typeface="Aptos" panose="020B0004020202020204" pitchFamily="34" charset="0"/>
                        </a:rPr>
                        <a:t> Brush Biopsy</a:t>
                      </a:r>
                    </a:p>
                  </a:txBody>
                  <a:tcPr marL="7148" marR="7148" marT="7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ctr" fontAlgn="ctr"/>
                      <a:r>
                        <a:rPr lang="en-US" sz="1100" b="1" i="0" u="none" strike="noStrike" dirty="0">
                          <a:solidFill>
                            <a:srgbClr val="FFFFFF"/>
                          </a:solidFill>
                          <a:effectLst/>
                          <a:latin typeface="Aptos" panose="020B0004020202020204" pitchFamily="34" charset="0"/>
                        </a:rPr>
                        <a:t>100%</a:t>
                      </a:r>
                    </a:p>
                  </a:txBody>
                  <a:tcPr marL="7148" marR="7148" marT="7148"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extLst>
                  <a:ext uri="{0D108BD9-81ED-4DB2-BD59-A6C34878D82A}">
                    <a16:rowId xmlns:a16="http://schemas.microsoft.com/office/drawing/2014/main" val="3709168911"/>
                  </a:ext>
                </a:extLst>
              </a:tr>
              <a:tr h="321424">
                <a:tc>
                  <a:txBody>
                    <a:bodyPr/>
                    <a:lstStyle/>
                    <a:p>
                      <a:pPr algn="ctr" fontAlgn="t"/>
                      <a:r>
                        <a:rPr lang="en-US" sz="1100" b="1" i="0" u="none" strike="noStrike" dirty="0">
                          <a:solidFill>
                            <a:srgbClr val="007295"/>
                          </a:solidFill>
                          <a:effectLst/>
                          <a:latin typeface="Aptos" panose="020B0004020202020204" pitchFamily="34" charset="0"/>
                        </a:rPr>
                        <a:t>Adjunctive General Services</a:t>
                      </a:r>
                    </a:p>
                  </a:txBody>
                  <a:tcPr marL="7148" marR="7148" marT="7148"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l" fontAlgn="ctr"/>
                      <a:r>
                        <a:rPr lang="en-US" sz="1100" b="1" i="0" u="none" strike="noStrike" dirty="0">
                          <a:solidFill>
                            <a:srgbClr val="007295"/>
                          </a:solidFill>
                          <a:effectLst/>
                          <a:latin typeface="Aptos" panose="020B0004020202020204" pitchFamily="34" charset="0"/>
                        </a:rPr>
                        <a:t> Emergency Palliative Treatment</a:t>
                      </a:r>
                    </a:p>
                  </a:txBody>
                  <a:tcPr marL="7148" marR="7148" marT="7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ctr" fontAlgn="ctr"/>
                      <a:r>
                        <a:rPr lang="en-US" sz="1100" b="1" i="0" u="none" strike="noStrike" dirty="0">
                          <a:solidFill>
                            <a:srgbClr val="FFFFFF"/>
                          </a:solidFill>
                          <a:effectLst/>
                          <a:latin typeface="Aptos" panose="020B0004020202020204" pitchFamily="34" charset="0"/>
                        </a:rPr>
                        <a:t>100%</a:t>
                      </a:r>
                    </a:p>
                  </a:txBody>
                  <a:tcPr marL="7148" marR="7148" marT="7148"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extLst>
                  <a:ext uri="{0D108BD9-81ED-4DB2-BD59-A6C34878D82A}">
                    <a16:rowId xmlns:a16="http://schemas.microsoft.com/office/drawing/2014/main" val="642111852"/>
                  </a:ext>
                </a:extLst>
              </a:tr>
              <a:tr h="223503">
                <a:tc>
                  <a:txBody>
                    <a:bodyPr/>
                    <a:lstStyle/>
                    <a:p>
                      <a:pPr algn="ctr" fontAlgn="ctr"/>
                      <a:r>
                        <a:rPr lang="en-US" sz="1100" b="1" i="0" u="none" strike="noStrike" dirty="0">
                          <a:solidFill>
                            <a:srgbClr val="007295"/>
                          </a:solidFill>
                          <a:effectLst/>
                          <a:latin typeface="Aptos" panose="020B0004020202020204" pitchFamily="34" charset="0"/>
                        </a:rPr>
                        <a:t>Deductible</a:t>
                      </a:r>
                    </a:p>
                  </a:txBody>
                  <a:tcPr marL="7148" marR="7148" marT="7148"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l" fontAlgn="ctr"/>
                      <a:r>
                        <a:rPr lang="en-US" sz="1100" b="1" i="1" u="none" strike="noStrike" dirty="0">
                          <a:solidFill>
                            <a:srgbClr val="007295"/>
                          </a:solidFill>
                          <a:effectLst/>
                          <a:latin typeface="Aptos" panose="020B0004020202020204" pitchFamily="34" charset="0"/>
                        </a:rPr>
                        <a:t> (Per person total per calendar year)</a:t>
                      </a:r>
                    </a:p>
                  </a:txBody>
                  <a:tcPr marL="7148" marR="7148" marT="7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ctr" fontAlgn="ctr"/>
                      <a:r>
                        <a:rPr lang="en-US" sz="1100" b="1" i="0" u="none" strike="noStrike" dirty="0">
                          <a:solidFill>
                            <a:srgbClr val="FFFFFF"/>
                          </a:solidFill>
                          <a:effectLst/>
                          <a:latin typeface="Aptos" panose="020B0004020202020204" pitchFamily="34" charset="0"/>
                        </a:rPr>
                        <a:t>$0 </a:t>
                      </a:r>
                    </a:p>
                  </a:txBody>
                  <a:tcPr marL="7148" marR="7148" marT="7148"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extLst>
                  <a:ext uri="{0D108BD9-81ED-4DB2-BD59-A6C34878D82A}">
                    <a16:rowId xmlns:a16="http://schemas.microsoft.com/office/drawing/2014/main" val="4144716705"/>
                  </a:ext>
                </a:extLst>
              </a:tr>
              <a:tr h="321424">
                <a:tc>
                  <a:txBody>
                    <a:bodyPr/>
                    <a:lstStyle/>
                    <a:p>
                      <a:pPr algn="ctr" fontAlgn="ctr"/>
                      <a:r>
                        <a:rPr lang="en-US" sz="1100" b="1" i="0" u="none" strike="noStrike" dirty="0">
                          <a:solidFill>
                            <a:srgbClr val="007295"/>
                          </a:solidFill>
                          <a:effectLst/>
                          <a:latin typeface="Aptos" panose="020B0004020202020204" pitchFamily="34" charset="0"/>
                        </a:rPr>
                        <a:t>Maximum  Plan Payment</a:t>
                      </a:r>
                    </a:p>
                  </a:txBody>
                  <a:tcPr marL="7148" marR="7148" marT="7148"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9EBF5"/>
                    </a:solidFill>
                  </a:tcPr>
                </a:tc>
                <a:tc>
                  <a:txBody>
                    <a:bodyPr/>
                    <a:lstStyle/>
                    <a:p>
                      <a:pPr algn="l" fontAlgn="ctr"/>
                      <a:r>
                        <a:rPr lang="en-US" sz="1100" b="1" i="1" u="none" strike="noStrike" dirty="0">
                          <a:solidFill>
                            <a:srgbClr val="007295"/>
                          </a:solidFill>
                          <a:effectLst/>
                          <a:latin typeface="Aptos" panose="020B0004020202020204" pitchFamily="34" charset="0"/>
                        </a:rPr>
                        <a:t> (Per person total per calendar year on all services)</a:t>
                      </a:r>
                    </a:p>
                  </a:txBody>
                  <a:tcPr marL="7148" marR="7148" marT="714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9EBF5"/>
                    </a:solidFill>
                  </a:tcPr>
                </a:tc>
                <a:tc>
                  <a:txBody>
                    <a:bodyPr/>
                    <a:lstStyle/>
                    <a:p>
                      <a:pPr algn="ctr" fontAlgn="ctr"/>
                      <a:r>
                        <a:rPr lang="en-US" sz="1100" b="1" i="0" u="none" strike="noStrike" dirty="0">
                          <a:solidFill>
                            <a:srgbClr val="FFFFFF"/>
                          </a:solidFill>
                          <a:effectLst/>
                          <a:latin typeface="Aptos" panose="020B0004020202020204" pitchFamily="34" charset="0"/>
                        </a:rPr>
                        <a:t>$1,500 </a:t>
                      </a:r>
                    </a:p>
                  </a:txBody>
                  <a:tcPr marL="7148" marR="7148" marT="7148"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5A4"/>
                    </a:solidFill>
                  </a:tcPr>
                </a:tc>
                <a:extLst>
                  <a:ext uri="{0D108BD9-81ED-4DB2-BD59-A6C34878D82A}">
                    <a16:rowId xmlns:a16="http://schemas.microsoft.com/office/drawing/2014/main" val="2681838228"/>
                  </a:ext>
                </a:extLst>
              </a:tr>
            </a:tbl>
          </a:graphicData>
        </a:graphic>
      </p:graphicFrame>
      <p:sp>
        <p:nvSpPr>
          <p:cNvPr id="3" name="Slide Number Placeholder 6">
            <a:extLst>
              <a:ext uri="{FF2B5EF4-FFF2-40B4-BE49-F238E27FC236}">
                <a16:creationId xmlns:a16="http://schemas.microsoft.com/office/drawing/2014/main" id="{DA53478F-3C90-8056-9159-F513B8FC25B8}"/>
              </a:ext>
            </a:extLst>
          </p:cNvPr>
          <p:cNvSpPr txBox="1">
            <a:spLocks/>
          </p:cNvSpPr>
          <p:nvPr/>
        </p:nvSpPr>
        <p:spPr>
          <a:xfrm>
            <a:off x="9135299" y="6406584"/>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F650146-6B97-8947-8A6A-007B49C06F2E}" type="slidenum">
              <a:rPr lang="en-US" smtClean="0"/>
              <a:pPr/>
              <a:t>14</a:t>
            </a:fld>
            <a:endParaRPr lang="en-US" dirty="0"/>
          </a:p>
        </p:txBody>
      </p:sp>
      <p:pic>
        <p:nvPicPr>
          <p:cNvPr id="10" name="Picture 9">
            <a:extLst>
              <a:ext uri="{FF2B5EF4-FFF2-40B4-BE49-F238E27FC236}">
                <a16:creationId xmlns:a16="http://schemas.microsoft.com/office/drawing/2014/main" id="{106BC7FF-4A62-7391-885E-095B08B0B355}"/>
              </a:ext>
            </a:extLst>
          </p:cNvPr>
          <p:cNvPicPr>
            <a:picLocks noChangeAspect="1"/>
          </p:cNvPicPr>
          <p:nvPr/>
        </p:nvPicPr>
        <p:blipFill>
          <a:blip r:embed="rId4"/>
          <a:stretch>
            <a:fillRect/>
          </a:stretch>
        </p:blipFill>
        <p:spPr>
          <a:xfrm>
            <a:off x="9195318" y="5927154"/>
            <a:ext cx="2198109" cy="726196"/>
          </a:xfrm>
          <a:prstGeom prst="rect">
            <a:avLst/>
          </a:prstGeom>
        </p:spPr>
      </p:pic>
      <p:sp>
        <p:nvSpPr>
          <p:cNvPr id="4" name="Oval 3">
            <a:extLst>
              <a:ext uri="{FF2B5EF4-FFF2-40B4-BE49-F238E27FC236}">
                <a16:creationId xmlns:a16="http://schemas.microsoft.com/office/drawing/2014/main" id="{017D7F47-7B8A-F6B3-7763-3B2CD7CFA8E3}"/>
              </a:ext>
            </a:extLst>
          </p:cNvPr>
          <p:cNvSpPr/>
          <p:nvPr/>
        </p:nvSpPr>
        <p:spPr>
          <a:xfrm>
            <a:off x="9320782" y="2293254"/>
            <a:ext cx="1947180" cy="1856779"/>
          </a:xfrm>
          <a:prstGeom prst="ellipse">
            <a:avLst/>
          </a:prstGeom>
          <a:solidFill>
            <a:srgbClr val="BCE4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7" descr="Dental Care with solid fill">
            <a:extLst>
              <a:ext uri="{FF2B5EF4-FFF2-40B4-BE49-F238E27FC236}">
                <a16:creationId xmlns:a16="http://schemas.microsoft.com/office/drawing/2014/main" id="{54FBBFA0-69C0-1F32-89AA-C7271EA68977}"/>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rot="20638778">
            <a:off x="9765167" y="2648541"/>
            <a:ext cx="1192598" cy="1192598"/>
          </a:xfrm>
          <a:prstGeom prst="rect">
            <a:avLst/>
          </a:prstGeom>
        </p:spPr>
      </p:pic>
      <p:sp>
        <p:nvSpPr>
          <p:cNvPr id="6" name="TextBox 5">
            <a:extLst>
              <a:ext uri="{FF2B5EF4-FFF2-40B4-BE49-F238E27FC236}">
                <a16:creationId xmlns:a16="http://schemas.microsoft.com/office/drawing/2014/main" id="{37C56B17-9E0B-AB72-6209-2C72E3422939}"/>
              </a:ext>
            </a:extLst>
          </p:cNvPr>
          <p:cNvSpPr txBox="1"/>
          <p:nvPr/>
        </p:nvSpPr>
        <p:spPr>
          <a:xfrm>
            <a:off x="8110635" y="86291"/>
            <a:ext cx="4081365" cy="707886"/>
          </a:xfrm>
          <a:prstGeom prst="rect">
            <a:avLst/>
          </a:prstGeom>
          <a:noFill/>
        </p:spPr>
        <p:txBody>
          <a:bodyPr wrap="square">
            <a:spAutoFit/>
          </a:bodyPr>
          <a:lstStyle/>
          <a:p>
            <a:r>
              <a:rPr lang="en-US" sz="800" b="0" i="1" dirty="0">
                <a:solidFill>
                  <a:schemeClr val="bg2"/>
                </a:solidFill>
                <a:effectLst/>
                <a:latin typeface="Roboto" panose="02000000000000000000" pitchFamily="2" charset="0"/>
              </a:rPr>
              <a:t>Agent/Broker use only. Confidential and proprietary. Not to be distributed or shared with Medicare beneficiaries. Distribution to any person or company is prohibited and may be grounds for contract termination. The plan and benefit information contained in this document is pending government approval and subject to change. Final 2027 plan and benefit information may be discussed with beneficiaries on or after October 1.</a:t>
            </a:r>
            <a:endParaRPr lang="en-US" sz="800" i="1" dirty="0">
              <a:solidFill>
                <a:schemeClr val="bg2"/>
              </a:solidFill>
            </a:endParaRPr>
          </a:p>
        </p:txBody>
      </p:sp>
    </p:spTree>
    <p:extLst>
      <p:ext uri="{BB962C8B-B14F-4D97-AF65-F5344CB8AC3E}">
        <p14:creationId xmlns:p14="http://schemas.microsoft.com/office/powerpoint/2010/main" val="983977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4E47B2A4-A5CD-0B96-2DD7-3E7A12CA00D2}"/>
              </a:ext>
            </a:extLst>
          </p:cNvPr>
          <p:cNvPicPr>
            <a:picLocks noChangeAspect="1"/>
          </p:cNvPicPr>
          <p:nvPr/>
        </p:nvPicPr>
        <p:blipFill>
          <a:blip r:embed="rId2"/>
          <a:srcRect b="78544"/>
          <a:stretch>
            <a:fillRect/>
          </a:stretch>
        </p:blipFill>
        <p:spPr>
          <a:xfrm>
            <a:off x="0" y="0"/>
            <a:ext cx="12192000" cy="1471449"/>
          </a:xfrm>
          <a:prstGeom prst="rect">
            <a:avLst/>
          </a:prstGeom>
        </p:spPr>
      </p:pic>
      <p:sp>
        <p:nvSpPr>
          <p:cNvPr id="5" name="TextBox 4">
            <a:extLst>
              <a:ext uri="{FF2B5EF4-FFF2-40B4-BE49-F238E27FC236}">
                <a16:creationId xmlns:a16="http://schemas.microsoft.com/office/drawing/2014/main" id="{E2FB78F1-2A8F-F2C1-407E-2416A8A7154C}"/>
              </a:ext>
            </a:extLst>
          </p:cNvPr>
          <p:cNvSpPr txBox="1"/>
          <p:nvPr/>
        </p:nvSpPr>
        <p:spPr>
          <a:xfrm>
            <a:off x="567556" y="197115"/>
            <a:ext cx="5528444" cy="1077218"/>
          </a:xfrm>
          <a:prstGeom prst="rect">
            <a:avLst/>
          </a:prstGeom>
          <a:noFill/>
        </p:spPr>
        <p:txBody>
          <a:bodyPr wrap="square" rtlCol="0">
            <a:spAutoFit/>
          </a:bodyPr>
          <a:lstStyle/>
          <a:p>
            <a:r>
              <a:rPr lang="en-US" sz="3600" b="1" dirty="0">
                <a:solidFill>
                  <a:schemeClr val="bg1"/>
                </a:solidFill>
                <a:latin typeface="Aptos" panose="020B0004020202020204" pitchFamily="34" charset="0"/>
              </a:rPr>
              <a:t>McLaren Medicare - </a:t>
            </a:r>
            <a:r>
              <a:rPr lang="en-US" sz="2800" b="1" dirty="0">
                <a:solidFill>
                  <a:schemeClr val="bg1"/>
                </a:solidFill>
                <a:latin typeface="Aptos" panose="020B0004020202020204" pitchFamily="34" charset="0"/>
              </a:rPr>
              <a:t>Optional Dental Buy Up</a:t>
            </a:r>
          </a:p>
        </p:txBody>
      </p:sp>
      <p:pic>
        <p:nvPicPr>
          <p:cNvPr id="10" name="Picture 2" descr="Delta Dental">
            <a:extLst>
              <a:ext uri="{FF2B5EF4-FFF2-40B4-BE49-F238E27FC236}">
                <a16:creationId xmlns:a16="http://schemas.microsoft.com/office/drawing/2014/main" id="{1A7860E8-EF51-4011-BA48-CFE4C922C8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22867" y="4823163"/>
            <a:ext cx="3025293" cy="392168"/>
          </a:xfrm>
          <a:prstGeom prst="rect">
            <a:avLst/>
          </a:prstGeom>
          <a:noFill/>
          <a:extLst>
            <a:ext uri="{909E8E84-426E-40DD-AFC4-6F175D3DCCD1}">
              <a14:hiddenFill xmlns:a14="http://schemas.microsoft.com/office/drawing/2010/main">
                <a:solidFill>
                  <a:srgbClr val="FFFFFF"/>
                </a:solidFill>
              </a14:hiddenFill>
            </a:ext>
          </a:extLst>
        </p:spPr>
      </p:pic>
      <p:sp>
        <p:nvSpPr>
          <p:cNvPr id="12" name="Content Placeholder 2">
            <a:extLst>
              <a:ext uri="{FF2B5EF4-FFF2-40B4-BE49-F238E27FC236}">
                <a16:creationId xmlns:a16="http://schemas.microsoft.com/office/drawing/2014/main" id="{BB810AD4-09C7-4A83-89B1-9A8A9C6D02FA}"/>
              </a:ext>
            </a:extLst>
          </p:cNvPr>
          <p:cNvSpPr>
            <a:spLocks noGrp="1"/>
          </p:cNvSpPr>
          <p:nvPr>
            <p:ph idx="1"/>
          </p:nvPr>
        </p:nvSpPr>
        <p:spPr>
          <a:xfrm>
            <a:off x="8808721" y="1657584"/>
            <a:ext cx="3218438" cy="4151211"/>
          </a:xfrm>
          <a:ln>
            <a:noFill/>
          </a:ln>
        </p:spPr>
        <p:txBody>
          <a:bodyPr>
            <a:normAutofit/>
          </a:bodyPr>
          <a:lstStyle/>
          <a:p>
            <a:pPr marL="0" indent="0" defTabSz="914400">
              <a:lnSpc>
                <a:spcPct val="110000"/>
              </a:lnSpc>
              <a:spcAft>
                <a:spcPts val="0"/>
              </a:spcAft>
              <a:buClr>
                <a:srgbClr val="31B6FD"/>
              </a:buClr>
              <a:buSzPct val="100000"/>
              <a:buNone/>
            </a:pPr>
            <a:r>
              <a:rPr lang="en-US" sz="2000" b="1" dirty="0">
                <a:solidFill>
                  <a:srgbClr val="004A70"/>
                </a:solidFill>
                <a:latin typeface="Aptos" panose="020B0004020202020204" pitchFamily="34" charset="0"/>
              </a:rPr>
              <a:t>Optional Dental Coverage</a:t>
            </a:r>
          </a:p>
          <a:p>
            <a:pPr marL="0" indent="0" defTabSz="914400">
              <a:spcBef>
                <a:spcPts val="0"/>
              </a:spcBef>
              <a:buClr>
                <a:srgbClr val="31B6FD"/>
              </a:buClr>
              <a:buSzPct val="100000"/>
              <a:buNone/>
            </a:pPr>
            <a:r>
              <a:rPr lang="en-US" sz="1400" dirty="0">
                <a:solidFill>
                  <a:srgbClr val="004B70"/>
                </a:solidFill>
                <a:latin typeface="Aptos" panose="020B0004020202020204" pitchFamily="34" charset="0"/>
              </a:rPr>
              <a:t>We are partnering with Delta Dental to provide members with the option to purchase additional coverage to supplement the dental benefits provided in McLaren Medicare MAPD plans </a:t>
            </a:r>
          </a:p>
          <a:p>
            <a:pPr marL="0" indent="0" defTabSz="914400">
              <a:spcBef>
                <a:spcPts val="0"/>
              </a:spcBef>
              <a:buClr>
                <a:srgbClr val="31B6FD"/>
              </a:buClr>
              <a:buSzPct val="100000"/>
              <a:buNone/>
            </a:pPr>
            <a:endParaRPr lang="en-US" sz="1400" dirty="0">
              <a:solidFill>
                <a:schemeClr val="tx2"/>
              </a:solidFill>
              <a:latin typeface="Aptos" panose="020B0004020202020204" pitchFamily="34" charset="0"/>
            </a:endParaRPr>
          </a:p>
          <a:p>
            <a:pPr defTabSz="914400">
              <a:spcBef>
                <a:spcPts val="0"/>
              </a:spcBef>
              <a:buClr>
                <a:srgbClr val="31B6FD"/>
              </a:buClr>
              <a:buSzPct val="100000"/>
            </a:pPr>
            <a:r>
              <a:rPr lang="en-US" sz="1400" dirty="0">
                <a:solidFill>
                  <a:srgbClr val="1F497D"/>
                </a:solidFill>
                <a:latin typeface="Aptos" panose="020B0004020202020204" pitchFamily="34" charset="0"/>
              </a:rPr>
              <a:t>No deductible for either plan</a:t>
            </a:r>
          </a:p>
          <a:p>
            <a:pPr marL="0" indent="0" defTabSz="914400">
              <a:spcBef>
                <a:spcPts val="0"/>
              </a:spcBef>
              <a:buClr>
                <a:srgbClr val="31B6FD"/>
              </a:buClr>
              <a:buSzPct val="100000"/>
              <a:buNone/>
            </a:pPr>
            <a:endParaRPr lang="en-US" sz="1400" dirty="0">
              <a:solidFill>
                <a:srgbClr val="1F497D"/>
              </a:solidFill>
              <a:latin typeface="Aptos" panose="020B0004020202020204" pitchFamily="34" charset="0"/>
            </a:endParaRPr>
          </a:p>
          <a:p>
            <a:pPr defTabSz="914400">
              <a:spcBef>
                <a:spcPts val="0"/>
              </a:spcBef>
              <a:buClr>
                <a:srgbClr val="31B6FD"/>
              </a:buClr>
              <a:buSzPct val="100000"/>
            </a:pPr>
            <a:r>
              <a:rPr lang="en-US" sz="1400" dirty="0">
                <a:solidFill>
                  <a:srgbClr val="1F497D"/>
                </a:solidFill>
                <a:latin typeface="Aptos" panose="020B0004020202020204" pitchFamily="34" charset="0"/>
              </a:rPr>
              <a:t>No waiting period</a:t>
            </a:r>
          </a:p>
          <a:p>
            <a:pPr marL="0" indent="0" defTabSz="914400">
              <a:spcBef>
                <a:spcPts val="0"/>
              </a:spcBef>
              <a:buClr>
                <a:srgbClr val="31B6FD"/>
              </a:buClr>
              <a:buSzPct val="100000"/>
              <a:buNone/>
            </a:pPr>
            <a:endParaRPr lang="en-US" sz="1400" dirty="0">
              <a:solidFill>
                <a:srgbClr val="1F497D"/>
              </a:solidFill>
              <a:latin typeface="Aptos" panose="020B0004020202020204" pitchFamily="34" charset="0"/>
            </a:endParaRPr>
          </a:p>
          <a:p>
            <a:pPr defTabSz="914400">
              <a:spcBef>
                <a:spcPts val="0"/>
              </a:spcBef>
              <a:buClr>
                <a:srgbClr val="31B6FD"/>
              </a:buClr>
              <a:buSzPct val="100000"/>
            </a:pPr>
            <a:r>
              <a:rPr lang="it-IT" sz="1400" dirty="0">
                <a:solidFill>
                  <a:srgbClr val="1F497D"/>
                </a:solidFill>
                <a:latin typeface="Aptos" panose="020B0004020202020204" pitchFamily="34" charset="0"/>
              </a:rPr>
              <a:t>Delta Dental Medicare Advantage PPO &amp; Premier providers</a:t>
            </a:r>
            <a:endParaRPr lang="en-US" sz="1600" dirty="0">
              <a:solidFill>
                <a:srgbClr val="073E87"/>
              </a:solidFill>
              <a:latin typeface="Aptos" panose="020B0004020202020204" pitchFamily="34" charset="0"/>
            </a:endParaRPr>
          </a:p>
          <a:p>
            <a:pPr marL="0" indent="-158045" defTabSz="912813">
              <a:spcBef>
                <a:spcPts val="1200"/>
              </a:spcBef>
              <a:spcAft>
                <a:spcPts val="0"/>
              </a:spcAft>
              <a:buClr>
                <a:srgbClr val="0070C0"/>
              </a:buClr>
              <a:buNone/>
              <a:defRPr/>
            </a:pPr>
            <a:endParaRPr lang="en-US" sz="1600" dirty="0">
              <a:latin typeface="Aptos" panose="020B0004020202020204" pitchFamily="34" charset="0"/>
            </a:endParaRPr>
          </a:p>
        </p:txBody>
      </p:sp>
      <p:graphicFrame>
        <p:nvGraphicFramePr>
          <p:cNvPr id="3" name="Table 2">
            <a:extLst>
              <a:ext uri="{FF2B5EF4-FFF2-40B4-BE49-F238E27FC236}">
                <a16:creationId xmlns:a16="http://schemas.microsoft.com/office/drawing/2014/main" id="{4C3CE376-1233-192E-5B9D-78DBC6CA82EB}"/>
              </a:ext>
            </a:extLst>
          </p:cNvPr>
          <p:cNvGraphicFramePr>
            <a:graphicFrameLocks noGrp="1"/>
          </p:cNvGraphicFramePr>
          <p:nvPr>
            <p:extLst>
              <p:ext uri="{D42A27DB-BD31-4B8C-83A1-F6EECF244321}">
                <p14:modId xmlns:p14="http://schemas.microsoft.com/office/powerpoint/2010/main" val="3258119100"/>
              </p:ext>
            </p:extLst>
          </p:nvPr>
        </p:nvGraphicFramePr>
        <p:xfrm>
          <a:off x="433614" y="1644900"/>
          <a:ext cx="8298906" cy="4761680"/>
        </p:xfrm>
        <a:graphic>
          <a:graphicData uri="http://schemas.openxmlformats.org/drawingml/2006/table">
            <a:tbl>
              <a:tblPr/>
              <a:tblGrid>
                <a:gridCol w="1806307">
                  <a:extLst>
                    <a:ext uri="{9D8B030D-6E8A-4147-A177-3AD203B41FA5}">
                      <a16:colId xmlns:a16="http://schemas.microsoft.com/office/drawing/2014/main" val="1663090951"/>
                    </a:ext>
                  </a:extLst>
                </a:gridCol>
                <a:gridCol w="3132617">
                  <a:extLst>
                    <a:ext uri="{9D8B030D-6E8A-4147-A177-3AD203B41FA5}">
                      <a16:colId xmlns:a16="http://schemas.microsoft.com/office/drawing/2014/main" val="2222567907"/>
                    </a:ext>
                  </a:extLst>
                </a:gridCol>
                <a:gridCol w="1679991">
                  <a:extLst>
                    <a:ext uri="{9D8B030D-6E8A-4147-A177-3AD203B41FA5}">
                      <a16:colId xmlns:a16="http://schemas.microsoft.com/office/drawing/2014/main" val="1179187654"/>
                    </a:ext>
                  </a:extLst>
                </a:gridCol>
                <a:gridCol w="1679991">
                  <a:extLst>
                    <a:ext uri="{9D8B030D-6E8A-4147-A177-3AD203B41FA5}">
                      <a16:colId xmlns:a16="http://schemas.microsoft.com/office/drawing/2014/main" val="1343496605"/>
                    </a:ext>
                  </a:extLst>
                </a:gridCol>
              </a:tblGrid>
              <a:tr h="736080">
                <a:tc rowSpan="2" gridSpan="2">
                  <a:txBody>
                    <a:bodyPr/>
                    <a:lstStyle/>
                    <a:p>
                      <a:pPr algn="ctr" fontAlgn="ctr"/>
                      <a:r>
                        <a:rPr lang="en-US" sz="1500" b="1" i="0" u="none" strike="noStrike" dirty="0">
                          <a:solidFill>
                            <a:srgbClr val="FFFFFF"/>
                          </a:solidFill>
                          <a:effectLst/>
                          <a:latin typeface="Aptos" panose="020B0004020202020204" pitchFamily="34" charset="0"/>
                        </a:rPr>
                        <a:t>McLaren Medicare - Optional Dental Buy Up </a:t>
                      </a:r>
                    </a:p>
                  </a:txBody>
                  <a:tcPr marL="7329" marR="7329" marT="73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446A"/>
                    </a:solidFill>
                  </a:tcPr>
                </a:tc>
                <a:tc rowSpan="2" hMerge="1">
                  <a:txBody>
                    <a:bodyPr/>
                    <a:lstStyle/>
                    <a:p>
                      <a:endParaRPr lang="en-US"/>
                    </a:p>
                  </a:txBody>
                  <a:tcPr/>
                </a:tc>
                <a:tc>
                  <a:txBody>
                    <a:bodyPr/>
                    <a:lstStyle/>
                    <a:p>
                      <a:pPr algn="ctr" fontAlgn="t"/>
                      <a:r>
                        <a:rPr lang="en-US" sz="1500" b="1" i="0" u="none" strike="noStrike" dirty="0">
                          <a:solidFill>
                            <a:srgbClr val="FFFFFF"/>
                          </a:solidFill>
                          <a:effectLst/>
                          <a:latin typeface="Aptos" panose="020B0004020202020204" pitchFamily="34" charset="0"/>
                        </a:rPr>
                        <a:t>OSB 1                    </a:t>
                      </a:r>
                      <a:r>
                        <a:rPr lang="en-US" sz="1400" b="1" i="0" u="none" strike="noStrike" dirty="0">
                          <a:solidFill>
                            <a:srgbClr val="FFFFFF"/>
                          </a:solidFill>
                          <a:effectLst/>
                          <a:latin typeface="Aptos" panose="020B0004020202020204" pitchFamily="34" charset="0"/>
                        </a:rPr>
                        <a:t>$32.00 per month</a:t>
                      </a:r>
                      <a:endParaRPr lang="en-US" sz="1500" b="1" i="0" u="none" strike="noStrike" dirty="0">
                        <a:solidFill>
                          <a:srgbClr val="FFFFFF"/>
                        </a:solidFill>
                        <a:effectLst/>
                        <a:latin typeface="Aptos" panose="020B0004020202020204" pitchFamily="34" charset="0"/>
                      </a:endParaRPr>
                    </a:p>
                  </a:txBody>
                  <a:tcPr marL="7329" marR="7329" marT="73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446A"/>
                    </a:solidFill>
                  </a:tcPr>
                </a:tc>
                <a:tc>
                  <a:txBody>
                    <a:bodyPr/>
                    <a:lstStyle/>
                    <a:p>
                      <a:pPr algn="ctr" fontAlgn="t"/>
                      <a:r>
                        <a:rPr lang="en-US" sz="1500" b="1" i="0" u="none" strike="noStrike" dirty="0">
                          <a:solidFill>
                            <a:srgbClr val="FFFFFF"/>
                          </a:solidFill>
                          <a:effectLst/>
                          <a:latin typeface="Aptos" panose="020B0004020202020204" pitchFamily="34" charset="0"/>
                        </a:rPr>
                        <a:t>OSB 2              </a:t>
                      </a:r>
                    </a:p>
                    <a:p>
                      <a:pPr algn="ctr" fontAlgn="t"/>
                      <a:r>
                        <a:rPr lang="en-US" sz="1400" b="1" i="0" u="none" strike="noStrike" dirty="0">
                          <a:solidFill>
                            <a:srgbClr val="FFFFFF"/>
                          </a:solidFill>
                          <a:effectLst/>
                          <a:latin typeface="Aptos" panose="020B0004020202020204" pitchFamily="34" charset="0"/>
                        </a:rPr>
                        <a:t>$56.00 per month</a:t>
                      </a:r>
                      <a:endParaRPr lang="en-US" sz="1600" b="1" i="0" u="none" strike="noStrike" dirty="0">
                        <a:solidFill>
                          <a:srgbClr val="FFFFFF"/>
                        </a:solidFill>
                        <a:effectLst/>
                        <a:latin typeface="Aptos" panose="020B0004020202020204" pitchFamily="34" charset="0"/>
                      </a:endParaRPr>
                    </a:p>
                  </a:txBody>
                  <a:tcPr marL="7329" marR="7329" marT="73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446A"/>
                    </a:solidFill>
                  </a:tcPr>
                </a:tc>
                <a:extLst>
                  <a:ext uri="{0D108BD9-81ED-4DB2-BD59-A6C34878D82A}">
                    <a16:rowId xmlns:a16="http://schemas.microsoft.com/office/drawing/2014/main" val="1275140751"/>
                  </a:ext>
                </a:extLst>
              </a:tr>
              <a:tr h="301642">
                <a:tc gridSpan="2" vMerge="1">
                  <a:txBody>
                    <a:bodyPr/>
                    <a:lstStyle/>
                    <a:p>
                      <a:endParaRPr lang="en-US"/>
                    </a:p>
                  </a:txBody>
                  <a:tcPr/>
                </a:tc>
                <a:tc hMerge="1" vMerge="1">
                  <a:txBody>
                    <a:bodyPr/>
                    <a:lstStyle/>
                    <a:p>
                      <a:endParaRPr lang="en-US"/>
                    </a:p>
                  </a:txBody>
                  <a:tcPr/>
                </a:tc>
                <a:tc gridSpan="2">
                  <a:txBody>
                    <a:bodyPr/>
                    <a:lstStyle/>
                    <a:p>
                      <a:pPr algn="ctr" fontAlgn="b"/>
                      <a:r>
                        <a:rPr lang="en-US" sz="1200" b="1" i="0" u="none" strike="noStrike" dirty="0">
                          <a:solidFill>
                            <a:schemeClr val="bg1"/>
                          </a:solidFill>
                          <a:effectLst/>
                          <a:latin typeface="Aptos" panose="020B0004020202020204" pitchFamily="34" charset="0"/>
                        </a:rPr>
                        <a:t>Network: PPO and Premier</a:t>
                      </a:r>
                    </a:p>
                  </a:txBody>
                  <a:tcPr marL="7329" marR="7329" marT="7329"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446A"/>
                    </a:solidFill>
                  </a:tcPr>
                </a:tc>
                <a:tc hMerge="1">
                  <a:txBody>
                    <a:bodyPr/>
                    <a:lstStyle/>
                    <a:p>
                      <a:pPr algn="ctr" fontAlgn="b"/>
                      <a:endParaRPr lang="en-US" sz="1200" b="1" i="0" u="none" strike="noStrike" dirty="0">
                        <a:solidFill>
                          <a:schemeClr val="bg1"/>
                        </a:solidFill>
                        <a:effectLst/>
                        <a:latin typeface="Aptos" panose="020B0004020202020204" pitchFamily="34" charset="0"/>
                      </a:endParaRPr>
                    </a:p>
                  </a:txBody>
                  <a:tcPr marL="7329" marR="7329" marT="732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446A"/>
                    </a:solidFill>
                  </a:tcPr>
                </a:tc>
                <a:extLst>
                  <a:ext uri="{0D108BD9-81ED-4DB2-BD59-A6C34878D82A}">
                    <a16:rowId xmlns:a16="http://schemas.microsoft.com/office/drawing/2014/main" val="2993018550"/>
                  </a:ext>
                </a:extLst>
              </a:tr>
              <a:tr h="273110">
                <a:tc>
                  <a:txBody>
                    <a:bodyPr/>
                    <a:lstStyle/>
                    <a:p>
                      <a:pPr algn="ctr" fontAlgn="b"/>
                      <a:r>
                        <a:rPr lang="en-US" sz="1100" b="1" i="0" u="none" strike="noStrike" dirty="0">
                          <a:solidFill>
                            <a:srgbClr val="007295"/>
                          </a:solidFill>
                          <a:effectLst/>
                          <a:latin typeface="Aptos" panose="020B0004020202020204" pitchFamily="34" charset="0"/>
                        </a:rPr>
                        <a:t> </a:t>
                      </a:r>
                    </a:p>
                  </a:txBody>
                  <a:tcPr marL="7329" marR="7329" marT="7329"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ctr" fontAlgn="b"/>
                      <a:r>
                        <a:rPr lang="en-US" sz="1100" b="1" i="0" u="none" strike="noStrike" dirty="0">
                          <a:solidFill>
                            <a:srgbClr val="007295"/>
                          </a:solidFill>
                          <a:effectLst/>
                          <a:latin typeface="Aptos" panose="020B0004020202020204" pitchFamily="34" charset="0"/>
                        </a:rPr>
                        <a:t>Services</a:t>
                      </a:r>
                    </a:p>
                  </a:txBody>
                  <a:tcPr marL="7329" marR="7329" marT="732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marL="0" marR="0" lvl="0" indent="0" algn="ctr" defTabSz="914379" rtl="0" eaLnBrk="1" fontAlgn="b" latinLnBrk="0" hangingPunct="1">
                        <a:lnSpc>
                          <a:spcPct val="100000"/>
                        </a:lnSpc>
                        <a:spcBef>
                          <a:spcPts val="0"/>
                        </a:spcBef>
                        <a:spcAft>
                          <a:spcPts val="0"/>
                        </a:spcAft>
                        <a:buClrTx/>
                        <a:buSzTx/>
                        <a:buFontTx/>
                        <a:buNone/>
                        <a:tabLst/>
                        <a:defRPr/>
                      </a:pPr>
                      <a:r>
                        <a:rPr lang="en-US" sz="1100" b="1" i="0" u="none" strike="noStrike" dirty="0">
                          <a:solidFill>
                            <a:srgbClr val="007295"/>
                          </a:solidFill>
                          <a:effectLst/>
                          <a:latin typeface="Aptos" panose="020B0004020202020204" pitchFamily="34" charset="0"/>
                        </a:rPr>
                        <a:t>Member Responsibility</a:t>
                      </a:r>
                    </a:p>
                  </a:txBody>
                  <a:tcPr marL="7329" marR="7329" marT="732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marL="0" marR="0" lvl="0" indent="0" algn="ctr" defTabSz="914379" rtl="0" eaLnBrk="1" fontAlgn="b" latinLnBrk="0" hangingPunct="1">
                        <a:lnSpc>
                          <a:spcPct val="100000"/>
                        </a:lnSpc>
                        <a:spcBef>
                          <a:spcPts val="0"/>
                        </a:spcBef>
                        <a:spcAft>
                          <a:spcPts val="0"/>
                        </a:spcAft>
                        <a:buClrTx/>
                        <a:buSzTx/>
                        <a:buFontTx/>
                        <a:buNone/>
                        <a:tabLst/>
                        <a:defRPr/>
                      </a:pPr>
                      <a:r>
                        <a:rPr lang="en-US" sz="1100" b="1" i="0" u="none" strike="noStrike" dirty="0">
                          <a:solidFill>
                            <a:srgbClr val="007295"/>
                          </a:solidFill>
                          <a:effectLst/>
                          <a:latin typeface="Aptos" panose="020B0004020202020204" pitchFamily="34" charset="0"/>
                        </a:rPr>
                        <a:t>Member Responsibility</a:t>
                      </a:r>
                    </a:p>
                  </a:txBody>
                  <a:tcPr marL="7329" marR="7329" marT="7329"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extLst>
                  <a:ext uri="{0D108BD9-81ED-4DB2-BD59-A6C34878D82A}">
                    <a16:rowId xmlns:a16="http://schemas.microsoft.com/office/drawing/2014/main" val="3805860295"/>
                  </a:ext>
                </a:extLst>
              </a:tr>
              <a:tr h="182123">
                <a:tc>
                  <a:txBody>
                    <a:bodyPr/>
                    <a:lstStyle/>
                    <a:p>
                      <a:pPr algn="ctr" fontAlgn="ctr"/>
                      <a:r>
                        <a:rPr lang="en-US" sz="1100" b="1" i="0" u="none" strike="noStrike" dirty="0">
                          <a:solidFill>
                            <a:srgbClr val="007295"/>
                          </a:solidFill>
                          <a:effectLst/>
                          <a:latin typeface="Aptos" panose="020B0004020202020204" pitchFamily="34" charset="0"/>
                        </a:rPr>
                        <a:t>Restorative</a:t>
                      </a:r>
                    </a:p>
                  </a:txBody>
                  <a:tcPr marL="7329" marR="7329" marT="7329"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l" fontAlgn="ctr"/>
                      <a:r>
                        <a:rPr lang="en-US" sz="1100" b="1" i="0" u="none" strike="noStrike" dirty="0">
                          <a:solidFill>
                            <a:srgbClr val="007295"/>
                          </a:solidFill>
                          <a:effectLst/>
                          <a:latin typeface="Aptos" panose="020B0004020202020204" pitchFamily="34" charset="0"/>
                        </a:rPr>
                        <a:t> </a:t>
                      </a:r>
                      <a:r>
                        <a:rPr lang="en-US" sz="1100" b="1" i="0" u="none" strike="noStrike" dirty="0" err="1">
                          <a:solidFill>
                            <a:srgbClr val="007295"/>
                          </a:solidFill>
                          <a:effectLst/>
                          <a:latin typeface="Aptos" panose="020B0004020202020204" pitchFamily="34" charset="0"/>
                        </a:rPr>
                        <a:t>Onlays</a:t>
                      </a:r>
                      <a:r>
                        <a:rPr lang="en-US" sz="1100" b="1" i="0" u="none" strike="noStrike" dirty="0">
                          <a:solidFill>
                            <a:srgbClr val="007295"/>
                          </a:solidFill>
                          <a:effectLst/>
                          <a:latin typeface="Aptos" panose="020B0004020202020204" pitchFamily="34" charset="0"/>
                        </a:rPr>
                        <a:t> and Crowns</a:t>
                      </a:r>
                    </a:p>
                  </a:txBody>
                  <a:tcPr marL="7329" marR="7329" marT="732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ctr" fontAlgn="ctr"/>
                      <a:r>
                        <a:rPr lang="en-US" sz="1100" b="1" i="0" u="none" strike="noStrike" dirty="0">
                          <a:solidFill>
                            <a:srgbClr val="FFFFFF"/>
                          </a:solidFill>
                          <a:effectLst/>
                          <a:latin typeface="Aptos" panose="020B0004020202020204" pitchFamily="34" charset="0"/>
                        </a:rPr>
                        <a:t>75%</a:t>
                      </a:r>
                    </a:p>
                  </a:txBody>
                  <a:tcPr marL="7329" marR="7329" marT="732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tc>
                  <a:txBody>
                    <a:bodyPr/>
                    <a:lstStyle/>
                    <a:p>
                      <a:pPr algn="ctr" fontAlgn="ctr"/>
                      <a:r>
                        <a:rPr lang="en-US" sz="1100" b="1" i="0" u="none" strike="noStrike" dirty="0">
                          <a:solidFill>
                            <a:srgbClr val="FFFFFF"/>
                          </a:solidFill>
                          <a:effectLst/>
                          <a:latin typeface="Aptos" panose="020B0004020202020204" pitchFamily="34" charset="0"/>
                        </a:rPr>
                        <a:t>50%</a:t>
                      </a:r>
                    </a:p>
                  </a:txBody>
                  <a:tcPr marL="7329" marR="7329" marT="7329"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extLst>
                  <a:ext uri="{0D108BD9-81ED-4DB2-BD59-A6C34878D82A}">
                    <a16:rowId xmlns:a16="http://schemas.microsoft.com/office/drawing/2014/main" val="671052273"/>
                  </a:ext>
                </a:extLst>
              </a:tr>
              <a:tr h="364246">
                <a:tc>
                  <a:txBody>
                    <a:bodyPr/>
                    <a:lstStyle/>
                    <a:p>
                      <a:pPr algn="ctr" fontAlgn="ctr"/>
                      <a:r>
                        <a:rPr lang="en-US" sz="1100" b="1" i="0" u="none" strike="noStrike" dirty="0">
                          <a:solidFill>
                            <a:srgbClr val="007295"/>
                          </a:solidFill>
                          <a:effectLst/>
                          <a:latin typeface="Aptos" panose="020B0004020202020204" pitchFamily="34" charset="0"/>
                        </a:rPr>
                        <a:t>Endodontics</a:t>
                      </a:r>
                    </a:p>
                  </a:txBody>
                  <a:tcPr marL="7329" marR="7329" marT="7329"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l" fontAlgn="ctr"/>
                      <a:r>
                        <a:rPr lang="en-US" sz="1100" b="1" i="0" u="none" strike="noStrike" dirty="0">
                          <a:solidFill>
                            <a:srgbClr val="007295"/>
                          </a:solidFill>
                          <a:effectLst/>
                          <a:latin typeface="Aptos" panose="020B0004020202020204" pitchFamily="34" charset="0"/>
                        </a:rPr>
                        <a:t> Endodontics (Root Canals)</a:t>
                      </a:r>
                    </a:p>
                  </a:txBody>
                  <a:tcPr marL="7329" marR="7329" marT="732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ctr" fontAlgn="ctr"/>
                      <a:r>
                        <a:rPr lang="en-US" sz="1100" b="1" i="0" u="none" strike="noStrike" dirty="0">
                          <a:solidFill>
                            <a:srgbClr val="FFFFFF"/>
                          </a:solidFill>
                          <a:effectLst/>
                          <a:latin typeface="Aptos" panose="020B0004020202020204" pitchFamily="34" charset="0"/>
                        </a:rPr>
                        <a:t>50%</a:t>
                      </a:r>
                    </a:p>
                  </a:txBody>
                  <a:tcPr marL="7329" marR="7329" marT="732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tc>
                  <a:txBody>
                    <a:bodyPr/>
                    <a:lstStyle/>
                    <a:p>
                      <a:pPr algn="ctr" fontAlgn="ctr"/>
                      <a:r>
                        <a:rPr lang="en-US" sz="1100" b="1" i="0" u="none" strike="noStrike" dirty="0">
                          <a:solidFill>
                            <a:srgbClr val="FFFFFF"/>
                          </a:solidFill>
                          <a:effectLst/>
                          <a:latin typeface="Aptos" panose="020B0004020202020204" pitchFamily="34" charset="0"/>
                        </a:rPr>
                        <a:t>20%</a:t>
                      </a:r>
                    </a:p>
                  </a:txBody>
                  <a:tcPr marL="7329" marR="7329" marT="7329"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extLst>
                  <a:ext uri="{0D108BD9-81ED-4DB2-BD59-A6C34878D82A}">
                    <a16:rowId xmlns:a16="http://schemas.microsoft.com/office/drawing/2014/main" val="3703588518"/>
                  </a:ext>
                </a:extLst>
              </a:tr>
              <a:tr h="295950">
                <a:tc>
                  <a:txBody>
                    <a:bodyPr/>
                    <a:lstStyle/>
                    <a:p>
                      <a:pPr algn="ctr" fontAlgn="b"/>
                      <a:r>
                        <a:rPr lang="en-US" sz="1100" b="1" i="0" u="none" strike="noStrike" dirty="0">
                          <a:solidFill>
                            <a:srgbClr val="007295"/>
                          </a:solidFill>
                          <a:effectLst/>
                          <a:latin typeface="Aptos" panose="020B0004020202020204" pitchFamily="34" charset="0"/>
                        </a:rPr>
                        <a:t>Periodontics</a:t>
                      </a:r>
                    </a:p>
                  </a:txBody>
                  <a:tcPr marL="7329" marR="7329" marT="7329"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l" fontAlgn="ctr"/>
                      <a:r>
                        <a:rPr lang="en-US" sz="1100" b="1" i="0" u="none" strike="noStrike" dirty="0">
                          <a:solidFill>
                            <a:srgbClr val="007295"/>
                          </a:solidFill>
                          <a:effectLst/>
                          <a:latin typeface="Aptos" panose="020B0004020202020204" pitchFamily="34" charset="0"/>
                        </a:rPr>
                        <a:t> Perio Surgical Procedures</a:t>
                      </a:r>
                    </a:p>
                  </a:txBody>
                  <a:tcPr marL="7329" marR="7329" marT="732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ctr" fontAlgn="ctr"/>
                      <a:r>
                        <a:rPr lang="en-US" sz="1100" b="1" i="0" u="none" strike="noStrike" dirty="0">
                          <a:solidFill>
                            <a:srgbClr val="FFFFFF"/>
                          </a:solidFill>
                          <a:effectLst/>
                          <a:latin typeface="Aptos" panose="020B0004020202020204" pitchFamily="34" charset="0"/>
                        </a:rPr>
                        <a:t>50%</a:t>
                      </a:r>
                    </a:p>
                  </a:txBody>
                  <a:tcPr marL="7329" marR="7329" marT="732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tc>
                  <a:txBody>
                    <a:bodyPr/>
                    <a:lstStyle/>
                    <a:p>
                      <a:pPr algn="ctr" fontAlgn="ctr"/>
                      <a:r>
                        <a:rPr lang="en-US" sz="1100" b="1" i="0" u="none" strike="noStrike" dirty="0">
                          <a:solidFill>
                            <a:srgbClr val="FFFFFF"/>
                          </a:solidFill>
                          <a:effectLst/>
                          <a:latin typeface="Aptos" panose="020B0004020202020204" pitchFamily="34" charset="0"/>
                        </a:rPr>
                        <a:t>20%</a:t>
                      </a:r>
                    </a:p>
                  </a:txBody>
                  <a:tcPr marL="7329" marR="7329" marT="7329"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extLst>
                  <a:ext uri="{0D108BD9-81ED-4DB2-BD59-A6C34878D82A}">
                    <a16:rowId xmlns:a16="http://schemas.microsoft.com/office/drawing/2014/main" val="809667378"/>
                  </a:ext>
                </a:extLst>
              </a:tr>
              <a:tr h="182123">
                <a:tc rowSpan="2">
                  <a:txBody>
                    <a:bodyPr/>
                    <a:lstStyle/>
                    <a:p>
                      <a:pPr algn="ctr" fontAlgn="ctr"/>
                      <a:r>
                        <a:rPr lang="en-US" sz="1100" b="1" i="0" u="none" strike="noStrike" dirty="0">
                          <a:solidFill>
                            <a:srgbClr val="007295"/>
                          </a:solidFill>
                          <a:effectLst/>
                          <a:latin typeface="Aptos" panose="020B0004020202020204" pitchFamily="34" charset="0"/>
                        </a:rPr>
                        <a:t>Prosthodontics, removeable</a:t>
                      </a:r>
                    </a:p>
                  </a:txBody>
                  <a:tcPr marL="7329" marR="7329" marT="7329"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l" fontAlgn="ctr"/>
                      <a:r>
                        <a:rPr lang="en-US" sz="1100" b="1" i="0" u="none" strike="noStrike" dirty="0">
                          <a:solidFill>
                            <a:srgbClr val="007295"/>
                          </a:solidFill>
                          <a:effectLst/>
                          <a:latin typeface="Aptos" panose="020B0004020202020204" pitchFamily="34" charset="0"/>
                        </a:rPr>
                        <a:t> Dentures</a:t>
                      </a:r>
                    </a:p>
                  </a:txBody>
                  <a:tcPr marL="7329" marR="7329" marT="732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ctr" fontAlgn="ctr"/>
                      <a:r>
                        <a:rPr lang="en-US" sz="1100" b="1" i="0" u="none" strike="noStrike" dirty="0">
                          <a:solidFill>
                            <a:srgbClr val="FFFFFF"/>
                          </a:solidFill>
                          <a:effectLst/>
                          <a:latin typeface="Aptos" panose="020B0004020202020204" pitchFamily="34" charset="0"/>
                        </a:rPr>
                        <a:t>75%</a:t>
                      </a:r>
                    </a:p>
                  </a:txBody>
                  <a:tcPr marL="7329" marR="7329" marT="732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tc>
                  <a:txBody>
                    <a:bodyPr/>
                    <a:lstStyle/>
                    <a:p>
                      <a:pPr algn="ctr" fontAlgn="ctr"/>
                      <a:r>
                        <a:rPr lang="en-US" sz="1100" b="1" i="0" u="none" strike="noStrike" dirty="0">
                          <a:solidFill>
                            <a:srgbClr val="FFFFFF"/>
                          </a:solidFill>
                          <a:effectLst/>
                          <a:latin typeface="Aptos" panose="020B0004020202020204" pitchFamily="34" charset="0"/>
                        </a:rPr>
                        <a:t>50%</a:t>
                      </a:r>
                    </a:p>
                  </a:txBody>
                  <a:tcPr marL="7329" marR="7329" marT="7329"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extLst>
                  <a:ext uri="{0D108BD9-81ED-4DB2-BD59-A6C34878D82A}">
                    <a16:rowId xmlns:a16="http://schemas.microsoft.com/office/drawing/2014/main" val="1019488034"/>
                  </a:ext>
                </a:extLst>
              </a:tr>
              <a:tr h="227653">
                <a:tc vMerge="1">
                  <a:txBody>
                    <a:bodyPr/>
                    <a:lstStyle/>
                    <a:p>
                      <a:endParaRPr lang="en-US"/>
                    </a:p>
                  </a:txBody>
                  <a:tcPr/>
                </a:tc>
                <a:tc>
                  <a:txBody>
                    <a:bodyPr/>
                    <a:lstStyle/>
                    <a:p>
                      <a:pPr algn="l" fontAlgn="ctr"/>
                      <a:r>
                        <a:rPr lang="en-US" sz="1100" b="1" i="0" u="none" strike="noStrike" dirty="0">
                          <a:solidFill>
                            <a:srgbClr val="007295"/>
                          </a:solidFill>
                          <a:effectLst/>
                          <a:latin typeface="Aptos" panose="020B0004020202020204" pitchFamily="34" charset="0"/>
                        </a:rPr>
                        <a:t> Denture Relines/Repairs</a:t>
                      </a:r>
                    </a:p>
                  </a:txBody>
                  <a:tcPr marL="7329" marR="7329" marT="732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ctr" fontAlgn="ctr"/>
                      <a:r>
                        <a:rPr lang="en-US" sz="1100" b="1" i="0" u="none" strike="noStrike" dirty="0">
                          <a:solidFill>
                            <a:srgbClr val="FFFFFF"/>
                          </a:solidFill>
                          <a:effectLst/>
                          <a:latin typeface="Aptos" panose="020B0004020202020204" pitchFamily="34" charset="0"/>
                        </a:rPr>
                        <a:t>50%</a:t>
                      </a:r>
                    </a:p>
                  </a:txBody>
                  <a:tcPr marL="7329" marR="7329" marT="732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tc>
                  <a:txBody>
                    <a:bodyPr/>
                    <a:lstStyle/>
                    <a:p>
                      <a:pPr algn="ctr" fontAlgn="ctr"/>
                      <a:r>
                        <a:rPr lang="en-US" sz="1100" b="1" i="0" u="none" strike="noStrike" dirty="0">
                          <a:solidFill>
                            <a:srgbClr val="FFFFFF"/>
                          </a:solidFill>
                          <a:effectLst/>
                          <a:latin typeface="Aptos" panose="020B0004020202020204" pitchFamily="34" charset="0"/>
                        </a:rPr>
                        <a:t>20%</a:t>
                      </a:r>
                    </a:p>
                  </a:txBody>
                  <a:tcPr marL="7329" marR="7329" marT="7329"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extLst>
                  <a:ext uri="{0D108BD9-81ED-4DB2-BD59-A6C34878D82A}">
                    <a16:rowId xmlns:a16="http://schemas.microsoft.com/office/drawing/2014/main" val="1053448773"/>
                  </a:ext>
                </a:extLst>
              </a:tr>
              <a:tr h="189711">
                <a:tc rowSpan="2">
                  <a:txBody>
                    <a:bodyPr/>
                    <a:lstStyle/>
                    <a:p>
                      <a:pPr algn="ctr" fontAlgn="ctr"/>
                      <a:r>
                        <a:rPr lang="en-US" sz="1100" b="1" i="0" u="none" strike="noStrike" dirty="0">
                          <a:solidFill>
                            <a:srgbClr val="007295"/>
                          </a:solidFill>
                          <a:effectLst/>
                          <a:latin typeface="Aptos" panose="020B0004020202020204" pitchFamily="34" charset="0"/>
                        </a:rPr>
                        <a:t>Implant Services</a:t>
                      </a:r>
                    </a:p>
                  </a:txBody>
                  <a:tcPr marL="7329" marR="7329" marT="7329"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l" fontAlgn="ctr"/>
                      <a:r>
                        <a:rPr lang="en-US" sz="1100" b="1" i="0" u="none" strike="noStrike" dirty="0">
                          <a:solidFill>
                            <a:srgbClr val="007295"/>
                          </a:solidFill>
                          <a:effectLst/>
                          <a:latin typeface="Aptos" panose="020B0004020202020204" pitchFamily="34" charset="0"/>
                        </a:rPr>
                        <a:t> Implant Services</a:t>
                      </a:r>
                    </a:p>
                  </a:txBody>
                  <a:tcPr marL="7329" marR="7329" marT="732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ctr" fontAlgn="ctr"/>
                      <a:r>
                        <a:rPr lang="en-US" sz="1100" b="1" i="0" u="none" strike="noStrike" dirty="0">
                          <a:solidFill>
                            <a:srgbClr val="FFFFFF"/>
                          </a:solidFill>
                          <a:effectLst/>
                          <a:latin typeface="Aptos" panose="020B0004020202020204" pitchFamily="34" charset="0"/>
                        </a:rPr>
                        <a:t>75%</a:t>
                      </a:r>
                    </a:p>
                  </a:txBody>
                  <a:tcPr marL="7329" marR="7329" marT="732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tc>
                  <a:txBody>
                    <a:bodyPr/>
                    <a:lstStyle/>
                    <a:p>
                      <a:pPr algn="ctr" fontAlgn="ctr"/>
                      <a:r>
                        <a:rPr lang="en-US" sz="1100" b="1" i="0" u="none" strike="noStrike" dirty="0">
                          <a:solidFill>
                            <a:srgbClr val="FFFFFF"/>
                          </a:solidFill>
                          <a:effectLst/>
                          <a:latin typeface="Aptos" panose="020B0004020202020204" pitchFamily="34" charset="0"/>
                        </a:rPr>
                        <a:t>50%</a:t>
                      </a:r>
                    </a:p>
                  </a:txBody>
                  <a:tcPr marL="7329" marR="7329" marT="7329"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extLst>
                  <a:ext uri="{0D108BD9-81ED-4DB2-BD59-A6C34878D82A}">
                    <a16:rowId xmlns:a16="http://schemas.microsoft.com/office/drawing/2014/main" val="838137904"/>
                  </a:ext>
                </a:extLst>
              </a:tr>
              <a:tr h="189711">
                <a:tc vMerge="1">
                  <a:txBody>
                    <a:bodyPr/>
                    <a:lstStyle/>
                    <a:p>
                      <a:endParaRPr lang="en-US"/>
                    </a:p>
                  </a:txBody>
                  <a:tcPr/>
                </a:tc>
                <a:tc>
                  <a:txBody>
                    <a:bodyPr/>
                    <a:lstStyle/>
                    <a:p>
                      <a:pPr algn="l" fontAlgn="ctr"/>
                      <a:r>
                        <a:rPr lang="en-US" sz="1100" b="1" i="0" u="none" strike="noStrike" dirty="0">
                          <a:solidFill>
                            <a:srgbClr val="007295"/>
                          </a:solidFill>
                          <a:effectLst/>
                          <a:latin typeface="Aptos" panose="020B0004020202020204" pitchFamily="34" charset="0"/>
                        </a:rPr>
                        <a:t> Implant Repairs</a:t>
                      </a:r>
                    </a:p>
                  </a:txBody>
                  <a:tcPr marL="7329" marR="7329" marT="732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ctr" fontAlgn="ctr"/>
                      <a:r>
                        <a:rPr lang="en-US" sz="1100" b="1" i="0" u="none" strike="noStrike" dirty="0">
                          <a:solidFill>
                            <a:srgbClr val="FFFFFF"/>
                          </a:solidFill>
                          <a:effectLst/>
                          <a:latin typeface="Aptos" panose="020B0004020202020204" pitchFamily="34" charset="0"/>
                        </a:rPr>
                        <a:t>50%</a:t>
                      </a:r>
                    </a:p>
                  </a:txBody>
                  <a:tcPr marL="7329" marR="7329" marT="732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tc>
                  <a:txBody>
                    <a:bodyPr/>
                    <a:lstStyle/>
                    <a:p>
                      <a:pPr algn="ctr" fontAlgn="ctr"/>
                      <a:r>
                        <a:rPr lang="en-US" sz="1100" b="1" i="0" u="none" strike="noStrike" dirty="0">
                          <a:solidFill>
                            <a:srgbClr val="FFFFFF"/>
                          </a:solidFill>
                          <a:effectLst/>
                          <a:latin typeface="Aptos" panose="020B0004020202020204" pitchFamily="34" charset="0"/>
                        </a:rPr>
                        <a:t>20%</a:t>
                      </a:r>
                    </a:p>
                  </a:txBody>
                  <a:tcPr marL="7329" marR="7329" marT="7329"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extLst>
                  <a:ext uri="{0D108BD9-81ED-4DB2-BD59-A6C34878D82A}">
                    <a16:rowId xmlns:a16="http://schemas.microsoft.com/office/drawing/2014/main" val="1015543336"/>
                  </a:ext>
                </a:extLst>
              </a:tr>
              <a:tr h="182123">
                <a:tc rowSpan="2">
                  <a:txBody>
                    <a:bodyPr/>
                    <a:lstStyle/>
                    <a:p>
                      <a:pPr algn="ctr" fontAlgn="ctr"/>
                      <a:r>
                        <a:rPr lang="en-US" sz="1100" b="1" i="0" u="none" strike="noStrike" dirty="0">
                          <a:solidFill>
                            <a:srgbClr val="007295"/>
                          </a:solidFill>
                          <a:effectLst/>
                          <a:latin typeface="Aptos" panose="020B0004020202020204" pitchFamily="34" charset="0"/>
                        </a:rPr>
                        <a:t>Prosthodontics, fixed</a:t>
                      </a:r>
                    </a:p>
                  </a:txBody>
                  <a:tcPr marL="7329" marR="7329" marT="7329"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l" fontAlgn="ctr"/>
                      <a:r>
                        <a:rPr lang="en-US" sz="1100" b="1" i="0" u="none" strike="noStrike" dirty="0">
                          <a:solidFill>
                            <a:srgbClr val="007295"/>
                          </a:solidFill>
                          <a:effectLst/>
                          <a:latin typeface="Aptos" panose="020B0004020202020204" pitchFamily="34" charset="0"/>
                        </a:rPr>
                        <a:t> Bridges</a:t>
                      </a:r>
                    </a:p>
                  </a:txBody>
                  <a:tcPr marL="7329" marR="7329" marT="732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ctr" fontAlgn="ctr"/>
                      <a:r>
                        <a:rPr lang="en-US" sz="1100" b="1" i="0" u="none" strike="noStrike" dirty="0">
                          <a:solidFill>
                            <a:srgbClr val="FFFFFF"/>
                          </a:solidFill>
                          <a:effectLst/>
                          <a:latin typeface="Aptos" panose="020B0004020202020204" pitchFamily="34" charset="0"/>
                        </a:rPr>
                        <a:t>75%</a:t>
                      </a:r>
                    </a:p>
                  </a:txBody>
                  <a:tcPr marL="7329" marR="7329" marT="732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tc>
                  <a:txBody>
                    <a:bodyPr/>
                    <a:lstStyle/>
                    <a:p>
                      <a:pPr algn="ctr" fontAlgn="ctr"/>
                      <a:r>
                        <a:rPr lang="en-US" sz="1100" b="1" i="0" u="none" strike="noStrike" dirty="0">
                          <a:solidFill>
                            <a:srgbClr val="FFFFFF"/>
                          </a:solidFill>
                          <a:effectLst/>
                          <a:latin typeface="Aptos" panose="020B0004020202020204" pitchFamily="34" charset="0"/>
                        </a:rPr>
                        <a:t>50%</a:t>
                      </a:r>
                    </a:p>
                  </a:txBody>
                  <a:tcPr marL="7329" marR="7329" marT="7329"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extLst>
                  <a:ext uri="{0D108BD9-81ED-4DB2-BD59-A6C34878D82A}">
                    <a16:rowId xmlns:a16="http://schemas.microsoft.com/office/drawing/2014/main" val="3805958122"/>
                  </a:ext>
                </a:extLst>
              </a:tr>
              <a:tr h="189711">
                <a:tc vMerge="1">
                  <a:txBody>
                    <a:bodyPr/>
                    <a:lstStyle/>
                    <a:p>
                      <a:endParaRPr lang="en-US"/>
                    </a:p>
                  </a:txBody>
                  <a:tcPr/>
                </a:tc>
                <a:tc>
                  <a:txBody>
                    <a:bodyPr/>
                    <a:lstStyle/>
                    <a:p>
                      <a:pPr algn="l" fontAlgn="ctr"/>
                      <a:r>
                        <a:rPr lang="en-US" sz="1100" b="1" i="0" u="none" strike="noStrike" dirty="0">
                          <a:solidFill>
                            <a:srgbClr val="007295"/>
                          </a:solidFill>
                          <a:effectLst/>
                          <a:latin typeface="Aptos" panose="020B0004020202020204" pitchFamily="34" charset="0"/>
                        </a:rPr>
                        <a:t> Bridge Repairs</a:t>
                      </a:r>
                    </a:p>
                  </a:txBody>
                  <a:tcPr marL="7329" marR="7329" marT="732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ctr" fontAlgn="ctr"/>
                      <a:r>
                        <a:rPr lang="en-US" sz="1100" b="1" i="0" u="none" strike="noStrike" dirty="0">
                          <a:solidFill>
                            <a:srgbClr val="FFFFFF"/>
                          </a:solidFill>
                          <a:effectLst/>
                          <a:latin typeface="Aptos" panose="020B0004020202020204" pitchFamily="34" charset="0"/>
                        </a:rPr>
                        <a:t>50%</a:t>
                      </a:r>
                    </a:p>
                  </a:txBody>
                  <a:tcPr marL="7329" marR="7329" marT="732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tc>
                  <a:txBody>
                    <a:bodyPr/>
                    <a:lstStyle/>
                    <a:p>
                      <a:pPr algn="ctr" fontAlgn="ctr"/>
                      <a:r>
                        <a:rPr lang="en-US" sz="1100" b="1" i="0" u="none" strike="noStrike" dirty="0">
                          <a:solidFill>
                            <a:srgbClr val="FFFFFF"/>
                          </a:solidFill>
                          <a:effectLst/>
                          <a:latin typeface="Aptos" panose="020B0004020202020204" pitchFamily="34" charset="0"/>
                        </a:rPr>
                        <a:t>20%</a:t>
                      </a:r>
                    </a:p>
                  </a:txBody>
                  <a:tcPr marL="7329" marR="7329" marT="7329"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extLst>
                  <a:ext uri="{0D108BD9-81ED-4DB2-BD59-A6C34878D82A}">
                    <a16:rowId xmlns:a16="http://schemas.microsoft.com/office/drawing/2014/main" val="2493231498"/>
                  </a:ext>
                </a:extLst>
              </a:tr>
              <a:tr h="364246">
                <a:tc>
                  <a:txBody>
                    <a:bodyPr/>
                    <a:lstStyle/>
                    <a:p>
                      <a:pPr algn="ctr" fontAlgn="b"/>
                      <a:r>
                        <a:rPr lang="en-US" sz="1100" b="1" i="0" u="none" strike="noStrike" dirty="0">
                          <a:solidFill>
                            <a:srgbClr val="007295"/>
                          </a:solidFill>
                          <a:effectLst/>
                          <a:latin typeface="Aptos" panose="020B0004020202020204" pitchFamily="34" charset="0"/>
                        </a:rPr>
                        <a:t>Oral &amp; Maxillofacial Surgery</a:t>
                      </a:r>
                    </a:p>
                  </a:txBody>
                  <a:tcPr marL="7329" marR="7329" marT="7329"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l" fontAlgn="ctr"/>
                      <a:r>
                        <a:rPr lang="en-US" sz="1100" b="1" i="0" u="none" strike="noStrike" dirty="0">
                          <a:solidFill>
                            <a:srgbClr val="007295"/>
                          </a:solidFill>
                          <a:effectLst/>
                          <a:latin typeface="Aptos" panose="020B0004020202020204" pitchFamily="34" charset="0"/>
                        </a:rPr>
                        <a:t> Surgical Extractions/Oral Surgery</a:t>
                      </a:r>
                    </a:p>
                  </a:txBody>
                  <a:tcPr marL="7329" marR="7329" marT="732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ctr" fontAlgn="ctr"/>
                      <a:r>
                        <a:rPr lang="en-US" sz="1100" b="1" i="0" u="none" strike="noStrike" dirty="0">
                          <a:solidFill>
                            <a:srgbClr val="FFFFFF"/>
                          </a:solidFill>
                          <a:effectLst/>
                          <a:latin typeface="Aptos" panose="020B0004020202020204" pitchFamily="34" charset="0"/>
                        </a:rPr>
                        <a:t>50%</a:t>
                      </a:r>
                    </a:p>
                  </a:txBody>
                  <a:tcPr marL="7329" marR="7329" marT="732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tc>
                  <a:txBody>
                    <a:bodyPr/>
                    <a:lstStyle/>
                    <a:p>
                      <a:pPr algn="ctr" fontAlgn="ctr"/>
                      <a:r>
                        <a:rPr lang="en-US" sz="1100" b="1" i="0" u="none" strike="noStrike" dirty="0">
                          <a:solidFill>
                            <a:srgbClr val="FFFFFF"/>
                          </a:solidFill>
                          <a:effectLst/>
                          <a:latin typeface="Aptos" panose="020B0004020202020204" pitchFamily="34" charset="0"/>
                        </a:rPr>
                        <a:t>20%</a:t>
                      </a:r>
                    </a:p>
                  </a:txBody>
                  <a:tcPr marL="7329" marR="7329" marT="7329"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extLst>
                  <a:ext uri="{0D108BD9-81ED-4DB2-BD59-A6C34878D82A}">
                    <a16:rowId xmlns:a16="http://schemas.microsoft.com/office/drawing/2014/main" val="1336934219"/>
                  </a:ext>
                </a:extLst>
              </a:tr>
              <a:tr h="263699">
                <a:tc rowSpan="2">
                  <a:txBody>
                    <a:bodyPr/>
                    <a:lstStyle/>
                    <a:p>
                      <a:pPr algn="ctr" fontAlgn="ctr"/>
                      <a:r>
                        <a:rPr lang="en-US" sz="1100" b="1" i="0" u="none" strike="noStrike" dirty="0">
                          <a:solidFill>
                            <a:srgbClr val="007295"/>
                          </a:solidFill>
                          <a:effectLst/>
                          <a:latin typeface="Aptos" panose="020B0004020202020204" pitchFamily="34" charset="0"/>
                        </a:rPr>
                        <a:t>Adjunctive General Services</a:t>
                      </a:r>
                    </a:p>
                  </a:txBody>
                  <a:tcPr marL="7329" marR="7329" marT="7329"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l" fontAlgn="ctr"/>
                      <a:r>
                        <a:rPr lang="en-US" sz="1100" b="1" i="0" u="none" strike="noStrike" dirty="0">
                          <a:solidFill>
                            <a:srgbClr val="007295"/>
                          </a:solidFill>
                          <a:effectLst/>
                          <a:latin typeface="Aptos" panose="020B0004020202020204" pitchFamily="34" charset="0"/>
                        </a:rPr>
                        <a:t> Occlusal Guards/Occlusal Adjustments</a:t>
                      </a:r>
                    </a:p>
                  </a:txBody>
                  <a:tcPr marL="7329" marR="7329" marT="732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ctr" fontAlgn="ctr"/>
                      <a:r>
                        <a:rPr lang="en-US" sz="1100" b="1" i="0" u="none" strike="noStrike" dirty="0">
                          <a:solidFill>
                            <a:srgbClr val="FFFFFF"/>
                          </a:solidFill>
                          <a:effectLst/>
                          <a:latin typeface="Aptos" panose="020B0004020202020204" pitchFamily="34" charset="0"/>
                        </a:rPr>
                        <a:t>50%</a:t>
                      </a:r>
                    </a:p>
                  </a:txBody>
                  <a:tcPr marL="7329" marR="7329" marT="732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tc>
                  <a:txBody>
                    <a:bodyPr/>
                    <a:lstStyle/>
                    <a:p>
                      <a:pPr algn="ctr" fontAlgn="ctr"/>
                      <a:r>
                        <a:rPr lang="en-US" sz="1100" b="1" i="0" u="none" strike="noStrike" dirty="0">
                          <a:solidFill>
                            <a:srgbClr val="FFFFFF"/>
                          </a:solidFill>
                          <a:effectLst/>
                          <a:latin typeface="Aptos" panose="020B0004020202020204" pitchFamily="34" charset="0"/>
                        </a:rPr>
                        <a:t>20%</a:t>
                      </a:r>
                    </a:p>
                  </a:txBody>
                  <a:tcPr marL="7329" marR="7329" marT="7329"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extLst>
                  <a:ext uri="{0D108BD9-81ED-4DB2-BD59-A6C34878D82A}">
                    <a16:rowId xmlns:a16="http://schemas.microsoft.com/office/drawing/2014/main" val="4231501279"/>
                  </a:ext>
                </a:extLst>
              </a:tr>
              <a:tr h="282670">
                <a:tc vMerge="1">
                  <a:txBody>
                    <a:bodyPr/>
                    <a:lstStyle/>
                    <a:p>
                      <a:endParaRPr lang="en-US"/>
                    </a:p>
                  </a:txBody>
                  <a:tcPr/>
                </a:tc>
                <a:tc>
                  <a:txBody>
                    <a:bodyPr/>
                    <a:lstStyle/>
                    <a:p>
                      <a:pPr algn="l" fontAlgn="ctr"/>
                      <a:r>
                        <a:rPr lang="en-US" sz="1100" b="1" i="0" u="none" strike="noStrike" dirty="0">
                          <a:solidFill>
                            <a:srgbClr val="007295"/>
                          </a:solidFill>
                          <a:effectLst/>
                          <a:latin typeface="Aptos" panose="020B0004020202020204" pitchFamily="34" charset="0"/>
                        </a:rPr>
                        <a:t> Anesthesia</a:t>
                      </a:r>
                    </a:p>
                  </a:txBody>
                  <a:tcPr marL="7329" marR="7329" marT="732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ctr" fontAlgn="ctr"/>
                      <a:r>
                        <a:rPr lang="en-US" sz="1100" b="1" i="0" u="none" strike="noStrike" dirty="0">
                          <a:solidFill>
                            <a:srgbClr val="FFFFFF"/>
                          </a:solidFill>
                          <a:effectLst/>
                          <a:latin typeface="Aptos" panose="020B0004020202020204" pitchFamily="34" charset="0"/>
                        </a:rPr>
                        <a:t>50%</a:t>
                      </a:r>
                    </a:p>
                  </a:txBody>
                  <a:tcPr marL="7329" marR="7329" marT="732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tc>
                  <a:txBody>
                    <a:bodyPr/>
                    <a:lstStyle/>
                    <a:p>
                      <a:pPr algn="ctr" fontAlgn="ctr"/>
                      <a:r>
                        <a:rPr lang="en-US" sz="1100" b="1" i="0" u="none" strike="noStrike" dirty="0">
                          <a:solidFill>
                            <a:srgbClr val="FFFFFF"/>
                          </a:solidFill>
                          <a:effectLst/>
                          <a:latin typeface="Aptos" panose="020B0004020202020204" pitchFamily="34" charset="0"/>
                        </a:rPr>
                        <a:t>20%</a:t>
                      </a:r>
                    </a:p>
                  </a:txBody>
                  <a:tcPr marL="7329" marR="7329" marT="7329"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extLst>
                  <a:ext uri="{0D108BD9-81ED-4DB2-BD59-A6C34878D82A}">
                    <a16:rowId xmlns:a16="http://schemas.microsoft.com/office/drawing/2014/main" val="661867833"/>
                  </a:ext>
                </a:extLst>
              </a:tr>
              <a:tr h="182123">
                <a:tc>
                  <a:txBody>
                    <a:bodyPr/>
                    <a:lstStyle/>
                    <a:p>
                      <a:pPr algn="ctr" fontAlgn="ctr"/>
                      <a:r>
                        <a:rPr lang="en-US" sz="1100" b="1" i="0" u="none" strike="noStrike" dirty="0">
                          <a:solidFill>
                            <a:srgbClr val="007295"/>
                          </a:solidFill>
                          <a:effectLst/>
                          <a:latin typeface="Aptos" panose="020B0004020202020204" pitchFamily="34" charset="0"/>
                        </a:rPr>
                        <a:t>Deductible</a:t>
                      </a:r>
                    </a:p>
                  </a:txBody>
                  <a:tcPr marL="7329" marR="7329" marT="7329"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l" fontAlgn="ctr"/>
                      <a:r>
                        <a:rPr lang="en-US" sz="1100" b="1" i="1" u="none" strike="noStrike" dirty="0">
                          <a:solidFill>
                            <a:srgbClr val="007295"/>
                          </a:solidFill>
                          <a:effectLst/>
                          <a:latin typeface="Aptos" panose="020B0004020202020204" pitchFamily="34" charset="0"/>
                        </a:rPr>
                        <a:t> </a:t>
                      </a:r>
                    </a:p>
                  </a:txBody>
                  <a:tcPr marL="7329" marR="7329" marT="732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9EBF5"/>
                    </a:solidFill>
                  </a:tcPr>
                </a:tc>
                <a:tc>
                  <a:txBody>
                    <a:bodyPr/>
                    <a:lstStyle/>
                    <a:p>
                      <a:pPr algn="ctr" fontAlgn="ctr"/>
                      <a:r>
                        <a:rPr lang="en-US" sz="1100" b="1" i="0" u="none" strike="noStrike" dirty="0">
                          <a:solidFill>
                            <a:srgbClr val="FFFFFF"/>
                          </a:solidFill>
                          <a:effectLst/>
                          <a:latin typeface="Aptos" panose="020B0004020202020204" pitchFamily="34" charset="0"/>
                        </a:rPr>
                        <a:t>$0 </a:t>
                      </a:r>
                    </a:p>
                  </a:txBody>
                  <a:tcPr marL="7329" marR="7329" marT="732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tc>
                  <a:txBody>
                    <a:bodyPr/>
                    <a:lstStyle/>
                    <a:p>
                      <a:pPr algn="ctr" fontAlgn="ctr"/>
                      <a:r>
                        <a:rPr lang="en-US" sz="1100" b="1" i="0" u="none" strike="noStrike" dirty="0">
                          <a:solidFill>
                            <a:srgbClr val="FFFFFF"/>
                          </a:solidFill>
                          <a:effectLst/>
                          <a:latin typeface="Aptos" panose="020B0004020202020204" pitchFamily="34" charset="0"/>
                        </a:rPr>
                        <a:t>$0 </a:t>
                      </a:r>
                    </a:p>
                  </a:txBody>
                  <a:tcPr marL="7329" marR="7329" marT="7329"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5A4"/>
                    </a:solidFill>
                  </a:tcPr>
                </a:tc>
                <a:extLst>
                  <a:ext uri="{0D108BD9-81ED-4DB2-BD59-A6C34878D82A}">
                    <a16:rowId xmlns:a16="http://schemas.microsoft.com/office/drawing/2014/main" val="2614532272"/>
                  </a:ext>
                </a:extLst>
              </a:tr>
              <a:tr h="354759">
                <a:tc>
                  <a:txBody>
                    <a:bodyPr/>
                    <a:lstStyle/>
                    <a:p>
                      <a:pPr algn="ctr" fontAlgn="ctr"/>
                      <a:r>
                        <a:rPr lang="en-US" sz="1100" b="1" i="0" u="none" strike="noStrike" dirty="0">
                          <a:solidFill>
                            <a:srgbClr val="007295"/>
                          </a:solidFill>
                          <a:effectLst/>
                          <a:latin typeface="Aptos" panose="020B0004020202020204" pitchFamily="34" charset="0"/>
                        </a:rPr>
                        <a:t>Maximum Plan Payment</a:t>
                      </a:r>
                    </a:p>
                  </a:txBody>
                  <a:tcPr marL="7329" marR="7329" marT="7329"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9EBF5"/>
                    </a:solidFill>
                  </a:tcPr>
                </a:tc>
                <a:tc>
                  <a:txBody>
                    <a:bodyPr/>
                    <a:lstStyle/>
                    <a:p>
                      <a:pPr algn="l" fontAlgn="ctr"/>
                      <a:r>
                        <a:rPr lang="en-US" sz="1100" b="1" i="1" u="none" strike="noStrike" dirty="0">
                          <a:solidFill>
                            <a:srgbClr val="007295"/>
                          </a:solidFill>
                          <a:effectLst/>
                          <a:latin typeface="Aptos" panose="020B0004020202020204" pitchFamily="34" charset="0"/>
                        </a:rPr>
                        <a:t> (Per person total per calendar year on all services)</a:t>
                      </a:r>
                    </a:p>
                  </a:txBody>
                  <a:tcPr marL="7329" marR="7329" marT="732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9EBF5"/>
                    </a:solidFill>
                  </a:tcPr>
                </a:tc>
                <a:tc>
                  <a:txBody>
                    <a:bodyPr/>
                    <a:lstStyle/>
                    <a:p>
                      <a:pPr algn="ctr" fontAlgn="ctr"/>
                      <a:r>
                        <a:rPr lang="en-US" sz="1100" b="1" i="0" u="none" strike="noStrike" dirty="0">
                          <a:solidFill>
                            <a:srgbClr val="FFFFFF"/>
                          </a:solidFill>
                          <a:effectLst/>
                          <a:latin typeface="Aptos" panose="020B0004020202020204" pitchFamily="34" charset="0"/>
                        </a:rPr>
                        <a:t>$1,000 </a:t>
                      </a:r>
                    </a:p>
                  </a:txBody>
                  <a:tcPr marL="7329" marR="7329" marT="732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5A4"/>
                    </a:solidFill>
                  </a:tcPr>
                </a:tc>
                <a:tc>
                  <a:txBody>
                    <a:bodyPr/>
                    <a:lstStyle/>
                    <a:p>
                      <a:pPr algn="ctr" fontAlgn="ctr"/>
                      <a:r>
                        <a:rPr lang="en-US" sz="1100" b="1" i="0" u="none" strike="noStrike" dirty="0">
                          <a:solidFill>
                            <a:srgbClr val="FFFFFF"/>
                          </a:solidFill>
                          <a:effectLst/>
                          <a:latin typeface="Aptos" panose="020B0004020202020204" pitchFamily="34" charset="0"/>
                        </a:rPr>
                        <a:t>$1,500 </a:t>
                      </a:r>
                    </a:p>
                  </a:txBody>
                  <a:tcPr marL="7329" marR="7329" marT="7329"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65A4"/>
                    </a:solidFill>
                  </a:tcPr>
                </a:tc>
                <a:extLst>
                  <a:ext uri="{0D108BD9-81ED-4DB2-BD59-A6C34878D82A}">
                    <a16:rowId xmlns:a16="http://schemas.microsoft.com/office/drawing/2014/main" val="1983121288"/>
                  </a:ext>
                </a:extLst>
              </a:tr>
            </a:tbl>
          </a:graphicData>
        </a:graphic>
      </p:graphicFrame>
      <p:sp>
        <p:nvSpPr>
          <p:cNvPr id="8" name="Slide Number Placeholder 6">
            <a:extLst>
              <a:ext uri="{FF2B5EF4-FFF2-40B4-BE49-F238E27FC236}">
                <a16:creationId xmlns:a16="http://schemas.microsoft.com/office/drawing/2014/main" id="{3C31E774-E564-DD2C-1EB5-398011752922}"/>
              </a:ext>
            </a:extLst>
          </p:cNvPr>
          <p:cNvSpPr txBox="1">
            <a:spLocks/>
          </p:cNvSpPr>
          <p:nvPr/>
        </p:nvSpPr>
        <p:spPr>
          <a:xfrm>
            <a:off x="9135299" y="6406584"/>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F650146-6B97-8947-8A6A-007B49C06F2E}" type="slidenum">
              <a:rPr lang="en-US" smtClean="0"/>
              <a:pPr/>
              <a:t>15</a:t>
            </a:fld>
            <a:endParaRPr lang="en-US" dirty="0"/>
          </a:p>
        </p:txBody>
      </p:sp>
      <p:pic>
        <p:nvPicPr>
          <p:cNvPr id="11" name="Picture 10">
            <a:extLst>
              <a:ext uri="{FF2B5EF4-FFF2-40B4-BE49-F238E27FC236}">
                <a16:creationId xmlns:a16="http://schemas.microsoft.com/office/drawing/2014/main" id="{0C56CEA8-A4F9-8907-C352-D9BEB60E089B}"/>
              </a:ext>
            </a:extLst>
          </p:cNvPr>
          <p:cNvPicPr>
            <a:picLocks noChangeAspect="1"/>
          </p:cNvPicPr>
          <p:nvPr/>
        </p:nvPicPr>
        <p:blipFill>
          <a:blip r:embed="rId4"/>
          <a:stretch>
            <a:fillRect/>
          </a:stretch>
        </p:blipFill>
        <p:spPr>
          <a:xfrm>
            <a:off x="9195318" y="5927154"/>
            <a:ext cx="2198109" cy="726196"/>
          </a:xfrm>
          <a:prstGeom prst="rect">
            <a:avLst/>
          </a:prstGeom>
        </p:spPr>
      </p:pic>
      <p:sp>
        <p:nvSpPr>
          <p:cNvPr id="6" name="TextBox 5">
            <a:extLst>
              <a:ext uri="{FF2B5EF4-FFF2-40B4-BE49-F238E27FC236}">
                <a16:creationId xmlns:a16="http://schemas.microsoft.com/office/drawing/2014/main" id="{10DF8E82-24AD-F975-30E3-5FCDE0EEE29C}"/>
              </a:ext>
            </a:extLst>
          </p:cNvPr>
          <p:cNvSpPr txBox="1"/>
          <p:nvPr/>
        </p:nvSpPr>
        <p:spPr>
          <a:xfrm>
            <a:off x="8110635" y="86291"/>
            <a:ext cx="4081365" cy="707886"/>
          </a:xfrm>
          <a:prstGeom prst="rect">
            <a:avLst/>
          </a:prstGeom>
          <a:noFill/>
        </p:spPr>
        <p:txBody>
          <a:bodyPr wrap="square">
            <a:spAutoFit/>
          </a:bodyPr>
          <a:lstStyle/>
          <a:p>
            <a:r>
              <a:rPr lang="en-US" sz="800" b="0" i="1" dirty="0">
                <a:solidFill>
                  <a:schemeClr val="bg2"/>
                </a:solidFill>
                <a:effectLst/>
                <a:latin typeface="Roboto" panose="02000000000000000000" pitchFamily="2" charset="0"/>
              </a:rPr>
              <a:t>Agent/Broker use only. Confidential and proprietary. Not to be distributed or shared with Medicare beneficiaries. Distribution to any person or company is prohibited and may be grounds for contract termination. The plan and benefit information contained in this document is pending government approval and subject to change. Final 2027 plan and benefit information may be discussed with beneficiaries on or after October 1.</a:t>
            </a:r>
            <a:endParaRPr lang="en-US" sz="800" i="1" dirty="0">
              <a:solidFill>
                <a:schemeClr val="bg2"/>
              </a:solidFill>
            </a:endParaRPr>
          </a:p>
        </p:txBody>
      </p:sp>
    </p:spTree>
    <p:extLst>
      <p:ext uri="{BB962C8B-B14F-4D97-AF65-F5344CB8AC3E}">
        <p14:creationId xmlns:p14="http://schemas.microsoft.com/office/powerpoint/2010/main" val="5673584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CDAEF-E8FA-0CE7-0834-6DBB2FE905D0}"/>
              </a:ext>
            </a:extLst>
          </p:cNvPr>
          <p:cNvSpPr>
            <a:spLocks noGrp="1"/>
          </p:cNvSpPr>
          <p:nvPr>
            <p:ph type="ctrTitle"/>
          </p:nvPr>
        </p:nvSpPr>
        <p:spPr>
          <a:xfrm>
            <a:off x="1524000" y="777575"/>
            <a:ext cx="9144000" cy="3731842"/>
          </a:xfrm>
        </p:spPr>
        <p:txBody>
          <a:bodyPr>
            <a:normAutofit/>
          </a:bodyPr>
          <a:lstStyle/>
          <a:p>
            <a:r>
              <a:rPr lang="en-US" sz="5400" b="1" dirty="0">
                <a:solidFill>
                  <a:schemeClr val="bg1"/>
                </a:solidFill>
                <a:latin typeface="Aptos" panose="020B0004020202020204" pitchFamily="34" charset="0"/>
              </a:rPr>
              <a:t>McLaren Medicare</a:t>
            </a:r>
            <a:br>
              <a:rPr lang="en-US" b="1" dirty="0">
                <a:solidFill>
                  <a:schemeClr val="bg1"/>
                </a:solidFill>
                <a:latin typeface="Aptos" panose="020B0004020202020204" pitchFamily="34" charset="0"/>
              </a:rPr>
            </a:br>
            <a:br>
              <a:rPr lang="en-US" sz="4400" b="1" dirty="0">
                <a:solidFill>
                  <a:schemeClr val="bg1"/>
                </a:solidFill>
                <a:latin typeface="Aptos" panose="020B0004020202020204" pitchFamily="34" charset="0"/>
              </a:rPr>
            </a:br>
            <a:r>
              <a:rPr lang="en-US" sz="4400" b="1" dirty="0">
                <a:solidFill>
                  <a:schemeClr val="bg1"/>
                </a:solidFill>
                <a:latin typeface="Aptos" panose="020B0004020202020204" pitchFamily="34" charset="0"/>
              </a:rPr>
              <a:t>2027 Agent Tools &amp; </a:t>
            </a:r>
            <a:br>
              <a:rPr lang="en-US" sz="4400" b="1" dirty="0">
                <a:solidFill>
                  <a:schemeClr val="bg1"/>
                </a:solidFill>
                <a:latin typeface="Aptos" panose="020B0004020202020204" pitchFamily="34" charset="0"/>
              </a:rPr>
            </a:br>
            <a:r>
              <a:rPr lang="en-US" sz="4400" b="1" dirty="0">
                <a:solidFill>
                  <a:schemeClr val="bg1"/>
                </a:solidFill>
                <a:latin typeface="Aptos" panose="020B0004020202020204" pitchFamily="34" charset="0"/>
              </a:rPr>
              <a:t>Contacts</a:t>
            </a:r>
          </a:p>
        </p:txBody>
      </p:sp>
      <p:pic>
        <p:nvPicPr>
          <p:cNvPr id="5" name="Picture 4">
            <a:extLst>
              <a:ext uri="{FF2B5EF4-FFF2-40B4-BE49-F238E27FC236}">
                <a16:creationId xmlns:a16="http://schemas.microsoft.com/office/drawing/2014/main" id="{25E9C790-0178-4DD2-5635-CE23C3E3FFFB}"/>
              </a:ext>
            </a:extLst>
          </p:cNvPr>
          <p:cNvPicPr>
            <a:picLocks noChangeAspect="1"/>
          </p:cNvPicPr>
          <p:nvPr/>
        </p:nvPicPr>
        <p:blipFill>
          <a:blip r:embed="rId3"/>
          <a:stretch>
            <a:fillRect/>
          </a:stretch>
        </p:blipFill>
        <p:spPr>
          <a:xfrm>
            <a:off x="9195318" y="5927154"/>
            <a:ext cx="2198109" cy="726196"/>
          </a:xfrm>
          <a:prstGeom prst="rect">
            <a:avLst/>
          </a:prstGeom>
        </p:spPr>
      </p:pic>
      <p:sp>
        <p:nvSpPr>
          <p:cNvPr id="8" name="TextBox 7">
            <a:extLst>
              <a:ext uri="{FF2B5EF4-FFF2-40B4-BE49-F238E27FC236}">
                <a16:creationId xmlns:a16="http://schemas.microsoft.com/office/drawing/2014/main" id="{CFBD27E8-A3A4-2255-0083-5815F4CB45A4}"/>
              </a:ext>
            </a:extLst>
          </p:cNvPr>
          <p:cNvSpPr txBox="1"/>
          <p:nvPr/>
        </p:nvSpPr>
        <p:spPr>
          <a:xfrm>
            <a:off x="500659" y="6046075"/>
            <a:ext cx="4547286" cy="400110"/>
          </a:xfrm>
          <a:prstGeom prst="rect">
            <a:avLst/>
          </a:prstGeom>
          <a:noFill/>
        </p:spPr>
        <p:txBody>
          <a:bodyPr wrap="square"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000" dirty="0">
                <a:solidFill>
                  <a:schemeClr val="bg1"/>
                </a:solidFill>
                <a:latin typeface="Axia" panose="020B0503030202020206" pitchFamily="34" charset="77"/>
                <a:ea typeface="Axia" panose="020B0503030202020206" pitchFamily="34" charset="77"/>
              </a:rPr>
              <a:t>2027</a:t>
            </a:r>
          </a:p>
        </p:txBody>
      </p:sp>
      <p:sp>
        <p:nvSpPr>
          <p:cNvPr id="4" name="Oval 3">
            <a:extLst>
              <a:ext uri="{FF2B5EF4-FFF2-40B4-BE49-F238E27FC236}">
                <a16:creationId xmlns:a16="http://schemas.microsoft.com/office/drawing/2014/main" id="{F83E6C43-014F-CBB6-F5B1-02EEF93455F7}"/>
              </a:ext>
            </a:extLst>
          </p:cNvPr>
          <p:cNvSpPr/>
          <p:nvPr/>
        </p:nvSpPr>
        <p:spPr>
          <a:xfrm rot="20530614">
            <a:off x="9143759" y="85272"/>
            <a:ext cx="3048483" cy="2854511"/>
          </a:xfrm>
          <a:prstGeom prst="ellipse">
            <a:avLst/>
          </a:prstGeom>
          <a:solidFill>
            <a:srgbClr val="BCE4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6" descr="Laptop with solid fill">
            <a:extLst>
              <a:ext uri="{FF2B5EF4-FFF2-40B4-BE49-F238E27FC236}">
                <a16:creationId xmlns:a16="http://schemas.microsoft.com/office/drawing/2014/main" id="{F79512BA-5782-9968-F181-B3FDC8458912}"/>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rot="484240">
            <a:off x="9667577" y="512105"/>
            <a:ext cx="2000846" cy="2000846"/>
          </a:xfrm>
          <a:prstGeom prst="rect">
            <a:avLst/>
          </a:prstGeom>
        </p:spPr>
      </p:pic>
      <p:sp>
        <p:nvSpPr>
          <p:cNvPr id="6" name="TextBox 5">
            <a:extLst>
              <a:ext uri="{FF2B5EF4-FFF2-40B4-BE49-F238E27FC236}">
                <a16:creationId xmlns:a16="http://schemas.microsoft.com/office/drawing/2014/main" id="{7F71F933-CFBF-024C-2A9C-05F58ED58101}"/>
              </a:ext>
            </a:extLst>
          </p:cNvPr>
          <p:cNvSpPr txBox="1"/>
          <p:nvPr/>
        </p:nvSpPr>
        <p:spPr>
          <a:xfrm>
            <a:off x="1152380" y="5927154"/>
            <a:ext cx="4081365" cy="707886"/>
          </a:xfrm>
          <a:prstGeom prst="rect">
            <a:avLst/>
          </a:prstGeom>
          <a:noFill/>
        </p:spPr>
        <p:txBody>
          <a:bodyPr wrap="square">
            <a:spAutoFit/>
          </a:bodyPr>
          <a:lstStyle/>
          <a:p>
            <a:r>
              <a:rPr lang="en-US" sz="800" b="0" i="1" dirty="0">
                <a:solidFill>
                  <a:schemeClr val="bg2"/>
                </a:solidFill>
                <a:effectLst/>
                <a:latin typeface="Roboto" panose="02000000000000000000" pitchFamily="2" charset="0"/>
              </a:rPr>
              <a:t>Agent/Broker use only. Confidential and proprietary. Not to be distributed or shared with Medicare beneficiaries. Distribution to any person or company is prohibited and may be grounds for contract termination. The plan and benefit information contained in this document is pending government approval and subject to change. Final 2027 plan and benefit information may be discussed with beneficiaries on or after October 1.</a:t>
            </a:r>
            <a:endParaRPr lang="en-US" sz="800" i="1" dirty="0">
              <a:solidFill>
                <a:schemeClr val="bg2"/>
              </a:solidFill>
            </a:endParaRPr>
          </a:p>
        </p:txBody>
      </p:sp>
    </p:spTree>
    <p:extLst>
      <p:ext uri="{BB962C8B-B14F-4D97-AF65-F5344CB8AC3E}">
        <p14:creationId xmlns:p14="http://schemas.microsoft.com/office/powerpoint/2010/main" val="8179214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F119DADE-A0CD-0FA9-78A5-A5699DC4C80E}"/>
              </a:ext>
            </a:extLst>
          </p:cNvPr>
          <p:cNvGrpSpPr/>
          <p:nvPr/>
        </p:nvGrpSpPr>
        <p:grpSpPr>
          <a:xfrm>
            <a:off x="1574728" y="1910657"/>
            <a:ext cx="10450282" cy="3821652"/>
            <a:chOff x="1574728" y="1910657"/>
            <a:chExt cx="10450282" cy="3821652"/>
          </a:xfrm>
        </p:grpSpPr>
        <p:pic>
          <p:nvPicPr>
            <p:cNvPr id="5" name="Picture 4">
              <a:extLst>
                <a:ext uri="{FF2B5EF4-FFF2-40B4-BE49-F238E27FC236}">
                  <a16:creationId xmlns:a16="http://schemas.microsoft.com/office/drawing/2014/main" id="{1D14678D-1B45-CA7A-8B4D-DF6BEA15167C}"/>
                </a:ext>
              </a:extLst>
            </p:cNvPr>
            <p:cNvPicPr>
              <a:picLocks noChangeAspect="1"/>
            </p:cNvPicPr>
            <p:nvPr/>
          </p:nvPicPr>
          <p:blipFill>
            <a:blip r:embed="rId2"/>
            <a:srcRect b="12029"/>
            <a:stretch>
              <a:fillRect/>
            </a:stretch>
          </p:blipFill>
          <p:spPr>
            <a:xfrm>
              <a:off x="1574728" y="1910657"/>
              <a:ext cx="10450282" cy="3821652"/>
            </a:xfrm>
            <a:prstGeom prst="rect">
              <a:avLst/>
            </a:prstGeom>
          </p:spPr>
        </p:pic>
        <p:sp>
          <p:nvSpPr>
            <p:cNvPr id="13" name="Rectangle 12">
              <a:extLst>
                <a:ext uri="{FF2B5EF4-FFF2-40B4-BE49-F238E27FC236}">
                  <a16:creationId xmlns:a16="http://schemas.microsoft.com/office/drawing/2014/main" id="{FD0FB955-109E-D49B-4655-C5A135AE7707}"/>
                </a:ext>
              </a:extLst>
            </p:cNvPr>
            <p:cNvSpPr/>
            <p:nvPr/>
          </p:nvSpPr>
          <p:spPr>
            <a:xfrm>
              <a:off x="4385388" y="2090057"/>
              <a:ext cx="681134" cy="214604"/>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1" name="Picture 10">
            <a:extLst>
              <a:ext uri="{FF2B5EF4-FFF2-40B4-BE49-F238E27FC236}">
                <a16:creationId xmlns:a16="http://schemas.microsoft.com/office/drawing/2014/main" id="{D4A21E21-236E-EE09-3D07-F721A038EF42}"/>
              </a:ext>
            </a:extLst>
          </p:cNvPr>
          <p:cNvPicPr>
            <a:picLocks noChangeAspect="1"/>
          </p:cNvPicPr>
          <p:nvPr/>
        </p:nvPicPr>
        <p:blipFill rotWithShape="1">
          <a:blip r:embed="rId3"/>
          <a:srcRect l="1284" r="49968"/>
          <a:stretch>
            <a:fillRect/>
          </a:stretch>
        </p:blipFill>
        <p:spPr>
          <a:xfrm>
            <a:off x="3" y="1395700"/>
            <a:ext cx="3721554" cy="3538241"/>
          </a:xfrm>
          <a:prstGeom prst="rect">
            <a:avLst/>
          </a:prstGeom>
        </p:spPr>
      </p:pic>
      <p:pic>
        <p:nvPicPr>
          <p:cNvPr id="12" name="Picture 11">
            <a:extLst>
              <a:ext uri="{FF2B5EF4-FFF2-40B4-BE49-F238E27FC236}">
                <a16:creationId xmlns:a16="http://schemas.microsoft.com/office/drawing/2014/main" id="{D20F0A2C-C3AD-1A99-7228-CEC783CE0BC1}"/>
              </a:ext>
            </a:extLst>
          </p:cNvPr>
          <p:cNvPicPr>
            <a:picLocks noChangeAspect="1"/>
          </p:cNvPicPr>
          <p:nvPr/>
        </p:nvPicPr>
        <p:blipFill>
          <a:blip r:embed="rId4"/>
          <a:srcRect b="78544"/>
          <a:stretch>
            <a:fillRect/>
          </a:stretch>
        </p:blipFill>
        <p:spPr>
          <a:xfrm>
            <a:off x="0" y="0"/>
            <a:ext cx="12192000" cy="1471449"/>
          </a:xfrm>
          <a:prstGeom prst="rect">
            <a:avLst/>
          </a:prstGeom>
        </p:spPr>
      </p:pic>
      <p:sp>
        <p:nvSpPr>
          <p:cNvPr id="10" name="TextBox 9">
            <a:extLst>
              <a:ext uri="{FF2B5EF4-FFF2-40B4-BE49-F238E27FC236}">
                <a16:creationId xmlns:a16="http://schemas.microsoft.com/office/drawing/2014/main" id="{F1EB9FDA-567E-41E9-B32B-37C2084D3205}"/>
              </a:ext>
            </a:extLst>
          </p:cNvPr>
          <p:cNvSpPr txBox="1"/>
          <p:nvPr/>
        </p:nvSpPr>
        <p:spPr>
          <a:xfrm>
            <a:off x="559989" y="198841"/>
            <a:ext cx="6323136" cy="1200329"/>
          </a:xfrm>
          <a:prstGeom prst="rect">
            <a:avLst/>
          </a:prstGeom>
          <a:noFill/>
        </p:spPr>
        <p:txBody>
          <a:bodyPr wrap="square" rtlCol="0">
            <a:spAutoFit/>
          </a:bodyPr>
          <a:lstStyle/>
          <a:p>
            <a:r>
              <a:rPr lang="en-US" sz="3600" b="1" dirty="0">
                <a:solidFill>
                  <a:schemeClr val="bg1"/>
                </a:solidFill>
                <a:latin typeface="Aptos" panose="020B0004020202020204" pitchFamily="34" charset="0"/>
              </a:rPr>
              <a:t>McLaren Medicare - Enrollment Platform</a:t>
            </a:r>
          </a:p>
        </p:txBody>
      </p:sp>
      <p:sp>
        <p:nvSpPr>
          <p:cNvPr id="7" name="Slide Number Placeholder 6">
            <a:extLst>
              <a:ext uri="{FF2B5EF4-FFF2-40B4-BE49-F238E27FC236}">
                <a16:creationId xmlns:a16="http://schemas.microsoft.com/office/drawing/2014/main" id="{178DA193-B357-3536-292B-6898E6469755}"/>
              </a:ext>
            </a:extLst>
          </p:cNvPr>
          <p:cNvSpPr>
            <a:spLocks noGrp="1"/>
          </p:cNvSpPr>
          <p:nvPr>
            <p:ph type="sldNum" sz="quarter" idx="12"/>
          </p:nvPr>
        </p:nvSpPr>
        <p:spPr>
          <a:xfrm>
            <a:off x="9281810" y="6483070"/>
            <a:ext cx="2743200" cy="365125"/>
          </a:xfrm>
        </p:spPr>
        <p:txBody>
          <a:bodyPr/>
          <a:lstStyle/>
          <a:p>
            <a:fld id="{6F650146-6B97-8947-8A6A-007B49C06F2E}" type="slidenum">
              <a:rPr lang="en-US" smtClean="0"/>
              <a:t>17</a:t>
            </a:fld>
            <a:endParaRPr lang="en-US" dirty="0"/>
          </a:p>
        </p:txBody>
      </p:sp>
      <p:pic>
        <p:nvPicPr>
          <p:cNvPr id="8" name="Picture 7">
            <a:extLst>
              <a:ext uri="{FF2B5EF4-FFF2-40B4-BE49-F238E27FC236}">
                <a16:creationId xmlns:a16="http://schemas.microsoft.com/office/drawing/2014/main" id="{B36E09A6-2127-F773-E035-44C178676C72}"/>
              </a:ext>
            </a:extLst>
          </p:cNvPr>
          <p:cNvPicPr>
            <a:picLocks noChangeAspect="1"/>
          </p:cNvPicPr>
          <p:nvPr/>
        </p:nvPicPr>
        <p:blipFill>
          <a:blip r:embed="rId5"/>
          <a:stretch>
            <a:fillRect/>
          </a:stretch>
        </p:blipFill>
        <p:spPr>
          <a:xfrm>
            <a:off x="9195318" y="5927154"/>
            <a:ext cx="2198109" cy="726196"/>
          </a:xfrm>
          <a:prstGeom prst="rect">
            <a:avLst/>
          </a:prstGeom>
        </p:spPr>
      </p:pic>
      <p:sp>
        <p:nvSpPr>
          <p:cNvPr id="6" name="TextBox 5">
            <a:extLst>
              <a:ext uri="{FF2B5EF4-FFF2-40B4-BE49-F238E27FC236}">
                <a16:creationId xmlns:a16="http://schemas.microsoft.com/office/drawing/2014/main" id="{E41CE98C-0E43-E8A3-7927-B8E6B62B5D80}"/>
              </a:ext>
            </a:extLst>
          </p:cNvPr>
          <p:cNvSpPr txBox="1"/>
          <p:nvPr/>
        </p:nvSpPr>
        <p:spPr>
          <a:xfrm>
            <a:off x="8110635" y="86291"/>
            <a:ext cx="4081365" cy="707886"/>
          </a:xfrm>
          <a:prstGeom prst="rect">
            <a:avLst/>
          </a:prstGeom>
          <a:noFill/>
        </p:spPr>
        <p:txBody>
          <a:bodyPr wrap="square">
            <a:spAutoFit/>
          </a:bodyPr>
          <a:lstStyle/>
          <a:p>
            <a:r>
              <a:rPr lang="en-US" sz="800" b="0" i="1" dirty="0">
                <a:solidFill>
                  <a:schemeClr val="bg2"/>
                </a:solidFill>
                <a:effectLst/>
                <a:latin typeface="Roboto" panose="02000000000000000000" pitchFamily="2" charset="0"/>
              </a:rPr>
              <a:t>Agent/Broker use only. Confidential and proprietary. Not to be distributed or shared with Medicare beneficiaries. Distribution to any person or company is prohibited and may be grounds for contract termination. The plan and benefit information contained in this document is pending government approval and subject to change. Final 2027 plan and benefit information may be discussed with beneficiaries on or after October 1.</a:t>
            </a:r>
            <a:endParaRPr lang="en-US" sz="800" i="1" dirty="0">
              <a:solidFill>
                <a:schemeClr val="bg2"/>
              </a:solidFill>
            </a:endParaRPr>
          </a:p>
        </p:txBody>
      </p:sp>
    </p:spTree>
    <p:extLst>
      <p:ext uri="{BB962C8B-B14F-4D97-AF65-F5344CB8AC3E}">
        <p14:creationId xmlns:p14="http://schemas.microsoft.com/office/powerpoint/2010/main" val="21455166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069150-F958-176D-D0F1-8111A3579C83}"/>
            </a:ext>
          </a:extLst>
        </p:cNvPr>
        <p:cNvGrpSpPr/>
        <p:nvPr/>
      </p:nvGrpSpPr>
      <p:grpSpPr>
        <a:xfrm>
          <a:off x="0" y="0"/>
          <a:ext cx="0" cy="0"/>
          <a:chOff x="0" y="0"/>
          <a:chExt cx="0" cy="0"/>
        </a:xfrm>
      </p:grpSpPr>
      <p:pic>
        <p:nvPicPr>
          <p:cNvPr id="13" name="Picture 12">
            <a:extLst>
              <a:ext uri="{FF2B5EF4-FFF2-40B4-BE49-F238E27FC236}">
                <a16:creationId xmlns:a16="http://schemas.microsoft.com/office/drawing/2014/main" id="{A610B46B-5B4D-AD4B-A326-E303E2C88860}"/>
              </a:ext>
            </a:extLst>
          </p:cNvPr>
          <p:cNvPicPr>
            <a:picLocks noChangeAspect="1"/>
          </p:cNvPicPr>
          <p:nvPr/>
        </p:nvPicPr>
        <p:blipFill>
          <a:blip r:embed="rId3"/>
          <a:srcRect b="78544"/>
          <a:stretch>
            <a:fillRect/>
          </a:stretch>
        </p:blipFill>
        <p:spPr>
          <a:xfrm>
            <a:off x="0" y="0"/>
            <a:ext cx="12192000" cy="1471449"/>
          </a:xfrm>
          <a:prstGeom prst="rect">
            <a:avLst/>
          </a:prstGeom>
        </p:spPr>
      </p:pic>
      <p:sp>
        <p:nvSpPr>
          <p:cNvPr id="2" name="Rectangle 4">
            <a:extLst>
              <a:ext uri="{FF2B5EF4-FFF2-40B4-BE49-F238E27FC236}">
                <a16:creationId xmlns:a16="http://schemas.microsoft.com/office/drawing/2014/main" id="{7C18C755-C5B9-2C7C-216C-3622EBD187E5}"/>
              </a:ext>
            </a:extLst>
          </p:cNvPr>
          <p:cNvSpPr>
            <a:spLocks noChangeArrowheads="1"/>
          </p:cNvSpPr>
          <p:nvPr/>
        </p:nvSpPr>
        <p:spPr bwMode="auto">
          <a:xfrm>
            <a:off x="1200150" y="24098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dirty="0"/>
          </a:p>
        </p:txBody>
      </p:sp>
      <p:sp>
        <p:nvSpPr>
          <p:cNvPr id="8" name="Rectangle 5">
            <a:extLst>
              <a:ext uri="{FF2B5EF4-FFF2-40B4-BE49-F238E27FC236}">
                <a16:creationId xmlns:a16="http://schemas.microsoft.com/office/drawing/2014/main" id="{0C43739E-E969-5080-D884-B2486DE0DC62}"/>
              </a:ext>
            </a:extLst>
          </p:cNvPr>
          <p:cNvSpPr>
            <a:spLocks noChangeArrowheads="1"/>
          </p:cNvSpPr>
          <p:nvPr/>
        </p:nvSpPr>
        <p:spPr bwMode="auto">
          <a:xfrm>
            <a:off x="1200150" y="28670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dirty="0"/>
          </a:p>
        </p:txBody>
      </p:sp>
      <p:sp>
        <p:nvSpPr>
          <p:cNvPr id="12" name="TextBox 11">
            <a:extLst>
              <a:ext uri="{FF2B5EF4-FFF2-40B4-BE49-F238E27FC236}">
                <a16:creationId xmlns:a16="http://schemas.microsoft.com/office/drawing/2014/main" id="{1CAC4757-ADAD-A715-7DD2-DC62C5A6C4FD}"/>
              </a:ext>
            </a:extLst>
          </p:cNvPr>
          <p:cNvSpPr txBox="1"/>
          <p:nvPr/>
        </p:nvSpPr>
        <p:spPr>
          <a:xfrm>
            <a:off x="552178" y="213357"/>
            <a:ext cx="9599139" cy="1077218"/>
          </a:xfrm>
          <a:prstGeom prst="rect">
            <a:avLst/>
          </a:prstGeom>
          <a:noFill/>
        </p:spPr>
        <p:txBody>
          <a:bodyPr wrap="square" rtlCol="0">
            <a:spAutoFit/>
          </a:bodyPr>
          <a:lstStyle/>
          <a:p>
            <a:r>
              <a:rPr lang="en-US" sz="3600" b="1" dirty="0">
                <a:solidFill>
                  <a:srgbClr val="00A4E4"/>
                </a:solidFill>
                <a:latin typeface="Aptos" panose="020B0004020202020204" pitchFamily="34" charset="0"/>
              </a:rPr>
              <a:t>New! </a:t>
            </a:r>
            <a:r>
              <a:rPr lang="en-US" sz="3600" b="1" dirty="0">
                <a:solidFill>
                  <a:schemeClr val="bg1"/>
                </a:solidFill>
                <a:latin typeface="Aptos" panose="020B0004020202020204" pitchFamily="34" charset="0"/>
              </a:rPr>
              <a:t>McLaren Medicare </a:t>
            </a:r>
          </a:p>
          <a:p>
            <a:r>
              <a:rPr lang="en-US" sz="2800" b="1" dirty="0">
                <a:solidFill>
                  <a:schemeClr val="bg1"/>
                </a:solidFill>
                <a:latin typeface="Aptos" panose="020B0004020202020204" pitchFamily="34" charset="0"/>
              </a:rPr>
              <a:t>Will be available on HealthSherpa Medicare!</a:t>
            </a:r>
            <a:endParaRPr lang="en-US" sz="2800" i="1" dirty="0">
              <a:solidFill>
                <a:schemeClr val="bg1"/>
              </a:solidFill>
              <a:latin typeface="Aptos" panose="020B0004020202020204" pitchFamily="34" charset="0"/>
            </a:endParaRPr>
          </a:p>
        </p:txBody>
      </p:sp>
      <p:sp>
        <p:nvSpPr>
          <p:cNvPr id="3" name="Slide Number Placeholder 6">
            <a:extLst>
              <a:ext uri="{FF2B5EF4-FFF2-40B4-BE49-F238E27FC236}">
                <a16:creationId xmlns:a16="http://schemas.microsoft.com/office/drawing/2014/main" id="{D1557423-BAE0-7299-EF09-F0F7DEA2399B}"/>
              </a:ext>
            </a:extLst>
          </p:cNvPr>
          <p:cNvSpPr txBox="1">
            <a:spLocks/>
          </p:cNvSpPr>
          <p:nvPr/>
        </p:nvSpPr>
        <p:spPr>
          <a:xfrm>
            <a:off x="9135299" y="6406584"/>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F650146-6B97-8947-8A6A-007B49C06F2E}" type="slidenum">
              <a:rPr lang="en-US" smtClean="0"/>
              <a:pPr/>
              <a:t>18</a:t>
            </a:fld>
            <a:endParaRPr lang="en-US" dirty="0"/>
          </a:p>
        </p:txBody>
      </p:sp>
      <p:sp>
        <p:nvSpPr>
          <p:cNvPr id="10" name="Content Placeholder 9">
            <a:extLst>
              <a:ext uri="{FF2B5EF4-FFF2-40B4-BE49-F238E27FC236}">
                <a16:creationId xmlns:a16="http://schemas.microsoft.com/office/drawing/2014/main" id="{9BDF14C4-EA42-0706-66F4-3E702954E96D}"/>
              </a:ext>
            </a:extLst>
          </p:cNvPr>
          <p:cNvSpPr>
            <a:spLocks noGrp="1"/>
          </p:cNvSpPr>
          <p:nvPr>
            <p:ph idx="1"/>
          </p:nvPr>
        </p:nvSpPr>
        <p:spPr>
          <a:xfrm>
            <a:off x="673555" y="1855107"/>
            <a:ext cx="10844890" cy="4351338"/>
          </a:xfrm>
        </p:spPr>
        <p:txBody>
          <a:bodyPr>
            <a:normAutofit/>
          </a:bodyPr>
          <a:lstStyle/>
          <a:p>
            <a:pPr marL="0" indent="0">
              <a:buNone/>
            </a:pPr>
            <a:r>
              <a:rPr lang="en-US" b="1" dirty="0">
                <a:solidFill>
                  <a:srgbClr val="004B70"/>
                </a:solidFill>
                <a:latin typeface="Aptos" panose="020B0004020202020204" pitchFamily="34" charset="0"/>
                <a:ea typeface="Axia Black" panose="020B0503030202020206" pitchFamily="34" charset="77"/>
              </a:rPr>
              <a:t>McLaren Health Plan is expanding our partnership with HealthSherpa! </a:t>
            </a:r>
          </a:p>
          <a:p>
            <a:pPr marL="0" indent="0">
              <a:buNone/>
            </a:pPr>
            <a:endParaRPr lang="en-US" b="1" dirty="0">
              <a:solidFill>
                <a:srgbClr val="004B70"/>
              </a:solidFill>
              <a:latin typeface="Aptos" panose="020B0004020202020204" pitchFamily="34" charset="0"/>
              <a:ea typeface="Axia Black" panose="020B0503030202020206" pitchFamily="34" charset="77"/>
            </a:endParaRPr>
          </a:p>
          <a:p>
            <a:pPr>
              <a:buFont typeface="Wingdings" panose="05000000000000000000" pitchFamily="2" charset="2"/>
              <a:buChar char="§"/>
            </a:pPr>
            <a:r>
              <a:rPr lang="en-US" dirty="0">
                <a:solidFill>
                  <a:srgbClr val="004B70"/>
                </a:solidFill>
                <a:latin typeface="Aptos" panose="020B0004020202020204" pitchFamily="34" charset="0"/>
                <a:ea typeface="Axia Black" panose="020B0503030202020206" pitchFamily="34" charset="77"/>
              </a:rPr>
              <a:t>For 2027 McLaren Medicare enrollments, agents will be able to view and enroll beneficiaries on the HealthSherpa Medicare platform!</a:t>
            </a:r>
          </a:p>
          <a:p>
            <a:pPr>
              <a:buFont typeface="Wingdings" panose="05000000000000000000" pitchFamily="2" charset="2"/>
              <a:buChar char="§"/>
            </a:pPr>
            <a:endParaRPr lang="en-US" dirty="0">
              <a:solidFill>
                <a:srgbClr val="004B70"/>
              </a:solidFill>
              <a:latin typeface="Aptos" panose="020B0004020202020204" pitchFamily="34" charset="0"/>
              <a:ea typeface="Axia Black" panose="020B0503030202020206" pitchFamily="34" charset="77"/>
            </a:endParaRPr>
          </a:p>
          <a:p>
            <a:pPr>
              <a:buFont typeface="Wingdings" panose="05000000000000000000" pitchFamily="2" charset="2"/>
              <a:buChar char="§"/>
            </a:pPr>
            <a:r>
              <a:rPr lang="en-US" dirty="0">
                <a:solidFill>
                  <a:srgbClr val="004B70"/>
                </a:solidFill>
                <a:latin typeface="Aptos" panose="020B0004020202020204" pitchFamily="34" charset="0"/>
                <a:ea typeface="Axia Black" panose="020B0503030202020206" pitchFamily="34" charset="77"/>
              </a:rPr>
              <a:t>Stay tuned for updates and available trainings on the HealthSherpa Medicare platform.</a:t>
            </a:r>
            <a:endParaRPr lang="en-US" b="1" dirty="0">
              <a:solidFill>
                <a:srgbClr val="FF0000"/>
              </a:solidFill>
              <a:latin typeface="Aptos" panose="020B0004020202020204" pitchFamily="34" charset="0"/>
              <a:ea typeface="Axia Black" panose="020B0503030202020206" pitchFamily="34" charset="77"/>
            </a:endParaRPr>
          </a:p>
          <a:p>
            <a:pPr marL="0" indent="0">
              <a:buNone/>
            </a:pPr>
            <a:endParaRPr lang="en-US" dirty="0">
              <a:latin typeface="Aptos" panose="020B0004020202020204" pitchFamily="34" charset="0"/>
            </a:endParaRPr>
          </a:p>
        </p:txBody>
      </p:sp>
      <p:pic>
        <p:nvPicPr>
          <p:cNvPr id="7" name="Picture 6">
            <a:extLst>
              <a:ext uri="{FF2B5EF4-FFF2-40B4-BE49-F238E27FC236}">
                <a16:creationId xmlns:a16="http://schemas.microsoft.com/office/drawing/2014/main" id="{934D55A7-5F3E-2C74-224E-2218A5848F75}"/>
              </a:ext>
            </a:extLst>
          </p:cNvPr>
          <p:cNvPicPr>
            <a:picLocks noChangeAspect="1"/>
          </p:cNvPicPr>
          <p:nvPr/>
        </p:nvPicPr>
        <p:blipFill>
          <a:blip r:embed="rId4"/>
          <a:stretch>
            <a:fillRect/>
          </a:stretch>
        </p:blipFill>
        <p:spPr>
          <a:xfrm>
            <a:off x="9195318" y="5927154"/>
            <a:ext cx="2198109" cy="726196"/>
          </a:xfrm>
          <a:prstGeom prst="rect">
            <a:avLst/>
          </a:prstGeom>
        </p:spPr>
      </p:pic>
      <p:sp>
        <p:nvSpPr>
          <p:cNvPr id="5" name="TextBox 4">
            <a:extLst>
              <a:ext uri="{FF2B5EF4-FFF2-40B4-BE49-F238E27FC236}">
                <a16:creationId xmlns:a16="http://schemas.microsoft.com/office/drawing/2014/main" id="{18769E54-59A1-343A-AB46-082716B2CEFA}"/>
              </a:ext>
            </a:extLst>
          </p:cNvPr>
          <p:cNvSpPr txBox="1"/>
          <p:nvPr/>
        </p:nvSpPr>
        <p:spPr>
          <a:xfrm>
            <a:off x="8110635" y="86291"/>
            <a:ext cx="4081365" cy="707886"/>
          </a:xfrm>
          <a:prstGeom prst="rect">
            <a:avLst/>
          </a:prstGeom>
          <a:noFill/>
        </p:spPr>
        <p:txBody>
          <a:bodyPr wrap="square">
            <a:spAutoFit/>
          </a:bodyPr>
          <a:lstStyle/>
          <a:p>
            <a:r>
              <a:rPr lang="en-US" sz="800" b="0" i="1" dirty="0">
                <a:solidFill>
                  <a:schemeClr val="bg2"/>
                </a:solidFill>
                <a:effectLst/>
                <a:latin typeface="Roboto" panose="02000000000000000000" pitchFamily="2" charset="0"/>
              </a:rPr>
              <a:t>Agent/Broker use only. Confidential and proprietary. Not to be distributed or shared with Medicare beneficiaries. Distribution to any person or company is prohibited and may be grounds for contract termination. The plan and benefit information contained in this document is pending government approval and subject to change. Final 2027 plan and benefit information may be discussed with beneficiaries on or after October 1.</a:t>
            </a:r>
            <a:endParaRPr lang="en-US" sz="800" i="1" dirty="0">
              <a:solidFill>
                <a:schemeClr val="bg2"/>
              </a:solidFill>
            </a:endParaRPr>
          </a:p>
        </p:txBody>
      </p:sp>
    </p:spTree>
    <p:extLst>
      <p:ext uri="{BB962C8B-B14F-4D97-AF65-F5344CB8AC3E}">
        <p14:creationId xmlns:p14="http://schemas.microsoft.com/office/powerpoint/2010/main" val="35528074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BB6CD5F1-F863-1E83-90D3-6A66652D0496}"/>
              </a:ext>
            </a:extLst>
          </p:cNvPr>
          <p:cNvPicPr>
            <a:picLocks noChangeAspect="1"/>
          </p:cNvPicPr>
          <p:nvPr/>
        </p:nvPicPr>
        <p:blipFill>
          <a:blip r:embed="rId2"/>
          <a:srcRect b="78544"/>
          <a:stretch>
            <a:fillRect/>
          </a:stretch>
        </p:blipFill>
        <p:spPr>
          <a:xfrm>
            <a:off x="0" y="0"/>
            <a:ext cx="12192000" cy="1471449"/>
          </a:xfrm>
          <a:prstGeom prst="rect">
            <a:avLst/>
          </a:prstGeom>
        </p:spPr>
      </p:pic>
      <p:sp>
        <p:nvSpPr>
          <p:cNvPr id="5" name="TextBox 4">
            <a:extLst>
              <a:ext uri="{FF2B5EF4-FFF2-40B4-BE49-F238E27FC236}">
                <a16:creationId xmlns:a16="http://schemas.microsoft.com/office/drawing/2014/main" id="{E2FB78F1-2A8F-F2C1-407E-2416A8A7154C}"/>
              </a:ext>
            </a:extLst>
          </p:cNvPr>
          <p:cNvSpPr txBox="1"/>
          <p:nvPr/>
        </p:nvSpPr>
        <p:spPr>
          <a:xfrm>
            <a:off x="533401" y="561132"/>
            <a:ext cx="7343773" cy="646331"/>
          </a:xfrm>
          <a:prstGeom prst="rect">
            <a:avLst/>
          </a:prstGeom>
          <a:noFill/>
        </p:spPr>
        <p:txBody>
          <a:bodyPr wrap="square" rtlCol="0">
            <a:spAutoFit/>
          </a:bodyPr>
          <a:lstStyle/>
          <a:p>
            <a:r>
              <a:rPr lang="en-US" sz="3600" b="1" dirty="0">
                <a:solidFill>
                  <a:schemeClr val="bg1"/>
                </a:solidFill>
                <a:latin typeface="Aptos" panose="020B0004020202020204" pitchFamily="34" charset="0"/>
              </a:rPr>
              <a:t>Sales and Marketing Materials</a:t>
            </a:r>
          </a:p>
        </p:txBody>
      </p:sp>
      <p:graphicFrame>
        <p:nvGraphicFramePr>
          <p:cNvPr id="6152" name="Content Placeholder 2">
            <a:extLst>
              <a:ext uri="{FF2B5EF4-FFF2-40B4-BE49-F238E27FC236}">
                <a16:creationId xmlns:a16="http://schemas.microsoft.com/office/drawing/2014/main" id="{F8670B01-7BA1-D1EE-2FCE-2E94A929BB29}"/>
              </a:ext>
            </a:extLst>
          </p:cNvPr>
          <p:cNvGraphicFramePr>
            <a:graphicFrameLocks noGrp="1"/>
          </p:cNvGraphicFramePr>
          <p:nvPr>
            <p:ph idx="1"/>
            <p:extLst>
              <p:ext uri="{D42A27DB-BD31-4B8C-83A1-F6EECF244321}">
                <p14:modId xmlns:p14="http://schemas.microsoft.com/office/powerpoint/2010/main" val="2652733657"/>
              </p:ext>
            </p:extLst>
          </p:nvPr>
        </p:nvGraphicFramePr>
        <p:xfrm>
          <a:off x="761126" y="1657980"/>
          <a:ext cx="10669747" cy="41508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6">
            <a:extLst>
              <a:ext uri="{FF2B5EF4-FFF2-40B4-BE49-F238E27FC236}">
                <a16:creationId xmlns:a16="http://schemas.microsoft.com/office/drawing/2014/main" id="{7464C734-10B5-CA37-2E18-C165657C07D4}"/>
              </a:ext>
            </a:extLst>
          </p:cNvPr>
          <p:cNvSpPr txBox="1">
            <a:spLocks/>
          </p:cNvSpPr>
          <p:nvPr/>
        </p:nvSpPr>
        <p:spPr>
          <a:xfrm>
            <a:off x="9135299" y="6406584"/>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F650146-6B97-8947-8A6A-007B49C06F2E}" type="slidenum">
              <a:rPr lang="en-US" smtClean="0"/>
              <a:pPr/>
              <a:t>19</a:t>
            </a:fld>
            <a:endParaRPr lang="en-US" dirty="0"/>
          </a:p>
        </p:txBody>
      </p:sp>
      <p:pic>
        <p:nvPicPr>
          <p:cNvPr id="7" name="Picture 6">
            <a:extLst>
              <a:ext uri="{FF2B5EF4-FFF2-40B4-BE49-F238E27FC236}">
                <a16:creationId xmlns:a16="http://schemas.microsoft.com/office/drawing/2014/main" id="{AA32F1A2-73B0-8522-D1CC-2C32C1E3E094}"/>
              </a:ext>
            </a:extLst>
          </p:cNvPr>
          <p:cNvPicPr>
            <a:picLocks noChangeAspect="1"/>
          </p:cNvPicPr>
          <p:nvPr/>
        </p:nvPicPr>
        <p:blipFill>
          <a:blip r:embed="rId8"/>
          <a:stretch>
            <a:fillRect/>
          </a:stretch>
        </p:blipFill>
        <p:spPr>
          <a:xfrm>
            <a:off x="9195318" y="5927154"/>
            <a:ext cx="2198109" cy="726196"/>
          </a:xfrm>
          <a:prstGeom prst="rect">
            <a:avLst/>
          </a:prstGeom>
        </p:spPr>
      </p:pic>
      <p:sp>
        <p:nvSpPr>
          <p:cNvPr id="4" name="TextBox 3">
            <a:extLst>
              <a:ext uri="{FF2B5EF4-FFF2-40B4-BE49-F238E27FC236}">
                <a16:creationId xmlns:a16="http://schemas.microsoft.com/office/drawing/2014/main" id="{5555CEBB-4DAE-0C7A-7099-41A0BAAD0A27}"/>
              </a:ext>
            </a:extLst>
          </p:cNvPr>
          <p:cNvSpPr txBox="1"/>
          <p:nvPr/>
        </p:nvSpPr>
        <p:spPr>
          <a:xfrm>
            <a:off x="8110635" y="86291"/>
            <a:ext cx="4081365" cy="707886"/>
          </a:xfrm>
          <a:prstGeom prst="rect">
            <a:avLst/>
          </a:prstGeom>
          <a:noFill/>
        </p:spPr>
        <p:txBody>
          <a:bodyPr wrap="square">
            <a:spAutoFit/>
          </a:bodyPr>
          <a:lstStyle/>
          <a:p>
            <a:r>
              <a:rPr lang="en-US" sz="800" b="0" i="1" dirty="0">
                <a:solidFill>
                  <a:schemeClr val="bg2"/>
                </a:solidFill>
                <a:effectLst/>
                <a:latin typeface="Roboto" panose="02000000000000000000" pitchFamily="2" charset="0"/>
              </a:rPr>
              <a:t>Agent/Broker use only. Confidential and proprietary. Not to be distributed or shared with Medicare beneficiaries. Distribution to any person or company is prohibited and may be grounds for contract termination. The plan and benefit information contained in this document is pending government approval and subject to change. Final 2027 plan and benefit information may be discussed with beneficiaries on or after October 1.</a:t>
            </a:r>
            <a:endParaRPr lang="en-US" sz="800" i="1" dirty="0">
              <a:solidFill>
                <a:schemeClr val="bg2"/>
              </a:solidFill>
            </a:endParaRPr>
          </a:p>
        </p:txBody>
      </p:sp>
    </p:spTree>
    <p:extLst>
      <p:ext uri="{BB962C8B-B14F-4D97-AF65-F5344CB8AC3E}">
        <p14:creationId xmlns:p14="http://schemas.microsoft.com/office/powerpoint/2010/main" val="1303450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153788-54E5-0AA9-59AF-8029A42CE16B}"/>
            </a:ext>
          </a:extLst>
        </p:cNvPr>
        <p:cNvGrpSpPr/>
        <p:nvPr/>
      </p:nvGrpSpPr>
      <p:grpSpPr>
        <a:xfrm>
          <a:off x="0" y="0"/>
          <a:ext cx="0" cy="0"/>
          <a:chOff x="0" y="0"/>
          <a:chExt cx="0" cy="0"/>
        </a:xfrm>
      </p:grpSpPr>
      <p:pic>
        <p:nvPicPr>
          <p:cNvPr id="13" name="Picture 12">
            <a:extLst>
              <a:ext uri="{FF2B5EF4-FFF2-40B4-BE49-F238E27FC236}">
                <a16:creationId xmlns:a16="http://schemas.microsoft.com/office/drawing/2014/main" id="{BEC3EE2F-300B-DFEE-8C9E-A5840BE28189}"/>
              </a:ext>
            </a:extLst>
          </p:cNvPr>
          <p:cNvPicPr>
            <a:picLocks noChangeAspect="1"/>
          </p:cNvPicPr>
          <p:nvPr/>
        </p:nvPicPr>
        <p:blipFill>
          <a:blip r:embed="rId3"/>
          <a:srcRect b="78544"/>
          <a:stretch>
            <a:fillRect/>
          </a:stretch>
        </p:blipFill>
        <p:spPr>
          <a:xfrm>
            <a:off x="0" y="0"/>
            <a:ext cx="12192000" cy="1471449"/>
          </a:xfrm>
          <a:prstGeom prst="rect">
            <a:avLst/>
          </a:prstGeom>
        </p:spPr>
      </p:pic>
      <p:sp>
        <p:nvSpPr>
          <p:cNvPr id="2" name="Rectangle 4">
            <a:extLst>
              <a:ext uri="{FF2B5EF4-FFF2-40B4-BE49-F238E27FC236}">
                <a16:creationId xmlns:a16="http://schemas.microsoft.com/office/drawing/2014/main" id="{F17079E6-7454-B146-1AA0-4071AF6DA6F2}"/>
              </a:ext>
            </a:extLst>
          </p:cNvPr>
          <p:cNvSpPr>
            <a:spLocks noChangeArrowheads="1"/>
          </p:cNvSpPr>
          <p:nvPr/>
        </p:nvSpPr>
        <p:spPr bwMode="auto">
          <a:xfrm>
            <a:off x="1200150" y="24098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dirty="0"/>
          </a:p>
        </p:txBody>
      </p:sp>
      <p:sp>
        <p:nvSpPr>
          <p:cNvPr id="8" name="Rectangle 5">
            <a:extLst>
              <a:ext uri="{FF2B5EF4-FFF2-40B4-BE49-F238E27FC236}">
                <a16:creationId xmlns:a16="http://schemas.microsoft.com/office/drawing/2014/main" id="{29365023-9A9C-C679-0096-1B62404264F3}"/>
              </a:ext>
            </a:extLst>
          </p:cNvPr>
          <p:cNvSpPr>
            <a:spLocks noChangeArrowheads="1"/>
          </p:cNvSpPr>
          <p:nvPr/>
        </p:nvSpPr>
        <p:spPr bwMode="auto">
          <a:xfrm>
            <a:off x="1200150" y="286702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dirty="0"/>
          </a:p>
        </p:txBody>
      </p:sp>
      <p:sp>
        <p:nvSpPr>
          <p:cNvPr id="12" name="TextBox 11">
            <a:extLst>
              <a:ext uri="{FF2B5EF4-FFF2-40B4-BE49-F238E27FC236}">
                <a16:creationId xmlns:a16="http://schemas.microsoft.com/office/drawing/2014/main" id="{1DF95C48-81E9-BDCF-D1AB-569BA639F316}"/>
              </a:ext>
            </a:extLst>
          </p:cNvPr>
          <p:cNvSpPr txBox="1"/>
          <p:nvPr/>
        </p:nvSpPr>
        <p:spPr>
          <a:xfrm>
            <a:off x="552178" y="213357"/>
            <a:ext cx="9599139" cy="1200329"/>
          </a:xfrm>
          <a:prstGeom prst="rect">
            <a:avLst/>
          </a:prstGeom>
          <a:noFill/>
        </p:spPr>
        <p:txBody>
          <a:bodyPr wrap="square" rtlCol="0">
            <a:spAutoFit/>
          </a:bodyPr>
          <a:lstStyle/>
          <a:p>
            <a:r>
              <a:rPr lang="en-US" sz="3600" b="1" dirty="0">
                <a:solidFill>
                  <a:srgbClr val="00A4E4"/>
                </a:solidFill>
                <a:latin typeface="Aptos" panose="020B0004020202020204" pitchFamily="34" charset="0"/>
              </a:rPr>
              <a:t>Get Appointed!</a:t>
            </a:r>
          </a:p>
          <a:p>
            <a:r>
              <a:rPr lang="en-US" sz="3600" b="1" dirty="0">
                <a:solidFill>
                  <a:srgbClr val="00A4E4"/>
                </a:solidFill>
                <a:latin typeface="Aptos" panose="020B0004020202020204" pitchFamily="34" charset="0"/>
              </a:rPr>
              <a:t> </a:t>
            </a:r>
            <a:r>
              <a:rPr lang="en-US" sz="3600" b="1" dirty="0">
                <a:solidFill>
                  <a:schemeClr val="bg1"/>
                </a:solidFill>
                <a:latin typeface="Aptos" panose="020B0004020202020204" pitchFamily="34" charset="0"/>
              </a:rPr>
              <a:t>McLaren Medicare </a:t>
            </a:r>
          </a:p>
        </p:txBody>
      </p:sp>
      <p:sp>
        <p:nvSpPr>
          <p:cNvPr id="3" name="Slide Number Placeholder 6">
            <a:extLst>
              <a:ext uri="{FF2B5EF4-FFF2-40B4-BE49-F238E27FC236}">
                <a16:creationId xmlns:a16="http://schemas.microsoft.com/office/drawing/2014/main" id="{B967813B-0EB9-722B-9E15-31846F9DD33C}"/>
              </a:ext>
            </a:extLst>
          </p:cNvPr>
          <p:cNvSpPr txBox="1">
            <a:spLocks/>
          </p:cNvSpPr>
          <p:nvPr/>
        </p:nvSpPr>
        <p:spPr>
          <a:xfrm>
            <a:off x="9135299" y="6406584"/>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F650146-6B97-8947-8A6A-007B49C06F2E}" type="slidenum">
              <a:rPr lang="en-US" smtClean="0"/>
              <a:pPr/>
              <a:t>20</a:t>
            </a:fld>
            <a:endParaRPr lang="en-US" dirty="0"/>
          </a:p>
        </p:txBody>
      </p:sp>
      <p:sp>
        <p:nvSpPr>
          <p:cNvPr id="10" name="Content Placeholder 9">
            <a:extLst>
              <a:ext uri="{FF2B5EF4-FFF2-40B4-BE49-F238E27FC236}">
                <a16:creationId xmlns:a16="http://schemas.microsoft.com/office/drawing/2014/main" id="{DEEE74C0-6A6A-E31E-1483-62DF04F98D0C}"/>
              </a:ext>
            </a:extLst>
          </p:cNvPr>
          <p:cNvSpPr>
            <a:spLocks noGrp="1"/>
          </p:cNvSpPr>
          <p:nvPr>
            <p:ph idx="1"/>
          </p:nvPr>
        </p:nvSpPr>
        <p:spPr>
          <a:xfrm>
            <a:off x="552178" y="1626837"/>
            <a:ext cx="10844890" cy="4351338"/>
          </a:xfrm>
        </p:spPr>
        <p:txBody>
          <a:bodyPr>
            <a:normAutofit fontScale="92500" lnSpcReduction="10000"/>
          </a:bodyPr>
          <a:lstStyle/>
          <a:p>
            <a:pPr marL="0" indent="0">
              <a:buNone/>
            </a:pPr>
            <a:r>
              <a:rPr lang="en-US" sz="3200" b="1" dirty="0">
                <a:solidFill>
                  <a:srgbClr val="004B70"/>
                </a:solidFill>
                <a:latin typeface="Aptos" panose="020B0004020202020204" pitchFamily="34" charset="0"/>
                <a:ea typeface="Axia Black" panose="020B0503030202020206" pitchFamily="34" charset="77"/>
              </a:rPr>
              <a:t>Not appointed with McLaren Health Plan?</a:t>
            </a:r>
          </a:p>
          <a:p>
            <a:pPr marL="0" indent="0">
              <a:buNone/>
            </a:pPr>
            <a:r>
              <a:rPr lang="en-US" b="1" dirty="0">
                <a:solidFill>
                  <a:srgbClr val="004B70"/>
                </a:solidFill>
                <a:latin typeface="Aptos" panose="020B0004020202020204" pitchFamily="34" charset="0"/>
                <a:ea typeface="Axia Black" panose="020B0503030202020206" pitchFamily="34" charset="77"/>
              </a:rPr>
              <a:t>Appointing is easy! </a:t>
            </a:r>
          </a:p>
          <a:p>
            <a:pPr marL="0" indent="0">
              <a:buNone/>
            </a:pPr>
            <a:endParaRPr lang="en-US" dirty="0">
              <a:solidFill>
                <a:srgbClr val="004B70"/>
              </a:solidFill>
              <a:latin typeface="Aptos" panose="020B0004020202020204" pitchFamily="34" charset="0"/>
              <a:ea typeface="Axia Black" panose="020B0503030202020206" pitchFamily="34" charset="77"/>
            </a:endParaRPr>
          </a:p>
          <a:p>
            <a:pPr>
              <a:buFont typeface="Wingdings" panose="05000000000000000000" pitchFamily="2" charset="2"/>
              <a:buChar char="§"/>
            </a:pPr>
            <a:r>
              <a:rPr lang="en-US" dirty="0">
                <a:solidFill>
                  <a:srgbClr val="004B70"/>
                </a:solidFill>
                <a:latin typeface="Aptos" panose="020B0004020202020204" pitchFamily="34" charset="0"/>
                <a:ea typeface="Axia Black" panose="020B0503030202020206" pitchFamily="34" charset="77"/>
              </a:rPr>
              <a:t>To get started, click on the QR Code or link below:</a:t>
            </a:r>
          </a:p>
          <a:p>
            <a:pPr>
              <a:buFont typeface="Wingdings" panose="05000000000000000000" pitchFamily="2" charset="2"/>
              <a:buChar char="§"/>
            </a:pPr>
            <a:r>
              <a:rPr lang="en-US" dirty="0">
                <a:solidFill>
                  <a:srgbClr val="004B70"/>
                </a:solidFill>
                <a:latin typeface="Aptos" panose="020B0004020202020204" pitchFamily="34" charset="0"/>
                <a:ea typeface="Axia Black" panose="020B0503030202020206" pitchFamily="34" charset="77"/>
              </a:rPr>
              <a:t>You’ll need your:</a:t>
            </a:r>
          </a:p>
          <a:p>
            <a:pPr lvl="1">
              <a:buFontTx/>
              <a:buChar char="-"/>
            </a:pPr>
            <a:r>
              <a:rPr lang="en-US" dirty="0">
                <a:solidFill>
                  <a:srgbClr val="004B70"/>
                </a:solidFill>
                <a:latin typeface="Aptos" panose="020B0004020202020204" pitchFamily="34" charset="0"/>
                <a:ea typeface="Axia Black" panose="020B0503030202020206" pitchFamily="34" charset="77"/>
              </a:rPr>
              <a:t>Valid Resident Producer (or Non-Resident Producer) License</a:t>
            </a:r>
          </a:p>
          <a:p>
            <a:pPr lvl="1">
              <a:buFontTx/>
              <a:buChar char="-"/>
            </a:pPr>
            <a:r>
              <a:rPr lang="en-US" dirty="0">
                <a:solidFill>
                  <a:srgbClr val="004B70"/>
                </a:solidFill>
                <a:latin typeface="Aptos" panose="020B0004020202020204" pitchFamily="34" charset="0"/>
                <a:ea typeface="Axia Black" panose="020B0503030202020206" pitchFamily="34" charset="77"/>
              </a:rPr>
              <a:t>E &amp; O Coverage $1,000,000</a:t>
            </a:r>
          </a:p>
          <a:p>
            <a:pPr lvl="1">
              <a:buFontTx/>
              <a:buChar char="-"/>
            </a:pPr>
            <a:r>
              <a:rPr lang="en-US" dirty="0">
                <a:solidFill>
                  <a:srgbClr val="004B70"/>
                </a:solidFill>
                <a:latin typeface="Aptos" panose="020B0004020202020204" pitchFamily="34" charset="0"/>
                <a:ea typeface="Axia Black" panose="020B0503030202020206" pitchFamily="34" charset="77"/>
              </a:rPr>
              <a:t>AHIP, Pinpoint, Miramar. or NABIP Certificate</a:t>
            </a:r>
          </a:p>
          <a:p>
            <a:pPr marL="0" indent="0">
              <a:buNone/>
            </a:pPr>
            <a:endParaRPr lang="en-US" b="1" dirty="0">
              <a:solidFill>
                <a:srgbClr val="004B70"/>
              </a:solidFill>
              <a:latin typeface="Aptos" panose="020B0004020202020204" pitchFamily="34" charset="0"/>
              <a:ea typeface="Axia Black" panose="020B0503030202020206" pitchFamily="34" charset="77"/>
            </a:endParaRPr>
          </a:p>
          <a:p>
            <a:pPr marL="0" indent="0">
              <a:buNone/>
            </a:pPr>
            <a:r>
              <a:rPr lang="en-US" u="sng" dirty="0">
                <a:solidFill>
                  <a:srgbClr val="004A70"/>
                </a:solidFill>
                <a:hlinkClick r:id="rId4">
                  <a:extLst>
                    <a:ext uri="{A12FA001-AC4F-418D-AE19-62706E023703}">
                      <ahyp:hlinkClr xmlns:ahyp="http://schemas.microsoft.com/office/drawing/2018/hyperlinkcolor" val="tx"/>
                    </a:ext>
                  </a:extLst>
                </a:hlinkClick>
              </a:rPr>
              <a:t>https://mclarenhealthcare.my.site.com/agentportal/s/appointment-application</a:t>
            </a:r>
            <a:endParaRPr lang="en-US" dirty="0">
              <a:solidFill>
                <a:srgbClr val="004A70"/>
              </a:solidFill>
              <a:latin typeface="Aptos" panose="020B0004020202020204" pitchFamily="34" charset="0"/>
              <a:ea typeface="Axia Black" panose="020B0503030202020206" pitchFamily="34" charset="77"/>
            </a:endParaRPr>
          </a:p>
          <a:p>
            <a:pPr marL="0" indent="0">
              <a:buNone/>
            </a:pPr>
            <a:endParaRPr lang="en-US" dirty="0">
              <a:latin typeface="Aptos" panose="020B0004020202020204" pitchFamily="34" charset="0"/>
            </a:endParaRPr>
          </a:p>
        </p:txBody>
      </p:sp>
      <p:pic>
        <p:nvPicPr>
          <p:cNvPr id="7" name="Picture 6">
            <a:extLst>
              <a:ext uri="{FF2B5EF4-FFF2-40B4-BE49-F238E27FC236}">
                <a16:creationId xmlns:a16="http://schemas.microsoft.com/office/drawing/2014/main" id="{AB089088-1AC7-1863-34FB-A8D2F4988891}"/>
              </a:ext>
            </a:extLst>
          </p:cNvPr>
          <p:cNvPicPr>
            <a:picLocks noChangeAspect="1"/>
          </p:cNvPicPr>
          <p:nvPr/>
        </p:nvPicPr>
        <p:blipFill>
          <a:blip r:embed="rId5"/>
          <a:stretch>
            <a:fillRect/>
          </a:stretch>
        </p:blipFill>
        <p:spPr>
          <a:xfrm>
            <a:off x="9195318" y="5927154"/>
            <a:ext cx="2198109" cy="726196"/>
          </a:xfrm>
          <a:prstGeom prst="rect">
            <a:avLst/>
          </a:prstGeom>
        </p:spPr>
      </p:pic>
      <p:sp>
        <p:nvSpPr>
          <p:cNvPr id="5" name="TextBox 4">
            <a:extLst>
              <a:ext uri="{FF2B5EF4-FFF2-40B4-BE49-F238E27FC236}">
                <a16:creationId xmlns:a16="http://schemas.microsoft.com/office/drawing/2014/main" id="{4BD0D727-0C10-2ED1-B6E5-61108E8E8EAF}"/>
              </a:ext>
            </a:extLst>
          </p:cNvPr>
          <p:cNvSpPr txBox="1"/>
          <p:nvPr/>
        </p:nvSpPr>
        <p:spPr>
          <a:xfrm>
            <a:off x="8110635" y="86291"/>
            <a:ext cx="4081365" cy="707886"/>
          </a:xfrm>
          <a:prstGeom prst="rect">
            <a:avLst/>
          </a:prstGeom>
          <a:noFill/>
        </p:spPr>
        <p:txBody>
          <a:bodyPr wrap="square">
            <a:spAutoFit/>
          </a:bodyPr>
          <a:lstStyle/>
          <a:p>
            <a:r>
              <a:rPr lang="en-US" sz="800" b="0" i="1" dirty="0">
                <a:solidFill>
                  <a:schemeClr val="bg2"/>
                </a:solidFill>
                <a:effectLst/>
                <a:latin typeface="Roboto" panose="02000000000000000000" pitchFamily="2" charset="0"/>
              </a:rPr>
              <a:t>Agent/Broker use only. Confidential and proprietary. Not to be distributed or shared with Medicare beneficiaries. Distribution to any person or company is prohibited and may be grounds for contract termination. The plan and benefit information contained in this document is pending government approval and subject to change. Final 2027 plan and benefit information may be discussed with beneficiaries on or after October 1.</a:t>
            </a:r>
            <a:endParaRPr lang="en-US" sz="800" i="1" dirty="0">
              <a:solidFill>
                <a:schemeClr val="bg2"/>
              </a:solidFill>
            </a:endParaRPr>
          </a:p>
        </p:txBody>
      </p:sp>
      <p:pic>
        <p:nvPicPr>
          <p:cNvPr id="6" name="Picture 5">
            <a:extLst>
              <a:ext uri="{FF2B5EF4-FFF2-40B4-BE49-F238E27FC236}">
                <a16:creationId xmlns:a16="http://schemas.microsoft.com/office/drawing/2014/main" id="{03847576-8758-BD6B-9E85-3BA098A95483}"/>
              </a:ext>
            </a:extLst>
          </p:cNvPr>
          <p:cNvPicPr>
            <a:picLocks noChangeAspect="1"/>
          </p:cNvPicPr>
          <p:nvPr/>
        </p:nvPicPr>
        <p:blipFill>
          <a:blip r:embed="rId6"/>
          <a:stretch>
            <a:fillRect/>
          </a:stretch>
        </p:blipFill>
        <p:spPr>
          <a:xfrm>
            <a:off x="9473069" y="2355973"/>
            <a:ext cx="2067660" cy="1977762"/>
          </a:xfrm>
          <a:prstGeom prst="rect">
            <a:avLst/>
          </a:prstGeom>
        </p:spPr>
      </p:pic>
    </p:spTree>
    <p:extLst>
      <p:ext uri="{BB962C8B-B14F-4D97-AF65-F5344CB8AC3E}">
        <p14:creationId xmlns:p14="http://schemas.microsoft.com/office/powerpoint/2010/main" val="26310050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0E274D7C-8D78-26D4-F1FC-93CB0F1A4B27}"/>
              </a:ext>
            </a:extLst>
          </p:cNvPr>
          <p:cNvPicPr>
            <a:picLocks noChangeAspect="1"/>
          </p:cNvPicPr>
          <p:nvPr/>
        </p:nvPicPr>
        <p:blipFill>
          <a:blip r:embed="rId2"/>
          <a:srcRect b="78544"/>
          <a:stretch>
            <a:fillRect/>
          </a:stretch>
        </p:blipFill>
        <p:spPr>
          <a:xfrm>
            <a:off x="0" y="0"/>
            <a:ext cx="12192000" cy="1471449"/>
          </a:xfrm>
          <a:prstGeom prst="rect">
            <a:avLst/>
          </a:prstGeom>
        </p:spPr>
      </p:pic>
      <p:sp>
        <p:nvSpPr>
          <p:cNvPr id="10" name="TextBox 9">
            <a:extLst>
              <a:ext uri="{FF2B5EF4-FFF2-40B4-BE49-F238E27FC236}">
                <a16:creationId xmlns:a16="http://schemas.microsoft.com/office/drawing/2014/main" id="{F1EB9FDA-567E-41E9-B32B-37C2084D3205}"/>
              </a:ext>
            </a:extLst>
          </p:cNvPr>
          <p:cNvSpPr txBox="1"/>
          <p:nvPr/>
        </p:nvSpPr>
        <p:spPr>
          <a:xfrm>
            <a:off x="619287" y="193532"/>
            <a:ext cx="5993769" cy="1077218"/>
          </a:xfrm>
          <a:prstGeom prst="rect">
            <a:avLst/>
          </a:prstGeom>
          <a:noFill/>
        </p:spPr>
        <p:txBody>
          <a:bodyPr wrap="square" rtlCol="0">
            <a:spAutoFit/>
          </a:bodyPr>
          <a:lstStyle/>
          <a:p>
            <a:r>
              <a:rPr lang="en-US" sz="3600" b="1" dirty="0">
                <a:solidFill>
                  <a:schemeClr val="bg1"/>
                </a:solidFill>
                <a:latin typeface="Aptos" panose="020B0004020202020204" pitchFamily="34" charset="0"/>
              </a:rPr>
              <a:t>McLaren Medicare – </a:t>
            </a:r>
          </a:p>
          <a:p>
            <a:r>
              <a:rPr lang="en-US" sz="2800" b="1" dirty="0">
                <a:solidFill>
                  <a:schemeClr val="bg1"/>
                </a:solidFill>
                <a:latin typeface="Aptos" panose="020B0004020202020204" pitchFamily="34" charset="0"/>
              </a:rPr>
              <a:t>2027 Agent/Broker Commissions</a:t>
            </a:r>
          </a:p>
        </p:txBody>
      </p:sp>
      <p:graphicFrame>
        <p:nvGraphicFramePr>
          <p:cNvPr id="3" name="Table 2">
            <a:extLst>
              <a:ext uri="{FF2B5EF4-FFF2-40B4-BE49-F238E27FC236}">
                <a16:creationId xmlns:a16="http://schemas.microsoft.com/office/drawing/2014/main" id="{208A3CDD-82E0-AA6C-FB91-2B6FDD462C2D}"/>
              </a:ext>
            </a:extLst>
          </p:cNvPr>
          <p:cNvGraphicFramePr>
            <a:graphicFrameLocks noGrp="1"/>
          </p:cNvGraphicFramePr>
          <p:nvPr>
            <p:extLst>
              <p:ext uri="{D42A27DB-BD31-4B8C-83A1-F6EECF244321}">
                <p14:modId xmlns:p14="http://schemas.microsoft.com/office/powerpoint/2010/main" val="1177974034"/>
              </p:ext>
            </p:extLst>
          </p:nvPr>
        </p:nvGraphicFramePr>
        <p:xfrm>
          <a:off x="1000125" y="2472297"/>
          <a:ext cx="10029825" cy="2053713"/>
        </p:xfrm>
        <a:graphic>
          <a:graphicData uri="http://schemas.openxmlformats.org/drawingml/2006/table">
            <a:tbl>
              <a:tblPr firstRow="1" firstCol="1" lastRow="1" lastCol="1" bandRow="1" bandCol="1">
                <a:tableStyleId>{5940675A-B579-460E-94D1-54222C63F5DA}</a:tableStyleId>
              </a:tblPr>
              <a:tblGrid>
                <a:gridCol w="7604105">
                  <a:extLst>
                    <a:ext uri="{9D8B030D-6E8A-4147-A177-3AD203B41FA5}">
                      <a16:colId xmlns:a16="http://schemas.microsoft.com/office/drawing/2014/main" val="3270540657"/>
                    </a:ext>
                  </a:extLst>
                </a:gridCol>
                <a:gridCol w="2425720">
                  <a:extLst>
                    <a:ext uri="{9D8B030D-6E8A-4147-A177-3AD203B41FA5}">
                      <a16:colId xmlns:a16="http://schemas.microsoft.com/office/drawing/2014/main" val="2695765871"/>
                    </a:ext>
                  </a:extLst>
                </a:gridCol>
              </a:tblGrid>
              <a:tr h="489249">
                <a:tc>
                  <a:txBody>
                    <a:bodyPr/>
                    <a:lstStyle/>
                    <a:p>
                      <a:pPr marL="0" marR="0" algn="ctr">
                        <a:spcBef>
                          <a:spcPts val="0"/>
                        </a:spcBef>
                        <a:spcAft>
                          <a:spcPts val="0"/>
                        </a:spcAft>
                      </a:pPr>
                      <a:r>
                        <a:rPr lang="en-US" sz="2600" dirty="0">
                          <a:effectLst/>
                        </a:rPr>
                        <a:t> </a:t>
                      </a:r>
                      <a:r>
                        <a:rPr lang="en-US" sz="2600" b="1" dirty="0">
                          <a:solidFill>
                            <a:schemeClr val="bg1"/>
                          </a:solidFill>
                          <a:effectLst/>
                        </a:rPr>
                        <a:t>Enrollment Type</a:t>
                      </a:r>
                      <a:endParaRPr lang="en-US" sz="2600" b="1" dirty="0">
                        <a:solidFill>
                          <a:schemeClr val="bg1"/>
                        </a:solidFill>
                        <a:effectLst/>
                        <a:latin typeface="Aptos" panose="020B0004020202020204" pitchFamily="34" charset="0"/>
                        <a:ea typeface="Gill Sans MT" panose="020B0502020104020203" pitchFamily="34" charset="0"/>
                        <a:cs typeface="Gill Sans MT" panose="020B0502020104020203" pitchFamily="34" charset="0"/>
                      </a:endParaRPr>
                    </a:p>
                  </a:txBody>
                  <a:tcPr marL="0" marR="0" marT="0" marB="0" anchor="ctr">
                    <a:solidFill>
                      <a:srgbClr val="004B70"/>
                    </a:solidFill>
                  </a:tcPr>
                </a:tc>
                <a:tc>
                  <a:txBody>
                    <a:bodyPr/>
                    <a:lstStyle/>
                    <a:p>
                      <a:pPr marL="0" marR="0" algn="ctr">
                        <a:lnSpc>
                          <a:spcPct val="100000"/>
                        </a:lnSpc>
                        <a:spcBef>
                          <a:spcPts val="155"/>
                        </a:spcBef>
                        <a:spcAft>
                          <a:spcPts val="0"/>
                        </a:spcAft>
                      </a:pPr>
                      <a:r>
                        <a:rPr lang="en-US" sz="1800" b="1" dirty="0">
                          <a:solidFill>
                            <a:schemeClr val="bg1"/>
                          </a:solidFill>
                          <a:effectLst/>
                        </a:rPr>
                        <a:t>All Effective Dates</a:t>
                      </a:r>
                      <a:endParaRPr lang="en-US" sz="1600" dirty="0">
                        <a:solidFill>
                          <a:schemeClr val="bg1"/>
                        </a:solidFill>
                        <a:effectLst/>
                        <a:latin typeface="Aptos" panose="020B0004020202020204" pitchFamily="34" charset="0"/>
                        <a:ea typeface="Gill Sans MT" panose="020B0502020104020203" pitchFamily="34" charset="0"/>
                        <a:cs typeface="Gill Sans MT" panose="020B0502020104020203" pitchFamily="34" charset="0"/>
                      </a:endParaRPr>
                    </a:p>
                  </a:txBody>
                  <a:tcPr marL="0" marR="0" marT="0" marB="0" anchor="ctr">
                    <a:solidFill>
                      <a:srgbClr val="004B70"/>
                    </a:solidFill>
                  </a:tcPr>
                </a:tc>
                <a:extLst>
                  <a:ext uri="{0D108BD9-81ED-4DB2-BD59-A6C34878D82A}">
                    <a16:rowId xmlns:a16="http://schemas.microsoft.com/office/drawing/2014/main" val="2391151969"/>
                  </a:ext>
                </a:extLst>
              </a:tr>
              <a:tr h="790759">
                <a:tc>
                  <a:txBody>
                    <a:bodyPr/>
                    <a:lstStyle/>
                    <a:p>
                      <a:pPr marL="0" marR="0" algn="ctr">
                        <a:spcBef>
                          <a:spcPts val="75"/>
                        </a:spcBef>
                        <a:spcAft>
                          <a:spcPts val="0"/>
                        </a:spcAft>
                      </a:pPr>
                      <a:r>
                        <a:rPr lang="en-US" sz="1800" b="1" dirty="0">
                          <a:solidFill>
                            <a:srgbClr val="004A6F"/>
                          </a:solidFill>
                          <a:effectLst/>
                        </a:rPr>
                        <a:t>Initial Enrollment (New to MA)</a:t>
                      </a:r>
                      <a:endParaRPr lang="en-US" sz="1800" b="1" dirty="0">
                        <a:effectLst/>
                      </a:endParaRPr>
                    </a:p>
                    <a:p>
                      <a:pPr marL="0" marR="66675" algn="ctr">
                        <a:lnSpc>
                          <a:spcPct val="102000"/>
                        </a:lnSpc>
                        <a:spcBef>
                          <a:spcPts val="60"/>
                        </a:spcBef>
                        <a:spcAft>
                          <a:spcPts val="0"/>
                        </a:spcAft>
                      </a:pPr>
                      <a:r>
                        <a:rPr lang="en-US" sz="1600" dirty="0">
                          <a:solidFill>
                            <a:srgbClr val="004A6F"/>
                          </a:solidFill>
                          <a:effectLst/>
                        </a:rPr>
                        <a:t>Paid</a:t>
                      </a:r>
                      <a:r>
                        <a:rPr lang="en-US" sz="1600" spc="-40" dirty="0">
                          <a:solidFill>
                            <a:srgbClr val="004A6F"/>
                          </a:solidFill>
                          <a:effectLst/>
                        </a:rPr>
                        <a:t> </a:t>
                      </a:r>
                      <a:r>
                        <a:rPr lang="en-US" sz="1600" dirty="0">
                          <a:solidFill>
                            <a:srgbClr val="004A6F"/>
                          </a:solidFill>
                          <a:effectLst/>
                        </a:rPr>
                        <a:t>on</a:t>
                      </a:r>
                      <a:r>
                        <a:rPr lang="en-US" sz="1600" spc="-45" dirty="0">
                          <a:solidFill>
                            <a:srgbClr val="004A6F"/>
                          </a:solidFill>
                          <a:effectLst/>
                        </a:rPr>
                        <a:t> </a:t>
                      </a:r>
                      <a:r>
                        <a:rPr lang="en-US" sz="1600" dirty="0">
                          <a:solidFill>
                            <a:srgbClr val="004A6F"/>
                          </a:solidFill>
                          <a:effectLst/>
                        </a:rPr>
                        <a:t>or</a:t>
                      </a:r>
                      <a:r>
                        <a:rPr lang="en-US" sz="1600" spc="-40" dirty="0">
                          <a:solidFill>
                            <a:srgbClr val="004A6F"/>
                          </a:solidFill>
                          <a:effectLst/>
                        </a:rPr>
                        <a:t> </a:t>
                      </a:r>
                      <a:r>
                        <a:rPr lang="en-US" sz="1600" dirty="0">
                          <a:solidFill>
                            <a:srgbClr val="004A6F"/>
                          </a:solidFill>
                          <a:effectLst/>
                        </a:rPr>
                        <a:t>before</a:t>
                      </a:r>
                      <a:r>
                        <a:rPr lang="en-US" sz="1600" spc="-45" dirty="0">
                          <a:solidFill>
                            <a:srgbClr val="004A6F"/>
                          </a:solidFill>
                          <a:effectLst/>
                        </a:rPr>
                        <a:t> </a:t>
                      </a:r>
                      <a:r>
                        <a:rPr lang="en-US" sz="1600" dirty="0">
                          <a:solidFill>
                            <a:srgbClr val="004A6F"/>
                          </a:solidFill>
                          <a:effectLst/>
                        </a:rPr>
                        <a:t>last</a:t>
                      </a:r>
                      <a:r>
                        <a:rPr lang="en-US" sz="1600" spc="-45" dirty="0">
                          <a:solidFill>
                            <a:srgbClr val="004A6F"/>
                          </a:solidFill>
                          <a:effectLst/>
                        </a:rPr>
                        <a:t> </a:t>
                      </a:r>
                      <a:r>
                        <a:rPr lang="en-US" sz="1600" dirty="0">
                          <a:solidFill>
                            <a:srgbClr val="004A6F"/>
                          </a:solidFill>
                          <a:effectLst/>
                        </a:rPr>
                        <a:t>business day</a:t>
                      </a:r>
                      <a:r>
                        <a:rPr lang="en-US" sz="1600" spc="-20" dirty="0">
                          <a:solidFill>
                            <a:srgbClr val="004A6F"/>
                          </a:solidFill>
                          <a:effectLst/>
                        </a:rPr>
                        <a:t> </a:t>
                      </a:r>
                      <a:r>
                        <a:rPr lang="en-US" sz="1600" dirty="0">
                          <a:solidFill>
                            <a:srgbClr val="004A6F"/>
                          </a:solidFill>
                          <a:effectLst/>
                        </a:rPr>
                        <a:t>of</a:t>
                      </a:r>
                      <a:r>
                        <a:rPr lang="en-US" sz="1600" spc="-35" dirty="0">
                          <a:solidFill>
                            <a:srgbClr val="004A6F"/>
                          </a:solidFill>
                          <a:effectLst/>
                        </a:rPr>
                        <a:t> </a:t>
                      </a:r>
                      <a:r>
                        <a:rPr lang="en-US" sz="1600" dirty="0">
                          <a:solidFill>
                            <a:srgbClr val="004A6F"/>
                          </a:solidFill>
                          <a:effectLst/>
                        </a:rPr>
                        <a:t>the</a:t>
                      </a:r>
                      <a:r>
                        <a:rPr lang="en-US" sz="1600" spc="-30" dirty="0">
                          <a:solidFill>
                            <a:srgbClr val="004A6F"/>
                          </a:solidFill>
                          <a:effectLst/>
                        </a:rPr>
                        <a:t> </a:t>
                      </a:r>
                      <a:r>
                        <a:rPr lang="en-US" sz="1600" dirty="0">
                          <a:solidFill>
                            <a:srgbClr val="004A6F"/>
                          </a:solidFill>
                          <a:effectLst/>
                        </a:rPr>
                        <a:t>full</a:t>
                      </a:r>
                      <a:r>
                        <a:rPr lang="en-US" sz="1600" spc="-40" dirty="0">
                          <a:solidFill>
                            <a:srgbClr val="004A6F"/>
                          </a:solidFill>
                          <a:effectLst/>
                        </a:rPr>
                        <a:t> </a:t>
                      </a:r>
                      <a:r>
                        <a:rPr lang="en-US" sz="1600" dirty="0">
                          <a:solidFill>
                            <a:srgbClr val="004A6F"/>
                          </a:solidFill>
                          <a:effectLst/>
                        </a:rPr>
                        <a:t>month</a:t>
                      </a:r>
                      <a:r>
                        <a:rPr lang="en-US" sz="1600" spc="-30" dirty="0">
                          <a:solidFill>
                            <a:srgbClr val="004A6F"/>
                          </a:solidFill>
                          <a:effectLst/>
                        </a:rPr>
                        <a:t> </a:t>
                      </a:r>
                      <a:r>
                        <a:rPr lang="en-US" sz="1600" dirty="0">
                          <a:solidFill>
                            <a:srgbClr val="004A6F"/>
                          </a:solidFill>
                          <a:effectLst/>
                        </a:rPr>
                        <a:t>following member enrollment</a:t>
                      </a:r>
                      <a:r>
                        <a:rPr lang="en-US" sz="1600" baseline="30000" dirty="0">
                          <a:solidFill>
                            <a:srgbClr val="004A6F"/>
                          </a:solidFill>
                          <a:effectLst/>
                        </a:rPr>
                        <a:t>(1)(3)</a:t>
                      </a:r>
                      <a:endParaRPr lang="en-US" sz="1600" dirty="0">
                        <a:effectLst/>
                        <a:latin typeface="Aptos" panose="020B0004020202020204" pitchFamily="34" charset="0"/>
                        <a:ea typeface="Gill Sans MT" panose="020B0502020104020203" pitchFamily="34" charset="0"/>
                        <a:cs typeface="Gill Sans MT" panose="020B0502020104020203" pitchFamily="34" charset="0"/>
                      </a:endParaRPr>
                    </a:p>
                  </a:txBody>
                  <a:tcPr marL="0" marR="0" marT="0" marB="0" anchor="ctr"/>
                </a:tc>
                <a:tc>
                  <a:txBody>
                    <a:bodyPr/>
                    <a:lstStyle/>
                    <a:p>
                      <a:pPr marL="0" marR="0">
                        <a:spcBef>
                          <a:spcPts val="145"/>
                        </a:spcBef>
                        <a:spcAft>
                          <a:spcPts val="0"/>
                        </a:spcAft>
                      </a:pPr>
                      <a:endParaRPr lang="en-US" sz="1400" dirty="0">
                        <a:solidFill>
                          <a:srgbClr val="007295"/>
                        </a:solidFill>
                        <a:effectLst/>
                      </a:endParaRPr>
                    </a:p>
                    <a:p>
                      <a:pPr marL="0" marR="67310" algn="ctr">
                        <a:spcBef>
                          <a:spcPts val="0"/>
                        </a:spcBef>
                        <a:spcAft>
                          <a:spcPts val="0"/>
                        </a:spcAft>
                      </a:pPr>
                      <a:r>
                        <a:rPr lang="en-US" sz="1400" spc="-20" dirty="0">
                          <a:solidFill>
                            <a:srgbClr val="007295"/>
                          </a:solidFill>
                          <a:effectLst/>
                        </a:rPr>
                        <a:t> </a:t>
                      </a:r>
                      <a:r>
                        <a:rPr lang="en-US" sz="2000" spc="-20" dirty="0">
                          <a:solidFill>
                            <a:srgbClr val="007295"/>
                          </a:solidFill>
                          <a:effectLst/>
                        </a:rPr>
                        <a:t>$725</a:t>
                      </a:r>
                      <a:endParaRPr lang="en-US" sz="2000" dirty="0">
                        <a:solidFill>
                          <a:srgbClr val="007295"/>
                        </a:solidFill>
                        <a:effectLst/>
                        <a:latin typeface="Aptos" panose="020B0004020202020204" pitchFamily="34" charset="0"/>
                        <a:ea typeface="Gill Sans MT" panose="020B0502020104020203" pitchFamily="34" charset="0"/>
                        <a:cs typeface="Gill Sans MT" panose="020B0502020104020203" pitchFamily="34" charset="0"/>
                      </a:endParaRPr>
                    </a:p>
                  </a:txBody>
                  <a:tcPr marL="0" marR="0" marT="0" marB="0"/>
                </a:tc>
                <a:extLst>
                  <a:ext uri="{0D108BD9-81ED-4DB2-BD59-A6C34878D82A}">
                    <a16:rowId xmlns:a16="http://schemas.microsoft.com/office/drawing/2014/main" val="1500541744"/>
                  </a:ext>
                </a:extLst>
              </a:tr>
              <a:tr h="773705">
                <a:tc>
                  <a:txBody>
                    <a:bodyPr/>
                    <a:lstStyle/>
                    <a:p>
                      <a:pPr marL="0" marR="0" algn="ctr">
                        <a:spcBef>
                          <a:spcPts val="140"/>
                        </a:spcBef>
                        <a:spcAft>
                          <a:spcPts val="0"/>
                        </a:spcAft>
                      </a:pPr>
                      <a:r>
                        <a:rPr lang="en-US" sz="1800" b="1" spc="-10" dirty="0">
                          <a:solidFill>
                            <a:srgbClr val="004A6F"/>
                          </a:solidFill>
                          <a:effectLst/>
                        </a:rPr>
                        <a:t>Renewal</a:t>
                      </a:r>
                      <a:r>
                        <a:rPr lang="en-US" sz="1800" spc="-10" baseline="30000" dirty="0">
                          <a:solidFill>
                            <a:srgbClr val="004A6F"/>
                          </a:solidFill>
                          <a:effectLst/>
                        </a:rPr>
                        <a:t>(2)</a:t>
                      </a:r>
                      <a:endParaRPr lang="en-US" sz="1800" dirty="0">
                        <a:effectLst/>
                      </a:endParaRPr>
                    </a:p>
                    <a:p>
                      <a:pPr marL="0" marR="0" algn="ctr">
                        <a:spcBef>
                          <a:spcPts val="25"/>
                        </a:spcBef>
                        <a:spcAft>
                          <a:spcPts val="0"/>
                        </a:spcAft>
                      </a:pPr>
                      <a:r>
                        <a:rPr lang="en-US" sz="1600" dirty="0">
                          <a:solidFill>
                            <a:srgbClr val="004A6F"/>
                          </a:solidFill>
                          <a:effectLst/>
                        </a:rPr>
                        <a:t>Paid annually in a lump sum payment</a:t>
                      </a:r>
                      <a:endParaRPr lang="en-US" sz="1600" dirty="0">
                        <a:effectLst/>
                        <a:latin typeface="Aptos" panose="020B0004020202020204" pitchFamily="34" charset="0"/>
                        <a:ea typeface="Gill Sans MT" panose="020B0502020104020203" pitchFamily="34" charset="0"/>
                        <a:cs typeface="Gill Sans MT" panose="020B0502020104020203" pitchFamily="34" charset="0"/>
                      </a:endParaRPr>
                    </a:p>
                  </a:txBody>
                  <a:tcPr marL="0" marR="0" marT="0" marB="0" anchor="ctr"/>
                </a:tc>
                <a:tc>
                  <a:txBody>
                    <a:bodyPr/>
                    <a:lstStyle/>
                    <a:p>
                      <a:pPr marL="0" marR="0">
                        <a:spcBef>
                          <a:spcPts val="320"/>
                        </a:spcBef>
                        <a:spcAft>
                          <a:spcPts val="0"/>
                        </a:spcAft>
                      </a:pPr>
                      <a:endParaRPr lang="en-US" sz="1400" dirty="0">
                        <a:solidFill>
                          <a:srgbClr val="007295"/>
                        </a:solidFill>
                        <a:effectLst/>
                      </a:endParaRPr>
                    </a:p>
                    <a:p>
                      <a:pPr marL="0" marR="67310" algn="ctr">
                        <a:spcBef>
                          <a:spcPts val="0"/>
                        </a:spcBef>
                        <a:spcAft>
                          <a:spcPts val="0"/>
                        </a:spcAft>
                      </a:pPr>
                      <a:r>
                        <a:rPr lang="en-US" sz="2000" spc="-20" dirty="0">
                          <a:solidFill>
                            <a:srgbClr val="007295"/>
                          </a:solidFill>
                          <a:effectLst/>
                        </a:rPr>
                        <a:t>  $363</a:t>
                      </a:r>
                      <a:endParaRPr lang="en-US" sz="2000" dirty="0">
                        <a:solidFill>
                          <a:srgbClr val="007295"/>
                        </a:solidFill>
                        <a:effectLst/>
                        <a:latin typeface="Aptos" panose="020B0004020202020204" pitchFamily="34" charset="0"/>
                        <a:ea typeface="Gill Sans MT" panose="020B0502020104020203" pitchFamily="34" charset="0"/>
                        <a:cs typeface="Gill Sans MT" panose="020B0502020104020203" pitchFamily="34" charset="0"/>
                      </a:endParaRPr>
                    </a:p>
                  </a:txBody>
                  <a:tcPr marL="0" marR="0" marT="0" marB="0"/>
                </a:tc>
                <a:extLst>
                  <a:ext uri="{0D108BD9-81ED-4DB2-BD59-A6C34878D82A}">
                    <a16:rowId xmlns:a16="http://schemas.microsoft.com/office/drawing/2014/main" val="618443521"/>
                  </a:ext>
                </a:extLst>
              </a:tr>
            </a:tbl>
          </a:graphicData>
        </a:graphic>
      </p:graphicFrame>
      <p:sp>
        <p:nvSpPr>
          <p:cNvPr id="8" name="TextBox 7">
            <a:extLst>
              <a:ext uri="{FF2B5EF4-FFF2-40B4-BE49-F238E27FC236}">
                <a16:creationId xmlns:a16="http://schemas.microsoft.com/office/drawing/2014/main" id="{8EFA18D6-C537-05F3-8881-72E74561301A}"/>
              </a:ext>
            </a:extLst>
          </p:cNvPr>
          <p:cNvSpPr txBox="1"/>
          <p:nvPr/>
        </p:nvSpPr>
        <p:spPr>
          <a:xfrm>
            <a:off x="719136" y="4648991"/>
            <a:ext cx="10591801" cy="1015663"/>
          </a:xfrm>
          <a:prstGeom prst="rect">
            <a:avLst/>
          </a:prstGeom>
          <a:noFill/>
        </p:spPr>
        <p:txBody>
          <a:bodyPr wrap="square">
            <a:spAutoFit/>
          </a:bodyPr>
          <a:lstStyle/>
          <a:p>
            <a:pPr marL="342900" marR="0" indent="-171450">
              <a:spcBef>
                <a:spcPts val="0"/>
              </a:spcBef>
              <a:spcAft>
                <a:spcPts val="0"/>
              </a:spcAft>
            </a:pPr>
            <a:r>
              <a:rPr lang="en-US" sz="1200" dirty="0">
                <a:effectLst/>
                <a:latin typeface="Aptos" panose="020B0004020202020204" pitchFamily="34" charset="0"/>
                <a:ea typeface="Gill Sans MT" panose="020B0502020104020203" pitchFamily="34" charset="0"/>
                <a:cs typeface="Gill Sans MT" panose="020B0502020104020203" pitchFamily="34" charset="0"/>
              </a:rPr>
              <a:t>(1) There will be a 20% withhold which will be paid after the 93rd consecutive date of member’s initial enrollment in the plan</a:t>
            </a:r>
            <a:endParaRPr lang="en-US" dirty="0">
              <a:effectLst/>
              <a:latin typeface="Aptos" panose="020B0004020202020204" pitchFamily="34" charset="0"/>
              <a:ea typeface="Gill Sans MT" panose="020B0502020104020203" pitchFamily="34" charset="0"/>
              <a:cs typeface="Gill Sans MT" panose="020B0502020104020203" pitchFamily="34" charset="0"/>
            </a:endParaRPr>
          </a:p>
          <a:p>
            <a:pPr marL="342900" marR="0" indent="-171450">
              <a:spcBef>
                <a:spcPts val="0"/>
              </a:spcBef>
              <a:spcAft>
                <a:spcPts val="0"/>
              </a:spcAft>
            </a:pPr>
            <a:r>
              <a:rPr lang="en-US" sz="1200" dirty="0">
                <a:effectLst/>
                <a:latin typeface="Aptos" panose="020B0004020202020204" pitchFamily="34" charset="0"/>
                <a:ea typeface="Gill Sans MT" panose="020B0502020104020203" pitchFamily="34" charset="0"/>
                <a:cs typeface="Gill Sans MT" panose="020B0502020104020203" pitchFamily="34" charset="0"/>
              </a:rPr>
              <a:t>(2) Renewal means the member who is enrolled in the plan product in the current CMS Contract Year remains enrolled in the Plan Product in the immediately following CMS Contract Year; or an eligible beneficiary enrolls in a “like plan type.” (Change from one MA plan to enroll with McLaren Medicare)</a:t>
            </a:r>
            <a:endParaRPr lang="en-US" dirty="0">
              <a:effectLst/>
              <a:latin typeface="Aptos" panose="020B0004020202020204" pitchFamily="34" charset="0"/>
              <a:ea typeface="Gill Sans MT" panose="020B0502020104020203" pitchFamily="34" charset="0"/>
              <a:cs typeface="Gill Sans MT" panose="020B0502020104020203" pitchFamily="34" charset="0"/>
            </a:endParaRPr>
          </a:p>
          <a:p>
            <a:pPr marL="342900" marR="0" indent="-171450">
              <a:spcBef>
                <a:spcPts val="0"/>
              </a:spcBef>
              <a:spcAft>
                <a:spcPts val="0"/>
              </a:spcAft>
            </a:pPr>
            <a:r>
              <a:rPr lang="en-US" sz="1200" dirty="0">
                <a:effectLst/>
                <a:latin typeface="Aptos" panose="020B0004020202020204" pitchFamily="34" charset="0"/>
                <a:ea typeface="Gill Sans MT" panose="020B0502020104020203" pitchFamily="34" charset="0"/>
                <a:cs typeface="Gill Sans MT" panose="020B0502020104020203" pitchFamily="34" charset="0"/>
              </a:rPr>
              <a:t>(3) Plan changes during initial year will be pro-rated according to CMS regulations. If enrollment is the result of a change from one type of plan to another, agent will receive a pro-rated payment. For example, payment for enrollment effective July 1 would be $362.50 ((6/12) x $725)</a:t>
            </a:r>
            <a:endParaRPr lang="en-US" dirty="0">
              <a:effectLst/>
              <a:latin typeface="Aptos" panose="020B0004020202020204" pitchFamily="34" charset="0"/>
              <a:ea typeface="Gill Sans MT" panose="020B0502020104020203" pitchFamily="34" charset="0"/>
              <a:cs typeface="Gill Sans MT" panose="020B0502020104020203" pitchFamily="34" charset="0"/>
            </a:endParaRPr>
          </a:p>
        </p:txBody>
      </p:sp>
      <p:sp>
        <p:nvSpPr>
          <p:cNvPr id="11" name="TextBox 10">
            <a:extLst>
              <a:ext uri="{FF2B5EF4-FFF2-40B4-BE49-F238E27FC236}">
                <a16:creationId xmlns:a16="http://schemas.microsoft.com/office/drawing/2014/main" id="{0681CEA3-6ECA-E307-C91F-D4DDD649067A}"/>
              </a:ext>
            </a:extLst>
          </p:cNvPr>
          <p:cNvSpPr txBox="1"/>
          <p:nvPr/>
        </p:nvSpPr>
        <p:spPr>
          <a:xfrm>
            <a:off x="914400" y="1503334"/>
            <a:ext cx="10029825" cy="923330"/>
          </a:xfrm>
          <a:prstGeom prst="rect">
            <a:avLst/>
          </a:prstGeom>
          <a:noFill/>
        </p:spPr>
        <p:txBody>
          <a:bodyPr wrap="square">
            <a:spAutoFit/>
          </a:bodyPr>
          <a:lstStyle/>
          <a:p>
            <a:r>
              <a:rPr lang="en-US" sz="1800" dirty="0">
                <a:solidFill>
                  <a:srgbClr val="215868"/>
                </a:solidFill>
                <a:effectLst/>
                <a:latin typeface="Aptos" panose="020B0004020202020204" pitchFamily="34" charset="0"/>
                <a:ea typeface="Gill Sans MT" panose="020B0502020104020203" pitchFamily="34" charset="0"/>
                <a:cs typeface="Gill Sans MT" panose="020B0502020104020203" pitchFamily="34" charset="0"/>
              </a:rPr>
              <a:t>To be eligible for payment, agents must complete annual Medicare core certification (AHIP, NABIP, Miramar, or Pinpoint); pass MHP Medicare certification training and the exam with a score of 85% or higher; and maintain a valid Michigan producer’s license.</a:t>
            </a:r>
            <a:endParaRPr lang="en-US" dirty="0">
              <a:latin typeface="Aptos" panose="020B0004020202020204" pitchFamily="34" charset="0"/>
            </a:endParaRPr>
          </a:p>
        </p:txBody>
      </p:sp>
      <p:sp>
        <p:nvSpPr>
          <p:cNvPr id="7" name="Slide Number Placeholder 6">
            <a:extLst>
              <a:ext uri="{FF2B5EF4-FFF2-40B4-BE49-F238E27FC236}">
                <a16:creationId xmlns:a16="http://schemas.microsoft.com/office/drawing/2014/main" id="{49FDB3F1-56E8-621E-AF42-BD0DFAC37948}"/>
              </a:ext>
            </a:extLst>
          </p:cNvPr>
          <p:cNvSpPr txBox="1">
            <a:spLocks/>
          </p:cNvSpPr>
          <p:nvPr/>
        </p:nvSpPr>
        <p:spPr>
          <a:xfrm>
            <a:off x="9135299" y="6406584"/>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F650146-6B97-8947-8A6A-007B49C06F2E}" type="slidenum">
              <a:rPr lang="en-US" smtClean="0"/>
              <a:pPr/>
              <a:t>21</a:t>
            </a:fld>
            <a:endParaRPr lang="en-US" dirty="0"/>
          </a:p>
        </p:txBody>
      </p:sp>
      <p:pic>
        <p:nvPicPr>
          <p:cNvPr id="5" name="Picture 4">
            <a:extLst>
              <a:ext uri="{FF2B5EF4-FFF2-40B4-BE49-F238E27FC236}">
                <a16:creationId xmlns:a16="http://schemas.microsoft.com/office/drawing/2014/main" id="{DB20ED5B-874B-C218-25A5-3B83AF45E0C9}"/>
              </a:ext>
            </a:extLst>
          </p:cNvPr>
          <p:cNvPicPr>
            <a:picLocks noChangeAspect="1"/>
          </p:cNvPicPr>
          <p:nvPr/>
        </p:nvPicPr>
        <p:blipFill>
          <a:blip r:embed="rId3"/>
          <a:stretch>
            <a:fillRect/>
          </a:stretch>
        </p:blipFill>
        <p:spPr>
          <a:xfrm>
            <a:off x="9195318" y="5927154"/>
            <a:ext cx="2198109" cy="726196"/>
          </a:xfrm>
          <a:prstGeom prst="rect">
            <a:avLst/>
          </a:prstGeom>
        </p:spPr>
      </p:pic>
      <p:sp>
        <p:nvSpPr>
          <p:cNvPr id="4" name="TextBox 3">
            <a:extLst>
              <a:ext uri="{FF2B5EF4-FFF2-40B4-BE49-F238E27FC236}">
                <a16:creationId xmlns:a16="http://schemas.microsoft.com/office/drawing/2014/main" id="{E19D3C98-A0AC-1592-8026-F1A55D3D272B}"/>
              </a:ext>
            </a:extLst>
          </p:cNvPr>
          <p:cNvSpPr txBox="1"/>
          <p:nvPr/>
        </p:nvSpPr>
        <p:spPr>
          <a:xfrm>
            <a:off x="8110635" y="86291"/>
            <a:ext cx="4081365" cy="707886"/>
          </a:xfrm>
          <a:prstGeom prst="rect">
            <a:avLst/>
          </a:prstGeom>
          <a:noFill/>
        </p:spPr>
        <p:txBody>
          <a:bodyPr wrap="square">
            <a:spAutoFit/>
          </a:bodyPr>
          <a:lstStyle/>
          <a:p>
            <a:r>
              <a:rPr lang="en-US" sz="800" b="0" i="1" dirty="0">
                <a:solidFill>
                  <a:schemeClr val="bg2"/>
                </a:solidFill>
                <a:effectLst/>
                <a:latin typeface="Roboto" panose="02000000000000000000" pitchFamily="2" charset="0"/>
              </a:rPr>
              <a:t>Agent/Broker use only. Confidential and proprietary. Not to be distributed or shared with Medicare beneficiaries. Distribution to any person or company is prohibited and may be grounds for contract termination. The plan and benefit information contained in this document is pending government approval and subject to change. Final 2027 plan and benefit information may be discussed with beneficiaries on or after October 1.</a:t>
            </a:r>
            <a:endParaRPr lang="en-US" sz="800" i="1" dirty="0">
              <a:solidFill>
                <a:schemeClr val="bg2"/>
              </a:solidFill>
            </a:endParaRPr>
          </a:p>
        </p:txBody>
      </p:sp>
    </p:spTree>
    <p:extLst>
      <p:ext uri="{BB962C8B-B14F-4D97-AF65-F5344CB8AC3E}">
        <p14:creationId xmlns:p14="http://schemas.microsoft.com/office/powerpoint/2010/main" val="28830313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174DC1E7-1557-4D67-7480-253BB022F3E5}"/>
              </a:ext>
            </a:extLst>
          </p:cNvPr>
          <p:cNvPicPr>
            <a:picLocks noChangeAspect="1"/>
          </p:cNvPicPr>
          <p:nvPr/>
        </p:nvPicPr>
        <p:blipFill>
          <a:blip r:embed="rId2"/>
          <a:srcRect b="78544"/>
          <a:stretch>
            <a:fillRect/>
          </a:stretch>
        </p:blipFill>
        <p:spPr>
          <a:xfrm>
            <a:off x="0" y="0"/>
            <a:ext cx="12192000" cy="1471449"/>
          </a:xfrm>
          <a:prstGeom prst="rect">
            <a:avLst/>
          </a:prstGeom>
        </p:spPr>
      </p:pic>
      <p:sp>
        <p:nvSpPr>
          <p:cNvPr id="5" name="TextBox 4">
            <a:extLst>
              <a:ext uri="{FF2B5EF4-FFF2-40B4-BE49-F238E27FC236}">
                <a16:creationId xmlns:a16="http://schemas.microsoft.com/office/drawing/2014/main" id="{E2FB78F1-2A8F-F2C1-407E-2416A8A7154C}"/>
              </a:ext>
            </a:extLst>
          </p:cNvPr>
          <p:cNvSpPr txBox="1"/>
          <p:nvPr/>
        </p:nvSpPr>
        <p:spPr>
          <a:xfrm>
            <a:off x="1642150" y="162699"/>
            <a:ext cx="5073928" cy="1077218"/>
          </a:xfrm>
          <a:prstGeom prst="rect">
            <a:avLst/>
          </a:prstGeom>
          <a:noFill/>
        </p:spPr>
        <p:txBody>
          <a:bodyPr wrap="square" rtlCol="0">
            <a:spAutoFit/>
          </a:bodyPr>
          <a:lstStyle/>
          <a:p>
            <a:r>
              <a:rPr lang="en-US" sz="3600" b="1" dirty="0">
                <a:solidFill>
                  <a:schemeClr val="bg1"/>
                </a:solidFill>
                <a:latin typeface="Aptos" panose="020B0004020202020204" pitchFamily="34" charset="0"/>
              </a:rPr>
              <a:t>Contact Information - </a:t>
            </a:r>
            <a:r>
              <a:rPr lang="en-US" sz="2800" b="1" dirty="0">
                <a:solidFill>
                  <a:schemeClr val="bg1"/>
                </a:solidFill>
                <a:latin typeface="Aptos" panose="020B0004020202020204" pitchFamily="34" charset="0"/>
              </a:rPr>
              <a:t>Your Team</a:t>
            </a:r>
            <a:endParaRPr lang="en-US" sz="3600" b="1" dirty="0">
              <a:solidFill>
                <a:schemeClr val="bg1"/>
              </a:solidFill>
              <a:latin typeface="Aptos" panose="020B0004020202020204" pitchFamily="34" charset="0"/>
            </a:endParaRPr>
          </a:p>
        </p:txBody>
      </p:sp>
      <p:sp>
        <p:nvSpPr>
          <p:cNvPr id="3" name="Rectangle 2">
            <a:extLst>
              <a:ext uri="{FF2B5EF4-FFF2-40B4-BE49-F238E27FC236}">
                <a16:creationId xmlns:a16="http://schemas.microsoft.com/office/drawing/2014/main" id="{DC83DDEB-8146-852F-154D-B9CE8B4D9EEE}"/>
              </a:ext>
            </a:extLst>
          </p:cNvPr>
          <p:cNvSpPr/>
          <p:nvPr/>
        </p:nvSpPr>
        <p:spPr>
          <a:xfrm>
            <a:off x="5392028" y="1950688"/>
            <a:ext cx="3556029" cy="3323987"/>
          </a:xfrm>
          <a:prstGeom prst="rect">
            <a:avLst/>
          </a:prstGeom>
        </p:spPr>
        <p:txBody>
          <a:bodyPr wrap="square">
            <a:spAutoFit/>
          </a:bodyPr>
          <a:lstStyle/>
          <a:p>
            <a:pPr>
              <a:buClr>
                <a:srgbClr val="004B70"/>
              </a:buClr>
            </a:pPr>
            <a:r>
              <a:rPr lang="en-US" sz="1700" b="1" dirty="0">
                <a:solidFill>
                  <a:srgbClr val="004A70"/>
                </a:solidFill>
                <a:latin typeface="Aptos" panose="020B0004020202020204" pitchFamily="34" charset="0"/>
                <a:ea typeface="Axia" panose="020B0503030202020206" pitchFamily="34" charset="77"/>
                <a:cs typeface="Arial" panose="020B0604020202020204" pitchFamily="34" charset="0"/>
              </a:rPr>
              <a:t>Anne (Betsy) Condon, Sales Representative</a:t>
            </a:r>
          </a:p>
          <a:p>
            <a:pPr>
              <a:buClr>
                <a:srgbClr val="004B70"/>
              </a:buClr>
            </a:pPr>
            <a:r>
              <a:rPr lang="en-US" sz="1700" dirty="0">
                <a:solidFill>
                  <a:srgbClr val="004A70"/>
                </a:solidFill>
                <a:latin typeface="Aptos" panose="020B0004020202020204" pitchFamily="34" charset="0"/>
                <a:ea typeface="Axia" panose="020B0503030202020206" pitchFamily="34" charset="77"/>
                <a:cs typeface="Arial" panose="020B0604020202020204" pitchFamily="34" charset="0"/>
              </a:rPr>
              <a:t>m: 810-391-3948</a:t>
            </a:r>
          </a:p>
          <a:p>
            <a:pPr>
              <a:buClr>
                <a:srgbClr val="004B70"/>
              </a:buClr>
            </a:pPr>
            <a:r>
              <a:rPr lang="en-US" sz="1700" dirty="0">
                <a:solidFill>
                  <a:srgbClr val="003C5E"/>
                </a:solidFill>
                <a:latin typeface="Aptos" panose="020B0004020202020204" pitchFamily="34" charset="0"/>
                <a:ea typeface="Axia" panose="020B0503030202020206" pitchFamily="34" charset="77"/>
                <a:cs typeface="Arial" panose="020B0604020202020204" pitchFamily="34" charset="0"/>
              </a:rPr>
              <a:t>e: </a:t>
            </a:r>
            <a:r>
              <a:rPr lang="en-US" sz="1700" dirty="0">
                <a:solidFill>
                  <a:srgbClr val="003C5E"/>
                </a:solidFill>
                <a:latin typeface="Aptos" panose="020B0004020202020204" pitchFamily="34" charset="0"/>
                <a:ea typeface="Axia" panose="020B0503030202020206" pitchFamily="34" charset="77"/>
                <a:cs typeface="Arial" panose="020B0604020202020204" pitchFamily="34" charset="0"/>
                <a:hlinkClick r:id="rId3">
                  <a:extLst>
                    <a:ext uri="{A12FA001-AC4F-418D-AE19-62706E023703}">
                      <ahyp:hlinkClr xmlns:ahyp="http://schemas.microsoft.com/office/drawing/2018/hyperlinkcolor" val="tx"/>
                    </a:ext>
                  </a:extLst>
                </a:hlinkClick>
              </a:rPr>
              <a:t>anne.condon@mclaren.org</a:t>
            </a:r>
            <a:endParaRPr lang="en-US" sz="1700" dirty="0">
              <a:solidFill>
                <a:srgbClr val="003C5E"/>
              </a:solidFill>
              <a:latin typeface="Aptos" panose="020B0004020202020204" pitchFamily="34" charset="0"/>
              <a:ea typeface="Axia" panose="020B0503030202020206" pitchFamily="34" charset="77"/>
              <a:cs typeface="Arial" panose="020B0604020202020204" pitchFamily="34" charset="0"/>
            </a:endParaRPr>
          </a:p>
          <a:p>
            <a:pPr>
              <a:buClr>
                <a:srgbClr val="004B70"/>
              </a:buClr>
            </a:pPr>
            <a:endParaRPr lang="en-US" sz="1700" dirty="0">
              <a:solidFill>
                <a:srgbClr val="004A70"/>
              </a:solidFill>
              <a:latin typeface="Aptos" panose="020B0004020202020204" pitchFamily="34" charset="0"/>
              <a:ea typeface="Axia" panose="020B0503030202020206" pitchFamily="34" charset="77"/>
              <a:cs typeface="Arial" panose="020B0604020202020204" pitchFamily="34" charset="0"/>
            </a:endParaRPr>
          </a:p>
          <a:p>
            <a:pPr>
              <a:buClr>
                <a:srgbClr val="004B70"/>
              </a:buClr>
            </a:pPr>
            <a:endParaRPr lang="en-US" sz="800" dirty="0">
              <a:solidFill>
                <a:srgbClr val="004A70"/>
              </a:solidFill>
              <a:latin typeface="Aptos" panose="020B0004020202020204" pitchFamily="34" charset="0"/>
              <a:ea typeface="Axia" panose="020B0503030202020206" pitchFamily="34" charset="77"/>
              <a:cs typeface="Arial" panose="020B0604020202020204" pitchFamily="34" charset="0"/>
            </a:endParaRPr>
          </a:p>
          <a:p>
            <a:pPr>
              <a:buClr>
                <a:srgbClr val="004B70"/>
              </a:buClr>
            </a:pPr>
            <a:r>
              <a:rPr lang="en-US" sz="1700" b="1" dirty="0">
                <a:solidFill>
                  <a:srgbClr val="004A70"/>
                </a:solidFill>
                <a:latin typeface="Aptos" panose="020B0004020202020204" pitchFamily="34" charset="0"/>
                <a:ea typeface="Axia" panose="020B0503030202020206" pitchFamily="34" charset="77"/>
                <a:cs typeface="Arial" panose="020B0604020202020204" pitchFamily="34" charset="0"/>
              </a:rPr>
              <a:t>Jessie Weber, Supervisor, </a:t>
            </a:r>
          </a:p>
          <a:p>
            <a:pPr>
              <a:buClr>
                <a:srgbClr val="004B70"/>
              </a:buClr>
            </a:pPr>
            <a:r>
              <a:rPr lang="en-US" sz="1700" b="1" dirty="0">
                <a:solidFill>
                  <a:srgbClr val="004A70"/>
                </a:solidFill>
                <a:latin typeface="Aptos" panose="020B0004020202020204" pitchFamily="34" charset="0"/>
                <a:ea typeface="Axia" panose="020B0503030202020206" pitchFamily="34" charset="77"/>
                <a:cs typeface="Arial" panose="020B0604020202020204" pitchFamily="34" charset="0"/>
              </a:rPr>
              <a:t>Sales &amp; Marketing</a:t>
            </a:r>
          </a:p>
          <a:p>
            <a:pPr>
              <a:buClr>
                <a:srgbClr val="004B70"/>
              </a:buClr>
            </a:pPr>
            <a:r>
              <a:rPr lang="en-US" sz="1700" dirty="0">
                <a:solidFill>
                  <a:srgbClr val="004A70"/>
                </a:solidFill>
                <a:latin typeface="Aptos" panose="020B0004020202020204" pitchFamily="34" charset="0"/>
                <a:ea typeface="Axia" panose="020B0503030202020206" pitchFamily="34" charset="77"/>
                <a:cs typeface="Arial" panose="020B0604020202020204" pitchFamily="34" charset="0"/>
              </a:rPr>
              <a:t>m: 810-730-8740</a:t>
            </a:r>
          </a:p>
          <a:p>
            <a:pPr>
              <a:buClr>
                <a:srgbClr val="004B70"/>
              </a:buClr>
            </a:pPr>
            <a:r>
              <a:rPr lang="en-US" sz="1700" dirty="0">
                <a:solidFill>
                  <a:srgbClr val="004A70"/>
                </a:solidFill>
                <a:latin typeface="Aptos" panose="020B0004020202020204" pitchFamily="34" charset="0"/>
                <a:ea typeface="Axia" panose="020B0503030202020206" pitchFamily="34" charset="77"/>
                <a:cs typeface="Arial" panose="020B0604020202020204" pitchFamily="34" charset="0"/>
              </a:rPr>
              <a:t>e: </a:t>
            </a:r>
            <a:r>
              <a:rPr lang="en-US" sz="1700" dirty="0">
                <a:solidFill>
                  <a:srgbClr val="004A70"/>
                </a:solidFill>
                <a:latin typeface="Aptos" panose="020B0004020202020204" pitchFamily="34" charset="0"/>
                <a:ea typeface="Axia" panose="020B0503030202020206" pitchFamily="34" charset="77"/>
                <a:cs typeface="Arial" panose="020B0604020202020204" pitchFamily="34" charset="0"/>
                <a:hlinkClick r:id="rId4">
                  <a:extLst>
                    <a:ext uri="{A12FA001-AC4F-418D-AE19-62706E023703}">
                      <ahyp:hlinkClr xmlns:ahyp="http://schemas.microsoft.com/office/drawing/2018/hyperlinkcolor" val="tx"/>
                    </a:ext>
                  </a:extLst>
                </a:hlinkClick>
              </a:rPr>
              <a:t>jessie.weber@mclaren.org</a:t>
            </a:r>
            <a:endParaRPr lang="en-US" sz="1700" dirty="0">
              <a:solidFill>
                <a:srgbClr val="004A70"/>
              </a:solidFill>
              <a:latin typeface="Aptos" panose="020B0004020202020204" pitchFamily="34" charset="0"/>
              <a:ea typeface="Axia" panose="020B0503030202020206" pitchFamily="34" charset="77"/>
              <a:cs typeface="Arial" panose="020B0604020202020204" pitchFamily="34" charset="0"/>
            </a:endParaRPr>
          </a:p>
          <a:p>
            <a:pPr>
              <a:buClr>
                <a:srgbClr val="004B70"/>
              </a:buClr>
            </a:pPr>
            <a:endParaRPr lang="en-US" sz="800" dirty="0">
              <a:solidFill>
                <a:srgbClr val="1F497D"/>
              </a:solidFill>
              <a:latin typeface="Aptos" panose="020B0004020202020204" pitchFamily="34" charset="0"/>
              <a:ea typeface="Axia" panose="020B0503030202020206" pitchFamily="34" charset="77"/>
              <a:cs typeface="Arial" panose="020B0604020202020204" pitchFamily="34" charset="0"/>
            </a:endParaRPr>
          </a:p>
          <a:p>
            <a:pPr>
              <a:buClr>
                <a:srgbClr val="004B70"/>
              </a:buClr>
            </a:pPr>
            <a:endParaRPr lang="en-US" sz="800" dirty="0">
              <a:solidFill>
                <a:srgbClr val="1F497D"/>
              </a:solidFill>
              <a:latin typeface="Aptos" panose="020B0004020202020204" pitchFamily="34" charset="0"/>
              <a:ea typeface="Axia" panose="020B0503030202020206" pitchFamily="34" charset="77"/>
              <a:cs typeface="Arial" panose="020B0604020202020204" pitchFamily="34" charset="0"/>
            </a:endParaRPr>
          </a:p>
          <a:p>
            <a:pPr>
              <a:buClr>
                <a:srgbClr val="004B70"/>
              </a:buClr>
            </a:pPr>
            <a:endParaRPr lang="en-US" sz="1600" dirty="0">
              <a:solidFill>
                <a:srgbClr val="1F497D"/>
              </a:solidFill>
              <a:latin typeface="Aptos" panose="020B0004020202020204" pitchFamily="34" charset="0"/>
              <a:ea typeface="Axia" panose="020B0503030202020206" pitchFamily="34" charset="77"/>
              <a:cs typeface="Arial" panose="020B0604020202020204" pitchFamily="34" charset="0"/>
            </a:endParaRPr>
          </a:p>
          <a:p>
            <a:pPr marL="285750" indent="-285750">
              <a:buClr>
                <a:srgbClr val="004B70"/>
              </a:buClr>
              <a:buFont typeface="Wingdings" panose="05000000000000000000" pitchFamily="2" charset="2"/>
              <a:buChar char="§"/>
            </a:pPr>
            <a:endParaRPr lang="en-US" sz="1700" dirty="0">
              <a:solidFill>
                <a:srgbClr val="000000"/>
              </a:solidFill>
              <a:latin typeface="Aptos" panose="020B0004020202020204" pitchFamily="34" charset="0"/>
              <a:ea typeface="Axia" panose="020B0503030202020206" pitchFamily="34" charset="77"/>
              <a:cs typeface="Arial" panose="020B0604020202020204" pitchFamily="34" charset="0"/>
            </a:endParaRPr>
          </a:p>
        </p:txBody>
      </p:sp>
      <p:sp>
        <p:nvSpPr>
          <p:cNvPr id="7" name="TextBox 6">
            <a:extLst>
              <a:ext uri="{FF2B5EF4-FFF2-40B4-BE49-F238E27FC236}">
                <a16:creationId xmlns:a16="http://schemas.microsoft.com/office/drawing/2014/main" id="{F1F56E83-C9D6-47DD-9A40-EB9E67E8A904}"/>
              </a:ext>
            </a:extLst>
          </p:cNvPr>
          <p:cNvSpPr txBox="1"/>
          <p:nvPr/>
        </p:nvSpPr>
        <p:spPr>
          <a:xfrm>
            <a:off x="554372" y="4363916"/>
            <a:ext cx="4387442" cy="1231106"/>
          </a:xfrm>
          <a:prstGeom prst="rect">
            <a:avLst/>
          </a:prstGeom>
          <a:solidFill>
            <a:srgbClr val="BCE4E5"/>
          </a:solidFill>
        </p:spPr>
        <p:txBody>
          <a:bodyPr wrap="square" rtlCol="0">
            <a:spAutoFit/>
          </a:bodyPr>
          <a:lstStyle/>
          <a:p>
            <a:r>
              <a:rPr lang="en-US" b="1" dirty="0">
                <a:solidFill>
                  <a:srgbClr val="004A70"/>
                </a:solidFill>
                <a:latin typeface="Aptos" panose="020B0004020202020204" pitchFamily="34" charset="0"/>
              </a:rPr>
              <a:t>McLaren Medicare Member Services</a:t>
            </a:r>
          </a:p>
          <a:p>
            <a:r>
              <a:rPr lang="en-US" sz="1400" dirty="0">
                <a:solidFill>
                  <a:srgbClr val="004A70"/>
                </a:solidFill>
                <a:latin typeface="Aptos" panose="020B0004020202020204" pitchFamily="34" charset="0"/>
              </a:rPr>
              <a:t>833-358-2404 (TTY:711)</a:t>
            </a:r>
          </a:p>
          <a:p>
            <a:r>
              <a:rPr lang="en-US" sz="1400" dirty="0">
                <a:solidFill>
                  <a:srgbClr val="004A70"/>
                </a:solidFill>
                <a:latin typeface="Aptos" panose="020B0004020202020204" pitchFamily="34" charset="0"/>
              </a:rPr>
              <a:t>April 1 – September 30: Mon. – Fri. 8 a.m. to 8 p.m.</a:t>
            </a:r>
          </a:p>
          <a:p>
            <a:r>
              <a:rPr lang="en-US" sz="1400" dirty="0">
                <a:solidFill>
                  <a:srgbClr val="004A70"/>
                </a:solidFill>
                <a:latin typeface="Aptos" panose="020B0004020202020204" pitchFamily="34" charset="0"/>
              </a:rPr>
              <a:t>October 1 – March 31: 7 days a week, 8 a.m. to 8 p.m.</a:t>
            </a:r>
          </a:p>
          <a:p>
            <a:r>
              <a:rPr lang="en-US" sz="1400" dirty="0">
                <a:solidFill>
                  <a:srgbClr val="004A70"/>
                </a:solidFill>
                <a:latin typeface="Aptos" panose="020B0004020202020204" pitchFamily="34" charset="0"/>
              </a:rPr>
              <a:t>(Except Thanksgiving and Christmas days)</a:t>
            </a:r>
          </a:p>
        </p:txBody>
      </p:sp>
      <p:sp>
        <p:nvSpPr>
          <p:cNvPr id="9" name="TextBox 8">
            <a:extLst>
              <a:ext uri="{FF2B5EF4-FFF2-40B4-BE49-F238E27FC236}">
                <a16:creationId xmlns:a16="http://schemas.microsoft.com/office/drawing/2014/main" id="{FA8ADDC4-8800-4CA2-8C77-11C634D86805}"/>
              </a:ext>
            </a:extLst>
          </p:cNvPr>
          <p:cNvSpPr txBox="1"/>
          <p:nvPr/>
        </p:nvSpPr>
        <p:spPr>
          <a:xfrm>
            <a:off x="8948057" y="1950688"/>
            <a:ext cx="3556029" cy="3093154"/>
          </a:xfrm>
          <a:prstGeom prst="rect">
            <a:avLst/>
          </a:prstGeom>
          <a:noFill/>
        </p:spPr>
        <p:txBody>
          <a:bodyPr wrap="square" rtlCol="0" anchor="t">
            <a:spAutoFit/>
          </a:bodyPr>
          <a:lstStyle/>
          <a:p>
            <a:r>
              <a:rPr lang="en-US" sz="1700" b="1" dirty="0">
                <a:solidFill>
                  <a:srgbClr val="004A70"/>
                </a:solidFill>
                <a:latin typeface="Aptos" panose="020B0004020202020204" pitchFamily="34" charset="0"/>
                <a:ea typeface="Axia" panose="020B0503030202020206" pitchFamily="34" charset="77"/>
              </a:rPr>
              <a:t>Louann Hinton, Director, </a:t>
            </a:r>
            <a:br>
              <a:rPr lang="en-US" sz="1700" b="1" dirty="0">
                <a:solidFill>
                  <a:srgbClr val="004A70"/>
                </a:solidFill>
                <a:latin typeface="Aptos" panose="020B0004020202020204" pitchFamily="34" charset="0"/>
                <a:ea typeface="Axia" panose="020B0503030202020206" pitchFamily="34" charset="77"/>
              </a:rPr>
            </a:br>
            <a:r>
              <a:rPr lang="en-US" sz="1700" b="1" dirty="0">
                <a:solidFill>
                  <a:srgbClr val="004A70"/>
                </a:solidFill>
                <a:latin typeface="Aptos" panose="020B0004020202020204" pitchFamily="34" charset="0"/>
                <a:ea typeface="Axia" panose="020B0503030202020206" pitchFamily="34" charset="77"/>
              </a:rPr>
              <a:t>Sales &amp; Marketing</a:t>
            </a:r>
          </a:p>
          <a:p>
            <a:r>
              <a:rPr lang="en-US" sz="1700" dirty="0">
                <a:solidFill>
                  <a:srgbClr val="004A70"/>
                </a:solidFill>
                <a:latin typeface="Aptos" panose="020B0004020202020204" pitchFamily="34" charset="0"/>
                <a:ea typeface="Axia" panose="020B0503030202020206" pitchFamily="34" charset="77"/>
              </a:rPr>
              <a:t>m: 810-394-0136</a:t>
            </a:r>
          </a:p>
          <a:p>
            <a:r>
              <a:rPr lang="en-US" sz="1700" dirty="0">
                <a:solidFill>
                  <a:srgbClr val="004A70"/>
                </a:solidFill>
                <a:latin typeface="Aptos" panose="020B0004020202020204" pitchFamily="34" charset="0"/>
                <a:ea typeface="Axia" panose="020B0503030202020206" pitchFamily="34" charset="77"/>
              </a:rPr>
              <a:t>e: </a:t>
            </a:r>
            <a:r>
              <a:rPr lang="en-US" sz="1700" dirty="0">
                <a:solidFill>
                  <a:srgbClr val="004A70"/>
                </a:solidFill>
                <a:latin typeface="Aptos" panose="020B0004020202020204" pitchFamily="34" charset="0"/>
                <a:ea typeface="Axia" panose="020B0503030202020206" pitchFamily="34" charset="77"/>
                <a:hlinkClick r:id="rId5">
                  <a:extLst>
                    <a:ext uri="{A12FA001-AC4F-418D-AE19-62706E023703}">
                      <ahyp:hlinkClr xmlns:ahyp="http://schemas.microsoft.com/office/drawing/2018/hyperlinkcolor" val="tx"/>
                    </a:ext>
                  </a:extLst>
                </a:hlinkClick>
              </a:rPr>
              <a:t>louann.hinton@mclaren.org</a:t>
            </a:r>
            <a:endParaRPr lang="en-US" sz="1700" dirty="0">
              <a:solidFill>
                <a:srgbClr val="004A70"/>
              </a:solidFill>
              <a:latin typeface="Aptos" panose="020B0004020202020204" pitchFamily="34" charset="0"/>
              <a:ea typeface="Axia" panose="020B0503030202020206" pitchFamily="34" charset="77"/>
            </a:endParaRPr>
          </a:p>
          <a:p>
            <a:endParaRPr lang="en-US" sz="800" dirty="0">
              <a:solidFill>
                <a:srgbClr val="004A70"/>
              </a:solidFill>
              <a:latin typeface="Aptos" panose="020B0004020202020204" pitchFamily="34" charset="0"/>
              <a:ea typeface="Axia" panose="020B0503030202020206" pitchFamily="34" charset="77"/>
            </a:endParaRPr>
          </a:p>
          <a:p>
            <a:endParaRPr lang="en-US" sz="1700" b="1" dirty="0">
              <a:solidFill>
                <a:srgbClr val="004A70"/>
              </a:solidFill>
              <a:latin typeface="Aptos" panose="020B0004020202020204" pitchFamily="34" charset="0"/>
              <a:ea typeface="Axia" panose="020B0503030202020206" pitchFamily="34" charset="77"/>
            </a:endParaRPr>
          </a:p>
          <a:p>
            <a:pPr>
              <a:buClr>
                <a:srgbClr val="004B70"/>
              </a:buClr>
            </a:pPr>
            <a:r>
              <a:rPr lang="en-US" sz="1700" b="1" dirty="0">
                <a:solidFill>
                  <a:srgbClr val="004A70"/>
                </a:solidFill>
                <a:latin typeface="Aptos" panose="020B0004020202020204" pitchFamily="34" charset="0"/>
                <a:ea typeface="Axia" panose="020B0503030202020206" pitchFamily="34" charset="77"/>
                <a:cs typeface="Arial" panose="020B0604020202020204" pitchFamily="34" charset="0"/>
              </a:rPr>
              <a:t>Jennifer Mason</a:t>
            </a:r>
          </a:p>
          <a:p>
            <a:pPr>
              <a:buClr>
                <a:srgbClr val="004B70"/>
              </a:buClr>
            </a:pPr>
            <a:r>
              <a:rPr lang="en-US" sz="1700" b="1" dirty="0">
                <a:solidFill>
                  <a:srgbClr val="004A70"/>
                </a:solidFill>
                <a:latin typeface="Aptos" panose="020B0004020202020204" pitchFamily="34" charset="0"/>
                <a:ea typeface="Axia" panose="020B0503030202020206" pitchFamily="34" charset="77"/>
                <a:cs typeface="Arial" panose="020B0604020202020204" pitchFamily="34" charset="0"/>
              </a:rPr>
              <a:t>Sales &amp; Agent Support</a:t>
            </a:r>
          </a:p>
          <a:p>
            <a:pPr>
              <a:buClr>
                <a:srgbClr val="004B70"/>
              </a:buClr>
            </a:pPr>
            <a:r>
              <a:rPr lang="en-US" sz="1700" dirty="0">
                <a:solidFill>
                  <a:srgbClr val="004A70"/>
                </a:solidFill>
                <a:latin typeface="Aptos" panose="020B0004020202020204" pitchFamily="34" charset="0"/>
                <a:ea typeface="Axia" panose="020B0503030202020206" pitchFamily="34" charset="77"/>
                <a:cs typeface="Arial" panose="020B0604020202020204" pitchFamily="34" charset="0"/>
              </a:rPr>
              <a:t>m: 810-733-9592</a:t>
            </a:r>
          </a:p>
          <a:p>
            <a:pPr>
              <a:buClr>
                <a:srgbClr val="004B70"/>
              </a:buClr>
            </a:pPr>
            <a:r>
              <a:rPr lang="en-US" sz="1700" dirty="0">
                <a:solidFill>
                  <a:srgbClr val="004A70"/>
                </a:solidFill>
                <a:latin typeface="Aptos" panose="020B0004020202020204" pitchFamily="34" charset="0"/>
                <a:ea typeface="Axia" panose="020B0503030202020206" pitchFamily="34" charset="77"/>
                <a:cs typeface="Arial" panose="020B0604020202020204" pitchFamily="34" charset="0"/>
              </a:rPr>
              <a:t>e: </a:t>
            </a:r>
            <a:r>
              <a:rPr lang="en-US" sz="1700" dirty="0">
                <a:solidFill>
                  <a:srgbClr val="0563C1"/>
                </a:solidFill>
                <a:latin typeface="Aptos" panose="020B0004020202020204" pitchFamily="34" charset="0"/>
                <a:ea typeface="Axia" panose="020B0503030202020206" pitchFamily="34" charset="77"/>
                <a:cs typeface="Arial" panose="020B0604020202020204" pitchFamily="34" charset="0"/>
                <a:hlinkClick r:id="rId6">
                  <a:extLst>
                    <a:ext uri="{A12FA001-AC4F-418D-AE19-62706E023703}">
                      <ahyp:hlinkClr xmlns:ahyp="http://schemas.microsoft.com/office/drawing/2018/hyperlinkcolor" val="tx"/>
                    </a:ext>
                  </a:extLst>
                </a:hlinkClick>
              </a:rPr>
              <a:t>j</a:t>
            </a:r>
            <a:r>
              <a:rPr lang="en-US" sz="1700" dirty="0">
                <a:solidFill>
                  <a:srgbClr val="004A70"/>
                </a:solidFill>
                <a:latin typeface="Aptos" panose="020B0004020202020204" pitchFamily="34" charset="0"/>
                <a:ea typeface="Axia" panose="020B0503030202020206" pitchFamily="34" charset="77"/>
                <a:cs typeface="Arial" panose="020B0604020202020204" pitchFamily="34" charset="0"/>
                <a:hlinkClick r:id="rId6">
                  <a:extLst>
                    <a:ext uri="{A12FA001-AC4F-418D-AE19-62706E023703}">
                      <ahyp:hlinkClr xmlns:ahyp="http://schemas.microsoft.com/office/drawing/2018/hyperlinkcolor" val="tx"/>
                    </a:ext>
                  </a:extLst>
                </a:hlinkClick>
              </a:rPr>
              <a:t>ennifer.mason@mclaren.org</a:t>
            </a:r>
            <a:endParaRPr lang="en-US" sz="1700" dirty="0">
              <a:solidFill>
                <a:srgbClr val="004A70"/>
              </a:solidFill>
              <a:latin typeface="Aptos" panose="020B0004020202020204" pitchFamily="34" charset="0"/>
              <a:ea typeface="Axia" panose="020B0503030202020206" pitchFamily="34" charset="77"/>
              <a:cs typeface="Arial" panose="020B0604020202020204" pitchFamily="34" charset="0"/>
            </a:endParaRPr>
          </a:p>
          <a:p>
            <a:pPr>
              <a:buClr>
                <a:srgbClr val="004B70"/>
              </a:buClr>
            </a:pPr>
            <a:endParaRPr lang="en-US" sz="1700" dirty="0">
              <a:solidFill>
                <a:srgbClr val="004A70"/>
              </a:solidFill>
              <a:latin typeface="Aptos" panose="020B0004020202020204" pitchFamily="34" charset="0"/>
              <a:ea typeface="Axia" panose="020B0503030202020206" pitchFamily="34" charset="77"/>
              <a:cs typeface="Arial" panose="020B0604020202020204" pitchFamily="34" charset="0"/>
            </a:endParaRPr>
          </a:p>
          <a:p>
            <a:endParaRPr lang="en-US" sz="1700" dirty="0">
              <a:latin typeface="Aptos" panose="020B0004020202020204" pitchFamily="34" charset="0"/>
              <a:ea typeface="Axia" panose="020B0503030202020206" pitchFamily="34" charset="77"/>
            </a:endParaRPr>
          </a:p>
        </p:txBody>
      </p:sp>
      <p:sp>
        <p:nvSpPr>
          <p:cNvPr id="8" name="TextBox 7">
            <a:extLst>
              <a:ext uri="{FF2B5EF4-FFF2-40B4-BE49-F238E27FC236}">
                <a16:creationId xmlns:a16="http://schemas.microsoft.com/office/drawing/2014/main" id="{D1B75099-1CA6-3871-8543-D5AED7A9FAB7}"/>
              </a:ext>
            </a:extLst>
          </p:cNvPr>
          <p:cNvSpPr txBox="1"/>
          <p:nvPr/>
        </p:nvSpPr>
        <p:spPr>
          <a:xfrm>
            <a:off x="554371" y="1943117"/>
            <a:ext cx="4387442" cy="2215991"/>
          </a:xfrm>
          <a:prstGeom prst="rect">
            <a:avLst/>
          </a:prstGeom>
          <a:solidFill>
            <a:srgbClr val="BCE4E5"/>
          </a:solidFill>
          <a:ln w="38100">
            <a:noFill/>
          </a:ln>
        </p:spPr>
        <p:txBody>
          <a:bodyPr wrap="square">
            <a:spAutoFit/>
          </a:bodyPr>
          <a:lstStyle/>
          <a:p>
            <a:pPr algn="ctr"/>
            <a:r>
              <a:rPr lang="en-US" sz="1800" b="1" dirty="0">
                <a:solidFill>
                  <a:srgbClr val="004A70"/>
                </a:solidFill>
                <a:latin typeface="Aptos" panose="020B0004020202020204" pitchFamily="34" charset="0"/>
                <a:ea typeface="Axia" panose="020B0503030202020206" pitchFamily="34" charset="77"/>
                <a:cs typeface="Arial" panose="020B0604020202020204" pitchFamily="34" charset="0"/>
                <a:hlinkClick r:id="rId7">
                  <a:extLst>
                    <a:ext uri="{A12FA001-AC4F-418D-AE19-62706E023703}">
                      <ahyp:hlinkClr xmlns:ahyp="http://schemas.microsoft.com/office/drawing/2018/hyperlinkcolor" val="tx"/>
                    </a:ext>
                  </a:extLst>
                </a:hlinkClick>
              </a:rPr>
              <a:t>MHPagentservices@mclaren.org</a:t>
            </a:r>
            <a:r>
              <a:rPr lang="en-US" sz="1800" b="1" dirty="0">
                <a:solidFill>
                  <a:srgbClr val="004A70"/>
                </a:solidFill>
                <a:latin typeface="Aptos" panose="020B0004020202020204" pitchFamily="34" charset="0"/>
                <a:ea typeface="Axia" panose="020B0503030202020206" pitchFamily="34" charset="77"/>
                <a:cs typeface="Arial" panose="020B0604020202020204" pitchFamily="34" charset="0"/>
              </a:rPr>
              <a:t> </a:t>
            </a:r>
          </a:p>
          <a:p>
            <a:pPr algn="ctr"/>
            <a:r>
              <a:rPr lang="en-US" sz="1800" b="1" dirty="0">
                <a:solidFill>
                  <a:srgbClr val="004A70"/>
                </a:solidFill>
                <a:latin typeface="Aptos" panose="020B0004020202020204" pitchFamily="34" charset="0"/>
                <a:ea typeface="Axia" panose="020B0503030202020206" pitchFamily="34" charset="77"/>
                <a:cs typeface="Arial" panose="020B0604020202020204" pitchFamily="34" charset="0"/>
              </a:rPr>
              <a:t>or call us at: </a:t>
            </a:r>
          </a:p>
          <a:p>
            <a:pPr algn="ctr"/>
            <a:r>
              <a:rPr lang="en-US" sz="1800" b="1" dirty="0">
                <a:solidFill>
                  <a:srgbClr val="004A70"/>
                </a:solidFill>
                <a:latin typeface="Aptos" panose="020B0004020202020204" pitchFamily="34" charset="0"/>
                <a:ea typeface="Axia" panose="020B0503030202020206" pitchFamily="34" charset="77"/>
                <a:cs typeface="Arial" panose="020B0604020202020204" pitchFamily="34" charset="0"/>
              </a:rPr>
              <a:t>1-888-327-0671, Optio</a:t>
            </a:r>
            <a:r>
              <a:rPr lang="en-US" b="1" dirty="0">
                <a:solidFill>
                  <a:srgbClr val="004A70"/>
                </a:solidFill>
                <a:latin typeface="Aptos" panose="020B0004020202020204" pitchFamily="34" charset="0"/>
                <a:ea typeface="Axia" panose="020B0503030202020206" pitchFamily="34" charset="77"/>
                <a:cs typeface="Arial" panose="020B0604020202020204" pitchFamily="34" charset="0"/>
              </a:rPr>
              <a:t>n 3</a:t>
            </a:r>
            <a:r>
              <a:rPr lang="en-US" sz="1800" b="1" dirty="0">
                <a:solidFill>
                  <a:srgbClr val="004A70"/>
                </a:solidFill>
                <a:latin typeface="Aptos" panose="020B0004020202020204" pitchFamily="34" charset="0"/>
                <a:ea typeface="Axia" panose="020B0503030202020206" pitchFamily="34" charset="77"/>
                <a:cs typeface="Arial" panose="020B0604020202020204" pitchFamily="34" charset="0"/>
              </a:rPr>
              <a:t> </a:t>
            </a:r>
          </a:p>
          <a:p>
            <a:pPr algn="ctr"/>
            <a:endParaRPr lang="en-US" sz="800" b="1" dirty="0">
              <a:solidFill>
                <a:srgbClr val="004A70"/>
              </a:solidFill>
              <a:latin typeface="Aptos" panose="020B0004020202020204" pitchFamily="34" charset="0"/>
              <a:ea typeface="Axia" panose="020B0503030202020206" pitchFamily="34" charset="77"/>
              <a:cs typeface="Arial" panose="020B0604020202020204" pitchFamily="34" charset="0"/>
            </a:endParaRPr>
          </a:p>
          <a:p>
            <a:pPr marL="285750" indent="-285750">
              <a:buClr>
                <a:srgbClr val="004B70"/>
              </a:buClr>
              <a:buFont typeface="Wingdings" panose="05000000000000000000" pitchFamily="2" charset="2"/>
              <a:buChar char="§"/>
            </a:pPr>
            <a:r>
              <a:rPr lang="en-US" sz="1800" b="1" dirty="0">
                <a:solidFill>
                  <a:srgbClr val="004A70"/>
                </a:solidFill>
                <a:latin typeface="Aptos" panose="020B0004020202020204" pitchFamily="34" charset="0"/>
                <a:ea typeface="Axia" panose="020B0503030202020206" pitchFamily="34" charset="77"/>
                <a:cs typeface="Arial" panose="020B0604020202020204" pitchFamily="34" charset="0"/>
              </a:rPr>
              <a:t>Get appointed with McLaren</a:t>
            </a:r>
          </a:p>
          <a:p>
            <a:pPr marL="285750" indent="-285750">
              <a:buClr>
                <a:srgbClr val="004B70"/>
              </a:buClr>
              <a:buFont typeface="Wingdings" panose="05000000000000000000" pitchFamily="2" charset="2"/>
              <a:buChar char="§"/>
            </a:pPr>
            <a:r>
              <a:rPr lang="en-US" sz="1800" b="1" dirty="0">
                <a:solidFill>
                  <a:srgbClr val="004A70"/>
                </a:solidFill>
                <a:latin typeface="Aptos" panose="020B0004020202020204" pitchFamily="34" charset="0"/>
                <a:ea typeface="Axia" panose="020B0503030202020206" pitchFamily="34" charset="77"/>
                <a:cs typeface="Arial" panose="020B0604020202020204" pitchFamily="34" charset="0"/>
              </a:rPr>
              <a:t>Application issues</a:t>
            </a:r>
          </a:p>
          <a:p>
            <a:pPr marL="285750" indent="-285750">
              <a:buClr>
                <a:srgbClr val="004B70"/>
              </a:buClr>
              <a:buFont typeface="Wingdings" panose="05000000000000000000" pitchFamily="2" charset="2"/>
              <a:buChar char="§"/>
            </a:pPr>
            <a:r>
              <a:rPr lang="en-US" sz="1800" b="1" dirty="0">
                <a:solidFill>
                  <a:srgbClr val="004A70"/>
                </a:solidFill>
                <a:latin typeface="Aptos" panose="020B0004020202020204" pitchFamily="34" charset="0"/>
                <a:ea typeface="Axia" panose="020B0503030202020206" pitchFamily="34" charset="77"/>
                <a:cs typeface="Arial" panose="020B0604020202020204" pitchFamily="34" charset="0"/>
              </a:rPr>
              <a:t>General questions</a:t>
            </a:r>
          </a:p>
          <a:p>
            <a:pPr marL="285750" indent="-285750">
              <a:buClr>
                <a:srgbClr val="004B70"/>
              </a:buClr>
              <a:buFont typeface="Wingdings" panose="05000000000000000000" pitchFamily="2" charset="2"/>
              <a:buChar char="§"/>
            </a:pPr>
            <a:r>
              <a:rPr lang="en-US" sz="1800" b="1" dirty="0">
                <a:solidFill>
                  <a:srgbClr val="004A70"/>
                </a:solidFill>
                <a:latin typeface="Aptos" panose="020B0004020202020204" pitchFamily="34" charset="0"/>
                <a:ea typeface="Axia" panose="020B0503030202020206" pitchFamily="34" charset="77"/>
                <a:cs typeface="Arial" panose="020B0604020202020204" pitchFamily="34" charset="0"/>
              </a:rPr>
              <a:t>Commission inquiry</a:t>
            </a:r>
          </a:p>
        </p:txBody>
      </p:sp>
      <p:sp>
        <p:nvSpPr>
          <p:cNvPr id="2" name="Slide Number Placeholder 6">
            <a:extLst>
              <a:ext uri="{FF2B5EF4-FFF2-40B4-BE49-F238E27FC236}">
                <a16:creationId xmlns:a16="http://schemas.microsoft.com/office/drawing/2014/main" id="{3F33B943-E865-D00C-E35C-FCAF69367321}"/>
              </a:ext>
            </a:extLst>
          </p:cNvPr>
          <p:cNvSpPr txBox="1">
            <a:spLocks/>
          </p:cNvSpPr>
          <p:nvPr/>
        </p:nvSpPr>
        <p:spPr>
          <a:xfrm>
            <a:off x="9135299" y="6406584"/>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F650146-6B97-8947-8A6A-007B49C06F2E}" type="slidenum">
              <a:rPr lang="en-US" smtClean="0"/>
              <a:pPr/>
              <a:t>22</a:t>
            </a:fld>
            <a:endParaRPr lang="en-US" dirty="0"/>
          </a:p>
        </p:txBody>
      </p:sp>
      <p:pic>
        <p:nvPicPr>
          <p:cNvPr id="12" name="Picture 11">
            <a:extLst>
              <a:ext uri="{FF2B5EF4-FFF2-40B4-BE49-F238E27FC236}">
                <a16:creationId xmlns:a16="http://schemas.microsoft.com/office/drawing/2014/main" id="{8E031FD5-7937-CD79-D234-CC54CA197897}"/>
              </a:ext>
            </a:extLst>
          </p:cNvPr>
          <p:cNvPicPr>
            <a:picLocks noChangeAspect="1"/>
          </p:cNvPicPr>
          <p:nvPr/>
        </p:nvPicPr>
        <p:blipFill>
          <a:blip r:embed="rId8"/>
          <a:stretch>
            <a:fillRect/>
          </a:stretch>
        </p:blipFill>
        <p:spPr>
          <a:xfrm>
            <a:off x="9195318" y="5927154"/>
            <a:ext cx="2198109" cy="726196"/>
          </a:xfrm>
          <a:prstGeom prst="rect">
            <a:avLst/>
          </a:prstGeom>
        </p:spPr>
      </p:pic>
      <p:grpSp>
        <p:nvGrpSpPr>
          <p:cNvPr id="11" name="Group 10">
            <a:extLst>
              <a:ext uri="{FF2B5EF4-FFF2-40B4-BE49-F238E27FC236}">
                <a16:creationId xmlns:a16="http://schemas.microsoft.com/office/drawing/2014/main" id="{5182D43F-34B8-9083-039A-0650A61831AE}"/>
              </a:ext>
            </a:extLst>
          </p:cNvPr>
          <p:cNvGrpSpPr/>
          <p:nvPr/>
        </p:nvGrpSpPr>
        <p:grpSpPr>
          <a:xfrm>
            <a:off x="166634" y="112887"/>
            <a:ext cx="1308882" cy="1240973"/>
            <a:chOff x="6081833" y="4654340"/>
            <a:chExt cx="1947180" cy="1856779"/>
          </a:xfrm>
        </p:grpSpPr>
        <p:sp>
          <p:nvSpPr>
            <p:cNvPr id="10" name="Oval 9">
              <a:extLst>
                <a:ext uri="{FF2B5EF4-FFF2-40B4-BE49-F238E27FC236}">
                  <a16:creationId xmlns:a16="http://schemas.microsoft.com/office/drawing/2014/main" id="{A5639047-E9F6-C578-BC72-89B607C9AE41}"/>
                </a:ext>
              </a:extLst>
            </p:cNvPr>
            <p:cNvSpPr/>
            <p:nvPr/>
          </p:nvSpPr>
          <p:spPr>
            <a:xfrm rot="20457440">
              <a:off x="6081833" y="4654340"/>
              <a:ext cx="1947180" cy="1856779"/>
            </a:xfrm>
            <a:prstGeom prst="ellipse">
              <a:avLst/>
            </a:prstGeom>
            <a:solidFill>
              <a:srgbClr val="BCE4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phic 5" descr="Call center with solid fill">
              <a:extLst>
                <a:ext uri="{FF2B5EF4-FFF2-40B4-BE49-F238E27FC236}">
                  <a16:creationId xmlns:a16="http://schemas.microsoft.com/office/drawing/2014/main" id="{707FEB3F-9F51-4E3B-67BB-B625C7CC3043}"/>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rot="486339">
              <a:off x="6319593" y="4771893"/>
              <a:ext cx="1471662" cy="1471662"/>
            </a:xfrm>
            <a:prstGeom prst="rect">
              <a:avLst/>
            </a:prstGeom>
          </p:spPr>
        </p:pic>
      </p:grpSp>
      <p:sp>
        <p:nvSpPr>
          <p:cNvPr id="13" name="TextBox 12">
            <a:extLst>
              <a:ext uri="{FF2B5EF4-FFF2-40B4-BE49-F238E27FC236}">
                <a16:creationId xmlns:a16="http://schemas.microsoft.com/office/drawing/2014/main" id="{3FC6CE40-527E-E694-AB10-BE4C58A3F52E}"/>
              </a:ext>
            </a:extLst>
          </p:cNvPr>
          <p:cNvSpPr txBox="1"/>
          <p:nvPr/>
        </p:nvSpPr>
        <p:spPr>
          <a:xfrm>
            <a:off x="8110635" y="86291"/>
            <a:ext cx="4081365" cy="707886"/>
          </a:xfrm>
          <a:prstGeom prst="rect">
            <a:avLst/>
          </a:prstGeom>
          <a:noFill/>
        </p:spPr>
        <p:txBody>
          <a:bodyPr wrap="square">
            <a:spAutoFit/>
          </a:bodyPr>
          <a:lstStyle/>
          <a:p>
            <a:r>
              <a:rPr lang="en-US" sz="800" b="0" i="1" dirty="0">
                <a:solidFill>
                  <a:schemeClr val="bg2"/>
                </a:solidFill>
                <a:effectLst/>
                <a:latin typeface="Roboto" panose="02000000000000000000" pitchFamily="2" charset="0"/>
              </a:rPr>
              <a:t>Agent/Broker use only. Confidential and proprietary. Not to be distributed or shared with Medicare beneficiaries. Distribution to any person or company is prohibited and may be grounds for contract termination. The plan and benefit information contained in this document is pending government approval and subject to change. Final 2027 plan and benefit information may be discussed with beneficiaries on or after October 1.</a:t>
            </a:r>
            <a:endParaRPr lang="en-US" sz="800" i="1" dirty="0">
              <a:solidFill>
                <a:schemeClr val="bg2"/>
              </a:solidFill>
            </a:endParaRPr>
          </a:p>
        </p:txBody>
      </p:sp>
    </p:spTree>
    <p:extLst>
      <p:ext uri="{BB962C8B-B14F-4D97-AF65-F5344CB8AC3E}">
        <p14:creationId xmlns:p14="http://schemas.microsoft.com/office/powerpoint/2010/main" val="13600325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CDA58316-7532-3D6A-FCDB-29A5535DEF9C}"/>
              </a:ext>
            </a:extLst>
          </p:cNvPr>
          <p:cNvPicPr>
            <a:picLocks noChangeAspect="1"/>
          </p:cNvPicPr>
          <p:nvPr/>
        </p:nvPicPr>
        <p:blipFill>
          <a:blip r:embed="rId2"/>
          <a:srcRect b="78544"/>
          <a:stretch>
            <a:fillRect/>
          </a:stretch>
        </p:blipFill>
        <p:spPr>
          <a:xfrm>
            <a:off x="0" y="0"/>
            <a:ext cx="12192000" cy="1471449"/>
          </a:xfrm>
          <a:prstGeom prst="rect">
            <a:avLst/>
          </a:prstGeom>
        </p:spPr>
      </p:pic>
      <p:sp>
        <p:nvSpPr>
          <p:cNvPr id="5" name="TextBox 4">
            <a:extLst>
              <a:ext uri="{FF2B5EF4-FFF2-40B4-BE49-F238E27FC236}">
                <a16:creationId xmlns:a16="http://schemas.microsoft.com/office/drawing/2014/main" id="{E2FB78F1-2A8F-F2C1-407E-2416A8A7154C}"/>
              </a:ext>
            </a:extLst>
          </p:cNvPr>
          <p:cNvSpPr txBox="1"/>
          <p:nvPr/>
        </p:nvSpPr>
        <p:spPr>
          <a:xfrm>
            <a:off x="568210" y="550274"/>
            <a:ext cx="4613451" cy="646331"/>
          </a:xfrm>
          <a:prstGeom prst="rect">
            <a:avLst/>
          </a:prstGeom>
          <a:noFill/>
        </p:spPr>
        <p:txBody>
          <a:bodyPr wrap="square" rtlCol="0">
            <a:spAutoFit/>
          </a:bodyPr>
          <a:lstStyle/>
          <a:p>
            <a:r>
              <a:rPr lang="en-US" sz="3600" b="1" dirty="0">
                <a:solidFill>
                  <a:schemeClr val="bg1"/>
                </a:solidFill>
                <a:latin typeface="Aptos" panose="020B0004020202020204" pitchFamily="34" charset="0"/>
              </a:rPr>
              <a:t>McLaren Medicare </a:t>
            </a:r>
          </a:p>
        </p:txBody>
      </p:sp>
      <p:sp>
        <p:nvSpPr>
          <p:cNvPr id="3" name="Rectangle 2">
            <a:extLst>
              <a:ext uri="{FF2B5EF4-FFF2-40B4-BE49-F238E27FC236}">
                <a16:creationId xmlns:a16="http://schemas.microsoft.com/office/drawing/2014/main" id="{DC83DDEB-8146-852F-154D-B9CE8B4D9EEE}"/>
              </a:ext>
            </a:extLst>
          </p:cNvPr>
          <p:cNvSpPr/>
          <p:nvPr/>
        </p:nvSpPr>
        <p:spPr>
          <a:xfrm>
            <a:off x="4227602" y="1712782"/>
            <a:ext cx="5326121" cy="1138773"/>
          </a:xfrm>
          <a:prstGeom prst="rect">
            <a:avLst/>
          </a:prstGeom>
        </p:spPr>
        <p:txBody>
          <a:bodyPr wrap="square">
            <a:spAutoFit/>
          </a:bodyPr>
          <a:lstStyle/>
          <a:p>
            <a:endParaRPr lang="en-US" sz="1700" dirty="0">
              <a:solidFill>
                <a:srgbClr val="000000"/>
              </a:solidFill>
              <a:latin typeface="Axia" panose="020B0503030202020206" pitchFamily="34" charset="77"/>
              <a:ea typeface="Axia" panose="020B0503030202020206" pitchFamily="34" charset="77"/>
              <a:cs typeface="Arial" panose="020B0604020202020204" pitchFamily="34" charset="0"/>
            </a:endParaRPr>
          </a:p>
          <a:p>
            <a:endParaRPr lang="en-US" sz="1700" dirty="0">
              <a:solidFill>
                <a:srgbClr val="000000"/>
              </a:solidFill>
              <a:latin typeface="Axia" panose="020B0503030202020206" pitchFamily="34" charset="77"/>
              <a:ea typeface="Axia" panose="020B0503030202020206" pitchFamily="34" charset="77"/>
              <a:cs typeface="Arial" panose="020B0604020202020204" pitchFamily="34" charset="0"/>
            </a:endParaRPr>
          </a:p>
          <a:p>
            <a:endParaRPr lang="en-US" sz="1700" dirty="0">
              <a:solidFill>
                <a:srgbClr val="000000"/>
              </a:solidFill>
              <a:latin typeface="Axia" panose="020B0503030202020206" pitchFamily="34" charset="77"/>
              <a:ea typeface="Axia" panose="020B0503030202020206" pitchFamily="34" charset="77"/>
              <a:cs typeface="Arial" panose="020B0604020202020204" pitchFamily="34" charset="0"/>
            </a:endParaRPr>
          </a:p>
          <a:p>
            <a:endParaRPr lang="en-US" sz="1700" dirty="0">
              <a:solidFill>
                <a:srgbClr val="000000"/>
              </a:solidFill>
              <a:latin typeface="Axia" panose="020B0503030202020206" pitchFamily="34" charset="77"/>
              <a:ea typeface="Axia" panose="020B0503030202020206" pitchFamily="34" charset="77"/>
              <a:cs typeface="Arial" panose="020B0604020202020204" pitchFamily="34" charset="0"/>
            </a:endParaRPr>
          </a:p>
        </p:txBody>
      </p:sp>
      <p:sp>
        <p:nvSpPr>
          <p:cNvPr id="14" name="TextBox 13">
            <a:extLst>
              <a:ext uri="{FF2B5EF4-FFF2-40B4-BE49-F238E27FC236}">
                <a16:creationId xmlns:a16="http://schemas.microsoft.com/office/drawing/2014/main" id="{686B9F8F-88D8-480C-BD9F-A004392A7278}"/>
              </a:ext>
            </a:extLst>
          </p:cNvPr>
          <p:cNvSpPr txBox="1"/>
          <p:nvPr/>
        </p:nvSpPr>
        <p:spPr>
          <a:xfrm>
            <a:off x="1350435" y="3177582"/>
            <a:ext cx="4613451" cy="1107996"/>
          </a:xfrm>
          <a:prstGeom prst="rect">
            <a:avLst/>
          </a:prstGeom>
          <a:noFill/>
        </p:spPr>
        <p:txBody>
          <a:bodyPr wrap="square" rtlCol="0">
            <a:spAutoFit/>
          </a:bodyPr>
          <a:lstStyle/>
          <a:p>
            <a:r>
              <a:rPr lang="en-US" sz="6600" b="1" dirty="0">
                <a:solidFill>
                  <a:srgbClr val="1F497D"/>
                </a:solidFill>
                <a:latin typeface="Aptos" panose="020B0004020202020204" pitchFamily="34" charset="0"/>
              </a:rPr>
              <a:t>Thank you!</a:t>
            </a:r>
          </a:p>
        </p:txBody>
      </p:sp>
      <p:sp>
        <p:nvSpPr>
          <p:cNvPr id="2" name="Slide Number Placeholder 6">
            <a:extLst>
              <a:ext uri="{FF2B5EF4-FFF2-40B4-BE49-F238E27FC236}">
                <a16:creationId xmlns:a16="http://schemas.microsoft.com/office/drawing/2014/main" id="{317A6873-A674-E065-F527-04C28F6FBBBD}"/>
              </a:ext>
            </a:extLst>
          </p:cNvPr>
          <p:cNvSpPr txBox="1">
            <a:spLocks/>
          </p:cNvSpPr>
          <p:nvPr/>
        </p:nvSpPr>
        <p:spPr>
          <a:xfrm>
            <a:off x="9135299" y="6406584"/>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F650146-6B97-8947-8A6A-007B49C06F2E}" type="slidenum">
              <a:rPr lang="en-US" smtClean="0"/>
              <a:pPr/>
              <a:t>23</a:t>
            </a:fld>
            <a:endParaRPr lang="en-US" dirty="0"/>
          </a:p>
        </p:txBody>
      </p:sp>
      <p:pic>
        <p:nvPicPr>
          <p:cNvPr id="9" name="Picture 8">
            <a:extLst>
              <a:ext uri="{FF2B5EF4-FFF2-40B4-BE49-F238E27FC236}">
                <a16:creationId xmlns:a16="http://schemas.microsoft.com/office/drawing/2014/main" id="{3B790DA5-08DE-8E06-441E-34485E9F9411}"/>
              </a:ext>
            </a:extLst>
          </p:cNvPr>
          <p:cNvPicPr>
            <a:picLocks noChangeAspect="1"/>
          </p:cNvPicPr>
          <p:nvPr/>
        </p:nvPicPr>
        <p:blipFill>
          <a:blip r:embed="rId3"/>
          <a:stretch>
            <a:fillRect/>
          </a:stretch>
        </p:blipFill>
        <p:spPr>
          <a:xfrm>
            <a:off x="9195318" y="5927154"/>
            <a:ext cx="2198109" cy="726196"/>
          </a:xfrm>
          <a:prstGeom prst="rect">
            <a:avLst/>
          </a:prstGeom>
        </p:spPr>
      </p:pic>
      <p:sp>
        <p:nvSpPr>
          <p:cNvPr id="6" name="Oval 5">
            <a:extLst>
              <a:ext uri="{FF2B5EF4-FFF2-40B4-BE49-F238E27FC236}">
                <a16:creationId xmlns:a16="http://schemas.microsoft.com/office/drawing/2014/main" id="{35EAA546-4F13-F3C0-CE2E-CB3AE0822D2A}"/>
              </a:ext>
            </a:extLst>
          </p:cNvPr>
          <p:cNvSpPr/>
          <p:nvPr/>
        </p:nvSpPr>
        <p:spPr>
          <a:xfrm rot="20530614">
            <a:off x="6616150" y="2149548"/>
            <a:ext cx="3333476" cy="3058216"/>
          </a:xfrm>
          <a:prstGeom prst="ellipse">
            <a:avLst/>
          </a:prstGeom>
          <a:solidFill>
            <a:srgbClr val="BCE4E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Graphic 11" descr="Comment Heart with solid fill">
            <a:extLst>
              <a:ext uri="{FF2B5EF4-FFF2-40B4-BE49-F238E27FC236}">
                <a16:creationId xmlns:a16="http://schemas.microsoft.com/office/drawing/2014/main" id="{35B10A9F-4059-2E5B-B368-F636B5C521F2}"/>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flipH="1">
            <a:off x="7229598" y="2661557"/>
            <a:ext cx="2079669" cy="2079669"/>
          </a:xfrm>
          <a:prstGeom prst="rect">
            <a:avLst/>
          </a:prstGeom>
        </p:spPr>
      </p:pic>
      <p:sp>
        <p:nvSpPr>
          <p:cNvPr id="7" name="TextBox 6">
            <a:extLst>
              <a:ext uri="{FF2B5EF4-FFF2-40B4-BE49-F238E27FC236}">
                <a16:creationId xmlns:a16="http://schemas.microsoft.com/office/drawing/2014/main" id="{1F30D250-378E-C10D-236E-FBDC1E78EDDA}"/>
              </a:ext>
            </a:extLst>
          </p:cNvPr>
          <p:cNvSpPr txBox="1"/>
          <p:nvPr/>
        </p:nvSpPr>
        <p:spPr>
          <a:xfrm>
            <a:off x="8110635" y="86291"/>
            <a:ext cx="4081365" cy="707886"/>
          </a:xfrm>
          <a:prstGeom prst="rect">
            <a:avLst/>
          </a:prstGeom>
          <a:noFill/>
        </p:spPr>
        <p:txBody>
          <a:bodyPr wrap="square">
            <a:spAutoFit/>
          </a:bodyPr>
          <a:lstStyle/>
          <a:p>
            <a:r>
              <a:rPr lang="en-US" sz="800" b="0" i="1" dirty="0">
                <a:solidFill>
                  <a:schemeClr val="bg2"/>
                </a:solidFill>
                <a:effectLst/>
                <a:latin typeface="Roboto" panose="02000000000000000000" pitchFamily="2" charset="0"/>
              </a:rPr>
              <a:t>Agent/Broker use only. Confidential and proprietary. Not to be distributed or shared with Medicare beneficiaries. Distribution to any person or company is prohibited and may be grounds for contract termination. The plan and benefit information contained in this document is pending government approval and subject to change. Final 2027 plan and benefit information may be discussed with beneficiaries on or after October 1.</a:t>
            </a:r>
            <a:endParaRPr lang="en-US" sz="800" i="1" dirty="0">
              <a:solidFill>
                <a:schemeClr val="bg2"/>
              </a:solidFill>
            </a:endParaRPr>
          </a:p>
        </p:txBody>
      </p:sp>
    </p:spTree>
    <p:extLst>
      <p:ext uri="{BB962C8B-B14F-4D97-AF65-F5344CB8AC3E}">
        <p14:creationId xmlns:p14="http://schemas.microsoft.com/office/powerpoint/2010/main" val="14144050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89d1cdae-a162-4a9a-93a3-d75e8615c5eb"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9919D9BDE6B1F4A94AD3AECF1AA31CE" ma:contentTypeVersion="18" ma:contentTypeDescription="Create a new document." ma:contentTypeScope="" ma:versionID="5d979d8d32db87a4e20642e789cba5ce">
  <xsd:schema xmlns:xsd="http://www.w3.org/2001/XMLSchema" xmlns:xs="http://www.w3.org/2001/XMLSchema" xmlns:p="http://schemas.microsoft.com/office/2006/metadata/properties" xmlns:ns3="8138b3e3-eef6-4720-a4c9-8867114b85bc" xmlns:ns4="89d1cdae-a162-4a9a-93a3-d75e8615c5eb" targetNamespace="http://schemas.microsoft.com/office/2006/metadata/properties" ma:root="true" ma:fieldsID="8d6f5832c55487e94fe2bfe3634483e9" ns3:_="" ns4:_="">
    <xsd:import namespace="8138b3e3-eef6-4720-a4c9-8867114b85bc"/>
    <xsd:import namespace="89d1cdae-a162-4a9a-93a3-d75e8615c5eb"/>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element ref="ns4:MediaServiceDateTaken" minOccurs="0"/>
                <xsd:element ref="ns4:MediaLengthInSeconds" minOccurs="0"/>
                <xsd:element ref="ns4:MediaServiceAutoTags" minOccurs="0"/>
                <xsd:element ref="ns4:MediaServiceGenerationTime" minOccurs="0"/>
                <xsd:element ref="ns4:MediaServiceEventHashCode" minOccurs="0"/>
                <xsd:element ref="ns4:MediaServiceOCR" minOccurs="0"/>
                <xsd:element ref="ns4:_activity" minOccurs="0"/>
                <xsd:element ref="ns4:MediaServiceObjectDetectorVersions" minOccurs="0"/>
                <xsd:element ref="ns4:MediaServiceSearchProperties" minOccurs="0"/>
                <xsd:element ref="ns4:MediaServiceSystemTags" minOccurs="0"/>
                <xsd:element ref="ns4: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138b3e3-eef6-4720-a4c9-8867114b85b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9d1cdae-a162-4a9a-93a3-d75e8615c5eb"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LengthInSeconds" ma:index="16" nillable="true" ma:displayName="Length (seconds)" ma:internalName="MediaLengthInSeconds" ma:readOnly="true">
      <xsd:simpleType>
        <xsd:restriction base="dms:Unknown"/>
      </xsd:simpleType>
    </xsd:element>
    <xsd:element name="MediaServiceAutoTags" ma:index="17" nillable="true" ma:displayName="Tags" ma:internalName="MediaServiceAutoTags"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_activity" ma:index="21" nillable="true" ma:displayName="_activity" ma:hidden="true" ma:internalName="_activity">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Location" ma:index="25"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35009F8-B013-4494-BAAD-386558D82347}">
  <ds:schemaRefs>
    <ds:schemaRef ds:uri="http://schemas.microsoft.com/sharepoint/v3/contenttype/forms"/>
  </ds:schemaRefs>
</ds:datastoreItem>
</file>

<file path=customXml/itemProps2.xml><?xml version="1.0" encoding="utf-8"?>
<ds:datastoreItem xmlns:ds="http://schemas.openxmlformats.org/officeDocument/2006/customXml" ds:itemID="{91EA3914-C839-4D67-8284-E454BD972FD3}">
  <ds:schemaRefs>
    <ds:schemaRef ds:uri="http://schemas.microsoft.com/office/2006/documentManagement/types"/>
    <ds:schemaRef ds:uri="89d1cdae-a162-4a9a-93a3-d75e8615c5eb"/>
    <ds:schemaRef ds:uri="8138b3e3-eef6-4720-a4c9-8867114b85bc"/>
    <ds:schemaRef ds:uri="http://www.w3.org/XML/1998/namespace"/>
    <ds:schemaRef ds:uri="http://purl.org/dc/elements/1.1/"/>
    <ds:schemaRef ds:uri="http://schemas.microsoft.com/office/2006/metadata/properties"/>
    <ds:schemaRef ds:uri="http://schemas.microsoft.com/office/infopath/2007/PartnerControls"/>
    <ds:schemaRef ds:uri="http://schemas.openxmlformats.org/package/2006/metadata/core-properties"/>
    <ds:schemaRef ds:uri="http://purl.org/dc/dcmitype/"/>
    <ds:schemaRef ds:uri="http://purl.org/dc/terms/"/>
  </ds:schemaRefs>
</ds:datastoreItem>
</file>

<file path=customXml/itemProps3.xml><?xml version="1.0" encoding="utf-8"?>
<ds:datastoreItem xmlns:ds="http://schemas.openxmlformats.org/officeDocument/2006/customXml" ds:itemID="{12DBE6F9-C4B8-4C62-8E2F-B949F8ECAFF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138b3e3-eef6-4720-a4c9-8867114b85bc"/>
    <ds:schemaRef ds:uri="89d1cdae-a162-4a9a-93a3-d75e8615c5e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46196</TotalTime>
  <Words>4593</Words>
  <Application>Microsoft Office PowerPoint</Application>
  <PresentationFormat>Widescreen</PresentationFormat>
  <Paragraphs>657</Paragraphs>
  <Slides>23</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23</vt:i4>
      </vt:variant>
    </vt:vector>
  </HeadingPairs>
  <TitlesOfParts>
    <vt:vector size="32" baseType="lpstr">
      <vt:lpstr>Aptos</vt:lpstr>
      <vt:lpstr>Arial</vt:lpstr>
      <vt:lpstr>Axia</vt:lpstr>
      <vt:lpstr>Calibri</vt:lpstr>
      <vt:lpstr>Calibri Light</vt:lpstr>
      <vt:lpstr>Roboto</vt:lpstr>
      <vt:lpstr>Whitney</vt:lpstr>
      <vt:lpstr>Wingdings</vt:lpstr>
      <vt:lpstr>Office Theme</vt:lpstr>
      <vt:lpstr>McLaren Medicare  2027 Product  Overview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McLaren Medicare  Part D (Rx), Dental &amp; Optional Supplemental Dental</vt:lpstr>
      <vt:lpstr>PowerPoint Presentation</vt:lpstr>
      <vt:lpstr>PowerPoint Presentation</vt:lpstr>
      <vt:lpstr>PowerPoint Presentation</vt:lpstr>
      <vt:lpstr>PowerPoint Presentation</vt:lpstr>
      <vt:lpstr>McLaren Medicare  2027 Agent Tools &amp;  Contacts</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McLaren Health Plan Overview</dc:title>
  <dc:creator>Rachel Harper</dc:creator>
  <cp:lastModifiedBy>Dustin VanDuine</cp:lastModifiedBy>
  <cp:revision>598</cp:revision>
  <dcterms:created xsi:type="dcterms:W3CDTF">2022-04-20T10:26:36Z</dcterms:created>
  <dcterms:modified xsi:type="dcterms:W3CDTF">2026-09-01T13:58:10Z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0x01010069919D9BDE6B1F4A94AD3AECF1AA31CE</vt:lpwstr>
  </property>
</Properties>
</file>