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heme/theme2.xml" ContentType="application/vnd.openxmlformats-officedocument.theme+xml"/>
  <Override PartName="/ppt/tags/tag28.xml" ContentType="application/vnd.openxmlformats-officedocument.presentationml.tags+xml"/>
  <Override PartName="/ppt/notesSlides/notesSlide1.xml" ContentType="application/vnd.openxmlformats-officedocument.presentationml.notesSlide+xml"/>
  <Override PartName="/ppt/tags/tag29.xml" ContentType="application/vnd.openxmlformats-officedocument.presentationml.tags+xml"/>
  <Override PartName="/ppt/notesSlides/notesSlide2.xml" ContentType="application/vnd.openxmlformats-officedocument.presentationml.notesSlide+xml"/>
  <Override PartName="/ppt/tags/tag30.xml" ContentType="application/vnd.openxmlformats-officedocument.presentationml.tags+xml"/>
  <Override PartName="/ppt/notesSlides/notesSlide3.xml" ContentType="application/vnd.openxmlformats-officedocument.presentationml.notesSlide+xml"/>
  <Override PartName="/ppt/tags/tag31.xml" ContentType="application/vnd.openxmlformats-officedocument.presentationml.tags+xml"/>
  <Override PartName="/ppt/notesSlides/notesSlide4.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5.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6"/>
  </p:notesMasterIdLst>
  <p:sldIdLst>
    <p:sldId id="318" r:id="rId5"/>
    <p:sldId id="2147479646" r:id="rId6"/>
    <p:sldId id="2147479637" r:id="rId7"/>
    <p:sldId id="2147479642" r:id="rId8"/>
    <p:sldId id="2147479648" r:id="rId9"/>
    <p:sldId id="2147479649" r:id="rId10"/>
    <p:sldId id="2147479653" r:id="rId11"/>
    <p:sldId id="325" r:id="rId12"/>
    <p:sldId id="323" r:id="rId13"/>
    <p:sldId id="2147479654" r:id="rId14"/>
    <p:sldId id="326" r:id="rId15"/>
    <p:sldId id="320" r:id="rId16"/>
    <p:sldId id="321" r:id="rId17"/>
    <p:sldId id="322" r:id="rId18"/>
    <p:sldId id="2147479655" r:id="rId19"/>
    <p:sldId id="2147479636" r:id="rId20"/>
    <p:sldId id="328" r:id="rId21"/>
    <p:sldId id="2147479635" r:id="rId22"/>
    <p:sldId id="2147479643" r:id="rId23"/>
    <p:sldId id="327" r:id="rId24"/>
    <p:sldId id="2147479652"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3F12581-0C31-AD62-3AC3-106ACB256569}" name="Zehrer, Mike" initials="MZ" userId="S::MZehrer@bcbsm.com::aca32eb7-42db-4fa7-a23d-d38749a2a3bb" providerId="AD"/>
  <p188:author id="{5F7DDCAC-39D6-86EA-39E3-8CF28B718049}" name="Kadel, Nickolas J." initials="KNJ" userId="S::NKadel@bcbsm.com::2c8722d8-3358-4c48-bc30-ec7bd2e6f744" providerId="AD"/>
  <p188:author id="{2F11A7AD-1A0A-F8DF-1020-E8F25A6687F2}" name="Robinson, Stephen" initials="SR" userId="S::SRobinson3@bcbsm.com::f90f5525-697f-45bd-8bd5-10d0ada09437" providerId="AD"/>
  <p188:author id="{4074AAC8-9F36-59D7-8B18-77208906795C}" name="Robinson, Stephen" initials="RS" userId="S::srobinson3@bcbsm.com::f90f5525-697f-45bd-8bd5-10d0ada09437" providerId="AD"/>
  <p188:author id="{DE6F96D2-53DE-61E0-94AD-494ED0A688C9}" name="Lewis Baumgarten, Rebecca" initials="RL" userId="S::RLewisBaumgarten@bcbsm.com::88ea8039-05aa-4859-8e50-18f5459c0551" providerId="AD"/>
  <p188:author id="{67B882EC-91A2-CFFD-42CC-D6FB92808B88}" name="Machasic, Jason R." initials="MR" userId="S::jmachasic@bcbsm.com::f6164674-2638-4c3d-88c7-c23b20b4878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3A4"/>
    <a:srgbClr val="1782C7"/>
    <a:srgbClr val="00B0F0"/>
    <a:srgbClr val="DDECF5"/>
    <a:srgbClr val="138DC3"/>
    <a:srgbClr val="59B0DE"/>
    <a:srgbClr val="9CD1F4"/>
    <a:srgbClr val="9BD0F4"/>
    <a:srgbClr val="58AFDE"/>
    <a:srgbClr val="178F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B110B4-D499-4EDB-B577-91BA764DDE3E}" v="2" dt="2025-08-20T13:27:48.0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3" d="100"/>
          <a:sy n="73" d="100"/>
        </p:scale>
        <p:origin x="38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gs" Target="tags/tag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ngate, Nichole M." userId="dd224922-1a64-48ee-ab78-d8d95eac8350" providerId="ADAL" clId="{B0B110B4-D499-4EDB-B577-91BA764DDE3E}"/>
    <pc:docChg chg="custSel addSld delSld modSld">
      <pc:chgData name="Wingate, Nichole M." userId="dd224922-1a64-48ee-ab78-d8d95eac8350" providerId="ADAL" clId="{B0B110B4-D499-4EDB-B577-91BA764DDE3E}" dt="2025-08-20T13:32:34.295" v="61" actId="2696"/>
      <pc:docMkLst>
        <pc:docMk/>
      </pc:docMkLst>
      <pc:sldChg chg="addSp delSp modSp mod">
        <pc:chgData name="Wingate, Nichole M." userId="dd224922-1a64-48ee-ab78-d8d95eac8350" providerId="ADAL" clId="{B0B110B4-D499-4EDB-B577-91BA764DDE3E}" dt="2025-08-20T13:31:01.864" v="59" actId="113"/>
        <pc:sldMkLst>
          <pc:docMk/>
          <pc:sldMk cId="3256769367" sldId="2147479646"/>
        </pc:sldMkLst>
        <pc:spChg chg="mod">
          <ac:chgData name="Wingate, Nichole M." userId="dd224922-1a64-48ee-ab78-d8d95eac8350" providerId="ADAL" clId="{B0B110B4-D499-4EDB-B577-91BA764DDE3E}" dt="2025-08-20T13:30:04.140" v="43" actId="20577"/>
          <ac:spMkLst>
            <pc:docMk/>
            <pc:sldMk cId="3256769367" sldId="2147479646"/>
            <ac:spMk id="26" creationId="{BD912C9D-E531-9C5B-52EB-D4986B59274D}"/>
          </ac:spMkLst>
        </pc:spChg>
        <pc:spChg chg="mod">
          <ac:chgData name="Wingate, Nichole M." userId="dd224922-1a64-48ee-ab78-d8d95eac8350" providerId="ADAL" clId="{B0B110B4-D499-4EDB-B577-91BA764DDE3E}" dt="2025-08-20T13:31:01.864" v="59" actId="113"/>
          <ac:spMkLst>
            <pc:docMk/>
            <pc:sldMk cId="3256769367" sldId="2147479646"/>
            <ac:spMk id="27" creationId="{0487A0F4-6526-590B-2318-2AC496476651}"/>
          </ac:spMkLst>
        </pc:spChg>
        <pc:spChg chg="mod">
          <ac:chgData name="Wingate, Nichole M." userId="dd224922-1a64-48ee-ab78-d8d95eac8350" providerId="ADAL" clId="{B0B110B4-D499-4EDB-B577-91BA764DDE3E}" dt="2025-08-20T13:29:04.011" v="35" actId="113"/>
          <ac:spMkLst>
            <pc:docMk/>
            <pc:sldMk cId="3256769367" sldId="2147479646"/>
            <ac:spMk id="29" creationId="{0F0C56E7-954C-4BF4-DDEB-5B755B2813BF}"/>
          </ac:spMkLst>
        </pc:spChg>
        <pc:spChg chg="del mod">
          <ac:chgData name="Wingate, Nichole M." userId="dd224922-1a64-48ee-ab78-d8d95eac8350" providerId="ADAL" clId="{B0B110B4-D499-4EDB-B577-91BA764DDE3E}" dt="2025-08-20T13:27:53.108" v="3" actId="21"/>
          <ac:spMkLst>
            <pc:docMk/>
            <pc:sldMk cId="3256769367" sldId="2147479646"/>
            <ac:spMk id="36" creationId="{46EFDF5C-0E0D-4114-0FFD-EC8C4D511F52}"/>
          </ac:spMkLst>
        </pc:spChg>
        <pc:picChg chg="add mod">
          <ac:chgData name="Wingate, Nichole M." userId="dd224922-1a64-48ee-ab78-d8d95eac8350" providerId="ADAL" clId="{B0B110B4-D499-4EDB-B577-91BA764DDE3E}" dt="2025-08-20T13:27:48.063" v="2"/>
          <ac:picMkLst>
            <pc:docMk/>
            <pc:sldMk cId="3256769367" sldId="2147479646"/>
            <ac:picMk id="7" creationId="{FB22AE50-CD36-6E30-7D50-D4E4089CC41A}"/>
          </ac:picMkLst>
        </pc:picChg>
      </pc:sldChg>
      <pc:sldChg chg="del">
        <pc:chgData name="Wingate, Nichole M." userId="dd224922-1a64-48ee-ab78-d8d95eac8350" providerId="ADAL" clId="{B0B110B4-D499-4EDB-B577-91BA764DDE3E}" dt="2025-08-20T13:32:34.295" v="61" actId="2696"/>
        <pc:sldMkLst>
          <pc:docMk/>
          <pc:sldMk cId="2216950094" sldId="2147479651"/>
        </pc:sldMkLst>
      </pc:sldChg>
      <pc:sldChg chg="add del">
        <pc:chgData name="Wingate, Nichole M." userId="dd224922-1a64-48ee-ab78-d8d95eac8350" providerId="ADAL" clId="{B0B110B4-D499-4EDB-B577-91BA764DDE3E}" dt="2025-08-20T13:31:13.929" v="60" actId="2696"/>
        <pc:sldMkLst>
          <pc:docMk/>
          <pc:sldMk cId="1984766863" sldId="214747965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B17758-932A-4D62-BA28-7AF841599517}" type="datetimeFigureOut">
              <a:rPr lang="en-US" smtClean="0"/>
              <a:t>8/18/2025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4E279C-B84C-4B4F-A8CB-1EE28CA9FEC3}" type="slidenum">
              <a:rPr lang="en-US" smtClean="0"/>
              <a:t>‹#›</a:t>
            </a:fld>
            <a:endParaRPr lang="en-US"/>
          </a:p>
        </p:txBody>
      </p:sp>
    </p:spTree>
    <p:extLst>
      <p:ext uri="{BB962C8B-B14F-4D97-AF65-F5344CB8AC3E}">
        <p14:creationId xmlns:p14="http://schemas.microsoft.com/office/powerpoint/2010/main" val="2548606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4E279C-B84C-4B4F-A8CB-1EE28CA9FEC3}" type="slidenum">
              <a:rPr lang="en-US" smtClean="0"/>
              <a:t>1</a:t>
            </a:fld>
            <a:endParaRPr lang="en-US"/>
          </a:p>
        </p:txBody>
      </p:sp>
    </p:spTree>
    <p:extLst>
      <p:ext uri="{BB962C8B-B14F-4D97-AF65-F5344CB8AC3E}">
        <p14:creationId xmlns:p14="http://schemas.microsoft.com/office/powerpoint/2010/main" val="2266342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4E279C-B84C-4B4F-A8CB-1EE28CA9FEC3}" type="slidenum">
              <a:rPr lang="en-US" smtClean="0"/>
              <a:t>3</a:t>
            </a:fld>
            <a:endParaRPr lang="en-US"/>
          </a:p>
        </p:txBody>
      </p:sp>
    </p:spTree>
    <p:extLst>
      <p:ext uri="{BB962C8B-B14F-4D97-AF65-F5344CB8AC3E}">
        <p14:creationId xmlns:p14="http://schemas.microsoft.com/office/powerpoint/2010/main" val="2654370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348E0-6FD8-07D6-CF19-CBF721F626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DD43EA-3EE9-21FF-DF13-7933700A2A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441AB6-C452-A793-D604-677BB228ED20}"/>
              </a:ext>
            </a:extLst>
          </p:cNvPr>
          <p:cNvSpPr>
            <a:spLocks noGrp="1"/>
          </p:cNvSpPr>
          <p:nvPr>
            <p:ph type="body" idx="1"/>
          </p:nvPr>
        </p:nvSpPr>
        <p:spPr/>
        <p:txBody>
          <a:bodyPr/>
          <a:lstStyle/>
          <a:p>
            <a:r>
              <a:rPr lang="en-US"/>
              <a:t>Expensive medical care, prescription drug prices growing at rates well above inflation and surging utilization have put enormous pressure on health insurance costs. From 2000 to 2024, prices for medical care increased 40% faster than everyday prices, like groceries and gas. In 2023, pharmaceutical companies priced new U.S. drugs 35% higher than 2022. We also have increasingly unhealth and aging population that are using this expensive system more. Blue Cross Blue Shield of Michigan paid an average of $100 million per day for care and benefits of members in 2024. that is $12 million more per day than 2023. </a:t>
            </a:r>
          </a:p>
          <a:p>
            <a:endParaRPr lang="en-US"/>
          </a:p>
          <a:p>
            <a:r>
              <a:rPr lang="en-US"/>
              <a:t>In 2024, for every $1 Blue Cross Blue Shield of Michigan collected in premiums, we paid $1.04 for our members’ care. This resulted in a loss of $1.02 on enterprise revenue. Of all of these numbers demonstrate, that there is no one single factor driving up the cost of health insurance. Together, these factors are creating a complex cost equation that is showing up in premiums. </a:t>
            </a:r>
          </a:p>
        </p:txBody>
      </p:sp>
      <p:sp>
        <p:nvSpPr>
          <p:cNvPr id="4" name="Slide Number Placeholder 3">
            <a:extLst>
              <a:ext uri="{FF2B5EF4-FFF2-40B4-BE49-F238E27FC236}">
                <a16:creationId xmlns:a16="http://schemas.microsoft.com/office/drawing/2014/main" id="{791230D2-50D5-E63D-D349-00AB5E980DF0}"/>
              </a:ext>
            </a:extLst>
          </p:cNvPr>
          <p:cNvSpPr>
            <a:spLocks noGrp="1"/>
          </p:cNvSpPr>
          <p:nvPr>
            <p:ph type="sldNum" sz="quarter" idx="5"/>
          </p:nvPr>
        </p:nvSpPr>
        <p:spPr/>
        <p:txBody>
          <a:bodyPr/>
          <a:lstStyle/>
          <a:p>
            <a:fld id="{704E279C-B84C-4B4F-A8CB-1EE28CA9FEC3}" type="slidenum">
              <a:rPr lang="en-US" smtClean="0"/>
              <a:t>5</a:t>
            </a:fld>
            <a:endParaRPr lang="en-US"/>
          </a:p>
        </p:txBody>
      </p:sp>
    </p:spTree>
    <p:extLst>
      <p:ext uri="{BB962C8B-B14F-4D97-AF65-F5344CB8AC3E}">
        <p14:creationId xmlns:p14="http://schemas.microsoft.com/office/powerpoint/2010/main" val="4177323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C74A4-015C-4581-692B-81957BAF1F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3EC42-27A3-FCCF-3E78-A0DF8639EB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ACD71D-41D4-F88E-5AC0-6BFA16CA29DD}"/>
              </a:ext>
            </a:extLst>
          </p:cNvPr>
          <p:cNvSpPr>
            <a:spLocks noGrp="1"/>
          </p:cNvSpPr>
          <p:nvPr>
            <p:ph type="body" idx="1"/>
          </p:nvPr>
        </p:nvSpPr>
        <p:spPr/>
        <p:txBody>
          <a:bodyPr/>
          <a:lstStyle/>
          <a:p>
            <a:r>
              <a:rPr lang="en-US"/>
              <a:t>How are these pressures affecting premium dollars? The majority of premium dollars go directly to medical care. This is how premium dollar in 2024 at Blue Cross actually breaks down. Hospitals, doctors, prescription drugs – these are the real cost drivers. Less than 10% goes to administrative costs. And that’s by design. </a:t>
            </a:r>
          </a:p>
          <a:p>
            <a:endParaRPr lang="en-US"/>
          </a:p>
          <a:p>
            <a:r>
              <a:rPr lang="en-US"/>
              <a:t>Blue Cross Blue Shield of Michigan is a nonprofit. As a nonprofit mutual insurer, our purpose is to pay for care and make it more affordable, accessible and effective. Rather than maximize profit, our objective is to be a responsible steward of our members’ financial investment. In 2024, you’ll see those extra pennies – we paid out $1.04 for every $1 we collected in premiums, leading to a negative operating margin of 4.2% and over the last 10 years, we have averaged an operating margin of less than 1% If we are feeling the pressure of these costs, we know it is weighing heavily on those we serve. </a:t>
            </a:r>
          </a:p>
          <a:p>
            <a:endParaRPr lang="en-US"/>
          </a:p>
          <a:p>
            <a:r>
              <a:rPr lang="en-US"/>
              <a:t>To learn more about affordability visit </a:t>
            </a:r>
            <a:r>
              <a:rPr lang="en-US" sz="1200">
                <a:solidFill>
                  <a:srgbClr val="333333"/>
                </a:solidFill>
              </a:rPr>
              <a:t>MIBlueDaily.com/Affordability</a:t>
            </a:r>
            <a:endParaRPr lang="en-US"/>
          </a:p>
        </p:txBody>
      </p:sp>
      <p:sp>
        <p:nvSpPr>
          <p:cNvPr id="4" name="Slide Number Placeholder 3">
            <a:extLst>
              <a:ext uri="{FF2B5EF4-FFF2-40B4-BE49-F238E27FC236}">
                <a16:creationId xmlns:a16="http://schemas.microsoft.com/office/drawing/2014/main" id="{58250FF5-06E6-72BD-3B4A-70C1AC9F1191}"/>
              </a:ext>
            </a:extLst>
          </p:cNvPr>
          <p:cNvSpPr>
            <a:spLocks noGrp="1"/>
          </p:cNvSpPr>
          <p:nvPr>
            <p:ph type="sldNum" sz="quarter" idx="5"/>
          </p:nvPr>
        </p:nvSpPr>
        <p:spPr/>
        <p:txBody>
          <a:bodyPr/>
          <a:lstStyle/>
          <a:p>
            <a:fld id="{704E279C-B84C-4B4F-A8CB-1EE28CA9FEC3}" type="slidenum">
              <a:rPr lang="en-US" smtClean="0"/>
              <a:t>6</a:t>
            </a:fld>
            <a:endParaRPr lang="en-US"/>
          </a:p>
        </p:txBody>
      </p:sp>
    </p:spTree>
    <p:extLst>
      <p:ext uri="{BB962C8B-B14F-4D97-AF65-F5344CB8AC3E}">
        <p14:creationId xmlns:p14="http://schemas.microsoft.com/office/powerpoint/2010/main" val="2128258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4E279C-B84C-4B4F-A8CB-1EE28CA9FEC3}" type="slidenum">
              <a:rPr lang="en-US" smtClean="0"/>
              <a:t>8</a:t>
            </a:fld>
            <a:endParaRPr lang="en-US"/>
          </a:p>
        </p:txBody>
      </p:sp>
    </p:spTree>
    <p:extLst>
      <p:ext uri="{BB962C8B-B14F-4D97-AF65-F5344CB8AC3E}">
        <p14:creationId xmlns:p14="http://schemas.microsoft.com/office/powerpoint/2010/main" val="371860446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Master" Target="../slideMasters/slideMaster1.xml"/><Relationship Id="rId7" Type="http://schemas.openxmlformats.org/officeDocument/2006/relationships/image" Target="../media/image5.jpe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oleObject" Target="../embeddings/oleObject2.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7.emf"/><Relationship Id="rId4" Type="http://schemas.openxmlformats.org/officeDocument/2006/relationships/oleObject" Target="../embeddings/oleObject3.bin"/></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8.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8.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8.emf"/></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2.jpeg"/><Relationship Id="rId5" Type="http://schemas.openxmlformats.org/officeDocument/2006/relationships/image" Target="../media/image3.emf"/><Relationship Id="rId4" Type="http://schemas.openxmlformats.org/officeDocument/2006/relationships/oleObject" Target="../embeddings/oleObject7.bin"/></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4008908896"/>
              </p:ext>
            </p:extLst>
          </p:nvPr>
        </p:nvGraphicFramePr>
        <p:xfrm>
          <a:off x="2162" y="1622"/>
          <a:ext cx="2159" cy="1619"/>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62" y="1622"/>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9DFDD33-C559-41C3-87AF-B7FC3C7C4E43}"/>
              </a:ext>
            </a:extLst>
          </p:cNvPr>
          <p:cNvSpPr/>
          <p:nvPr userDrawn="1">
            <p:custDataLst>
              <p:tags r:id="rId2"/>
            </p:custDataLst>
          </p:nvPr>
        </p:nvSpPr>
        <p:spPr>
          <a:xfrm>
            <a:off x="0" y="0"/>
            <a:ext cx="211667" cy="158750"/>
          </a:xfrm>
          <a:prstGeom prst="rect">
            <a:avLst/>
          </a:prstGeom>
          <a:solidFill>
            <a:schemeClr val="accent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4200" b="0" i="0" baseline="0">
              <a:solidFill>
                <a:schemeClr val="bg1"/>
              </a:solidFill>
              <a:latin typeface="Arial" panose="020B0604020202020204" pitchFamily="34" charset="0"/>
              <a:ea typeface="+mj-ea"/>
              <a:cs typeface="+mj-cs"/>
              <a:sym typeface="Arial" panose="020B0604020202020204" pitchFamily="34" charset="0"/>
            </a:endParaRPr>
          </a:p>
        </p:txBody>
      </p:sp>
      <p:pic>
        <p:nvPicPr>
          <p:cNvPr id="17" name="Picture 16">
            <a:extLst>
              <a:ext uri="{FF2B5EF4-FFF2-40B4-BE49-F238E27FC236}">
                <a16:creationId xmlns:a16="http://schemas.microsoft.com/office/drawing/2014/main" id="{4EAB98CA-9727-4771-981E-3B31246652C7}"/>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1004443" y="1110039"/>
            <a:ext cx="2608769" cy="648260"/>
          </a:xfrm>
          <a:prstGeom prst="rect">
            <a:avLst/>
          </a:prstGeom>
        </p:spPr>
      </p:pic>
      <p:sp>
        <p:nvSpPr>
          <p:cNvPr id="13314" name="Title"/>
          <p:cNvSpPr>
            <a:spLocks noGrp="1" noChangeArrowheads="1"/>
          </p:cNvSpPr>
          <p:nvPr userDrawn="1">
            <p:ph type="ctrTitle"/>
          </p:nvPr>
        </p:nvSpPr>
        <p:spPr>
          <a:xfrm>
            <a:off x="561340" y="2548424"/>
            <a:ext cx="11041380" cy="1292662"/>
          </a:xfrm>
          <a:prstGeom prst="rect">
            <a:avLst/>
          </a:prstGeom>
        </p:spPr>
        <p:txBody>
          <a:bodyPr vert="horz" anchor="b">
            <a:noAutofit/>
          </a:bodyPr>
          <a:lstStyle>
            <a:lvl1pPr>
              <a:defRPr sz="4200" b="0" i="0" cap="all" baseline="0">
                <a:solidFill>
                  <a:srgbClr val="1A93E1"/>
                </a:solidFill>
                <a:latin typeface="Avenir" panose="02000503020000020003" pitchFamily="2" charset="0"/>
                <a:ea typeface="+mj-ea"/>
              </a:defRPr>
            </a:lvl1pPr>
          </a:lstStyle>
          <a:p>
            <a:pPr lvl="0" latinLnBrk="0"/>
            <a:r>
              <a:rPr lang="en-US" noProof="0"/>
              <a:t>Click to edit Master title style</a:t>
            </a:r>
          </a:p>
        </p:txBody>
      </p:sp>
      <p:sp>
        <p:nvSpPr>
          <p:cNvPr id="13315" name="Subtitle"/>
          <p:cNvSpPr>
            <a:spLocks noGrp="1" noChangeArrowheads="1"/>
          </p:cNvSpPr>
          <p:nvPr userDrawn="1">
            <p:ph type="subTitle" idx="1"/>
          </p:nvPr>
        </p:nvSpPr>
        <p:spPr>
          <a:xfrm>
            <a:off x="561340" y="4066053"/>
            <a:ext cx="8478152" cy="276999"/>
          </a:xfrm>
          <a:prstGeom prst="rect">
            <a:avLst/>
          </a:prstGeom>
        </p:spPr>
        <p:txBody>
          <a:bodyPr wrap="square">
            <a:noAutofit/>
          </a:bodyPr>
          <a:lstStyle>
            <a:lvl1pPr>
              <a:defRPr sz="1800" b="0" i="0" cap="all" baseline="0">
                <a:solidFill>
                  <a:schemeClr val="tx2"/>
                </a:solidFill>
                <a:latin typeface="Avenir" panose="02000503020000020003" pitchFamily="2" charset="0"/>
                <a:ea typeface="+mn-ea"/>
              </a:defRPr>
            </a:lvl1pPr>
          </a:lstStyle>
          <a:p>
            <a:pPr lvl="0" latinLnBrk="0"/>
            <a:r>
              <a:rPr lang="en-US" noProof="0"/>
              <a:t>Click to edit Master subtitle style</a:t>
            </a:r>
          </a:p>
        </p:txBody>
      </p:sp>
      <p:sp>
        <p:nvSpPr>
          <p:cNvPr id="57" name="Document type" hidden="1"/>
          <p:cNvSpPr txBox="1">
            <a:spLocks noChangeArrowheads="1"/>
          </p:cNvSpPr>
          <p:nvPr userDrawn="1"/>
        </p:nvSpPr>
        <p:spPr bwMode="gray">
          <a:xfrm>
            <a:off x="1130299" y="5670755"/>
            <a:ext cx="847815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100" baseline="0">
                <a:solidFill>
                  <a:schemeClr val="bg1"/>
                </a:solidFill>
                <a:latin typeface="+mn-lt"/>
              </a:rPr>
              <a:t>Document type | </a:t>
            </a:r>
            <a:r>
              <a:rPr lang="en-US" sz="1200" baseline="0">
                <a:solidFill>
                  <a:schemeClr val="bg1"/>
                </a:solidFill>
                <a:latin typeface="+mn-lt"/>
              </a:rPr>
              <a:t>Date</a:t>
            </a:r>
            <a:endParaRPr lang="en-US" sz="1100" baseline="0">
              <a:solidFill>
                <a:schemeClr val="bg1"/>
              </a:solidFill>
              <a:latin typeface="+mn-lt"/>
            </a:endParaRPr>
          </a:p>
        </p:txBody>
      </p:sp>
      <p:sp>
        <p:nvSpPr>
          <p:cNvPr id="12" name="Disclaimer-English (United States)" hidden="1">
            <a:extLst>
              <a:ext uri="{FF2B5EF4-FFF2-40B4-BE49-F238E27FC236}">
                <a16:creationId xmlns:a16="http://schemas.microsoft.com/office/drawing/2014/main" id="{B1029C88-82C1-4E5E-B440-DCDC38C99550}"/>
              </a:ext>
            </a:extLst>
          </p:cNvPr>
          <p:cNvSpPr txBox="1"/>
          <p:nvPr userDrawn="1"/>
        </p:nvSpPr>
        <p:spPr>
          <a:xfrm>
            <a:off x="2287231" y="6358735"/>
            <a:ext cx="7617543" cy="384292"/>
          </a:xfrm>
          <a:prstGeom prst="rect">
            <a:avLst/>
          </a:prstGeom>
          <a:noFill/>
        </p:spPr>
        <p:txBody>
          <a:bodyPr vert="horz" wrap="square" lIns="0" tIns="0" rIns="0" bIns="0" rtlCol="0" anchor="b">
            <a:spAutoFit/>
          </a:bodyPr>
          <a:lstStyle/>
          <a:p>
            <a:pPr algn="ctr" defTabSz="932863"/>
            <a:r>
              <a:rPr lang="en-US" sz="816">
                <a:solidFill>
                  <a:schemeClr val="bg2"/>
                </a:solidFill>
              </a:rPr>
              <a:t>CONFIDENTIAL AND PROPRIETARY
Any use of this material without specific permission is strictly prohibited
</a:t>
            </a:r>
          </a:p>
        </p:txBody>
      </p:sp>
      <p:pic>
        <p:nvPicPr>
          <p:cNvPr id="5" name="Picture 4" descr="A blue rectangle on a blue surface&#10;&#10;AI-generated content may be incorrect.">
            <a:extLst>
              <a:ext uri="{FF2B5EF4-FFF2-40B4-BE49-F238E27FC236}">
                <a16:creationId xmlns:a16="http://schemas.microsoft.com/office/drawing/2014/main" id="{988FF4FD-2297-9352-4096-6A480680E36A}"/>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0" y="0"/>
            <a:ext cx="12192000" cy="1983266"/>
          </a:xfrm>
          <a:prstGeom prst="rect">
            <a:avLst/>
          </a:prstGeom>
        </p:spPr>
      </p:pic>
      <p:pic>
        <p:nvPicPr>
          <p:cNvPr id="7" name="Picture 6">
            <a:extLst>
              <a:ext uri="{FF2B5EF4-FFF2-40B4-BE49-F238E27FC236}">
                <a16:creationId xmlns:a16="http://schemas.microsoft.com/office/drawing/2014/main" id="{A2C4DCE7-5018-33E7-46A1-39F353C1DAF3}"/>
              </a:ext>
            </a:extLst>
          </p:cNvPr>
          <p:cNvPicPr>
            <a:picLocks noChangeAspect="1"/>
          </p:cNvPicPr>
          <p:nvPr userDrawn="1"/>
        </p:nvPicPr>
        <p:blipFill>
          <a:blip r:embed="rId8">
            <a:extLst>
              <a:ext uri="{28A0092B-C50C-407E-A947-70E740481C1C}">
                <a14:useLocalDpi xmlns:a14="http://schemas.microsoft.com/office/drawing/2010/main"/>
              </a:ext>
            </a:extLst>
          </a:blip>
          <a:srcRect/>
          <a:stretch>
            <a:fillRect/>
          </a:stretch>
        </p:blipFill>
        <p:spPr>
          <a:xfrm>
            <a:off x="0" y="6133539"/>
            <a:ext cx="12192000" cy="724461"/>
          </a:xfrm>
          <a:prstGeom prst="rect">
            <a:avLst/>
          </a:prstGeom>
        </p:spPr>
      </p:pic>
    </p:spTree>
    <p:extLst>
      <p:ext uri="{BB962C8B-B14F-4D97-AF65-F5344CB8AC3E}">
        <p14:creationId xmlns:p14="http://schemas.microsoft.com/office/powerpoint/2010/main" val="3167641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DCC624B-EED3-4C9C-AB1C-25523B88A2D2}"/>
              </a:ext>
            </a:extLst>
          </p:cNvPr>
          <p:cNvGraphicFramePr>
            <a:graphicFrameLocks noChangeAspect="1"/>
          </p:cNvGraphicFramePr>
          <p:nvPr userDrawn="1">
            <p:custDataLst>
              <p:tags r:id="rId1"/>
            </p:custDataLst>
            <p:extLst>
              <p:ext uri="{D42A27DB-BD31-4B8C-83A1-F6EECF244321}">
                <p14:modId xmlns:p14="http://schemas.microsoft.com/office/powerpoint/2010/main" val="3366628193"/>
              </p:ext>
            </p:extLst>
          </p:nvPr>
        </p:nvGraphicFramePr>
        <p:xfrm>
          <a:off x="2118" y="1588"/>
          <a:ext cx="2117" cy="1588"/>
        </p:xfrm>
        <a:graphic>
          <a:graphicData uri="http://schemas.openxmlformats.org/presentationml/2006/ole">
            <mc:AlternateContent xmlns:mc="http://schemas.openxmlformats.org/markup-compatibility/2006">
              <mc:Choice xmlns:v="urn:schemas-microsoft-com:vml" Requires="v">
                <p:oleObj name="think-cell Slide" r:id="rId4" imgW="347" imgH="346" progId="TCLayout.ActiveDocument.1">
                  <p:embed/>
                </p:oleObj>
              </mc:Choice>
              <mc:Fallback>
                <p:oleObj name="think-cell Slide" r:id="rId4" imgW="347" imgH="346" progId="TCLayout.ActiveDocument.1">
                  <p:embed/>
                  <p:pic>
                    <p:nvPicPr>
                      <p:cNvPr id="4" name="Object 3" hidden="1">
                        <a:extLst>
                          <a:ext uri="{FF2B5EF4-FFF2-40B4-BE49-F238E27FC236}">
                            <a16:creationId xmlns:a16="http://schemas.microsoft.com/office/drawing/2014/main" id="{CDCC624B-EED3-4C9C-AB1C-25523B88A2D2}"/>
                          </a:ext>
                        </a:extLst>
                      </p:cNvPr>
                      <p:cNvPicPr/>
                      <p:nvPr/>
                    </p:nvPicPr>
                    <p:blipFill>
                      <a:blip r:embed="rId5"/>
                      <a:stretch>
                        <a:fillRect/>
                      </a:stretch>
                    </p:blipFill>
                    <p:spPr>
                      <a:xfrm>
                        <a:off x="2118" y="1588"/>
                        <a:ext cx="2117"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FD5E3965-D261-498B-A222-E864334ABCFA}"/>
              </a:ext>
            </a:extLst>
          </p:cNvPr>
          <p:cNvSpPr/>
          <p:nvPr userDrawn="1">
            <p:custDataLst>
              <p:tags r:id="rId2"/>
            </p:custDataLst>
          </p:nvPr>
        </p:nvSpPr>
        <p:spPr>
          <a:xfrm>
            <a:off x="0" y="0"/>
            <a:ext cx="211667" cy="158750"/>
          </a:xfrm>
          <a:prstGeom prst="rect">
            <a:avLst/>
          </a:prstGeom>
          <a:solidFill>
            <a:schemeClr val="accent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000" b="1" i="0" baseline="0">
              <a:solidFill>
                <a:schemeClr val="bg1"/>
              </a:solidFill>
              <a:latin typeface="Avenir Book" panose="02000503020000020003" pitchFamily="2" charset="0"/>
              <a:ea typeface="+mj-ea"/>
              <a:cs typeface="+mj-cs"/>
              <a:sym typeface="Avenir Book" panose="02000503020000020003" pitchFamily="2" charset="0"/>
            </a:endParaRPr>
          </a:p>
        </p:txBody>
      </p:sp>
      <p:sp>
        <p:nvSpPr>
          <p:cNvPr id="2" name="2. Slide Title"/>
          <p:cNvSpPr>
            <a:spLocks noGrp="1"/>
          </p:cNvSpPr>
          <p:nvPr>
            <p:ph type="title"/>
          </p:nvPr>
        </p:nvSpPr>
        <p:spPr bwMode="auto">
          <a:xfrm>
            <a:off x="173310" y="125518"/>
            <a:ext cx="8656320" cy="307777"/>
          </a:xfrm>
        </p:spPr>
        <p:txBody>
          <a:bodyPr vert="horz"/>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5" name="doc id" hidden="1"/>
          <p:cNvSpPr>
            <a:spLocks noChangeArrowheads="1"/>
          </p:cNvSpPr>
          <p:nvPr userDrawn="1"/>
        </p:nvSpPr>
        <p:spPr bwMode="auto">
          <a:xfrm>
            <a:off x="10995479" y="51833"/>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913526"/>
            <a:endParaRPr lang="en-US" sz="816" baseline="0">
              <a:solidFill>
                <a:srgbClr val="808080"/>
              </a:solidFill>
              <a:latin typeface="+mn-lt"/>
              <a:ea typeface="+mn-ea"/>
            </a:endParaRPr>
          </a:p>
        </p:txBody>
      </p:sp>
    </p:spTree>
    <p:extLst>
      <p:ext uri="{BB962C8B-B14F-4D97-AF65-F5344CB8AC3E}">
        <p14:creationId xmlns:p14="http://schemas.microsoft.com/office/powerpoint/2010/main" val="3795485296"/>
      </p:ext>
    </p:extLst>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583">
          <p15:clr>
            <a:srgbClr val="F26B43"/>
          </p15:clr>
        </p15:guide>
        <p15:guide id="4" orient="horz" pos="3990">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507DEEB7-D03F-A22D-3AA1-D3ACB4582721}"/>
              </a:ext>
            </a:extLst>
          </p:cNvPr>
          <p:cNvGraphicFramePr>
            <a:graphicFrameLocks noChangeAspect="1"/>
          </p:cNvGraphicFramePr>
          <p:nvPr userDrawn="1">
            <p:custDataLst>
              <p:tags r:id="rId1"/>
            </p:custDataLst>
            <p:extLst>
              <p:ext uri="{D42A27DB-BD31-4B8C-83A1-F6EECF244321}">
                <p14:modId xmlns:p14="http://schemas.microsoft.com/office/powerpoint/2010/main" val="149166396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60" progId="TCLayout.ActiveDocument.1">
                  <p:embed/>
                </p:oleObj>
              </mc:Choice>
              <mc:Fallback>
                <p:oleObj name="think-cell Slide" r:id="rId3" imgW="359" imgH="360" progId="TCLayout.ActiveDocument.1">
                  <p:embed/>
                  <p:pic>
                    <p:nvPicPr>
                      <p:cNvPr id="4" name="think-cell data - do not delete" hidden="1">
                        <a:extLst>
                          <a:ext uri="{FF2B5EF4-FFF2-40B4-BE49-F238E27FC236}">
                            <a16:creationId xmlns:a16="http://schemas.microsoft.com/office/drawing/2014/main" id="{507DEEB7-D03F-A22D-3AA1-D3ACB458272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BF402F87-3AD5-4721-BC98-DA824774736B}"/>
              </a:ext>
            </a:extLst>
          </p:cNvPr>
          <p:cNvSpPr>
            <a:spLocks noGrp="1"/>
          </p:cNvSpPr>
          <p:nvPr>
            <p:ph type="title"/>
          </p:nvPr>
        </p:nvSpPr>
        <p:spPr/>
        <p:txBody>
          <a:bodyPr vert="horz"/>
          <a:lstStyle/>
          <a:p>
            <a:r>
              <a:rPr lang="en-US"/>
              <a:t>Click to edit Master title style</a:t>
            </a:r>
          </a:p>
        </p:txBody>
      </p:sp>
      <p:sp>
        <p:nvSpPr>
          <p:cNvPr id="5" name="Text Placeholder 2">
            <a:extLst>
              <a:ext uri="{FF2B5EF4-FFF2-40B4-BE49-F238E27FC236}">
                <a16:creationId xmlns:a16="http://schemas.microsoft.com/office/drawing/2014/main" id="{B2C97C72-7543-FF91-8F03-D8EA5390231F}"/>
              </a:ext>
            </a:extLst>
          </p:cNvPr>
          <p:cNvSpPr>
            <a:spLocks noGrp="1"/>
          </p:cNvSpPr>
          <p:nvPr>
            <p:ph idx="1"/>
          </p:nvPr>
        </p:nvSpPr>
        <p:spPr bwMode="auto">
          <a:xfrm>
            <a:off x="161238" y="618577"/>
            <a:ext cx="11869523" cy="1092607"/>
          </a:xfrm>
          <a:prstGeom prst="rect">
            <a:avLst/>
          </a:prstGeom>
        </p:spPr>
        <p:txBody>
          <a:bodyPr vert="horz" wrap="square" lIns="0" tIns="0" rIns="0" bIns="0" rtlCol="0">
            <a:spAutoFit/>
          </a:bodyPr>
          <a:lstStyle/>
          <a:p>
            <a:pPr lvl="0" latinLnBrk="0"/>
            <a:r>
              <a:rPr lang="en-US"/>
              <a:t>Click to edit Master text styles</a:t>
            </a:r>
          </a:p>
          <a:p>
            <a:pPr marL="461963" lvl="2" indent="-207963" algn="l" defTabSz="913526" rtl="0" eaLnBrk="1" fontAlgn="base" latinLnBrk="0" hangingPunct="1">
              <a:spcBef>
                <a:spcPts val="600"/>
              </a:spcBef>
              <a:spcAft>
                <a:spcPct val="0"/>
              </a:spcAft>
              <a:buClr>
                <a:schemeClr val="tx2"/>
              </a:buClr>
              <a:buSzPct val="105000"/>
              <a:buFont typeface="Arial" charset="0"/>
              <a:buChar char="–"/>
              <a:tabLst/>
            </a:pPr>
            <a:r>
              <a:rPr lang="en-US"/>
              <a:t>Second level</a:t>
            </a:r>
          </a:p>
          <a:p>
            <a:pPr marL="626835" lvl="3" indent="-158733" algn="l" defTabSz="913526" rtl="0" eaLnBrk="1" fontAlgn="base" latinLnBrk="0" hangingPunct="1">
              <a:spcBef>
                <a:spcPts val="600"/>
              </a:spcBef>
              <a:spcAft>
                <a:spcPct val="0"/>
              </a:spcAft>
              <a:buClr>
                <a:schemeClr val="tx2"/>
              </a:buClr>
              <a:buSzPct val="100000"/>
              <a:buFont typeface="Arial" panose="020B0604020202020204" pitchFamily="34" charset="0"/>
              <a:buChar char="•"/>
            </a:pPr>
            <a:r>
              <a:rPr lang="en-US"/>
              <a:t>Third level</a:t>
            </a:r>
          </a:p>
          <a:p>
            <a:pPr marL="765029" lvl="4" indent="-132818" algn="l" defTabSz="913526" rtl="0" eaLnBrk="1" fontAlgn="base" latinLnBrk="0" hangingPunct="1">
              <a:spcBef>
                <a:spcPts val="600"/>
              </a:spcBef>
              <a:spcAft>
                <a:spcPct val="0"/>
              </a:spcAft>
              <a:buClr>
                <a:schemeClr val="tx2"/>
              </a:buClr>
              <a:buSzPct val="90000"/>
              <a:buFont typeface="Arial" charset="0"/>
              <a:buChar char="-"/>
            </a:pPr>
            <a:r>
              <a:rPr lang="en-US"/>
              <a:t>Fourth level</a:t>
            </a:r>
          </a:p>
        </p:txBody>
      </p:sp>
    </p:spTree>
    <p:extLst>
      <p:ext uri="{BB962C8B-B14F-4D97-AF65-F5344CB8AC3E}">
        <p14:creationId xmlns:p14="http://schemas.microsoft.com/office/powerpoint/2010/main" val="1081258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3E9D7735-6233-59E1-6842-F7A41E481A13}"/>
              </a:ext>
            </a:extLst>
          </p:cNvPr>
          <p:cNvGraphicFramePr>
            <a:graphicFrameLocks noChangeAspect="1"/>
          </p:cNvGraphicFramePr>
          <p:nvPr userDrawn="1">
            <p:custDataLst>
              <p:tags r:id="rId1"/>
            </p:custDataLst>
            <p:extLst>
              <p:ext uri="{D42A27DB-BD31-4B8C-83A1-F6EECF244321}">
                <p14:modId xmlns:p14="http://schemas.microsoft.com/office/powerpoint/2010/main" val="186001018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60" progId="TCLayout.ActiveDocument.1">
                  <p:embed/>
                </p:oleObj>
              </mc:Choice>
              <mc:Fallback>
                <p:oleObj name="think-cell Slide" r:id="rId3" imgW="359" imgH="360" progId="TCLayout.ActiveDocument.1">
                  <p:embed/>
                  <p:pic>
                    <p:nvPicPr>
                      <p:cNvPr id="5" name="think-cell data - do not delete" hidden="1">
                        <a:extLst>
                          <a:ext uri="{FF2B5EF4-FFF2-40B4-BE49-F238E27FC236}">
                            <a16:creationId xmlns:a16="http://schemas.microsoft.com/office/drawing/2014/main" id="{3E9D7735-6233-59E1-6842-F7A41E481A1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139C1B0-5E1C-43FD-8BC4-9E5047370A34}"/>
              </a:ext>
            </a:extLst>
          </p:cNvPr>
          <p:cNvSpPr>
            <a:spLocks noGrp="1"/>
          </p:cNvSpPr>
          <p:nvPr>
            <p:ph type="title"/>
          </p:nvPr>
        </p:nvSpPr>
        <p:spPr/>
        <p:txBody>
          <a:bodyPr vert="horz"/>
          <a:lstStyle/>
          <a:p>
            <a:r>
              <a:rPr lang="en-US"/>
              <a:t>Click to edit Master title style</a:t>
            </a:r>
          </a:p>
        </p:txBody>
      </p:sp>
      <p:sp>
        <p:nvSpPr>
          <p:cNvPr id="7" name="Text Placeholder 2">
            <a:extLst>
              <a:ext uri="{FF2B5EF4-FFF2-40B4-BE49-F238E27FC236}">
                <a16:creationId xmlns:a16="http://schemas.microsoft.com/office/drawing/2014/main" id="{71B2C528-E26A-535E-209D-607E5FB3C469}"/>
              </a:ext>
            </a:extLst>
          </p:cNvPr>
          <p:cNvSpPr>
            <a:spLocks noGrp="1"/>
          </p:cNvSpPr>
          <p:nvPr>
            <p:ph idx="1"/>
          </p:nvPr>
        </p:nvSpPr>
        <p:spPr bwMode="auto">
          <a:xfrm>
            <a:off x="161238" y="618577"/>
            <a:ext cx="11869523" cy="1092607"/>
          </a:xfrm>
          <a:prstGeom prst="rect">
            <a:avLst/>
          </a:prstGeom>
        </p:spPr>
        <p:txBody>
          <a:bodyPr vert="horz" wrap="square" lIns="0" tIns="0" rIns="0" bIns="0" rtlCol="0">
            <a:spAutoFit/>
          </a:bodyPr>
          <a:lstStyle>
            <a:lvl1pPr marL="230188" indent="-230188">
              <a:buClr>
                <a:srgbClr val="1A93E1"/>
              </a:buClr>
              <a:buSzPct val="110000"/>
              <a:buFont typeface="Arial" panose="020B0604020202020204" pitchFamily="34" charset="0"/>
              <a:buChar char="•"/>
              <a:tabLst/>
              <a:defRPr sz="1400">
                <a:latin typeface="Arial" panose="020B0604020202020204" pitchFamily="34" charset="0"/>
                <a:cs typeface="Arial" panose="020B0604020202020204" pitchFamily="34" charset="0"/>
              </a:defRPr>
            </a:lvl1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latinLnBrk="0"/>
            <a:r>
              <a:rPr lang="en-US"/>
              <a:t>Click to edit Master text styles</a:t>
            </a:r>
          </a:p>
          <a:p>
            <a:pPr marL="461963" lvl="2" indent="-207963" algn="l" defTabSz="913526" rtl="0" eaLnBrk="1" fontAlgn="base" latinLnBrk="0" hangingPunct="1">
              <a:spcBef>
                <a:spcPts val="600"/>
              </a:spcBef>
              <a:spcAft>
                <a:spcPct val="0"/>
              </a:spcAft>
              <a:buClr>
                <a:schemeClr val="tx2"/>
              </a:buClr>
              <a:buSzPct val="105000"/>
              <a:buFont typeface="Arial" charset="0"/>
              <a:buChar char="–"/>
              <a:tabLst/>
            </a:pPr>
            <a:r>
              <a:rPr lang="en-US"/>
              <a:t>Second level</a:t>
            </a:r>
          </a:p>
          <a:p>
            <a:pPr marL="626835" lvl="3" indent="-158733" algn="l" defTabSz="913526" rtl="0" eaLnBrk="1" fontAlgn="base" latinLnBrk="0" hangingPunct="1">
              <a:spcBef>
                <a:spcPts val="600"/>
              </a:spcBef>
              <a:spcAft>
                <a:spcPct val="0"/>
              </a:spcAft>
              <a:buClr>
                <a:schemeClr val="tx2"/>
              </a:buClr>
              <a:buSzPct val="100000"/>
              <a:buFont typeface="Arial" panose="020B0604020202020204" pitchFamily="34" charset="0"/>
              <a:buChar char="•"/>
            </a:pPr>
            <a:r>
              <a:rPr lang="en-US"/>
              <a:t>Third level</a:t>
            </a:r>
          </a:p>
          <a:p>
            <a:pPr marL="765029" lvl="4" indent="-132818" algn="l" defTabSz="913526" rtl="0" eaLnBrk="1" fontAlgn="base" latinLnBrk="0" hangingPunct="1">
              <a:spcBef>
                <a:spcPts val="600"/>
              </a:spcBef>
              <a:spcAft>
                <a:spcPct val="0"/>
              </a:spcAft>
              <a:buClr>
                <a:schemeClr val="tx2"/>
              </a:buClr>
              <a:buSzPct val="90000"/>
              <a:buFont typeface="Arial" charset="0"/>
              <a:buChar char="-"/>
            </a:pPr>
            <a:r>
              <a:rPr lang="en-US"/>
              <a:t>Fourth level</a:t>
            </a:r>
          </a:p>
        </p:txBody>
      </p:sp>
    </p:spTree>
    <p:extLst>
      <p:ext uri="{BB962C8B-B14F-4D97-AF65-F5344CB8AC3E}">
        <p14:creationId xmlns:p14="http://schemas.microsoft.com/office/powerpoint/2010/main" val="3761287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3 Content Slide">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5BA5A26B-0069-3440-2F27-B6E901532C32}"/>
              </a:ext>
            </a:extLst>
          </p:cNvPr>
          <p:cNvGraphicFramePr>
            <a:graphicFrameLocks noChangeAspect="1"/>
          </p:cNvGraphicFramePr>
          <p:nvPr userDrawn="1">
            <p:custDataLst>
              <p:tags r:id="rId1"/>
            </p:custDataLst>
            <p:extLst>
              <p:ext uri="{D42A27DB-BD31-4B8C-83A1-F6EECF244321}">
                <p14:modId xmlns:p14="http://schemas.microsoft.com/office/powerpoint/2010/main" val="12561951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60" progId="TCLayout.ActiveDocument.1">
                  <p:embed/>
                </p:oleObj>
              </mc:Choice>
              <mc:Fallback>
                <p:oleObj name="think-cell Slide" r:id="rId3" imgW="359" imgH="360" progId="TCLayout.ActiveDocument.1">
                  <p:embed/>
                  <p:pic>
                    <p:nvPicPr>
                      <p:cNvPr id="3" name="think-cell data - do not delete" hidden="1">
                        <a:extLst>
                          <a:ext uri="{FF2B5EF4-FFF2-40B4-BE49-F238E27FC236}">
                            <a16:creationId xmlns:a16="http://schemas.microsoft.com/office/drawing/2014/main" id="{5BA5A26B-0069-3440-2F27-B6E901532C3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Text Placeholder 3">
            <a:extLst>
              <a:ext uri="{FF2B5EF4-FFF2-40B4-BE49-F238E27FC236}">
                <a16:creationId xmlns:a16="http://schemas.microsoft.com/office/drawing/2014/main" id="{C7E42CC2-7904-4E54-B15F-7A538290F790}"/>
              </a:ext>
            </a:extLst>
          </p:cNvPr>
          <p:cNvSpPr>
            <a:spLocks noGrp="1"/>
          </p:cNvSpPr>
          <p:nvPr>
            <p:ph type="body" sz="quarter" idx="12" hasCustomPrompt="1"/>
          </p:nvPr>
        </p:nvSpPr>
        <p:spPr>
          <a:xfrm>
            <a:off x="406099" y="6231407"/>
            <a:ext cx="11364685" cy="215444"/>
          </a:xfrm>
          <a:prstGeom prst="rect">
            <a:avLst/>
          </a:prstGeom>
        </p:spPr>
        <p:txBody>
          <a:bodyPr>
            <a:normAutofit/>
          </a:bodyPr>
          <a:lstStyle>
            <a:lvl1pPr marL="0" indent="0">
              <a:spcBef>
                <a:spcPts val="0"/>
              </a:spcBef>
              <a:buNone/>
              <a:defRPr sz="700" i="1">
                <a:solidFill>
                  <a:schemeClr val="tx1">
                    <a:lumMod val="50000"/>
                    <a:lumOff val="50000"/>
                  </a:schemeClr>
                </a:solidFill>
                <a:cs typeface="Segoe UI Light" panose="020B0502040204020203" pitchFamily="34" charset="0"/>
              </a:defRPr>
            </a:lvl1pPr>
          </a:lstStyle>
          <a:p>
            <a:pPr lvl="0"/>
            <a:r>
              <a:rPr lang="en-US"/>
              <a:t>Insert footer notes here. Delete box if there are no additional notes.</a:t>
            </a:r>
          </a:p>
        </p:txBody>
      </p:sp>
      <p:sp>
        <p:nvSpPr>
          <p:cNvPr id="5" name="Text Placeholder 3">
            <a:extLst>
              <a:ext uri="{FF2B5EF4-FFF2-40B4-BE49-F238E27FC236}">
                <a16:creationId xmlns:a16="http://schemas.microsoft.com/office/drawing/2014/main" id="{725E0CB1-4A9F-41D5-978D-0C7118C94385}"/>
              </a:ext>
            </a:extLst>
          </p:cNvPr>
          <p:cNvSpPr>
            <a:spLocks noGrp="1"/>
          </p:cNvSpPr>
          <p:nvPr>
            <p:ph type="body" sz="quarter" idx="13" hasCustomPrompt="1"/>
          </p:nvPr>
        </p:nvSpPr>
        <p:spPr>
          <a:xfrm>
            <a:off x="406099" y="1968500"/>
            <a:ext cx="3661701" cy="518236"/>
          </a:xfrm>
          <a:prstGeom prst="rect">
            <a:avLst/>
          </a:prstGeom>
        </p:spPr>
        <p:txBody>
          <a:bodyPr anchor="ctr">
            <a:normAutofit/>
          </a:bodyPr>
          <a:lstStyle>
            <a:lvl1pPr marL="0" indent="0" algn="ctr">
              <a:spcBef>
                <a:spcPts val="0"/>
              </a:spcBef>
              <a:buNone/>
              <a:defRPr sz="1400" b="0" i="0">
                <a:solidFill>
                  <a:schemeClr val="accent1"/>
                </a:solidFill>
                <a:latin typeface="+mj-lt"/>
                <a:cs typeface="Segoe UI Light" panose="020B0502040204020203" pitchFamily="34" charset="0"/>
              </a:defRPr>
            </a:lvl1pPr>
          </a:lstStyle>
          <a:p>
            <a:pPr lvl="0"/>
            <a:r>
              <a:rPr lang="en-US"/>
              <a:t>INSERT TITLE</a:t>
            </a:r>
          </a:p>
        </p:txBody>
      </p:sp>
      <p:sp>
        <p:nvSpPr>
          <p:cNvPr id="10" name="Text Placeholder 3">
            <a:extLst>
              <a:ext uri="{FF2B5EF4-FFF2-40B4-BE49-F238E27FC236}">
                <a16:creationId xmlns:a16="http://schemas.microsoft.com/office/drawing/2014/main" id="{196B36CB-7C79-4985-A087-18FBBC341847}"/>
              </a:ext>
            </a:extLst>
          </p:cNvPr>
          <p:cNvSpPr>
            <a:spLocks noGrp="1"/>
          </p:cNvSpPr>
          <p:nvPr>
            <p:ph type="body" sz="quarter" idx="15" hasCustomPrompt="1"/>
          </p:nvPr>
        </p:nvSpPr>
        <p:spPr>
          <a:xfrm>
            <a:off x="4265150" y="1968500"/>
            <a:ext cx="3661701" cy="518236"/>
          </a:xfrm>
          <a:prstGeom prst="rect">
            <a:avLst/>
          </a:prstGeom>
        </p:spPr>
        <p:txBody>
          <a:bodyPr anchor="ctr">
            <a:normAutofit/>
          </a:bodyPr>
          <a:lstStyle>
            <a:lvl1pPr marL="0" indent="0" algn="ctr">
              <a:spcBef>
                <a:spcPts val="0"/>
              </a:spcBef>
              <a:buNone/>
              <a:defRPr sz="1400" b="0" i="0">
                <a:solidFill>
                  <a:schemeClr val="accent1"/>
                </a:solidFill>
                <a:latin typeface="+mj-lt"/>
                <a:cs typeface="Segoe UI Light" panose="020B0502040204020203" pitchFamily="34" charset="0"/>
              </a:defRPr>
            </a:lvl1pPr>
          </a:lstStyle>
          <a:p>
            <a:pPr lvl="0"/>
            <a:r>
              <a:rPr lang="en-US"/>
              <a:t>INSERT TITLE</a:t>
            </a:r>
          </a:p>
        </p:txBody>
      </p:sp>
      <p:sp>
        <p:nvSpPr>
          <p:cNvPr id="12" name="Text Placeholder 3">
            <a:extLst>
              <a:ext uri="{FF2B5EF4-FFF2-40B4-BE49-F238E27FC236}">
                <a16:creationId xmlns:a16="http://schemas.microsoft.com/office/drawing/2014/main" id="{F103D96D-7745-4541-8E57-031AA9645BAB}"/>
              </a:ext>
            </a:extLst>
          </p:cNvPr>
          <p:cNvSpPr>
            <a:spLocks noGrp="1"/>
          </p:cNvSpPr>
          <p:nvPr>
            <p:ph type="body" sz="quarter" idx="17" hasCustomPrompt="1"/>
          </p:nvPr>
        </p:nvSpPr>
        <p:spPr>
          <a:xfrm>
            <a:off x="8123960" y="1968500"/>
            <a:ext cx="3661701" cy="518236"/>
          </a:xfrm>
          <a:prstGeom prst="rect">
            <a:avLst/>
          </a:prstGeom>
        </p:spPr>
        <p:txBody>
          <a:bodyPr anchor="ctr">
            <a:normAutofit/>
          </a:bodyPr>
          <a:lstStyle>
            <a:lvl1pPr marL="0" indent="0" algn="ctr">
              <a:spcBef>
                <a:spcPts val="0"/>
              </a:spcBef>
              <a:buNone/>
              <a:defRPr sz="1400" b="0" i="0">
                <a:solidFill>
                  <a:schemeClr val="accent1"/>
                </a:solidFill>
                <a:latin typeface="+mj-lt"/>
                <a:cs typeface="Segoe UI Light" panose="020B0502040204020203" pitchFamily="34" charset="0"/>
              </a:defRPr>
            </a:lvl1pPr>
          </a:lstStyle>
          <a:p>
            <a:pPr lvl="0"/>
            <a:r>
              <a:rPr lang="en-US"/>
              <a:t>INSERT TITLE</a:t>
            </a:r>
          </a:p>
        </p:txBody>
      </p:sp>
      <p:cxnSp>
        <p:nvCxnSpPr>
          <p:cNvPr id="17" name="Straight Connector 16">
            <a:extLst>
              <a:ext uri="{FF2B5EF4-FFF2-40B4-BE49-F238E27FC236}">
                <a16:creationId xmlns:a16="http://schemas.microsoft.com/office/drawing/2014/main" id="{F7AA25EE-8F2F-4713-8D5C-4814C90578EC}"/>
              </a:ext>
            </a:extLst>
          </p:cNvPr>
          <p:cNvCxnSpPr/>
          <p:nvPr/>
        </p:nvCxnSpPr>
        <p:spPr>
          <a:xfrm>
            <a:off x="0" y="6187334"/>
            <a:ext cx="12192000" cy="0"/>
          </a:xfrm>
          <a:prstGeom prst="line">
            <a:avLst/>
          </a:prstGeom>
          <a:ln w="127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1">
            <a:extLst>
              <a:ext uri="{FF2B5EF4-FFF2-40B4-BE49-F238E27FC236}">
                <a16:creationId xmlns:a16="http://schemas.microsoft.com/office/drawing/2014/main" id="{BA5DBB11-5671-47C7-BD40-937470BDA2CF}"/>
              </a:ext>
            </a:extLst>
          </p:cNvPr>
          <p:cNvSpPr>
            <a:spLocks noGrp="1"/>
          </p:cNvSpPr>
          <p:nvPr>
            <p:ph type="body" sz="quarter" idx="33" hasCustomPrompt="1"/>
          </p:nvPr>
        </p:nvSpPr>
        <p:spPr>
          <a:xfrm>
            <a:off x="406099" y="2530808"/>
            <a:ext cx="3661701" cy="3273092"/>
          </a:xfrm>
          <a:prstGeom prst="rect">
            <a:avLst/>
          </a:prstGeom>
        </p:spPr>
        <p:txBody>
          <a:bodyPr>
            <a:normAutofit/>
          </a:bodyPr>
          <a:lstStyle>
            <a:lvl1pPr marL="228600" indent="-228600">
              <a:buFont typeface="Courier New" panose="02070309020205020404" pitchFamily="49" charset="0"/>
              <a:buChar char="o"/>
              <a:defRPr sz="1200"/>
            </a:lvl1pPr>
            <a:lvl2pPr marL="406400" indent="-177800">
              <a:buFont typeface="Arial" panose="020B0604020202020204" pitchFamily="34" charset="0"/>
              <a:buChar char="•"/>
              <a:defRPr sz="1100"/>
            </a:lvl2pPr>
            <a:lvl3pPr marL="635000" indent="-177800">
              <a:buFont typeface="Arial" panose="020B0604020202020204" pitchFamily="34" charset="0"/>
              <a:buChar char="•"/>
              <a:defRPr sz="1100"/>
            </a:lvl3pPr>
            <a:lvl4pPr marL="863600" indent="-177800">
              <a:buFont typeface="Arial" panose="020B0604020202020204" pitchFamily="34" charset="0"/>
              <a:buChar char="•"/>
              <a:defRPr sz="1100"/>
            </a:lvl4pPr>
            <a:lvl5pPr marL="1092200" indent="-177800">
              <a:buFont typeface="Arial" panose="020B0604020202020204" pitchFamily="34" charset="0"/>
              <a:buChar char="•"/>
              <a:defRPr sz="1100"/>
            </a:lvl5pPr>
          </a:lstStyle>
          <a:p>
            <a:pPr lvl="0"/>
            <a:r>
              <a:rPr lang="en-US"/>
              <a:t>Insert text here</a:t>
            </a:r>
          </a:p>
          <a:p>
            <a:pPr lvl="1"/>
            <a:r>
              <a:rPr lang="en-US"/>
              <a:t>Second level</a:t>
            </a:r>
          </a:p>
          <a:p>
            <a:pPr lvl="2"/>
            <a:r>
              <a:rPr lang="en-US"/>
              <a:t>Third level</a:t>
            </a:r>
          </a:p>
          <a:p>
            <a:pPr lvl="3"/>
            <a:r>
              <a:rPr lang="en-US"/>
              <a:t>Fourth level</a:t>
            </a:r>
          </a:p>
          <a:p>
            <a:pPr lvl="4"/>
            <a:r>
              <a:rPr lang="en-US"/>
              <a:t>Fifth level</a:t>
            </a:r>
          </a:p>
        </p:txBody>
      </p:sp>
      <p:sp>
        <p:nvSpPr>
          <p:cNvPr id="14" name="Text Placeholder 11">
            <a:extLst>
              <a:ext uri="{FF2B5EF4-FFF2-40B4-BE49-F238E27FC236}">
                <a16:creationId xmlns:a16="http://schemas.microsoft.com/office/drawing/2014/main" id="{02FE862A-F26F-4AF0-9471-34959B9F9A7F}"/>
              </a:ext>
            </a:extLst>
          </p:cNvPr>
          <p:cNvSpPr>
            <a:spLocks noGrp="1"/>
          </p:cNvSpPr>
          <p:nvPr>
            <p:ph type="body" sz="quarter" idx="34" hasCustomPrompt="1"/>
          </p:nvPr>
        </p:nvSpPr>
        <p:spPr>
          <a:xfrm>
            <a:off x="4257591" y="2530808"/>
            <a:ext cx="3661701" cy="3273092"/>
          </a:xfrm>
          <a:prstGeom prst="rect">
            <a:avLst/>
          </a:prstGeom>
        </p:spPr>
        <p:txBody>
          <a:bodyPr>
            <a:normAutofit/>
          </a:bodyPr>
          <a:lstStyle>
            <a:lvl1pPr marL="228600" indent="-228600">
              <a:buFont typeface="Courier New" panose="02070309020205020404" pitchFamily="49" charset="0"/>
              <a:buChar char="o"/>
              <a:defRPr sz="1200"/>
            </a:lvl1pPr>
            <a:lvl2pPr marL="406400" indent="-177800">
              <a:buFont typeface="Arial" panose="020B0604020202020204" pitchFamily="34" charset="0"/>
              <a:buChar char="•"/>
              <a:defRPr sz="1100"/>
            </a:lvl2pPr>
            <a:lvl3pPr marL="635000" indent="-177800">
              <a:buFont typeface="Arial" panose="020B0604020202020204" pitchFamily="34" charset="0"/>
              <a:buChar char="•"/>
              <a:defRPr sz="1100"/>
            </a:lvl3pPr>
            <a:lvl4pPr marL="863600" indent="-177800">
              <a:buFont typeface="Arial" panose="020B0604020202020204" pitchFamily="34" charset="0"/>
              <a:buChar char="•"/>
              <a:defRPr sz="1100"/>
            </a:lvl4pPr>
            <a:lvl5pPr marL="1092200" indent="-177800">
              <a:buFont typeface="Arial" panose="020B0604020202020204" pitchFamily="34" charset="0"/>
              <a:buChar char="•"/>
              <a:defRPr sz="1100"/>
            </a:lvl5pPr>
          </a:lstStyle>
          <a:p>
            <a:pPr lvl="0"/>
            <a:r>
              <a:rPr lang="en-US"/>
              <a:t>Insert text here</a:t>
            </a:r>
          </a:p>
          <a:p>
            <a:pPr lvl="1"/>
            <a:r>
              <a:rPr lang="en-US"/>
              <a:t>Second level</a:t>
            </a:r>
          </a:p>
          <a:p>
            <a:pPr lvl="2"/>
            <a:r>
              <a:rPr lang="en-US"/>
              <a:t>Third level</a:t>
            </a:r>
          </a:p>
          <a:p>
            <a:pPr lvl="3"/>
            <a:r>
              <a:rPr lang="en-US"/>
              <a:t>Fourth level</a:t>
            </a:r>
          </a:p>
          <a:p>
            <a:pPr lvl="4"/>
            <a:r>
              <a:rPr lang="en-US"/>
              <a:t>Fifth level</a:t>
            </a:r>
          </a:p>
        </p:txBody>
      </p:sp>
      <p:sp>
        <p:nvSpPr>
          <p:cNvPr id="15" name="Text Placeholder 11">
            <a:extLst>
              <a:ext uri="{FF2B5EF4-FFF2-40B4-BE49-F238E27FC236}">
                <a16:creationId xmlns:a16="http://schemas.microsoft.com/office/drawing/2014/main" id="{E4371EBA-79F0-4F75-B1BE-974861737D32}"/>
              </a:ext>
            </a:extLst>
          </p:cNvPr>
          <p:cNvSpPr>
            <a:spLocks noGrp="1"/>
          </p:cNvSpPr>
          <p:nvPr>
            <p:ph type="body" sz="quarter" idx="35" hasCustomPrompt="1"/>
          </p:nvPr>
        </p:nvSpPr>
        <p:spPr>
          <a:xfrm>
            <a:off x="8118390" y="2530808"/>
            <a:ext cx="3661701" cy="3273092"/>
          </a:xfrm>
          <a:prstGeom prst="rect">
            <a:avLst/>
          </a:prstGeom>
        </p:spPr>
        <p:txBody>
          <a:bodyPr>
            <a:normAutofit/>
          </a:bodyPr>
          <a:lstStyle>
            <a:lvl1pPr marL="228600" indent="-228600">
              <a:buFont typeface="Courier New" panose="02070309020205020404" pitchFamily="49" charset="0"/>
              <a:buChar char="o"/>
              <a:defRPr sz="1200"/>
            </a:lvl1pPr>
            <a:lvl2pPr marL="406400" indent="-177800">
              <a:buFont typeface="Arial" panose="020B0604020202020204" pitchFamily="34" charset="0"/>
              <a:buChar char="•"/>
              <a:defRPr sz="1100"/>
            </a:lvl2pPr>
            <a:lvl3pPr marL="635000" indent="-177800">
              <a:buFont typeface="Arial" panose="020B0604020202020204" pitchFamily="34" charset="0"/>
              <a:buChar char="•"/>
              <a:defRPr sz="1100"/>
            </a:lvl3pPr>
            <a:lvl4pPr marL="863600" indent="-177800">
              <a:buFont typeface="Arial" panose="020B0604020202020204" pitchFamily="34" charset="0"/>
              <a:buChar char="•"/>
              <a:defRPr sz="1100"/>
            </a:lvl4pPr>
            <a:lvl5pPr marL="1092200" indent="-177800">
              <a:buFont typeface="Arial" panose="020B0604020202020204" pitchFamily="34" charset="0"/>
              <a:buChar char="•"/>
              <a:defRPr sz="1100"/>
            </a:lvl5pPr>
          </a:lstStyle>
          <a:p>
            <a:pPr lvl="0"/>
            <a:r>
              <a:rPr lang="en-US"/>
              <a:t>Insert text here</a:t>
            </a:r>
          </a:p>
          <a:p>
            <a:pPr lvl="1"/>
            <a:r>
              <a:rPr lang="en-US"/>
              <a:t>Second level</a:t>
            </a:r>
          </a:p>
          <a:p>
            <a:pPr lvl="2"/>
            <a:r>
              <a:rPr lang="en-US"/>
              <a:t>Third level</a:t>
            </a:r>
          </a:p>
          <a:p>
            <a:pPr lvl="3"/>
            <a:r>
              <a:rPr lang="en-US"/>
              <a:t>Fourth level</a:t>
            </a:r>
          </a:p>
          <a:p>
            <a:pPr lvl="4"/>
            <a:r>
              <a:rPr lang="en-US"/>
              <a:t>Fifth level</a:t>
            </a:r>
          </a:p>
        </p:txBody>
      </p:sp>
      <p:sp>
        <p:nvSpPr>
          <p:cNvPr id="20" name="Text Placeholder 3">
            <a:extLst>
              <a:ext uri="{FF2B5EF4-FFF2-40B4-BE49-F238E27FC236}">
                <a16:creationId xmlns:a16="http://schemas.microsoft.com/office/drawing/2014/main" id="{4B11A859-07C9-44F6-9ACA-5F977D96B913}"/>
              </a:ext>
            </a:extLst>
          </p:cNvPr>
          <p:cNvSpPr>
            <a:spLocks noGrp="1"/>
          </p:cNvSpPr>
          <p:nvPr>
            <p:ph type="body" sz="quarter" idx="14" hasCustomPrompt="1"/>
          </p:nvPr>
        </p:nvSpPr>
        <p:spPr>
          <a:xfrm>
            <a:off x="406099" y="1318499"/>
            <a:ext cx="11364685" cy="518236"/>
          </a:xfrm>
          <a:prstGeom prst="rect">
            <a:avLst/>
          </a:prstGeom>
        </p:spPr>
        <p:txBody>
          <a:bodyPr anchor="ctr">
            <a:normAutofit/>
          </a:bodyPr>
          <a:lstStyle>
            <a:lvl1pPr marL="0" indent="0">
              <a:spcBef>
                <a:spcPts val="0"/>
              </a:spcBef>
              <a:buNone/>
              <a:defRPr sz="1400" b="0" i="1">
                <a:solidFill>
                  <a:schemeClr val="accent1"/>
                </a:solidFill>
                <a:latin typeface="+mn-lt"/>
                <a:cs typeface="Segoe UI Light" panose="020B0502040204020203" pitchFamily="34" charset="0"/>
              </a:defRPr>
            </a:lvl1pPr>
          </a:lstStyle>
          <a:p>
            <a:pPr lvl="0"/>
            <a:r>
              <a:rPr lang="en-US"/>
              <a:t>Insert header/main takeaway sentence here</a:t>
            </a:r>
          </a:p>
        </p:txBody>
      </p:sp>
      <p:sp>
        <p:nvSpPr>
          <p:cNvPr id="2" name="2. Slide Title">
            <a:extLst>
              <a:ext uri="{FF2B5EF4-FFF2-40B4-BE49-F238E27FC236}">
                <a16:creationId xmlns:a16="http://schemas.microsoft.com/office/drawing/2014/main" id="{1448E029-2467-3B58-7B1A-3F278E9D69E9}"/>
              </a:ext>
            </a:extLst>
          </p:cNvPr>
          <p:cNvSpPr>
            <a:spLocks noGrp="1"/>
          </p:cNvSpPr>
          <p:nvPr>
            <p:ph type="title"/>
          </p:nvPr>
        </p:nvSpPr>
        <p:spPr bwMode="auto">
          <a:xfrm>
            <a:off x="173310" y="125518"/>
            <a:ext cx="8656320" cy="307777"/>
          </a:xfrm>
        </p:spPr>
        <p:txBody>
          <a:bodyPr vert="horz"/>
          <a:lstStyle>
            <a:lvl1pPr>
              <a:defRPr>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951448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10_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extLst>
              <p:ext uri="{D42A27DB-BD31-4B8C-83A1-F6EECF244321}">
                <p14:modId xmlns:p14="http://schemas.microsoft.com/office/powerpoint/2010/main" val="281147545"/>
              </p:ext>
            </p:extLst>
          </p:nvPr>
        </p:nvGraphicFramePr>
        <p:xfrm>
          <a:off x="2162" y="1622"/>
          <a:ext cx="2159" cy="1619"/>
        </p:xfrm>
        <a:graphic>
          <a:graphicData uri="http://schemas.openxmlformats.org/presentationml/2006/ole">
            <mc:AlternateContent xmlns:mc="http://schemas.openxmlformats.org/markup-compatibility/2006">
              <mc:Choice xmlns:v="urn:schemas-microsoft-com:vml" Requires="v">
                <p:oleObj name="think-cell Slide" r:id="rId4" imgW="270" imgH="270" progId="TCLayout.ActiveDocument.1">
                  <p:embed/>
                </p:oleObj>
              </mc:Choice>
              <mc:Fallback>
                <p:oleObj name="think-cell Slide" r:id="rId4" imgW="270" imgH="270" progId="TCLayout.ActiveDocument.1">
                  <p:embed/>
                  <p:pic>
                    <p:nvPicPr>
                      <p:cNvPr id="3" name="Object 2" hidden="1"/>
                      <p:cNvPicPr/>
                      <p:nvPr/>
                    </p:nvPicPr>
                    <p:blipFill>
                      <a:blip r:embed="rId5"/>
                      <a:stretch>
                        <a:fillRect/>
                      </a:stretch>
                    </p:blipFill>
                    <p:spPr>
                      <a:xfrm>
                        <a:off x="2162" y="1622"/>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9DFDD33-C559-41C3-87AF-B7FC3C7C4E43}"/>
              </a:ext>
            </a:extLst>
          </p:cNvPr>
          <p:cNvSpPr/>
          <p:nvPr userDrawn="1">
            <p:custDataLst>
              <p:tags r:id="rId2"/>
            </p:custDataLst>
          </p:nvPr>
        </p:nvSpPr>
        <p:spPr>
          <a:xfrm>
            <a:off x="0" y="0"/>
            <a:ext cx="211667" cy="158750"/>
          </a:xfrm>
          <a:prstGeom prst="rect">
            <a:avLst/>
          </a:prstGeom>
          <a:solidFill>
            <a:schemeClr val="accent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4200" b="0" i="0" baseline="0">
              <a:solidFill>
                <a:schemeClr val="bg1"/>
              </a:solidFill>
              <a:latin typeface="Avenir" panose="02000503020000020003"/>
              <a:ea typeface="+mj-ea"/>
              <a:cs typeface="+mj-cs"/>
              <a:sym typeface="Avenir Roman" panose="02000503020000020003"/>
            </a:endParaRPr>
          </a:p>
        </p:txBody>
      </p:sp>
      <p:sp>
        <p:nvSpPr>
          <p:cNvPr id="57" name="Document type" hidden="1"/>
          <p:cNvSpPr txBox="1">
            <a:spLocks noChangeArrowheads="1"/>
          </p:cNvSpPr>
          <p:nvPr userDrawn="1"/>
        </p:nvSpPr>
        <p:spPr bwMode="gray">
          <a:xfrm>
            <a:off x="1130299" y="5670755"/>
            <a:ext cx="847815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1100" baseline="0">
                <a:solidFill>
                  <a:schemeClr val="bg1"/>
                </a:solidFill>
                <a:latin typeface="+mn-lt"/>
              </a:rPr>
              <a:t>Document type | </a:t>
            </a:r>
            <a:r>
              <a:rPr lang="en-US" sz="1200" baseline="0">
                <a:solidFill>
                  <a:schemeClr val="bg1"/>
                </a:solidFill>
                <a:latin typeface="+mn-lt"/>
              </a:rPr>
              <a:t>Date</a:t>
            </a:r>
            <a:endParaRPr lang="en-US" sz="1100" baseline="0">
              <a:solidFill>
                <a:schemeClr val="bg1"/>
              </a:solidFill>
              <a:latin typeface="+mn-lt"/>
            </a:endParaRPr>
          </a:p>
        </p:txBody>
      </p:sp>
      <p:sp>
        <p:nvSpPr>
          <p:cNvPr id="12" name="Disclaimer-English (United States)" hidden="1">
            <a:extLst>
              <a:ext uri="{FF2B5EF4-FFF2-40B4-BE49-F238E27FC236}">
                <a16:creationId xmlns:a16="http://schemas.microsoft.com/office/drawing/2014/main" id="{B1029C88-82C1-4E5E-B440-DCDC38C99550}"/>
              </a:ext>
            </a:extLst>
          </p:cNvPr>
          <p:cNvSpPr txBox="1"/>
          <p:nvPr userDrawn="1"/>
        </p:nvSpPr>
        <p:spPr>
          <a:xfrm>
            <a:off x="2287231" y="6358735"/>
            <a:ext cx="7617543" cy="384292"/>
          </a:xfrm>
          <a:prstGeom prst="rect">
            <a:avLst/>
          </a:prstGeom>
          <a:noFill/>
        </p:spPr>
        <p:txBody>
          <a:bodyPr vert="horz" wrap="square" lIns="0" tIns="0" rIns="0" bIns="0" rtlCol="0" anchor="b">
            <a:spAutoFit/>
          </a:bodyPr>
          <a:lstStyle/>
          <a:p>
            <a:pPr algn="ctr" defTabSz="932863"/>
            <a:r>
              <a:rPr lang="en-US" sz="816">
                <a:solidFill>
                  <a:schemeClr val="bg2"/>
                </a:solidFill>
              </a:rPr>
              <a:t>CONFIDENTIAL AND PROPRIETARY
Any use of this material without specific permission is strictly prohibited
</a:t>
            </a:r>
          </a:p>
        </p:txBody>
      </p:sp>
      <p:pic>
        <p:nvPicPr>
          <p:cNvPr id="5" name="Picture 4">
            <a:extLst>
              <a:ext uri="{FF2B5EF4-FFF2-40B4-BE49-F238E27FC236}">
                <a16:creationId xmlns:a16="http://schemas.microsoft.com/office/drawing/2014/main" id="{9E2CF322-8744-08F3-A3B6-D8E23DE2A99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0" y="-11978"/>
            <a:ext cx="12187004" cy="521029"/>
          </a:xfrm>
          <a:prstGeom prst="rect">
            <a:avLst/>
          </a:prstGeom>
        </p:spPr>
      </p:pic>
      <p:sp>
        <p:nvSpPr>
          <p:cNvPr id="9" name="Title Placeholder 2">
            <a:extLst>
              <a:ext uri="{FF2B5EF4-FFF2-40B4-BE49-F238E27FC236}">
                <a16:creationId xmlns:a16="http://schemas.microsoft.com/office/drawing/2014/main" id="{071CD398-F8F7-92B6-B6BC-6C61131F1E61}"/>
              </a:ext>
            </a:extLst>
          </p:cNvPr>
          <p:cNvSpPr>
            <a:spLocks noGrp="1" noChangeArrowheads="1"/>
          </p:cNvSpPr>
          <p:nvPr>
            <p:ph type="title"/>
          </p:nvPr>
        </p:nvSpPr>
        <p:spPr bwMode="auto">
          <a:xfrm>
            <a:off x="180237" y="118591"/>
            <a:ext cx="865632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lvl="0" latinLnBrk="0"/>
            <a:r>
              <a:rPr lang="en-US"/>
              <a:t>Click to edit Master title style</a:t>
            </a:r>
            <a:endParaRPr lang="en-US" noProof="0"/>
          </a:p>
        </p:txBody>
      </p:sp>
      <p:sp>
        <p:nvSpPr>
          <p:cNvPr id="11" name="object 5">
            <a:extLst>
              <a:ext uri="{FF2B5EF4-FFF2-40B4-BE49-F238E27FC236}">
                <a16:creationId xmlns:a16="http://schemas.microsoft.com/office/drawing/2014/main" id="{903F7A95-4629-517D-4D9B-8D6AEA815C96}"/>
              </a:ext>
            </a:extLst>
          </p:cNvPr>
          <p:cNvSpPr txBox="1"/>
          <p:nvPr userDrawn="1"/>
        </p:nvSpPr>
        <p:spPr>
          <a:xfrm>
            <a:off x="1075267" y="6453469"/>
            <a:ext cx="10041467" cy="135293"/>
          </a:xfrm>
          <a:prstGeom prst="rect">
            <a:avLst/>
          </a:prstGeom>
        </p:spPr>
        <p:txBody>
          <a:bodyPr vert="horz" wrap="square" lIns="0" tIns="12065" rIns="0" bIns="0" rtlCol="0">
            <a:spAutoFit/>
          </a:bodyPr>
          <a:lstStyle/>
          <a:p>
            <a:pPr marL="12700" algn="ctr" defTabSz="685783" fontAlgn="auto">
              <a:spcBef>
                <a:spcPts val="95"/>
              </a:spcBef>
              <a:spcAft>
                <a:spcPts val="0"/>
              </a:spcAft>
            </a:pPr>
            <a:r>
              <a:rPr lang="en-US" sz="800" spc="-5">
                <a:solidFill>
                  <a:schemeClr val="bg1">
                    <a:lumMod val="50000"/>
                  </a:schemeClr>
                </a:solidFill>
                <a:latin typeface="Arial" panose="020B0604020202020204" pitchFamily="34" charset="0"/>
                <a:cs typeface="Arial"/>
                <a:sym typeface="Arial" panose="020B0604020202020204" pitchFamily="34" charset="0"/>
              </a:rPr>
              <a:t>For Agent use only. Not to be shared with beneficiaries or prospects.</a:t>
            </a:r>
            <a:endParaRPr sz="800">
              <a:solidFill>
                <a:schemeClr val="bg1">
                  <a:lumMod val="50000"/>
                </a:schemeClr>
              </a:solidFill>
              <a:latin typeface="Arial" panose="020B0604020202020204" pitchFamily="34" charset="0"/>
              <a:cs typeface="Arial"/>
              <a:sym typeface="Arial" panose="020B0604020202020204" pitchFamily="34" charset="0"/>
            </a:endParaRPr>
          </a:p>
        </p:txBody>
      </p:sp>
      <p:sp>
        <p:nvSpPr>
          <p:cNvPr id="13" name="object 5">
            <a:extLst>
              <a:ext uri="{FF2B5EF4-FFF2-40B4-BE49-F238E27FC236}">
                <a16:creationId xmlns:a16="http://schemas.microsoft.com/office/drawing/2014/main" id="{C7981691-83F1-3425-7F9B-7F3B30CB5383}"/>
              </a:ext>
            </a:extLst>
          </p:cNvPr>
          <p:cNvSpPr txBox="1"/>
          <p:nvPr userDrawn="1"/>
        </p:nvSpPr>
        <p:spPr>
          <a:xfrm>
            <a:off x="1075267" y="6604116"/>
            <a:ext cx="10041467" cy="135293"/>
          </a:xfrm>
          <a:prstGeom prst="rect">
            <a:avLst/>
          </a:prstGeom>
        </p:spPr>
        <p:txBody>
          <a:bodyPr vert="horz" wrap="square" lIns="0" tIns="12065" rIns="0" bIns="0" rtlCol="0">
            <a:spAutoFit/>
          </a:bodyPr>
          <a:lstStyle/>
          <a:p>
            <a:pPr marL="12700" algn="ctr" defTabSz="685783" fontAlgn="auto">
              <a:spcBef>
                <a:spcPts val="95"/>
              </a:spcBef>
              <a:spcAft>
                <a:spcPts val="0"/>
              </a:spcAft>
            </a:pPr>
            <a:r>
              <a:rPr sz="800" spc="-5">
                <a:solidFill>
                  <a:srgbClr val="1A93E1"/>
                </a:solidFill>
                <a:latin typeface="Arial" panose="020B0604020202020204" pitchFamily="34" charset="0"/>
                <a:cs typeface="Arial" panose="020B0604020202020204" pitchFamily="34" charset="0"/>
                <a:sym typeface="Arial" panose="020B0604020202020204" pitchFamily="34" charset="0"/>
              </a:rPr>
              <a:t>Blue Cross Blue </a:t>
            </a:r>
            <a:r>
              <a:rPr sz="800" spc="-10">
                <a:solidFill>
                  <a:srgbClr val="1A93E1"/>
                </a:solidFill>
                <a:latin typeface="Arial" panose="020B0604020202020204" pitchFamily="34" charset="0"/>
                <a:cs typeface="Arial" panose="020B0604020202020204" pitchFamily="34" charset="0"/>
                <a:sym typeface="Arial" panose="020B0604020202020204" pitchFamily="34" charset="0"/>
              </a:rPr>
              <a:t>Shield </a:t>
            </a:r>
            <a:r>
              <a:rPr sz="800" spc="-5">
                <a:solidFill>
                  <a:srgbClr val="1A93E1"/>
                </a:solidFill>
                <a:latin typeface="Arial" panose="020B0604020202020204" pitchFamily="34" charset="0"/>
                <a:cs typeface="Arial" panose="020B0604020202020204" pitchFamily="34" charset="0"/>
                <a:sym typeface="Arial" panose="020B0604020202020204" pitchFamily="34" charset="0"/>
              </a:rPr>
              <a:t>of </a:t>
            </a:r>
            <a:r>
              <a:rPr sz="800" spc="-10">
                <a:solidFill>
                  <a:srgbClr val="1A93E1"/>
                </a:solidFill>
                <a:latin typeface="Arial" panose="020B0604020202020204" pitchFamily="34" charset="0"/>
                <a:cs typeface="Arial" panose="020B0604020202020204" pitchFamily="34" charset="0"/>
                <a:sym typeface="Arial" panose="020B0604020202020204" pitchFamily="34" charset="0"/>
              </a:rPr>
              <a:t>Michigan </a:t>
            </a:r>
            <a:r>
              <a:rPr lang="en-US" sz="800" spc="-10">
                <a:solidFill>
                  <a:srgbClr val="1A93E1"/>
                </a:solidFill>
                <a:latin typeface="Arial" panose="020B0604020202020204" pitchFamily="34" charset="0"/>
                <a:cs typeface="Arial" panose="020B0604020202020204" pitchFamily="34" charset="0"/>
                <a:sym typeface="Arial" panose="020B0604020202020204" pitchFamily="34" charset="0"/>
              </a:rPr>
              <a:t>and Blue Care Network are n</a:t>
            </a:r>
            <a:r>
              <a:rPr sz="800" spc="-5">
                <a:solidFill>
                  <a:srgbClr val="1A93E1"/>
                </a:solidFill>
                <a:latin typeface="Arial" panose="020B0604020202020204" pitchFamily="34" charset="0"/>
                <a:cs typeface="Arial" panose="020B0604020202020204" pitchFamily="34" charset="0"/>
                <a:sym typeface="Arial" panose="020B0604020202020204" pitchFamily="34" charset="0"/>
              </a:rPr>
              <a:t>onprofit corporation</a:t>
            </a:r>
            <a:r>
              <a:rPr lang="en-US" sz="800" spc="-5">
                <a:solidFill>
                  <a:srgbClr val="1A93E1"/>
                </a:solidFill>
                <a:latin typeface="Arial" panose="020B0604020202020204" pitchFamily="34" charset="0"/>
                <a:cs typeface="Arial" panose="020B0604020202020204" pitchFamily="34" charset="0"/>
                <a:sym typeface="Arial" panose="020B0604020202020204" pitchFamily="34" charset="0"/>
              </a:rPr>
              <a:t>s</a:t>
            </a:r>
            <a:r>
              <a:rPr sz="800" spc="-5">
                <a:solidFill>
                  <a:srgbClr val="1A93E1"/>
                </a:solidFill>
                <a:latin typeface="Arial" panose="020B0604020202020204" pitchFamily="34" charset="0"/>
                <a:cs typeface="Arial" panose="020B0604020202020204" pitchFamily="34" charset="0"/>
                <a:sym typeface="Arial" panose="020B0604020202020204" pitchFamily="34" charset="0"/>
              </a:rPr>
              <a:t> and independent licensee</a:t>
            </a:r>
            <a:r>
              <a:rPr lang="en-US" sz="800" spc="-5">
                <a:solidFill>
                  <a:srgbClr val="1A93E1"/>
                </a:solidFill>
                <a:latin typeface="Arial" panose="020B0604020202020204" pitchFamily="34" charset="0"/>
                <a:cs typeface="Arial" panose="020B0604020202020204" pitchFamily="34" charset="0"/>
                <a:sym typeface="Arial" panose="020B0604020202020204" pitchFamily="34" charset="0"/>
              </a:rPr>
              <a:t>s</a:t>
            </a:r>
            <a:r>
              <a:rPr sz="800" spc="-5">
                <a:solidFill>
                  <a:srgbClr val="1A93E1"/>
                </a:solidFill>
                <a:latin typeface="Arial" panose="020B0604020202020204" pitchFamily="34" charset="0"/>
                <a:cs typeface="Arial" panose="020B0604020202020204" pitchFamily="34" charset="0"/>
                <a:sym typeface="Arial" panose="020B0604020202020204" pitchFamily="34" charset="0"/>
              </a:rPr>
              <a:t> of the Blue Cross Blue </a:t>
            </a:r>
            <a:r>
              <a:rPr sz="800" spc="-10">
                <a:solidFill>
                  <a:srgbClr val="1A93E1"/>
                </a:solidFill>
                <a:latin typeface="Arial" panose="020B0604020202020204" pitchFamily="34" charset="0"/>
                <a:cs typeface="Arial" panose="020B0604020202020204" pitchFamily="34" charset="0"/>
                <a:sym typeface="Arial" panose="020B0604020202020204" pitchFamily="34" charset="0"/>
              </a:rPr>
              <a:t>Shield</a:t>
            </a:r>
            <a:r>
              <a:rPr sz="800" spc="135">
                <a:solidFill>
                  <a:srgbClr val="1A93E1"/>
                </a:solidFill>
                <a:latin typeface="Arial" panose="020B0604020202020204" pitchFamily="34" charset="0"/>
                <a:cs typeface="Arial" panose="020B0604020202020204" pitchFamily="34" charset="0"/>
                <a:sym typeface="Arial" panose="020B0604020202020204" pitchFamily="34" charset="0"/>
              </a:rPr>
              <a:t> </a:t>
            </a:r>
            <a:r>
              <a:rPr sz="800" spc="-5">
                <a:solidFill>
                  <a:srgbClr val="1A93E1"/>
                </a:solidFill>
                <a:latin typeface="Arial" panose="020B0604020202020204" pitchFamily="34" charset="0"/>
                <a:cs typeface="Arial" panose="020B0604020202020204" pitchFamily="34" charset="0"/>
                <a:sym typeface="Arial" panose="020B0604020202020204" pitchFamily="34" charset="0"/>
              </a:rPr>
              <a:t>Association.</a:t>
            </a:r>
            <a:endParaRPr sz="800">
              <a:solidFill>
                <a:srgbClr val="1A93E1"/>
              </a:solidFill>
              <a:latin typeface="Arial" panose="020B0604020202020204" pitchFamily="34" charset="0"/>
              <a:cs typeface="Arial" panose="020B0604020202020204" pitchFamily="34" charset="0"/>
              <a:sym typeface="Arial" panose="020B0604020202020204" pitchFamily="34" charset="0"/>
            </a:endParaRPr>
          </a:p>
        </p:txBody>
      </p:sp>
      <p:sp>
        <p:nvSpPr>
          <p:cNvPr id="14" name="Text Placeholder 2">
            <a:extLst>
              <a:ext uri="{FF2B5EF4-FFF2-40B4-BE49-F238E27FC236}">
                <a16:creationId xmlns:a16="http://schemas.microsoft.com/office/drawing/2014/main" id="{C5EBCD3C-C425-3419-E5A2-BFFE9F92E7EC}"/>
              </a:ext>
            </a:extLst>
          </p:cNvPr>
          <p:cNvSpPr>
            <a:spLocks noGrp="1"/>
          </p:cNvSpPr>
          <p:nvPr>
            <p:ph idx="1"/>
          </p:nvPr>
        </p:nvSpPr>
        <p:spPr bwMode="auto">
          <a:xfrm>
            <a:off x="161238" y="618577"/>
            <a:ext cx="11869523" cy="1092607"/>
          </a:xfrm>
          <a:prstGeom prst="rect">
            <a:avLst/>
          </a:prstGeom>
        </p:spPr>
        <p:txBody>
          <a:bodyPr vert="horz" wrap="square" lIns="0" tIns="0" rIns="0" bIns="0" rtlCol="0">
            <a:spAutoFit/>
          </a:bodyPr>
          <a:lstStyle>
            <a:lvl1pPr marL="230188" indent="-230188">
              <a:buClr>
                <a:srgbClr val="1A93E1"/>
              </a:buClr>
              <a:buSzPct val="110000"/>
              <a:buFont typeface="Arial" panose="020B0604020202020204" pitchFamily="34" charset="0"/>
              <a:buChar char="•"/>
              <a:tabLst/>
              <a:defRPr sz="1400">
                <a:latin typeface="Arial" panose="020B0604020202020204" pitchFamily="34" charset="0"/>
                <a:cs typeface="Arial" panose="020B0604020202020204" pitchFamily="34" charset="0"/>
              </a:defRPr>
            </a:lvl1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latinLnBrk="0"/>
            <a:r>
              <a:rPr lang="en-US"/>
              <a:t>Click to edit Master text styles</a:t>
            </a:r>
          </a:p>
          <a:p>
            <a:pPr marL="461963" lvl="2" indent="-207963" algn="l" defTabSz="913526" rtl="0" eaLnBrk="1" fontAlgn="base" latinLnBrk="0" hangingPunct="1">
              <a:spcBef>
                <a:spcPts val="600"/>
              </a:spcBef>
              <a:spcAft>
                <a:spcPct val="0"/>
              </a:spcAft>
              <a:buClr>
                <a:schemeClr val="tx2"/>
              </a:buClr>
              <a:buSzPct val="105000"/>
              <a:buFont typeface="Arial" charset="0"/>
              <a:buChar char="–"/>
              <a:tabLst/>
            </a:pPr>
            <a:r>
              <a:rPr lang="en-US"/>
              <a:t>Second level</a:t>
            </a:r>
          </a:p>
          <a:p>
            <a:pPr marL="626835" lvl="3" indent="-158733" algn="l" defTabSz="913526" rtl="0" eaLnBrk="1" fontAlgn="base" latinLnBrk="0" hangingPunct="1">
              <a:spcBef>
                <a:spcPts val="600"/>
              </a:spcBef>
              <a:spcAft>
                <a:spcPct val="0"/>
              </a:spcAft>
              <a:buClr>
                <a:schemeClr val="tx2"/>
              </a:buClr>
              <a:buSzPct val="100000"/>
              <a:buFont typeface="Arial" panose="020B0604020202020204" pitchFamily="34" charset="0"/>
              <a:buChar char="•"/>
            </a:pPr>
            <a:r>
              <a:rPr lang="en-US"/>
              <a:t>Third level</a:t>
            </a:r>
          </a:p>
          <a:p>
            <a:pPr marL="765029" lvl="4" indent="-132818" algn="l" defTabSz="913526" rtl="0" eaLnBrk="1" fontAlgn="base" latinLnBrk="0" hangingPunct="1">
              <a:spcBef>
                <a:spcPts val="600"/>
              </a:spcBef>
              <a:spcAft>
                <a:spcPct val="0"/>
              </a:spcAft>
              <a:buClr>
                <a:schemeClr val="tx2"/>
              </a:buClr>
              <a:buSzPct val="90000"/>
              <a:buFont typeface="Arial" charset="0"/>
              <a:buChar char="-"/>
            </a:pPr>
            <a:r>
              <a:rPr lang="en-US"/>
              <a:t>Fourth level</a:t>
            </a:r>
          </a:p>
        </p:txBody>
      </p:sp>
    </p:spTree>
    <p:extLst>
      <p:ext uri="{BB962C8B-B14F-4D97-AF65-F5344CB8AC3E}">
        <p14:creationId xmlns:p14="http://schemas.microsoft.com/office/powerpoint/2010/main" val="2763399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CE5B9336-F57C-C336-6094-E76533ED358C}"/>
              </a:ext>
            </a:extLst>
          </p:cNvPr>
          <p:cNvSpPr>
            <a:spLocks noGrp="1"/>
          </p:cNvSpPr>
          <p:nvPr>
            <p:ph type="body" sz="quarter" idx="11" hasCustomPrompt="1"/>
          </p:nvPr>
        </p:nvSpPr>
        <p:spPr>
          <a:xfrm>
            <a:off x="173309" y="603682"/>
            <a:ext cx="11873217" cy="371104"/>
          </a:xfrm>
        </p:spPr>
        <p:txBody>
          <a:bodyPr lIns="0">
            <a:normAutofit/>
          </a:bodyPr>
          <a:lstStyle>
            <a:lvl1pPr marL="0" indent="0">
              <a:buNone/>
              <a:defRPr sz="1800" b="1" i="0">
                <a:solidFill>
                  <a:srgbClr val="BCDAEC"/>
                </a:solidFill>
                <a:latin typeface="Arial" panose="020B0604020202020204" pitchFamily="34" charset="0"/>
                <a:cs typeface="Arial" panose="020B0604020202020204" pitchFamily="34" charset="0"/>
              </a:defRPr>
            </a:lvl1pPr>
            <a:lvl2pPr marL="164268" indent="0">
              <a:buNone/>
              <a:defRPr sz="1714">
                <a:solidFill>
                  <a:schemeClr val="accent1"/>
                </a:solidFill>
              </a:defRPr>
            </a:lvl2pPr>
            <a:lvl3pPr marL="321135" indent="0">
              <a:buNone/>
              <a:defRPr sz="1714">
                <a:solidFill>
                  <a:schemeClr val="accent1"/>
                </a:solidFill>
              </a:defRPr>
            </a:lvl3pPr>
            <a:lvl4pPr marL="482444" indent="0">
              <a:buNone/>
              <a:defRPr sz="1714">
                <a:solidFill>
                  <a:schemeClr val="accent1"/>
                </a:solidFill>
              </a:defRPr>
            </a:lvl4pPr>
            <a:lvl5pPr marL="639311" indent="0">
              <a:buNone/>
              <a:defRPr sz="1714">
                <a:solidFill>
                  <a:schemeClr val="accent1"/>
                </a:solidFill>
              </a:defRPr>
            </a:lvl5pPr>
          </a:lstStyle>
          <a:p>
            <a:pPr lvl="0"/>
            <a:r>
              <a:rPr lang="en-US"/>
              <a:t>Slide Sub-Header</a:t>
            </a:r>
          </a:p>
        </p:txBody>
      </p:sp>
      <p:sp>
        <p:nvSpPr>
          <p:cNvPr id="9" name="Text Placeholder 47">
            <a:extLst>
              <a:ext uri="{FF2B5EF4-FFF2-40B4-BE49-F238E27FC236}">
                <a16:creationId xmlns:a16="http://schemas.microsoft.com/office/drawing/2014/main" id="{2972E526-A1ED-1A06-6D84-F4E5F59AFCCE}"/>
              </a:ext>
            </a:extLst>
          </p:cNvPr>
          <p:cNvSpPr>
            <a:spLocks noGrp="1"/>
          </p:cNvSpPr>
          <p:nvPr>
            <p:ph idx="1"/>
          </p:nvPr>
        </p:nvSpPr>
        <p:spPr>
          <a:xfrm>
            <a:off x="173309" y="1085428"/>
            <a:ext cx="11873217" cy="4368295"/>
          </a:xfrm>
          <a:prstGeom prst="rect">
            <a:avLst/>
          </a:prstGeom>
        </p:spPr>
        <p:txBody>
          <a:bodyPr vert="horz" lIns="0" tIns="45720" rIns="91440" bIns="45720" rtlCol="0">
            <a:normAutofit/>
          </a:bodyPr>
          <a:lstStyle>
            <a:lvl1pPr>
              <a:buClr>
                <a:srgbClr val="1A93E1"/>
              </a:buClr>
              <a:defRPr/>
            </a:lvl1pPr>
            <a:lvl2pPr marL="539750" indent="-285750">
              <a:buFontTx/>
              <a:buChar char="-"/>
              <a:tabLst/>
              <a:defRPr/>
            </a:lvl2pPr>
            <a:lvl3pPr>
              <a:defRPr lang="en-US" sz="1400" kern="1200" dirty="0">
                <a:solidFill>
                  <a:schemeClr val="tx1"/>
                </a:solidFill>
                <a:latin typeface="Arial" panose="020B0604020202020204" pitchFamily="34" charset="0"/>
                <a:ea typeface="+mn-ea"/>
                <a:cs typeface="Arial" panose="020B0604020202020204" pitchFamily="34" charset="0"/>
              </a:defRPr>
            </a:lvl3pPr>
          </a:lstStyle>
          <a:p>
            <a:pPr lvl="0"/>
            <a:r>
              <a:rPr lang="en-US"/>
              <a:t>Click to edit Master text styles</a:t>
            </a:r>
          </a:p>
          <a:p>
            <a:pPr marL="461963" lvl="2" indent="-207963" algn="l" defTabSz="913526" rtl="0" eaLnBrk="1" fontAlgn="base" latinLnBrk="0" hangingPunct="1">
              <a:spcBef>
                <a:spcPts val="600"/>
              </a:spcBef>
              <a:spcAft>
                <a:spcPct val="0"/>
              </a:spcAft>
              <a:buClr>
                <a:schemeClr val="tx2"/>
              </a:buClr>
              <a:buSzPct val="105000"/>
              <a:buFont typeface="Arial" charset="0"/>
              <a:buChar char="–"/>
              <a:tabLst/>
            </a:pPr>
            <a:r>
              <a:rPr lang="en-US"/>
              <a:t>Second level</a:t>
            </a:r>
          </a:p>
        </p:txBody>
      </p:sp>
      <p:sp>
        <p:nvSpPr>
          <p:cNvPr id="5" name="2. Slide Title">
            <a:extLst>
              <a:ext uri="{FF2B5EF4-FFF2-40B4-BE49-F238E27FC236}">
                <a16:creationId xmlns:a16="http://schemas.microsoft.com/office/drawing/2014/main" id="{8161EB44-6A32-9FEA-F5E3-A205289BCAAB}"/>
              </a:ext>
            </a:extLst>
          </p:cNvPr>
          <p:cNvSpPr>
            <a:spLocks noGrp="1"/>
          </p:cNvSpPr>
          <p:nvPr>
            <p:ph type="title"/>
          </p:nvPr>
        </p:nvSpPr>
        <p:spPr bwMode="auto">
          <a:xfrm>
            <a:off x="173310" y="125518"/>
            <a:ext cx="8656320" cy="307777"/>
          </a:xfrm>
        </p:spPr>
        <p:txBody>
          <a:bodyPr vert="horz"/>
          <a:lstStyle>
            <a:lvl1pPr>
              <a:defRPr>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328360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tags" Target="../tags/tag6.xml"/><Relationship Id="rId18" Type="http://schemas.openxmlformats.org/officeDocument/2006/relationships/tags" Target="../tags/tag11.xml"/><Relationship Id="rId26" Type="http://schemas.openxmlformats.org/officeDocument/2006/relationships/oleObject" Target="../embeddings/oleObject1.bin"/><Relationship Id="rId3" Type="http://schemas.openxmlformats.org/officeDocument/2006/relationships/slideLayout" Target="../slideLayouts/slideLayout3.xml"/><Relationship Id="rId21" Type="http://schemas.openxmlformats.org/officeDocument/2006/relationships/tags" Target="../tags/tag14.xml"/><Relationship Id="rId7" Type="http://schemas.openxmlformats.org/officeDocument/2006/relationships/slideLayout" Target="../slideLayouts/slideLayout7.xml"/><Relationship Id="rId12" Type="http://schemas.openxmlformats.org/officeDocument/2006/relationships/tags" Target="../tags/tag5.xml"/><Relationship Id="rId17" Type="http://schemas.openxmlformats.org/officeDocument/2006/relationships/tags" Target="../tags/tag10.xml"/><Relationship Id="rId25" Type="http://schemas.openxmlformats.org/officeDocument/2006/relationships/tags" Target="../tags/tag18.xml"/><Relationship Id="rId2" Type="http://schemas.openxmlformats.org/officeDocument/2006/relationships/slideLayout" Target="../slideLayouts/slideLayout2.xml"/><Relationship Id="rId16" Type="http://schemas.openxmlformats.org/officeDocument/2006/relationships/tags" Target="../tags/tag9.xml"/><Relationship Id="rId20" Type="http://schemas.openxmlformats.org/officeDocument/2006/relationships/tags" Target="../tags/tag1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4.xml"/><Relationship Id="rId24" Type="http://schemas.openxmlformats.org/officeDocument/2006/relationships/tags" Target="../tags/tag17.xml"/><Relationship Id="rId5" Type="http://schemas.openxmlformats.org/officeDocument/2006/relationships/slideLayout" Target="../slideLayouts/slideLayout5.xml"/><Relationship Id="rId15" Type="http://schemas.openxmlformats.org/officeDocument/2006/relationships/tags" Target="../tags/tag8.xml"/><Relationship Id="rId23" Type="http://schemas.openxmlformats.org/officeDocument/2006/relationships/tags" Target="../tags/tag16.xml"/><Relationship Id="rId28" Type="http://schemas.openxmlformats.org/officeDocument/2006/relationships/image" Target="../media/image2.jpeg"/><Relationship Id="rId10" Type="http://schemas.openxmlformats.org/officeDocument/2006/relationships/tags" Target="../tags/tag3.xml"/><Relationship Id="rId19" Type="http://schemas.openxmlformats.org/officeDocument/2006/relationships/tags" Target="../tags/tag12.xml"/><Relationship Id="rId4" Type="http://schemas.openxmlformats.org/officeDocument/2006/relationships/slideLayout" Target="../slideLayouts/slideLayout4.xml"/><Relationship Id="rId9" Type="http://schemas.openxmlformats.org/officeDocument/2006/relationships/tags" Target="../tags/tag2.xml"/><Relationship Id="rId14" Type="http://schemas.openxmlformats.org/officeDocument/2006/relationships/tags" Target="../tags/tag7.xml"/><Relationship Id="rId22" Type="http://schemas.openxmlformats.org/officeDocument/2006/relationships/tags" Target="../tags/tag15.xml"/><Relationship Id="rId27"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9"/>
            </p:custDataLst>
            <p:extLst>
              <p:ext uri="{D42A27DB-BD31-4B8C-83A1-F6EECF244321}">
                <p14:modId xmlns:p14="http://schemas.microsoft.com/office/powerpoint/2010/main" val="3731779423"/>
              </p:ext>
            </p:extLst>
          </p:nvPr>
        </p:nvGraphicFramePr>
        <p:xfrm>
          <a:off x="0" y="0"/>
          <a:ext cx="215979" cy="161974"/>
        </p:xfrm>
        <a:graphic>
          <a:graphicData uri="http://schemas.openxmlformats.org/presentationml/2006/ole">
            <mc:AlternateContent xmlns:mc="http://schemas.openxmlformats.org/markup-compatibility/2006">
              <mc:Choice xmlns:v="urn:schemas-microsoft-com:vml" Requires="v">
                <p:oleObj name="think-cell Slide" r:id="rId26" imgW="270" imgH="270" progId="TCLayout.ActiveDocument.1">
                  <p:embed/>
                </p:oleObj>
              </mc:Choice>
              <mc:Fallback>
                <p:oleObj name="think-cell Slide" r:id="rId26" imgW="270" imgH="270" progId="TCLayout.ActiveDocument.1">
                  <p:embed/>
                  <p:pic>
                    <p:nvPicPr>
                      <p:cNvPr id="2" name="Object 1" hidden="1"/>
                      <p:cNvPicPr/>
                      <p:nvPr/>
                    </p:nvPicPr>
                    <p:blipFill>
                      <a:blip r:embed="rId27"/>
                      <a:stretch>
                        <a:fillRect/>
                      </a:stretch>
                    </p:blipFill>
                    <p:spPr>
                      <a:xfrm>
                        <a:off x="0" y="0"/>
                        <a:ext cx="215979" cy="161974"/>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B535CD51-9C10-45A5-B175-807310B08CFB}"/>
              </a:ext>
            </a:extLst>
          </p:cNvPr>
          <p:cNvSpPr/>
          <p:nvPr userDrawn="1">
            <p:custDataLst>
              <p:tags r:id="rId10"/>
            </p:custDataLst>
          </p:nvPr>
        </p:nvSpPr>
        <p:spPr>
          <a:xfrm>
            <a:off x="0" y="0"/>
            <a:ext cx="211667" cy="158750"/>
          </a:xfrm>
          <a:prstGeom prst="rect">
            <a:avLst/>
          </a:prstGeom>
          <a:solidFill>
            <a:schemeClr val="accent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000" b="1" i="0" baseline="0">
              <a:solidFill>
                <a:schemeClr val="bg1"/>
              </a:solidFill>
              <a:latin typeface="Avenir Book" panose="02000503020000020003" pitchFamily="2" charset="0"/>
              <a:ea typeface="+mj-ea"/>
              <a:cs typeface="+mj-cs"/>
              <a:sym typeface="Avenir Book" panose="02000503020000020003" pitchFamily="2" charset="0"/>
            </a:endParaRPr>
          </a:p>
        </p:txBody>
      </p:sp>
      <p:sp>
        <p:nvSpPr>
          <p:cNvPr id="10" name="1. On-page tracker" hidden="1"/>
          <p:cNvSpPr>
            <a:spLocks noChangeArrowheads="1"/>
          </p:cNvSpPr>
          <p:nvPr/>
        </p:nvSpPr>
        <p:spPr bwMode="auto">
          <a:xfrm>
            <a:off x="336025" y="16477"/>
            <a:ext cx="378309" cy="123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800" cap="all" baseline="0">
                <a:solidFill>
                  <a:schemeClr val="accent6"/>
                </a:solidFill>
                <a:latin typeface="+mn-lt"/>
                <a:ea typeface="+mn-ea"/>
              </a:rPr>
              <a:t>Tracker</a:t>
            </a:r>
          </a:p>
        </p:txBody>
      </p:sp>
      <p:sp>
        <p:nvSpPr>
          <p:cNvPr id="11" name="3. Unit of measure" hidden="1"/>
          <p:cNvSpPr txBox="1">
            <a:spLocks noChangeArrowheads="1"/>
          </p:cNvSpPr>
          <p:nvPr/>
        </p:nvSpPr>
        <p:spPr bwMode="auto">
          <a:xfrm>
            <a:off x="336024" y="889987"/>
            <a:ext cx="865632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US" sz="1600" baseline="0">
                <a:solidFill>
                  <a:schemeClr val="accent6"/>
                </a:solidFill>
                <a:latin typeface="+mn-lt"/>
                <a:ea typeface="+mn-ea"/>
              </a:rPr>
              <a:t>Unit of measure</a:t>
            </a:r>
          </a:p>
        </p:txBody>
      </p:sp>
      <p:sp>
        <p:nvSpPr>
          <p:cNvPr id="13" name="4. Footnote" hidden="1"/>
          <p:cNvSpPr txBox="1">
            <a:spLocks noChangeArrowheads="1"/>
          </p:cNvSpPr>
          <p:nvPr/>
        </p:nvSpPr>
        <p:spPr bwMode="auto">
          <a:xfrm>
            <a:off x="336024" y="6300668"/>
            <a:ext cx="11490216" cy="125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marL="85725" indent="-85725">
              <a:defRPr/>
            </a:pPr>
            <a:r>
              <a:rPr lang="en-US" sz="816" baseline="0">
                <a:solidFill>
                  <a:schemeClr val="tx1"/>
                </a:solidFill>
                <a:latin typeface="+mn-lt"/>
                <a:ea typeface="+mn-ea"/>
              </a:rPr>
              <a:t>1 Footnote</a:t>
            </a:r>
          </a:p>
        </p:txBody>
      </p:sp>
      <p:sp>
        <p:nvSpPr>
          <p:cNvPr id="14" name="5. Source" hidden="1"/>
          <p:cNvSpPr>
            <a:spLocks noChangeArrowheads="1"/>
          </p:cNvSpPr>
          <p:nvPr/>
        </p:nvSpPr>
        <p:spPr bwMode="auto">
          <a:xfrm>
            <a:off x="336024" y="6477802"/>
            <a:ext cx="11490216" cy="125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marL="469900" indent="-469900" defTabSz="913526">
              <a:tabLst>
                <a:tab pos="643032" algn="l"/>
              </a:tabLst>
            </a:pPr>
            <a:r>
              <a:rPr lang="en-US" sz="816" baseline="0">
                <a:solidFill>
                  <a:schemeClr val="tx1"/>
                </a:solidFill>
                <a:latin typeface="+mn-lt"/>
                <a:ea typeface="+mn-ea"/>
              </a:rPr>
              <a:t>SOURCE: Source</a:t>
            </a:r>
          </a:p>
        </p:txBody>
      </p:sp>
      <p:sp>
        <p:nvSpPr>
          <p:cNvPr id="3" name="Text Placeholder 2"/>
          <p:cNvSpPr>
            <a:spLocks noGrp="1"/>
          </p:cNvSpPr>
          <p:nvPr>
            <p:ph type="body" idx="1"/>
          </p:nvPr>
        </p:nvSpPr>
        <p:spPr bwMode="auto">
          <a:xfrm>
            <a:off x="161238" y="618577"/>
            <a:ext cx="11869523" cy="1092607"/>
          </a:xfrm>
          <a:prstGeom prst="rect">
            <a:avLst/>
          </a:prstGeom>
        </p:spPr>
        <p:txBody>
          <a:bodyPr vert="horz" wrap="square" lIns="0" tIns="0" rIns="0" bIns="0" rtlCol="0">
            <a:spAutoFit/>
          </a:bodyPr>
          <a:lstStyle/>
          <a:p>
            <a:pPr lvl="0" latinLnBrk="0"/>
            <a:r>
              <a:rPr lang="en-US"/>
              <a:t>Click to edit Master text styles</a:t>
            </a:r>
          </a:p>
          <a:p>
            <a:pPr marL="461963" lvl="2" indent="-207963" algn="l" defTabSz="913526" rtl="0" eaLnBrk="1" fontAlgn="base" latinLnBrk="0" hangingPunct="1">
              <a:spcBef>
                <a:spcPts val="600"/>
              </a:spcBef>
              <a:spcAft>
                <a:spcPct val="0"/>
              </a:spcAft>
              <a:buClr>
                <a:schemeClr val="tx2"/>
              </a:buClr>
              <a:buSzPct val="105000"/>
              <a:buFont typeface="Arial" charset="0"/>
              <a:buChar char="–"/>
              <a:tabLst/>
            </a:pPr>
            <a:r>
              <a:rPr lang="en-US"/>
              <a:t>Second level</a:t>
            </a:r>
          </a:p>
          <a:p>
            <a:pPr marL="626835" lvl="3" indent="-158733" algn="l" defTabSz="913526" rtl="0" eaLnBrk="1" fontAlgn="base" latinLnBrk="0" hangingPunct="1">
              <a:spcBef>
                <a:spcPts val="600"/>
              </a:spcBef>
              <a:spcAft>
                <a:spcPct val="0"/>
              </a:spcAft>
              <a:buClr>
                <a:schemeClr val="tx2"/>
              </a:buClr>
              <a:buSzPct val="100000"/>
              <a:buFont typeface="Arial" panose="020B0604020202020204" pitchFamily="34" charset="0"/>
              <a:buChar char="•"/>
            </a:pPr>
            <a:r>
              <a:rPr lang="en-US"/>
              <a:t>Third level</a:t>
            </a:r>
          </a:p>
          <a:p>
            <a:pPr marL="765029" lvl="4" indent="-132818" algn="l" defTabSz="913526" rtl="0" eaLnBrk="1" fontAlgn="base" latinLnBrk="0" hangingPunct="1">
              <a:spcBef>
                <a:spcPts val="600"/>
              </a:spcBef>
              <a:spcAft>
                <a:spcPct val="0"/>
              </a:spcAft>
              <a:buClr>
                <a:schemeClr val="tx2"/>
              </a:buClr>
              <a:buSzPct val="90000"/>
              <a:buFont typeface="Arial" charset="0"/>
              <a:buChar char="-"/>
            </a:pPr>
            <a:r>
              <a:rPr lang="en-US"/>
              <a:t>Fourth level</a:t>
            </a:r>
          </a:p>
        </p:txBody>
      </p:sp>
      <p:grpSp>
        <p:nvGrpSpPr>
          <p:cNvPr id="15" name="ACET" hidden="1"/>
          <p:cNvGrpSpPr>
            <a:grpSpLocks/>
          </p:cNvGrpSpPr>
          <p:nvPr userDrawn="1"/>
        </p:nvGrpSpPr>
        <p:grpSpPr bwMode="auto">
          <a:xfrm>
            <a:off x="1976207" y="1977785"/>
            <a:ext cx="5801189" cy="510220"/>
            <a:chOff x="915" y="715"/>
            <a:chExt cx="2686" cy="315"/>
          </a:xfrm>
        </p:grpSpPr>
        <p:cxnSp>
          <p:nvCxnSpPr>
            <p:cNvPr id="16" name="AutoShape 249"/>
            <p:cNvCxnSpPr>
              <a:cxnSpLocks noChangeShapeType="1"/>
              <a:stCxn id="18" idx="4"/>
              <a:endCxn id="18" idx="6"/>
            </p:cNvCxnSpPr>
            <p:nvPr/>
          </p:nvCxnSpPr>
          <p:spPr bwMode="auto">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auto">
            <a:xfrm>
              <a:off x="915" y="715"/>
              <a:ext cx="2686" cy="3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US" sz="1600" b="1" baseline="0">
                  <a:solidFill>
                    <a:schemeClr val="tx1"/>
                  </a:solidFill>
                  <a:latin typeface="+mn-lt"/>
                  <a:ea typeface="+mn-ea"/>
                </a:rPr>
                <a:t>Title</a:t>
              </a:r>
            </a:p>
            <a:p>
              <a:r>
                <a:rPr lang="en-US" sz="1600" baseline="0">
                  <a:solidFill>
                    <a:schemeClr val="accent6"/>
                  </a:solidFill>
                  <a:latin typeface="+mn-lt"/>
                  <a:ea typeface="+mn-ea"/>
                </a:rPr>
                <a:t>Unit of measure</a:t>
              </a:r>
            </a:p>
          </p:txBody>
        </p:sp>
      </p:grpSp>
      <p:sp>
        <p:nvSpPr>
          <p:cNvPr id="67" name="Slide Number">
            <a:extLst>
              <a:ext uri="{FF2B5EF4-FFF2-40B4-BE49-F238E27FC236}">
                <a16:creationId xmlns:a16="http://schemas.microsoft.com/office/drawing/2014/main" id="{A4C7C1B3-52BC-4AB5-B998-BFC176D8CF0A}"/>
              </a:ext>
            </a:extLst>
          </p:cNvPr>
          <p:cNvSpPr txBox="1">
            <a:spLocks/>
          </p:cNvSpPr>
          <p:nvPr userDrawn="1"/>
        </p:nvSpPr>
        <p:spPr bwMode="auto">
          <a:xfrm>
            <a:off x="11701206" y="6656054"/>
            <a:ext cx="125034" cy="123111"/>
          </a:xfrm>
          <a:prstGeom prst="rect">
            <a:avLst/>
          </a:prstGeom>
        </p:spPr>
        <p:txBody>
          <a:bodyPr vert="horz" wrap="none" lIns="0" tIns="0" rIns="0" bIns="0" rtlCol="0" anchor="ctr">
            <a:spAutoFit/>
          </a:bodyPr>
          <a:lstStyle>
            <a:defPPr>
              <a:defRPr lang="x-none"/>
            </a:defPPr>
            <a:lvl1pPr>
              <a:defRPr lang="x-none" sz="1000" baseline="0">
                <a:latin typeface="+mn-lt"/>
              </a:defRPr>
            </a:lvl1pPr>
          </a:lstStyle>
          <a:p>
            <a:pPr algn="r" defTabSz="685783" fontAlgn="auto">
              <a:spcBef>
                <a:spcPts val="0"/>
              </a:spcBef>
              <a:spcAft>
                <a:spcPts val="0"/>
              </a:spcAft>
            </a:pPr>
            <a:fld id="{42C328C1-A84F-4A39-A664-DBA00541A8C6}" type="slidenum">
              <a:rPr lang="en-US" sz="800" smtClean="0">
                <a:solidFill>
                  <a:srgbClr val="808080"/>
                </a:solidFill>
                <a:latin typeface="Arial" panose="020B0604020202020204" pitchFamily="34" charset="0"/>
                <a:sym typeface="Arial" panose="020B0604020202020204" pitchFamily="34" charset="0"/>
              </a:rPr>
              <a:pPr algn="r" defTabSz="685783" fontAlgn="auto">
                <a:spcBef>
                  <a:spcPts val="0"/>
                </a:spcBef>
                <a:spcAft>
                  <a:spcPts val="0"/>
                </a:spcAft>
              </a:pPr>
              <a:t>‹#›</a:t>
            </a:fld>
            <a:endParaRPr lang="en-US" sz="800">
              <a:solidFill>
                <a:srgbClr val="808080"/>
              </a:solidFill>
              <a:latin typeface="Arial" panose="020B0604020202020204" pitchFamily="34" charset="0"/>
              <a:sym typeface="Arial" panose="020B0604020202020204" pitchFamily="34" charset="0"/>
            </a:endParaRPr>
          </a:p>
        </p:txBody>
      </p:sp>
      <p:grpSp>
        <p:nvGrpSpPr>
          <p:cNvPr id="68" name="LegendBoxes" hidden="1">
            <a:extLst>
              <a:ext uri="{FF2B5EF4-FFF2-40B4-BE49-F238E27FC236}">
                <a16:creationId xmlns:a16="http://schemas.microsoft.com/office/drawing/2014/main" id="{9AC5BF2B-E7DD-49F5-BCFB-DC4762CAD75A}"/>
              </a:ext>
            </a:extLst>
          </p:cNvPr>
          <p:cNvGrpSpPr>
            <a:grpSpLocks/>
          </p:cNvGrpSpPr>
          <p:nvPr userDrawn="1"/>
        </p:nvGrpSpPr>
        <p:grpSpPr bwMode="auto">
          <a:xfrm>
            <a:off x="10850135" y="911393"/>
            <a:ext cx="718614" cy="832478"/>
            <a:chOff x="4936" y="176"/>
            <a:chExt cx="426" cy="658"/>
          </a:xfrm>
        </p:grpSpPr>
        <p:sp>
          <p:nvSpPr>
            <p:cNvPr id="69" name="Legend1">
              <a:extLst>
                <a:ext uri="{FF2B5EF4-FFF2-40B4-BE49-F238E27FC236}">
                  <a16:creationId xmlns:a16="http://schemas.microsoft.com/office/drawing/2014/main" id="{D0372B54-C4EA-4F06-A9AE-4BE9755AECCA}"/>
                </a:ext>
              </a:extLst>
            </p:cNvPr>
            <p:cNvSpPr>
              <a:spLocks noChangeArrowheads="1"/>
            </p:cNvSpPr>
            <p:nvPr/>
          </p:nvSpPr>
          <p:spPr bwMode="auto">
            <a:xfrm>
              <a:off x="5096" y="176"/>
              <a:ext cx="266" cy="14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solidFill>
                    <a:schemeClr val="tx1"/>
                  </a:solidFill>
                  <a:latin typeface="+mn-lt"/>
                </a:rPr>
                <a:t>Legend</a:t>
              </a:r>
            </a:p>
          </p:txBody>
        </p:sp>
        <p:sp>
          <p:nvSpPr>
            <p:cNvPr id="70" name="LegendRectangle1">
              <a:extLst>
                <a:ext uri="{FF2B5EF4-FFF2-40B4-BE49-F238E27FC236}">
                  <a16:creationId xmlns:a16="http://schemas.microsoft.com/office/drawing/2014/main" id="{F7BD1F22-A3EC-446E-967B-A9486E5E8255}"/>
                </a:ext>
              </a:extLst>
            </p:cNvPr>
            <p:cNvSpPr>
              <a:spLocks noChangeArrowheads="1"/>
            </p:cNvSpPr>
            <p:nvPr/>
          </p:nvSpPr>
          <p:spPr bwMode="auto">
            <a:xfrm>
              <a:off x="4936" y="183"/>
              <a:ext cx="104" cy="101"/>
            </a:xfrm>
            <a:prstGeom prst="rect">
              <a:avLst/>
            </a:prstGeom>
            <a:solidFill>
              <a:schemeClr val="accent1"/>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chemeClr val="tx1"/>
                </a:solidFill>
                <a:latin typeface="+mn-lt"/>
              </a:endParaRPr>
            </a:p>
          </p:txBody>
        </p:sp>
        <p:sp>
          <p:nvSpPr>
            <p:cNvPr id="71" name="Legend2">
              <a:extLst>
                <a:ext uri="{FF2B5EF4-FFF2-40B4-BE49-F238E27FC236}">
                  <a16:creationId xmlns:a16="http://schemas.microsoft.com/office/drawing/2014/main" id="{E327FC23-9BD0-4931-809A-C84869D2964F}"/>
                </a:ext>
              </a:extLst>
            </p:cNvPr>
            <p:cNvSpPr>
              <a:spLocks noChangeArrowheads="1"/>
            </p:cNvSpPr>
            <p:nvPr/>
          </p:nvSpPr>
          <p:spPr bwMode="auto">
            <a:xfrm>
              <a:off x="5096" y="346"/>
              <a:ext cx="266" cy="14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solidFill>
                    <a:schemeClr val="tx1"/>
                  </a:solidFill>
                  <a:latin typeface="+mn-lt"/>
                </a:rPr>
                <a:t>Legend</a:t>
              </a:r>
            </a:p>
          </p:txBody>
        </p:sp>
        <p:sp>
          <p:nvSpPr>
            <p:cNvPr id="72" name="LegendRectangle2">
              <a:extLst>
                <a:ext uri="{FF2B5EF4-FFF2-40B4-BE49-F238E27FC236}">
                  <a16:creationId xmlns:a16="http://schemas.microsoft.com/office/drawing/2014/main" id="{3BCCA792-D532-4086-A2B4-84A997664787}"/>
                </a:ext>
              </a:extLst>
            </p:cNvPr>
            <p:cNvSpPr>
              <a:spLocks noChangeArrowheads="1"/>
            </p:cNvSpPr>
            <p:nvPr/>
          </p:nvSpPr>
          <p:spPr bwMode="auto">
            <a:xfrm>
              <a:off x="4936" y="353"/>
              <a:ext cx="104" cy="101"/>
            </a:xfrm>
            <a:prstGeom prst="rect">
              <a:avLst/>
            </a:prstGeom>
            <a:solidFill>
              <a:schemeClr val="accent2"/>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chemeClr val="tx1"/>
                </a:solidFill>
                <a:latin typeface="+mn-lt"/>
              </a:endParaRPr>
            </a:p>
          </p:txBody>
        </p:sp>
        <p:sp>
          <p:nvSpPr>
            <p:cNvPr id="73" name="Legend3">
              <a:extLst>
                <a:ext uri="{FF2B5EF4-FFF2-40B4-BE49-F238E27FC236}">
                  <a16:creationId xmlns:a16="http://schemas.microsoft.com/office/drawing/2014/main" id="{754A1CBC-E9F5-4595-9745-AD24C8B8C552}"/>
                </a:ext>
              </a:extLst>
            </p:cNvPr>
            <p:cNvSpPr>
              <a:spLocks noChangeArrowheads="1"/>
            </p:cNvSpPr>
            <p:nvPr/>
          </p:nvSpPr>
          <p:spPr bwMode="auto">
            <a:xfrm>
              <a:off x="5096" y="517"/>
              <a:ext cx="266" cy="14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solidFill>
                    <a:schemeClr val="tx1"/>
                  </a:solidFill>
                  <a:latin typeface="+mn-lt"/>
                </a:rPr>
                <a:t>Legend</a:t>
              </a:r>
            </a:p>
          </p:txBody>
        </p:sp>
        <p:sp>
          <p:nvSpPr>
            <p:cNvPr id="74" name="LegendRectangle3">
              <a:extLst>
                <a:ext uri="{FF2B5EF4-FFF2-40B4-BE49-F238E27FC236}">
                  <a16:creationId xmlns:a16="http://schemas.microsoft.com/office/drawing/2014/main" id="{8B8FE0C5-7CDE-4DA1-90CB-C98396CCFBC4}"/>
                </a:ext>
              </a:extLst>
            </p:cNvPr>
            <p:cNvSpPr>
              <a:spLocks noChangeArrowheads="1"/>
            </p:cNvSpPr>
            <p:nvPr/>
          </p:nvSpPr>
          <p:spPr bwMode="auto">
            <a:xfrm>
              <a:off x="4936" y="524"/>
              <a:ext cx="104" cy="101"/>
            </a:xfrm>
            <a:prstGeom prst="rect">
              <a:avLst/>
            </a:prstGeom>
            <a:solidFill>
              <a:schemeClr val="hlink"/>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chemeClr val="tx1"/>
                </a:solidFill>
                <a:latin typeface="+mn-lt"/>
              </a:endParaRPr>
            </a:p>
          </p:txBody>
        </p:sp>
        <p:sp>
          <p:nvSpPr>
            <p:cNvPr id="75" name="Legend4">
              <a:extLst>
                <a:ext uri="{FF2B5EF4-FFF2-40B4-BE49-F238E27FC236}">
                  <a16:creationId xmlns:a16="http://schemas.microsoft.com/office/drawing/2014/main" id="{861ED435-FEE9-467B-BE3F-00D99B4637E4}"/>
                </a:ext>
              </a:extLst>
            </p:cNvPr>
            <p:cNvSpPr>
              <a:spLocks noChangeArrowheads="1"/>
            </p:cNvSpPr>
            <p:nvPr/>
          </p:nvSpPr>
          <p:spPr bwMode="auto">
            <a:xfrm>
              <a:off x="5096" y="688"/>
              <a:ext cx="266" cy="146"/>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solidFill>
                    <a:schemeClr val="tx1"/>
                  </a:solidFill>
                  <a:latin typeface="+mn-lt"/>
                </a:rPr>
                <a:t>Legend</a:t>
              </a:r>
            </a:p>
          </p:txBody>
        </p:sp>
        <p:sp>
          <p:nvSpPr>
            <p:cNvPr id="76" name="LegendRectangle4">
              <a:extLst>
                <a:ext uri="{FF2B5EF4-FFF2-40B4-BE49-F238E27FC236}">
                  <a16:creationId xmlns:a16="http://schemas.microsoft.com/office/drawing/2014/main" id="{FCABCAE2-7984-4E1F-A63D-7C69D22FAC96}"/>
                </a:ext>
              </a:extLst>
            </p:cNvPr>
            <p:cNvSpPr>
              <a:spLocks noChangeArrowheads="1"/>
            </p:cNvSpPr>
            <p:nvPr/>
          </p:nvSpPr>
          <p:spPr bwMode="auto">
            <a:xfrm>
              <a:off x="4936" y="695"/>
              <a:ext cx="104" cy="101"/>
            </a:xfrm>
            <a:prstGeom prst="rect">
              <a:avLst/>
            </a:prstGeom>
            <a:solidFill>
              <a:schemeClr val="folHlink"/>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chemeClr val="tx1"/>
                </a:solidFill>
                <a:latin typeface="+mn-lt"/>
              </a:endParaRPr>
            </a:p>
          </p:txBody>
        </p:sp>
      </p:grpSp>
      <p:grpSp>
        <p:nvGrpSpPr>
          <p:cNvPr id="77" name="LegendLines" hidden="1">
            <a:extLst>
              <a:ext uri="{FF2B5EF4-FFF2-40B4-BE49-F238E27FC236}">
                <a16:creationId xmlns:a16="http://schemas.microsoft.com/office/drawing/2014/main" id="{0547540D-A201-4EB0-960A-EA2FC9A7F135}"/>
              </a:ext>
            </a:extLst>
          </p:cNvPr>
          <p:cNvGrpSpPr>
            <a:grpSpLocks/>
          </p:cNvGrpSpPr>
          <p:nvPr userDrawn="1"/>
        </p:nvGrpSpPr>
        <p:grpSpPr bwMode="auto">
          <a:xfrm>
            <a:off x="10522877" y="911393"/>
            <a:ext cx="1045870" cy="619930"/>
            <a:chOff x="4750" y="176"/>
            <a:chExt cx="620" cy="490"/>
          </a:xfrm>
        </p:grpSpPr>
        <p:sp>
          <p:nvSpPr>
            <p:cNvPr id="78" name="LineLegend1">
              <a:extLst>
                <a:ext uri="{FF2B5EF4-FFF2-40B4-BE49-F238E27FC236}">
                  <a16:creationId xmlns:a16="http://schemas.microsoft.com/office/drawing/2014/main" id="{0AF4F0D5-6E0B-4A73-91E9-1C4925AA8E27}"/>
                </a:ext>
              </a:extLst>
            </p:cNvPr>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solidFill>
                  <a:schemeClr val="tx1"/>
                </a:solidFill>
                <a:latin typeface="+mn-lt"/>
              </a:endParaRPr>
            </a:p>
          </p:txBody>
        </p:sp>
        <p:sp>
          <p:nvSpPr>
            <p:cNvPr id="79" name="LineLegend2">
              <a:extLst>
                <a:ext uri="{FF2B5EF4-FFF2-40B4-BE49-F238E27FC236}">
                  <a16:creationId xmlns:a16="http://schemas.microsoft.com/office/drawing/2014/main" id="{CE7F06B4-80C5-4BD6-85D6-C1410E90B5F1}"/>
                </a:ext>
              </a:extLst>
            </p:cNvPr>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solidFill>
                  <a:schemeClr val="tx1"/>
                </a:solidFill>
                <a:latin typeface="+mn-lt"/>
              </a:endParaRPr>
            </a:p>
          </p:txBody>
        </p:sp>
        <p:sp>
          <p:nvSpPr>
            <p:cNvPr id="80" name="LineLegend3">
              <a:extLst>
                <a:ext uri="{FF2B5EF4-FFF2-40B4-BE49-F238E27FC236}">
                  <a16:creationId xmlns:a16="http://schemas.microsoft.com/office/drawing/2014/main" id="{54C548A4-BF43-492B-ABEA-DB89C943A549}"/>
                </a:ext>
              </a:extLst>
            </p:cNvPr>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solidFill>
                  <a:schemeClr val="tx1"/>
                </a:solidFill>
                <a:latin typeface="+mn-lt"/>
              </a:endParaRPr>
            </a:p>
          </p:txBody>
        </p:sp>
        <p:sp>
          <p:nvSpPr>
            <p:cNvPr id="81" name="Legend1">
              <a:extLst>
                <a:ext uri="{FF2B5EF4-FFF2-40B4-BE49-F238E27FC236}">
                  <a16:creationId xmlns:a16="http://schemas.microsoft.com/office/drawing/2014/main" id="{EC537A60-60C6-45DB-94BD-BDD1BDD5FC37}"/>
                </a:ext>
              </a:extLst>
            </p:cNvPr>
            <p:cNvSpPr>
              <a:spLocks noChangeArrowheads="1"/>
            </p:cNvSpPr>
            <p:nvPr/>
          </p:nvSpPr>
          <p:spPr bwMode="auto">
            <a:xfrm>
              <a:off x="5104" y="176"/>
              <a:ext cx="266" cy="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solidFill>
                    <a:schemeClr val="tx1"/>
                  </a:solidFill>
                  <a:latin typeface="+mn-lt"/>
                </a:rPr>
                <a:t>Legend</a:t>
              </a:r>
            </a:p>
          </p:txBody>
        </p:sp>
        <p:sp>
          <p:nvSpPr>
            <p:cNvPr id="82" name="Legend2">
              <a:extLst>
                <a:ext uri="{FF2B5EF4-FFF2-40B4-BE49-F238E27FC236}">
                  <a16:creationId xmlns:a16="http://schemas.microsoft.com/office/drawing/2014/main" id="{3C2CBDB7-16F9-47BD-8A33-9C38D12FAD14}"/>
                </a:ext>
              </a:extLst>
            </p:cNvPr>
            <p:cNvSpPr>
              <a:spLocks noChangeArrowheads="1"/>
            </p:cNvSpPr>
            <p:nvPr/>
          </p:nvSpPr>
          <p:spPr bwMode="auto">
            <a:xfrm>
              <a:off x="5104" y="344"/>
              <a:ext cx="266" cy="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solidFill>
                    <a:schemeClr val="tx1"/>
                  </a:solidFill>
                  <a:latin typeface="+mn-lt"/>
                </a:rPr>
                <a:t>Legend</a:t>
              </a:r>
            </a:p>
          </p:txBody>
        </p:sp>
        <p:sp>
          <p:nvSpPr>
            <p:cNvPr id="83" name="Legend3">
              <a:extLst>
                <a:ext uri="{FF2B5EF4-FFF2-40B4-BE49-F238E27FC236}">
                  <a16:creationId xmlns:a16="http://schemas.microsoft.com/office/drawing/2014/main" id="{D153375C-348D-4312-94F5-7756642DD1A1}"/>
                </a:ext>
              </a:extLst>
            </p:cNvPr>
            <p:cNvSpPr>
              <a:spLocks noChangeArrowheads="1"/>
            </p:cNvSpPr>
            <p:nvPr/>
          </p:nvSpPr>
          <p:spPr bwMode="auto">
            <a:xfrm>
              <a:off x="5104" y="520"/>
              <a:ext cx="266" cy="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solidFill>
                    <a:schemeClr val="tx1"/>
                  </a:solidFill>
                  <a:latin typeface="+mn-lt"/>
                </a:rPr>
                <a:t>Legend</a:t>
              </a:r>
            </a:p>
          </p:txBody>
        </p:sp>
      </p:grpSp>
      <p:grpSp>
        <p:nvGrpSpPr>
          <p:cNvPr id="105" name="Sticker" hidden="1">
            <a:extLst>
              <a:ext uri="{FF2B5EF4-FFF2-40B4-BE49-F238E27FC236}">
                <a16:creationId xmlns:a16="http://schemas.microsoft.com/office/drawing/2014/main" id="{98015B33-45A3-4D53-A6CB-87359A5B359C}"/>
              </a:ext>
            </a:extLst>
          </p:cNvPr>
          <p:cNvGrpSpPr/>
          <p:nvPr userDrawn="1"/>
        </p:nvGrpSpPr>
        <p:grpSpPr bwMode="auto">
          <a:xfrm>
            <a:off x="11215064" y="911394"/>
            <a:ext cx="599971" cy="150811"/>
            <a:chOff x="8176153" y="285750"/>
            <a:chExt cx="564622" cy="189235"/>
          </a:xfrm>
        </p:grpSpPr>
        <p:sp>
          <p:nvSpPr>
            <p:cNvPr id="106" name="StickerRectangle">
              <a:extLst>
                <a:ext uri="{FF2B5EF4-FFF2-40B4-BE49-F238E27FC236}">
                  <a16:creationId xmlns:a16="http://schemas.microsoft.com/office/drawing/2014/main" id="{A625574F-31A8-4FDF-9DB5-B949558D1D96}"/>
                </a:ext>
              </a:extLst>
            </p:cNvPr>
            <p:cNvSpPr>
              <a:spLocks noChangeArrowheads="1"/>
            </p:cNvSpPr>
            <p:nvPr/>
          </p:nvSpPr>
          <p:spPr bwMode="auto">
            <a:xfrm>
              <a:off x="8176153" y="285750"/>
              <a:ext cx="564622" cy="18923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chemeClr val="tx2"/>
                </a:buClr>
              </a:pPr>
              <a:r>
                <a:rPr lang="en-US" sz="800" baseline="0">
                  <a:solidFill>
                    <a:schemeClr val="accent6"/>
                  </a:solidFill>
                  <a:latin typeface="+mn-lt"/>
                </a:rPr>
                <a:t>PRELIMINARY</a:t>
              </a:r>
            </a:p>
          </p:txBody>
        </p:sp>
        <p:cxnSp>
          <p:nvCxnSpPr>
            <p:cNvPr id="107" name="AutoShape 31">
              <a:extLst>
                <a:ext uri="{FF2B5EF4-FFF2-40B4-BE49-F238E27FC236}">
                  <a16:creationId xmlns:a16="http://schemas.microsoft.com/office/drawing/2014/main" id="{216A64FC-CF46-4F16-8AD5-7072DECFFB9E}"/>
                </a:ext>
              </a:extLst>
            </p:cNvPr>
            <p:cNvCxnSpPr>
              <a:cxnSpLocks noChangeShapeType="1"/>
              <a:stCxn id="106" idx="2"/>
              <a:endCxn id="106" idx="4"/>
            </p:cNvCxnSpPr>
            <p:nvPr/>
          </p:nvCxnSpPr>
          <p:spPr bwMode="auto">
            <a:xfrm>
              <a:off x="8176153" y="285750"/>
              <a:ext cx="0" cy="189235"/>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108" name="AutoShape 32">
              <a:extLst>
                <a:ext uri="{FF2B5EF4-FFF2-40B4-BE49-F238E27FC236}">
                  <a16:creationId xmlns:a16="http://schemas.microsoft.com/office/drawing/2014/main" id="{F461480C-93CD-4CC9-817C-FD1E2AE240DD}"/>
                </a:ext>
              </a:extLst>
            </p:cNvPr>
            <p:cNvCxnSpPr>
              <a:cxnSpLocks noChangeShapeType="1"/>
              <a:stCxn id="106" idx="4"/>
              <a:endCxn id="106" idx="6"/>
            </p:cNvCxnSpPr>
            <p:nvPr/>
          </p:nvCxnSpPr>
          <p:spPr bwMode="auto">
            <a:xfrm>
              <a:off x="8176153" y="474985"/>
              <a:ext cx="564622"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grpSp>
        <p:nvGrpSpPr>
          <p:cNvPr id="84" name="LegendMoons" hidden="1">
            <a:extLst>
              <a:ext uri="{FF2B5EF4-FFF2-40B4-BE49-F238E27FC236}">
                <a16:creationId xmlns:a16="http://schemas.microsoft.com/office/drawing/2014/main" id="{0583474B-B6C5-496A-9473-0C5521481CD7}"/>
              </a:ext>
            </a:extLst>
          </p:cNvPr>
          <p:cNvGrpSpPr/>
          <p:nvPr userDrawn="1"/>
        </p:nvGrpSpPr>
        <p:grpSpPr bwMode="auto">
          <a:xfrm>
            <a:off x="10779645" y="911394"/>
            <a:ext cx="789912" cy="1069017"/>
            <a:chOff x="7875175" y="286625"/>
            <a:chExt cx="743374" cy="1341380"/>
          </a:xfrm>
        </p:grpSpPr>
        <p:grpSp>
          <p:nvGrpSpPr>
            <p:cNvPr id="85" name="MoonLegend2">
              <a:extLst>
                <a:ext uri="{FF2B5EF4-FFF2-40B4-BE49-F238E27FC236}">
                  <a16:creationId xmlns:a16="http://schemas.microsoft.com/office/drawing/2014/main" id="{3EC0EE8D-4EA3-45AC-BCA6-1FB50427A0ED}"/>
                </a:ext>
              </a:extLst>
            </p:cNvPr>
            <p:cNvGrpSpPr>
              <a:grpSpLocks noChangeAspect="1"/>
            </p:cNvGrpSpPr>
            <p:nvPr>
              <p:custDataLst>
                <p:tags r:id="rId11"/>
              </p:custDataLst>
            </p:nvPr>
          </p:nvGrpSpPr>
          <p:grpSpPr bwMode="auto">
            <a:xfrm>
              <a:off x="7875175" y="560866"/>
              <a:ext cx="209550" cy="209551"/>
              <a:chOff x="1694" y="2044"/>
              <a:chExt cx="160" cy="160"/>
            </a:xfrm>
          </p:grpSpPr>
          <p:sp>
            <p:nvSpPr>
              <p:cNvPr id="103" name="Oval 41">
                <a:extLst>
                  <a:ext uri="{FF2B5EF4-FFF2-40B4-BE49-F238E27FC236}">
                    <a16:creationId xmlns:a16="http://schemas.microsoft.com/office/drawing/2014/main" id="{64C3769B-FFEF-4C6B-A5DB-3FB0B1E2681A}"/>
                  </a:ext>
                </a:extLst>
              </p:cNvPr>
              <p:cNvSpPr>
                <a:spLocks noChangeAspect="1" noChangeArrowheads="1"/>
              </p:cNvSpPr>
              <p:nvPr>
                <p:custDataLst>
                  <p:tags r:id="rId24"/>
                </p:custDataLst>
              </p:nvPr>
            </p:nvSpPr>
            <p:spPr bwMode="auto">
              <a:xfrm>
                <a:off x="1694" y="2044"/>
                <a:ext cx="160" cy="160"/>
              </a:xfrm>
              <a:prstGeom prst="ellipse">
                <a:avLst/>
              </a:prstGeom>
              <a:solidFill>
                <a:schemeClr val="accent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chemeClr val="tx1"/>
                  </a:solidFill>
                  <a:latin typeface="+mn-lt"/>
                </a:endParaRPr>
              </a:p>
            </p:txBody>
          </p:sp>
          <p:sp>
            <p:nvSpPr>
              <p:cNvPr id="104" name="Arc 42">
                <a:extLst>
                  <a:ext uri="{FF2B5EF4-FFF2-40B4-BE49-F238E27FC236}">
                    <a16:creationId xmlns:a16="http://schemas.microsoft.com/office/drawing/2014/main" id="{2E5FF0CC-F729-4A39-BB56-684F00B2959E}"/>
                  </a:ext>
                </a:extLst>
              </p:cNvPr>
              <p:cNvSpPr>
                <a:spLocks noChangeAspect="1"/>
              </p:cNvSpPr>
              <p:nvPr>
                <p:custDataLst>
                  <p:tags r:id="rId25"/>
                </p:custDataLst>
              </p:nvPr>
            </p:nvSpPr>
            <p:spPr bwMode="auto">
              <a:xfrm>
                <a:off x="1694" y="2044"/>
                <a:ext cx="160" cy="160"/>
              </a:xfrm>
              <a:prstGeom prst="arc">
                <a:avLst/>
              </a:prstGeom>
              <a:solidFill>
                <a:schemeClr val="accent4"/>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chemeClr val="tx1"/>
                  </a:solidFill>
                  <a:latin typeface="+mn-lt"/>
                </a:endParaRPr>
              </a:p>
            </p:txBody>
          </p:sp>
        </p:grpSp>
        <p:grpSp>
          <p:nvGrpSpPr>
            <p:cNvPr id="86" name="MoonLegend4">
              <a:extLst>
                <a:ext uri="{FF2B5EF4-FFF2-40B4-BE49-F238E27FC236}">
                  <a16:creationId xmlns:a16="http://schemas.microsoft.com/office/drawing/2014/main" id="{2FF171D1-C8A1-4A6E-A0E8-AD4EB98DA938}"/>
                </a:ext>
              </a:extLst>
            </p:cNvPr>
            <p:cNvGrpSpPr>
              <a:grpSpLocks noChangeAspect="1"/>
            </p:cNvGrpSpPr>
            <p:nvPr>
              <p:custDataLst>
                <p:tags r:id="rId12"/>
              </p:custDataLst>
            </p:nvPr>
          </p:nvGrpSpPr>
          <p:grpSpPr bwMode="auto">
            <a:xfrm>
              <a:off x="7875175" y="1109348"/>
              <a:ext cx="209550" cy="209551"/>
              <a:chOff x="4495" y="1198"/>
              <a:chExt cx="160" cy="160"/>
            </a:xfrm>
          </p:grpSpPr>
          <p:sp>
            <p:nvSpPr>
              <p:cNvPr id="101" name="Oval 47">
                <a:extLst>
                  <a:ext uri="{FF2B5EF4-FFF2-40B4-BE49-F238E27FC236}">
                    <a16:creationId xmlns:a16="http://schemas.microsoft.com/office/drawing/2014/main" id="{7A9A5B49-7AC0-4290-A481-396E61542066}"/>
                  </a:ext>
                </a:extLst>
              </p:cNvPr>
              <p:cNvSpPr>
                <a:spLocks noChangeAspect="1" noChangeArrowheads="1"/>
              </p:cNvSpPr>
              <p:nvPr>
                <p:custDataLst>
                  <p:tags r:id="rId22"/>
                </p:custDataLst>
              </p:nvPr>
            </p:nvSpPr>
            <p:spPr bwMode="auto">
              <a:xfrm>
                <a:off x="4495" y="1198"/>
                <a:ext cx="160" cy="160"/>
              </a:xfrm>
              <a:prstGeom prst="ellipse">
                <a:avLst/>
              </a:prstGeom>
              <a:solidFill>
                <a:schemeClr val="accent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chemeClr val="tx1"/>
                  </a:solidFill>
                  <a:latin typeface="+mn-lt"/>
                </a:endParaRPr>
              </a:p>
            </p:txBody>
          </p:sp>
          <p:sp>
            <p:nvSpPr>
              <p:cNvPr id="102" name="Arc 48">
                <a:extLst>
                  <a:ext uri="{FF2B5EF4-FFF2-40B4-BE49-F238E27FC236}">
                    <a16:creationId xmlns:a16="http://schemas.microsoft.com/office/drawing/2014/main" id="{4DCD9004-E7EE-4E94-A505-A1E0C04F5135}"/>
                  </a:ext>
                </a:extLst>
              </p:cNvPr>
              <p:cNvSpPr>
                <a:spLocks noChangeAspect="1"/>
              </p:cNvSpPr>
              <p:nvPr>
                <p:custDataLst>
                  <p:tags r:id="rId23"/>
                </p:custDataLst>
              </p:nvPr>
            </p:nvSpPr>
            <p:spPr bwMode="auto">
              <a:xfrm>
                <a:off x="4495" y="1198"/>
                <a:ext cx="160" cy="160"/>
              </a:xfrm>
              <a:prstGeom prst="arc">
                <a:avLst>
                  <a:gd name="adj1" fmla="val 16200000"/>
                  <a:gd name="adj2" fmla="val 10800000"/>
                </a:avLst>
              </a:prstGeom>
              <a:solidFill>
                <a:schemeClr val="accent4"/>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chemeClr val="tx1"/>
                  </a:solidFill>
                  <a:latin typeface="+mn-lt"/>
                </a:endParaRPr>
              </a:p>
            </p:txBody>
          </p:sp>
        </p:grpSp>
        <p:grpSp>
          <p:nvGrpSpPr>
            <p:cNvPr id="87" name="MoonLegend5">
              <a:extLst>
                <a:ext uri="{FF2B5EF4-FFF2-40B4-BE49-F238E27FC236}">
                  <a16:creationId xmlns:a16="http://schemas.microsoft.com/office/drawing/2014/main" id="{4AE85387-46C3-4A1F-8446-884D680BC4A3}"/>
                </a:ext>
              </a:extLst>
            </p:cNvPr>
            <p:cNvGrpSpPr>
              <a:grpSpLocks noChangeAspect="1"/>
            </p:cNvGrpSpPr>
            <p:nvPr>
              <p:custDataLst>
                <p:tags r:id="rId13"/>
              </p:custDataLst>
            </p:nvPr>
          </p:nvGrpSpPr>
          <p:grpSpPr bwMode="auto">
            <a:xfrm>
              <a:off x="7875175" y="1383590"/>
              <a:ext cx="209550" cy="209551"/>
              <a:chOff x="4495" y="1440"/>
              <a:chExt cx="160" cy="160"/>
            </a:xfrm>
          </p:grpSpPr>
          <p:sp>
            <p:nvSpPr>
              <p:cNvPr id="99" name="Oval 50">
                <a:extLst>
                  <a:ext uri="{FF2B5EF4-FFF2-40B4-BE49-F238E27FC236}">
                    <a16:creationId xmlns:a16="http://schemas.microsoft.com/office/drawing/2014/main" id="{2416B25F-C456-4948-A6BE-3683AD621CE2}"/>
                  </a:ext>
                </a:extLst>
              </p:cNvPr>
              <p:cNvSpPr>
                <a:spLocks noChangeAspect="1" noChangeArrowheads="1"/>
              </p:cNvSpPr>
              <p:nvPr>
                <p:custDataLst>
                  <p:tags r:id="rId20"/>
                </p:custDataLst>
              </p:nvPr>
            </p:nvSpPr>
            <p:spPr bwMode="auto">
              <a:xfrm>
                <a:off x="4495" y="1440"/>
                <a:ext cx="160" cy="160"/>
              </a:xfrm>
              <a:prstGeom prst="ellipse">
                <a:avLst/>
              </a:prstGeom>
              <a:solidFill>
                <a:schemeClr val="accent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chemeClr val="tx1"/>
                  </a:solidFill>
                  <a:latin typeface="+mn-lt"/>
                </a:endParaRPr>
              </a:p>
            </p:txBody>
          </p:sp>
          <p:sp>
            <p:nvSpPr>
              <p:cNvPr id="100" name="Oval 51">
                <a:extLst>
                  <a:ext uri="{FF2B5EF4-FFF2-40B4-BE49-F238E27FC236}">
                    <a16:creationId xmlns:a16="http://schemas.microsoft.com/office/drawing/2014/main" id="{7091AD65-2067-402F-BA1C-FF4CE4DDAC62}"/>
                  </a:ext>
                </a:extLst>
              </p:cNvPr>
              <p:cNvSpPr>
                <a:spLocks noChangeAspect="1" noChangeArrowheads="1"/>
              </p:cNvSpPr>
              <p:nvPr>
                <p:custDataLst>
                  <p:tags r:id="rId21"/>
                </p:custDataLst>
              </p:nvPr>
            </p:nvSpPr>
            <p:spPr bwMode="auto">
              <a:xfrm>
                <a:off x="4495" y="1440"/>
                <a:ext cx="160" cy="160"/>
              </a:xfrm>
              <a:prstGeom prst="arc">
                <a:avLst>
                  <a:gd name="adj1" fmla="val 16200000"/>
                  <a:gd name="adj2" fmla="val 16200000"/>
                </a:avLst>
              </a:prstGeom>
              <a:solidFill>
                <a:schemeClr val="accent4"/>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chemeClr val="tx1"/>
                  </a:solidFill>
                  <a:latin typeface="+mn-lt"/>
                </a:endParaRPr>
              </a:p>
            </p:txBody>
          </p:sp>
        </p:grpSp>
        <p:sp>
          <p:nvSpPr>
            <p:cNvPr id="88" name="Legend1">
              <a:extLst>
                <a:ext uri="{FF2B5EF4-FFF2-40B4-BE49-F238E27FC236}">
                  <a16:creationId xmlns:a16="http://schemas.microsoft.com/office/drawing/2014/main" id="{B2E51DFF-D512-490A-B526-C055D6A0F7DC}"/>
                </a:ext>
              </a:extLst>
            </p:cNvPr>
            <p:cNvSpPr>
              <a:spLocks noChangeArrowheads="1"/>
            </p:cNvSpPr>
            <p:nvPr/>
          </p:nvSpPr>
          <p:spPr bwMode="auto">
            <a:xfrm>
              <a:off x="8195850" y="299325"/>
              <a:ext cx="422699" cy="23171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solidFill>
                    <a:schemeClr val="tx1"/>
                  </a:solidFill>
                  <a:latin typeface="+mn-lt"/>
                </a:rPr>
                <a:t>Legend</a:t>
              </a:r>
            </a:p>
          </p:txBody>
        </p:sp>
        <p:sp>
          <p:nvSpPr>
            <p:cNvPr id="89" name="Legend2">
              <a:extLst>
                <a:ext uri="{FF2B5EF4-FFF2-40B4-BE49-F238E27FC236}">
                  <a16:creationId xmlns:a16="http://schemas.microsoft.com/office/drawing/2014/main" id="{23B2FC24-C947-47E7-9649-0C19D544738F}"/>
                </a:ext>
              </a:extLst>
            </p:cNvPr>
            <p:cNvSpPr>
              <a:spLocks noChangeArrowheads="1"/>
            </p:cNvSpPr>
            <p:nvPr/>
          </p:nvSpPr>
          <p:spPr bwMode="auto">
            <a:xfrm>
              <a:off x="8195850" y="573963"/>
              <a:ext cx="422699" cy="23171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solidFill>
                    <a:schemeClr val="tx1"/>
                  </a:solidFill>
                  <a:latin typeface="+mn-lt"/>
                </a:rPr>
                <a:t>Legend</a:t>
              </a:r>
            </a:p>
          </p:txBody>
        </p:sp>
        <p:sp>
          <p:nvSpPr>
            <p:cNvPr id="90" name="Legend3">
              <a:extLst>
                <a:ext uri="{FF2B5EF4-FFF2-40B4-BE49-F238E27FC236}">
                  <a16:creationId xmlns:a16="http://schemas.microsoft.com/office/drawing/2014/main" id="{F55748E6-68DF-4BDD-95CD-2E33099A7863}"/>
                </a:ext>
              </a:extLst>
            </p:cNvPr>
            <p:cNvSpPr>
              <a:spLocks noChangeArrowheads="1"/>
            </p:cNvSpPr>
            <p:nvPr/>
          </p:nvSpPr>
          <p:spPr bwMode="auto">
            <a:xfrm>
              <a:off x="8195850" y="848602"/>
              <a:ext cx="422699" cy="23171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solidFill>
                    <a:schemeClr val="tx1"/>
                  </a:solidFill>
                  <a:latin typeface="+mn-lt"/>
                </a:rPr>
                <a:t>Legend</a:t>
              </a:r>
            </a:p>
          </p:txBody>
        </p:sp>
        <p:sp>
          <p:nvSpPr>
            <p:cNvPr id="91" name="Legend4">
              <a:extLst>
                <a:ext uri="{FF2B5EF4-FFF2-40B4-BE49-F238E27FC236}">
                  <a16:creationId xmlns:a16="http://schemas.microsoft.com/office/drawing/2014/main" id="{D6F46C9C-1317-40F7-AC15-7162472041CD}"/>
                </a:ext>
              </a:extLst>
            </p:cNvPr>
            <p:cNvSpPr>
              <a:spLocks noChangeArrowheads="1"/>
            </p:cNvSpPr>
            <p:nvPr/>
          </p:nvSpPr>
          <p:spPr bwMode="auto">
            <a:xfrm>
              <a:off x="8195850" y="1120065"/>
              <a:ext cx="422699" cy="23171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solidFill>
                    <a:schemeClr val="tx1"/>
                  </a:solidFill>
                  <a:latin typeface="+mn-lt"/>
                </a:rPr>
                <a:t>Legend</a:t>
              </a:r>
            </a:p>
          </p:txBody>
        </p:sp>
        <p:sp>
          <p:nvSpPr>
            <p:cNvPr id="92" name="Legend5">
              <a:extLst>
                <a:ext uri="{FF2B5EF4-FFF2-40B4-BE49-F238E27FC236}">
                  <a16:creationId xmlns:a16="http://schemas.microsoft.com/office/drawing/2014/main" id="{61AF7D82-BC09-48FF-9366-DEB809D457C0}"/>
                </a:ext>
              </a:extLst>
            </p:cNvPr>
            <p:cNvSpPr>
              <a:spLocks noChangeArrowheads="1"/>
            </p:cNvSpPr>
            <p:nvPr/>
          </p:nvSpPr>
          <p:spPr bwMode="auto">
            <a:xfrm>
              <a:off x="8195850" y="1396290"/>
              <a:ext cx="422699" cy="23171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solidFill>
                    <a:schemeClr val="tx1"/>
                  </a:solidFill>
                  <a:latin typeface="+mn-lt"/>
                </a:rPr>
                <a:t>Legend</a:t>
              </a:r>
            </a:p>
          </p:txBody>
        </p:sp>
        <p:grpSp>
          <p:nvGrpSpPr>
            <p:cNvPr id="93" name="MoonLegend3">
              <a:extLst>
                <a:ext uri="{FF2B5EF4-FFF2-40B4-BE49-F238E27FC236}">
                  <a16:creationId xmlns:a16="http://schemas.microsoft.com/office/drawing/2014/main" id="{6551CA39-DF93-4E04-9084-19BA96295D89}"/>
                </a:ext>
              </a:extLst>
            </p:cNvPr>
            <p:cNvGrpSpPr>
              <a:grpSpLocks noChangeAspect="1"/>
            </p:cNvGrpSpPr>
            <p:nvPr>
              <p:custDataLst>
                <p:tags r:id="rId14"/>
              </p:custDataLst>
            </p:nvPr>
          </p:nvGrpSpPr>
          <p:grpSpPr bwMode="auto">
            <a:xfrm>
              <a:off x="7875175" y="835107"/>
              <a:ext cx="209550" cy="209551"/>
              <a:chOff x="4495" y="1198"/>
              <a:chExt cx="160" cy="160"/>
            </a:xfrm>
          </p:grpSpPr>
          <p:sp>
            <p:nvSpPr>
              <p:cNvPr id="97" name="Oval 47">
                <a:extLst>
                  <a:ext uri="{FF2B5EF4-FFF2-40B4-BE49-F238E27FC236}">
                    <a16:creationId xmlns:a16="http://schemas.microsoft.com/office/drawing/2014/main" id="{06B958AB-B547-4570-8956-3BC78DB7A126}"/>
                  </a:ext>
                </a:extLst>
              </p:cNvPr>
              <p:cNvSpPr>
                <a:spLocks noChangeAspect="1" noChangeArrowheads="1"/>
              </p:cNvSpPr>
              <p:nvPr>
                <p:custDataLst>
                  <p:tags r:id="rId18"/>
                </p:custDataLst>
              </p:nvPr>
            </p:nvSpPr>
            <p:spPr bwMode="auto">
              <a:xfrm>
                <a:off x="4495" y="1198"/>
                <a:ext cx="160" cy="160"/>
              </a:xfrm>
              <a:prstGeom prst="ellipse">
                <a:avLst/>
              </a:prstGeom>
              <a:solidFill>
                <a:schemeClr val="accent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chemeClr val="tx1"/>
                  </a:solidFill>
                  <a:latin typeface="+mn-lt"/>
                </a:endParaRPr>
              </a:p>
            </p:txBody>
          </p:sp>
          <p:sp>
            <p:nvSpPr>
              <p:cNvPr id="98" name="Arc 48">
                <a:extLst>
                  <a:ext uri="{FF2B5EF4-FFF2-40B4-BE49-F238E27FC236}">
                    <a16:creationId xmlns:a16="http://schemas.microsoft.com/office/drawing/2014/main" id="{016FCDB9-B395-4F51-824F-F34E3E3E851D}"/>
                  </a:ext>
                </a:extLst>
              </p:cNvPr>
              <p:cNvSpPr>
                <a:spLocks noChangeAspect="1"/>
              </p:cNvSpPr>
              <p:nvPr>
                <p:custDataLst>
                  <p:tags r:id="rId19"/>
                </p:custDataLst>
              </p:nvPr>
            </p:nvSpPr>
            <p:spPr bwMode="auto">
              <a:xfrm>
                <a:off x="4495" y="1198"/>
                <a:ext cx="160" cy="160"/>
              </a:xfrm>
              <a:prstGeom prst="arc">
                <a:avLst>
                  <a:gd name="adj1" fmla="val 16200000"/>
                  <a:gd name="adj2" fmla="val 5400000"/>
                </a:avLst>
              </a:prstGeom>
              <a:solidFill>
                <a:schemeClr val="accent4"/>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chemeClr val="tx1"/>
                  </a:solidFill>
                  <a:latin typeface="+mn-lt"/>
                </a:endParaRPr>
              </a:p>
            </p:txBody>
          </p:sp>
        </p:grpSp>
        <p:grpSp>
          <p:nvGrpSpPr>
            <p:cNvPr id="94" name="MoonLegend1">
              <a:extLst>
                <a:ext uri="{FF2B5EF4-FFF2-40B4-BE49-F238E27FC236}">
                  <a16:creationId xmlns:a16="http://schemas.microsoft.com/office/drawing/2014/main" id="{93726152-78BA-43FD-8944-86D0EAC81DA9}"/>
                </a:ext>
              </a:extLst>
            </p:cNvPr>
            <p:cNvGrpSpPr>
              <a:grpSpLocks noChangeAspect="1"/>
            </p:cNvGrpSpPr>
            <p:nvPr userDrawn="1">
              <p:custDataLst>
                <p:tags r:id="rId15"/>
              </p:custDataLst>
            </p:nvPr>
          </p:nvGrpSpPr>
          <p:grpSpPr bwMode="auto">
            <a:xfrm>
              <a:off x="7875175" y="286625"/>
              <a:ext cx="209550" cy="209551"/>
              <a:chOff x="1694" y="2044"/>
              <a:chExt cx="160" cy="160"/>
            </a:xfrm>
          </p:grpSpPr>
          <p:sp>
            <p:nvSpPr>
              <p:cNvPr id="95" name="Oval 41">
                <a:extLst>
                  <a:ext uri="{FF2B5EF4-FFF2-40B4-BE49-F238E27FC236}">
                    <a16:creationId xmlns:a16="http://schemas.microsoft.com/office/drawing/2014/main" id="{A4EE5DA9-37B2-42C4-B268-D878DE46EC46}"/>
                  </a:ext>
                </a:extLst>
              </p:cNvPr>
              <p:cNvSpPr>
                <a:spLocks noChangeAspect="1" noChangeArrowheads="1"/>
              </p:cNvSpPr>
              <p:nvPr>
                <p:custDataLst>
                  <p:tags r:id="rId16"/>
                </p:custDataLst>
              </p:nvPr>
            </p:nvSpPr>
            <p:spPr bwMode="auto">
              <a:xfrm>
                <a:off x="1694" y="2044"/>
                <a:ext cx="160" cy="160"/>
              </a:xfrm>
              <a:prstGeom prst="ellipse">
                <a:avLst/>
              </a:prstGeom>
              <a:solidFill>
                <a:schemeClr val="accent1"/>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chemeClr val="tx1"/>
                  </a:solidFill>
                  <a:latin typeface="+mn-lt"/>
                </a:endParaRPr>
              </a:p>
            </p:txBody>
          </p:sp>
          <p:sp>
            <p:nvSpPr>
              <p:cNvPr id="96" name="Arc 42">
                <a:extLst>
                  <a:ext uri="{FF2B5EF4-FFF2-40B4-BE49-F238E27FC236}">
                    <a16:creationId xmlns:a16="http://schemas.microsoft.com/office/drawing/2014/main" id="{3F583DA3-F2AA-4783-A72C-0F297E9BC844}"/>
                  </a:ext>
                </a:extLst>
              </p:cNvPr>
              <p:cNvSpPr>
                <a:spLocks noChangeAspect="1"/>
              </p:cNvSpPr>
              <p:nvPr>
                <p:custDataLst>
                  <p:tags r:id="rId17"/>
                </p:custDataLst>
              </p:nvPr>
            </p:nvSpPr>
            <p:spPr bwMode="auto">
              <a:xfrm>
                <a:off x="1694" y="2044"/>
                <a:ext cx="160" cy="160"/>
              </a:xfrm>
              <a:prstGeom prst="arc">
                <a:avLst>
                  <a:gd name="adj1" fmla="val 16200000"/>
                  <a:gd name="adj2" fmla="val 5400000"/>
                </a:avLst>
              </a:prstGeom>
              <a:solidFill>
                <a:schemeClr val="accent4"/>
              </a:solidFill>
              <a:ln w="9525">
                <a:no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solidFill>
                    <a:schemeClr val="tx1"/>
                  </a:solidFill>
                  <a:latin typeface="+mn-lt"/>
                </a:endParaRPr>
              </a:p>
            </p:txBody>
          </p:sp>
        </p:grpSp>
      </p:grpSp>
      <p:sp>
        <p:nvSpPr>
          <p:cNvPr id="8" name="object 5">
            <a:extLst>
              <a:ext uri="{FF2B5EF4-FFF2-40B4-BE49-F238E27FC236}">
                <a16:creationId xmlns:a16="http://schemas.microsoft.com/office/drawing/2014/main" id="{F664243A-3D31-CC04-1D11-C68128686DA0}"/>
              </a:ext>
            </a:extLst>
          </p:cNvPr>
          <p:cNvSpPr txBox="1"/>
          <p:nvPr userDrawn="1"/>
        </p:nvSpPr>
        <p:spPr>
          <a:xfrm>
            <a:off x="1075267" y="6453469"/>
            <a:ext cx="10041467" cy="135293"/>
          </a:xfrm>
          <a:prstGeom prst="rect">
            <a:avLst/>
          </a:prstGeom>
        </p:spPr>
        <p:txBody>
          <a:bodyPr vert="horz" wrap="square" lIns="0" tIns="12065" rIns="0" bIns="0" rtlCol="0">
            <a:spAutoFit/>
          </a:bodyPr>
          <a:lstStyle/>
          <a:p>
            <a:pPr marL="12700" algn="ctr" defTabSz="685783" fontAlgn="auto">
              <a:spcBef>
                <a:spcPts val="95"/>
              </a:spcBef>
              <a:spcAft>
                <a:spcPts val="0"/>
              </a:spcAft>
            </a:pPr>
            <a:r>
              <a:rPr lang="en-US" sz="800" spc="-5">
                <a:solidFill>
                  <a:schemeClr val="bg1">
                    <a:lumMod val="50000"/>
                  </a:schemeClr>
                </a:solidFill>
                <a:latin typeface="Arial" panose="020B0604020202020204" pitchFamily="34" charset="0"/>
                <a:cs typeface="Arial"/>
                <a:sym typeface="Arial" panose="020B0604020202020204" pitchFamily="34" charset="0"/>
              </a:rPr>
              <a:t>For Agent use only. Not to be shared with beneficiaries or prospects.</a:t>
            </a:r>
            <a:endParaRPr sz="800">
              <a:solidFill>
                <a:schemeClr val="bg1">
                  <a:lumMod val="50000"/>
                </a:schemeClr>
              </a:solidFill>
              <a:latin typeface="Arial" panose="020B0604020202020204" pitchFamily="34" charset="0"/>
              <a:cs typeface="Arial"/>
              <a:sym typeface="Arial" panose="020B0604020202020204" pitchFamily="34" charset="0"/>
            </a:endParaRPr>
          </a:p>
        </p:txBody>
      </p:sp>
      <p:sp>
        <p:nvSpPr>
          <p:cNvPr id="9" name="object 5">
            <a:extLst>
              <a:ext uri="{FF2B5EF4-FFF2-40B4-BE49-F238E27FC236}">
                <a16:creationId xmlns:a16="http://schemas.microsoft.com/office/drawing/2014/main" id="{9CE9CD95-4E4F-34DB-2781-A39A85E64A5E}"/>
              </a:ext>
            </a:extLst>
          </p:cNvPr>
          <p:cNvSpPr txBox="1"/>
          <p:nvPr userDrawn="1"/>
        </p:nvSpPr>
        <p:spPr>
          <a:xfrm>
            <a:off x="1075267" y="6604116"/>
            <a:ext cx="10041467" cy="135293"/>
          </a:xfrm>
          <a:prstGeom prst="rect">
            <a:avLst/>
          </a:prstGeom>
        </p:spPr>
        <p:txBody>
          <a:bodyPr vert="horz" wrap="square" lIns="0" tIns="12065" rIns="0" bIns="0" rtlCol="0">
            <a:spAutoFit/>
          </a:bodyPr>
          <a:lstStyle/>
          <a:p>
            <a:pPr marL="12700" algn="ctr" defTabSz="685783" fontAlgn="auto">
              <a:spcBef>
                <a:spcPts val="95"/>
              </a:spcBef>
              <a:spcAft>
                <a:spcPts val="0"/>
              </a:spcAft>
            </a:pPr>
            <a:r>
              <a:rPr sz="800" spc="-5">
                <a:solidFill>
                  <a:srgbClr val="1A93E1"/>
                </a:solidFill>
                <a:latin typeface="Arial" panose="020B0604020202020204" pitchFamily="34" charset="0"/>
                <a:cs typeface="Arial" panose="020B0604020202020204" pitchFamily="34" charset="0"/>
                <a:sym typeface="Arial" panose="020B0604020202020204" pitchFamily="34" charset="0"/>
              </a:rPr>
              <a:t>Blue Cross Blue </a:t>
            </a:r>
            <a:r>
              <a:rPr sz="800" spc="-10">
                <a:solidFill>
                  <a:srgbClr val="1A93E1"/>
                </a:solidFill>
                <a:latin typeface="Arial" panose="020B0604020202020204" pitchFamily="34" charset="0"/>
                <a:cs typeface="Arial" panose="020B0604020202020204" pitchFamily="34" charset="0"/>
                <a:sym typeface="Arial" panose="020B0604020202020204" pitchFamily="34" charset="0"/>
              </a:rPr>
              <a:t>Shield </a:t>
            </a:r>
            <a:r>
              <a:rPr sz="800" spc="-5">
                <a:solidFill>
                  <a:srgbClr val="1A93E1"/>
                </a:solidFill>
                <a:latin typeface="Arial" panose="020B0604020202020204" pitchFamily="34" charset="0"/>
                <a:cs typeface="Arial" panose="020B0604020202020204" pitchFamily="34" charset="0"/>
                <a:sym typeface="Arial" panose="020B0604020202020204" pitchFamily="34" charset="0"/>
              </a:rPr>
              <a:t>of </a:t>
            </a:r>
            <a:r>
              <a:rPr sz="800" spc="-10">
                <a:solidFill>
                  <a:srgbClr val="1A93E1"/>
                </a:solidFill>
                <a:latin typeface="Arial" panose="020B0604020202020204" pitchFamily="34" charset="0"/>
                <a:cs typeface="Arial" panose="020B0604020202020204" pitchFamily="34" charset="0"/>
                <a:sym typeface="Arial" panose="020B0604020202020204" pitchFamily="34" charset="0"/>
              </a:rPr>
              <a:t>Michigan </a:t>
            </a:r>
            <a:r>
              <a:rPr lang="en-US" sz="800" spc="-10">
                <a:solidFill>
                  <a:srgbClr val="1A93E1"/>
                </a:solidFill>
                <a:latin typeface="Arial" panose="020B0604020202020204" pitchFamily="34" charset="0"/>
                <a:cs typeface="Arial" panose="020B0604020202020204" pitchFamily="34" charset="0"/>
                <a:sym typeface="Arial" panose="020B0604020202020204" pitchFamily="34" charset="0"/>
              </a:rPr>
              <a:t>and Blue Care Network are n</a:t>
            </a:r>
            <a:r>
              <a:rPr sz="800" spc="-5">
                <a:solidFill>
                  <a:srgbClr val="1A93E1"/>
                </a:solidFill>
                <a:latin typeface="Arial" panose="020B0604020202020204" pitchFamily="34" charset="0"/>
                <a:cs typeface="Arial" panose="020B0604020202020204" pitchFamily="34" charset="0"/>
                <a:sym typeface="Arial" panose="020B0604020202020204" pitchFamily="34" charset="0"/>
              </a:rPr>
              <a:t>onprofit corporation</a:t>
            </a:r>
            <a:r>
              <a:rPr lang="en-US" sz="800" spc="-5">
                <a:solidFill>
                  <a:srgbClr val="1A93E1"/>
                </a:solidFill>
                <a:latin typeface="Arial" panose="020B0604020202020204" pitchFamily="34" charset="0"/>
                <a:cs typeface="Arial" panose="020B0604020202020204" pitchFamily="34" charset="0"/>
                <a:sym typeface="Arial" panose="020B0604020202020204" pitchFamily="34" charset="0"/>
              </a:rPr>
              <a:t>s</a:t>
            </a:r>
            <a:r>
              <a:rPr sz="800" spc="-5">
                <a:solidFill>
                  <a:srgbClr val="1A93E1"/>
                </a:solidFill>
                <a:latin typeface="Arial" panose="020B0604020202020204" pitchFamily="34" charset="0"/>
                <a:cs typeface="Arial" panose="020B0604020202020204" pitchFamily="34" charset="0"/>
                <a:sym typeface="Arial" panose="020B0604020202020204" pitchFamily="34" charset="0"/>
              </a:rPr>
              <a:t> and independent licensee</a:t>
            </a:r>
            <a:r>
              <a:rPr lang="en-US" sz="800" spc="-5">
                <a:solidFill>
                  <a:srgbClr val="1A93E1"/>
                </a:solidFill>
                <a:latin typeface="Arial" panose="020B0604020202020204" pitchFamily="34" charset="0"/>
                <a:cs typeface="Arial" panose="020B0604020202020204" pitchFamily="34" charset="0"/>
                <a:sym typeface="Arial" panose="020B0604020202020204" pitchFamily="34" charset="0"/>
              </a:rPr>
              <a:t>s</a:t>
            </a:r>
            <a:r>
              <a:rPr sz="800" spc="-5">
                <a:solidFill>
                  <a:srgbClr val="1A93E1"/>
                </a:solidFill>
                <a:latin typeface="Arial" panose="020B0604020202020204" pitchFamily="34" charset="0"/>
                <a:cs typeface="Arial" panose="020B0604020202020204" pitchFamily="34" charset="0"/>
                <a:sym typeface="Arial" panose="020B0604020202020204" pitchFamily="34" charset="0"/>
              </a:rPr>
              <a:t> of the Blue Cross Blue </a:t>
            </a:r>
            <a:r>
              <a:rPr sz="800" spc="-10">
                <a:solidFill>
                  <a:srgbClr val="1A93E1"/>
                </a:solidFill>
                <a:latin typeface="Arial" panose="020B0604020202020204" pitchFamily="34" charset="0"/>
                <a:cs typeface="Arial" panose="020B0604020202020204" pitchFamily="34" charset="0"/>
                <a:sym typeface="Arial" panose="020B0604020202020204" pitchFamily="34" charset="0"/>
              </a:rPr>
              <a:t>Shield</a:t>
            </a:r>
            <a:r>
              <a:rPr sz="800" spc="135">
                <a:solidFill>
                  <a:srgbClr val="1A93E1"/>
                </a:solidFill>
                <a:latin typeface="Arial" panose="020B0604020202020204" pitchFamily="34" charset="0"/>
                <a:cs typeface="Arial" panose="020B0604020202020204" pitchFamily="34" charset="0"/>
                <a:sym typeface="Arial" panose="020B0604020202020204" pitchFamily="34" charset="0"/>
              </a:rPr>
              <a:t> </a:t>
            </a:r>
            <a:r>
              <a:rPr sz="800" spc="-5">
                <a:solidFill>
                  <a:srgbClr val="1A93E1"/>
                </a:solidFill>
                <a:latin typeface="Arial" panose="020B0604020202020204" pitchFamily="34" charset="0"/>
                <a:cs typeface="Arial" panose="020B0604020202020204" pitchFamily="34" charset="0"/>
                <a:sym typeface="Arial" panose="020B0604020202020204" pitchFamily="34" charset="0"/>
              </a:rPr>
              <a:t>Association.</a:t>
            </a:r>
            <a:endParaRPr sz="800">
              <a:solidFill>
                <a:srgbClr val="1A93E1"/>
              </a:solidFill>
              <a:latin typeface="Arial" panose="020B0604020202020204" pitchFamily="34" charset="0"/>
              <a:cs typeface="Arial" panose="020B0604020202020204" pitchFamily="34" charset="0"/>
              <a:sym typeface="Arial" panose="020B0604020202020204" pitchFamily="34" charset="0"/>
            </a:endParaRPr>
          </a:p>
        </p:txBody>
      </p:sp>
      <p:pic>
        <p:nvPicPr>
          <p:cNvPr id="7" name="Picture 6">
            <a:extLst>
              <a:ext uri="{FF2B5EF4-FFF2-40B4-BE49-F238E27FC236}">
                <a16:creationId xmlns:a16="http://schemas.microsoft.com/office/drawing/2014/main" id="{FDCD7814-EDEE-D332-0213-83359E50A724}"/>
              </a:ext>
            </a:extLst>
          </p:cNvPr>
          <p:cNvPicPr>
            <a:picLocks noChangeAspect="1"/>
          </p:cNvPicPr>
          <p:nvPr userDrawn="1"/>
        </p:nvPicPr>
        <p:blipFill>
          <a:blip r:embed="rId28">
            <a:extLst>
              <a:ext uri="{28A0092B-C50C-407E-A947-70E740481C1C}">
                <a14:useLocalDpi xmlns:a14="http://schemas.microsoft.com/office/drawing/2010/main"/>
              </a:ext>
            </a:extLst>
          </a:blip>
          <a:stretch>
            <a:fillRect/>
          </a:stretch>
        </p:blipFill>
        <p:spPr>
          <a:xfrm>
            <a:off x="0" y="-11978"/>
            <a:ext cx="12187004" cy="521029"/>
          </a:xfrm>
          <a:prstGeom prst="rect">
            <a:avLst/>
          </a:prstGeom>
        </p:spPr>
      </p:pic>
      <p:sp>
        <p:nvSpPr>
          <p:cNvPr id="19" name="Title Placeholder 2"/>
          <p:cNvSpPr>
            <a:spLocks noGrp="1" noChangeArrowheads="1"/>
          </p:cNvSpPr>
          <p:nvPr>
            <p:ph type="title"/>
          </p:nvPr>
        </p:nvSpPr>
        <p:spPr bwMode="auto">
          <a:xfrm>
            <a:off x="180237" y="118591"/>
            <a:ext cx="865632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lvl="0" latinLnBrk="0"/>
            <a:r>
              <a:rPr lang="en-US"/>
              <a:t>Click to edit Master title style</a:t>
            </a:r>
            <a:endParaRPr lang="en-US" noProof="0"/>
          </a:p>
        </p:txBody>
      </p:sp>
    </p:spTree>
    <p:extLst>
      <p:ext uri="{BB962C8B-B14F-4D97-AF65-F5344CB8AC3E}">
        <p14:creationId xmlns:p14="http://schemas.microsoft.com/office/powerpoint/2010/main" val="1138949861"/>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8" r:id="rId5"/>
    <p:sldLayoutId id="2147483745" r:id="rId6"/>
    <p:sldLayoutId id="2147483758" r:id="rId7"/>
  </p:sldLayoutIdLst>
  <p:hf hdr="0" ftr="0" dt="0"/>
  <p:txStyles>
    <p:titleStyle>
      <a:lvl1pPr algn="l" defTabSz="913526" rtl="0" eaLnBrk="1" fontAlgn="base" hangingPunct="1">
        <a:spcBef>
          <a:spcPct val="0"/>
        </a:spcBef>
        <a:spcAft>
          <a:spcPct val="0"/>
        </a:spcAft>
        <a:tabLst>
          <a:tab pos="275353" algn="l"/>
        </a:tabLst>
        <a:defRPr sz="2000" b="1" i="0" baseline="0">
          <a:solidFill>
            <a:schemeClr val="bg1"/>
          </a:solidFill>
          <a:latin typeface="Arial" panose="020B0604020202020204" pitchFamily="34" charset="0"/>
          <a:ea typeface="+mj-ea"/>
          <a:cs typeface="Arial" panose="020B0604020202020204" pitchFamily="34" charset="0"/>
        </a:defRPr>
      </a:lvl1pPr>
      <a:lvl2pPr algn="l" defTabSz="913526" rtl="0" eaLnBrk="1" fontAlgn="base" hangingPunct="1">
        <a:spcBef>
          <a:spcPct val="0"/>
        </a:spcBef>
        <a:spcAft>
          <a:spcPct val="0"/>
        </a:spcAft>
        <a:defRPr sz="1939" b="1">
          <a:solidFill>
            <a:schemeClr val="tx2"/>
          </a:solidFill>
          <a:latin typeface="Arial" charset="0"/>
        </a:defRPr>
      </a:lvl2pPr>
      <a:lvl3pPr algn="l" defTabSz="913526" rtl="0" eaLnBrk="1" fontAlgn="base" hangingPunct="1">
        <a:spcBef>
          <a:spcPct val="0"/>
        </a:spcBef>
        <a:spcAft>
          <a:spcPct val="0"/>
        </a:spcAft>
        <a:defRPr sz="1939" b="1">
          <a:solidFill>
            <a:schemeClr val="tx2"/>
          </a:solidFill>
          <a:latin typeface="Arial" charset="0"/>
        </a:defRPr>
      </a:lvl3pPr>
      <a:lvl4pPr algn="l" defTabSz="913526" rtl="0" eaLnBrk="1" fontAlgn="base" hangingPunct="1">
        <a:spcBef>
          <a:spcPct val="0"/>
        </a:spcBef>
        <a:spcAft>
          <a:spcPct val="0"/>
        </a:spcAft>
        <a:defRPr sz="1939" b="1">
          <a:solidFill>
            <a:schemeClr val="tx2"/>
          </a:solidFill>
          <a:latin typeface="Arial" charset="0"/>
        </a:defRPr>
      </a:lvl4pPr>
      <a:lvl5pPr algn="l" defTabSz="913526" rtl="0" eaLnBrk="1" fontAlgn="base" hangingPunct="1">
        <a:spcBef>
          <a:spcPct val="0"/>
        </a:spcBef>
        <a:spcAft>
          <a:spcPct val="0"/>
        </a:spcAft>
        <a:defRPr sz="1939" b="1">
          <a:solidFill>
            <a:schemeClr val="tx2"/>
          </a:solidFill>
          <a:latin typeface="Arial" charset="0"/>
        </a:defRPr>
      </a:lvl5pPr>
      <a:lvl6pPr marL="466481" algn="l" defTabSz="913526" rtl="0" eaLnBrk="1" fontAlgn="base" hangingPunct="1">
        <a:spcBef>
          <a:spcPct val="0"/>
        </a:spcBef>
        <a:spcAft>
          <a:spcPct val="0"/>
        </a:spcAft>
        <a:defRPr sz="1939" b="1">
          <a:solidFill>
            <a:schemeClr val="tx2"/>
          </a:solidFill>
          <a:latin typeface="Arial" charset="0"/>
        </a:defRPr>
      </a:lvl6pPr>
      <a:lvl7pPr marL="932962" algn="l" defTabSz="913526" rtl="0" eaLnBrk="1" fontAlgn="base" hangingPunct="1">
        <a:spcBef>
          <a:spcPct val="0"/>
        </a:spcBef>
        <a:spcAft>
          <a:spcPct val="0"/>
        </a:spcAft>
        <a:defRPr sz="1939" b="1">
          <a:solidFill>
            <a:schemeClr val="tx2"/>
          </a:solidFill>
          <a:latin typeface="Arial" charset="0"/>
        </a:defRPr>
      </a:lvl7pPr>
      <a:lvl8pPr marL="1399443" algn="l" defTabSz="913526" rtl="0" eaLnBrk="1" fontAlgn="base" hangingPunct="1">
        <a:spcBef>
          <a:spcPct val="0"/>
        </a:spcBef>
        <a:spcAft>
          <a:spcPct val="0"/>
        </a:spcAft>
        <a:defRPr sz="1939" b="1">
          <a:solidFill>
            <a:schemeClr val="tx2"/>
          </a:solidFill>
          <a:latin typeface="Arial" charset="0"/>
        </a:defRPr>
      </a:lvl8pPr>
      <a:lvl9pPr marL="1865925" algn="l" defTabSz="913526" rtl="0" eaLnBrk="1" fontAlgn="base" hangingPunct="1">
        <a:spcBef>
          <a:spcPct val="0"/>
        </a:spcBef>
        <a:spcAft>
          <a:spcPct val="0"/>
        </a:spcAft>
        <a:defRPr sz="1939" b="1">
          <a:solidFill>
            <a:schemeClr val="tx2"/>
          </a:solidFill>
          <a:latin typeface="Arial" charset="0"/>
        </a:defRPr>
      </a:lvl9pPr>
    </p:titleStyle>
    <p:bodyStyle>
      <a:lvl1pPr marL="230188" indent="-230188" algn="l" defTabSz="913526" rtl="0" eaLnBrk="1" fontAlgn="base" hangingPunct="1">
        <a:spcBef>
          <a:spcPts val="600"/>
        </a:spcBef>
        <a:spcAft>
          <a:spcPct val="0"/>
        </a:spcAft>
        <a:buClr>
          <a:schemeClr val="tx2"/>
        </a:buClr>
        <a:buSzPct val="110000"/>
        <a:buFont typeface="Arial" panose="020B0604020202020204" pitchFamily="34" charset="0"/>
        <a:buChar char="•"/>
        <a:tabLst/>
        <a:defRPr sz="1400" b="0" i="0" baseline="0">
          <a:solidFill>
            <a:schemeClr val="tx1"/>
          </a:solidFill>
          <a:latin typeface="Arial" panose="020B0604020202020204" pitchFamily="34" charset="0"/>
          <a:ea typeface="+mn-ea"/>
          <a:cs typeface="Arial" panose="020B0604020202020204" pitchFamily="34" charset="0"/>
        </a:defRPr>
      </a:lvl1pPr>
      <a:lvl2pPr marL="461963" indent="-207963" algn="l" defTabSz="913526" rtl="0" eaLnBrk="1" fontAlgn="base" hangingPunct="1">
        <a:spcBef>
          <a:spcPts val="600"/>
        </a:spcBef>
        <a:spcAft>
          <a:spcPct val="0"/>
        </a:spcAft>
        <a:buClr>
          <a:srgbClr val="1A93E1"/>
        </a:buClr>
        <a:buSzPct val="105000"/>
        <a:buFont typeface="Arial" panose="020B0604020202020204" pitchFamily="34" charset="0"/>
        <a:buChar char="•"/>
        <a:defRPr sz="1400" b="0" i="0" baseline="0">
          <a:solidFill>
            <a:schemeClr val="tx1"/>
          </a:solidFill>
          <a:latin typeface="Arial" panose="020B0604020202020204" pitchFamily="34" charset="0"/>
          <a:cs typeface="Arial" panose="020B0604020202020204" pitchFamily="34" charset="0"/>
        </a:defRPr>
      </a:lvl2pPr>
      <a:lvl3pPr marL="626835" indent="-158733" algn="l" defTabSz="913526" rtl="0" eaLnBrk="1" fontAlgn="base" hangingPunct="1">
        <a:spcBef>
          <a:spcPts val="600"/>
        </a:spcBef>
        <a:spcAft>
          <a:spcPct val="0"/>
        </a:spcAft>
        <a:buClr>
          <a:schemeClr val="tx2"/>
        </a:buClr>
        <a:buSzPct val="100000"/>
        <a:buFont typeface="Arial" charset="0"/>
        <a:buChar char="–"/>
        <a:tabLst/>
        <a:defRPr lang="en-US" sz="1400" b="0" i="0" baseline="0" dirty="0">
          <a:solidFill>
            <a:schemeClr val="tx1"/>
          </a:solidFill>
          <a:latin typeface="Arial" panose="020B0604020202020204" pitchFamily="34" charset="0"/>
          <a:cs typeface="Arial" panose="020B0604020202020204" pitchFamily="34" charset="0"/>
        </a:defRPr>
      </a:lvl3pPr>
      <a:lvl4pPr marL="765029" indent="-132818" algn="l" defTabSz="913526" rtl="0" eaLnBrk="1" fontAlgn="base" hangingPunct="1">
        <a:spcBef>
          <a:spcPts val="600"/>
        </a:spcBef>
        <a:spcAft>
          <a:spcPct val="0"/>
        </a:spcAft>
        <a:buClr>
          <a:schemeClr val="tx2"/>
        </a:buClr>
        <a:buSzPct val="100000"/>
        <a:buFont typeface="Arial" panose="020B0604020202020204" pitchFamily="34" charset="0"/>
        <a:buChar char="•"/>
        <a:defRPr lang="en-US" sz="1400" b="0" i="0" baseline="0" dirty="0">
          <a:solidFill>
            <a:schemeClr val="tx1"/>
          </a:solidFill>
          <a:latin typeface="Arial" panose="020B0604020202020204" pitchFamily="34" charset="0"/>
          <a:cs typeface="Arial" panose="020B0604020202020204" pitchFamily="34" charset="0"/>
        </a:defRPr>
      </a:lvl4pPr>
      <a:lvl5pPr marL="917961" indent="-285750" algn="l" defTabSz="913526" rtl="0" eaLnBrk="1" fontAlgn="base" hangingPunct="1">
        <a:spcBef>
          <a:spcPts val="600"/>
        </a:spcBef>
        <a:spcAft>
          <a:spcPct val="0"/>
        </a:spcAft>
        <a:buClr>
          <a:schemeClr val="tx2"/>
        </a:buClr>
        <a:buSzPct val="95000"/>
        <a:buFont typeface="Wingdings" pitchFamily="2" charset="2"/>
        <a:buChar char="v"/>
        <a:defRPr lang="en-US" sz="1400" b="0" i="0" baseline="0" dirty="0">
          <a:solidFill>
            <a:schemeClr val="tx1"/>
          </a:solidFill>
          <a:latin typeface="Arial" panose="020B0604020202020204" pitchFamily="34" charset="0"/>
          <a:cs typeface="Arial" panose="020B0604020202020204" pitchFamily="34" charset="0"/>
        </a:defRPr>
      </a:lvl5pPr>
      <a:lvl6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9pPr>
    </p:bodyStyle>
    <p:otherStyle>
      <a:defPPr>
        <a:defRPr lang="en-US"/>
      </a:defPPr>
      <a:lvl1pPr marL="0" algn="l" defTabSz="932962" rtl="0" eaLnBrk="1" latinLnBrk="0" hangingPunct="1">
        <a:defRPr sz="1837" kern="1200">
          <a:solidFill>
            <a:schemeClr val="tx1"/>
          </a:solidFill>
          <a:latin typeface="+mn-lt"/>
          <a:ea typeface="+mn-ea"/>
          <a:cs typeface="+mn-cs"/>
        </a:defRPr>
      </a:lvl1pPr>
      <a:lvl2pPr marL="466481" algn="l" defTabSz="932962" rtl="0" eaLnBrk="1" latinLnBrk="0" hangingPunct="1">
        <a:defRPr sz="1837" kern="1200">
          <a:solidFill>
            <a:schemeClr val="tx1"/>
          </a:solidFill>
          <a:latin typeface="+mn-lt"/>
          <a:ea typeface="+mn-ea"/>
          <a:cs typeface="+mn-cs"/>
        </a:defRPr>
      </a:lvl2pPr>
      <a:lvl3pPr marL="932962" algn="l" defTabSz="932962" rtl="0" eaLnBrk="1" latinLnBrk="0" hangingPunct="1">
        <a:defRPr sz="1837" kern="1200">
          <a:solidFill>
            <a:schemeClr val="tx1"/>
          </a:solidFill>
          <a:latin typeface="+mn-lt"/>
          <a:ea typeface="+mn-ea"/>
          <a:cs typeface="+mn-cs"/>
        </a:defRPr>
      </a:lvl3pPr>
      <a:lvl4pPr marL="1399443" algn="l" defTabSz="932962" rtl="0" eaLnBrk="1" latinLnBrk="0" hangingPunct="1">
        <a:defRPr sz="1837" kern="1200">
          <a:solidFill>
            <a:schemeClr val="tx1"/>
          </a:solidFill>
          <a:latin typeface="+mn-lt"/>
          <a:ea typeface="+mn-ea"/>
          <a:cs typeface="+mn-cs"/>
        </a:defRPr>
      </a:lvl4pPr>
      <a:lvl5pPr marL="1865925" algn="l" defTabSz="932962" rtl="0" eaLnBrk="1" latinLnBrk="0" hangingPunct="1">
        <a:defRPr sz="1837" kern="1200">
          <a:solidFill>
            <a:schemeClr val="tx1"/>
          </a:solidFill>
          <a:latin typeface="+mn-lt"/>
          <a:ea typeface="+mn-ea"/>
          <a:cs typeface="+mn-cs"/>
        </a:defRPr>
      </a:lvl5pPr>
      <a:lvl6pPr marL="2332406" algn="l" defTabSz="932962" rtl="0" eaLnBrk="1" latinLnBrk="0" hangingPunct="1">
        <a:defRPr sz="1837" kern="1200">
          <a:solidFill>
            <a:schemeClr val="tx1"/>
          </a:solidFill>
          <a:latin typeface="+mn-lt"/>
          <a:ea typeface="+mn-ea"/>
          <a:cs typeface="+mn-cs"/>
        </a:defRPr>
      </a:lvl6pPr>
      <a:lvl7pPr marL="2798887" algn="l" defTabSz="932962" rtl="0" eaLnBrk="1" latinLnBrk="0" hangingPunct="1">
        <a:defRPr sz="1837" kern="1200">
          <a:solidFill>
            <a:schemeClr val="tx1"/>
          </a:solidFill>
          <a:latin typeface="+mn-lt"/>
          <a:ea typeface="+mn-ea"/>
          <a:cs typeface="+mn-cs"/>
        </a:defRPr>
      </a:lvl7pPr>
      <a:lvl8pPr marL="3265368" algn="l" defTabSz="932962" rtl="0" eaLnBrk="1" latinLnBrk="0" hangingPunct="1">
        <a:defRPr sz="1837" kern="1200">
          <a:solidFill>
            <a:schemeClr val="tx1"/>
          </a:solidFill>
          <a:latin typeface="+mn-lt"/>
          <a:ea typeface="+mn-ea"/>
          <a:cs typeface="+mn-cs"/>
        </a:defRPr>
      </a:lvl8pPr>
      <a:lvl9pPr marL="3731849" algn="l" defTabSz="932962" rtl="0" eaLnBrk="1" latinLnBrk="0" hangingPunct="1">
        <a:defRPr sz="183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8.xml"/><Relationship Id="rId5" Type="http://schemas.openxmlformats.org/officeDocument/2006/relationships/image" Target="../media/image9.emf"/><Relationship Id="rId4" Type="http://schemas.openxmlformats.org/officeDocument/2006/relationships/oleObject" Target="../embeddings/oleObject8.bin"/></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4.xml"/><Relationship Id="rId1" Type="http://schemas.openxmlformats.org/officeDocument/2006/relationships/tags" Target="../tags/tag35.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oleObject" Target="../embeddings/oleObject15.bin"/><Relationship Id="rId7" Type="http://schemas.openxmlformats.org/officeDocument/2006/relationships/image" Target="../media/image68.png"/><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9.emf"/><Relationship Id="rId9" Type="http://schemas.openxmlformats.org/officeDocument/2006/relationships/image" Target="../media/image70.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tags" Target="../tags/tag37.xml"/><Relationship Id="rId6" Type="http://schemas.openxmlformats.org/officeDocument/2006/relationships/image" Target="../media/image67.png"/><Relationship Id="rId5" Type="http://schemas.openxmlformats.org/officeDocument/2006/relationships/image" Target="../media/image71.png"/><Relationship Id="rId4" Type="http://schemas.openxmlformats.org/officeDocument/2006/relationships/image" Target="../media/image9.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tags" Target="../tags/tag38.xml"/><Relationship Id="rId6" Type="http://schemas.openxmlformats.org/officeDocument/2006/relationships/image" Target="../media/image69.png"/><Relationship Id="rId5" Type="http://schemas.openxmlformats.org/officeDocument/2006/relationships/image" Target="../media/image72.png"/><Relationship Id="rId4" Type="http://schemas.openxmlformats.org/officeDocument/2006/relationships/image" Target="../media/image9.e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7.xml"/><Relationship Id="rId1" Type="http://schemas.openxmlformats.org/officeDocument/2006/relationships/tags" Target="../tags/tag39.xml"/><Relationship Id="rId6" Type="http://schemas.openxmlformats.org/officeDocument/2006/relationships/image" Target="../media/image69.png"/><Relationship Id="rId5" Type="http://schemas.openxmlformats.org/officeDocument/2006/relationships/image" Target="../media/image73.png"/><Relationship Id="rId4" Type="http://schemas.openxmlformats.org/officeDocument/2006/relationships/image" Target="../media/image9.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4.xml"/><Relationship Id="rId1" Type="http://schemas.openxmlformats.org/officeDocument/2006/relationships/tags" Target="../tags/tag40.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9.emf"/></Relationships>
</file>

<file path=ppt/slides/_rels/slide16.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oleObject" Target="../embeddings/oleObject19.bin"/><Relationship Id="rId7" Type="http://schemas.openxmlformats.org/officeDocument/2006/relationships/image" Target="../media/image78.png"/><Relationship Id="rId2" Type="http://schemas.openxmlformats.org/officeDocument/2006/relationships/slideLayout" Target="../slideLayouts/slideLayout4.xml"/><Relationship Id="rId1" Type="http://schemas.openxmlformats.org/officeDocument/2006/relationships/tags" Target="../tags/tag41.xml"/><Relationship Id="rId6" Type="http://schemas.openxmlformats.org/officeDocument/2006/relationships/image" Target="../media/image77.sv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9.emf"/><Relationship Id="rId9" Type="http://schemas.openxmlformats.org/officeDocument/2006/relationships/image" Target="../media/image80.png"/></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4.xml"/><Relationship Id="rId1" Type="http://schemas.openxmlformats.org/officeDocument/2006/relationships/tags" Target="../tags/tag42.xml"/><Relationship Id="rId5" Type="http://schemas.openxmlformats.org/officeDocument/2006/relationships/image" Target="../media/image60.png"/><Relationship Id="rId4" Type="http://schemas.openxmlformats.org/officeDocument/2006/relationships/image" Target="../media/image10.e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4.xml"/><Relationship Id="rId1" Type="http://schemas.openxmlformats.org/officeDocument/2006/relationships/tags" Target="../tags/tag43.xml"/><Relationship Id="rId5" Type="http://schemas.openxmlformats.org/officeDocument/2006/relationships/image" Target="../media/image59.png"/><Relationship Id="rId4" Type="http://schemas.openxmlformats.org/officeDocument/2006/relationships/image" Target="../media/image10.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4.xml"/><Relationship Id="rId1" Type="http://schemas.openxmlformats.org/officeDocument/2006/relationships/tags" Target="../tags/tag44.xml"/><Relationship Id="rId5" Type="http://schemas.openxmlformats.org/officeDocument/2006/relationships/image" Target="../media/image82.jpeg"/><Relationship Id="rId4" Type="http://schemas.openxmlformats.org/officeDocument/2006/relationships/image" Target="../media/image10.emf"/></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jpeg"/><Relationship Id="rId3" Type="http://schemas.openxmlformats.org/officeDocument/2006/relationships/oleObject" Target="../embeddings/oleObject9.bin"/><Relationship Id="rId7" Type="http://schemas.openxmlformats.org/officeDocument/2006/relationships/image" Target="../media/image13.png"/><Relationship Id="rId12" Type="http://schemas.openxmlformats.org/officeDocument/2006/relationships/image" Target="../media/image18.svg"/><Relationship Id="rId2" Type="http://schemas.openxmlformats.org/officeDocument/2006/relationships/slideLayout" Target="../slideLayouts/slideLayout4.xml"/><Relationship Id="rId16" Type="http://schemas.openxmlformats.org/officeDocument/2006/relationships/image" Target="../media/image22.png"/><Relationship Id="rId1" Type="http://schemas.openxmlformats.org/officeDocument/2006/relationships/tags" Target="../tags/tag29.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jpeg"/><Relationship Id="rId10" Type="http://schemas.openxmlformats.org/officeDocument/2006/relationships/image" Target="../media/image16.svg"/><Relationship Id="rId4" Type="http://schemas.openxmlformats.org/officeDocument/2006/relationships/image" Target="../media/image10.emf"/><Relationship Id="rId9" Type="http://schemas.openxmlformats.org/officeDocument/2006/relationships/image" Target="../media/image15.png"/><Relationship Id="rId14" Type="http://schemas.openxmlformats.org/officeDocument/2006/relationships/image" Target="../media/image20.jpeg"/></Relationships>
</file>

<file path=ppt/slides/_rels/slide20.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oleObject" Target="../embeddings/oleObject15.bin"/><Relationship Id="rId7" Type="http://schemas.openxmlformats.org/officeDocument/2006/relationships/image" Target="../media/image85.png"/><Relationship Id="rId2" Type="http://schemas.openxmlformats.org/officeDocument/2006/relationships/slideLayout" Target="../slideLayouts/slideLayout7.xml"/><Relationship Id="rId1" Type="http://schemas.openxmlformats.org/officeDocument/2006/relationships/tags" Target="../tags/tag45.xml"/><Relationship Id="rId6" Type="http://schemas.openxmlformats.org/officeDocument/2006/relationships/image" Target="../media/image84.svg"/><Relationship Id="rId5" Type="http://schemas.openxmlformats.org/officeDocument/2006/relationships/image" Target="../media/image83.png"/><Relationship Id="rId10" Type="http://schemas.openxmlformats.org/officeDocument/2006/relationships/image" Target="../media/image88.svg"/><Relationship Id="rId4" Type="http://schemas.openxmlformats.org/officeDocument/2006/relationships/image" Target="../media/image9.emf"/><Relationship Id="rId9" Type="http://schemas.openxmlformats.org/officeDocument/2006/relationships/image" Target="../media/image87.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7.xml"/><Relationship Id="rId1" Type="http://schemas.openxmlformats.org/officeDocument/2006/relationships/tags" Target="../tags/tag46.xml"/><Relationship Id="rId5" Type="http://schemas.openxmlformats.org/officeDocument/2006/relationships/image" Target="../media/image89.jpeg"/><Relationship Id="rId4" Type="http://schemas.openxmlformats.org/officeDocument/2006/relationships/image" Target="../media/image8.emf"/></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svg"/><Relationship Id="rId18" Type="http://schemas.openxmlformats.org/officeDocument/2006/relationships/image" Target="../media/image42.png"/><Relationship Id="rId3" Type="http://schemas.openxmlformats.org/officeDocument/2006/relationships/image" Target="../media/image27.jpeg"/><Relationship Id="rId21" Type="http://schemas.openxmlformats.org/officeDocument/2006/relationships/image" Target="../media/image45.svg"/><Relationship Id="rId7" Type="http://schemas.openxmlformats.org/officeDocument/2006/relationships/image" Target="../media/image31.svg"/><Relationship Id="rId12" Type="http://schemas.openxmlformats.org/officeDocument/2006/relationships/image" Target="../media/image36.png"/><Relationship Id="rId17" Type="http://schemas.openxmlformats.org/officeDocument/2006/relationships/image" Target="../media/image41.svg"/><Relationship Id="rId2" Type="http://schemas.openxmlformats.org/officeDocument/2006/relationships/image" Target="../media/image26.jpeg"/><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4.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jpeg"/><Relationship Id="rId15" Type="http://schemas.openxmlformats.org/officeDocument/2006/relationships/image" Target="../media/image39.svg"/><Relationship Id="rId10" Type="http://schemas.openxmlformats.org/officeDocument/2006/relationships/image" Target="../media/image34.png"/><Relationship Id="rId19" Type="http://schemas.openxmlformats.org/officeDocument/2006/relationships/image" Target="../media/image43.svg"/><Relationship Id="rId4" Type="http://schemas.openxmlformats.org/officeDocument/2006/relationships/image" Target="../media/image28.jpeg"/><Relationship Id="rId9" Type="http://schemas.openxmlformats.org/officeDocument/2006/relationships/image" Target="../media/image33.svg"/><Relationship Id="rId14"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3.xml"/><Relationship Id="rId7" Type="http://schemas.openxmlformats.org/officeDocument/2006/relationships/image" Target="../media/image47.jpeg"/><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46.png"/><Relationship Id="rId5" Type="http://schemas.openxmlformats.org/officeDocument/2006/relationships/image" Target="../media/image10.emf"/><Relationship Id="rId4" Type="http://schemas.openxmlformats.org/officeDocument/2006/relationships/oleObject" Target="../embeddings/oleObject10.bin"/><Relationship Id="rId9" Type="http://schemas.openxmlformats.org/officeDocument/2006/relationships/image" Target="../media/image49.png"/></Relationships>
</file>

<file path=ppt/slides/_rels/slide6.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4.xml"/><Relationship Id="rId7" Type="http://schemas.openxmlformats.org/officeDocument/2006/relationships/image" Target="../media/image51.png"/><Relationship Id="rId12" Type="http://schemas.openxmlformats.org/officeDocument/2006/relationships/image" Target="../media/image56.svg"/><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10.emf"/><Relationship Id="rId10" Type="http://schemas.openxmlformats.org/officeDocument/2006/relationships/image" Target="../media/image54.png"/><Relationship Id="rId4" Type="http://schemas.openxmlformats.org/officeDocument/2006/relationships/oleObject" Target="../embeddings/oleObject11.bin"/><Relationship Id="rId9" Type="http://schemas.openxmlformats.org/officeDocument/2006/relationships/image" Target="../media/image53.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4.xml"/><Relationship Id="rId1" Type="http://schemas.openxmlformats.org/officeDocument/2006/relationships/tags" Target="../tags/tag32.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5.xml"/><Relationship Id="rId7" Type="http://schemas.openxmlformats.org/officeDocument/2006/relationships/image" Target="../media/image60.png"/><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59.png"/><Relationship Id="rId5" Type="http://schemas.openxmlformats.org/officeDocument/2006/relationships/image" Target="../media/image9.emf"/><Relationship Id="rId4" Type="http://schemas.openxmlformats.org/officeDocument/2006/relationships/oleObject" Target="../embeddings/oleObject13.bin"/></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tags" Target="../tags/tag3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ACB3A8CD-4EF2-6375-D210-D733C190D89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9" name="think-cell data - do not delete" hidden="1">
                        <a:extLst>
                          <a:ext uri="{FF2B5EF4-FFF2-40B4-BE49-F238E27FC236}">
                            <a16:creationId xmlns:a16="http://schemas.microsoft.com/office/drawing/2014/main" id="{ACB3A8CD-4EF2-6375-D210-D733C190D89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E6F68BD8-F63A-4C8A-4F59-E9D2F4DB2100}"/>
              </a:ext>
            </a:extLst>
          </p:cNvPr>
          <p:cNvSpPr>
            <a:spLocks noGrp="1"/>
          </p:cNvSpPr>
          <p:nvPr>
            <p:ph type="ctrTitle"/>
          </p:nvPr>
        </p:nvSpPr>
        <p:spPr>
          <a:prstGeom prst="rect">
            <a:avLst/>
          </a:prstGeom>
        </p:spPr>
        <p:txBody>
          <a:bodyPr vert="horz">
            <a:normAutofit fontScale="90000"/>
          </a:bodyPr>
          <a:lstStyle/>
          <a:p>
            <a:br>
              <a:rPr lang="en-US"/>
            </a:br>
            <a:br>
              <a:rPr lang="en-US"/>
            </a:br>
            <a:r>
              <a:rPr lang="en-US" kern="0"/>
              <a:t>2026 Michigan Individual MA Plans</a:t>
            </a:r>
            <a:br>
              <a:rPr lang="en-US" kern="0"/>
            </a:br>
            <a:r>
              <a:rPr lang="en-US" kern="0"/>
              <a:t>Agent Sales Presentation</a:t>
            </a:r>
            <a:endParaRPr lang="en-US"/>
          </a:p>
        </p:txBody>
      </p:sp>
      <p:sp>
        <p:nvSpPr>
          <p:cNvPr id="4" name="Subtitle 3">
            <a:extLst>
              <a:ext uri="{FF2B5EF4-FFF2-40B4-BE49-F238E27FC236}">
                <a16:creationId xmlns:a16="http://schemas.microsoft.com/office/drawing/2014/main" id="{BD666DD3-79FE-EE3D-0F47-80B2D421139D}"/>
              </a:ext>
            </a:extLst>
          </p:cNvPr>
          <p:cNvSpPr>
            <a:spLocks noGrp="1"/>
          </p:cNvSpPr>
          <p:nvPr>
            <p:ph type="subTitle" idx="1"/>
          </p:nvPr>
        </p:nvSpPr>
        <p:spPr/>
        <p:txBody>
          <a:bodyPr/>
          <a:lstStyle/>
          <a:p>
            <a:pPr marL="0" indent="0">
              <a:buNone/>
            </a:pPr>
            <a:r>
              <a:rPr lang="en-US"/>
              <a:t>August 12, 2025</a:t>
            </a:r>
          </a:p>
        </p:txBody>
      </p:sp>
      <p:sp>
        <p:nvSpPr>
          <p:cNvPr id="5" name="Text Placeholder 16">
            <a:extLst>
              <a:ext uri="{FF2B5EF4-FFF2-40B4-BE49-F238E27FC236}">
                <a16:creationId xmlns:a16="http://schemas.microsoft.com/office/drawing/2014/main" id="{F3E4FE0B-0F1E-77A3-24EC-39AFB5985EAE}"/>
              </a:ext>
            </a:extLst>
          </p:cNvPr>
          <p:cNvSpPr txBox="1">
            <a:spLocks/>
          </p:cNvSpPr>
          <p:nvPr/>
        </p:nvSpPr>
        <p:spPr>
          <a:xfrm>
            <a:off x="1827881" y="2652158"/>
            <a:ext cx="6033071" cy="1384995"/>
          </a:xfrm>
          <a:prstGeom prst="rect">
            <a:avLst/>
          </a:prstGeom>
        </p:spPr>
        <p:txBody>
          <a:bodyPr/>
          <a:lstStyle>
            <a:lvl1pPr marL="0" indent="0" algn="l" defTabSz="913526" rtl="0" eaLnBrk="1" fontAlgn="base" hangingPunct="1">
              <a:spcBef>
                <a:spcPct val="0"/>
              </a:spcBef>
              <a:spcAft>
                <a:spcPct val="0"/>
              </a:spcAft>
              <a:buClr>
                <a:schemeClr val="tx2"/>
              </a:buClr>
              <a:buSzPct val="100000"/>
              <a:defRPr sz="1600" b="0" i="0" baseline="0">
                <a:solidFill>
                  <a:schemeClr val="tx1"/>
                </a:solidFill>
                <a:latin typeface="+mj-lt"/>
                <a:ea typeface="+mn-ea"/>
                <a:cs typeface="+mn-cs"/>
              </a:defRPr>
            </a:lvl1pPr>
            <a:lvl2pPr marL="197607" indent="-195987" algn="l" defTabSz="913526" rtl="0" eaLnBrk="1" fontAlgn="base" hangingPunct="1">
              <a:spcBef>
                <a:spcPct val="0"/>
              </a:spcBef>
              <a:spcAft>
                <a:spcPct val="0"/>
              </a:spcAft>
              <a:buClr>
                <a:schemeClr val="tx2"/>
              </a:buClr>
              <a:buSzPct val="125000"/>
              <a:buFont typeface="Arial" panose="020B0604020202020204" pitchFamily="34" charset="0"/>
              <a:buChar char="•"/>
              <a:defRPr sz="1600" b="0" i="0" baseline="0">
                <a:solidFill>
                  <a:schemeClr val="tx1"/>
                </a:solidFill>
                <a:latin typeface="+mj-lt"/>
              </a:defRPr>
            </a:lvl2pPr>
            <a:lvl3pPr marL="466481" indent="-267255" algn="l" defTabSz="913526" rtl="0" eaLnBrk="1" fontAlgn="base" hangingPunct="1">
              <a:spcBef>
                <a:spcPct val="0"/>
              </a:spcBef>
              <a:spcAft>
                <a:spcPct val="0"/>
              </a:spcAft>
              <a:buClr>
                <a:schemeClr val="tx2"/>
              </a:buClr>
              <a:buSzPct val="110000"/>
              <a:buFont typeface="Arial" charset="0"/>
              <a:buChar char="–"/>
              <a:defRPr sz="1600" b="0" i="0" baseline="0">
                <a:solidFill>
                  <a:schemeClr val="tx1"/>
                </a:solidFill>
                <a:latin typeface="+mj-lt"/>
              </a:defRPr>
            </a:lvl3pPr>
            <a:lvl4pPr marL="626835" indent="-158733" algn="l" defTabSz="913526" rtl="0" eaLnBrk="1" fontAlgn="base" hangingPunct="1">
              <a:spcBef>
                <a:spcPct val="0"/>
              </a:spcBef>
              <a:spcAft>
                <a:spcPct val="0"/>
              </a:spcAft>
              <a:buClr>
                <a:schemeClr val="tx2"/>
              </a:buClr>
              <a:buSzPct val="100000"/>
              <a:buFont typeface="Arial" panose="020B0604020202020204" pitchFamily="34" charset="0"/>
              <a:buChar char="•"/>
              <a:defRPr sz="1600" b="0" i="0" baseline="0">
                <a:solidFill>
                  <a:schemeClr val="tx1"/>
                </a:solidFill>
                <a:latin typeface="+mj-lt"/>
              </a:defRPr>
            </a:lvl4pPr>
            <a:lvl5pPr marL="765029" indent="-132818" algn="l" defTabSz="913526" rtl="0" eaLnBrk="1" fontAlgn="base" hangingPunct="1">
              <a:spcBef>
                <a:spcPct val="0"/>
              </a:spcBef>
              <a:spcAft>
                <a:spcPct val="0"/>
              </a:spcAft>
              <a:buClr>
                <a:schemeClr val="tx2"/>
              </a:buClr>
              <a:buSzPct val="89000"/>
              <a:buFont typeface="Arial" charset="0"/>
              <a:buChar char="-"/>
              <a:defRPr sz="1600" b="0" i="0" baseline="0">
                <a:solidFill>
                  <a:schemeClr val="tx1"/>
                </a:solidFill>
                <a:latin typeface="+mj-lt"/>
              </a:defRPr>
            </a:lvl5pPr>
            <a:lvl6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6pPr>
            <a:lvl7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7pPr>
            <a:lvl8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8pPr>
            <a:lvl9pPr marL="765029" indent="-132818" algn="l" defTabSz="913526" rtl="0" eaLnBrk="1" fontAlgn="base" hangingPunct="1">
              <a:spcBef>
                <a:spcPct val="0"/>
              </a:spcBef>
              <a:spcAft>
                <a:spcPct val="0"/>
              </a:spcAft>
              <a:buClr>
                <a:schemeClr val="tx2"/>
              </a:buClr>
              <a:buSzPct val="89000"/>
              <a:buFont typeface="Arial" charset="0"/>
              <a:buChar char="-"/>
              <a:defRPr sz="1632" baseline="0">
                <a:solidFill>
                  <a:schemeClr val="tx1"/>
                </a:solidFill>
                <a:latin typeface="+mn-lt"/>
              </a:defRPr>
            </a:lvl9pPr>
          </a:lstStyle>
          <a:p>
            <a:endParaRPr lang="en-US" kern="0"/>
          </a:p>
        </p:txBody>
      </p:sp>
    </p:spTree>
    <p:extLst>
      <p:ext uri="{BB962C8B-B14F-4D97-AF65-F5344CB8AC3E}">
        <p14:creationId xmlns:p14="http://schemas.microsoft.com/office/powerpoint/2010/main" val="2531760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5871F-6941-B22C-AEBF-BDE651E998CD}"/>
            </a:ext>
          </a:extLst>
        </p:cNvPr>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26D0DC3C-6C63-E02E-15D5-ADA4F98C622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14" name="think-cell data - do not delete" hidden="1">
                        <a:extLst>
                          <a:ext uri="{FF2B5EF4-FFF2-40B4-BE49-F238E27FC236}">
                            <a16:creationId xmlns:a16="http://schemas.microsoft.com/office/drawing/2014/main" id="{26D0DC3C-6C63-E02E-15D5-ADA4F98C622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Oval 12">
            <a:extLst>
              <a:ext uri="{FF2B5EF4-FFF2-40B4-BE49-F238E27FC236}">
                <a16:creationId xmlns:a16="http://schemas.microsoft.com/office/drawing/2014/main" id="{F0D22A18-2C42-6AF9-B8EB-27E4E33C788D}"/>
              </a:ext>
            </a:extLst>
          </p:cNvPr>
          <p:cNvSpPr/>
          <p:nvPr/>
        </p:nvSpPr>
        <p:spPr bwMode="auto">
          <a:xfrm>
            <a:off x="5457953" y="879277"/>
            <a:ext cx="1276093" cy="1338829"/>
          </a:xfrm>
          <a:prstGeom prst="ellipse">
            <a:avLst/>
          </a:prstGeom>
          <a:solidFill>
            <a:schemeClr val="accent2">
              <a:lumMod val="20000"/>
              <a:lumOff val="80000"/>
            </a:schemeClr>
          </a:solidFill>
          <a:ln w="9525">
            <a:noFill/>
            <a:miter lim="800000"/>
            <a:headEnd/>
            <a:tailEnd/>
          </a:ln>
          <a:effectLst/>
        </p:spPr>
        <p:txBody>
          <a:bodyPr vert="horz" wrap="none" lIns="91430" tIns="45715" rIns="91430" bIns="45715" numCol="1" rtlCol="0" anchor="ctr" anchorCtr="0" compatLnSpc="1">
            <a:prstTxWarp prst="textNoShape">
              <a:avLst/>
            </a:prstTxWarp>
            <a:noAutofit/>
          </a:bodyPr>
          <a:lstStyle/>
          <a:p>
            <a:pPr algn="l"/>
            <a:endParaRPr lang="en-US">
              <a:latin typeface="+mn-lt"/>
            </a:endParaRPr>
          </a:p>
        </p:txBody>
      </p:sp>
      <p:sp>
        <p:nvSpPr>
          <p:cNvPr id="2" name="Title 1">
            <a:extLst>
              <a:ext uri="{FF2B5EF4-FFF2-40B4-BE49-F238E27FC236}">
                <a16:creationId xmlns:a16="http://schemas.microsoft.com/office/drawing/2014/main" id="{1B7F5C56-99F4-850D-85D8-C2034CBC006F}"/>
              </a:ext>
            </a:extLst>
          </p:cNvPr>
          <p:cNvSpPr>
            <a:spLocks noGrp="1"/>
          </p:cNvSpPr>
          <p:nvPr>
            <p:ph type="title"/>
          </p:nvPr>
        </p:nvSpPr>
        <p:spPr/>
        <p:txBody>
          <a:bodyPr/>
          <a:lstStyle/>
          <a:p>
            <a:endParaRPr lang="en-US"/>
          </a:p>
        </p:txBody>
      </p:sp>
      <p:sp>
        <p:nvSpPr>
          <p:cNvPr id="4" name="Rectangle 3">
            <a:extLst>
              <a:ext uri="{FF2B5EF4-FFF2-40B4-BE49-F238E27FC236}">
                <a16:creationId xmlns:a16="http://schemas.microsoft.com/office/drawing/2014/main" id="{31F2D5A3-8C50-7365-F78F-9EDBFAF5DA92}"/>
              </a:ext>
            </a:extLst>
          </p:cNvPr>
          <p:cNvSpPr/>
          <p:nvPr/>
        </p:nvSpPr>
        <p:spPr bwMode="auto">
          <a:xfrm>
            <a:off x="0" y="512956"/>
            <a:ext cx="1104180" cy="5954751"/>
          </a:xfrm>
          <a:prstGeom prst="rect">
            <a:avLst/>
          </a:prstGeom>
          <a:solidFill>
            <a:schemeClr val="tx2">
              <a:lumMod val="60000"/>
              <a:lumOff val="40000"/>
              <a:alpha val="50196"/>
            </a:schemeClr>
          </a:solidFill>
          <a:ln w="9525">
            <a:noFill/>
            <a:miter lim="800000"/>
            <a:headEnd/>
            <a:tailEnd/>
          </a:ln>
          <a:effectLst/>
        </p:spPr>
        <p:txBody>
          <a:bodyPr vert="horz" wrap="none" lIns="91430" tIns="45715" rIns="91430" bIns="45715" numCol="1" rtlCol="0" anchor="ctr" anchorCtr="0" compatLnSpc="1">
            <a:prstTxWarp prst="textNoShape">
              <a:avLst/>
            </a:prstTxWarp>
            <a:noAutofit/>
          </a:bodyPr>
          <a:lstStyle/>
          <a:p>
            <a:pPr algn="l"/>
            <a:endParaRPr lang="en-US">
              <a:latin typeface="+mn-lt"/>
            </a:endParaRPr>
          </a:p>
        </p:txBody>
      </p:sp>
      <p:sp>
        <p:nvSpPr>
          <p:cNvPr id="5" name="Rectangle 4">
            <a:extLst>
              <a:ext uri="{FF2B5EF4-FFF2-40B4-BE49-F238E27FC236}">
                <a16:creationId xmlns:a16="http://schemas.microsoft.com/office/drawing/2014/main" id="{04D6FF38-4EF4-BDE6-4D96-16ECC1081A21}"/>
              </a:ext>
            </a:extLst>
          </p:cNvPr>
          <p:cNvSpPr/>
          <p:nvPr/>
        </p:nvSpPr>
        <p:spPr bwMode="auto">
          <a:xfrm>
            <a:off x="1104180" y="512955"/>
            <a:ext cx="1104180" cy="5954751"/>
          </a:xfrm>
          <a:prstGeom prst="rect">
            <a:avLst/>
          </a:prstGeom>
          <a:solidFill>
            <a:schemeClr val="tx2">
              <a:lumMod val="40000"/>
              <a:lumOff val="60000"/>
              <a:alpha val="50196"/>
            </a:schemeClr>
          </a:solidFill>
          <a:ln w="9525">
            <a:noFill/>
            <a:miter lim="800000"/>
            <a:headEnd/>
            <a:tailEnd/>
          </a:ln>
          <a:effectLst/>
        </p:spPr>
        <p:txBody>
          <a:bodyPr vert="horz" wrap="none" lIns="91430" tIns="45715" rIns="91430" bIns="45715" numCol="1" rtlCol="0" anchor="ctr" anchorCtr="0" compatLnSpc="1">
            <a:prstTxWarp prst="textNoShape">
              <a:avLst/>
            </a:prstTxWarp>
            <a:noAutofit/>
          </a:bodyPr>
          <a:lstStyle/>
          <a:p>
            <a:pPr algn="l"/>
            <a:endParaRPr lang="en-US">
              <a:latin typeface="+mn-lt"/>
            </a:endParaRPr>
          </a:p>
        </p:txBody>
      </p:sp>
      <p:sp>
        <p:nvSpPr>
          <p:cNvPr id="6" name="Rectangle 5">
            <a:extLst>
              <a:ext uri="{FF2B5EF4-FFF2-40B4-BE49-F238E27FC236}">
                <a16:creationId xmlns:a16="http://schemas.microsoft.com/office/drawing/2014/main" id="{99E086F5-75D2-69A5-B39A-64A28BF6ABEE}"/>
              </a:ext>
            </a:extLst>
          </p:cNvPr>
          <p:cNvSpPr/>
          <p:nvPr/>
        </p:nvSpPr>
        <p:spPr bwMode="auto">
          <a:xfrm>
            <a:off x="2208360" y="512955"/>
            <a:ext cx="1104180" cy="5954751"/>
          </a:xfrm>
          <a:prstGeom prst="rect">
            <a:avLst/>
          </a:prstGeom>
          <a:solidFill>
            <a:srgbClr val="BCDAEC">
              <a:alpha val="50196"/>
            </a:srgbClr>
          </a:solidFill>
          <a:ln w="9525">
            <a:noFill/>
            <a:miter lim="800000"/>
            <a:headEnd/>
            <a:tailEnd/>
          </a:ln>
          <a:effectLst/>
        </p:spPr>
        <p:txBody>
          <a:bodyPr vert="horz" wrap="none" lIns="91430" tIns="45715" rIns="91430" bIns="45715" numCol="1" rtlCol="0" anchor="ctr" anchorCtr="0" compatLnSpc="1">
            <a:prstTxWarp prst="textNoShape">
              <a:avLst/>
            </a:prstTxWarp>
            <a:noAutofit/>
          </a:bodyPr>
          <a:lstStyle/>
          <a:p>
            <a:pPr algn="l"/>
            <a:endParaRPr lang="en-US">
              <a:latin typeface="+mn-lt"/>
            </a:endParaRPr>
          </a:p>
        </p:txBody>
      </p:sp>
      <p:sp>
        <p:nvSpPr>
          <p:cNvPr id="8" name="TextBox 7">
            <a:extLst>
              <a:ext uri="{FF2B5EF4-FFF2-40B4-BE49-F238E27FC236}">
                <a16:creationId xmlns:a16="http://schemas.microsoft.com/office/drawing/2014/main" id="{DC629815-C508-BDBE-4933-F899AB743000}"/>
              </a:ext>
            </a:extLst>
          </p:cNvPr>
          <p:cNvSpPr txBox="1"/>
          <p:nvPr/>
        </p:nvSpPr>
        <p:spPr>
          <a:xfrm>
            <a:off x="3879386" y="2390701"/>
            <a:ext cx="4447983" cy="1446550"/>
          </a:xfrm>
          <a:prstGeom prst="rect">
            <a:avLst/>
          </a:prstGeom>
          <a:noFill/>
        </p:spPr>
        <p:txBody>
          <a:bodyPr wrap="square" rtlCol="0">
            <a:spAutoFit/>
          </a:bodyPr>
          <a:lstStyle/>
          <a:p>
            <a:pPr algn="ctr"/>
            <a:r>
              <a:rPr lang="en-US" sz="4400" b="1"/>
              <a:t>3 Plans to Reduce Footprint</a:t>
            </a:r>
          </a:p>
        </p:txBody>
      </p:sp>
      <p:sp>
        <p:nvSpPr>
          <p:cNvPr id="9" name="TextBox 8">
            <a:extLst>
              <a:ext uri="{FF2B5EF4-FFF2-40B4-BE49-F238E27FC236}">
                <a16:creationId xmlns:a16="http://schemas.microsoft.com/office/drawing/2014/main" id="{BA9579D0-25C9-AB84-3883-B50EF95FC911}"/>
              </a:ext>
            </a:extLst>
          </p:cNvPr>
          <p:cNvSpPr txBox="1"/>
          <p:nvPr/>
        </p:nvSpPr>
        <p:spPr>
          <a:xfrm>
            <a:off x="3872008" y="4053527"/>
            <a:ext cx="4447983" cy="1815882"/>
          </a:xfrm>
          <a:prstGeom prst="rect">
            <a:avLst/>
          </a:prstGeom>
          <a:noFill/>
        </p:spPr>
        <p:txBody>
          <a:bodyPr wrap="square" lIns="0" tIns="0" rIns="0" bIns="0" rtlCol="0">
            <a:spAutoFit/>
          </a:bodyPr>
          <a:lstStyle/>
          <a:p>
            <a:pPr algn="ctr">
              <a:spcAft>
                <a:spcPts val="600"/>
              </a:spcAft>
            </a:pPr>
            <a:r>
              <a:rPr lang="en-US" sz="3600">
                <a:latin typeface="Arial" panose="020B0604020202020204" pitchFamily="34" charset="0"/>
                <a:ea typeface="Calibri"/>
                <a:cs typeface="Arial" panose="020B0604020202020204" pitchFamily="34" charset="0"/>
              </a:rPr>
              <a:t>Prime Value</a:t>
            </a:r>
          </a:p>
          <a:p>
            <a:pPr algn="ctr">
              <a:spcAft>
                <a:spcPts val="600"/>
              </a:spcAft>
            </a:pPr>
            <a:r>
              <a:rPr lang="en-US" sz="3600">
                <a:latin typeface="Arial" panose="020B0604020202020204" pitchFamily="34" charset="0"/>
                <a:ea typeface="Calibri"/>
                <a:cs typeface="Arial" panose="020B0604020202020204" pitchFamily="34" charset="0"/>
              </a:rPr>
              <a:t>Essential</a:t>
            </a:r>
          </a:p>
          <a:p>
            <a:pPr algn="ctr">
              <a:spcAft>
                <a:spcPts val="600"/>
              </a:spcAft>
            </a:pPr>
            <a:r>
              <a:rPr lang="en-US" sz="3600">
                <a:latin typeface="Arial" panose="020B0604020202020204" pitchFamily="34" charset="0"/>
                <a:ea typeface="Calibri"/>
                <a:cs typeface="Arial" panose="020B0604020202020204" pitchFamily="34" charset="0"/>
              </a:rPr>
              <a:t>+Meijer</a:t>
            </a:r>
          </a:p>
        </p:txBody>
      </p:sp>
      <p:sp>
        <p:nvSpPr>
          <p:cNvPr id="10" name="Rectangle 9">
            <a:extLst>
              <a:ext uri="{FF2B5EF4-FFF2-40B4-BE49-F238E27FC236}">
                <a16:creationId xmlns:a16="http://schemas.microsoft.com/office/drawing/2014/main" id="{B98F82CD-C43A-EFA3-4D3B-E009C5380A01}"/>
              </a:ext>
            </a:extLst>
          </p:cNvPr>
          <p:cNvSpPr/>
          <p:nvPr/>
        </p:nvSpPr>
        <p:spPr bwMode="auto">
          <a:xfrm>
            <a:off x="8879459" y="512956"/>
            <a:ext cx="1104180" cy="5954751"/>
          </a:xfrm>
          <a:prstGeom prst="rect">
            <a:avLst/>
          </a:prstGeom>
          <a:solidFill>
            <a:schemeClr val="tx2">
              <a:lumMod val="20000"/>
              <a:lumOff val="80000"/>
              <a:alpha val="50196"/>
            </a:schemeClr>
          </a:solidFill>
          <a:ln w="9525">
            <a:noFill/>
            <a:miter lim="800000"/>
            <a:headEnd/>
            <a:tailEnd/>
          </a:ln>
          <a:effectLst/>
        </p:spPr>
        <p:txBody>
          <a:bodyPr vert="horz" wrap="none" lIns="91430" tIns="45715" rIns="91430" bIns="45715" numCol="1" rtlCol="0" anchor="ctr" anchorCtr="0" compatLnSpc="1">
            <a:prstTxWarp prst="textNoShape">
              <a:avLst/>
            </a:prstTxWarp>
            <a:noAutofit/>
          </a:bodyPr>
          <a:lstStyle/>
          <a:p>
            <a:pPr algn="l"/>
            <a:endParaRPr lang="en-US">
              <a:latin typeface="+mn-lt"/>
            </a:endParaRPr>
          </a:p>
        </p:txBody>
      </p:sp>
      <p:sp>
        <p:nvSpPr>
          <p:cNvPr id="11" name="Rectangle 10">
            <a:extLst>
              <a:ext uri="{FF2B5EF4-FFF2-40B4-BE49-F238E27FC236}">
                <a16:creationId xmlns:a16="http://schemas.microsoft.com/office/drawing/2014/main" id="{5302203D-C75A-5E28-8DF4-DE934DB847AA}"/>
              </a:ext>
            </a:extLst>
          </p:cNvPr>
          <p:cNvSpPr/>
          <p:nvPr/>
        </p:nvSpPr>
        <p:spPr bwMode="auto">
          <a:xfrm>
            <a:off x="9983639" y="512955"/>
            <a:ext cx="1104180" cy="5954751"/>
          </a:xfrm>
          <a:prstGeom prst="rect">
            <a:avLst/>
          </a:prstGeom>
          <a:solidFill>
            <a:schemeClr val="tx2">
              <a:lumMod val="40000"/>
              <a:lumOff val="60000"/>
              <a:alpha val="50196"/>
            </a:schemeClr>
          </a:solidFill>
          <a:ln w="9525">
            <a:noFill/>
            <a:miter lim="800000"/>
            <a:headEnd/>
            <a:tailEnd/>
          </a:ln>
          <a:effectLst/>
        </p:spPr>
        <p:txBody>
          <a:bodyPr vert="horz" wrap="none" lIns="91430" tIns="45715" rIns="91430" bIns="45715" numCol="1" rtlCol="0" anchor="ctr" anchorCtr="0" compatLnSpc="1">
            <a:prstTxWarp prst="textNoShape">
              <a:avLst/>
            </a:prstTxWarp>
            <a:noAutofit/>
          </a:bodyPr>
          <a:lstStyle/>
          <a:p>
            <a:pPr algn="l"/>
            <a:endParaRPr lang="en-US">
              <a:latin typeface="+mn-lt"/>
            </a:endParaRPr>
          </a:p>
        </p:txBody>
      </p:sp>
      <p:sp>
        <p:nvSpPr>
          <p:cNvPr id="12" name="Rectangle 11">
            <a:extLst>
              <a:ext uri="{FF2B5EF4-FFF2-40B4-BE49-F238E27FC236}">
                <a16:creationId xmlns:a16="http://schemas.microsoft.com/office/drawing/2014/main" id="{E0A3F045-6073-3E47-B66B-3A7C31498BDC}"/>
              </a:ext>
            </a:extLst>
          </p:cNvPr>
          <p:cNvSpPr/>
          <p:nvPr/>
        </p:nvSpPr>
        <p:spPr bwMode="auto">
          <a:xfrm>
            <a:off x="11087819" y="512955"/>
            <a:ext cx="1104180" cy="5954751"/>
          </a:xfrm>
          <a:prstGeom prst="rect">
            <a:avLst/>
          </a:prstGeom>
          <a:solidFill>
            <a:schemeClr val="tx2">
              <a:lumMod val="60000"/>
              <a:lumOff val="40000"/>
              <a:alpha val="50196"/>
            </a:schemeClr>
          </a:solidFill>
          <a:ln w="9525">
            <a:noFill/>
            <a:miter lim="800000"/>
            <a:headEnd/>
            <a:tailEnd/>
          </a:ln>
          <a:effectLst/>
        </p:spPr>
        <p:txBody>
          <a:bodyPr vert="horz" wrap="none" lIns="91430" tIns="45715" rIns="91430" bIns="45715" numCol="1" rtlCol="0" anchor="ctr" anchorCtr="0" compatLnSpc="1">
            <a:prstTxWarp prst="textNoShape">
              <a:avLst/>
            </a:prstTxWarp>
            <a:noAutofit/>
          </a:bodyPr>
          <a:lstStyle/>
          <a:p>
            <a:pPr algn="l"/>
            <a:endParaRPr lang="en-US">
              <a:latin typeface="+mn-lt"/>
            </a:endParaRPr>
          </a:p>
        </p:txBody>
      </p:sp>
      <p:pic>
        <p:nvPicPr>
          <p:cNvPr id="3" name="Graphic 2" descr="Map with pin outline">
            <a:extLst>
              <a:ext uri="{FF2B5EF4-FFF2-40B4-BE49-F238E27FC236}">
                <a16:creationId xmlns:a16="http://schemas.microsoft.com/office/drawing/2014/main" id="{43F2D5AD-C210-CC80-C073-4A3E209FAD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34580" y="944905"/>
            <a:ext cx="1144289" cy="1144289"/>
          </a:xfrm>
          <a:prstGeom prst="rect">
            <a:avLst/>
          </a:prstGeom>
        </p:spPr>
      </p:pic>
    </p:spTree>
    <p:extLst>
      <p:ext uri="{BB962C8B-B14F-4D97-AF65-F5344CB8AC3E}">
        <p14:creationId xmlns:p14="http://schemas.microsoft.com/office/powerpoint/2010/main" val="41796422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CC419-B3D2-FD2C-F802-47CFA856283D}"/>
            </a:ext>
          </a:extLst>
        </p:cNvPr>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A62D13A2-6588-482F-DF3A-B2B3C163558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11" name="think-cell data - do not delete" hidden="1">
                        <a:extLst>
                          <a:ext uri="{FF2B5EF4-FFF2-40B4-BE49-F238E27FC236}">
                            <a16:creationId xmlns:a16="http://schemas.microsoft.com/office/drawing/2014/main" id="{A62D13A2-6588-482F-DF3A-B2B3C163558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81948D08-9C1B-BEB1-67F2-0C8C89CAA4D5}"/>
              </a:ext>
            </a:extLst>
          </p:cNvPr>
          <p:cNvSpPr>
            <a:spLocks noGrp="1"/>
          </p:cNvSpPr>
          <p:nvPr>
            <p:ph type="title"/>
          </p:nvPr>
        </p:nvSpPr>
        <p:spPr>
          <a:xfrm>
            <a:off x="180237" y="118591"/>
            <a:ext cx="8656320" cy="307777"/>
          </a:xfrm>
        </p:spPr>
        <p:txBody>
          <a:bodyPr vert="horz"/>
          <a:lstStyle/>
          <a:p>
            <a:r>
              <a:rPr lang="en-US" b="0"/>
              <a:t>2026 Blue Cross MA Plans </a:t>
            </a:r>
            <a:r>
              <a:rPr lang="en-US"/>
              <a:t>| Plan Updates</a:t>
            </a:r>
          </a:p>
        </p:txBody>
      </p:sp>
      <p:sp>
        <p:nvSpPr>
          <p:cNvPr id="8" name="Text Placeholder 7">
            <a:extLst>
              <a:ext uri="{FF2B5EF4-FFF2-40B4-BE49-F238E27FC236}">
                <a16:creationId xmlns:a16="http://schemas.microsoft.com/office/drawing/2014/main" id="{1B09FFD9-21E2-A462-2CAD-9D06B4B3CB65}"/>
              </a:ext>
            </a:extLst>
          </p:cNvPr>
          <p:cNvSpPr>
            <a:spLocks noGrp="1"/>
          </p:cNvSpPr>
          <p:nvPr>
            <p:ph sz="quarter" idx="4294967295"/>
          </p:nvPr>
        </p:nvSpPr>
        <p:spPr>
          <a:xfrm>
            <a:off x="180237" y="738938"/>
            <a:ext cx="11920537" cy="307777"/>
          </a:xfrm>
        </p:spPr>
        <p:txBody>
          <a:bodyPr>
            <a:noAutofit/>
          </a:bodyPr>
          <a:lstStyle/>
          <a:p>
            <a:pPr marL="0" indent="0">
              <a:buNone/>
            </a:pPr>
            <a:r>
              <a:rPr lang="en-US" sz="2400" b="1"/>
              <a:t>Prime Value, Essential, and +Meijer are adding a premium and reducing footprints</a:t>
            </a:r>
          </a:p>
        </p:txBody>
      </p:sp>
      <p:sp>
        <p:nvSpPr>
          <p:cNvPr id="5" name="Rectangle 4">
            <a:extLst>
              <a:ext uri="{FF2B5EF4-FFF2-40B4-BE49-F238E27FC236}">
                <a16:creationId xmlns:a16="http://schemas.microsoft.com/office/drawing/2014/main" id="{7A20B625-A347-36E2-19BF-6793C1E885D3}"/>
              </a:ext>
            </a:extLst>
          </p:cNvPr>
          <p:cNvSpPr/>
          <p:nvPr/>
        </p:nvSpPr>
        <p:spPr bwMode="auto">
          <a:xfrm>
            <a:off x="373052" y="1602450"/>
            <a:ext cx="3416449" cy="4014081"/>
          </a:xfrm>
          <a:prstGeom prst="rect">
            <a:avLst/>
          </a:prstGeom>
          <a:solidFill>
            <a:schemeClr val="bg1"/>
          </a:solidFill>
          <a:ln w="9525">
            <a:solidFill>
              <a:schemeClr val="tx2">
                <a:lumMod val="20000"/>
                <a:lumOff val="8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0" tIns="45715" rIns="91430" bIns="45715" numCol="1" rtlCol="0" anchor="ctr" anchorCtr="0" compatLnSpc="1">
            <a:prstTxWarp prst="textNoShape">
              <a:avLst/>
            </a:prstTxWarp>
            <a:noAutofit/>
          </a:bodyPr>
          <a:lstStyle/>
          <a:p>
            <a:pPr algn="l"/>
            <a:endParaRPr lang="en-US">
              <a:latin typeface="+mn-lt"/>
            </a:endParaRPr>
          </a:p>
        </p:txBody>
      </p:sp>
      <p:sp>
        <p:nvSpPr>
          <p:cNvPr id="7" name="Rectangle 6">
            <a:extLst>
              <a:ext uri="{FF2B5EF4-FFF2-40B4-BE49-F238E27FC236}">
                <a16:creationId xmlns:a16="http://schemas.microsoft.com/office/drawing/2014/main" id="{FE4FE5D1-7877-9DE4-9257-E9F27CCC6F31}"/>
              </a:ext>
            </a:extLst>
          </p:cNvPr>
          <p:cNvSpPr/>
          <p:nvPr/>
        </p:nvSpPr>
        <p:spPr bwMode="auto">
          <a:xfrm>
            <a:off x="4294102" y="1602450"/>
            <a:ext cx="3416449" cy="4014081"/>
          </a:xfrm>
          <a:prstGeom prst="rect">
            <a:avLst/>
          </a:prstGeom>
          <a:solidFill>
            <a:schemeClr val="bg1"/>
          </a:solidFill>
          <a:ln w="9525">
            <a:solidFill>
              <a:schemeClr val="tx2">
                <a:lumMod val="20000"/>
                <a:lumOff val="8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0" tIns="45715" rIns="91430" bIns="45715" numCol="1" rtlCol="0" anchor="ctr" anchorCtr="0" compatLnSpc="1">
            <a:prstTxWarp prst="textNoShape">
              <a:avLst/>
            </a:prstTxWarp>
            <a:noAutofit/>
          </a:bodyPr>
          <a:lstStyle/>
          <a:p>
            <a:pPr algn="l"/>
            <a:endParaRPr lang="en-US">
              <a:latin typeface="+mn-lt"/>
            </a:endParaRPr>
          </a:p>
        </p:txBody>
      </p:sp>
      <p:sp>
        <p:nvSpPr>
          <p:cNvPr id="21" name="Rectangle 20">
            <a:extLst>
              <a:ext uri="{FF2B5EF4-FFF2-40B4-BE49-F238E27FC236}">
                <a16:creationId xmlns:a16="http://schemas.microsoft.com/office/drawing/2014/main" id="{3E9D0081-A160-3B14-F55C-CB6AB2771015}"/>
              </a:ext>
            </a:extLst>
          </p:cNvPr>
          <p:cNvSpPr/>
          <p:nvPr/>
        </p:nvSpPr>
        <p:spPr bwMode="auto">
          <a:xfrm>
            <a:off x="8215152" y="1602450"/>
            <a:ext cx="3416449" cy="4014081"/>
          </a:xfrm>
          <a:prstGeom prst="rect">
            <a:avLst/>
          </a:prstGeom>
          <a:solidFill>
            <a:schemeClr val="bg1"/>
          </a:solidFill>
          <a:ln w="9525">
            <a:solidFill>
              <a:schemeClr val="tx2">
                <a:lumMod val="20000"/>
                <a:lumOff val="8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0" tIns="45715" rIns="91430" bIns="45715" numCol="1" rtlCol="0" anchor="ctr" anchorCtr="0" compatLnSpc="1">
            <a:prstTxWarp prst="textNoShape">
              <a:avLst/>
            </a:prstTxWarp>
            <a:noAutofit/>
          </a:bodyPr>
          <a:lstStyle/>
          <a:p>
            <a:pPr algn="l"/>
            <a:endParaRPr lang="en-US">
              <a:latin typeface="+mn-lt"/>
            </a:endParaRPr>
          </a:p>
        </p:txBody>
      </p:sp>
      <p:sp>
        <p:nvSpPr>
          <p:cNvPr id="22" name="TextBox 21">
            <a:extLst>
              <a:ext uri="{FF2B5EF4-FFF2-40B4-BE49-F238E27FC236}">
                <a16:creationId xmlns:a16="http://schemas.microsoft.com/office/drawing/2014/main" id="{D6FDF67D-D1DE-3D42-F648-216BBDF961B6}"/>
              </a:ext>
            </a:extLst>
          </p:cNvPr>
          <p:cNvSpPr txBox="1"/>
          <p:nvPr/>
        </p:nvSpPr>
        <p:spPr>
          <a:xfrm>
            <a:off x="953920" y="1359910"/>
            <a:ext cx="2254707" cy="523220"/>
          </a:xfrm>
          <a:prstGeom prst="rect">
            <a:avLst/>
          </a:prstGeom>
          <a:solidFill>
            <a:schemeClr val="bg1"/>
          </a:solidFill>
        </p:spPr>
        <p:txBody>
          <a:bodyPr wrap="square" rtlCol="0">
            <a:spAutoFit/>
          </a:bodyPr>
          <a:lstStyle/>
          <a:p>
            <a:pPr algn="ctr"/>
            <a:r>
              <a:rPr lang="en-US" sz="2800" b="1">
                <a:solidFill>
                  <a:srgbClr val="496EA5"/>
                </a:solidFill>
                <a:latin typeface="Arial" panose="020B0604020202020204" pitchFamily="34" charset="0"/>
                <a:cs typeface="Arial" panose="020B0604020202020204" pitchFamily="34" charset="0"/>
              </a:rPr>
              <a:t>Prime Value</a:t>
            </a:r>
          </a:p>
        </p:txBody>
      </p:sp>
      <p:sp>
        <p:nvSpPr>
          <p:cNvPr id="23" name="TextBox 22">
            <a:extLst>
              <a:ext uri="{FF2B5EF4-FFF2-40B4-BE49-F238E27FC236}">
                <a16:creationId xmlns:a16="http://schemas.microsoft.com/office/drawing/2014/main" id="{AF1A0184-ACF6-7611-4AB1-413161AAC63C}"/>
              </a:ext>
            </a:extLst>
          </p:cNvPr>
          <p:cNvSpPr txBox="1"/>
          <p:nvPr/>
        </p:nvSpPr>
        <p:spPr>
          <a:xfrm>
            <a:off x="5100222" y="1351273"/>
            <a:ext cx="1991556" cy="523220"/>
          </a:xfrm>
          <a:prstGeom prst="rect">
            <a:avLst/>
          </a:prstGeom>
          <a:solidFill>
            <a:schemeClr val="bg1"/>
          </a:solidFill>
        </p:spPr>
        <p:txBody>
          <a:bodyPr wrap="square" rtlCol="0">
            <a:spAutoFit/>
          </a:bodyPr>
          <a:lstStyle/>
          <a:p>
            <a:pPr algn="ctr"/>
            <a:r>
              <a:rPr lang="en-US" sz="2800" b="1">
                <a:solidFill>
                  <a:srgbClr val="496EA5"/>
                </a:solidFill>
                <a:latin typeface="Arial" panose="020B0604020202020204" pitchFamily="34" charset="0"/>
                <a:cs typeface="Arial" panose="020B0604020202020204" pitchFamily="34" charset="0"/>
              </a:rPr>
              <a:t>Essential</a:t>
            </a:r>
          </a:p>
        </p:txBody>
      </p:sp>
      <p:sp>
        <p:nvSpPr>
          <p:cNvPr id="24" name="TextBox 23">
            <a:extLst>
              <a:ext uri="{FF2B5EF4-FFF2-40B4-BE49-F238E27FC236}">
                <a16:creationId xmlns:a16="http://schemas.microsoft.com/office/drawing/2014/main" id="{FCAC9DA0-DFD8-C49E-0E6A-A87658D7E367}"/>
              </a:ext>
            </a:extLst>
          </p:cNvPr>
          <p:cNvSpPr txBox="1"/>
          <p:nvPr/>
        </p:nvSpPr>
        <p:spPr>
          <a:xfrm>
            <a:off x="9220943" y="1356690"/>
            <a:ext cx="1601864" cy="523220"/>
          </a:xfrm>
          <a:prstGeom prst="rect">
            <a:avLst/>
          </a:prstGeom>
          <a:solidFill>
            <a:schemeClr val="bg1"/>
          </a:solidFill>
        </p:spPr>
        <p:txBody>
          <a:bodyPr wrap="square" rtlCol="0">
            <a:spAutoFit/>
          </a:bodyPr>
          <a:lstStyle/>
          <a:p>
            <a:pPr algn="ctr"/>
            <a:r>
              <a:rPr lang="en-US" sz="2800" b="1">
                <a:solidFill>
                  <a:srgbClr val="496EA5"/>
                </a:solidFill>
                <a:latin typeface="Arial" panose="020B0604020202020204" pitchFamily="34" charset="0"/>
                <a:cs typeface="Arial" panose="020B0604020202020204" pitchFamily="34" charset="0"/>
              </a:rPr>
              <a:t>+Meijer</a:t>
            </a:r>
          </a:p>
        </p:txBody>
      </p:sp>
      <p:sp>
        <p:nvSpPr>
          <p:cNvPr id="25" name="TextBox 24">
            <a:extLst>
              <a:ext uri="{FF2B5EF4-FFF2-40B4-BE49-F238E27FC236}">
                <a16:creationId xmlns:a16="http://schemas.microsoft.com/office/drawing/2014/main" id="{054C24BD-31A3-07E9-BCBE-9DBA2049ABDA}"/>
              </a:ext>
            </a:extLst>
          </p:cNvPr>
          <p:cNvSpPr txBox="1"/>
          <p:nvPr/>
        </p:nvSpPr>
        <p:spPr>
          <a:xfrm>
            <a:off x="890650" y="2009568"/>
            <a:ext cx="2381250" cy="369332"/>
          </a:xfrm>
          <a:prstGeom prst="rect">
            <a:avLst/>
          </a:prstGeom>
          <a:solidFill>
            <a:schemeClr val="bg1"/>
          </a:solidFill>
        </p:spPr>
        <p:txBody>
          <a:bodyPr wrap="square">
            <a:spAutoFit/>
          </a:bodyPr>
          <a:lstStyle/>
          <a:p>
            <a:pPr algn="ctr"/>
            <a:r>
              <a:rPr lang="en-US" sz="1800">
                <a:latin typeface="Arial" panose="020B0604020202020204" pitchFamily="34" charset="0"/>
                <a:cs typeface="Arial" panose="020B0604020202020204" pitchFamily="34" charset="0"/>
              </a:rPr>
              <a:t>$</a:t>
            </a:r>
            <a:r>
              <a:rPr lang="en-US">
                <a:latin typeface="Arial" panose="020B0604020202020204" pitchFamily="34" charset="0"/>
                <a:cs typeface="Arial" panose="020B0604020202020204" pitchFamily="34" charset="0"/>
              </a:rPr>
              <a:t>35</a:t>
            </a:r>
            <a:r>
              <a:rPr lang="en-US" sz="1800">
                <a:latin typeface="Arial" panose="020B0604020202020204" pitchFamily="34" charset="0"/>
                <a:cs typeface="Arial" panose="020B0604020202020204" pitchFamily="34" charset="0"/>
              </a:rPr>
              <a:t> premium</a:t>
            </a:r>
          </a:p>
        </p:txBody>
      </p:sp>
      <p:sp>
        <p:nvSpPr>
          <p:cNvPr id="26" name="TextBox 25">
            <a:extLst>
              <a:ext uri="{FF2B5EF4-FFF2-40B4-BE49-F238E27FC236}">
                <a16:creationId xmlns:a16="http://schemas.microsoft.com/office/drawing/2014/main" id="{A5599BD2-0BE7-063D-D020-01FA90A0DE64}"/>
              </a:ext>
            </a:extLst>
          </p:cNvPr>
          <p:cNvSpPr txBox="1"/>
          <p:nvPr/>
        </p:nvSpPr>
        <p:spPr>
          <a:xfrm>
            <a:off x="4811700" y="2006322"/>
            <a:ext cx="2381250" cy="369332"/>
          </a:xfrm>
          <a:prstGeom prst="rect">
            <a:avLst/>
          </a:prstGeom>
          <a:noFill/>
        </p:spPr>
        <p:txBody>
          <a:bodyPr wrap="square">
            <a:spAutoFit/>
          </a:bodyPr>
          <a:lstStyle/>
          <a:p>
            <a:pPr algn="ctr"/>
            <a:r>
              <a:rPr lang="en-US">
                <a:latin typeface="Arial" panose="020B0604020202020204" pitchFamily="34" charset="0"/>
                <a:cs typeface="Arial" panose="020B0604020202020204" pitchFamily="34" charset="0"/>
              </a:rPr>
              <a:t>$25 premium</a:t>
            </a:r>
          </a:p>
        </p:txBody>
      </p:sp>
      <p:sp>
        <p:nvSpPr>
          <p:cNvPr id="28" name="TextBox 27">
            <a:extLst>
              <a:ext uri="{FF2B5EF4-FFF2-40B4-BE49-F238E27FC236}">
                <a16:creationId xmlns:a16="http://schemas.microsoft.com/office/drawing/2014/main" id="{7232047F-794E-9201-EE80-817BDEE8F520}"/>
              </a:ext>
            </a:extLst>
          </p:cNvPr>
          <p:cNvSpPr txBox="1"/>
          <p:nvPr/>
        </p:nvSpPr>
        <p:spPr>
          <a:xfrm>
            <a:off x="8696745" y="2003993"/>
            <a:ext cx="2650261" cy="369332"/>
          </a:xfrm>
          <a:prstGeom prst="rect">
            <a:avLst/>
          </a:prstGeom>
          <a:noFill/>
        </p:spPr>
        <p:txBody>
          <a:bodyPr wrap="square">
            <a:spAutoFit/>
          </a:bodyPr>
          <a:lstStyle/>
          <a:p>
            <a:pPr algn="ctr"/>
            <a:r>
              <a:rPr lang="en-US">
                <a:latin typeface="Arial" panose="020B0604020202020204" pitchFamily="34" charset="0"/>
                <a:cs typeface="Arial" panose="020B0604020202020204" pitchFamily="34" charset="0"/>
              </a:rPr>
              <a:t>$35 premium</a:t>
            </a:r>
          </a:p>
        </p:txBody>
      </p:sp>
      <p:pic>
        <p:nvPicPr>
          <p:cNvPr id="35" name="Picture 34">
            <a:extLst>
              <a:ext uri="{FF2B5EF4-FFF2-40B4-BE49-F238E27FC236}">
                <a16:creationId xmlns:a16="http://schemas.microsoft.com/office/drawing/2014/main" id="{754DFAD5-9BC7-A068-9E4F-CDE2005B18E8}"/>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533886" y="2620582"/>
            <a:ext cx="3094777" cy="2902151"/>
          </a:xfrm>
          <a:prstGeom prst="rect">
            <a:avLst/>
          </a:prstGeom>
        </p:spPr>
      </p:pic>
      <p:pic>
        <p:nvPicPr>
          <p:cNvPr id="36" name="Picture 35">
            <a:extLst>
              <a:ext uri="{FF2B5EF4-FFF2-40B4-BE49-F238E27FC236}">
                <a16:creationId xmlns:a16="http://schemas.microsoft.com/office/drawing/2014/main" id="{B9A78437-2209-76C9-DCEF-1CF3F30186CD}"/>
              </a:ext>
            </a:extLst>
          </p:cNvPr>
          <p:cNvPicPr>
            <a:picLocks noChangeAspect="1"/>
          </p:cNvPicPr>
          <p:nvPr/>
        </p:nvPicPr>
        <p:blipFill>
          <a:blip r:embed="rId6"/>
          <a:stretch>
            <a:fillRect/>
          </a:stretch>
        </p:blipFill>
        <p:spPr>
          <a:xfrm>
            <a:off x="560399" y="4176629"/>
            <a:ext cx="1263715" cy="641383"/>
          </a:xfrm>
          <a:prstGeom prst="rect">
            <a:avLst/>
          </a:prstGeom>
        </p:spPr>
      </p:pic>
      <p:pic>
        <p:nvPicPr>
          <p:cNvPr id="37" name="Picture 36">
            <a:extLst>
              <a:ext uri="{FF2B5EF4-FFF2-40B4-BE49-F238E27FC236}">
                <a16:creationId xmlns:a16="http://schemas.microsoft.com/office/drawing/2014/main" id="{FA69F41F-BD34-AD45-7C51-586973563446}"/>
              </a:ext>
            </a:extLst>
          </p:cNvPr>
          <p:cNvPicPr>
            <a:picLocks noChangeAspect="1"/>
          </p:cNvPicPr>
          <p:nvPr/>
        </p:nvPicPr>
        <p:blipFill>
          <a:blip r:embed="rId7">
            <a:extLst>
              <a:ext uri="{28A0092B-C50C-407E-A947-70E740481C1C}">
                <a14:useLocalDpi xmlns:a14="http://schemas.microsoft.com/office/drawing/2010/main"/>
              </a:ext>
            </a:extLst>
          </a:blip>
          <a:srcRect/>
          <a:stretch>
            <a:fillRect/>
          </a:stretch>
        </p:blipFill>
        <p:spPr>
          <a:xfrm>
            <a:off x="4664184" y="2736412"/>
            <a:ext cx="2719292" cy="2738888"/>
          </a:xfrm>
          <a:prstGeom prst="rect">
            <a:avLst/>
          </a:prstGeom>
        </p:spPr>
      </p:pic>
      <p:pic>
        <p:nvPicPr>
          <p:cNvPr id="38" name="Picture 37">
            <a:extLst>
              <a:ext uri="{FF2B5EF4-FFF2-40B4-BE49-F238E27FC236}">
                <a16:creationId xmlns:a16="http://schemas.microsoft.com/office/drawing/2014/main" id="{6E471F8B-BAAE-63B5-E325-74730A50E557}"/>
              </a:ext>
            </a:extLst>
          </p:cNvPr>
          <p:cNvPicPr>
            <a:picLocks noChangeAspect="1"/>
          </p:cNvPicPr>
          <p:nvPr/>
        </p:nvPicPr>
        <p:blipFill>
          <a:blip r:embed="rId8"/>
          <a:stretch>
            <a:fillRect/>
          </a:stretch>
        </p:blipFill>
        <p:spPr>
          <a:xfrm>
            <a:off x="4668825" y="4176629"/>
            <a:ext cx="1143059" cy="482625"/>
          </a:xfrm>
          <a:prstGeom prst="rect">
            <a:avLst/>
          </a:prstGeom>
        </p:spPr>
      </p:pic>
      <p:pic>
        <p:nvPicPr>
          <p:cNvPr id="41" name="Picture 40">
            <a:extLst>
              <a:ext uri="{FF2B5EF4-FFF2-40B4-BE49-F238E27FC236}">
                <a16:creationId xmlns:a16="http://schemas.microsoft.com/office/drawing/2014/main" id="{73C27581-EA8A-E5AE-8529-406A194A76E3}"/>
              </a:ext>
            </a:extLst>
          </p:cNvPr>
          <p:cNvPicPr>
            <a:picLocks noChangeAspect="1"/>
          </p:cNvPicPr>
          <p:nvPr/>
        </p:nvPicPr>
        <p:blipFill>
          <a:blip r:embed="rId9">
            <a:extLst>
              <a:ext uri="{28A0092B-C50C-407E-A947-70E740481C1C}">
                <a14:useLocalDpi xmlns:a14="http://schemas.microsoft.com/office/drawing/2010/main"/>
              </a:ext>
            </a:extLst>
          </a:blip>
          <a:srcRect/>
          <a:stretch>
            <a:fillRect/>
          </a:stretch>
        </p:blipFill>
        <p:spPr>
          <a:xfrm>
            <a:off x="8696744" y="2877958"/>
            <a:ext cx="2650262" cy="2597342"/>
          </a:xfrm>
          <a:prstGeom prst="rect">
            <a:avLst/>
          </a:prstGeom>
        </p:spPr>
      </p:pic>
      <p:pic>
        <p:nvPicPr>
          <p:cNvPr id="42" name="Picture 41">
            <a:extLst>
              <a:ext uri="{FF2B5EF4-FFF2-40B4-BE49-F238E27FC236}">
                <a16:creationId xmlns:a16="http://schemas.microsoft.com/office/drawing/2014/main" id="{9B9E9EF1-96FA-E6EF-4551-AC4D6B9AFA46}"/>
              </a:ext>
            </a:extLst>
          </p:cNvPr>
          <p:cNvPicPr>
            <a:picLocks noChangeAspect="1"/>
          </p:cNvPicPr>
          <p:nvPr/>
        </p:nvPicPr>
        <p:blipFill>
          <a:blip r:embed="rId8"/>
          <a:stretch>
            <a:fillRect/>
          </a:stretch>
        </p:blipFill>
        <p:spPr>
          <a:xfrm>
            <a:off x="8586522" y="4176628"/>
            <a:ext cx="1143059" cy="482625"/>
          </a:xfrm>
          <a:prstGeom prst="rect">
            <a:avLst/>
          </a:prstGeom>
        </p:spPr>
      </p:pic>
      <p:sp>
        <p:nvSpPr>
          <p:cNvPr id="45" name="TextBox 44">
            <a:extLst>
              <a:ext uri="{FF2B5EF4-FFF2-40B4-BE49-F238E27FC236}">
                <a16:creationId xmlns:a16="http://schemas.microsoft.com/office/drawing/2014/main" id="{E7682D32-5757-1324-FEDB-B6396C944CC1}"/>
              </a:ext>
            </a:extLst>
          </p:cNvPr>
          <p:cNvSpPr txBox="1"/>
          <p:nvPr/>
        </p:nvSpPr>
        <p:spPr>
          <a:xfrm>
            <a:off x="8215151" y="5616531"/>
            <a:ext cx="3052923" cy="246221"/>
          </a:xfrm>
          <a:prstGeom prst="rect">
            <a:avLst/>
          </a:prstGeom>
          <a:noFill/>
        </p:spPr>
        <p:txBody>
          <a:bodyPr wrap="square" rtlCol="0">
            <a:spAutoFit/>
          </a:bodyPr>
          <a:lstStyle/>
          <a:p>
            <a:r>
              <a:rPr lang="en-US" sz="1000" i="1"/>
              <a:t>*Exception of Huron and Lapeer counties</a:t>
            </a:r>
          </a:p>
        </p:txBody>
      </p:sp>
    </p:spTree>
    <p:extLst>
      <p:ext uri="{BB962C8B-B14F-4D97-AF65-F5344CB8AC3E}">
        <p14:creationId xmlns:p14="http://schemas.microsoft.com/office/powerpoint/2010/main" val="4106608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45D72-4680-92AF-DB66-37A6742856A7}"/>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29868C8B-A0E6-D8E5-51E4-761970499187}"/>
              </a:ext>
            </a:extLst>
          </p:cNvPr>
          <p:cNvGraphicFramePr>
            <a:graphicFrameLocks noChangeAspect="1"/>
          </p:cNvGraphicFramePr>
          <p:nvPr>
            <p:custDataLst>
              <p:tags r:id="rId1"/>
            </p:custDataLst>
            <p:extLst>
              <p:ext uri="{D42A27DB-BD31-4B8C-83A1-F6EECF244321}">
                <p14:modId xmlns:p14="http://schemas.microsoft.com/office/powerpoint/2010/main" val="36216037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8" name="think-cell data - do not delete" hidden="1">
                        <a:extLst>
                          <a:ext uri="{FF2B5EF4-FFF2-40B4-BE49-F238E27FC236}">
                            <a16:creationId xmlns:a16="http://schemas.microsoft.com/office/drawing/2014/main" id="{29868C8B-A0E6-D8E5-51E4-76197049918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4" name="Picture 3">
            <a:extLst>
              <a:ext uri="{FF2B5EF4-FFF2-40B4-BE49-F238E27FC236}">
                <a16:creationId xmlns:a16="http://schemas.microsoft.com/office/drawing/2014/main" id="{1B7E366B-5753-9FB9-CB7A-A315F09D0602}"/>
              </a:ext>
            </a:extLst>
          </p:cNvPr>
          <p:cNvPicPr>
            <a:picLocks noChangeAspect="1"/>
          </p:cNvPicPr>
          <p:nvPr/>
        </p:nvPicPr>
        <p:blipFill>
          <a:blip r:embed="rId5">
            <a:extLst>
              <a:ext uri="{28A0092B-C50C-407E-A947-70E740481C1C}">
                <a14:useLocalDpi xmlns:a14="http://schemas.microsoft.com/office/drawing/2010/main"/>
              </a:ext>
            </a:extLst>
          </a:blip>
          <a:srcRect b="2389"/>
          <a:stretch>
            <a:fillRect/>
          </a:stretch>
        </p:blipFill>
        <p:spPr>
          <a:xfrm>
            <a:off x="492875" y="1306709"/>
            <a:ext cx="4809392" cy="4281290"/>
          </a:xfrm>
          <a:prstGeom prst="rect">
            <a:avLst/>
          </a:prstGeom>
        </p:spPr>
      </p:pic>
      <p:sp>
        <p:nvSpPr>
          <p:cNvPr id="2" name="Title 1">
            <a:extLst>
              <a:ext uri="{FF2B5EF4-FFF2-40B4-BE49-F238E27FC236}">
                <a16:creationId xmlns:a16="http://schemas.microsoft.com/office/drawing/2014/main" id="{AD787868-8FD0-8EF7-EDD9-AD0F120EE326}"/>
              </a:ext>
            </a:extLst>
          </p:cNvPr>
          <p:cNvSpPr>
            <a:spLocks noGrp="1"/>
          </p:cNvSpPr>
          <p:nvPr>
            <p:ph type="title"/>
          </p:nvPr>
        </p:nvSpPr>
        <p:spPr>
          <a:xfrm>
            <a:off x="173310" y="125518"/>
            <a:ext cx="8656320" cy="307777"/>
          </a:xfrm>
        </p:spPr>
        <p:txBody>
          <a:bodyPr vert="horz"/>
          <a:lstStyle/>
          <a:p>
            <a:r>
              <a:rPr lang="en-US" b="0"/>
              <a:t>2026 Michigan Bid Strategy </a:t>
            </a:r>
            <a:r>
              <a:rPr lang="en-US"/>
              <a:t>| Plans to Reduce Footprint – Prime Value</a:t>
            </a:r>
          </a:p>
        </p:txBody>
      </p:sp>
      <p:graphicFrame>
        <p:nvGraphicFramePr>
          <p:cNvPr id="14" name="Table 13">
            <a:extLst>
              <a:ext uri="{FF2B5EF4-FFF2-40B4-BE49-F238E27FC236}">
                <a16:creationId xmlns:a16="http://schemas.microsoft.com/office/drawing/2014/main" id="{30ABE8F9-C5C3-5A53-DA61-1B2146D83DCC}"/>
              </a:ext>
            </a:extLst>
          </p:cNvPr>
          <p:cNvGraphicFramePr>
            <a:graphicFrameLocks noGrp="1"/>
          </p:cNvGraphicFramePr>
          <p:nvPr>
            <p:extLst>
              <p:ext uri="{D42A27DB-BD31-4B8C-83A1-F6EECF244321}">
                <p14:modId xmlns:p14="http://schemas.microsoft.com/office/powerpoint/2010/main" val="2592203722"/>
              </p:ext>
            </p:extLst>
          </p:nvPr>
        </p:nvGraphicFramePr>
        <p:xfrm>
          <a:off x="6156214" y="1298243"/>
          <a:ext cx="5346921" cy="4389120"/>
        </p:xfrm>
        <a:graphic>
          <a:graphicData uri="http://schemas.openxmlformats.org/drawingml/2006/table">
            <a:tbl>
              <a:tblPr firstRow="1" bandRow="1">
                <a:tableStyleId>{5C22544A-7EE6-4342-B048-85BDC9FD1C3A}</a:tableStyleId>
              </a:tblPr>
              <a:tblGrid>
                <a:gridCol w="1782307">
                  <a:extLst>
                    <a:ext uri="{9D8B030D-6E8A-4147-A177-3AD203B41FA5}">
                      <a16:colId xmlns:a16="http://schemas.microsoft.com/office/drawing/2014/main" val="3768019172"/>
                    </a:ext>
                  </a:extLst>
                </a:gridCol>
                <a:gridCol w="1782307">
                  <a:extLst>
                    <a:ext uri="{9D8B030D-6E8A-4147-A177-3AD203B41FA5}">
                      <a16:colId xmlns:a16="http://schemas.microsoft.com/office/drawing/2014/main" val="3054749004"/>
                    </a:ext>
                  </a:extLst>
                </a:gridCol>
                <a:gridCol w="1782307">
                  <a:extLst>
                    <a:ext uri="{9D8B030D-6E8A-4147-A177-3AD203B41FA5}">
                      <a16:colId xmlns:a16="http://schemas.microsoft.com/office/drawing/2014/main" val="162318830"/>
                    </a:ext>
                  </a:extLst>
                </a:gridCol>
              </a:tblGrid>
              <a:tr h="229838">
                <a:tc gridSpan="3">
                  <a:txBody>
                    <a:bodyPr/>
                    <a:lstStyle/>
                    <a:p>
                      <a:pPr algn="ctr"/>
                      <a:r>
                        <a:rPr lang="en-US" sz="1200" b="1" kern="1200">
                          <a:solidFill>
                            <a:schemeClr val="lt1"/>
                          </a:solidFill>
                          <a:latin typeface="Arial" panose="020B0604020202020204" pitchFamily="34" charset="0"/>
                          <a:ea typeface="+mn-ea"/>
                          <a:cs typeface="Arial" panose="020B0604020202020204" pitchFamily="34" charset="0"/>
                        </a:rPr>
                        <a:t>Counties Exited for Footprint Reduction of Prime Value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90000"/>
                        <a:lumOff val="10000"/>
                      </a:schemeClr>
                    </a:solidFill>
                  </a:tcPr>
                </a:tc>
                <a:tc hMerge="1">
                  <a:txBody>
                    <a:bodyPr/>
                    <a:lstStyle/>
                    <a:p>
                      <a:endParaRPr lang="en-US"/>
                    </a:p>
                  </a:txBody>
                  <a:tcPr/>
                </a:tc>
                <a:tc hMerge="1">
                  <a:txBody>
                    <a:bodyPr/>
                    <a:lstStyle/>
                    <a:p>
                      <a:pPr algn="ctr"/>
                      <a:endParaRPr lang="en-US" sz="12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75000"/>
                        <a:lumOff val="25000"/>
                      </a:schemeClr>
                    </a:solidFill>
                  </a:tcPr>
                </a:tc>
                <a:extLst>
                  <a:ext uri="{0D108BD9-81ED-4DB2-BD59-A6C34878D82A}">
                    <a16:rowId xmlns:a16="http://schemas.microsoft.com/office/drawing/2014/main" val="3551519069"/>
                  </a:ext>
                </a:extLst>
              </a:tr>
              <a:tr h="229838">
                <a:tc>
                  <a:txBody>
                    <a:bodyPr/>
                    <a:lstStyle/>
                    <a:p>
                      <a:r>
                        <a:rPr lang="en-US" sz="1200">
                          <a:latin typeface="Arial" panose="020B0604020202020204" pitchFamily="34" charset="0"/>
                          <a:cs typeface="Arial" panose="020B0604020202020204" pitchFamily="34" charset="0"/>
                        </a:rPr>
                        <a:t>Alcona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Huron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Montmorency</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87565968"/>
                  </a:ext>
                </a:extLst>
              </a:tr>
              <a:tr h="229838">
                <a:tc>
                  <a:txBody>
                    <a:bodyPr/>
                    <a:lstStyle/>
                    <a:p>
                      <a:r>
                        <a:rPr lang="en-US" sz="1200">
                          <a:latin typeface="Arial" panose="020B0604020202020204" pitchFamily="34" charset="0"/>
                          <a:cs typeface="Arial" panose="020B0604020202020204" pitchFamily="34" charset="0"/>
                        </a:rPr>
                        <a:t>Alpena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Ingham</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Newaygo</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749764059"/>
                  </a:ext>
                </a:extLst>
              </a:tr>
              <a:tr h="229838">
                <a:tc>
                  <a:txBody>
                    <a:bodyPr/>
                    <a:lstStyle/>
                    <a:p>
                      <a:r>
                        <a:rPr lang="en-US" sz="1200">
                          <a:latin typeface="Arial" panose="020B0604020202020204" pitchFamily="34" charset="0"/>
                          <a:cs typeface="Arial" panose="020B0604020202020204" pitchFamily="34" charset="0"/>
                        </a:rPr>
                        <a:t>Antrim</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Iosco</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Oceana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95851404"/>
                  </a:ext>
                </a:extLst>
              </a:tr>
              <a:tr h="229838">
                <a:tc>
                  <a:txBody>
                    <a:bodyPr/>
                    <a:lstStyle/>
                    <a:p>
                      <a:r>
                        <a:rPr lang="en-US" sz="1200">
                          <a:latin typeface="Arial" panose="020B0604020202020204" pitchFamily="34" charset="0"/>
                          <a:cs typeface="Arial" panose="020B0604020202020204" pitchFamily="34" charset="0"/>
                        </a:rPr>
                        <a:t>Arenac</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Isabella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Ogemaw</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65359778"/>
                  </a:ext>
                </a:extLst>
              </a:tr>
              <a:tr h="229838">
                <a:tc>
                  <a:txBody>
                    <a:bodyPr/>
                    <a:lstStyle/>
                    <a:p>
                      <a:r>
                        <a:rPr lang="en-US" sz="1200">
                          <a:latin typeface="Arial" panose="020B0604020202020204" pitchFamily="34" charset="0"/>
                          <a:cs typeface="Arial" panose="020B0604020202020204" pitchFamily="34" charset="0"/>
                        </a:rPr>
                        <a:t>Bay</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Kalkaska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Osceola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5152998"/>
                  </a:ext>
                </a:extLst>
              </a:tr>
              <a:tr h="229838">
                <a:tc>
                  <a:txBody>
                    <a:bodyPr/>
                    <a:lstStyle/>
                    <a:p>
                      <a:r>
                        <a:rPr lang="en-US" sz="1200">
                          <a:latin typeface="Arial" panose="020B0604020202020204" pitchFamily="34" charset="0"/>
                          <a:cs typeface="Arial" panose="020B0604020202020204" pitchFamily="34" charset="0"/>
                        </a:rPr>
                        <a:t>Benzie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pPr marL="0" marR="0" lvl="0" indent="0" algn="l" defTabSz="852415"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Lake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Oscoda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499382732"/>
                  </a:ext>
                </a:extLst>
              </a:tr>
              <a:tr h="229838">
                <a:tc>
                  <a:txBody>
                    <a:bodyPr/>
                    <a:lstStyle/>
                    <a:p>
                      <a:r>
                        <a:rPr lang="en-US" sz="1200">
                          <a:latin typeface="Arial" panose="020B0604020202020204" pitchFamily="34" charset="0"/>
                          <a:cs typeface="Arial" panose="020B0604020202020204" pitchFamily="34" charset="0"/>
                        </a:rPr>
                        <a:t>Charlevoix</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Lapeer</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Otsego</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89433718"/>
                  </a:ext>
                </a:extLst>
              </a:tr>
              <a:tr h="229838">
                <a:tc>
                  <a:txBody>
                    <a:bodyPr/>
                    <a:lstStyle/>
                    <a:p>
                      <a:r>
                        <a:rPr lang="en-US" sz="1200">
                          <a:latin typeface="Arial" panose="020B0604020202020204" pitchFamily="34" charset="0"/>
                          <a:cs typeface="Arial" panose="020B0604020202020204" pitchFamily="34" charset="0"/>
                        </a:rPr>
                        <a:t>Cheboygan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Leelanau</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Presque Isle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3809426927"/>
                  </a:ext>
                </a:extLst>
              </a:tr>
              <a:tr h="229838">
                <a:tc>
                  <a:txBody>
                    <a:bodyPr/>
                    <a:lstStyle/>
                    <a:p>
                      <a:r>
                        <a:rPr lang="en-US" sz="1200">
                          <a:latin typeface="Arial" panose="020B0604020202020204" pitchFamily="34" charset="0"/>
                          <a:cs typeface="Arial" panose="020B0604020202020204" pitchFamily="34" charset="0"/>
                        </a:rPr>
                        <a:t>Clare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Luce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Roscommon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0670321"/>
                  </a:ext>
                </a:extLst>
              </a:tr>
              <a:tr h="229838">
                <a:tc>
                  <a:txBody>
                    <a:bodyPr/>
                    <a:lstStyle/>
                    <a:p>
                      <a:r>
                        <a:rPr lang="en-US" sz="1200">
                          <a:latin typeface="Arial" panose="020B0604020202020204" pitchFamily="34" charset="0"/>
                          <a:cs typeface="Arial" panose="020B0604020202020204" pitchFamily="34" charset="0"/>
                        </a:rPr>
                        <a:t>Clinton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Mackinac</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Saginaw</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3288502794"/>
                  </a:ext>
                </a:extLst>
              </a:tr>
              <a:tr h="229838">
                <a:tc>
                  <a:txBody>
                    <a:bodyPr/>
                    <a:lstStyle/>
                    <a:p>
                      <a:pPr marL="0" marR="0" lvl="0" indent="0" algn="l" defTabSz="852415"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Crawford</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Manistee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Sanilac</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57558591"/>
                  </a:ext>
                </a:extLst>
              </a:tr>
              <a:tr h="229838">
                <a:tc>
                  <a:txBody>
                    <a:bodyPr/>
                    <a:lstStyle/>
                    <a:p>
                      <a:r>
                        <a:rPr lang="en-US" sz="1200">
                          <a:latin typeface="Arial" panose="020B0604020202020204" pitchFamily="34" charset="0"/>
                          <a:cs typeface="Arial" panose="020B0604020202020204" pitchFamily="34" charset="0"/>
                        </a:rPr>
                        <a:t>Eaton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Mason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Schoolcraft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2403083354"/>
                  </a:ext>
                </a:extLst>
              </a:tr>
              <a:tr h="229838">
                <a:tc>
                  <a:txBody>
                    <a:bodyPr/>
                    <a:lstStyle/>
                    <a:p>
                      <a:r>
                        <a:rPr lang="en-US" sz="1200">
                          <a:latin typeface="Arial" panose="020B0604020202020204" pitchFamily="34" charset="0"/>
                          <a:cs typeface="Arial" panose="020B0604020202020204" pitchFamily="34" charset="0"/>
                        </a:rPr>
                        <a:t>Emmet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Mecosta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Shiawassee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9377413"/>
                  </a:ext>
                </a:extLst>
              </a:tr>
              <a:tr h="229838">
                <a:tc>
                  <a:txBody>
                    <a:bodyPr/>
                    <a:lstStyle/>
                    <a:p>
                      <a:r>
                        <a:rPr lang="en-US" sz="1200">
                          <a:latin typeface="Arial" panose="020B0604020202020204" pitchFamily="34" charset="0"/>
                          <a:cs typeface="Arial" panose="020B0604020202020204" pitchFamily="34" charset="0"/>
                        </a:rPr>
                        <a:t>Gladwin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Midland</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Tuscola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950240857"/>
                  </a:ext>
                </a:extLst>
              </a:tr>
              <a:tr h="229838">
                <a:tc>
                  <a:txBody>
                    <a:bodyPr/>
                    <a:lstStyle/>
                    <a:p>
                      <a:pPr marL="0" marR="0" lvl="0" indent="0" algn="l" defTabSz="852415"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Grand Traverse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Missaukee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Wexford</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646403"/>
                  </a:ext>
                </a:extLst>
              </a:tr>
            </a:tbl>
          </a:graphicData>
        </a:graphic>
      </p:graphicFrame>
      <p:sp>
        <p:nvSpPr>
          <p:cNvPr id="7" name="TextBox 6">
            <a:extLst>
              <a:ext uri="{FF2B5EF4-FFF2-40B4-BE49-F238E27FC236}">
                <a16:creationId xmlns:a16="http://schemas.microsoft.com/office/drawing/2014/main" id="{9BD1BE76-05B5-2989-2231-CDCBB11A0CF4}"/>
              </a:ext>
            </a:extLst>
          </p:cNvPr>
          <p:cNvSpPr txBox="1"/>
          <p:nvPr/>
        </p:nvSpPr>
        <p:spPr>
          <a:xfrm>
            <a:off x="1156395" y="883037"/>
            <a:ext cx="2691422"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Prime Value Footprint</a:t>
            </a:r>
          </a:p>
        </p:txBody>
      </p:sp>
      <p:pic>
        <p:nvPicPr>
          <p:cNvPr id="10" name="Picture 9">
            <a:extLst>
              <a:ext uri="{FF2B5EF4-FFF2-40B4-BE49-F238E27FC236}">
                <a16:creationId xmlns:a16="http://schemas.microsoft.com/office/drawing/2014/main" id="{BA447AF6-8DCA-F444-7BC9-DB803CDADBA7}"/>
              </a:ext>
            </a:extLst>
          </p:cNvPr>
          <p:cNvPicPr>
            <a:picLocks noChangeAspect="1"/>
          </p:cNvPicPr>
          <p:nvPr/>
        </p:nvPicPr>
        <p:blipFill>
          <a:blip r:embed="rId6"/>
          <a:stretch>
            <a:fillRect/>
          </a:stretch>
        </p:blipFill>
        <p:spPr>
          <a:xfrm>
            <a:off x="514040" y="3688526"/>
            <a:ext cx="1454008" cy="737964"/>
          </a:xfrm>
          <a:prstGeom prst="rect">
            <a:avLst/>
          </a:prstGeom>
        </p:spPr>
      </p:pic>
    </p:spTree>
    <p:extLst>
      <p:ext uri="{BB962C8B-B14F-4D97-AF65-F5344CB8AC3E}">
        <p14:creationId xmlns:p14="http://schemas.microsoft.com/office/powerpoint/2010/main" val="3307228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2C335-C911-565A-B62A-AEBD582CE316}"/>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9B2D83D1-FB50-B4ED-3338-F69BD9A2F20B}"/>
              </a:ext>
            </a:extLst>
          </p:cNvPr>
          <p:cNvGraphicFramePr>
            <a:graphicFrameLocks noChangeAspect="1"/>
          </p:cNvGraphicFramePr>
          <p:nvPr>
            <p:custDataLst>
              <p:tags r:id="rId1"/>
            </p:custDataLst>
            <p:extLst>
              <p:ext uri="{D42A27DB-BD31-4B8C-83A1-F6EECF244321}">
                <p14:modId xmlns:p14="http://schemas.microsoft.com/office/powerpoint/2010/main" val="27538400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8" name="think-cell data - do not delete" hidden="1">
                        <a:extLst>
                          <a:ext uri="{FF2B5EF4-FFF2-40B4-BE49-F238E27FC236}">
                            <a16:creationId xmlns:a16="http://schemas.microsoft.com/office/drawing/2014/main" id="{9B2D83D1-FB50-B4ED-3338-F69BD9A2F20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5E9DB6FB-CFE6-8AB6-9EA1-0E868C4432E4}"/>
              </a:ext>
            </a:extLst>
          </p:cNvPr>
          <p:cNvPicPr>
            <a:picLocks noChangeAspect="1"/>
          </p:cNvPicPr>
          <p:nvPr/>
        </p:nvPicPr>
        <p:blipFill>
          <a:blip r:embed="rId5">
            <a:extLst>
              <a:ext uri="{28A0092B-C50C-407E-A947-70E740481C1C}">
                <a14:useLocalDpi xmlns:a14="http://schemas.microsoft.com/office/drawing/2010/main"/>
              </a:ext>
            </a:extLst>
          </a:blip>
          <a:srcRect b="1915"/>
          <a:stretch>
            <a:fillRect/>
          </a:stretch>
        </p:blipFill>
        <p:spPr>
          <a:xfrm>
            <a:off x="541991" y="1298243"/>
            <a:ext cx="4588808" cy="4310239"/>
          </a:xfrm>
          <a:prstGeom prst="rect">
            <a:avLst/>
          </a:prstGeom>
        </p:spPr>
      </p:pic>
      <p:sp>
        <p:nvSpPr>
          <p:cNvPr id="2" name="Title 1">
            <a:extLst>
              <a:ext uri="{FF2B5EF4-FFF2-40B4-BE49-F238E27FC236}">
                <a16:creationId xmlns:a16="http://schemas.microsoft.com/office/drawing/2014/main" id="{1E292928-8BA9-F381-F896-9A5036A3131F}"/>
              </a:ext>
            </a:extLst>
          </p:cNvPr>
          <p:cNvSpPr>
            <a:spLocks noGrp="1"/>
          </p:cNvSpPr>
          <p:nvPr>
            <p:ph type="title"/>
          </p:nvPr>
        </p:nvSpPr>
        <p:spPr>
          <a:xfrm>
            <a:off x="173310" y="125518"/>
            <a:ext cx="8656320" cy="307777"/>
          </a:xfrm>
        </p:spPr>
        <p:txBody>
          <a:bodyPr vert="horz"/>
          <a:lstStyle/>
          <a:p>
            <a:r>
              <a:rPr lang="en-US" b="0"/>
              <a:t>2026 Michigan Bid Strategy </a:t>
            </a:r>
            <a:r>
              <a:rPr lang="en-US"/>
              <a:t>| Plans to Reduce Footprint – Essential</a:t>
            </a:r>
          </a:p>
        </p:txBody>
      </p:sp>
      <p:pic>
        <p:nvPicPr>
          <p:cNvPr id="6" name="Picture 5">
            <a:extLst>
              <a:ext uri="{FF2B5EF4-FFF2-40B4-BE49-F238E27FC236}">
                <a16:creationId xmlns:a16="http://schemas.microsoft.com/office/drawing/2014/main" id="{7FF9910B-94D6-5DFF-7E70-87290A528B14}"/>
              </a:ext>
            </a:extLst>
          </p:cNvPr>
          <p:cNvPicPr>
            <a:picLocks noChangeAspect="1"/>
          </p:cNvPicPr>
          <p:nvPr/>
        </p:nvPicPr>
        <p:blipFill>
          <a:blip r:embed="rId6"/>
          <a:stretch>
            <a:fillRect/>
          </a:stretch>
        </p:blipFill>
        <p:spPr>
          <a:xfrm>
            <a:off x="514041" y="3688526"/>
            <a:ext cx="1300360" cy="549041"/>
          </a:xfrm>
          <a:prstGeom prst="rect">
            <a:avLst/>
          </a:prstGeom>
        </p:spPr>
      </p:pic>
      <p:graphicFrame>
        <p:nvGraphicFramePr>
          <p:cNvPr id="9" name="Table 8">
            <a:extLst>
              <a:ext uri="{FF2B5EF4-FFF2-40B4-BE49-F238E27FC236}">
                <a16:creationId xmlns:a16="http://schemas.microsoft.com/office/drawing/2014/main" id="{8BE13D9D-D7CC-A5F8-45FC-367329BD2A21}"/>
              </a:ext>
            </a:extLst>
          </p:cNvPr>
          <p:cNvGraphicFramePr>
            <a:graphicFrameLocks noGrp="1"/>
          </p:cNvGraphicFramePr>
          <p:nvPr>
            <p:extLst>
              <p:ext uri="{D42A27DB-BD31-4B8C-83A1-F6EECF244321}">
                <p14:modId xmlns:p14="http://schemas.microsoft.com/office/powerpoint/2010/main" val="3127524779"/>
              </p:ext>
            </p:extLst>
          </p:nvPr>
        </p:nvGraphicFramePr>
        <p:xfrm>
          <a:off x="6153463" y="1300174"/>
          <a:ext cx="5346920" cy="4389120"/>
        </p:xfrm>
        <a:graphic>
          <a:graphicData uri="http://schemas.openxmlformats.org/drawingml/2006/table">
            <a:tbl>
              <a:tblPr firstRow="1" bandRow="1">
                <a:tableStyleId>{5C22544A-7EE6-4342-B048-85BDC9FD1C3A}</a:tableStyleId>
              </a:tblPr>
              <a:tblGrid>
                <a:gridCol w="1336730">
                  <a:extLst>
                    <a:ext uri="{9D8B030D-6E8A-4147-A177-3AD203B41FA5}">
                      <a16:colId xmlns:a16="http://schemas.microsoft.com/office/drawing/2014/main" val="3768019172"/>
                    </a:ext>
                  </a:extLst>
                </a:gridCol>
                <a:gridCol w="1336730">
                  <a:extLst>
                    <a:ext uri="{9D8B030D-6E8A-4147-A177-3AD203B41FA5}">
                      <a16:colId xmlns:a16="http://schemas.microsoft.com/office/drawing/2014/main" val="3054749004"/>
                    </a:ext>
                  </a:extLst>
                </a:gridCol>
                <a:gridCol w="1336730">
                  <a:extLst>
                    <a:ext uri="{9D8B030D-6E8A-4147-A177-3AD203B41FA5}">
                      <a16:colId xmlns:a16="http://schemas.microsoft.com/office/drawing/2014/main" val="2707979034"/>
                    </a:ext>
                  </a:extLst>
                </a:gridCol>
                <a:gridCol w="1336730">
                  <a:extLst>
                    <a:ext uri="{9D8B030D-6E8A-4147-A177-3AD203B41FA5}">
                      <a16:colId xmlns:a16="http://schemas.microsoft.com/office/drawing/2014/main" val="2097000766"/>
                    </a:ext>
                  </a:extLst>
                </a:gridCol>
              </a:tblGrid>
              <a:tr h="229838">
                <a:tc gridSpan="4">
                  <a:txBody>
                    <a:bodyPr/>
                    <a:lstStyle/>
                    <a:p>
                      <a:pPr algn="ctr"/>
                      <a:r>
                        <a:rPr lang="en-US" sz="1200">
                          <a:latin typeface="Arial" panose="020B0604020202020204" pitchFamily="34" charset="0"/>
                          <a:cs typeface="Arial" panose="020B0604020202020204" pitchFamily="34" charset="0"/>
                        </a:rPr>
                        <a:t>Counties Exited for Footprint Reduction of Essential</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90000"/>
                        <a:lumOff val="10000"/>
                      </a:schemeClr>
                    </a:solidFill>
                  </a:tcPr>
                </a:tc>
                <a:tc hMerge="1">
                  <a:txBody>
                    <a:bodyPr/>
                    <a:lstStyle/>
                    <a:p>
                      <a:endParaRPr lang="en-US"/>
                    </a:p>
                  </a:txBody>
                  <a:tcPr/>
                </a:tc>
                <a:tc hMerge="1">
                  <a:txBody>
                    <a:bodyPr/>
                    <a:lstStyle/>
                    <a:p>
                      <a:pPr algn="ctr"/>
                      <a:endParaRPr lang="en-US" sz="12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75000"/>
                        <a:lumOff val="25000"/>
                      </a:schemeClr>
                    </a:solidFill>
                  </a:tcPr>
                </a:tc>
                <a:tc hMerge="1">
                  <a:txBody>
                    <a:bodyPr/>
                    <a:lstStyle/>
                    <a:p>
                      <a:pPr algn="ctr"/>
                      <a:endParaRPr lang="en-US" sz="12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75000"/>
                        <a:lumOff val="25000"/>
                      </a:schemeClr>
                    </a:solidFill>
                  </a:tcPr>
                </a:tc>
                <a:extLst>
                  <a:ext uri="{0D108BD9-81ED-4DB2-BD59-A6C34878D82A}">
                    <a16:rowId xmlns:a16="http://schemas.microsoft.com/office/drawing/2014/main" val="3551519069"/>
                  </a:ext>
                </a:extLst>
              </a:tr>
              <a:tr h="229838">
                <a:tc>
                  <a:txBody>
                    <a:bodyPr/>
                    <a:lstStyle/>
                    <a:p>
                      <a:r>
                        <a:rPr lang="en-US" sz="1200">
                          <a:latin typeface="Arial" panose="020B0604020202020204" pitchFamily="34" charset="0"/>
                          <a:cs typeface="Arial" panose="020B0604020202020204" pitchFamily="34" charset="0"/>
                        </a:rPr>
                        <a:t>Alcona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Dickinson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Lapeer</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Ontonagon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87565968"/>
                  </a:ext>
                </a:extLst>
              </a:tr>
              <a:tr h="229838">
                <a:tc>
                  <a:txBody>
                    <a:bodyPr/>
                    <a:lstStyle/>
                    <a:p>
                      <a:r>
                        <a:rPr lang="en-US" sz="1200">
                          <a:latin typeface="Arial" panose="020B0604020202020204" pitchFamily="34" charset="0"/>
                          <a:cs typeface="Arial" panose="020B0604020202020204" pitchFamily="34" charset="0"/>
                        </a:rPr>
                        <a:t>Alger</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Eaton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Leelanau</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Osceola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749764059"/>
                  </a:ext>
                </a:extLst>
              </a:tr>
              <a:tr h="229838">
                <a:tc>
                  <a:txBody>
                    <a:bodyPr/>
                    <a:lstStyle/>
                    <a:p>
                      <a:r>
                        <a:rPr lang="en-US" sz="1200">
                          <a:latin typeface="Arial" panose="020B0604020202020204" pitchFamily="34" charset="0"/>
                          <a:cs typeface="Arial" panose="020B0604020202020204" pitchFamily="34" charset="0"/>
                        </a:rPr>
                        <a:t>Alpena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Emmet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Luce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Oscoda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95851404"/>
                  </a:ext>
                </a:extLst>
              </a:tr>
              <a:tr h="229838">
                <a:tc>
                  <a:txBody>
                    <a:bodyPr/>
                    <a:lstStyle/>
                    <a:p>
                      <a:r>
                        <a:rPr lang="en-US" sz="1200">
                          <a:latin typeface="Arial" panose="020B0604020202020204" pitchFamily="34" charset="0"/>
                          <a:cs typeface="Arial" panose="020B0604020202020204" pitchFamily="34" charset="0"/>
                        </a:rPr>
                        <a:t>Antrim</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Gladwin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Mackinac</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Otsego</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65359778"/>
                  </a:ext>
                </a:extLst>
              </a:tr>
              <a:tr h="229838">
                <a:tc>
                  <a:txBody>
                    <a:bodyPr/>
                    <a:lstStyle/>
                    <a:p>
                      <a:r>
                        <a:rPr lang="en-US" sz="1200">
                          <a:latin typeface="Arial" panose="020B0604020202020204" pitchFamily="34" charset="0"/>
                          <a:cs typeface="Arial" panose="020B0604020202020204" pitchFamily="34" charset="0"/>
                        </a:rPr>
                        <a:t>Arenac</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Gogebic</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Manistee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Presque Isle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5152998"/>
                  </a:ext>
                </a:extLst>
              </a:tr>
              <a:tr h="229838">
                <a:tc>
                  <a:txBody>
                    <a:bodyPr/>
                    <a:lstStyle/>
                    <a:p>
                      <a:r>
                        <a:rPr lang="en-US" sz="1200">
                          <a:latin typeface="Arial" panose="020B0604020202020204" pitchFamily="34" charset="0"/>
                          <a:cs typeface="Arial" panose="020B0604020202020204" pitchFamily="34" charset="0"/>
                        </a:rPr>
                        <a:t>Baraga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Grand Traverse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Marquette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Roscommon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499382732"/>
                  </a:ext>
                </a:extLst>
              </a:tr>
              <a:tr h="229838">
                <a:tc>
                  <a:txBody>
                    <a:bodyPr/>
                    <a:lstStyle/>
                    <a:p>
                      <a:r>
                        <a:rPr lang="en-US" sz="1200">
                          <a:latin typeface="Arial" panose="020B0604020202020204" pitchFamily="34" charset="0"/>
                          <a:cs typeface="Arial" panose="020B0604020202020204" pitchFamily="34" charset="0"/>
                        </a:rPr>
                        <a:t>Bay</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Houghton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Mason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Saginaw</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89433718"/>
                  </a:ext>
                </a:extLst>
              </a:tr>
              <a:tr h="229838">
                <a:tc>
                  <a:txBody>
                    <a:bodyPr/>
                    <a:lstStyle/>
                    <a:p>
                      <a:r>
                        <a:rPr lang="en-US" sz="1200">
                          <a:latin typeface="Arial" panose="020B0604020202020204" pitchFamily="34" charset="0"/>
                          <a:cs typeface="Arial" panose="020B0604020202020204" pitchFamily="34" charset="0"/>
                        </a:rPr>
                        <a:t>Benzie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Huron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Mecosta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Sanilac</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3809426927"/>
                  </a:ext>
                </a:extLst>
              </a:tr>
              <a:tr h="229838">
                <a:tc>
                  <a:txBody>
                    <a:bodyPr/>
                    <a:lstStyle/>
                    <a:p>
                      <a:r>
                        <a:rPr lang="en-US" sz="1200">
                          <a:latin typeface="Arial" panose="020B0604020202020204" pitchFamily="34" charset="0"/>
                          <a:cs typeface="Arial" panose="020B0604020202020204" pitchFamily="34" charset="0"/>
                        </a:rPr>
                        <a:t>Charlevoix</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Ingham</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Menominee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Schoolcraft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0670321"/>
                  </a:ext>
                </a:extLst>
              </a:tr>
              <a:tr h="229838">
                <a:tc>
                  <a:txBody>
                    <a:bodyPr/>
                    <a:lstStyle/>
                    <a:p>
                      <a:r>
                        <a:rPr lang="en-US" sz="1200">
                          <a:latin typeface="Arial" panose="020B0604020202020204" pitchFamily="34" charset="0"/>
                          <a:cs typeface="Arial" panose="020B0604020202020204" pitchFamily="34" charset="0"/>
                        </a:rPr>
                        <a:t>Cheboygan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Iosco</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Midland</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Shiawassee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3288502794"/>
                  </a:ext>
                </a:extLst>
              </a:tr>
              <a:tr h="229838">
                <a:tc>
                  <a:txBody>
                    <a:bodyPr/>
                    <a:lstStyle/>
                    <a:p>
                      <a:r>
                        <a:rPr lang="en-US" sz="1200">
                          <a:latin typeface="Arial" panose="020B0604020202020204" pitchFamily="34" charset="0"/>
                          <a:cs typeface="Arial" panose="020B0604020202020204" pitchFamily="34" charset="0"/>
                        </a:rPr>
                        <a:t>Chippewa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Iron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Missaukee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Tuscola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57558591"/>
                  </a:ext>
                </a:extLst>
              </a:tr>
              <a:tr h="229838">
                <a:tc>
                  <a:txBody>
                    <a:bodyPr/>
                    <a:lstStyle/>
                    <a:p>
                      <a:r>
                        <a:rPr lang="en-US" sz="1200">
                          <a:latin typeface="Arial" panose="020B0604020202020204" pitchFamily="34" charset="0"/>
                          <a:cs typeface="Arial" panose="020B0604020202020204" pitchFamily="34" charset="0"/>
                        </a:rPr>
                        <a:t>Clare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Isabella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Montmorency</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Wexford</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2403083354"/>
                  </a:ext>
                </a:extLst>
              </a:tr>
              <a:tr h="229838">
                <a:tc>
                  <a:txBody>
                    <a:bodyPr/>
                    <a:lstStyle/>
                    <a:p>
                      <a:r>
                        <a:rPr lang="en-US" sz="1200">
                          <a:latin typeface="Arial" panose="020B0604020202020204" pitchFamily="34" charset="0"/>
                          <a:cs typeface="Arial" panose="020B0604020202020204" pitchFamily="34" charset="0"/>
                        </a:rPr>
                        <a:t>Clinton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Kalkaska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Newaygo</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200">
                        <a:latin typeface="Arial" panose="020B0604020202020204" pitchFamily="34" charset="0"/>
                        <a:cs typeface="Arial" panose="020B06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9377413"/>
                  </a:ext>
                </a:extLst>
              </a:tr>
              <a:tr h="229838">
                <a:tc>
                  <a:txBody>
                    <a:bodyPr/>
                    <a:lstStyle/>
                    <a:p>
                      <a:pPr marL="0" marR="0" lvl="0" indent="0" algn="l" defTabSz="852415"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Crawford</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Keweenaw</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Oceana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endParaRPr lang="en-US" sz="1200">
                        <a:latin typeface="Arial" panose="020B0604020202020204" pitchFamily="34" charset="0"/>
                        <a:cs typeface="Arial" panose="020B06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3550037558"/>
                  </a:ext>
                </a:extLst>
              </a:tr>
              <a:tr h="229838">
                <a:tc>
                  <a:txBody>
                    <a:bodyPr/>
                    <a:lstStyle/>
                    <a:p>
                      <a:pPr marL="0" marR="0" lvl="0" indent="0" algn="l" defTabSz="852415" rtl="0" eaLnBrk="1" fontAlgn="auto" latinLnBrk="0" hangingPunct="1">
                        <a:lnSpc>
                          <a:spcPct val="100000"/>
                        </a:lnSpc>
                        <a:spcBef>
                          <a:spcPts val="0"/>
                        </a:spcBef>
                        <a:spcAft>
                          <a:spcPts val="0"/>
                        </a:spcAft>
                        <a:buClrTx/>
                        <a:buSzTx/>
                        <a:buFontTx/>
                        <a:buNone/>
                        <a:tabLst/>
                        <a:defRPr/>
                      </a:pPr>
                      <a:r>
                        <a:rPr lang="en-US" sz="1200">
                          <a:latin typeface="Arial" panose="020B0604020202020204" pitchFamily="34" charset="0"/>
                          <a:cs typeface="Arial" panose="020B0604020202020204" pitchFamily="34" charset="0"/>
                        </a:rPr>
                        <a:t>Delta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Lake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Ogemaw</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200">
                        <a:latin typeface="Arial" panose="020B0604020202020204" pitchFamily="34" charset="0"/>
                        <a:cs typeface="Arial" panose="020B06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8052972"/>
                  </a:ext>
                </a:extLst>
              </a:tr>
            </a:tbl>
          </a:graphicData>
        </a:graphic>
      </p:graphicFrame>
      <p:sp>
        <p:nvSpPr>
          <p:cNvPr id="10" name="TextBox 9">
            <a:extLst>
              <a:ext uri="{FF2B5EF4-FFF2-40B4-BE49-F238E27FC236}">
                <a16:creationId xmlns:a16="http://schemas.microsoft.com/office/drawing/2014/main" id="{3A943299-B595-F7A2-91DA-BE1A3D70D950}"/>
              </a:ext>
            </a:extLst>
          </p:cNvPr>
          <p:cNvSpPr txBox="1"/>
          <p:nvPr/>
        </p:nvSpPr>
        <p:spPr>
          <a:xfrm>
            <a:off x="1320052" y="883048"/>
            <a:ext cx="2232609"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Essential Footprint</a:t>
            </a:r>
          </a:p>
        </p:txBody>
      </p:sp>
    </p:spTree>
    <p:extLst>
      <p:ext uri="{BB962C8B-B14F-4D97-AF65-F5344CB8AC3E}">
        <p14:creationId xmlns:p14="http://schemas.microsoft.com/office/powerpoint/2010/main" val="1463482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4A476-D172-BA04-6786-335B33545A3C}"/>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10020BCC-D4F6-13FC-26B8-3440B3D594E6}"/>
              </a:ext>
            </a:extLst>
          </p:cNvPr>
          <p:cNvGraphicFramePr>
            <a:graphicFrameLocks noChangeAspect="1"/>
          </p:cNvGraphicFramePr>
          <p:nvPr>
            <p:custDataLst>
              <p:tags r:id="rId1"/>
            </p:custDataLst>
            <p:extLst>
              <p:ext uri="{D42A27DB-BD31-4B8C-83A1-F6EECF244321}">
                <p14:modId xmlns:p14="http://schemas.microsoft.com/office/powerpoint/2010/main" val="31330982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8" name="think-cell data - do not delete" hidden="1">
                        <a:extLst>
                          <a:ext uri="{FF2B5EF4-FFF2-40B4-BE49-F238E27FC236}">
                            <a16:creationId xmlns:a16="http://schemas.microsoft.com/office/drawing/2014/main" id="{10020BCC-D4F6-13FC-26B8-3440B3D594E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17" name="Picture 16">
            <a:extLst>
              <a:ext uri="{FF2B5EF4-FFF2-40B4-BE49-F238E27FC236}">
                <a16:creationId xmlns:a16="http://schemas.microsoft.com/office/drawing/2014/main" id="{461DF656-D1DD-90F3-3274-19701F757195}"/>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582674" y="1303912"/>
            <a:ext cx="4499705" cy="4308803"/>
          </a:xfrm>
          <a:prstGeom prst="rect">
            <a:avLst/>
          </a:prstGeom>
        </p:spPr>
      </p:pic>
      <p:sp>
        <p:nvSpPr>
          <p:cNvPr id="2" name="Title 1">
            <a:extLst>
              <a:ext uri="{FF2B5EF4-FFF2-40B4-BE49-F238E27FC236}">
                <a16:creationId xmlns:a16="http://schemas.microsoft.com/office/drawing/2014/main" id="{3D5BBE12-EDB7-218F-7CB2-A617AFA16962}"/>
              </a:ext>
            </a:extLst>
          </p:cNvPr>
          <p:cNvSpPr>
            <a:spLocks noGrp="1"/>
          </p:cNvSpPr>
          <p:nvPr>
            <p:ph type="title"/>
          </p:nvPr>
        </p:nvSpPr>
        <p:spPr>
          <a:xfrm>
            <a:off x="173310" y="125518"/>
            <a:ext cx="8656320" cy="307777"/>
          </a:xfrm>
        </p:spPr>
        <p:txBody>
          <a:bodyPr vert="horz"/>
          <a:lstStyle/>
          <a:p>
            <a:r>
              <a:rPr lang="en-US" b="0"/>
              <a:t>2026 Michigan Bid Strategy </a:t>
            </a:r>
            <a:r>
              <a:rPr lang="en-US"/>
              <a:t>| Plans to Reduce Footprint – +Meijer</a:t>
            </a:r>
          </a:p>
        </p:txBody>
      </p:sp>
      <p:graphicFrame>
        <p:nvGraphicFramePr>
          <p:cNvPr id="11" name="Table 10">
            <a:extLst>
              <a:ext uri="{FF2B5EF4-FFF2-40B4-BE49-F238E27FC236}">
                <a16:creationId xmlns:a16="http://schemas.microsoft.com/office/drawing/2014/main" id="{AA2E6662-6BBD-4C17-D3A9-64CC250C928C}"/>
              </a:ext>
            </a:extLst>
          </p:cNvPr>
          <p:cNvGraphicFramePr>
            <a:graphicFrameLocks noGrp="1"/>
          </p:cNvGraphicFramePr>
          <p:nvPr>
            <p:extLst>
              <p:ext uri="{D42A27DB-BD31-4B8C-83A1-F6EECF244321}">
                <p14:modId xmlns:p14="http://schemas.microsoft.com/office/powerpoint/2010/main" val="3698229281"/>
              </p:ext>
            </p:extLst>
          </p:nvPr>
        </p:nvGraphicFramePr>
        <p:xfrm>
          <a:off x="6151981" y="1301958"/>
          <a:ext cx="5346921" cy="3840480"/>
        </p:xfrm>
        <a:graphic>
          <a:graphicData uri="http://schemas.openxmlformats.org/drawingml/2006/table">
            <a:tbl>
              <a:tblPr firstRow="1" bandRow="1">
                <a:tableStyleId>{5C22544A-7EE6-4342-B048-85BDC9FD1C3A}</a:tableStyleId>
              </a:tblPr>
              <a:tblGrid>
                <a:gridCol w="1782307">
                  <a:extLst>
                    <a:ext uri="{9D8B030D-6E8A-4147-A177-3AD203B41FA5}">
                      <a16:colId xmlns:a16="http://schemas.microsoft.com/office/drawing/2014/main" val="3768019172"/>
                    </a:ext>
                  </a:extLst>
                </a:gridCol>
                <a:gridCol w="1782307">
                  <a:extLst>
                    <a:ext uri="{9D8B030D-6E8A-4147-A177-3AD203B41FA5}">
                      <a16:colId xmlns:a16="http://schemas.microsoft.com/office/drawing/2014/main" val="3054749004"/>
                    </a:ext>
                  </a:extLst>
                </a:gridCol>
                <a:gridCol w="1782307">
                  <a:extLst>
                    <a:ext uri="{9D8B030D-6E8A-4147-A177-3AD203B41FA5}">
                      <a16:colId xmlns:a16="http://schemas.microsoft.com/office/drawing/2014/main" val="2738469865"/>
                    </a:ext>
                  </a:extLst>
                </a:gridCol>
              </a:tblGrid>
              <a:tr h="229838">
                <a:tc gridSpan="3">
                  <a:txBody>
                    <a:bodyPr/>
                    <a:lstStyle/>
                    <a:p>
                      <a:pPr algn="ctr"/>
                      <a:r>
                        <a:rPr lang="en-US" sz="1200">
                          <a:latin typeface="Arial" panose="020B0604020202020204" pitchFamily="34" charset="0"/>
                          <a:cs typeface="Arial" panose="020B0604020202020204" pitchFamily="34" charset="0"/>
                        </a:rPr>
                        <a:t>Counties Exited for Footprint Reduction of +Meijer</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90000"/>
                        <a:lumOff val="10000"/>
                      </a:schemeClr>
                    </a:solidFill>
                  </a:tcPr>
                </a:tc>
                <a:tc hMerge="1">
                  <a:txBody>
                    <a:bodyPr/>
                    <a:lstStyle/>
                    <a:p>
                      <a:endParaRPr lang="en-US"/>
                    </a:p>
                  </a:txBody>
                  <a:tcPr/>
                </a:tc>
                <a:tc hMerge="1">
                  <a:txBody>
                    <a:bodyPr/>
                    <a:lstStyle/>
                    <a:p>
                      <a:pPr algn="ctr"/>
                      <a:endParaRPr lang="en-US" sz="120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75000"/>
                        <a:lumOff val="25000"/>
                      </a:schemeClr>
                    </a:solidFill>
                  </a:tcPr>
                </a:tc>
                <a:extLst>
                  <a:ext uri="{0D108BD9-81ED-4DB2-BD59-A6C34878D82A}">
                    <a16:rowId xmlns:a16="http://schemas.microsoft.com/office/drawing/2014/main" val="3551519069"/>
                  </a:ext>
                </a:extLst>
              </a:tr>
              <a:tr h="229838">
                <a:tc>
                  <a:txBody>
                    <a:bodyPr/>
                    <a:lstStyle/>
                    <a:p>
                      <a:r>
                        <a:rPr lang="en-US" sz="1200">
                          <a:latin typeface="Arial" panose="020B0604020202020204" pitchFamily="34" charset="0"/>
                          <a:cs typeface="Arial" panose="020B0604020202020204" pitchFamily="34" charset="0"/>
                        </a:rPr>
                        <a:t>Alcona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Gladwin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Menominee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87565968"/>
                  </a:ext>
                </a:extLst>
              </a:tr>
              <a:tr h="229838">
                <a:tc>
                  <a:txBody>
                    <a:bodyPr/>
                    <a:lstStyle/>
                    <a:p>
                      <a:r>
                        <a:rPr lang="en-US" sz="1200">
                          <a:latin typeface="Arial" panose="020B0604020202020204" pitchFamily="34" charset="0"/>
                          <a:cs typeface="Arial" panose="020B0604020202020204" pitchFamily="34" charset="0"/>
                        </a:rPr>
                        <a:t>Alger</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Gogebic</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Missaukee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749764059"/>
                  </a:ext>
                </a:extLst>
              </a:tr>
              <a:tr h="229838">
                <a:tc>
                  <a:txBody>
                    <a:bodyPr/>
                    <a:lstStyle/>
                    <a:p>
                      <a:r>
                        <a:rPr lang="en-US" sz="1200">
                          <a:latin typeface="Arial" panose="020B0604020202020204" pitchFamily="34" charset="0"/>
                          <a:cs typeface="Arial" panose="020B0604020202020204" pitchFamily="34" charset="0"/>
                        </a:rPr>
                        <a:t>Antrim</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Houghton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Montmorency</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95851404"/>
                  </a:ext>
                </a:extLst>
              </a:tr>
              <a:tr h="229838">
                <a:tc>
                  <a:txBody>
                    <a:bodyPr/>
                    <a:lstStyle/>
                    <a:p>
                      <a:r>
                        <a:rPr lang="en-US" sz="1200">
                          <a:latin typeface="Arial" panose="020B0604020202020204" pitchFamily="34" charset="0"/>
                          <a:cs typeface="Arial" panose="020B0604020202020204" pitchFamily="34" charset="0"/>
                        </a:rPr>
                        <a:t>Arenac</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Huron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Oceana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65359778"/>
                  </a:ext>
                </a:extLst>
              </a:tr>
              <a:tr h="229838">
                <a:tc>
                  <a:txBody>
                    <a:bodyPr/>
                    <a:lstStyle/>
                    <a:p>
                      <a:r>
                        <a:rPr lang="en-US" sz="1200">
                          <a:latin typeface="Arial" panose="020B0604020202020204" pitchFamily="34" charset="0"/>
                          <a:cs typeface="Arial" panose="020B0604020202020204" pitchFamily="34" charset="0"/>
                        </a:rPr>
                        <a:t>Baraga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Iosco</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Ontonagon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5152998"/>
                  </a:ext>
                </a:extLst>
              </a:tr>
              <a:tr h="229838">
                <a:tc>
                  <a:txBody>
                    <a:bodyPr/>
                    <a:lstStyle/>
                    <a:p>
                      <a:r>
                        <a:rPr lang="en-US" sz="1200">
                          <a:latin typeface="Arial" panose="020B0604020202020204" pitchFamily="34" charset="0"/>
                          <a:cs typeface="Arial" panose="020B0604020202020204" pitchFamily="34" charset="0"/>
                        </a:rPr>
                        <a:t>Barry</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Iron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Osceola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499382732"/>
                  </a:ext>
                </a:extLst>
              </a:tr>
              <a:tr h="229838">
                <a:tc>
                  <a:txBody>
                    <a:bodyPr/>
                    <a:lstStyle/>
                    <a:p>
                      <a:r>
                        <a:rPr lang="en-US" sz="1200">
                          <a:latin typeface="Arial" panose="020B0604020202020204" pitchFamily="34" charset="0"/>
                          <a:cs typeface="Arial" panose="020B0604020202020204" pitchFamily="34" charset="0"/>
                        </a:rPr>
                        <a:t>Benzie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Kalkaska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Oscoda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89433718"/>
                  </a:ext>
                </a:extLst>
              </a:tr>
              <a:tr h="229838">
                <a:tc>
                  <a:txBody>
                    <a:bodyPr/>
                    <a:lstStyle/>
                    <a:p>
                      <a:r>
                        <a:rPr lang="en-US" sz="1200">
                          <a:latin typeface="Arial" panose="020B0604020202020204" pitchFamily="34" charset="0"/>
                          <a:cs typeface="Arial" panose="020B0604020202020204" pitchFamily="34" charset="0"/>
                        </a:rPr>
                        <a:t>Cass</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Keweenaw</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Presque Isle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3809426927"/>
                  </a:ext>
                </a:extLst>
              </a:tr>
              <a:tr h="229838">
                <a:tc>
                  <a:txBody>
                    <a:bodyPr/>
                    <a:lstStyle/>
                    <a:p>
                      <a:r>
                        <a:rPr lang="en-US" sz="1200">
                          <a:latin typeface="Arial" panose="020B0604020202020204" pitchFamily="34" charset="0"/>
                          <a:cs typeface="Arial" panose="020B0604020202020204" pitchFamily="34" charset="0"/>
                        </a:rPr>
                        <a:t>Charlevoix</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Lake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Roscommon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0670321"/>
                  </a:ext>
                </a:extLst>
              </a:tr>
              <a:tr h="229838">
                <a:tc>
                  <a:txBody>
                    <a:bodyPr/>
                    <a:lstStyle/>
                    <a:p>
                      <a:r>
                        <a:rPr lang="en-US" sz="1200">
                          <a:latin typeface="Arial" panose="020B0604020202020204" pitchFamily="34" charset="0"/>
                          <a:cs typeface="Arial" panose="020B0604020202020204" pitchFamily="34" charset="0"/>
                        </a:rPr>
                        <a:t>Cheboygan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Lapeer</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Sanilac</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3288502794"/>
                  </a:ext>
                </a:extLst>
              </a:tr>
              <a:tr h="229838">
                <a:tc>
                  <a:txBody>
                    <a:bodyPr/>
                    <a:lstStyle/>
                    <a:p>
                      <a:r>
                        <a:rPr lang="en-US" sz="1200">
                          <a:latin typeface="Arial" panose="020B0604020202020204" pitchFamily="34" charset="0"/>
                          <a:cs typeface="Arial" panose="020B0604020202020204" pitchFamily="34" charset="0"/>
                        </a:rPr>
                        <a:t>Clare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Leelanau</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Schoolcraft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57558591"/>
                  </a:ext>
                </a:extLst>
              </a:tr>
              <a:tr h="229838">
                <a:tc>
                  <a:txBody>
                    <a:bodyPr/>
                    <a:lstStyle/>
                    <a:p>
                      <a:r>
                        <a:rPr lang="en-US" sz="1200">
                          <a:latin typeface="Arial" panose="020B0604020202020204" pitchFamily="34" charset="0"/>
                          <a:cs typeface="Arial" panose="020B0604020202020204" pitchFamily="34" charset="0"/>
                        </a:rPr>
                        <a:t>Crawford</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Luce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Tuscola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2403083354"/>
                  </a:ext>
                </a:extLst>
              </a:tr>
              <a:tr h="229838">
                <a:tc>
                  <a:txBody>
                    <a:bodyPr/>
                    <a:lstStyle/>
                    <a:p>
                      <a:r>
                        <a:rPr lang="en-US" sz="1200">
                          <a:latin typeface="Arial" panose="020B0604020202020204" pitchFamily="34" charset="0"/>
                          <a:cs typeface="Arial" panose="020B0604020202020204" pitchFamily="34" charset="0"/>
                        </a:rPr>
                        <a:t>Dickinson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Mackinac</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200">
                        <a:latin typeface="Arial" panose="020B0604020202020204" pitchFamily="34" charset="0"/>
                        <a:cs typeface="Arial" panose="020B06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9377413"/>
                  </a:ext>
                </a:extLst>
              </a:tr>
            </a:tbl>
          </a:graphicData>
        </a:graphic>
      </p:graphicFrame>
      <p:pic>
        <p:nvPicPr>
          <p:cNvPr id="3" name="Picture 2">
            <a:extLst>
              <a:ext uri="{FF2B5EF4-FFF2-40B4-BE49-F238E27FC236}">
                <a16:creationId xmlns:a16="http://schemas.microsoft.com/office/drawing/2014/main" id="{A1156BC8-0A84-6507-B848-8560CB27520C}"/>
              </a:ext>
            </a:extLst>
          </p:cNvPr>
          <p:cNvPicPr>
            <a:picLocks noChangeAspect="1"/>
          </p:cNvPicPr>
          <p:nvPr/>
        </p:nvPicPr>
        <p:blipFill>
          <a:blip r:embed="rId6"/>
          <a:stretch>
            <a:fillRect/>
          </a:stretch>
        </p:blipFill>
        <p:spPr>
          <a:xfrm>
            <a:off x="514041" y="3688526"/>
            <a:ext cx="1300360" cy="549041"/>
          </a:xfrm>
          <a:prstGeom prst="rect">
            <a:avLst/>
          </a:prstGeom>
        </p:spPr>
      </p:pic>
      <p:sp>
        <p:nvSpPr>
          <p:cNvPr id="18" name="TextBox 17">
            <a:extLst>
              <a:ext uri="{FF2B5EF4-FFF2-40B4-BE49-F238E27FC236}">
                <a16:creationId xmlns:a16="http://schemas.microsoft.com/office/drawing/2014/main" id="{E8D5C2A1-5E9E-BB38-76CC-A6AB7A6260A1}"/>
              </a:ext>
            </a:extLst>
          </p:cNvPr>
          <p:cNvSpPr txBox="1"/>
          <p:nvPr/>
        </p:nvSpPr>
        <p:spPr>
          <a:xfrm>
            <a:off x="1330649" y="884641"/>
            <a:ext cx="2232609"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+Meijer Footprint</a:t>
            </a:r>
          </a:p>
        </p:txBody>
      </p:sp>
    </p:spTree>
    <p:extLst>
      <p:ext uri="{BB962C8B-B14F-4D97-AF65-F5344CB8AC3E}">
        <p14:creationId xmlns:p14="http://schemas.microsoft.com/office/powerpoint/2010/main" val="33476694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007E0-EB1B-AB2E-995F-B3BD20F8B299}"/>
            </a:ext>
          </a:extLst>
        </p:cNvPr>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21CBDFB0-31C5-F809-1251-1331AF5C6B4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14" name="think-cell data - do not delete" hidden="1">
                        <a:extLst>
                          <a:ext uri="{FF2B5EF4-FFF2-40B4-BE49-F238E27FC236}">
                            <a16:creationId xmlns:a16="http://schemas.microsoft.com/office/drawing/2014/main" id="{21CBDFB0-31C5-F809-1251-1331AF5C6B4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Oval 12">
            <a:extLst>
              <a:ext uri="{FF2B5EF4-FFF2-40B4-BE49-F238E27FC236}">
                <a16:creationId xmlns:a16="http://schemas.microsoft.com/office/drawing/2014/main" id="{6716C427-4418-FC13-CC62-200F8DEC0FEB}"/>
              </a:ext>
            </a:extLst>
          </p:cNvPr>
          <p:cNvSpPr/>
          <p:nvPr/>
        </p:nvSpPr>
        <p:spPr bwMode="auto">
          <a:xfrm>
            <a:off x="5457953" y="879277"/>
            <a:ext cx="1276093" cy="1338829"/>
          </a:xfrm>
          <a:prstGeom prst="ellipse">
            <a:avLst/>
          </a:prstGeom>
          <a:solidFill>
            <a:schemeClr val="accent2">
              <a:lumMod val="20000"/>
              <a:lumOff val="80000"/>
            </a:schemeClr>
          </a:solidFill>
          <a:ln w="9525">
            <a:noFill/>
            <a:miter lim="800000"/>
            <a:headEnd/>
            <a:tailEnd/>
          </a:ln>
          <a:effectLst/>
        </p:spPr>
        <p:txBody>
          <a:bodyPr vert="horz" wrap="none" lIns="91430" tIns="45715" rIns="91430" bIns="45715" numCol="1" rtlCol="0" anchor="ctr" anchorCtr="0" compatLnSpc="1">
            <a:prstTxWarp prst="textNoShape">
              <a:avLst/>
            </a:prstTxWarp>
            <a:noAutofit/>
          </a:bodyPr>
          <a:lstStyle/>
          <a:p>
            <a:pPr algn="l"/>
            <a:endParaRPr lang="en-US">
              <a:latin typeface="+mn-lt"/>
            </a:endParaRPr>
          </a:p>
        </p:txBody>
      </p:sp>
      <p:sp>
        <p:nvSpPr>
          <p:cNvPr id="2" name="Title 1">
            <a:extLst>
              <a:ext uri="{FF2B5EF4-FFF2-40B4-BE49-F238E27FC236}">
                <a16:creationId xmlns:a16="http://schemas.microsoft.com/office/drawing/2014/main" id="{6F0E6CBF-1E48-52B3-6473-6EFA3A5988C6}"/>
              </a:ext>
            </a:extLst>
          </p:cNvPr>
          <p:cNvSpPr>
            <a:spLocks noGrp="1"/>
          </p:cNvSpPr>
          <p:nvPr>
            <p:ph type="title"/>
          </p:nvPr>
        </p:nvSpPr>
        <p:spPr/>
        <p:txBody>
          <a:bodyPr/>
          <a:lstStyle/>
          <a:p>
            <a:endParaRPr lang="en-US"/>
          </a:p>
        </p:txBody>
      </p:sp>
      <p:sp>
        <p:nvSpPr>
          <p:cNvPr id="4" name="Rectangle 3">
            <a:extLst>
              <a:ext uri="{FF2B5EF4-FFF2-40B4-BE49-F238E27FC236}">
                <a16:creationId xmlns:a16="http://schemas.microsoft.com/office/drawing/2014/main" id="{00DFA0FB-F2B8-7A36-423F-CA150DB6415B}"/>
              </a:ext>
            </a:extLst>
          </p:cNvPr>
          <p:cNvSpPr/>
          <p:nvPr/>
        </p:nvSpPr>
        <p:spPr bwMode="auto">
          <a:xfrm>
            <a:off x="0" y="512956"/>
            <a:ext cx="1104180" cy="5954751"/>
          </a:xfrm>
          <a:prstGeom prst="rect">
            <a:avLst/>
          </a:prstGeom>
          <a:solidFill>
            <a:schemeClr val="tx2">
              <a:lumMod val="60000"/>
              <a:lumOff val="40000"/>
              <a:alpha val="50196"/>
            </a:schemeClr>
          </a:solidFill>
          <a:ln w="9525">
            <a:noFill/>
            <a:miter lim="800000"/>
            <a:headEnd/>
            <a:tailEnd/>
          </a:ln>
          <a:effectLst/>
        </p:spPr>
        <p:txBody>
          <a:bodyPr vert="horz" wrap="none" lIns="91430" tIns="45715" rIns="91430" bIns="45715" numCol="1" rtlCol="0" anchor="ctr" anchorCtr="0" compatLnSpc="1">
            <a:prstTxWarp prst="textNoShape">
              <a:avLst/>
            </a:prstTxWarp>
            <a:noAutofit/>
          </a:bodyPr>
          <a:lstStyle/>
          <a:p>
            <a:pPr algn="l"/>
            <a:endParaRPr lang="en-US">
              <a:latin typeface="+mn-lt"/>
            </a:endParaRPr>
          </a:p>
        </p:txBody>
      </p:sp>
      <p:sp>
        <p:nvSpPr>
          <p:cNvPr id="5" name="Rectangle 4">
            <a:extLst>
              <a:ext uri="{FF2B5EF4-FFF2-40B4-BE49-F238E27FC236}">
                <a16:creationId xmlns:a16="http://schemas.microsoft.com/office/drawing/2014/main" id="{B3D3386C-3793-6FB3-5AAC-5ADF9B7309CD}"/>
              </a:ext>
            </a:extLst>
          </p:cNvPr>
          <p:cNvSpPr/>
          <p:nvPr/>
        </p:nvSpPr>
        <p:spPr bwMode="auto">
          <a:xfrm>
            <a:off x="1104180" y="512955"/>
            <a:ext cx="1104180" cy="5954751"/>
          </a:xfrm>
          <a:prstGeom prst="rect">
            <a:avLst/>
          </a:prstGeom>
          <a:solidFill>
            <a:schemeClr val="tx2">
              <a:lumMod val="40000"/>
              <a:lumOff val="60000"/>
              <a:alpha val="50196"/>
            </a:schemeClr>
          </a:solidFill>
          <a:ln w="9525">
            <a:noFill/>
            <a:miter lim="800000"/>
            <a:headEnd/>
            <a:tailEnd/>
          </a:ln>
          <a:effectLst/>
        </p:spPr>
        <p:txBody>
          <a:bodyPr vert="horz" wrap="none" lIns="91430" tIns="45715" rIns="91430" bIns="45715" numCol="1" rtlCol="0" anchor="ctr" anchorCtr="0" compatLnSpc="1">
            <a:prstTxWarp prst="textNoShape">
              <a:avLst/>
            </a:prstTxWarp>
            <a:noAutofit/>
          </a:bodyPr>
          <a:lstStyle/>
          <a:p>
            <a:pPr algn="l"/>
            <a:endParaRPr lang="en-US">
              <a:latin typeface="+mn-lt"/>
            </a:endParaRPr>
          </a:p>
        </p:txBody>
      </p:sp>
      <p:sp>
        <p:nvSpPr>
          <p:cNvPr id="6" name="Rectangle 5">
            <a:extLst>
              <a:ext uri="{FF2B5EF4-FFF2-40B4-BE49-F238E27FC236}">
                <a16:creationId xmlns:a16="http://schemas.microsoft.com/office/drawing/2014/main" id="{144B60FE-E40A-3795-4076-CBB3F01D2953}"/>
              </a:ext>
            </a:extLst>
          </p:cNvPr>
          <p:cNvSpPr/>
          <p:nvPr/>
        </p:nvSpPr>
        <p:spPr bwMode="auto">
          <a:xfrm>
            <a:off x="2208360" y="512955"/>
            <a:ext cx="1104180" cy="5954751"/>
          </a:xfrm>
          <a:prstGeom prst="rect">
            <a:avLst/>
          </a:prstGeom>
          <a:solidFill>
            <a:srgbClr val="BCDAEC">
              <a:alpha val="50196"/>
            </a:srgbClr>
          </a:solidFill>
          <a:ln w="9525">
            <a:noFill/>
            <a:miter lim="800000"/>
            <a:headEnd/>
            <a:tailEnd/>
          </a:ln>
          <a:effectLst/>
        </p:spPr>
        <p:txBody>
          <a:bodyPr vert="horz" wrap="none" lIns="91430" tIns="45715" rIns="91430" bIns="45715" numCol="1" rtlCol="0" anchor="ctr" anchorCtr="0" compatLnSpc="1">
            <a:prstTxWarp prst="textNoShape">
              <a:avLst/>
            </a:prstTxWarp>
            <a:noAutofit/>
          </a:bodyPr>
          <a:lstStyle/>
          <a:p>
            <a:pPr algn="l"/>
            <a:endParaRPr lang="en-US">
              <a:latin typeface="+mn-lt"/>
            </a:endParaRPr>
          </a:p>
        </p:txBody>
      </p:sp>
      <p:sp>
        <p:nvSpPr>
          <p:cNvPr id="8" name="TextBox 7">
            <a:extLst>
              <a:ext uri="{FF2B5EF4-FFF2-40B4-BE49-F238E27FC236}">
                <a16:creationId xmlns:a16="http://schemas.microsoft.com/office/drawing/2014/main" id="{BD6B1F41-BD83-916D-05A0-39E84447E3FF}"/>
              </a:ext>
            </a:extLst>
          </p:cNvPr>
          <p:cNvSpPr txBox="1"/>
          <p:nvPr/>
        </p:nvSpPr>
        <p:spPr>
          <a:xfrm>
            <a:off x="3969773" y="2305473"/>
            <a:ext cx="4447983" cy="1446550"/>
          </a:xfrm>
          <a:prstGeom prst="rect">
            <a:avLst/>
          </a:prstGeom>
          <a:noFill/>
        </p:spPr>
        <p:txBody>
          <a:bodyPr wrap="square" rtlCol="0">
            <a:spAutoFit/>
          </a:bodyPr>
          <a:lstStyle/>
          <a:p>
            <a:pPr algn="ctr"/>
            <a:r>
              <a:rPr lang="en-US" sz="4400" b="1"/>
              <a:t>3 Plans to be Closed</a:t>
            </a:r>
          </a:p>
        </p:txBody>
      </p:sp>
      <p:sp>
        <p:nvSpPr>
          <p:cNvPr id="9" name="TextBox 8">
            <a:extLst>
              <a:ext uri="{FF2B5EF4-FFF2-40B4-BE49-F238E27FC236}">
                <a16:creationId xmlns:a16="http://schemas.microsoft.com/office/drawing/2014/main" id="{89407BC5-A8EC-22D8-1828-C688A91979F8}"/>
              </a:ext>
            </a:extLst>
          </p:cNvPr>
          <p:cNvSpPr txBox="1"/>
          <p:nvPr/>
        </p:nvSpPr>
        <p:spPr>
          <a:xfrm>
            <a:off x="3969773" y="4097211"/>
            <a:ext cx="4447983" cy="1815882"/>
          </a:xfrm>
          <a:prstGeom prst="rect">
            <a:avLst/>
          </a:prstGeom>
          <a:noFill/>
        </p:spPr>
        <p:txBody>
          <a:bodyPr wrap="square" lIns="0" tIns="0" rIns="0" bIns="0" rtlCol="0">
            <a:spAutoFit/>
          </a:bodyPr>
          <a:lstStyle/>
          <a:p>
            <a:pPr algn="ctr">
              <a:lnSpc>
                <a:spcPct val="100000"/>
              </a:lnSpc>
              <a:spcAft>
                <a:spcPts val="600"/>
              </a:spcAft>
            </a:pPr>
            <a:r>
              <a:rPr lang="en-US" sz="3600">
                <a:latin typeface="Arial" panose="020B0604020202020204" pitchFamily="34" charset="0"/>
                <a:cs typeface="Arial" panose="020B0604020202020204" pitchFamily="34" charset="0"/>
              </a:rPr>
              <a:t>Community Value </a:t>
            </a:r>
          </a:p>
          <a:p>
            <a:pPr algn="ctr">
              <a:lnSpc>
                <a:spcPct val="100000"/>
              </a:lnSpc>
              <a:spcAft>
                <a:spcPts val="600"/>
              </a:spcAft>
            </a:pPr>
            <a:r>
              <a:rPr lang="en-US" sz="3600">
                <a:latin typeface="Arial" panose="020B0604020202020204" pitchFamily="34" charset="0"/>
                <a:cs typeface="Arial" panose="020B0604020202020204" pitchFamily="34" charset="0"/>
              </a:rPr>
              <a:t>Local HMO</a:t>
            </a:r>
          </a:p>
          <a:p>
            <a:pPr algn="ctr">
              <a:lnSpc>
                <a:spcPct val="100000"/>
              </a:lnSpc>
              <a:spcAft>
                <a:spcPts val="600"/>
              </a:spcAft>
            </a:pPr>
            <a:r>
              <a:rPr lang="en-US" sz="3600">
                <a:latin typeface="Arial" panose="020B0604020202020204" pitchFamily="34" charset="0"/>
                <a:cs typeface="Arial" panose="020B0604020202020204" pitchFamily="34" charset="0"/>
              </a:rPr>
              <a:t>Part B Credit</a:t>
            </a:r>
          </a:p>
        </p:txBody>
      </p:sp>
      <p:sp>
        <p:nvSpPr>
          <p:cNvPr id="10" name="Rectangle 9">
            <a:extLst>
              <a:ext uri="{FF2B5EF4-FFF2-40B4-BE49-F238E27FC236}">
                <a16:creationId xmlns:a16="http://schemas.microsoft.com/office/drawing/2014/main" id="{6D53A925-CE3C-B3C2-10A4-972E98A56EC3}"/>
              </a:ext>
            </a:extLst>
          </p:cNvPr>
          <p:cNvSpPr/>
          <p:nvPr/>
        </p:nvSpPr>
        <p:spPr bwMode="auto">
          <a:xfrm>
            <a:off x="8879459" y="512956"/>
            <a:ext cx="1104180" cy="5954751"/>
          </a:xfrm>
          <a:prstGeom prst="rect">
            <a:avLst/>
          </a:prstGeom>
          <a:solidFill>
            <a:schemeClr val="tx2">
              <a:lumMod val="20000"/>
              <a:lumOff val="80000"/>
              <a:alpha val="50196"/>
            </a:schemeClr>
          </a:solidFill>
          <a:ln w="9525">
            <a:noFill/>
            <a:miter lim="800000"/>
            <a:headEnd/>
            <a:tailEnd/>
          </a:ln>
          <a:effectLst/>
        </p:spPr>
        <p:txBody>
          <a:bodyPr vert="horz" wrap="none" lIns="91430" tIns="45715" rIns="91430" bIns="45715" numCol="1" rtlCol="0" anchor="ctr" anchorCtr="0" compatLnSpc="1">
            <a:prstTxWarp prst="textNoShape">
              <a:avLst/>
            </a:prstTxWarp>
            <a:noAutofit/>
          </a:bodyPr>
          <a:lstStyle/>
          <a:p>
            <a:pPr algn="l"/>
            <a:endParaRPr lang="en-US">
              <a:latin typeface="+mn-lt"/>
            </a:endParaRPr>
          </a:p>
        </p:txBody>
      </p:sp>
      <p:sp>
        <p:nvSpPr>
          <p:cNvPr id="11" name="Rectangle 10">
            <a:extLst>
              <a:ext uri="{FF2B5EF4-FFF2-40B4-BE49-F238E27FC236}">
                <a16:creationId xmlns:a16="http://schemas.microsoft.com/office/drawing/2014/main" id="{1C10C5F8-8E8E-AE42-A688-0019F6DCFCB5}"/>
              </a:ext>
            </a:extLst>
          </p:cNvPr>
          <p:cNvSpPr/>
          <p:nvPr/>
        </p:nvSpPr>
        <p:spPr bwMode="auto">
          <a:xfrm>
            <a:off x="9983639" y="512955"/>
            <a:ext cx="1104180" cy="5954751"/>
          </a:xfrm>
          <a:prstGeom prst="rect">
            <a:avLst/>
          </a:prstGeom>
          <a:solidFill>
            <a:schemeClr val="tx2">
              <a:lumMod val="40000"/>
              <a:lumOff val="60000"/>
              <a:alpha val="50196"/>
            </a:schemeClr>
          </a:solidFill>
          <a:ln w="9525">
            <a:noFill/>
            <a:miter lim="800000"/>
            <a:headEnd/>
            <a:tailEnd/>
          </a:ln>
          <a:effectLst/>
        </p:spPr>
        <p:txBody>
          <a:bodyPr vert="horz" wrap="none" lIns="91430" tIns="45715" rIns="91430" bIns="45715" numCol="1" rtlCol="0" anchor="ctr" anchorCtr="0" compatLnSpc="1">
            <a:prstTxWarp prst="textNoShape">
              <a:avLst/>
            </a:prstTxWarp>
            <a:noAutofit/>
          </a:bodyPr>
          <a:lstStyle/>
          <a:p>
            <a:pPr algn="l"/>
            <a:endParaRPr lang="en-US">
              <a:latin typeface="+mn-lt"/>
            </a:endParaRPr>
          </a:p>
        </p:txBody>
      </p:sp>
      <p:sp>
        <p:nvSpPr>
          <p:cNvPr id="12" name="Rectangle 11">
            <a:extLst>
              <a:ext uri="{FF2B5EF4-FFF2-40B4-BE49-F238E27FC236}">
                <a16:creationId xmlns:a16="http://schemas.microsoft.com/office/drawing/2014/main" id="{654F946C-41D4-2C6F-B30B-7BFACCB08B64}"/>
              </a:ext>
            </a:extLst>
          </p:cNvPr>
          <p:cNvSpPr/>
          <p:nvPr/>
        </p:nvSpPr>
        <p:spPr bwMode="auto">
          <a:xfrm>
            <a:off x="11087819" y="512955"/>
            <a:ext cx="1104180" cy="5954751"/>
          </a:xfrm>
          <a:prstGeom prst="rect">
            <a:avLst/>
          </a:prstGeom>
          <a:solidFill>
            <a:schemeClr val="tx2">
              <a:lumMod val="60000"/>
              <a:lumOff val="40000"/>
              <a:alpha val="50196"/>
            </a:schemeClr>
          </a:solidFill>
          <a:ln w="9525">
            <a:noFill/>
            <a:miter lim="800000"/>
            <a:headEnd/>
            <a:tailEnd/>
          </a:ln>
          <a:effectLst/>
        </p:spPr>
        <p:txBody>
          <a:bodyPr vert="horz" wrap="none" lIns="91430" tIns="45715" rIns="91430" bIns="45715" numCol="1" rtlCol="0" anchor="ctr" anchorCtr="0" compatLnSpc="1">
            <a:prstTxWarp prst="textNoShape">
              <a:avLst/>
            </a:prstTxWarp>
            <a:noAutofit/>
          </a:bodyPr>
          <a:lstStyle/>
          <a:p>
            <a:pPr algn="l"/>
            <a:endParaRPr lang="en-US">
              <a:latin typeface="+mn-lt"/>
            </a:endParaRPr>
          </a:p>
        </p:txBody>
      </p:sp>
      <p:pic>
        <p:nvPicPr>
          <p:cNvPr id="15" name="Graphic 14" descr="Door Closed outline">
            <a:extLst>
              <a:ext uri="{FF2B5EF4-FFF2-40B4-BE49-F238E27FC236}">
                <a16:creationId xmlns:a16="http://schemas.microsoft.com/office/drawing/2014/main" id="{B85B207B-396D-66D1-45B8-AC4EE7934C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38799" y="1091492"/>
            <a:ext cx="914400" cy="914400"/>
          </a:xfrm>
          <a:prstGeom prst="rect">
            <a:avLst/>
          </a:prstGeom>
        </p:spPr>
      </p:pic>
    </p:spTree>
    <p:extLst>
      <p:ext uri="{BB962C8B-B14F-4D97-AF65-F5344CB8AC3E}">
        <p14:creationId xmlns:p14="http://schemas.microsoft.com/office/powerpoint/2010/main" val="2106665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A88E4E54-F051-3F89-220B-A3EACC9CFEDA}"/>
              </a:ext>
            </a:extLst>
          </p:cNvPr>
          <p:cNvGraphicFramePr>
            <a:graphicFrameLocks noChangeAspect="1"/>
          </p:cNvGraphicFramePr>
          <p:nvPr>
            <p:custDataLst>
              <p:tags r:id="rId1"/>
            </p:custDataLst>
            <p:extLst>
              <p:ext uri="{D42A27DB-BD31-4B8C-83A1-F6EECF244321}">
                <p14:modId xmlns:p14="http://schemas.microsoft.com/office/powerpoint/2010/main" val="8060899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4" name="think-cell data - do not delete" hidden="1">
                        <a:extLst>
                          <a:ext uri="{FF2B5EF4-FFF2-40B4-BE49-F238E27FC236}">
                            <a16:creationId xmlns:a16="http://schemas.microsoft.com/office/drawing/2014/main" id="{A88E4E54-F051-3F89-220B-A3EACC9CFED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D917E59A-DB37-89CF-D58A-D15FBA0D1404}"/>
              </a:ext>
            </a:extLst>
          </p:cNvPr>
          <p:cNvSpPr/>
          <p:nvPr/>
        </p:nvSpPr>
        <p:spPr bwMode="auto">
          <a:xfrm>
            <a:off x="8210154" y="1539544"/>
            <a:ext cx="3261437" cy="4296337"/>
          </a:xfrm>
          <a:prstGeom prst="rect">
            <a:avLst/>
          </a:prstGeom>
          <a:solidFill>
            <a:schemeClr val="tx2"/>
          </a:solidFill>
          <a:ln w="9525">
            <a:noFill/>
            <a:miter lim="800000"/>
            <a:headEnd/>
            <a:tailEnd/>
          </a:ln>
          <a:effectLst/>
        </p:spPr>
        <p:txBody>
          <a:bodyPr vert="horz" wrap="none" lIns="91430" tIns="45715" rIns="91430" bIns="45715" numCol="1" rtlCol="0" anchor="ctr" anchorCtr="0" compatLnSpc="1">
            <a:prstTxWarp prst="textNoShape">
              <a:avLst/>
            </a:prstTxWarp>
            <a:noAutofit/>
          </a:bodyPr>
          <a:lstStyle/>
          <a:p>
            <a:pPr algn="l"/>
            <a:endParaRPr lang="en-US">
              <a:latin typeface="+mn-lt"/>
            </a:endParaRPr>
          </a:p>
        </p:txBody>
      </p:sp>
      <p:sp>
        <p:nvSpPr>
          <p:cNvPr id="16" name="Rectangle 15">
            <a:extLst>
              <a:ext uri="{FF2B5EF4-FFF2-40B4-BE49-F238E27FC236}">
                <a16:creationId xmlns:a16="http://schemas.microsoft.com/office/drawing/2014/main" id="{304A6EF2-4ECA-8E1A-7D20-E9C66920B573}"/>
              </a:ext>
            </a:extLst>
          </p:cNvPr>
          <p:cNvSpPr/>
          <p:nvPr/>
        </p:nvSpPr>
        <p:spPr bwMode="auto">
          <a:xfrm>
            <a:off x="4343007" y="1539545"/>
            <a:ext cx="3261437" cy="4296337"/>
          </a:xfrm>
          <a:prstGeom prst="rect">
            <a:avLst/>
          </a:prstGeom>
          <a:solidFill>
            <a:schemeClr val="tx2">
              <a:lumMod val="60000"/>
              <a:lumOff val="40000"/>
            </a:schemeClr>
          </a:solidFill>
          <a:ln w="9525">
            <a:noFill/>
            <a:miter lim="800000"/>
            <a:headEnd/>
            <a:tailEnd/>
          </a:ln>
          <a:effectLst/>
        </p:spPr>
        <p:txBody>
          <a:bodyPr vert="horz" wrap="none" lIns="91430" tIns="45715" rIns="91430" bIns="45715" numCol="1" rtlCol="0" anchor="ctr" anchorCtr="0" compatLnSpc="1">
            <a:prstTxWarp prst="textNoShape">
              <a:avLst/>
            </a:prstTxWarp>
            <a:noAutofit/>
          </a:bodyPr>
          <a:lstStyle/>
          <a:p>
            <a:pPr algn="l"/>
            <a:endParaRPr lang="en-US">
              <a:latin typeface="+mn-lt"/>
            </a:endParaRPr>
          </a:p>
        </p:txBody>
      </p:sp>
      <p:sp>
        <p:nvSpPr>
          <p:cNvPr id="14" name="Rectangle 13">
            <a:extLst>
              <a:ext uri="{FF2B5EF4-FFF2-40B4-BE49-F238E27FC236}">
                <a16:creationId xmlns:a16="http://schemas.microsoft.com/office/drawing/2014/main" id="{5EDE1BB5-BCA3-48DD-BAA9-F212817CFCF5}"/>
              </a:ext>
            </a:extLst>
          </p:cNvPr>
          <p:cNvSpPr/>
          <p:nvPr/>
        </p:nvSpPr>
        <p:spPr bwMode="auto">
          <a:xfrm>
            <a:off x="475860" y="1539544"/>
            <a:ext cx="3261437" cy="4296337"/>
          </a:xfrm>
          <a:prstGeom prst="rect">
            <a:avLst/>
          </a:prstGeom>
          <a:solidFill>
            <a:schemeClr val="tx2">
              <a:lumMod val="75000"/>
            </a:schemeClr>
          </a:solidFill>
          <a:ln w="9525">
            <a:noFill/>
            <a:miter lim="800000"/>
            <a:headEnd/>
            <a:tailEnd/>
          </a:ln>
          <a:effectLst/>
        </p:spPr>
        <p:txBody>
          <a:bodyPr vert="horz" wrap="none" lIns="91430" tIns="45715" rIns="91430" bIns="45715" numCol="1" rtlCol="0" anchor="ctr" anchorCtr="0" compatLnSpc="1">
            <a:prstTxWarp prst="textNoShape">
              <a:avLst/>
            </a:prstTxWarp>
            <a:noAutofit/>
          </a:bodyPr>
          <a:lstStyle/>
          <a:p>
            <a:pPr algn="l"/>
            <a:endParaRPr lang="en-US">
              <a:latin typeface="+mn-lt"/>
            </a:endParaRPr>
          </a:p>
        </p:txBody>
      </p:sp>
      <p:sp>
        <p:nvSpPr>
          <p:cNvPr id="5" name="Title 1">
            <a:extLst>
              <a:ext uri="{FF2B5EF4-FFF2-40B4-BE49-F238E27FC236}">
                <a16:creationId xmlns:a16="http://schemas.microsoft.com/office/drawing/2014/main" id="{2463A45D-EFEF-AB48-D2F0-8271F33B6E99}"/>
              </a:ext>
            </a:extLst>
          </p:cNvPr>
          <p:cNvSpPr>
            <a:spLocks noGrp="1"/>
          </p:cNvSpPr>
          <p:nvPr>
            <p:ph type="title"/>
          </p:nvPr>
        </p:nvSpPr>
        <p:spPr>
          <a:xfrm>
            <a:off x="180237" y="118591"/>
            <a:ext cx="8656320" cy="307777"/>
          </a:xfrm>
        </p:spPr>
        <p:txBody>
          <a:bodyPr vert="horz"/>
          <a:lstStyle/>
          <a:p>
            <a:r>
              <a:rPr lang="en-US" b="0"/>
              <a:t>2026 Blue Cross MA Plans </a:t>
            </a:r>
            <a:r>
              <a:rPr lang="en-US"/>
              <a:t>| Key Updates</a:t>
            </a:r>
          </a:p>
        </p:txBody>
      </p:sp>
      <p:sp>
        <p:nvSpPr>
          <p:cNvPr id="13" name="Content Placeholder 12">
            <a:extLst>
              <a:ext uri="{FF2B5EF4-FFF2-40B4-BE49-F238E27FC236}">
                <a16:creationId xmlns:a16="http://schemas.microsoft.com/office/drawing/2014/main" id="{96D3247D-97D2-BA16-E517-38F8DBC75640}"/>
              </a:ext>
            </a:extLst>
          </p:cNvPr>
          <p:cNvSpPr>
            <a:spLocks noGrp="1"/>
          </p:cNvSpPr>
          <p:nvPr>
            <p:ph idx="1"/>
          </p:nvPr>
        </p:nvSpPr>
        <p:spPr>
          <a:xfrm>
            <a:off x="1767840" y="592896"/>
            <a:ext cx="8656320" cy="1107996"/>
          </a:xfrm>
        </p:spPr>
        <p:txBody>
          <a:bodyPr/>
          <a:lstStyle/>
          <a:p>
            <a:pPr marL="0" indent="0" algn="ctr">
              <a:buNone/>
            </a:pPr>
            <a:r>
              <a:rPr lang="en-US" sz="2400">
                <a:solidFill>
                  <a:srgbClr val="0091CF"/>
                </a:solidFill>
              </a:rPr>
              <a:t>In 2026, Blue Cross has some key plan updates that your members should be aware of when making their plan decisions.</a:t>
            </a:r>
          </a:p>
        </p:txBody>
      </p:sp>
      <p:sp>
        <p:nvSpPr>
          <p:cNvPr id="8" name="TextBox 7">
            <a:extLst>
              <a:ext uri="{FF2B5EF4-FFF2-40B4-BE49-F238E27FC236}">
                <a16:creationId xmlns:a16="http://schemas.microsoft.com/office/drawing/2014/main" id="{854247A3-F918-568D-F586-2E3128D1F6FA}"/>
              </a:ext>
            </a:extLst>
          </p:cNvPr>
          <p:cNvSpPr txBox="1"/>
          <p:nvPr/>
        </p:nvSpPr>
        <p:spPr>
          <a:xfrm>
            <a:off x="737204" y="3583052"/>
            <a:ext cx="2608729" cy="307777"/>
          </a:xfrm>
          <a:prstGeom prst="rect">
            <a:avLst/>
          </a:prstGeom>
          <a:noFill/>
        </p:spPr>
        <p:txBody>
          <a:bodyPr wrap="square" lIns="0" tIns="0" rIns="0" bIns="0" rtlCol="0">
            <a:spAutoFit/>
          </a:bodyPr>
          <a:lstStyle/>
          <a:p>
            <a:pPr algn="ctr"/>
            <a:r>
              <a:rPr lang="en-US" sz="2000" b="1">
                <a:solidFill>
                  <a:schemeClr val="bg1"/>
                </a:solidFill>
                <a:latin typeface="Arial" panose="020B0604020202020204" pitchFamily="34" charset="0"/>
                <a:cs typeface="Arial" panose="020B0604020202020204" pitchFamily="34" charset="0"/>
              </a:rPr>
              <a:t>Formulary</a:t>
            </a:r>
          </a:p>
        </p:txBody>
      </p:sp>
      <p:sp>
        <p:nvSpPr>
          <p:cNvPr id="6" name="TextBox 5">
            <a:extLst>
              <a:ext uri="{FF2B5EF4-FFF2-40B4-BE49-F238E27FC236}">
                <a16:creationId xmlns:a16="http://schemas.microsoft.com/office/drawing/2014/main" id="{B4F35D21-5BA8-886F-D20E-FC4FF1C36E2A}"/>
              </a:ext>
            </a:extLst>
          </p:cNvPr>
          <p:cNvSpPr txBox="1"/>
          <p:nvPr/>
        </p:nvSpPr>
        <p:spPr>
          <a:xfrm>
            <a:off x="494522" y="3948147"/>
            <a:ext cx="3206720" cy="2031325"/>
          </a:xfrm>
          <a:prstGeom prst="rect">
            <a:avLst/>
          </a:prstGeom>
          <a:noFill/>
        </p:spPr>
        <p:txBody>
          <a:bodyPr wrap="square" rtlCol="0">
            <a:spAutoFit/>
          </a:bodyPr>
          <a:lstStyle/>
          <a:p>
            <a:pPr algn="ctr"/>
            <a:r>
              <a:rPr lang="en-US">
                <a:solidFill>
                  <a:schemeClr val="bg1"/>
                </a:solidFill>
                <a:latin typeface="Arial" panose="020B0604020202020204" pitchFamily="34" charset="0"/>
                <a:cs typeface="Arial" panose="020B0604020202020204" pitchFamily="34" charset="0"/>
              </a:rPr>
              <a:t>All plans will follow a single formulary and will be switching to Tier 3 coinsurance. Rx deductible on some plans (Tiers 3-5, except Value with Tiers 2-5)</a:t>
            </a:r>
          </a:p>
          <a:p>
            <a:pPr algn="ctr"/>
            <a:endParaRPr lang="en-US">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E2B811EF-85C1-E183-6C62-092F4B1DD4B3}"/>
              </a:ext>
            </a:extLst>
          </p:cNvPr>
          <p:cNvSpPr txBox="1"/>
          <p:nvPr/>
        </p:nvSpPr>
        <p:spPr>
          <a:xfrm>
            <a:off x="4400650" y="3583053"/>
            <a:ext cx="3170664" cy="307777"/>
          </a:xfrm>
          <a:prstGeom prst="rect">
            <a:avLst/>
          </a:prstGeom>
          <a:noFill/>
        </p:spPr>
        <p:txBody>
          <a:bodyPr wrap="square" lIns="0" tIns="0" rIns="0" bIns="0" rtlCol="0">
            <a:spAutoFit/>
          </a:bodyPr>
          <a:lstStyle/>
          <a:p>
            <a:pPr algn="ctr"/>
            <a:r>
              <a:rPr lang="en-US" sz="2000" b="1">
                <a:solidFill>
                  <a:schemeClr val="bg1"/>
                </a:solidFill>
                <a:latin typeface="Arial" panose="020B0604020202020204" pitchFamily="34" charset="0"/>
                <a:cs typeface="Arial" panose="020B0604020202020204" pitchFamily="34" charset="0"/>
              </a:rPr>
              <a:t>Inpatient Hospital</a:t>
            </a:r>
          </a:p>
        </p:txBody>
      </p:sp>
      <p:sp>
        <p:nvSpPr>
          <p:cNvPr id="9" name="TextBox 8">
            <a:extLst>
              <a:ext uri="{FF2B5EF4-FFF2-40B4-BE49-F238E27FC236}">
                <a16:creationId xmlns:a16="http://schemas.microsoft.com/office/drawing/2014/main" id="{6C5622E0-F545-A6D3-D699-BA1538B7AA92}"/>
              </a:ext>
            </a:extLst>
          </p:cNvPr>
          <p:cNvSpPr txBox="1"/>
          <p:nvPr/>
        </p:nvSpPr>
        <p:spPr>
          <a:xfrm>
            <a:off x="4381599" y="3950884"/>
            <a:ext cx="3170664" cy="1477328"/>
          </a:xfrm>
          <a:prstGeom prst="rect">
            <a:avLst/>
          </a:prstGeom>
          <a:noFill/>
        </p:spPr>
        <p:txBody>
          <a:bodyPr wrap="square" rtlCol="0">
            <a:spAutoFit/>
          </a:bodyPr>
          <a:lstStyle/>
          <a:p>
            <a:pPr algn="ctr"/>
            <a:r>
              <a:rPr lang="en-US">
                <a:solidFill>
                  <a:schemeClr val="bg1"/>
                </a:solidFill>
                <a:latin typeface="Arial" panose="020B0604020202020204" pitchFamily="34" charset="0"/>
                <a:cs typeface="Arial" panose="020B0604020202020204" pitchFamily="34" charset="0"/>
              </a:rPr>
              <a:t>The benefit period for inpatient hospital is being changed to a per stay period in place of 60-day readmittance.</a:t>
            </a:r>
          </a:p>
        </p:txBody>
      </p:sp>
      <p:sp>
        <p:nvSpPr>
          <p:cNvPr id="10" name="TextBox 9">
            <a:extLst>
              <a:ext uri="{FF2B5EF4-FFF2-40B4-BE49-F238E27FC236}">
                <a16:creationId xmlns:a16="http://schemas.microsoft.com/office/drawing/2014/main" id="{A96B06C8-ACAE-E5FB-16ED-639CBEAEEBC8}"/>
              </a:ext>
            </a:extLst>
          </p:cNvPr>
          <p:cNvSpPr txBox="1"/>
          <p:nvPr/>
        </p:nvSpPr>
        <p:spPr>
          <a:xfrm>
            <a:off x="8284132" y="3583053"/>
            <a:ext cx="3170664" cy="307777"/>
          </a:xfrm>
          <a:prstGeom prst="rect">
            <a:avLst/>
          </a:prstGeom>
          <a:noFill/>
        </p:spPr>
        <p:txBody>
          <a:bodyPr wrap="square" lIns="0" tIns="0" rIns="0" bIns="0" rtlCol="0">
            <a:spAutoFit/>
          </a:bodyPr>
          <a:lstStyle/>
          <a:p>
            <a:pPr algn="ctr"/>
            <a:r>
              <a:rPr lang="en-US" sz="2000" b="1">
                <a:solidFill>
                  <a:schemeClr val="bg1"/>
                </a:solidFill>
                <a:latin typeface="Arial" panose="020B0604020202020204" pitchFamily="34" charset="0"/>
                <a:cs typeface="Arial" panose="020B0604020202020204" pitchFamily="34" charset="0"/>
              </a:rPr>
              <a:t>Additional Benefits</a:t>
            </a:r>
          </a:p>
        </p:txBody>
      </p:sp>
      <p:sp>
        <p:nvSpPr>
          <p:cNvPr id="11" name="TextBox 10">
            <a:extLst>
              <a:ext uri="{FF2B5EF4-FFF2-40B4-BE49-F238E27FC236}">
                <a16:creationId xmlns:a16="http://schemas.microsoft.com/office/drawing/2014/main" id="{7DE9E42E-00F8-4A20-E3A2-5A1948D991B9}"/>
              </a:ext>
            </a:extLst>
          </p:cNvPr>
          <p:cNvSpPr txBox="1"/>
          <p:nvPr/>
        </p:nvSpPr>
        <p:spPr>
          <a:xfrm>
            <a:off x="8264871" y="3950884"/>
            <a:ext cx="3261437" cy="2185214"/>
          </a:xfrm>
          <a:prstGeom prst="rect">
            <a:avLst/>
          </a:prstGeom>
          <a:noFill/>
        </p:spPr>
        <p:txBody>
          <a:bodyPr wrap="square" rtlCol="0">
            <a:spAutoFit/>
          </a:bodyPr>
          <a:lstStyle/>
          <a:p>
            <a:pPr algn="ctr"/>
            <a:r>
              <a:rPr lang="en-US">
                <a:solidFill>
                  <a:schemeClr val="bg1"/>
                </a:solidFill>
                <a:latin typeface="Arial" panose="020B0604020202020204" pitchFamily="34" charset="0"/>
                <a:cs typeface="Arial" panose="020B0604020202020204" pitchFamily="34" charset="0"/>
              </a:rPr>
              <a:t>Mobile app, 24-hour nurse line, discounted gym membership, Blue 365, Household discount, Medicare Advantage OSB* buy up, Well Being program</a:t>
            </a:r>
          </a:p>
          <a:p>
            <a:pPr algn="ctr"/>
            <a:endParaRPr lang="en-US" sz="1400">
              <a:latin typeface="Arial" panose="020B0604020202020204" pitchFamily="34" charset="0"/>
              <a:cs typeface="Arial" panose="020B0604020202020204" pitchFamily="34" charset="0"/>
            </a:endParaRPr>
          </a:p>
          <a:p>
            <a:pPr algn="ctr"/>
            <a:r>
              <a:rPr lang="en-US" sz="1400">
                <a:latin typeface="Arial" panose="020B0604020202020204" pitchFamily="34" charset="0"/>
                <a:cs typeface="Arial" panose="020B0604020202020204" pitchFamily="34" charset="0"/>
              </a:rPr>
              <a:t>*Only available on select plans</a:t>
            </a:r>
          </a:p>
        </p:txBody>
      </p:sp>
      <p:pic>
        <p:nvPicPr>
          <p:cNvPr id="18" name="Graphic 17" descr="List with solid fill">
            <a:extLst>
              <a:ext uri="{FF2B5EF4-FFF2-40B4-BE49-F238E27FC236}">
                <a16:creationId xmlns:a16="http://schemas.microsoft.com/office/drawing/2014/main" id="{4F298EE9-57B4-0ADA-B2B2-F5386BD590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21077" y="1948842"/>
            <a:ext cx="1496773" cy="1496773"/>
          </a:xfrm>
          <a:prstGeom prst="rect">
            <a:avLst/>
          </a:prstGeom>
        </p:spPr>
      </p:pic>
      <p:pic>
        <p:nvPicPr>
          <p:cNvPr id="20" name="Graphic 19" descr="Medical with solid fill">
            <a:extLst>
              <a:ext uri="{FF2B5EF4-FFF2-40B4-BE49-F238E27FC236}">
                <a16:creationId xmlns:a16="http://schemas.microsoft.com/office/drawing/2014/main" id="{635D51C8-873F-6B86-751E-7F9F757B893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64210" y="1794953"/>
            <a:ext cx="1788100" cy="1788100"/>
          </a:xfrm>
          <a:prstGeom prst="rect">
            <a:avLst/>
          </a:prstGeom>
        </p:spPr>
      </p:pic>
      <p:pic>
        <p:nvPicPr>
          <p:cNvPr id="22" name="Graphic 21" descr="Medicine with solid fill">
            <a:extLst>
              <a:ext uri="{FF2B5EF4-FFF2-40B4-BE49-F238E27FC236}">
                <a16:creationId xmlns:a16="http://schemas.microsoft.com/office/drawing/2014/main" id="{DF94CDC6-1A06-E9CB-4506-73724921850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23389" y="1981207"/>
            <a:ext cx="1544527" cy="1544527"/>
          </a:xfrm>
          <a:prstGeom prst="rect">
            <a:avLst/>
          </a:prstGeom>
        </p:spPr>
      </p:pic>
      <p:sp>
        <p:nvSpPr>
          <p:cNvPr id="21" name="TextBox 20">
            <a:extLst>
              <a:ext uri="{FF2B5EF4-FFF2-40B4-BE49-F238E27FC236}">
                <a16:creationId xmlns:a16="http://schemas.microsoft.com/office/drawing/2014/main" id="{243B98E9-201E-DAB6-EE49-9676AD19EF0B}"/>
              </a:ext>
            </a:extLst>
          </p:cNvPr>
          <p:cNvSpPr txBox="1"/>
          <p:nvPr/>
        </p:nvSpPr>
        <p:spPr>
          <a:xfrm>
            <a:off x="0" y="6085514"/>
            <a:ext cx="12191999" cy="369332"/>
          </a:xfrm>
          <a:prstGeom prst="rect">
            <a:avLst/>
          </a:prstGeom>
          <a:solidFill>
            <a:schemeClr val="bg2">
              <a:lumMod val="95000"/>
            </a:schemeClr>
          </a:solidFill>
        </p:spPr>
        <p:txBody>
          <a:bodyPr wrap="square">
            <a:spAutoFit/>
          </a:bodyPr>
          <a:lstStyle/>
          <a:p>
            <a:pPr algn="ctr">
              <a:spcBef>
                <a:spcPts val="900"/>
              </a:spcBef>
            </a:pPr>
            <a:r>
              <a:rPr lang="en-US" sz="1800" i="1"/>
              <a:t>Note that </a:t>
            </a:r>
            <a:r>
              <a:rPr lang="en-US" sz="1800" b="1" i="1"/>
              <a:t>not all plans will have print marketing materials available</a:t>
            </a:r>
            <a:r>
              <a:rPr lang="en-US" sz="1800" i="1"/>
              <a:t>. Digital materials will be available for all plans.</a:t>
            </a:r>
          </a:p>
        </p:txBody>
      </p:sp>
    </p:spTree>
    <p:extLst>
      <p:ext uri="{BB962C8B-B14F-4D97-AF65-F5344CB8AC3E}">
        <p14:creationId xmlns:p14="http://schemas.microsoft.com/office/powerpoint/2010/main" val="31629362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A17DB57E-B5C8-BC2C-E887-40C4CC526DB6}"/>
              </a:ext>
            </a:extLst>
          </p:cNvPr>
          <p:cNvGraphicFramePr>
            <a:graphicFrameLocks noChangeAspect="1"/>
          </p:cNvGraphicFramePr>
          <p:nvPr>
            <p:custDataLst>
              <p:tags r:id="rId1"/>
            </p:custDataLst>
            <p:extLst>
              <p:ext uri="{D42A27DB-BD31-4B8C-83A1-F6EECF244321}">
                <p14:modId xmlns:p14="http://schemas.microsoft.com/office/powerpoint/2010/main" val="27309505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613" imgH="612" progId="TCLayout.ActiveDocument.1">
                  <p:embed/>
                </p:oleObj>
              </mc:Choice>
              <mc:Fallback>
                <p:oleObj name="think-cell Slide" r:id="rId3" imgW="613" imgH="612" progId="TCLayout.ActiveDocument.1">
                  <p:embed/>
                  <p:pic>
                    <p:nvPicPr>
                      <p:cNvPr id="4" name="think-cell data - do not delete" hidden="1">
                        <a:extLst>
                          <a:ext uri="{FF2B5EF4-FFF2-40B4-BE49-F238E27FC236}">
                            <a16:creationId xmlns:a16="http://schemas.microsoft.com/office/drawing/2014/main" id="{A17DB57E-B5C8-BC2C-E887-40C4CC526DB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EFE2EA9-DF74-C977-DD6C-A7F55F29846D}"/>
              </a:ext>
            </a:extLst>
          </p:cNvPr>
          <p:cNvSpPr>
            <a:spLocks noGrp="1"/>
          </p:cNvSpPr>
          <p:nvPr>
            <p:ph type="title"/>
          </p:nvPr>
        </p:nvSpPr>
        <p:spPr>
          <a:xfrm>
            <a:off x="180237" y="118591"/>
            <a:ext cx="8656320" cy="307777"/>
          </a:xfrm>
        </p:spPr>
        <p:txBody>
          <a:bodyPr vert="horz"/>
          <a:lstStyle/>
          <a:p>
            <a:r>
              <a:rPr lang="en-US" b="0"/>
              <a:t>2026 Blue Cross MA Plans </a:t>
            </a:r>
            <a:r>
              <a:rPr lang="en-US"/>
              <a:t>| Northern Michigan Plans</a:t>
            </a:r>
          </a:p>
        </p:txBody>
      </p:sp>
      <p:graphicFrame>
        <p:nvGraphicFramePr>
          <p:cNvPr id="6" name="Content Placeholder 5">
            <a:extLst>
              <a:ext uri="{FF2B5EF4-FFF2-40B4-BE49-F238E27FC236}">
                <a16:creationId xmlns:a16="http://schemas.microsoft.com/office/drawing/2014/main" id="{A007A285-21AF-B855-488A-08B0E92CE78E}"/>
              </a:ext>
            </a:extLst>
          </p:cNvPr>
          <p:cNvGraphicFramePr>
            <a:graphicFrameLocks noGrp="1"/>
          </p:cNvGraphicFramePr>
          <p:nvPr>
            <p:ph idx="1"/>
            <p:extLst>
              <p:ext uri="{D42A27DB-BD31-4B8C-83A1-F6EECF244321}">
                <p14:modId xmlns:p14="http://schemas.microsoft.com/office/powerpoint/2010/main" val="264977234"/>
              </p:ext>
            </p:extLst>
          </p:nvPr>
        </p:nvGraphicFramePr>
        <p:xfrm>
          <a:off x="491731" y="1881955"/>
          <a:ext cx="5887904" cy="4084320"/>
        </p:xfrm>
        <a:graphic>
          <a:graphicData uri="http://schemas.openxmlformats.org/drawingml/2006/table">
            <a:tbl>
              <a:tblPr firstRow="1" bandRow="1">
                <a:tableStyleId>{912C8C85-51F0-491E-9774-3900AFEF0FD7}</a:tableStyleId>
              </a:tblPr>
              <a:tblGrid>
                <a:gridCol w="1471976">
                  <a:extLst>
                    <a:ext uri="{9D8B030D-6E8A-4147-A177-3AD203B41FA5}">
                      <a16:colId xmlns:a16="http://schemas.microsoft.com/office/drawing/2014/main" val="298700515"/>
                    </a:ext>
                  </a:extLst>
                </a:gridCol>
                <a:gridCol w="1471976">
                  <a:extLst>
                    <a:ext uri="{9D8B030D-6E8A-4147-A177-3AD203B41FA5}">
                      <a16:colId xmlns:a16="http://schemas.microsoft.com/office/drawing/2014/main" val="1750339810"/>
                    </a:ext>
                  </a:extLst>
                </a:gridCol>
                <a:gridCol w="1471976">
                  <a:extLst>
                    <a:ext uri="{9D8B030D-6E8A-4147-A177-3AD203B41FA5}">
                      <a16:colId xmlns:a16="http://schemas.microsoft.com/office/drawing/2014/main" val="1071690906"/>
                    </a:ext>
                  </a:extLst>
                </a:gridCol>
                <a:gridCol w="1471976">
                  <a:extLst>
                    <a:ext uri="{9D8B030D-6E8A-4147-A177-3AD203B41FA5}">
                      <a16:colId xmlns:a16="http://schemas.microsoft.com/office/drawing/2014/main" val="517201376"/>
                    </a:ext>
                  </a:extLst>
                </a:gridCol>
              </a:tblGrid>
              <a:tr h="306159">
                <a:tc>
                  <a:txBody>
                    <a:bodyPr/>
                    <a:lstStyle/>
                    <a:p>
                      <a:pPr algn="ctr"/>
                      <a:r>
                        <a:rPr lang="en-US" sz="1800"/>
                        <a:t>Benefit</a:t>
                      </a:r>
                    </a:p>
                  </a:txBody>
                  <a:tcPr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solidFill>
                      <a:srgbClr val="0091CF"/>
                    </a:solidFill>
                  </a:tcPr>
                </a:tc>
                <a:tc>
                  <a:txBody>
                    <a:bodyPr/>
                    <a:lstStyle/>
                    <a:p>
                      <a:pPr algn="ctr"/>
                      <a:r>
                        <a:rPr lang="en-US" sz="1800"/>
                        <a:t>Value</a:t>
                      </a:r>
                    </a:p>
                  </a:txBody>
                  <a:tcPr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solidFill>
                      <a:srgbClr val="0091CF"/>
                    </a:solidFill>
                  </a:tcPr>
                </a:tc>
                <a:tc>
                  <a:txBody>
                    <a:bodyPr/>
                    <a:lstStyle/>
                    <a:p>
                      <a:pPr algn="ctr"/>
                      <a:r>
                        <a:rPr lang="en-US" sz="1600">
                          <a:latin typeface="Arial" panose="020B0604020202020204" pitchFamily="34" charset="0"/>
                          <a:cs typeface="Arial" panose="020B0604020202020204" pitchFamily="34" charset="0"/>
                        </a:rPr>
                        <a:t>Vitality</a:t>
                      </a:r>
                    </a:p>
                  </a:txBody>
                  <a:tcPr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solidFill>
                      <a:srgbClr val="0091CF"/>
                    </a:solidFill>
                  </a:tcPr>
                </a:tc>
                <a:tc>
                  <a:txBody>
                    <a:bodyPr/>
                    <a:lstStyle/>
                    <a:p>
                      <a:pPr algn="ctr"/>
                      <a:r>
                        <a:rPr lang="en-US" sz="1600">
                          <a:latin typeface="Arial" panose="020B0604020202020204" pitchFamily="34" charset="0"/>
                          <a:cs typeface="Arial" panose="020B0604020202020204" pitchFamily="34" charset="0"/>
                        </a:rPr>
                        <a:t>Assure</a:t>
                      </a:r>
                    </a:p>
                  </a:txBody>
                  <a:tcPr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solidFill>
                      <a:srgbClr val="0091CF"/>
                    </a:solidFill>
                  </a:tcPr>
                </a:tc>
                <a:extLst>
                  <a:ext uri="{0D108BD9-81ED-4DB2-BD59-A6C34878D82A}">
                    <a16:rowId xmlns:a16="http://schemas.microsoft.com/office/drawing/2014/main" val="3643239089"/>
                  </a:ext>
                </a:extLst>
              </a:tr>
              <a:tr h="306159">
                <a:tc>
                  <a:txBody>
                    <a:bodyPr/>
                    <a:lstStyle/>
                    <a:p>
                      <a:pPr algn="ctr"/>
                      <a:r>
                        <a:rPr lang="en-US" sz="1400" b="1" i="0" u="none" strike="noStrike" kern="1200">
                          <a:solidFill>
                            <a:srgbClr val="000000"/>
                          </a:solidFill>
                          <a:effectLst/>
                          <a:latin typeface="+mn-lt"/>
                          <a:ea typeface="+mn-ea"/>
                          <a:cs typeface="+mn-cs"/>
                        </a:rPr>
                        <a:t>Premium</a:t>
                      </a:r>
                    </a:p>
                  </a:txBody>
                  <a:tcPr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solidFill>
                      <a:schemeClr val="accent2">
                        <a:lumMod val="20000"/>
                        <a:lumOff val="80000"/>
                      </a:schemeClr>
                    </a:solidFill>
                  </a:tcPr>
                </a:tc>
                <a:tc>
                  <a:txBody>
                    <a:bodyPr/>
                    <a:lstStyle/>
                    <a:p>
                      <a:pPr algn="ctr"/>
                      <a:r>
                        <a:rPr lang="en-US" sz="1400" b="0" i="0">
                          <a:solidFill>
                            <a:schemeClr val="tx1"/>
                          </a:solidFill>
                          <a:latin typeface="Arial" panose="020B0604020202020204" pitchFamily="34" charset="0"/>
                          <a:cs typeface="Arial" panose="020B0604020202020204" pitchFamily="34" charset="0"/>
                        </a:rPr>
                        <a:t>$0</a:t>
                      </a:r>
                    </a:p>
                  </a:txBody>
                  <a:tcPr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solidFill>
                      <a:schemeClr val="bg1"/>
                    </a:solidFill>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$38.50 –</a:t>
                      </a:r>
                    </a:p>
                    <a:p>
                      <a:pPr algn="ctr" fontAlgn="b"/>
                      <a:r>
                        <a:rPr lang="en-US" sz="1400" b="0" i="0" u="none" strike="noStrike">
                          <a:solidFill>
                            <a:schemeClr val="tx1"/>
                          </a:solidFill>
                          <a:effectLst/>
                          <a:latin typeface="Arial" panose="020B0604020202020204" pitchFamily="34" charset="0"/>
                          <a:cs typeface="Arial" panose="020B0604020202020204" pitchFamily="34" charset="0"/>
                        </a:rPr>
                        <a:t>$84.70</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solidFill>
                      <a:schemeClr val="bg1"/>
                    </a:solidFill>
                  </a:tcPr>
                </a:tc>
                <a:tc>
                  <a:txBody>
                    <a:bodyPr/>
                    <a:lstStyle/>
                    <a:p>
                      <a:pPr algn="ctr"/>
                      <a:r>
                        <a:rPr lang="en-US" sz="1400" b="0">
                          <a:solidFill>
                            <a:schemeClr val="tx1"/>
                          </a:solidFill>
                          <a:latin typeface="Arial" panose="020B0604020202020204" pitchFamily="34" charset="0"/>
                          <a:cs typeface="Arial" panose="020B0604020202020204" pitchFamily="34" charset="0"/>
                        </a:rPr>
                        <a:t>$191.60 </a:t>
                      </a:r>
                      <a:r>
                        <a:rPr lang="en-US" sz="1400" b="0" i="0" u="none" strike="noStrike">
                          <a:solidFill>
                            <a:schemeClr val="tx1"/>
                          </a:solidFill>
                          <a:effectLst/>
                          <a:latin typeface="Arial" panose="020B0604020202020204" pitchFamily="34" charset="0"/>
                          <a:cs typeface="Arial" panose="020B0604020202020204" pitchFamily="34" charset="0"/>
                        </a:rPr>
                        <a:t>–</a:t>
                      </a:r>
                      <a:r>
                        <a:rPr lang="en-US" sz="1400" b="0">
                          <a:solidFill>
                            <a:schemeClr val="tx1"/>
                          </a:solidFill>
                          <a:latin typeface="Arial" panose="020B0604020202020204" pitchFamily="34" charset="0"/>
                          <a:cs typeface="Arial" panose="020B0604020202020204" pitchFamily="34" charset="0"/>
                        </a:rPr>
                        <a:t> $298.60</a:t>
                      </a:r>
                    </a:p>
                  </a:txBody>
                  <a:tcPr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solidFill>
                      <a:schemeClr val="bg1"/>
                    </a:solidFill>
                  </a:tcPr>
                </a:tc>
                <a:extLst>
                  <a:ext uri="{0D108BD9-81ED-4DB2-BD59-A6C34878D82A}">
                    <a16:rowId xmlns:a16="http://schemas.microsoft.com/office/drawing/2014/main" val="2791188618"/>
                  </a:ext>
                </a:extLst>
              </a:tr>
              <a:tr h="457200">
                <a:tc>
                  <a:txBody>
                    <a:bodyPr/>
                    <a:lstStyle/>
                    <a:p>
                      <a:pPr algn="ctr" fontAlgn="t"/>
                      <a:r>
                        <a:rPr lang="en-US" sz="1400" b="1" i="0" u="none" strike="noStrike">
                          <a:solidFill>
                            <a:srgbClr val="000000"/>
                          </a:solidFill>
                          <a:effectLst/>
                          <a:latin typeface="+mn-lt"/>
                        </a:rPr>
                        <a:t>Med Deductible</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solidFill>
                      <a:srgbClr val="E7F6FD"/>
                    </a:solidFill>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$675</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No deductible</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No deductible</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extLst>
                  <a:ext uri="{0D108BD9-81ED-4DB2-BD59-A6C34878D82A}">
                    <a16:rowId xmlns:a16="http://schemas.microsoft.com/office/drawing/2014/main" val="3224805351"/>
                  </a:ext>
                </a:extLst>
              </a:tr>
              <a:tr h="457200">
                <a:tc>
                  <a:txBody>
                    <a:bodyPr/>
                    <a:lstStyle/>
                    <a:p>
                      <a:pPr algn="ctr" fontAlgn="t"/>
                      <a:r>
                        <a:rPr lang="en-US" sz="1400" b="1" i="0" u="none" strike="noStrike">
                          <a:solidFill>
                            <a:srgbClr val="000000"/>
                          </a:solidFill>
                          <a:effectLst/>
                          <a:latin typeface="+mn-lt"/>
                        </a:rPr>
                        <a:t>RX Deductible</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solidFill>
                      <a:srgbClr val="E7F6FD"/>
                    </a:solidFill>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$615 </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No deductible</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No deductible</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extLst>
                  <a:ext uri="{0D108BD9-81ED-4DB2-BD59-A6C34878D82A}">
                    <a16:rowId xmlns:a16="http://schemas.microsoft.com/office/drawing/2014/main" val="853053841"/>
                  </a:ext>
                </a:extLst>
              </a:tr>
              <a:tr h="457200">
                <a:tc>
                  <a:txBody>
                    <a:bodyPr/>
                    <a:lstStyle/>
                    <a:p>
                      <a:pPr algn="ctr" fontAlgn="t"/>
                      <a:r>
                        <a:rPr lang="en-US" sz="1400" b="1" i="0" u="none" strike="noStrike">
                          <a:solidFill>
                            <a:srgbClr val="000000"/>
                          </a:solidFill>
                          <a:effectLst/>
                          <a:latin typeface="+mn-lt"/>
                        </a:rPr>
                        <a:t>MOOP</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solidFill>
                      <a:srgbClr val="E7F6FD"/>
                    </a:solidFill>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$6,750 </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$5,000 </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$4,000 </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extLst>
                  <a:ext uri="{0D108BD9-81ED-4DB2-BD59-A6C34878D82A}">
                    <a16:rowId xmlns:a16="http://schemas.microsoft.com/office/drawing/2014/main" val="2570725467"/>
                  </a:ext>
                </a:extLst>
              </a:tr>
              <a:tr h="457200">
                <a:tc>
                  <a:txBody>
                    <a:bodyPr/>
                    <a:lstStyle/>
                    <a:p>
                      <a:pPr algn="ctr" fontAlgn="t"/>
                      <a:r>
                        <a:rPr lang="en-US" sz="1400" b="1" i="0" u="none" strike="noStrike">
                          <a:solidFill>
                            <a:srgbClr val="000000"/>
                          </a:solidFill>
                          <a:effectLst/>
                          <a:latin typeface="+mn-lt"/>
                        </a:rPr>
                        <a:t>Specialist</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solidFill>
                      <a:srgbClr val="E7F6FD"/>
                    </a:solidFill>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$50</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$30</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$10</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extLst>
                  <a:ext uri="{0D108BD9-81ED-4DB2-BD59-A6C34878D82A}">
                    <a16:rowId xmlns:a16="http://schemas.microsoft.com/office/drawing/2014/main" val="3822681380"/>
                  </a:ext>
                </a:extLst>
              </a:tr>
              <a:tr h="457200">
                <a:tc>
                  <a:txBody>
                    <a:bodyPr/>
                    <a:lstStyle/>
                    <a:p>
                      <a:pPr algn="ctr" fontAlgn="t"/>
                      <a:r>
                        <a:rPr lang="en-US" sz="1400" b="1" i="0" u="none" strike="noStrike">
                          <a:solidFill>
                            <a:srgbClr val="000000"/>
                          </a:solidFill>
                          <a:effectLst/>
                          <a:latin typeface="+mn-lt"/>
                        </a:rPr>
                        <a:t>IP Hospital </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solidFill>
                      <a:srgbClr val="E7F6FD"/>
                    </a:solidFill>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$430 (days 1-7)</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$250 (days 1-7)</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$100 (days 1-7)</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extLst>
                  <a:ext uri="{0D108BD9-81ED-4DB2-BD59-A6C34878D82A}">
                    <a16:rowId xmlns:a16="http://schemas.microsoft.com/office/drawing/2014/main" val="86501385"/>
                  </a:ext>
                </a:extLst>
              </a:tr>
              <a:tr h="457200">
                <a:tc>
                  <a:txBody>
                    <a:bodyPr/>
                    <a:lstStyle/>
                    <a:p>
                      <a:pPr algn="ctr" fontAlgn="t"/>
                      <a:r>
                        <a:rPr lang="en-US" sz="1400" b="1" i="0" u="none" strike="noStrike">
                          <a:solidFill>
                            <a:srgbClr val="000000"/>
                          </a:solidFill>
                          <a:effectLst/>
                          <a:latin typeface="+mn-lt"/>
                        </a:rPr>
                        <a:t>OTC</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solidFill>
                      <a:srgbClr val="E7F6FD"/>
                    </a:solidFill>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$25/quarter</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$50/quarter</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$50/quarter</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extLst>
                  <a:ext uri="{0D108BD9-81ED-4DB2-BD59-A6C34878D82A}">
                    <a16:rowId xmlns:a16="http://schemas.microsoft.com/office/drawing/2014/main" val="2725885170"/>
                  </a:ext>
                </a:extLst>
              </a:tr>
              <a:tr h="457200">
                <a:tc>
                  <a:txBody>
                    <a:bodyPr/>
                    <a:lstStyle/>
                    <a:p>
                      <a:pPr algn="ctr" fontAlgn="t"/>
                      <a:r>
                        <a:rPr lang="en-US" sz="1400" b="1" i="0" u="none" strike="noStrike">
                          <a:solidFill>
                            <a:srgbClr val="000000"/>
                          </a:solidFill>
                          <a:effectLst/>
                          <a:latin typeface="+mn-lt"/>
                        </a:rPr>
                        <a:t>Dental</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solidFill>
                      <a:srgbClr val="E7F6FD"/>
                    </a:solidFill>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Preventive Only</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$1,500 max</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tc>
                  <a:txBody>
                    <a:bodyPr/>
                    <a:lstStyle/>
                    <a:p>
                      <a:pPr marL="0" marR="0" lvl="0" indent="0" algn="ctr" defTabSz="932962" rtl="0" eaLnBrk="1" fontAlgn="b" latinLnBrk="0" hangingPunct="1">
                        <a:lnSpc>
                          <a:spcPct val="100000"/>
                        </a:lnSpc>
                        <a:spcBef>
                          <a:spcPts val="0"/>
                        </a:spcBef>
                        <a:spcAft>
                          <a:spcPts val="0"/>
                        </a:spcAft>
                        <a:buClrTx/>
                        <a:buSzTx/>
                        <a:buFontTx/>
                        <a:buNone/>
                        <a:tabLst/>
                        <a:defRPr/>
                      </a:pPr>
                      <a:r>
                        <a:rPr lang="en-US" sz="1400" b="0" i="0" u="none" strike="noStrike">
                          <a:solidFill>
                            <a:schemeClr val="tx1"/>
                          </a:solidFill>
                          <a:effectLst/>
                          <a:latin typeface="Arial" panose="020B0604020202020204" pitchFamily="34" charset="0"/>
                          <a:cs typeface="Arial" panose="020B0604020202020204" pitchFamily="34" charset="0"/>
                        </a:rPr>
                        <a:t>$1,500 max</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extLst>
                  <a:ext uri="{0D108BD9-81ED-4DB2-BD59-A6C34878D82A}">
                    <a16:rowId xmlns:a16="http://schemas.microsoft.com/office/drawing/2014/main" val="553669230"/>
                  </a:ext>
                </a:extLst>
              </a:tr>
            </a:tbl>
          </a:graphicData>
        </a:graphic>
      </p:graphicFrame>
      <p:sp>
        <p:nvSpPr>
          <p:cNvPr id="8" name="TextBox 7">
            <a:extLst>
              <a:ext uri="{FF2B5EF4-FFF2-40B4-BE49-F238E27FC236}">
                <a16:creationId xmlns:a16="http://schemas.microsoft.com/office/drawing/2014/main" id="{E7F4BD8D-38F9-2DBF-498A-D45A67A4394C}"/>
              </a:ext>
            </a:extLst>
          </p:cNvPr>
          <p:cNvSpPr txBox="1"/>
          <p:nvPr/>
        </p:nvSpPr>
        <p:spPr>
          <a:xfrm>
            <a:off x="406885" y="901568"/>
            <a:ext cx="10721978" cy="369332"/>
          </a:xfrm>
          <a:prstGeom prst="rect">
            <a:avLst/>
          </a:prstGeom>
          <a:noFill/>
        </p:spPr>
        <p:txBody>
          <a:bodyPr wrap="square" lIns="0" tIns="0" rIns="0" bIns="0" rtlCol="0">
            <a:spAutoFit/>
          </a:bodyPr>
          <a:lstStyle/>
          <a:p>
            <a:pPr algn="ctr"/>
            <a:r>
              <a:rPr lang="en-US" sz="2400" b="1">
                <a:solidFill>
                  <a:srgbClr val="0091CF"/>
                </a:solidFill>
                <a:latin typeface="Arial" panose="020B0604020202020204" pitchFamily="34" charset="0"/>
                <a:cs typeface="Arial" panose="020B0604020202020204" pitchFamily="34" charset="0"/>
              </a:rPr>
              <a:t>Northern Michigan Plans: From $0 to Premium, Options for Every Need</a:t>
            </a:r>
          </a:p>
        </p:txBody>
      </p:sp>
      <p:pic>
        <p:nvPicPr>
          <p:cNvPr id="18" name="Picture 17">
            <a:extLst>
              <a:ext uri="{FF2B5EF4-FFF2-40B4-BE49-F238E27FC236}">
                <a16:creationId xmlns:a16="http://schemas.microsoft.com/office/drawing/2014/main" id="{2D95D7FE-DA1C-4799-99ED-B0C21BCEB99B}"/>
              </a:ext>
            </a:extLst>
          </p:cNvPr>
          <p:cNvPicPr>
            <a:picLocks noChangeAspect="1"/>
          </p:cNvPicPr>
          <p:nvPr/>
        </p:nvPicPr>
        <p:blipFill>
          <a:blip r:embed="rId5"/>
          <a:srcRect l="21022" t="10207" r="21021" b="3313"/>
          <a:stretch>
            <a:fillRect/>
          </a:stretch>
        </p:blipFill>
        <p:spPr>
          <a:xfrm>
            <a:off x="7579857" y="2050274"/>
            <a:ext cx="3549006" cy="3535680"/>
          </a:xfrm>
          <a:prstGeom prst="rect">
            <a:avLst/>
          </a:prstGeom>
        </p:spPr>
      </p:pic>
    </p:spTree>
    <p:extLst>
      <p:ext uri="{BB962C8B-B14F-4D97-AF65-F5344CB8AC3E}">
        <p14:creationId xmlns:p14="http://schemas.microsoft.com/office/powerpoint/2010/main" val="3222802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F8041-241E-523D-1FFF-C272D2EA7C4A}"/>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260F9F0D-ED47-3BBA-26E8-E476C19F0EA8}"/>
              </a:ext>
            </a:extLst>
          </p:cNvPr>
          <p:cNvGraphicFramePr>
            <a:graphicFrameLocks noChangeAspect="1"/>
          </p:cNvGraphicFramePr>
          <p:nvPr>
            <p:custDataLst>
              <p:tags r:id="rId1"/>
            </p:custDataLst>
            <p:extLst>
              <p:ext uri="{D42A27DB-BD31-4B8C-83A1-F6EECF244321}">
                <p14:modId xmlns:p14="http://schemas.microsoft.com/office/powerpoint/2010/main" val="94652288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613" imgH="612" progId="TCLayout.ActiveDocument.1">
                  <p:embed/>
                </p:oleObj>
              </mc:Choice>
              <mc:Fallback>
                <p:oleObj name="think-cell Slide" r:id="rId3" imgW="613" imgH="612" progId="TCLayout.ActiveDocument.1">
                  <p:embed/>
                  <p:pic>
                    <p:nvPicPr>
                      <p:cNvPr id="7" name="think-cell data - do not delete" hidden="1">
                        <a:extLst>
                          <a:ext uri="{FF2B5EF4-FFF2-40B4-BE49-F238E27FC236}">
                            <a16:creationId xmlns:a16="http://schemas.microsoft.com/office/drawing/2014/main" id="{260F9F0D-ED47-3BBA-26E8-E476C19F0EA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94CE88F-F143-1C25-A6FD-B95D90B834B0}"/>
              </a:ext>
            </a:extLst>
          </p:cNvPr>
          <p:cNvSpPr>
            <a:spLocks noGrp="1"/>
          </p:cNvSpPr>
          <p:nvPr>
            <p:ph type="title"/>
          </p:nvPr>
        </p:nvSpPr>
        <p:spPr>
          <a:xfrm>
            <a:off x="180237" y="118591"/>
            <a:ext cx="8656320" cy="307777"/>
          </a:xfrm>
        </p:spPr>
        <p:txBody>
          <a:bodyPr vert="horz"/>
          <a:lstStyle/>
          <a:p>
            <a:r>
              <a:rPr lang="en-US" b="0"/>
              <a:t>2026 Blue Cross MA Plans </a:t>
            </a:r>
            <a:r>
              <a:rPr lang="en-US"/>
              <a:t>| Southern Michigan Plans</a:t>
            </a:r>
          </a:p>
        </p:txBody>
      </p:sp>
      <p:graphicFrame>
        <p:nvGraphicFramePr>
          <p:cNvPr id="6" name="Table 5">
            <a:extLst>
              <a:ext uri="{FF2B5EF4-FFF2-40B4-BE49-F238E27FC236}">
                <a16:creationId xmlns:a16="http://schemas.microsoft.com/office/drawing/2014/main" id="{86088FF5-FB24-6B84-A59E-4E7DD119335E}"/>
              </a:ext>
            </a:extLst>
          </p:cNvPr>
          <p:cNvGraphicFramePr>
            <a:graphicFrameLocks noGrp="1"/>
          </p:cNvGraphicFramePr>
          <p:nvPr>
            <p:extLst>
              <p:ext uri="{D42A27DB-BD31-4B8C-83A1-F6EECF244321}">
                <p14:modId xmlns:p14="http://schemas.microsoft.com/office/powerpoint/2010/main" val="1283129248"/>
              </p:ext>
            </p:extLst>
          </p:nvPr>
        </p:nvGraphicFramePr>
        <p:xfrm>
          <a:off x="4148667" y="1820362"/>
          <a:ext cx="7634930" cy="4053840"/>
        </p:xfrm>
        <a:graphic>
          <a:graphicData uri="http://schemas.openxmlformats.org/drawingml/2006/table">
            <a:tbl>
              <a:tblPr firstRow="1" bandRow="1">
                <a:tableStyleId>{912C8C85-51F0-491E-9774-3900AFEF0FD7}</a:tableStyleId>
              </a:tblPr>
              <a:tblGrid>
                <a:gridCol w="1526986">
                  <a:extLst>
                    <a:ext uri="{9D8B030D-6E8A-4147-A177-3AD203B41FA5}">
                      <a16:colId xmlns:a16="http://schemas.microsoft.com/office/drawing/2014/main" val="249668841"/>
                    </a:ext>
                  </a:extLst>
                </a:gridCol>
                <a:gridCol w="1526986">
                  <a:extLst>
                    <a:ext uri="{9D8B030D-6E8A-4147-A177-3AD203B41FA5}">
                      <a16:colId xmlns:a16="http://schemas.microsoft.com/office/drawing/2014/main" val="857831468"/>
                    </a:ext>
                  </a:extLst>
                </a:gridCol>
                <a:gridCol w="1526986">
                  <a:extLst>
                    <a:ext uri="{9D8B030D-6E8A-4147-A177-3AD203B41FA5}">
                      <a16:colId xmlns:a16="http://schemas.microsoft.com/office/drawing/2014/main" val="1574567164"/>
                    </a:ext>
                  </a:extLst>
                </a:gridCol>
                <a:gridCol w="1526986">
                  <a:extLst>
                    <a:ext uri="{9D8B030D-6E8A-4147-A177-3AD203B41FA5}">
                      <a16:colId xmlns:a16="http://schemas.microsoft.com/office/drawing/2014/main" val="2441358337"/>
                    </a:ext>
                  </a:extLst>
                </a:gridCol>
                <a:gridCol w="1526986">
                  <a:extLst>
                    <a:ext uri="{9D8B030D-6E8A-4147-A177-3AD203B41FA5}">
                      <a16:colId xmlns:a16="http://schemas.microsoft.com/office/drawing/2014/main" val="586156698"/>
                    </a:ext>
                  </a:extLst>
                </a:gridCol>
              </a:tblGrid>
              <a:tr h="306159">
                <a:tc>
                  <a:txBody>
                    <a:bodyPr/>
                    <a:lstStyle/>
                    <a:p>
                      <a:pPr algn="ctr"/>
                      <a:r>
                        <a:rPr lang="en-US" sz="1600">
                          <a:latin typeface="Arial" panose="020B0604020202020204" pitchFamily="34" charset="0"/>
                          <a:cs typeface="Arial" panose="020B0604020202020204" pitchFamily="34" charset="0"/>
                        </a:rPr>
                        <a:t>Benefit</a:t>
                      </a:r>
                    </a:p>
                  </a:txBody>
                  <a:tcPr anchor="ctr">
                    <a:lnR w="6350" cap="flat" cmpd="sng" algn="ctr">
                      <a:solidFill>
                        <a:schemeClr val="bg2"/>
                      </a:solidFill>
                      <a:prstDash val="solid"/>
                      <a:round/>
                      <a:headEnd type="none" w="med" len="med"/>
                      <a:tailEnd type="none" w="med" len="med"/>
                    </a:lnR>
                    <a:lnB w="6350" cap="flat" cmpd="sng" algn="ctr">
                      <a:solidFill>
                        <a:srgbClr val="0B4063"/>
                      </a:solidFill>
                      <a:prstDash val="solid"/>
                      <a:round/>
                      <a:headEnd type="none" w="med" len="med"/>
                      <a:tailEnd type="none" w="med" len="med"/>
                    </a:lnB>
                    <a:solidFill>
                      <a:srgbClr val="0091CF"/>
                    </a:solidFill>
                  </a:tcPr>
                </a:tc>
                <a:tc>
                  <a:txBody>
                    <a:bodyPr/>
                    <a:lstStyle/>
                    <a:p>
                      <a:pPr algn="ctr"/>
                      <a:r>
                        <a:rPr lang="en-US" sz="1600">
                          <a:latin typeface="Arial" panose="020B0604020202020204" pitchFamily="34" charset="0"/>
                          <a:cs typeface="Arial" panose="020B0604020202020204" pitchFamily="34" charset="0"/>
                        </a:rPr>
                        <a:t>Giveback</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B w="6350" cap="flat" cmpd="sng" algn="ctr">
                      <a:solidFill>
                        <a:srgbClr val="0B4063"/>
                      </a:solidFill>
                      <a:prstDash val="solid"/>
                      <a:round/>
                      <a:headEnd type="none" w="med" len="med"/>
                      <a:tailEnd type="none" w="med" len="med"/>
                    </a:lnB>
                    <a:solidFill>
                      <a:srgbClr val="0091CF"/>
                    </a:solidFill>
                  </a:tcPr>
                </a:tc>
                <a:tc>
                  <a:txBody>
                    <a:bodyPr/>
                    <a:lstStyle/>
                    <a:p>
                      <a:pPr algn="ctr"/>
                      <a:r>
                        <a:rPr lang="en-US" sz="1600">
                          <a:latin typeface="Arial" panose="020B0604020202020204" pitchFamily="34" charset="0"/>
                          <a:cs typeface="Arial" panose="020B0604020202020204" pitchFamily="34" charset="0"/>
                        </a:rPr>
                        <a:t>Secure</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B w="6350" cap="flat" cmpd="sng" algn="ctr">
                      <a:solidFill>
                        <a:srgbClr val="0B4063"/>
                      </a:solidFill>
                      <a:prstDash val="solid"/>
                      <a:round/>
                      <a:headEnd type="none" w="med" len="med"/>
                      <a:tailEnd type="none" w="med" len="med"/>
                    </a:lnB>
                    <a:solidFill>
                      <a:srgbClr val="0091CF"/>
                    </a:solidFill>
                  </a:tcPr>
                </a:tc>
                <a:tc>
                  <a:txBody>
                    <a:bodyPr/>
                    <a:lstStyle/>
                    <a:p>
                      <a:pPr algn="ctr"/>
                      <a:r>
                        <a:rPr lang="en-US" sz="1600">
                          <a:latin typeface="Arial" panose="020B0604020202020204" pitchFamily="34" charset="0"/>
                          <a:cs typeface="Arial" panose="020B0604020202020204" pitchFamily="34" charset="0"/>
                        </a:rPr>
                        <a:t>Vitality</a:t>
                      </a:r>
                    </a:p>
                  </a:txBody>
                  <a:tcPr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B w="6350" cap="flat" cmpd="sng" algn="ctr">
                      <a:solidFill>
                        <a:srgbClr val="0B4063"/>
                      </a:solidFill>
                      <a:prstDash val="solid"/>
                      <a:round/>
                      <a:headEnd type="none" w="med" len="med"/>
                      <a:tailEnd type="none" w="med" len="med"/>
                    </a:lnB>
                    <a:solidFill>
                      <a:srgbClr val="0091CF"/>
                    </a:solidFill>
                  </a:tcPr>
                </a:tc>
                <a:tc>
                  <a:txBody>
                    <a:bodyPr/>
                    <a:lstStyle/>
                    <a:p>
                      <a:pPr algn="ctr"/>
                      <a:r>
                        <a:rPr lang="en-US" sz="1600">
                          <a:latin typeface="Arial" panose="020B0604020202020204" pitchFamily="34" charset="0"/>
                          <a:cs typeface="Arial" panose="020B0604020202020204" pitchFamily="34" charset="0"/>
                        </a:rPr>
                        <a:t>Assure</a:t>
                      </a:r>
                    </a:p>
                  </a:txBody>
                  <a:tcPr anchor="ctr">
                    <a:lnL w="6350" cap="flat" cmpd="sng" algn="ctr">
                      <a:solidFill>
                        <a:schemeClr val="bg2"/>
                      </a:solidFill>
                      <a:prstDash val="solid"/>
                      <a:round/>
                      <a:headEnd type="none" w="med" len="med"/>
                      <a:tailEnd type="none" w="med" len="med"/>
                    </a:lnL>
                    <a:lnB w="6350" cap="flat" cmpd="sng" algn="ctr">
                      <a:solidFill>
                        <a:srgbClr val="0B4063"/>
                      </a:solidFill>
                      <a:prstDash val="solid"/>
                      <a:round/>
                      <a:headEnd type="none" w="med" len="med"/>
                      <a:tailEnd type="none" w="med" len="med"/>
                    </a:lnB>
                    <a:solidFill>
                      <a:srgbClr val="0091CF"/>
                    </a:solidFill>
                  </a:tcPr>
                </a:tc>
                <a:extLst>
                  <a:ext uri="{0D108BD9-81ED-4DB2-BD59-A6C34878D82A}">
                    <a16:rowId xmlns:a16="http://schemas.microsoft.com/office/drawing/2014/main" val="765829825"/>
                  </a:ext>
                </a:extLst>
              </a:tr>
              <a:tr h="457200">
                <a:tc>
                  <a:txBody>
                    <a:bodyPr/>
                    <a:lstStyle/>
                    <a:p>
                      <a:pPr algn="ctr"/>
                      <a:r>
                        <a:rPr lang="en-US" sz="1400" b="1">
                          <a:solidFill>
                            <a:schemeClr val="tx1">
                              <a:lumMod val="75000"/>
                              <a:lumOff val="25000"/>
                            </a:schemeClr>
                          </a:solidFill>
                          <a:latin typeface="Arial" panose="020B0604020202020204" pitchFamily="34" charset="0"/>
                          <a:cs typeface="Arial" panose="020B0604020202020204" pitchFamily="34" charset="0"/>
                        </a:rPr>
                        <a:t>Premium</a:t>
                      </a:r>
                    </a:p>
                  </a:txBody>
                  <a:tcPr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solidFill>
                      <a:srgbClr val="E7F6FD"/>
                    </a:solidFill>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$70 Giveback</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$0</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$38.50 –</a:t>
                      </a:r>
                    </a:p>
                    <a:p>
                      <a:pPr algn="ctr" fontAlgn="b"/>
                      <a:r>
                        <a:rPr lang="en-US" sz="1400" b="0" i="0" u="none" strike="noStrike">
                          <a:solidFill>
                            <a:schemeClr val="tx1"/>
                          </a:solidFill>
                          <a:effectLst/>
                          <a:latin typeface="Arial" panose="020B0604020202020204" pitchFamily="34" charset="0"/>
                          <a:cs typeface="Arial" panose="020B0604020202020204" pitchFamily="34" charset="0"/>
                        </a:rPr>
                        <a:t>$84.70</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tc>
                  <a:txBody>
                    <a:bodyPr/>
                    <a:lstStyle/>
                    <a:p>
                      <a:pPr algn="ctr"/>
                      <a:r>
                        <a:rPr lang="en-US" sz="1400" b="0">
                          <a:solidFill>
                            <a:schemeClr val="tx1"/>
                          </a:solidFill>
                          <a:latin typeface="Arial" panose="020B0604020202020204" pitchFamily="34" charset="0"/>
                          <a:cs typeface="Arial" panose="020B0604020202020204" pitchFamily="34" charset="0"/>
                        </a:rPr>
                        <a:t>$191.60 </a:t>
                      </a:r>
                      <a:r>
                        <a:rPr lang="en-US" sz="1400" b="0" i="0" u="none" strike="noStrike">
                          <a:solidFill>
                            <a:schemeClr val="tx1"/>
                          </a:solidFill>
                          <a:effectLst/>
                          <a:latin typeface="Arial" panose="020B0604020202020204" pitchFamily="34" charset="0"/>
                          <a:cs typeface="Arial" panose="020B0604020202020204" pitchFamily="34" charset="0"/>
                        </a:rPr>
                        <a:t>–</a:t>
                      </a:r>
                      <a:r>
                        <a:rPr lang="en-US" sz="1400" b="0">
                          <a:solidFill>
                            <a:schemeClr val="tx1"/>
                          </a:solidFill>
                          <a:latin typeface="Arial" panose="020B0604020202020204" pitchFamily="34" charset="0"/>
                          <a:cs typeface="Arial" panose="020B0604020202020204" pitchFamily="34" charset="0"/>
                        </a:rPr>
                        <a:t> $298.60</a:t>
                      </a:r>
                    </a:p>
                  </a:txBody>
                  <a:tcPr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extLst>
                  <a:ext uri="{0D108BD9-81ED-4DB2-BD59-A6C34878D82A}">
                    <a16:rowId xmlns:a16="http://schemas.microsoft.com/office/drawing/2014/main" val="186938595"/>
                  </a:ext>
                </a:extLst>
              </a:tr>
              <a:tr h="457200">
                <a:tc>
                  <a:txBody>
                    <a:bodyPr/>
                    <a:lstStyle/>
                    <a:p>
                      <a:pPr algn="ctr" fontAlgn="t"/>
                      <a:r>
                        <a:rPr lang="en-US" sz="1400" b="1" i="0" u="none" strike="noStrike">
                          <a:solidFill>
                            <a:srgbClr val="000000"/>
                          </a:solidFill>
                          <a:effectLst/>
                          <a:latin typeface="Arial" panose="020B0604020202020204" pitchFamily="34" charset="0"/>
                          <a:cs typeface="Arial" panose="020B0604020202020204" pitchFamily="34" charset="0"/>
                        </a:rPr>
                        <a:t>Medical Deductible</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solidFill>
                      <a:srgbClr val="E7F6FD"/>
                    </a:solidFill>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$650 </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No deductible</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No deductible</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No deductible</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extLst>
                  <a:ext uri="{0D108BD9-81ED-4DB2-BD59-A6C34878D82A}">
                    <a16:rowId xmlns:a16="http://schemas.microsoft.com/office/drawing/2014/main" val="3339777720"/>
                  </a:ext>
                </a:extLst>
              </a:tr>
              <a:tr h="457200">
                <a:tc>
                  <a:txBody>
                    <a:bodyPr/>
                    <a:lstStyle/>
                    <a:p>
                      <a:pPr algn="ctr" fontAlgn="t"/>
                      <a:r>
                        <a:rPr lang="en-US" sz="1400" b="1" i="0" u="none" strike="noStrike">
                          <a:solidFill>
                            <a:srgbClr val="000000"/>
                          </a:solidFill>
                          <a:effectLst/>
                          <a:latin typeface="Arial" panose="020B0604020202020204" pitchFamily="34" charset="0"/>
                          <a:cs typeface="Arial" panose="020B0604020202020204" pitchFamily="34" charset="0"/>
                        </a:rPr>
                        <a:t>RX Deductible</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solidFill>
                      <a:srgbClr val="E7F6FD"/>
                    </a:solidFill>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$150</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$150 </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No deductible</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No deductible</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extLst>
                  <a:ext uri="{0D108BD9-81ED-4DB2-BD59-A6C34878D82A}">
                    <a16:rowId xmlns:a16="http://schemas.microsoft.com/office/drawing/2014/main" val="1184798936"/>
                  </a:ext>
                </a:extLst>
              </a:tr>
              <a:tr h="457200">
                <a:tc>
                  <a:txBody>
                    <a:bodyPr/>
                    <a:lstStyle/>
                    <a:p>
                      <a:pPr algn="ctr" fontAlgn="t"/>
                      <a:r>
                        <a:rPr lang="en-US" sz="1400" b="1" i="0" u="none" strike="noStrike">
                          <a:solidFill>
                            <a:srgbClr val="000000"/>
                          </a:solidFill>
                          <a:effectLst/>
                          <a:latin typeface="Arial" panose="020B0604020202020204" pitchFamily="34" charset="0"/>
                          <a:cs typeface="Arial" panose="020B0604020202020204" pitchFamily="34" charset="0"/>
                        </a:rPr>
                        <a:t>Medical Out Of Pocket</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solidFill>
                      <a:srgbClr val="E7F6FD"/>
                    </a:solidFill>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$9,250 </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$6,750 </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$5,000 </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$4,000 </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extLst>
                  <a:ext uri="{0D108BD9-81ED-4DB2-BD59-A6C34878D82A}">
                    <a16:rowId xmlns:a16="http://schemas.microsoft.com/office/drawing/2014/main" val="1319424215"/>
                  </a:ext>
                </a:extLst>
              </a:tr>
              <a:tr h="457200">
                <a:tc>
                  <a:txBody>
                    <a:bodyPr/>
                    <a:lstStyle/>
                    <a:p>
                      <a:pPr algn="ctr" fontAlgn="t"/>
                      <a:r>
                        <a:rPr lang="en-US" sz="1400" b="1" i="0" u="none" strike="noStrike">
                          <a:solidFill>
                            <a:srgbClr val="000000"/>
                          </a:solidFill>
                          <a:effectLst/>
                          <a:latin typeface="Arial" panose="020B0604020202020204" pitchFamily="34" charset="0"/>
                          <a:cs typeface="Arial" panose="020B0604020202020204" pitchFamily="34" charset="0"/>
                        </a:rPr>
                        <a:t>Specialist</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solidFill>
                      <a:srgbClr val="E7F6FD"/>
                    </a:solidFill>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$55</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$45</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$30</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$10</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extLst>
                  <a:ext uri="{0D108BD9-81ED-4DB2-BD59-A6C34878D82A}">
                    <a16:rowId xmlns:a16="http://schemas.microsoft.com/office/drawing/2014/main" val="394920651"/>
                  </a:ext>
                </a:extLst>
              </a:tr>
              <a:tr h="457200">
                <a:tc>
                  <a:txBody>
                    <a:bodyPr/>
                    <a:lstStyle/>
                    <a:p>
                      <a:pPr algn="ctr" fontAlgn="t"/>
                      <a:r>
                        <a:rPr lang="en-US" sz="1400" b="1" i="0" u="none" strike="noStrike">
                          <a:solidFill>
                            <a:srgbClr val="000000"/>
                          </a:solidFill>
                          <a:effectLst/>
                          <a:latin typeface="Arial" panose="020B0604020202020204" pitchFamily="34" charset="0"/>
                          <a:cs typeface="Arial" panose="020B0604020202020204" pitchFamily="34" charset="0"/>
                        </a:rPr>
                        <a:t>IP Hospital </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solidFill>
                      <a:srgbClr val="E7F6FD"/>
                    </a:solidFill>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$385 (days 1-7)</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$375 (days 1-7)</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$250 (days 1-7)</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$100 (days 1-7)</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extLst>
                  <a:ext uri="{0D108BD9-81ED-4DB2-BD59-A6C34878D82A}">
                    <a16:rowId xmlns:a16="http://schemas.microsoft.com/office/drawing/2014/main" val="2270963642"/>
                  </a:ext>
                </a:extLst>
              </a:tr>
              <a:tr h="457200">
                <a:tc>
                  <a:txBody>
                    <a:bodyPr/>
                    <a:lstStyle/>
                    <a:p>
                      <a:pPr algn="ctr" fontAlgn="t"/>
                      <a:r>
                        <a:rPr lang="en-US" sz="1400" b="1" i="0" u="none" strike="noStrike">
                          <a:solidFill>
                            <a:srgbClr val="000000"/>
                          </a:solidFill>
                          <a:effectLst/>
                          <a:latin typeface="Arial" panose="020B0604020202020204" pitchFamily="34" charset="0"/>
                          <a:cs typeface="Arial" panose="020B0604020202020204" pitchFamily="34" charset="0"/>
                        </a:rPr>
                        <a:t>OTC</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solidFill>
                      <a:srgbClr val="E7F6FD"/>
                    </a:solidFill>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Not covered</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$40/quarter</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$50/quarter</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$50/quarter</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extLst>
                  <a:ext uri="{0D108BD9-81ED-4DB2-BD59-A6C34878D82A}">
                    <a16:rowId xmlns:a16="http://schemas.microsoft.com/office/drawing/2014/main" val="2423114155"/>
                  </a:ext>
                </a:extLst>
              </a:tr>
              <a:tr h="457200">
                <a:tc>
                  <a:txBody>
                    <a:bodyPr/>
                    <a:lstStyle/>
                    <a:p>
                      <a:pPr algn="ctr" fontAlgn="t"/>
                      <a:r>
                        <a:rPr lang="en-US" sz="1400" b="1" i="0" u="none" strike="noStrike">
                          <a:solidFill>
                            <a:srgbClr val="000000"/>
                          </a:solidFill>
                          <a:effectLst/>
                          <a:latin typeface="Arial" panose="020B0604020202020204" pitchFamily="34" charset="0"/>
                          <a:cs typeface="Arial" panose="020B0604020202020204" pitchFamily="34" charset="0"/>
                        </a:rPr>
                        <a:t>Dental</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solidFill>
                      <a:srgbClr val="E7F6FD"/>
                    </a:solidFill>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Preventive Only</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$1,000 max</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tc>
                  <a:txBody>
                    <a:bodyPr/>
                    <a:lstStyle/>
                    <a:p>
                      <a:pPr algn="ctr" fontAlgn="b"/>
                      <a:r>
                        <a:rPr lang="en-US" sz="1400" b="0" i="0" u="none" strike="noStrike">
                          <a:solidFill>
                            <a:schemeClr val="tx1"/>
                          </a:solidFill>
                          <a:effectLst/>
                          <a:latin typeface="Arial" panose="020B0604020202020204" pitchFamily="34" charset="0"/>
                          <a:cs typeface="Arial" panose="020B0604020202020204" pitchFamily="34" charset="0"/>
                        </a:rPr>
                        <a:t>$1,500 max</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tc>
                  <a:txBody>
                    <a:bodyPr/>
                    <a:lstStyle/>
                    <a:p>
                      <a:pPr marL="0" marR="0" lvl="0" indent="0" algn="ctr" defTabSz="932962" rtl="0" eaLnBrk="1" fontAlgn="b" latinLnBrk="0" hangingPunct="1">
                        <a:lnSpc>
                          <a:spcPct val="100000"/>
                        </a:lnSpc>
                        <a:spcBef>
                          <a:spcPts val="0"/>
                        </a:spcBef>
                        <a:spcAft>
                          <a:spcPts val="0"/>
                        </a:spcAft>
                        <a:buClrTx/>
                        <a:buSzTx/>
                        <a:buFontTx/>
                        <a:buNone/>
                        <a:tabLst/>
                        <a:defRPr/>
                      </a:pPr>
                      <a:r>
                        <a:rPr lang="en-US" sz="1400" b="0" i="0" u="none" strike="noStrike">
                          <a:solidFill>
                            <a:schemeClr val="tx1"/>
                          </a:solidFill>
                          <a:effectLst/>
                          <a:latin typeface="Arial" panose="020B0604020202020204" pitchFamily="34" charset="0"/>
                          <a:cs typeface="Arial" panose="020B0604020202020204" pitchFamily="34" charset="0"/>
                        </a:rPr>
                        <a:t>$1,500 max</a:t>
                      </a:r>
                    </a:p>
                  </a:txBody>
                  <a:tcPr marL="6350" marR="6350" marT="6350" marB="0"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extLst>
                  <a:ext uri="{0D108BD9-81ED-4DB2-BD59-A6C34878D82A}">
                    <a16:rowId xmlns:a16="http://schemas.microsoft.com/office/drawing/2014/main" val="510113290"/>
                  </a:ext>
                </a:extLst>
              </a:tr>
            </a:tbl>
          </a:graphicData>
        </a:graphic>
      </p:graphicFrame>
      <p:pic>
        <p:nvPicPr>
          <p:cNvPr id="3" name="Picture 2">
            <a:extLst>
              <a:ext uri="{FF2B5EF4-FFF2-40B4-BE49-F238E27FC236}">
                <a16:creationId xmlns:a16="http://schemas.microsoft.com/office/drawing/2014/main" id="{E553C0F0-D26C-A629-EE29-9A9F2B375C72}"/>
              </a:ext>
            </a:extLst>
          </p:cNvPr>
          <p:cNvPicPr>
            <a:picLocks noChangeAspect="1"/>
          </p:cNvPicPr>
          <p:nvPr/>
        </p:nvPicPr>
        <p:blipFill>
          <a:blip r:embed="rId5"/>
          <a:srcRect l="22355" t="10327" r="21021" b="1846"/>
          <a:stretch>
            <a:fillRect/>
          </a:stretch>
        </p:blipFill>
        <p:spPr>
          <a:xfrm>
            <a:off x="408403" y="2031907"/>
            <a:ext cx="3447140" cy="3569791"/>
          </a:xfrm>
          <a:prstGeom prst="rect">
            <a:avLst/>
          </a:prstGeom>
        </p:spPr>
      </p:pic>
      <p:sp>
        <p:nvSpPr>
          <p:cNvPr id="5" name="TextBox 4">
            <a:extLst>
              <a:ext uri="{FF2B5EF4-FFF2-40B4-BE49-F238E27FC236}">
                <a16:creationId xmlns:a16="http://schemas.microsoft.com/office/drawing/2014/main" id="{E0C0C0DC-668A-E414-6CD4-7843D55F13EF}"/>
              </a:ext>
            </a:extLst>
          </p:cNvPr>
          <p:cNvSpPr txBox="1"/>
          <p:nvPr/>
        </p:nvSpPr>
        <p:spPr>
          <a:xfrm>
            <a:off x="406885" y="901568"/>
            <a:ext cx="10721978" cy="369332"/>
          </a:xfrm>
          <a:prstGeom prst="rect">
            <a:avLst/>
          </a:prstGeom>
          <a:noFill/>
        </p:spPr>
        <p:txBody>
          <a:bodyPr wrap="square" lIns="0" tIns="0" rIns="0" bIns="0" rtlCol="0">
            <a:spAutoFit/>
          </a:bodyPr>
          <a:lstStyle/>
          <a:p>
            <a:pPr algn="ctr"/>
            <a:r>
              <a:rPr lang="en-US" sz="2400" b="1">
                <a:solidFill>
                  <a:srgbClr val="0091CF"/>
                </a:solidFill>
                <a:latin typeface="Arial" panose="020B0604020202020204" pitchFamily="34" charset="0"/>
                <a:cs typeface="Arial" panose="020B0604020202020204" pitchFamily="34" charset="0"/>
              </a:rPr>
              <a:t>From Giveback to Premium, Southern Michigan has it all</a:t>
            </a:r>
          </a:p>
        </p:txBody>
      </p:sp>
    </p:spTree>
    <p:extLst>
      <p:ext uri="{BB962C8B-B14F-4D97-AF65-F5344CB8AC3E}">
        <p14:creationId xmlns:p14="http://schemas.microsoft.com/office/powerpoint/2010/main" val="183861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40C327C-E38D-8579-7501-85D978A2C2BE}"/>
              </a:ext>
            </a:extLst>
          </p:cNvPr>
          <p:cNvGraphicFramePr>
            <a:graphicFrameLocks noChangeAspect="1"/>
          </p:cNvGraphicFramePr>
          <p:nvPr>
            <p:custDataLst>
              <p:tags r:id="rId1"/>
            </p:custDataLst>
            <p:extLst>
              <p:ext uri="{D42A27DB-BD31-4B8C-83A1-F6EECF244321}">
                <p14:modId xmlns:p14="http://schemas.microsoft.com/office/powerpoint/2010/main" val="6523066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613" imgH="612" progId="TCLayout.ActiveDocument.1">
                  <p:embed/>
                </p:oleObj>
              </mc:Choice>
              <mc:Fallback>
                <p:oleObj name="think-cell Slide" r:id="rId3" imgW="613" imgH="612" progId="TCLayout.ActiveDocument.1">
                  <p:embed/>
                  <p:pic>
                    <p:nvPicPr>
                      <p:cNvPr id="4" name="think-cell data - do not delete" hidden="1">
                        <a:extLst>
                          <a:ext uri="{FF2B5EF4-FFF2-40B4-BE49-F238E27FC236}">
                            <a16:creationId xmlns:a16="http://schemas.microsoft.com/office/drawing/2014/main" id="{840C327C-E38D-8579-7501-85D978A2C2B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2" name="Rectangle 11">
            <a:extLst>
              <a:ext uri="{FF2B5EF4-FFF2-40B4-BE49-F238E27FC236}">
                <a16:creationId xmlns:a16="http://schemas.microsoft.com/office/drawing/2014/main" id="{69D41334-DE8E-7625-1F50-4F45B3462C68}"/>
              </a:ext>
            </a:extLst>
          </p:cNvPr>
          <p:cNvSpPr/>
          <p:nvPr/>
        </p:nvSpPr>
        <p:spPr bwMode="auto">
          <a:xfrm>
            <a:off x="8083168" y="3416692"/>
            <a:ext cx="3327782" cy="2229180"/>
          </a:xfrm>
          <a:prstGeom prst="rect">
            <a:avLst/>
          </a:prstGeom>
          <a:solidFill>
            <a:srgbClr val="0063A4"/>
          </a:solidFill>
          <a:ln w="9525">
            <a:noFill/>
            <a:miter lim="800000"/>
            <a:headEnd/>
            <a:tailEnd/>
          </a:ln>
          <a:effectLst/>
        </p:spPr>
        <p:txBody>
          <a:bodyPr vert="horz" wrap="none" lIns="91430" tIns="45715" rIns="91430" bIns="45715" numCol="1" rtlCol="0" anchor="ctr" anchorCtr="0" compatLnSpc="1">
            <a:prstTxWarp prst="textNoShape">
              <a:avLst/>
            </a:prstTxWarp>
            <a:noAutofit/>
          </a:bodyPr>
          <a:lstStyle/>
          <a:p>
            <a:pPr algn="l"/>
            <a:endParaRPr lang="en-US">
              <a:latin typeface="+mn-lt"/>
            </a:endParaRPr>
          </a:p>
        </p:txBody>
      </p:sp>
      <p:sp>
        <p:nvSpPr>
          <p:cNvPr id="6" name="Title 1">
            <a:extLst>
              <a:ext uri="{FF2B5EF4-FFF2-40B4-BE49-F238E27FC236}">
                <a16:creationId xmlns:a16="http://schemas.microsoft.com/office/drawing/2014/main" id="{18211277-54F0-CE68-B01E-E848CEAC8FE0}"/>
              </a:ext>
            </a:extLst>
          </p:cNvPr>
          <p:cNvSpPr>
            <a:spLocks noGrp="1"/>
          </p:cNvSpPr>
          <p:nvPr>
            <p:ph type="title"/>
          </p:nvPr>
        </p:nvSpPr>
        <p:spPr>
          <a:xfrm>
            <a:off x="180237" y="118591"/>
            <a:ext cx="8656320" cy="307777"/>
          </a:xfrm>
        </p:spPr>
        <p:txBody>
          <a:bodyPr vert="horz"/>
          <a:lstStyle/>
          <a:p>
            <a:r>
              <a:rPr lang="en-US" b="0"/>
              <a:t>2026 Blue Cross MA Plans </a:t>
            </a:r>
            <a:r>
              <a:rPr lang="en-US"/>
              <a:t>| Medicare Supplement</a:t>
            </a:r>
          </a:p>
        </p:txBody>
      </p:sp>
      <p:graphicFrame>
        <p:nvGraphicFramePr>
          <p:cNvPr id="5" name="Table 4">
            <a:extLst>
              <a:ext uri="{FF2B5EF4-FFF2-40B4-BE49-F238E27FC236}">
                <a16:creationId xmlns:a16="http://schemas.microsoft.com/office/drawing/2014/main" id="{17C96ECC-0821-6C8E-DB16-A8A4D0F8AFE7}"/>
              </a:ext>
            </a:extLst>
          </p:cNvPr>
          <p:cNvGraphicFramePr>
            <a:graphicFrameLocks noGrp="1"/>
          </p:cNvGraphicFramePr>
          <p:nvPr>
            <p:extLst>
              <p:ext uri="{D42A27DB-BD31-4B8C-83A1-F6EECF244321}">
                <p14:modId xmlns:p14="http://schemas.microsoft.com/office/powerpoint/2010/main" val="2960565419"/>
              </p:ext>
            </p:extLst>
          </p:nvPr>
        </p:nvGraphicFramePr>
        <p:xfrm>
          <a:off x="336024" y="989135"/>
          <a:ext cx="7463918" cy="1981200"/>
        </p:xfrm>
        <a:graphic>
          <a:graphicData uri="http://schemas.openxmlformats.org/drawingml/2006/table">
            <a:tbl>
              <a:tblPr firstRow="1" bandRow="1">
                <a:tableStyleId>{F2DE63D5-997A-4646-A377-4702673A728D}</a:tableStyleId>
              </a:tblPr>
              <a:tblGrid>
                <a:gridCol w="2153788">
                  <a:extLst>
                    <a:ext uri="{9D8B030D-6E8A-4147-A177-3AD203B41FA5}">
                      <a16:colId xmlns:a16="http://schemas.microsoft.com/office/drawing/2014/main" val="1595123742"/>
                    </a:ext>
                  </a:extLst>
                </a:gridCol>
                <a:gridCol w="5310130">
                  <a:extLst>
                    <a:ext uri="{9D8B030D-6E8A-4147-A177-3AD203B41FA5}">
                      <a16:colId xmlns:a16="http://schemas.microsoft.com/office/drawing/2014/main" val="489377258"/>
                    </a:ext>
                  </a:extLst>
                </a:gridCol>
              </a:tblGrid>
              <a:tr h="370840">
                <a:tc>
                  <a:txBody>
                    <a:bodyPr/>
                    <a:lstStyle/>
                    <a:p>
                      <a:pPr algn="ctr"/>
                      <a:r>
                        <a:rPr lang="en-US" sz="1600" b="1" u="none" strike="noStrike" baseline="0">
                          <a:latin typeface="Arial" panose="020B0604020202020204" pitchFamily="34" charset="0"/>
                          <a:cs typeface="Arial" panose="020B0604020202020204" pitchFamily="34" charset="0"/>
                        </a:rPr>
                        <a:t>Two Medicare</a:t>
                      </a:r>
                    </a:p>
                    <a:p>
                      <a:pPr algn="ctr"/>
                      <a:r>
                        <a:rPr lang="en-US" sz="1600" b="1" u="none" strike="noStrike" baseline="0">
                          <a:latin typeface="Arial" panose="020B0604020202020204" pitchFamily="34" charset="0"/>
                          <a:cs typeface="Arial" panose="020B0604020202020204" pitchFamily="34" charset="0"/>
                        </a:rPr>
                        <a:t>Supplement plans</a:t>
                      </a:r>
                    </a:p>
                  </a:txBody>
                  <a:tcPr anchor="ctr">
                    <a:lnL w="6350" cap="flat" cmpd="sng" algn="ctr">
                      <a:solidFill>
                        <a:srgbClr val="0B4063"/>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tc>
                  <a:txBody>
                    <a:bodyPr/>
                    <a:lstStyle/>
                    <a:p>
                      <a:pPr marL="0" marR="0" lvl="0" indent="0" algn="ctr" defTabSz="932962" rtl="0" eaLnBrk="1" fontAlgn="auto" latinLnBrk="0" hangingPunct="1">
                        <a:lnSpc>
                          <a:spcPct val="100000"/>
                        </a:lnSpc>
                        <a:spcBef>
                          <a:spcPts val="0"/>
                        </a:spcBef>
                        <a:spcAft>
                          <a:spcPts val="0"/>
                        </a:spcAft>
                        <a:buClrTx/>
                        <a:buSzTx/>
                        <a:buFontTx/>
                        <a:buNone/>
                        <a:tabLst/>
                        <a:defRPr/>
                      </a:pPr>
                      <a:r>
                        <a:rPr lang="en-US" sz="1600" b="1" u="none" strike="noStrike" baseline="0">
                          <a:latin typeface="Arial" panose="020B0604020202020204" pitchFamily="34" charset="0"/>
                          <a:cs typeface="Arial" panose="020B0604020202020204" pitchFamily="34" charset="0"/>
                        </a:rPr>
                        <a:t>May be best for</a:t>
                      </a:r>
                    </a:p>
                  </a:txBody>
                  <a:tcPr anchor="ctr">
                    <a:lnL w="6350" cap="flat" cmpd="sng" algn="ctr">
                      <a:solidFill>
                        <a:schemeClr val="bg2"/>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extLst>
                  <a:ext uri="{0D108BD9-81ED-4DB2-BD59-A6C34878D82A}">
                    <a16:rowId xmlns:a16="http://schemas.microsoft.com/office/drawing/2014/main" val="3887273361"/>
                  </a:ext>
                </a:extLst>
              </a:tr>
              <a:tr h="370840">
                <a:tc>
                  <a:txBody>
                    <a:bodyPr/>
                    <a:lstStyle/>
                    <a:p>
                      <a:pPr algn="ctr"/>
                      <a:r>
                        <a:rPr lang="en-US" sz="1600" b="0" u="none" strike="noStrike" baseline="0">
                          <a:latin typeface="Arial" panose="020B0604020202020204" pitchFamily="34" charset="0"/>
                          <a:cs typeface="Arial" panose="020B0604020202020204" pitchFamily="34" charset="0"/>
                        </a:rPr>
                        <a:t>Plan G </a:t>
                      </a:r>
                      <a:endParaRPr lang="en-US" sz="1600">
                        <a:latin typeface="Arial" panose="020B0604020202020204" pitchFamily="34" charset="0"/>
                        <a:cs typeface="Arial" panose="020B0604020202020204" pitchFamily="34" charset="0"/>
                      </a:endParaRPr>
                    </a:p>
                  </a:txBody>
                  <a:tcPr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solidFill>
                      <a:srgbClr val="E7F6FD"/>
                    </a:solidFill>
                  </a:tcPr>
                </a:tc>
                <a:tc>
                  <a:txBody>
                    <a:bodyPr/>
                    <a:lstStyle/>
                    <a:p>
                      <a:pPr algn="ctr"/>
                      <a:r>
                        <a:rPr lang="en-US" sz="1600" b="0" u="none" strike="noStrike" baseline="0">
                          <a:latin typeface="Arial" panose="020B0604020202020204" pitchFamily="34" charset="0"/>
                          <a:cs typeface="Arial" panose="020B0604020202020204" pitchFamily="34" charset="0"/>
                        </a:rPr>
                        <a:t>Members who want comprehensive coverage with</a:t>
                      </a:r>
                    </a:p>
                    <a:p>
                      <a:pPr algn="ctr"/>
                      <a:r>
                        <a:rPr lang="en-US" sz="1600" b="0" u="none" strike="noStrike" baseline="0">
                          <a:latin typeface="Arial" panose="020B0604020202020204" pitchFamily="34" charset="0"/>
                          <a:cs typeface="Arial" panose="020B0604020202020204" pitchFamily="34" charset="0"/>
                        </a:rPr>
                        <a:t>predictable costs and minimal out-of-pocket expenses</a:t>
                      </a:r>
                    </a:p>
                  </a:txBody>
                  <a:tcPr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noFill/>
                  </a:tcPr>
                </a:tc>
                <a:extLst>
                  <a:ext uri="{0D108BD9-81ED-4DB2-BD59-A6C34878D82A}">
                    <a16:rowId xmlns:a16="http://schemas.microsoft.com/office/drawing/2014/main" val="3824163624"/>
                  </a:ext>
                </a:extLst>
              </a:tr>
              <a:tr h="370840">
                <a:tc>
                  <a:txBody>
                    <a:bodyPr/>
                    <a:lstStyle/>
                    <a:p>
                      <a:pPr algn="ctr"/>
                      <a:r>
                        <a:rPr lang="en-US" sz="1600" b="0" u="none" strike="noStrike" baseline="0">
                          <a:latin typeface="Arial" panose="020B0604020202020204" pitchFamily="34" charset="0"/>
                          <a:cs typeface="Arial" panose="020B0604020202020204" pitchFamily="34" charset="0"/>
                        </a:rPr>
                        <a:t>High-Deductible</a:t>
                      </a:r>
                    </a:p>
                    <a:p>
                      <a:pPr algn="ctr"/>
                      <a:r>
                        <a:rPr lang="en-US" sz="1600" b="0" u="none" strike="noStrike" baseline="0">
                          <a:latin typeface="Arial" panose="020B0604020202020204" pitchFamily="34" charset="0"/>
                          <a:cs typeface="Arial" panose="020B0604020202020204" pitchFamily="34" charset="0"/>
                        </a:rPr>
                        <a:t>Plan G</a:t>
                      </a:r>
                    </a:p>
                    <a:p>
                      <a:pPr algn="ctr"/>
                      <a:endParaRPr lang="en-US" sz="1600">
                        <a:latin typeface="Arial" panose="020B0604020202020204" pitchFamily="34" charset="0"/>
                        <a:cs typeface="Arial" panose="020B0604020202020204" pitchFamily="34" charset="0"/>
                      </a:endParaRPr>
                    </a:p>
                  </a:txBody>
                  <a:tcPr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solidFill>
                      <a:srgbClr val="E7F6FD"/>
                    </a:solidFill>
                  </a:tcPr>
                </a:tc>
                <a:tc>
                  <a:txBody>
                    <a:bodyPr/>
                    <a:lstStyle/>
                    <a:p>
                      <a:pPr algn="ctr"/>
                      <a:r>
                        <a:rPr lang="en-US" sz="1600" b="0" u="none" strike="noStrike" baseline="0">
                          <a:latin typeface="Arial" panose="020B0604020202020204" pitchFamily="34" charset="0"/>
                          <a:cs typeface="Arial" panose="020B0604020202020204" pitchFamily="34" charset="0"/>
                        </a:rPr>
                        <a:t>Healthier members seeking lower monthly</a:t>
                      </a:r>
                    </a:p>
                    <a:p>
                      <a:pPr algn="ctr"/>
                      <a:r>
                        <a:rPr lang="en-US" sz="1600" b="0" u="none" strike="noStrike" baseline="0">
                          <a:latin typeface="Arial" panose="020B0604020202020204" pitchFamily="34" charset="0"/>
                          <a:cs typeface="Arial" panose="020B0604020202020204" pitchFamily="34" charset="0"/>
                        </a:rPr>
                        <a:t>premiums and willing to cover more upfront costs</a:t>
                      </a:r>
                    </a:p>
                    <a:p>
                      <a:pPr algn="ctr"/>
                      <a:r>
                        <a:rPr lang="en-US" sz="1600" b="0" u="none" strike="noStrike" baseline="0">
                          <a:latin typeface="Arial" panose="020B0604020202020204" pitchFamily="34" charset="0"/>
                          <a:cs typeface="Arial" panose="020B0604020202020204" pitchFamily="34" charset="0"/>
                        </a:rPr>
                        <a:t>before the plan pays</a:t>
                      </a:r>
                      <a:endParaRPr lang="en-US" sz="1600">
                        <a:latin typeface="Arial" panose="020B0604020202020204" pitchFamily="34" charset="0"/>
                        <a:cs typeface="Arial" panose="020B0604020202020204" pitchFamily="34" charset="0"/>
                      </a:endParaRPr>
                    </a:p>
                  </a:txBody>
                  <a:tcPr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noFill/>
                  </a:tcPr>
                </a:tc>
                <a:extLst>
                  <a:ext uri="{0D108BD9-81ED-4DB2-BD59-A6C34878D82A}">
                    <a16:rowId xmlns:a16="http://schemas.microsoft.com/office/drawing/2014/main" val="404830873"/>
                  </a:ext>
                </a:extLst>
              </a:tr>
            </a:tbl>
          </a:graphicData>
        </a:graphic>
      </p:graphicFrame>
      <p:sp>
        <p:nvSpPr>
          <p:cNvPr id="9" name="TextBox 8">
            <a:extLst>
              <a:ext uri="{FF2B5EF4-FFF2-40B4-BE49-F238E27FC236}">
                <a16:creationId xmlns:a16="http://schemas.microsoft.com/office/drawing/2014/main" id="{F6DEE9CE-9801-F718-DBE1-4E8D98B97D6F}"/>
              </a:ext>
            </a:extLst>
          </p:cNvPr>
          <p:cNvSpPr txBox="1"/>
          <p:nvPr/>
        </p:nvSpPr>
        <p:spPr>
          <a:xfrm>
            <a:off x="8242444" y="1117960"/>
            <a:ext cx="3613532" cy="1723549"/>
          </a:xfrm>
          <a:prstGeom prst="rect">
            <a:avLst/>
          </a:prstGeom>
          <a:noFill/>
        </p:spPr>
        <p:txBody>
          <a:bodyPr wrap="square" lIns="0" tIns="0" rIns="0" bIns="0" rtlCol="0">
            <a:spAutoFit/>
          </a:bodyPr>
          <a:lstStyle>
            <a:defPPr>
              <a:defRPr lang="en-US"/>
            </a:defPPr>
            <a:lvl1pPr algn="ctr">
              <a:defRPr sz="2000" b="1" i="1">
                <a:solidFill>
                  <a:srgbClr val="0B4063"/>
                </a:solidFill>
              </a:defRPr>
            </a:lvl1pPr>
          </a:lstStyle>
          <a:p>
            <a:r>
              <a:rPr lang="en-US" sz="1600" b="0">
                <a:latin typeface="Arial" panose="020B0604020202020204" pitchFamily="34" charset="0"/>
                <a:cs typeface="Arial" panose="020B0604020202020204" pitchFamily="34" charset="0"/>
              </a:rPr>
              <a:t>While there are 10 standard Medigap plans and two high-deductible options available nationally, Blue Cross highlights Medicare Supplement Plan G and High-Deductible Plan G as recommended choices for most members.</a:t>
            </a:r>
          </a:p>
        </p:txBody>
      </p:sp>
      <p:graphicFrame>
        <p:nvGraphicFramePr>
          <p:cNvPr id="10" name="Table 9">
            <a:extLst>
              <a:ext uri="{FF2B5EF4-FFF2-40B4-BE49-F238E27FC236}">
                <a16:creationId xmlns:a16="http://schemas.microsoft.com/office/drawing/2014/main" id="{67853025-795F-4446-96F7-53ED3774E024}"/>
              </a:ext>
            </a:extLst>
          </p:cNvPr>
          <p:cNvGraphicFramePr>
            <a:graphicFrameLocks noGrp="1"/>
          </p:cNvGraphicFramePr>
          <p:nvPr>
            <p:extLst>
              <p:ext uri="{D42A27DB-BD31-4B8C-83A1-F6EECF244321}">
                <p14:modId xmlns:p14="http://schemas.microsoft.com/office/powerpoint/2010/main" val="4035456535"/>
              </p:ext>
            </p:extLst>
          </p:nvPr>
        </p:nvGraphicFramePr>
        <p:xfrm>
          <a:off x="374983" y="3241706"/>
          <a:ext cx="7423794" cy="2971296"/>
        </p:xfrm>
        <a:graphic>
          <a:graphicData uri="http://schemas.openxmlformats.org/drawingml/2006/table">
            <a:tbl>
              <a:tblPr firstRow="1" bandRow="1">
                <a:tableStyleId>{1FECB4D8-DB02-4DC6-A0A2-4F2EBAE1DC90}</a:tableStyleId>
              </a:tblPr>
              <a:tblGrid>
                <a:gridCol w="3669479">
                  <a:extLst>
                    <a:ext uri="{9D8B030D-6E8A-4147-A177-3AD203B41FA5}">
                      <a16:colId xmlns:a16="http://schemas.microsoft.com/office/drawing/2014/main" val="3517516235"/>
                    </a:ext>
                  </a:extLst>
                </a:gridCol>
                <a:gridCol w="3754315">
                  <a:extLst>
                    <a:ext uri="{9D8B030D-6E8A-4147-A177-3AD203B41FA5}">
                      <a16:colId xmlns:a16="http://schemas.microsoft.com/office/drawing/2014/main" val="1781007437"/>
                    </a:ext>
                  </a:extLst>
                </a:gridCol>
              </a:tblGrid>
              <a:tr h="370840">
                <a:tc>
                  <a:txBody>
                    <a:bodyPr/>
                    <a:lstStyle/>
                    <a:p>
                      <a:pPr algn="ctr"/>
                      <a:r>
                        <a:rPr lang="en-US"/>
                        <a:t>Service</a:t>
                      </a:r>
                    </a:p>
                  </a:txBody>
                  <a:tcPr anchor="ctr">
                    <a:lnL w="6350" cap="flat" cmpd="sng" algn="ctr">
                      <a:solidFill>
                        <a:srgbClr val="0B4063"/>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tc>
                  <a:txBody>
                    <a:bodyPr/>
                    <a:lstStyle/>
                    <a:p>
                      <a:pPr algn="ctr"/>
                      <a:r>
                        <a:rPr lang="en-US"/>
                        <a:t>What Members Pay</a:t>
                      </a:r>
                    </a:p>
                  </a:txBody>
                  <a:tcPr anchor="ctr">
                    <a:lnL w="6350" cap="flat" cmpd="sng" algn="ctr">
                      <a:solidFill>
                        <a:schemeClr val="bg2"/>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extLst>
                  <a:ext uri="{0D108BD9-81ED-4DB2-BD59-A6C34878D82A}">
                    <a16:rowId xmlns:a16="http://schemas.microsoft.com/office/drawing/2014/main" val="2946669068"/>
                  </a:ext>
                </a:extLst>
              </a:tr>
              <a:tr h="370840">
                <a:tc gridSpan="2">
                  <a:txBody>
                    <a:bodyPr/>
                    <a:lstStyle/>
                    <a:p>
                      <a:pPr algn="ctr"/>
                      <a:r>
                        <a:rPr lang="en-US" b="1"/>
                        <a:t>Medicare Part A hospital coverage</a:t>
                      </a:r>
                    </a:p>
                  </a:txBody>
                  <a:tcPr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solidFill>
                      <a:srgbClr val="E7F6FD"/>
                    </a:solidFill>
                  </a:tcPr>
                </a:tc>
                <a:tc hMerge="1">
                  <a:txBody>
                    <a:bodyPr/>
                    <a:lstStyle/>
                    <a:p>
                      <a:pPr algn="ctr"/>
                      <a:endParaRPr lang="en-US" b="1"/>
                    </a:p>
                  </a:txBody>
                  <a:tcPr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solidFill>
                      <a:srgbClr val="E7F6FD"/>
                    </a:solidFill>
                  </a:tcPr>
                </a:tc>
                <a:extLst>
                  <a:ext uri="{0D108BD9-81ED-4DB2-BD59-A6C34878D82A}">
                    <a16:rowId xmlns:a16="http://schemas.microsoft.com/office/drawing/2014/main" val="831472788"/>
                  </a:ext>
                </a:extLst>
              </a:tr>
              <a:tr h="370840">
                <a:tc>
                  <a:txBody>
                    <a:bodyPr/>
                    <a:lstStyle/>
                    <a:p>
                      <a:pPr algn="ctr"/>
                      <a:r>
                        <a:rPr lang="en-US"/>
                        <a:t>Deductible</a:t>
                      </a:r>
                    </a:p>
                  </a:txBody>
                  <a:tcPr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tc>
                  <a:txBody>
                    <a:bodyPr/>
                    <a:lstStyle/>
                    <a:p>
                      <a:pPr algn="ctr"/>
                      <a:r>
                        <a:rPr lang="en-US"/>
                        <a:t>$0</a:t>
                      </a:r>
                    </a:p>
                  </a:txBody>
                  <a:tcPr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extLst>
                  <a:ext uri="{0D108BD9-81ED-4DB2-BD59-A6C34878D82A}">
                    <a16:rowId xmlns:a16="http://schemas.microsoft.com/office/drawing/2014/main" val="1332166116"/>
                  </a:ext>
                </a:extLst>
              </a:tr>
              <a:tr h="370840">
                <a:tc>
                  <a:txBody>
                    <a:bodyPr/>
                    <a:lstStyle/>
                    <a:p>
                      <a:pPr algn="ctr"/>
                      <a:r>
                        <a:rPr lang="en-US"/>
                        <a:t>First 60 days of care</a:t>
                      </a:r>
                    </a:p>
                  </a:txBody>
                  <a:tcPr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noFill/>
                  </a:tcPr>
                </a:tc>
                <a:tc>
                  <a:txBody>
                    <a:bodyPr/>
                    <a:lstStyle/>
                    <a:p>
                      <a:pPr algn="ctr"/>
                      <a:r>
                        <a:rPr lang="en-US"/>
                        <a:t>$0</a:t>
                      </a:r>
                    </a:p>
                  </a:txBody>
                  <a:tcPr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noFill/>
                  </a:tcPr>
                </a:tc>
                <a:extLst>
                  <a:ext uri="{0D108BD9-81ED-4DB2-BD59-A6C34878D82A}">
                    <a16:rowId xmlns:a16="http://schemas.microsoft.com/office/drawing/2014/main" val="4272139066"/>
                  </a:ext>
                </a:extLst>
              </a:tr>
              <a:tr h="370840">
                <a:tc>
                  <a:txBody>
                    <a:bodyPr/>
                    <a:lstStyle/>
                    <a:p>
                      <a:pPr algn="ctr"/>
                      <a:r>
                        <a:rPr lang="en-US"/>
                        <a:t>Emergency care outside of US</a:t>
                      </a:r>
                    </a:p>
                  </a:txBody>
                  <a:tcPr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tc>
                  <a:txBody>
                    <a:bodyPr/>
                    <a:lstStyle/>
                    <a:p>
                      <a:pPr algn="ctr"/>
                      <a:r>
                        <a:rPr lang="en-US"/>
                        <a:t>$250 deductible</a:t>
                      </a:r>
                    </a:p>
                  </a:txBody>
                  <a:tcPr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extLst>
                  <a:ext uri="{0D108BD9-81ED-4DB2-BD59-A6C34878D82A}">
                    <a16:rowId xmlns:a16="http://schemas.microsoft.com/office/drawing/2014/main" val="513238271"/>
                  </a:ext>
                </a:extLst>
              </a:tr>
              <a:tr h="370840">
                <a:tc gridSpan="2">
                  <a:txBody>
                    <a:bodyPr/>
                    <a:lstStyle/>
                    <a:p>
                      <a:pPr algn="ctr"/>
                      <a:r>
                        <a:rPr lang="en-US" b="1"/>
                        <a:t>Medicare Part B physician and outpatient services</a:t>
                      </a:r>
                    </a:p>
                  </a:txBody>
                  <a:tcPr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solidFill>
                      <a:srgbClr val="E7F6FD"/>
                    </a:solidFill>
                  </a:tcPr>
                </a:tc>
                <a:tc hMerge="1">
                  <a:txBody>
                    <a:bodyPr/>
                    <a:lstStyle/>
                    <a:p>
                      <a:pPr algn="ctr"/>
                      <a:endParaRPr lang="en-US" b="1"/>
                    </a:p>
                  </a:txBody>
                  <a:tcPr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solidFill>
                      <a:srgbClr val="E7F6FD"/>
                    </a:solidFill>
                  </a:tcPr>
                </a:tc>
                <a:extLst>
                  <a:ext uri="{0D108BD9-81ED-4DB2-BD59-A6C34878D82A}">
                    <a16:rowId xmlns:a16="http://schemas.microsoft.com/office/drawing/2014/main" val="3764443453"/>
                  </a:ext>
                </a:extLst>
              </a:tr>
              <a:tr h="370840">
                <a:tc>
                  <a:txBody>
                    <a:bodyPr/>
                    <a:lstStyle/>
                    <a:p>
                      <a:pPr algn="ctr"/>
                      <a:r>
                        <a:rPr lang="en-US"/>
                        <a:t>Deductible (annual)</a:t>
                      </a:r>
                    </a:p>
                  </a:txBody>
                  <a:tcPr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tc>
                  <a:txBody>
                    <a:bodyPr/>
                    <a:lstStyle/>
                    <a:p>
                      <a:pPr algn="ctr"/>
                      <a:r>
                        <a:rPr lang="en-US"/>
                        <a:t>$257</a:t>
                      </a:r>
                    </a:p>
                  </a:txBody>
                  <a:tcPr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tcPr>
                </a:tc>
                <a:extLst>
                  <a:ext uri="{0D108BD9-81ED-4DB2-BD59-A6C34878D82A}">
                    <a16:rowId xmlns:a16="http://schemas.microsoft.com/office/drawing/2014/main" val="4043602445"/>
                  </a:ext>
                </a:extLst>
              </a:tr>
              <a:tr h="370840">
                <a:tc>
                  <a:txBody>
                    <a:bodyPr/>
                    <a:lstStyle/>
                    <a:p>
                      <a:pPr algn="ctr"/>
                      <a:r>
                        <a:rPr lang="en-US"/>
                        <a:t>Durable Medical Equipment</a:t>
                      </a:r>
                    </a:p>
                  </a:txBody>
                  <a:tcPr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noFill/>
                  </a:tcPr>
                </a:tc>
                <a:tc>
                  <a:txBody>
                    <a:bodyPr/>
                    <a:lstStyle/>
                    <a:p>
                      <a:pPr algn="ctr"/>
                      <a:r>
                        <a:rPr lang="en-US"/>
                        <a:t>$0</a:t>
                      </a:r>
                    </a:p>
                  </a:txBody>
                  <a:tcPr anchor="ctr">
                    <a:lnL w="6350" cap="flat" cmpd="sng" algn="ctr">
                      <a:solidFill>
                        <a:srgbClr val="0B4063"/>
                      </a:solidFill>
                      <a:prstDash val="solid"/>
                      <a:round/>
                      <a:headEnd type="none" w="med" len="med"/>
                      <a:tailEnd type="none" w="med" len="med"/>
                    </a:lnL>
                    <a:lnR w="6350" cap="flat" cmpd="sng" algn="ctr">
                      <a:solidFill>
                        <a:srgbClr val="0B4063"/>
                      </a:solidFill>
                      <a:prstDash val="solid"/>
                      <a:round/>
                      <a:headEnd type="none" w="med" len="med"/>
                      <a:tailEnd type="none" w="med" len="med"/>
                    </a:lnR>
                    <a:lnT w="6350" cap="flat" cmpd="sng" algn="ctr">
                      <a:solidFill>
                        <a:srgbClr val="0B4063"/>
                      </a:solidFill>
                      <a:prstDash val="solid"/>
                      <a:round/>
                      <a:headEnd type="none" w="med" len="med"/>
                      <a:tailEnd type="none" w="med" len="med"/>
                    </a:lnT>
                    <a:lnB w="6350" cap="flat" cmpd="sng" algn="ctr">
                      <a:solidFill>
                        <a:srgbClr val="0B4063"/>
                      </a:solidFill>
                      <a:prstDash val="solid"/>
                      <a:round/>
                      <a:headEnd type="none" w="med" len="med"/>
                      <a:tailEnd type="none" w="med" len="med"/>
                    </a:lnB>
                    <a:noFill/>
                  </a:tcPr>
                </a:tc>
                <a:extLst>
                  <a:ext uri="{0D108BD9-81ED-4DB2-BD59-A6C34878D82A}">
                    <a16:rowId xmlns:a16="http://schemas.microsoft.com/office/drawing/2014/main" val="1009434731"/>
                  </a:ext>
                </a:extLst>
              </a:tr>
            </a:tbl>
          </a:graphicData>
        </a:graphic>
      </p:graphicFrame>
      <p:pic>
        <p:nvPicPr>
          <p:cNvPr id="11" name="Picture 10" descr="Doctor speaking with elderly patient">
            <a:extLst>
              <a:ext uri="{FF2B5EF4-FFF2-40B4-BE49-F238E27FC236}">
                <a16:creationId xmlns:a16="http://schemas.microsoft.com/office/drawing/2014/main" id="{1979FA42-8A9C-405B-1DD9-BA3B3E547B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2444" y="3094160"/>
            <a:ext cx="3557588" cy="2371725"/>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324886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think-cell data - do not delete" hidden="1">
            <a:extLst>
              <a:ext uri="{FF2B5EF4-FFF2-40B4-BE49-F238E27FC236}">
                <a16:creationId xmlns:a16="http://schemas.microsoft.com/office/drawing/2014/main" id="{645C0B5D-FFDE-E85C-7AE5-780A8F4AD85B}"/>
              </a:ext>
            </a:extLst>
          </p:cNvPr>
          <p:cNvGraphicFramePr>
            <a:graphicFrameLocks noChangeAspect="1"/>
          </p:cNvGraphicFramePr>
          <p:nvPr>
            <p:custDataLst>
              <p:tags r:id="rId1"/>
            </p:custDataLst>
            <p:extLst>
              <p:ext uri="{D42A27DB-BD31-4B8C-83A1-F6EECF244321}">
                <p14:modId xmlns:p14="http://schemas.microsoft.com/office/powerpoint/2010/main" val="38642485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613" imgH="612" progId="TCLayout.ActiveDocument.1">
                  <p:embed/>
                </p:oleObj>
              </mc:Choice>
              <mc:Fallback>
                <p:oleObj name="think-cell Slide" r:id="rId3" imgW="613" imgH="612" progId="TCLayout.ActiveDocument.1">
                  <p:embed/>
                  <p:pic>
                    <p:nvPicPr>
                      <p:cNvPr id="33" name="think-cell data - do not delete" hidden="1">
                        <a:extLst>
                          <a:ext uri="{FF2B5EF4-FFF2-40B4-BE49-F238E27FC236}">
                            <a16:creationId xmlns:a16="http://schemas.microsoft.com/office/drawing/2014/main" id="{645C0B5D-FFDE-E85C-7AE5-780A8F4AD85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58" name="Group 57">
            <a:extLst>
              <a:ext uri="{FF2B5EF4-FFF2-40B4-BE49-F238E27FC236}">
                <a16:creationId xmlns:a16="http://schemas.microsoft.com/office/drawing/2014/main" id="{4AB49907-B9C1-905A-6A65-2E2823F62416}"/>
              </a:ext>
            </a:extLst>
          </p:cNvPr>
          <p:cNvGrpSpPr/>
          <p:nvPr/>
        </p:nvGrpSpPr>
        <p:grpSpPr>
          <a:xfrm>
            <a:off x="4237487" y="4083598"/>
            <a:ext cx="795528" cy="722376"/>
            <a:chOff x="3771138" y="1405289"/>
            <a:chExt cx="795528" cy="722376"/>
          </a:xfrm>
        </p:grpSpPr>
        <p:sp>
          <p:nvSpPr>
            <p:cNvPr id="59" name="Oval 58">
              <a:extLst>
                <a:ext uri="{FF2B5EF4-FFF2-40B4-BE49-F238E27FC236}">
                  <a16:creationId xmlns:a16="http://schemas.microsoft.com/office/drawing/2014/main" id="{52FCBBA7-9DE9-7BF6-01CD-3FF067D35B5F}"/>
                </a:ext>
              </a:extLst>
            </p:cNvPr>
            <p:cNvSpPr/>
            <p:nvPr/>
          </p:nvSpPr>
          <p:spPr bwMode="auto">
            <a:xfrm>
              <a:off x="3771138" y="1405289"/>
              <a:ext cx="795528" cy="722376"/>
            </a:xfrm>
            <a:prstGeom prst="ellipse">
              <a:avLst/>
            </a:prstGeom>
            <a:solidFill>
              <a:schemeClr val="accent3"/>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0" tIns="45715" rIns="91430" bIns="45715" numCol="1" rtlCol="0" anchor="ctr" anchorCtr="0" compatLnSpc="1">
              <a:prstTxWarp prst="textNoShape">
                <a:avLst/>
              </a:prstTxWarp>
              <a:noAutofit/>
            </a:bodyPr>
            <a:lstStyle/>
            <a:p>
              <a:pPr algn="l"/>
              <a:endParaRPr lang="en-US">
                <a:latin typeface="+mn-lt"/>
              </a:endParaRPr>
            </a:p>
          </p:txBody>
        </p:sp>
        <p:pic>
          <p:nvPicPr>
            <p:cNvPr id="60" name="Graphic 59" descr="Open envelope outline">
              <a:extLst>
                <a:ext uri="{FF2B5EF4-FFF2-40B4-BE49-F238E27FC236}">
                  <a16:creationId xmlns:a16="http://schemas.microsoft.com/office/drawing/2014/main" id="{9C650937-C610-9283-5358-1898BAC73C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35729" y="1525209"/>
              <a:ext cx="457200" cy="457200"/>
            </a:xfrm>
            <a:prstGeom prst="rect">
              <a:avLst/>
            </a:prstGeom>
          </p:spPr>
        </p:pic>
      </p:grpSp>
      <p:grpSp>
        <p:nvGrpSpPr>
          <p:cNvPr id="51" name="Group 50">
            <a:extLst>
              <a:ext uri="{FF2B5EF4-FFF2-40B4-BE49-F238E27FC236}">
                <a16:creationId xmlns:a16="http://schemas.microsoft.com/office/drawing/2014/main" id="{3C2F1B0E-840A-51FF-7BC5-C37AC2405D54}"/>
              </a:ext>
            </a:extLst>
          </p:cNvPr>
          <p:cNvGrpSpPr/>
          <p:nvPr/>
        </p:nvGrpSpPr>
        <p:grpSpPr>
          <a:xfrm>
            <a:off x="7144518" y="4083598"/>
            <a:ext cx="795528" cy="722376"/>
            <a:chOff x="6678169" y="1405289"/>
            <a:chExt cx="795528" cy="722376"/>
          </a:xfrm>
        </p:grpSpPr>
        <p:sp>
          <p:nvSpPr>
            <p:cNvPr id="52" name="Oval 51">
              <a:extLst>
                <a:ext uri="{FF2B5EF4-FFF2-40B4-BE49-F238E27FC236}">
                  <a16:creationId xmlns:a16="http://schemas.microsoft.com/office/drawing/2014/main" id="{315F53DD-DF17-6185-771C-2AC46C399CF5}"/>
                </a:ext>
              </a:extLst>
            </p:cNvPr>
            <p:cNvSpPr/>
            <p:nvPr/>
          </p:nvSpPr>
          <p:spPr bwMode="auto">
            <a:xfrm>
              <a:off x="6678169" y="1405289"/>
              <a:ext cx="795528" cy="722376"/>
            </a:xfrm>
            <a:prstGeom prst="ellipse">
              <a:avLst/>
            </a:prstGeom>
            <a:solidFill>
              <a:schemeClr val="accent3"/>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0" tIns="45715" rIns="91430" bIns="45715" numCol="1" rtlCol="0" anchor="ctr" anchorCtr="0" compatLnSpc="1">
              <a:prstTxWarp prst="textNoShape">
                <a:avLst/>
              </a:prstTxWarp>
              <a:noAutofit/>
            </a:bodyPr>
            <a:lstStyle/>
            <a:p>
              <a:pPr algn="l"/>
              <a:endParaRPr lang="en-US">
                <a:latin typeface="+mn-lt"/>
              </a:endParaRPr>
            </a:p>
          </p:txBody>
        </p:sp>
        <p:pic>
          <p:nvPicPr>
            <p:cNvPr id="53" name="Graphic 52" descr="Smart Phone outline">
              <a:extLst>
                <a:ext uri="{FF2B5EF4-FFF2-40B4-BE49-F238E27FC236}">
                  <a16:creationId xmlns:a16="http://schemas.microsoft.com/office/drawing/2014/main" id="{2796E2ED-A3D7-F44D-AE18-7715561F544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47333" y="1544574"/>
              <a:ext cx="457200" cy="457200"/>
            </a:xfrm>
            <a:prstGeom prst="rect">
              <a:avLst/>
            </a:prstGeom>
          </p:spPr>
        </p:pic>
      </p:grpSp>
      <p:pic>
        <p:nvPicPr>
          <p:cNvPr id="6" name="Graphic 5" descr="Email with solid fill">
            <a:extLst>
              <a:ext uri="{FF2B5EF4-FFF2-40B4-BE49-F238E27FC236}">
                <a16:creationId xmlns:a16="http://schemas.microsoft.com/office/drawing/2014/main" id="{110DD825-7DA8-AD7D-5DFA-AE556913F2A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433883" y="3225385"/>
            <a:ext cx="448056" cy="448056"/>
          </a:xfrm>
          <a:prstGeom prst="rect">
            <a:avLst/>
          </a:prstGeom>
        </p:spPr>
      </p:pic>
      <p:sp>
        <p:nvSpPr>
          <p:cNvPr id="8" name="TextBox 7">
            <a:extLst>
              <a:ext uri="{FF2B5EF4-FFF2-40B4-BE49-F238E27FC236}">
                <a16:creationId xmlns:a16="http://schemas.microsoft.com/office/drawing/2014/main" id="{39013CB9-5B9B-8E5B-8DB9-8040B1AC2644}"/>
              </a:ext>
            </a:extLst>
          </p:cNvPr>
          <p:cNvSpPr txBox="1"/>
          <p:nvPr/>
        </p:nvSpPr>
        <p:spPr>
          <a:xfrm>
            <a:off x="3428981" y="2205715"/>
            <a:ext cx="2403394" cy="646331"/>
          </a:xfrm>
          <a:prstGeom prst="rect">
            <a:avLst/>
          </a:prstGeom>
          <a:noFill/>
        </p:spPr>
        <p:txBody>
          <a:bodyPr wrap="square" lIns="91440" tIns="45720" rIns="91440" bIns="45720" anchor="t">
            <a:spAutoFit/>
          </a:bodyPr>
          <a:lstStyle/>
          <a:p>
            <a:pPr algn="ctr"/>
            <a:r>
              <a:rPr lang="en-US" sz="1800" b="1"/>
              <a:t>Email Address</a:t>
            </a:r>
          </a:p>
          <a:p>
            <a:pPr algn="ctr"/>
            <a:r>
              <a:rPr lang="en-US">
                <a:ea typeface="Calibri"/>
                <a:cs typeface="Calibri"/>
              </a:rPr>
              <a:t>nwingate@bcbsm.com</a:t>
            </a:r>
            <a:endParaRPr lang="en-US" sz="1800">
              <a:ea typeface="Calibri"/>
              <a:cs typeface="Calibri"/>
            </a:endParaRPr>
          </a:p>
        </p:txBody>
      </p:sp>
      <p:sp>
        <p:nvSpPr>
          <p:cNvPr id="9" name="TextBox 8">
            <a:extLst>
              <a:ext uri="{FF2B5EF4-FFF2-40B4-BE49-F238E27FC236}">
                <a16:creationId xmlns:a16="http://schemas.microsoft.com/office/drawing/2014/main" id="{A5DCCCA0-C292-7828-4489-B1EF86D23606}"/>
              </a:ext>
            </a:extLst>
          </p:cNvPr>
          <p:cNvSpPr txBox="1"/>
          <p:nvPr/>
        </p:nvSpPr>
        <p:spPr>
          <a:xfrm>
            <a:off x="6573018" y="2216019"/>
            <a:ext cx="1938528" cy="646331"/>
          </a:xfrm>
          <a:prstGeom prst="rect">
            <a:avLst/>
          </a:prstGeom>
          <a:noFill/>
        </p:spPr>
        <p:txBody>
          <a:bodyPr wrap="square" lIns="91440" tIns="45720" rIns="91440" bIns="45720" anchor="t">
            <a:spAutoFit/>
          </a:bodyPr>
          <a:lstStyle/>
          <a:p>
            <a:pPr algn="ctr"/>
            <a:r>
              <a:rPr lang="en-US" sz="1800" b="1"/>
              <a:t>Phone Number</a:t>
            </a:r>
          </a:p>
          <a:p>
            <a:pPr algn="ctr"/>
            <a:r>
              <a:rPr lang="en-US">
                <a:ea typeface="Calibri"/>
                <a:cs typeface="Calibri"/>
              </a:rPr>
              <a:t>248-665-4580</a:t>
            </a:r>
            <a:endParaRPr lang="en-US" sz="1800">
              <a:ea typeface="Calibri"/>
              <a:cs typeface="Calibri"/>
            </a:endParaRPr>
          </a:p>
        </p:txBody>
      </p:sp>
      <p:pic>
        <p:nvPicPr>
          <p:cNvPr id="14" name="Graphic 13" descr="Speaker phone with solid fill">
            <a:extLst>
              <a:ext uri="{FF2B5EF4-FFF2-40B4-BE49-F238E27FC236}">
                <a16:creationId xmlns:a16="http://schemas.microsoft.com/office/drawing/2014/main" id="{E6CA6D04-7847-C268-784E-763659778DD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270048" y="3188809"/>
            <a:ext cx="521208" cy="521208"/>
          </a:xfrm>
          <a:prstGeom prst="rect">
            <a:avLst/>
          </a:prstGeom>
        </p:spPr>
      </p:pic>
      <p:sp>
        <p:nvSpPr>
          <p:cNvPr id="17" name="Rectangle 16">
            <a:extLst>
              <a:ext uri="{FF2B5EF4-FFF2-40B4-BE49-F238E27FC236}">
                <a16:creationId xmlns:a16="http://schemas.microsoft.com/office/drawing/2014/main" id="{963FA446-1188-1F5A-5C80-774ACEB955A9}"/>
              </a:ext>
            </a:extLst>
          </p:cNvPr>
          <p:cNvSpPr/>
          <p:nvPr/>
        </p:nvSpPr>
        <p:spPr bwMode="auto">
          <a:xfrm>
            <a:off x="0" y="512956"/>
            <a:ext cx="2802636" cy="5954751"/>
          </a:xfrm>
          <a:prstGeom prst="rect">
            <a:avLst/>
          </a:prstGeom>
          <a:solidFill>
            <a:srgbClr val="BCDAEC">
              <a:alpha val="50196"/>
            </a:srgbClr>
          </a:solidFill>
          <a:ln w="9525">
            <a:noFill/>
            <a:miter lim="800000"/>
            <a:headEnd/>
            <a:tailEnd/>
          </a:ln>
          <a:effectLst/>
        </p:spPr>
        <p:txBody>
          <a:bodyPr vert="horz" wrap="none" lIns="91430" tIns="45715" rIns="91430" bIns="45715" numCol="1" rtlCol="0" anchor="ctr" anchorCtr="0" compatLnSpc="1">
            <a:prstTxWarp prst="textNoShape">
              <a:avLst/>
            </a:prstTxWarp>
            <a:noAutofit/>
          </a:bodyPr>
          <a:lstStyle/>
          <a:p>
            <a:pPr algn="l"/>
            <a:endParaRPr lang="en-US">
              <a:latin typeface="+mn-lt"/>
            </a:endParaRPr>
          </a:p>
        </p:txBody>
      </p:sp>
      <p:sp>
        <p:nvSpPr>
          <p:cNvPr id="19" name="TextBox 18">
            <a:extLst>
              <a:ext uri="{FF2B5EF4-FFF2-40B4-BE49-F238E27FC236}">
                <a16:creationId xmlns:a16="http://schemas.microsoft.com/office/drawing/2014/main" id="{8E42DE14-84FC-302C-6757-C302BE592637}"/>
              </a:ext>
            </a:extLst>
          </p:cNvPr>
          <p:cNvSpPr txBox="1"/>
          <p:nvPr/>
        </p:nvSpPr>
        <p:spPr>
          <a:xfrm>
            <a:off x="495868" y="2835639"/>
            <a:ext cx="1925613" cy="707886"/>
          </a:xfrm>
          <a:prstGeom prst="rect">
            <a:avLst/>
          </a:prstGeom>
          <a:noFill/>
        </p:spPr>
        <p:txBody>
          <a:bodyPr wrap="square" lIns="91440" tIns="45720" rIns="91440" bIns="45720" anchor="t">
            <a:spAutoFit/>
          </a:bodyPr>
          <a:lstStyle/>
          <a:p>
            <a:pPr algn="ctr"/>
            <a:r>
              <a:rPr lang="en-US" b="1" dirty="0">
                <a:ea typeface="Calibri"/>
                <a:cs typeface="Calibri"/>
              </a:rPr>
              <a:t>Nichole Wingate</a:t>
            </a:r>
            <a:endParaRPr lang="en-US" sz="1800" b="1" dirty="0">
              <a:ea typeface="Calibri"/>
              <a:cs typeface="Calibri"/>
            </a:endParaRPr>
          </a:p>
          <a:p>
            <a:pPr algn="ctr"/>
            <a:r>
              <a:rPr lang="en-US" sz="1100" dirty="0"/>
              <a:t>Individual</a:t>
            </a:r>
          </a:p>
          <a:p>
            <a:pPr algn="ctr"/>
            <a:r>
              <a:rPr lang="en-US" sz="1100" dirty="0">
                <a:ea typeface="Calibri"/>
                <a:cs typeface="Calibri"/>
              </a:rPr>
              <a:t>Medicare Sales Consultant</a:t>
            </a:r>
          </a:p>
        </p:txBody>
      </p:sp>
      <p:sp>
        <p:nvSpPr>
          <p:cNvPr id="5" name="Title 5">
            <a:extLst>
              <a:ext uri="{FF2B5EF4-FFF2-40B4-BE49-F238E27FC236}">
                <a16:creationId xmlns:a16="http://schemas.microsoft.com/office/drawing/2014/main" id="{7EE0DB10-128A-250A-8DDC-9D24C8499B8B}"/>
              </a:ext>
            </a:extLst>
          </p:cNvPr>
          <p:cNvSpPr>
            <a:spLocks noGrp="1"/>
          </p:cNvSpPr>
          <p:nvPr>
            <p:ph type="title"/>
          </p:nvPr>
        </p:nvSpPr>
        <p:spPr>
          <a:xfrm>
            <a:off x="180237" y="118591"/>
            <a:ext cx="8656320" cy="307777"/>
          </a:xfrm>
        </p:spPr>
        <p:txBody>
          <a:bodyPr vert="horz"/>
          <a:lstStyle/>
          <a:p>
            <a:r>
              <a:rPr lang="en-US" b="0"/>
              <a:t>2026 Blue Cross MA Plans </a:t>
            </a:r>
            <a:r>
              <a:rPr lang="en-US"/>
              <a:t>| Medicare Sales and Support Staff</a:t>
            </a:r>
          </a:p>
        </p:txBody>
      </p:sp>
      <p:sp>
        <p:nvSpPr>
          <p:cNvPr id="26" name="TextBox 25">
            <a:extLst>
              <a:ext uri="{FF2B5EF4-FFF2-40B4-BE49-F238E27FC236}">
                <a16:creationId xmlns:a16="http://schemas.microsoft.com/office/drawing/2014/main" id="{BD912C9D-E531-9C5B-52EB-D4986B59274D}"/>
              </a:ext>
            </a:extLst>
          </p:cNvPr>
          <p:cNvSpPr txBox="1"/>
          <p:nvPr/>
        </p:nvSpPr>
        <p:spPr>
          <a:xfrm>
            <a:off x="3517889" y="5037920"/>
            <a:ext cx="2225578" cy="615553"/>
          </a:xfrm>
          <a:prstGeom prst="rect">
            <a:avLst/>
          </a:prstGeom>
          <a:noFill/>
        </p:spPr>
        <p:txBody>
          <a:bodyPr wrap="square" lIns="91440" tIns="45720" rIns="91440" bIns="45720" anchor="t">
            <a:spAutoFit/>
          </a:bodyPr>
          <a:lstStyle/>
          <a:p>
            <a:pPr algn="ctr"/>
            <a:r>
              <a:rPr lang="en-US" sz="1800" b="1" dirty="0"/>
              <a:t>Email Address</a:t>
            </a:r>
          </a:p>
          <a:p>
            <a:pPr algn="ctr"/>
            <a:r>
              <a:rPr lang="en-US" sz="1600" dirty="0"/>
              <a:t>CGrillo@bcbsm.com</a:t>
            </a:r>
            <a:endParaRPr lang="en-US" sz="1600" dirty="0">
              <a:ea typeface="Calibri"/>
              <a:cs typeface="Calibri"/>
            </a:endParaRPr>
          </a:p>
        </p:txBody>
      </p:sp>
      <p:sp>
        <p:nvSpPr>
          <p:cNvPr id="27" name="TextBox 26">
            <a:extLst>
              <a:ext uri="{FF2B5EF4-FFF2-40B4-BE49-F238E27FC236}">
                <a16:creationId xmlns:a16="http://schemas.microsoft.com/office/drawing/2014/main" id="{0487A0F4-6526-590B-2318-2AC496476651}"/>
              </a:ext>
            </a:extLst>
          </p:cNvPr>
          <p:cNvSpPr txBox="1"/>
          <p:nvPr/>
        </p:nvSpPr>
        <p:spPr>
          <a:xfrm>
            <a:off x="6573018" y="5007142"/>
            <a:ext cx="1938528" cy="646331"/>
          </a:xfrm>
          <a:prstGeom prst="rect">
            <a:avLst/>
          </a:prstGeom>
          <a:noFill/>
        </p:spPr>
        <p:txBody>
          <a:bodyPr wrap="square" lIns="91440" tIns="45720" rIns="91440" bIns="45720" anchor="t">
            <a:spAutoFit/>
          </a:bodyPr>
          <a:lstStyle/>
          <a:p>
            <a:pPr algn="ctr"/>
            <a:r>
              <a:rPr lang="en-US" sz="1800" b="1" dirty="0"/>
              <a:t>Phone Number</a:t>
            </a:r>
          </a:p>
          <a:p>
            <a:pPr algn="ctr"/>
            <a:r>
              <a:rPr lang="en-US" dirty="0"/>
              <a:t>616-494-6617</a:t>
            </a:r>
            <a:endParaRPr lang="en-US" sz="1800" dirty="0"/>
          </a:p>
        </p:txBody>
      </p:sp>
      <p:sp>
        <p:nvSpPr>
          <p:cNvPr id="29" name="TextBox 28">
            <a:extLst>
              <a:ext uri="{FF2B5EF4-FFF2-40B4-BE49-F238E27FC236}">
                <a16:creationId xmlns:a16="http://schemas.microsoft.com/office/drawing/2014/main" id="{0F0C56E7-954C-4BF4-DDEB-5B755B2813BF}"/>
              </a:ext>
            </a:extLst>
          </p:cNvPr>
          <p:cNvSpPr txBox="1"/>
          <p:nvPr/>
        </p:nvSpPr>
        <p:spPr>
          <a:xfrm>
            <a:off x="371856" y="5653473"/>
            <a:ext cx="1938528" cy="738664"/>
          </a:xfrm>
          <a:prstGeom prst="rect">
            <a:avLst/>
          </a:prstGeom>
          <a:noFill/>
        </p:spPr>
        <p:txBody>
          <a:bodyPr wrap="square" lIns="91440" tIns="45720" rIns="91440" bIns="45720" anchor="t">
            <a:spAutoFit/>
          </a:bodyPr>
          <a:lstStyle/>
          <a:p>
            <a:pPr algn="ctr"/>
            <a:r>
              <a:rPr lang="en-US" b="1" dirty="0"/>
              <a:t>Connie Grillo </a:t>
            </a:r>
          </a:p>
          <a:p>
            <a:pPr algn="ctr"/>
            <a:r>
              <a:rPr lang="en-US" sz="1200" dirty="0"/>
              <a:t> Medicare Support Consultant </a:t>
            </a:r>
            <a:endParaRPr lang="en-US" sz="1200" dirty="0">
              <a:ea typeface="Calibri"/>
              <a:cs typeface="Calibri"/>
            </a:endParaRPr>
          </a:p>
        </p:txBody>
      </p:sp>
      <p:grpSp>
        <p:nvGrpSpPr>
          <p:cNvPr id="42" name="Group 41">
            <a:extLst>
              <a:ext uri="{FF2B5EF4-FFF2-40B4-BE49-F238E27FC236}">
                <a16:creationId xmlns:a16="http://schemas.microsoft.com/office/drawing/2014/main" id="{67EA6E71-68F8-4369-487E-A32FF95278FB}"/>
              </a:ext>
            </a:extLst>
          </p:cNvPr>
          <p:cNvGrpSpPr/>
          <p:nvPr/>
        </p:nvGrpSpPr>
        <p:grpSpPr>
          <a:xfrm>
            <a:off x="9201160" y="3105314"/>
            <a:ext cx="2586318" cy="2277470"/>
            <a:chOff x="9135035" y="2406590"/>
            <a:chExt cx="2586318" cy="2277470"/>
          </a:xfrm>
        </p:grpSpPr>
        <p:sp>
          <p:nvSpPr>
            <p:cNvPr id="31" name="Rectangle 30">
              <a:extLst>
                <a:ext uri="{FF2B5EF4-FFF2-40B4-BE49-F238E27FC236}">
                  <a16:creationId xmlns:a16="http://schemas.microsoft.com/office/drawing/2014/main" id="{68AFB7B0-D99C-3DB6-E5B4-B289EDDE5472}"/>
                </a:ext>
              </a:extLst>
            </p:cNvPr>
            <p:cNvSpPr/>
            <p:nvPr/>
          </p:nvSpPr>
          <p:spPr bwMode="auto">
            <a:xfrm>
              <a:off x="9135035" y="2406590"/>
              <a:ext cx="2586318" cy="2277470"/>
            </a:xfrm>
            <a:prstGeom prst="rect">
              <a:avLst/>
            </a:prstGeom>
            <a:solidFill>
              <a:srgbClr val="DDECF5"/>
            </a:solidFill>
            <a:ln w="9525">
              <a:noFill/>
              <a:miter lim="800000"/>
              <a:headEnd/>
              <a:tailEnd/>
            </a:ln>
            <a:effectLst/>
          </p:spPr>
          <p:txBody>
            <a:bodyPr vert="horz" wrap="none" lIns="91430" tIns="45715" rIns="91430" bIns="45715" numCol="1" rtlCol="0" anchor="ctr" anchorCtr="0" compatLnSpc="1">
              <a:prstTxWarp prst="textNoShape">
                <a:avLst/>
              </a:prstTxWarp>
              <a:noAutofit/>
            </a:bodyPr>
            <a:lstStyle/>
            <a:p>
              <a:pPr algn="l"/>
              <a:endParaRPr lang="en-US">
                <a:latin typeface="+mn-lt"/>
              </a:endParaRPr>
            </a:p>
          </p:txBody>
        </p:sp>
        <p:sp>
          <p:nvSpPr>
            <p:cNvPr id="30" name="TextBox 29">
              <a:extLst>
                <a:ext uri="{FF2B5EF4-FFF2-40B4-BE49-F238E27FC236}">
                  <a16:creationId xmlns:a16="http://schemas.microsoft.com/office/drawing/2014/main" id="{014D92AA-50C0-9EBF-3FB3-E3FCA893682B}"/>
                </a:ext>
              </a:extLst>
            </p:cNvPr>
            <p:cNvSpPr txBox="1"/>
            <p:nvPr/>
          </p:nvSpPr>
          <p:spPr>
            <a:xfrm>
              <a:off x="9305732" y="2520835"/>
              <a:ext cx="2255147" cy="1938992"/>
            </a:xfrm>
            <a:prstGeom prst="rect">
              <a:avLst/>
            </a:prstGeom>
            <a:noFill/>
          </p:spPr>
          <p:txBody>
            <a:bodyPr wrap="square" rtlCol="0">
              <a:spAutoFit/>
            </a:bodyPr>
            <a:lstStyle/>
            <a:p>
              <a:pPr algn="ctr"/>
              <a:r>
                <a:rPr lang="en-US" sz="2000" i="1"/>
                <a:t>Our team is committed to partnering with you to support your needs and serve our members.</a:t>
              </a:r>
            </a:p>
          </p:txBody>
        </p:sp>
      </p:grpSp>
      <p:grpSp>
        <p:nvGrpSpPr>
          <p:cNvPr id="50" name="Group 49">
            <a:extLst>
              <a:ext uri="{FF2B5EF4-FFF2-40B4-BE49-F238E27FC236}">
                <a16:creationId xmlns:a16="http://schemas.microsoft.com/office/drawing/2014/main" id="{9EF4A9B3-996C-E7B3-3098-2A0D5F6C4270}"/>
              </a:ext>
            </a:extLst>
          </p:cNvPr>
          <p:cNvGrpSpPr/>
          <p:nvPr/>
        </p:nvGrpSpPr>
        <p:grpSpPr>
          <a:xfrm>
            <a:off x="7144518" y="1279805"/>
            <a:ext cx="795528" cy="722376"/>
            <a:chOff x="6678169" y="1405289"/>
            <a:chExt cx="795528" cy="722376"/>
          </a:xfrm>
        </p:grpSpPr>
        <p:sp>
          <p:nvSpPr>
            <p:cNvPr id="3" name="Oval 2">
              <a:extLst>
                <a:ext uri="{FF2B5EF4-FFF2-40B4-BE49-F238E27FC236}">
                  <a16:creationId xmlns:a16="http://schemas.microsoft.com/office/drawing/2014/main" id="{905D2F29-EB04-45A9-6A77-8B54C458FD4D}"/>
                </a:ext>
              </a:extLst>
            </p:cNvPr>
            <p:cNvSpPr/>
            <p:nvPr/>
          </p:nvSpPr>
          <p:spPr bwMode="auto">
            <a:xfrm>
              <a:off x="6678169" y="1405289"/>
              <a:ext cx="795528" cy="722376"/>
            </a:xfrm>
            <a:prstGeom prst="ellipse">
              <a:avLst/>
            </a:prstGeom>
            <a:solidFill>
              <a:schemeClr val="accent3"/>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0" tIns="45715" rIns="91430" bIns="45715" numCol="1" rtlCol="0" anchor="ctr" anchorCtr="0" compatLnSpc="1">
              <a:prstTxWarp prst="textNoShape">
                <a:avLst/>
              </a:prstTxWarp>
              <a:noAutofit/>
            </a:bodyPr>
            <a:lstStyle/>
            <a:p>
              <a:pPr algn="l"/>
              <a:endParaRPr lang="en-US">
                <a:latin typeface="+mn-lt"/>
              </a:endParaRPr>
            </a:p>
          </p:txBody>
        </p:sp>
        <p:pic>
          <p:nvPicPr>
            <p:cNvPr id="48" name="Graphic 47" descr="Smart Phone outline">
              <a:extLst>
                <a:ext uri="{FF2B5EF4-FFF2-40B4-BE49-F238E27FC236}">
                  <a16:creationId xmlns:a16="http://schemas.microsoft.com/office/drawing/2014/main" id="{90B5DADB-94B5-26CC-E02F-ABC22FC1017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47333" y="1544574"/>
              <a:ext cx="457200" cy="457200"/>
            </a:xfrm>
            <a:prstGeom prst="rect">
              <a:avLst/>
            </a:prstGeom>
          </p:spPr>
        </p:pic>
      </p:grpSp>
      <p:grpSp>
        <p:nvGrpSpPr>
          <p:cNvPr id="57" name="Group 56">
            <a:extLst>
              <a:ext uri="{FF2B5EF4-FFF2-40B4-BE49-F238E27FC236}">
                <a16:creationId xmlns:a16="http://schemas.microsoft.com/office/drawing/2014/main" id="{13CC90C9-6F1B-6300-2C73-5CB530A92126}"/>
              </a:ext>
            </a:extLst>
          </p:cNvPr>
          <p:cNvGrpSpPr/>
          <p:nvPr/>
        </p:nvGrpSpPr>
        <p:grpSpPr>
          <a:xfrm>
            <a:off x="4240814" y="1278019"/>
            <a:ext cx="795528" cy="722376"/>
            <a:chOff x="3771138" y="1405289"/>
            <a:chExt cx="795528" cy="722376"/>
          </a:xfrm>
        </p:grpSpPr>
        <p:sp>
          <p:nvSpPr>
            <p:cNvPr id="2" name="Oval 1">
              <a:extLst>
                <a:ext uri="{FF2B5EF4-FFF2-40B4-BE49-F238E27FC236}">
                  <a16:creationId xmlns:a16="http://schemas.microsoft.com/office/drawing/2014/main" id="{2C1D75B2-061F-0687-126F-1AA9CEACD324}"/>
                </a:ext>
              </a:extLst>
            </p:cNvPr>
            <p:cNvSpPr/>
            <p:nvPr/>
          </p:nvSpPr>
          <p:spPr bwMode="auto">
            <a:xfrm>
              <a:off x="3771138" y="1405289"/>
              <a:ext cx="795528" cy="722376"/>
            </a:xfrm>
            <a:prstGeom prst="ellipse">
              <a:avLst/>
            </a:prstGeom>
            <a:solidFill>
              <a:schemeClr val="accent3"/>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0" tIns="45715" rIns="91430" bIns="45715" numCol="1" rtlCol="0" anchor="ctr" anchorCtr="0" compatLnSpc="1">
              <a:prstTxWarp prst="textNoShape">
                <a:avLst/>
              </a:prstTxWarp>
              <a:noAutofit/>
            </a:bodyPr>
            <a:lstStyle/>
            <a:p>
              <a:pPr algn="l"/>
              <a:endParaRPr lang="en-US">
                <a:latin typeface="+mn-lt"/>
              </a:endParaRPr>
            </a:p>
          </p:txBody>
        </p:sp>
        <p:pic>
          <p:nvPicPr>
            <p:cNvPr id="55" name="Graphic 54" descr="Open envelope outline">
              <a:extLst>
                <a:ext uri="{FF2B5EF4-FFF2-40B4-BE49-F238E27FC236}">
                  <a16:creationId xmlns:a16="http://schemas.microsoft.com/office/drawing/2014/main" id="{76AD51EB-D563-A652-8B2D-DF2D429E1B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35729" y="1525209"/>
              <a:ext cx="457200" cy="457200"/>
            </a:xfrm>
            <a:prstGeom prst="rect">
              <a:avLst/>
            </a:prstGeom>
          </p:spPr>
        </p:pic>
      </p:grpSp>
      <p:sp>
        <p:nvSpPr>
          <p:cNvPr id="62" name="Rectangle 61">
            <a:extLst>
              <a:ext uri="{FF2B5EF4-FFF2-40B4-BE49-F238E27FC236}">
                <a16:creationId xmlns:a16="http://schemas.microsoft.com/office/drawing/2014/main" id="{272DE1CA-7311-DFF7-5E77-6D7BF1C7AB2D}"/>
              </a:ext>
            </a:extLst>
          </p:cNvPr>
          <p:cNvSpPr>
            <a:spLocks noChangeAspect="1"/>
          </p:cNvSpPr>
          <p:nvPr/>
        </p:nvSpPr>
        <p:spPr bwMode="auto">
          <a:xfrm>
            <a:off x="9876914" y="1278019"/>
            <a:ext cx="1234810" cy="1190906"/>
          </a:xfrm>
          <a:prstGeom prst="rect">
            <a:avLst/>
          </a:prstGeom>
          <a:blipFill>
            <a:blip r:embed="rId13"/>
            <a:stretch>
              <a:fillRect/>
            </a:stretch>
          </a:blipFill>
          <a:ln w="19050">
            <a:noFill/>
            <a:miter lim="800000"/>
            <a:headEnd/>
            <a:tailEnd/>
          </a:ln>
          <a:effectLst/>
        </p:spPr>
        <p:txBody>
          <a:bodyPr vert="horz" wrap="none" lIns="91430" tIns="45715" rIns="91430" bIns="45715" numCol="1" rtlCol="0" anchor="ctr" anchorCtr="0" compatLnSpc="1">
            <a:prstTxWarp prst="textNoShape">
              <a:avLst/>
            </a:prstTxWarp>
            <a:noAutofit/>
          </a:bodyPr>
          <a:lstStyle/>
          <a:p>
            <a:pPr algn="l"/>
            <a:endParaRPr lang="en-US">
              <a:latin typeface="+mn-lt"/>
            </a:endParaRPr>
          </a:p>
        </p:txBody>
      </p:sp>
      <p:sp>
        <p:nvSpPr>
          <p:cNvPr id="64" name="TextBox 63">
            <a:extLst>
              <a:ext uri="{FF2B5EF4-FFF2-40B4-BE49-F238E27FC236}">
                <a16:creationId xmlns:a16="http://schemas.microsoft.com/office/drawing/2014/main" id="{C6B87C32-4CB4-453A-6F82-9C2F504FDCA0}"/>
              </a:ext>
            </a:extLst>
          </p:cNvPr>
          <p:cNvSpPr txBox="1"/>
          <p:nvPr/>
        </p:nvSpPr>
        <p:spPr>
          <a:xfrm>
            <a:off x="9419256" y="2551316"/>
            <a:ext cx="2150125" cy="553998"/>
          </a:xfrm>
          <a:prstGeom prst="rect">
            <a:avLst/>
          </a:prstGeom>
          <a:noFill/>
        </p:spPr>
        <p:txBody>
          <a:bodyPr wrap="square">
            <a:spAutoFit/>
          </a:bodyPr>
          <a:lstStyle/>
          <a:p>
            <a:pPr algn="ctr"/>
            <a:r>
              <a:rPr lang="en-US" b="1">
                <a:ea typeface="Calibri"/>
                <a:cs typeface="Calibri"/>
              </a:rPr>
              <a:t>Mike Zehrer</a:t>
            </a:r>
            <a:endParaRPr lang="en-US" sz="1800"/>
          </a:p>
          <a:p>
            <a:pPr algn="ctr"/>
            <a:r>
              <a:rPr lang="en-US" sz="1100">
                <a:ea typeface="Calibri"/>
                <a:cs typeface="Calibri"/>
              </a:rPr>
              <a:t>Marketing and Growth Strategy</a:t>
            </a:r>
          </a:p>
        </p:txBody>
      </p:sp>
      <p:pic>
        <p:nvPicPr>
          <p:cNvPr id="4" name="Picture 3" descr="A person smiling at camera&#10;&#10;AI-generated content may be incorrect.">
            <a:extLst>
              <a:ext uri="{FF2B5EF4-FFF2-40B4-BE49-F238E27FC236}">
                <a16:creationId xmlns:a16="http://schemas.microsoft.com/office/drawing/2014/main" id="{89057966-D511-BCD4-E80E-0B589181F5CD}"/>
              </a:ext>
            </a:extLst>
          </p:cNvPr>
          <p:cNvPicPr>
            <a:picLocks noChangeAspect="1"/>
          </p:cNvPicPr>
          <p:nvPr/>
        </p:nvPicPr>
        <p:blipFill>
          <a:blip r:embed="rId14"/>
          <a:stretch>
            <a:fillRect/>
          </a:stretch>
        </p:blipFill>
        <p:spPr>
          <a:xfrm>
            <a:off x="371856" y="741750"/>
            <a:ext cx="2057400" cy="1997223"/>
          </a:xfrm>
          <a:prstGeom prst="rect">
            <a:avLst/>
          </a:prstGeom>
          <a:blipFill>
            <a:blip r:embed="rId15"/>
            <a:stretch>
              <a:fillRect/>
            </a:stretch>
          </a:blipFill>
          <a:ln w="19050">
            <a:solidFill>
              <a:schemeClr val="tx2"/>
            </a:solidFill>
            <a:miter lim="800000"/>
            <a:headEnd/>
            <a:tailEnd/>
          </a:ln>
          <a:effectLst/>
        </p:spPr>
      </p:pic>
      <p:pic>
        <p:nvPicPr>
          <p:cNvPr id="7" name="Picture 6" descr="A person with curly hair&#10;&#10;AI-generated content may be incorrect.">
            <a:extLst>
              <a:ext uri="{FF2B5EF4-FFF2-40B4-BE49-F238E27FC236}">
                <a16:creationId xmlns:a16="http://schemas.microsoft.com/office/drawing/2014/main" id="{FB22AE50-CD36-6E30-7D50-D4E4089CC41A}"/>
              </a:ext>
            </a:extLst>
          </p:cNvPr>
          <p:cNvPicPr>
            <a:picLocks noChangeAspect="1"/>
          </p:cNvPicPr>
          <p:nvPr/>
        </p:nvPicPr>
        <p:blipFill>
          <a:blip r:embed="rId16"/>
          <a:stretch>
            <a:fillRect/>
          </a:stretch>
        </p:blipFill>
        <p:spPr>
          <a:xfrm>
            <a:off x="192195" y="3728553"/>
            <a:ext cx="2405305" cy="1932283"/>
          </a:xfrm>
          <a:prstGeom prst="rect">
            <a:avLst/>
          </a:prstGeom>
        </p:spPr>
      </p:pic>
    </p:spTree>
    <p:extLst>
      <p:ext uri="{BB962C8B-B14F-4D97-AF65-F5344CB8AC3E}">
        <p14:creationId xmlns:p14="http://schemas.microsoft.com/office/powerpoint/2010/main" val="32567693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FA04A-CE3A-CACA-00EA-A1BE3619CA44}"/>
            </a:ext>
          </a:extLst>
        </p:cNvPr>
        <p:cNvGrpSpPr/>
        <p:nvPr/>
      </p:nvGrpSpPr>
      <p:grpSpPr>
        <a:xfrm>
          <a:off x="0" y="0"/>
          <a:ext cx="0" cy="0"/>
          <a:chOff x="0" y="0"/>
          <a:chExt cx="0" cy="0"/>
        </a:xfrm>
      </p:grpSpPr>
      <p:sp>
        <p:nvSpPr>
          <p:cNvPr id="34" name="Rectangle 33">
            <a:extLst>
              <a:ext uri="{FF2B5EF4-FFF2-40B4-BE49-F238E27FC236}">
                <a16:creationId xmlns:a16="http://schemas.microsoft.com/office/drawing/2014/main" id="{DBC396C5-38CD-8104-D244-6A5FD0D30039}"/>
              </a:ext>
            </a:extLst>
          </p:cNvPr>
          <p:cNvSpPr/>
          <p:nvPr/>
        </p:nvSpPr>
        <p:spPr>
          <a:xfrm>
            <a:off x="400465" y="1707156"/>
            <a:ext cx="3390910" cy="4275905"/>
          </a:xfrm>
          <a:prstGeom prst="rect">
            <a:avLst/>
          </a:prstGeom>
          <a:solidFill>
            <a:schemeClr val="bg2">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1200">
              <a:solidFill>
                <a:schemeClr val="tx1"/>
              </a:solidFill>
            </a:endParaRPr>
          </a:p>
        </p:txBody>
      </p:sp>
      <p:graphicFrame>
        <p:nvGraphicFramePr>
          <p:cNvPr id="11" name="think-cell data - do not delete" hidden="1">
            <a:extLst>
              <a:ext uri="{FF2B5EF4-FFF2-40B4-BE49-F238E27FC236}">
                <a16:creationId xmlns:a16="http://schemas.microsoft.com/office/drawing/2014/main" id="{C9A4C4CD-1045-A310-BEB7-796144384F7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11" name="think-cell data - do not delete" hidden="1">
                        <a:extLst>
                          <a:ext uri="{FF2B5EF4-FFF2-40B4-BE49-F238E27FC236}">
                            <a16:creationId xmlns:a16="http://schemas.microsoft.com/office/drawing/2014/main" id="{C9A4C4CD-1045-A310-BEB7-796144384F7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8" name="Text Placeholder 7">
            <a:extLst>
              <a:ext uri="{FF2B5EF4-FFF2-40B4-BE49-F238E27FC236}">
                <a16:creationId xmlns:a16="http://schemas.microsoft.com/office/drawing/2014/main" id="{4D0E1973-55E8-F606-3372-DF0D4C290D0A}"/>
              </a:ext>
            </a:extLst>
          </p:cNvPr>
          <p:cNvSpPr>
            <a:spLocks noGrp="1"/>
          </p:cNvSpPr>
          <p:nvPr>
            <p:ph idx="1"/>
          </p:nvPr>
        </p:nvSpPr>
        <p:spPr>
          <a:xfrm>
            <a:off x="579714" y="673112"/>
            <a:ext cx="11032571" cy="724324"/>
          </a:xfrm>
        </p:spPr>
        <p:txBody>
          <a:bodyPr>
            <a:noAutofit/>
          </a:bodyPr>
          <a:lstStyle/>
          <a:p>
            <a:pPr marL="0" indent="0" algn="ctr">
              <a:buNone/>
            </a:pPr>
            <a:r>
              <a:rPr lang="en-US" sz="2000">
                <a:solidFill>
                  <a:srgbClr val="0091CF"/>
                </a:solidFill>
              </a:rPr>
              <a:t>To assist you with the increased change this year, we want to highlight some of the tools available to you when helping your member choose the best plan for them.</a:t>
            </a:r>
          </a:p>
        </p:txBody>
      </p:sp>
      <p:sp>
        <p:nvSpPr>
          <p:cNvPr id="2" name="Title 1">
            <a:extLst>
              <a:ext uri="{FF2B5EF4-FFF2-40B4-BE49-F238E27FC236}">
                <a16:creationId xmlns:a16="http://schemas.microsoft.com/office/drawing/2014/main" id="{AED6FFEF-3236-2E9A-6C86-58F3B57A735A}"/>
              </a:ext>
            </a:extLst>
          </p:cNvPr>
          <p:cNvSpPr>
            <a:spLocks noGrp="1"/>
          </p:cNvSpPr>
          <p:nvPr>
            <p:ph type="title"/>
          </p:nvPr>
        </p:nvSpPr>
        <p:spPr/>
        <p:txBody>
          <a:bodyPr vert="horz"/>
          <a:lstStyle/>
          <a:p>
            <a:r>
              <a:rPr lang="en-US" b="0"/>
              <a:t>2026 Blue Cross MA Plans </a:t>
            </a:r>
            <a:r>
              <a:rPr lang="en-US"/>
              <a:t>| Agent Tools</a:t>
            </a:r>
          </a:p>
        </p:txBody>
      </p:sp>
      <p:sp>
        <p:nvSpPr>
          <p:cNvPr id="44" name="TextBox 43">
            <a:extLst>
              <a:ext uri="{FF2B5EF4-FFF2-40B4-BE49-F238E27FC236}">
                <a16:creationId xmlns:a16="http://schemas.microsoft.com/office/drawing/2014/main" id="{0A35C9D4-CAA9-4FD4-5130-BA6D91C6D5BF}"/>
              </a:ext>
            </a:extLst>
          </p:cNvPr>
          <p:cNvSpPr txBox="1"/>
          <p:nvPr/>
        </p:nvSpPr>
        <p:spPr>
          <a:xfrm>
            <a:off x="485422" y="3465550"/>
            <a:ext cx="3217334" cy="1738938"/>
          </a:xfrm>
          <a:prstGeom prst="rect">
            <a:avLst/>
          </a:prstGeom>
          <a:noFill/>
        </p:spPr>
        <p:txBody>
          <a:bodyPr wrap="square" lIns="0" tIns="0" rIns="0" bIns="0" rtlCol="0" anchor="t">
            <a:spAutoFit/>
          </a:bodyPr>
          <a:lstStyle/>
          <a:p>
            <a:pPr marL="285750" indent="-285750" algn="l">
              <a:lnSpc>
                <a:spcPct val="100000"/>
              </a:lnSpc>
              <a:spcAft>
                <a:spcPts val="900"/>
              </a:spcAft>
              <a:buFont typeface="Arial" panose="020B0604020202020204" pitchFamily="34" charset="0"/>
              <a:buChar char="•"/>
            </a:pPr>
            <a:r>
              <a:rPr lang="en-US" sz="1400">
                <a:latin typeface="Arial" panose="020B0604020202020204" pitchFamily="34" charset="0"/>
                <a:ea typeface="Calibri"/>
                <a:cs typeface="Arial" panose="020B0604020202020204" pitchFamily="34" charset="0"/>
              </a:rPr>
              <a:t>Review medication coverages for current medications</a:t>
            </a:r>
          </a:p>
          <a:p>
            <a:pPr marL="285750" indent="-285750" algn="l">
              <a:lnSpc>
                <a:spcPct val="100000"/>
              </a:lnSpc>
              <a:spcAft>
                <a:spcPts val="900"/>
              </a:spcAft>
              <a:buFont typeface="Arial" panose="020B0604020202020204" pitchFamily="34" charset="0"/>
              <a:buChar char="•"/>
            </a:pPr>
            <a:r>
              <a:rPr lang="en-US" sz="1400">
                <a:latin typeface="Arial" panose="020B0604020202020204" pitchFamily="34" charset="0"/>
                <a:ea typeface="Calibri"/>
                <a:cs typeface="Arial" panose="020B0604020202020204" pitchFamily="34" charset="0"/>
              </a:rPr>
              <a:t>Review most utilized providers network status</a:t>
            </a:r>
          </a:p>
          <a:p>
            <a:pPr marL="285750" indent="-285750" algn="l">
              <a:lnSpc>
                <a:spcPct val="100000"/>
              </a:lnSpc>
              <a:spcAft>
                <a:spcPts val="900"/>
              </a:spcAft>
              <a:buFont typeface="Arial" panose="020B0604020202020204" pitchFamily="34" charset="0"/>
              <a:buChar char="•"/>
            </a:pPr>
            <a:r>
              <a:rPr lang="en-US" sz="1400">
                <a:latin typeface="Arial" panose="020B0604020202020204" pitchFamily="34" charset="0"/>
                <a:ea typeface="Calibri"/>
                <a:cs typeface="Arial" panose="020B0604020202020204" pitchFamily="34" charset="0"/>
              </a:rPr>
              <a:t>Compare cost sharing from year to year in the core benefits of the member’s preferred plan</a:t>
            </a:r>
          </a:p>
        </p:txBody>
      </p:sp>
      <p:sp>
        <p:nvSpPr>
          <p:cNvPr id="35" name="Rectangle 34">
            <a:extLst>
              <a:ext uri="{FF2B5EF4-FFF2-40B4-BE49-F238E27FC236}">
                <a16:creationId xmlns:a16="http://schemas.microsoft.com/office/drawing/2014/main" id="{1C5FDA7E-ED79-9E6F-FBD2-EE0322287445}"/>
              </a:ext>
            </a:extLst>
          </p:cNvPr>
          <p:cNvSpPr/>
          <p:nvPr/>
        </p:nvSpPr>
        <p:spPr>
          <a:xfrm>
            <a:off x="4400545" y="1707157"/>
            <a:ext cx="3398202" cy="4275906"/>
          </a:xfrm>
          <a:prstGeom prst="rect">
            <a:avLst/>
          </a:prstGeom>
          <a:solidFill>
            <a:schemeClr val="bg2">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1200">
              <a:solidFill>
                <a:schemeClr val="tx1"/>
              </a:solidFill>
            </a:endParaRPr>
          </a:p>
        </p:txBody>
      </p:sp>
      <p:sp>
        <p:nvSpPr>
          <p:cNvPr id="36" name="Rectangle 35">
            <a:extLst>
              <a:ext uri="{FF2B5EF4-FFF2-40B4-BE49-F238E27FC236}">
                <a16:creationId xmlns:a16="http://schemas.microsoft.com/office/drawing/2014/main" id="{8E9FCDFB-A12F-5522-7899-E1AE6C09646A}"/>
              </a:ext>
            </a:extLst>
          </p:cNvPr>
          <p:cNvSpPr/>
          <p:nvPr/>
        </p:nvSpPr>
        <p:spPr>
          <a:xfrm>
            <a:off x="8400625" y="1707156"/>
            <a:ext cx="3390910" cy="4275907"/>
          </a:xfrm>
          <a:prstGeom prst="rect">
            <a:avLst/>
          </a:prstGeom>
          <a:solidFill>
            <a:schemeClr val="bg2">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1200">
              <a:solidFill>
                <a:schemeClr val="tx1"/>
              </a:solidFill>
            </a:endParaRPr>
          </a:p>
        </p:txBody>
      </p:sp>
      <p:sp>
        <p:nvSpPr>
          <p:cNvPr id="37" name="Rectangle 36">
            <a:extLst>
              <a:ext uri="{FF2B5EF4-FFF2-40B4-BE49-F238E27FC236}">
                <a16:creationId xmlns:a16="http://schemas.microsoft.com/office/drawing/2014/main" id="{9C2C902B-DEC4-CC99-3457-8F1D9C718CA2}"/>
              </a:ext>
            </a:extLst>
          </p:cNvPr>
          <p:cNvSpPr/>
          <p:nvPr/>
        </p:nvSpPr>
        <p:spPr>
          <a:xfrm>
            <a:off x="400465" y="2601283"/>
            <a:ext cx="3390910" cy="695325"/>
          </a:xfrm>
          <a:prstGeom prst="rect">
            <a:avLst/>
          </a:prstGeom>
          <a:solidFill>
            <a:srgbClr val="005E9E"/>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2000">
                <a:solidFill>
                  <a:schemeClr val="bg1"/>
                </a:solidFill>
                <a:latin typeface="Arial" panose="020B0604020202020204" pitchFamily="34" charset="0"/>
                <a:cs typeface="Arial" panose="020B0604020202020204" pitchFamily="34" charset="0"/>
              </a:rPr>
              <a:t>Member Profile</a:t>
            </a:r>
          </a:p>
        </p:txBody>
      </p:sp>
      <p:sp>
        <p:nvSpPr>
          <p:cNvPr id="38" name="Oval 37">
            <a:extLst>
              <a:ext uri="{FF2B5EF4-FFF2-40B4-BE49-F238E27FC236}">
                <a16:creationId xmlns:a16="http://schemas.microsoft.com/office/drawing/2014/main" id="{D7863755-7A6E-6323-4DFA-3BE0F1649FB2}"/>
              </a:ext>
            </a:extLst>
          </p:cNvPr>
          <p:cNvSpPr/>
          <p:nvPr/>
        </p:nvSpPr>
        <p:spPr>
          <a:xfrm>
            <a:off x="1733970" y="1786739"/>
            <a:ext cx="723900" cy="695325"/>
          </a:xfrm>
          <a:prstGeom prst="ellipse">
            <a:avLst/>
          </a:prstGeom>
          <a:noFill/>
          <a:ln w="38100">
            <a:solidFill>
              <a:srgbClr val="005E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1200">
              <a:solidFill>
                <a:schemeClr val="tx1"/>
              </a:solidFill>
            </a:endParaRPr>
          </a:p>
        </p:txBody>
      </p:sp>
      <p:sp>
        <p:nvSpPr>
          <p:cNvPr id="42" name="Rectangle 41">
            <a:extLst>
              <a:ext uri="{FF2B5EF4-FFF2-40B4-BE49-F238E27FC236}">
                <a16:creationId xmlns:a16="http://schemas.microsoft.com/office/drawing/2014/main" id="{035997C3-0BA9-3256-A507-6168E4C06991}"/>
              </a:ext>
            </a:extLst>
          </p:cNvPr>
          <p:cNvSpPr/>
          <p:nvPr/>
        </p:nvSpPr>
        <p:spPr>
          <a:xfrm>
            <a:off x="4407837" y="2598353"/>
            <a:ext cx="3390910" cy="695325"/>
          </a:xfrm>
          <a:prstGeom prst="rect">
            <a:avLst/>
          </a:prstGeom>
          <a:solidFill>
            <a:schemeClr val="accent4">
              <a:lumMod val="7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2000">
                <a:solidFill>
                  <a:schemeClr val="bg1"/>
                </a:solidFill>
                <a:latin typeface="Arial" panose="020B0604020202020204" pitchFamily="34" charset="0"/>
                <a:cs typeface="Arial" panose="020B0604020202020204" pitchFamily="34" charset="0"/>
              </a:rPr>
              <a:t>Agent Portal</a:t>
            </a:r>
          </a:p>
        </p:txBody>
      </p:sp>
      <p:sp>
        <p:nvSpPr>
          <p:cNvPr id="45" name="Oval 44">
            <a:extLst>
              <a:ext uri="{FF2B5EF4-FFF2-40B4-BE49-F238E27FC236}">
                <a16:creationId xmlns:a16="http://schemas.microsoft.com/office/drawing/2014/main" id="{0198D735-85E3-B162-CA0A-7730998048AF}"/>
              </a:ext>
            </a:extLst>
          </p:cNvPr>
          <p:cNvSpPr/>
          <p:nvPr/>
        </p:nvSpPr>
        <p:spPr>
          <a:xfrm>
            <a:off x="5734869" y="1786739"/>
            <a:ext cx="723900" cy="695325"/>
          </a:xfrm>
          <a:prstGeom prst="ellipse">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1200">
              <a:solidFill>
                <a:schemeClr val="tx1"/>
              </a:solidFill>
            </a:endParaRPr>
          </a:p>
        </p:txBody>
      </p:sp>
      <p:sp>
        <p:nvSpPr>
          <p:cNvPr id="47" name="Rectangle 46">
            <a:extLst>
              <a:ext uri="{FF2B5EF4-FFF2-40B4-BE49-F238E27FC236}">
                <a16:creationId xmlns:a16="http://schemas.microsoft.com/office/drawing/2014/main" id="{5A45011D-4157-396D-E943-951ED863E2E5}"/>
              </a:ext>
            </a:extLst>
          </p:cNvPr>
          <p:cNvSpPr/>
          <p:nvPr/>
        </p:nvSpPr>
        <p:spPr>
          <a:xfrm>
            <a:off x="8400625" y="2598352"/>
            <a:ext cx="3390910" cy="695325"/>
          </a:xfrm>
          <a:prstGeom prst="rect">
            <a:avLst/>
          </a:prstGeom>
          <a:solidFill>
            <a:srgbClr val="0184BC"/>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2000">
                <a:solidFill>
                  <a:schemeClr val="bg1"/>
                </a:solidFill>
                <a:latin typeface="Arial" panose="020B0604020202020204" pitchFamily="34" charset="0"/>
                <a:cs typeface="Arial" panose="020B0604020202020204" pitchFamily="34" charset="0"/>
              </a:rPr>
              <a:t>Agent Community</a:t>
            </a:r>
          </a:p>
        </p:txBody>
      </p:sp>
      <p:sp>
        <p:nvSpPr>
          <p:cNvPr id="48" name="Oval 47">
            <a:extLst>
              <a:ext uri="{FF2B5EF4-FFF2-40B4-BE49-F238E27FC236}">
                <a16:creationId xmlns:a16="http://schemas.microsoft.com/office/drawing/2014/main" id="{B4451FA4-4B2C-020C-75DB-D5EFE21047BC}"/>
              </a:ext>
            </a:extLst>
          </p:cNvPr>
          <p:cNvSpPr/>
          <p:nvPr/>
        </p:nvSpPr>
        <p:spPr>
          <a:xfrm>
            <a:off x="9734130" y="1786739"/>
            <a:ext cx="723900" cy="695325"/>
          </a:xfrm>
          <a:prstGeom prst="ellipse">
            <a:avLst/>
          </a:prstGeom>
          <a:noFill/>
          <a:ln w="38100">
            <a:solidFill>
              <a:srgbClr val="018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1200">
              <a:solidFill>
                <a:schemeClr val="tx1"/>
              </a:solidFill>
            </a:endParaRPr>
          </a:p>
        </p:txBody>
      </p:sp>
      <p:sp>
        <p:nvSpPr>
          <p:cNvPr id="50" name="TextBox 49">
            <a:extLst>
              <a:ext uri="{FF2B5EF4-FFF2-40B4-BE49-F238E27FC236}">
                <a16:creationId xmlns:a16="http://schemas.microsoft.com/office/drawing/2014/main" id="{B58A779B-9957-AC7B-F158-71C2F7E4CFCB}"/>
              </a:ext>
            </a:extLst>
          </p:cNvPr>
          <p:cNvSpPr txBox="1"/>
          <p:nvPr/>
        </p:nvSpPr>
        <p:spPr>
          <a:xfrm>
            <a:off x="4492793" y="3465550"/>
            <a:ext cx="3217334" cy="1900520"/>
          </a:xfrm>
          <a:prstGeom prst="rect">
            <a:avLst/>
          </a:prstGeom>
          <a:noFill/>
        </p:spPr>
        <p:txBody>
          <a:bodyPr wrap="square" lIns="0" tIns="0" rIns="0" bIns="0" rtlCol="0" anchor="t">
            <a:spAutoFit/>
          </a:bodyPr>
          <a:lstStyle/>
          <a:p>
            <a:pPr marL="285750" indent="-285750" algn="l">
              <a:lnSpc>
                <a:spcPct val="100000"/>
              </a:lnSpc>
              <a:spcAft>
                <a:spcPts val="900"/>
              </a:spcAft>
              <a:buFont typeface="Arial" panose="020B0604020202020204" pitchFamily="34" charset="0"/>
              <a:buChar char="•"/>
            </a:pPr>
            <a:r>
              <a:rPr lang="en-US" sz="1400">
                <a:latin typeface="Arial" panose="020B0604020202020204" pitchFamily="34" charset="0"/>
                <a:cs typeface="Arial" panose="020B0604020202020204" pitchFamily="34" charset="0"/>
              </a:rPr>
              <a:t>Quick and easy access to Commission Statements</a:t>
            </a:r>
          </a:p>
          <a:p>
            <a:pPr marL="285750" indent="-285750">
              <a:spcAft>
                <a:spcPts val="900"/>
              </a:spcAft>
              <a:buFont typeface="Arial" panose="020B0604020202020204" pitchFamily="34" charset="0"/>
              <a:buChar char="•"/>
            </a:pPr>
            <a:r>
              <a:rPr lang="en-US" sz="1400">
                <a:latin typeface="Arial" panose="020B0604020202020204" pitchFamily="34" charset="0"/>
                <a:ea typeface="Calibri"/>
                <a:cs typeface="Arial" panose="020B0604020202020204" pitchFamily="34" charset="0"/>
              </a:rPr>
              <a:t>Stay up to date on news happening with Blue Cross</a:t>
            </a:r>
          </a:p>
          <a:p>
            <a:pPr marL="285750" indent="-285750" algn="l">
              <a:lnSpc>
                <a:spcPct val="100000"/>
              </a:lnSpc>
              <a:spcAft>
                <a:spcPts val="900"/>
              </a:spcAft>
              <a:buFont typeface="Arial" panose="020B0604020202020204" pitchFamily="34" charset="0"/>
              <a:buChar char="•"/>
            </a:pPr>
            <a:r>
              <a:rPr lang="en-US" sz="1400">
                <a:latin typeface="Arial" panose="020B0604020202020204" pitchFamily="34" charset="0"/>
                <a:cs typeface="Arial" panose="020B0604020202020204" pitchFamily="34" charset="0"/>
              </a:rPr>
              <a:t>Ability to submit Agent Support Requests to update agent information, book transfers, etc.</a:t>
            </a:r>
          </a:p>
          <a:p>
            <a:pPr marL="285750" indent="-285750" algn="l">
              <a:lnSpc>
                <a:spcPct val="100000"/>
              </a:lnSpc>
              <a:spcAft>
                <a:spcPts val="600"/>
              </a:spcAft>
              <a:buFont typeface="Arial" panose="020B0604020202020204" pitchFamily="34" charset="0"/>
              <a:buChar char="•"/>
            </a:pPr>
            <a:endParaRPr lang="en-US" sz="30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D538C52C-2F5E-296C-51C9-48C3357B82D9}"/>
              </a:ext>
            </a:extLst>
          </p:cNvPr>
          <p:cNvSpPr txBox="1"/>
          <p:nvPr/>
        </p:nvSpPr>
        <p:spPr>
          <a:xfrm>
            <a:off x="8489244" y="3465550"/>
            <a:ext cx="3217334" cy="2208297"/>
          </a:xfrm>
          <a:prstGeom prst="rect">
            <a:avLst/>
          </a:prstGeom>
          <a:noFill/>
        </p:spPr>
        <p:txBody>
          <a:bodyPr wrap="square" lIns="0" tIns="0" rIns="0" bIns="0" rtlCol="0" anchor="t">
            <a:spAutoFit/>
          </a:bodyPr>
          <a:lstStyle/>
          <a:p>
            <a:pPr marL="285750" indent="-285750" algn="l">
              <a:lnSpc>
                <a:spcPct val="100000"/>
              </a:lnSpc>
              <a:spcAft>
                <a:spcPts val="600"/>
              </a:spcAft>
              <a:buFont typeface="Arial" panose="020B0604020202020204" pitchFamily="34" charset="0"/>
              <a:buChar char="•"/>
            </a:pPr>
            <a:r>
              <a:rPr lang="en-US" sz="1400">
                <a:latin typeface="Arial" panose="020B0604020202020204" pitchFamily="34" charset="0"/>
                <a:cs typeface="Arial" panose="020B0604020202020204" pitchFamily="34" charset="0"/>
              </a:rPr>
              <a:t>Reporting available to help agents manage business including:</a:t>
            </a:r>
          </a:p>
          <a:p>
            <a:pPr marL="515938" lvl="1" indent="-198438">
              <a:spcAft>
                <a:spcPts val="600"/>
              </a:spcAft>
              <a:buFont typeface="Arial" panose="020B0604020202020204" pitchFamily="34" charset="0"/>
              <a:buChar char="•"/>
            </a:pPr>
            <a:r>
              <a:rPr lang="en-US" sz="1400">
                <a:latin typeface="Arial" panose="020B0604020202020204" pitchFamily="34" charset="0"/>
                <a:cs typeface="Arial" panose="020B0604020202020204" pitchFamily="34" charset="0"/>
              </a:rPr>
              <a:t>Forced to shop report to support disrupted members</a:t>
            </a:r>
          </a:p>
          <a:p>
            <a:pPr marL="515938" lvl="1" indent="-198438">
              <a:spcAft>
                <a:spcPts val="900"/>
              </a:spcAft>
              <a:buFont typeface="Arial" panose="020B0604020202020204" pitchFamily="34" charset="0"/>
              <a:buChar char="•"/>
            </a:pPr>
            <a:r>
              <a:rPr lang="en-US" sz="1400">
                <a:latin typeface="Arial" panose="020B0604020202020204" pitchFamily="34" charset="0"/>
                <a:cs typeface="Arial" panose="020B0604020202020204" pitchFamily="34" charset="0"/>
              </a:rPr>
              <a:t>BCN RFI report for any applications needing more information</a:t>
            </a:r>
          </a:p>
          <a:p>
            <a:pPr marL="285750" indent="-285750" algn="l">
              <a:lnSpc>
                <a:spcPct val="100000"/>
              </a:lnSpc>
              <a:spcAft>
                <a:spcPts val="600"/>
              </a:spcAft>
              <a:buFont typeface="Arial" panose="020B0604020202020204" pitchFamily="34" charset="0"/>
              <a:buChar char="•"/>
            </a:pPr>
            <a:r>
              <a:rPr lang="en-US" sz="1400">
                <a:latin typeface="Arial" panose="020B0604020202020204" pitchFamily="34" charset="0"/>
                <a:cs typeface="Arial" panose="020B0604020202020204" pitchFamily="34" charset="0"/>
              </a:rPr>
              <a:t>Quoting &amp; Enrollment for Medicare business and case submissions</a:t>
            </a:r>
            <a:endParaRPr lang="en-US" sz="1400">
              <a:latin typeface="Arial" panose="020B0604020202020204" pitchFamily="34" charset="0"/>
              <a:ea typeface="Calibri"/>
              <a:cs typeface="Arial" panose="020B0604020202020204" pitchFamily="34" charset="0"/>
            </a:endParaRPr>
          </a:p>
        </p:txBody>
      </p:sp>
      <p:pic>
        <p:nvPicPr>
          <p:cNvPr id="57" name="Graphic 56" descr="Customer review with solid fill">
            <a:extLst>
              <a:ext uri="{FF2B5EF4-FFF2-40B4-BE49-F238E27FC236}">
                <a16:creationId xmlns:a16="http://schemas.microsoft.com/office/drawing/2014/main" id="{372A52A2-9747-51D8-71E3-18462652A3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10966" y="1867640"/>
            <a:ext cx="570228" cy="570228"/>
          </a:xfrm>
          <a:prstGeom prst="rect">
            <a:avLst/>
          </a:prstGeom>
        </p:spPr>
      </p:pic>
      <p:pic>
        <p:nvPicPr>
          <p:cNvPr id="59" name="Graphic 58" descr="Double Tap Gesture with solid fill">
            <a:extLst>
              <a:ext uri="{FF2B5EF4-FFF2-40B4-BE49-F238E27FC236}">
                <a16:creationId xmlns:a16="http://schemas.microsoft.com/office/drawing/2014/main" id="{1BD625F7-BF4D-0E5D-E3B8-53512435E8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04165" y="1823316"/>
            <a:ext cx="598254" cy="598254"/>
          </a:xfrm>
          <a:prstGeom prst="rect">
            <a:avLst/>
          </a:prstGeom>
        </p:spPr>
      </p:pic>
      <p:pic>
        <p:nvPicPr>
          <p:cNvPr id="61" name="Graphic 60" descr="Employee badge with solid fill">
            <a:extLst>
              <a:ext uri="{FF2B5EF4-FFF2-40B4-BE49-F238E27FC236}">
                <a16:creationId xmlns:a16="http://schemas.microsoft.com/office/drawing/2014/main" id="{0492A9D0-5442-AC45-0A26-D74DBE6CA24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10806" y="1828054"/>
            <a:ext cx="593516" cy="593516"/>
          </a:xfrm>
          <a:prstGeom prst="rect">
            <a:avLst/>
          </a:prstGeom>
        </p:spPr>
      </p:pic>
    </p:spTree>
    <p:extLst>
      <p:ext uri="{BB962C8B-B14F-4D97-AF65-F5344CB8AC3E}">
        <p14:creationId xmlns:p14="http://schemas.microsoft.com/office/powerpoint/2010/main" val="38517107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hink-cell data - do not delete" hidden="1">
            <a:extLst>
              <a:ext uri="{FF2B5EF4-FFF2-40B4-BE49-F238E27FC236}">
                <a16:creationId xmlns:a16="http://schemas.microsoft.com/office/drawing/2014/main" id="{17FFA724-D72A-DFDC-99F1-C07679F9F38B}"/>
              </a:ext>
            </a:extLst>
          </p:cNvPr>
          <p:cNvGraphicFramePr>
            <a:graphicFrameLocks noChangeAspect="1"/>
          </p:cNvGraphicFramePr>
          <p:nvPr>
            <p:custDataLst>
              <p:tags r:id="rId1"/>
            </p:custDataLst>
            <p:extLst>
              <p:ext uri="{D42A27DB-BD31-4B8C-83A1-F6EECF244321}">
                <p14:modId xmlns:p14="http://schemas.microsoft.com/office/powerpoint/2010/main" val="41104785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59" imgH="360" progId="TCLayout.ActiveDocument.1">
                  <p:embed/>
                </p:oleObj>
              </mc:Choice>
              <mc:Fallback>
                <p:oleObj name="think-cell Slide" r:id="rId3" imgW="359" imgH="360" progId="TCLayout.ActiveDocument.1">
                  <p:embed/>
                  <p:pic>
                    <p:nvPicPr>
                      <p:cNvPr id="12" name="think-cell data - do not delete" hidden="1">
                        <a:extLst>
                          <a:ext uri="{FF2B5EF4-FFF2-40B4-BE49-F238E27FC236}">
                            <a16:creationId xmlns:a16="http://schemas.microsoft.com/office/drawing/2014/main" id="{17FFA724-D72A-DFDC-99F1-C07679F9F38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FA2BED2A-04D6-20BA-8B0B-31CED6FFE268}"/>
              </a:ext>
            </a:extLst>
          </p:cNvPr>
          <p:cNvSpPr>
            <a:spLocks noGrp="1"/>
          </p:cNvSpPr>
          <p:nvPr>
            <p:ph type="body" sz="quarter" idx="11"/>
          </p:nvPr>
        </p:nvSpPr>
        <p:spPr>
          <a:xfrm>
            <a:off x="173309" y="594538"/>
            <a:ext cx="11873217" cy="371104"/>
          </a:xfrm>
        </p:spPr>
        <p:txBody>
          <a:bodyPr/>
          <a:lstStyle/>
          <a:p>
            <a:endParaRPr lang="en-US"/>
          </a:p>
        </p:txBody>
      </p:sp>
      <p:sp>
        <p:nvSpPr>
          <p:cNvPr id="4" name="Title 3">
            <a:extLst>
              <a:ext uri="{FF2B5EF4-FFF2-40B4-BE49-F238E27FC236}">
                <a16:creationId xmlns:a16="http://schemas.microsoft.com/office/drawing/2014/main" id="{4D267CED-638E-805E-9F5F-2439CD959F9F}"/>
              </a:ext>
            </a:extLst>
          </p:cNvPr>
          <p:cNvSpPr>
            <a:spLocks noGrp="1"/>
          </p:cNvSpPr>
          <p:nvPr>
            <p:ph type="title"/>
          </p:nvPr>
        </p:nvSpPr>
        <p:spPr>
          <a:xfrm>
            <a:off x="173310" y="116374"/>
            <a:ext cx="8656320" cy="307777"/>
          </a:xfrm>
        </p:spPr>
        <p:txBody>
          <a:bodyPr/>
          <a:lstStyle/>
          <a:p>
            <a:endParaRPr lang="en-US"/>
          </a:p>
        </p:txBody>
      </p:sp>
      <p:sp>
        <p:nvSpPr>
          <p:cNvPr id="7" name="Rectangle 6">
            <a:extLst>
              <a:ext uri="{FF2B5EF4-FFF2-40B4-BE49-F238E27FC236}">
                <a16:creationId xmlns:a16="http://schemas.microsoft.com/office/drawing/2014/main" id="{0A6466E9-952A-1A8D-1D26-13632993E5B7}"/>
              </a:ext>
            </a:extLst>
          </p:cNvPr>
          <p:cNvSpPr/>
          <p:nvPr/>
        </p:nvSpPr>
        <p:spPr>
          <a:xfrm>
            <a:off x="168019" y="552831"/>
            <a:ext cx="10795256" cy="350635"/>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1200">
              <a:solidFill>
                <a:schemeClr val="tx1"/>
              </a:solidFill>
            </a:endParaRPr>
          </a:p>
        </p:txBody>
      </p:sp>
      <p:pic>
        <p:nvPicPr>
          <p:cNvPr id="8" name="Picture 7" descr="Group of senior women">
            <a:extLst>
              <a:ext uri="{FF2B5EF4-FFF2-40B4-BE49-F238E27FC236}">
                <a16:creationId xmlns:a16="http://schemas.microsoft.com/office/drawing/2014/main" id="{AC2CB377-4F91-4AB5-5B59-E317DBF99932}"/>
              </a:ext>
            </a:extLst>
          </p:cNvPr>
          <p:cNvPicPr>
            <a:picLocks noChangeAspect="1"/>
          </p:cNvPicPr>
          <p:nvPr/>
        </p:nvPicPr>
        <p:blipFill>
          <a:blip r:embed="rId5">
            <a:extLst>
              <a:ext uri="{28A0092B-C50C-407E-A947-70E740481C1C}">
                <a14:useLocalDpi xmlns:a14="http://schemas.microsoft.com/office/drawing/2010/main" val="0"/>
              </a:ext>
            </a:extLst>
          </a:blip>
          <a:srcRect t="17835" b="3513"/>
          <a:stretch/>
        </p:blipFill>
        <p:spPr>
          <a:xfrm>
            <a:off x="0" y="-9144"/>
            <a:ext cx="12191999" cy="6392924"/>
          </a:xfrm>
          <a:prstGeom prst="rect">
            <a:avLst/>
          </a:prstGeom>
        </p:spPr>
      </p:pic>
      <p:sp>
        <p:nvSpPr>
          <p:cNvPr id="9" name="Rectangle 8">
            <a:extLst>
              <a:ext uri="{FF2B5EF4-FFF2-40B4-BE49-F238E27FC236}">
                <a16:creationId xmlns:a16="http://schemas.microsoft.com/office/drawing/2014/main" id="{F5EC7EFC-1B4A-34BF-D380-3A413F64123C}"/>
              </a:ext>
            </a:extLst>
          </p:cNvPr>
          <p:cNvSpPr/>
          <p:nvPr/>
        </p:nvSpPr>
        <p:spPr>
          <a:xfrm>
            <a:off x="-2" y="0"/>
            <a:ext cx="12191999" cy="6392924"/>
          </a:xfrm>
          <a:prstGeom prst="rect">
            <a:avLst/>
          </a:prstGeom>
          <a:solidFill>
            <a:schemeClr val="accent6">
              <a:lumMod val="10000"/>
              <a:alpha val="44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sz="1200">
              <a:solidFill>
                <a:schemeClr val="tx1"/>
              </a:solidFill>
            </a:endParaRPr>
          </a:p>
        </p:txBody>
      </p:sp>
      <p:sp>
        <p:nvSpPr>
          <p:cNvPr id="10" name="TextBox 9">
            <a:extLst>
              <a:ext uri="{FF2B5EF4-FFF2-40B4-BE49-F238E27FC236}">
                <a16:creationId xmlns:a16="http://schemas.microsoft.com/office/drawing/2014/main" id="{9274382F-1701-53F9-E6FF-A6CDBA7E3429}"/>
              </a:ext>
            </a:extLst>
          </p:cNvPr>
          <p:cNvSpPr txBox="1"/>
          <p:nvPr/>
        </p:nvSpPr>
        <p:spPr>
          <a:xfrm>
            <a:off x="-1" y="2937449"/>
            <a:ext cx="12192000" cy="3046988"/>
          </a:xfrm>
          <a:prstGeom prst="rect">
            <a:avLst/>
          </a:prstGeom>
          <a:noFill/>
        </p:spPr>
        <p:txBody>
          <a:bodyPr wrap="square" lIns="0" tIns="0" rIns="0" bIns="0" rtlCol="0">
            <a:spAutoFit/>
          </a:bodyPr>
          <a:lstStyle/>
          <a:p>
            <a:pPr marL="682625">
              <a:lnSpc>
                <a:spcPct val="100000"/>
              </a:lnSpc>
            </a:pPr>
            <a:r>
              <a:rPr lang="en-US" sz="6600" b="1">
                <a:solidFill>
                  <a:schemeClr val="bg1"/>
                </a:solidFill>
                <a:latin typeface="Calibri" panose="020F0502020204030204" pitchFamily="34" charset="0"/>
                <a:cs typeface="Calibri" panose="020F0502020204030204" pitchFamily="34" charset="0"/>
              </a:rPr>
              <a:t>THANK YOU</a:t>
            </a:r>
          </a:p>
          <a:p>
            <a:pPr marL="682625">
              <a:lnSpc>
                <a:spcPct val="100000"/>
              </a:lnSpc>
            </a:pPr>
            <a:r>
              <a:rPr lang="en-US" sz="6600" b="1">
                <a:solidFill>
                  <a:schemeClr val="bg1"/>
                </a:solidFill>
                <a:latin typeface="Calibri" panose="020F0502020204030204" pitchFamily="34" charset="0"/>
                <a:cs typeface="Calibri" panose="020F0502020204030204" pitchFamily="34" charset="0"/>
              </a:rPr>
              <a:t>Questions?</a:t>
            </a:r>
            <a:endParaRPr lang="en-US" sz="2800" b="1">
              <a:solidFill>
                <a:schemeClr val="bg1"/>
              </a:solidFill>
              <a:latin typeface="Calibri" panose="020F0502020204030204" pitchFamily="34" charset="0"/>
              <a:cs typeface="Calibri" panose="020F0502020204030204" pitchFamily="34" charset="0"/>
            </a:endParaRPr>
          </a:p>
          <a:p>
            <a:pPr marL="682625">
              <a:lnSpc>
                <a:spcPct val="100000"/>
              </a:lnSpc>
            </a:pPr>
            <a:endParaRPr lang="en-US" sz="6600" b="1">
              <a:solidFill>
                <a:schemeClr val="bg1"/>
              </a:solidFill>
              <a:latin typeface="Calibri" panose="020F050202020403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E1D9E0CE-AB73-848E-8651-333CBA01554A}"/>
              </a:ext>
            </a:extLst>
          </p:cNvPr>
          <p:cNvCxnSpPr>
            <a:cxnSpLocks/>
          </p:cNvCxnSpPr>
          <p:nvPr/>
        </p:nvCxnSpPr>
        <p:spPr>
          <a:xfrm>
            <a:off x="709682" y="3899310"/>
            <a:ext cx="4039737" cy="0"/>
          </a:xfrm>
          <a:prstGeom prst="line">
            <a:avLst/>
          </a:prstGeom>
          <a:ln>
            <a:solidFill>
              <a:schemeClr val="bg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117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4682FFB-322C-BB04-38FF-F6CB1C70E83B}"/>
              </a:ext>
            </a:extLst>
          </p:cNvPr>
          <p:cNvSpPr txBox="1"/>
          <p:nvPr/>
        </p:nvSpPr>
        <p:spPr>
          <a:xfrm>
            <a:off x="1413757" y="2781464"/>
            <a:ext cx="2591758" cy="566015"/>
          </a:xfrm>
          <a:prstGeom prst="rect">
            <a:avLst/>
          </a:prstGeom>
          <a:noFill/>
        </p:spPr>
        <p:txBody>
          <a:bodyPr wrap="square" lIns="0" tIns="0" rIns="0" bIns="0" anchor="t">
            <a:noAutofit/>
          </a:bodyPr>
          <a:lstStyle/>
          <a:p>
            <a:pPr marL="61913">
              <a:spcBef>
                <a:spcPts val="1200"/>
              </a:spcBef>
            </a:pPr>
            <a:r>
              <a:rPr lang="en-US" b="1" i="0" u="none" strike="noStrike">
                <a:solidFill>
                  <a:srgbClr val="0B4063"/>
                </a:solidFill>
                <a:effectLst/>
                <a:latin typeface="Arial" panose="020B0604020202020204" pitchFamily="34" charset="0"/>
                <a:cs typeface="Arial" panose="020B0604020202020204" pitchFamily="34" charset="0"/>
              </a:rPr>
              <a:t>Increasing access to affordable health care</a:t>
            </a:r>
          </a:p>
        </p:txBody>
      </p:sp>
      <p:pic>
        <p:nvPicPr>
          <p:cNvPr id="7" name="Picture 6" descr="A couple of people standing in front of blue arrows&#10;&#10;Description automatically generated">
            <a:extLst>
              <a:ext uri="{FF2B5EF4-FFF2-40B4-BE49-F238E27FC236}">
                <a16:creationId xmlns:a16="http://schemas.microsoft.com/office/drawing/2014/main" id="{D4F53EDF-B986-A579-EDED-DF28ADA3145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7629" y="4806270"/>
            <a:ext cx="726260" cy="546854"/>
          </a:xfrm>
          <a:prstGeom prst="rect">
            <a:avLst/>
          </a:prstGeom>
        </p:spPr>
      </p:pic>
      <p:pic>
        <p:nvPicPr>
          <p:cNvPr id="8" name="Picture 7" descr="A stethoscope and heartbeat line&#10;&#10;Description automatically generated">
            <a:extLst>
              <a:ext uri="{FF2B5EF4-FFF2-40B4-BE49-F238E27FC236}">
                <a16:creationId xmlns:a16="http://schemas.microsoft.com/office/drawing/2014/main" id="{403A0C46-9745-95CE-58CA-3146997C88C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2536" y="3744789"/>
            <a:ext cx="698888" cy="712013"/>
          </a:xfrm>
          <a:prstGeom prst="rect">
            <a:avLst/>
          </a:prstGeom>
        </p:spPr>
      </p:pic>
      <p:pic>
        <p:nvPicPr>
          <p:cNvPr id="9" name="Picture 8" descr="A blue chair with a dollar sign&#10;&#10;Description automatically generated">
            <a:extLst>
              <a:ext uri="{FF2B5EF4-FFF2-40B4-BE49-F238E27FC236}">
                <a16:creationId xmlns:a16="http://schemas.microsoft.com/office/drawing/2014/main" id="{2B76848E-CC2F-8144-3C20-8791990980E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2183" y="2747958"/>
            <a:ext cx="493461" cy="665292"/>
          </a:xfrm>
          <a:prstGeom prst="rect">
            <a:avLst/>
          </a:prstGeom>
        </p:spPr>
      </p:pic>
      <p:sp>
        <p:nvSpPr>
          <p:cNvPr id="10" name="TextBox 9">
            <a:extLst>
              <a:ext uri="{FF2B5EF4-FFF2-40B4-BE49-F238E27FC236}">
                <a16:creationId xmlns:a16="http://schemas.microsoft.com/office/drawing/2014/main" id="{287A8035-F852-4C2F-4F10-36C46E60A888}"/>
              </a:ext>
            </a:extLst>
          </p:cNvPr>
          <p:cNvSpPr txBox="1"/>
          <p:nvPr/>
        </p:nvSpPr>
        <p:spPr>
          <a:xfrm>
            <a:off x="602536" y="2160681"/>
            <a:ext cx="3266357" cy="333248"/>
          </a:xfrm>
          <a:prstGeom prst="rect">
            <a:avLst/>
          </a:prstGeom>
          <a:noFill/>
        </p:spPr>
        <p:txBody>
          <a:bodyPr wrap="square" lIns="0" tIns="0" rIns="0" bIns="0" anchor="t">
            <a:noAutofit/>
          </a:bodyPr>
          <a:lstStyle/>
          <a:p>
            <a:pPr>
              <a:lnSpc>
                <a:spcPct val="90000"/>
              </a:lnSpc>
            </a:pPr>
            <a:r>
              <a:rPr lang="en-US" sz="2800" b="1" i="0" u="none" strike="noStrike">
                <a:solidFill>
                  <a:srgbClr val="0B4063"/>
                </a:solidFill>
                <a:effectLst/>
                <a:latin typeface="Arial" panose="020B0604020202020204" pitchFamily="34" charset="0"/>
                <a:cs typeface="Arial" panose="020B0604020202020204" pitchFamily="34" charset="0"/>
              </a:rPr>
              <a:t>Our Social Mission</a:t>
            </a:r>
            <a:endParaRPr lang="en-US" sz="2800" b="1" i="0" u="none" strike="noStrike">
              <a:solidFill>
                <a:srgbClr val="0B4063"/>
              </a:solidFill>
              <a:effectLst/>
              <a:latin typeface="Arial" panose="020B0604020202020204" pitchFamily="34" charset="0"/>
              <a:ea typeface="Calibri"/>
              <a:cs typeface="Arial" panose="020B0604020202020204" pitchFamily="34" charset="0"/>
            </a:endParaRPr>
          </a:p>
        </p:txBody>
      </p:sp>
      <p:sp>
        <p:nvSpPr>
          <p:cNvPr id="12" name="TextBox 11">
            <a:extLst>
              <a:ext uri="{FF2B5EF4-FFF2-40B4-BE49-F238E27FC236}">
                <a16:creationId xmlns:a16="http://schemas.microsoft.com/office/drawing/2014/main" id="{F43C17DE-53F4-D49F-C4C6-C49039FC81D5}"/>
              </a:ext>
            </a:extLst>
          </p:cNvPr>
          <p:cNvSpPr txBox="1"/>
          <p:nvPr/>
        </p:nvSpPr>
        <p:spPr>
          <a:xfrm>
            <a:off x="5427236" y="2781464"/>
            <a:ext cx="5935722" cy="825919"/>
          </a:xfrm>
          <a:prstGeom prst="rect">
            <a:avLst/>
          </a:prstGeom>
          <a:noFill/>
        </p:spPr>
        <p:txBody>
          <a:bodyPr wrap="square" lIns="0" tIns="0" rIns="0" bIns="0" anchor="t">
            <a:noAutofit/>
          </a:bodyPr>
          <a:lstStyle/>
          <a:p>
            <a:r>
              <a:rPr lang="en-US" sz="1600" i="0" u="none" strike="noStrike">
                <a:solidFill>
                  <a:srgbClr val="0C4163"/>
                </a:solidFill>
                <a:effectLst/>
                <a:latin typeface="Arial" panose="020B0604020202020204" pitchFamily="34" charset="0"/>
                <a:cs typeface="Arial" panose="020B0604020202020204" pitchFamily="34" charset="0"/>
              </a:rPr>
              <a:t>We are a leader in innovating new approaches to improving health outcomes by partnering with our </a:t>
            </a:r>
            <a:r>
              <a:rPr lang="en-US" sz="1600" b="1" i="0" u="none" strike="noStrike">
                <a:solidFill>
                  <a:srgbClr val="0C4163"/>
                </a:solidFill>
                <a:effectLst/>
                <a:latin typeface="Arial" panose="020B0604020202020204" pitchFamily="34" charset="0"/>
                <a:cs typeface="Arial" panose="020B0604020202020204" pitchFamily="34" charset="0"/>
              </a:rPr>
              <a:t>broad provider network </a:t>
            </a:r>
            <a:r>
              <a:rPr lang="en-US" sz="1600" i="0" u="none" strike="noStrike">
                <a:solidFill>
                  <a:srgbClr val="0C4163"/>
                </a:solidFill>
                <a:effectLst/>
                <a:latin typeface="Arial" panose="020B0604020202020204" pitchFamily="34" charset="0"/>
                <a:cs typeface="Arial" panose="020B0604020202020204" pitchFamily="34" charset="0"/>
              </a:rPr>
              <a:t>on </a:t>
            </a:r>
            <a:r>
              <a:rPr lang="en-US" sz="1600" b="1" i="0" u="none" strike="noStrike">
                <a:solidFill>
                  <a:srgbClr val="0C4163"/>
                </a:solidFill>
                <a:effectLst/>
                <a:latin typeface="Arial" panose="020B0604020202020204" pitchFamily="34" charset="0"/>
                <a:cs typeface="Arial" panose="020B0604020202020204" pitchFamily="34" charset="0"/>
              </a:rPr>
              <a:t>healthcare quality initiatives and value-based care </a:t>
            </a:r>
            <a:endParaRPr lang="en-US" sz="1600" b="1">
              <a:solidFill>
                <a:srgbClr val="222222"/>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993DC7F6-299B-43AB-9A15-86DEA0A88D2A}"/>
              </a:ext>
            </a:extLst>
          </p:cNvPr>
          <p:cNvSpPr txBox="1"/>
          <p:nvPr/>
        </p:nvSpPr>
        <p:spPr>
          <a:xfrm>
            <a:off x="5427236" y="2136378"/>
            <a:ext cx="6083533" cy="350061"/>
          </a:xfrm>
          <a:prstGeom prst="rect">
            <a:avLst/>
          </a:prstGeom>
          <a:noFill/>
        </p:spPr>
        <p:txBody>
          <a:bodyPr wrap="square" lIns="0" tIns="0" rIns="0" bIns="0" anchor="t">
            <a:noAutofit/>
          </a:bodyPr>
          <a:lstStyle/>
          <a:p>
            <a:pPr>
              <a:lnSpc>
                <a:spcPct val="90000"/>
              </a:lnSpc>
            </a:pPr>
            <a:r>
              <a:rPr lang="en-US" sz="2800" b="1" i="0" u="none" strike="noStrike">
                <a:solidFill>
                  <a:srgbClr val="0C4163"/>
                </a:solidFill>
                <a:effectLst/>
                <a:latin typeface="Arial" panose="020B0604020202020204" pitchFamily="34" charset="0"/>
                <a:cs typeface="Arial" panose="020B0604020202020204" pitchFamily="34" charset="0"/>
              </a:rPr>
              <a:t>BCBSM / BCN Medicare Advantage</a:t>
            </a:r>
            <a:endParaRPr lang="en-US" sz="2800" b="1" i="0" u="none" strike="noStrike">
              <a:solidFill>
                <a:srgbClr val="0C4163"/>
              </a:solidFill>
              <a:effectLst/>
              <a:latin typeface="Arial" panose="020B0604020202020204" pitchFamily="34" charset="0"/>
              <a:ea typeface="Calibri"/>
              <a:cs typeface="Arial" panose="020B0604020202020204" pitchFamily="34" charset="0"/>
            </a:endParaRPr>
          </a:p>
        </p:txBody>
      </p:sp>
      <p:sp>
        <p:nvSpPr>
          <p:cNvPr id="17" name="TextBox 16">
            <a:extLst>
              <a:ext uri="{FF2B5EF4-FFF2-40B4-BE49-F238E27FC236}">
                <a16:creationId xmlns:a16="http://schemas.microsoft.com/office/drawing/2014/main" id="{78B5775C-6A33-2591-53C9-989072E53249}"/>
              </a:ext>
            </a:extLst>
          </p:cNvPr>
          <p:cNvSpPr txBox="1"/>
          <p:nvPr/>
        </p:nvSpPr>
        <p:spPr>
          <a:xfrm>
            <a:off x="5427234" y="3878170"/>
            <a:ext cx="5910851" cy="825918"/>
          </a:xfrm>
          <a:prstGeom prst="rect">
            <a:avLst/>
          </a:prstGeom>
          <a:noFill/>
        </p:spPr>
        <p:txBody>
          <a:bodyPr wrap="square" lIns="0" tIns="0" rIns="0" bIns="0" anchor="t">
            <a:noAutofit/>
          </a:bodyPr>
          <a:lstStyle/>
          <a:p>
            <a:r>
              <a:rPr lang="en-US" sz="1600">
                <a:solidFill>
                  <a:srgbClr val="0C4163"/>
                </a:solidFill>
                <a:latin typeface="Arial" panose="020B0604020202020204" pitchFamily="34" charset="0"/>
                <a:cs typeface="Arial" panose="020B0604020202020204" pitchFamily="34" charset="0"/>
              </a:rPr>
              <a:t>We have an established track record of </a:t>
            </a:r>
            <a:r>
              <a:rPr lang="en-US" sz="1600" b="1">
                <a:solidFill>
                  <a:srgbClr val="0C4163"/>
                </a:solidFill>
                <a:latin typeface="Arial" panose="020B0604020202020204" pitchFamily="34" charset="0"/>
                <a:cs typeface="Arial" panose="020B0604020202020204" pitchFamily="34" charset="0"/>
              </a:rPr>
              <a:t>deep partnerships</a:t>
            </a:r>
            <a:r>
              <a:rPr lang="en-US" sz="1600">
                <a:solidFill>
                  <a:srgbClr val="0C4163"/>
                </a:solidFill>
                <a:latin typeface="Arial" panose="020B0604020202020204" pitchFamily="34" charset="0"/>
                <a:cs typeface="Arial" panose="020B0604020202020204" pitchFamily="34" charset="0"/>
              </a:rPr>
              <a:t> across the local communities we serve</a:t>
            </a:r>
            <a:endParaRPr lang="en-US" sz="1600">
              <a:solidFill>
                <a:srgbClr val="222222"/>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75D490BC-F7FC-7BC9-E00E-AAE6A9187F2E}"/>
              </a:ext>
            </a:extLst>
          </p:cNvPr>
          <p:cNvSpPr txBox="1"/>
          <p:nvPr/>
        </p:nvSpPr>
        <p:spPr>
          <a:xfrm>
            <a:off x="5427234" y="4831867"/>
            <a:ext cx="5910851" cy="514880"/>
          </a:xfrm>
          <a:prstGeom prst="rect">
            <a:avLst/>
          </a:prstGeom>
          <a:noFill/>
        </p:spPr>
        <p:txBody>
          <a:bodyPr wrap="square" lIns="0" tIns="0" rIns="0" bIns="0" anchor="t">
            <a:noAutofit/>
          </a:bodyPr>
          <a:lstStyle/>
          <a:p>
            <a:r>
              <a:rPr lang="en-US" sz="1600">
                <a:solidFill>
                  <a:srgbClr val="0C4163"/>
                </a:solidFill>
                <a:latin typeface="Arial" panose="020B0604020202020204" pitchFamily="34" charset="0"/>
                <a:cs typeface="Arial" panose="020B0604020202020204" pitchFamily="34" charset="0"/>
              </a:rPr>
              <a:t>We are consistently ranked as </a:t>
            </a:r>
            <a:r>
              <a:rPr lang="en-US" sz="1600" b="1">
                <a:solidFill>
                  <a:srgbClr val="0C4163"/>
                </a:solidFill>
                <a:latin typeface="Arial" panose="020B0604020202020204" pitchFamily="34" charset="0"/>
                <a:cs typeface="Arial" panose="020B0604020202020204" pitchFamily="34" charset="0"/>
              </a:rPr>
              <a:t>a leader </a:t>
            </a:r>
            <a:r>
              <a:rPr lang="en-US" sz="1600">
                <a:solidFill>
                  <a:srgbClr val="0C4163"/>
                </a:solidFill>
                <a:latin typeface="Arial" panose="020B0604020202020204" pitchFamily="34" charset="0"/>
                <a:cs typeface="Arial" panose="020B0604020202020204" pitchFamily="34" charset="0"/>
              </a:rPr>
              <a:t>in diversity, equity and inclusion and are considered a top employer  </a:t>
            </a:r>
            <a:endParaRPr lang="en-US" sz="1600" i="0" u="none" strike="noStrike">
              <a:solidFill>
                <a:srgbClr val="222222"/>
              </a:solidFill>
              <a:effectLst/>
              <a:latin typeface="Arial" panose="020B0604020202020204" pitchFamily="34" charset="0"/>
              <a:cs typeface="Arial" panose="020B0604020202020204" pitchFamily="34" charset="0"/>
            </a:endParaRPr>
          </a:p>
        </p:txBody>
      </p:sp>
      <p:sp>
        <p:nvSpPr>
          <p:cNvPr id="23" name="Title 22">
            <a:extLst>
              <a:ext uri="{FF2B5EF4-FFF2-40B4-BE49-F238E27FC236}">
                <a16:creationId xmlns:a16="http://schemas.microsoft.com/office/drawing/2014/main" id="{489C6D15-72D5-85C8-76B9-E829B6A28AC6}"/>
              </a:ext>
            </a:extLst>
          </p:cNvPr>
          <p:cNvSpPr>
            <a:spLocks noGrp="1"/>
          </p:cNvSpPr>
          <p:nvPr>
            <p:ph type="title"/>
          </p:nvPr>
        </p:nvSpPr>
        <p:spPr/>
        <p:txBody>
          <a:bodyPr/>
          <a:lstStyle/>
          <a:p>
            <a:r>
              <a:rPr lang="en-US" b="0"/>
              <a:t>2026 Blue Cross MA Plans </a:t>
            </a:r>
            <a:r>
              <a:rPr lang="en-US"/>
              <a:t>| Social Mission</a:t>
            </a:r>
          </a:p>
        </p:txBody>
      </p:sp>
      <p:sp>
        <p:nvSpPr>
          <p:cNvPr id="27" name="Content Placeholder 26">
            <a:extLst>
              <a:ext uri="{FF2B5EF4-FFF2-40B4-BE49-F238E27FC236}">
                <a16:creationId xmlns:a16="http://schemas.microsoft.com/office/drawing/2014/main" id="{CA539D3B-EA8B-9EE0-EAC6-A8447EEBE592}"/>
              </a:ext>
            </a:extLst>
          </p:cNvPr>
          <p:cNvSpPr>
            <a:spLocks noGrp="1"/>
          </p:cNvSpPr>
          <p:nvPr>
            <p:ph idx="1"/>
          </p:nvPr>
        </p:nvSpPr>
        <p:spPr>
          <a:xfrm>
            <a:off x="161238" y="882052"/>
            <a:ext cx="11869523" cy="738664"/>
          </a:xfrm>
        </p:spPr>
        <p:txBody>
          <a:bodyPr/>
          <a:lstStyle/>
          <a:p>
            <a:pPr marL="0" indent="0" algn="ctr">
              <a:buNone/>
            </a:pPr>
            <a:r>
              <a:rPr lang="en-US" sz="2400">
                <a:solidFill>
                  <a:srgbClr val="1A93E1"/>
                </a:solidFill>
              </a:rPr>
              <a:t>As we’ve been for over 80 years, </a:t>
            </a:r>
            <a:br>
              <a:rPr lang="en-US" sz="2400">
                <a:solidFill>
                  <a:srgbClr val="1A93E1"/>
                </a:solidFill>
              </a:rPr>
            </a:br>
            <a:r>
              <a:rPr lang="en-US" sz="2400">
                <a:solidFill>
                  <a:srgbClr val="1A93E1"/>
                </a:solidFill>
              </a:rPr>
              <a:t>Blue Cross Blue Shield of Michigan is here and ready to help.</a:t>
            </a:r>
          </a:p>
        </p:txBody>
      </p:sp>
      <p:sp>
        <p:nvSpPr>
          <p:cNvPr id="3" name="TextBox 2">
            <a:extLst>
              <a:ext uri="{FF2B5EF4-FFF2-40B4-BE49-F238E27FC236}">
                <a16:creationId xmlns:a16="http://schemas.microsoft.com/office/drawing/2014/main" id="{F819C381-083A-B693-BF78-E35AE8B10A41}"/>
              </a:ext>
            </a:extLst>
          </p:cNvPr>
          <p:cNvSpPr txBox="1"/>
          <p:nvPr/>
        </p:nvSpPr>
        <p:spPr>
          <a:xfrm>
            <a:off x="1413757" y="3771289"/>
            <a:ext cx="2894260" cy="646331"/>
          </a:xfrm>
          <a:prstGeom prst="rect">
            <a:avLst/>
          </a:prstGeom>
          <a:noFill/>
        </p:spPr>
        <p:txBody>
          <a:bodyPr wrap="square">
            <a:spAutoFit/>
          </a:bodyPr>
          <a:lstStyle/>
          <a:p>
            <a:pPr>
              <a:spcBef>
                <a:spcPts val="1200"/>
              </a:spcBef>
            </a:pPr>
            <a:r>
              <a:rPr lang="en-US" b="1" i="0" u="none" strike="noStrike">
                <a:solidFill>
                  <a:srgbClr val="0B4063"/>
                </a:solidFill>
                <a:effectLst/>
                <a:latin typeface="Arial" panose="020B0604020202020204" pitchFamily="34" charset="0"/>
                <a:cs typeface="Arial" panose="020B0604020202020204" pitchFamily="34" charset="0"/>
              </a:rPr>
              <a:t>Enhancing quality of care for patients</a:t>
            </a:r>
          </a:p>
        </p:txBody>
      </p:sp>
      <p:sp>
        <p:nvSpPr>
          <p:cNvPr id="5" name="TextBox 4">
            <a:extLst>
              <a:ext uri="{FF2B5EF4-FFF2-40B4-BE49-F238E27FC236}">
                <a16:creationId xmlns:a16="http://schemas.microsoft.com/office/drawing/2014/main" id="{E184771E-CF66-AB9B-7BFF-50D713C2E6AC}"/>
              </a:ext>
            </a:extLst>
          </p:cNvPr>
          <p:cNvSpPr txBox="1"/>
          <p:nvPr/>
        </p:nvSpPr>
        <p:spPr>
          <a:xfrm>
            <a:off x="1413757" y="4805676"/>
            <a:ext cx="3209365" cy="646331"/>
          </a:xfrm>
          <a:prstGeom prst="rect">
            <a:avLst/>
          </a:prstGeom>
          <a:noFill/>
        </p:spPr>
        <p:txBody>
          <a:bodyPr wrap="square">
            <a:spAutoFit/>
          </a:bodyPr>
          <a:lstStyle/>
          <a:p>
            <a:pPr>
              <a:spcBef>
                <a:spcPts val="1200"/>
              </a:spcBef>
            </a:pPr>
            <a:r>
              <a:rPr lang="en-US" b="1" i="0" u="none" strike="noStrike">
                <a:solidFill>
                  <a:srgbClr val="0B4063"/>
                </a:solidFill>
                <a:effectLst/>
                <a:latin typeface="Arial" panose="020B0604020202020204" pitchFamily="34" charset="0"/>
                <a:cs typeface="Arial" panose="020B0604020202020204" pitchFamily="34" charset="0"/>
              </a:rPr>
              <a:t>Improving the health of Michigan communities</a:t>
            </a:r>
          </a:p>
        </p:txBody>
      </p:sp>
      <p:cxnSp>
        <p:nvCxnSpPr>
          <p:cNvPr id="13" name="Straight Connector 12">
            <a:extLst>
              <a:ext uri="{FF2B5EF4-FFF2-40B4-BE49-F238E27FC236}">
                <a16:creationId xmlns:a16="http://schemas.microsoft.com/office/drawing/2014/main" id="{2D7DBFC7-1758-2CD9-AB2D-B33336603A33}"/>
              </a:ext>
            </a:extLst>
          </p:cNvPr>
          <p:cNvCxnSpPr/>
          <p:nvPr/>
        </p:nvCxnSpPr>
        <p:spPr>
          <a:xfrm>
            <a:off x="4724401" y="2175067"/>
            <a:ext cx="0" cy="3192443"/>
          </a:xfrm>
          <a:prstGeom prst="line">
            <a:avLst/>
          </a:prstGeom>
          <a:ln w="76200">
            <a:solidFill>
              <a:srgbClr val="0091C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646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D84B3-A1FA-5D99-49BF-483D557EEBFB}"/>
              </a:ext>
            </a:extLst>
          </p:cNvPr>
          <p:cNvSpPr>
            <a:spLocks noGrp="1"/>
          </p:cNvSpPr>
          <p:nvPr>
            <p:ph type="title"/>
          </p:nvPr>
        </p:nvSpPr>
        <p:spPr/>
        <p:txBody>
          <a:bodyPr/>
          <a:lstStyle/>
          <a:p>
            <a:r>
              <a:rPr lang="en-US" b="0"/>
              <a:t>2026 Blue Cross MA Plans </a:t>
            </a:r>
            <a:r>
              <a:rPr lang="en-US"/>
              <a:t>| Why Blue</a:t>
            </a:r>
          </a:p>
        </p:txBody>
      </p:sp>
      <p:sp>
        <p:nvSpPr>
          <p:cNvPr id="7" name="Content Placeholder 6">
            <a:extLst>
              <a:ext uri="{FF2B5EF4-FFF2-40B4-BE49-F238E27FC236}">
                <a16:creationId xmlns:a16="http://schemas.microsoft.com/office/drawing/2014/main" id="{8A8ACF7D-AB83-E4E1-4692-C0F62D4E289E}"/>
              </a:ext>
            </a:extLst>
          </p:cNvPr>
          <p:cNvSpPr>
            <a:spLocks noGrp="1"/>
          </p:cNvSpPr>
          <p:nvPr>
            <p:ph idx="1"/>
          </p:nvPr>
        </p:nvSpPr>
        <p:spPr>
          <a:xfrm>
            <a:off x="849086" y="1007828"/>
            <a:ext cx="5327776" cy="2400657"/>
          </a:xfrm>
        </p:spPr>
        <p:txBody>
          <a:bodyPr/>
          <a:lstStyle/>
          <a:p>
            <a:pPr marL="0" indent="0">
              <a:spcAft>
                <a:spcPts val="1200"/>
              </a:spcAft>
              <a:buNone/>
            </a:pPr>
            <a:r>
              <a:rPr lang="en-US" sz="1600"/>
              <a:t>Access to more than </a:t>
            </a:r>
            <a:r>
              <a:rPr lang="en-US" sz="1600" b="1"/>
              <a:t>74,000 active providers</a:t>
            </a:r>
            <a:endParaRPr lang="en-US" sz="1600"/>
          </a:p>
          <a:p>
            <a:pPr marL="0" indent="0">
              <a:spcBef>
                <a:spcPts val="1200"/>
              </a:spcBef>
              <a:spcAft>
                <a:spcPts val="1200"/>
              </a:spcAft>
              <a:buNone/>
            </a:pPr>
            <a:r>
              <a:rPr lang="en-US" sz="1600" b="1"/>
              <a:t>$0 PCP copays </a:t>
            </a:r>
            <a:r>
              <a:rPr lang="en-US" sz="1600"/>
              <a:t>on all plans</a:t>
            </a:r>
          </a:p>
          <a:p>
            <a:pPr marL="0" indent="0">
              <a:spcBef>
                <a:spcPts val="1200"/>
              </a:spcBef>
              <a:spcAft>
                <a:spcPts val="1200"/>
              </a:spcAft>
              <a:buNone/>
            </a:pPr>
            <a:r>
              <a:rPr lang="en-US" sz="1600" b="1"/>
              <a:t>$0 premium</a:t>
            </a:r>
            <a:r>
              <a:rPr lang="en-US" sz="1600"/>
              <a:t> MAPD plans available statewide and premium based products with richer benefits</a:t>
            </a:r>
          </a:p>
          <a:p>
            <a:pPr marL="0" indent="0">
              <a:spcBef>
                <a:spcPts val="1200"/>
              </a:spcBef>
              <a:spcAft>
                <a:spcPts val="1200"/>
              </a:spcAft>
              <a:buNone/>
            </a:pPr>
            <a:r>
              <a:rPr lang="en-US" sz="1600"/>
              <a:t>During travel, access our nationwide network of Blue plan doctors and hospitals with MA PPO and HMO-POS plans</a:t>
            </a:r>
          </a:p>
        </p:txBody>
      </p:sp>
      <p:pic>
        <p:nvPicPr>
          <p:cNvPr id="5" name="Picture 4" descr="A lighthouse on a pier&#10;&#10;AI-generated content may be incorrect.">
            <a:extLst>
              <a:ext uri="{FF2B5EF4-FFF2-40B4-BE49-F238E27FC236}">
                <a16:creationId xmlns:a16="http://schemas.microsoft.com/office/drawing/2014/main" id="{724C9BDD-9CD7-5AF6-887B-EB991E267861}"/>
              </a:ext>
            </a:extLst>
          </p:cNvPr>
          <p:cNvPicPr>
            <a:picLocks noChangeAspect="1"/>
          </p:cNvPicPr>
          <p:nvPr/>
        </p:nvPicPr>
        <p:blipFill>
          <a:blip r:embed="rId2"/>
          <a:srcRect l="1865" b="10456"/>
          <a:stretch>
            <a:fillRect/>
          </a:stretch>
        </p:blipFill>
        <p:spPr>
          <a:xfrm>
            <a:off x="3688903" y="3878860"/>
            <a:ext cx="4724400" cy="2405528"/>
          </a:xfrm>
          <a:prstGeom prst="rect">
            <a:avLst/>
          </a:prstGeom>
        </p:spPr>
      </p:pic>
      <p:pic>
        <p:nvPicPr>
          <p:cNvPr id="8" name="Picture 7" descr="A person holding a phone&#10;&#10;AI-generated content may be incorrect.">
            <a:extLst>
              <a:ext uri="{FF2B5EF4-FFF2-40B4-BE49-F238E27FC236}">
                <a16:creationId xmlns:a16="http://schemas.microsoft.com/office/drawing/2014/main" id="{2BFBC09D-2703-8B94-B9EF-402EDCB9D71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876073"/>
            <a:ext cx="3612474" cy="2408316"/>
          </a:xfrm>
          <a:prstGeom prst="rect">
            <a:avLst/>
          </a:prstGeom>
        </p:spPr>
      </p:pic>
      <p:pic>
        <p:nvPicPr>
          <p:cNvPr id="10" name="Picture 9" descr="A doctor showing a patient something on a tablet&#10;&#10;AI-generated content may be incorrect.">
            <a:extLst>
              <a:ext uri="{FF2B5EF4-FFF2-40B4-BE49-F238E27FC236}">
                <a16:creationId xmlns:a16="http://schemas.microsoft.com/office/drawing/2014/main" id="{A7CA5ECD-67C6-9496-6FF5-4C2EF562556F}"/>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8489732" y="3878860"/>
            <a:ext cx="3702268" cy="2405528"/>
          </a:xfrm>
          <a:prstGeom prst="rect">
            <a:avLst/>
          </a:prstGeom>
        </p:spPr>
      </p:pic>
      <p:pic>
        <p:nvPicPr>
          <p:cNvPr id="12" name="Picture 11">
            <a:extLst>
              <a:ext uri="{FF2B5EF4-FFF2-40B4-BE49-F238E27FC236}">
                <a16:creationId xmlns:a16="http://schemas.microsoft.com/office/drawing/2014/main" id="{3B2DE56D-0B46-67EA-F3E1-CAC923F6415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 y="6350222"/>
            <a:ext cx="12192001" cy="88991"/>
          </a:xfrm>
          <a:prstGeom prst="rect">
            <a:avLst/>
          </a:prstGeom>
        </p:spPr>
      </p:pic>
      <p:sp>
        <p:nvSpPr>
          <p:cNvPr id="4" name="TextBox 3">
            <a:extLst>
              <a:ext uri="{FF2B5EF4-FFF2-40B4-BE49-F238E27FC236}">
                <a16:creationId xmlns:a16="http://schemas.microsoft.com/office/drawing/2014/main" id="{1FD60C3E-9C80-5902-5C5F-417DD4979111}"/>
              </a:ext>
            </a:extLst>
          </p:cNvPr>
          <p:cNvSpPr txBox="1"/>
          <p:nvPr/>
        </p:nvSpPr>
        <p:spPr>
          <a:xfrm>
            <a:off x="7249885" y="1007828"/>
            <a:ext cx="4942113" cy="2400657"/>
          </a:xfrm>
          <a:prstGeom prst="rect">
            <a:avLst/>
          </a:prstGeom>
          <a:noFill/>
        </p:spPr>
        <p:txBody>
          <a:bodyPr wrap="square">
            <a:spAutoFit/>
          </a:bodyPr>
          <a:lstStyle/>
          <a:p>
            <a:pPr>
              <a:spcBef>
                <a:spcPts val="1200"/>
              </a:spcBef>
              <a:spcAft>
                <a:spcPts val="1200"/>
              </a:spcAft>
            </a:pPr>
            <a:r>
              <a:rPr lang="en-US"/>
              <a:t>Non-Medicare covered world-wide emergency coverage and transportation</a:t>
            </a:r>
          </a:p>
          <a:p>
            <a:pPr>
              <a:spcBef>
                <a:spcPts val="1200"/>
              </a:spcBef>
              <a:spcAft>
                <a:spcPts val="1200"/>
              </a:spcAft>
            </a:pPr>
            <a:r>
              <a:rPr lang="en-US" b="1"/>
              <a:t>Silver sneakers </a:t>
            </a:r>
            <a:r>
              <a:rPr lang="en-US"/>
              <a:t>fitness program on most plans</a:t>
            </a:r>
          </a:p>
          <a:p>
            <a:pPr>
              <a:spcBef>
                <a:spcPts val="1200"/>
              </a:spcBef>
              <a:spcAft>
                <a:spcPts val="1200"/>
              </a:spcAft>
            </a:pPr>
            <a:r>
              <a:rPr lang="en-US" b="1"/>
              <a:t>Advantage dollars </a:t>
            </a:r>
            <a:r>
              <a:rPr lang="en-US"/>
              <a:t>– OTC + food on most plans</a:t>
            </a:r>
          </a:p>
          <a:p>
            <a:pPr>
              <a:spcBef>
                <a:spcPts val="1200"/>
              </a:spcBef>
              <a:spcAft>
                <a:spcPts val="1200"/>
              </a:spcAft>
            </a:pPr>
            <a:r>
              <a:rPr lang="en-US"/>
              <a:t>User-friendly mobile app</a:t>
            </a:r>
          </a:p>
        </p:txBody>
      </p:sp>
      <p:pic>
        <p:nvPicPr>
          <p:cNvPr id="13" name="Graphic 12" descr="Doctor female outline">
            <a:extLst>
              <a:ext uri="{FF2B5EF4-FFF2-40B4-BE49-F238E27FC236}">
                <a16:creationId xmlns:a16="http://schemas.microsoft.com/office/drawing/2014/main" id="{C69D9881-69DA-0609-8012-8A7D2D427A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2595" y="1465992"/>
            <a:ext cx="402892" cy="402892"/>
          </a:xfrm>
          <a:prstGeom prst="rect">
            <a:avLst/>
          </a:prstGeom>
        </p:spPr>
      </p:pic>
      <p:pic>
        <p:nvPicPr>
          <p:cNvPr id="15" name="Graphic 14" descr="Hospital outline">
            <a:extLst>
              <a:ext uri="{FF2B5EF4-FFF2-40B4-BE49-F238E27FC236}">
                <a16:creationId xmlns:a16="http://schemas.microsoft.com/office/drawing/2014/main" id="{B8E18048-47B6-8498-4700-AA2AA52E8A9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2595" y="897905"/>
            <a:ext cx="404327" cy="404327"/>
          </a:xfrm>
          <a:prstGeom prst="rect">
            <a:avLst/>
          </a:prstGeom>
        </p:spPr>
      </p:pic>
      <p:pic>
        <p:nvPicPr>
          <p:cNvPr id="17" name="Graphic 16" descr="Map with pin outline">
            <a:extLst>
              <a:ext uri="{FF2B5EF4-FFF2-40B4-BE49-F238E27FC236}">
                <a16:creationId xmlns:a16="http://schemas.microsoft.com/office/drawing/2014/main" id="{AC7C5E2F-37AC-721F-70FD-E5F35AE462C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42595" y="2152340"/>
            <a:ext cx="402892" cy="402892"/>
          </a:xfrm>
          <a:prstGeom prst="rect">
            <a:avLst/>
          </a:prstGeom>
        </p:spPr>
      </p:pic>
      <p:pic>
        <p:nvPicPr>
          <p:cNvPr id="19" name="Graphic 18" descr="Globe outline">
            <a:extLst>
              <a:ext uri="{FF2B5EF4-FFF2-40B4-BE49-F238E27FC236}">
                <a16:creationId xmlns:a16="http://schemas.microsoft.com/office/drawing/2014/main" id="{274046A4-337E-0F4E-E88C-BC8A0CA3E55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2595" y="2920438"/>
            <a:ext cx="402892" cy="402892"/>
          </a:xfrm>
          <a:prstGeom prst="rect">
            <a:avLst/>
          </a:prstGeom>
        </p:spPr>
      </p:pic>
      <p:pic>
        <p:nvPicPr>
          <p:cNvPr id="21" name="Graphic 20" descr="Run outline">
            <a:extLst>
              <a:ext uri="{FF2B5EF4-FFF2-40B4-BE49-F238E27FC236}">
                <a16:creationId xmlns:a16="http://schemas.microsoft.com/office/drawing/2014/main" id="{32161B92-0CEC-32A5-4752-4B612935678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601408" y="1868884"/>
            <a:ext cx="404326" cy="404326"/>
          </a:xfrm>
          <a:prstGeom prst="rect">
            <a:avLst/>
          </a:prstGeom>
        </p:spPr>
      </p:pic>
      <p:pic>
        <p:nvPicPr>
          <p:cNvPr id="23" name="Graphic 22" descr="Ambulance outline">
            <a:extLst>
              <a:ext uri="{FF2B5EF4-FFF2-40B4-BE49-F238E27FC236}">
                <a16:creationId xmlns:a16="http://schemas.microsoft.com/office/drawing/2014/main" id="{0722F6E4-6CA2-8250-D09A-45BFB3B38B73}"/>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601408" y="1007828"/>
            <a:ext cx="404326" cy="404326"/>
          </a:xfrm>
          <a:prstGeom prst="rect">
            <a:avLst/>
          </a:prstGeom>
        </p:spPr>
      </p:pic>
      <p:pic>
        <p:nvPicPr>
          <p:cNvPr id="25" name="Graphic 24" descr="Phone Vibration outline">
            <a:extLst>
              <a:ext uri="{FF2B5EF4-FFF2-40B4-BE49-F238E27FC236}">
                <a16:creationId xmlns:a16="http://schemas.microsoft.com/office/drawing/2014/main" id="{6507F54C-35A0-F22C-72A5-33BAE9EC0910}"/>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601408" y="3037187"/>
            <a:ext cx="404324" cy="404324"/>
          </a:xfrm>
          <a:prstGeom prst="rect">
            <a:avLst/>
          </a:prstGeom>
        </p:spPr>
      </p:pic>
      <p:pic>
        <p:nvPicPr>
          <p:cNvPr id="27" name="Graphic 26" descr="Credit card outline">
            <a:extLst>
              <a:ext uri="{FF2B5EF4-FFF2-40B4-BE49-F238E27FC236}">
                <a16:creationId xmlns:a16="http://schemas.microsoft.com/office/drawing/2014/main" id="{5AE3AE4B-71B6-49E4-E50F-861A5C7ED9AD}"/>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601408" y="2465913"/>
            <a:ext cx="404325" cy="404325"/>
          </a:xfrm>
          <a:prstGeom prst="rect">
            <a:avLst/>
          </a:prstGeom>
        </p:spPr>
      </p:pic>
    </p:spTree>
    <p:extLst>
      <p:ext uri="{BB962C8B-B14F-4D97-AF65-F5344CB8AC3E}">
        <p14:creationId xmlns:p14="http://schemas.microsoft.com/office/powerpoint/2010/main" val="26040546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7112F-7F32-29FB-EC63-D2E04E5EB5B2}"/>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9CDF65D2-B302-9758-5B74-2CEF374FD8EF}"/>
              </a:ext>
            </a:extLst>
          </p:cNvPr>
          <p:cNvGraphicFramePr>
            <a:graphicFrameLocks noChangeAspect="1"/>
          </p:cNvGraphicFramePr>
          <p:nvPr>
            <p:custDataLst>
              <p:tags r:id="rId1"/>
            </p:custDataLst>
            <p:extLst>
              <p:ext uri="{D42A27DB-BD31-4B8C-83A1-F6EECF244321}">
                <p14:modId xmlns:p14="http://schemas.microsoft.com/office/powerpoint/2010/main" val="40194504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13" imgH="612" progId="TCLayout.ActiveDocument.1">
                  <p:embed/>
                </p:oleObj>
              </mc:Choice>
              <mc:Fallback>
                <p:oleObj name="think-cell Slide" r:id="rId4" imgW="613" imgH="612" progId="TCLayout.ActiveDocument.1">
                  <p:embed/>
                  <p:pic>
                    <p:nvPicPr>
                      <p:cNvPr id="4" name="think-cell data - do not delete" hidden="1">
                        <a:extLst>
                          <a:ext uri="{FF2B5EF4-FFF2-40B4-BE49-F238E27FC236}">
                            <a16:creationId xmlns:a16="http://schemas.microsoft.com/office/drawing/2014/main" id="{9CDF65D2-B302-9758-5B74-2CEF374FD8E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0" name="Rectangle 19">
            <a:extLst>
              <a:ext uri="{FF2B5EF4-FFF2-40B4-BE49-F238E27FC236}">
                <a16:creationId xmlns:a16="http://schemas.microsoft.com/office/drawing/2014/main" id="{302364F1-E6D7-A359-64E2-065A2AD6E156}"/>
              </a:ext>
            </a:extLst>
          </p:cNvPr>
          <p:cNvSpPr/>
          <p:nvPr/>
        </p:nvSpPr>
        <p:spPr bwMode="auto">
          <a:xfrm>
            <a:off x="9551198" y="2002845"/>
            <a:ext cx="2449286" cy="2619085"/>
          </a:xfrm>
          <a:prstGeom prst="rect">
            <a:avLst/>
          </a:prstGeom>
          <a:solidFill>
            <a:schemeClr val="bg1">
              <a:lumMod val="95000"/>
            </a:schemeClr>
          </a:solidFill>
          <a:ln w="9525">
            <a:noFill/>
            <a:miter lim="800000"/>
            <a:headEnd/>
            <a:tailEnd/>
          </a:ln>
          <a:effectLst/>
        </p:spPr>
        <p:txBody>
          <a:bodyPr vert="horz" wrap="square" lIns="91430" tIns="45715" rIns="91430" bIns="45715" numCol="1" rtlCol="0" anchor="ctr" anchorCtr="0" compatLnSpc="1">
            <a:prstTxWarp prst="textNoShape">
              <a:avLst/>
            </a:prstTxWarp>
            <a:noAutofit/>
          </a:bodyPr>
          <a:lstStyle/>
          <a:p>
            <a:pPr algn="l"/>
            <a:endParaRPr lang="en-US" sz="1100">
              <a:solidFill>
                <a:schemeClr val="bg1"/>
              </a:solidFill>
              <a:latin typeface="+mn-lt"/>
            </a:endParaRPr>
          </a:p>
        </p:txBody>
      </p:sp>
      <p:pic>
        <p:nvPicPr>
          <p:cNvPr id="1032" name="Picture 8" descr="Expensive System Image">
            <a:extLst>
              <a:ext uri="{FF2B5EF4-FFF2-40B4-BE49-F238E27FC236}">
                <a16:creationId xmlns:a16="http://schemas.microsoft.com/office/drawing/2014/main" id="{4E4991B2-59FC-5C69-6E3F-C767658E09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71011" y="2631808"/>
            <a:ext cx="2209660" cy="181615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6A7EA19A-EE5E-CE7C-0275-C7F9F183871D}"/>
              </a:ext>
            </a:extLst>
          </p:cNvPr>
          <p:cNvSpPr/>
          <p:nvPr/>
        </p:nvSpPr>
        <p:spPr bwMode="auto">
          <a:xfrm>
            <a:off x="6410874" y="2002845"/>
            <a:ext cx="2449286" cy="2619085"/>
          </a:xfrm>
          <a:prstGeom prst="rect">
            <a:avLst/>
          </a:prstGeom>
          <a:solidFill>
            <a:schemeClr val="bg1">
              <a:lumMod val="95000"/>
            </a:schemeClr>
          </a:solidFill>
          <a:ln w="9525">
            <a:noFill/>
            <a:miter lim="800000"/>
            <a:headEnd/>
            <a:tailEnd/>
          </a:ln>
          <a:effectLst/>
        </p:spPr>
        <p:txBody>
          <a:bodyPr vert="horz" wrap="square" lIns="91430" tIns="45715" rIns="91430" bIns="45715" numCol="1" rtlCol="0" anchor="ctr" anchorCtr="0" compatLnSpc="1">
            <a:prstTxWarp prst="textNoShape">
              <a:avLst/>
            </a:prstTxWarp>
            <a:noAutofit/>
          </a:bodyPr>
          <a:lstStyle/>
          <a:p>
            <a:pPr algn="l"/>
            <a:endParaRPr lang="en-US" sz="1100">
              <a:solidFill>
                <a:schemeClr val="bg1"/>
              </a:solidFill>
              <a:latin typeface="+mn-lt"/>
            </a:endParaRPr>
          </a:p>
        </p:txBody>
      </p:sp>
      <p:pic>
        <p:nvPicPr>
          <p:cNvPr id="1030" name="Picture 6" descr="Care Cost Graph">
            <a:extLst>
              <a:ext uri="{FF2B5EF4-FFF2-40B4-BE49-F238E27FC236}">
                <a16:creationId xmlns:a16="http://schemas.microsoft.com/office/drawing/2014/main" id="{FBB8507C-0D84-CE67-7660-DEE585DA6C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32931" y="2623456"/>
            <a:ext cx="2219822" cy="182451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989AB6C6-8939-59CE-C310-4D7E1A30A64C}"/>
              </a:ext>
            </a:extLst>
          </p:cNvPr>
          <p:cNvSpPr/>
          <p:nvPr/>
        </p:nvSpPr>
        <p:spPr bwMode="auto">
          <a:xfrm>
            <a:off x="165116" y="2027342"/>
            <a:ext cx="2449286" cy="2619085"/>
          </a:xfrm>
          <a:prstGeom prst="rect">
            <a:avLst/>
          </a:prstGeom>
          <a:solidFill>
            <a:schemeClr val="bg1">
              <a:lumMod val="95000"/>
            </a:schemeClr>
          </a:solidFill>
          <a:ln w="9525">
            <a:noFill/>
            <a:miter lim="800000"/>
            <a:headEnd/>
            <a:tailEnd/>
          </a:ln>
          <a:effectLst/>
        </p:spPr>
        <p:txBody>
          <a:bodyPr vert="horz" wrap="square" lIns="91430" tIns="45715" rIns="91430" bIns="45715" numCol="1" rtlCol="0" anchor="ctr" anchorCtr="0" compatLnSpc="1">
            <a:prstTxWarp prst="textNoShape">
              <a:avLst/>
            </a:prstTxWarp>
            <a:noAutofit/>
          </a:bodyPr>
          <a:lstStyle/>
          <a:p>
            <a:pPr algn="l"/>
            <a:endParaRPr lang="en-US" sz="1100">
              <a:solidFill>
                <a:schemeClr val="bg1"/>
              </a:solidFill>
              <a:latin typeface="+mn-lt"/>
            </a:endParaRPr>
          </a:p>
        </p:txBody>
      </p:sp>
      <p:sp>
        <p:nvSpPr>
          <p:cNvPr id="3" name="Title 2">
            <a:extLst>
              <a:ext uri="{FF2B5EF4-FFF2-40B4-BE49-F238E27FC236}">
                <a16:creationId xmlns:a16="http://schemas.microsoft.com/office/drawing/2014/main" id="{268366CE-8008-CAFD-3264-5E2C28F81014}"/>
              </a:ext>
            </a:extLst>
          </p:cNvPr>
          <p:cNvSpPr>
            <a:spLocks noGrp="1"/>
          </p:cNvSpPr>
          <p:nvPr>
            <p:ph type="title"/>
          </p:nvPr>
        </p:nvSpPr>
        <p:spPr>
          <a:xfrm>
            <a:off x="180237" y="118591"/>
            <a:ext cx="8656320" cy="307777"/>
          </a:xfrm>
        </p:spPr>
        <p:txBody>
          <a:bodyPr vert="horz"/>
          <a:lstStyle/>
          <a:p>
            <a:r>
              <a:rPr lang="en-US" b="0"/>
              <a:t>2026 Blue Cross MA Plans </a:t>
            </a:r>
            <a:r>
              <a:rPr lang="en-US"/>
              <a:t>| Where Do Health Insurance Premiums go?</a:t>
            </a:r>
          </a:p>
        </p:txBody>
      </p:sp>
      <p:sp>
        <p:nvSpPr>
          <p:cNvPr id="8" name="Rectangle 7">
            <a:extLst>
              <a:ext uri="{FF2B5EF4-FFF2-40B4-BE49-F238E27FC236}">
                <a16:creationId xmlns:a16="http://schemas.microsoft.com/office/drawing/2014/main" id="{741DCA81-4211-0941-D4F4-CCF71B9A2B3A}"/>
              </a:ext>
            </a:extLst>
          </p:cNvPr>
          <p:cNvSpPr/>
          <p:nvPr/>
        </p:nvSpPr>
        <p:spPr bwMode="auto">
          <a:xfrm>
            <a:off x="3292442" y="2023673"/>
            <a:ext cx="2449286" cy="2619085"/>
          </a:xfrm>
          <a:prstGeom prst="rect">
            <a:avLst/>
          </a:prstGeom>
          <a:solidFill>
            <a:schemeClr val="bg1">
              <a:lumMod val="95000"/>
            </a:schemeClr>
          </a:solidFill>
          <a:ln w="9525">
            <a:noFill/>
            <a:miter lim="800000"/>
            <a:headEnd/>
            <a:tailEnd/>
          </a:ln>
          <a:effectLst/>
        </p:spPr>
        <p:txBody>
          <a:bodyPr vert="horz" wrap="square" lIns="91430" tIns="45715" rIns="91430" bIns="45715" numCol="1" rtlCol="0" anchor="ctr" anchorCtr="0" compatLnSpc="1">
            <a:prstTxWarp prst="textNoShape">
              <a:avLst/>
            </a:prstTxWarp>
            <a:noAutofit/>
          </a:bodyPr>
          <a:lstStyle/>
          <a:p>
            <a:pPr algn="l"/>
            <a:endParaRPr lang="en-US" sz="1100">
              <a:solidFill>
                <a:schemeClr val="bg1"/>
              </a:solidFill>
              <a:latin typeface="+mn-lt"/>
            </a:endParaRPr>
          </a:p>
        </p:txBody>
      </p:sp>
      <p:sp>
        <p:nvSpPr>
          <p:cNvPr id="10" name="TextBox 9">
            <a:extLst>
              <a:ext uri="{FF2B5EF4-FFF2-40B4-BE49-F238E27FC236}">
                <a16:creationId xmlns:a16="http://schemas.microsoft.com/office/drawing/2014/main" id="{AEF6B1A3-CB51-681A-1E87-8CB75CCF3175}"/>
              </a:ext>
            </a:extLst>
          </p:cNvPr>
          <p:cNvSpPr txBox="1"/>
          <p:nvPr/>
        </p:nvSpPr>
        <p:spPr>
          <a:xfrm>
            <a:off x="3275309" y="2023673"/>
            <a:ext cx="2449286" cy="646331"/>
          </a:xfrm>
          <a:prstGeom prst="rect">
            <a:avLst/>
          </a:prstGeom>
          <a:noFill/>
        </p:spPr>
        <p:txBody>
          <a:bodyPr wrap="square" rtlCol="0">
            <a:spAutoFit/>
          </a:bodyPr>
          <a:lstStyle/>
          <a:p>
            <a:pPr algn="ctr"/>
            <a:r>
              <a:rPr lang="en-US" b="1"/>
              <a:t>Skyrocketing Drug Prices</a:t>
            </a:r>
          </a:p>
        </p:txBody>
      </p:sp>
      <p:pic>
        <p:nvPicPr>
          <p:cNvPr id="1026" name="Picture 2" descr="Medical Cost Increase">
            <a:extLst>
              <a:ext uri="{FF2B5EF4-FFF2-40B4-BE49-F238E27FC236}">
                <a16:creationId xmlns:a16="http://schemas.microsoft.com/office/drawing/2014/main" id="{3218815E-F02B-B07B-08F3-A488ADB160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811" y="2635498"/>
            <a:ext cx="2205171" cy="1812469"/>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790F524-21B5-048C-D221-2864B110DD30}"/>
              </a:ext>
            </a:extLst>
          </p:cNvPr>
          <p:cNvSpPr txBox="1"/>
          <p:nvPr/>
        </p:nvSpPr>
        <p:spPr>
          <a:xfrm>
            <a:off x="165116" y="2160857"/>
            <a:ext cx="2458180" cy="369332"/>
          </a:xfrm>
          <a:prstGeom prst="rect">
            <a:avLst/>
          </a:prstGeom>
          <a:noFill/>
        </p:spPr>
        <p:txBody>
          <a:bodyPr wrap="square" rtlCol="0" anchor="ctr">
            <a:spAutoFit/>
          </a:bodyPr>
          <a:lstStyle/>
          <a:p>
            <a:pPr algn="ctr"/>
            <a:r>
              <a:rPr lang="en-US" b="1"/>
              <a:t>Surging Medical Costs</a:t>
            </a:r>
          </a:p>
        </p:txBody>
      </p:sp>
      <p:sp>
        <p:nvSpPr>
          <p:cNvPr id="18" name="TextBox 17">
            <a:extLst>
              <a:ext uri="{FF2B5EF4-FFF2-40B4-BE49-F238E27FC236}">
                <a16:creationId xmlns:a16="http://schemas.microsoft.com/office/drawing/2014/main" id="{56F2EA73-D637-924D-13E6-02D6EDFDAB65}"/>
              </a:ext>
            </a:extLst>
          </p:cNvPr>
          <p:cNvSpPr txBox="1"/>
          <p:nvPr/>
        </p:nvSpPr>
        <p:spPr>
          <a:xfrm>
            <a:off x="6352706" y="2116966"/>
            <a:ext cx="2449286" cy="369332"/>
          </a:xfrm>
          <a:prstGeom prst="rect">
            <a:avLst/>
          </a:prstGeom>
          <a:noFill/>
        </p:spPr>
        <p:txBody>
          <a:bodyPr wrap="square" rtlCol="0">
            <a:spAutoFit/>
          </a:bodyPr>
          <a:lstStyle/>
          <a:p>
            <a:pPr algn="ctr"/>
            <a:r>
              <a:rPr lang="en-US" b="1"/>
              <a:t>Paying for Care</a:t>
            </a:r>
          </a:p>
        </p:txBody>
      </p:sp>
      <p:sp>
        <p:nvSpPr>
          <p:cNvPr id="22" name="TextBox 21">
            <a:extLst>
              <a:ext uri="{FF2B5EF4-FFF2-40B4-BE49-F238E27FC236}">
                <a16:creationId xmlns:a16="http://schemas.microsoft.com/office/drawing/2014/main" id="{BCF901F0-9A94-249D-A867-63FD2ED6783B}"/>
              </a:ext>
            </a:extLst>
          </p:cNvPr>
          <p:cNvSpPr txBox="1"/>
          <p:nvPr/>
        </p:nvSpPr>
        <p:spPr>
          <a:xfrm>
            <a:off x="9555687" y="2046542"/>
            <a:ext cx="2449286" cy="646331"/>
          </a:xfrm>
          <a:prstGeom prst="rect">
            <a:avLst/>
          </a:prstGeom>
          <a:noFill/>
        </p:spPr>
        <p:txBody>
          <a:bodyPr wrap="square" rtlCol="0">
            <a:spAutoFit/>
          </a:bodyPr>
          <a:lstStyle/>
          <a:p>
            <a:pPr algn="ctr"/>
            <a:r>
              <a:rPr lang="en-US" b="1"/>
              <a:t>Benefit/Premium Pressures</a:t>
            </a:r>
          </a:p>
        </p:txBody>
      </p:sp>
      <p:pic>
        <p:nvPicPr>
          <p:cNvPr id="1028" name="Picture 4" descr="Skipped Pills Statistic">
            <a:extLst>
              <a:ext uri="{FF2B5EF4-FFF2-40B4-BE49-F238E27FC236}">
                <a16:creationId xmlns:a16="http://schemas.microsoft.com/office/drawing/2014/main" id="{6B84DB1C-AC74-4F7A-CA5A-555A918D2DA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14307" y="2631808"/>
            <a:ext cx="2209660" cy="1816159"/>
          </a:xfrm>
          <a:prstGeom prst="rect">
            <a:avLst/>
          </a:prstGeom>
          <a:noFill/>
          <a:extLst>
            <a:ext uri="{909E8E84-426E-40DD-AFC4-6F175D3DCCD1}">
              <a14:hiddenFill xmlns:a14="http://schemas.microsoft.com/office/drawing/2010/main">
                <a:solidFill>
                  <a:srgbClr val="FFFFFF"/>
                </a:solidFill>
              </a14:hiddenFill>
            </a:ext>
          </a:extLst>
        </p:spPr>
      </p:pic>
      <p:sp>
        <p:nvSpPr>
          <p:cNvPr id="23" name="Equals 22">
            <a:extLst>
              <a:ext uri="{FF2B5EF4-FFF2-40B4-BE49-F238E27FC236}">
                <a16:creationId xmlns:a16="http://schemas.microsoft.com/office/drawing/2014/main" id="{D86447E4-1282-ADA7-4F98-80EAF0057F58}"/>
              </a:ext>
            </a:extLst>
          </p:cNvPr>
          <p:cNvSpPr/>
          <p:nvPr/>
        </p:nvSpPr>
        <p:spPr bwMode="auto">
          <a:xfrm>
            <a:off x="8998345" y="3192598"/>
            <a:ext cx="457200" cy="472804"/>
          </a:xfrm>
          <a:prstGeom prst="mathEqual">
            <a:avLst/>
          </a:prstGeom>
          <a:solidFill>
            <a:schemeClr val="tx1"/>
          </a:solidFill>
          <a:ln w="9525">
            <a:noFill/>
            <a:miter lim="800000"/>
            <a:headEnd/>
            <a:tailEnd/>
          </a:ln>
          <a:effectLst/>
        </p:spPr>
        <p:txBody>
          <a:bodyPr vert="horz" wrap="square" lIns="91430" tIns="45715" rIns="91430" bIns="45715" numCol="1" rtlCol="0" anchor="ctr" anchorCtr="0" compatLnSpc="1">
            <a:prstTxWarp prst="textNoShape">
              <a:avLst/>
            </a:prstTxWarp>
            <a:noAutofit/>
          </a:bodyPr>
          <a:lstStyle/>
          <a:p>
            <a:pPr algn="l"/>
            <a:endParaRPr lang="en-US" sz="1100">
              <a:solidFill>
                <a:schemeClr val="bg1"/>
              </a:solidFill>
              <a:latin typeface="+mn-lt"/>
            </a:endParaRPr>
          </a:p>
        </p:txBody>
      </p:sp>
      <p:sp>
        <p:nvSpPr>
          <p:cNvPr id="24" name="Plus Sign 23">
            <a:extLst>
              <a:ext uri="{FF2B5EF4-FFF2-40B4-BE49-F238E27FC236}">
                <a16:creationId xmlns:a16="http://schemas.microsoft.com/office/drawing/2014/main" id="{6FB34661-989D-7568-0928-A6DAA20231AA}"/>
              </a:ext>
            </a:extLst>
          </p:cNvPr>
          <p:cNvSpPr/>
          <p:nvPr/>
        </p:nvSpPr>
        <p:spPr bwMode="auto">
          <a:xfrm>
            <a:off x="5884582" y="3208202"/>
            <a:ext cx="457200" cy="457200"/>
          </a:xfrm>
          <a:prstGeom prst="mathPlus">
            <a:avLst/>
          </a:prstGeom>
          <a:solidFill>
            <a:schemeClr val="tx1"/>
          </a:solidFill>
          <a:ln w="9525">
            <a:noFill/>
            <a:miter lim="800000"/>
            <a:headEnd/>
            <a:tailEnd/>
          </a:ln>
          <a:effectLst/>
        </p:spPr>
        <p:txBody>
          <a:bodyPr vert="horz" wrap="square" lIns="91430" tIns="45715" rIns="91430" bIns="45715" numCol="1" rtlCol="0" anchor="ctr" anchorCtr="0" compatLnSpc="1">
            <a:prstTxWarp prst="textNoShape">
              <a:avLst/>
            </a:prstTxWarp>
            <a:noAutofit/>
          </a:bodyPr>
          <a:lstStyle/>
          <a:p>
            <a:pPr algn="l"/>
            <a:endParaRPr lang="en-US" sz="1100">
              <a:solidFill>
                <a:schemeClr val="bg1"/>
              </a:solidFill>
              <a:latin typeface="+mn-lt"/>
            </a:endParaRPr>
          </a:p>
        </p:txBody>
      </p:sp>
      <p:sp>
        <p:nvSpPr>
          <p:cNvPr id="25" name="Plus Sign 24">
            <a:extLst>
              <a:ext uri="{FF2B5EF4-FFF2-40B4-BE49-F238E27FC236}">
                <a16:creationId xmlns:a16="http://schemas.microsoft.com/office/drawing/2014/main" id="{CE218B07-8E1A-A42E-3F96-023D2ADECE82}"/>
              </a:ext>
            </a:extLst>
          </p:cNvPr>
          <p:cNvSpPr/>
          <p:nvPr/>
        </p:nvSpPr>
        <p:spPr bwMode="auto">
          <a:xfrm>
            <a:off x="2735937" y="3208202"/>
            <a:ext cx="457200" cy="457200"/>
          </a:xfrm>
          <a:prstGeom prst="mathPlus">
            <a:avLst/>
          </a:prstGeom>
          <a:solidFill>
            <a:schemeClr val="tx1"/>
          </a:solidFill>
          <a:ln w="9525">
            <a:noFill/>
            <a:miter lim="800000"/>
            <a:headEnd/>
            <a:tailEnd/>
          </a:ln>
          <a:effectLst/>
        </p:spPr>
        <p:txBody>
          <a:bodyPr vert="horz" wrap="square" lIns="91430" tIns="45715" rIns="91430" bIns="45715" numCol="1" rtlCol="0" anchor="ctr" anchorCtr="0" compatLnSpc="1">
            <a:prstTxWarp prst="textNoShape">
              <a:avLst/>
            </a:prstTxWarp>
            <a:noAutofit/>
          </a:bodyPr>
          <a:lstStyle/>
          <a:p>
            <a:pPr algn="l"/>
            <a:endParaRPr lang="en-US" sz="1100">
              <a:solidFill>
                <a:schemeClr val="bg1"/>
              </a:solidFill>
              <a:latin typeface="+mn-lt"/>
            </a:endParaRPr>
          </a:p>
        </p:txBody>
      </p:sp>
    </p:spTree>
    <p:extLst>
      <p:ext uri="{BB962C8B-B14F-4D97-AF65-F5344CB8AC3E}">
        <p14:creationId xmlns:p14="http://schemas.microsoft.com/office/powerpoint/2010/main" val="2593497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BFBF4-A8BD-A05E-7FEA-23D7FAACBDBD}"/>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3BBBEA63-9317-DCF1-8F9E-4E119E0FC51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613" imgH="612" progId="TCLayout.ActiveDocument.1">
                  <p:embed/>
                </p:oleObj>
              </mc:Choice>
              <mc:Fallback>
                <p:oleObj name="think-cell Slide" r:id="rId4" imgW="613" imgH="612" progId="TCLayout.ActiveDocument.1">
                  <p:embed/>
                  <p:pic>
                    <p:nvPicPr>
                      <p:cNvPr id="4" name="think-cell data - do not delete" hidden="1">
                        <a:extLst>
                          <a:ext uri="{FF2B5EF4-FFF2-40B4-BE49-F238E27FC236}">
                            <a16:creationId xmlns:a16="http://schemas.microsoft.com/office/drawing/2014/main" id="{3BBBEA63-9317-DCF1-8F9E-4E119E0FC51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cxnSp>
        <p:nvCxnSpPr>
          <p:cNvPr id="48" name="Straight Connector 47">
            <a:extLst>
              <a:ext uri="{FF2B5EF4-FFF2-40B4-BE49-F238E27FC236}">
                <a16:creationId xmlns:a16="http://schemas.microsoft.com/office/drawing/2014/main" id="{39411EA5-F0D8-2FB7-F964-343446D2E227}"/>
              </a:ext>
            </a:extLst>
          </p:cNvPr>
          <p:cNvCxnSpPr>
            <a:cxnSpLocks/>
          </p:cNvCxnSpPr>
          <p:nvPr/>
        </p:nvCxnSpPr>
        <p:spPr>
          <a:xfrm flipH="1">
            <a:off x="6702904" y="1583475"/>
            <a:ext cx="171581" cy="1"/>
          </a:xfrm>
          <a:prstGeom prst="line">
            <a:avLst/>
          </a:prstGeom>
          <a:ln>
            <a:solidFill>
              <a:srgbClr val="496EA5"/>
            </a:solidFill>
            <a:prstDash val="sysDash"/>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B80D410A-A0FE-9FEA-F43B-5DBDE41ACDD5}"/>
              </a:ext>
            </a:extLst>
          </p:cNvPr>
          <p:cNvSpPr>
            <a:spLocks noGrp="1"/>
          </p:cNvSpPr>
          <p:nvPr>
            <p:ph type="title"/>
          </p:nvPr>
        </p:nvSpPr>
        <p:spPr>
          <a:xfrm>
            <a:off x="180237" y="118591"/>
            <a:ext cx="8656320" cy="307777"/>
          </a:xfrm>
        </p:spPr>
        <p:txBody>
          <a:bodyPr/>
          <a:lstStyle/>
          <a:p>
            <a:r>
              <a:rPr lang="en-US" b="0"/>
              <a:t>2026 Blue Cross MA Plans </a:t>
            </a:r>
            <a:r>
              <a:rPr lang="en-US"/>
              <a:t>| Where Do Health Insurance Premiums go?</a:t>
            </a:r>
          </a:p>
        </p:txBody>
      </p:sp>
      <p:pic>
        <p:nvPicPr>
          <p:cNvPr id="2" name="Picture 1">
            <a:extLst>
              <a:ext uri="{FF2B5EF4-FFF2-40B4-BE49-F238E27FC236}">
                <a16:creationId xmlns:a16="http://schemas.microsoft.com/office/drawing/2014/main" id="{C08CA75B-313D-BD7D-0773-01CC583E5331}"/>
              </a:ext>
            </a:extLst>
          </p:cNvPr>
          <p:cNvPicPr>
            <a:picLocks noChangeAspect="1"/>
          </p:cNvPicPr>
          <p:nvPr/>
        </p:nvPicPr>
        <p:blipFill>
          <a:blip r:embed="rId6"/>
          <a:stretch>
            <a:fillRect/>
          </a:stretch>
        </p:blipFill>
        <p:spPr>
          <a:xfrm>
            <a:off x="1899979" y="2595973"/>
            <a:ext cx="2444876" cy="2095608"/>
          </a:xfrm>
          <a:prstGeom prst="rect">
            <a:avLst/>
          </a:prstGeom>
        </p:spPr>
      </p:pic>
      <p:pic>
        <p:nvPicPr>
          <p:cNvPr id="5" name="Picture 4">
            <a:extLst>
              <a:ext uri="{FF2B5EF4-FFF2-40B4-BE49-F238E27FC236}">
                <a16:creationId xmlns:a16="http://schemas.microsoft.com/office/drawing/2014/main" id="{6E3F84CA-7300-E4A9-FA67-0F703B6A0BA9}"/>
              </a:ext>
            </a:extLst>
          </p:cNvPr>
          <p:cNvPicPr>
            <a:picLocks noChangeAspect="1"/>
          </p:cNvPicPr>
          <p:nvPr/>
        </p:nvPicPr>
        <p:blipFill>
          <a:blip r:embed="rId7"/>
          <a:stretch>
            <a:fillRect/>
          </a:stretch>
        </p:blipFill>
        <p:spPr>
          <a:xfrm>
            <a:off x="4803040" y="2595973"/>
            <a:ext cx="1263715" cy="2095608"/>
          </a:xfrm>
          <a:prstGeom prst="rect">
            <a:avLst/>
          </a:prstGeom>
        </p:spPr>
      </p:pic>
      <p:pic>
        <p:nvPicPr>
          <p:cNvPr id="6" name="Picture 5">
            <a:extLst>
              <a:ext uri="{FF2B5EF4-FFF2-40B4-BE49-F238E27FC236}">
                <a16:creationId xmlns:a16="http://schemas.microsoft.com/office/drawing/2014/main" id="{49C9D606-CA08-47D7-CD15-8569207B0722}"/>
              </a:ext>
            </a:extLst>
          </p:cNvPr>
          <p:cNvPicPr>
            <a:picLocks noChangeAspect="1"/>
          </p:cNvPicPr>
          <p:nvPr/>
        </p:nvPicPr>
        <p:blipFill>
          <a:blip r:embed="rId8"/>
          <a:stretch>
            <a:fillRect/>
          </a:stretch>
        </p:blipFill>
        <p:spPr>
          <a:xfrm>
            <a:off x="6803525" y="2595972"/>
            <a:ext cx="501676" cy="2095608"/>
          </a:xfrm>
          <a:prstGeom prst="rect">
            <a:avLst/>
          </a:prstGeom>
        </p:spPr>
      </p:pic>
      <p:pic>
        <p:nvPicPr>
          <p:cNvPr id="8" name="Picture 7">
            <a:extLst>
              <a:ext uri="{FF2B5EF4-FFF2-40B4-BE49-F238E27FC236}">
                <a16:creationId xmlns:a16="http://schemas.microsoft.com/office/drawing/2014/main" id="{5D7C4948-711C-BA8C-AECB-CE8ECC0A7BA2}"/>
              </a:ext>
            </a:extLst>
          </p:cNvPr>
          <p:cNvPicPr>
            <a:picLocks noChangeAspect="1"/>
          </p:cNvPicPr>
          <p:nvPr/>
        </p:nvPicPr>
        <p:blipFill>
          <a:blip r:embed="rId9"/>
          <a:stretch>
            <a:fillRect/>
          </a:stretch>
        </p:blipFill>
        <p:spPr>
          <a:xfrm>
            <a:off x="7849463" y="2621373"/>
            <a:ext cx="342918" cy="2044805"/>
          </a:xfrm>
          <a:prstGeom prst="rect">
            <a:avLst/>
          </a:prstGeom>
        </p:spPr>
      </p:pic>
      <p:pic>
        <p:nvPicPr>
          <p:cNvPr id="9" name="Picture 8">
            <a:extLst>
              <a:ext uri="{FF2B5EF4-FFF2-40B4-BE49-F238E27FC236}">
                <a16:creationId xmlns:a16="http://schemas.microsoft.com/office/drawing/2014/main" id="{CEE3C10E-0E0D-7491-C84D-5B7F320DFCDB}"/>
              </a:ext>
            </a:extLst>
          </p:cNvPr>
          <p:cNvPicPr>
            <a:picLocks noChangeAspect="1"/>
          </p:cNvPicPr>
          <p:nvPr/>
        </p:nvPicPr>
        <p:blipFill>
          <a:blip r:embed="rId10"/>
          <a:stretch>
            <a:fillRect/>
          </a:stretch>
        </p:blipFill>
        <p:spPr>
          <a:xfrm>
            <a:off x="8832897" y="2595972"/>
            <a:ext cx="254013" cy="2019404"/>
          </a:xfrm>
          <a:prstGeom prst="rect">
            <a:avLst/>
          </a:prstGeom>
        </p:spPr>
      </p:pic>
      <p:cxnSp>
        <p:nvCxnSpPr>
          <p:cNvPr id="10" name="Straight Connector 9">
            <a:extLst>
              <a:ext uri="{FF2B5EF4-FFF2-40B4-BE49-F238E27FC236}">
                <a16:creationId xmlns:a16="http://schemas.microsoft.com/office/drawing/2014/main" id="{0ECBA760-3ADB-D7C5-6401-C8D2EBF35487}"/>
              </a:ext>
            </a:extLst>
          </p:cNvPr>
          <p:cNvCxnSpPr/>
          <p:nvPr/>
        </p:nvCxnSpPr>
        <p:spPr>
          <a:xfrm flipV="1">
            <a:off x="4100068" y="1840832"/>
            <a:ext cx="0" cy="732417"/>
          </a:xfrm>
          <a:prstGeom prst="line">
            <a:avLst/>
          </a:prstGeom>
          <a:ln>
            <a:solidFill>
              <a:srgbClr val="496EA5"/>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14E3431-973D-F572-1D79-81D9E0818B5E}"/>
              </a:ext>
            </a:extLst>
          </p:cNvPr>
          <p:cNvCxnSpPr>
            <a:cxnSpLocks/>
          </p:cNvCxnSpPr>
          <p:nvPr/>
        </p:nvCxnSpPr>
        <p:spPr>
          <a:xfrm flipV="1">
            <a:off x="5454950" y="4703612"/>
            <a:ext cx="0" cy="835021"/>
          </a:xfrm>
          <a:prstGeom prst="line">
            <a:avLst/>
          </a:prstGeom>
          <a:ln>
            <a:solidFill>
              <a:srgbClr val="496EA5"/>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9B796E3-F822-4B54-D61C-57C5776B3EEB}"/>
              </a:ext>
            </a:extLst>
          </p:cNvPr>
          <p:cNvCxnSpPr>
            <a:cxnSpLocks/>
          </p:cNvCxnSpPr>
          <p:nvPr/>
        </p:nvCxnSpPr>
        <p:spPr>
          <a:xfrm flipV="1">
            <a:off x="7075204" y="1583475"/>
            <a:ext cx="0" cy="1002978"/>
          </a:xfrm>
          <a:prstGeom prst="line">
            <a:avLst/>
          </a:prstGeom>
          <a:ln>
            <a:solidFill>
              <a:srgbClr val="496EA5"/>
            </a:solidFill>
            <a:prstDash val="sysDash"/>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B2D9EC8-AD4D-AAF2-1B50-7BFBA4A3F479}"/>
              </a:ext>
            </a:extLst>
          </p:cNvPr>
          <p:cNvCxnSpPr>
            <a:cxnSpLocks/>
          </p:cNvCxnSpPr>
          <p:nvPr/>
        </p:nvCxnSpPr>
        <p:spPr>
          <a:xfrm flipV="1">
            <a:off x="8048451" y="1431214"/>
            <a:ext cx="0" cy="1176790"/>
          </a:xfrm>
          <a:prstGeom prst="line">
            <a:avLst/>
          </a:prstGeom>
          <a:ln>
            <a:solidFill>
              <a:srgbClr val="496EA5"/>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E546471-6725-5B86-C4B7-39EF7D55DB05}"/>
              </a:ext>
            </a:extLst>
          </p:cNvPr>
          <p:cNvCxnSpPr>
            <a:cxnSpLocks/>
          </p:cNvCxnSpPr>
          <p:nvPr/>
        </p:nvCxnSpPr>
        <p:spPr>
          <a:xfrm flipV="1">
            <a:off x="8968172" y="4615376"/>
            <a:ext cx="0" cy="923256"/>
          </a:xfrm>
          <a:prstGeom prst="line">
            <a:avLst/>
          </a:prstGeom>
          <a:ln>
            <a:solidFill>
              <a:srgbClr val="496EA5"/>
            </a:solidFill>
            <a:prstDash val="sysDash"/>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AC3826B8-55CB-FEC4-1309-89567716EBF0}"/>
              </a:ext>
            </a:extLst>
          </p:cNvPr>
          <p:cNvSpPr/>
          <p:nvPr/>
        </p:nvSpPr>
        <p:spPr bwMode="auto">
          <a:xfrm>
            <a:off x="1556084" y="1319367"/>
            <a:ext cx="1719770" cy="1021545"/>
          </a:xfrm>
          <a:prstGeom prst="roundRect">
            <a:avLst/>
          </a:prstGeom>
          <a:solidFill>
            <a:schemeClr val="accent3">
              <a:lumMod val="20000"/>
              <a:lumOff val="80000"/>
            </a:schemeClr>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0" tIns="45715" rIns="91430" bIns="45715" numCol="1" rtlCol="0" anchor="ctr" anchorCtr="0" compatLnSpc="1">
            <a:prstTxWarp prst="textNoShape">
              <a:avLst/>
            </a:prstTxWarp>
            <a:spAutoFit/>
          </a:bodyPr>
          <a:lstStyle/>
          <a:p>
            <a:pPr algn="ctr"/>
            <a:r>
              <a:rPr lang="en-US" b="1">
                <a:latin typeface="+mn-lt"/>
              </a:rPr>
              <a:t>Hospital</a:t>
            </a:r>
          </a:p>
          <a:p>
            <a:pPr algn="ctr"/>
            <a:r>
              <a:rPr lang="en-US" sz="1200"/>
              <a:t>Inpatient and outpatient hospital and ambulatory care</a:t>
            </a:r>
            <a:endParaRPr lang="en-US" sz="1200">
              <a:latin typeface="+mn-lt"/>
            </a:endParaRPr>
          </a:p>
        </p:txBody>
      </p:sp>
      <p:cxnSp>
        <p:nvCxnSpPr>
          <p:cNvPr id="16" name="Straight Connector 15">
            <a:extLst>
              <a:ext uri="{FF2B5EF4-FFF2-40B4-BE49-F238E27FC236}">
                <a16:creationId xmlns:a16="http://schemas.microsoft.com/office/drawing/2014/main" id="{3E4A6301-C603-E06B-5BA0-B9C12513AE1C}"/>
              </a:ext>
            </a:extLst>
          </p:cNvPr>
          <p:cNvCxnSpPr>
            <a:cxnSpLocks/>
          </p:cNvCxnSpPr>
          <p:nvPr/>
        </p:nvCxnSpPr>
        <p:spPr>
          <a:xfrm flipH="1">
            <a:off x="3285185" y="1830140"/>
            <a:ext cx="814883" cy="0"/>
          </a:xfrm>
          <a:prstGeom prst="line">
            <a:avLst/>
          </a:prstGeom>
          <a:ln>
            <a:solidFill>
              <a:srgbClr val="496EA5"/>
            </a:solidFill>
            <a:prstDash val="sys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8600BD0-5827-E9A5-2470-A46DB0C28041}"/>
              </a:ext>
            </a:extLst>
          </p:cNvPr>
          <p:cNvSpPr txBox="1"/>
          <p:nvPr/>
        </p:nvSpPr>
        <p:spPr>
          <a:xfrm>
            <a:off x="254051" y="1368474"/>
            <a:ext cx="1263714" cy="923330"/>
          </a:xfrm>
          <a:prstGeom prst="rect">
            <a:avLst/>
          </a:prstGeom>
          <a:noFill/>
        </p:spPr>
        <p:txBody>
          <a:bodyPr wrap="square" rtlCol="0">
            <a:spAutoFit/>
          </a:bodyPr>
          <a:lstStyle/>
          <a:p>
            <a:r>
              <a:rPr lang="en-US" sz="5400"/>
              <a:t>47¢</a:t>
            </a:r>
          </a:p>
        </p:txBody>
      </p:sp>
      <p:sp>
        <p:nvSpPr>
          <p:cNvPr id="18" name="Rectangle: Rounded Corners 17">
            <a:extLst>
              <a:ext uri="{FF2B5EF4-FFF2-40B4-BE49-F238E27FC236}">
                <a16:creationId xmlns:a16="http://schemas.microsoft.com/office/drawing/2014/main" id="{0F56783D-3A5F-878D-C64B-F8BA83F00139}"/>
              </a:ext>
            </a:extLst>
          </p:cNvPr>
          <p:cNvSpPr/>
          <p:nvPr/>
        </p:nvSpPr>
        <p:spPr bwMode="auto">
          <a:xfrm>
            <a:off x="3425842" y="5130016"/>
            <a:ext cx="1719770" cy="817234"/>
          </a:xfrm>
          <a:prstGeom prst="roundRect">
            <a:avLst/>
          </a:prstGeom>
          <a:solidFill>
            <a:schemeClr val="accent3">
              <a:lumMod val="20000"/>
              <a:lumOff val="80000"/>
            </a:schemeClr>
          </a:solidFill>
          <a:ln w="9525">
            <a:noFill/>
            <a:miter lim="800000"/>
            <a:headEnd/>
            <a:tailEnd/>
          </a:ln>
          <a:effectLst/>
        </p:spPr>
        <p:txBody>
          <a:bodyPr vert="horz" wrap="square" lIns="91430" tIns="45715" rIns="91430" bIns="45715" numCol="1" rtlCol="0" anchor="ctr" anchorCtr="0" compatLnSpc="1">
            <a:prstTxWarp prst="textNoShape">
              <a:avLst/>
            </a:prstTxWarp>
            <a:spAutoFit/>
          </a:bodyPr>
          <a:lstStyle/>
          <a:p>
            <a:pPr algn="ctr"/>
            <a:r>
              <a:rPr lang="en-US" b="1">
                <a:latin typeface="+mn-lt"/>
              </a:rPr>
              <a:t>Professional</a:t>
            </a:r>
          </a:p>
          <a:p>
            <a:pPr algn="ctr"/>
            <a:r>
              <a:rPr lang="en-US" sz="1200"/>
              <a:t>Doctors and other medical professionals</a:t>
            </a:r>
            <a:endParaRPr lang="en-US" sz="1200">
              <a:latin typeface="+mn-lt"/>
            </a:endParaRPr>
          </a:p>
        </p:txBody>
      </p:sp>
      <p:sp>
        <p:nvSpPr>
          <p:cNvPr id="19" name="TextBox 18">
            <a:extLst>
              <a:ext uri="{FF2B5EF4-FFF2-40B4-BE49-F238E27FC236}">
                <a16:creationId xmlns:a16="http://schemas.microsoft.com/office/drawing/2014/main" id="{317CDD8B-514F-D543-535E-630129546793}"/>
              </a:ext>
            </a:extLst>
          </p:cNvPr>
          <p:cNvSpPr txBox="1"/>
          <p:nvPr/>
        </p:nvSpPr>
        <p:spPr>
          <a:xfrm>
            <a:off x="2123809" y="5076967"/>
            <a:ext cx="1263714" cy="923330"/>
          </a:xfrm>
          <a:prstGeom prst="rect">
            <a:avLst/>
          </a:prstGeom>
          <a:noFill/>
        </p:spPr>
        <p:txBody>
          <a:bodyPr wrap="square" rtlCol="0">
            <a:spAutoFit/>
          </a:bodyPr>
          <a:lstStyle/>
          <a:p>
            <a:r>
              <a:rPr lang="en-US" sz="5400"/>
              <a:t>25¢</a:t>
            </a:r>
          </a:p>
        </p:txBody>
      </p:sp>
      <p:cxnSp>
        <p:nvCxnSpPr>
          <p:cNvPr id="20" name="Straight Connector 19">
            <a:extLst>
              <a:ext uri="{FF2B5EF4-FFF2-40B4-BE49-F238E27FC236}">
                <a16:creationId xmlns:a16="http://schemas.microsoft.com/office/drawing/2014/main" id="{EB9EDA37-046B-1239-3CFE-A4E868F1EA3A}"/>
              </a:ext>
            </a:extLst>
          </p:cNvPr>
          <p:cNvCxnSpPr>
            <a:cxnSpLocks/>
            <a:endCxn id="18" idx="3"/>
          </p:cNvCxnSpPr>
          <p:nvPr/>
        </p:nvCxnSpPr>
        <p:spPr>
          <a:xfrm flipH="1">
            <a:off x="5145612" y="5538633"/>
            <a:ext cx="309338" cy="0"/>
          </a:xfrm>
          <a:prstGeom prst="line">
            <a:avLst/>
          </a:prstGeom>
          <a:ln>
            <a:solidFill>
              <a:srgbClr val="496EA5"/>
            </a:solidFill>
            <a:prstDash val="sysDash"/>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CC3B3762-B8D8-BD7A-C284-7685661E17A8}"/>
              </a:ext>
            </a:extLst>
          </p:cNvPr>
          <p:cNvSpPr/>
          <p:nvPr/>
        </p:nvSpPr>
        <p:spPr bwMode="auto">
          <a:xfrm>
            <a:off x="5454950" y="1277014"/>
            <a:ext cx="1448673" cy="612923"/>
          </a:xfrm>
          <a:prstGeom prst="roundRect">
            <a:avLst/>
          </a:prstGeom>
          <a:solidFill>
            <a:schemeClr val="accent3">
              <a:lumMod val="20000"/>
              <a:lumOff val="80000"/>
            </a:schemeClr>
          </a:solidFill>
          <a:ln w="9525">
            <a:noFill/>
            <a:miter lim="800000"/>
            <a:headEnd/>
            <a:tailEnd/>
          </a:ln>
          <a:effectLst/>
        </p:spPr>
        <p:txBody>
          <a:bodyPr vert="horz" wrap="square" lIns="91430" tIns="45715" rIns="91430" bIns="45715" numCol="1" rtlCol="0" anchor="ctr" anchorCtr="0" compatLnSpc="1">
            <a:prstTxWarp prst="textNoShape">
              <a:avLst/>
            </a:prstTxWarp>
            <a:spAutoFit/>
          </a:bodyPr>
          <a:lstStyle/>
          <a:p>
            <a:pPr algn="ctr"/>
            <a:r>
              <a:rPr lang="en-US" b="1">
                <a:latin typeface="+mn-lt"/>
              </a:rPr>
              <a:t>Pharmacy</a:t>
            </a:r>
          </a:p>
          <a:p>
            <a:pPr algn="ctr"/>
            <a:r>
              <a:rPr lang="en-US" sz="1200"/>
              <a:t>Prescription Drugs</a:t>
            </a:r>
            <a:endParaRPr lang="en-US" sz="1200">
              <a:latin typeface="+mn-lt"/>
            </a:endParaRPr>
          </a:p>
        </p:txBody>
      </p:sp>
      <p:sp>
        <p:nvSpPr>
          <p:cNvPr id="22" name="TextBox 21">
            <a:extLst>
              <a:ext uri="{FF2B5EF4-FFF2-40B4-BE49-F238E27FC236}">
                <a16:creationId xmlns:a16="http://schemas.microsoft.com/office/drawing/2014/main" id="{C6552CE6-5B0A-2911-E4C8-C9B9A23F2DEB}"/>
              </a:ext>
            </a:extLst>
          </p:cNvPr>
          <p:cNvSpPr txBox="1"/>
          <p:nvPr/>
        </p:nvSpPr>
        <p:spPr>
          <a:xfrm>
            <a:off x="4221303" y="1121810"/>
            <a:ext cx="1263714" cy="923330"/>
          </a:xfrm>
          <a:prstGeom prst="rect">
            <a:avLst/>
          </a:prstGeom>
          <a:noFill/>
        </p:spPr>
        <p:txBody>
          <a:bodyPr wrap="square" rtlCol="0">
            <a:spAutoFit/>
          </a:bodyPr>
          <a:lstStyle/>
          <a:p>
            <a:r>
              <a:rPr lang="en-US" sz="5400"/>
              <a:t>21¢</a:t>
            </a:r>
          </a:p>
        </p:txBody>
      </p:sp>
      <p:cxnSp>
        <p:nvCxnSpPr>
          <p:cNvPr id="23" name="Straight Connector 22">
            <a:extLst>
              <a:ext uri="{FF2B5EF4-FFF2-40B4-BE49-F238E27FC236}">
                <a16:creationId xmlns:a16="http://schemas.microsoft.com/office/drawing/2014/main" id="{10E69BD9-18DB-7FBE-887F-6F708D3B4DE2}"/>
              </a:ext>
            </a:extLst>
          </p:cNvPr>
          <p:cNvCxnSpPr>
            <a:cxnSpLocks/>
            <a:endCxn id="21" idx="3"/>
          </p:cNvCxnSpPr>
          <p:nvPr/>
        </p:nvCxnSpPr>
        <p:spPr>
          <a:xfrm flipH="1">
            <a:off x="6903623" y="1583475"/>
            <a:ext cx="171581" cy="1"/>
          </a:xfrm>
          <a:prstGeom prst="line">
            <a:avLst/>
          </a:prstGeom>
          <a:ln>
            <a:solidFill>
              <a:srgbClr val="496EA5"/>
            </a:solidFill>
            <a:prstDash val="sysDash"/>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28A2499E-F54B-73E5-5847-904431A08034}"/>
              </a:ext>
            </a:extLst>
          </p:cNvPr>
          <p:cNvSpPr/>
          <p:nvPr/>
        </p:nvSpPr>
        <p:spPr bwMode="auto">
          <a:xfrm>
            <a:off x="9819489" y="1226908"/>
            <a:ext cx="1839116" cy="408611"/>
          </a:xfrm>
          <a:prstGeom prst="roundRect">
            <a:avLst/>
          </a:prstGeom>
          <a:solidFill>
            <a:schemeClr val="accent3">
              <a:lumMod val="20000"/>
              <a:lumOff val="80000"/>
            </a:schemeClr>
          </a:solidFill>
          <a:ln w="9525">
            <a:noFill/>
            <a:miter lim="800000"/>
            <a:headEnd/>
            <a:tailEnd/>
          </a:ln>
          <a:effectLst/>
        </p:spPr>
        <p:txBody>
          <a:bodyPr vert="horz" wrap="square" lIns="91430" tIns="45715" rIns="91430" bIns="45715" numCol="1" rtlCol="0" anchor="ctr" anchorCtr="0" compatLnSpc="1">
            <a:prstTxWarp prst="textNoShape">
              <a:avLst/>
            </a:prstTxWarp>
            <a:spAutoFit/>
          </a:bodyPr>
          <a:lstStyle/>
          <a:p>
            <a:pPr algn="ctr"/>
            <a:r>
              <a:rPr lang="en-US" b="1">
                <a:latin typeface="+mn-lt"/>
              </a:rPr>
              <a:t>Administration</a:t>
            </a:r>
          </a:p>
        </p:txBody>
      </p:sp>
      <p:sp>
        <p:nvSpPr>
          <p:cNvPr id="25" name="TextBox 24">
            <a:extLst>
              <a:ext uri="{FF2B5EF4-FFF2-40B4-BE49-F238E27FC236}">
                <a16:creationId xmlns:a16="http://schemas.microsoft.com/office/drawing/2014/main" id="{9628A578-6E95-4C09-8B46-D27842D704EB}"/>
              </a:ext>
            </a:extLst>
          </p:cNvPr>
          <p:cNvSpPr txBox="1"/>
          <p:nvPr/>
        </p:nvSpPr>
        <p:spPr>
          <a:xfrm>
            <a:off x="8811042" y="969549"/>
            <a:ext cx="928961" cy="923330"/>
          </a:xfrm>
          <a:prstGeom prst="rect">
            <a:avLst/>
          </a:prstGeom>
          <a:noFill/>
        </p:spPr>
        <p:txBody>
          <a:bodyPr wrap="square" rtlCol="0">
            <a:spAutoFit/>
          </a:bodyPr>
          <a:lstStyle/>
          <a:p>
            <a:r>
              <a:rPr lang="en-US" sz="5400"/>
              <a:t>9¢</a:t>
            </a:r>
          </a:p>
        </p:txBody>
      </p:sp>
      <p:cxnSp>
        <p:nvCxnSpPr>
          <p:cNvPr id="26" name="Straight Connector 25">
            <a:extLst>
              <a:ext uri="{FF2B5EF4-FFF2-40B4-BE49-F238E27FC236}">
                <a16:creationId xmlns:a16="http://schemas.microsoft.com/office/drawing/2014/main" id="{4C2FA060-3826-C3C1-1B8B-AE39A882EC96}"/>
              </a:ext>
            </a:extLst>
          </p:cNvPr>
          <p:cNvCxnSpPr>
            <a:cxnSpLocks/>
          </p:cNvCxnSpPr>
          <p:nvPr/>
        </p:nvCxnSpPr>
        <p:spPr>
          <a:xfrm flipH="1">
            <a:off x="8039120" y="1431214"/>
            <a:ext cx="753260" cy="0"/>
          </a:xfrm>
          <a:prstGeom prst="line">
            <a:avLst/>
          </a:prstGeom>
          <a:ln>
            <a:solidFill>
              <a:srgbClr val="496EA5"/>
            </a:solidFill>
            <a:prstDash val="sysDash"/>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CEBA9710-F13A-95B7-4EF5-44D97F607D5D}"/>
              </a:ext>
            </a:extLst>
          </p:cNvPr>
          <p:cNvSpPr/>
          <p:nvPr/>
        </p:nvSpPr>
        <p:spPr bwMode="auto">
          <a:xfrm>
            <a:off x="9554624" y="1974866"/>
            <a:ext cx="2372511" cy="2810340"/>
          </a:xfrm>
          <a:prstGeom prst="roundRect">
            <a:avLst/>
          </a:prstGeom>
          <a:solidFill>
            <a:schemeClr val="accent3">
              <a:lumMod val="20000"/>
              <a:lumOff val="80000"/>
            </a:schemeClr>
          </a:solidFill>
          <a:ln w="9525">
            <a:noFill/>
            <a:miter lim="800000"/>
            <a:headEnd/>
            <a:tailEnd/>
          </a:ln>
          <a:effectLst/>
        </p:spPr>
        <p:txBody>
          <a:bodyPr vert="horz" wrap="square" lIns="91430" tIns="45715" rIns="91430" bIns="45715" numCol="1" rtlCol="0" anchor="ctr" anchorCtr="0" compatLnSpc="1">
            <a:prstTxWarp prst="textNoShape">
              <a:avLst/>
            </a:prstTxWarp>
            <a:spAutoFit/>
          </a:bodyPr>
          <a:lstStyle/>
          <a:p>
            <a:pPr algn="ctr"/>
            <a:r>
              <a:rPr lang="en-US" b="1">
                <a:latin typeface="+mn-lt"/>
              </a:rPr>
              <a:t>Health Insurance Company Cost</a:t>
            </a:r>
          </a:p>
          <a:p>
            <a:pPr algn="ctr"/>
            <a:r>
              <a:rPr lang="en-US"/>
              <a:t>This portion of the health care dollar accounts for staffing, equipment, technology, marketing and other resources</a:t>
            </a:r>
            <a:endParaRPr lang="en-US">
              <a:latin typeface="+mn-lt"/>
            </a:endParaRPr>
          </a:p>
        </p:txBody>
      </p:sp>
      <p:sp>
        <p:nvSpPr>
          <p:cNvPr id="28" name="Rectangle: Rounded Corners 27">
            <a:extLst>
              <a:ext uri="{FF2B5EF4-FFF2-40B4-BE49-F238E27FC236}">
                <a16:creationId xmlns:a16="http://schemas.microsoft.com/office/drawing/2014/main" id="{9D426985-8A5D-833A-C4CA-0D3A977B5690}"/>
              </a:ext>
            </a:extLst>
          </p:cNvPr>
          <p:cNvSpPr/>
          <p:nvPr/>
        </p:nvSpPr>
        <p:spPr bwMode="auto">
          <a:xfrm>
            <a:off x="6989413" y="5181093"/>
            <a:ext cx="1834432" cy="715078"/>
          </a:xfrm>
          <a:prstGeom prst="roundRect">
            <a:avLst/>
          </a:prstGeom>
          <a:solidFill>
            <a:schemeClr val="accent3">
              <a:lumMod val="20000"/>
              <a:lumOff val="80000"/>
            </a:schemeClr>
          </a:solidFill>
          <a:ln w="9525">
            <a:noFill/>
            <a:miter lim="800000"/>
            <a:headEnd/>
            <a:tailEnd/>
          </a:ln>
          <a:effectLst/>
        </p:spPr>
        <p:txBody>
          <a:bodyPr vert="horz" wrap="square" lIns="91430" tIns="45715" rIns="91430" bIns="45715" numCol="1" rtlCol="0" anchor="ctr" anchorCtr="0" compatLnSpc="1">
            <a:prstTxWarp prst="textNoShape">
              <a:avLst/>
            </a:prstTxWarp>
            <a:spAutoFit/>
          </a:bodyPr>
          <a:lstStyle/>
          <a:p>
            <a:pPr algn="ctr"/>
            <a:r>
              <a:rPr lang="en-US" b="1"/>
              <a:t>Taxes, Fees and Commissions</a:t>
            </a:r>
          </a:p>
        </p:txBody>
      </p:sp>
      <p:sp>
        <p:nvSpPr>
          <p:cNvPr id="29" name="TextBox 28">
            <a:extLst>
              <a:ext uri="{FF2B5EF4-FFF2-40B4-BE49-F238E27FC236}">
                <a16:creationId xmlns:a16="http://schemas.microsoft.com/office/drawing/2014/main" id="{6BB8F9FA-7AAD-C615-B82B-137E315FC203}"/>
              </a:ext>
            </a:extLst>
          </p:cNvPr>
          <p:cNvSpPr txBox="1"/>
          <p:nvPr/>
        </p:nvSpPr>
        <p:spPr>
          <a:xfrm>
            <a:off x="6052856" y="5015389"/>
            <a:ext cx="1263714" cy="923330"/>
          </a:xfrm>
          <a:prstGeom prst="rect">
            <a:avLst/>
          </a:prstGeom>
          <a:noFill/>
        </p:spPr>
        <p:txBody>
          <a:bodyPr wrap="square" rtlCol="0">
            <a:spAutoFit/>
          </a:bodyPr>
          <a:lstStyle/>
          <a:p>
            <a:r>
              <a:rPr lang="en-US" sz="5400"/>
              <a:t>2¢</a:t>
            </a:r>
          </a:p>
        </p:txBody>
      </p:sp>
      <p:cxnSp>
        <p:nvCxnSpPr>
          <p:cNvPr id="30" name="Straight Connector 29">
            <a:extLst>
              <a:ext uri="{FF2B5EF4-FFF2-40B4-BE49-F238E27FC236}">
                <a16:creationId xmlns:a16="http://schemas.microsoft.com/office/drawing/2014/main" id="{666C8FCC-C6DD-D190-638D-E68E5AB711D3}"/>
              </a:ext>
            </a:extLst>
          </p:cNvPr>
          <p:cNvCxnSpPr>
            <a:cxnSpLocks/>
            <a:endCxn id="28" idx="3"/>
          </p:cNvCxnSpPr>
          <p:nvPr/>
        </p:nvCxnSpPr>
        <p:spPr>
          <a:xfrm flipH="1">
            <a:off x="8823845" y="5538632"/>
            <a:ext cx="136058" cy="0"/>
          </a:xfrm>
          <a:prstGeom prst="line">
            <a:avLst/>
          </a:prstGeom>
          <a:ln>
            <a:solidFill>
              <a:srgbClr val="496EA5"/>
            </a:solidFill>
            <a:prstDash val="sys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EDB3AE5-3A77-FEBF-EA9C-C91714A4DC5E}"/>
              </a:ext>
            </a:extLst>
          </p:cNvPr>
          <p:cNvCxnSpPr>
            <a:cxnSpLocks/>
            <a:stCxn id="27" idx="0"/>
            <a:endCxn id="24" idx="2"/>
          </p:cNvCxnSpPr>
          <p:nvPr/>
        </p:nvCxnSpPr>
        <p:spPr>
          <a:xfrm flipH="1" flipV="1">
            <a:off x="10739047" y="1635519"/>
            <a:ext cx="1833" cy="339347"/>
          </a:xfrm>
          <a:prstGeom prst="line">
            <a:avLst/>
          </a:prstGeom>
          <a:ln>
            <a:solidFill>
              <a:srgbClr val="496EA5"/>
            </a:solidFill>
            <a:prstDash val="sysDash"/>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A7F067B-DA93-F23A-6B26-B93DBB145B20}"/>
              </a:ext>
            </a:extLst>
          </p:cNvPr>
          <p:cNvSpPr txBox="1"/>
          <p:nvPr/>
        </p:nvSpPr>
        <p:spPr>
          <a:xfrm>
            <a:off x="9513048" y="5030927"/>
            <a:ext cx="2451997" cy="1200329"/>
          </a:xfrm>
          <a:prstGeom prst="rect">
            <a:avLst/>
          </a:prstGeom>
          <a:noFill/>
        </p:spPr>
        <p:txBody>
          <a:bodyPr wrap="square" rtlCol="0">
            <a:spAutoFit/>
          </a:bodyPr>
          <a:lstStyle/>
          <a:p>
            <a:pPr algn="ctr"/>
            <a:r>
              <a:rPr lang="en-US" b="1" i="1"/>
              <a:t>For every $1 BCBSM took during 2024, it paid out $1.04 in member care. </a:t>
            </a:r>
          </a:p>
        </p:txBody>
      </p:sp>
      <p:pic>
        <p:nvPicPr>
          <p:cNvPr id="33" name="Graphic 32" descr="Lights On with solid fill">
            <a:extLst>
              <a:ext uri="{FF2B5EF4-FFF2-40B4-BE49-F238E27FC236}">
                <a16:creationId xmlns:a16="http://schemas.microsoft.com/office/drawing/2014/main" id="{1BCA9B4B-180A-EBCC-7452-F799AFA39BF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04113" y="5030927"/>
            <a:ext cx="417870" cy="417870"/>
          </a:xfrm>
          <a:prstGeom prst="rect">
            <a:avLst/>
          </a:prstGeom>
        </p:spPr>
      </p:pic>
    </p:spTree>
    <p:extLst>
      <p:ext uri="{BB962C8B-B14F-4D97-AF65-F5344CB8AC3E}">
        <p14:creationId xmlns:p14="http://schemas.microsoft.com/office/powerpoint/2010/main" val="29106229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hink-cell data - do not delete" hidden="1">
            <a:extLst>
              <a:ext uri="{FF2B5EF4-FFF2-40B4-BE49-F238E27FC236}">
                <a16:creationId xmlns:a16="http://schemas.microsoft.com/office/drawing/2014/main" id="{2523909E-01AE-EBF7-067A-666F848FD2F6}"/>
              </a:ext>
            </a:extLst>
          </p:cNvPr>
          <p:cNvGraphicFramePr>
            <a:graphicFrameLocks noChangeAspect="1"/>
          </p:cNvGraphicFramePr>
          <p:nvPr>
            <p:custDataLst>
              <p:tags r:id="rId1"/>
            </p:custDataLst>
            <p:extLst>
              <p:ext uri="{D42A27DB-BD31-4B8C-83A1-F6EECF244321}">
                <p14:modId xmlns:p14="http://schemas.microsoft.com/office/powerpoint/2010/main" val="46579853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14" name="think-cell data - do not delete" hidden="1">
                        <a:extLst>
                          <a:ext uri="{FF2B5EF4-FFF2-40B4-BE49-F238E27FC236}">
                            <a16:creationId xmlns:a16="http://schemas.microsoft.com/office/drawing/2014/main" id="{2523909E-01AE-EBF7-067A-666F848FD2F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3" name="Oval 12">
            <a:extLst>
              <a:ext uri="{FF2B5EF4-FFF2-40B4-BE49-F238E27FC236}">
                <a16:creationId xmlns:a16="http://schemas.microsoft.com/office/drawing/2014/main" id="{4002B757-08CB-4FEB-9349-49CE8A0DFB8D}"/>
              </a:ext>
            </a:extLst>
          </p:cNvPr>
          <p:cNvSpPr/>
          <p:nvPr/>
        </p:nvSpPr>
        <p:spPr bwMode="auto">
          <a:xfrm>
            <a:off x="5457953" y="879277"/>
            <a:ext cx="1276093" cy="1338829"/>
          </a:xfrm>
          <a:prstGeom prst="ellipse">
            <a:avLst/>
          </a:prstGeom>
          <a:solidFill>
            <a:schemeClr val="accent2">
              <a:lumMod val="20000"/>
              <a:lumOff val="80000"/>
            </a:schemeClr>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0" tIns="45715" rIns="91430" bIns="45715" numCol="1" rtlCol="0" anchor="ctr" anchorCtr="0" compatLnSpc="1">
            <a:prstTxWarp prst="textNoShape">
              <a:avLst/>
            </a:prstTxWarp>
            <a:noAutofit/>
          </a:bodyPr>
          <a:lstStyle/>
          <a:p>
            <a:pPr algn="l"/>
            <a:endParaRPr lang="en-US">
              <a:latin typeface="+mn-lt"/>
            </a:endParaRPr>
          </a:p>
        </p:txBody>
      </p:sp>
      <p:sp>
        <p:nvSpPr>
          <p:cNvPr id="2" name="Title 1">
            <a:extLst>
              <a:ext uri="{FF2B5EF4-FFF2-40B4-BE49-F238E27FC236}">
                <a16:creationId xmlns:a16="http://schemas.microsoft.com/office/drawing/2014/main" id="{AE8809E9-FBA5-C7E9-E757-3CE272382754}"/>
              </a:ext>
            </a:extLst>
          </p:cNvPr>
          <p:cNvSpPr>
            <a:spLocks noGrp="1"/>
          </p:cNvSpPr>
          <p:nvPr>
            <p:ph type="title"/>
          </p:nvPr>
        </p:nvSpPr>
        <p:spPr/>
        <p:txBody>
          <a:bodyPr/>
          <a:lstStyle/>
          <a:p>
            <a:endParaRPr lang="en-US"/>
          </a:p>
        </p:txBody>
      </p:sp>
      <p:sp>
        <p:nvSpPr>
          <p:cNvPr id="4" name="Rectangle 3">
            <a:extLst>
              <a:ext uri="{FF2B5EF4-FFF2-40B4-BE49-F238E27FC236}">
                <a16:creationId xmlns:a16="http://schemas.microsoft.com/office/drawing/2014/main" id="{85DED31F-E868-9A58-A035-7C6375C9ECB6}"/>
              </a:ext>
            </a:extLst>
          </p:cNvPr>
          <p:cNvSpPr/>
          <p:nvPr/>
        </p:nvSpPr>
        <p:spPr bwMode="auto">
          <a:xfrm>
            <a:off x="0" y="512956"/>
            <a:ext cx="1104180" cy="5954751"/>
          </a:xfrm>
          <a:prstGeom prst="rect">
            <a:avLst/>
          </a:prstGeom>
          <a:solidFill>
            <a:schemeClr val="tx2">
              <a:lumMod val="60000"/>
              <a:lumOff val="40000"/>
              <a:alpha val="50196"/>
            </a:schemeClr>
          </a:solidFill>
          <a:ln w="9525">
            <a:noFill/>
            <a:miter lim="800000"/>
            <a:headEnd/>
            <a:tailEnd/>
          </a:ln>
          <a:effectLst/>
        </p:spPr>
        <p:txBody>
          <a:bodyPr vert="horz" wrap="none" lIns="91430" tIns="45715" rIns="91430" bIns="45715" numCol="1" rtlCol="0" anchor="ctr" anchorCtr="0" compatLnSpc="1">
            <a:prstTxWarp prst="textNoShape">
              <a:avLst/>
            </a:prstTxWarp>
            <a:noAutofit/>
          </a:bodyPr>
          <a:lstStyle/>
          <a:p>
            <a:pPr algn="l"/>
            <a:endParaRPr lang="en-US">
              <a:latin typeface="+mn-lt"/>
            </a:endParaRPr>
          </a:p>
        </p:txBody>
      </p:sp>
      <p:sp>
        <p:nvSpPr>
          <p:cNvPr id="5" name="Rectangle 4">
            <a:extLst>
              <a:ext uri="{FF2B5EF4-FFF2-40B4-BE49-F238E27FC236}">
                <a16:creationId xmlns:a16="http://schemas.microsoft.com/office/drawing/2014/main" id="{56D858FD-2224-887D-04F7-E47577627671}"/>
              </a:ext>
            </a:extLst>
          </p:cNvPr>
          <p:cNvSpPr/>
          <p:nvPr/>
        </p:nvSpPr>
        <p:spPr bwMode="auto">
          <a:xfrm>
            <a:off x="1104180" y="512955"/>
            <a:ext cx="1104180" cy="5954751"/>
          </a:xfrm>
          <a:prstGeom prst="rect">
            <a:avLst/>
          </a:prstGeom>
          <a:solidFill>
            <a:schemeClr val="tx2">
              <a:lumMod val="40000"/>
              <a:lumOff val="60000"/>
              <a:alpha val="50196"/>
            </a:schemeClr>
          </a:solidFill>
          <a:ln w="9525">
            <a:noFill/>
            <a:miter lim="800000"/>
            <a:headEnd/>
            <a:tailEnd/>
          </a:ln>
          <a:effectLst/>
        </p:spPr>
        <p:txBody>
          <a:bodyPr vert="horz" wrap="none" lIns="91430" tIns="45715" rIns="91430" bIns="45715" numCol="1" rtlCol="0" anchor="ctr" anchorCtr="0" compatLnSpc="1">
            <a:prstTxWarp prst="textNoShape">
              <a:avLst/>
            </a:prstTxWarp>
            <a:noAutofit/>
          </a:bodyPr>
          <a:lstStyle/>
          <a:p>
            <a:pPr algn="l"/>
            <a:endParaRPr lang="en-US">
              <a:latin typeface="+mn-lt"/>
            </a:endParaRPr>
          </a:p>
        </p:txBody>
      </p:sp>
      <p:sp>
        <p:nvSpPr>
          <p:cNvPr id="6" name="Rectangle 5">
            <a:extLst>
              <a:ext uri="{FF2B5EF4-FFF2-40B4-BE49-F238E27FC236}">
                <a16:creationId xmlns:a16="http://schemas.microsoft.com/office/drawing/2014/main" id="{2C64CCAE-C47C-D91A-273D-1E82AFFE48A4}"/>
              </a:ext>
            </a:extLst>
          </p:cNvPr>
          <p:cNvSpPr/>
          <p:nvPr/>
        </p:nvSpPr>
        <p:spPr bwMode="auto">
          <a:xfrm>
            <a:off x="2208360" y="512955"/>
            <a:ext cx="1104180" cy="5954751"/>
          </a:xfrm>
          <a:prstGeom prst="rect">
            <a:avLst/>
          </a:prstGeom>
          <a:solidFill>
            <a:srgbClr val="BCDAEC">
              <a:alpha val="50196"/>
            </a:srgbClr>
          </a:solidFill>
          <a:ln w="9525">
            <a:noFill/>
            <a:miter lim="800000"/>
            <a:headEnd/>
            <a:tailEnd/>
          </a:ln>
          <a:effectLst/>
        </p:spPr>
        <p:txBody>
          <a:bodyPr vert="horz" wrap="none" lIns="91430" tIns="45715" rIns="91430" bIns="45715" numCol="1" rtlCol="0" anchor="ctr" anchorCtr="0" compatLnSpc="1">
            <a:prstTxWarp prst="textNoShape">
              <a:avLst/>
            </a:prstTxWarp>
            <a:noAutofit/>
          </a:bodyPr>
          <a:lstStyle/>
          <a:p>
            <a:pPr algn="l"/>
            <a:endParaRPr lang="en-US">
              <a:latin typeface="+mn-lt"/>
            </a:endParaRPr>
          </a:p>
        </p:txBody>
      </p:sp>
      <p:pic>
        <p:nvPicPr>
          <p:cNvPr id="7" name="Graphic 6" descr="Rocket outline">
            <a:extLst>
              <a:ext uri="{FF2B5EF4-FFF2-40B4-BE49-F238E27FC236}">
                <a16:creationId xmlns:a16="http://schemas.microsoft.com/office/drawing/2014/main" id="{F258EB58-D78F-2F75-8089-9BC8E42F9D4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78105" y="1053407"/>
            <a:ext cx="1035787" cy="1035787"/>
          </a:xfrm>
          <a:prstGeom prst="rect">
            <a:avLst/>
          </a:prstGeom>
        </p:spPr>
      </p:pic>
      <p:sp>
        <p:nvSpPr>
          <p:cNvPr id="8" name="TextBox 7">
            <a:extLst>
              <a:ext uri="{FF2B5EF4-FFF2-40B4-BE49-F238E27FC236}">
                <a16:creationId xmlns:a16="http://schemas.microsoft.com/office/drawing/2014/main" id="{133713E3-FCF7-B05E-4385-948EC547E3A8}"/>
              </a:ext>
            </a:extLst>
          </p:cNvPr>
          <p:cNvSpPr txBox="1"/>
          <p:nvPr/>
        </p:nvSpPr>
        <p:spPr>
          <a:xfrm>
            <a:off x="3872008" y="2305473"/>
            <a:ext cx="4447983" cy="1446550"/>
          </a:xfrm>
          <a:prstGeom prst="rect">
            <a:avLst/>
          </a:prstGeom>
          <a:noFill/>
        </p:spPr>
        <p:txBody>
          <a:bodyPr wrap="square" rtlCol="0">
            <a:spAutoFit/>
          </a:bodyPr>
          <a:lstStyle/>
          <a:p>
            <a:pPr algn="ctr"/>
            <a:r>
              <a:rPr lang="en-US" sz="4400" b="1"/>
              <a:t>3 New Plans to be Launched </a:t>
            </a:r>
          </a:p>
        </p:txBody>
      </p:sp>
      <p:sp>
        <p:nvSpPr>
          <p:cNvPr id="9" name="TextBox 8">
            <a:extLst>
              <a:ext uri="{FF2B5EF4-FFF2-40B4-BE49-F238E27FC236}">
                <a16:creationId xmlns:a16="http://schemas.microsoft.com/office/drawing/2014/main" id="{7E7D9F43-1912-227C-BB64-935CFC3458EC}"/>
              </a:ext>
            </a:extLst>
          </p:cNvPr>
          <p:cNvSpPr txBox="1"/>
          <p:nvPr/>
        </p:nvSpPr>
        <p:spPr>
          <a:xfrm>
            <a:off x="3872008" y="3988711"/>
            <a:ext cx="4447983" cy="1815882"/>
          </a:xfrm>
          <a:prstGeom prst="rect">
            <a:avLst/>
          </a:prstGeom>
          <a:noFill/>
        </p:spPr>
        <p:txBody>
          <a:bodyPr wrap="square" lIns="0" tIns="0" rIns="0" bIns="0" rtlCol="0">
            <a:spAutoFit/>
          </a:bodyPr>
          <a:lstStyle/>
          <a:p>
            <a:pPr algn="ctr">
              <a:spcAft>
                <a:spcPts val="600"/>
              </a:spcAft>
            </a:pPr>
            <a:r>
              <a:rPr lang="en-US" sz="3600">
                <a:latin typeface="Arial" panose="020B0604020202020204" pitchFamily="34" charset="0"/>
                <a:cs typeface="Arial" panose="020B0604020202020204" pitchFamily="34" charset="0"/>
              </a:rPr>
              <a:t>Value</a:t>
            </a:r>
          </a:p>
          <a:p>
            <a:pPr algn="ctr">
              <a:spcAft>
                <a:spcPts val="600"/>
              </a:spcAft>
            </a:pPr>
            <a:r>
              <a:rPr lang="en-US" sz="3600">
                <a:latin typeface="Arial" panose="020B0604020202020204" pitchFamily="34" charset="0"/>
                <a:cs typeface="Arial" panose="020B0604020202020204" pitchFamily="34" charset="0"/>
              </a:rPr>
              <a:t>Secure</a:t>
            </a:r>
          </a:p>
          <a:p>
            <a:pPr algn="ctr">
              <a:spcAft>
                <a:spcPts val="600"/>
              </a:spcAft>
            </a:pPr>
            <a:r>
              <a:rPr lang="en-US" sz="3600">
                <a:latin typeface="Arial" panose="020B0604020202020204" pitchFamily="34" charset="0"/>
                <a:cs typeface="Arial" panose="020B0604020202020204" pitchFamily="34" charset="0"/>
              </a:rPr>
              <a:t>Giveback</a:t>
            </a:r>
          </a:p>
        </p:txBody>
      </p:sp>
      <p:sp>
        <p:nvSpPr>
          <p:cNvPr id="10" name="Rectangle 9">
            <a:extLst>
              <a:ext uri="{FF2B5EF4-FFF2-40B4-BE49-F238E27FC236}">
                <a16:creationId xmlns:a16="http://schemas.microsoft.com/office/drawing/2014/main" id="{C2302EB3-8E66-1AB2-18F7-1A78DBB769DA}"/>
              </a:ext>
            </a:extLst>
          </p:cNvPr>
          <p:cNvSpPr/>
          <p:nvPr/>
        </p:nvSpPr>
        <p:spPr bwMode="auto">
          <a:xfrm>
            <a:off x="8879459" y="512956"/>
            <a:ext cx="1104180" cy="5954751"/>
          </a:xfrm>
          <a:prstGeom prst="rect">
            <a:avLst/>
          </a:prstGeom>
          <a:solidFill>
            <a:schemeClr val="tx2">
              <a:lumMod val="20000"/>
              <a:lumOff val="80000"/>
              <a:alpha val="50196"/>
            </a:schemeClr>
          </a:solidFill>
          <a:ln w="9525">
            <a:noFill/>
            <a:miter lim="800000"/>
            <a:headEnd/>
            <a:tailEnd/>
          </a:ln>
          <a:effectLst/>
        </p:spPr>
        <p:txBody>
          <a:bodyPr vert="horz" wrap="none" lIns="91430" tIns="45715" rIns="91430" bIns="45715" numCol="1" rtlCol="0" anchor="ctr" anchorCtr="0" compatLnSpc="1">
            <a:prstTxWarp prst="textNoShape">
              <a:avLst/>
            </a:prstTxWarp>
            <a:noAutofit/>
          </a:bodyPr>
          <a:lstStyle/>
          <a:p>
            <a:pPr algn="l"/>
            <a:endParaRPr lang="en-US">
              <a:latin typeface="+mn-lt"/>
            </a:endParaRPr>
          </a:p>
        </p:txBody>
      </p:sp>
      <p:sp>
        <p:nvSpPr>
          <p:cNvPr id="11" name="Rectangle 10">
            <a:extLst>
              <a:ext uri="{FF2B5EF4-FFF2-40B4-BE49-F238E27FC236}">
                <a16:creationId xmlns:a16="http://schemas.microsoft.com/office/drawing/2014/main" id="{10518BE2-7207-19E0-6140-40D57F1C6A73}"/>
              </a:ext>
            </a:extLst>
          </p:cNvPr>
          <p:cNvSpPr/>
          <p:nvPr/>
        </p:nvSpPr>
        <p:spPr bwMode="auto">
          <a:xfrm>
            <a:off x="9983639" y="512955"/>
            <a:ext cx="1104180" cy="5954751"/>
          </a:xfrm>
          <a:prstGeom prst="rect">
            <a:avLst/>
          </a:prstGeom>
          <a:solidFill>
            <a:schemeClr val="tx2">
              <a:lumMod val="40000"/>
              <a:lumOff val="60000"/>
              <a:alpha val="50196"/>
            </a:schemeClr>
          </a:solidFill>
          <a:ln w="9525">
            <a:noFill/>
            <a:miter lim="800000"/>
            <a:headEnd/>
            <a:tailEnd/>
          </a:ln>
          <a:effectLst/>
        </p:spPr>
        <p:txBody>
          <a:bodyPr vert="horz" wrap="none" lIns="91430" tIns="45715" rIns="91430" bIns="45715" numCol="1" rtlCol="0" anchor="ctr" anchorCtr="0" compatLnSpc="1">
            <a:prstTxWarp prst="textNoShape">
              <a:avLst/>
            </a:prstTxWarp>
            <a:noAutofit/>
          </a:bodyPr>
          <a:lstStyle/>
          <a:p>
            <a:pPr algn="l"/>
            <a:endParaRPr lang="en-US">
              <a:latin typeface="+mn-lt"/>
            </a:endParaRPr>
          </a:p>
        </p:txBody>
      </p:sp>
      <p:sp>
        <p:nvSpPr>
          <p:cNvPr id="12" name="Rectangle 11">
            <a:extLst>
              <a:ext uri="{FF2B5EF4-FFF2-40B4-BE49-F238E27FC236}">
                <a16:creationId xmlns:a16="http://schemas.microsoft.com/office/drawing/2014/main" id="{43CD4653-2A94-2DE1-CF28-428A4EA00268}"/>
              </a:ext>
            </a:extLst>
          </p:cNvPr>
          <p:cNvSpPr/>
          <p:nvPr/>
        </p:nvSpPr>
        <p:spPr bwMode="auto">
          <a:xfrm>
            <a:off x="11087819" y="512955"/>
            <a:ext cx="1104180" cy="5954751"/>
          </a:xfrm>
          <a:prstGeom prst="rect">
            <a:avLst/>
          </a:prstGeom>
          <a:solidFill>
            <a:schemeClr val="tx2">
              <a:lumMod val="60000"/>
              <a:lumOff val="40000"/>
              <a:alpha val="50196"/>
            </a:schemeClr>
          </a:solidFill>
          <a:ln w="9525">
            <a:noFill/>
            <a:miter lim="800000"/>
            <a:headEnd/>
            <a:tailEnd/>
          </a:ln>
          <a:effectLst/>
        </p:spPr>
        <p:txBody>
          <a:bodyPr vert="horz" wrap="none" lIns="91430" tIns="45715" rIns="91430" bIns="45715" numCol="1" rtlCol="0" anchor="ctr" anchorCtr="0" compatLnSpc="1">
            <a:prstTxWarp prst="textNoShape">
              <a:avLst/>
            </a:prstTxWarp>
            <a:noAutofit/>
          </a:bodyPr>
          <a:lstStyle/>
          <a:p>
            <a:pPr algn="l"/>
            <a:endParaRPr lang="en-US">
              <a:latin typeface="+mn-lt"/>
            </a:endParaRPr>
          </a:p>
        </p:txBody>
      </p:sp>
    </p:spTree>
    <p:extLst>
      <p:ext uri="{BB962C8B-B14F-4D97-AF65-F5344CB8AC3E}">
        <p14:creationId xmlns:p14="http://schemas.microsoft.com/office/powerpoint/2010/main" val="1795263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02F36F-F547-8190-55D7-32C4F3FD9C2B}"/>
            </a:ext>
          </a:extLst>
        </p:cNvPr>
        <p:cNvGrpSpPr/>
        <p:nvPr/>
      </p:nvGrpSpPr>
      <p:grpSpPr>
        <a:xfrm>
          <a:off x="0" y="0"/>
          <a:ext cx="0" cy="0"/>
          <a:chOff x="0" y="0"/>
          <a:chExt cx="0" cy="0"/>
        </a:xfrm>
      </p:grpSpPr>
      <p:graphicFrame>
        <p:nvGraphicFramePr>
          <p:cNvPr id="11" name="think-cell data - do not delete" hidden="1">
            <a:extLst>
              <a:ext uri="{FF2B5EF4-FFF2-40B4-BE49-F238E27FC236}">
                <a16:creationId xmlns:a16="http://schemas.microsoft.com/office/drawing/2014/main" id="{584802FB-DC5A-1712-E903-84409A474CF6}"/>
              </a:ext>
            </a:extLst>
          </p:cNvPr>
          <p:cNvGraphicFramePr>
            <a:graphicFrameLocks noChangeAspect="1"/>
          </p:cNvGraphicFramePr>
          <p:nvPr>
            <p:custDataLst>
              <p:tags r:id="rId1"/>
            </p:custDataLst>
            <p:extLst>
              <p:ext uri="{D42A27DB-BD31-4B8C-83A1-F6EECF244321}">
                <p14:modId xmlns:p14="http://schemas.microsoft.com/office/powerpoint/2010/main" val="18227716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11" name="think-cell data - do not delete" hidden="1">
                        <a:extLst>
                          <a:ext uri="{FF2B5EF4-FFF2-40B4-BE49-F238E27FC236}">
                            <a16:creationId xmlns:a16="http://schemas.microsoft.com/office/drawing/2014/main" id="{584802FB-DC5A-1712-E903-84409A474CF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6FDBFEA-29AB-E8B5-EA05-6DEC78D1D451}"/>
              </a:ext>
            </a:extLst>
          </p:cNvPr>
          <p:cNvSpPr>
            <a:spLocks noGrp="1"/>
          </p:cNvSpPr>
          <p:nvPr>
            <p:ph type="title"/>
          </p:nvPr>
        </p:nvSpPr>
        <p:spPr>
          <a:xfrm>
            <a:off x="180237" y="118591"/>
            <a:ext cx="8656320" cy="307777"/>
          </a:xfrm>
        </p:spPr>
        <p:txBody>
          <a:bodyPr vert="horz"/>
          <a:lstStyle/>
          <a:p>
            <a:r>
              <a:rPr lang="en-US" b="0"/>
              <a:t>2026 Blue Cross MA Plans </a:t>
            </a:r>
            <a:r>
              <a:rPr lang="en-US"/>
              <a:t>| Plan Updates</a:t>
            </a:r>
          </a:p>
        </p:txBody>
      </p:sp>
      <p:sp>
        <p:nvSpPr>
          <p:cNvPr id="13" name="Rectangle 12">
            <a:extLst>
              <a:ext uri="{FF2B5EF4-FFF2-40B4-BE49-F238E27FC236}">
                <a16:creationId xmlns:a16="http://schemas.microsoft.com/office/drawing/2014/main" id="{6D628A51-8E2E-ECBD-01C8-0912C9785E82}"/>
              </a:ext>
            </a:extLst>
          </p:cNvPr>
          <p:cNvSpPr/>
          <p:nvPr/>
        </p:nvSpPr>
        <p:spPr bwMode="auto">
          <a:xfrm>
            <a:off x="466725" y="2013964"/>
            <a:ext cx="3416449" cy="4014081"/>
          </a:xfrm>
          <a:prstGeom prst="rect">
            <a:avLst/>
          </a:prstGeom>
          <a:solidFill>
            <a:schemeClr val="bg1"/>
          </a:solidFill>
          <a:ln w="9525">
            <a:solidFill>
              <a:schemeClr val="tx2">
                <a:lumMod val="20000"/>
                <a:lumOff val="8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0" tIns="45715" rIns="91430" bIns="45715" numCol="1" rtlCol="0" anchor="ctr" anchorCtr="0" compatLnSpc="1">
            <a:prstTxWarp prst="textNoShape">
              <a:avLst/>
            </a:prstTxWarp>
            <a:noAutofit/>
          </a:bodyPr>
          <a:lstStyle/>
          <a:p>
            <a:pPr algn="l"/>
            <a:endParaRPr lang="en-US">
              <a:latin typeface="+mn-lt"/>
            </a:endParaRPr>
          </a:p>
        </p:txBody>
      </p:sp>
      <p:sp>
        <p:nvSpPr>
          <p:cNvPr id="14" name="Rectangle 13">
            <a:extLst>
              <a:ext uri="{FF2B5EF4-FFF2-40B4-BE49-F238E27FC236}">
                <a16:creationId xmlns:a16="http://schemas.microsoft.com/office/drawing/2014/main" id="{B4D529FD-DDEA-A17C-DAD5-00FE9F7C44B8}"/>
              </a:ext>
            </a:extLst>
          </p:cNvPr>
          <p:cNvSpPr/>
          <p:nvPr/>
        </p:nvSpPr>
        <p:spPr bwMode="auto">
          <a:xfrm>
            <a:off x="4387775" y="2013964"/>
            <a:ext cx="3416449" cy="4014081"/>
          </a:xfrm>
          <a:prstGeom prst="rect">
            <a:avLst/>
          </a:prstGeom>
          <a:solidFill>
            <a:schemeClr val="bg1"/>
          </a:solidFill>
          <a:ln w="9525">
            <a:solidFill>
              <a:schemeClr val="tx2">
                <a:lumMod val="20000"/>
                <a:lumOff val="8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0" tIns="45715" rIns="91430" bIns="45715" numCol="1" rtlCol="0" anchor="ctr" anchorCtr="0" compatLnSpc="1">
            <a:prstTxWarp prst="textNoShape">
              <a:avLst/>
            </a:prstTxWarp>
            <a:noAutofit/>
          </a:bodyPr>
          <a:lstStyle/>
          <a:p>
            <a:pPr algn="l"/>
            <a:endParaRPr lang="en-US">
              <a:latin typeface="+mn-lt"/>
            </a:endParaRPr>
          </a:p>
        </p:txBody>
      </p:sp>
      <p:sp>
        <p:nvSpPr>
          <p:cNvPr id="15" name="Rectangle 14">
            <a:extLst>
              <a:ext uri="{FF2B5EF4-FFF2-40B4-BE49-F238E27FC236}">
                <a16:creationId xmlns:a16="http://schemas.microsoft.com/office/drawing/2014/main" id="{BE27783A-A33D-7CC9-7AC2-0A61D81B26A3}"/>
              </a:ext>
            </a:extLst>
          </p:cNvPr>
          <p:cNvSpPr/>
          <p:nvPr/>
        </p:nvSpPr>
        <p:spPr bwMode="auto">
          <a:xfrm>
            <a:off x="8308825" y="2013964"/>
            <a:ext cx="3416449" cy="4014081"/>
          </a:xfrm>
          <a:prstGeom prst="rect">
            <a:avLst/>
          </a:prstGeom>
          <a:solidFill>
            <a:schemeClr val="bg1"/>
          </a:solidFill>
          <a:ln w="9525">
            <a:solidFill>
              <a:schemeClr val="tx2">
                <a:lumMod val="20000"/>
                <a:lumOff val="80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30" tIns="45715" rIns="91430" bIns="45715" numCol="1" rtlCol="0" anchor="ctr" anchorCtr="0" compatLnSpc="1">
            <a:prstTxWarp prst="textNoShape">
              <a:avLst/>
            </a:prstTxWarp>
            <a:noAutofit/>
          </a:bodyPr>
          <a:lstStyle/>
          <a:p>
            <a:pPr algn="l"/>
            <a:endParaRPr lang="en-US">
              <a:latin typeface="+mn-lt"/>
            </a:endParaRPr>
          </a:p>
        </p:txBody>
      </p:sp>
      <p:sp>
        <p:nvSpPr>
          <p:cNvPr id="16" name="TextBox 15">
            <a:extLst>
              <a:ext uri="{FF2B5EF4-FFF2-40B4-BE49-F238E27FC236}">
                <a16:creationId xmlns:a16="http://schemas.microsoft.com/office/drawing/2014/main" id="{54894D56-6B21-58C4-EEFC-E41544970A69}"/>
              </a:ext>
            </a:extLst>
          </p:cNvPr>
          <p:cNvSpPr txBox="1"/>
          <p:nvPr/>
        </p:nvSpPr>
        <p:spPr>
          <a:xfrm>
            <a:off x="1474861" y="1771404"/>
            <a:ext cx="1400175" cy="523220"/>
          </a:xfrm>
          <a:prstGeom prst="rect">
            <a:avLst/>
          </a:prstGeom>
          <a:solidFill>
            <a:schemeClr val="bg1"/>
          </a:solidFill>
        </p:spPr>
        <p:txBody>
          <a:bodyPr wrap="square" rtlCol="0">
            <a:spAutoFit/>
          </a:bodyPr>
          <a:lstStyle/>
          <a:p>
            <a:pPr algn="ctr"/>
            <a:r>
              <a:rPr lang="en-US" sz="2800" b="1">
                <a:solidFill>
                  <a:srgbClr val="496EA5"/>
                </a:solidFill>
                <a:latin typeface="Arial" panose="020B0604020202020204" pitchFamily="34" charset="0"/>
                <a:cs typeface="Arial" panose="020B0604020202020204" pitchFamily="34" charset="0"/>
              </a:rPr>
              <a:t>Value</a:t>
            </a:r>
          </a:p>
        </p:txBody>
      </p:sp>
      <p:sp>
        <p:nvSpPr>
          <p:cNvPr id="17" name="TextBox 16">
            <a:extLst>
              <a:ext uri="{FF2B5EF4-FFF2-40B4-BE49-F238E27FC236}">
                <a16:creationId xmlns:a16="http://schemas.microsoft.com/office/drawing/2014/main" id="{EB1873BB-E037-450A-19EA-6A25A0059D6B}"/>
              </a:ext>
            </a:extLst>
          </p:cNvPr>
          <p:cNvSpPr txBox="1"/>
          <p:nvPr/>
        </p:nvSpPr>
        <p:spPr>
          <a:xfrm>
            <a:off x="5395911" y="1771404"/>
            <a:ext cx="1400175" cy="523220"/>
          </a:xfrm>
          <a:prstGeom prst="rect">
            <a:avLst/>
          </a:prstGeom>
          <a:solidFill>
            <a:schemeClr val="bg1"/>
          </a:solidFill>
        </p:spPr>
        <p:txBody>
          <a:bodyPr wrap="square" rtlCol="0">
            <a:spAutoFit/>
          </a:bodyPr>
          <a:lstStyle/>
          <a:p>
            <a:pPr algn="ctr"/>
            <a:r>
              <a:rPr lang="en-US" sz="2800" b="1">
                <a:solidFill>
                  <a:srgbClr val="496EA5"/>
                </a:solidFill>
                <a:latin typeface="Arial" panose="020B0604020202020204" pitchFamily="34" charset="0"/>
                <a:cs typeface="Arial" panose="020B0604020202020204" pitchFamily="34" charset="0"/>
              </a:rPr>
              <a:t>Secure</a:t>
            </a:r>
          </a:p>
        </p:txBody>
      </p:sp>
      <p:sp>
        <p:nvSpPr>
          <p:cNvPr id="18" name="TextBox 17">
            <a:extLst>
              <a:ext uri="{FF2B5EF4-FFF2-40B4-BE49-F238E27FC236}">
                <a16:creationId xmlns:a16="http://schemas.microsoft.com/office/drawing/2014/main" id="{6A17D8C9-3C31-23B4-7019-5A23A2D08E9E}"/>
              </a:ext>
            </a:extLst>
          </p:cNvPr>
          <p:cNvSpPr txBox="1"/>
          <p:nvPr/>
        </p:nvSpPr>
        <p:spPr>
          <a:xfrm>
            <a:off x="9076361" y="1763848"/>
            <a:ext cx="1881375" cy="523220"/>
          </a:xfrm>
          <a:prstGeom prst="rect">
            <a:avLst/>
          </a:prstGeom>
          <a:solidFill>
            <a:schemeClr val="bg1"/>
          </a:solidFill>
        </p:spPr>
        <p:txBody>
          <a:bodyPr wrap="square" rtlCol="0">
            <a:spAutoFit/>
          </a:bodyPr>
          <a:lstStyle/>
          <a:p>
            <a:pPr algn="ctr"/>
            <a:r>
              <a:rPr lang="en-US" sz="2800" b="1">
                <a:solidFill>
                  <a:srgbClr val="496EA5"/>
                </a:solidFill>
                <a:latin typeface="Arial" panose="020B0604020202020204" pitchFamily="34" charset="0"/>
                <a:cs typeface="Arial" panose="020B0604020202020204" pitchFamily="34" charset="0"/>
              </a:rPr>
              <a:t>Giveback</a:t>
            </a:r>
          </a:p>
        </p:txBody>
      </p:sp>
      <p:sp>
        <p:nvSpPr>
          <p:cNvPr id="21" name="TextBox 20">
            <a:extLst>
              <a:ext uri="{FF2B5EF4-FFF2-40B4-BE49-F238E27FC236}">
                <a16:creationId xmlns:a16="http://schemas.microsoft.com/office/drawing/2014/main" id="{13D00A8E-3356-FF63-6BD2-CA60E87DB4D4}"/>
              </a:ext>
            </a:extLst>
          </p:cNvPr>
          <p:cNvSpPr txBox="1"/>
          <p:nvPr/>
        </p:nvSpPr>
        <p:spPr>
          <a:xfrm>
            <a:off x="984323" y="2421082"/>
            <a:ext cx="2381250" cy="646331"/>
          </a:xfrm>
          <a:prstGeom prst="rect">
            <a:avLst/>
          </a:prstGeom>
          <a:noFill/>
        </p:spPr>
        <p:txBody>
          <a:bodyPr wrap="square">
            <a:spAutoFit/>
          </a:bodyPr>
          <a:lstStyle/>
          <a:p>
            <a:pPr algn="ctr"/>
            <a:r>
              <a:rPr lang="en-US" sz="1800">
                <a:latin typeface="Arial" panose="020B0604020202020204" pitchFamily="34" charset="0"/>
                <a:cs typeface="Arial" panose="020B0604020202020204" pitchFamily="34" charset="0"/>
              </a:rPr>
              <a:t>$0 coverage for Northern MI and UP</a:t>
            </a:r>
            <a:endParaRPr lang="en-US">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090C400D-EBF9-6D3F-DBAB-59E7B2C451B8}"/>
              </a:ext>
            </a:extLst>
          </p:cNvPr>
          <p:cNvSpPr txBox="1"/>
          <p:nvPr/>
        </p:nvSpPr>
        <p:spPr>
          <a:xfrm>
            <a:off x="4905373" y="2417836"/>
            <a:ext cx="2381250" cy="646331"/>
          </a:xfrm>
          <a:prstGeom prst="rect">
            <a:avLst/>
          </a:prstGeom>
          <a:noFill/>
        </p:spPr>
        <p:txBody>
          <a:bodyPr wrap="square">
            <a:spAutoFit/>
          </a:bodyPr>
          <a:lstStyle/>
          <a:p>
            <a:pPr algn="ctr"/>
            <a:r>
              <a:rPr lang="en-US">
                <a:latin typeface="Arial" panose="020B0604020202020204" pitchFamily="34" charset="0"/>
                <a:cs typeface="Arial" panose="020B0604020202020204" pitchFamily="34" charset="0"/>
              </a:rPr>
              <a:t>$0 coverage for Southern MI</a:t>
            </a:r>
          </a:p>
        </p:txBody>
      </p:sp>
      <p:sp>
        <p:nvSpPr>
          <p:cNvPr id="23" name="TextBox 22">
            <a:extLst>
              <a:ext uri="{FF2B5EF4-FFF2-40B4-BE49-F238E27FC236}">
                <a16:creationId xmlns:a16="http://schemas.microsoft.com/office/drawing/2014/main" id="{0A46BF41-CA58-33E6-429A-196FA957BE79}"/>
              </a:ext>
            </a:extLst>
          </p:cNvPr>
          <p:cNvSpPr txBox="1"/>
          <p:nvPr/>
        </p:nvSpPr>
        <p:spPr>
          <a:xfrm>
            <a:off x="8924923" y="2424104"/>
            <a:ext cx="2381250" cy="923330"/>
          </a:xfrm>
          <a:prstGeom prst="rect">
            <a:avLst/>
          </a:prstGeom>
          <a:noFill/>
        </p:spPr>
        <p:txBody>
          <a:bodyPr wrap="square">
            <a:spAutoFit/>
          </a:bodyPr>
          <a:lstStyle/>
          <a:p>
            <a:pPr algn="ctr"/>
            <a:r>
              <a:rPr lang="en-US">
                <a:latin typeface="Arial" panose="020B0604020202020204" pitchFamily="34" charset="0"/>
                <a:cs typeface="Arial" panose="020B0604020202020204" pitchFamily="34" charset="0"/>
              </a:rPr>
              <a:t>Same service area as Secure with a Part-B giveback</a:t>
            </a:r>
          </a:p>
        </p:txBody>
      </p:sp>
      <p:sp>
        <p:nvSpPr>
          <p:cNvPr id="25" name="TextBox 24">
            <a:extLst>
              <a:ext uri="{FF2B5EF4-FFF2-40B4-BE49-F238E27FC236}">
                <a16:creationId xmlns:a16="http://schemas.microsoft.com/office/drawing/2014/main" id="{C630FA50-8FFA-BDA0-F2DE-08F0EBBFF75D}"/>
              </a:ext>
            </a:extLst>
          </p:cNvPr>
          <p:cNvSpPr txBox="1"/>
          <p:nvPr/>
        </p:nvSpPr>
        <p:spPr>
          <a:xfrm>
            <a:off x="494109" y="957836"/>
            <a:ext cx="11258550" cy="461665"/>
          </a:xfrm>
          <a:prstGeom prst="rect">
            <a:avLst/>
          </a:prstGeom>
          <a:noFill/>
        </p:spPr>
        <p:txBody>
          <a:bodyPr wrap="square">
            <a:spAutoFit/>
          </a:bodyPr>
          <a:lstStyle/>
          <a:p>
            <a:pPr algn="ctr">
              <a:lnSpc>
                <a:spcPct val="100000"/>
              </a:lnSpc>
              <a:spcAft>
                <a:spcPts val="600"/>
              </a:spcAft>
            </a:pPr>
            <a:r>
              <a:rPr lang="en-US" sz="2400" b="1">
                <a:latin typeface="Arial" panose="020B0604020202020204" pitchFamily="34" charset="0"/>
                <a:cs typeface="Arial" panose="020B0604020202020204" pitchFamily="34" charset="0"/>
              </a:rPr>
              <a:t>Our new plans offer a $0 premium or a Part-B giveback.</a:t>
            </a:r>
          </a:p>
        </p:txBody>
      </p:sp>
      <p:pic>
        <p:nvPicPr>
          <p:cNvPr id="9" name="Picture 8">
            <a:extLst>
              <a:ext uri="{FF2B5EF4-FFF2-40B4-BE49-F238E27FC236}">
                <a16:creationId xmlns:a16="http://schemas.microsoft.com/office/drawing/2014/main" id="{AF77EBDF-AAB0-C08A-BBE4-85C183622519}"/>
              </a:ext>
            </a:extLst>
          </p:cNvPr>
          <p:cNvPicPr>
            <a:picLocks noChangeAspect="1"/>
          </p:cNvPicPr>
          <p:nvPr/>
        </p:nvPicPr>
        <p:blipFill>
          <a:blip r:embed="rId6"/>
          <a:srcRect l="22355" t="10327" r="21021" b="1846"/>
          <a:stretch>
            <a:fillRect/>
          </a:stretch>
        </p:blipFill>
        <p:spPr>
          <a:xfrm>
            <a:off x="4960145" y="3399619"/>
            <a:ext cx="2326478" cy="2409255"/>
          </a:xfrm>
          <a:prstGeom prst="rect">
            <a:avLst/>
          </a:prstGeom>
        </p:spPr>
      </p:pic>
      <p:pic>
        <p:nvPicPr>
          <p:cNvPr id="4" name="Picture 3">
            <a:extLst>
              <a:ext uri="{FF2B5EF4-FFF2-40B4-BE49-F238E27FC236}">
                <a16:creationId xmlns:a16="http://schemas.microsoft.com/office/drawing/2014/main" id="{66126CC2-2F42-5B56-8013-ABFEC2960040}"/>
              </a:ext>
            </a:extLst>
          </p:cNvPr>
          <p:cNvPicPr>
            <a:picLocks noChangeAspect="1"/>
          </p:cNvPicPr>
          <p:nvPr/>
        </p:nvPicPr>
        <p:blipFill>
          <a:blip r:embed="rId7"/>
          <a:srcRect l="21022" t="10207" r="21021" b="3313"/>
          <a:stretch>
            <a:fillRect/>
          </a:stretch>
        </p:blipFill>
        <p:spPr>
          <a:xfrm>
            <a:off x="984323" y="3399619"/>
            <a:ext cx="2381250" cy="2372309"/>
          </a:xfrm>
          <a:prstGeom prst="rect">
            <a:avLst/>
          </a:prstGeom>
        </p:spPr>
      </p:pic>
      <p:pic>
        <p:nvPicPr>
          <p:cNvPr id="19" name="Picture 18">
            <a:extLst>
              <a:ext uri="{FF2B5EF4-FFF2-40B4-BE49-F238E27FC236}">
                <a16:creationId xmlns:a16="http://schemas.microsoft.com/office/drawing/2014/main" id="{9307D12C-FC75-01AD-C048-91FFBE951C4A}"/>
              </a:ext>
            </a:extLst>
          </p:cNvPr>
          <p:cNvPicPr>
            <a:picLocks noChangeAspect="1"/>
          </p:cNvPicPr>
          <p:nvPr/>
        </p:nvPicPr>
        <p:blipFill>
          <a:blip r:embed="rId6"/>
          <a:srcRect l="21268" t="10208" r="21071" b="1966"/>
          <a:stretch>
            <a:fillRect/>
          </a:stretch>
        </p:blipFill>
        <p:spPr>
          <a:xfrm>
            <a:off x="8836557" y="3399619"/>
            <a:ext cx="2369076" cy="2409255"/>
          </a:xfrm>
          <a:prstGeom prst="rect">
            <a:avLst/>
          </a:prstGeom>
        </p:spPr>
      </p:pic>
      <p:pic>
        <p:nvPicPr>
          <p:cNvPr id="26" name="Picture 25">
            <a:extLst>
              <a:ext uri="{FF2B5EF4-FFF2-40B4-BE49-F238E27FC236}">
                <a16:creationId xmlns:a16="http://schemas.microsoft.com/office/drawing/2014/main" id="{D5BB66FC-2B50-F6F7-1D91-618AC901D167}"/>
              </a:ext>
            </a:extLst>
          </p:cNvPr>
          <p:cNvPicPr>
            <a:picLocks noChangeAspect="1"/>
          </p:cNvPicPr>
          <p:nvPr/>
        </p:nvPicPr>
        <p:blipFill>
          <a:blip r:embed="rId8"/>
          <a:stretch>
            <a:fillRect/>
          </a:stretch>
        </p:blipFill>
        <p:spPr>
          <a:xfrm>
            <a:off x="1230873" y="4895616"/>
            <a:ext cx="889046" cy="482625"/>
          </a:xfrm>
          <a:prstGeom prst="rect">
            <a:avLst/>
          </a:prstGeom>
        </p:spPr>
      </p:pic>
      <p:pic>
        <p:nvPicPr>
          <p:cNvPr id="27" name="Picture 26">
            <a:extLst>
              <a:ext uri="{FF2B5EF4-FFF2-40B4-BE49-F238E27FC236}">
                <a16:creationId xmlns:a16="http://schemas.microsoft.com/office/drawing/2014/main" id="{DCA97357-8247-5A4D-63D7-50DED4D9D54F}"/>
              </a:ext>
            </a:extLst>
          </p:cNvPr>
          <p:cNvPicPr>
            <a:picLocks noChangeAspect="1"/>
          </p:cNvPicPr>
          <p:nvPr/>
        </p:nvPicPr>
        <p:blipFill>
          <a:blip r:embed="rId8"/>
          <a:stretch>
            <a:fillRect/>
          </a:stretch>
        </p:blipFill>
        <p:spPr>
          <a:xfrm>
            <a:off x="5155168" y="4895615"/>
            <a:ext cx="889046" cy="482625"/>
          </a:xfrm>
          <a:prstGeom prst="rect">
            <a:avLst/>
          </a:prstGeom>
        </p:spPr>
      </p:pic>
      <p:pic>
        <p:nvPicPr>
          <p:cNvPr id="28" name="Picture 27">
            <a:extLst>
              <a:ext uri="{FF2B5EF4-FFF2-40B4-BE49-F238E27FC236}">
                <a16:creationId xmlns:a16="http://schemas.microsoft.com/office/drawing/2014/main" id="{6C58AC33-4878-4AF4-ACCF-21641C5A317F}"/>
              </a:ext>
            </a:extLst>
          </p:cNvPr>
          <p:cNvPicPr>
            <a:picLocks noChangeAspect="1"/>
          </p:cNvPicPr>
          <p:nvPr/>
        </p:nvPicPr>
        <p:blipFill>
          <a:blip r:embed="rId8"/>
          <a:stretch>
            <a:fillRect/>
          </a:stretch>
        </p:blipFill>
        <p:spPr>
          <a:xfrm>
            <a:off x="9080594" y="4895615"/>
            <a:ext cx="889046" cy="482625"/>
          </a:xfrm>
          <a:prstGeom prst="rect">
            <a:avLst/>
          </a:prstGeom>
        </p:spPr>
      </p:pic>
    </p:spTree>
    <p:extLst>
      <p:ext uri="{BB962C8B-B14F-4D97-AF65-F5344CB8AC3E}">
        <p14:creationId xmlns:p14="http://schemas.microsoft.com/office/powerpoint/2010/main" val="297149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7F8-0500-36B0-D0D0-2BDE4B9185D8}"/>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9C4F4E3A-100A-BEBD-6471-710E4744E0B8}"/>
              </a:ext>
            </a:extLst>
          </p:cNvPr>
          <p:cNvGraphicFramePr>
            <a:graphicFrameLocks noChangeAspect="1"/>
          </p:cNvGraphicFramePr>
          <p:nvPr>
            <p:custDataLst>
              <p:tags r:id="rId1"/>
            </p:custDataLst>
            <p:extLst>
              <p:ext uri="{D42A27DB-BD31-4B8C-83A1-F6EECF244321}">
                <p14:modId xmlns:p14="http://schemas.microsoft.com/office/powerpoint/2010/main" val="15859396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8" name="think-cell data - do not delete" hidden="1">
                        <a:extLst>
                          <a:ext uri="{FF2B5EF4-FFF2-40B4-BE49-F238E27FC236}">
                            <a16:creationId xmlns:a16="http://schemas.microsoft.com/office/drawing/2014/main" id="{9C4F4E3A-100A-BEBD-6471-710E4744E0B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F643E7DE-82A4-B342-CB6F-42F7D6FCD4CB}"/>
              </a:ext>
            </a:extLst>
          </p:cNvPr>
          <p:cNvSpPr>
            <a:spLocks noGrp="1"/>
          </p:cNvSpPr>
          <p:nvPr>
            <p:ph type="title"/>
          </p:nvPr>
        </p:nvSpPr>
        <p:spPr>
          <a:xfrm>
            <a:off x="173310" y="125518"/>
            <a:ext cx="8656320" cy="307777"/>
          </a:xfrm>
        </p:spPr>
        <p:txBody>
          <a:bodyPr vert="horz"/>
          <a:lstStyle/>
          <a:p>
            <a:r>
              <a:rPr lang="en-US" b="0"/>
              <a:t>2026 Michigan Bid Strategy </a:t>
            </a:r>
            <a:r>
              <a:rPr lang="en-US"/>
              <a:t>| NEW Plans to be Launched</a:t>
            </a:r>
          </a:p>
        </p:txBody>
      </p:sp>
      <p:graphicFrame>
        <p:nvGraphicFramePr>
          <p:cNvPr id="14" name="Table 13">
            <a:extLst>
              <a:ext uri="{FF2B5EF4-FFF2-40B4-BE49-F238E27FC236}">
                <a16:creationId xmlns:a16="http://schemas.microsoft.com/office/drawing/2014/main" id="{C1BC44A4-FCE2-159C-B489-38B999A2EFDF}"/>
              </a:ext>
            </a:extLst>
          </p:cNvPr>
          <p:cNvGraphicFramePr>
            <a:graphicFrameLocks noGrp="1"/>
          </p:cNvGraphicFramePr>
          <p:nvPr>
            <p:extLst>
              <p:ext uri="{D42A27DB-BD31-4B8C-83A1-F6EECF244321}">
                <p14:modId xmlns:p14="http://schemas.microsoft.com/office/powerpoint/2010/main" val="1493531835"/>
              </p:ext>
            </p:extLst>
          </p:nvPr>
        </p:nvGraphicFramePr>
        <p:xfrm>
          <a:off x="5092449" y="1199522"/>
          <a:ext cx="6671777" cy="4572000"/>
        </p:xfrm>
        <a:graphic>
          <a:graphicData uri="http://schemas.openxmlformats.org/drawingml/2006/table">
            <a:tbl>
              <a:tblPr firstRow="1" bandRow="1">
                <a:tableStyleId>{5C22544A-7EE6-4342-B048-85BDC9FD1C3A}</a:tableStyleId>
              </a:tblPr>
              <a:tblGrid>
                <a:gridCol w="1105636">
                  <a:extLst>
                    <a:ext uri="{9D8B030D-6E8A-4147-A177-3AD203B41FA5}">
                      <a16:colId xmlns:a16="http://schemas.microsoft.com/office/drawing/2014/main" val="696341180"/>
                    </a:ext>
                  </a:extLst>
                </a:gridCol>
                <a:gridCol w="1105636">
                  <a:extLst>
                    <a:ext uri="{9D8B030D-6E8A-4147-A177-3AD203B41FA5}">
                      <a16:colId xmlns:a16="http://schemas.microsoft.com/office/drawing/2014/main" val="2372380078"/>
                    </a:ext>
                  </a:extLst>
                </a:gridCol>
                <a:gridCol w="1105636">
                  <a:extLst>
                    <a:ext uri="{9D8B030D-6E8A-4147-A177-3AD203B41FA5}">
                      <a16:colId xmlns:a16="http://schemas.microsoft.com/office/drawing/2014/main" val="518748318"/>
                    </a:ext>
                  </a:extLst>
                </a:gridCol>
                <a:gridCol w="1105636">
                  <a:extLst>
                    <a:ext uri="{9D8B030D-6E8A-4147-A177-3AD203B41FA5}">
                      <a16:colId xmlns:a16="http://schemas.microsoft.com/office/drawing/2014/main" val="303757259"/>
                    </a:ext>
                  </a:extLst>
                </a:gridCol>
                <a:gridCol w="1105636">
                  <a:extLst>
                    <a:ext uri="{9D8B030D-6E8A-4147-A177-3AD203B41FA5}">
                      <a16:colId xmlns:a16="http://schemas.microsoft.com/office/drawing/2014/main" val="3768019172"/>
                    </a:ext>
                  </a:extLst>
                </a:gridCol>
                <a:gridCol w="1143597">
                  <a:extLst>
                    <a:ext uri="{9D8B030D-6E8A-4147-A177-3AD203B41FA5}">
                      <a16:colId xmlns:a16="http://schemas.microsoft.com/office/drawing/2014/main" val="1781308727"/>
                    </a:ext>
                  </a:extLst>
                </a:gridCol>
              </a:tblGrid>
              <a:tr h="212699">
                <a:tc gridSpan="6">
                  <a:txBody>
                    <a:bodyPr/>
                    <a:lstStyle/>
                    <a:p>
                      <a:pPr algn="ctr"/>
                      <a:r>
                        <a:rPr lang="en-US" sz="1200">
                          <a:latin typeface="Arial" panose="020B0604020202020204" pitchFamily="34" charset="0"/>
                          <a:cs typeface="Arial" panose="020B0604020202020204" pitchFamily="34" charset="0"/>
                        </a:rPr>
                        <a:t>Counties Entered for Launch of New Plans</a:t>
                      </a:r>
                    </a:p>
                  </a:txBody>
                  <a:tcPr>
                    <a:lnL w="3175" cap="flat" cmpd="sng" algn="ctr">
                      <a:solidFill>
                        <a:schemeClr val="tx1"/>
                      </a:solidFill>
                      <a:prstDash val="solid"/>
                      <a:round/>
                      <a:headEnd type="none" w="med" len="med"/>
                      <a:tailEnd type="none" w="med" len="med"/>
                    </a:lnL>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90000"/>
                        <a:lumOff val="1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tx2">
                        <a:lumMod val="50000"/>
                        <a:lumOff val="50000"/>
                      </a:schemeClr>
                    </a:solidFill>
                  </a:tcPr>
                </a:tc>
                <a:tc hMerge="1">
                  <a:txBody>
                    <a:bodyPr/>
                    <a:lstStyle/>
                    <a:p>
                      <a:endParaRPr lang="en-US"/>
                    </a:p>
                  </a:txBody>
                  <a:tcPr/>
                </a:tc>
                <a:extLst>
                  <a:ext uri="{0D108BD9-81ED-4DB2-BD59-A6C34878D82A}">
                    <a16:rowId xmlns:a16="http://schemas.microsoft.com/office/drawing/2014/main" val="3551519069"/>
                  </a:ext>
                </a:extLst>
              </a:tr>
              <a:tr h="205954">
                <a:tc gridSpan="4">
                  <a:txBody>
                    <a:bodyPr/>
                    <a:lstStyle/>
                    <a:p>
                      <a:pPr algn="ctr"/>
                      <a:r>
                        <a:rPr lang="en-US" sz="1200" b="1">
                          <a:latin typeface="Arial" panose="020B0604020202020204" pitchFamily="34" charset="0"/>
                          <a:cs typeface="Arial" panose="020B0604020202020204" pitchFamily="34" charset="0"/>
                        </a:rPr>
                        <a:t>Value</a:t>
                      </a:r>
                    </a:p>
                  </a:txBody>
                  <a:tcP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endParaRPr lang="en-US" b="1"/>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endParaRPr lang="en-US" b="1"/>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endParaRPr lang="en-US" b="1"/>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gridSpan="2">
                  <a:txBody>
                    <a:bodyPr/>
                    <a:lstStyle/>
                    <a:p>
                      <a:pPr algn="ctr"/>
                      <a:r>
                        <a:rPr lang="en-US" sz="1200" b="1">
                          <a:latin typeface="Arial" panose="020B0604020202020204" pitchFamily="34" charset="0"/>
                          <a:cs typeface="Arial" panose="020B0604020202020204" pitchFamily="34" charset="0"/>
                        </a:rPr>
                        <a:t>Secure and Giveback Plans</a:t>
                      </a:r>
                    </a:p>
                  </a:txBody>
                  <a:tcP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endParaRPr lang="en-US" b="1"/>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87565968"/>
                  </a:ext>
                </a:extLst>
              </a:tr>
              <a:tr h="205954">
                <a:tc>
                  <a:txBody>
                    <a:bodyPr/>
                    <a:lstStyle/>
                    <a:p>
                      <a:r>
                        <a:rPr lang="en-US" sz="1200">
                          <a:latin typeface="Arial" panose="020B0604020202020204" pitchFamily="34" charset="0"/>
                          <a:cs typeface="Arial" panose="020B0604020202020204" pitchFamily="34" charset="0"/>
                        </a:rPr>
                        <a:t>Alcona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Delta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Gogebic</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Newaygo</a:t>
                      </a:r>
                    </a:p>
                  </a:txBody>
                  <a:tcP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Allegan</a:t>
                      </a:r>
                    </a:p>
                  </a:txBody>
                  <a:tcP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Livingston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9402728"/>
                  </a:ext>
                </a:extLst>
              </a:tr>
              <a:tr h="205954">
                <a:tc>
                  <a:txBody>
                    <a:bodyPr/>
                    <a:lstStyle/>
                    <a:p>
                      <a:r>
                        <a:rPr lang="en-US" sz="1200">
                          <a:latin typeface="Arial" panose="020B0604020202020204" pitchFamily="34" charset="0"/>
                          <a:cs typeface="Arial" panose="020B0604020202020204" pitchFamily="34" charset="0"/>
                        </a:rPr>
                        <a:t>Alger</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Dickinson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Grand Traverse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Oceana</a:t>
                      </a:r>
                    </a:p>
                  </a:txBody>
                  <a:tcP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Barry</a:t>
                      </a:r>
                    </a:p>
                  </a:txBody>
                  <a:tcP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Macomb</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749764059"/>
                  </a:ext>
                </a:extLst>
              </a:tr>
              <a:tr h="205954">
                <a:tc>
                  <a:txBody>
                    <a:bodyPr/>
                    <a:lstStyle/>
                    <a:p>
                      <a:r>
                        <a:rPr lang="en-US" sz="1200">
                          <a:latin typeface="Arial" panose="020B0604020202020204" pitchFamily="34" charset="0"/>
                          <a:cs typeface="Arial" panose="020B0604020202020204" pitchFamily="34" charset="0"/>
                        </a:rPr>
                        <a:t>Alpena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Eaton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Houghton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Ogemaw</a:t>
                      </a:r>
                    </a:p>
                  </a:txBody>
                  <a:tcP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Berrien</a:t>
                      </a:r>
                    </a:p>
                  </a:txBody>
                  <a:tcP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Monroe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95851404"/>
                  </a:ext>
                </a:extLst>
              </a:tr>
              <a:tr h="205954">
                <a:tc>
                  <a:txBody>
                    <a:bodyPr/>
                    <a:lstStyle/>
                    <a:p>
                      <a:r>
                        <a:rPr lang="en-US" sz="1200">
                          <a:latin typeface="Arial" panose="020B0604020202020204" pitchFamily="34" charset="0"/>
                          <a:cs typeface="Arial" panose="020B0604020202020204" pitchFamily="34" charset="0"/>
                        </a:rPr>
                        <a:t>Antrim</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Emmet</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Huron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Ontonagon</a:t>
                      </a:r>
                    </a:p>
                  </a:txBody>
                  <a:tcP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Branch</a:t>
                      </a:r>
                    </a:p>
                  </a:txBody>
                  <a:tcP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Montcalm</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65359778"/>
                  </a:ext>
                </a:extLst>
              </a:tr>
              <a:tr h="205954">
                <a:tc>
                  <a:txBody>
                    <a:bodyPr/>
                    <a:lstStyle/>
                    <a:p>
                      <a:r>
                        <a:rPr lang="en-US" sz="1200">
                          <a:latin typeface="Arial" panose="020B0604020202020204" pitchFamily="34" charset="0"/>
                          <a:cs typeface="Arial" panose="020B0604020202020204" pitchFamily="34" charset="0"/>
                        </a:rPr>
                        <a:t>Arenac</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Gladwin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Ingham</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Osceola</a:t>
                      </a:r>
                    </a:p>
                  </a:txBody>
                  <a:tcP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Calhoun</a:t>
                      </a:r>
                    </a:p>
                  </a:txBody>
                  <a:tcP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Muskegon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5152998"/>
                  </a:ext>
                </a:extLst>
              </a:tr>
              <a:tr h="205954">
                <a:tc>
                  <a:txBody>
                    <a:bodyPr/>
                    <a:lstStyle/>
                    <a:p>
                      <a:r>
                        <a:rPr lang="en-US" sz="1200">
                          <a:latin typeface="Arial" panose="020B0604020202020204" pitchFamily="34" charset="0"/>
                          <a:cs typeface="Arial" panose="020B0604020202020204" pitchFamily="34" charset="0"/>
                        </a:rPr>
                        <a:t>Baraga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Iosco</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Mackinac</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Oscoda</a:t>
                      </a:r>
                    </a:p>
                  </a:txBody>
                  <a:tcP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Cass</a:t>
                      </a:r>
                    </a:p>
                  </a:txBody>
                  <a:tcP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Oakland</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1499382732"/>
                  </a:ext>
                </a:extLst>
              </a:tr>
              <a:tr h="205954">
                <a:tc>
                  <a:txBody>
                    <a:bodyPr/>
                    <a:lstStyle/>
                    <a:p>
                      <a:r>
                        <a:rPr lang="en-US" sz="1200">
                          <a:latin typeface="Arial" panose="020B0604020202020204" pitchFamily="34" charset="0"/>
                          <a:cs typeface="Arial" panose="020B0604020202020204" pitchFamily="34" charset="0"/>
                        </a:rPr>
                        <a:t>Bay</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Iron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Manistee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Otsego</a:t>
                      </a:r>
                    </a:p>
                  </a:txBody>
                  <a:tcP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Genesee</a:t>
                      </a:r>
                    </a:p>
                  </a:txBody>
                  <a:tcP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Ottawa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89433718"/>
                  </a:ext>
                </a:extLst>
              </a:tr>
              <a:tr h="224111">
                <a:tc>
                  <a:txBody>
                    <a:bodyPr/>
                    <a:lstStyle/>
                    <a:p>
                      <a:r>
                        <a:rPr lang="en-US" sz="1200">
                          <a:latin typeface="Arial" panose="020B0604020202020204" pitchFamily="34" charset="0"/>
                          <a:cs typeface="Arial" panose="020B0604020202020204" pitchFamily="34" charset="0"/>
                        </a:rPr>
                        <a:t>Benzie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Isabella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Marquette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Presque Isle</a:t>
                      </a:r>
                    </a:p>
                  </a:txBody>
                  <a:tcP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Gratiot</a:t>
                      </a:r>
                    </a:p>
                  </a:txBody>
                  <a:tcP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St. Clair</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3809426927"/>
                  </a:ext>
                </a:extLst>
              </a:tr>
              <a:tr h="205954">
                <a:tc>
                  <a:txBody>
                    <a:bodyPr/>
                    <a:lstStyle/>
                    <a:p>
                      <a:r>
                        <a:rPr lang="en-US" sz="1200">
                          <a:latin typeface="Arial" panose="020B0604020202020204" pitchFamily="34" charset="0"/>
                          <a:cs typeface="Arial" panose="020B0604020202020204" pitchFamily="34" charset="0"/>
                        </a:rPr>
                        <a:t>Charlevoix</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Kalkaska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Mason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Roscommon</a:t>
                      </a:r>
                    </a:p>
                  </a:txBody>
                  <a:tcP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Hillsdale</a:t>
                      </a:r>
                    </a:p>
                  </a:txBody>
                  <a:tcP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St. Joseph</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00670321"/>
                  </a:ext>
                </a:extLst>
              </a:tr>
              <a:tr h="205954">
                <a:tc>
                  <a:txBody>
                    <a:bodyPr/>
                    <a:lstStyle/>
                    <a:p>
                      <a:r>
                        <a:rPr lang="en-US" sz="1200">
                          <a:latin typeface="Arial" panose="020B0604020202020204" pitchFamily="34" charset="0"/>
                          <a:cs typeface="Arial" panose="020B0604020202020204" pitchFamily="34" charset="0"/>
                        </a:rPr>
                        <a:t>Cheboygan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Keweenaw</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Mecosta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Saginaw</a:t>
                      </a:r>
                    </a:p>
                  </a:txBody>
                  <a:tcP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Ionia</a:t>
                      </a:r>
                    </a:p>
                  </a:txBody>
                  <a:tcP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Shiawassee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3288502794"/>
                  </a:ext>
                </a:extLst>
              </a:tr>
              <a:tr h="205954">
                <a:tc>
                  <a:txBody>
                    <a:bodyPr/>
                    <a:lstStyle/>
                    <a:p>
                      <a:r>
                        <a:rPr lang="en-US" sz="1200">
                          <a:latin typeface="Arial" panose="020B0604020202020204" pitchFamily="34" charset="0"/>
                          <a:cs typeface="Arial" panose="020B0604020202020204" pitchFamily="34" charset="0"/>
                        </a:rPr>
                        <a:t>Chippewa</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Lake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Menominee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Sanilac</a:t>
                      </a:r>
                    </a:p>
                  </a:txBody>
                  <a:tcP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Jackson</a:t>
                      </a:r>
                    </a:p>
                  </a:txBody>
                  <a:tcP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Van Buren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57558591"/>
                  </a:ext>
                </a:extLst>
              </a:tr>
              <a:tr h="205954">
                <a:tc>
                  <a:txBody>
                    <a:bodyPr/>
                    <a:lstStyle/>
                    <a:p>
                      <a:r>
                        <a:rPr lang="en-US" sz="1200">
                          <a:latin typeface="Arial" panose="020B0604020202020204" pitchFamily="34" charset="0"/>
                          <a:cs typeface="Arial" panose="020B0604020202020204" pitchFamily="34" charset="0"/>
                        </a:rPr>
                        <a:t>Clare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Lapeer</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Midland</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Schoolcraft</a:t>
                      </a:r>
                    </a:p>
                  </a:txBody>
                  <a:tcP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Kalamazoo</a:t>
                      </a:r>
                    </a:p>
                  </a:txBody>
                  <a:tcP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Washtenaw</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2403083354"/>
                  </a:ext>
                </a:extLst>
              </a:tr>
              <a:tr h="205954">
                <a:tc>
                  <a:txBody>
                    <a:bodyPr/>
                    <a:lstStyle/>
                    <a:p>
                      <a:r>
                        <a:rPr lang="en-US" sz="1200">
                          <a:latin typeface="Arial" panose="020B0604020202020204" pitchFamily="34" charset="0"/>
                          <a:cs typeface="Arial" panose="020B0604020202020204" pitchFamily="34" charset="0"/>
                        </a:rPr>
                        <a:t>Clinton</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Leelanau</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Missaukee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Tuscola</a:t>
                      </a:r>
                    </a:p>
                  </a:txBody>
                  <a:tcP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Kent</a:t>
                      </a:r>
                    </a:p>
                  </a:txBody>
                  <a:tcP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r>
                        <a:rPr lang="en-US" sz="1200">
                          <a:latin typeface="Arial" panose="020B0604020202020204" pitchFamily="34" charset="0"/>
                          <a:cs typeface="Arial" panose="020B0604020202020204" pitchFamily="34" charset="0"/>
                        </a:rPr>
                        <a:t>Wayne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9377413"/>
                  </a:ext>
                </a:extLst>
              </a:tr>
              <a:tr h="205954">
                <a:tc>
                  <a:txBody>
                    <a:bodyPr/>
                    <a:lstStyle/>
                    <a:p>
                      <a:r>
                        <a:rPr lang="en-US" sz="1200">
                          <a:latin typeface="Arial" panose="020B0604020202020204" pitchFamily="34" charset="0"/>
                          <a:cs typeface="Arial" panose="020B0604020202020204" pitchFamily="34" charset="0"/>
                        </a:rPr>
                        <a:t>Crawford</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Luce</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Montmorency</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Wexford</a:t>
                      </a:r>
                    </a:p>
                  </a:txBody>
                  <a:tcPr>
                    <a:lnL w="31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r>
                        <a:rPr lang="en-US" sz="1200">
                          <a:latin typeface="Arial" panose="020B0604020202020204" pitchFamily="34" charset="0"/>
                          <a:cs typeface="Arial" panose="020B0604020202020204" pitchFamily="34" charset="0"/>
                        </a:rPr>
                        <a:t>Lenawee</a:t>
                      </a:r>
                    </a:p>
                  </a:txBody>
                  <a:tcPr>
                    <a:lnL w="12700"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tc>
                  <a:txBody>
                    <a:bodyPr/>
                    <a:lstStyle/>
                    <a:p>
                      <a:endParaRPr lang="en-US" sz="1200">
                        <a:latin typeface="Arial" panose="020B0604020202020204" pitchFamily="34" charset="0"/>
                        <a:cs typeface="Arial" panose="020B0604020202020204" pitchFamily="34" charset="0"/>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5000"/>
                      </a:schemeClr>
                    </a:solidFill>
                  </a:tcPr>
                </a:tc>
                <a:extLst>
                  <a:ext uri="{0D108BD9-81ED-4DB2-BD59-A6C34878D82A}">
                    <a16:rowId xmlns:a16="http://schemas.microsoft.com/office/drawing/2014/main" val="2730978940"/>
                  </a:ext>
                </a:extLst>
              </a:tr>
            </a:tbl>
          </a:graphicData>
        </a:graphic>
      </p:graphicFrame>
      <p:pic>
        <p:nvPicPr>
          <p:cNvPr id="17" name="Picture 16">
            <a:extLst>
              <a:ext uri="{FF2B5EF4-FFF2-40B4-BE49-F238E27FC236}">
                <a16:creationId xmlns:a16="http://schemas.microsoft.com/office/drawing/2014/main" id="{BD44D8EC-31D0-94C2-BABF-CED29EB89C17}"/>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394657" y="1388605"/>
            <a:ext cx="4149970" cy="4330840"/>
          </a:xfrm>
          <a:prstGeom prst="rect">
            <a:avLst/>
          </a:prstGeom>
          <a:solidFill>
            <a:srgbClr val="B3D5ED"/>
          </a:solidFill>
        </p:spPr>
      </p:pic>
      <p:sp>
        <p:nvSpPr>
          <p:cNvPr id="5" name="TextBox 4">
            <a:extLst>
              <a:ext uri="{FF2B5EF4-FFF2-40B4-BE49-F238E27FC236}">
                <a16:creationId xmlns:a16="http://schemas.microsoft.com/office/drawing/2014/main" id="{EE96245F-6669-CB63-2874-5B98259C6EEC}"/>
              </a:ext>
            </a:extLst>
          </p:cNvPr>
          <p:cNvSpPr txBox="1"/>
          <p:nvPr/>
        </p:nvSpPr>
        <p:spPr>
          <a:xfrm>
            <a:off x="1353337" y="922523"/>
            <a:ext cx="2232609"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New Plan Footprints</a:t>
            </a:r>
          </a:p>
        </p:txBody>
      </p:sp>
      <p:pic>
        <p:nvPicPr>
          <p:cNvPr id="4" name="Picture 3">
            <a:extLst>
              <a:ext uri="{FF2B5EF4-FFF2-40B4-BE49-F238E27FC236}">
                <a16:creationId xmlns:a16="http://schemas.microsoft.com/office/drawing/2014/main" id="{1CBA8BA6-1F6F-79E3-946A-3F3D8348B4E7}"/>
              </a:ext>
            </a:extLst>
          </p:cNvPr>
          <p:cNvPicPr>
            <a:picLocks noChangeAspect="1"/>
          </p:cNvPicPr>
          <p:nvPr/>
        </p:nvPicPr>
        <p:blipFill>
          <a:blip r:embed="rId6"/>
          <a:stretch>
            <a:fillRect/>
          </a:stretch>
        </p:blipFill>
        <p:spPr>
          <a:xfrm>
            <a:off x="430976" y="4124269"/>
            <a:ext cx="1682016" cy="623577"/>
          </a:xfrm>
          <a:prstGeom prst="rect">
            <a:avLst/>
          </a:prstGeom>
        </p:spPr>
      </p:pic>
    </p:spTree>
    <p:extLst>
      <p:ext uri="{BB962C8B-B14F-4D97-AF65-F5344CB8AC3E}">
        <p14:creationId xmlns:p14="http://schemas.microsoft.com/office/powerpoint/2010/main" val="18829902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1.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2.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3.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4.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15.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16.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7.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18.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GX9jquE5Ss.X4PN0jx2tM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0hg.GXI6QEizJoP3V.IQS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GX9jquE5Ss.X4PN0jx2tMQ"/>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aSvWUplIQuSsV4dyJoErr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NAME" val="Moon"/>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NAME" val="Moon"/>
</p:tagLst>
</file>

<file path=ppt/tags/tag6.xml><?xml version="1.0" encoding="utf-8"?>
<p:tagLst xmlns:a="http://schemas.openxmlformats.org/drawingml/2006/main" xmlns:r="http://schemas.openxmlformats.org/officeDocument/2006/relationships" xmlns:p="http://schemas.openxmlformats.org/presentationml/2006/main">
  <p:tag name="NAME" val="Moon"/>
</p:tagLst>
</file>

<file path=ppt/tags/tag7.xml><?xml version="1.0" encoding="utf-8"?>
<p:tagLst xmlns:a="http://schemas.openxmlformats.org/drawingml/2006/main" xmlns:r="http://schemas.openxmlformats.org/officeDocument/2006/relationships" xmlns:p="http://schemas.openxmlformats.org/presentationml/2006/main">
  <p:tag name="NAME" val="Moon"/>
</p:tagLst>
</file>

<file path=ppt/tags/tag8.xml><?xml version="1.0" encoding="utf-8"?>
<p:tagLst xmlns:a="http://schemas.openxmlformats.org/drawingml/2006/main" xmlns:r="http://schemas.openxmlformats.org/officeDocument/2006/relationships" xmlns:p="http://schemas.openxmlformats.org/presentationml/2006/main">
  <p:tag name="NAME" val="Moon"/>
</p:tagLst>
</file>

<file path=ppt/tags/tag9.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heme/theme1.xml><?xml version="1.0" encoding="utf-8"?>
<a:theme xmlns:a="http://schemas.openxmlformats.org/drawingml/2006/main" name="BCBS_CF">
  <a:themeElements>
    <a:clrScheme name="Custom">
      <a:dk1>
        <a:srgbClr val="000000"/>
      </a:dk1>
      <a:lt1>
        <a:srgbClr val="FFFFFF"/>
      </a:lt1>
      <a:dk2>
        <a:srgbClr val="1782C7"/>
      </a:dk2>
      <a:lt2>
        <a:srgbClr val="FFFFFF"/>
      </a:lt2>
      <a:accent1>
        <a:srgbClr val="BCDAEC"/>
      </a:accent1>
      <a:accent2>
        <a:srgbClr val="6EC3E7"/>
      </a:accent2>
      <a:accent3>
        <a:srgbClr val="1782C7"/>
      </a:accent3>
      <a:accent4>
        <a:srgbClr val="154D98"/>
      </a:accent4>
      <a:accent5>
        <a:srgbClr val="954F72"/>
      </a:accent5>
      <a:accent6>
        <a:srgbClr val="808080"/>
      </a:accent6>
      <a:hlink>
        <a:srgbClr val="1782C7"/>
      </a:hlink>
      <a:folHlink>
        <a:srgbClr val="154D98"/>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30" tIns="45715" rIns="91430" bIns="45715" numCol="1" anchor="ctr" anchorCtr="0" compatLnSpc="1">
        <a:prstTxWarp prst="textNoShape">
          <a:avLst/>
        </a:prstTxWarp>
        <a:noAutofit/>
      </a:bodyPr>
      <a:lstStyle>
        <a:defPPr algn="l">
          <a:defRPr>
            <a:latin typeface="+mn-lt"/>
          </a:defRPr>
        </a:defPPr>
      </a:lst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stom">
        <a:dk1>
          <a:srgbClr val="000000"/>
        </a:dk1>
        <a:lt1>
          <a:srgbClr val="FFFFFF"/>
        </a:lt1>
        <a:dk2>
          <a:srgbClr val="1782C7"/>
        </a:dk2>
        <a:lt2>
          <a:srgbClr val="FFFFFF"/>
        </a:lt2>
        <a:accent1>
          <a:srgbClr val="BCDAEC"/>
        </a:accent1>
        <a:accent2>
          <a:srgbClr val="6EC3E7"/>
        </a:accent2>
        <a:accent3>
          <a:srgbClr val="1782C7"/>
        </a:accent3>
        <a:accent4>
          <a:srgbClr val="154D98"/>
        </a:accent4>
        <a:accent5>
          <a:srgbClr val="954F72"/>
        </a:accent5>
        <a:accent6>
          <a:srgbClr val="808080"/>
        </a:accent6>
        <a:hlink>
          <a:srgbClr val="1782C7"/>
        </a:hlink>
        <a:folHlink>
          <a:srgbClr val="154D9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6 Sales Strategy DRAFT_Update template1  -  Read-Only" id="{F59DF8F4-4B46-4EAD-A25D-989B455AC7C5}" vid="{B6444311-CD15-445A-B42E-1D3BFCE7D4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F27273E77D694895A64B1CF0EB32B8" ma:contentTypeVersion="13" ma:contentTypeDescription="Create a new document." ma:contentTypeScope="" ma:versionID="a448a4b284cc5c878eafbe37c5c1f554">
  <xsd:schema xmlns:xsd="http://www.w3.org/2001/XMLSchema" xmlns:xs="http://www.w3.org/2001/XMLSchema" xmlns:p="http://schemas.microsoft.com/office/2006/metadata/properties" xmlns:ns2="4a09e9e7-7922-43e9-b950-f072766b1d49" xmlns:ns3="b4b4f14f-e747-4719-b2be-bc4134529deb" targetNamespace="http://schemas.microsoft.com/office/2006/metadata/properties" ma:root="true" ma:fieldsID="772012d5350cc642fb01df6b1679eebc" ns2:_="" ns3:_="">
    <xsd:import namespace="4a09e9e7-7922-43e9-b950-f072766b1d49"/>
    <xsd:import namespace="b4b4f14f-e747-4719-b2be-bc4134529de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_Flow_SignoffStatu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09e9e7-7922-43e9-b950-f072766b1d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f16a4af6-686f-4150-b107-a1183def43be"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_Flow_SignoffStatus" ma:index="19" nillable="true" ma:displayName="Sign-off status" ma:internalName="_x0024_Resources_x003a_core_x002c_Signoff_Status">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4b4f14f-e747-4719-b2be-bc4134529deb"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6888c15f-d53c-4131-a8d8-7027c74ffe17}" ma:internalName="TaxCatchAll" ma:showField="CatchAllData" ma:web="b4b4f14f-e747-4719-b2be-bc4134529de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4b4f14f-e747-4719-b2be-bc4134529deb" xsi:nil="true"/>
    <lcf76f155ced4ddcb4097134ff3c332f xmlns="4a09e9e7-7922-43e9-b950-f072766b1d49">
      <Terms xmlns="http://schemas.microsoft.com/office/infopath/2007/PartnerControls"/>
    </lcf76f155ced4ddcb4097134ff3c332f>
    <_Flow_SignoffStatus xmlns="4a09e9e7-7922-43e9-b950-f072766b1d49" xsi:nil="true"/>
  </documentManagement>
</p:properties>
</file>

<file path=customXml/itemProps1.xml><?xml version="1.0" encoding="utf-8"?>
<ds:datastoreItem xmlns:ds="http://schemas.openxmlformats.org/officeDocument/2006/customXml" ds:itemID="{5750EB8F-4C0C-4F1A-BDEA-866529BE8E52}">
  <ds:schemaRefs>
    <ds:schemaRef ds:uri="http://schemas.microsoft.com/sharepoint/v3/contenttype/forms"/>
  </ds:schemaRefs>
</ds:datastoreItem>
</file>

<file path=customXml/itemProps2.xml><?xml version="1.0" encoding="utf-8"?>
<ds:datastoreItem xmlns:ds="http://schemas.openxmlformats.org/officeDocument/2006/customXml" ds:itemID="{4FD8102D-E258-4A02-9D28-5ED6745574C3}">
  <ds:schemaRefs>
    <ds:schemaRef ds:uri="4a09e9e7-7922-43e9-b950-f072766b1d49"/>
    <ds:schemaRef ds:uri="b4b4f14f-e747-4719-b2be-bc4134529de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C2A8D69-B43E-4DA5-93E9-DE682E2DADBB}">
  <ds:schemaRefs>
    <ds:schemaRef ds:uri="4a09e9e7-7922-43e9-b950-f072766b1d49"/>
    <ds:schemaRef ds:uri="b4b4f14f-e747-4719-b2be-bc4134529de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2084</TotalTime>
  <Words>1894</Words>
  <Application>Microsoft Office PowerPoint</Application>
  <PresentationFormat>Widescreen</PresentationFormat>
  <Paragraphs>481</Paragraphs>
  <Slides>21</Slides>
  <Notes>5</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30" baseType="lpstr">
      <vt:lpstr>Arial</vt:lpstr>
      <vt:lpstr>Avenir</vt:lpstr>
      <vt:lpstr>Avenir Book</vt:lpstr>
      <vt:lpstr>Calibri</vt:lpstr>
      <vt:lpstr>Courier New</vt:lpstr>
      <vt:lpstr>Segoe UI Light</vt:lpstr>
      <vt:lpstr>Wingdings</vt:lpstr>
      <vt:lpstr>BCBS_CF</vt:lpstr>
      <vt:lpstr>think-cell Slide</vt:lpstr>
      <vt:lpstr>  2026 Michigan Individual MA Plans Agent Sales Presentation</vt:lpstr>
      <vt:lpstr>2026 Blue Cross MA Plans | Medicare Sales and Support Staff</vt:lpstr>
      <vt:lpstr>2026 Blue Cross MA Plans | Social Mission</vt:lpstr>
      <vt:lpstr>2026 Blue Cross MA Plans | Why Blue</vt:lpstr>
      <vt:lpstr>2026 Blue Cross MA Plans | Where Do Health Insurance Premiums go?</vt:lpstr>
      <vt:lpstr>2026 Blue Cross MA Plans | Where Do Health Insurance Premiums go?</vt:lpstr>
      <vt:lpstr>PowerPoint Presentation</vt:lpstr>
      <vt:lpstr>2026 Blue Cross MA Plans | Plan Updates</vt:lpstr>
      <vt:lpstr>2026 Michigan Bid Strategy | NEW Plans to be Launched</vt:lpstr>
      <vt:lpstr>PowerPoint Presentation</vt:lpstr>
      <vt:lpstr>2026 Blue Cross MA Plans | Plan Updates</vt:lpstr>
      <vt:lpstr>2026 Michigan Bid Strategy | Plans to Reduce Footprint – Prime Value</vt:lpstr>
      <vt:lpstr>2026 Michigan Bid Strategy | Plans to Reduce Footprint – Essential</vt:lpstr>
      <vt:lpstr>2026 Michigan Bid Strategy | Plans to Reduce Footprint – +Meijer</vt:lpstr>
      <vt:lpstr>PowerPoint Presentation</vt:lpstr>
      <vt:lpstr>2026 Blue Cross MA Plans | Key Updates</vt:lpstr>
      <vt:lpstr>2026 Blue Cross MA Plans | Northern Michigan Plans</vt:lpstr>
      <vt:lpstr>2026 Blue Cross MA Plans | Southern Michigan Plans</vt:lpstr>
      <vt:lpstr>2026 Blue Cross MA Plans | Medicare Supplement</vt:lpstr>
      <vt:lpstr>2026 Blue Cross MA Plans | Agent Tools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Barrett, Katie</dc:creator>
  <cp:lastModifiedBy>Wingate, Nichole M.</cp:lastModifiedBy>
  <cp:revision>2</cp:revision>
  <dcterms:created xsi:type="dcterms:W3CDTF">2025-07-02T14:50:20Z</dcterms:created>
  <dcterms:modified xsi:type="dcterms:W3CDTF">2025-08-20T13:32:45Z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0x010100AAF27273E77D694895A64B1CF0EB32B8</vt:lpwstr>
  </property>
  <property fmtid="{D5CDD505-2E9C-101B-9397-08002B2CF9AE}" pid="3" name="MediaServiceImageTags">
    <vt:lpwstr/>
  </property>
</Properties>
</file>