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57" r:id="rId2"/>
    <p:sldId id="1398" r:id="rId3"/>
    <p:sldId id="1406" r:id="rId4"/>
    <p:sldId id="1376" r:id="rId5"/>
    <p:sldId id="1399" r:id="rId6"/>
    <p:sldId id="1400" r:id="rId7"/>
    <p:sldId id="1401" r:id="rId8"/>
    <p:sldId id="1439" r:id="rId9"/>
    <p:sldId id="1402" r:id="rId10"/>
    <p:sldId id="1408" r:id="rId11"/>
    <p:sldId id="1377" r:id="rId12"/>
    <p:sldId id="1378" r:id="rId13"/>
    <p:sldId id="1413" r:id="rId14"/>
    <p:sldId id="1381" r:id="rId15"/>
    <p:sldId id="1412" r:id="rId16"/>
    <p:sldId id="1405" r:id="rId17"/>
    <p:sldId id="1416" r:id="rId18"/>
    <p:sldId id="1417" r:id="rId19"/>
    <p:sldId id="1418" r:id="rId20"/>
    <p:sldId id="1407" r:id="rId21"/>
    <p:sldId id="1414" r:id="rId22"/>
    <p:sldId id="1415" r:id="rId23"/>
    <p:sldId id="1419" r:id="rId24"/>
    <p:sldId id="1420" r:id="rId25"/>
    <p:sldId id="1421" r:id="rId26"/>
    <p:sldId id="1422" r:id="rId27"/>
    <p:sldId id="1423" r:id="rId28"/>
    <p:sldId id="1424" r:id="rId29"/>
    <p:sldId id="1425" r:id="rId30"/>
    <p:sldId id="1426" r:id="rId31"/>
    <p:sldId id="1427" r:id="rId32"/>
    <p:sldId id="1428" r:id="rId33"/>
    <p:sldId id="1429" r:id="rId34"/>
    <p:sldId id="1430" r:id="rId35"/>
    <p:sldId id="1431" r:id="rId36"/>
    <p:sldId id="1432" r:id="rId37"/>
    <p:sldId id="1433" r:id="rId38"/>
    <p:sldId id="1434" r:id="rId39"/>
    <p:sldId id="1435" r:id="rId40"/>
    <p:sldId id="1436" r:id="rId41"/>
    <p:sldId id="1437" r:id="rId42"/>
    <p:sldId id="1438" r:id="rId43"/>
    <p:sldId id="1374" r:id="rId44"/>
    <p:sldId id="1375" r:id="rId45"/>
    <p:sldId id="1395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94"/>
  </p:normalViewPr>
  <p:slideViewPr>
    <p:cSldViewPr snapToGrid="0">
      <p:cViewPr varScale="1">
        <p:scale>
          <a:sx n="78" d="100"/>
          <a:sy n="78" d="100"/>
        </p:scale>
        <p:origin x="8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2461BA-2B19-4279-A42C-D67E66085A80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60BB1-00CC-41A4-9709-2F4D3F535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09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5F299-6214-A81A-8FD8-E537DE691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CC0DCF-B822-44E3-F29E-52F478CAA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EF0FE-FB89-1F72-2531-012FD4912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07375-2B3E-18B2-C57C-444347869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12D1E-5795-DC3F-DAAC-6721F83DB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28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10572-6389-6522-14CA-C5526413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DF854-BE44-5991-A029-65BB54DA5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0BE53-CB44-0CA8-BE50-9927B54D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C7D3E-28EB-B239-F284-36A9E7C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117AF-A775-5142-E15B-ED8812276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7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AFAF1-5079-159C-8574-A1AE21BB9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36ADB-BFEB-B012-018B-ABB62D6D6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62027-EB29-8413-66A1-C3FB08594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E91C8-71CB-562E-55A4-2B568FBD2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2FBA3-8632-7966-1E0F-699AC34E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24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E1068-0E18-AD8F-52E9-5E4E2E8D8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84B79-68C2-BFC3-8356-2FF67EC9E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7F6EA3-9621-A51D-68E5-449F58123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798623-5BD2-1202-08C5-FB83DB272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04D5D-A36A-3016-63C0-BB1D97D1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2BB2C-6DBA-FC5A-DDC6-E6B400107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6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850D4-5B7C-1D4F-9FA1-3DC13D123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5267E-1FD0-7A22-C728-9B542BD60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D11CC-922C-C8AF-838D-985E7957D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D55FB9-D399-5A5E-0397-163E8D8380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23EE47-B77D-CD24-88DC-DCD5B2D371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99346A-2C52-CADB-7DB9-9EEB5E3D8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1CF073-DA32-9156-8FC4-E575402FD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39F6A2-4E64-A795-ACB4-81E8CED7F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24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7389F-B2B4-94A5-BBB5-63A530D2E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46858D-5B94-C73B-3584-E02DF39F7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063F1-9D0A-8434-68B3-BF05838E8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2A521-7529-C55D-6929-499E750F0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3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760471-4E08-F3B1-DC49-70AD53A1C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0A9645-F800-0B86-FA57-6B75587D8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1CA07-80EE-229A-9D21-DB4755820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2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33173-A278-3367-A0D6-9435BD44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1D1DA-D12B-3822-20D3-BA3A2A8C3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96318-2F6C-70AF-2CD5-4237D15E5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200E8D-BAB4-814D-CD3D-70DEC421A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DD1B7-454D-5E13-5914-8750B8E74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644AAA-F5E0-D4C5-50CD-70746F21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2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BC563-C00B-83EF-532B-72783ED9F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4ED3A6-1AC0-9E42-5174-3D2DE6435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1D1A1-A271-FB2E-AA0B-10348A72B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19B26-E4FA-EDAC-B74A-0587C1977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CF49B-A25A-DD5D-AA6B-36C13ED78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5A5833-41EB-E34D-95D7-AD1AFCF05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50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3DCEF-D6C3-47B5-51E2-63E855BC7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CDC068-5658-F365-8EF6-4B3724A14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0E721-D84E-21CA-BD40-8B521650E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DD3F4-4944-734E-2A22-55C93714E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4695B-4B19-4D89-9CB4-8BE924F6B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7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5CE3EA-9EEB-2F74-2280-62458D0334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76F12D-4303-2EFB-284F-18B936ECE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6E953-8570-856D-7E18-234993E58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96086-3ABF-5E47-CB5B-C9CCF54C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E854-C615-B037-0174-EE37ADB04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3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D89711-811A-21B9-DF2A-0223ABE20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16F2B-3905-4C5E-3D5B-B822B9525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62745-F659-4CEB-3AF7-FE73752372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8EC53-0341-5546-B2C4-9A6251111DC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D84E3-BA35-352B-F2C1-4C91D157BD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1C0D2-F096-6AD7-7844-4ABEC9583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7330C-A92A-9F4D-BAD2-C554C4F1D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47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ales.Support@PhysiciansMutua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ortal.physiciansmutual.com/eselfcare/login" TargetMode="Externa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FC734D-BA13-481E-9D63-98CC6043B27E}"/>
              </a:ext>
            </a:extLst>
          </p:cNvPr>
          <p:cNvSpPr txBox="1"/>
          <p:nvPr/>
        </p:nvSpPr>
        <p:spPr>
          <a:xfrm>
            <a:off x="0" y="2598003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Application Training</a:t>
            </a:r>
          </a:p>
        </p:txBody>
      </p:sp>
    </p:spTree>
    <p:extLst>
      <p:ext uri="{BB962C8B-B14F-4D97-AF65-F5344CB8AC3E}">
        <p14:creationId xmlns:p14="http://schemas.microsoft.com/office/powerpoint/2010/main" val="1902389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7BF4DF-6C68-40F8-B51A-9819BEE60715}"/>
              </a:ext>
            </a:extLst>
          </p:cNvPr>
          <p:cNvSpPr txBox="1"/>
          <p:nvPr/>
        </p:nvSpPr>
        <p:spPr>
          <a:xfrm>
            <a:off x="1791092" y="1140643"/>
            <a:ext cx="1005840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Two Ways to Take an Application + Signature Options: </a:t>
            </a:r>
          </a:p>
          <a:p>
            <a:endParaRPr lang="en-US" sz="2000" dirty="0"/>
          </a:p>
          <a:p>
            <a:r>
              <a:rPr lang="en-US" sz="2000" dirty="0"/>
              <a:t>1. E-app (preferred method) using the Agent Platform (or launch from CGS, </a:t>
            </a:r>
            <a:r>
              <a:rPr lang="en-US" sz="2000" dirty="0" err="1"/>
              <a:t>Connecture</a:t>
            </a:r>
            <a:r>
              <a:rPr lang="en-US" sz="2000" dirty="0"/>
              <a:t> etc.)</a:t>
            </a:r>
          </a:p>
          <a:p>
            <a:r>
              <a:rPr lang="en-US" sz="2000" dirty="0"/>
              <a:t>	- In-Person: sign via mouse or stylist pen</a:t>
            </a:r>
          </a:p>
          <a:p>
            <a:r>
              <a:rPr lang="en-US" sz="2000" dirty="0"/>
              <a:t>	- Remote: sign via DocuSign or IVR</a:t>
            </a:r>
          </a:p>
          <a:p>
            <a:r>
              <a:rPr lang="en-US" sz="2000" dirty="0"/>
              <a:t>2. Paper application</a:t>
            </a:r>
          </a:p>
          <a:p>
            <a:r>
              <a:rPr lang="en-US" sz="2000" dirty="0"/>
              <a:t>	- Required for underage Med supp apps and apps signed by POA (must be wet)</a:t>
            </a:r>
          </a:p>
          <a:p>
            <a:r>
              <a:rPr lang="en-US" sz="2000" dirty="0"/>
              <a:t>	- Wet signature or DocuSign (sent once paper application is received)</a:t>
            </a:r>
          </a:p>
          <a:p>
            <a:r>
              <a:rPr lang="en-US" sz="2000" dirty="0"/>
              <a:t>	- Upload via the secure document upload (except for claims) on the Agent Platform</a:t>
            </a:r>
          </a:p>
          <a:p>
            <a:r>
              <a:rPr lang="en-US" sz="2000" dirty="0"/>
              <a:t>	- Email Sales Support at </a:t>
            </a:r>
            <a:r>
              <a:rPr lang="en-US" sz="2000" dirty="0">
                <a:hlinkClick r:id="rId4"/>
              </a:rPr>
              <a:t>Sales.Support@PhysiciansMutual.com</a:t>
            </a:r>
            <a:r>
              <a:rPr lang="en-US" sz="2000" dirty="0"/>
              <a:t> </a:t>
            </a:r>
          </a:p>
          <a:p>
            <a:r>
              <a:rPr lang="en-US" sz="2000" dirty="0"/>
              <a:t>	</a:t>
            </a:r>
          </a:p>
          <a:p>
            <a:r>
              <a:rPr lang="en-US" sz="2000" dirty="0"/>
              <a:t>	</a:t>
            </a:r>
          </a:p>
          <a:p>
            <a:r>
              <a:rPr lang="en-US" sz="2000" dirty="0"/>
              <a:t>*</a:t>
            </a:r>
            <a:r>
              <a:rPr lang="en-US" sz="2000" b="1" dirty="0"/>
              <a:t>DocuSign Code </a:t>
            </a:r>
            <a:r>
              <a:rPr lang="en-US" sz="2000" dirty="0"/>
              <a:t>is the </a:t>
            </a:r>
            <a:r>
              <a:rPr lang="en-US" sz="2000" b="1" u="sng" dirty="0"/>
              <a:t>LAST 4 DIGITS </a:t>
            </a:r>
            <a:r>
              <a:rPr lang="en-US" sz="2000" dirty="0"/>
              <a:t>of the </a:t>
            </a:r>
            <a:r>
              <a:rPr lang="en-US" sz="2000" b="1" u="sng" dirty="0"/>
              <a:t>PHONE NUMBER </a:t>
            </a:r>
            <a:r>
              <a:rPr lang="en-US" sz="2000" dirty="0"/>
              <a:t>provided on the application. </a:t>
            </a:r>
          </a:p>
        </p:txBody>
      </p:sp>
    </p:spTree>
    <p:extLst>
      <p:ext uri="{BB962C8B-B14F-4D97-AF65-F5344CB8AC3E}">
        <p14:creationId xmlns:p14="http://schemas.microsoft.com/office/powerpoint/2010/main" val="4142104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82EEAD5-6D14-4CB9-AEF9-9BED3A72FF11}"/>
              </a:ext>
            </a:extLst>
          </p:cNvPr>
          <p:cNvSpPr txBox="1">
            <a:spLocks/>
          </p:cNvSpPr>
          <p:nvPr/>
        </p:nvSpPr>
        <p:spPr>
          <a:xfrm>
            <a:off x="1998482" y="1477754"/>
            <a:ext cx="9719036" cy="5111582"/>
          </a:xfrm>
          <a:prstGeom prst="rect">
            <a:avLst/>
          </a:prstGeom>
        </p:spPr>
        <p:txBody>
          <a:bodyPr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300" b="1" dirty="0">
                <a:latin typeface="+mn-lt"/>
              </a:rPr>
              <a:t>Paper Application: </a:t>
            </a:r>
          </a:p>
          <a:p>
            <a:endParaRPr lang="en-US" sz="5300" b="1" dirty="0">
              <a:latin typeface="+mn-lt"/>
            </a:endParaRPr>
          </a:p>
          <a:p>
            <a:pPr marL="347472" indent="-35661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300" dirty="0">
                <a:latin typeface="+mn-lt"/>
              </a:rPr>
              <a:t>ABW: complete ABW form (keep $5/month discount)</a:t>
            </a:r>
          </a:p>
          <a:p>
            <a:pPr marL="347472" indent="-35661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300" dirty="0">
                <a:latin typeface="+mn-lt"/>
              </a:rPr>
              <a:t>Quarterly, semi-annual, and annual direct bill (keep $5/month discount). Not available via ABW or credit card. Collect check. </a:t>
            </a:r>
          </a:p>
          <a:p>
            <a:pPr marL="347472" indent="-35661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300" dirty="0">
                <a:latin typeface="+mn-lt"/>
              </a:rPr>
              <a:t>Monthly direct bill (lose $5/month discount). Collect check.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300" dirty="0">
              <a:latin typeface="+mn-lt"/>
            </a:endParaRPr>
          </a:p>
          <a:p>
            <a:r>
              <a:rPr lang="en-US" sz="5300" b="1" dirty="0">
                <a:latin typeface="+mn-lt"/>
              </a:rPr>
              <a:t>E-App: </a:t>
            </a:r>
          </a:p>
          <a:p>
            <a:endParaRPr lang="en-US" sz="5300" b="1" dirty="0">
              <a:latin typeface="+mn-lt"/>
            </a:endParaRPr>
          </a:p>
          <a:p>
            <a:pPr marL="347472" indent="-34747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300" dirty="0">
                <a:latin typeface="+mn-lt"/>
              </a:rPr>
              <a:t>In person: all payment options above are available.</a:t>
            </a:r>
          </a:p>
          <a:p>
            <a:pPr marL="347472" indent="-34747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300" dirty="0">
                <a:latin typeface="+mn-lt"/>
              </a:rPr>
              <a:t>Virtual: ABW (keep $5/mo. Discount) or monthly credit or debit card (lose $5/month discount).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5300" dirty="0">
              <a:latin typeface="+mn-lt"/>
            </a:endParaRPr>
          </a:p>
          <a:p>
            <a:r>
              <a:rPr lang="en-US" sz="5300" dirty="0">
                <a:latin typeface="+mn-lt"/>
              </a:rPr>
              <a:t>Mail checks to :</a:t>
            </a:r>
          </a:p>
          <a:p>
            <a:r>
              <a:rPr lang="en-US" sz="5300" dirty="0">
                <a:latin typeface="+mn-lt"/>
              </a:rPr>
              <a:t>		</a:t>
            </a:r>
          </a:p>
          <a:p>
            <a:r>
              <a:rPr lang="en-US" sz="5300" dirty="0">
                <a:latin typeface="+mn-lt"/>
              </a:rPr>
              <a:t>		Physicians Mutual</a:t>
            </a:r>
          </a:p>
          <a:p>
            <a:r>
              <a:rPr lang="en-US" sz="5300" dirty="0">
                <a:latin typeface="+mn-lt"/>
              </a:rPr>
              <a:t>		601 Galvin Rd S ATTN: Agency 5</a:t>
            </a:r>
            <a:r>
              <a:rPr lang="en-US" sz="5300" baseline="30000" dirty="0">
                <a:latin typeface="+mn-lt"/>
              </a:rPr>
              <a:t>th</a:t>
            </a:r>
            <a:r>
              <a:rPr lang="en-US" sz="5300" dirty="0">
                <a:latin typeface="+mn-lt"/>
              </a:rPr>
              <a:t> Floor</a:t>
            </a:r>
          </a:p>
          <a:p>
            <a:r>
              <a:rPr lang="en-US" sz="5300" dirty="0">
                <a:latin typeface="+mn-lt"/>
              </a:rPr>
              <a:t>		Bellevue, NE 68005</a:t>
            </a:r>
          </a:p>
          <a:p>
            <a:endParaRPr lang="en-US" sz="5300" dirty="0">
              <a:latin typeface="+mn-lt"/>
            </a:endParaRPr>
          </a:p>
          <a:p>
            <a:r>
              <a:rPr lang="en-US" sz="5300" dirty="0">
                <a:latin typeface="+mn-lt"/>
              </a:rPr>
              <a:t>*If paying by check, application will not issue until received.</a:t>
            </a:r>
          </a:p>
          <a:p>
            <a:endParaRPr lang="en-US" sz="46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150F01-93F6-4331-99AB-74197B88B2AB}"/>
              </a:ext>
            </a:extLst>
          </p:cNvPr>
          <p:cNvSpPr txBox="1"/>
          <p:nvPr/>
        </p:nvSpPr>
        <p:spPr>
          <a:xfrm>
            <a:off x="1998482" y="697584"/>
            <a:ext cx="8323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Payment Options</a:t>
            </a:r>
          </a:p>
        </p:txBody>
      </p:sp>
    </p:spTree>
    <p:extLst>
      <p:ext uri="{BB962C8B-B14F-4D97-AF65-F5344CB8AC3E}">
        <p14:creationId xmlns:p14="http://schemas.microsoft.com/office/powerpoint/2010/main" val="2383641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61AAB3-DB8A-429B-BA1F-2C55E26886B4}"/>
              </a:ext>
            </a:extLst>
          </p:cNvPr>
          <p:cNvSpPr/>
          <p:nvPr/>
        </p:nvSpPr>
        <p:spPr>
          <a:xfrm>
            <a:off x="2318994" y="1435974"/>
            <a:ext cx="9144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ea typeface="Calibri" panose="020F0502020204030204" pitchFamily="34" charset="0"/>
              </a:rPr>
              <a:t>Payment Method Discounts</a:t>
            </a:r>
          </a:p>
          <a:p>
            <a:endParaRPr lang="en-US" sz="2000" dirty="0">
              <a:ea typeface="Calibri" panose="020F0502020204030204" pitchFamily="34" charset="0"/>
            </a:endParaRPr>
          </a:p>
          <a:p>
            <a:r>
              <a:rPr lang="en-US" sz="2400" dirty="0">
                <a:ea typeface="Calibri" panose="020F0502020204030204" pitchFamily="34" charset="0"/>
              </a:rPr>
              <a:t>Payment methods that receive the $5/month discount include: </a:t>
            </a:r>
          </a:p>
          <a:p>
            <a:endParaRPr lang="en-US" sz="2400" dirty="0"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</a:rPr>
              <a:t>Monthly ABW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Calibri" panose="020F0502020204030204" pitchFamily="34" charset="0"/>
              </a:rPr>
              <a:t>Quarterly, semi-annual or annual direct bill paid via check or credit card. </a:t>
            </a:r>
          </a:p>
          <a:p>
            <a:endParaRPr lang="en-US" sz="2400" dirty="0">
              <a:ea typeface="Calibri" panose="020F0502020204030204" pitchFamily="34" charset="0"/>
            </a:endParaRPr>
          </a:p>
          <a:p>
            <a:r>
              <a:rPr lang="en-US" sz="2400" dirty="0">
                <a:ea typeface="Calibri" panose="020F0502020204030204" pitchFamily="34" charset="0"/>
              </a:rPr>
              <a:t>*Monthly credit or debit card payments and monthly direct bill by check </a:t>
            </a:r>
            <a:r>
              <a:rPr lang="en-US" sz="2400" u="sng" dirty="0">
                <a:ea typeface="Calibri" panose="020F0502020204030204" pitchFamily="34" charset="0"/>
              </a:rPr>
              <a:t>do not </a:t>
            </a:r>
            <a:r>
              <a:rPr lang="en-US" sz="2400" dirty="0">
                <a:ea typeface="Calibri" panose="020F0502020204030204" pitchFamily="34" charset="0"/>
              </a:rPr>
              <a:t>receive the $5/month discount. 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869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4D5250-AFBB-49FD-8C94-D3DA551D4908}"/>
              </a:ext>
            </a:extLst>
          </p:cNvPr>
          <p:cNvSpPr/>
          <p:nvPr/>
        </p:nvSpPr>
        <p:spPr>
          <a:xfrm>
            <a:off x="2375555" y="346738"/>
            <a:ext cx="823902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</a:rPr>
              <a:t>Initial and Subsequent Premiums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First premium is always 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</a:rPr>
              <a:t>taken </a:t>
            </a:r>
            <a:r>
              <a:rPr lang="en-US" sz="2000" i="1" u="sng" dirty="0">
                <a:latin typeface="Calibri" panose="020F0502020204030204" pitchFamily="34" charset="0"/>
                <a:ea typeface="Calibri" panose="020F0502020204030204" pitchFamily="34" charset="0"/>
              </a:rPr>
              <a:t>immediately at issue</a:t>
            </a:r>
            <a:r>
              <a:rPr lang="en-US" sz="2000" u="sng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even if the effective date is future and pays for the first month’s premium as a binder. 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</a:rPr>
              <a:t>Issued vs. Effective: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Policies are issued on the date approved. Policies are effective on the date that coverage becomes active.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</a:rPr>
              <a:t>Scheduling subsequent premium deductions for ABW: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Subsequent premium withdrawal date is determined by customer’s choice of withdrawal 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Withdrawal Dates of 1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st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 -10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th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 (for policies that begin on the 1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st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) of the month (grace period) will be deducted in the month the premium is due.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Dates 11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th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-28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th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  will be deducted the month BEFORE the premium is due.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Dates 29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th,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30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th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, 31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</a:rPr>
              <a:t>st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 are not permitted.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Selecting the due date for ABW is recommended (My Account Discussion).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Examples. Questions? 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48863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DE8708-1F63-42AA-AF9F-0A990E6B98CD}"/>
              </a:ext>
            </a:extLst>
          </p:cNvPr>
          <p:cNvSpPr txBox="1"/>
          <p:nvPr/>
        </p:nvSpPr>
        <p:spPr>
          <a:xfrm>
            <a:off x="867266" y="1715678"/>
            <a:ext cx="23755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Application requirements can be found in the </a:t>
            </a:r>
            <a:r>
              <a:rPr lang="en-US" b="1" dirty="0"/>
              <a:t>Underwriting Guidelines </a:t>
            </a:r>
            <a:r>
              <a:rPr lang="en-US" dirty="0"/>
              <a:t>on the Agent Platform</a:t>
            </a:r>
          </a:p>
          <a:p>
            <a:endParaRPr lang="en-US" dirty="0"/>
          </a:p>
          <a:p>
            <a:r>
              <a:rPr lang="en-US" dirty="0"/>
              <a:t>Outstanding/pending requirements can be found in the mobile Agent Assistant app or </a:t>
            </a:r>
            <a:r>
              <a:rPr lang="en-US" b="1" dirty="0"/>
              <a:t>contact Sales Support.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084E8-1034-8DA0-7990-160967A3D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648" y="106392"/>
            <a:ext cx="5128704" cy="66452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7634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415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C46EA7-9607-49BD-B78F-2A991DCFB302}"/>
              </a:ext>
            </a:extLst>
          </p:cNvPr>
          <p:cNvSpPr txBox="1"/>
          <p:nvPr/>
        </p:nvSpPr>
        <p:spPr>
          <a:xfrm>
            <a:off x="505348" y="1922057"/>
            <a:ext cx="26625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r>
              <a:rPr lang="en-US" sz="1600" b="1" dirty="0"/>
              <a:t>NOTE: </a:t>
            </a:r>
            <a:r>
              <a:rPr lang="en-US" sz="1600" u="sng" dirty="0"/>
              <a:t>It is required </a:t>
            </a:r>
            <a:r>
              <a:rPr lang="en-US" sz="1600" dirty="0"/>
              <a:t>to provide your client with the </a:t>
            </a:r>
            <a:r>
              <a:rPr lang="en-US" sz="1600" dirty="0">
                <a:solidFill>
                  <a:srgbClr val="FF0000"/>
                </a:solidFill>
              </a:rPr>
              <a:t>Medicare Supplement Outline of Coverage &amp; Disclosures</a:t>
            </a:r>
            <a:r>
              <a:rPr lang="en-US" sz="1600" dirty="0"/>
              <a:t>, as well as the </a:t>
            </a:r>
            <a:r>
              <a:rPr lang="en-US" sz="1600" dirty="0">
                <a:solidFill>
                  <a:srgbClr val="00B050"/>
                </a:solidFill>
              </a:rPr>
              <a:t>Choosing a Medigap Policy Booklet </a:t>
            </a:r>
            <a:r>
              <a:rPr lang="en-US" sz="1600" dirty="0"/>
              <a:t>Available for download from S3. </a:t>
            </a:r>
          </a:p>
          <a:p>
            <a:endParaRPr lang="en-US" sz="1600" dirty="0"/>
          </a:p>
          <a:p>
            <a:r>
              <a:rPr lang="en-US" sz="1600" dirty="0"/>
              <a:t>Disclosures can be sent with a </a:t>
            </a:r>
            <a:r>
              <a:rPr lang="en-US" sz="1600" b="1" dirty="0">
                <a:solidFill>
                  <a:srgbClr val="FF0000"/>
                </a:solidFill>
              </a:rPr>
              <a:t>push of a button </a:t>
            </a:r>
            <a:r>
              <a:rPr lang="en-US" sz="1600" dirty="0"/>
              <a:t>when taking an electronic application and an email address is provided.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740D3A-D204-8FE8-B6D6-3F76ECBD9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305" y="0"/>
            <a:ext cx="8550381" cy="65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62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610E2-E25C-A599-0FDF-E6E4CFE16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AD1D27-A5AA-5A36-319D-1469EC319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843C20-2B1D-9B5C-AE4D-CDD5C163C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80BBFE-C288-398D-10AD-52BDEC80E951}"/>
              </a:ext>
            </a:extLst>
          </p:cNvPr>
          <p:cNvSpPr txBox="1"/>
          <p:nvPr/>
        </p:nvSpPr>
        <p:spPr>
          <a:xfrm>
            <a:off x="2577520" y="1557363"/>
            <a:ext cx="897031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When?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AEP applications (for clients coming off an MA plan) can be submitted as early as October 1</a:t>
            </a:r>
            <a:r>
              <a:rPr lang="en-US" baseline="30000" dirty="0"/>
              <a:t>st</a:t>
            </a:r>
            <a:r>
              <a:rPr lang="en-US" dirty="0"/>
              <a:t> for a January 1</a:t>
            </a:r>
            <a:r>
              <a:rPr lang="en-US" baseline="30000" dirty="0"/>
              <a:t>st</a:t>
            </a:r>
            <a:r>
              <a:rPr lang="en-US" dirty="0"/>
              <a:t> effective 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No Coverage Overlap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sure that current MA plan is cancelled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replacing an MA plan, proof of current coverage disenrollment is </a:t>
            </a:r>
            <a:r>
              <a:rPr lang="en-US" b="1" u="sng" dirty="0"/>
              <a:t>not required</a:t>
            </a:r>
            <a:r>
              <a:rPr lang="en-US" dirty="0"/>
              <a:t> (unless it is a GI/SEP app)</a:t>
            </a:r>
            <a:r>
              <a:rPr lang="en-US" b="1" u="sng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However, PMIC will send a letter to your client asking for a disenrollment letter, as a “nice to have” to avoid overlapping coverage.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Your client will not lose their PMIC plan if they don’t provide this.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However, if the client submits a disenrollment letter that shows that coverage did not end on December 31</a:t>
            </a:r>
            <a:r>
              <a:rPr lang="en-US" baseline="30000" dirty="0"/>
              <a:t>st</a:t>
            </a:r>
            <a:r>
              <a:rPr lang="en-US" dirty="0"/>
              <a:t>, OEP will be used instead of AEP and </a:t>
            </a:r>
            <a:r>
              <a:rPr lang="en-US" b="1" u="sng" dirty="0"/>
              <a:t>the effective date will be moved. 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9641E58-D016-DA14-6A45-5BC962E64CD1}"/>
              </a:ext>
            </a:extLst>
          </p:cNvPr>
          <p:cNvSpPr txBox="1">
            <a:spLocks/>
          </p:cNvSpPr>
          <p:nvPr/>
        </p:nvSpPr>
        <p:spPr>
          <a:xfrm>
            <a:off x="1814660" y="41436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AEP Apps</a:t>
            </a:r>
          </a:p>
        </p:txBody>
      </p:sp>
    </p:spTree>
    <p:extLst>
      <p:ext uri="{BB962C8B-B14F-4D97-AF65-F5344CB8AC3E}">
        <p14:creationId xmlns:p14="http://schemas.microsoft.com/office/powerpoint/2010/main" val="3960676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9A2C97-FE32-4147-944F-2BE7F7448B89}"/>
              </a:ext>
            </a:extLst>
          </p:cNvPr>
          <p:cNvSpPr txBox="1"/>
          <p:nvPr/>
        </p:nvSpPr>
        <p:spPr>
          <a:xfrm>
            <a:off x="2577520" y="1557363"/>
            <a:ext cx="89703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When?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January 1-March 31 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Within the first 3 months you get Medicare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What can you do?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Switch to another Medicare Advantage Plan with or without drug coverage.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Drop your Medicare Advantage Plan and go back to Original Medicare.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Join a Medicare drug plan</a:t>
            </a:r>
          </a:p>
          <a:p>
            <a:endParaRPr lang="en-US" sz="2800" dirty="0"/>
          </a:p>
          <a:p>
            <a:r>
              <a:rPr lang="en-US" sz="2800" dirty="0"/>
              <a:t>Coverage starts:</a:t>
            </a:r>
            <a:endParaRPr lang="en-US" sz="2800" u="sng" dirty="0"/>
          </a:p>
          <a:p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First of the month after the plan gets your request.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7F0D609-05BD-4C36-9BEE-29FB71E4F638}"/>
              </a:ext>
            </a:extLst>
          </p:cNvPr>
          <p:cNvSpPr txBox="1">
            <a:spLocks/>
          </p:cNvSpPr>
          <p:nvPr/>
        </p:nvSpPr>
        <p:spPr>
          <a:xfrm>
            <a:off x="1814660" y="41436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Medicare Advantage OEP</a:t>
            </a:r>
          </a:p>
        </p:txBody>
      </p:sp>
    </p:spTree>
    <p:extLst>
      <p:ext uri="{BB962C8B-B14F-4D97-AF65-F5344CB8AC3E}">
        <p14:creationId xmlns:p14="http://schemas.microsoft.com/office/powerpoint/2010/main" val="1392613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32E7EF-9F70-447A-9673-3E092436C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7273"/>
            <a:ext cx="12192000" cy="5586105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CD3C50A1-261E-4B56-B371-18D1D035299F}"/>
              </a:ext>
            </a:extLst>
          </p:cNvPr>
          <p:cNvSpPr/>
          <p:nvPr/>
        </p:nvSpPr>
        <p:spPr>
          <a:xfrm rot="20369125">
            <a:off x="10358726" y="2077434"/>
            <a:ext cx="1254148" cy="395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Log In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CBED3C-B02F-48FC-8BE1-0B9D88AB576F}"/>
              </a:ext>
            </a:extLst>
          </p:cNvPr>
          <p:cNvSpPr txBox="1"/>
          <p:nvPr/>
        </p:nvSpPr>
        <p:spPr>
          <a:xfrm>
            <a:off x="3180837" y="240471"/>
            <a:ext cx="6245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Let’s Take a Med supp e-App!</a:t>
            </a:r>
          </a:p>
        </p:txBody>
      </p:sp>
    </p:spTree>
    <p:extLst>
      <p:ext uri="{BB962C8B-B14F-4D97-AF65-F5344CB8AC3E}">
        <p14:creationId xmlns:p14="http://schemas.microsoft.com/office/powerpoint/2010/main" val="202774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91520F-DB56-4BE0-9B88-2EF046B9D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04" y="1925028"/>
            <a:ext cx="10112616" cy="4359018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82643268-2547-4AFF-BD70-7F322C99A4EF}"/>
              </a:ext>
            </a:extLst>
          </p:cNvPr>
          <p:cNvSpPr/>
          <p:nvPr/>
        </p:nvSpPr>
        <p:spPr>
          <a:xfrm>
            <a:off x="2750444" y="4203778"/>
            <a:ext cx="1277771" cy="395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Click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4A0533-E6B7-4F65-AA18-08E414C471FA}"/>
              </a:ext>
            </a:extLst>
          </p:cNvPr>
          <p:cNvSpPr/>
          <p:nvPr/>
        </p:nvSpPr>
        <p:spPr>
          <a:xfrm>
            <a:off x="2927945" y="878105"/>
            <a:ext cx="6204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Bookmark: </a:t>
            </a:r>
            <a:r>
              <a:rPr lang="en-US" dirty="0">
                <a:hlinkClick r:id="rId5"/>
              </a:rPr>
              <a:t>https://portal.physiciansmutual.com/eselfcare/login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5462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9E1BBD-B691-4B5E-9994-418092480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1694" y="0"/>
            <a:ext cx="5418290" cy="5502117"/>
          </a:xfrm>
          <a:prstGeom prst="rect">
            <a:avLst/>
          </a:prstGeom>
        </p:spPr>
      </p:pic>
      <p:sp>
        <p:nvSpPr>
          <p:cNvPr id="12" name="Arrow: Curved Down 11">
            <a:extLst>
              <a:ext uri="{FF2B5EF4-FFF2-40B4-BE49-F238E27FC236}">
                <a16:creationId xmlns:a16="http://schemas.microsoft.com/office/drawing/2014/main" id="{50D4C0EA-3420-4543-B9C9-ECA42C90C96D}"/>
              </a:ext>
            </a:extLst>
          </p:cNvPr>
          <p:cNvSpPr/>
          <p:nvPr/>
        </p:nvSpPr>
        <p:spPr>
          <a:xfrm rot="1739966" flipH="1">
            <a:off x="8127729" y="3702591"/>
            <a:ext cx="1524508" cy="788306"/>
          </a:xfrm>
          <a:prstGeom prst="curvedDownArrow">
            <a:avLst>
              <a:gd name="adj1" fmla="val 31284"/>
              <a:gd name="adj2" fmla="val 70868"/>
              <a:gd name="adj3" fmla="val 43429"/>
            </a:avLst>
          </a:prstGeom>
          <a:solidFill>
            <a:srgbClr val="FFD797"/>
          </a:solidFill>
          <a:ln>
            <a:solidFill>
              <a:srgbClr val="FDB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C486DE2-38F9-4456-9484-6D0F98979E08}"/>
              </a:ext>
            </a:extLst>
          </p:cNvPr>
          <p:cNvSpPr/>
          <p:nvPr/>
        </p:nvSpPr>
        <p:spPr>
          <a:xfrm>
            <a:off x="6596730" y="4096745"/>
            <a:ext cx="2016715" cy="533400"/>
          </a:xfrm>
          <a:prstGeom prst="ellipse">
            <a:avLst/>
          </a:prstGeom>
          <a:noFill/>
          <a:ln>
            <a:solidFill>
              <a:srgbClr val="FDB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79161BB-1658-4A73-A605-BD8972FAF715}"/>
              </a:ext>
            </a:extLst>
          </p:cNvPr>
          <p:cNvSpPr txBox="1">
            <a:spLocks/>
          </p:cNvSpPr>
          <p:nvPr/>
        </p:nvSpPr>
        <p:spPr>
          <a:xfrm>
            <a:off x="2903405" y="5085665"/>
            <a:ext cx="6554867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Your Username is your NPN. </a:t>
            </a:r>
            <a:br>
              <a:rPr lang="en-US" sz="2400" dirty="0"/>
            </a:br>
            <a:r>
              <a:rPr lang="en-US" sz="2400" dirty="0"/>
              <a:t>The first time you log in click Forgot Password to create a password via email link. </a:t>
            </a:r>
          </a:p>
        </p:txBody>
      </p:sp>
    </p:spTree>
    <p:extLst>
      <p:ext uri="{BB962C8B-B14F-4D97-AF65-F5344CB8AC3E}">
        <p14:creationId xmlns:p14="http://schemas.microsoft.com/office/powerpoint/2010/main" val="2434417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4242D1-734A-4B23-AE36-AD1384FF9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263" y="456338"/>
            <a:ext cx="6759526" cy="6104149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82643268-2547-4AFF-BD70-7F322C99A4EF}"/>
              </a:ext>
            </a:extLst>
          </p:cNvPr>
          <p:cNvSpPr/>
          <p:nvPr/>
        </p:nvSpPr>
        <p:spPr>
          <a:xfrm>
            <a:off x="2689609" y="5438689"/>
            <a:ext cx="1277771" cy="395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67304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398D23-59A6-4EFB-9BD2-C5BA63E2C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52783"/>
            <a:ext cx="12192000" cy="4317560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DFF7C7EA-69B8-4193-A703-92CE0A49967E}"/>
              </a:ext>
            </a:extLst>
          </p:cNvPr>
          <p:cNvSpPr/>
          <p:nvPr/>
        </p:nvSpPr>
        <p:spPr>
          <a:xfrm rot="1207705">
            <a:off x="3933947" y="5155653"/>
            <a:ext cx="1277771" cy="395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Write App</a:t>
            </a:r>
          </a:p>
        </p:txBody>
      </p:sp>
    </p:spTree>
    <p:extLst>
      <p:ext uri="{BB962C8B-B14F-4D97-AF65-F5344CB8AC3E}">
        <p14:creationId xmlns:p14="http://schemas.microsoft.com/office/powerpoint/2010/main" val="2908920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931D23-9286-4293-BAA2-4369B5B50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265" y="-185645"/>
            <a:ext cx="9639910" cy="6630719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F3FFC744-21E4-47FC-890A-8F73D9CA28B5}"/>
              </a:ext>
            </a:extLst>
          </p:cNvPr>
          <p:cNvSpPr/>
          <p:nvPr/>
        </p:nvSpPr>
        <p:spPr>
          <a:xfrm rot="1280996">
            <a:off x="10130475" y="678015"/>
            <a:ext cx="1657350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Select State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EAC75ED3-213B-40BA-9C31-21DBB3FF82E3}"/>
              </a:ext>
            </a:extLst>
          </p:cNvPr>
          <p:cNvSpPr/>
          <p:nvPr/>
        </p:nvSpPr>
        <p:spPr>
          <a:xfrm rot="781908">
            <a:off x="5253861" y="2454879"/>
            <a:ext cx="1684279" cy="38837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Enter NPN #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BCA86E0F-333C-4788-AA4B-2BD07E6D5FBC}"/>
              </a:ext>
            </a:extLst>
          </p:cNvPr>
          <p:cNvSpPr/>
          <p:nvPr/>
        </p:nvSpPr>
        <p:spPr>
          <a:xfrm>
            <a:off x="5919761" y="4208935"/>
            <a:ext cx="2007281" cy="40607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Select In-Person or Remote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108ACECE-20AF-4421-9018-C8A1D9741C3F}"/>
              </a:ext>
            </a:extLst>
          </p:cNvPr>
          <p:cNvSpPr/>
          <p:nvPr/>
        </p:nvSpPr>
        <p:spPr>
          <a:xfrm>
            <a:off x="2928677" y="5874068"/>
            <a:ext cx="1586206" cy="40757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Health or Life</a:t>
            </a:r>
          </a:p>
        </p:txBody>
      </p:sp>
    </p:spTree>
    <p:extLst>
      <p:ext uri="{BB962C8B-B14F-4D97-AF65-F5344CB8AC3E}">
        <p14:creationId xmlns:p14="http://schemas.microsoft.com/office/powerpoint/2010/main" val="1104445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B3AE3B-C794-4128-AB39-9D115D627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636" y="144495"/>
            <a:ext cx="7026249" cy="65690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B5F68105-601C-4BDD-8C6C-36F5AA322F75}"/>
              </a:ext>
            </a:extLst>
          </p:cNvPr>
          <p:cNvSpPr/>
          <p:nvPr/>
        </p:nvSpPr>
        <p:spPr>
          <a:xfrm rot="1280996">
            <a:off x="8107644" y="482512"/>
            <a:ext cx="1817505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Select Product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2AC56D4-BC78-4AB9-AB73-F00187491CE1}"/>
              </a:ext>
            </a:extLst>
          </p:cNvPr>
          <p:cNvSpPr/>
          <p:nvPr/>
        </p:nvSpPr>
        <p:spPr>
          <a:xfrm rot="1207705">
            <a:off x="2174533" y="3855528"/>
            <a:ext cx="1586206" cy="40757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Signature Type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9CBCA82-B00A-408C-A819-83794630C22A}"/>
              </a:ext>
            </a:extLst>
          </p:cNvPr>
          <p:cNvSpPr/>
          <p:nvPr/>
        </p:nvSpPr>
        <p:spPr>
          <a:xfrm rot="1207705">
            <a:off x="2174533" y="4318647"/>
            <a:ext cx="1586206" cy="40757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Delivery Type</a:t>
            </a: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A890D5B4-89E0-489B-A607-44B25D70418B}"/>
              </a:ext>
            </a:extLst>
          </p:cNvPr>
          <p:cNvSpPr/>
          <p:nvPr/>
        </p:nvSpPr>
        <p:spPr>
          <a:xfrm rot="20506330">
            <a:off x="8719024" y="5856845"/>
            <a:ext cx="1975902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Send Documents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5431F6-AD2A-49DC-9487-736E6F5566FD}"/>
              </a:ext>
            </a:extLst>
          </p:cNvPr>
          <p:cNvSpPr txBox="1"/>
          <p:nvPr/>
        </p:nvSpPr>
        <p:spPr>
          <a:xfrm>
            <a:off x="1027522" y="1555423"/>
            <a:ext cx="2007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Dental Training to see a dental app</a:t>
            </a:r>
          </a:p>
        </p:txBody>
      </p:sp>
    </p:spTree>
    <p:extLst>
      <p:ext uri="{BB962C8B-B14F-4D97-AF65-F5344CB8AC3E}">
        <p14:creationId xmlns:p14="http://schemas.microsoft.com/office/powerpoint/2010/main" val="2637730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93DD63F-72EC-4851-904F-B2387AFD4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691" y="717845"/>
            <a:ext cx="7778551" cy="2497854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33D08666-5296-4DCB-A071-D367B7D336B4}"/>
              </a:ext>
            </a:extLst>
          </p:cNvPr>
          <p:cNvSpPr/>
          <p:nvPr/>
        </p:nvSpPr>
        <p:spPr>
          <a:xfrm rot="20506330">
            <a:off x="8677151" y="2266275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C87136-F70C-48BF-93F1-E7E6351C5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2679" y="3316764"/>
            <a:ext cx="7387234" cy="3183882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E13AC980-FAED-480B-B394-75D12B794E9D}"/>
              </a:ext>
            </a:extLst>
          </p:cNvPr>
          <p:cNvSpPr/>
          <p:nvPr/>
        </p:nvSpPr>
        <p:spPr>
          <a:xfrm rot="20506330">
            <a:off x="6966592" y="5793371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3099107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E3A0B5-641A-4F6E-B6E9-E7D5B373A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9353" y="296908"/>
            <a:ext cx="4313294" cy="6264183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9A63E00B-0CEC-488E-BF63-AD32244CCBA9}"/>
              </a:ext>
            </a:extLst>
          </p:cNvPr>
          <p:cNvSpPr/>
          <p:nvPr/>
        </p:nvSpPr>
        <p:spPr>
          <a:xfrm>
            <a:off x="5924523" y="3331504"/>
            <a:ext cx="2474759" cy="36908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for HH Disc Rules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8B1D52-F995-4E0F-AE46-128EA6E1AC44}"/>
              </a:ext>
            </a:extLst>
          </p:cNvPr>
          <p:cNvSpPr txBox="1"/>
          <p:nvPr/>
        </p:nvSpPr>
        <p:spPr>
          <a:xfrm>
            <a:off x="8597246" y="3054379"/>
            <a:ext cx="2894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Household Discount rules vary by state. See state product summary for more. </a:t>
            </a:r>
          </a:p>
        </p:txBody>
      </p:sp>
    </p:spTree>
    <p:extLst>
      <p:ext uri="{BB962C8B-B14F-4D97-AF65-F5344CB8AC3E}">
        <p14:creationId xmlns:p14="http://schemas.microsoft.com/office/powerpoint/2010/main" val="2287111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231126-BF3B-4DBD-B3B5-CC3F085D3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7812" y="1074656"/>
            <a:ext cx="6790190" cy="473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48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B24EC5-0D11-4E2D-BF18-C7CC23390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020" y="677941"/>
            <a:ext cx="9602032" cy="5502117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908B8A84-F0EC-457D-88A9-AE2747ECCCE5}"/>
              </a:ext>
            </a:extLst>
          </p:cNvPr>
          <p:cNvSpPr/>
          <p:nvPr/>
        </p:nvSpPr>
        <p:spPr>
          <a:xfrm>
            <a:off x="3756360" y="927669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26B40DE-B035-45B3-8530-5CEE7468F50A}"/>
              </a:ext>
            </a:extLst>
          </p:cNvPr>
          <p:cNvSpPr/>
          <p:nvPr/>
        </p:nvSpPr>
        <p:spPr>
          <a:xfrm rot="1207705">
            <a:off x="604141" y="3227805"/>
            <a:ext cx="1300218" cy="4422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Select Plan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846E9BA-28C1-4570-9849-EC9F17614B36}"/>
              </a:ext>
            </a:extLst>
          </p:cNvPr>
          <p:cNvSpPr/>
          <p:nvPr/>
        </p:nvSpPr>
        <p:spPr>
          <a:xfrm rot="1207705">
            <a:off x="376155" y="4348146"/>
            <a:ext cx="1462712" cy="4439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Optional Rider</a:t>
            </a: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2D442F21-13E7-4150-8BA6-995B7FBBB864}"/>
              </a:ext>
            </a:extLst>
          </p:cNvPr>
          <p:cNvSpPr/>
          <p:nvPr/>
        </p:nvSpPr>
        <p:spPr>
          <a:xfrm>
            <a:off x="4691299" y="5701731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2828231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5B5A1B-8ADD-403C-A829-14B17EBBE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615" y="171167"/>
            <a:ext cx="5890770" cy="6515665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3621B0EF-7054-4DA5-A5BC-86620A12CDB6}"/>
              </a:ext>
            </a:extLst>
          </p:cNvPr>
          <p:cNvSpPr/>
          <p:nvPr/>
        </p:nvSpPr>
        <p:spPr>
          <a:xfrm>
            <a:off x="1913641" y="2415293"/>
            <a:ext cx="1308238" cy="3690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Check Box</a:t>
            </a:r>
          </a:p>
        </p:txBody>
      </p:sp>
    </p:spTree>
    <p:extLst>
      <p:ext uri="{BB962C8B-B14F-4D97-AF65-F5344CB8AC3E}">
        <p14:creationId xmlns:p14="http://schemas.microsoft.com/office/powerpoint/2010/main" val="3795520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4E3AF1-500F-4386-A762-A5D0F1FC9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749" y="522930"/>
            <a:ext cx="8359864" cy="5944115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3CD380E6-2627-4E20-9B35-C21C4F9645B4}"/>
              </a:ext>
            </a:extLst>
          </p:cNvPr>
          <p:cNvSpPr/>
          <p:nvPr/>
        </p:nvSpPr>
        <p:spPr>
          <a:xfrm>
            <a:off x="820131" y="3994045"/>
            <a:ext cx="1121233" cy="3690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Optional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6BA6AA1-F37F-476E-90E2-4ED79A7121A4}"/>
              </a:ext>
            </a:extLst>
          </p:cNvPr>
          <p:cNvSpPr/>
          <p:nvPr/>
        </p:nvSpPr>
        <p:spPr>
          <a:xfrm>
            <a:off x="735292" y="5827129"/>
            <a:ext cx="1206072" cy="3690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Unavailable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D021B9-9359-421F-9B6C-4F0901C15906}"/>
              </a:ext>
            </a:extLst>
          </p:cNvPr>
          <p:cNvSpPr txBox="1"/>
          <p:nvPr/>
        </p:nvSpPr>
        <p:spPr>
          <a:xfrm>
            <a:off x="7682845" y="5057562"/>
            <a:ext cx="3943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No need to wait for Medicare #!</a:t>
            </a:r>
          </a:p>
        </p:txBody>
      </p:sp>
    </p:spTree>
    <p:extLst>
      <p:ext uri="{BB962C8B-B14F-4D97-AF65-F5344CB8AC3E}">
        <p14:creationId xmlns:p14="http://schemas.microsoft.com/office/powerpoint/2010/main" val="928590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AD18B2-8E03-4F5F-924A-011EBD512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016" y="449192"/>
            <a:ext cx="5975835" cy="5678232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76275191-0400-43DA-8955-F3F222B13A1E}"/>
              </a:ext>
            </a:extLst>
          </p:cNvPr>
          <p:cNvSpPr/>
          <p:nvPr/>
        </p:nvSpPr>
        <p:spPr>
          <a:xfrm>
            <a:off x="1682245" y="5448116"/>
            <a:ext cx="1277771" cy="395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803195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772C07-0F73-4DD8-B721-15BBB189C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941" y="806328"/>
            <a:ext cx="8421980" cy="5791667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FA72DC35-19AD-4A86-821A-4F2D8FE54CB8}"/>
              </a:ext>
            </a:extLst>
          </p:cNvPr>
          <p:cNvSpPr/>
          <p:nvPr/>
        </p:nvSpPr>
        <p:spPr>
          <a:xfrm rot="20506330">
            <a:off x="5882509" y="5736812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61066EB-0D9C-4F6F-92BA-FD2E0C7678D7}"/>
              </a:ext>
            </a:extLst>
          </p:cNvPr>
          <p:cNvSpPr/>
          <p:nvPr/>
        </p:nvSpPr>
        <p:spPr>
          <a:xfrm>
            <a:off x="537329" y="3912125"/>
            <a:ext cx="1404036" cy="45100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Enter Info</a:t>
            </a:r>
          </a:p>
        </p:txBody>
      </p:sp>
    </p:spTree>
    <p:extLst>
      <p:ext uri="{BB962C8B-B14F-4D97-AF65-F5344CB8AC3E}">
        <p14:creationId xmlns:p14="http://schemas.microsoft.com/office/powerpoint/2010/main" val="3320940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9CB447-8131-4334-BFF9-6806C4E4D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1138" y="277857"/>
            <a:ext cx="8855207" cy="63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7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3FFF5A-9BF0-474A-9E4D-13B072FA9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166" y="209973"/>
            <a:ext cx="8390347" cy="6492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8AB34C-01DD-4936-88D1-967C454D091B}"/>
              </a:ext>
            </a:extLst>
          </p:cNvPr>
          <p:cNvSpPr txBox="1"/>
          <p:nvPr/>
        </p:nvSpPr>
        <p:spPr>
          <a:xfrm>
            <a:off x="182498" y="2337847"/>
            <a:ext cx="2189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questions #5-8, about existing coverage, only one can be answered Yes. </a:t>
            </a:r>
          </a:p>
        </p:txBody>
      </p:sp>
    </p:spTree>
    <p:extLst>
      <p:ext uri="{BB962C8B-B14F-4D97-AF65-F5344CB8AC3E}">
        <p14:creationId xmlns:p14="http://schemas.microsoft.com/office/powerpoint/2010/main" val="456143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913F0E-E101-4D8C-81D4-86F5B7F56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935" y="304529"/>
            <a:ext cx="9411516" cy="6248942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1F59BB69-4E76-414E-B416-0119410A6991}"/>
              </a:ext>
            </a:extLst>
          </p:cNvPr>
          <p:cNvSpPr/>
          <p:nvPr/>
        </p:nvSpPr>
        <p:spPr>
          <a:xfrm rot="20506330">
            <a:off x="7306496" y="619221"/>
            <a:ext cx="1978983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Cannot Overlap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62BF2143-E5C3-4D42-9AA6-8CABB947D6BD}"/>
              </a:ext>
            </a:extLst>
          </p:cNvPr>
          <p:cNvSpPr/>
          <p:nvPr/>
        </p:nvSpPr>
        <p:spPr>
          <a:xfrm rot="20506330">
            <a:off x="6561237" y="5836975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2818040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9379B5-5D0C-4AF5-AFDA-3C1412556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355" y="475994"/>
            <a:ext cx="5639289" cy="5906012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BB239DBD-3B66-4074-A09C-DF5321B6E280}"/>
              </a:ext>
            </a:extLst>
          </p:cNvPr>
          <p:cNvSpPr/>
          <p:nvPr/>
        </p:nvSpPr>
        <p:spPr>
          <a:xfrm rot="20506330">
            <a:off x="7739590" y="5540763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1458029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C6115D-F360-4F5C-860F-8F1C8C5E2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6694" y="804498"/>
            <a:ext cx="5867908" cy="5456393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6D207B48-2ED4-4D82-9AA8-54914AE50D71}"/>
              </a:ext>
            </a:extLst>
          </p:cNvPr>
          <p:cNvSpPr/>
          <p:nvPr/>
        </p:nvSpPr>
        <p:spPr>
          <a:xfrm rot="20506330">
            <a:off x="6231301" y="5190057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6698421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C1F77D-E72C-4858-8ADC-ADB06FB6B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7659" y="669304"/>
            <a:ext cx="8263166" cy="5674936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F99E27EF-D5BD-4956-897F-E4D28A8524B3}"/>
              </a:ext>
            </a:extLst>
          </p:cNvPr>
          <p:cNvSpPr/>
          <p:nvPr/>
        </p:nvSpPr>
        <p:spPr>
          <a:xfrm rot="20506330">
            <a:off x="5976776" y="2737518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Enter Twice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02CE2-36A5-4701-9C22-842C9E93053E}"/>
              </a:ext>
            </a:extLst>
          </p:cNvPr>
          <p:cNvSpPr txBox="1"/>
          <p:nvPr/>
        </p:nvSpPr>
        <p:spPr>
          <a:xfrm>
            <a:off x="131975" y="4459037"/>
            <a:ext cx="1945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always add this at a later date.</a:t>
            </a:r>
          </a:p>
        </p:txBody>
      </p:sp>
    </p:spTree>
    <p:extLst>
      <p:ext uri="{BB962C8B-B14F-4D97-AF65-F5344CB8AC3E}">
        <p14:creationId xmlns:p14="http://schemas.microsoft.com/office/powerpoint/2010/main" val="3780316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0B3EB7-2DB2-4588-AE20-F2D87962B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766" y="483615"/>
            <a:ext cx="4008467" cy="58907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992CE4-9995-4B1E-84E7-D645E146DFAA}"/>
              </a:ext>
            </a:extLst>
          </p:cNvPr>
          <p:cNvSpPr txBox="1"/>
          <p:nvPr/>
        </p:nvSpPr>
        <p:spPr>
          <a:xfrm>
            <a:off x="1102936" y="1687398"/>
            <a:ext cx="2492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Illinois apps only</a:t>
            </a:r>
          </a:p>
        </p:txBody>
      </p:sp>
    </p:spTree>
    <p:extLst>
      <p:ext uri="{BB962C8B-B14F-4D97-AF65-F5344CB8AC3E}">
        <p14:creationId xmlns:p14="http://schemas.microsoft.com/office/powerpoint/2010/main" val="3023699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2E9793-8856-4E5A-AAB2-12C1B8BDE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217" y="514097"/>
            <a:ext cx="5151566" cy="58298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1F9AC2-37F1-48CA-AB63-FA1B8691A2AC}"/>
              </a:ext>
            </a:extLst>
          </p:cNvPr>
          <p:cNvSpPr txBox="1"/>
          <p:nvPr/>
        </p:nvSpPr>
        <p:spPr>
          <a:xfrm>
            <a:off x="763571" y="2494875"/>
            <a:ext cx="2492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Illinois apps only</a:t>
            </a:r>
          </a:p>
        </p:txBody>
      </p:sp>
    </p:spTree>
    <p:extLst>
      <p:ext uri="{BB962C8B-B14F-4D97-AF65-F5344CB8AC3E}">
        <p14:creationId xmlns:p14="http://schemas.microsoft.com/office/powerpoint/2010/main" val="1812189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66887B-9B16-4F92-A2E3-3AC8CEB967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802" y="1058974"/>
            <a:ext cx="5014395" cy="47400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21F40F-E8D9-4901-894F-9632C088887D}"/>
              </a:ext>
            </a:extLst>
          </p:cNvPr>
          <p:cNvSpPr txBox="1"/>
          <p:nvPr/>
        </p:nvSpPr>
        <p:spPr>
          <a:xfrm>
            <a:off x="670610" y="2055044"/>
            <a:ext cx="2492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Illinois apps only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F891C3A0-6929-4AA8-AA5F-C6309E19BD13}"/>
              </a:ext>
            </a:extLst>
          </p:cNvPr>
          <p:cNvSpPr/>
          <p:nvPr/>
        </p:nvSpPr>
        <p:spPr>
          <a:xfrm rot="20506330">
            <a:off x="7956405" y="4982667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BE029397-3DF4-40B4-AC83-E7E02DF621BC}"/>
              </a:ext>
            </a:extLst>
          </p:cNvPr>
          <p:cNvSpPr/>
          <p:nvPr/>
        </p:nvSpPr>
        <p:spPr>
          <a:xfrm rot="20506330">
            <a:off x="8309872" y="3425382"/>
            <a:ext cx="1624784" cy="55119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Sign Here</a:t>
            </a:r>
          </a:p>
        </p:txBody>
      </p:sp>
    </p:spTree>
    <p:extLst>
      <p:ext uri="{BB962C8B-B14F-4D97-AF65-F5344CB8AC3E}">
        <p14:creationId xmlns:p14="http://schemas.microsoft.com/office/powerpoint/2010/main" val="1201988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58AF7ED-56DE-47E4-90DA-544424027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9666" y="281667"/>
            <a:ext cx="5852667" cy="629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19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8DAF2A-8869-414F-B42C-E7049C226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03322"/>
            <a:ext cx="12192000" cy="58546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EC113E-CCE1-4EDB-89C6-0E004AFAEA82}"/>
              </a:ext>
            </a:extLst>
          </p:cNvPr>
          <p:cNvSpPr txBox="1"/>
          <p:nvPr/>
        </p:nvSpPr>
        <p:spPr>
          <a:xfrm>
            <a:off x="7070103" y="1571545"/>
            <a:ext cx="4656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Review Information. Select Edit or back arrow within the e-App if changes are necessary. Never click the browser back arrow! </a:t>
            </a:r>
          </a:p>
        </p:txBody>
      </p:sp>
    </p:spTree>
    <p:extLst>
      <p:ext uri="{BB962C8B-B14F-4D97-AF65-F5344CB8AC3E}">
        <p14:creationId xmlns:p14="http://schemas.microsoft.com/office/powerpoint/2010/main" val="4240977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82319E-8589-4C53-8C99-012254251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7702" y="152116"/>
            <a:ext cx="6416596" cy="6553768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17C2CDCC-8DD5-4336-8C42-009E573DC16F}"/>
              </a:ext>
            </a:extLst>
          </p:cNvPr>
          <p:cNvSpPr/>
          <p:nvPr/>
        </p:nvSpPr>
        <p:spPr>
          <a:xfrm rot="20506330">
            <a:off x="7499167" y="2510982"/>
            <a:ext cx="1624784" cy="55119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Sign Here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9A27F91E-C2AC-4FE3-8F97-B72E6AC0BE5E}"/>
              </a:ext>
            </a:extLst>
          </p:cNvPr>
          <p:cNvSpPr/>
          <p:nvPr/>
        </p:nvSpPr>
        <p:spPr>
          <a:xfrm rot="20506330">
            <a:off x="7230541" y="5915921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2D4CFFD-08A7-4252-8E28-AB1A9F2DE598}"/>
              </a:ext>
            </a:extLst>
          </p:cNvPr>
          <p:cNvSpPr/>
          <p:nvPr/>
        </p:nvSpPr>
        <p:spPr>
          <a:xfrm>
            <a:off x="1609931" y="1724529"/>
            <a:ext cx="1277771" cy="395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Click Here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906C6F1-C7DF-465A-AFC1-F311B9A22A17}"/>
              </a:ext>
            </a:extLst>
          </p:cNvPr>
          <p:cNvSpPr/>
          <p:nvPr/>
        </p:nvSpPr>
        <p:spPr>
          <a:xfrm>
            <a:off x="1688199" y="4067288"/>
            <a:ext cx="1121233" cy="3690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Optional</a:t>
            </a:r>
          </a:p>
        </p:txBody>
      </p:sp>
    </p:spTree>
    <p:extLst>
      <p:ext uri="{BB962C8B-B14F-4D97-AF65-F5344CB8AC3E}">
        <p14:creationId xmlns:p14="http://schemas.microsoft.com/office/powerpoint/2010/main" val="42125109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C72352-20A2-4EC6-B40A-185024927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997" y="693182"/>
            <a:ext cx="8137184" cy="580188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D81338C1-7065-4C81-BC28-DD5C9F286794}"/>
              </a:ext>
            </a:extLst>
          </p:cNvPr>
          <p:cNvSpPr/>
          <p:nvPr/>
        </p:nvSpPr>
        <p:spPr>
          <a:xfrm>
            <a:off x="641024" y="5147036"/>
            <a:ext cx="1517158" cy="4698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This is Allowed</a:t>
            </a:r>
          </a:p>
        </p:txBody>
      </p:sp>
    </p:spTree>
    <p:extLst>
      <p:ext uri="{BB962C8B-B14F-4D97-AF65-F5344CB8AC3E}">
        <p14:creationId xmlns:p14="http://schemas.microsoft.com/office/powerpoint/2010/main" val="34379314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712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484D03-8480-4432-8939-C6BEFD5B3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708" y="571252"/>
            <a:ext cx="5738357" cy="5715495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578E0B53-960C-405D-9D2E-D0A6A0378A18}"/>
              </a:ext>
            </a:extLst>
          </p:cNvPr>
          <p:cNvSpPr/>
          <p:nvPr/>
        </p:nvSpPr>
        <p:spPr>
          <a:xfrm>
            <a:off x="1696825" y="2431902"/>
            <a:ext cx="1321762" cy="44846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Optional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45599D01-8D79-4BB1-83DD-903B2C3CDEB3}"/>
              </a:ext>
            </a:extLst>
          </p:cNvPr>
          <p:cNvSpPr/>
          <p:nvPr/>
        </p:nvSpPr>
        <p:spPr>
          <a:xfrm rot="20506330">
            <a:off x="7607613" y="5519996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17383150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3D948A-7E0D-447E-A42B-AF52E4DCE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285" y="719855"/>
            <a:ext cx="4953429" cy="5418290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DB4B0C9F-6D16-4420-A35B-B13D1DBAD234}"/>
              </a:ext>
            </a:extLst>
          </p:cNvPr>
          <p:cNvSpPr/>
          <p:nvPr/>
        </p:nvSpPr>
        <p:spPr>
          <a:xfrm rot="20506330">
            <a:off x="8394713" y="5113100"/>
            <a:ext cx="1624784" cy="55119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Sign Here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34E6487-E492-4C51-9DF4-3067748D39F3}"/>
              </a:ext>
            </a:extLst>
          </p:cNvPr>
          <p:cNvSpPr/>
          <p:nvPr/>
        </p:nvSpPr>
        <p:spPr>
          <a:xfrm>
            <a:off x="2492679" y="4363126"/>
            <a:ext cx="1277771" cy="395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23783183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EEEB7C-E149-483D-B931-E559F3934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561" y="1192336"/>
            <a:ext cx="5044877" cy="447332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285645DF-54AC-46A4-9289-B1EBEEDDDABA}"/>
              </a:ext>
            </a:extLst>
          </p:cNvPr>
          <p:cNvSpPr/>
          <p:nvPr/>
        </p:nvSpPr>
        <p:spPr>
          <a:xfrm>
            <a:off x="2180561" y="2959439"/>
            <a:ext cx="1277771" cy="395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Paperless?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8160F-4BF5-42BF-B9AC-3E98DEB385FA}"/>
              </a:ext>
            </a:extLst>
          </p:cNvPr>
          <p:cNvSpPr txBox="1"/>
          <p:nvPr/>
        </p:nvSpPr>
        <p:spPr>
          <a:xfrm>
            <a:off x="849813" y="3453123"/>
            <a:ext cx="22614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yes if customer does </a:t>
            </a:r>
            <a:r>
              <a:rPr lang="en-US" u="sng" dirty="0"/>
              <a:t>not</a:t>
            </a:r>
            <a:r>
              <a:rPr lang="en-US" dirty="0"/>
              <a:t> want to sign via DocuSign. IVR (interactive voice recording) involves a 3-way call for voice signature.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9BDD58B-4F22-4CE6-B94F-6F4397F41921}"/>
              </a:ext>
            </a:extLst>
          </p:cNvPr>
          <p:cNvSpPr/>
          <p:nvPr/>
        </p:nvSpPr>
        <p:spPr>
          <a:xfrm>
            <a:off x="2648932" y="4072378"/>
            <a:ext cx="924629" cy="2342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B0A75CA3-AE3F-4ADE-9203-81FEA5C00C3D}"/>
              </a:ext>
            </a:extLst>
          </p:cNvPr>
          <p:cNvSpPr/>
          <p:nvPr/>
        </p:nvSpPr>
        <p:spPr>
          <a:xfrm rot="20506330">
            <a:off x="8418318" y="4784606"/>
            <a:ext cx="1624784" cy="4572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Submit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2CCFD0-94CD-4252-AA77-B8B512B86752}"/>
              </a:ext>
            </a:extLst>
          </p:cNvPr>
          <p:cNvSpPr txBox="1"/>
          <p:nvPr/>
        </p:nvSpPr>
        <p:spPr>
          <a:xfrm>
            <a:off x="7089754" y="3420194"/>
            <a:ext cx="3981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using DocuSign, </a:t>
            </a:r>
            <a:r>
              <a:rPr lang="en-US" b="1" dirty="0"/>
              <a:t>remind client </a:t>
            </a:r>
            <a:r>
              <a:rPr lang="en-US" dirty="0"/>
              <a:t>to enter the </a:t>
            </a:r>
            <a:r>
              <a:rPr lang="en-US" b="1" dirty="0">
                <a:solidFill>
                  <a:srgbClr val="FF0000"/>
                </a:solidFill>
              </a:rPr>
              <a:t>last 4 digits of their phone number </a:t>
            </a:r>
            <a:r>
              <a:rPr lang="en-US" dirty="0"/>
              <a:t>for the access code. </a:t>
            </a:r>
          </a:p>
        </p:txBody>
      </p:sp>
    </p:spTree>
    <p:extLst>
      <p:ext uri="{BB962C8B-B14F-4D97-AF65-F5344CB8AC3E}">
        <p14:creationId xmlns:p14="http://schemas.microsoft.com/office/powerpoint/2010/main" val="19005445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7531DE4-52B8-4238-92BB-5C9A159C2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003" y="1366886"/>
            <a:ext cx="8595925" cy="51187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FD84AD-68B8-4F5B-AE0F-262794514A79}"/>
              </a:ext>
            </a:extLst>
          </p:cNvPr>
          <p:cNvSpPr txBox="1"/>
          <p:nvPr/>
        </p:nvSpPr>
        <p:spPr>
          <a:xfrm>
            <a:off x="2066740" y="704321"/>
            <a:ext cx="8293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If the client will sign via IVR, the number and script will appear in the e-app</a:t>
            </a:r>
          </a:p>
        </p:txBody>
      </p:sp>
    </p:spTree>
    <p:extLst>
      <p:ext uri="{BB962C8B-B14F-4D97-AF65-F5344CB8AC3E}">
        <p14:creationId xmlns:p14="http://schemas.microsoft.com/office/powerpoint/2010/main" val="28441044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FD84AD-68B8-4F5B-AE0F-262794514A79}"/>
              </a:ext>
            </a:extLst>
          </p:cNvPr>
          <p:cNvSpPr txBox="1"/>
          <p:nvPr/>
        </p:nvSpPr>
        <p:spPr>
          <a:xfrm>
            <a:off x="2066740" y="704321"/>
            <a:ext cx="8896633" cy="4282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After the application is submitted: </a:t>
            </a:r>
          </a:p>
          <a:p>
            <a:endParaRPr lang="en-US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You will receive a confirmation with the client name, policy name, policy number, and premium amount.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The tobacco rate may appear on your screen (Post 65 apps). If eligible for the non-tobacco discount, </a:t>
            </a:r>
            <a:r>
              <a:rPr lang="en-US" sz="2400" u="sng" dirty="0"/>
              <a:t>it will be applied at issue.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You’ll receive an email once it has issued.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Check status on the Agent Assistant App</a:t>
            </a:r>
          </a:p>
        </p:txBody>
      </p:sp>
    </p:spTree>
    <p:extLst>
      <p:ext uri="{BB962C8B-B14F-4D97-AF65-F5344CB8AC3E}">
        <p14:creationId xmlns:p14="http://schemas.microsoft.com/office/powerpoint/2010/main" val="11604537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06F2914-E65B-405C-A38E-65C72E049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892" y="175876"/>
            <a:ext cx="5524304" cy="6901533"/>
          </a:xfrm>
          <a:prstGeom prst="rect">
            <a:avLst/>
          </a:prstGeom>
        </p:spPr>
      </p:pic>
      <p:sp>
        <p:nvSpPr>
          <p:cNvPr id="7" name="Star: 7 Points 6">
            <a:extLst>
              <a:ext uri="{FF2B5EF4-FFF2-40B4-BE49-F238E27FC236}">
                <a16:creationId xmlns:a16="http://schemas.microsoft.com/office/drawing/2014/main" id="{1EED6CE0-7F08-4177-8FCF-623B1CD682FE}"/>
              </a:ext>
            </a:extLst>
          </p:cNvPr>
          <p:cNvSpPr/>
          <p:nvPr/>
        </p:nvSpPr>
        <p:spPr>
          <a:xfrm rot="1004451">
            <a:off x="7802878" y="1368565"/>
            <a:ext cx="2322779" cy="161766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  <a:p>
            <a:pPr algn="ctr"/>
            <a:r>
              <a:rPr lang="en-US" sz="1400" b="1" dirty="0"/>
              <a:t>Call us with questions BEFORE the Sale</a:t>
            </a:r>
          </a:p>
        </p:txBody>
      </p:sp>
    </p:spTree>
    <p:extLst>
      <p:ext uri="{BB962C8B-B14F-4D97-AF65-F5344CB8AC3E}">
        <p14:creationId xmlns:p14="http://schemas.microsoft.com/office/powerpoint/2010/main" val="30507370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4098" name="Picture 2" descr="cid:image004.jpg@01DBFD52.C1F4C0B0">
            <a:extLst>
              <a:ext uri="{FF2B5EF4-FFF2-40B4-BE49-F238E27FC236}">
                <a16:creationId xmlns:a16="http://schemas.microsoft.com/office/drawing/2014/main" id="{6A5DF0BD-0F5D-4F5A-A458-3103C1BF2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24" y="2019882"/>
            <a:ext cx="10723945" cy="3506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tar: 7 Points 6">
            <a:extLst>
              <a:ext uri="{FF2B5EF4-FFF2-40B4-BE49-F238E27FC236}">
                <a16:creationId xmlns:a16="http://schemas.microsoft.com/office/drawing/2014/main" id="{4DDDFE99-FC64-4BB2-9523-5AD58730BE02}"/>
              </a:ext>
            </a:extLst>
          </p:cNvPr>
          <p:cNvSpPr/>
          <p:nvPr/>
        </p:nvSpPr>
        <p:spPr>
          <a:xfrm rot="1004451">
            <a:off x="8858680" y="101969"/>
            <a:ext cx="2322779" cy="161766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  <a:p>
            <a:pPr algn="ctr"/>
            <a:r>
              <a:rPr lang="en-US" sz="1400" b="1" dirty="0"/>
              <a:t>Call with questions AFTER the Sale + Application Status</a:t>
            </a:r>
          </a:p>
        </p:txBody>
      </p:sp>
    </p:spTree>
    <p:extLst>
      <p:ext uri="{BB962C8B-B14F-4D97-AF65-F5344CB8AC3E}">
        <p14:creationId xmlns:p14="http://schemas.microsoft.com/office/powerpoint/2010/main" val="2342931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17C063-539E-4A56-8B40-24F6EB52EFFF}"/>
              </a:ext>
            </a:extLst>
          </p:cNvPr>
          <p:cNvSpPr/>
          <p:nvPr/>
        </p:nvSpPr>
        <p:spPr>
          <a:xfrm>
            <a:off x="0" y="1668544"/>
            <a:ext cx="1212287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Calibri" panose="020F0502020204030204" pitchFamily="34" charset="0"/>
              </a:rPr>
              <a:t>Questions?  </a:t>
            </a:r>
          </a:p>
          <a:p>
            <a:pPr algn="ctr"/>
            <a:endParaRPr lang="en-US" sz="5400" dirty="0">
              <a:latin typeface="Calibri" panose="020F0502020204030204" pitchFamily="34" charset="0"/>
            </a:endParaRPr>
          </a:p>
          <a:p>
            <a:pPr algn="ctr"/>
            <a:r>
              <a:rPr lang="en-US" sz="6600" dirty="0">
                <a:latin typeface="Calibri" panose="020F0502020204030204" pitchFamily="34" charset="0"/>
              </a:rPr>
              <a:t>Thank You! </a:t>
            </a:r>
          </a:p>
        </p:txBody>
      </p:sp>
    </p:spTree>
    <p:extLst>
      <p:ext uri="{BB962C8B-B14F-4D97-AF65-F5344CB8AC3E}">
        <p14:creationId xmlns:p14="http://schemas.microsoft.com/office/powerpoint/2010/main" val="2122998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6668</TotalTime>
  <Words>1142</Words>
  <Application>Microsoft Office PowerPoint</Application>
  <PresentationFormat>Widescreen</PresentationFormat>
  <Paragraphs>163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 Schewe</dc:creator>
  <cp:lastModifiedBy>Holly Frank</cp:lastModifiedBy>
  <cp:revision>247</cp:revision>
  <dcterms:created xsi:type="dcterms:W3CDTF">2025-05-06T17:08:30Z</dcterms:created>
  <dcterms:modified xsi:type="dcterms:W3CDTF">2026-09-11T15:06:33Z</dcterms:modified>
</cp:coreProperties>
</file>