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xml" ContentType="application/vnd.openxmlformats-officedocument.presentationml.tags+xml"/>
  <Override PartName="/ppt/notesSlides/notesSlide17.xml" ContentType="application/vnd.openxmlformats-officedocument.presentationml.notesSlide+xml"/>
  <Override PartName="/ppt/tags/tag2.xml" ContentType="application/vnd.openxmlformats-officedocument.presentationml.tags+xml"/>
  <Override PartName="/ppt/notesSlides/notesSlide18.xml" ContentType="application/vnd.openxmlformats-officedocument.presentationml.notesSlide+xml"/>
  <Override PartName="/ppt/tags/tag3.xml" ContentType="application/vnd.openxmlformats-officedocument.presentationml.tags+xml"/>
  <Override PartName="/ppt/notesSlides/notesSlide19.xml" ContentType="application/vnd.openxmlformats-officedocument.presentationml.notesSlide+xml"/>
  <Override PartName="/ppt/tags/tag4.xml" ContentType="application/vnd.openxmlformats-officedocument.presentationml.tags+xml"/>
  <Override PartName="/ppt/notesSlides/notesSlide20.xml" ContentType="application/vnd.openxmlformats-officedocument.presentationml.notesSlide+xml"/>
  <Override PartName="/ppt/tags/tag5.xml" ContentType="application/vnd.openxmlformats-officedocument.presentationml.tags+xml"/>
  <Override PartName="/ppt/notesSlides/notesSlide21.xml" ContentType="application/vnd.openxmlformats-officedocument.presentationml.notesSlide+xml"/>
  <Override PartName="/ppt/tags/tag6.xml" ContentType="application/vnd.openxmlformats-officedocument.presentationml.tags+xml"/>
  <Override PartName="/ppt/notesSlides/notesSlide22.xml" ContentType="application/vnd.openxmlformats-officedocument.presentationml.notesSlide+xml"/>
  <Override PartName="/ppt/tags/tag7.xml" ContentType="application/vnd.openxmlformats-officedocument.presentationml.tags+xml"/>
  <Override PartName="/ppt/notesSlides/notesSlide23.xml" ContentType="application/vnd.openxmlformats-officedocument.presentationml.notesSlide+xml"/>
  <Override PartName="/ppt/tags/tag8.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9.xml" ContentType="application/vnd.openxmlformats-officedocument.presentationml.tags+xml"/>
  <Override PartName="/ppt/notesSlides/notesSlide27.xml" ContentType="application/vnd.openxmlformats-officedocument.presentationml.notesSlide+xml"/>
  <Override PartName="/ppt/tags/tag10.xml" ContentType="application/vnd.openxmlformats-officedocument.presentationml.tags+xml"/>
  <Override PartName="/ppt/notesSlides/notesSlide28.xml" ContentType="application/vnd.openxmlformats-officedocument.presentationml.notesSlide+xml"/>
  <Override PartName="/ppt/tags/tag11.xml" ContentType="application/vnd.openxmlformats-officedocument.presentationml.tags+xml"/>
  <Override PartName="/ppt/notesSlides/notesSlide29.xml" ContentType="application/vnd.openxmlformats-officedocument.presentationml.notesSlide+xml"/>
  <Override PartName="/ppt/tags/tag12.xml" ContentType="application/vnd.openxmlformats-officedocument.presentationml.tags+xml"/>
  <Override PartName="/ppt/notesSlides/notesSlide30.xml" ContentType="application/vnd.openxmlformats-officedocument.presentationml.notesSlide+xml"/>
  <Override PartName="/ppt/tags/tag13.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4.xml" ContentType="application/vnd.openxmlformats-officedocument.presentationml.tags+xml"/>
  <Override PartName="/ppt/notesSlides/notesSlide33.xml" ContentType="application/vnd.openxmlformats-officedocument.presentationml.notesSlide+xml"/>
  <Override PartName="/ppt/tags/tag15.xml" ContentType="application/vnd.openxmlformats-officedocument.presentationml.tags+xml"/>
  <Override PartName="/ppt/notesSlides/notesSlide34.xml" ContentType="application/vnd.openxmlformats-officedocument.presentationml.notesSlide+xml"/>
  <Override PartName="/ppt/tags/tag16.xml" ContentType="application/vnd.openxmlformats-officedocument.presentationml.tags+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tags/tag17.xml" ContentType="application/vnd.openxmlformats-officedocument.presentationml.tags+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18.xml" ContentType="application/vnd.openxmlformats-officedocument.presentationml.tags+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2"/>
  </p:notesMasterIdLst>
  <p:sldIdLst>
    <p:sldId id="2147479745" r:id="rId5"/>
    <p:sldId id="2147479787" r:id="rId6"/>
    <p:sldId id="379" r:id="rId7"/>
    <p:sldId id="2147479749" r:id="rId8"/>
    <p:sldId id="380" r:id="rId9"/>
    <p:sldId id="326" r:id="rId10"/>
    <p:sldId id="2147479752" r:id="rId11"/>
    <p:sldId id="2147479808" r:id="rId12"/>
    <p:sldId id="2147479756" r:id="rId13"/>
    <p:sldId id="328" r:id="rId14"/>
    <p:sldId id="329" r:id="rId15"/>
    <p:sldId id="2147479759" r:id="rId16"/>
    <p:sldId id="2147479788" r:id="rId17"/>
    <p:sldId id="2147479739" r:id="rId18"/>
    <p:sldId id="332" r:id="rId19"/>
    <p:sldId id="2147479763" r:id="rId20"/>
    <p:sldId id="2147479812" r:id="rId21"/>
    <p:sldId id="2147479815" r:id="rId22"/>
    <p:sldId id="2147479816" r:id="rId23"/>
    <p:sldId id="2147479817" r:id="rId24"/>
    <p:sldId id="2147479824" r:id="rId25"/>
    <p:sldId id="2147479825" r:id="rId26"/>
    <p:sldId id="2147479827" r:id="rId27"/>
    <p:sldId id="2147479826" r:id="rId28"/>
    <p:sldId id="340" r:id="rId29"/>
    <p:sldId id="342" r:id="rId30"/>
    <p:sldId id="2147479818" r:id="rId31"/>
    <p:sldId id="2147479819" r:id="rId32"/>
    <p:sldId id="2147479820" r:id="rId33"/>
    <p:sldId id="2147479822" r:id="rId34"/>
    <p:sldId id="2147479823" r:id="rId35"/>
    <p:sldId id="2147479712" r:id="rId36"/>
    <p:sldId id="2147479691" r:id="rId37"/>
    <p:sldId id="2147479674" r:id="rId38"/>
    <p:sldId id="2147479789" r:id="rId39"/>
    <p:sldId id="348" r:id="rId40"/>
    <p:sldId id="2147479785" r:id="rId41"/>
    <p:sldId id="350" r:id="rId42"/>
    <p:sldId id="351" r:id="rId43"/>
    <p:sldId id="352" r:id="rId44"/>
    <p:sldId id="2147479780" r:id="rId45"/>
    <p:sldId id="355" r:id="rId46"/>
    <p:sldId id="2147479721" r:id="rId47"/>
    <p:sldId id="2147479738" r:id="rId48"/>
    <p:sldId id="377" r:id="rId49"/>
    <p:sldId id="2147479821" r:id="rId50"/>
    <p:sldId id="360" r:id="rId51"/>
    <p:sldId id="361" r:id="rId52"/>
    <p:sldId id="2147479711" r:id="rId53"/>
    <p:sldId id="362" r:id="rId54"/>
    <p:sldId id="363" r:id="rId55"/>
    <p:sldId id="256" r:id="rId56"/>
    <p:sldId id="364" r:id="rId57"/>
    <p:sldId id="365" r:id="rId58"/>
    <p:sldId id="366" r:id="rId59"/>
    <p:sldId id="373" r:id="rId60"/>
    <p:sldId id="2147479828" r:id="rId61"/>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B8E7915-EBA9-FEE8-D13E-29D1793E945C}" name="Bournay, Paula M." initials="" userId="S::PBournay@bcbsm.com::150c00a6-d6bc-4764-ac6f-32bb785b92ba" providerId="AD"/>
  <p188:author id="{33E3691F-D82A-7F9C-9CB2-F28DACE856F1}" name="Chapoton, Stephen T." initials="SC" userId="S::SChapoton@bcbsm.com::890c5907-9b6f-4d1f-82ec-0e64b6966961" providerId="AD"/>
  <p188:author id="{10F1223E-5CB4-77FE-BA45-78E63489A08D}" name="Webb, Yakita L." initials="WY" userId="S::ywebb@bcbsm.com::25b7194f-eab3-48f6-9075-0c0138c766e4" providerId="AD"/>
  <p188:author id="{A27EAB3E-06C7-FE35-821B-7FD1BDCA1F26}" name="Abraham, Ross" initials="RA" userId="S::RAbraham@bcbsm.com::b3ac5978-207f-41dd-b6f2-6eca29c36e4e" providerId="AD"/>
  <p188:author id="{F4B07041-E5D6-E6C9-C9F7-071331044EF7}" name="Judy Chow" initials="JC" userId="89aabb68a8dcae5a" providerId="Windows Live"/>
  <p188:author id="{CA7CBB62-10A9-F99D-95E7-EF83EB7C3185}" name="Judson, Justine" initials="JJ" userId="S::JJudson2@bcbsm.com::2955a218-d0b5-4d90-8c8d-2212f1938c44" providerId="AD"/>
  <p188:author id="{8DE6207C-BC8C-E6BB-6337-02E57E2B1689}" name="Herty, Darryl" initials="" userId="S::DHerty@bcbsm.com::c2cc4e6c-a71a-45bd-89a5-d50cfdc4d187" providerId="AD"/>
  <p188:author id="{9BAA7681-B6F3-6FB8-8BC5-D2954A1398CF}" name="Parrish, Loralie" initials="LP" userId="S::LParrish1@bcbsm.com::0a4c00b5-468a-44c1-a0a0-e41e6a1fac22" providerId="AD"/>
  <p188:author id="{7A3A5C89-2FD4-9EDC-BE11-4C1C81E6F0F3}" name="Parrish, Loralie" initials="PL" userId="S::lparrish1@bcbsm.com::0a4c00b5-468a-44c1-a0a0-e41e6a1fac22" providerId="AD"/>
  <p188:author id="{AC3470AD-9449-604F-356F-33FDC3E20A42}" name="Jeff Wicken" initials="JW" userId="c029a55c1838c4c4" providerId="Windows Live"/>
  <p188:author id="{E36FA3B3-FB7C-303B-A4DD-D381A2285F89}" name="Katie V." initials="KV" userId="Katie V." providerId="None"/>
  <p188:author id="{5FF834B7-17DB-27B9-6ED8-AEEF6C3628FC}" name="Tinnon, Deanna" initials="DS" userId="S::DShelton2@bcbsm.com::9b7676bb-f98f-469d-8f0c-0dfabf02ea81" providerId="AD"/>
  <p188:author id="{A0EB70B8-B882-2E67-4DF5-F0B58F1C177B}" name="Hayes, Maiya N." initials="MH" userId="S::MHayes3@bcbsm.com::ad82510d-d23e-4228-a0cb-e05b0210aed3" providerId="AD"/>
  <p188:author id="{DE6F96D2-53DE-61E0-94AD-494ED0A688C9}" name="Lewis Baumgarten, Rebecca" initials="RL" userId="S::RLewisBaumgarten@bcbsm.com::88ea8039-05aa-4859-8e50-18f5459c0551" providerId="AD"/>
  <p188:author id="{922610DE-7FFC-DE3C-D5BF-045DCBEAA3F4}" name="Sanchez, Tammy L." initials="ST" userId="S::tsanchez@bcbsm.com::c60ffdd3-4328-4a3c-9906-d5e77495add0" providerId="AD"/>
  <p188:author id="{EB54DFE6-C340-66A7-E53E-ABB5956E6AA4}" name="victoria smith" initials="vs" userId="7f42ce8fbac03768" providerId="Windows Live"/>
  <p188:author id="{9DA672EF-CE7E-AE72-77DE-43014B6E406A}" name="Chambers, Kelly" initials="" userId="S::KChambers@bcbsm.com::cfdc19b8-648c-4a83-b18c-eb59fb26eff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830"/>
    <a:srgbClr val="DCF0FA"/>
    <a:srgbClr val="044D6E"/>
    <a:srgbClr val="0092D3"/>
    <a:srgbClr val="0085C9"/>
    <a:srgbClr val="3D3D3D"/>
    <a:srgbClr val="FA00AA"/>
    <a:srgbClr val="C3A77A"/>
    <a:srgbClr val="002637"/>
    <a:srgbClr val="0026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36"/>
    <p:restoredTop sz="87560"/>
  </p:normalViewPr>
  <p:slideViewPr>
    <p:cSldViewPr snapToGrid="0">
      <p:cViewPr varScale="1">
        <p:scale>
          <a:sx n="91" d="100"/>
          <a:sy n="91" d="100"/>
        </p:scale>
        <p:origin x="102" y="210"/>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68"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stin VanDuine" userId="d05e9993-35ff-4328-8576-68cee66e1035" providerId="ADAL" clId="{85F14C21-1C56-4A1A-8A34-4E8694AF8B0D}"/>
    <pc:docChg chg="modSld">
      <pc:chgData name="Dustin VanDuine" userId="d05e9993-35ff-4328-8576-68cee66e1035" providerId="ADAL" clId="{85F14C21-1C56-4A1A-8A34-4E8694AF8B0D}" dt="2026-09-28T19:46:51.194" v="11" actId="20577"/>
      <pc:docMkLst>
        <pc:docMk/>
      </pc:docMkLst>
      <pc:sldChg chg="modSp mod">
        <pc:chgData name="Dustin VanDuine" userId="d05e9993-35ff-4328-8576-68cee66e1035" providerId="ADAL" clId="{85F14C21-1C56-4A1A-8A34-4E8694AF8B0D}" dt="2026-09-28T19:46:51.194" v="11" actId="20577"/>
        <pc:sldMkLst>
          <pc:docMk/>
          <pc:sldMk cId="0" sldId="256"/>
        </pc:sldMkLst>
        <pc:spChg chg="mod">
          <ac:chgData name="Dustin VanDuine" userId="d05e9993-35ff-4328-8576-68cee66e1035" providerId="ADAL" clId="{85F14C21-1C56-4A1A-8A34-4E8694AF8B0D}" dt="2026-09-28T19:46:46.075" v="5" actId="20577"/>
          <ac:spMkLst>
            <pc:docMk/>
            <pc:sldMk cId="0" sldId="256"/>
            <ac:spMk id="11" creationId="{00000000-0000-0000-0000-000000000000}"/>
          </ac:spMkLst>
        </pc:spChg>
        <pc:spChg chg="mod">
          <ac:chgData name="Dustin VanDuine" userId="d05e9993-35ff-4328-8576-68cee66e1035" providerId="ADAL" clId="{85F14C21-1C56-4A1A-8A34-4E8694AF8B0D}" dt="2026-09-28T19:46:51.194" v="11" actId="20577"/>
          <ac:spMkLst>
            <pc:docMk/>
            <pc:sldMk cId="0" sldId="256"/>
            <ac:spMk id="1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4620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6071A-4ABE-8FC3-41EE-A039E53BDD95}"/>
            </a:ext>
          </a:extLst>
        </p:cNvPr>
        <p:cNvGrpSpPr/>
        <p:nvPr/>
      </p:nvGrpSpPr>
      <p:grpSpPr>
        <a:xfrm>
          <a:off x="0" y="0"/>
          <a:ext cx="0" cy="0"/>
          <a:chOff x="0" y="0"/>
          <a:chExt cx="0" cy="0"/>
        </a:xfrm>
      </p:grpSpPr>
      <p:sp>
        <p:nvSpPr>
          <p:cNvPr id="2" name="Notes Placeholder 2">
            <a:extLst>
              <a:ext uri="{FF2B5EF4-FFF2-40B4-BE49-F238E27FC236}">
                <a16:creationId xmlns:a16="http://schemas.microsoft.com/office/drawing/2014/main" id="{9872D8AB-E470-DA89-9B85-F398E8AEAD5D}"/>
              </a:ext>
            </a:extLst>
          </p:cNvPr>
          <p:cNvSpPr>
            <a:spLocks noGrp="1"/>
          </p:cNvSpPr>
          <p:nvPr>
            <p:ph type="body" idx="1"/>
          </p:nvPr>
        </p:nvSpPr>
        <p:spPr/>
        <p:txBody>
          <a:bodyPr/>
          <a:lstStyle/>
          <a:p>
            <a:r>
              <a:rPr lang="en-US" dirty="0"/>
              <a:t>Open by positioning this as a consultative Medicare planning conversation, not a one-size-fits-all recommendation.</a:t>
            </a:r>
          </a:p>
          <a:p>
            <a:r>
              <a:rPr lang="en-US" dirty="0"/>
              <a:t>Set expectations that we will compare Blue Cross Medicare options, confirm fit, and use current plan documents before any enrollment decision.</a:t>
            </a:r>
          </a:p>
          <a:p>
            <a:r>
              <a:rPr lang="en-US" dirty="0"/>
              <a:t>Ask the member to have their doctors, prescriptions, preferred pharmacy, and county of residence ready.</a:t>
            </a:r>
          </a:p>
        </p:txBody>
      </p:sp>
    </p:spTree>
    <p:extLst>
      <p:ext uri="{BB962C8B-B14F-4D97-AF65-F5344CB8AC3E}">
        <p14:creationId xmlns:p14="http://schemas.microsoft.com/office/powerpoint/2010/main" val="2423008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118B5-1AF0-1466-26A8-4F528C8F35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E2945A-80C1-292E-C784-940FA0AC1E10}"/>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0B71DC62-5E4E-EF27-7E5F-E27168F49D39}"/>
              </a:ext>
            </a:extLst>
          </p:cNvPr>
          <p:cNvSpPr>
            <a:spLocks noGrp="1"/>
          </p:cNvSpPr>
          <p:nvPr>
            <p:ph type="body" idx="1"/>
          </p:nvPr>
        </p:nvSpPr>
        <p:spPr/>
        <p:txBody>
          <a:bodyPr/>
          <a:lstStyle/>
          <a:p>
            <a:r>
              <a:rPr lang="en-US" dirty="0"/>
              <a:t>Frame the agenda around decision support: ratings and programs, Medicare Advantage, Medicare Supplement, and final decision factors.</a:t>
            </a:r>
          </a:p>
          <a:p>
            <a:r>
              <a:rPr lang="en-US" dirty="0"/>
              <a:t>Let the member know the goal is to narrow options based on fit, not simply to choose the lowest premium.</a:t>
            </a:r>
          </a:p>
          <a:p>
            <a:r>
              <a:rPr lang="en-US" dirty="0"/>
              <a:t>Invite questions throughout, especially around providers, prescriptions, and expected care needs.</a:t>
            </a:r>
          </a:p>
        </p:txBody>
      </p:sp>
      <p:sp>
        <p:nvSpPr>
          <p:cNvPr id="4" name="Slide Number Placeholder 3">
            <a:extLst>
              <a:ext uri="{FF2B5EF4-FFF2-40B4-BE49-F238E27FC236}">
                <a16:creationId xmlns:a16="http://schemas.microsoft.com/office/drawing/2014/main" id="{30A0AFE8-7C89-F6F1-AF1E-CE06FCEC867C}"/>
              </a:ext>
            </a:extLst>
          </p:cNvPr>
          <p:cNvSpPr>
            <a:spLocks noGrp="1"/>
          </p:cNvSpPr>
          <p:nvPr>
            <p:ph type="sldNum" sz="quarter" idx="5"/>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70CFCE5-99C7-4D75-AF95-077DF922481A}"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3484443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Lead with discovery questions: doctors, prescriptions, expected care, and extras the member values.</a:t>
            </a:r>
          </a:p>
          <a:p>
            <a:r>
              <a:rPr lang="en-US" dirty="0"/>
              <a:t>Emphasize that provider and drug fit can matter more than premium alone.</a:t>
            </a:r>
          </a:p>
          <a:p>
            <a:r>
              <a:rPr lang="en-US" dirty="0"/>
              <a:t>Sales cue: ask what changed since last year, such as new specialists, medications, surgeries, or travel plans.</a:t>
            </a:r>
          </a:p>
          <a:p>
            <a:r>
              <a:rPr lang="en-US" dirty="0"/>
              <a:t>Transition by saying the next step is understanding when coverage changes can be made.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A1424-2AFB-1304-B047-BC93DF086249}"/>
            </a:ext>
          </a:extLst>
        </p:cNvPr>
        <p:cNvGrpSpPr/>
        <p:nvPr/>
      </p:nvGrpSpPr>
      <p:grpSpPr>
        <a:xfrm>
          <a:off x="0" y="0"/>
          <a:ext cx="0" cy="0"/>
          <a:chOff x="0" y="0"/>
          <a:chExt cx="0" cy="0"/>
        </a:xfrm>
      </p:grpSpPr>
      <p:sp>
        <p:nvSpPr>
          <p:cNvPr id="2" name="Notes Placeholder 2">
            <a:extLst>
              <a:ext uri="{FF2B5EF4-FFF2-40B4-BE49-F238E27FC236}">
                <a16:creationId xmlns:a16="http://schemas.microsoft.com/office/drawing/2014/main" id="{03ED7246-E287-B074-E083-728086677B3B}"/>
              </a:ext>
            </a:extLst>
          </p:cNvPr>
          <p:cNvSpPr>
            <a:spLocks noGrp="1"/>
          </p:cNvSpPr>
          <p:nvPr>
            <p:ph type="body" idx="1"/>
          </p:nvPr>
        </p:nvSpPr>
        <p:spPr/>
        <p:txBody>
          <a:bodyPr/>
          <a:lstStyle/>
          <a:p>
            <a:r>
              <a:rPr lang="en-US" dirty="0"/>
              <a:t>Use this as a transition into discovery.</a:t>
            </a:r>
          </a:p>
          <a:p>
            <a:r>
              <a:rPr lang="en-US" dirty="0"/>
              <a:t>Explain that before comparing products, a good agent starts by understanding how the member uses care today.</a:t>
            </a:r>
          </a:p>
          <a:p>
            <a:r>
              <a:rPr lang="en-US" dirty="0"/>
              <a:t>Set a collaborative tone: we will gather facts first, then match those facts to plan features.</a:t>
            </a:r>
          </a:p>
        </p:txBody>
      </p:sp>
    </p:spTree>
    <p:extLst>
      <p:ext uri="{BB962C8B-B14F-4D97-AF65-F5344CB8AC3E}">
        <p14:creationId xmlns:p14="http://schemas.microsoft.com/office/powerpoint/2010/main" val="3092805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Explain enrollment timing in simple terms and confirm which window applies to the member.</a:t>
            </a:r>
          </a:p>
          <a:p>
            <a:r>
              <a:rPr lang="en-US" dirty="0"/>
              <a:t>Reinforce that effective dates and eligibility rules matter before discussing enrollment.</a:t>
            </a:r>
          </a:p>
          <a:p>
            <a:r>
              <a:rPr lang="en-US" dirty="0"/>
              <a:t>Sales cue: if the member is unsure, offer to verify their current coverage and timing before recommending next steps.</a:t>
            </a:r>
          </a:p>
          <a:p>
            <a:r>
              <a:rPr lang="en-US" dirty="0"/>
              <a:t>Transition to the Blue Cross Medicare Advantage plan family.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Explain PPO as flexibility, HMO as coordinated care through a PCP, and HMO-POS as an HMO with some out-of-network flexibility.</a:t>
            </a:r>
          </a:p>
          <a:p>
            <a:r>
              <a:rPr lang="en-US" dirty="0"/>
              <a:t>Keep the language practical: where the member gets care and how much provider flexibility they want should guide the plan type.</a:t>
            </a:r>
          </a:p>
          <a:p>
            <a:r>
              <a:rPr lang="en-US" dirty="0"/>
              <a:t>Sales cue: ask whether the member travels, sees out-of-state providers, or prefers a primary care relationship.</a:t>
            </a:r>
          </a:p>
          <a:p>
            <a:r>
              <a:rPr lang="en-US" dirty="0"/>
              <a:t>Transition to the benefits available across Blue Cross Medicare Advantage options.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74EAB-DF40-5808-1DDC-B05707107D78}"/>
            </a:ext>
          </a:extLst>
        </p:cNvPr>
        <p:cNvGrpSpPr/>
        <p:nvPr/>
      </p:nvGrpSpPr>
      <p:grpSpPr>
        <a:xfrm>
          <a:off x="0" y="0"/>
          <a:ext cx="0" cy="0"/>
          <a:chOff x="0" y="0"/>
          <a:chExt cx="0" cy="0"/>
        </a:xfrm>
      </p:grpSpPr>
      <p:sp>
        <p:nvSpPr>
          <p:cNvPr id="2" name="Notes Placeholder 2">
            <a:extLst>
              <a:ext uri="{FF2B5EF4-FFF2-40B4-BE49-F238E27FC236}">
                <a16:creationId xmlns:a16="http://schemas.microsoft.com/office/drawing/2014/main" id="{76C37741-E720-97B4-6BA3-875B4CDC2BCB}"/>
              </a:ext>
            </a:extLst>
          </p:cNvPr>
          <p:cNvSpPr>
            <a:spLocks noGrp="1"/>
          </p:cNvSpPr>
          <p:nvPr>
            <p:ph type="body" idx="1"/>
          </p:nvPr>
        </p:nvSpPr>
        <p:spPr/>
        <p:txBody>
          <a:bodyPr/>
          <a:lstStyle/>
          <a:p>
            <a:r>
              <a:rPr lang="en-US" dirty="0"/>
              <a:t>Use this section divider to reset attention and introduce Medicare Advantage as an all-in-one plan option.</a:t>
            </a:r>
          </a:p>
          <a:p>
            <a:r>
              <a:rPr lang="en-US" dirty="0"/>
              <a:t>Position the upcoming slides as a high-level tour before narrowing to individual plan fit.</a:t>
            </a:r>
          </a:p>
          <a:p>
            <a:r>
              <a:rPr lang="en-US" dirty="0"/>
              <a:t>Remind the member that county, network, and prescription details still need to be verified.</a:t>
            </a:r>
          </a:p>
        </p:txBody>
      </p:sp>
    </p:spTree>
    <p:extLst>
      <p:ext uri="{BB962C8B-B14F-4D97-AF65-F5344CB8AC3E}">
        <p14:creationId xmlns:p14="http://schemas.microsoft.com/office/powerpoint/2010/main" val="3744776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E2B67-982B-799A-6808-3A71A62359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B6A17A-1797-AF1C-B83A-D86430E69DC6}"/>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40A3438-B562-D2D2-2047-46D85D488E1A}"/>
              </a:ext>
            </a:extLst>
          </p:cNvPr>
          <p:cNvSpPr>
            <a:spLocks noGrp="1"/>
          </p:cNvSpPr>
          <p:nvPr>
            <p:ph type="body" idx="1"/>
          </p:nvPr>
        </p:nvSpPr>
        <p:spPr/>
        <p:txBody>
          <a:bodyPr/>
          <a:lstStyle/>
          <a:p>
            <a:r>
              <a:rPr lang="en-US" dirty="0"/>
              <a:t>Highlight the value story: broad provider access, drug coverage on most options, preventive benefits, no-cost PCP visits, travel support, and digital tools.</a:t>
            </a:r>
          </a:p>
          <a:p>
            <a:r>
              <a:rPr lang="en-US" dirty="0"/>
              <a:t>Use the 79,000-provider point as a confidence builder, but still verify each provider for the member.</a:t>
            </a:r>
          </a:p>
          <a:p>
            <a:r>
              <a:rPr lang="en-US" dirty="0"/>
              <a:t>Sales cue: ask which of these benefits matters most to them so you can prioritize the comparison.</a:t>
            </a:r>
          </a:p>
          <a:p>
            <a:r>
              <a:rPr lang="en-US" dirty="0"/>
              <a:t>Transition by explaining the difference among PPO, HMO, and HMO-POS choices.</a:t>
            </a:r>
          </a:p>
        </p:txBody>
      </p:sp>
      <p:sp>
        <p:nvSpPr>
          <p:cNvPr id="4" name="Slide Number Placeholder 3">
            <a:extLst>
              <a:ext uri="{FF2B5EF4-FFF2-40B4-BE49-F238E27FC236}">
                <a16:creationId xmlns:a16="http://schemas.microsoft.com/office/drawing/2014/main" id="{88E311B2-D06A-8392-028E-CE771D6F0389}"/>
              </a:ext>
            </a:extLst>
          </p:cNvPr>
          <p:cNvSpPr>
            <a:spLocks noGrp="1"/>
          </p:cNvSpPr>
          <p:nvPr>
            <p:ph type="sldNum" sz="quarter" idx="5"/>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670CFCE5-99C7-4D75-AF95-077DF922481A}"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8</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38830636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412A7-832A-13A8-8536-BC96914FC1FE}"/>
            </a:ext>
          </a:extLst>
        </p:cNvPr>
        <p:cNvGrpSpPr/>
        <p:nvPr/>
      </p:nvGrpSpPr>
      <p:grpSpPr>
        <a:xfrm>
          <a:off x="0" y="0"/>
          <a:ext cx="0" cy="0"/>
          <a:chOff x="0" y="0"/>
          <a:chExt cx="0" cy="0"/>
        </a:xfrm>
      </p:grpSpPr>
      <p:sp>
        <p:nvSpPr>
          <p:cNvPr id="2" name="Notes Placeholder 2">
            <a:extLst>
              <a:ext uri="{FF2B5EF4-FFF2-40B4-BE49-F238E27FC236}">
                <a16:creationId xmlns:a16="http://schemas.microsoft.com/office/drawing/2014/main" id="{6175EDA3-273E-5DD5-14E0-80A64D9CE3E8}"/>
              </a:ext>
            </a:extLst>
          </p:cNvPr>
          <p:cNvSpPr>
            <a:spLocks noGrp="1"/>
          </p:cNvSpPr>
          <p:nvPr>
            <p:ph type="body" idx="1"/>
          </p:nvPr>
        </p:nvSpPr>
        <p:spPr/>
        <p:txBody>
          <a:bodyPr/>
          <a:lstStyle/>
          <a:p>
            <a:r>
              <a:rPr lang="en-US" dirty="0"/>
              <a:t>Use this as a benefits-at-a-glance summary, not a full benefit review.</a:t>
            </a:r>
          </a:p>
          <a:p>
            <a:r>
              <a:rPr lang="en-US" dirty="0"/>
              <a:t>Call out $0 premium options, $0 PCP visits, dental/vision/hearing extras, OTC allowances, and travel support as areas to compare.</a:t>
            </a:r>
          </a:p>
          <a:p>
            <a:r>
              <a:rPr lang="en-US" dirty="0"/>
              <a:t>Sales cue: remind the member that availability and amounts vary by plan and county, so the next step is narrowing by location and needs.</a:t>
            </a:r>
          </a:p>
          <a:p>
            <a:r>
              <a:rPr lang="en-US" dirty="0"/>
              <a:t>Transition to prescription drug savings.</a:t>
            </a:r>
          </a:p>
        </p:txBody>
      </p:sp>
    </p:spTree>
    <p:extLst>
      <p:ext uri="{BB962C8B-B14F-4D97-AF65-F5344CB8AC3E}">
        <p14:creationId xmlns:p14="http://schemas.microsoft.com/office/powerpoint/2010/main" val="1660983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219200" y="3300413"/>
            <a:ext cx="9753600" cy="2700337"/>
          </a:xfrm>
          <a:prstGeom prst="rect">
            <a:avLst/>
          </a:prstGeom>
        </p:spPr>
        <p:txBody>
          <a:bodyPr/>
          <a:lstStyle/>
          <a:p>
            <a:r>
              <a:rPr lang="en-US" dirty="0"/>
              <a:t>Position pharmacy as one of the biggest fit checks in Medicare planning.</a:t>
            </a:r>
          </a:p>
          <a:p>
            <a:r>
              <a:rPr lang="en-US" dirty="0"/>
              <a:t>Explain the $0 preferred generic and extended-supply examples, then caution that pharmacy choice and drug tier can change member costs.</a:t>
            </a:r>
          </a:p>
          <a:p>
            <a:r>
              <a:rPr lang="en-US" dirty="0"/>
              <a:t>Sales cue: ask for the member's medication list and preferred pharmacy, and offer to compare preferred pharmacy savings.</a:t>
            </a:r>
          </a:p>
          <a:p>
            <a:r>
              <a:rPr lang="en-US" dirty="0"/>
              <a:t>Transition to supplemental benefits.</a:t>
            </a:r>
          </a:p>
        </p:txBody>
      </p:sp>
    </p:spTree>
    <p:extLst>
      <p:ext uri="{BB962C8B-B14F-4D97-AF65-F5344CB8AC3E}">
        <p14:creationId xmlns:p14="http://schemas.microsoft.com/office/powerpoint/2010/main" val="12467711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Summarize dental, vision, and hearing as added value that can reduce separate out-of-pocket spending.</a:t>
            </a:r>
          </a:p>
          <a:p>
            <a:r>
              <a:rPr lang="en-US" dirty="0"/>
              <a:t>Avoid overpromising: benefit maximums and copays vary by plan and network.</a:t>
            </a:r>
          </a:p>
          <a:p>
            <a:r>
              <a:rPr lang="en-US" dirty="0"/>
              <a:t>Sales cue: ask whether the member already pays for dental work, eyewear, hearing exams, or hearing aids.</a:t>
            </a:r>
          </a:p>
          <a:p>
            <a:r>
              <a:rPr lang="en-US" dirty="0"/>
              <a:t>Transition to the OTC allowance.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81015-FF51-A543-F588-D8D3707DA8D9}"/>
            </a:ext>
          </a:extLst>
        </p:cNvPr>
        <p:cNvGrpSpPr/>
        <p:nvPr/>
      </p:nvGrpSpPr>
      <p:grpSpPr>
        <a:xfrm>
          <a:off x="0" y="0"/>
          <a:ext cx="0" cy="0"/>
          <a:chOff x="0" y="0"/>
          <a:chExt cx="0" cy="0"/>
        </a:xfrm>
      </p:grpSpPr>
      <p:sp>
        <p:nvSpPr>
          <p:cNvPr id="2" name="Notes Placeholder 2">
            <a:extLst>
              <a:ext uri="{FF2B5EF4-FFF2-40B4-BE49-F238E27FC236}">
                <a16:creationId xmlns:a16="http://schemas.microsoft.com/office/drawing/2014/main" id="{367F3AB1-DB63-FEAB-BD7C-3E6D75C822B6}"/>
              </a:ext>
            </a:extLst>
          </p:cNvPr>
          <p:cNvSpPr>
            <a:spLocks noGrp="1"/>
          </p:cNvSpPr>
          <p:nvPr>
            <p:ph type="body" idx="1"/>
          </p:nvPr>
        </p:nvSpPr>
        <p:spPr/>
        <p:txBody>
          <a:bodyPr/>
          <a:lstStyle/>
          <a:p>
            <a:r>
              <a:rPr lang="en-US" dirty="0"/>
              <a:t>Explain the OTC allowance as quarterly dollars for eligible health items, with food or produce eligibility for qualifying chronic conditions when available.</a:t>
            </a:r>
          </a:p>
          <a:p>
            <a:r>
              <a:rPr lang="en-US" dirty="0"/>
              <a:t>Clarify that unused amounts do not carry forward and eligible retailers/items are plan-defined.</a:t>
            </a:r>
          </a:p>
          <a:p>
            <a:r>
              <a:rPr lang="en-US" dirty="0"/>
              <a:t>Sales cue: ask whether the member currently buys OTC health items regularly.</a:t>
            </a:r>
          </a:p>
          <a:p>
            <a:r>
              <a:rPr lang="en-US" dirty="0"/>
              <a:t>Transition to wellness and fitness support.</a:t>
            </a:r>
          </a:p>
        </p:txBody>
      </p:sp>
    </p:spTree>
    <p:extLst>
      <p:ext uri="{BB962C8B-B14F-4D97-AF65-F5344CB8AC3E}">
        <p14:creationId xmlns:p14="http://schemas.microsoft.com/office/powerpoint/2010/main" val="4169820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14C40-0ED6-9D81-45DC-0D24A4387CD1}"/>
            </a:ext>
          </a:extLst>
        </p:cNvPr>
        <p:cNvGrpSpPr/>
        <p:nvPr/>
      </p:nvGrpSpPr>
      <p:grpSpPr>
        <a:xfrm>
          <a:off x="0" y="0"/>
          <a:ext cx="0" cy="0"/>
          <a:chOff x="0" y="0"/>
          <a:chExt cx="0" cy="0"/>
        </a:xfrm>
      </p:grpSpPr>
      <p:sp>
        <p:nvSpPr>
          <p:cNvPr id="2" name="Notes Placeholder 2">
            <a:extLst>
              <a:ext uri="{FF2B5EF4-FFF2-40B4-BE49-F238E27FC236}">
                <a16:creationId xmlns:a16="http://schemas.microsoft.com/office/drawing/2014/main" id="{B95CF5BE-514F-17A5-8408-5DC5C6A7E26D}"/>
              </a:ext>
            </a:extLst>
          </p:cNvPr>
          <p:cNvSpPr>
            <a:spLocks noGrp="1"/>
          </p:cNvSpPr>
          <p:nvPr>
            <p:ph type="body" idx="1"/>
          </p:nvPr>
        </p:nvSpPr>
        <p:spPr/>
        <p:txBody>
          <a:bodyPr/>
          <a:lstStyle/>
          <a:p>
            <a:r>
              <a:rPr lang="en-US" dirty="0"/>
              <a:t>Present SilverSneakers as a no-cost wellness benefit for eligible plans, with in-person, online, mobile, and at-home options.</a:t>
            </a:r>
          </a:p>
          <a:p>
            <a:r>
              <a:rPr lang="en-US" dirty="0"/>
              <a:t>Mention this is especially useful for members who value routine activity or community fitness classes.</a:t>
            </a:r>
          </a:p>
          <a:p>
            <a:r>
              <a:rPr lang="en-US" dirty="0"/>
              <a:t>Sales cue: ask whether the member currently uses a gym, online classes, or at-home fitness resources.</a:t>
            </a:r>
          </a:p>
          <a:p>
            <a:r>
              <a:rPr lang="en-US" dirty="0"/>
              <a:t>Transition to the PPO plan lineup.</a:t>
            </a:r>
          </a:p>
        </p:txBody>
      </p:sp>
    </p:spTree>
    <p:extLst>
      <p:ext uri="{BB962C8B-B14F-4D97-AF65-F5344CB8AC3E}">
        <p14:creationId xmlns:p14="http://schemas.microsoft.com/office/powerpoint/2010/main" val="19552081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35333-E463-5C7F-1EB3-1B319EE8F0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CD9D5E-7406-853A-5265-91BF1B64099C}"/>
              </a:ext>
            </a:extLst>
          </p:cNvPr>
          <p:cNvSpPr>
            <a:spLocks noGrp="1" noRot="1" noChangeAspect="1"/>
          </p:cNvSpPr>
          <p:nvPr>
            <p:ph type="sldImg"/>
          </p:nvPr>
        </p:nvSpPr>
        <p:spPr>
          <a:xfrm>
            <a:off x="685800" y="1143000"/>
            <a:ext cx="5486400" cy="3086100"/>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CCDC4E09-5EFE-0E3A-592A-22BB70060EC9}"/>
              </a:ext>
            </a:extLst>
          </p:cNvPr>
          <p:cNvSpPr>
            <a:spLocks noGrp="1"/>
          </p:cNvSpPr>
          <p:nvPr>
            <p:ph type="body" idx="1"/>
          </p:nvPr>
        </p:nvSpPr>
        <p:spPr>
          <a:xfrm>
            <a:off x="685800" y="4400550"/>
            <a:ext cx="5486400" cy="3600450"/>
          </a:xfrm>
          <a:prstGeom prst="rect">
            <a:avLst/>
          </a:prstGeom>
        </p:spPr>
        <p:txBody>
          <a:bodyPr/>
          <a:lstStyle/>
          <a:p>
            <a:r>
              <a:rPr lang="en-US" dirty="0"/>
              <a:t>Explain that some services do not require the member to meet the deductible first, including certain core medical, preventive, and supplemental benefits.</a:t>
            </a:r>
          </a:p>
          <a:p>
            <a:r>
              <a:rPr lang="en-US" dirty="0"/>
              <a:t>Use this slide to reduce confusion, but direct detailed questions to plan documents.</a:t>
            </a:r>
          </a:p>
          <a:p>
            <a:r>
              <a:rPr lang="en-US" dirty="0"/>
              <a:t>Sales cue: ask which services the member expects to use early in the year.</a:t>
            </a:r>
          </a:p>
          <a:p>
            <a:r>
              <a:rPr lang="en-US" dirty="0"/>
              <a:t>Transition to the deeper deductible example.</a:t>
            </a:r>
          </a:p>
          <a:p>
            <a:endParaRPr lang="en-US" dirty="0"/>
          </a:p>
        </p:txBody>
      </p:sp>
    </p:spTree>
    <p:extLst>
      <p:ext uri="{BB962C8B-B14F-4D97-AF65-F5344CB8AC3E}">
        <p14:creationId xmlns:p14="http://schemas.microsoft.com/office/powerpoint/2010/main" val="21841757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Use this divider to shift from general Medicare Advantage benefits into PPO-specific options.</a:t>
            </a:r>
          </a:p>
          <a:p>
            <a:r>
              <a:rPr lang="en-US" dirty="0"/>
              <a:t>Set up the comparison by saying we will look at premium, deductible, PCP, specialist, and OTC differences.</a:t>
            </a:r>
          </a:p>
          <a:p>
            <a:r>
              <a:rPr lang="en-US" dirty="0"/>
              <a:t>Remind the member that the best PPO fit depends on county, providers, prescriptions, and expected use.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C7228-FB29-1A18-1817-9FDB149D2C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2F48D0-F227-1AFB-FB8F-2402635FAD91}"/>
              </a:ext>
            </a:extLst>
          </p:cNvPr>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a:p>
        </p:txBody>
      </p:sp>
      <p:sp>
        <p:nvSpPr>
          <p:cNvPr id="3" name="Notes Placeholder 2">
            <a:extLst>
              <a:ext uri="{FF2B5EF4-FFF2-40B4-BE49-F238E27FC236}">
                <a16:creationId xmlns:a16="http://schemas.microsoft.com/office/drawing/2014/main" id="{85EDEA2F-2803-1F53-C302-863830A73947}"/>
              </a:ext>
            </a:extLst>
          </p:cNvPr>
          <p:cNvSpPr>
            <a:spLocks noGrp="1"/>
          </p:cNvSpPr>
          <p:nvPr>
            <p:ph type="body" idx="1"/>
          </p:nvPr>
        </p:nvSpPr>
        <p:spPr>
          <a:xfrm>
            <a:off x="1219200" y="3300413"/>
            <a:ext cx="9753600" cy="2700337"/>
          </a:xfrm>
          <a:prstGeom prst="rect">
            <a:avLst/>
          </a:prstGeom>
        </p:spPr>
        <p:txBody>
          <a:bodyPr/>
          <a:lstStyle/>
          <a:p>
            <a:r>
              <a:rPr lang="en-US" dirty="0"/>
              <a:t>Walk across the PPO comparison slowly: premium, deductible, PCP, specialist, and OTC allowance.</a:t>
            </a:r>
          </a:p>
          <a:p>
            <a:r>
              <a:rPr lang="en-US" dirty="0"/>
              <a:t>Use Secure and Value to discuss lower-premium choices, then Vitality and Assure for members who may value richer supplemental or cost-sharing features.</a:t>
            </a:r>
          </a:p>
          <a:p>
            <a:r>
              <a:rPr lang="en-US" dirty="0"/>
              <a:t>Sales cue: ask whether the member prefers predictable monthly premium, lower visit copays, or stronger extras.</a:t>
            </a:r>
          </a:p>
          <a:p>
            <a:r>
              <a:rPr lang="en-US" dirty="0"/>
              <a:t>Do not recommend from this grid alone; use it to decide which plan details to review next.</a:t>
            </a:r>
          </a:p>
        </p:txBody>
      </p:sp>
    </p:spTree>
    <p:extLst>
      <p:ext uri="{BB962C8B-B14F-4D97-AF65-F5344CB8AC3E}">
        <p14:creationId xmlns:p14="http://schemas.microsoft.com/office/powerpoint/2010/main" val="25268519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B95B2-A492-409F-E73B-997F464C1D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B542DB-AA7F-BC1E-7A6A-26AC217A0E0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5C0D3B9-AC9A-7B63-32C0-7EC67E2FCAA3}"/>
              </a:ext>
            </a:extLst>
          </p:cNvPr>
          <p:cNvSpPr>
            <a:spLocks noGrp="1"/>
          </p:cNvSpPr>
          <p:nvPr>
            <p:ph type="body" idx="1"/>
          </p:nvPr>
        </p:nvSpPr>
        <p:spPr/>
        <p:txBody>
          <a:bodyPr/>
          <a:lstStyle/>
          <a:p>
            <a:r>
              <a:rPr lang="en-US" dirty="0"/>
              <a:t>Position Assure as a PPO option with broad coverage features and supplemental benefits.</a:t>
            </a:r>
          </a:p>
          <a:p>
            <a:r>
              <a:rPr lang="en-US" dirty="0"/>
              <a:t>Confirm the member's county and provider fit before discussing price or enrollment.</a:t>
            </a:r>
          </a:p>
          <a:p>
            <a:r>
              <a:rPr lang="en-US" dirty="0"/>
              <a:t>Sales cue: this plan may appeal to members who are comfortable with a higher premium if the benefit mix better fits their expected care.</a:t>
            </a:r>
          </a:p>
          <a:p>
            <a:r>
              <a:rPr lang="en-US" dirty="0"/>
              <a:t>Transition by comparing it with the next PPO option.</a:t>
            </a:r>
          </a:p>
          <a:p>
            <a:endParaRPr lang="en-US" dirty="0"/>
          </a:p>
        </p:txBody>
      </p:sp>
      <p:sp>
        <p:nvSpPr>
          <p:cNvPr id="4" name="Slide Number Placeholder 3">
            <a:extLst>
              <a:ext uri="{FF2B5EF4-FFF2-40B4-BE49-F238E27FC236}">
                <a16:creationId xmlns:a16="http://schemas.microsoft.com/office/drawing/2014/main" id="{730096A5-6BB8-70EA-A0FC-112FD180361B}"/>
              </a:ext>
            </a:extLst>
          </p:cNvPr>
          <p:cNvSpPr>
            <a:spLocks noGrp="1"/>
          </p:cNvSpPr>
          <p:nvPr>
            <p:ph type="sldNum" sz="quarter" idx="5"/>
          </p:nvPr>
        </p:nvSpPr>
        <p:spPr/>
        <p:txBody>
          <a:bodyPr/>
          <a:lstStyle/>
          <a:p>
            <a:fld id="{704E279C-B84C-4B4F-A8CB-1EE28CA9FEC3}" type="slidenum">
              <a:rPr lang="en-US" smtClean="0"/>
              <a:t>17</a:t>
            </a:fld>
            <a:endParaRPr lang="en-US" dirty="0"/>
          </a:p>
        </p:txBody>
      </p:sp>
    </p:spTree>
    <p:extLst>
      <p:ext uri="{BB962C8B-B14F-4D97-AF65-F5344CB8AC3E}">
        <p14:creationId xmlns:p14="http://schemas.microsoft.com/office/powerpoint/2010/main" val="41240819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E5348-9555-CF48-430C-1E19E447D4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B8647C-DFD0-3716-9601-193184219C2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82FD19F-DDF4-26A4-CA82-D5F3895E6E7A}"/>
              </a:ext>
            </a:extLst>
          </p:cNvPr>
          <p:cNvSpPr>
            <a:spLocks noGrp="1"/>
          </p:cNvSpPr>
          <p:nvPr>
            <p:ph type="body" idx="1"/>
          </p:nvPr>
        </p:nvSpPr>
        <p:spPr/>
        <p:txBody>
          <a:bodyPr/>
          <a:lstStyle/>
          <a:p>
            <a:r>
              <a:rPr lang="en-US" dirty="0"/>
              <a:t>Position Secure as a PPO option that keeps the core Blue Cross value story while maintaining local support and supplemental benefits.</a:t>
            </a:r>
          </a:p>
          <a:p>
            <a:r>
              <a:rPr lang="en-US" dirty="0"/>
              <a:t>Verify premium, county availability, and prescription costs before presenting it as a fit.</a:t>
            </a:r>
          </a:p>
          <a:p>
            <a:r>
              <a:rPr lang="en-US" dirty="0"/>
              <a:t>Sales cue: use Secure when the member wants PPO flexibility and a balanced benefit package.</a:t>
            </a:r>
          </a:p>
          <a:p>
            <a:r>
              <a:rPr lang="en-US" dirty="0"/>
              <a:t>Transition to Value as another PPO choice.</a:t>
            </a:r>
          </a:p>
        </p:txBody>
      </p:sp>
      <p:sp>
        <p:nvSpPr>
          <p:cNvPr id="4" name="Slide Number Placeholder 3">
            <a:extLst>
              <a:ext uri="{FF2B5EF4-FFF2-40B4-BE49-F238E27FC236}">
                <a16:creationId xmlns:a16="http://schemas.microsoft.com/office/drawing/2014/main" id="{325F795E-D2C3-810A-ECC5-16D228BA77A9}"/>
              </a:ext>
            </a:extLst>
          </p:cNvPr>
          <p:cNvSpPr>
            <a:spLocks noGrp="1"/>
          </p:cNvSpPr>
          <p:nvPr>
            <p:ph type="sldNum" sz="quarter" idx="5"/>
          </p:nvPr>
        </p:nvSpPr>
        <p:spPr/>
        <p:txBody>
          <a:bodyPr/>
          <a:lstStyle/>
          <a:p>
            <a:fld id="{704E279C-B84C-4B4F-A8CB-1EE28CA9FEC3}" type="slidenum">
              <a:rPr lang="en-US" smtClean="0"/>
              <a:t>18</a:t>
            </a:fld>
            <a:endParaRPr lang="en-US" dirty="0"/>
          </a:p>
        </p:txBody>
      </p:sp>
    </p:spTree>
    <p:extLst>
      <p:ext uri="{BB962C8B-B14F-4D97-AF65-F5344CB8AC3E}">
        <p14:creationId xmlns:p14="http://schemas.microsoft.com/office/powerpoint/2010/main" val="3016266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F8560-D2D9-88D3-A0B6-54BF236E68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4C18CA-F814-E75D-C9AD-52D8283D44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2AA2415-560C-CA6A-2933-99D227F5F80C}"/>
              </a:ext>
            </a:extLst>
          </p:cNvPr>
          <p:cNvSpPr>
            <a:spLocks noGrp="1"/>
          </p:cNvSpPr>
          <p:nvPr>
            <p:ph type="body" idx="1"/>
          </p:nvPr>
        </p:nvSpPr>
        <p:spPr/>
        <p:txBody>
          <a:bodyPr/>
          <a:lstStyle/>
          <a:p>
            <a:r>
              <a:rPr lang="en-US" dirty="0"/>
              <a:t>Position Value as a PPO option for members who prioritize lower monthly premium and are comfortable understanding deductible tradeoffs.</a:t>
            </a:r>
          </a:p>
          <a:p>
            <a:r>
              <a:rPr lang="en-US" dirty="0"/>
              <a:t>Be clear that deductible, copays, and drug costs should be modeled together to estimate total cost.</a:t>
            </a:r>
          </a:p>
          <a:p>
            <a:r>
              <a:rPr lang="en-US" dirty="0"/>
              <a:t>Sales cue: ask how often the member expects to use specialist, imaging, or outpatient services.</a:t>
            </a:r>
          </a:p>
          <a:p>
            <a:r>
              <a:rPr lang="en-US" dirty="0"/>
              <a:t>Transition to Vitality.</a:t>
            </a:r>
          </a:p>
        </p:txBody>
      </p:sp>
      <p:sp>
        <p:nvSpPr>
          <p:cNvPr id="4" name="Slide Number Placeholder 3">
            <a:extLst>
              <a:ext uri="{FF2B5EF4-FFF2-40B4-BE49-F238E27FC236}">
                <a16:creationId xmlns:a16="http://schemas.microsoft.com/office/drawing/2014/main" id="{939A62B1-D19D-8C80-285E-781C12F7ED41}"/>
              </a:ext>
            </a:extLst>
          </p:cNvPr>
          <p:cNvSpPr>
            <a:spLocks noGrp="1"/>
          </p:cNvSpPr>
          <p:nvPr>
            <p:ph type="sldNum" sz="quarter" idx="5"/>
          </p:nvPr>
        </p:nvSpPr>
        <p:spPr/>
        <p:txBody>
          <a:bodyPr/>
          <a:lstStyle/>
          <a:p>
            <a:fld id="{704E279C-B84C-4B4F-A8CB-1EE28CA9FEC3}" type="slidenum">
              <a:rPr lang="en-US" smtClean="0"/>
              <a:t>19</a:t>
            </a:fld>
            <a:endParaRPr lang="en-US" dirty="0"/>
          </a:p>
        </p:txBody>
      </p:sp>
    </p:spTree>
    <p:extLst>
      <p:ext uri="{BB962C8B-B14F-4D97-AF65-F5344CB8AC3E}">
        <p14:creationId xmlns:p14="http://schemas.microsoft.com/office/powerpoint/2010/main" val="4110628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0D6C7-538A-CC8A-05D2-213787451C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05209-9630-9FCC-83F5-8BC3CE67A3D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C319661-E6DD-C951-D009-4E27B203385C}"/>
              </a:ext>
            </a:extLst>
          </p:cNvPr>
          <p:cNvSpPr>
            <a:spLocks noGrp="1"/>
          </p:cNvSpPr>
          <p:nvPr>
            <p:ph type="body" idx="1"/>
          </p:nvPr>
        </p:nvSpPr>
        <p:spPr/>
        <p:txBody>
          <a:bodyPr/>
          <a:lstStyle/>
          <a:p>
            <a:r>
              <a:rPr lang="en-US" dirty="0"/>
              <a:t>Position Vitality as a PPO option that may balance premium, medical cost sharing, and supplemental benefits.</a:t>
            </a:r>
          </a:p>
          <a:p>
            <a:r>
              <a:rPr lang="en-US" dirty="0"/>
              <a:t>Reconfirm county availability and the member's providers before narrowing.</a:t>
            </a:r>
          </a:p>
          <a:p>
            <a:r>
              <a:rPr lang="en-US" dirty="0"/>
              <a:t>Sales cue: this can be a good comparison point when the member wants extras without jumping immediately to the highest premium option.</a:t>
            </a:r>
          </a:p>
          <a:p>
            <a:r>
              <a:rPr lang="en-US" dirty="0"/>
              <a:t>Transition to HMO and HMO-POS plans.</a:t>
            </a:r>
          </a:p>
        </p:txBody>
      </p:sp>
      <p:sp>
        <p:nvSpPr>
          <p:cNvPr id="4" name="Slide Number Placeholder 3">
            <a:extLst>
              <a:ext uri="{FF2B5EF4-FFF2-40B4-BE49-F238E27FC236}">
                <a16:creationId xmlns:a16="http://schemas.microsoft.com/office/drawing/2014/main" id="{CC707DA5-0ECC-A807-6AA2-39BBEF59DCDE}"/>
              </a:ext>
            </a:extLst>
          </p:cNvPr>
          <p:cNvSpPr>
            <a:spLocks noGrp="1"/>
          </p:cNvSpPr>
          <p:nvPr>
            <p:ph type="sldNum" sz="quarter" idx="5"/>
          </p:nvPr>
        </p:nvSpPr>
        <p:spPr/>
        <p:txBody>
          <a:bodyPr/>
          <a:lstStyle/>
          <a:p>
            <a:fld id="{704E279C-B84C-4B4F-A8CB-1EE28CA9FEC3}" type="slidenum">
              <a:rPr lang="en-US" smtClean="0"/>
              <a:t>20</a:t>
            </a:fld>
            <a:endParaRPr lang="en-US" dirty="0"/>
          </a:p>
        </p:txBody>
      </p:sp>
    </p:spTree>
    <p:extLst>
      <p:ext uri="{BB962C8B-B14F-4D97-AF65-F5344CB8AC3E}">
        <p14:creationId xmlns:p14="http://schemas.microsoft.com/office/powerpoint/2010/main" val="38246902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2C713-AF6A-8D5D-7BC4-C2832EA1C2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A04C41-4CA0-21A7-037C-06743D9831C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A5BF927-5BEB-4258-133D-6FC0E0BF74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4F625A-4841-D2E3-679C-DC2A3EEED7C2}"/>
              </a:ext>
            </a:extLst>
          </p:cNvPr>
          <p:cNvSpPr>
            <a:spLocks noGrp="1"/>
          </p:cNvSpPr>
          <p:nvPr>
            <p:ph type="sldNum" sz="quarter" idx="5"/>
          </p:nvPr>
        </p:nvSpPr>
        <p:spPr/>
        <p:txBody>
          <a:bodyPr/>
          <a:lstStyle/>
          <a:p>
            <a:fld id="{704E279C-B84C-4B4F-A8CB-1EE28CA9FEC3}" type="slidenum">
              <a:rPr lang="en-US" smtClean="0"/>
              <a:t>21</a:t>
            </a:fld>
            <a:endParaRPr lang="en-US" dirty="0"/>
          </a:p>
        </p:txBody>
      </p:sp>
    </p:spTree>
    <p:extLst>
      <p:ext uri="{BB962C8B-B14F-4D97-AF65-F5344CB8AC3E}">
        <p14:creationId xmlns:p14="http://schemas.microsoft.com/office/powerpoint/2010/main" val="32278150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B4649-4BC6-23F7-0228-EA6A700DE3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363F5F-29E8-E60D-A2D2-100CB1A47D6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814393D-1B16-1A22-6759-D8B8D1D2EC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2D029C-68BA-4E56-B636-F70DC72F11A4}"/>
              </a:ext>
            </a:extLst>
          </p:cNvPr>
          <p:cNvSpPr>
            <a:spLocks noGrp="1"/>
          </p:cNvSpPr>
          <p:nvPr>
            <p:ph type="sldNum" sz="quarter" idx="5"/>
          </p:nvPr>
        </p:nvSpPr>
        <p:spPr/>
        <p:txBody>
          <a:bodyPr/>
          <a:lstStyle/>
          <a:p>
            <a:fld id="{704E279C-B84C-4B4F-A8CB-1EE28CA9FEC3}" type="slidenum">
              <a:rPr lang="en-US" smtClean="0"/>
              <a:t>22</a:t>
            </a:fld>
            <a:endParaRPr lang="en-US" dirty="0"/>
          </a:p>
        </p:txBody>
      </p:sp>
    </p:spTree>
    <p:extLst>
      <p:ext uri="{BB962C8B-B14F-4D97-AF65-F5344CB8AC3E}">
        <p14:creationId xmlns:p14="http://schemas.microsoft.com/office/powerpoint/2010/main" val="12021468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EA6D2-E210-1631-9ABD-112E6E8E08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06A201-0A40-97C0-545F-CEE07823166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E009514-DC26-AEC2-0EBD-DF740DB229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4053FF-2CC5-A544-7561-F310D7788225}"/>
              </a:ext>
            </a:extLst>
          </p:cNvPr>
          <p:cNvSpPr>
            <a:spLocks noGrp="1"/>
          </p:cNvSpPr>
          <p:nvPr>
            <p:ph type="sldNum" sz="quarter" idx="5"/>
          </p:nvPr>
        </p:nvSpPr>
        <p:spPr/>
        <p:txBody>
          <a:bodyPr/>
          <a:lstStyle/>
          <a:p>
            <a:fld id="{704E279C-B84C-4B4F-A8CB-1EE28CA9FEC3}" type="slidenum">
              <a:rPr lang="en-US" smtClean="0"/>
              <a:t>23</a:t>
            </a:fld>
            <a:endParaRPr lang="en-US" dirty="0"/>
          </a:p>
        </p:txBody>
      </p:sp>
    </p:spTree>
    <p:extLst>
      <p:ext uri="{BB962C8B-B14F-4D97-AF65-F5344CB8AC3E}">
        <p14:creationId xmlns:p14="http://schemas.microsoft.com/office/powerpoint/2010/main" val="9778967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BB116-85CF-733C-535C-A2FB542AB7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D906E8-9E59-2DBA-E92D-74EE4A2416E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1863ADD-D0B5-6145-28EF-750D77B9AB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0F5842-3EEF-FDEF-9DDA-91E0EB1D0C7C}"/>
              </a:ext>
            </a:extLst>
          </p:cNvPr>
          <p:cNvSpPr>
            <a:spLocks noGrp="1"/>
          </p:cNvSpPr>
          <p:nvPr>
            <p:ph type="sldNum" sz="quarter" idx="5"/>
          </p:nvPr>
        </p:nvSpPr>
        <p:spPr/>
        <p:txBody>
          <a:bodyPr/>
          <a:lstStyle/>
          <a:p>
            <a:fld id="{704E279C-B84C-4B4F-A8CB-1EE28CA9FEC3}" type="slidenum">
              <a:rPr lang="en-US" smtClean="0"/>
              <a:t>24</a:t>
            </a:fld>
            <a:endParaRPr lang="en-US" dirty="0"/>
          </a:p>
        </p:txBody>
      </p:sp>
    </p:spTree>
    <p:extLst>
      <p:ext uri="{BB962C8B-B14F-4D97-AF65-F5344CB8AC3E}">
        <p14:creationId xmlns:p14="http://schemas.microsoft.com/office/powerpoint/2010/main" val="33094902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a:p>
        </p:txBody>
      </p:sp>
      <p:sp>
        <p:nvSpPr>
          <p:cNvPr id="3" name="Notes Placeholder 2"/>
          <p:cNvSpPr>
            <a:spLocks noGrp="1"/>
          </p:cNvSpPr>
          <p:nvPr>
            <p:ph type="body" idx="1"/>
          </p:nvPr>
        </p:nvSpPr>
        <p:spPr>
          <a:xfrm>
            <a:off x="1219200" y="3300413"/>
            <a:ext cx="9753600" cy="2700337"/>
          </a:xfrm>
          <a:prstGeom prst="rect">
            <a:avLst/>
          </a:prstGeom>
        </p:spPr>
        <p:txBody>
          <a:bodyPr/>
          <a:lstStyle/>
          <a:p>
            <a:r>
              <a:rPr lang="en-US" dirty="0"/>
              <a:t>Use this section divider to introduce the HMO and HMO-POS family.</a:t>
            </a:r>
          </a:p>
          <a:p>
            <a:r>
              <a:rPr lang="en-US" dirty="0"/>
              <a:t>Explain that these plans may appeal to members comfortable with a coordinated network model and PCP-centered care.</a:t>
            </a:r>
          </a:p>
          <a:p>
            <a:r>
              <a:rPr lang="en-US" dirty="0"/>
              <a:t>Set expectations that provider participation and service area are especially important in this section.</a:t>
            </a:r>
          </a:p>
        </p:txBody>
      </p:sp>
    </p:spTree>
    <p:extLst>
      <p:ext uri="{BB962C8B-B14F-4D97-AF65-F5344CB8AC3E}">
        <p14:creationId xmlns:p14="http://schemas.microsoft.com/office/powerpoint/2010/main" val="23664064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Walk through the HMO/HMO-POS comparison using the same cost categories: premium, deductible, PCP, specialist, and OTC.</a:t>
            </a:r>
          </a:p>
          <a:p>
            <a:r>
              <a:rPr lang="en-US" dirty="0"/>
              <a:t>Clarify that the second mini-table separates Connected Care HMO from the HMO-POS options.</a:t>
            </a:r>
          </a:p>
          <a:p>
            <a:r>
              <a:rPr lang="en-US" dirty="0"/>
              <a:t>Sales cue: ask whether the member is comfortable staying in network and using a PCP relationship for care coordination.</a:t>
            </a:r>
          </a:p>
          <a:p>
            <a:r>
              <a:rPr lang="en-US" dirty="0"/>
              <a:t>Use the grid to decide which HMO/HMO-POS plan detail slide to review next.</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8DE20-C8C5-65D4-82C6-A8DF832223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ED446-55EA-1EAF-F890-4363BB091CC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0BD6ECF-4526-8B60-30D4-01C1BF30B441}"/>
              </a:ext>
            </a:extLst>
          </p:cNvPr>
          <p:cNvSpPr>
            <a:spLocks noGrp="1"/>
          </p:cNvSpPr>
          <p:nvPr>
            <p:ph type="body" idx="1"/>
          </p:nvPr>
        </p:nvSpPr>
        <p:spPr/>
        <p:txBody>
          <a:bodyPr/>
          <a:lstStyle/>
          <a:p>
            <a:r>
              <a:rPr lang="en-US" dirty="0"/>
              <a:t>Position HMO-POS Elements as an accessible plan option with the core Blue Cross benefits shown here.</a:t>
            </a:r>
          </a:p>
          <a:p>
            <a:r>
              <a:rPr lang="en-US" dirty="0"/>
              <a:t>Verify county, PCP, specialists, pharmacies, and referral expectations with the member.</a:t>
            </a:r>
          </a:p>
          <a:p>
            <a:r>
              <a:rPr lang="en-US" dirty="0"/>
              <a:t>Sales cue: this may fit members who want a lower-premium HMO-POS style plan and are comfortable with network rules.</a:t>
            </a:r>
          </a:p>
          <a:p>
            <a:r>
              <a:rPr lang="en-US" dirty="0"/>
              <a:t>Transition to Classic for comparison.</a:t>
            </a:r>
          </a:p>
        </p:txBody>
      </p:sp>
      <p:sp>
        <p:nvSpPr>
          <p:cNvPr id="4" name="Slide Number Placeholder 3">
            <a:extLst>
              <a:ext uri="{FF2B5EF4-FFF2-40B4-BE49-F238E27FC236}">
                <a16:creationId xmlns:a16="http://schemas.microsoft.com/office/drawing/2014/main" id="{41A8089E-16D6-E215-0BF6-BA8FA2E25EA9}"/>
              </a:ext>
            </a:extLst>
          </p:cNvPr>
          <p:cNvSpPr>
            <a:spLocks noGrp="1"/>
          </p:cNvSpPr>
          <p:nvPr>
            <p:ph type="sldNum" sz="quarter" idx="5"/>
          </p:nvPr>
        </p:nvSpPr>
        <p:spPr/>
        <p:txBody>
          <a:bodyPr/>
          <a:lstStyle/>
          <a:p>
            <a:fld id="{704E279C-B84C-4B4F-A8CB-1EE28CA9FEC3}" type="slidenum">
              <a:rPr lang="en-US" smtClean="0"/>
              <a:t>27</a:t>
            </a:fld>
            <a:endParaRPr lang="en-US" dirty="0"/>
          </a:p>
        </p:txBody>
      </p:sp>
    </p:spTree>
    <p:extLst>
      <p:ext uri="{BB962C8B-B14F-4D97-AF65-F5344CB8AC3E}">
        <p14:creationId xmlns:p14="http://schemas.microsoft.com/office/powerpoint/2010/main" val="38507070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1DFF0-D372-6919-7FD4-2897003FBE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746117-05ED-FE2C-D039-B026113EB27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9AA0FA-68B8-ED60-9114-1331DCAE5BB6}"/>
              </a:ext>
            </a:extLst>
          </p:cNvPr>
          <p:cNvSpPr>
            <a:spLocks noGrp="1"/>
          </p:cNvSpPr>
          <p:nvPr>
            <p:ph type="body" idx="1"/>
          </p:nvPr>
        </p:nvSpPr>
        <p:spPr/>
        <p:txBody>
          <a:bodyPr/>
          <a:lstStyle/>
          <a:p>
            <a:r>
              <a:rPr lang="en-US" dirty="0"/>
              <a:t>Position HMO-POS Classic as a step-up comparison point in the HMO-POS lineup.</a:t>
            </a:r>
          </a:p>
          <a:p>
            <a:r>
              <a:rPr lang="en-US" dirty="0"/>
              <a:t>Explain that higher premium should be evaluated against the member's expected care and benefit preferences.</a:t>
            </a:r>
          </a:p>
          <a:p>
            <a:r>
              <a:rPr lang="en-US" dirty="0"/>
              <a:t>Sales cue: ask whether specialist copays, OTC allowance, and supplemental benefits are meaningful to the member.</a:t>
            </a:r>
          </a:p>
          <a:p>
            <a:r>
              <a:rPr lang="en-US" dirty="0"/>
              <a:t>Transition to Prestige.</a:t>
            </a:r>
          </a:p>
        </p:txBody>
      </p:sp>
      <p:sp>
        <p:nvSpPr>
          <p:cNvPr id="4" name="Slide Number Placeholder 3">
            <a:extLst>
              <a:ext uri="{FF2B5EF4-FFF2-40B4-BE49-F238E27FC236}">
                <a16:creationId xmlns:a16="http://schemas.microsoft.com/office/drawing/2014/main" id="{402402D9-3D9F-DB36-EA26-1F418DB02A9E}"/>
              </a:ext>
            </a:extLst>
          </p:cNvPr>
          <p:cNvSpPr>
            <a:spLocks noGrp="1"/>
          </p:cNvSpPr>
          <p:nvPr>
            <p:ph type="sldNum" sz="quarter" idx="5"/>
          </p:nvPr>
        </p:nvSpPr>
        <p:spPr/>
        <p:txBody>
          <a:bodyPr/>
          <a:lstStyle/>
          <a:p>
            <a:fld id="{704E279C-B84C-4B4F-A8CB-1EE28CA9FEC3}" type="slidenum">
              <a:rPr lang="en-US" smtClean="0"/>
              <a:t>28</a:t>
            </a:fld>
            <a:endParaRPr lang="en-US" dirty="0"/>
          </a:p>
        </p:txBody>
      </p:sp>
    </p:spTree>
    <p:extLst>
      <p:ext uri="{BB962C8B-B14F-4D97-AF65-F5344CB8AC3E}">
        <p14:creationId xmlns:p14="http://schemas.microsoft.com/office/powerpoint/2010/main" val="3190866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1566E-7ECC-4C3F-B13F-5D17D341C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AA4C3-DBD7-A984-C5E3-B03A4810958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FBFEED7-F3FC-E2AF-A73B-1902AEC1D2F9}"/>
              </a:ext>
            </a:extLst>
          </p:cNvPr>
          <p:cNvSpPr>
            <a:spLocks noGrp="1"/>
          </p:cNvSpPr>
          <p:nvPr>
            <p:ph type="body" idx="1"/>
          </p:nvPr>
        </p:nvSpPr>
        <p:spPr/>
        <p:txBody>
          <a:bodyPr/>
          <a:lstStyle/>
          <a:p>
            <a:r>
              <a:rPr lang="en-US" dirty="0"/>
              <a:t>Position HMO-POS Prestige as a richer HMO-POS option for members who value the plan's overall benefit package.</a:t>
            </a:r>
          </a:p>
          <a:p>
            <a:r>
              <a:rPr lang="en-US" dirty="0"/>
              <a:t>Avoid assuming it is best because of premium; compare total expected cost and provider fit.</a:t>
            </a:r>
          </a:p>
          <a:p>
            <a:r>
              <a:rPr lang="en-US" dirty="0"/>
              <a:t>Sales cue: this may resonate with members who prefer a more comprehensive package and have predictable network usage.</a:t>
            </a:r>
          </a:p>
          <a:p>
            <a:r>
              <a:rPr lang="en-US" dirty="0"/>
              <a:t>Transition to Prime Value.</a:t>
            </a:r>
          </a:p>
        </p:txBody>
      </p:sp>
      <p:sp>
        <p:nvSpPr>
          <p:cNvPr id="4" name="Slide Number Placeholder 3">
            <a:extLst>
              <a:ext uri="{FF2B5EF4-FFF2-40B4-BE49-F238E27FC236}">
                <a16:creationId xmlns:a16="http://schemas.microsoft.com/office/drawing/2014/main" id="{705DB23A-BDDC-D4F4-DAC5-EBD1C4D6E34F}"/>
              </a:ext>
            </a:extLst>
          </p:cNvPr>
          <p:cNvSpPr>
            <a:spLocks noGrp="1"/>
          </p:cNvSpPr>
          <p:nvPr>
            <p:ph type="sldNum" sz="quarter" idx="5"/>
          </p:nvPr>
        </p:nvSpPr>
        <p:spPr/>
        <p:txBody>
          <a:bodyPr/>
          <a:lstStyle/>
          <a:p>
            <a:fld id="{704E279C-B84C-4B4F-A8CB-1EE28CA9FEC3}" type="slidenum">
              <a:rPr lang="en-US" smtClean="0"/>
              <a:t>29</a:t>
            </a:fld>
            <a:endParaRPr lang="en-US" dirty="0"/>
          </a:p>
        </p:txBody>
      </p:sp>
    </p:spTree>
    <p:extLst>
      <p:ext uri="{BB962C8B-B14F-4D97-AF65-F5344CB8AC3E}">
        <p14:creationId xmlns:p14="http://schemas.microsoft.com/office/powerpoint/2010/main" val="15260877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626B2-FD46-8965-D2BE-C4A63DCAA7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810543-D121-08A5-901F-B55EF223792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AF9E519-D1E3-537B-BEA9-777E27765F66}"/>
              </a:ext>
            </a:extLst>
          </p:cNvPr>
          <p:cNvSpPr>
            <a:spLocks noGrp="1"/>
          </p:cNvSpPr>
          <p:nvPr>
            <p:ph type="body" idx="1"/>
          </p:nvPr>
        </p:nvSpPr>
        <p:spPr/>
        <p:txBody>
          <a:bodyPr/>
          <a:lstStyle/>
          <a:p>
            <a:r>
              <a:rPr lang="en-US" dirty="0"/>
              <a:t>Position HMO-POS Prime Value as a specific-fit option and call out that some extras may differ, such as OTC availability.</a:t>
            </a:r>
          </a:p>
          <a:p>
            <a:r>
              <a:rPr lang="en-US" dirty="0"/>
              <a:t>Verify the member's county and PCP before discussing it as a viable choice.</a:t>
            </a:r>
          </a:p>
          <a:p>
            <a:r>
              <a:rPr lang="en-US" dirty="0"/>
              <a:t>Sales cue: ask whether the premium level or provider access is the stronger decision driver.</a:t>
            </a:r>
          </a:p>
          <a:p>
            <a:r>
              <a:rPr lang="en-US" dirty="0"/>
              <a:t>Transition to Connected Care.</a:t>
            </a:r>
          </a:p>
        </p:txBody>
      </p:sp>
      <p:sp>
        <p:nvSpPr>
          <p:cNvPr id="4" name="Slide Number Placeholder 3">
            <a:extLst>
              <a:ext uri="{FF2B5EF4-FFF2-40B4-BE49-F238E27FC236}">
                <a16:creationId xmlns:a16="http://schemas.microsoft.com/office/drawing/2014/main" id="{04912A9B-9723-1E82-02F9-F180C7B45F88}"/>
              </a:ext>
            </a:extLst>
          </p:cNvPr>
          <p:cNvSpPr>
            <a:spLocks noGrp="1"/>
          </p:cNvSpPr>
          <p:nvPr>
            <p:ph type="sldNum" sz="quarter" idx="5"/>
          </p:nvPr>
        </p:nvSpPr>
        <p:spPr/>
        <p:txBody>
          <a:bodyPr/>
          <a:lstStyle/>
          <a:p>
            <a:fld id="{704E279C-B84C-4B4F-A8CB-1EE28CA9FEC3}" type="slidenum">
              <a:rPr lang="en-US" smtClean="0"/>
              <a:t>30</a:t>
            </a:fld>
            <a:endParaRPr lang="en-US" dirty="0"/>
          </a:p>
        </p:txBody>
      </p:sp>
    </p:spTree>
    <p:extLst>
      <p:ext uri="{BB962C8B-B14F-4D97-AF65-F5344CB8AC3E}">
        <p14:creationId xmlns:p14="http://schemas.microsoft.com/office/powerpoint/2010/main" val="33736918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A43D4-2C7D-16F2-E504-AB6ADE4B3A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4C8BA9-373A-02AB-9C4F-F996E6117DE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B5DBC6AA-23AE-1BDE-35AF-9D8F23A7ED72}"/>
              </a:ext>
            </a:extLst>
          </p:cNvPr>
          <p:cNvSpPr>
            <a:spLocks noGrp="1"/>
          </p:cNvSpPr>
          <p:nvPr>
            <p:ph type="body" idx="1"/>
          </p:nvPr>
        </p:nvSpPr>
        <p:spPr/>
        <p:txBody>
          <a:bodyPr/>
          <a:lstStyle/>
          <a:p>
            <a:r>
              <a:rPr lang="en-US" dirty="0"/>
              <a:t>Position HMO-POS Connected Care as a network-coordinated option with the benefits shown.</a:t>
            </a:r>
          </a:p>
          <a:p>
            <a:r>
              <a:rPr lang="en-US" dirty="0"/>
              <a:t>Emphasize that confirming doctors, hospitals, pharmacies, and referral expectations is essential.</a:t>
            </a:r>
          </a:p>
          <a:p>
            <a:r>
              <a:rPr lang="en-US" dirty="0"/>
              <a:t>Sales cue: this can be a fit for members who prefer a structured care model and local support.</a:t>
            </a:r>
          </a:p>
          <a:p>
            <a:r>
              <a:rPr lang="en-US" dirty="0"/>
              <a:t>Transition to additional coverage options.</a:t>
            </a:r>
          </a:p>
        </p:txBody>
      </p:sp>
      <p:sp>
        <p:nvSpPr>
          <p:cNvPr id="4" name="Slide Number Placeholder 3">
            <a:extLst>
              <a:ext uri="{FF2B5EF4-FFF2-40B4-BE49-F238E27FC236}">
                <a16:creationId xmlns:a16="http://schemas.microsoft.com/office/drawing/2014/main" id="{EE767ED8-4046-AF20-4741-921C597F4A61}"/>
              </a:ext>
            </a:extLst>
          </p:cNvPr>
          <p:cNvSpPr>
            <a:spLocks noGrp="1"/>
          </p:cNvSpPr>
          <p:nvPr>
            <p:ph type="sldNum" sz="quarter" idx="5"/>
          </p:nvPr>
        </p:nvSpPr>
        <p:spPr/>
        <p:txBody>
          <a:bodyPr/>
          <a:lstStyle/>
          <a:p>
            <a:fld id="{704E279C-B84C-4B4F-A8CB-1EE28CA9FEC3}" type="slidenum">
              <a:rPr lang="en-US" smtClean="0"/>
              <a:t>31</a:t>
            </a:fld>
            <a:endParaRPr lang="en-US" dirty="0"/>
          </a:p>
        </p:txBody>
      </p:sp>
    </p:spTree>
    <p:extLst>
      <p:ext uri="{BB962C8B-B14F-4D97-AF65-F5344CB8AC3E}">
        <p14:creationId xmlns:p14="http://schemas.microsoft.com/office/powerpoint/2010/main" val="24139910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714F2-0B65-6A44-C8F5-5C7189CADC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6DCC68-401A-B20C-983D-90A8D5AF97FF}"/>
              </a:ext>
            </a:extLst>
          </p:cNvPr>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a:extLst>
              <a:ext uri="{FF2B5EF4-FFF2-40B4-BE49-F238E27FC236}">
                <a16:creationId xmlns:a16="http://schemas.microsoft.com/office/drawing/2014/main" id="{97470BA1-6AD2-47BE-42A7-3D4883D535BC}"/>
              </a:ext>
            </a:extLst>
          </p:cNvPr>
          <p:cNvSpPr>
            <a:spLocks noGrp="1"/>
          </p:cNvSpPr>
          <p:nvPr>
            <p:ph type="body" idx="1"/>
          </p:nvPr>
        </p:nvSpPr>
        <p:spPr>
          <a:xfrm>
            <a:off x="1219200" y="3300413"/>
            <a:ext cx="9753600" cy="2700337"/>
          </a:xfrm>
          <a:prstGeom prst="rect">
            <a:avLst/>
          </a:prstGeom>
        </p:spPr>
        <p:txBody>
          <a:bodyPr/>
          <a:lstStyle/>
          <a:p>
            <a:r>
              <a:rPr lang="en-US" dirty="0"/>
              <a:t>Open by framing this as comparison, not new teaching — you've already walked them through each plan, so now you're just lining the extras up side-by-side.</a:t>
            </a:r>
            <a:br>
              <a:rPr lang="en-US" dirty="0"/>
            </a:br>
            <a:r>
              <a:rPr lang="en-US" dirty="0"/>
              <a:t>Before you open a grid, confirm whether they're PPO or HMO/HMO-POS so you land on one table, not both. Once you're there, skip the full narration: point to only the 2-3 columns that fit their county and providers, ask which benefit matters most to them, and trace just that row, translating jargon as you go — PERS, for instance, just means the medical alert button.</a:t>
            </a:r>
            <a:br>
              <a:rPr lang="en-US" dirty="0"/>
            </a:br>
            <a:r>
              <a:rPr lang="en-US" dirty="0"/>
              <a:t>Treat the whole section as helping them confirm a decision they're already leaning toward, not teaching them something new.</a:t>
            </a:r>
          </a:p>
        </p:txBody>
      </p:sp>
    </p:spTree>
    <p:extLst>
      <p:ext uri="{BB962C8B-B14F-4D97-AF65-F5344CB8AC3E}">
        <p14:creationId xmlns:p14="http://schemas.microsoft.com/office/powerpoint/2010/main" val="34528800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p:cNvSpPr>
            <a:spLocks noGrp="1"/>
          </p:cNvSpPr>
          <p:nvPr>
            <p:ph type="body" idx="1"/>
          </p:nvPr>
        </p:nvSpPr>
        <p:spPr>
          <a:xfrm>
            <a:off x="1219200" y="3300413"/>
            <a:ext cx="9753600" cy="2700337"/>
          </a:xfrm>
          <a:prstGeom prst="rect">
            <a:avLst/>
          </a:prstGeom>
        </p:spPr>
        <p:txBody>
          <a:bodyPr/>
          <a:lstStyle/>
          <a:p>
            <a:endParaRPr lang="en-US" dirty="0"/>
          </a:p>
        </p:txBody>
      </p:sp>
    </p:spTree>
    <p:extLst>
      <p:ext uri="{BB962C8B-B14F-4D97-AF65-F5344CB8AC3E}">
        <p14:creationId xmlns:p14="http://schemas.microsoft.com/office/powerpoint/2010/main" val="12856421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p:cNvSpPr>
            <a:spLocks noGrp="1"/>
          </p:cNvSpPr>
          <p:nvPr>
            <p:ph type="body" idx="1"/>
          </p:nvPr>
        </p:nvSpPr>
        <p:spPr>
          <a:xfrm>
            <a:off x="1219200" y="3300413"/>
            <a:ext cx="9753600" cy="2700337"/>
          </a:xfrm>
          <a:prstGeom prst="rect">
            <a:avLst/>
          </a:prstGeom>
        </p:spPr>
        <p:txBody>
          <a:bodyPr/>
          <a:lstStyle/>
          <a:p>
            <a:endParaRPr lang="en-US" dirty="0"/>
          </a:p>
        </p:txBody>
      </p:sp>
    </p:spTree>
    <p:extLst>
      <p:ext uri="{BB962C8B-B14F-4D97-AF65-F5344CB8AC3E}">
        <p14:creationId xmlns:p14="http://schemas.microsoft.com/office/powerpoint/2010/main" val="1514613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33A57-4252-03AE-2F10-70DA1AC979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C94AA9-A259-F36F-1C56-F0B7DA00F356}"/>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17B3AF9-CA77-D31C-3FC5-25B592F27FC7}"/>
              </a:ext>
            </a:extLst>
          </p:cNvPr>
          <p:cNvSpPr>
            <a:spLocks noGrp="1"/>
          </p:cNvSpPr>
          <p:nvPr>
            <p:ph type="body" idx="1"/>
          </p:nvPr>
        </p:nvSpPr>
        <p:spPr/>
        <p:txBody>
          <a:bodyPr/>
          <a:lstStyle/>
          <a:p>
            <a:r>
              <a:rPr lang="en-US" dirty="0"/>
              <a:t>Explain the optional dental and vision buy-up as an additional monthly premium for members who want more coverage.</a:t>
            </a:r>
          </a:p>
          <a:p>
            <a:r>
              <a:rPr lang="en-US" dirty="0"/>
              <a:t>Point out availability differences, including the Prime Value limitation shown on the slide.</a:t>
            </a:r>
          </a:p>
          <a:p>
            <a:r>
              <a:rPr lang="en-US" dirty="0"/>
              <a:t>Sales cue: ask about expected dental work, eyewear needs, and whether the extra premium is worth the added coverage.</a:t>
            </a:r>
          </a:p>
          <a:p>
            <a:r>
              <a:rPr lang="en-US" dirty="0"/>
              <a:t>Transition to prescription drug plan options.</a:t>
            </a:r>
          </a:p>
          <a:p>
            <a:endParaRPr lang="en-US" dirty="0"/>
          </a:p>
        </p:txBody>
      </p:sp>
      <p:sp>
        <p:nvSpPr>
          <p:cNvPr id="4" name="Slide Number Placeholder 3">
            <a:extLst>
              <a:ext uri="{FF2B5EF4-FFF2-40B4-BE49-F238E27FC236}">
                <a16:creationId xmlns:a16="http://schemas.microsoft.com/office/drawing/2014/main" id="{4EE9E6D1-5691-EC41-6FE7-FBC42064853D}"/>
              </a:ext>
            </a:extLst>
          </p:cNvPr>
          <p:cNvSpPr>
            <a:spLocks noGrp="1"/>
          </p:cNvSpPr>
          <p:nvPr>
            <p:ph type="sldNum" sz="quarter" idx="5"/>
          </p:nvPr>
        </p:nvSpPr>
        <p:spPr/>
        <p:txBody>
          <a:bodyPr/>
          <a:lstStyle/>
          <a:p>
            <a:fld id="{704E279C-B84C-4B4F-A8CB-1EE28CA9FEC3}" type="slidenum">
              <a:rPr lang="en-US" smtClean="0"/>
              <a:t>35</a:t>
            </a:fld>
            <a:endParaRPr lang="en-US" dirty="0"/>
          </a:p>
        </p:txBody>
      </p:sp>
    </p:spTree>
    <p:extLst>
      <p:ext uri="{BB962C8B-B14F-4D97-AF65-F5344CB8AC3E}">
        <p14:creationId xmlns:p14="http://schemas.microsoft.com/office/powerpoint/2010/main" val="34807510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Use this divider to introduce Medicare Supplement as a different path from Medicare Advantage.</a:t>
            </a:r>
          </a:p>
          <a:p>
            <a:r>
              <a:rPr lang="en-US" dirty="0"/>
              <a:t>Explain that Medicare Supplement works with Original Medicare and may pair with separate Part D coverage.</a:t>
            </a:r>
          </a:p>
          <a:p>
            <a:r>
              <a:rPr lang="en-US" dirty="0"/>
              <a:t>Set the expectation that the next section is about fit, provider flexibility, and enrollment status.</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CE248-29BA-70A1-EC20-ADF833336A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570D39-6BD8-EA5E-8F6E-916AA1C18DFC}"/>
              </a:ext>
            </a:extLst>
          </p:cNvPr>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a:extLst>
              <a:ext uri="{FF2B5EF4-FFF2-40B4-BE49-F238E27FC236}">
                <a16:creationId xmlns:a16="http://schemas.microsoft.com/office/drawing/2014/main" id="{83B3B036-4A98-0C87-2815-3A95EA6882FF}"/>
              </a:ext>
            </a:extLst>
          </p:cNvPr>
          <p:cNvSpPr>
            <a:spLocks noGrp="1"/>
          </p:cNvSpPr>
          <p:nvPr>
            <p:ph type="body" idx="1"/>
          </p:nvPr>
        </p:nvSpPr>
        <p:spPr>
          <a:xfrm>
            <a:off x="1219200" y="3300413"/>
            <a:ext cx="9753600" cy="2700337"/>
          </a:xfrm>
          <a:prstGeom prst="rect">
            <a:avLst/>
          </a:prstGeom>
        </p:spPr>
        <p:txBody>
          <a:bodyPr/>
          <a:lstStyle/>
          <a:p>
            <a:r>
              <a:rPr lang="en-US" dirty="0"/>
              <a:t>Lead with the core Medicare Supplement value: no network restrictions, no specialist referrals, and potential household discount.</a:t>
            </a:r>
          </a:p>
          <a:p>
            <a:r>
              <a:rPr lang="en-US" dirty="0"/>
              <a:t>Clarify that Medicare Supplement does not include Part D, so prescription drug coverage must be addressed separately.</a:t>
            </a:r>
          </a:p>
          <a:p>
            <a:r>
              <a:rPr lang="en-US" dirty="0"/>
              <a:t>Sales cue: this option may appeal to members who travel, see many specialists, or value provider flexibility.</a:t>
            </a:r>
          </a:p>
          <a:p>
            <a:r>
              <a:rPr lang="en-US" dirty="0"/>
              <a:t>Mention the household discount only after confirming eligibility and application requirements.</a:t>
            </a:r>
          </a:p>
        </p:txBody>
      </p:sp>
    </p:spTree>
    <p:extLst>
      <p:ext uri="{BB962C8B-B14F-4D97-AF65-F5344CB8AC3E}">
        <p14:creationId xmlns:p14="http://schemas.microsoft.com/office/powerpoint/2010/main" val="36909735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Use the checklist as a structured discovery tool before quoting a supplement plan.</a:t>
            </a:r>
          </a:p>
          <a:p>
            <a:r>
              <a:rPr lang="en-US" dirty="0"/>
              <a:t>Confirm doctor acceptance of Original Medicare, budget, guaranteed issue status, drug needs, optional package interest, and possible discounts.</a:t>
            </a:r>
          </a:p>
          <a:p>
            <a:r>
              <a:rPr lang="en-US" dirty="0"/>
              <a:t>Sales cue: if the member is outside a guaranteed issue window, explain that underwriting may affect eligibility and timing.</a:t>
            </a:r>
          </a:p>
          <a:p>
            <a:r>
              <a:rPr lang="en-US" dirty="0"/>
              <a:t>Transition to guaranteed versus nonguaranteed issue.</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Explain guaranteed issue as the window where the applicant generally cannot be denied, and nonguaranteed issue as the path where underwriting may apply.</a:t>
            </a:r>
          </a:p>
          <a:p>
            <a:r>
              <a:rPr lang="en-US" dirty="0"/>
              <a:t>Keep this factual and avoid promising approval.</a:t>
            </a:r>
          </a:p>
          <a:p>
            <a:r>
              <a:rPr lang="en-US" dirty="0"/>
              <a:t>Sales cue: confirm the member's Part B effective date and any qualifying special circumstances before discussing premium expectations.</a:t>
            </a:r>
          </a:p>
          <a:p>
            <a:r>
              <a:rPr lang="en-US" dirty="0"/>
              <a:t>Transition to the optional Dental Vision Hearing Package.</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Position the Dental Vision Hearing Package as an optional add-on for Medicare Supplement members who want additional nonmedical benefits.</a:t>
            </a:r>
          </a:p>
          <a:p>
            <a:r>
              <a:rPr lang="en-US" dirty="0"/>
              <a:t>Explain the monthly premium, preventive dental, hearing exam, enrollment timing, and network support at a high level.</a:t>
            </a:r>
          </a:p>
          <a:p>
            <a:r>
              <a:rPr lang="en-US" dirty="0"/>
              <a:t>Sales cue: ask whether the member expects dental, eyewear, or hearing needs that could make the package valuable.</a:t>
            </a:r>
          </a:p>
          <a:p>
            <a:r>
              <a:rPr lang="en-US" dirty="0"/>
              <a:t>Remind them that package details and timing should be verified before enrollment.</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p:cNvSpPr>
            <a:spLocks noGrp="1"/>
          </p:cNvSpPr>
          <p:nvPr>
            <p:ph type="body" idx="1"/>
          </p:nvPr>
        </p:nvSpPr>
        <p:spPr>
          <a:xfrm>
            <a:off x="1219200" y="3300413"/>
            <a:ext cx="9753600" cy="2700337"/>
          </a:xfrm>
          <a:prstGeom prst="rect">
            <a:avLst/>
          </a:prstGeom>
        </p:spPr>
        <p:txBody>
          <a:bodyPr/>
          <a:lstStyle/>
          <a:p>
            <a:r>
              <a:rPr lang="en-US" dirty="0"/>
              <a:t>Position these resources as part of the post-enrollment value of Blue Cross.</a:t>
            </a:r>
          </a:p>
          <a:p>
            <a:r>
              <a:rPr lang="en-US" dirty="0"/>
              <a:t>Highlight the 24-Hour Nurse Line, well-being resources, discounts, and digital account tools.</a:t>
            </a:r>
          </a:p>
          <a:p>
            <a:r>
              <a:rPr lang="en-US" dirty="0"/>
              <a:t>Sales cue: reassure the member that support continues after enrollment and that the agent can help them know where to go.</a:t>
            </a:r>
          </a:p>
          <a:p>
            <a:r>
              <a:rPr lang="en-US" dirty="0"/>
              <a:t>Transition to the online account.</a:t>
            </a:r>
          </a:p>
          <a:p>
            <a:endParaRPr lang="en-US" dirty="0"/>
          </a:p>
        </p:txBody>
      </p:sp>
    </p:spTree>
    <p:extLst>
      <p:ext uri="{BB962C8B-B14F-4D97-AF65-F5344CB8AC3E}">
        <p14:creationId xmlns:p14="http://schemas.microsoft.com/office/powerpoint/2010/main" val="37219632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p:cNvSpPr>
            <a:spLocks noGrp="1"/>
          </p:cNvSpPr>
          <p:nvPr>
            <p:ph type="body" idx="1"/>
          </p:nvPr>
        </p:nvSpPr>
        <p:spPr>
          <a:xfrm>
            <a:off x="1219200" y="3300413"/>
            <a:ext cx="9753600" cy="2700337"/>
          </a:xfrm>
          <a:prstGeom prst="rect">
            <a:avLst/>
          </a:prstGeom>
        </p:spPr>
        <p:txBody>
          <a:bodyPr/>
          <a:lstStyle/>
          <a:p>
            <a:r>
              <a:rPr lang="en-US" dirty="0"/>
              <a:t>Frame the online account as a convenience tool for managing coverage, providers, ID cards, claims, and plan details.</a:t>
            </a:r>
          </a:p>
          <a:p>
            <a:r>
              <a:rPr lang="en-US" dirty="0"/>
              <a:t>Do not turn this into a technical demo unless the member asks.</a:t>
            </a:r>
          </a:p>
          <a:p>
            <a:r>
              <a:rPr lang="en-US" dirty="0"/>
              <a:t>Sales cue: ask whether the member prefers mobile, computer, phone support, or paper materials so you can tailor the follow-up.</a:t>
            </a:r>
          </a:p>
          <a:p>
            <a:r>
              <a:rPr lang="en-US" dirty="0"/>
              <a:t>Transition to Medicare Supplement options.</a:t>
            </a:r>
          </a:p>
        </p:txBody>
      </p:sp>
    </p:spTree>
    <p:extLst>
      <p:ext uri="{BB962C8B-B14F-4D97-AF65-F5344CB8AC3E}">
        <p14:creationId xmlns:p14="http://schemas.microsoft.com/office/powerpoint/2010/main" val="8848929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64CA0-7F11-6A0A-F94C-79F10B948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22C628-5410-B517-E0D7-E9DE28C2110B}"/>
              </a:ext>
            </a:extLst>
          </p:cNvPr>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a:extLst>
              <a:ext uri="{FF2B5EF4-FFF2-40B4-BE49-F238E27FC236}">
                <a16:creationId xmlns:a16="http://schemas.microsoft.com/office/drawing/2014/main" id="{4FC37429-C604-EACD-C77B-A8829BB8D32D}"/>
              </a:ext>
            </a:extLst>
          </p:cNvPr>
          <p:cNvSpPr>
            <a:spLocks noGrp="1"/>
          </p:cNvSpPr>
          <p:nvPr>
            <p:ph type="body" idx="1"/>
          </p:nvPr>
        </p:nvSpPr>
        <p:spPr>
          <a:xfrm>
            <a:off x="1219200" y="3300413"/>
            <a:ext cx="9753600" cy="2700337"/>
          </a:xfrm>
          <a:prstGeom prst="rect">
            <a:avLst/>
          </a:prstGeom>
        </p:spPr>
        <p:txBody>
          <a:bodyPr/>
          <a:lstStyle/>
          <a:p>
            <a:r>
              <a:rPr lang="en-US" dirty="0"/>
              <a:t>Use this divider to move beyond core medical plan comparisons.</a:t>
            </a:r>
          </a:p>
          <a:p>
            <a:r>
              <a:rPr lang="en-US" dirty="0"/>
              <a:t>Explain that some members may want optional benefits or separate drug coverage, depending on the plan and coverage path.</a:t>
            </a:r>
          </a:p>
          <a:p>
            <a:r>
              <a:rPr lang="en-US" dirty="0"/>
              <a:t>Set up the next slides as add-on or adjacent choices, not automatic recommendations.</a:t>
            </a:r>
          </a:p>
        </p:txBody>
      </p:sp>
    </p:spTree>
    <p:extLst>
      <p:ext uri="{BB962C8B-B14F-4D97-AF65-F5344CB8AC3E}">
        <p14:creationId xmlns:p14="http://schemas.microsoft.com/office/powerpoint/2010/main" val="18060277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p:cNvSpPr>
            <a:spLocks noGrp="1"/>
          </p:cNvSpPr>
          <p:nvPr>
            <p:ph type="body" idx="1"/>
          </p:nvPr>
        </p:nvSpPr>
        <p:spPr>
          <a:xfrm>
            <a:off x="1219200" y="3300413"/>
            <a:ext cx="9753600" cy="2700337"/>
          </a:xfrm>
          <a:prstGeom prst="rect">
            <a:avLst/>
          </a:prstGeom>
        </p:spPr>
        <p:txBody>
          <a:bodyPr/>
          <a:lstStyle/>
          <a:p>
            <a:r>
              <a:rPr lang="en-US" dirty="0"/>
              <a:t>Present PDP Select and PDP Premium as separate prescription drug plan choices when a standalone Part D plan is needed.</a:t>
            </a:r>
          </a:p>
          <a:p>
            <a:r>
              <a:rPr lang="en-US" dirty="0"/>
              <a:t>Compare premium and deductible at a high level, then explain that the real decision depends on the member's medications and pharmacy.</a:t>
            </a:r>
          </a:p>
          <a:p>
            <a:r>
              <a:rPr lang="en-US" dirty="0"/>
              <a:t>Sales cue: run the drug list instead of relying only on premium.</a:t>
            </a:r>
          </a:p>
          <a:p>
            <a:r>
              <a:rPr lang="en-US" dirty="0"/>
              <a:t>Transition to how out-of-pocket costs work.</a:t>
            </a:r>
          </a:p>
          <a:p>
            <a:endParaRPr lang="en-US" dirty="0"/>
          </a:p>
        </p:txBody>
      </p:sp>
    </p:spTree>
    <p:extLst>
      <p:ext uri="{BB962C8B-B14F-4D97-AF65-F5344CB8AC3E}">
        <p14:creationId xmlns:p14="http://schemas.microsoft.com/office/powerpoint/2010/main" val="185019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Use this divider to move from education into action.</a:t>
            </a:r>
          </a:p>
          <a:p>
            <a:r>
              <a:rPr lang="en-US" dirty="0"/>
              <a:t>Signal that the next step is not pressure to enroll, but a structured review of the member's personal information.</a:t>
            </a:r>
          </a:p>
          <a:p>
            <a:r>
              <a:rPr lang="en-US" dirty="0"/>
              <a:t>Prepare the member for what you will need to verify before a recommendation.</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Close with a clear, compliant next step: confirm doctors, hospitals, pharmacies, prescriptions, premiums, and expected out-of-pocket costs.</a:t>
            </a:r>
          </a:p>
          <a:p>
            <a:r>
              <a:rPr lang="en-US" dirty="0"/>
              <a:t>Invite the member to provide or update the agent contact information before presenting.</a:t>
            </a:r>
          </a:p>
          <a:p>
            <a:r>
              <a:rPr lang="en-US" dirty="0"/>
              <a:t>Sales cue: ask for permission to schedule the next conversation or complete enrollment only when the member is ready.</a:t>
            </a:r>
          </a:p>
          <a:p>
            <a:r>
              <a:rPr lang="en-US" dirty="0"/>
              <a:t>Reinforce that the agent remains a resource after enrollment.</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Use this as a transition into reference materials.</a:t>
            </a:r>
          </a:p>
          <a:p>
            <a:r>
              <a:rPr lang="en-US" dirty="0"/>
              <a:t>Tell the audience the appendix is available for deeper questions and documentation support.</a:t>
            </a:r>
          </a:p>
          <a:p>
            <a:r>
              <a:rPr lang="en-US" dirty="0"/>
              <a:t>Do not present every appendix slide unless it helps answer a specific member need.</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38600" y="857250"/>
            <a:ext cx="4114800" cy="2314575"/>
          </a:xfrm>
          <a:prstGeom prst="rect">
            <a:avLst/>
          </a:prstGeom>
          <a:noFill/>
          <a:ln w="12700">
            <a:solidFill>
              <a:prstClr val="black"/>
            </a:solidFill>
          </a:ln>
        </p:spPr>
        <p:txBody>
          <a:bodyPr/>
          <a:lstStyle/>
          <a:p>
            <a:endParaRPr lang="en-US" dirty="0"/>
          </a:p>
        </p:txBody>
      </p:sp>
      <p:sp>
        <p:nvSpPr>
          <p:cNvPr id="3" name="Notes Placeholder 2"/>
          <p:cNvSpPr>
            <a:spLocks noGrp="1"/>
          </p:cNvSpPr>
          <p:nvPr>
            <p:ph type="body" idx="1"/>
          </p:nvPr>
        </p:nvSpPr>
        <p:spPr>
          <a:xfrm>
            <a:off x="1219200" y="3300413"/>
            <a:ext cx="9753600" cy="2700337"/>
          </a:xfrm>
          <a:prstGeom prst="rect">
            <a:avLst/>
          </a:prstGeom>
        </p:spPr>
        <p:txBody>
          <a:bodyPr/>
          <a:lstStyle/>
          <a:p>
            <a:endParaRPr lang="en-US" dirty="0"/>
          </a:p>
        </p:txBody>
      </p:sp>
    </p:spTree>
    <p:extLst>
      <p:ext uri="{BB962C8B-B14F-4D97-AF65-F5344CB8AC3E}">
        <p14:creationId xmlns:p14="http://schemas.microsoft.com/office/powerpoint/2010/main" val="303714882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Use this slide only when service area questions come up.</a:t>
            </a:r>
          </a:p>
          <a:p>
            <a:r>
              <a:rPr lang="en-US" dirty="0"/>
              <a:t>Confirm plan availability by county before discussing any plan as an option.</a:t>
            </a:r>
          </a:p>
          <a:p>
            <a:r>
              <a:rPr lang="en-US" dirty="0"/>
              <a:t>Sales cue: ask for the member's residential county and any alternate address or travel pattern that could affect plan fit.</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Use this Medicare Supplement appendix slide for eligibility and plan-availability context.</a:t>
            </a:r>
          </a:p>
          <a:p>
            <a:r>
              <a:rPr lang="en-US" dirty="0"/>
              <a:t>Point out that Plans C, F, and high-deductible F have eligibility tied to Medicare start dates before Jan. 1, 2020.</a:t>
            </a:r>
          </a:p>
          <a:p>
            <a:r>
              <a:rPr lang="en-US" dirty="0"/>
              <a:t>Sales cue: verify the member's Medicare effective dates before discussing these plan choices.</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dirty="0"/>
              <a:t>Use this appendix slide when a member asks how the PPO medical deductible works.</a:t>
            </a:r>
          </a:p>
          <a:p>
            <a:r>
              <a:rPr lang="en-US" dirty="0"/>
              <a:t>Explain that the services on the left are generally covered before the member meets the medical deductible, while the services on the right may apply after the deductible.</a:t>
            </a:r>
          </a:p>
          <a:p>
            <a:r>
              <a:rPr lang="en-US" dirty="0"/>
              <a:t>Emphasize that this is a summary for discussion only; always verify details against the plan documents and Summary of Benefits.</a:t>
            </a:r>
          </a:p>
          <a:p>
            <a:r>
              <a:rPr lang="en-US" dirty="0"/>
              <a:t>Call out the practical takeaway: deductible rules can vary by service, so members should not assume every service is handled the same way.</a:t>
            </a:r>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2"/>
          <p:cNvSpPr>
            <a:spLocks noGrp="1"/>
          </p:cNvSpPr>
          <p:nvPr>
            <p:ph type="body" idx="1"/>
          </p:nvPr>
        </p:nvSpPr>
        <p:spPr/>
        <p:txBody>
          <a:bodyPr/>
          <a:lstStyle/>
          <a:p>
            <a:r>
              <a:rPr lang="en-US" dirty="0"/>
              <a:t>Treat the first paragraph as required legal reference language, not a sales pitch.</a:t>
            </a:r>
          </a:p>
          <a:p>
            <a:r>
              <a:rPr lang="en-US" dirty="0"/>
              <a:t>If a member asks about nationwide acceptance, explain that Medicare Supplement coverage is accepted by providers who accept Medicare.</a:t>
            </a:r>
          </a:p>
          <a:p>
            <a:r>
              <a:rPr lang="en-US" dirty="0"/>
              <a:t>Sales cue: avoid paraphrasing beyond approved language; point to official plan materials for final disclosures.</a:t>
            </a:r>
          </a:p>
          <a:p>
            <a:r>
              <a:rPr lang="en-US" dirty="0"/>
              <a:t>Internal: Final disclosure and language-assistance wording must be confirmed by Legal before member use.</a:t>
            </a:r>
          </a:p>
          <a:p>
            <a:endParaRPr lang="en-US" dirty="0"/>
          </a:p>
          <a:p>
            <a:r>
              <a:rPr lang="en-US" dirty="0"/>
              <a:t>Use the second paragraph to disclose sales and accessibility information when required.</a:t>
            </a:r>
          </a:p>
          <a:p>
            <a:r>
              <a:rPr lang="en-US" dirty="0"/>
              <a:t>If asked, explain that materials may be available in alternate formats and that agents may be compensated based on enrollment.</a:t>
            </a:r>
          </a:p>
          <a:p>
            <a:r>
              <a:rPr lang="en-US" dirty="0"/>
              <a:t>Sales cue: keep the conversation transparent and direct the member to official materials for complete details.</a:t>
            </a:r>
          </a:p>
          <a:p>
            <a:endParaRPr lang="en-US" dirty="0"/>
          </a:p>
          <a:p>
            <a:r>
              <a:rPr lang="en-US" dirty="0"/>
              <a:t>Use the third paragraph as required nondiscrimination and language assistance reference language.</a:t>
            </a:r>
          </a:p>
          <a:p>
            <a:r>
              <a:rPr lang="en-US" dirty="0"/>
              <a:t>Do not summarize in a way that changes the meaning; point to official documents for complete notices.</a:t>
            </a:r>
          </a:p>
          <a:p>
            <a:r>
              <a:rPr lang="en-US" dirty="0"/>
              <a:t>Sales cue: if a member needs language or accessibility support, help connect them to the appropriate Blue Cross resource.</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FA2FA-B0D2-D7E3-8FFB-40B955133FE3}"/>
            </a:ext>
          </a:extLst>
        </p:cNvPr>
        <p:cNvGrpSpPr/>
        <p:nvPr/>
      </p:nvGrpSpPr>
      <p:grpSpPr>
        <a:xfrm>
          <a:off x="0" y="0"/>
          <a:ext cx="0" cy="0"/>
          <a:chOff x="0" y="0"/>
          <a:chExt cx="0" cy="0"/>
        </a:xfrm>
      </p:grpSpPr>
      <p:sp>
        <p:nvSpPr>
          <p:cNvPr id="2" name="Notes Placeholder 2">
            <a:extLst>
              <a:ext uri="{FF2B5EF4-FFF2-40B4-BE49-F238E27FC236}">
                <a16:creationId xmlns:a16="http://schemas.microsoft.com/office/drawing/2014/main" id="{FCC73180-0E54-47A9-C69B-2FD61F086A7F}"/>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83461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733044"/>
            <a:ext cx="12192000" cy="6350"/>
          </a:xfrm>
          <a:custGeom>
            <a:avLst/>
            <a:gdLst/>
            <a:ahLst/>
            <a:cxnLst/>
            <a:rect l="l" t="t" r="r" b="b"/>
            <a:pathLst>
              <a:path w="12192000" h="6350">
                <a:moveTo>
                  <a:pt x="12192000" y="0"/>
                </a:moveTo>
                <a:lnTo>
                  <a:pt x="0" y="0"/>
                </a:lnTo>
                <a:lnTo>
                  <a:pt x="0" y="6350"/>
                </a:lnTo>
                <a:lnTo>
                  <a:pt x="12192000" y="6350"/>
                </a:lnTo>
                <a:lnTo>
                  <a:pt x="12192000" y="0"/>
                </a:lnTo>
                <a:close/>
              </a:path>
            </a:pathLst>
          </a:custGeom>
          <a:solidFill>
            <a:srgbClr val="A6A6A6"/>
          </a:solidFill>
        </p:spPr>
        <p:txBody>
          <a:bodyPr wrap="square" lIns="0" tIns="0" rIns="0" bIns="0" rtlCol="0"/>
          <a:lstStyle/>
          <a:p>
            <a:endParaRPr dirty="0"/>
          </a:p>
        </p:txBody>
      </p:sp>
      <p:pic>
        <p:nvPicPr>
          <p:cNvPr id="17" name="bg object 17"/>
          <p:cNvPicPr/>
          <p:nvPr/>
        </p:nvPicPr>
        <p:blipFill>
          <a:blip r:embed="rId2" cstate="print"/>
          <a:stretch>
            <a:fillRect/>
          </a:stretch>
        </p:blipFill>
        <p:spPr>
          <a:xfrm>
            <a:off x="10028681" y="198450"/>
            <a:ext cx="1948918" cy="442928"/>
          </a:xfrm>
          <a:prstGeom prst="rect">
            <a:avLst/>
          </a:prstGeom>
        </p:spPr>
      </p:pic>
      <p:pic>
        <p:nvPicPr>
          <p:cNvPr id="18" name="bg object 18"/>
          <p:cNvPicPr/>
          <p:nvPr/>
        </p:nvPicPr>
        <p:blipFill>
          <a:blip r:embed="rId3" cstate="print"/>
          <a:stretch>
            <a:fillRect/>
          </a:stretch>
        </p:blipFill>
        <p:spPr>
          <a:xfrm>
            <a:off x="6361048" y="979767"/>
            <a:ext cx="5026786" cy="5101716"/>
          </a:xfrm>
          <a:prstGeom prst="rect">
            <a:avLst/>
          </a:prstGeom>
        </p:spPr>
      </p:pic>
      <p:sp>
        <p:nvSpPr>
          <p:cNvPr id="2" name="Holder 2"/>
          <p:cNvSpPr>
            <a:spLocks noGrp="1"/>
          </p:cNvSpPr>
          <p:nvPr>
            <p:ph type="ctrTitle"/>
          </p:nvPr>
        </p:nvSpPr>
        <p:spPr>
          <a:xfrm>
            <a:off x="1064158" y="163779"/>
            <a:ext cx="5688330" cy="452120"/>
          </a:xfrm>
          <a:prstGeom prst="rect">
            <a:avLst/>
          </a:prstGeom>
        </p:spPr>
        <p:txBody>
          <a:bodyPr wrap="square" lIns="0" tIns="0" rIns="0" bIns="0">
            <a:spAutoFit/>
          </a:bodyPr>
          <a:lstStyle>
            <a:lvl1pPr>
              <a:defRPr sz="2200" b="1" i="0">
                <a:solidFill>
                  <a:srgbClr val="005776"/>
                </a:solidFill>
                <a:latin typeface="Arial"/>
                <a:cs typeface="Aria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4B9EA21F-9499-3E4D-A1BB-6B91A8B20F73}" type="datetime1">
              <a:rPr lang="en-US" smtClean="0"/>
              <a:t>9/28/2026</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200" b="1" i="0">
                <a:solidFill>
                  <a:srgbClr val="005776"/>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3A31C2D3-CFC3-9941-9F0D-2FC83918D606}" type="datetime1">
              <a:rPr lang="en-US" smtClean="0"/>
              <a:t>9/28/2026</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200" b="1" i="0">
                <a:solidFill>
                  <a:srgbClr val="005776"/>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90E446B3-92B2-7144-89EC-5958DB4C053A}" type="datetime1">
              <a:rPr lang="en-US" smtClean="0"/>
              <a:t>9/28/2026</a:t>
            </a:fld>
            <a:endParaRPr lang="en-US" dirty="0"/>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200" b="1" i="0">
                <a:solidFill>
                  <a:srgbClr val="005776"/>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A258CFFC-A40A-F84E-A6C1-0257526D746F}" type="datetime1">
              <a:rPr lang="en-US" smtClean="0"/>
              <a:t>9/28/2026</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946D5B00-3DD3-0E4C-86FF-824D7DC2D151}" type="datetime1">
              <a:rPr lang="en-US" smtClean="0"/>
              <a:t>9/28/2026</a:t>
            </a:fld>
            <a:endParaRPr lang="en-US" dirty="0"/>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733043"/>
            <a:ext cx="12192000" cy="6350"/>
          </a:xfrm>
          <a:custGeom>
            <a:avLst/>
            <a:gdLst/>
            <a:ahLst/>
            <a:cxnLst/>
            <a:rect l="l" t="t" r="r" b="b"/>
            <a:pathLst>
              <a:path w="12192000" h="6350">
                <a:moveTo>
                  <a:pt x="12192000" y="0"/>
                </a:moveTo>
                <a:lnTo>
                  <a:pt x="0" y="0"/>
                </a:lnTo>
                <a:lnTo>
                  <a:pt x="0" y="6350"/>
                </a:lnTo>
                <a:lnTo>
                  <a:pt x="12192000" y="6350"/>
                </a:lnTo>
                <a:lnTo>
                  <a:pt x="12192000" y="0"/>
                </a:lnTo>
                <a:close/>
              </a:path>
            </a:pathLst>
          </a:custGeom>
          <a:solidFill>
            <a:srgbClr val="A6A6A6"/>
          </a:solidFill>
        </p:spPr>
        <p:txBody>
          <a:bodyPr wrap="square" lIns="0" tIns="0" rIns="0" bIns="0" rtlCol="0"/>
          <a:lstStyle/>
          <a:p>
            <a:endParaRPr dirty="0"/>
          </a:p>
        </p:txBody>
      </p:sp>
      <p:pic>
        <p:nvPicPr>
          <p:cNvPr id="17" name="bg object 17"/>
          <p:cNvPicPr/>
          <p:nvPr/>
        </p:nvPicPr>
        <p:blipFill>
          <a:blip r:embed="rId7" cstate="print"/>
          <a:stretch>
            <a:fillRect/>
          </a:stretch>
        </p:blipFill>
        <p:spPr>
          <a:xfrm>
            <a:off x="10028681" y="198450"/>
            <a:ext cx="1948918" cy="442928"/>
          </a:xfrm>
          <a:prstGeom prst="rect">
            <a:avLst/>
          </a:prstGeom>
        </p:spPr>
      </p:pic>
      <p:sp>
        <p:nvSpPr>
          <p:cNvPr id="2" name="Holder 2"/>
          <p:cNvSpPr>
            <a:spLocks noGrp="1"/>
          </p:cNvSpPr>
          <p:nvPr>
            <p:ph type="title"/>
          </p:nvPr>
        </p:nvSpPr>
        <p:spPr>
          <a:xfrm>
            <a:off x="1038758" y="100965"/>
            <a:ext cx="8668385" cy="633730"/>
          </a:xfrm>
          <a:prstGeom prst="rect">
            <a:avLst/>
          </a:prstGeom>
        </p:spPr>
        <p:txBody>
          <a:bodyPr wrap="square" lIns="0" tIns="0" rIns="0" bIns="0">
            <a:spAutoFit/>
          </a:bodyPr>
          <a:lstStyle>
            <a:lvl1pPr>
              <a:defRPr sz="2200" b="1" i="0">
                <a:solidFill>
                  <a:srgbClr val="005776"/>
                </a:solidFill>
                <a:latin typeface="Arial"/>
                <a:cs typeface="Arial"/>
              </a:defRPr>
            </a:lvl1pPr>
          </a:lstStyle>
          <a:p>
            <a:endParaRPr/>
          </a:p>
        </p:txBody>
      </p:sp>
      <p:sp>
        <p:nvSpPr>
          <p:cNvPr id="3" name="Holder 3"/>
          <p:cNvSpPr>
            <a:spLocks noGrp="1"/>
          </p:cNvSpPr>
          <p:nvPr>
            <p:ph type="body" idx="1"/>
          </p:nvPr>
        </p:nvSpPr>
        <p:spPr>
          <a:xfrm>
            <a:off x="1119327" y="1198752"/>
            <a:ext cx="10355580" cy="400177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A93FF174-26AD-E94F-9558-3BC3E4825CE8}" type="datetime1">
              <a:rPr lang="en-US" smtClean="0"/>
              <a:t>9/28/2026</a:t>
            </a:fld>
            <a:endParaRPr lang="en-US" dirty="0"/>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ftr="0" dt="0"/>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emf"/><Relationship Id="rId7" Type="http://schemas.openxmlformats.org/officeDocument/2006/relationships/image" Target="../media/image9.sv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10.svg"/><Relationship Id="rId3" Type="http://schemas.openxmlformats.org/officeDocument/2006/relationships/image" Target="../media/image16.svg"/><Relationship Id="rId7" Type="http://schemas.openxmlformats.org/officeDocument/2006/relationships/image" Target="../media/image20.svg"/><Relationship Id="rId12" Type="http://schemas.openxmlformats.org/officeDocument/2006/relationships/image" Target="../media/image9.sv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9.svg"/><Relationship Id="rId11" Type="http://schemas.openxmlformats.org/officeDocument/2006/relationships/image" Target="../media/image24.svg"/><Relationship Id="rId5" Type="http://schemas.openxmlformats.org/officeDocument/2006/relationships/image" Target="../media/image18.sv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18.svg"/><Relationship Id="rId4" Type="http://schemas.openxmlformats.org/officeDocument/2006/relationships/image" Target="../media/image19.svg"/></Relationships>
</file>

<file path=ppt/slides/_rels/slide12.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svg"/><Relationship Id="rId7" Type="http://schemas.openxmlformats.org/officeDocument/2006/relationships/image" Target="../media/image29.sv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28.svg"/><Relationship Id="rId5" Type="http://schemas.openxmlformats.org/officeDocument/2006/relationships/image" Target="../media/image27.svg"/><Relationship Id="rId4" Type="http://schemas.openxmlformats.org/officeDocument/2006/relationships/image" Target="../media/image26.svg"/><Relationship Id="rId9" Type="http://schemas.openxmlformats.org/officeDocument/2006/relationships/image" Target="../media/image31.sv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16.svg"/><Relationship Id="rId4" Type="http://schemas.openxmlformats.org/officeDocument/2006/relationships/image" Target="../media/image34.sv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41.png"/><Relationship Id="rId3" Type="http://schemas.openxmlformats.org/officeDocument/2006/relationships/notesSlide" Target="../notesSlides/notesSlide17.xml"/><Relationship Id="rId7" Type="http://schemas.openxmlformats.org/officeDocument/2006/relationships/image" Target="../media/image38.svg"/><Relationship Id="rId12" Type="http://schemas.openxmlformats.org/officeDocument/2006/relationships/image" Target="../media/image40.svg"/><Relationship Id="rId2" Type="http://schemas.openxmlformats.org/officeDocument/2006/relationships/slideLayout" Target="../slideLayouts/slideLayout5.xml"/><Relationship Id="rId1" Type="http://schemas.openxmlformats.org/officeDocument/2006/relationships/tags" Target="../tags/tag1.xml"/><Relationship Id="rId6" Type="http://schemas.openxmlformats.org/officeDocument/2006/relationships/image" Target="../media/image37.emf"/><Relationship Id="rId11" Type="http://schemas.openxmlformats.org/officeDocument/2006/relationships/image" Target="../media/image39.svg"/><Relationship Id="rId5" Type="http://schemas.openxmlformats.org/officeDocument/2006/relationships/oleObject" Target="../embeddings/oleObject1.bin"/><Relationship Id="rId10" Type="http://schemas.openxmlformats.org/officeDocument/2006/relationships/image" Target="../media/image20.svg"/><Relationship Id="rId4" Type="http://schemas.openxmlformats.org/officeDocument/2006/relationships/image" Target="../media/image36.png"/><Relationship Id="rId9" Type="http://schemas.openxmlformats.org/officeDocument/2006/relationships/image" Target="../media/image19.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18.xml"/><Relationship Id="rId7" Type="http://schemas.openxmlformats.org/officeDocument/2006/relationships/image" Target="../media/image18.svg"/><Relationship Id="rId12" Type="http://schemas.openxmlformats.org/officeDocument/2006/relationships/image" Target="../media/image42.png"/><Relationship Id="rId2" Type="http://schemas.openxmlformats.org/officeDocument/2006/relationships/slideLayout" Target="../slideLayouts/slideLayout5.xml"/><Relationship Id="rId1" Type="http://schemas.openxmlformats.org/officeDocument/2006/relationships/tags" Target="../tags/tag2.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19.xml"/><Relationship Id="rId7" Type="http://schemas.openxmlformats.org/officeDocument/2006/relationships/image" Target="../media/image18.svg"/><Relationship Id="rId12" Type="http://schemas.openxmlformats.org/officeDocument/2006/relationships/image" Target="../media/image43.png"/><Relationship Id="rId2" Type="http://schemas.openxmlformats.org/officeDocument/2006/relationships/slideLayout" Target="../slideLayouts/slideLayout5.xml"/><Relationship Id="rId1" Type="http://schemas.openxmlformats.org/officeDocument/2006/relationships/tags" Target="../tags/tag3.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20.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20.xml"/><Relationship Id="rId7" Type="http://schemas.openxmlformats.org/officeDocument/2006/relationships/image" Target="../media/image18.svg"/><Relationship Id="rId12" Type="http://schemas.openxmlformats.org/officeDocument/2006/relationships/image" Target="../media/image36.png"/><Relationship Id="rId2" Type="http://schemas.openxmlformats.org/officeDocument/2006/relationships/slideLayout" Target="../slideLayouts/slideLayout5.xml"/><Relationship Id="rId1" Type="http://schemas.openxmlformats.org/officeDocument/2006/relationships/tags" Target="../tags/tag4.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21.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notesSlide" Target="../notesSlides/notesSlide21.xml"/><Relationship Id="rId7" Type="http://schemas.openxmlformats.org/officeDocument/2006/relationships/image" Target="../media/image18.sv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38.svg"/><Relationship Id="rId11" Type="http://schemas.openxmlformats.org/officeDocument/2006/relationships/image" Target="../media/image41.png"/><Relationship Id="rId5" Type="http://schemas.openxmlformats.org/officeDocument/2006/relationships/image" Target="../media/image37.emf"/><Relationship Id="rId10" Type="http://schemas.openxmlformats.org/officeDocument/2006/relationships/image" Target="../media/image42.pn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22.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22.xml"/><Relationship Id="rId7" Type="http://schemas.openxmlformats.org/officeDocument/2006/relationships/image" Target="../media/image18.svg"/><Relationship Id="rId12" Type="http://schemas.openxmlformats.org/officeDocument/2006/relationships/image" Target="../media/image44.png"/><Relationship Id="rId2" Type="http://schemas.openxmlformats.org/officeDocument/2006/relationships/slideLayout" Target="../slideLayouts/slideLayout5.xml"/><Relationship Id="rId1" Type="http://schemas.openxmlformats.org/officeDocument/2006/relationships/tags" Target="../tags/tag6.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2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notesSlide" Target="../notesSlides/notesSlide23.xml"/><Relationship Id="rId7" Type="http://schemas.openxmlformats.org/officeDocument/2006/relationships/image" Target="../media/image18.svg"/><Relationship Id="rId2" Type="http://schemas.openxmlformats.org/officeDocument/2006/relationships/slideLayout" Target="../slideLayouts/slideLayout5.xml"/><Relationship Id="rId1" Type="http://schemas.openxmlformats.org/officeDocument/2006/relationships/tags" Target="../tags/tag7.xml"/><Relationship Id="rId6" Type="http://schemas.openxmlformats.org/officeDocument/2006/relationships/image" Target="../media/image38.svg"/><Relationship Id="rId5" Type="http://schemas.openxmlformats.org/officeDocument/2006/relationships/image" Target="../media/image37.emf"/><Relationship Id="rId10" Type="http://schemas.openxmlformats.org/officeDocument/2006/relationships/image" Target="../media/image41.png"/><Relationship Id="rId4" Type="http://schemas.openxmlformats.org/officeDocument/2006/relationships/oleObject" Target="../embeddings/oleObject1.bin"/><Relationship Id="rId9" Type="http://schemas.openxmlformats.org/officeDocument/2006/relationships/image" Target="../media/image45.png"/></Relationships>
</file>

<file path=ppt/slides/_rels/slide2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24.xml"/><Relationship Id="rId7" Type="http://schemas.openxmlformats.org/officeDocument/2006/relationships/image" Target="../media/image18.svg"/><Relationship Id="rId12" Type="http://schemas.openxmlformats.org/officeDocument/2006/relationships/image" Target="../media/image36.png"/><Relationship Id="rId2" Type="http://schemas.openxmlformats.org/officeDocument/2006/relationships/slideLayout" Target="../slideLayouts/slideLayout5.xml"/><Relationship Id="rId1" Type="http://schemas.openxmlformats.org/officeDocument/2006/relationships/tags" Target="../tags/tag8.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27.xml"/><Relationship Id="rId7" Type="http://schemas.openxmlformats.org/officeDocument/2006/relationships/image" Target="../media/image18.svg"/><Relationship Id="rId12" Type="http://schemas.openxmlformats.org/officeDocument/2006/relationships/image" Target="../media/image47.png"/><Relationship Id="rId2" Type="http://schemas.openxmlformats.org/officeDocument/2006/relationships/slideLayout" Target="../slideLayouts/slideLayout5.xml"/><Relationship Id="rId1" Type="http://schemas.openxmlformats.org/officeDocument/2006/relationships/tags" Target="../tags/tag9.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2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28.xml"/><Relationship Id="rId7" Type="http://schemas.openxmlformats.org/officeDocument/2006/relationships/image" Target="../media/image18.svg"/><Relationship Id="rId12" Type="http://schemas.openxmlformats.org/officeDocument/2006/relationships/image" Target="../media/image47.png"/><Relationship Id="rId2" Type="http://schemas.openxmlformats.org/officeDocument/2006/relationships/slideLayout" Target="../slideLayouts/slideLayout5.xml"/><Relationship Id="rId1" Type="http://schemas.openxmlformats.org/officeDocument/2006/relationships/tags" Target="../tags/tag10.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2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29.xml"/><Relationship Id="rId7" Type="http://schemas.openxmlformats.org/officeDocument/2006/relationships/image" Target="../media/image18.svg"/><Relationship Id="rId12" Type="http://schemas.openxmlformats.org/officeDocument/2006/relationships/image" Target="../media/image47.png"/><Relationship Id="rId2" Type="http://schemas.openxmlformats.org/officeDocument/2006/relationships/slideLayout" Target="../slideLayouts/slideLayout5.xml"/><Relationship Id="rId1" Type="http://schemas.openxmlformats.org/officeDocument/2006/relationships/tags" Target="../tags/tag11.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30.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notesSlide" Target="../notesSlides/notesSlide30.xml"/><Relationship Id="rId7" Type="http://schemas.openxmlformats.org/officeDocument/2006/relationships/image" Target="../media/image18.svg"/><Relationship Id="rId2" Type="http://schemas.openxmlformats.org/officeDocument/2006/relationships/slideLayout" Target="../slideLayouts/slideLayout5.xml"/><Relationship Id="rId1" Type="http://schemas.openxmlformats.org/officeDocument/2006/relationships/tags" Target="../tags/tag12.xml"/><Relationship Id="rId6" Type="http://schemas.openxmlformats.org/officeDocument/2006/relationships/image" Target="../media/image38.svg"/><Relationship Id="rId5" Type="http://schemas.openxmlformats.org/officeDocument/2006/relationships/image" Target="../media/image37.emf"/><Relationship Id="rId10" Type="http://schemas.openxmlformats.org/officeDocument/2006/relationships/image" Target="../media/image41.png"/><Relationship Id="rId4" Type="http://schemas.openxmlformats.org/officeDocument/2006/relationships/oleObject" Target="../embeddings/oleObject1.bin"/><Relationship Id="rId9" Type="http://schemas.openxmlformats.org/officeDocument/2006/relationships/image" Target="../media/image48.png"/></Relationships>
</file>

<file path=ppt/slides/_rels/slide31.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41.png"/><Relationship Id="rId3" Type="http://schemas.openxmlformats.org/officeDocument/2006/relationships/notesSlide" Target="../notesSlides/notesSlide31.xml"/><Relationship Id="rId7" Type="http://schemas.openxmlformats.org/officeDocument/2006/relationships/image" Target="../media/image18.svg"/><Relationship Id="rId12" Type="http://schemas.openxmlformats.org/officeDocument/2006/relationships/image" Target="../media/image49.png"/><Relationship Id="rId2" Type="http://schemas.openxmlformats.org/officeDocument/2006/relationships/slideLayout" Target="../slideLayouts/slideLayout5.xml"/><Relationship Id="rId1" Type="http://schemas.openxmlformats.org/officeDocument/2006/relationships/tags" Target="../tags/tag13.xml"/><Relationship Id="rId6" Type="http://schemas.openxmlformats.org/officeDocument/2006/relationships/image" Target="../media/image38.svg"/><Relationship Id="rId11" Type="http://schemas.openxmlformats.org/officeDocument/2006/relationships/image" Target="../media/image40.svg"/><Relationship Id="rId5" Type="http://schemas.openxmlformats.org/officeDocument/2006/relationships/image" Target="../media/image37.emf"/><Relationship Id="rId10" Type="http://schemas.openxmlformats.org/officeDocument/2006/relationships/image" Target="../media/image39.svg"/><Relationship Id="rId4" Type="http://schemas.openxmlformats.org/officeDocument/2006/relationships/oleObject" Target="../embeddings/oleObject1.bin"/><Relationship Id="rId9" Type="http://schemas.openxmlformats.org/officeDocument/2006/relationships/image" Target="../media/image20.svg"/></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40.svg"/><Relationship Id="rId3" Type="http://schemas.openxmlformats.org/officeDocument/2006/relationships/notesSlide" Target="../notesSlides/notesSlide33.xml"/><Relationship Id="rId7" Type="http://schemas.openxmlformats.org/officeDocument/2006/relationships/image" Target="../media/image53.svg"/><Relationship Id="rId12" Type="http://schemas.openxmlformats.org/officeDocument/2006/relationships/image" Target="../media/image39.svg"/><Relationship Id="rId2" Type="http://schemas.openxmlformats.org/officeDocument/2006/relationships/slideLayout" Target="../slideLayouts/slideLayout5.xml"/><Relationship Id="rId1" Type="http://schemas.openxmlformats.org/officeDocument/2006/relationships/tags" Target="../tags/tag14.xml"/><Relationship Id="rId6" Type="http://schemas.openxmlformats.org/officeDocument/2006/relationships/image" Target="../media/image52.svg"/><Relationship Id="rId11" Type="http://schemas.openxmlformats.org/officeDocument/2006/relationships/image" Target="../media/image57.svg"/><Relationship Id="rId5" Type="http://schemas.openxmlformats.org/officeDocument/2006/relationships/image" Target="../media/image51.emf"/><Relationship Id="rId10" Type="http://schemas.openxmlformats.org/officeDocument/2006/relationships/image" Target="../media/image56.svg"/><Relationship Id="rId4" Type="http://schemas.openxmlformats.org/officeDocument/2006/relationships/oleObject" Target="../embeddings/oleObject2.bin"/><Relationship Id="rId9" Type="http://schemas.openxmlformats.org/officeDocument/2006/relationships/image" Target="../media/image55.svg"/><Relationship Id="rId14" Type="http://schemas.openxmlformats.org/officeDocument/2006/relationships/image" Target="../media/image58.svg"/></Relationships>
</file>

<file path=ppt/slides/_rels/slide34.xml.rels><?xml version="1.0" encoding="UTF-8" standalone="yes"?>
<Relationships xmlns="http://schemas.openxmlformats.org/package/2006/relationships"><Relationship Id="rId8" Type="http://schemas.openxmlformats.org/officeDocument/2006/relationships/image" Target="../media/image54.svg"/><Relationship Id="rId13" Type="http://schemas.openxmlformats.org/officeDocument/2006/relationships/image" Target="../media/image40.svg"/><Relationship Id="rId3" Type="http://schemas.openxmlformats.org/officeDocument/2006/relationships/notesSlide" Target="../notesSlides/notesSlide34.xml"/><Relationship Id="rId7" Type="http://schemas.openxmlformats.org/officeDocument/2006/relationships/image" Target="../media/image53.svg"/><Relationship Id="rId12" Type="http://schemas.openxmlformats.org/officeDocument/2006/relationships/image" Target="../media/image39.svg"/><Relationship Id="rId2" Type="http://schemas.openxmlformats.org/officeDocument/2006/relationships/slideLayout" Target="../slideLayouts/slideLayout5.xml"/><Relationship Id="rId1" Type="http://schemas.openxmlformats.org/officeDocument/2006/relationships/tags" Target="../tags/tag15.xml"/><Relationship Id="rId6" Type="http://schemas.openxmlformats.org/officeDocument/2006/relationships/image" Target="../media/image52.svg"/><Relationship Id="rId11" Type="http://schemas.openxmlformats.org/officeDocument/2006/relationships/image" Target="../media/image57.svg"/><Relationship Id="rId5" Type="http://schemas.openxmlformats.org/officeDocument/2006/relationships/image" Target="../media/image51.emf"/><Relationship Id="rId10" Type="http://schemas.openxmlformats.org/officeDocument/2006/relationships/image" Target="../media/image56.svg"/><Relationship Id="rId4" Type="http://schemas.openxmlformats.org/officeDocument/2006/relationships/oleObject" Target="../embeddings/oleObject3.bin"/><Relationship Id="rId9" Type="http://schemas.openxmlformats.org/officeDocument/2006/relationships/image" Target="../media/image55.svg"/><Relationship Id="rId14" Type="http://schemas.openxmlformats.org/officeDocument/2006/relationships/image" Target="../media/image58.sv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7" Type="http://schemas.openxmlformats.org/officeDocument/2006/relationships/image" Target="../media/image18.svg"/><Relationship Id="rId2" Type="http://schemas.openxmlformats.org/officeDocument/2006/relationships/slideLayout" Target="../slideLayouts/slideLayout5.xml"/><Relationship Id="rId1" Type="http://schemas.openxmlformats.org/officeDocument/2006/relationships/tags" Target="../tags/tag16.xml"/><Relationship Id="rId6" Type="http://schemas.openxmlformats.org/officeDocument/2006/relationships/image" Target="../media/image19.svg"/><Relationship Id="rId5" Type="http://schemas.openxmlformats.org/officeDocument/2006/relationships/image" Target="../media/image59.emf"/><Relationship Id="rId4" Type="http://schemas.openxmlformats.org/officeDocument/2006/relationships/oleObject" Target="../embeddings/oleObject4.bin"/></Relationships>
</file>

<file path=ppt/slides/_rels/slide3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40.xml"/><Relationship Id="rId1" Type="http://schemas.openxmlformats.org/officeDocument/2006/relationships/slideLayout" Target="../slideLayouts/slideLayout5.xml"/><Relationship Id="rId6" Type="http://schemas.openxmlformats.org/officeDocument/2006/relationships/image" Target="../media/image19.svg"/><Relationship Id="rId5" Type="http://schemas.openxmlformats.org/officeDocument/2006/relationships/image" Target="../media/image62.svg"/><Relationship Id="rId4" Type="http://schemas.openxmlformats.org/officeDocument/2006/relationships/image" Target="../media/image61.svg"/></Relationships>
</file>

<file path=ppt/slides/_rels/slide4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5.xml"/><Relationship Id="rId1" Type="http://schemas.openxmlformats.org/officeDocument/2006/relationships/tags" Target="../tags/tag17.xml"/><Relationship Id="rId5" Type="http://schemas.openxmlformats.org/officeDocument/2006/relationships/image" Target="../media/image59.emf"/><Relationship Id="rId4" Type="http://schemas.openxmlformats.org/officeDocument/2006/relationships/oleObject" Target="../embeddings/oleObject5.bin"/></Relationships>
</file>

<file path=ppt/slides/_rels/slide4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6.xml"/><Relationship Id="rId1" Type="http://schemas.openxmlformats.org/officeDocument/2006/relationships/slideLayout" Target="../slideLayouts/slideLayout5.xml"/><Relationship Id="rId4" Type="http://schemas.openxmlformats.org/officeDocument/2006/relationships/image" Target="../media/image68.jpeg"/></Relationships>
</file>

<file path=ppt/slides/_rels/slide4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notesSlide" Target="../notesSlides/notesSlide48.xml"/><Relationship Id="rId1" Type="http://schemas.openxmlformats.org/officeDocument/2006/relationships/slideLayout" Target="../slideLayouts/slideLayout5.xml"/><Relationship Id="rId5" Type="http://schemas.openxmlformats.org/officeDocument/2006/relationships/image" Target="../media/image61.svg"/><Relationship Id="rId4" Type="http://schemas.openxmlformats.org/officeDocument/2006/relationships/image" Target="../media/image62.svg"/></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5.xml"/><Relationship Id="rId1" Type="http://schemas.openxmlformats.org/officeDocument/2006/relationships/tags" Target="../tags/tag18.xml"/><Relationship Id="rId4" Type="http://schemas.openxmlformats.org/officeDocument/2006/relationships/image" Target="../media/image59.emf"/></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7FCEF0">
            <a:alpha val="18782"/>
          </a:srgbClr>
        </a:solidFill>
        <a:effectLst/>
      </p:bgPr>
    </p:bg>
    <p:spTree>
      <p:nvGrpSpPr>
        <p:cNvPr id="1" name="">
          <a:extLst>
            <a:ext uri="{FF2B5EF4-FFF2-40B4-BE49-F238E27FC236}">
              <a16:creationId xmlns:a16="http://schemas.microsoft.com/office/drawing/2014/main" id="{28E9D4F6-19D7-1CBF-CC58-5DE05EC74BED}"/>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8E69F3FF-CE0D-0F6C-86B4-C924E6D41B2C}"/>
              </a:ext>
            </a:extLst>
          </p:cNvPr>
          <p:cNvPicPr>
            <a:picLocks noChangeAspect="1"/>
          </p:cNvPicPr>
          <p:nvPr/>
        </p:nvPicPr>
        <p:blipFill>
          <a:blip r:embed="rId3" cstate="print">
            <a:extLst>
              <a:ext uri="{28A0092B-C50C-407E-A947-70E740481C1C}">
                <a14:useLocalDpi xmlns:a14="http://schemas.microsoft.com/office/drawing/2010/main" val="0"/>
              </a:ext>
            </a:extLst>
          </a:blip>
          <a:srcRect r="6699"/>
          <a:stretch>
            <a:fillRect/>
          </a:stretch>
        </p:blipFill>
        <p:spPr>
          <a:xfrm>
            <a:off x="-24928" y="-22275"/>
            <a:ext cx="12381051" cy="6931997"/>
          </a:xfrm>
          <a:prstGeom prst="rect">
            <a:avLst/>
          </a:prstGeom>
        </p:spPr>
      </p:pic>
      <p:sp>
        <p:nvSpPr>
          <p:cNvPr id="20" name="Chevron 19">
            <a:extLst>
              <a:ext uri="{FF2B5EF4-FFF2-40B4-BE49-F238E27FC236}">
                <a16:creationId xmlns:a16="http://schemas.microsoft.com/office/drawing/2014/main" id="{BD42DAD7-6D56-A36B-71AD-91E6A5B89F55}"/>
              </a:ext>
            </a:extLst>
          </p:cNvPr>
          <p:cNvSpPr/>
          <p:nvPr/>
        </p:nvSpPr>
        <p:spPr>
          <a:xfrm>
            <a:off x="-403882" y="-22274"/>
            <a:ext cx="5678075" cy="6931997"/>
          </a:xfrm>
          <a:prstGeom prst="chevron">
            <a:avLst>
              <a:gd name="adj" fmla="val 31570"/>
            </a:avLst>
          </a:prstGeom>
          <a:solidFill>
            <a:srgbClr val="0085C9">
              <a:alpha val="795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967D7C10-5BB0-F4E7-A4CC-42DD1F6EDF18}"/>
              </a:ext>
            </a:extLst>
          </p:cNvPr>
          <p:cNvSpPr txBox="1">
            <a:spLocks/>
          </p:cNvSpPr>
          <p:nvPr/>
        </p:nvSpPr>
        <p:spPr>
          <a:xfrm>
            <a:off x="1506767" y="2265979"/>
            <a:ext cx="5248605" cy="755976"/>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4800" b="1" dirty="0">
                <a:solidFill>
                  <a:schemeClr val="bg1"/>
                </a:solidFill>
                <a:latin typeface=""/>
                <a:cs typeface="Arial"/>
              </a:rPr>
              <a:t>Medicare </a:t>
            </a:r>
            <a:br>
              <a:rPr lang="en-US" sz="4800" b="1" dirty="0">
                <a:solidFill>
                  <a:schemeClr val="bg1"/>
                </a:solidFill>
                <a:latin typeface=""/>
                <a:cs typeface="Arial"/>
              </a:rPr>
            </a:br>
            <a:r>
              <a:rPr lang="en-US" sz="4800" b="1" dirty="0">
                <a:solidFill>
                  <a:schemeClr val="bg1"/>
                </a:solidFill>
                <a:latin typeface=""/>
                <a:cs typeface="Arial"/>
              </a:rPr>
              <a:t>Plans</a:t>
            </a:r>
            <a:endParaRPr lang="en-US" sz="4800" b="1" dirty="0">
              <a:solidFill>
                <a:schemeClr val="bg1"/>
              </a:solidFill>
              <a:latin typeface=""/>
            </a:endParaRPr>
          </a:p>
        </p:txBody>
      </p:sp>
      <p:sp>
        <p:nvSpPr>
          <p:cNvPr id="4" name="Text Placeholder 2">
            <a:extLst>
              <a:ext uri="{FF2B5EF4-FFF2-40B4-BE49-F238E27FC236}">
                <a16:creationId xmlns:a16="http://schemas.microsoft.com/office/drawing/2014/main" id="{DAA9A092-4E3A-27A7-6016-C329BE4EED0A}"/>
              </a:ext>
            </a:extLst>
          </p:cNvPr>
          <p:cNvSpPr txBox="1">
            <a:spLocks/>
          </p:cNvSpPr>
          <p:nvPr/>
        </p:nvSpPr>
        <p:spPr bwMode="auto">
          <a:xfrm>
            <a:off x="1626035" y="1954733"/>
            <a:ext cx="3890121" cy="276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91440" bIns="45720" numCol="1" anchor="t"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sz="1600" b="0" i="0" kern="1200">
                <a:solidFill>
                  <a:schemeClr val="bg1"/>
                </a:solidFill>
                <a:latin typeface="Arial" panose="020B0604020202020204" pitchFamily="34" charset="0"/>
                <a:ea typeface="+mn-ea"/>
                <a:cs typeface="Arial" panose="020B0604020202020204" pitchFamily="34" charset="0"/>
              </a:defRPr>
            </a:lvl1pPr>
            <a:lvl2pPr marL="457200" indent="0" algn="l" rtl="0" eaLnBrk="0" fontAlgn="base" hangingPunct="0">
              <a:lnSpc>
                <a:spcPct val="90000"/>
              </a:lnSpc>
              <a:spcBef>
                <a:spcPts val="500"/>
              </a:spcBef>
              <a:spcAft>
                <a:spcPct val="0"/>
              </a:spcAft>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rtl="0" eaLnBrk="0" fontAlgn="base" hangingPunct="0">
              <a:lnSpc>
                <a:spcPct val="90000"/>
              </a:lnSpc>
              <a:spcBef>
                <a:spcPts val="500"/>
              </a:spcBef>
              <a:spcAft>
                <a:spcPct val="0"/>
              </a:spcAft>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rtl="0" eaLnBrk="0" fontAlgn="base" hangingPunct="0">
              <a:lnSpc>
                <a:spcPct val="90000"/>
              </a:lnSpc>
              <a:spcBef>
                <a:spcPts val="500"/>
              </a:spcBef>
              <a:spcAft>
                <a:spcPct val="0"/>
              </a:spcAft>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rtl="0" eaLnBrk="0" fontAlgn="base" hangingPunct="0">
              <a:lnSpc>
                <a:spcPct val="90000"/>
              </a:lnSpc>
              <a:spcBef>
                <a:spcPts val="500"/>
              </a:spcBef>
              <a:spcAft>
                <a:spcPct val="0"/>
              </a:spcAft>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defTabSz="914400"/>
            <a:r>
              <a:rPr lang="en-US" sz="1800" dirty="0">
                <a:latin typeface=""/>
              </a:rPr>
              <a:t>2027</a:t>
            </a:r>
          </a:p>
        </p:txBody>
      </p:sp>
      <p:sp>
        <p:nvSpPr>
          <p:cNvPr id="6" name="Footer Placeholder 3">
            <a:extLst>
              <a:ext uri="{FF2B5EF4-FFF2-40B4-BE49-F238E27FC236}">
                <a16:creationId xmlns:a16="http://schemas.microsoft.com/office/drawing/2014/main" id="{610A1EEA-7B6E-6FF7-2242-9B2C68B64E03}"/>
              </a:ext>
            </a:extLst>
          </p:cNvPr>
          <p:cNvSpPr txBox="1">
            <a:spLocks/>
          </p:cNvSpPr>
          <p:nvPr/>
        </p:nvSpPr>
        <p:spPr>
          <a:xfrm>
            <a:off x="604515" y="5361516"/>
            <a:ext cx="3208068" cy="1496484"/>
          </a:xfrm>
          <a:prstGeom prst="rect">
            <a:avLst/>
          </a:prstGeom>
        </p:spPr>
        <p:txBody>
          <a:bodyPr/>
          <a:lstStyle>
            <a:defPPr>
              <a:defRPr lang="en-US"/>
            </a:defPPr>
            <a:lvl1pPr algn="l" defTabSz="457200" rtl="0" eaLnBrk="1" fontAlgn="auto" hangingPunct="1">
              <a:spcBef>
                <a:spcPts val="0"/>
              </a:spcBef>
              <a:spcAft>
                <a:spcPts val="0"/>
              </a:spcAft>
              <a:defRPr b="0" i="0" kern="1200">
                <a:solidFill>
                  <a:schemeClr val="tx1"/>
                </a:solidFill>
                <a:latin typeface="Arial" panose="020B0604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en-US" sz="1000" dirty="0">
                <a:effectLst/>
                <a:cs typeface="Arial" panose="020B0604020202020204" pitchFamily="34" charset="0"/>
              </a:rPr>
              <a:t>Updated July 2026. </a:t>
            </a:r>
            <a:r>
              <a:rPr lang="en-US" sz="1000" dirty="0">
                <a:cs typeface="Arial" panose="020B0604020202020204" pitchFamily="34" charset="0"/>
              </a:rPr>
              <a:t>Blue Cross Blue Shield of Michigan and Blue Care Network are PPO, HMO, HMO-POS plans with Medicare contracts. Enrollment in Blue Cross Blue Shield of Michigan and Blue Care Network depends on contract renewal.</a:t>
            </a:r>
          </a:p>
          <a:p>
            <a:r>
              <a:rPr lang="en-US" sz="1000" dirty="0">
                <a:cs typeface="Arial" panose="020B0604020202020204" pitchFamily="34" charset="0"/>
              </a:rPr>
              <a:t>Blue Cross Blue Shield of Michigan and Blue Care Network are nonprofit corporations and independent licensees of the Blue Cross and Blue Shield Association.</a:t>
            </a:r>
          </a:p>
        </p:txBody>
      </p:sp>
      <p:sp>
        <p:nvSpPr>
          <p:cNvPr id="7" name="Footer Placeholder 3">
            <a:extLst>
              <a:ext uri="{FF2B5EF4-FFF2-40B4-BE49-F238E27FC236}">
                <a16:creationId xmlns:a16="http://schemas.microsoft.com/office/drawing/2014/main" id="{63E5C02D-C36D-07B5-CF7C-42B6389B2111}"/>
              </a:ext>
            </a:extLst>
          </p:cNvPr>
          <p:cNvSpPr txBox="1">
            <a:spLocks/>
          </p:cNvSpPr>
          <p:nvPr/>
        </p:nvSpPr>
        <p:spPr>
          <a:xfrm>
            <a:off x="1419915" y="6080864"/>
            <a:ext cx="4674104" cy="569226"/>
          </a:xfrm>
          <a:prstGeom prst="rect">
            <a:avLst/>
          </a:prstGeom>
        </p:spPr>
        <p:txBody>
          <a:bodyPr/>
          <a:lstStyle>
            <a:defPPr>
              <a:defRPr lang="en-US"/>
            </a:defPPr>
            <a:lvl1pPr algn="l" defTabSz="457200" rtl="0" eaLnBrk="1" fontAlgn="auto" hangingPunct="1">
              <a:spcBef>
                <a:spcPts val="0"/>
              </a:spcBef>
              <a:spcAft>
                <a:spcPts val="0"/>
              </a:spcAft>
              <a:defRPr b="0" i="0" kern="1200">
                <a:solidFill>
                  <a:schemeClr val="tx1"/>
                </a:solidFill>
                <a:latin typeface="Arial" panose="020B0604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normalizeH="0" baseline="0" noProof="0" dirty="0">
              <a:ln>
                <a:noFill/>
              </a:ln>
              <a:solidFill>
                <a:srgbClr val="002638"/>
              </a:solidFill>
              <a:effectLst/>
              <a:uLnTx/>
              <a:uFillTx/>
              <a:latin typeface="Arial" panose="020B0604020202020204" pitchFamily="34" charset="0"/>
              <a:ea typeface="+mn-ea"/>
              <a:cs typeface="+mn-cs"/>
            </a:endParaRPr>
          </a:p>
        </p:txBody>
      </p:sp>
      <p:sp>
        <p:nvSpPr>
          <p:cNvPr id="8" name="Text Placeholder 6">
            <a:extLst>
              <a:ext uri="{FF2B5EF4-FFF2-40B4-BE49-F238E27FC236}">
                <a16:creationId xmlns:a16="http://schemas.microsoft.com/office/drawing/2014/main" id="{80247C92-824C-43D9-FA65-382BC6C53F74}"/>
              </a:ext>
            </a:extLst>
          </p:cNvPr>
          <p:cNvSpPr txBox="1">
            <a:spLocks/>
          </p:cNvSpPr>
          <p:nvPr/>
        </p:nvSpPr>
        <p:spPr>
          <a:xfrm>
            <a:off x="1532167" y="3868528"/>
            <a:ext cx="3420833" cy="1229833"/>
          </a:xfrm>
          <a:prstGeom prst="rect">
            <a:avLst/>
          </a:prstGeom>
        </p:spPr>
        <p:txBody>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914400">
              <a:lnSpc>
                <a:spcPct val="100000"/>
              </a:lnSpc>
              <a:spcBef>
                <a:spcPts val="0"/>
              </a:spcBef>
              <a:spcAft>
                <a:spcPts val="200"/>
              </a:spcAft>
              <a:buClr>
                <a:schemeClr val="bg2"/>
              </a:buClr>
              <a:buNone/>
            </a:pPr>
            <a:r>
              <a:rPr lang="en-US" sz="1400" dirty="0">
                <a:solidFill>
                  <a:schemeClr val="bg1"/>
                </a:solidFill>
                <a:latin typeface=""/>
                <a:cs typeface="Arial"/>
              </a:rPr>
              <a:t>Blue Cross Blue Shield and </a:t>
            </a:r>
          </a:p>
          <a:p>
            <a:pPr marL="0" indent="0" defTabSz="914400">
              <a:lnSpc>
                <a:spcPct val="100000"/>
              </a:lnSpc>
              <a:spcBef>
                <a:spcPts val="0"/>
              </a:spcBef>
              <a:spcAft>
                <a:spcPts val="200"/>
              </a:spcAft>
              <a:buClr>
                <a:schemeClr val="bg2"/>
              </a:buClr>
              <a:buNone/>
            </a:pPr>
            <a:r>
              <a:rPr lang="en-US" sz="1400" dirty="0">
                <a:solidFill>
                  <a:schemeClr val="bg1"/>
                </a:solidFill>
                <a:latin typeface=""/>
                <a:cs typeface="Arial"/>
              </a:rPr>
              <a:t>Blue Care Network Medicare Plans</a:t>
            </a:r>
            <a:endParaRPr lang="en-US" sz="1400" baseline="30000" dirty="0">
              <a:solidFill>
                <a:schemeClr val="bg1"/>
              </a:solidFill>
              <a:latin typeface=""/>
              <a:cs typeface="Arial"/>
            </a:endParaRPr>
          </a:p>
        </p:txBody>
      </p:sp>
      <p:sp>
        <p:nvSpPr>
          <p:cNvPr id="26" name="Slide Number Placeholder 42">
            <a:extLst>
              <a:ext uri="{FF2B5EF4-FFF2-40B4-BE49-F238E27FC236}">
                <a16:creationId xmlns:a16="http://schemas.microsoft.com/office/drawing/2014/main" id="{23E53472-39DA-217E-D38E-DEF1E9482169}"/>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a:t>
            </a:fld>
            <a:endParaRPr lang="en-US" sz="600" dirty="0">
              <a:solidFill>
                <a:schemeClr val="tx1"/>
              </a:solidFill>
              <a:latin typeface="Arial" panose="020B0604020202020204" pitchFamily="34" charset="0"/>
              <a:cs typeface="Arial" panose="020B0604020202020204" pitchFamily="34" charset="0"/>
            </a:endParaRPr>
          </a:p>
        </p:txBody>
      </p:sp>
      <p:pic>
        <p:nvPicPr>
          <p:cNvPr id="28" name="Picture 27">
            <a:extLst>
              <a:ext uri="{FF2B5EF4-FFF2-40B4-BE49-F238E27FC236}">
                <a16:creationId xmlns:a16="http://schemas.microsoft.com/office/drawing/2014/main" id="{AFA7541C-01CE-5675-63E1-016D45FF412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4515" y="619044"/>
            <a:ext cx="2252228" cy="586893"/>
          </a:xfrm>
          <a:prstGeom prst="rect">
            <a:avLst/>
          </a:prstGeom>
        </p:spPr>
      </p:pic>
      <p:sp>
        <p:nvSpPr>
          <p:cNvPr id="29" name="Shape 10">
            <a:extLst>
              <a:ext uri="{FF2B5EF4-FFF2-40B4-BE49-F238E27FC236}">
                <a16:creationId xmlns:a16="http://schemas.microsoft.com/office/drawing/2014/main" id="{BCCB9059-BDDD-772A-DDA6-B821A832FFD1}"/>
              </a:ext>
            </a:extLst>
          </p:cNvPr>
          <p:cNvSpPr/>
          <p:nvPr/>
        </p:nvSpPr>
        <p:spPr>
          <a:xfrm>
            <a:off x="1626035" y="3703526"/>
            <a:ext cx="457200" cy="51344"/>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18108353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DD89B1F-DD19-F5B4-A1F3-2235910C225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845EC84E-0945-5433-FD04-5D45870D5FCE}"/>
              </a:ext>
            </a:extLst>
          </p:cNvPr>
          <p:cNvSpPr/>
          <p:nvPr/>
        </p:nvSpPr>
        <p:spPr>
          <a:xfrm>
            <a:off x="0" y="1712177"/>
            <a:ext cx="12192000" cy="624695"/>
          </a:xfrm>
          <a:prstGeom prst="rect">
            <a:avLst/>
          </a:prstGeom>
          <a:solidFill>
            <a:srgbClr val="0092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7ECFF0"/>
              </a:solidFill>
            </a:endParaRPr>
          </a:p>
        </p:txBody>
      </p:sp>
      <p:sp>
        <p:nvSpPr>
          <p:cNvPr id="20" name="Rectangle 19">
            <a:extLst>
              <a:ext uri="{FF2B5EF4-FFF2-40B4-BE49-F238E27FC236}">
                <a16:creationId xmlns:a16="http://schemas.microsoft.com/office/drawing/2014/main" id="{5C4BF49C-FA67-471D-52CB-AB7A438CFDF4}"/>
              </a:ext>
            </a:extLst>
          </p:cNvPr>
          <p:cNvSpPr/>
          <p:nvPr/>
        </p:nvSpPr>
        <p:spPr>
          <a:xfrm>
            <a:off x="-8388" y="1712177"/>
            <a:ext cx="302003" cy="624695"/>
          </a:xfrm>
          <a:prstGeom prst="rect">
            <a:avLst/>
          </a:prstGeom>
          <a:solidFill>
            <a:srgbClr val="7FCE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56A4018B-1F0F-6735-C769-1C41165DEA82}"/>
              </a:ext>
            </a:extLst>
          </p:cNvPr>
          <p:cNvSpPr txBox="1"/>
          <p:nvPr/>
        </p:nvSpPr>
        <p:spPr>
          <a:xfrm>
            <a:off x="1088474" y="1796524"/>
            <a:ext cx="4143383"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chemeClr val="bg1"/>
                </a:solidFill>
                <a:effectLst/>
                <a:uLnTx/>
                <a:uFillTx/>
                <a:latin typeface="Arial"/>
              </a:rPr>
              <a:t>What we’ll cover today</a:t>
            </a:r>
            <a:endParaRPr kumimoji="0" sz="2800" b="1" i="0" u="none" strike="noStrike" kern="0" cap="none" spc="0" normalizeH="0" baseline="0" noProof="0" dirty="0">
              <a:ln>
                <a:noFill/>
              </a:ln>
              <a:solidFill>
                <a:schemeClr val="bg1"/>
              </a:solidFill>
              <a:effectLst/>
              <a:uLnTx/>
              <a:uFillTx/>
              <a:latin typeface="Arial"/>
            </a:endParaRPr>
          </a:p>
        </p:txBody>
      </p:sp>
      <p:sp>
        <p:nvSpPr>
          <p:cNvPr id="28" name="TextBox 27">
            <a:extLst>
              <a:ext uri="{FF2B5EF4-FFF2-40B4-BE49-F238E27FC236}">
                <a16:creationId xmlns:a16="http://schemas.microsoft.com/office/drawing/2014/main" id="{5A528D12-0CD7-1372-74F3-311F087E2013}"/>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40" name="Shape 5">
            <a:extLst>
              <a:ext uri="{FF2B5EF4-FFF2-40B4-BE49-F238E27FC236}">
                <a16:creationId xmlns:a16="http://schemas.microsoft.com/office/drawing/2014/main" id="{FD9C1AE5-8E0F-4026-B8BC-77397AF47CA2}"/>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1" name="Text 8">
            <a:extLst>
              <a:ext uri="{FF2B5EF4-FFF2-40B4-BE49-F238E27FC236}">
                <a16:creationId xmlns:a16="http://schemas.microsoft.com/office/drawing/2014/main" id="{A95A57C2-CC98-F260-BF0F-E4900E6ABADC}"/>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3" name="Slide Number Placeholder 42">
            <a:extLst>
              <a:ext uri="{FF2B5EF4-FFF2-40B4-BE49-F238E27FC236}">
                <a16:creationId xmlns:a16="http://schemas.microsoft.com/office/drawing/2014/main" id="{EE540AD1-D8EF-4CC4-CFC3-08496B05864F}"/>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a:t>
            </a:fld>
            <a:endParaRPr lang="en-US" sz="600" dirty="0">
              <a:solidFill>
                <a:schemeClr val="tx1"/>
              </a:solidFill>
              <a:latin typeface="Arial" panose="020B0604020202020204" pitchFamily="34" charset="0"/>
              <a:cs typeface="Arial" panose="020B0604020202020204" pitchFamily="34" charset="0"/>
            </a:endParaRPr>
          </a:p>
        </p:txBody>
      </p:sp>
      <p:sp>
        <p:nvSpPr>
          <p:cNvPr id="46" name="Shape 5">
            <a:extLst>
              <a:ext uri="{FF2B5EF4-FFF2-40B4-BE49-F238E27FC236}">
                <a16:creationId xmlns:a16="http://schemas.microsoft.com/office/drawing/2014/main" id="{97D47323-AB35-53F7-0888-BFF5D775CE4B}"/>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47" name="Text 8">
            <a:extLst>
              <a:ext uri="{FF2B5EF4-FFF2-40B4-BE49-F238E27FC236}">
                <a16:creationId xmlns:a16="http://schemas.microsoft.com/office/drawing/2014/main" id="{E2980E3B-A6EB-22EE-75BA-525F296FCA64}"/>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4" name="Shape 10">
            <a:extLst>
              <a:ext uri="{FF2B5EF4-FFF2-40B4-BE49-F238E27FC236}">
                <a16:creationId xmlns:a16="http://schemas.microsoft.com/office/drawing/2014/main" id="{C2657E15-4360-6229-C0CE-085E87DFA086}"/>
              </a:ext>
            </a:extLst>
          </p:cNvPr>
          <p:cNvSpPr/>
          <p:nvPr/>
        </p:nvSpPr>
        <p:spPr>
          <a:xfrm>
            <a:off x="1211322" y="4037715"/>
            <a:ext cx="457200" cy="51344"/>
          </a:xfrm>
          <a:prstGeom prst="roundRect">
            <a:avLst/>
          </a:prstGeom>
          <a:solidFill>
            <a:srgbClr val="C3A77A"/>
          </a:solidFill>
          <a:ln/>
        </p:spPr>
        <p:txBody>
          <a:bodyPr/>
          <a:lstStyle/>
          <a:p>
            <a:endParaRPr lang="en-US" sz="1867" dirty="0"/>
          </a:p>
        </p:txBody>
      </p:sp>
      <p:sp>
        <p:nvSpPr>
          <p:cNvPr id="33" name="Google Shape;2016;p17">
            <a:extLst>
              <a:ext uri="{FF2B5EF4-FFF2-40B4-BE49-F238E27FC236}">
                <a16:creationId xmlns:a16="http://schemas.microsoft.com/office/drawing/2014/main" id="{BA58D0AB-84BB-CD01-DADC-B66ACD9C6208}"/>
              </a:ext>
            </a:extLst>
          </p:cNvPr>
          <p:cNvSpPr txBox="1"/>
          <p:nvPr/>
        </p:nvSpPr>
        <p:spPr>
          <a:xfrm>
            <a:off x="878651" y="3084599"/>
            <a:ext cx="1051784"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3B6471"/>
              </a:buClr>
              <a:buSzPts val="2000"/>
              <a:buFont typeface="DM Sans"/>
              <a:buNone/>
            </a:pPr>
            <a:r>
              <a:rPr lang="en-US" sz="6000" b="1" i="0" u="none" strike="noStrike" cap="none" dirty="0">
                <a:solidFill>
                  <a:srgbClr val="1882C5"/>
                </a:solidFill>
                <a:latin typeface="Arial" panose="020B0604020202020204" pitchFamily="34" charset="0"/>
                <a:ea typeface="DM Sans 14pt"/>
                <a:cs typeface="Arial" panose="020B0604020202020204" pitchFamily="34" charset="0"/>
                <a:sym typeface="DM Sans"/>
              </a:rPr>
              <a:t>1</a:t>
            </a:r>
            <a:endParaRPr sz="6000" dirty="0">
              <a:solidFill>
                <a:srgbClr val="1882C5"/>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5B421FE2-240F-A1BC-951C-FE0B38C8B0B7}"/>
              </a:ext>
            </a:extLst>
          </p:cNvPr>
          <p:cNvSpPr txBox="1"/>
          <p:nvPr/>
        </p:nvSpPr>
        <p:spPr>
          <a:xfrm>
            <a:off x="1161517" y="4161357"/>
            <a:ext cx="1205736" cy="96330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Getting </a:t>
            </a:r>
            <a:br>
              <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br>
            <a:r>
              <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Started</a:t>
            </a:r>
          </a:p>
        </p:txBody>
      </p:sp>
      <p:sp>
        <p:nvSpPr>
          <p:cNvPr id="6" name="Shape 10">
            <a:extLst>
              <a:ext uri="{FF2B5EF4-FFF2-40B4-BE49-F238E27FC236}">
                <a16:creationId xmlns:a16="http://schemas.microsoft.com/office/drawing/2014/main" id="{3082ADC5-23FD-8218-834E-2D686F3B25D2}"/>
              </a:ext>
            </a:extLst>
          </p:cNvPr>
          <p:cNvSpPr/>
          <p:nvPr/>
        </p:nvSpPr>
        <p:spPr>
          <a:xfrm>
            <a:off x="2343268" y="4024401"/>
            <a:ext cx="457200" cy="51344"/>
          </a:xfrm>
          <a:prstGeom prst="roundRect">
            <a:avLst/>
          </a:prstGeom>
          <a:solidFill>
            <a:srgbClr val="C3A77A"/>
          </a:solidFill>
          <a:ln/>
        </p:spPr>
        <p:txBody>
          <a:bodyPr/>
          <a:lstStyle/>
          <a:p>
            <a:endParaRPr lang="en-US" sz="1867" dirty="0"/>
          </a:p>
        </p:txBody>
      </p:sp>
      <p:sp>
        <p:nvSpPr>
          <p:cNvPr id="7" name="Google Shape;2016;p17">
            <a:extLst>
              <a:ext uri="{FF2B5EF4-FFF2-40B4-BE49-F238E27FC236}">
                <a16:creationId xmlns:a16="http://schemas.microsoft.com/office/drawing/2014/main" id="{933428C4-081E-CE9E-4ED4-EA72DD59AE0B}"/>
              </a:ext>
            </a:extLst>
          </p:cNvPr>
          <p:cNvSpPr txBox="1"/>
          <p:nvPr/>
        </p:nvSpPr>
        <p:spPr>
          <a:xfrm>
            <a:off x="2026639" y="3071285"/>
            <a:ext cx="1051784"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3B6471"/>
              </a:buClr>
              <a:buSzPts val="2000"/>
              <a:buFont typeface="DM Sans"/>
              <a:buNone/>
            </a:pPr>
            <a:r>
              <a:rPr lang="en-US" sz="6000" b="1" i="0" u="none" strike="noStrike" cap="none" dirty="0">
                <a:solidFill>
                  <a:srgbClr val="0085C9"/>
                </a:solidFill>
                <a:latin typeface="Arial" panose="020B0604020202020204" pitchFamily="34" charset="0"/>
                <a:ea typeface="DM Sans 14pt"/>
                <a:cs typeface="Arial" panose="020B0604020202020204" pitchFamily="34" charset="0"/>
                <a:sym typeface="DM Sans"/>
              </a:rPr>
              <a:t>2</a:t>
            </a:r>
            <a:endParaRPr sz="6000" dirty="0">
              <a:solidFill>
                <a:srgbClr val="0085C9"/>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DF58673F-A178-78EA-3E70-290D6E4D3930}"/>
              </a:ext>
            </a:extLst>
          </p:cNvPr>
          <p:cNvSpPr txBox="1"/>
          <p:nvPr/>
        </p:nvSpPr>
        <p:spPr>
          <a:xfrm>
            <a:off x="2293463" y="4148043"/>
            <a:ext cx="1232886" cy="96330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Advantage Plans at a Glance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endParaRPr>
          </a:p>
        </p:txBody>
      </p:sp>
      <p:sp>
        <p:nvSpPr>
          <p:cNvPr id="11" name="Shape 10">
            <a:extLst>
              <a:ext uri="{FF2B5EF4-FFF2-40B4-BE49-F238E27FC236}">
                <a16:creationId xmlns:a16="http://schemas.microsoft.com/office/drawing/2014/main" id="{CBB930C5-D3E6-7710-4ADA-9D365AABB43E}"/>
              </a:ext>
            </a:extLst>
          </p:cNvPr>
          <p:cNvSpPr/>
          <p:nvPr/>
        </p:nvSpPr>
        <p:spPr>
          <a:xfrm>
            <a:off x="3656931" y="4037715"/>
            <a:ext cx="457200" cy="51344"/>
          </a:xfrm>
          <a:prstGeom prst="roundRect">
            <a:avLst/>
          </a:prstGeom>
          <a:solidFill>
            <a:srgbClr val="C3A77A"/>
          </a:solidFill>
          <a:ln/>
        </p:spPr>
        <p:txBody>
          <a:bodyPr/>
          <a:lstStyle/>
          <a:p>
            <a:endParaRPr lang="en-US" sz="1867" dirty="0"/>
          </a:p>
        </p:txBody>
      </p:sp>
      <p:sp>
        <p:nvSpPr>
          <p:cNvPr id="12" name="Shape 3">
            <a:extLst>
              <a:ext uri="{FF2B5EF4-FFF2-40B4-BE49-F238E27FC236}">
                <a16:creationId xmlns:a16="http://schemas.microsoft.com/office/drawing/2014/main" id="{73F33D19-BA32-A4CE-FAAC-17826EA8082A}"/>
              </a:ext>
            </a:extLst>
          </p:cNvPr>
          <p:cNvSpPr/>
          <p:nvPr/>
        </p:nvSpPr>
        <p:spPr>
          <a:xfrm rot="-10800000" flipH="1" flipV="1">
            <a:off x="4715145" y="3249511"/>
            <a:ext cx="0" cy="1893413"/>
          </a:xfrm>
          <a:prstGeom prst="line">
            <a:avLst/>
          </a:prstGeom>
          <a:noFill/>
          <a:ln w="15875">
            <a:solidFill>
              <a:srgbClr val="657884">
                <a:alpha val="50252"/>
              </a:srgbClr>
            </a:solidFill>
            <a:prstDash val="solid"/>
          </a:ln>
        </p:spPr>
        <p:txBody>
          <a:bodyPr/>
          <a:lstStyle/>
          <a:p>
            <a:endParaRPr lang="en-US" sz="1867" dirty="0"/>
          </a:p>
        </p:txBody>
      </p:sp>
      <p:sp>
        <p:nvSpPr>
          <p:cNvPr id="13" name="TextBox 12">
            <a:extLst>
              <a:ext uri="{FF2B5EF4-FFF2-40B4-BE49-F238E27FC236}">
                <a16:creationId xmlns:a16="http://schemas.microsoft.com/office/drawing/2014/main" id="{D7397544-9532-0140-9060-2F90437F8B4B}"/>
              </a:ext>
            </a:extLst>
          </p:cNvPr>
          <p:cNvSpPr txBox="1"/>
          <p:nvPr/>
        </p:nvSpPr>
        <p:spPr>
          <a:xfrm>
            <a:off x="3607126" y="4161357"/>
            <a:ext cx="927514" cy="96330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PPO Plans at a Glance</a:t>
            </a:r>
          </a:p>
        </p:txBody>
      </p:sp>
      <p:sp>
        <p:nvSpPr>
          <p:cNvPr id="14" name="Shape 10">
            <a:extLst>
              <a:ext uri="{FF2B5EF4-FFF2-40B4-BE49-F238E27FC236}">
                <a16:creationId xmlns:a16="http://schemas.microsoft.com/office/drawing/2014/main" id="{C04EF5B0-89D0-79E0-B3B6-C872C28F69C3}"/>
              </a:ext>
            </a:extLst>
          </p:cNvPr>
          <p:cNvSpPr/>
          <p:nvPr/>
        </p:nvSpPr>
        <p:spPr>
          <a:xfrm>
            <a:off x="5050469" y="4024401"/>
            <a:ext cx="457200" cy="51344"/>
          </a:xfrm>
          <a:prstGeom prst="roundRect">
            <a:avLst/>
          </a:prstGeom>
          <a:solidFill>
            <a:srgbClr val="C3A77A"/>
          </a:solidFill>
          <a:ln/>
        </p:spPr>
        <p:txBody>
          <a:bodyPr/>
          <a:lstStyle/>
          <a:p>
            <a:endParaRPr lang="en-US" sz="1867" dirty="0"/>
          </a:p>
        </p:txBody>
      </p:sp>
      <p:sp>
        <p:nvSpPr>
          <p:cNvPr id="15" name="Google Shape;2016;p17">
            <a:extLst>
              <a:ext uri="{FF2B5EF4-FFF2-40B4-BE49-F238E27FC236}">
                <a16:creationId xmlns:a16="http://schemas.microsoft.com/office/drawing/2014/main" id="{8E2B5A7B-EFD0-65DB-BBAE-A7B0FF6BEEE6}"/>
              </a:ext>
            </a:extLst>
          </p:cNvPr>
          <p:cNvSpPr txBox="1"/>
          <p:nvPr/>
        </p:nvSpPr>
        <p:spPr>
          <a:xfrm>
            <a:off x="4704636" y="3071285"/>
            <a:ext cx="1051784"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3B6471"/>
              </a:buClr>
              <a:buSzPts val="2000"/>
              <a:buFont typeface="DM Sans"/>
              <a:buNone/>
            </a:pPr>
            <a:r>
              <a:rPr lang="en-US" sz="6000" b="1" i="0" u="none" strike="noStrike" cap="none" dirty="0">
                <a:solidFill>
                  <a:srgbClr val="0085C9"/>
                </a:solidFill>
                <a:latin typeface="Arial" panose="020B0604020202020204" pitchFamily="34" charset="0"/>
                <a:ea typeface="DM Sans 14pt"/>
                <a:cs typeface="Arial" panose="020B0604020202020204" pitchFamily="34" charset="0"/>
                <a:sym typeface="DM Sans"/>
              </a:rPr>
              <a:t>4</a:t>
            </a:r>
            <a:endParaRPr sz="6000" dirty="0">
              <a:solidFill>
                <a:srgbClr val="0085C9"/>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848ED778-67DD-4544-B479-4F46263C232B}"/>
              </a:ext>
            </a:extLst>
          </p:cNvPr>
          <p:cNvSpPr txBox="1"/>
          <p:nvPr/>
        </p:nvSpPr>
        <p:spPr>
          <a:xfrm>
            <a:off x="4987502" y="4148043"/>
            <a:ext cx="1045282" cy="96330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HMO and HMO-POS Plans at a Glance</a:t>
            </a:r>
          </a:p>
        </p:txBody>
      </p:sp>
      <p:sp>
        <p:nvSpPr>
          <p:cNvPr id="17" name="Shape 3">
            <a:extLst>
              <a:ext uri="{FF2B5EF4-FFF2-40B4-BE49-F238E27FC236}">
                <a16:creationId xmlns:a16="http://schemas.microsoft.com/office/drawing/2014/main" id="{8F313651-1E18-8794-4FDE-777AC717F2E5}"/>
              </a:ext>
            </a:extLst>
          </p:cNvPr>
          <p:cNvSpPr/>
          <p:nvPr/>
        </p:nvSpPr>
        <p:spPr>
          <a:xfrm rot="-10800000" flipH="1" flipV="1">
            <a:off x="3356516" y="3249511"/>
            <a:ext cx="0" cy="1893413"/>
          </a:xfrm>
          <a:prstGeom prst="line">
            <a:avLst/>
          </a:prstGeom>
          <a:noFill/>
          <a:ln w="15875">
            <a:solidFill>
              <a:srgbClr val="657884">
                <a:alpha val="50252"/>
              </a:srgbClr>
            </a:solidFill>
            <a:prstDash val="solid"/>
          </a:ln>
        </p:spPr>
        <p:txBody>
          <a:bodyPr/>
          <a:lstStyle/>
          <a:p>
            <a:endParaRPr lang="en-US" sz="1867" dirty="0"/>
          </a:p>
        </p:txBody>
      </p:sp>
      <p:sp>
        <p:nvSpPr>
          <p:cNvPr id="18" name="Google Shape;2016;p17">
            <a:extLst>
              <a:ext uri="{FF2B5EF4-FFF2-40B4-BE49-F238E27FC236}">
                <a16:creationId xmlns:a16="http://schemas.microsoft.com/office/drawing/2014/main" id="{FD9F55CA-18A0-F048-CB0C-0E02E1726497}"/>
              </a:ext>
            </a:extLst>
          </p:cNvPr>
          <p:cNvSpPr txBox="1"/>
          <p:nvPr/>
        </p:nvSpPr>
        <p:spPr>
          <a:xfrm>
            <a:off x="3324259" y="3084599"/>
            <a:ext cx="1051784"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3B6471"/>
              </a:buClr>
              <a:buSzPts val="2000"/>
              <a:buFont typeface="DM Sans"/>
              <a:buNone/>
            </a:pPr>
            <a:r>
              <a:rPr lang="en-US" sz="6000" b="1" i="0" u="none" strike="noStrike" cap="none" dirty="0">
                <a:solidFill>
                  <a:srgbClr val="1882C5"/>
                </a:solidFill>
                <a:latin typeface="Arial" panose="020B0604020202020204" pitchFamily="34" charset="0"/>
                <a:ea typeface="DM Sans 14pt"/>
                <a:cs typeface="Arial" panose="020B0604020202020204" pitchFamily="34" charset="0"/>
                <a:sym typeface="DM Sans"/>
              </a:rPr>
              <a:t>3</a:t>
            </a:r>
            <a:endParaRPr sz="6000" dirty="0">
              <a:solidFill>
                <a:srgbClr val="1882C5"/>
              </a:solidFill>
              <a:latin typeface="Arial" panose="020B0604020202020204" pitchFamily="34" charset="0"/>
              <a:cs typeface="Arial" panose="020B0604020202020204" pitchFamily="34" charset="0"/>
            </a:endParaRPr>
          </a:p>
        </p:txBody>
      </p:sp>
      <p:sp>
        <p:nvSpPr>
          <p:cNvPr id="3" name="Shape 3">
            <a:extLst>
              <a:ext uri="{FF2B5EF4-FFF2-40B4-BE49-F238E27FC236}">
                <a16:creationId xmlns:a16="http://schemas.microsoft.com/office/drawing/2014/main" id="{7F9977D2-5215-207D-EE2C-902DB483A5CF}"/>
              </a:ext>
            </a:extLst>
          </p:cNvPr>
          <p:cNvSpPr/>
          <p:nvPr/>
        </p:nvSpPr>
        <p:spPr>
          <a:xfrm rot="-10800000" flipH="1" flipV="1">
            <a:off x="6058178" y="3249511"/>
            <a:ext cx="0" cy="1893413"/>
          </a:xfrm>
          <a:prstGeom prst="line">
            <a:avLst/>
          </a:prstGeom>
          <a:noFill/>
          <a:ln w="15875">
            <a:solidFill>
              <a:srgbClr val="657884">
                <a:alpha val="50252"/>
              </a:srgbClr>
            </a:solidFill>
            <a:prstDash val="solid"/>
          </a:ln>
        </p:spPr>
        <p:txBody>
          <a:bodyPr/>
          <a:lstStyle/>
          <a:p>
            <a:endParaRPr lang="en-US" sz="1867" dirty="0"/>
          </a:p>
        </p:txBody>
      </p:sp>
      <p:sp>
        <p:nvSpPr>
          <p:cNvPr id="4" name="Shape 10">
            <a:extLst>
              <a:ext uri="{FF2B5EF4-FFF2-40B4-BE49-F238E27FC236}">
                <a16:creationId xmlns:a16="http://schemas.microsoft.com/office/drawing/2014/main" id="{46111913-AE24-9BF9-BD23-67449E916410}"/>
              </a:ext>
            </a:extLst>
          </p:cNvPr>
          <p:cNvSpPr/>
          <p:nvPr/>
        </p:nvSpPr>
        <p:spPr>
          <a:xfrm>
            <a:off x="6352774" y="4024401"/>
            <a:ext cx="457200" cy="51344"/>
          </a:xfrm>
          <a:prstGeom prst="roundRect">
            <a:avLst/>
          </a:prstGeom>
          <a:solidFill>
            <a:srgbClr val="C3A77A"/>
          </a:solidFill>
          <a:ln/>
        </p:spPr>
        <p:txBody>
          <a:bodyPr/>
          <a:lstStyle/>
          <a:p>
            <a:endParaRPr lang="en-US" sz="1867" dirty="0"/>
          </a:p>
        </p:txBody>
      </p:sp>
      <p:sp>
        <p:nvSpPr>
          <p:cNvPr id="5" name="Google Shape;2016;p17">
            <a:extLst>
              <a:ext uri="{FF2B5EF4-FFF2-40B4-BE49-F238E27FC236}">
                <a16:creationId xmlns:a16="http://schemas.microsoft.com/office/drawing/2014/main" id="{217F8A63-A47C-B1A1-B8B4-587EF7ACE806}"/>
              </a:ext>
            </a:extLst>
          </p:cNvPr>
          <p:cNvSpPr txBox="1"/>
          <p:nvPr/>
        </p:nvSpPr>
        <p:spPr>
          <a:xfrm>
            <a:off x="6018516" y="3071285"/>
            <a:ext cx="1051784"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3B6471"/>
              </a:buClr>
              <a:buSzPts val="2000"/>
              <a:buFont typeface="DM Sans"/>
              <a:buNone/>
            </a:pPr>
            <a:r>
              <a:rPr lang="en-US" sz="6000" b="1" dirty="0">
                <a:solidFill>
                  <a:srgbClr val="0085C9"/>
                </a:solidFill>
                <a:latin typeface="Arial" panose="020B0604020202020204" pitchFamily="34" charset="0"/>
                <a:cs typeface="Arial" panose="020B0604020202020204" pitchFamily="34" charset="0"/>
                <a:sym typeface="DM Sans"/>
              </a:rPr>
              <a:t>5</a:t>
            </a:r>
            <a:endParaRPr sz="6000" dirty="0">
              <a:solidFill>
                <a:srgbClr val="0085C9"/>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3FCC52B9-C60A-69BE-A440-4B4E71ECE253}"/>
              </a:ext>
            </a:extLst>
          </p:cNvPr>
          <p:cNvSpPr txBox="1"/>
          <p:nvPr/>
        </p:nvSpPr>
        <p:spPr>
          <a:xfrm>
            <a:off x="6301383" y="4148043"/>
            <a:ext cx="1185978" cy="96330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Medicare Advantage Extras</a:t>
            </a:r>
          </a:p>
        </p:txBody>
      </p:sp>
      <p:sp>
        <p:nvSpPr>
          <p:cNvPr id="22" name="Shape 3">
            <a:extLst>
              <a:ext uri="{FF2B5EF4-FFF2-40B4-BE49-F238E27FC236}">
                <a16:creationId xmlns:a16="http://schemas.microsoft.com/office/drawing/2014/main" id="{87214E61-BC3B-C3C8-9F5C-4298B9B181E5}"/>
              </a:ext>
            </a:extLst>
          </p:cNvPr>
          <p:cNvSpPr/>
          <p:nvPr/>
        </p:nvSpPr>
        <p:spPr>
          <a:xfrm rot="-10800000" flipH="1" flipV="1">
            <a:off x="7393306" y="3249511"/>
            <a:ext cx="0" cy="1893413"/>
          </a:xfrm>
          <a:prstGeom prst="line">
            <a:avLst/>
          </a:prstGeom>
          <a:noFill/>
          <a:ln w="15875">
            <a:solidFill>
              <a:srgbClr val="657884">
                <a:alpha val="50252"/>
              </a:srgbClr>
            </a:solidFill>
            <a:prstDash val="solid"/>
          </a:ln>
        </p:spPr>
        <p:txBody>
          <a:bodyPr/>
          <a:lstStyle/>
          <a:p>
            <a:endParaRPr lang="en-US" sz="1867" dirty="0"/>
          </a:p>
        </p:txBody>
      </p:sp>
      <p:sp>
        <p:nvSpPr>
          <p:cNvPr id="23" name="Shape 10">
            <a:extLst>
              <a:ext uri="{FF2B5EF4-FFF2-40B4-BE49-F238E27FC236}">
                <a16:creationId xmlns:a16="http://schemas.microsoft.com/office/drawing/2014/main" id="{7D1CB233-732B-A293-532C-9323D6171B3B}"/>
              </a:ext>
            </a:extLst>
          </p:cNvPr>
          <p:cNvSpPr/>
          <p:nvPr/>
        </p:nvSpPr>
        <p:spPr>
          <a:xfrm>
            <a:off x="7740993" y="4024401"/>
            <a:ext cx="457200" cy="51344"/>
          </a:xfrm>
          <a:prstGeom prst="roundRect">
            <a:avLst/>
          </a:prstGeom>
          <a:solidFill>
            <a:srgbClr val="C3A77A"/>
          </a:solidFill>
          <a:ln/>
        </p:spPr>
        <p:txBody>
          <a:bodyPr/>
          <a:lstStyle/>
          <a:p>
            <a:endParaRPr lang="en-US" sz="1867" dirty="0"/>
          </a:p>
        </p:txBody>
      </p:sp>
      <p:sp>
        <p:nvSpPr>
          <p:cNvPr id="25" name="Google Shape;2016;p17">
            <a:extLst>
              <a:ext uri="{FF2B5EF4-FFF2-40B4-BE49-F238E27FC236}">
                <a16:creationId xmlns:a16="http://schemas.microsoft.com/office/drawing/2014/main" id="{208DD67C-E422-323F-051E-AF95C0D3E356}"/>
              </a:ext>
            </a:extLst>
          </p:cNvPr>
          <p:cNvSpPr txBox="1"/>
          <p:nvPr/>
        </p:nvSpPr>
        <p:spPr>
          <a:xfrm>
            <a:off x="7406735" y="3071285"/>
            <a:ext cx="1051784"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3B6471"/>
              </a:buClr>
              <a:buSzPts val="2000"/>
              <a:buFont typeface="DM Sans"/>
              <a:buNone/>
            </a:pPr>
            <a:r>
              <a:rPr lang="en-US" sz="6000" b="1" dirty="0">
                <a:solidFill>
                  <a:srgbClr val="0085C9"/>
                </a:solidFill>
                <a:latin typeface="Arial" panose="020B0604020202020204" pitchFamily="34" charset="0"/>
                <a:cs typeface="Arial" panose="020B0604020202020204" pitchFamily="34" charset="0"/>
                <a:sym typeface="DM Sans"/>
              </a:rPr>
              <a:t>6</a:t>
            </a:r>
            <a:endParaRPr sz="6000" dirty="0">
              <a:solidFill>
                <a:srgbClr val="0085C9"/>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F46BAB7B-546B-58C9-D3A0-E3DF5C81D431}"/>
              </a:ext>
            </a:extLst>
          </p:cNvPr>
          <p:cNvSpPr txBox="1"/>
          <p:nvPr/>
        </p:nvSpPr>
        <p:spPr>
          <a:xfrm>
            <a:off x="7689601" y="4148043"/>
            <a:ext cx="1186337" cy="96330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solidFill>
                  <a:srgbClr val="202830"/>
                </a:solidFill>
                <a:latin typeface="Arial" panose="020B0604020202020204" pitchFamily="34" charset="0"/>
                <a:cs typeface="Arial" panose="020B0604020202020204" pitchFamily="34" charset="0"/>
              </a:rPr>
              <a:t>Medicare Supplement Plans at a Glance</a:t>
            </a:r>
            <a:endPar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endParaRPr>
          </a:p>
        </p:txBody>
      </p:sp>
      <p:sp>
        <p:nvSpPr>
          <p:cNvPr id="37" name="Shape 3">
            <a:extLst>
              <a:ext uri="{FF2B5EF4-FFF2-40B4-BE49-F238E27FC236}">
                <a16:creationId xmlns:a16="http://schemas.microsoft.com/office/drawing/2014/main" id="{029E69F9-EBA9-5C0E-9897-B0798F587537}"/>
              </a:ext>
            </a:extLst>
          </p:cNvPr>
          <p:cNvSpPr/>
          <p:nvPr/>
        </p:nvSpPr>
        <p:spPr>
          <a:xfrm rot="-10800000" flipH="1" flipV="1">
            <a:off x="8827927" y="3249511"/>
            <a:ext cx="0" cy="1893413"/>
          </a:xfrm>
          <a:prstGeom prst="line">
            <a:avLst/>
          </a:prstGeom>
          <a:noFill/>
          <a:ln w="15875">
            <a:solidFill>
              <a:srgbClr val="657884">
                <a:alpha val="50252"/>
              </a:srgbClr>
            </a:solidFill>
            <a:prstDash val="solid"/>
          </a:ln>
        </p:spPr>
        <p:txBody>
          <a:bodyPr/>
          <a:lstStyle/>
          <a:p>
            <a:endParaRPr lang="en-US" sz="1867" dirty="0"/>
          </a:p>
        </p:txBody>
      </p:sp>
      <p:sp>
        <p:nvSpPr>
          <p:cNvPr id="38" name="Shape 10">
            <a:extLst>
              <a:ext uri="{FF2B5EF4-FFF2-40B4-BE49-F238E27FC236}">
                <a16:creationId xmlns:a16="http://schemas.microsoft.com/office/drawing/2014/main" id="{AA32B3BC-20B3-D311-594D-764923919B9B}"/>
              </a:ext>
            </a:extLst>
          </p:cNvPr>
          <p:cNvSpPr/>
          <p:nvPr/>
        </p:nvSpPr>
        <p:spPr>
          <a:xfrm>
            <a:off x="9119467" y="4024401"/>
            <a:ext cx="457200" cy="51344"/>
          </a:xfrm>
          <a:prstGeom prst="roundRect">
            <a:avLst/>
          </a:prstGeom>
          <a:solidFill>
            <a:srgbClr val="C3A77A"/>
          </a:solidFill>
          <a:ln/>
        </p:spPr>
        <p:txBody>
          <a:bodyPr/>
          <a:lstStyle/>
          <a:p>
            <a:endParaRPr lang="en-US" sz="1867" dirty="0"/>
          </a:p>
        </p:txBody>
      </p:sp>
      <p:sp>
        <p:nvSpPr>
          <p:cNvPr id="39" name="Google Shape;2016;p17">
            <a:extLst>
              <a:ext uri="{FF2B5EF4-FFF2-40B4-BE49-F238E27FC236}">
                <a16:creationId xmlns:a16="http://schemas.microsoft.com/office/drawing/2014/main" id="{E6816D96-2018-1BE6-6B38-7463DC2E983D}"/>
              </a:ext>
            </a:extLst>
          </p:cNvPr>
          <p:cNvSpPr txBox="1"/>
          <p:nvPr/>
        </p:nvSpPr>
        <p:spPr>
          <a:xfrm>
            <a:off x="8785209" y="3071285"/>
            <a:ext cx="1051784"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3B6471"/>
              </a:buClr>
              <a:buSzPts val="2000"/>
              <a:buFont typeface="DM Sans"/>
              <a:buNone/>
            </a:pPr>
            <a:r>
              <a:rPr lang="en-US" sz="6000" b="1" dirty="0">
                <a:solidFill>
                  <a:srgbClr val="0085C9"/>
                </a:solidFill>
                <a:latin typeface="Arial" panose="020B0604020202020204" pitchFamily="34" charset="0"/>
                <a:cs typeface="Arial" panose="020B0604020202020204" pitchFamily="34" charset="0"/>
                <a:sym typeface="DM Sans"/>
              </a:rPr>
              <a:t>7</a:t>
            </a:r>
            <a:endParaRPr sz="6000" dirty="0">
              <a:solidFill>
                <a:srgbClr val="0085C9"/>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3BB19B1B-1788-C0DD-46A0-51562F6AEAF4}"/>
              </a:ext>
            </a:extLst>
          </p:cNvPr>
          <p:cNvSpPr txBox="1"/>
          <p:nvPr/>
        </p:nvSpPr>
        <p:spPr>
          <a:xfrm>
            <a:off x="9068076" y="4148043"/>
            <a:ext cx="962594" cy="96330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solidFill>
                  <a:srgbClr val="202830"/>
                </a:solidFill>
                <a:latin typeface="Arial" panose="020B0604020202020204" pitchFamily="34" charset="0"/>
                <a:cs typeface="Arial" panose="020B0604020202020204" pitchFamily="34" charset="0"/>
              </a:rPr>
              <a:t>PDP Plans at a Glance</a:t>
            </a:r>
            <a:endParaRPr kumimoji="0" lang="en-US" sz="1200" u="none" strike="sng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endParaRPr>
          </a:p>
        </p:txBody>
      </p:sp>
      <p:sp>
        <p:nvSpPr>
          <p:cNvPr id="45" name="Shape 3">
            <a:extLst>
              <a:ext uri="{FF2B5EF4-FFF2-40B4-BE49-F238E27FC236}">
                <a16:creationId xmlns:a16="http://schemas.microsoft.com/office/drawing/2014/main" id="{F1546C7C-243B-01A8-3926-AE75EC4B411A}"/>
              </a:ext>
            </a:extLst>
          </p:cNvPr>
          <p:cNvSpPr/>
          <p:nvPr/>
        </p:nvSpPr>
        <p:spPr>
          <a:xfrm rot="-10800000" flipH="1" flipV="1">
            <a:off x="10157994" y="3249511"/>
            <a:ext cx="0" cy="1893413"/>
          </a:xfrm>
          <a:prstGeom prst="line">
            <a:avLst/>
          </a:prstGeom>
          <a:noFill/>
          <a:ln w="15875">
            <a:solidFill>
              <a:srgbClr val="657884">
                <a:alpha val="50252"/>
              </a:srgbClr>
            </a:solidFill>
            <a:prstDash val="solid"/>
          </a:ln>
        </p:spPr>
        <p:txBody>
          <a:bodyPr/>
          <a:lstStyle/>
          <a:p>
            <a:endParaRPr lang="en-US" sz="1867" dirty="0"/>
          </a:p>
        </p:txBody>
      </p:sp>
      <p:sp>
        <p:nvSpPr>
          <p:cNvPr id="48" name="Shape 10">
            <a:extLst>
              <a:ext uri="{FF2B5EF4-FFF2-40B4-BE49-F238E27FC236}">
                <a16:creationId xmlns:a16="http://schemas.microsoft.com/office/drawing/2014/main" id="{0B314491-E083-70AA-8F51-59531433B8A2}"/>
              </a:ext>
            </a:extLst>
          </p:cNvPr>
          <p:cNvSpPr/>
          <p:nvPr/>
        </p:nvSpPr>
        <p:spPr>
          <a:xfrm>
            <a:off x="10473597" y="4024401"/>
            <a:ext cx="457200" cy="51344"/>
          </a:xfrm>
          <a:prstGeom prst="roundRect">
            <a:avLst/>
          </a:prstGeom>
          <a:solidFill>
            <a:srgbClr val="C3A77A"/>
          </a:solidFill>
          <a:ln/>
        </p:spPr>
        <p:txBody>
          <a:bodyPr/>
          <a:lstStyle/>
          <a:p>
            <a:endParaRPr lang="en-US" sz="1867" dirty="0"/>
          </a:p>
        </p:txBody>
      </p:sp>
      <p:sp>
        <p:nvSpPr>
          <p:cNvPr id="49" name="Google Shape;2016;p17">
            <a:extLst>
              <a:ext uri="{FF2B5EF4-FFF2-40B4-BE49-F238E27FC236}">
                <a16:creationId xmlns:a16="http://schemas.microsoft.com/office/drawing/2014/main" id="{2625D202-BF47-FADB-F34F-110716DDC5EF}"/>
              </a:ext>
            </a:extLst>
          </p:cNvPr>
          <p:cNvSpPr txBox="1"/>
          <p:nvPr/>
        </p:nvSpPr>
        <p:spPr>
          <a:xfrm>
            <a:off x="10139339" y="3071285"/>
            <a:ext cx="1051784" cy="92333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3B6471"/>
              </a:buClr>
              <a:buSzPts val="2000"/>
              <a:buFont typeface="DM Sans"/>
              <a:buNone/>
            </a:pPr>
            <a:r>
              <a:rPr lang="en-US" sz="6000" b="1" dirty="0">
                <a:solidFill>
                  <a:srgbClr val="0085C9"/>
                </a:solidFill>
                <a:latin typeface="Arial" panose="020B0604020202020204" pitchFamily="34" charset="0"/>
                <a:cs typeface="Arial" panose="020B0604020202020204" pitchFamily="34" charset="0"/>
                <a:sym typeface="DM Sans"/>
              </a:rPr>
              <a:t>8</a:t>
            </a:r>
            <a:endParaRPr sz="6000" dirty="0">
              <a:solidFill>
                <a:srgbClr val="0085C9"/>
              </a:solidFill>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07A9513F-77EF-1043-998B-26D99CD31E87}"/>
              </a:ext>
            </a:extLst>
          </p:cNvPr>
          <p:cNvSpPr txBox="1"/>
          <p:nvPr/>
        </p:nvSpPr>
        <p:spPr>
          <a:xfrm>
            <a:off x="10422205" y="4148043"/>
            <a:ext cx="1186337" cy="96330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solidFill>
                  <a:srgbClr val="202830"/>
                </a:solidFill>
                <a:latin typeface="Arial" panose="020B0604020202020204" pitchFamily="34" charset="0"/>
                <a:cs typeface="Arial" panose="020B0604020202020204" pitchFamily="34" charset="0"/>
              </a:rPr>
              <a:t>Next Steps</a:t>
            </a:r>
            <a:endParaRPr kumimoji="0" lang="en-US" sz="120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endParaRPr>
          </a:p>
        </p:txBody>
      </p:sp>
      <p:sp>
        <p:nvSpPr>
          <p:cNvPr id="52" name="Shape 3">
            <a:extLst>
              <a:ext uri="{FF2B5EF4-FFF2-40B4-BE49-F238E27FC236}">
                <a16:creationId xmlns:a16="http://schemas.microsoft.com/office/drawing/2014/main" id="{C46D6D86-EFD3-CC19-90D0-DAC38ADDBD4C}"/>
              </a:ext>
            </a:extLst>
          </p:cNvPr>
          <p:cNvSpPr/>
          <p:nvPr/>
        </p:nvSpPr>
        <p:spPr>
          <a:xfrm rot="-10800000" flipH="1" flipV="1">
            <a:off x="2038994" y="3249511"/>
            <a:ext cx="0" cy="1893413"/>
          </a:xfrm>
          <a:prstGeom prst="line">
            <a:avLst/>
          </a:prstGeom>
          <a:noFill/>
          <a:ln w="15875">
            <a:solidFill>
              <a:srgbClr val="657884">
                <a:alpha val="50252"/>
              </a:srgbClr>
            </a:solidFill>
            <a:prstDash val="solid"/>
          </a:ln>
        </p:spPr>
        <p:txBody>
          <a:bodyPr/>
          <a:lstStyle/>
          <a:p>
            <a:endParaRPr lang="en-US" sz="1867" dirty="0"/>
          </a:p>
        </p:txBody>
      </p:sp>
    </p:spTree>
    <p:extLst>
      <p:ext uri="{BB962C8B-B14F-4D97-AF65-F5344CB8AC3E}">
        <p14:creationId xmlns:p14="http://schemas.microsoft.com/office/powerpoint/2010/main" val="1677364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F0D12-8ECE-9A84-876A-AE4DACA53FBB}"/>
            </a:ext>
          </a:extLst>
        </p:cNvPr>
        <p:cNvGrpSpPr/>
        <p:nvPr/>
      </p:nvGrpSpPr>
      <p:grpSpPr>
        <a:xfrm>
          <a:off x="0" y="0"/>
          <a:ext cx="0" cy="0"/>
          <a:chOff x="0" y="0"/>
          <a:chExt cx="0" cy="0"/>
        </a:xfrm>
      </p:grpSpPr>
      <p:sp>
        <p:nvSpPr>
          <p:cNvPr id="3" name="Rounded Rectangle 2">
            <a:extLst>
              <a:ext uri="{FF2B5EF4-FFF2-40B4-BE49-F238E27FC236}">
                <a16:creationId xmlns:a16="http://schemas.microsoft.com/office/drawing/2014/main" id="{73BD4B4E-28C9-0A32-6F35-53DFDF3C533D}"/>
              </a:ext>
            </a:extLst>
          </p:cNvPr>
          <p:cNvSpPr/>
          <p:nvPr/>
        </p:nvSpPr>
        <p:spPr>
          <a:xfrm>
            <a:off x="966451" y="1870072"/>
            <a:ext cx="10382788" cy="3425440"/>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 name="Straight Connector 3">
            <a:extLst>
              <a:ext uri="{FF2B5EF4-FFF2-40B4-BE49-F238E27FC236}">
                <a16:creationId xmlns:a16="http://schemas.microsoft.com/office/drawing/2014/main" id="{AD838D7A-20C1-686E-386A-66E3FEC24F6A}"/>
              </a:ext>
            </a:extLst>
          </p:cNvPr>
          <p:cNvCxnSpPr>
            <a:cxnSpLocks/>
          </p:cNvCxnSpPr>
          <p:nvPr/>
        </p:nvCxnSpPr>
        <p:spPr>
          <a:xfrm flipH="1">
            <a:off x="6100434" y="2164204"/>
            <a:ext cx="422" cy="2793596"/>
          </a:xfrm>
          <a:prstGeom prst="line">
            <a:avLst/>
          </a:prstGeom>
          <a:ln w="19050">
            <a:solidFill>
              <a:srgbClr val="0092D3">
                <a:alpha val="50000"/>
              </a:srgbClr>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18337E7-0A20-AF8E-95A9-770AAAEE3264}"/>
              </a:ext>
            </a:extLst>
          </p:cNvPr>
          <p:cNvSpPr txBox="1"/>
          <p:nvPr/>
        </p:nvSpPr>
        <p:spPr>
          <a:xfrm>
            <a:off x="1241479" y="2856589"/>
            <a:ext cx="2616229"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1882C5"/>
                </a:solidFill>
                <a:effectLst/>
                <a:uLnTx/>
                <a:uFillTx/>
                <a:latin typeface="Arial"/>
              </a:rPr>
              <a:t>Your doctors</a:t>
            </a:r>
          </a:p>
        </p:txBody>
      </p:sp>
      <p:sp>
        <p:nvSpPr>
          <p:cNvPr id="8" name="TextBox 7">
            <a:extLst>
              <a:ext uri="{FF2B5EF4-FFF2-40B4-BE49-F238E27FC236}">
                <a16:creationId xmlns:a16="http://schemas.microsoft.com/office/drawing/2014/main" id="{0883CAC9-F499-3776-3518-7D006BD1F6E7}"/>
              </a:ext>
            </a:extLst>
          </p:cNvPr>
          <p:cNvSpPr txBox="1"/>
          <p:nvPr/>
        </p:nvSpPr>
        <p:spPr>
          <a:xfrm>
            <a:off x="1241480" y="3420815"/>
            <a:ext cx="2249424" cy="12344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1882C5"/>
                </a:solidFill>
                <a:latin typeface="Arial"/>
              </a:rPr>
              <a:t>+</a:t>
            </a:r>
            <a:r>
              <a:rPr lang="en-US" sz="1400" dirty="0">
                <a:solidFill>
                  <a:srgbClr val="202830"/>
                </a:solidFill>
                <a:latin typeface="Arial"/>
              </a:rPr>
              <a:t> </a:t>
            </a:r>
            <a:r>
              <a:rPr kumimoji="0" lang="en-US" sz="1400" b="0" i="0" u="none" strike="noStrike" kern="0" cap="none" spc="0" normalizeH="0" baseline="0" noProof="0" dirty="0">
                <a:ln>
                  <a:noFill/>
                </a:ln>
                <a:solidFill>
                  <a:srgbClr val="202830"/>
                </a:solidFill>
                <a:effectLst/>
                <a:uLnTx/>
                <a:uFillTx/>
                <a:latin typeface="Arial"/>
              </a:rPr>
              <a:t>Primary care</a:t>
            </a: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1882C5"/>
                </a:solidFill>
                <a:latin typeface="Arial"/>
              </a:rPr>
              <a:t>+</a:t>
            </a:r>
            <a:r>
              <a:rPr lang="en-US" sz="1400" dirty="0">
                <a:solidFill>
                  <a:srgbClr val="202830"/>
                </a:solidFill>
                <a:latin typeface="Arial"/>
              </a:rPr>
              <a:t> </a:t>
            </a:r>
            <a:r>
              <a:rPr kumimoji="0" lang="en-US" sz="1400" b="0" i="0" u="none" strike="noStrike" kern="0" cap="none" spc="0" normalizeH="0" baseline="0" noProof="0" dirty="0">
                <a:ln>
                  <a:noFill/>
                </a:ln>
                <a:solidFill>
                  <a:srgbClr val="202830"/>
                </a:solidFill>
                <a:effectLst/>
                <a:uLnTx/>
                <a:uFillTx/>
                <a:latin typeface="Arial"/>
              </a:rPr>
              <a:t>Specialists</a:t>
            </a: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1882C5"/>
                </a:solidFill>
                <a:latin typeface="Arial"/>
              </a:rPr>
              <a:t>+</a:t>
            </a:r>
            <a:r>
              <a:rPr lang="en-US" sz="1400" dirty="0">
                <a:solidFill>
                  <a:srgbClr val="202830"/>
                </a:solidFill>
                <a:latin typeface="Arial"/>
              </a:rPr>
              <a:t> H</a:t>
            </a:r>
            <a:r>
              <a:rPr kumimoji="0" lang="en-US" sz="1400" b="0" i="0" u="none" strike="noStrike" kern="0" cap="none" spc="0" normalizeH="0" baseline="0" noProof="0" dirty="0">
                <a:ln>
                  <a:noFill/>
                </a:ln>
                <a:solidFill>
                  <a:srgbClr val="202830"/>
                </a:solidFill>
                <a:effectLst/>
                <a:uLnTx/>
                <a:uFillTx/>
                <a:latin typeface="Arial"/>
              </a:rPr>
              <a:t>ospitals</a:t>
            </a:r>
          </a:p>
        </p:txBody>
      </p:sp>
      <p:sp>
        <p:nvSpPr>
          <p:cNvPr id="12" name="TextBox 11">
            <a:extLst>
              <a:ext uri="{FF2B5EF4-FFF2-40B4-BE49-F238E27FC236}">
                <a16:creationId xmlns:a16="http://schemas.microsoft.com/office/drawing/2014/main" id="{DEFD0629-3D7E-AAFD-D952-A2EBB9C449B3}"/>
              </a:ext>
            </a:extLst>
          </p:cNvPr>
          <p:cNvSpPr txBox="1"/>
          <p:nvPr/>
        </p:nvSpPr>
        <p:spPr>
          <a:xfrm>
            <a:off x="3732546" y="2860679"/>
            <a:ext cx="3787723"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1882C5"/>
                </a:solidFill>
                <a:effectLst/>
                <a:uLnTx/>
                <a:uFillTx/>
                <a:latin typeface="Arial"/>
              </a:rPr>
              <a:t>Your prescriptions</a:t>
            </a:r>
            <a:endParaRPr kumimoji="0" b="1" i="0" u="none" strike="noStrike" kern="0" cap="none" spc="0" normalizeH="0" baseline="0" noProof="0" dirty="0">
              <a:ln>
                <a:noFill/>
              </a:ln>
              <a:solidFill>
                <a:srgbClr val="1882C5"/>
              </a:solidFill>
              <a:effectLst/>
              <a:uLnTx/>
              <a:uFillTx/>
              <a:latin typeface="Arial"/>
            </a:endParaRPr>
          </a:p>
        </p:txBody>
      </p:sp>
      <p:sp>
        <p:nvSpPr>
          <p:cNvPr id="13" name="TextBox 12">
            <a:extLst>
              <a:ext uri="{FF2B5EF4-FFF2-40B4-BE49-F238E27FC236}">
                <a16:creationId xmlns:a16="http://schemas.microsoft.com/office/drawing/2014/main" id="{223C1C5A-748C-2B68-9211-A8F148775255}"/>
              </a:ext>
            </a:extLst>
          </p:cNvPr>
          <p:cNvSpPr txBox="1"/>
          <p:nvPr/>
        </p:nvSpPr>
        <p:spPr>
          <a:xfrm>
            <a:off x="3792327" y="3425969"/>
            <a:ext cx="2073788" cy="12344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1882C5"/>
                </a:solidFill>
                <a:latin typeface="Arial"/>
              </a:rPr>
              <a:t>+</a:t>
            </a:r>
            <a:r>
              <a:rPr lang="en-US" sz="1400" dirty="0">
                <a:solidFill>
                  <a:srgbClr val="202830"/>
                </a:solidFill>
                <a:latin typeface="Arial"/>
              </a:rPr>
              <a:t> </a:t>
            </a:r>
            <a:r>
              <a:rPr kumimoji="0" sz="1400" b="0" i="0" u="none" strike="noStrike" kern="0" cap="none" spc="0" normalizeH="0" baseline="0" noProof="0" dirty="0">
                <a:ln>
                  <a:noFill/>
                </a:ln>
                <a:solidFill>
                  <a:srgbClr val="202830"/>
                </a:solidFill>
                <a:effectLst/>
                <a:uLnTx/>
                <a:uFillTx/>
                <a:latin typeface="Arial"/>
              </a:rPr>
              <a:t>Drug names</a:t>
            </a: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1882C5"/>
                </a:solidFill>
                <a:latin typeface="Arial"/>
              </a:rPr>
              <a:t>+</a:t>
            </a:r>
            <a:r>
              <a:rPr lang="en-US" sz="1400" dirty="0">
                <a:solidFill>
                  <a:srgbClr val="202830"/>
                </a:solidFill>
                <a:latin typeface="Arial"/>
              </a:rPr>
              <a:t> </a:t>
            </a:r>
            <a:r>
              <a:rPr kumimoji="0" lang="en-US" sz="1400" b="0" i="0" u="none" strike="noStrike" kern="0" cap="none" spc="0" normalizeH="0" baseline="0" noProof="0" dirty="0">
                <a:ln>
                  <a:noFill/>
                </a:ln>
                <a:solidFill>
                  <a:srgbClr val="202830"/>
                </a:solidFill>
                <a:effectLst/>
                <a:uLnTx/>
                <a:uFillTx/>
                <a:latin typeface="Arial"/>
              </a:rPr>
              <a:t>D</a:t>
            </a:r>
            <a:r>
              <a:rPr kumimoji="0" sz="1400" b="0" i="0" u="none" strike="noStrike" kern="0" cap="none" spc="0" normalizeH="0" baseline="0" noProof="0" dirty="0">
                <a:ln>
                  <a:noFill/>
                </a:ln>
                <a:solidFill>
                  <a:srgbClr val="202830"/>
                </a:solidFill>
                <a:effectLst/>
                <a:uLnTx/>
                <a:uFillTx/>
                <a:latin typeface="Arial"/>
              </a:rPr>
              <a:t>osage</a:t>
            </a: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1882C5"/>
                </a:solidFill>
                <a:latin typeface="Arial"/>
              </a:rPr>
              <a:t>+</a:t>
            </a:r>
            <a:r>
              <a:rPr lang="en-US" sz="1400" dirty="0">
                <a:solidFill>
                  <a:srgbClr val="202830"/>
                </a:solidFill>
                <a:latin typeface="Arial"/>
              </a:rPr>
              <a:t> R</a:t>
            </a:r>
            <a:r>
              <a:rPr kumimoji="0" sz="1400" b="0" i="0" u="none" strike="noStrike" kern="0" cap="none" spc="0" normalizeH="0" baseline="0" noProof="0" dirty="0">
                <a:ln>
                  <a:noFill/>
                </a:ln>
                <a:solidFill>
                  <a:srgbClr val="202830"/>
                </a:solidFill>
                <a:effectLst/>
                <a:uLnTx/>
                <a:uFillTx/>
                <a:latin typeface="Arial"/>
              </a:rPr>
              <a:t>efill frequency</a:t>
            </a: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1882C5"/>
                </a:solidFill>
                <a:latin typeface="Arial"/>
              </a:rPr>
              <a:t>+</a:t>
            </a:r>
            <a:r>
              <a:rPr lang="en-US" sz="1400" dirty="0">
                <a:solidFill>
                  <a:srgbClr val="202830"/>
                </a:solidFill>
                <a:latin typeface="Arial"/>
              </a:rPr>
              <a:t> </a:t>
            </a:r>
            <a:r>
              <a:rPr kumimoji="0" lang="en-US" sz="1400" b="0" i="0" u="none" strike="noStrike" kern="0" cap="none" spc="0" normalizeH="0" baseline="0" noProof="0" dirty="0">
                <a:ln>
                  <a:noFill/>
                </a:ln>
                <a:solidFill>
                  <a:srgbClr val="202830"/>
                </a:solidFill>
                <a:effectLst/>
                <a:uLnTx/>
                <a:uFillTx/>
                <a:latin typeface="Arial"/>
              </a:rPr>
              <a:t>P</a:t>
            </a:r>
            <a:r>
              <a:rPr kumimoji="0" sz="1400" b="0" i="0" u="none" strike="noStrike" kern="0" cap="none" spc="0" normalizeH="0" baseline="0" noProof="0" dirty="0">
                <a:ln>
                  <a:noFill/>
                </a:ln>
                <a:solidFill>
                  <a:srgbClr val="202830"/>
                </a:solidFill>
                <a:effectLst/>
                <a:uLnTx/>
                <a:uFillTx/>
                <a:latin typeface="Arial"/>
              </a:rPr>
              <a:t>referred pharmacy</a:t>
            </a:r>
          </a:p>
        </p:txBody>
      </p:sp>
      <p:sp>
        <p:nvSpPr>
          <p:cNvPr id="17" name="TextBox 16">
            <a:extLst>
              <a:ext uri="{FF2B5EF4-FFF2-40B4-BE49-F238E27FC236}">
                <a16:creationId xmlns:a16="http://schemas.microsoft.com/office/drawing/2014/main" id="{951EA3A3-A0CD-2CF3-FFF4-743A954525AA}"/>
              </a:ext>
            </a:extLst>
          </p:cNvPr>
          <p:cNvSpPr txBox="1"/>
          <p:nvPr/>
        </p:nvSpPr>
        <p:spPr>
          <a:xfrm>
            <a:off x="6399558" y="2860679"/>
            <a:ext cx="2616229"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1882C5"/>
                </a:solidFill>
                <a:effectLst/>
                <a:uLnTx/>
                <a:uFillTx/>
                <a:latin typeface="Arial"/>
              </a:rPr>
              <a:t>Your care</a:t>
            </a:r>
            <a:endParaRPr kumimoji="0" b="1" i="0" u="none" strike="noStrike" kern="0" cap="none" spc="0" normalizeH="0" baseline="0" noProof="0" dirty="0">
              <a:ln>
                <a:noFill/>
              </a:ln>
              <a:solidFill>
                <a:srgbClr val="1882C5"/>
              </a:solidFill>
              <a:effectLst/>
              <a:uLnTx/>
              <a:uFillTx/>
              <a:latin typeface="Arial"/>
            </a:endParaRPr>
          </a:p>
        </p:txBody>
      </p:sp>
      <p:sp>
        <p:nvSpPr>
          <p:cNvPr id="18" name="TextBox 17">
            <a:extLst>
              <a:ext uri="{FF2B5EF4-FFF2-40B4-BE49-F238E27FC236}">
                <a16:creationId xmlns:a16="http://schemas.microsoft.com/office/drawing/2014/main" id="{F450D412-F55A-1549-105F-57780D3BF07A}"/>
              </a:ext>
            </a:extLst>
          </p:cNvPr>
          <p:cNvSpPr txBox="1"/>
          <p:nvPr/>
        </p:nvSpPr>
        <p:spPr>
          <a:xfrm>
            <a:off x="6399559" y="3420815"/>
            <a:ext cx="2108341" cy="12344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1882C5"/>
                </a:solidFill>
                <a:latin typeface="Arial"/>
              </a:rPr>
              <a:t>+</a:t>
            </a:r>
            <a:r>
              <a:rPr lang="en-US" sz="1400" dirty="0">
                <a:solidFill>
                  <a:srgbClr val="202830"/>
                </a:solidFill>
                <a:latin typeface="Arial"/>
              </a:rPr>
              <a:t> L</a:t>
            </a:r>
            <a:r>
              <a:rPr kumimoji="0" sz="1400" b="0" i="0" u="none" strike="noStrike" kern="0" cap="none" spc="0" normalizeH="0" baseline="0" noProof="0" dirty="0">
                <a:ln>
                  <a:noFill/>
                </a:ln>
                <a:solidFill>
                  <a:srgbClr val="202830"/>
                </a:solidFill>
                <a:effectLst/>
                <a:uLnTx/>
                <a:uFillTx/>
                <a:latin typeface="Arial"/>
              </a:rPr>
              <a:t>abs</a:t>
            </a: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1882C5"/>
                </a:solidFill>
                <a:latin typeface="Arial"/>
              </a:rPr>
              <a:t>+</a:t>
            </a:r>
            <a:r>
              <a:rPr lang="en-US" sz="1400" dirty="0">
                <a:solidFill>
                  <a:srgbClr val="202830"/>
                </a:solidFill>
                <a:latin typeface="Arial"/>
              </a:rPr>
              <a:t> I</a:t>
            </a:r>
            <a:r>
              <a:rPr kumimoji="0" sz="1400" b="0" i="0" u="none" strike="noStrike" kern="0" cap="none" spc="0" normalizeH="0" baseline="0" noProof="0" dirty="0">
                <a:ln>
                  <a:noFill/>
                </a:ln>
                <a:solidFill>
                  <a:srgbClr val="202830"/>
                </a:solidFill>
                <a:effectLst/>
                <a:uLnTx/>
                <a:uFillTx/>
                <a:latin typeface="Arial"/>
              </a:rPr>
              <a:t>maging</a:t>
            </a: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1882C5"/>
                </a:solidFill>
                <a:latin typeface="Arial"/>
              </a:rPr>
              <a:t>+</a:t>
            </a:r>
            <a:r>
              <a:rPr lang="en-US" sz="1400" dirty="0">
                <a:solidFill>
                  <a:srgbClr val="202830"/>
                </a:solidFill>
                <a:latin typeface="Arial"/>
              </a:rPr>
              <a:t> S</a:t>
            </a:r>
            <a:r>
              <a:rPr kumimoji="0" sz="1400" b="0" i="0" u="none" strike="noStrike" kern="0" cap="none" spc="0" normalizeH="0" baseline="0" noProof="0" dirty="0">
                <a:ln>
                  <a:noFill/>
                </a:ln>
                <a:solidFill>
                  <a:srgbClr val="202830"/>
                </a:solidFill>
                <a:effectLst/>
                <a:uLnTx/>
                <a:uFillTx/>
                <a:latin typeface="Arial"/>
              </a:rPr>
              <a:t>urgeries</a:t>
            </a: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1882C5"/>
                </a:solidFill>
                <a:latin typeface="Arial"/>
              </a:rPr>
              <a:t>+</a:t>
            </a:r>
            <a:r>
              <a:rPr lang="en-US" sz="1400" dirty="0">
                <a:solidFill>
                  <a:srgbClr val="202830"/>
                </a:solidFill>
                <a:latin typeface="Arial"/>
              </a:rPr>
              <a:t> Ch</a:t>
            </a:r>
            <a:r>
              <a:rPr kumimoji="0" sz="1400" b="0" i="0" u="none" strike="noStrike" kern="0" cap="none" spc="0" normalizeH="0" baseline="0" noProof="0" dirty="0">
                <a:ln>
                  <a:noFill/>
                </a:ln>
                <a:solidFill>
                  <a:srgbClr val="202830"/>
                </a:solidFill>
                <a:effectLst/>
                <a:uLnTx/>
                <a:uFillTx/>
                <a:latin typeface="Arial"/>
              </a:rPr>
              <a:t>ronic care needs</a:t>
            </a:r>
          </a:p>
        </p:txBody>
      </p:sp>
      <p:sp>
        <p:nvSpPr>
          <p:cNvPr id="22" name="TextBox 21">
            <a:extLst>
              <a:ext uri="{FF2B5EF4-FFF2-40B4-BE49-F238E27FC236}">
                <a16:creationId xmlns:a16="http://schemas.microsoft.com/office/drawing/2014/main" id="{F61344D8-A3D9-D99A-6CB7-B6D3B37C13F2}"/>
              </a:ext>
            </a:extLst>
          </p:cNvPr>
          <p:cNvSpPr txBox="1"/>
          <p:nvPr/>
        </p:nvSpPr>
        <p:spPr>
          <a:xfrm>
            <a:off x="8708786" y="2860679"/>
            <a:ext cx="2616229"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1882C5"/>
                </a:solidFill>
                <a:effectLst/>
                <a:uLnTx/>
                <a:uFillTx/>
                <a:latin typeface="Arial"/>
              </a:rPr>
              <a:t>Your extras</a:t>
            </a:r>
            <a:endParaRPr kumimoji="0" b="1" i="0" u="none" strike="noStrike" kern="0" cap="none" spc="0" normalizeH="0" baseline="0" noProof="0" dirty="0">
              <a:ln>
                <a:noFill/>
              </a:ln>
              <a:solidFill>
                <a:srgbClr val="1882C5"/>
              </a:solidFill>
              <a:effectLst/>
              <a:uLnTx/>
              <a:uFillTx/>
              <a:latin typeface="Arial"/>
            </a:endParaRPr>
          </a:p>
        </p:txBody>
      </p:sp>
      <p:sp>
        <p:nvSpPr>
          <p:cNvPr id="23" name="TextBox 22">
            <a:extLst>
              <a:ext uri="{FF2B5EF4-FFF2-40B4-BE49-F238E27FC236}">
                <a16:creationId xmlns:a16="http://schemas.microsoft.com/office/drawing/2014/main" id="{B304EE6D-B1E7-2B97-5B2C-39CF6659A5C5}"/>
              </a:ext>
            </a:extLst>
          </p:cNvPr>
          <p:cNvSpPr txBox="1"/>
          <p:nvPr/>
        </p:nvSpPr>
        <p:spPr>
          <a:xfrm>
            <a:off x="8708787" y="3411270"/>
            <a:ext cx="2464180" cy="143210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1882C5"/>
                </a:solidFill>
                <a:latin typeface="Arial"/>
              </a:rPr>
              <a:t>+</a:t>
            </a:r>
            <a:r>
              <a:rPr lang="en-US" sz="1400" dirty="0">
                <a:solidFill>
                  <a:srgbClr val="202830"/>
                </a:solidFill>
                <a:latin typeface="Arial"/>
              </a:rPr>
              <a:t> Dental</a:t>
            </a:r>
            <a:br>
              <a:rPr lang="en-US" sz="1400" dirty="0">
                <a:solidFill>
                  <a:srgbClr val="202830"/>
                </a:solidFill>
                <a:latin typeface="Arial"/>
              </a:rPr>
            </a:br>
            <a:r>
              <a:rPr lang="en-US" sz="1400" dirty="0">
                <a:solidFill>
                  <a:srgbClr val="1882C5"/>
                </a:solidFill>
                <a:latin typeface="Arial"/>
              </a:rPr>
              <a:t>+</a:t>
            </a:r>
            <a:r>
              <a:rPr lang="en-US" sz="1400" dirty="0">
                <a:solidFill>
                  <a:srgbClr val="202830"/>
                </a:solidFill>
                <a:latin typeface="Arial"/>
              </a:rPr>
              <a:t> Vision</a:t>
            </a:r>
            <a:br>
              <a:rPr lang="en-US" sz="1400" dirty="0">
                <a:solidFill>
                  <a:srgbClr val="202830"/>
                </a:solidFill>
                <a:latin typeface="Arial"/>
              </a:rPr>
            </a:br>
            <a:r>
              <a:rPr lang="en-US" sz="1400" dirty="0">
                <a:solidFill>
                  <a:srgbClr val="1882C5"/>
                </a:solidFill>
                <a:latin typeface="Arial"/>
              </a:rPr>
              <a:t>+</a:t>
            </a:r>
            <a:r>
              <a:rPr lang="en-US" sz="1400" dirty="0">
                <a:solidFill>
                  <a:srgbClr val="202830"/>
                </a:solidFill>
                <a:latin typeface="Arial"/>
              </a:rPr>
              <a:t> Hearing</a:t>
            </a:r>
            <a:br>
              <a:rPr lang="en-US" sz="1400" dirty="0">
                <a:solidFill>
                  <a:srgbClr val="202830"/>
                </a:solidFill>
                <a:latin typeface="Arial"/>
              </a:rPr>
            </a:br>
            <a:r>
              <a:rPr lang="en-US" sz="1400" dirty="0">
                <a:solidFill>
                  <a:srgbClr val="1882C5"/>
                </a:solidFill>
                <a:latin typeface="Arial"/>
              </a:rPr>
              <a:t>+</a:t>
            </a:r>
            <a:r>
              <a:rPr lang="en-US" sz="1400" dirty="0">
                <a:solidFill>
                  <a:srgbClr val="202830"/>
                </a:solidFill>
                <a:latin typeface="Arial"/>
              </a:rPr>
              <a:t> Fitness</a:t>
            </a:r>
            <a:br>
              <a:rPr lang="en-US" sz="1400" dirty="0">
                <a:solidFill>
                  <a:srgbClr val="202830"/>
                </a:solidFill>
                <a:latin typeface="Arial"/>
              </a:rPr>
            </a:br>
            <a:r>
              <a:rPr lang="en-US" sz="1400" dirty="0">
                <a:solidFill>
                  <a:srgbClr val="1882C5"/>
                </a:solidFill>
                <a:latin typeface="Arial"/>
              </a:rPr>
              <a:t>+</a:t>
            </a:r>
            <a:r>
              <a:rPr lang="en-US" sz="1400" dirty="0">
                <a:solidFill>
                  <a:srgbClr val="202830"/>
                </a:solidFill>
                <a:latin typeface="Arial"/>
              </a:rPr>
              <a:t> Over-the-counter</a:t>
            </a:r>
            <a:br>
              <a:rPr lang="en-US" sz="1400" dirty="0">
                <a:solidFill>
                  <a:srgbClr val="202830"/>
                </a:solidFill>
                <a:latin typeface="Arial"/>
              </a:rPr>
            </a:br>
            <a:r>
              <a:rPr lang="en-US" sz="1400" dirty="0">
                <a:solidFill>
                  <a:srgbClr val="1882C5"/>
                </a:solidFill>
                <a:latin typeface="Arial"/>
              </a:rPr>
              <a:t>+</a:t>
            </a:r>
            <a:r>
              <a:rPr lang="en-US" sz="1400" dirty="0">
                <a:solidFill>
                  <a:srgbClr val="202830"/>
                </a:solidFill>
                <a:latin typeface="Arial"/>
              </a:rPr>
              <a:t> Travel coverage</a:t>
            </a:r>
          </a:p>
        </p:txBody>
      </p:sp>
      <p:sp>
        <p:nvSpPr>
          <p:cNvPr id="27" name="TextBox 26">
            <a:extLst>
              <a:ext uri="{FF2B5EF4-FFF2-40B4-BE49-F238E27FC236}">
                <a16:creationId xmlns:a16="http://schemas.microsoft.com/office/drawing/2014/main" id="{C93B72C6-3163-D2D8-5BFE-562AA63AB241}"/>
              </a:ext>
            </a:extLst>
          </p:cNvPr>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32" name="TextBox 31">
            <a:extLst>
              <a:ext uri="{FF2B5EF4-FFF2-40B4-BE49-F238E27FC236}">
                <a16:creationId xmlns:a16="http://schemas.microsoft.com/office/drawing/2014/main" id="{2E24BE72-BCEC-769C-3B54-7D28DD74AB52}"/>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3" name="Shape 5">
            <a:extLst>
              <a:ext uri="{FF2B5EF4-FFF2-40B4-BE49-F238E27FC236}">
                <a16:creationId xmlns:a16="http://schemas.microsoft.com/office/drawing/2014/main" id="{129371CE-0925-59BB-65CA-8A0CD060E588}"/>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34" name="Text 8">
            <a:extLst>
              <a:ext uri="{FF2B5EF4-FFF2-40B4-BE49-F238E27FC236}">
                <a16:creationId xmlns:a16="http://schemas.microsoft.com/office/drawing/2014/main" id="{A8FDF9BE-0CA0-81AD-988A-C2046AA6CCB2}"/>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35" name="Slide Number Placeholder 42">
            <a:extLst>
              <a:ext uri="{FF2B5EF4-FFF2-40B4-BE49-F238E27FC236}">
                <a16:creationId xmlns:a16="http://schemas.microsoft.com/office/drawing/2014/main" id="{633ADEC1-1421-6B61-8FA1-EEB15EE14229}"/>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a:t>
            </a:fld>
            <a:endParaRPr lang="en-US" sz="600" dirty="0">
              <a:solidFill>
                <a:schemeClr val="tx1"/>
              </a:solidFill>
              <a:latin typeface="Arial" panose="020B0604020202020204" pitchFamily="34" charset="0"/>
              <a:cs typeface="Arial" panose="020B0604020202020204" pitchFamily="34" charset="0"/>
            </a:endParaRPr>
          </a:p>
        </p:txBody>
      </p:sp>
      <p:sp>
        <p:nvSpPr>
          <p:cNvPr id="36" name="Shape 5">
            <a:extLst>
              <a:ext uri="{FF2B5EF4-FFF2-40B4-BE49-F238E27FC236}">
                <a16:creationId xmlns:a16="http://schemas.microsoft.com/office/drawing/2014/main" id="{3359C27F-8085-89E8-CE40-1240349A6612}"/>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7" name="Text 8">
            <a:extLst>
              <a:ext uri="{FF2B5EF4-FFF2-40B4-BE49-F238E27FC236}">
                <a16:creationId xmlns:a16="http://schemas.microsoft.com/office/drawing/2014/main" id="{EFEB8FE7-4A5A-936F-7065-7A5EBBD92EAB}"/>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0" name="TextBox 49">
            <a:extLst>
              <a:ext uri="{FF2B5EF4-FFF2-40B4-BE49-F238E27FC236}">
                <a16:creationId xmlns:a16="http://schemas.microsoft.com/office/drawing/2014/main" id="{7EB7BE10-E952-3F46-4C5F-38A28340D7EB}"/>
              </a:ext>
            </a:extLst>
          </p:cNvPr>
          <p:cNvSpPr txBox="1"/>
          <p:nvPr/>
        </p:nvSpPr>
        <p:spPr>
          <a:xfrm>
            <a:off x="967621" y="84738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Start with </a:t>
            </a:r>
            <a:r>
              <a:rPr lang="en-US" sz="2800" b="1" dirty="0">
                <a:solidFill>
                  <a:srgbClr val="1882C5"/>
                </a:solidFill>
                <a:latin typeface="Arial"/>
              </a:rPr>
              <a:t>what matters most to you</a:t>
            </a:r>
          </a:p>
        </p:txBody>
      </p:sp>
      <p:pic>
        <p:nvPicPr>
          <p:cNvPr id="2" name="Picture 1">
            <a:extLst>
              <a:ext uri="{FF2B5EF4-FFF2-40B4-BE49-F238E27FC236}">
                <a16:creationId xmlns:a16="http://schemas.microsoft.com/office/drawing/2014/main" id="{88D5EFF4-AF73-9F40-9D53-572278BF1013}"/>
              </a:ext>
            </a:extLst>
          </p:cNvPr>
          <p:cNvPicPr>
            <a:picLocks noChangeAspect="1"/>
          </p:cNvPicPr>
          <p:nvPr/>
        </p:nvPicPr>
        <p:blipFill>
          <a:blip r:embed="rId3">
            <a:duotone>
              <a:prstClr val="black"/>
              <a:schemeClr val="accent1">
                <a:tint val="45000"/>
                <a:satMod val="400000"/>
              </a:schemeClr>
            </a:duotone>
            <a:lum bright="-40000" contrast="-40000"/>
          </a:blip>
          <a:stretch>
            <a:fillRect/>
          </a:stretch>
        </p:blipFill>
        <p:spPr>
          <a:xfrm>
            <a:off x="6425037" y="2172356"/>
            <a:ext cx="564986" cy="566928"/>
          </a:xfrm>
          <a:prstGeom prst="rect">
            <a:avLst/>
          </a:prstGeom>
        </p:spPr>
      </p:pic>
      <p:pic>
        <p:nvPicPr>
          <p:cNvPr id="11" name="Picture 10">
            <a:extLst>
              <a:ext uri="{FF2B5EF4-FFF2-40B4-BE49-F238E27FC236}">
                <a16:creationId xmlns:a16="http://schemas.microsoft.com/office/drawing/2014/main" id="{7FD723B6-FD76-F53A-A9C2-8DA4CBA2EAE4}"/>
              </a:ext>
            </a:extLst>
          </p:cNvPr>
          <p:cNvPicPr>
            <a:picLocks noChangeAspect="1"/>
          </p:cNvPicPr>
          <p:nvPr/>
        </p:nvPicPr>
        <p:blipFill>
          <a:blip r:embed="rId4">
            <a:duotone>
              <a:prstClr val="black"/>
              <a:schemeClr val="accent1">
                <a:tint val="45000"/>
                <a:satMod val="400000"/>
              </a:schemeClr>
            </a:duotone>
            <a:lum bright="-40000" contrast="-40000"/>
          </a:blip>
          <a:stretch>
            <a:fillRect/>
          </a:stretch>
        </p:blipFill>
        <p:spPr>
          <a:xfrm>
            <a:off x="8754884" y="2155933"/>
            <a:ext cx="401210" cy="566928"/>
          </a:xfrm>
          <a:prstGeom prst="rect">
            <a:avLst/>
          </a:prstGeom>
        </p:spPr>
      </p:pic>
      <p:pic>
        <p:nvPicPr>
          <p:cNvPr id="14" name="Picture 13">
            <a:extLst>
              <a:ext uri="{FF2B5EF4-FFF2-40B4-BE49-F238E27FC236}">
                <a16:creationId xmlns:a16="http://schemas.microsoft.com/office/drawing/2014/main" id="{67B0B495-C4CB-499C-FBA1-6E8B402754EF}"/>
              </a:ext>
            </a:extLst>
          </p:cNvPr>
          <p:cNvPicPr>
            <a:picLocks noChangeAspect="1"/>
          </p:cNvPicPr>
          <p:nvPr/>
        </p:nvPicPr>
        <p:blipFill>
          <a:blip r:embed="rId5">
            <a:duotone>
              <a:prstClr val="black"/>
              <a:schemeClr val="accent1">
                <a:tint val="45000"/>
                <a:satMod val="400000"/>
              </a:schemeClr>
            </a:duotone>
          </a:blip>
          <a:stretch>
            <a:fillRect/>
          </a:stretch>
        </p:blipFill>
        <p:spPr>
          <a:xfrm>
            <a:off x="1297189" y="2112388"/>
            <a:ext cx="508548" cy="620229"/>
          </a:xfrm>
          <a:prstGeom prst="rect">
            <a:avLst/>
          </a:prstGeom>
        </p:spPr>
      </p:pic>
      <p:pic>
        <p:nvPicPr>
          <p:cNvPr id="15" name="Picture 14">
            <a:extLst>
              <a:ext uri="{FF2B5EF4-FFF2-40B4-BE49-F238E27FC236}">
                <a16:creationId xmlns:a16="http://schemas.microsoft.com/office/drawing/2014/main" id="{24D9A464-7A34-BECB-13AA-808E2C8B9E40}"/>
              </a:ext>
            </a:extLst>
          </p:cNvPr>
          <p:cNvPicPr>
            <a:picLocks noChangeAspect="1"/>
          </p:cNvPicPr>
          <p:nvPr/>
        </p:nvPicPr>
        <p:blipFill>
          <a:blip r:embed="rId6">
            <a:duotone>
              <a:prstClr val="black"/>
              <a:schemeClr val="accent1">
                <a:tint val="45000"/>
                <a:satMod val="400000"/>
              </a:schemeClr>
            </a:duotone>
            <a:lum bright="-40000" contrast="-40000"/>
          </a:blip>
          <a:stretch>
            <a:fillRect/>
          </a:stretch>
        </p:blipFill>
        <p:spPr>
          <a:xfrm>
            <a:off x="3763248" y="2171333"/>
            <a:ext cx="515616" cy="515616"/>
          </a:xfrm>
          <a:prstGeom prst="rect">
            <a:avLst/>
          </a:prstGeom>
        </p:spPr>
      </p:pic>
      <p:sp>
        <p:nvSpPr>
          <p:cNvPr id="38" name="TextBox 37">
            <a:extLst>
              <a:ext uri="{FF2B5EF4-FFF2-40B4-BE49-F238E27FC236}">
                <a16:creationId xmlns:a16="http://schemas.microsoft.com/office/drawing/2014/main" id="{BC793AC4-9214-FFDE-DD55-39B43DE5A08D}"/>
              </a:ext>
            </a:extLst>
          </p:cNvPr>
          <p:cNvSpPr txBox="1"/>
          <p:nvPr/>
        </p:nvSpPr>
        <p:spPr>
          <a:xfrm>
            <a:off x="973921" y="1354091"/>
            <a:ext cx="9601200" cy="3017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202830"/>
                </a:solidFill>
                <a:effectLst/>
                <a:uLnTx/>
                <a:uFillTx/>
                <a:latin typeface="Arial"/>
              </a:rPr>
              <a:t>Keep this information handy so you can compare plans side by side.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500" b="0" i="0" u="none" strike="noStrike" kern="0" cap="none" spc="0" normalizeH="0" baseline="0" noProof="0" dirty="0">
              <a:ln>
                <a:noFill/>
              </a:ln>
              <a:solidFill>
                <a:srgbClr val="202830"/>
              </a:solidFill>
              <a:effectLst/>
              <a:uLnTx/>
              <a:uFillTx/>
              <a:latin typeface="Arial"/>
            </a:endParaRPr>
          </a:p>
        </p:txBody>
      </p:sp>
      <p:sp>
        <p:nvSpPr>
          <p:cNvPr id="39" name="Shape 10">
            <a:extLst>
              <a:ext uri="{FF2B5EF4-FFF2-40B4-BE49-F238E27FC236}">
                <a16:creationId xmlns:a16="http://schemas.microsoft.com/office/drawing/2014/main" id="{C3443C34-DF6D-261C-C12B-43A9EE501D83}"/>
              </a:ext>
            </a:extLst>
          </p:cNvPr>
          <p:cNvSpPr/>
          <p:nvPr/>
        </p:nvSpPr>
        <p:spPr>
          <a:xfrm>
            <a:off x="1285717" y="3231758"/>
            <a:ext cx="457200" cy="51344"/>
          </a:xfrm>
          <a:prstGeom prst="roundRect">
            <a:avLst/>
          </a:prstGeom>
          <a:solidFill>
            <a:srgbClr val="C3A77A"/>
          </a:solidFill>
          <a:ln/>
        </p:spPr>
        <p:txBody>
          <a:bodyPr/>
          <a:lstStyle/>
          <a:p>
            <a:endParaRPr lang="en-US" sz="1867" dirty="0"/>
          </a:p>
        </p:txBody>
      </p:sp>
      <p:sp>
        <p:nvSpPr>
          <p:cNvPr id="40" name="Shape 10">
            <a:extLst>
              <a:ext uri="{FF2B5EF4-FFF2-40B4-BE49-F238E27FC236}">
                <a16:creationId xmlns:a16="http://schemas.microsoft.com/office/drawing/2014/main" id="{9F1DD694-F968-0103-590B-6FFF2673B3A3}"/>
              </a:ext>
            </a:extLst>
          </p:cNvPr>
          <p:cNvSpPr/>
          <p:nvPr/>
        </p:nvSpPr>
        <p:spPr>
          <a:xfrm>
            <a:off x="6419335" y="3231758"/>
            <a:ext cx="457200" cy="51344"/>
          </a:xfrm>
          <a:prstGeom prst="roundRect">
            <a:avLst/>
          </a:prstGeom>
          <a:solidFill>
            <a:srgbClr val="C3A77A"/>
          </a:solidFill>
          <a:ln/>
        </p:spPr>
        <p:txBody>
          <a:bodyPr/>
          <a:lstStyle/>
          <a:p>
            <a:endParaRPr lang="en-US" sz="1867" dirty="0"/>
          </a:p>
        </p:txBody>
      </p:sp>
      <p:sp>
        <p:nvSpPr>
          <p:cNvPr id="41" name="Shape 10">
            <a:extLst>
              <a:ext uri="{FF2B5EF4-FFF2-40B4-BE49-F238E27FC236}">
                <a16:creationId xmlns:a16="http://schemas.microsoft.com/office/drawing/2014/main" id="{2CD61B2C-511D-152D-5D92-BC45FA7280F9}"/>
              </a:ext>
            </a:extLst>
          </p:cNvPr>
          <p:cNvSpPr/>
          <p:nvPr/>
        </p:nvSpPr>
        <p:spPr>
          <a:xfrm>
            <a:off x="8737333" y="3214454"/>
            <a:ext cx="457200" cy="51344"/>
          </a:xfrm>
          <a:prstGeom prst="roundRect">
            <a:avLst/>
          </a:prstGeom>
          <a:solidFill>
            <a:srgbClr val="C3A77A"/>
          </a:solidFill>
          <a:ln/>
        </p:spPr>
        <p:txBody>
          <a:bodyPr/>
          <a:lstStyle/>
          <a:p>
            <a:endParaRPr lang="en-US" sz="1867" dirty="0"/>
          </a:p>
        </p:txBody>
      </p:sp>
      <p:sp>
        <p:nvSpPr>
          <p:cNvPr id="42" name="Shape 10">
            <a:extLst>
              <a:ext uri="{FF2B5EF4-FFF2-40B4-BE49-F238E27FC236}">
                <a16:creationId xmlns:a16="http://schemas.microsoft.com/office/drawing/2014/main" id="{A3970816-2066-BFD7-8F89-412562779E62}"/>
              </a:ext>
            </a:extLst>
          </p:cNvPr>
          <p:cNvSpPr/>
          <p:nvPr/>
        </p:nvSpPr>
        <p:spPr>
          <a:xfrm>
            <a:off x="3813366" y="3222889"/>
            <a:ext cx="457200" cy="51344"/>
          </a:xfrm>
          <a:prstGeom prst="roundRect">
            <a:avLst/>
          </a:prstGeom>
          <a:solidFill>
            <a:srgbClr val="C3A77A"/>
          </a:solidFill>
          <a:ln/>
        </p:spPr>
        <p:txBody>
          <a:bodyPr/>
          <a:lstStyle/>
          <a:p>
            <a:endParaRPr lang="en-US" sz="1867" dirty="0"/>
          </a:p>
        </p:txBody>
      </p:sp>
      <p:sp>
        <p:nvSpPr>
          <p:cNvPr id="68" name="TextBox 67">
            <a:extLst>
              <a:ext uri="{FF2B5EF4-FFF2-40B4-BE49-F238E27FC236}">
                <a16:creationId xmlns:a16="http://schemas.microsoft.com/office/drawing/2014/main" id="{93D0B6F0-EDC8-4626-E1E2-5068BBE8C2DC}"/>
              </a:ext>
            </a:extLst>
          </p:cNvPr>
          <p:cNvSpPr txBox="1"/>
          <p:nvPr/>
        </p:nvSpPr>
        <p:spPr>
          <a:xfrm>
            <a:off x="4311795" y="4462184"/>
            <a:ext cx="1238148" cy="82519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202830"/>
                </a:solidFill>
                <a:effectLst/>
                <a:uLnTx/>
                <a:uFillTx/>
                <a:latin typeface="Arial"/>
              </a:rPr>
              <a:t>See our</a:t>
            </a:r>
            <a:r>
              <a:rPr lang="en-US" sz="1050" dirty="0">
                <a:solidFill>
                  <a:srgbClr val="202830"/>
                </a:solidFill>
                <a:latin typeface="Arial"/>
              </a:rPr>
              <a:t> p</a:t>
            </a:r>
            <a:r>
              <a:rPr kumimoji="0" lang="en-US" sz="1050" b="0" i="0" u="none" strike="noStrike" kern="0" cap="none" spc="0" normalizeH="0" baseline="0" noProof="0" dirty="0">
                <a:ln>
                  <a:noFill/>
                </a:ln>
                <a:solidFill>
                  <a:srgbClr val="202830"/>
                </a:solidFill>
                <a:effectLst/>
                <a:uLnTx/>
                <a:uFillTx/>
                <a:latin typeface="Arial"/>
              </a:rPr>
              <a:t>rescription list.</a:t>
            </a:r>
          </a:p>
          <a:p>
            <a:pPr marL="0" marR="0" lvl="0" indent="0" defTabSz="914400" eaLnBrk="1" fontAlgn="auto" latinLnBrk="0" hangingPunct="1">
              <a:lnSpc>
                <a:spcPct val="100000"/>
              </a:lnSpc>
              <a:spcBef>
                <a:spcPts val="0"/>
              </a:spcBef>
              <a:spcAft>
                <a:spcPts val="0"/>
              </a:spcAft>
              <a:buClrTx/>
              <a:buSzTx/>
              <a:buFontTx/>
              <a:buNone/>
              <a:tabLst/>
              <a:defRPr/>
            </a:pPr>
            <a:r>
              <a:rPr lang="en-US" sz="1050" dirty="0">
                <a:solidFill>
                  <a:srgbClr val="FA00AA"/>
                </a:solidFill>
                <a:latin typeface="Arial"/>
              </a:rPr>
              <a:t>&lt;bcbsm.com&gt;</a:t>
            </a:r>
            <a:endParaRPr kumimoji="0" lang="en-US" sz="1050" b="0" i="0" u="none" strike="noStrike" kern="0" cap="none" spc="0" normalizeH="0" baseline="0" noProof="0" dirty="0">
              <a:ln>
                <a:noFill/>
              </a:ln>
              <a:solidFill>
                <a:srgbClr val="FA00AA"/>
              </a:solidFill>
              <a:effectLst/>
              <a:uLnTx/>
              <a:uFillTx/>
              <a:latin typeface="Arial"/>
            </a:endParaRPr>
          </a:p>
        </p:txBody>
      </p:sp>
      <p:sp>
        <p:nvSpPr>
          <p:cNvPr id="71" name="TextBox 70">
            <a:extLst>
              <a:ext uri="{FF2B5EF4-FFF2-40B4-BE49-F238E27FC236}">
                <a16:creationId xmlns:a16="http://schemas.microsoft.com/office/drawing/2014/main" id="{F7B797D8-21B0-E4AF-081D-E2E079D03834}"/>
              </a:ext>
            </a:extLst>
          </p:cNvPr>
          <p:cNvSpPr txBox="1"/>
          <p:nvPr/>
        </p:nvSpPr>
        <p:spPr>
          <a:xfrm>
            <a:off x="1782910" y="4470334"/>
            <a:ext cx="1341396" cy="82519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202830"/>
                </a:solidFill>
                <a:effectLst/>
                <a:uLnTx/>
                <a:uFillTx/>
                <a:latin typeface="Arial"/>
              </a:rPr>
              <a:t>See our</a:t>
            </a:r>
            <a:endParaRPr lang="en-US" sz="1050" dirty="0">
              <a:solidFill>
                <a:srgbClr val="202830"/>
              </a:solidFill>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202830"/>
                </a:solidFill>
                <a:effectLst/>
                <a:uLnTx/>
                <a:uFillTx/>
                <a:latin typeface="Arial"/>
              </a:rPr>
              <a:t>doctor network.</a:t>
            </a:r>
          </a:p>
          <a:p>
            <a:pPr marL="0" marR="0" lvl="0" indent="0" defTabSz="914400" eaLnBrk="1" fontAlgn="auto" latinLnBrk="0" hangingPunct="1">
              <a:lnSpc>
                <a:spcPct val="100000"/>
              </a:lnSpc>
              <a:spcBef>
                <a:spcPts val="0"/>
              </a:spcBef>
              <a:spcAft>
                <a:spcPts val="0"/>
              </a:spcAft>
              <a:buClrTx/>
              <a:buSzTx/>
              <a:buFontTx/>
              <a:buNone/>
              <a:tabLst/>
              <a:defRPr/>
            </a:pPr>
            <a:r>
              <a:rPr lang="en-US" sz="1050" dirty="0">
                <a:solidFill>
                  <a:srgbClr val="FA00AA"/>
                </a:solidFill>
                <a:latin typeface="Arial"/>
              </a:rPr>
              <a:t>&lt;bcbsm.com&gt;</a:t>
            </a:r>
            <a:endParaRPr kumimoji="0" lang="en-US" sz="1050" b="0" i="0" u="none" strike="noStrike" kern="0" cap="none" spc="0" normalizeH="0" baseline="0" noProof="0" dirty="0">
              <a:ln>
                <a:noFill/>
              </a:ln>
              <a:solidFill>
                <a:srgbClr val="FA00AA"/>
              </a:solidFill>
              <a:effectLst/>
              <a:uLnTx/>
              <a:uFillTx/>
              <a:latin typeface="Arial"/>
            </a:endParaRPr>
          </a:p>
        </p:txBody>
      </p:sp>
      <p:cxnSp>
        <p:nvCxnSpPr>
          <p:cNvPr id="73" name="Straight Connector 72">
            <a:extLst>
              <a:ext uri="{FF2B5EF4-FFF2-40B4-BE49-F238E27FC236}">
                <a16:creationId xmlns:a16="http://schemas.microsoft.com/office/drawing/2014/main" id="{AEC13700-D2EA-4547-2D36-EE3CB2BECB81}"/>
              </a:ext>
            </a:extLst>
          </p:cNvPr>
          <p:cNvCxnSpPr>
            <a:cxnSpLocks/>
          </p:cNvCxnSpPr>
          <p:nvPr/>
        </p:nvCxnSpPr>
        <p:spPr>
          <a:xfrm flipH="1">
            <a:off x="8500734" y="2164204"/>
            <a:ext cx="422" cy="2793596"/>
          </a:xfrm>
          <a:prstGeom prst="line">
            <a:avLst/>
          </a:prstGeom>
          <a:ln w="19050">
            <a:solidFill>
              <a:srgbClr val="0092D3">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597DA172-2757-D4A2-8140-308AFF8E54AD}"/>
              </a:ext>
            </a:extLst>
          </p:cNvPr>
          <p:cNvCxnSpPr>
            <a:cxnSpLocks/>
          </p:cNvCxnSpPr>
          <p:nvPr/>
        </p:nvCxnSpPr>
        <p:spPr>
          <a:xfrm flipH="1">
            <a:off x="3428672" y="2164204"/>
            <a:ext cx="422" cy="2793596"/>
          </a:xfrm>
          <a:prstGeom prst="line">
            <a:avLst/>
          </a:prstGeom>
          <a:ln w="19050">
            <a:solidFill>
              <a:srgbClr val="0092D3">
                <a:alpha val="50000"/>
              </a:srgbClr>
            </a:solidFill>
          </a:ln>
        </p:spPr>
        <p:style>
          <a:lnRef idx="1">
            <a:schemeClr val="accent1"/>
          </a:lnRef>
          <a:fillRef idx="0">
            <a:schemeClr val="accent1"/>
          </a:fillRef>
          <a:effectRef idx="0">
            <a:schemeClr val="accent1"/>
          </a:effectRef>
          <a:fontRef idx="minor">
            <a:schemeClr val="tx1"/>
          </a:fontRef>
        </p:style>
      </p:cxnSp>
      <p:sp>
        <p:nvSpPr>
          <p:cNvPr id="75" name="Rectangle 74">
            <a:extLst>
              <a:ext uri="{FF2B5EF4-FFF2-40B4-BE49-F238E27FC236}">
                <a16:creationId xmlns:a16="http://schemas.microsoft.com/office/drawing/2014/main" id="{D969FC42-23BA-DEE6-92B4-DD2ADACC7C47}"/>
              </a:ext>
            </a:extLst>
          </p:cNvPr>
          <p:cNvSpPr/>
          <p:nvPr/>
        </p:nvSpPr>
        <p:spPr>
          <a:xfrm>
            <a:off x="0" y="5592941"/>
            <a:ext cx="12192000" cy="624695"/>
          </a:xfrm>
          <a:prstGeom prst="rect">
            <a:avLst/>
          </a:prstGeom>
          <a:solidFill>
            <a:srgbClr val="0092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a:extLst>
              <a:ext uri="{FF2B5EF4-FFF2-40B4-BE49-F238E27FC236}">
                <a16:creationId xmlns:a16="http://schemas.microsoft.com/office/drawing/2014/main" id="{A958263A-3A18-2FEE-20D8-E29632D44006}"/>
              </a:ext>
            </a:extLst>
          </p:cNvPr>
          <p:cNvSpPr/>
          <p:nvPr/>
        </p:nvSpPr>
        <p:spPr>
          <a:xfrm>
            <a:off x="-8388" y="5592941"/>
            <a:ext cx="302003" cy="624695"/>
          </a:xfrm>
          <a:prstGeom prst="rect">
            <a:avLst/>
          </a:prstGeom>
          <a:solidFill>
            <a:srgbClr val="7FCE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6" name="TextBox 25">
            <a:extLst>
              <a:ext uri="{FF2B5EF4-FFF2-40B4-BE49-F238E27FC236}">
                <a16:creationId xmlns:a16="http://schemas.microsoft.com/office/drawing/2014/main" id="{D80DD00D-0271-381E-B60E-D7FD2172E06B}"/>
              </a:ext>
            </a:extLst>
          </p:cNvPr>
          <p:cNvSpPr txBox="1"/>
          <p:nvPr/>
        </p:nvSpPr>
        <p:spPr>
          <a:xfrm>
            <a:off x="966451" y="5789730"/>
            <a:ext cx="10382788" cy="156281"/>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sz="1400" b="1" i="0" u="none" strike="noStrike" kern="0" cap="none" spc="0" normalizeH="0" baseline="0" noProof="0" dirty="0">
                <a:ln>
                  <a:noFill/>
                </a:ln>
                <a:solidFill>
                  <a:schemeClr val="bg1"/>
                </a:solidFill>
                <a:effectLst/>
                <a:uLnTx/>
                <a:uFillTx/>
                <a:latin typeface="Arial"/>
              </a:rPr>
              <a:t>Tip: </a:t>
            </a:r>
            <a:r>
              <a:rPr kumimoji="0" sz="1400" i="0" u="none" strike="noStrike" kern="0" cap="none" spc="0" normalizeH="0" baseline="0" noProof="0" dirty="0">
                <a:ln>
                  <a:noFill/>
                </a:ln>
                <a:solidFill>
                  <a:schemeClr val="bg1"/>
                </a:solidFill>
                <a:effectLst/>
                <a:uLnTx/>
                <a:uFillTx/>
                <a:latin typeface="Arial"/>
              </a:rPr>
              <a:t>The best plan is the one that fits your providers, prescriptions and expected use — not just the lowest monthly premium.</a:t>
            </a:r>
            <a:r>
              <a:rPr kumimoji="0" lang="en-US" sz="1400" i="0" u="none" strike="noStrike" kern="0" cap="none" spc="0" normalizeH="0" baseline="0" noProof="0" dirty="0">
                <a:ln>
                  <a:noFill/>
                </a:ln>
                <a:solidFill>
                  <a:schemeClr val="bg1"/>
                </a:solidFill>
                <a:effectLst/>
                <a:uLnTx/>
                <a:uFillTx/>
                <a:latin typeface="Arial"/>
              </a:rPr>
              <a:t> </a:t>
            </a:r>
          </a:p>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400" i="0" u="none" strike="noStrike" kern="0" cap="none" spc="0" normalizeH="0" baseline="0" noProof="0" dirty="0">
              <a:ln>
                <a:noFill/>
              </a:ln>
              <a:solidFill>
                <a:schemeClr val="bg1"/>
              </a:solidFill>
              <a:effectLst/>
              <a:uLnTx/>
              <a:uFillTx/>
              <a:latin typeface="Arial"/>
            </a:endParaRPr>
          </a:p>
          <a:p>
            <a:pPr marL="0" marR="0" lvl="0" indent="0" algn="l" defTabSz="914400" eaLnBrk="1" fontAlgn="auto" latinLnBrk="0" hangingPunct="1">
              <a:lnSpc>
                <a:spcPct val="100000"/>
              </a:lnSpc>
              <a:spcBef>
                <a:spcPts val="0"/>
              </a:spcBef>
              <a:spcAft>
                <a:spcPts val="0"/>
              </a:spcAft>
              <a:buClrTx/>
              <a:buSzTx/>
              <a:buFontTx/>
              <a:buNone/>
              <a:tabLst/>
              <a:defRPr/>
            </a:pPr>
            <a:endParaRPr kumimoji="0" sz="1400" i="0" u="none" strike="noStrike" kern="0" cap="none" spc="0" normalizeH="0" baseline="0" noProof="0" dirty="0">
              <a:ln>
                <a:noFill/>
              </a:ln>
              <a:solidFill>
                <a:schemeClr val="bg1"/>
              </a:solidFill>
              <a:effectLst/>
              <a:uLnTx/>
              <a:uFillTx/>
              <a:latin typeface="Arial"/>
            </a:endParaRPr>
          </a:p>
        </p:txBody>
      </p:sp>
      <p:pic>
        <p:nvPicPr>
          <p:cNvPr id="6" name="Graphic 5">
            <a:extLst>
              <a:ext uri="{FF2B5EF4-FFF2-40B4-BE49-F238E27FC236}">
                <a16:creationId xmlns:a16="http://schemas.microsoft.com/office/drawing/2014/main" id="{77192933-1FCF-1A47-52A4-ED7C79D38CC4}"/>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329910" y="4492755"/>
            <a:ext cx="437361" cy="437361"/>
          </a:xfrm>
          <a:prstGeom prst="rect">
            <a:avLst/>
          </a:prstGeom>
        </p:spPr>
      </p:pic>
      <p:pic>
        <p:nvPicPr>
          <p:cNvPr id="10" name="Graphic 9">
            <a:extLst>
              <a:ext uri="{FF2B5EF4-FFF2-40B4-BE49-F238E27FC236}">
                <a16:creationId xmlns:a16="http://schemas.microsoft.com/office/drawing/2014/main" id="{A19CA7D6-43B1-68F1-731E-E6EC21D7282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826031" y="4469520"/>
            <a:ext cx="464072" cy="464072"/>
          </a:xfrm>
          <a:prstGeom prst="rect">
            <a:avLst/>
          </a:prstGeom>
        </p:spPr>
      </p:pic>
    </p:spTree>
    <p:extLst>
      <p:ext uri="{BB962C8B-B14F-4D97-AF65-F5344CB8AC3E}">
        <p14:creationId xmlns:p14="http://schemas.microsoft.com/office/powerpoint/2010/main" val="2921817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FCEF0">
            <a:alpha val="25000"/>
          </a:srgbClr>
        </a:solidFill>
        <a:effectLst/>
      </p:bgPr>
    </p:bg>
    <p:spTree>
      <p:nvGrpSpPr>
        <p:cNvPr id="1" name="">
          <a:extLst>
            <a:ext uri="{FF2B5EF4-FFF2-40B4-BE49-F238E27FC236}">
              <a16:creationId xmlns:a16="http://schemas.microsoft.com/office/drawing/2014/main" id="{F5DEB12D-7C28-0316-BE2B-CC925A225561}"/>
            </a:ext>
          </a:extLst>
        </p:cNvPr>
        <p:cNvGrpSpPr/>
        <p:nvPr/>
      </p:nvGrpSpPr>
      <p:grpSpPr>
        <a:xfrm>
          <a:off x="0" y="0"/>
          <a:ext cx="0" cy="0"/>
          <a:chOff x="0" y="0"/>
          <a:chExt cx="0" cy="0"/>
        </a:xfrm>
      </p:grpSpPr>
      <p:sp>
        <p:nvSpPr>
          <p:cNvPr id="7" name="Slide Number Placeholder 42">
            <a:extLst>
              <a:ext uri="{FF2B5EF4-FFF2-40B4-BE49-F238E27FC236}">
                <a16:creationId xmlns:a16="http://schemas.microsoft.com/office/drawing/2014/main" id="{4E17EBEF-CECA-C91D-205E-033A0A024429}"/>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a:t>
            </a:fld>
            <a:endParaRPr lang="en-US" sz="600" dirty="0">
              <a:solidFill>
                <a:schemeClr val="tx1"/>
              </a:solidFill>
              <a:latin typeface="Arial" panose="020B0604020202020204" pitchFamily="34" charset="0"/>
              <a:cs typeface="Arial" panose="020B0604020202020204" pitchFamily="34" charset="0"/>
            </a:endParaRPr>
          </a:p>
        </p:txBody>
      </p:sp>
      <p:sp>
        <p:nvSpPr>
          <p:cNvPr id="14" name="Title 1">
            <a:extLst>
              <a:ext uri="{FF2B5EF4-FFF2-40B4-BE49-F238E27FC236}">
                <a16:creationId xmlns:a16="http://schemas.microsoft.com/office/drawing/2014/main" id="{1F9EC7D1-420E-327B-29AE-29765FFCCAC4}"/>
              </a:ext>
            </a:extLst>
          </p:cNvPr>
          <p:cNvSpPr txBox="1">
            <a:spLocks/>
          </p:cNvSpPr>
          <p:nvPr/>
        </p:nvSpPr>
        <p:spPr>
          <a:xfrm>
            <a:off x="907923" y="3815246"/>
            <a:ext cx="6534100" cy="2295731"/>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5000" b="1" dirty="0">
                <a:solidFill>
                  <a:srgbClr val="002638"/>
                </a:solidFill>
                <a:latin typeface=""/>
                <a:cs typeface="Arial"/>
              </a:rPr>
              <a:t>Getting </a:t>
            </a:r>
            <a:r>
              <a:rPr lang="en-US" sz="5000" b="1" dirty="0">
                <a:solidFill>
                  <a:srgbClr val="0085C9"/>
                </a:solidFill>
                <a:latin typeface=""/>
                <a:cs typeface="Arial"/>
              </a:rPr>
              <a:t>Started</a:t>
            </a:r>
            <a:endParaRPr lang="en-US" sz="5000" dirty="0">
              <a:solidFill>
                <a:srgbClr val="0085C9"/>
              </a:solidFill>
              <a:latin typeface=""/>
            </a:endParaRPr>
          </a:p>
        </p:txBody>
      </p:sp>
      <p:sp>
        <p:nvSpPr>
          <p:cNvPr id="2" name="Chevron 1">
            <a:extLst>
              <a:ext uri="{FF2B5EF4-FFF2-40B4-BE49-F238E27FC236}">
                <a16:creationId xmlns:a16="http://schemas.microsoft.com/office/drawing/2014/main" id="{EEAB035D-5989-31E1-FFD5-E3DE500F19C2}"/>
              </a:ext>
            </a:extLst>
          </p:cNvPr>
          <p:cNvSpPr/>
          <p:nvPr/>
        </p:nvSpPr>
        <p:spPr>
          <a:xfrm>
            <a:off x="6522801" y="-22274"/>
            <a:ext cx="5660471" cy="6931997"/>
          </a:xfrm>
          <a:prstGeom prst="chevron">
            <a:avLst>
              <a:gd name="adj" fmla="val 31570"/>
            </a:avLst>
          </a:prstGeom>
          <a:solidFill>
            <a:srgbClr val="7FCE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3" name="Picture 2">
            <a:extLst>
              <a:ext uri="{FF2B5EF4-FFF2-40B4-BE49-F238E27FC236}">
                <a16:creationId xmlns:a16="http://schemas.microsoft.com/office/drawing/2014/main" id="{582E785A-3312-F671-504C-385368EB9255}"/>
              </a:ext>
            </a:extLst>
          </p:cNvPr>
          <p:cNvPicPr>
            <a:picLocks/>
          </p:cNvPicPr>
          <p:nvPr/>
        </p:nvPicPr>
        <p:blipFill>
          <a:blip r:embed="rId3" cstate="print">
            <a:extLst>
              <a:ext uri="{28A0092B-C50C-407E-A947-70E740481C1C}">
                <a14:useLocalDpi xmlns:a14="http://schemas.microsoft.com/office/drawing/2010/main" val="0"/>
              </a:ext>
            </a:extLst>
          </a:blip>
          <a:srcRect l="1679" r="1679"/>
          <a:stretch/>
        </p:blipFill>
        <p:spPr>
          <a:xfrm>
            <a:off x="6096000" y="-45720"/>
            <a:ext cx="5609192" cy="6949440"/>
          </a:xfrm>
          <a:prstGeom prst="chevron">
            <a:avLst>
              <a:gd name="adj" fmla="val 31125"/>
            </a:avLst>
          </a:prstGeom>
        </p:spPr>
      </p:pic>
      <p:sp>
        <p:nvSpPr>
          <p:cNvPr id="4" name="Shape 10">
            <a:extLst>
              <a:ext uri="{FF2B5EF4-FFF2-40B4-BE49-F238E27FC236}">
                <a16:creationId xmlns:a16="http://schemas.microsoft.com/office/drawing/2014/main" id="{47DA8390-F267-38E6-307A-9AB85347867A}"/>
              </a:ext>
            </a:extLst>
          </p:cNvPr>
          <p:cNvSpPr/>
          <p:nvPr/>
        </p:nvSpPr>
        <p:spPr>
          <a:xfrm>
            <a:off x="982378" y="3637494"/>
            <a:ext cx="457200" cy="51344"/>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2643694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49C8B-1EB0-6A4C-BD0A-A9ED089768EA}"/>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E65A1FB-7EF6-5818-2FFB-2AC98D2345E1}"/>
              </a:ext>
            </a:extLst>
          </p:cNvPr>
          <p:cNvSpPr/>
          <p:nvPr/>
        </p:nvSpPr>
        <p:spPr>
          <a:xfrm>
            <a:off x="0" y="5592941"/>
            <a:ext cx="12192000" cy="624695"/>
          </a:xfrm>
          <a:prstGeom prst="rect">
            <a:avLst/>
          </a:prstGeom>
          <a:solidFill>
            <a:srgbClr val="0092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682E749A-EC3E-0A71-F8A9-C9AC9C5482DA}"/>
              </a:ext>
            </a:extLst>
          </p:cNvPr>
          <p:cNvSpPr/>
          <p:nvPr/>
        </p:nvSpPr>
        <p:spPr>
          <a:xfrm>
            <a:off x="-8388" y="5592941"/>
            <a:ext cx="302003" cy="624695"/>
          </a:xfrm>
          <a:prstGeom prst="rect">
            <a:avLst/>
          </a:prstGeom>
          <a:solidFill>
            <a:srgbClr val="7FCE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6" name="Rounded Rectangle 35">
            <a:extLst>
              <a:ext uri="{FF2B5EF4-FFF2-40B4-BE49-F238E27FC236}">
                <a16:creationId xmlns:a16="http://schemas.microsoft.com/office/drawing/2014/main" id="{4CD9F856-E2B8-5B1E-09BB-89CA77073687}"/>
              </a:ext>
            </a:extLst>
          </p:cNvPr>
          <p:cNvSpPr/>
          <p:nvPr/>
        </p:nvSpPr>
        <p:spPr>
          <a:xfrm>
            <a:off x="1023850" y="1839149"/>
            <a:ext cx="3166048" cy="3350918"/>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ounded Rectangle 34">
            <a:extLst>
              <a:ext uri="{FF2B5EF4-FFF2-40B4-BE49-F238E27FC236}">
                <a16:creationId xmlns:a16="http://schemas.microsoft.com/office/drawing/2014/main" id="{02B1257C-BC4B-4C87-DBE8-D83573C3258C}"/>
              </a:ext>
            </a:extLst>
          </p:cNvPr>
          <p:cNvSpPr/>
          <p:nvPr/>
        </p:nvSpPr>
        <p:spPr>
          <a:xfrm>
            <a:off x="8050974" y="1839149"/>
            <a:ext cx="3201226" cy="3350918"/>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ounded Rectangle 33">
            <a:extLst>
              <a:ext uri="{FF2B5EF4-FFF2-40B4-BE49-F238E27FC236}">
                <a16:creationId xmlns:a16="http://schemas.microsoft.com/office/drawing/2014/main" id="{38E4E98E-9A6B-8E61-7AC1-EB9DC8822890}"/>
              </a:ext>
            </a:extLst>
          </p:cNvPr>
          <p:cNvSpPr/>
          <p:nvPr/>
        </p:nvSpPr>
        <p:spPr>
          <a:xfrm>
            <a:off x="4538043" y="1839149"/>
            <a:ext cx="3166048" cy="3350918"/>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C493A0FE-5AA8-05AC-A6E5-C119175FFCB3}"/>
              </a:ext>
            </a:extLst>
          </p:cNvPr>
          <p:cNvSpPr txBox="1"/>
          <p:nvPr/>
        </p:nvSpPr>
        <p:spPr>
          <a:xfrm>
            <a:off x="1233973" y="3454105"/>
            <a:ext cx="2120883" cy="60070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sz="1600" b="1" i="0" u="none" strike="noStrike" kern="0" cap="none" spc="0" normalizeH="0" baseline="0" noProof="0" dirty="0">
                <a:ln>
                  <a:noFill/>
                </a:ln>
                <a:solidFill>
                  <a:srgbClr val="002638"/>
                </a:solidFill>
                <a:effectLst/>
                <a:uLnTx/>
                <a:uFillTx/>
                <a:latin typeface="Arial"/>
              </a:rPr>
              <a:t>Medicare annual enrollment period</a:t>
            </a:r>
          </a:p>
        </p:txBody>
      </p:sp>
      <p:sp>
        <p:nvSpPr>
          <p:cNvPr id="9" name="TextBox 8">
            <a:extLst>
              <a:ext uri="{FF2B5EF4-FFF2-40B4-BE49-F238E27FC236}">
                <a16:creationId xmlns:a16="http://schemas.microsoft.com/office/drawing/2014/main" id="{49CF9E6E-1C60-8E00-C15B-F00E9B43B459}"/>
              </a:ext>
            </a:extLst>
          </p:cNvPr>
          <p:cNvSpPr txBox="1"/>
          <p:nvPr/>
        </p:nvSpPr>
        <p:spPr>
          <a:xfrm>
            <a:off x="1240615" y="4103737"/>
            <a:ext cx="1800690" cy="74980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Make or change Medicare Advantage or Part D </a:t>
            </a:r>
            <a:r>
              <a:rPr kumimoji="0" lang="en-US" sz="1400" b="0" i="0" u="none" strike="noStrike" kern="0" cap="none" spc="0" normalizeH="0" baseline="0" noProof="0" dirty="0">
                <a:ln>
                  <a:noFill/>
                </a:ln>
                <a:solidFill>
                  <a:srgbClr val="202830"/>
                </a:solidFill>
                <a:effectLst/>
                <a:uLnTx/>
                <a:uFillTx/>
                <a:latin typeface="Arial"/>
              </a:rPr>
              <a:t>plans</a:t>
            </a:r>
            <a:r>
              <a:rPr kumimoji="0" sz="1400" b="0" i="0" u="none" strike="noStrike" kern="0" cap="none" spc="0" normalizeH="0" baseline="0" noProof="0" dirty="0">
                <a:ln>
                  <a:noFill/>
                </a:ln>
                <a:solidFill>
                  <a:srgbClr val="202830"/>
                </a:solidFill>
                <a:effectLst/>
                <a:uLnTx/>
                <a:uFillTx/>
                <a:latin typeface="Arial"/>
              </a:rPr>
              <a:t>.</a:t>
            </a:r>
          </a:p>
        </p:txBody>
      </p:sp>
      <p:sp>
        <p:nvSpPr>
          <p:cNvPr id="12" name="TextBox 11">
            <a:extLst>
              <a:ext uri="{FF2B5EF4-FFF2-40B4-BE49-F238E27FC236}">
                <a16:creationId xmlns:a16="http://schemas.microsoft.com/office/drawing/2014/main" id="{43DFF1A2-8385-B135-DEB5-422E2DA21E96}"/>
              </a:ext>
            </a:extLst>
          </p:cNvPr>
          <p:cNvSpPr txBox="1"/>
          <p:nvPr/>
        </p:nvSpPr>
        <p:spPr>
          <a:xfrm>
            <a:off x="4742775" y="3435570"/>
            <a:ext cx="2120883" cy="779469"/>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sz="1600" b="1" i="0" u="none" strike="noStrike" kern="0" cap="none" spc="0" normalizeH="0" baseline="0" noProof="0" dirty="0">
                <a:ln>
                  <a:noFill/>
                </a:ln>
                <a:solidFill>
                  <a:srgbClr val="002638"/>
                </a:solidFill>
                <a:effectLst/>
                <a:uLnTx/>
                <a:uFillTx/>
                <a:latin typeface="Arial"/>
              </a:rPr>
              <a:t>Medicare Advantage open enrollment</a:t>
            </a:r>
          </a:p>
        </p:txBody>
      </p:sp>
      <p:sp>
        <p:nvSpPr>
          <p:cNvPr id="13" name="TextBox 12">
            <a:extLst>
              <a:ext uri="{FF2B5EF4-FFF2-40B4-BE49-F238E27FC236}">
                <a16:creationId xmlns:a16="http://schemas.microsoft.com/office/drawing/2014/main" id="{E9E14582-AAE3-3DDB-64B7-D6BA5F11F2B0}"/>
              </a:ext>
            </a:extLst>
          </p:cNvPr>
          <p:cNvSpPr txBox="1"/>
          <p:nvPr/>
        </p:nvSpPr>
        <p:spPr>
          <a:xfrm>
            <a:off x="4744375" y="4085252"/>
            <a:ext cx="2120883" cy="899396"/>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One-time switch if enrolled in a Medicare Advantage plan.</a:t>
            </a:r>
          </a:p>
        </p:txBody>
      </p:sp>
      <p:sp>
        <p:nvSpPr>
          <p:cNvPr id="16" name="TextBox 15">
            <a:extLst>
              <a:ext uri="{FF2B5EF4-FFF2-40B4-BE49-F238E27FC236}">
                <a16:creationId xmlns:a16="http://schemas.microsoft.com/office/drawing/2014/main" id="{D5C7AD11-71FA-EA4B-E77D-48891C436493}"/>
              </a:ext>
            </a:extLst>
          </p:cNvPr>
          <p:cNvSpPr txBox="1"/>
          <p:nvPr/>
        </p:nvSpPr>
        <p:spPr>
          <a:xfrm>
            <a:off x="8271358" y="3424210"/>
            <a:ext cx="2526063" cy="681643"/>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sz="1600" b="1" i="0" u="none" strike="noStrike" kern="0" cap="none" spc="0" normalizeH="0" baseline="0" noProof="0" dirty="0">
                <a:ln>
                  <a:noFill/>
                </a:ln>
                <a:solidFill>
                  <a:srgbClr val="002638"/>
                </a:solidFill>
                <a:effectLst/>
                <a:uLnTx/>
                <a:uFillTx/>
                <a:latin typeface="Arial"/>
              </a:rPr>
              <a:t>Medigap open enrollment window</a:t>
            </a:r>
          </a:p>
        </p:txBody>
      </p:sp>
      <p:sp>
        <p:nvSpPr>
          <p:cNvPr id="17" name="TextBox 16">
            <a:extLst>
              <a:ext uri="{FF2B5EF4-FFF2-40B4-BE49-F238E27FC236}">
                <a16:creationId xmlns:a16="http://schemas.microsoft.com/office/drawing/2014/main" id="{810EB6D3-067D-682F-AE3C-0F160E84FAB5}"/>
              </a:ext>
            </a:extLst>
          </p:cNvPr>
          <p:cNvSpPr txBox="1"/>
          <p:nvPr/>
        </p:nvSpPr>
        <p:spPr>
          <a:xfrm>
            <a:off x="8292623" y="4085252"/>
            <a:ext cx="2959576" cy="74980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t>A 6-month window, anytime throughout the year, that begins the first month you are 65 or older and have enrolled in Medicare Part B.</a:t>
            </a:r>
            <a:endParaRPr kumimoji="0" sz="1400" b="0" i="0" u="none" strike="noStrike" kern="0" cap="none" spc="0" normalizeH="0" baseline="0" noProof="0" dirty="0">
              <a:ln>
                <a:noFill/>
              </a:ln>
              <a:solidFill>
                <a:srgbClr val="202830"/>
              </a:solidFill>
              <a:effectLst/>
              <a:uLnTx/>
              <a:uFillTx/>
              <a:latin typeface="Arial"/>
            </a:endParaRPr>
          </a:p>
        </p:txBody>
      </p:sp>
      <p:sp>
        <p:nvSpPr>
          <p:cNvPr id="20" name="TextBox 19">
            <a:extLst>
              <a:ext uri="{FF2B5EF4-FFF2-40B4-BE49-F238E27FC236}">
                <a16:creationId xmlns:a16="http://schemas.microsoft.com/office/drawing/2014/main" id="{BF079517-0F1C-70CD-3569-7FDBF3D6CA58}"/>
              </a:ext>
            </a:extLst>
          </p:cNvPr>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19" name="TextBox 18">
            <a:extLst>
              <a:ext uri="{FF2B5EF4-FFF2-40B4-BE49-F238E27FC236}">
                <a16:creationId xmlns:a16="http://schemas.microsoft.com/office/drawing/2014/main" id="{FA4E9CB2-D1FF-A5C0-E20E-123F084E1282}"/>
              </a:ext>
            </a:extLst>
          </p:cNvPr>
          <p:cNvSpPr txBox="1"/>
          <p:nvPr/>
        </p:nvSpPr>
        <p:spPr>
          <a:xfrm>
            <a:off x="967621" y="5784094"/>
            <a:ext cx="9144000" cy="228600"/>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sz="1400" b="1" i="0" u="none" strike="noStrike" kern="0" cap="none" spc="0" normalizeH="0" baseline="0" noProof="0" dirty="0">
                <a:ln>
                  <a:noFill/>
                </a:ln>
                <a:solidFill>
                  <a:schemeClr val="bg1"/>
                </a:solidFill>
                <a:effectLst/>
                <a:uLnTx/>
                <a:uFillTx/>
                <a:latin typeface="Arial"/>
              </a:rPr>
              <a:t>Timing matters: </a:t>
            </a:r>
            <a:r>
              <a:rPr lang="en-US" sz="1400" dirty="0">
                <a:solidFill>
                  <a:schemeClr val="bg1"/>
                </a:solidFill>
                <a:latin typeface="Arial"/>
              </a:rPr>
              <a:t>E</a:t>
            </a:r>
            <a:r>
              <a:rPr kumimoji="0" sz="1400" i="0" u="none" strike="noStrike" kern="0" cap="none" spc="0" normalizeH="0" baseline="0" noProof="0" dirty="0">
                <a:ln>
                  <a:noFill/>
                </a:ln>
                <a:solidFill>
                  <a:schemeClr val="bg1"/>
                </a:solidFill>
                <a:effectLst/>
                <a:uLnTx/>
                <a:uFillTx/>
                <a:latin typeface="Arial"/>
              </a:rPr>
              <a:t>nrollment windows determine when coverage changes can begin.</a:t>
            </a:r>
          </a:p>
        </p:txBody>
      </p:sp>
      <p:sp>
        <p:nvSpPr>
          <p:cNvPr id="37" name="TextBox 36">
            <a:extLst>
              <a:ext uri="{FF2B5EF4-FFF2-40B4-BE49-F238E27FC236}">
                <a16:creationId xmlns:a16="http://schemas.microsoft.com/office/drawing/2014/main" id="{9D1B2886-3C14-AFE3-E164-7C2B4EB3B37A}"/>
              </a:ext>
            </a:extLst>
          </p:cNvPr>
          <p:cNvSpPr txBox="1"/>
          <p:nvPr/>
        </p:nvSpPr>
        <p:spPr>
          <a:xfrm>
            <a:off x="1219349" y="2733388"/>
            <a:ext cx="2636447"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2400" b="1" dirty="0">
                <a:solidFill>
                  <a:srgbClr val="1882C5"/>
                </a:solidFill>
                <a:latin typeface="Arial"/>
              </a:rPr>
              <a:t>Oct. 15 – Dec. 7</a:t>
            </a:r>
          </a:p>
        </p:txBody>
      </p:sp>
      <p:sp>
        <p:nvSpPr>
          <p:cNvPr id="38" name="TextBox 37">
            <a:extLst>
              <a:ext uri="{FF2B5EF4-FFF2-40B4-BE49-F238E27FC236}">
                <a16:creationId xmlns:a16="http://schemas.microsoft.com/office/drawing/2014/main" id="{9EE0D31A-5B55-801B-69AF-B51BEC9F6D8B}"/>
              </a:ext>
            </a:extLst>
          </p:cNvPr>
          <p:cNvSpPr txBox="1"/>
          <p:nvPr/>
        </p:nvSpPr>
        <p:spPr>
          <a:xfrm>
            <a:off x="4723110" y="2720897"/>
            <a:ext cx="2636447"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2400" b="1" dirty="0">
                <a:solidFill>
                  <a:srgbClr val="1882C5"/>
                </a:solidFill>
                <a:latin typeface="Arial"/>
              </a:rPr>
              <a:t>Jan. 1 – March 31</a:t>
            </a:r>
          </a:p>
        </p:txBody>
      </p:sp>
      <p:sp>
        <p:nvSpPr>
          <p:cNvPr id="39" name="TextBox 38">
            <a:extLst>
              <a:ext uri="{FF2B5EF4-FFF2-40B4-BE49-F238E27FC236}">
                <a16:creationId xmlns:a16="http://schemas.microsoft.com/office/drawing/2014/main" id="{C6A6DEE3-0BC8-7476-202A-37A76DB69A07}"/>
              </a:ext>
            </a:extLst>
          </p:cNvPr>
          <p:cNvSpPr txBox="1"/>
          <p:nvPr/>
        </p:nvSpPr>
        <p:spPr>
          <a:xfrm>
            <a:off x="8292623" y="2720897"/>
            <a:ext cx="2959577"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2300" b="1" dirty="0">
                <a:solidFill>
                  <a:srgbClr val="1882C5"/>
                </a:solidFill>
                <a:latin typeface="Arial"/>
              </a:rPr>
              <a:t>Ongoing</a:t>
            </a:r>
          </a:p>
        </p:txBody>
      </p:sp>
      <p:sp>
        <p:nvSpPr>
          <p:cNvPr id="40" name="Shape 5">
            <a:extLst>
              <a:ext uri="{FF2B5EF4-FFF2-40B4-BE49-F238E27FC236}">
                <a16:creationId xmlns:a16="http://schemas.microsoft.com/office/drawing/2014/main" id="{CC4E82E6-6C98-2D21-DA40-18554DDA2146}"/>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1" name="Text 8">
            <a:extLst>
              <a:ext uri="{FF2B5EF4-FFF2-40B4-BE49-F238E27FC236}">
                <a16:creationId xmlns:a16="http://schemas.microsoft.com/office/drawing/2014/main" id="{2E2E5210-39E6-534A-EAB5-885580A98272}"/>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2" name="Slide Number Placeholder 42">
            <a:extLst>
              <a:ext uri="{FF2B5EF4-FFF2-40B4-BE49-F238E27FC236}">
                <a16:creationId xmlns:a16="http://schemas.microsoft.com/office/drawing/2014/main" id="{9F3A0D8B-0072-EAF3-C0ED-6FBF02080BA5}"/>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a:t>
            </a:fld>
            <a:endParaRPr lang="en-US" sz="600" dirty="0">
              <a:solidFill>
                <a:schemeClr val="tx1"/>
              </a:solidFill>
              <a:latin typeface="Arial" panose="020B0604020202020204" pitchFamily="34" charset="0"/>
              <a:cs typeface="Arial" panose="020B0604020202020204" pitchFamily="34" charset="0"/>
            </a:endParaRPr>
          </a:p>
        </p:txBody>
      </p:sp>
      <p:sp>
        <p:nvSpPr>
          <p:cNvPr id="43" name="Shape 5">
            <a:extLst>
              <a:ext uri="{FF2B5EF4-FFF2-40B4-BE49-F238E27FC236}">
                <a16:creationId xmlns:a16="http://schemas.microsoft.com/office/drawing/2014/main" id="{DADD66ED-5A5A-0DC5-B128-00F454D58FC7}"/>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4E75D845-D251-A771-7BCC-659EF3781976}"/>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45" name="TextBox 44">
            <a:extLst>
              <a:ext uri="{FF2B5EF4-FFF2-40B4-BE49-F238E27FC236}">
                <a16:creationId xmlns:a16="http://schemas.microsoft.com/office/drawing/2014/main" id="{B385673A-5B80-5256-7EDF-A95EEDC191EE}"/>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 name="TextBox 1">
            <a:extLst>
              <a:ext uri="{FF2B5EF4-FFF2-40B4-BE49-F238E27FC236}">
                <a16:creationId xmlns:a16="http://schemas.microsoft.com/office/drawing/2014/main" id="{01F09384-3CC8-EF6A-CDBF-3F10B4ED770E}"/>
              </a:ext>
            </a:extLst>
          </p:cNvPr>
          <p:cNvSpPr txBox="1"/>
          <p:nvPr/>
        </p:nvSpPr>
        <p:spPr>
          <a:xfrm>
            <a:off x="967621" y="843560"/>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Enroll </a:t>
            </a:r>
            <a:r>
              <a:rPr lang="en-US" sz="2800" b="1" dirty="0">
                <a:solidFill>
                  <a:srgbClr val="1882C5"/>
                </a:solidFill>
                <a:latin typeface="Arial"/>
              </a:rPr>
              <a:t>anytime</a:t>
            </a:r>
          </a:p>
        </p:txBody>
      </p:sp>
      <p:pic>
        <p:nvPicPr>
          <p:cNvPr id="15" name="Picture 14">
            <a:extLst>
              <a:ext uri="{FF2B5EF4-FFF2-40B4-BE49-F238E27FC236}">
                <a16:creationId xmlns:a16="http://schemas.microsoft.com/office/drawing/2014/main" id="{C2E16417-270B-8237-4025-1B629E87B0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2775" y="2094833"/>
            <a:ext cx="462014" cy="528637"/>
          </a:xfrm>
          <a:prstGeom prst="rect">
            <a:avLst/>
          </a:prstGeom>
        </p:spPr>
      </p:pic>
      <p:pic>
        <p:nvPicPr>
          <p:cNvPr id="21" name="Picture 20">
            <a:extLst>
              <a:ext uri="{FF2B5EF4-FFF2-40B4-BE49-F238E27FC236}">
                <a16:creationId xmlns:a16="http://schemas.microsoft.com/office/drawing/2014/main" id="{4CBC458F-AD7E-85B9-EEA2-147F959E10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20260" y="2067175"/>
            <a:ext cx="595270" cy="617289"/>
          </a:xfrm>
          <a:prstGeom prst="rect">
            <a:avLst/>
          </a:prstGeom>
        </p:spPr>
      </p:pic>
      <p:pic>
        <p:nvPicPr>
          <p:cNvPr id="23" name="Picture 22">
            <a:extLst>
              <a:ext uri="{FF2B5EF4-FFF2-40B4-BE49-F238E27FC236}">
                <a16:creationId xmlns:a16="http://schemas.microsoft.com/office/drawing/2014/main" id="{EA016FD7-DB14-D349-1B00-DEE283FB02B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92624" y="2155151"/>
            <a:ext cx="453812" cy="480284"/>
          </a:xfrm>
          <a:prstGeom prst="rect">
            <a:avLst/>
          </a:prstGeom>
        </p:spPr>
      </p:pic>
      <p:sp>
        <p:nvSpPr>
          <p:cNvPr id="24" name="Shape 10">
            <a:extLst>
              <a:ext uri="{FF2B5EF4-FFF2-40B4-BE49-F238E27FC236}">
                <a16:creationId xmlns:a16="http://schemas.microsoft.com/office/drawing/2014/main" id="{7B11F2BA-7142-273E-2E03-D85441C79BB4}"/>
              </a:ext>
            </a:extLst>
          </p:cNvPr>
          <p:cNvSpPr/>
          <p:nvPr/>
        </p:nvSpPr>
        <p:spPr>
          <a:xfrm>
            <a:off x="1240615" y="3247215"/>
            <a:ext cx="457200" cy="51344"/>
          </a:xfrm>
          <a:prstGeom prst="roundRect">
            <a:avLst/>
          </a:prstGeom>
          <a:solidFill>
            <a:srgbClr val="C3A77A"/>
          </a:solidFill>
          <a:ln/>
        </p:spPr>
        <p:txBody>
          <a:bodyPr/>
          <a:lstStyle/>
          <a:p>
            <a:endParaRPr lang="en-US" sz="1867" dirty="0"/>
          </a:p>
        </p:txBody>
      </p:sp>
      <p:sp>
        <p:nvSpPr>
          <p:cNvPr id="26" name="Shape 10">
            <a:extLst>
              <a:ext uri="{FF2B5EF4-FFF2-40B4-BE49-F238E27FC236}">
                <a16:creationId xmlns:a16="http://schemas.microsoft.com/office/drawing/2014/main" id="{4C327351-47A3-2372-DB31-E27AB64D14CF}"/>
              </a:ext>
            </a:extLst>
          </p:cNvPr>
          <p:cNvSpPr/>
          <p:nvPr/>
        </p:nvSpPr>
        <p:spPr>
          <a:xfrm>
            <a:off x="4778945" y="3247215"/>
            <a:ext cx="457200" cy="51344"/>
          </a:xfrm>
          <a:prstGeom prst="roundRect">
            <a:avLst/>
          </a:prstGeom>
          <a:solidFill>
            <a:srgbClr val="C3A77A"/>
          </a:solidFill>
          <a:ln/>
        </p:spPr>
        <p:txBody>
          <a:bodyPr/>
          <a:lstStyle/>
          <a:p>
            <a:endParaRPr lang="en-US" sz="1867" dirty="0"/>
          </a:p>
        </p:txBody>
      </p:sp>
      <p:sp>
        <p:nvSpPr>
          <p:cNvPr id="28" name="Shape 10">
            <a:extLst>
              <a:ext uri="{FF2B5EF4-FFF2-40B4-BE49-F238E27FC236}">
                <a16:creationId xmlns:a16="http://schemas.microsoft.com/office/drawing/2014/main" id="{C9C56742-B833-082F-7463-B04C7B5573FB}"/>
              </a:ext>
            </a:extLst>
          </p:cNvPr>
          <p:cNvSpPr/>
          <p:nvPr/>
        </p:nvSpPr>
        <p:spPr>
          <a:xfrm>
            <a:off x="8317276" y="3247215"/>
            <a:ext cx="457200" cy="51344"/>
          </a:xfrm>
          <a:prstGeom prst="roundRect">
            <a:avLst/>
          </a:prstGeom>
          <a:solidFill>
            <a:srgbClr val="C3A77A"/>
          </a:solidFill>
          <a:ln/>
        </p:spPr>
        <p:txBody>
          <a:bodyPr/>
          <a:lstStyle/>
          <a:p>
            <a:endParaRPr lang="en-US" sz="1867" dirty="0"/>
          </a:p>
        </p:txBody>
      </p:sp>
      <p:sp>
        <p:nvSpPr>
          <p:cNvPr id="5" name="TextBox 4">
            <a:extLst>
              <a:ext uri="{FF2B5EF4-FFF2-40B4-BE49-F238E27FC236}">
                <a16:creationId xmlns:a16="http://schemas.microsoft.com/office/drawing/2014/main" id="{BFEAFBF1-154B-DD29-FDAA-3975245B8DE7}"/>
              </a:ext>
            </a:extLst>
          </p:cNvPr>
          <p:cNvSpPr txBox="1"/>
          <p:nvPr/>
        </p:nvSpPr>
        <p:spPr>
          <a:xfrm>
            <a:off x="973921" y="1354091"/>
            <a:ext cx="9601200" cy="3017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202830"/>
                </a:solidFill>
                <a:effectLst/>
                <a:uLnTx/>
                <a:uFillTx/>
                <a:latin typeface="Arial"/>
              </a:rPr>
              <a:t>You can choose a plan any time throughout the year with different premium ratings.</a:t>
            </a:r>
          </a:p>
        </p:txBody>
      </p:sp>
    </p:spTree>
    <p:extLst>
      <p:ext uri="{BB962C8B-B14F-4D97-AF65-F5344CB8AC3E}">
        <p14:creationId xmlns:p14="http://schemas.microsoft.com/office/powerpoint/2010/main" val="40355698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EDC7B-13D7-2710-B2A1-0F99CCC68134}"/>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2A8E4DED-8EA3-F69E-9CAD-3C96F6B37083}"/>
              </a:ext>
            </a:extLst>
          </p:cNvPr>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8" name="TextBox 7">
            <a:extLst>
              <a:ext uri="{FF2B5EF4-FFF2-40B4-BE49-F238E27FC236}">
                <a16:creationId xmlns:a16="http://schemas.microsoft.com/office/drawing/2014/main" id="{77AA4535-1933-997E-6E10-63B4B2B57482}"/>
              </a:ext>
            </a:extLst>
          </p:cNvPr>
          <p:cNvSpPr txBox="1"/>
          <p:nvPr/>
        </p:nvSpPr>
        <p:spPr>
          <a:xfrm>
            <a:off x="981609" y="831932"/>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Find the plan that </a:t>
            </a:r>
            <a:r>
              <a:rPr lang="en-US" sz="2800" b="1" dirty="0">
                <a:solidFill>
                  <a:srgbClr val="0085C9"/>
                </a:solidFill>
                <a:latin typeface="Arial"/>
              </a:rPr>
              <a:t>fits your needs</a:t>
            </a:r>
          </a:p>
        </p:txBody>
      </p:sp>
      <p:sp>
        <p:nvSpPr>
          <p:cNvPr id="9" name="Shape 5">
            <a:extLst>
              <a:ext uri="{FF2B5EF4-FFF2-40B4-BE49-F238E27FC236}">
                <a16:creationId xmlns:a16="http://schemas.microsoft.com/office/drawing/2014/main" id="{9C3888EB-5467-DD91-5077-D6026145823B}"/>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0" name="Text 8">
            <a:extLst>
              <a:ext uri="{FF2B5EF4-FFF2-40B4-BE49-F238E27FC236}">
                <a16:creationId xmlns:a16="http://schemas.microsoft.com/office/drawing/2014/main" id="{E6A28929-6C2C-7FAC-5CE9-10DD09F54665}"/>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1" name="Slide Number Placeholder 42">
            <a:extLst>
              <a:ext uri="{FF2B5EF4-FFF2-40B4-BE49-F238E27FC236}">
                <a16:creationId xmlns:a16="http://schemas.microsoft.com/office/drawing/2014/main" id="{6015FE3B-13FE-74E9-50D8-FE2915E2AF55}"/>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6</a:t>
            </a:fld>
            <a:endParaRPr lang="en-US" sz="600" dirty="0">
              <a:solidFill>
                <a:schemeClr val="tx1"/>
              </a:solidFill>
              <a:latin typeface="Arial" panose="020B0604020202020204" pitchFamily="34" charset="0"/>
              <a:cs typeface="Arial" panose="020B0604020202020204" pitchFamily="34" charset="0"/>
            </a:endParaRPr>
          </a:p>
        </p:txBody>
      </p:sp>
      <p:sp>
        <p:nvSpPr>
          <p:cNvPr id="12" name="Shape 5">
            <a:extLst>
              <a:ext uri="{FF2B5EF4-FFF2-40B4-BE49-F238E27FC236}">
                <a16:creationId xmlns:a16="http://schemas.microsoft.com/office/drawing/2014/main" id="{2940F539-6A51-5343-17F7-313A6C6D8A49}"/>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4" name="Text 8">
            <a:extLst>
              <a:ext uri="{FF2B5EF4-FFF2-40B4-BE49-F238E27FC236}">
                <a16:creationId xmlns:a16="http://schemas.microsoft.com/office/drawing/2014/main" id="{450660A4-5B14-8BF7-D31C-7F8BCA55FDB8}"/>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5" name="TextBox 14">
            <a:extLst>
              <a:ext uri="{FF2B5EF4-FFF2-40B4-BE49-F238E27FC236}">
                <a16:creationId xmlns:a16="http://schemas.microsoft.com/office/drawing/2014/main" id="{0C548720-0DEA-DF00-C2E7-BF17C456CA06}"/>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grpSp>
        <p:nvGrpSpPr>
          <p:cNvPr id="4" name="Group 3">
            <a:extLst>
              <a:ext uri="{FF2B5EF4-FFF2-40B4-BE49-F238E27FC236}">
                <a16:creationId xmlns:a16="http://schemas.microsoft.com/office/drawing/2014/main" id="{ED5D5627-3975-ABEF-32A6-B92B41BA6BD5}"/>
              </a:ext>
            </a:extLst>
          </p:cNvPr>
          <p:cNvGrpSpPr/>
          <p:nvPr/>
        </p:nvGrpSpPr>
        <p:grpSpPr>
          <a:xfrm>
            <a:off x="981609" y="1550820"/>
            <a:ext cx="4920142" cy="2210724"/>
            <a:chOff x="6011650" y="1560978"/>
            <a:chExt cx="4920142" cy="2210724"/>
          </a:xfrm>
        </p:grpSpPr>
        <p:sp>
          <p:nvSpPr>
            <p:cNvPr id="23" name="Rounded Rectangle 22">
              <a:extLst>
                <a:ext uri="{FF2B5EF4-FFF2-40B4-BE49-F238E27FC236}">
                  <a16:creationId xmlns:a16="http://schemas.microsoft.com/office/drawing/2014/main" id="{9D196AEA-80BA-E1DA-59DF-7A5752786425}"/>
                </a:ext>
              </a:extLst>
            </p:cNvPr>
            <p:cNvSpPr/>
            <p:nvPr/>
          </p:nvSpPr>
          <p:spPr>
            <a:xfrm>
              <a:off x="6011650" y="1560978"/>
              <a:ext cx="4920142" cy="2210724"/>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151DA6C3-8655-2004-6BFE-D479933948DC}"/>
                </a:ext>
              </a:extLst>
            </p:cNvPr>
            <p:cNvSpPr txBox="1"/>
            <p:nvPr/>
          </p:nvSpPr>
          <p:spPr>
            <a:xfrm>
              <a:off x="6268526" y="1710269"/>
              <a:ext cx="2249424"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4000" b="1" dirty="0">
                  <a:solidFill>
                    <a:srgbClr val="1882C5"/>
                  </a:solidFill>
                  <a:latin typeface="Arial"/>
                </a:rPr>
                <a:t>PPO</a:t>
              </a:r>
            </a:p>
          </p:txBody>
        </p:sp>
        <p:sp>
          <p:nvSpPr>
            <p:cNvPr id="27" name="TextBox 26">
              <a:extLst>
                <a:ext uri="{FF2B5EF4-FFF2-40B4-BE49-F238E27FC236}">
                  <a16:creationId xmlns:a16="http://schemas.microsoft.com/office/drawing/2014/main" id="{5A6577B9-FDB2-DF45-9D86-0B6CFBD44564}"/>
                </a:ext>
              </a:extLst>
            </p:cNvPr>
            <p:cNvSpPr txBox="1"/>
            <p:nvPr/>
          </p:nvSpPr>
          <p:spPr>
            <a:xfrm>
              <a:off x="6213003" y="2700390"/>
              <a:ext cx="4709357" cy="523220"/>
            </a:xfrm>
            <a:prstGeom prst="rect">
              <a:avLst/>
            </a:prstGeom>
            <a:noFill/>
          </p:spPr>
          <p:txBody>
            <a:bodyPr wrap="square">
              <a:spAutoFit/>
            </a:bodyPr>
            <a:lstStyle/>
            <a:p>
              <a:r>
                <a:rPr lang="en-US" sz="1400" dirty="0">
                  <a:solidFill>
                    <a:srgbClr val="1882C5"/>
                  </a:solidFill>
                  <a:latin typeface="Arial"/>
                </a:rPr>
                <a:t>+</a:t>
              </a:r>
              <a:r>
                <a:rPr lang="en-US" sz="1400" dirty="0">
                  <a:solidFill>
                    <a:srgbClr val="202830"/>
                  </a:solidFill>
                  <a:latin typeface="Arial"/>
                </a:rPr>
                <a:t> </a:t>
              </a:r>
              <a:r>
                <a:rPr lang="en-US" sz="1400" dirty="0">
                  <a:solidFill>
                    <a:srgbClr val="202830"/>
                  </a:solidFill>
                  <a:latin typeface="Arial" panose="020B0604020202020204" pitchFamily="34" charset="0"/>
                  <a:cs typeface="Arial" panose="020B0604020202020204" pitchFamily="34" charset="0"/>
                </a:rPr>
                <a:t>Flexibility to choose any healthcare provider</a:t>
              </a:r>
              <a:br>
                <a:rPr lang="en-US" sz="1400" dirty="0">
                  <a:solidFill>
                    <a:srgbClr val="202830"/>
                  </a:solidFill>
                  <a:latin typeface="Arial" panose="020B0604020202020204" pitchFamily="34" charset="0"/>
                  <a:cs typeface="Arial" panose="020B0604020202020204" pitchFamily="34" charset="0"/>
                </a:rPr>
              </a:br>
              <a:r>
                <a:rPr lang="en-US" sz="1400" dirty="0">
                  <a:solidFill>
                    <a:srgbClr val="1882C5"/>
                  </a:solidFill>
                  <a:latin typeface="Arial"/>
                </a:rPr>
                <a:t>+</a:t>
              </a:r>
              <a:r>
                <a:rPr lang="en-US" sz="1400" dirty="0">
                  <a:solidFill>
                    <a:srgbClr val="202830"/>
                  </a:solidFill>
                  <a:latin typeface="Arial"/>
                </a:rPr>
                <a:t> </a:t>
              </a:r>
              <a:r>
                <a:rPr lang="en-US" sz="1400" dirty="0">
                  <a:solidFill>
                    <a:srgbClr val="202830"/>
                  </a:solidFill>
                  <a:latin typeface="Arial" panose="020B0604020202020204" pitchFamily="34" charset="0"/>
                  <a:cs typeface="Arial" panose="020B0604020202020204" pitchFamily="34" charset="0"/>
                </a:rPr>
                <a:t>You may pay more for care outside of the network</a:t>
              </a:r>
            </a:p>
          </p:txBody>
        </p:sp>
        <p:sp>
          <p:nvSpPr>
            <p:cNvPr id="34" name="Shape 10">
              <a:extLst>
                <a:ext uri="{FF2B5EF4-FFF2-40B4-BE49-F238E27FC236}">
                  <a16:creationId xmlns:a16="http://schemas.microsoft.com/office/drawing/2014/main" id="{B49A6A56-A682-BD75-A28A-7A6CE1369A02}"/>
                </a:ext>
              </a:extLst>
            </p:cNvPr>
            <p:cNvSpPr/>
            <p:nvPr/>
          </p:nvSpPr>
          <p:spPr>
            <a:xfrm>
              <a:off x="6315911" y="2446705"/>
              <a:ext cx="457200" cy="51344"/>
            </a:xfrm>
            <a:prstGeom prst="roundRect">
              <a:avLst/>
            </a:prstGeom>
            <a:solidFill>
              <a:srgbClr val="C3A77A"/>
            </a:solidFill>
            <a:ln/>
          </p:spPr>
          <p:txBody>
            <a:bodyPr/>
            <a:lstStyle/>
            <a:p>
              <a:endParaRPr lang="en-US" sz="1867" dirty="0"/>
            </a:p>
          </p:txBody>
        </p:sp>
      </p:grpSp>
      <p:grpSp>
        <p:nvGrpSpPr>
          <p:cNvPr id="5" name="Group 4">
            <a:extLst>
              <a:ext uri="{FF2B5EF4-FFF2-40B4-BE49-F238E27FC236}">
                <a16:creationId xmlns:a16="http://schemas.microsoft.com/office/drawing/2014/main" id="{F4DF6FFE-0C9D-03A8-E410-3E259305314A}"/>
              </a:ext>
            </a:extLst>
          </p:cNvPr>
          <p:cNvGrpSpPr/>
          <p:nvPr/>
        </p:nvGrpSpPr>
        <p:grpSpPr>
          <a:xfrm>
            <a:off x="5992072" y="1545498"/>
            <a:ext cx="4972673" cy="2204468"/>
            <a:chOff x="1016675" y="3993595"/>
            <a:chExt cx="4972673" cy="2204468"/>
          </a:xfrm>
        </p:grpSpPr>
        <p:sp>
          <p:nvSpPr>
            <p:cNvPr id="21" name="Rounded Rectangle 20">
              <a:extLst>
                <a:ext uri="{FF2B5EF4-FFF2-40B4-BE49-F238E27FC236}">
                  <a16:creationId xmlns:a16="http://schemas.microsoft.com/office/drawing/2014/main" id="{F37C7836-5E7B-D253-CE58-B755485C7E6E}"/>
                </a:ext>
              </a:extLst>
            </p:cNvPr>
            <p:cNvSpPr/>
            <p:nvPr/>
          </p:nvSpPr>
          <p:spPr>
            <a:xfrm>
              <a:off x="1016675" y="3993595"/>
              <a:ext cx="4920142" cy="2204468"/>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extBox 27">
              <a:extLst>
                <a:ext uri="{FF2B5EF4-FFF2-40B4-BE49-F238E27FC236}">
                  <a16:creationId xmlns:a16="http://schemas.microsoft.com/office/drawing/2014/main" id="{ECA17C5F-7FC3-D156-596C-C2FD4005F10B}"/>
                </a:ext>
              </a:extLst>
            </p:cNvPr>
            <p:cNvSpPr txBox="1"/>
            <p:nvPr/>
          </p:nvSpPr>
          <p:spPr>
            <a:xfrm>
              <a:off x="1185107" y="5168491"/>
              <a:ext cx="4804241" cy="307777"/>
            </a:xfrm>
            <a:prstGeom prst="rect">
              <a:avLst/>
            </a:prstGeom>
            <a:noFill/>
          </p:spPr>
          <p:txBody>
            <a:bodyPr wrap="square">
              <a:spAutoFit/>
            </a:bodyPr>
            <a:lstStyle/>
            <a:p>
              <a:r>
                <a:rPr lang="en-US" sz="1400" dirty="0">
                  <a:solidFill>
                    <a:srgbClr val="1882C5"/>
                  </a:solidFill>
                  <a:latin typeface="Arial"/>
                </a:rPr>
                <a:t>+</a:t>
              </a:r>
              <a:r>
                <a:rPr lang="en-US" sz="1400" dirty="0">
                  <a:solidFill>
                    <a:srgbClr val="202830"/>
                  </a:solidFill>
                  <a:latin typeface="Arial"/>
                </a:rPr>
                <a:t> </a:t>
              </a:r>
              <a:r>
                <a:rPr lang="en-US" sz="1400" dirty="0">
                  <a:solidFill>
                    <a:srgbClr val="202830"/>
                  </a:solidFill>
                  <a:latin typeface="Arial" panose="020B0604020202020204" pitchFamily="34" charset="0"/>
                  <a:cs typeface="Arial" panose="020B0604020202020204" pitchFamily="34" charset="0"/>
                </a:rPr>
                <a:t>Your PCP coordinates care and provides referrals</a:t>
              </a:r>
            </a:p>
          </p:txBody>
        </p:sp>
        <p:sp>
          <p:nvSpPr>
            <p:cNvPr id="32" name="TextBox 31">
              <a:extLst>
                <a:ext uri="{FF2B5EF4-FFF2-40B4-BE49-F238E27FC236}">
                  <a16:creationId xmlns:a16="http://schemas.microsoft.com/office/drawing/2014/main" id="{FA9ECAED-50F4-92FA-4D3A-81B2FAC84986}"/>
                </a:ext>
              </a:extLst>
            </p:cNvPr>
            <p:cNvSpPr txBox="1"/>
            <p:nvPr/>
          </p:nvSpPr>
          <p:spPr>
            <a:xfrm>
              <a:off x="1189718" y="4191622"/>
              <a:ext cx="2879127" cy="566928"/>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4000" b="1" dirty="0">
                  <a:solidFill>
                    <a:srgbClr val="1882C5"/>
                  </a:solidFill>
                  <a:latin typeface="Arial"/>
                </a:rPr>
                <a:t>HMO</a:t>
              </a:r>
            </a:p>
          </p:txBody>
        </p:sp>
        <p:sp>
          <p:nvSpPr>
            <p:cNvPr id="35" name="Shape 10">
              <a:extLst>
                <a:ext uri="{FF2B5EF4-FFF2-40B4-BE49-F238E27FC236}">
                  <a16:creationId xmlns:a16="http://schemas.microsoft.com/office/drawing/2014/main" id="{DF91BB70-D911-9101-F09F-822C2D79CACA}"/>
                </a:ext>
              </a:extLst>
            </p:cNvPr>
            <p:cNvSpPr/>
            <p:nvPr/>
          </p:nvSpPr>
          <p:spPr>
            <a:xfrm>
              <a:off x="1275764" y="4928058"/>
              <a:ext cx="457200" cy="51344"/>
            </a:xfrm>
            <a:prstGeom prst="roundRect">
              <a:avLst/>
            </a:prstGeom>
            <a:solidFill>
              <a:srgbClr val="C3A77A"/>
            </a:solidFill>
            <a:ln/>
          </p:spPr>
          <p:txBody>
            <a:bodyPr/>
            <a:lstStyle/>
            <a:p>
              <a:endParaRPr lang="en-US" sz="1867" dirty="0"/>
            </a:p>
          </p:txBody>
        </p:sp>
      </p:grpSp>
      <p:grpSp>
        <p:nvGrpSpPr>
          <p:cNvPr id="3" name="Group 2">
            <a:extLst>
              <a:ext uri="{FF2B5EF4-FFF2-40B4-BE49-F238E27FC236}">
                <a16:creationId xmlns:a16="http://schemas.microsoft.com/office/drawing/2014/main" id="{C11BC4AA-E5B8-D578-D346-8D4B0ADB6083}"/>
              </a:ext>
            </a:extLst>
          </p:cNvPr>
          <p:cNvGrpSpPr/>
          <p:nvPr/>
        </p:nvGrpSpPr>
        <p:grpSpPr>
          <a:xfrm>
            <a:off x="5992072" y="3829830"/>
            <a:ext cx="4920142" cy="2346702"/>
            <a:chOff x="1022759" y="1472796"/>
            <a:chExt cx="4920142" cy="2346702"/>
          </a:xfrm>
        </p:grpSpPr>
        <p:sp>
          <p:nvSpPr>
            <p:cNvPr id="24" name="Rounded Rectangle 23">
              <a:extLst>
                <a:ext uri="{FF2B5EF4-FFF2-40B4-BE49-F238E27FC236}">
                  <a16:creationId xmlns:a16="http://schemas.microsoft.com/office/drawing/2014/main" id="{B54E8364-D14F-E3E5-324E-C44E3D7DCF09}"/>
                </a:ext>
              </a:extLst>
            </p:cNvPr>
            <p:cNvSpPr/>
            <p:nvPr/>
          </p:nvSpPr>
          <p:spPr>
            <a:xfrm>
              <a:off x="1022759" y="1472796"/>
              <a:ext cx="4920142" cy="2346702"/>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a:extLst>
                <a:ext uri="{FF2B5EF4-FFF2-40B4-BE49-F238E27FC236}">
                  <a16:creationId xmlns:a16="http://schemas.microsoft.com/office/drawing/2014/main" id="{16A1A58D-E45B-C979-D0CC-42B07A96701E}"/>
                </a:ext>
              </a:extLst>
            </p:cNvPr>
            <p:cNvSpPr txBox="1"/>
            <p:nvPr/>
          </p:nvSpPr>
          <p:spPr>
            <a:xfrm>
              <a:off x="1185108" y="2677318"/>
              <a:ext cx="4558750" cy="954107"/>
            </a:xfrm>
            <a:prstGeom prst="rect">
              <a:avLst/>
            </a:prstGeom>
            <a:noFill/>
          </p:spPr>
          <p:txBody>
            <a:bodyPr wrap="square">
              <a:spAutoFit/>
            </a:bodyPr>
            <a:lstStyle/>
            <a:p>
              <a:r>
                <a:rPr lang="en-US" sz="1400" dirty="0">
                  <a:solidFill>
                    <a:srgbClr val="1882C5"/>
                  </a:solidFill>
                  <a:latin typeface="Arial"/>
                </a:rPr>
                <a:t>+</a:t>
              </a:r>
              <a:r>
                <a:rPr lang="en-US" sz="1400" dirty="0">
                  <a:solidFill>
                    <a:srgbClr val="202830"/>
                  </a:solidFill>
                  <a:latin typeface="Arial"/>
                </a:rPr>
                <a:t> </a:t>
              </a:r>
              <a:r>
                <a:rPr lang="en-US" sz="1400" dirty="0">
                  <a:solidFill>
                    <a:srgbClr val="202830"/>
                  </a:solidFill>
                  <a:latin typeface="Arial" panose="020B0604020202020204" pitchFamily="34" charset="0"/>
                  <a:cs typeface="Arial" panose="020B0604020202020204" pitchFamily="34" charset="0"/>
                </a:rPr>
                <a:t>Flexibility to choose any healthcare provider who</a:t>
              </a:r>
            </a:p>
            <a:p>
              <a:r>
                <a:rPr lang="en-US" sz="1400" dirty="0">
                  <a:solidFill>
                    <a:srgbClr val="202830"/>
                  </a:solidFill>
                  <a:latin typeface="Arial" panose="020B0604020202020204" pitchFamily="34" charset="0"/>
                  <a:cs typeface="Arial" panose="020B0604020202020204" pitchFamily="34" charset="0"/>
                </a:rPr>
                <a:t>   accepts Original Medicare at no additional cost </a:t>
              </a:r>
              <a:endParaRPr lang="en-US" sz="1400" dirty="0">
                <a:solidFill>
                  <a:srgbClr val="1882C5"/>
                </a:solidFill>
                <a:latin typeface="Arial"/>
              </a:endParaRPr>
            </a:p>
            <a:p>
              <a:r>
                <a:rPr lang="en-US" sz="1400" dirty="0">
                  <a:solidFill>
                    <a:srgbClr val="1882C5"/>
                  </a:solidFill>
                  <a:latin typeface="Arial"/>
                </a:rPr>
                <a:t>+ </a:t>
              </a:r>
              <a:r>
                <a:rPr lang="en-US" sz="1400" dirty="0">
                  <a:solidFill>
                    <a:srgbClr val="202830"/>
                  </a:solidFill>
                  <a:latin typeface="Arial"/>
                </a:rPr>
                <a:t>Fills the gaps in Original Medicare by covering some    </a:t>
              </a:r>
            </a:p>
            <a:p>
              <a:r>
                <a:rPr lang="en-US" sz="1400" dirty="0">
                  <a:solidFill>
                    <a:srgbClr val="202830"/>
                  </a:solidFill>
                  <a:latin typeface="Arial"/>
                </a:rPr>
                <a:t>   or all of your out-of-pocket costs</a:t>
              </a:r>
              <a:endParaRPr lang="en-US" sz="1400" dirty="0"/>
            </a:p>
          </p:txBody>
        </p:sp>
        <p:sp>
          <p:nvSpPr>
            <p:cNvPr id="39" name="TextBox 38">
              <a:extLst>
                <a:ext uri="{FF2B5EF4-FFF2-40B4-BE49-F238E27FC236}">
                  <a16:creationId xmlns:a16="http://schemas.microsoft.com/office/drawing/2014/main" id="{52C4E15B-26BD-6183-E3F4-936884B79B91}"/>
                </a:ext>
              </a:extLst>
            </p:cNvPr>
            <p:cNvSpPr txBox="1"/>
            <p:nvPr/>
          </p:nvSpPr>
          <p:spPr>
            <a:xfrm>
              <a:off x="1208151" y="1616401"/>
              <a:ext cx="4535706" cy="566928"/>
            </a:xfrm>
            <a:prstGeom prst="rect">
              <a:avLst/>
            </a:prstGeom>
            <a:noFill/>
          </p:spPr>
          <p:txBody>
            <a:bodyPr wrap="square" lIns="45720" tIns="18288" rIns="45720" bIns="18288">
              <a:noAutofit/>
            </a:bodyPr>
            <a:lstStyle/>
            <a:p>
              <a:pPr marL="0" marR="0" lvl="0" indent="0" algn="l" defTabSz="914400" eaLnBrk="1" fontAlgn="auto" latinLnBrk="0" hangingPunct="1">
                <a:lnSpc>
                  <a:spcPts val="6000"/>
                </a:lnSpc>
                <a:spcBef>
                  <a:spcPts val="0"/>
                </a:spcBef>
                <a:spcAft>
                  <a:spcPts val="0"/>
                </a:spcAft>
                <a:buClrTx/>
                <a:buSzTx/>
                <a:buFontTx/>
                <a:buNone/>
                <a:tabLst/>
                <a:defRPr/>
              </a:pPr>
              <a:r>
                <a:rPr lang="en-US" sz="3200" b="1" dirty="0">
                  <a:solidFill>
                    <a:srgbClr val="1882C5"/>
                  </a:solidFill>
                  <a:latin typeface="Arial"/>
                </a:rPr>
                <a:t>Medicare Supplement</a:t>
              </a:r>
            </a:p>
          </p:txBody>
        </p:sp>
        <p:sp>
          <p:nvSpPr>
            <p:cNvPr id="40" name="Shape 10">
              <a:extLst>
                <a:ext uri="{FF2B5EF4-FFF2-40B4-BE49-F238E27FC236}">
                  <a16:creationId xmlns:a16="http://schemas.microsoft.com/office/drawing/2014/main" id="{0B20E70C-47D0-09E3-E12C-6C312E7471B9}"/>
                </a:ext>
              </a:extLst>
            </p:cNvPr>
            <p:cNvSpPr/>
            <p:nvPr/>
          </p:nvSpPr>
          <p:spPr>
            <a:xfrm>
              <a:off x="1276743" y="2441565"/>
              <a:ext cx="457200" cy="51344"/>
            </a:xfrm>
            <a:prstGeom prst="roundRect">
              <a:avLst/>
            </a:prstGeom>
            <a:solidFill>
              <a:srgbClr val="C3A77A"/>
            </a:solidFill>
            <a:ln/>
          </p:spPr>
          <p:txBody>
            <a:bodyPr/>
            <a:lstStyle/>
            <a:p>
              <a:endParaRPr lang="en-US" sz="1867" dirty="0"/>
            </a:p>
          </p:txBody>
        </p:sp>
      </p:grpSp>
      <p:grpSp>
        <p:nvGrpSpPr>
          <p:cNvPr id="2" name="Group 1">
            <a:extLst>
              <a:ext uri="{FF2B5EF4-FFF2-40B4-BE49-F238E27FC236}">
                <a16:creationId xmlns:a16="http://schemas.microsoft.com/office/drawing/2014/main" id="{0C380F4B-600C-156E-53FD-136CAA840E78}"/>
              </a:ext>
            </a:extLst>
          </p:cNvPr>
          <p:cNvGrpSpPr/>
          <p:nvPr/>
        </p:nvGrpSpPr>
        <p:grpSpPr>
          <a:xfrm>
            <a:off x="972177" y="3855272"/>
            <a:ext cx="4920142" cy="2341992"/>
            <a:chOff x="-442372" y="-138239"/>
            <a:chExt cx="4920142" cy="2341992"/>
          </a:xfrm>
        </p:grpSpPr>
        <p:sp>
          <p:nvSpPr>
            <p:cNvPr id="37" name="Rounded Rectangle 36">
              <a:extLst>
                <a:ext uri="{FF2B5EF4-FFF2-40B4-BE49-F238E27FC236}">
                  <a16:creationId xmlns:a16="http://schemas.microsoft.com/office/drawing/2014/main" id="{8E1FB750-73A6-29A3-AB47-7137AD621DA6}"/>
                </a:ext>
              </a:extLst>
            </p:cNvPr>
            <p:cNvSpPr/>
            <p:nvPr/>
          </p:nvSpPr>
          <p:spPr>
            <a:xfrm>
              <a:off x="-442372" y="-138239"/>
              <a:ext cx="4920142" cy="2341992"/>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a:extLst>
                <a:ext uri="{FF2B5EF4-FFF2-40B4-BE49-F238E27FC236}">
                  <a16:creationId xmlns:a16="http://schemas.microsoft.com/office/drawing/2014/main" id="{333E3FC4-8852-8151-31AD-3001328224F3}"/>
                </a:ext>
              </a:extLst>
            </p:cNvPr>
            <p:cNvSpPr txBox="1"/>
            <p:nvPr/>
          </p:nvSpPr>
          <p:spPr>
            <a:xfrm>
              <a:off x="-218717" y="-25460"/>
              <a:ext cx="2879127" cy="566928"/>
            </a:xfrm>
            <a:prstGeom prst="rect">
              <a:avLst/>
            </a:prstGeom>
            <a:noFill/>
          </p:spPr>
          <p:txBody>
            <a:bodyPr wrap="square" lIns="45720" tIns="18288" rIns="45720" bIns="18288">
              <a:noAutofit/>
            </a:bodyPr>
            <a:lstStyle/>
            <a:p>
              <a:pPr marL="0" marR="0" lvl="0" indent="0" algn="l" defTabSz="914400" eaLnBrk="1" fontAlgn="auto" latinLnBrk="0" hangingPunct="1">
                <a:lnSpc>
                  <a:spcPts val="6000"/>
                </a:lnSpc>
                <a:spcBef>
                  <a:spcPts val="0"/>
                </a:spcBef>
                <a:spcAft>
                  <a:spcPts val="0"/>
                </a:spcAft>
                <a:buClrTx/>
                <a:buSzTx/>
                <a:buFontTx/>
                <a:buNone/>
                <a:tabLst/>
                <a:defRPr/>
              </a:pPr>
              <a:r>
                <a:rPr lang="en-US" sz="4000" b="1" dirty="0">
                  <a:solidFill>
                    <a:srgbClr val="1882C5"/>
                  </a:solidFill>
                  <a:latin typeface="Arial"/>
                </a:rPr>
                <a:t>HMO-POS</a:t>
              </a:r>
            </a:p>
          </p:txBody>
        </p:sp>
        <p:sp>
          <p:nvSpPr>
            <p:cNvPr id="36" name="Shape 10">
              <a:extLst>
                <a:ext uri="{FF2B5EF4-FFF2-40B4-BE49-F238E27FC236}">
                  <a16:creationId xmlns:a16="http://schemas.microsoft.com/office/drawing/2014/main" id="{3D9719B0-4CE4-25B4-2303-36F2F0F2B9B7}"/>
                </a:ext>
              </a:extLst>
            </p:cNvPr>
            <p:cNvSpPr/>
            <p:nvPr/>
          </p:nvSpPr>
          <p:spPr>
            <a:xfrm>
              <a:off x="-130875" y="799704"/>
              <a:ext cx="457200" cy="51344"/>
            </a:xfrm>
            <a:prstGeom prst="roundRect">
              <a:avLst/>
            </a:prstGeom>
            <a:solidFill>
              <a:srgbClr val="C3A77A"/>
            </a:solidFill>
            <a:ln/>
          </p:spPr>
          <p:txBody>
            <a:bodyPr/>
            <a:lstStyle/>
            <a:p>
              <a:endParaRPr lang="en-US" sz="1867" dirty="0"/>
            </a:p>
          </p:txBody>
        </p:sp>
        <p:sp>
          <p:nvSpPr>
            <p:cNvPr id="41" name="TextBox 40">
              <a:extLst>
                <a:ext uri="{FF2B5EF4-FFF2-40B4-BE49-F238E27FC236}">
                  <a16:creationId xmlns:a16="http://schemas.microsoft.com/office/drawing/2014/main" id="{E56C4712-1727-74D0-3CE2-D744B109D4E0}"/>
                </a:ext>
              </a:extLst>
            </p:cNvPr>
            <p:cNvSpPr txBox="1"/>
            <p:nvPr/>
          </p:nvSpPr>
          <p:spPr>
            <a:xfrm>
              <a:off x="-249151" y="1030404"/>
              <a:ext cx="4697229" cy="738664"/>
            </a:xfrm>
            <a:prstGeom prst="rect">
              <a:avLst/>
            </a:prstGeom>
            <a:noFill/>
          </p:spPr>
          <p:txBody>
            <a:bodyPr wrap="square">
              <a:spAutoFit/>
            </a:bodyPr>
            <a:lstStyle/>
            <a:p>
              <a:r>
                <a:rPr lang="en-US" sz="1400" dirty="0">
                  <a:solidFill>
                    <a:srgbClr val="1882C5"/>
                  </a:solidFill>
                  <a:latin typeface="Arial"/>
                </a:rPr>
                <a:t>+</a:t>
              </a:r>
              <a:r>
                <a:rPr lang="en-US" sz="1400" dirty="0">
                  <a:solidFill>
                    <a:srgbClr val="202830"/>
                  </a:solidFill>
                  <a:latin typeface="Arial"/>
                </a:rPr>
                <a:t> </a:t>
              </a:r>
              <a:r>
                <a:rPr lang="en-US" sz="1400" dirty="0">
                  <a:solidFill>
                    <a:srgbClr val="202830"/>
                  </a:solidFill>
                  <a:latin typeface="Arial" panose="020B0604020202020204" pitchFamily="34" charset="0"/>
                  <a:cs typeface="Arial" panose="020B0604020202020204" pitchFamily="34" charset="0"/>
                </a:rPr>
                <a:t>Works like an HMO</a:t>
              </a:r>
            </a:p>
            <a:p>
              <a:r>
                <a:rPr lang="en-US" sz="1400" dirty="0">
                  <a:solidFill>
                    <a:srgbClr val="1882C5"/>
                  </a:solidFill>
                  <a:latin typeface="Arial"/>
                </a:rPr>
                <a:t>+</a:t>
              </a:r>
              <a:r>
                <a:rPr lang="en-US" sz="1400" dirty="0">
                  <a:solidFill>
                    <a:srgbClr val="202830"/>
                  </a:solidFill>
                  <a:latin typeface="Arial"/>
                </a:rPr>
                <a:t> </a:t>
              </a:r>
              <a:r>
                <a:rPr lang="en-US" sz="1400" dirty="0">
                  <a:solidFill>
                    <a:srgbClr val="202830"/>
                  </a:solidFill>
                  <a:latin typeface="Arial" panose="020B0604020202020204" pitchFamily="34" charset="0"/>
                  <a:cs typeface="Arial" panose="020B0604020202020204" pitchFamily="34" charset="0"/>
                </a:rPr>
                <a:t>You're allowed to receive certain out-of-network</a:t>
              </a:r>
            </a:p>
            <a:p>
              <a:r>
                <a:rPr lang="en-US" sz="1400" dirty="0">
                  <a:solidFill>
                    <a:srgbClr val="202830"/>
                  </a:solidFill>
                  <a:latin typeface="Arial" panose="020B0604020202020204" pitchFamily="34" charset="0"/>
                  <a:cs typeface="Arial" panose="020B0604020202020204" pitchFamily="34" charset="0"/>
                </a:rPr>
                <a:t>   services at in-network costs</a:t>
              </a:r>
            </a:p>
          </p:txBody>
        </p:sp>
      </p:grpSp>
    </p:spTree>
    <p:extLst>
      <p:ext uri="{BB962C8B-B14F-4D97-AF65-F5344CB8AC3E}">
        <p14:creationId xmlns:p14="http://schemas.microsoft.com/office/powerpoint/2010/main" val="712446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FCEF0">
            <a:alpha val="25250"/>
          </a:srgbClr>
        </a:solidFill>
        <a:effectLst/>
      </p:bgPr>
    </p:bg>
    <p:spTree>
      <p:nvGrpSpPr>
        <p:cNvPr id="1" name="">
          <a:extLst>
            <a:ext uri="{FF2B5EF4-FFF2-40B4-BE49-F238E27FC236}">
              <a16:creationId xmlns:a16="http://schemas.microsoft.com/office/drawing/2014/main" id="{F0B1C55C-3E95-3FC8-8501-EA00FFCBA9DA}"/>
            </a:ext>
          </a:extLst>
        </p:cNvPr>
        <p:cNvGrpSpPr/>
        <p:nvPr/>
      </p:nvGrpSpPr>
      <p:grpSpPr>
        <a:xfrm>
          <a:off x="0" y="0"/>
          <a:ext cx="0" cy="0"/>
          <a:chOff x="0" y="0"/>
          <a:chExt cx="0" cy="0"/>
        </a:xfrm>
      </p:grpSpPr>
      <p:sp>
        <p:nvSpPr>
          <p:cNvPr id="7" name="Slide Number Placeholder 42">
            <a:extLst>
              <a:ext uri="{FF2B5EF4-FFF2-40B4-BE49-F238E27FC236}">
                <a16:creationId xmlns:a16="http://schemas.microsoft.com/office/drawing/2014/main" id="{826CA9AD-24D7-F1B2-9A72-4D0093834BE0}"/>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7</a:t>
            </a:fld>
            <a:endParaRPr lang="en-US" sz="600" dirty="0">
              <a:solidFill>
                <a:schemeClr val="tx1"/>
              </a:solidFill>
              <a:latin typeface="Arial" panose="020B0604020202020204" pitchFamily="34" charset="0"/>
              <a:cs typeface="Arial" panose="020B0604020202020204" pitchFamily="34" charset="0"/>
            </a:endParaRPr>
          </a:p>
        </p:txBody>
      </p:sp>
      <p:sp>
        <p:nvSpPr>
          <p:cNvPr id="14" name="Title 1">
            <a:extLst>
              <a:ext uri="{FF2B5EF4-FFF2-40B4-BE49-F238E27FC236}">
                <a16:creationId xmlns:a16="http://schemas.microsoft.com/office/drawing/2014/main" id="{31F0731A-9986-4D73-474E-C15CD473D24A}"/>
              </a:ext>
            </a:extLst>
          </p:cNvPr>
          <p:cNvSpPr txBox="1">
            <a:spLocks/>
          </p:cNvSpPr>
          <p:nvPr/>
        </p:nvSpPr>
        <p:spPr>
          <a:xfrm>
            <a:off x="827122" y="3800772"/>
            <a:ext cx="5678075" cy="755976"/>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5000" b="1" dirty="0">
                <a:solidFill>
                  <a:srgbClr val="002638"/>
                </a:solidFill>
                <a:latin typeface=""/>
                <a:cs typeface="Arial"/>
              </a:rPr>
              <a:t>Advantage Plans </a:t>
            </a:r>
            <a:r>
              <a:rPr lang="en-US" sz="5000" b="1" dirty="0">
                <a:solidFill>
                  <a:srgbClr val="0085C9"/>
                </a:solidFill>
                <a:latin typeface=""/>
                <a:cs typeface="Arial"/>
              </a:rPr>
              <a:t>at a Glance</a:t>
            </a:r>
            <a:endParaRPr lang="en-US" sz="5000" dirty="0">
              <a:solidFill>
                <a:srgbClr val="0085C9"/>
              </a:solidFill>
              <a:latin typeface=""/>
            </a:endParaRPr>
          </a:p>
        </p:txBody>
      </p:sp>
      <p:sp>
        <p:nvSpPr>
          <p:cNvPr id="10" name="Chevron 9">
            <a:extLst>
              <a:ext uri="{FF2B5EF4-FFF2-40B4-BE49-F238E27FC236}">
                <a16:creationId xmlns:a16="http://schemas.microsoft.com/office/drawing/2014/main" id="{434B6CCC-6BCE-1ACD-CD61-2A39BBCCD403}"/>
              </a:ext>
            </a:extLst>
          </p:cNvPr>
          <p:cNvSpPr/>
          <p:nvPr/>
        </p:nvSpPr>
        <p:spPr>
          <a:xfrm>
            <a:off x="6505197" y="-22274"/>
            <a:ext cx="5678075" cy="6931997"/>
          </a:xfrm>
          <a:prstGeom prst="chevron">
            <a:avLst>
              <a:gd name="adj" fmla="val 28088"/>
            </a:avLst>
          </a:prstGeom>
          <a:solidFill>
            <a:srgbClr val="0092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1" name="Picture 10">
            <a:extLst>
              <a:ext uri="{FF2B5EF4-FFF2-40B4-BE49-F238E27FC236}">
                <a16:creationId xmlns:a16="http://schemas.microsoft.com/office/drawing/2014/main" id="{F90615ED-329F-5276-F56E-516A96E2CBF0}"/>
              </a:ext>
            </a:extLst>
          </p:cNvPr>
          <p:cNvPicPr>
            <a:picLocks/>
          </p:cNvPicPr>
          <p:nvPr/>
        </p:nvPicPr>
        <p:blipFill>
          <a:blip r:embed="rId3" cstate="print">
            <a:extLst>
              <a:ext uri="{28A0092B-C50C-407E-A947-70E740481C1C}">
                <a14:useLocalDpi xmlns:a14="http://schemas.microsoft.com/office/drawing/2010/main" val="0"/>
              </a:ext>
            </a:extLst>
          </a:blip>
          <a:srcRect l="10126" r="35830"/>
          <a:stretch>
            <a:fillRect/>
          </a:stretch>
        </p:blipFill>
        <p:spPr>
          <a:xfrm>
            <a:off x="6078555" y="-45720"/>
            <a:ext cx="5626637" cy="6949440"/>
          </a:xfrm>
          <a:prstGeom prst="chevron">
            <a:avLst>
              <a:gd name="adj" fmla="val 27611"/>
            </a:avLst>
          </a:prstGeom>
        </p:spPr>
      </p:pic>
      <p:sp>
        <p:nvSpPr>
          <p:cNvPr id="3" name="Shape 10">
            <a:extLst>
              <a:ext uri="{FF2B5EF4-FFF2-40B4-BE49-F238E27FC236}">
                <a16:creationId xmlns:a16="http://schemas.microsoft.com/office/drawing/2014/main" id="{5932E159-0698-5CB5-8B6F-3D3FA476434C}"/>
              </a:ext>
            </a:extLst>
          </p:cNvPr>
          <p:cNvSpPr/>
          <p:nvPr/>
        </p:nvSpPr>
        <p:spPr>
          <a:xfrm>
            <a:off x="982378" y="3637494"/>
            <a:ext cx="457200" cy="51344"/>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3295310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99145-30E8-2616-C2DC-8CC1E68F86DF}"/>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D3ABA266-3EB3-78F9-B4D0-561AF8F73CE7}"/>
              </a:ext>
            </a:extLst>
          </p:cNvPr>
          <p:cNvSpPr txBox="1"/>
          <p:nvPr/>
        </p:nvSpPr>
        <p:spPr>
          <a:xfrm>
            <a:off x="1472742" y="1667568"/>
            <a:ext cx="3443549" cy="2646878"/>
          </a:xfrm>
          <a:prstGeom prst="rect">
            <a:avLst/>
          </a:prstGeom>
          <a:noFill/>
        </p:spPr>
        <p:txBody>
          <a:bodyPr wrap="square">
            <a:spAutoFit/>
          </a:bodyPr>
          <a:lstStyle/>
          <a:p>
            <a:pPr>
              <a:spcAft>
                <a:spcPts val="1200"/>
              </a:spcAft>
            </a:pPr>
            <a:r>
              <a:rPr lang="en-US" sz="1400" b="1" dirty="0">
                <a:solidFill>
                  <a:srgbClr val="1882C5"/>
                </a:solidFill>
                <a:latin typeface="Arial" panose="020B0604020202020204" pitchFamily="34" charset="0"/>
                <a:cs typeface="Arial" panose="020B0604020202020204" pitchFamily="34" charset="0"/>
              </a:rPr>
              <a:t>Access</a:t>
            </a:r>
            <a:r>
              <a:rPr lang="en-US" sz="1400" dirty="0">
                <a:solidFill>
                  <a:srgbClr val="128ECE"/>
                </a:solidFill>
                <a:latin typeface="Arial" panose="020B0604020202020204" pitchFamily="34" charset="0"/>
                <a:cs typeface="Arial" panose="020B0604020202020204" pitchFamily="34" charset="0"/>
              </a:rPr>
              <a:t> </a:t>
            </a:r>
            <a:r>
              <a:rPr lang="en-US" sz="1400" dirty="0">
                <a:solidFill>
                  <a:srgbClr val="202830"/>
                </a:solidFill>
                <a:latin typeface="Arial" panose="020B0604020202020204" pitchFamily="34" charset="0"/>
                <a:cs typeface="Arial" panose="020B0604020202020204" pitchFamily="34" charset="0"/>
              </a:rPr>
              <a:t>to nearly 79,000 quality, active providers</a:t>
            </a:r>
            <a:r>
              <a:rPr lang="en-US" sz="1400" baseline="30000" dirty="0">
                <a:solidFill>
                  <a:srgbClr val="202830"/>
                </a:solidFill>
                <a:latin typeface="Arial" panose="020B0604020202020204" pitchFamily="34" charset="0"/>
                <a:cs typeface="Arial" panose="020B0604020202020204" pitchFamily="34" charset="0"/>
              </a:rPr>
              <a:t>1</a:t>
            </a:r>
          </a:p>
          <a:p>
            <a:pPr>
              <a:spcAft>
                <a:spcPts val="1200"/>
              </a:spcAft>
            </a:pPr>
            <a:r>
              <a:rPr lang="en-US" sz="1400" b="1" dirty="0">
                <a:solidFill>
                  <a:srgbClr val="1882C5"/>
                </a:solidFill>
                <a:latin typeface="Arial" panose="020B0604020202020204" pitchFamily="34" charset="0"/>
                <a:cs typeface="Arial" panose="020B0604020202020204" pitchFamily="34" charset="0"/>
              </a:rPr>
              <a:t>Prescription drug coverage </a:t>
            </a:r>
            <a:r>
              <a:rPr lang="en-US" sz="1400" dirty="0">
                <a:solidFill>
                  <a:srgbClr val="202830"/>
                </a:solidFill>
                <a:latin typeface="Arial" panose="020B0604020202020204" pitchFamily="34" charset="0"/>
                <a:cs typeface="Arial" panose="020B0604020202020204" pitchFamily="34" charset="0"/>
              </a:rPr>
              <a:t>included in all but one plan option</a:t>
            </a:r>
            <a:r>
              <a:rPr lang="en-US" sz="1400" baseline="30000" dirty="0">
                <a:solidFill>
                  <a:srgbClr val="202830"/>
                </a:solidFill>
                <a:latin typeface="Arial" panose="020B0604020202020204" pitchFamily="34" charset="0"/>
                <a:cs typeface="Arial" panose="020B0604020202020204" pitchFamily="34" charset="0"/>
              </a:rPr>
              <a:t>2</a:t>
            </a:r>
          </a:p>
          <a:p>
            <a:pPr>
              <a:spcAft>
                <a:spcPts val="1200"/>
              </a:spcAft>
            </a:pPr>
            <a:r>
              <a:rPr lang="en-US" sz="1400" b="1" dirty="0">
                <a:solidFill>
                  <a:srgbClr val="1882C5"/>
                </a:solidFill>
                <a:latin typeface="Arial" panose="020B0604020202020204" pitchFamily="34" charset="0"/>
                <a:cs typeface="Arial" panose="020B0604020202020204" pitchFamily="34" charset="0"/>
              </a:rPr>
              <a:t>Preventive dental services </a:t>
            </a:r>
            <a:r>
              <a:rPr lang="en-US" sz="1400" dirty="0">
                <a:solidFill>
                  <a:srgbClr val="202830"/>
                </a:solidFill>
                <a:latin typeface="Arial" panose="020B0604020202020204" pitchFamily="34" charset="0"/>
                <a:cs typeface="Arial" panose="020B0604020202020204" pitchFamily="34" charset="0"/>
              </a:rPr>
              <a:t>including cleaning, X-rays, dental exams </a:t>
            </a:r>
            <a:br>
              <a:rPr lang="en-US" sz="1400" dirty="0">
                <a:solidFill>
                  <a:srgbClr val="202830"/>
                </a:solidFill>
                <a:latin typeface="Arial" panose="020B0604020202020204" pitchFamily="34" charset="0"/>
                <a:cs typeface="Arial" panose="020B0604020202020204" pitchFamily="34" charset="0"/>
              </a:rPr>
            </a:br>
            <a:r>
              <a:rPr lang="en-US" sz="1400" dirty="0">
                <a:solidFill>
                  <a:srgbClr val="202830"/>
                </a:solidFill>
                <a:latin typeface="Arial" panose="020B0604020202020204" pitchFamily="34" charset="0"/>
                <a:cs typeface="Arial" panose="020B0604020202020204" pitchFamily="34" charset="0"/>
              </a:rPr>
              <a:t>and fluoride</a:t>
            </a:r>
          </a:p>
          <a:p>
            <a:pPr>
              <a:spcAft>
                <a:spcPts val="1200"/>
              </a:spcAft>
            </a:pPr>
            <a:r>
              <a:rPr lang="en-US" sz="1400" b="1" dirty="0">
                <a:solidFill>
                  <a:srgbClr val="1882C5"/>
                </a:solidFill>
                <a:latin typeface="Arial" panose="020B0604020202020204" pitchFamily="34" charset="0"/>
                <a:cs typeface="Arial" panose="020B0604020202020204" pitchFamily="34" charset="0"/>
              </a:rPr>
              <a:t>No-cost </a:t>
            </a:r>
            <a:r>
              <a:rPr lang="en-US" sz="1400" dirty="0">
                <a:solidFill>
                  <a:srgbClr val="202830"/>
                </a:solidFill>
                <a:latin typeface="Arial" panose="020B0604020202020204" pitchFamily="34" charset="0"/>
                <a:cs typeface="Arial" panose="020B0604020202020204" pitchFamily="34" charset="0"/>
              </a:rPr>
              <a:t>routine eye exam</a:t>
            </a:r>
          </a:p>
          <a:p>
            <a:pPr>
              <a:spcAft>
                <a:spcPts val="1200"/>
              </a:spcAft>
            </a:pPr>
            <a:r>
              <a:rPr lang="en-US" sz="1400" b="1" dirty="0">
                <a:solidFill>
                  <a:srgbClr val="1882C5"/>
                </a:solidFill>
                <a:latin typeface="Arial" panose="020B0604020202020204" pitchFamily="34" charset="0"/>
                <a:cs typeface="Arial" panose="020B0604020202020204" pitchFamily="34" charset="0"/>
              </a:rPr>
              <a:t>Hearing aid benefit</a:t>
            </a:r>
            <a:r>
              <a:rPr lang="en-US" sz="1400" baseline="30000" dirty="0">
                <a:solidFill>
                  <a:srgbClr val="202830"/>
                </a:solidFill>
                <a:latin typeface="Arial" panose="020B0604020202020204" pitchFamily="34" charset="0"/>
                <a:cs typeface="Arial" panose="020B0604020202020204" pitchFamily="34" charset="0"/>
              </a:rPr>
              <a:t>3</a:t>
            </a:r>
            <a:r>
              <a:rPr lang="en-US" sz="1400" b="1" baseline="30000" dirty="0">
                <a:solidFill>
                  <a:srgbClr val="202830"/>
                </a:solidFill>
                <a:latin typeface="Arial" panose="020B0604020202020204" pitchFamily="34" charset="0"/>
                <a:cs typeface="Arial" panose="020B0604020202020204" pitchFamily="34" charset="0"/>
              </a:rPr>
              <a:t> </a:t>
            </a:r>
            <a:r>
              <a:rPr lang="en-US" sz="1400" dirty="0">
                <a:solidFill>
                  <a:srgbClr val="202830"/>
                </a:solidFill>
                <a:latin typeface="Arial" panose="020B0604020202020204" pitchFamily="34" charset="0"/>
                <a:cs typeface="Arial" panose="020B0604020202020204" pitchFamily="34" charset="0"/>
              </a:rPr>
              <a:t>through TruHearing</a:t>
            </a:r>
            <a:endParaRPr lang="en-US" sz="1400" baseline="30000" dirty="0">
              <a:solidFill>
                <a:srgbClr val="202830"/>
              </a:solidFill>
            </a:endParaRPr>
          </a:p>
        </p:txBody>
      </p:sp>
      <p:sp>
        <p:nvSpPr>
          <p:cNvPr id="15" name="Rectangle 14">
            <a:extLst>
              <a:ext uri="{FF2B5EF4-FFF2-40B4-BE49-F238E27FC236}">
                <a16:creationId xmlns:a16="http://schemas.microsoft.com/office/drawing/2014/main" id="{4A6D849F-4291-8D37-173B-A1A1D86E19A4}"/>
              </a:ext>
            </a:extLst>
          </p:cNvPr>
          <p:cNvSpPr/>
          <p:nvPr/>
        </p:nvSpPr>
        <p:spPr>
          <a:xfrm>
            <a:off x="0" y="4724195"/>
            <a:ext cx="12192000" cy="624695"/>
          </a:xfrm>
          <a:prstGeom prst="rect">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ABBB1DF2-A33D-7762-442A-8CD7E62AAC64}"/>
              </a:ext>
            </a:extLst>
          </p:cNvPr>
          <p:cNvSpPr txBox="1"/>
          <p:nvPr/>
        </p:nvSpPr>
        <p:spPr>
          <a:xfrm>
            <a:off x="945616" y="4909415"/>
            <a:ext cx="11071400" cy="185037"/>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350" dirty="0">
                <a:solidFill>
                  <a:schemeClr val="bg1"/>
                </a:solidFill>
                <a:latin typeface="Arial"/>
              </a:rPr>
              <a:t>Blue Cross has promoted healthy living for individuals, families and communities across the Great Lakes State for more than 80 years. </a:t>
            </a:r>
          </a:p>
        </p:txBody>
      </p:sp>
      <p:sp>
        <p:nvSpPr>
          <p:cNvPr id="17" name="Rectangle 16">
            <a:extLst>
              <a:ext uri="{FF2B5EF4-FFF2-40B4-BE49-F238E27FC236}">
                <a16:creationId xmlns:a16="http://schemas.microsoft.com/office/drawing/2014/main" id="{EB058542-95EA-6049-FDC2-329DF5DCF7EE}"/>
              </a:ext>
            </a:extLst>
          </p:cNvPr>
          <p:cNvSpPr/>
          <p:nvPr/>
        </p:nvSpPr>
        <p:spPr>
          <a:xfrm>
            <a:off x="-8388" y="4724195"/>
            <a:ext cx="302003" cy="624695"/>
          </a:xfrm>
          <a:prstGeom prst="rect">
            <a:avLst/>
          </a:prstGeom>
          <a:solidFill>
            <a:srgbClr val="7FCE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4F5AE2A-CE42-C011-1B90-59D1628CDD9C}"/>
              </a:ext>
            </a:extLst>
          </p:cNvPr>
          <p:cNvSpPr txBox="1"/>
          <p:nvPr/>
        </p:nvSpPr>
        <p:spPr>
          <a:xfrm>
            <a:off x="949312" y="6132647"/>
            <a:ext cx="7132320" cy="25603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700" b="0" i="0" u="none" strike="noStrike" kern="0" cap="none" spc="0" normalizeH="0" baseline="0" noProof="0" dirty="0">
                <a:ln>
                  <a:noFill/>
                </a:ln>
                <a:solidFill>
                  <a:schemeClr val="bg1">
                    <a:lumMod val="50000"/>
                  </a:schemeClr>
                </a:solidFill>
                <a:effectLst/>
                <a:uLnTx/>
                <a:uFillTx/>
                <a:latin typeface="Arial"/>
              </a:rPr>
              <a:t>*Source: Ready to Help 2026 brochure / MA PPO Active Provider Counts report, July 2025.</a:t>
            </a:r>
          </a:p>
        </p:txBody>
      </p:sp>
      <p:sp>
        <p:nvSpPr>
          <p:cNvPr id="5" name="Shape 5">
            <a:extLst>
              <a:ext uri="{FF2B5EF4-FFF2-40B4-BE49-F238E27FC236}">
                <a16:creationId xmlns:a16="http://schemas.microsoft.com/office/drawing/2014/main" id="{1E7BF489-AD1F-1087-413A-1AABEB91AE6A}"/>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6" name="Text 8">
            <a:extLst>
              <a:ext uri="{FF2B5EF4-FFF2-40B4-BE49-F238E27FC236}">
                <a16:creationId xmlns:a16="http://schemas.microsoft.com/office/drawing/2014/main" id="{6D1CC2F0-970B-A367-F7CF-5D4B2D9460F3}"/>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7" name="Slide Number Placeholder 42">
            <a:extLst>
              <a:ext uri="{FF2B5EF4-FFF2-40B4-BE49-F238E27FC236}">
                <a16:creationId xmlns:a16="http://schemas.microsoft.com/office/drawing/2014/main" id="{49AD7DE5-CC85-5AE6-D150-B2B805A7A923}"/>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8</a:t>
            </a:fld>
            <a:endParaRPr lang="en-US" sz="600" dirty="0">
              <a:solidFill>
                <a:schemeClr val="tx1"/>
              </a:solidFill>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F42019DE-2390-61C3-98B5-5CC75D80875C}"/>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0" name="Text 8">
            <a:extLst>
              <a:ext uri="{FF2B5EF4-FFF2-40B4-BE49-F238E27FC236}">
                <a16:creationId xmlns:a16="http://schemas.microsoft.com/office/drawing/2014/main" id="{FA7D28CC-CE0F-5E28-94AA-CD0E67917017}"/>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1" name="TextBox 10">
            <a:extLst>
              <a:ext uri="{FF2B5EF4-FFF2-40B4-BE49-F238E27FC236}">
                <a16:creationId xmlns:a16="http://schemas.microsoft.com/office/drawing/2014/main" id="{09CBFDFA-553C-414D-966D-5AA75F39BDDF}"/>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1" name="TextBox 20">
            <a:extLst>
              <a:ext uri="{FF2B5EF4-FFF2-40B4-BE49-F238E27FC236}">
                <a16:creationId xmlns:a16="http://schemas.microsoft.com/office/drawing/2014/main" id="{D0E55958-F11E-6417-7056-333914DDE10A}"/>
              </a:ext>
            </a:extLst>
          </p:cNvPr>
          <p:cNvSpPr txBox="1"/>
          <p:nvPr/>
        </p:nvSpPr>
        <p:spPr>
          <a:xfrm>
            <a:off x="898513" y="5644114"/>
            <a:ext cx="6104466" cy="543739"/>
          </a:xfrm>
          <a:prstGeom prst="rect">
            <a:avLst/>
          </a:prstGeom>
          <a:noFill/>
        </p:spPr>
        <p:txBody>
          <a:bodyPr wrap="square">
            <a:spAutoFit/>
          </a:bodyPr>
          <a:lstStyle/>
          <a:p>
            <a:r>
              <a:rPr lang="en-US" sz="800" baseline="30000" dirty="0">
                <a:solidFill>
                  <a:srgbClr val="60646B"/>
                </a:solidFill>
                <a:latin typeface="Arial" panose="020B0604020202020204" pitchFamily="34" charset="0"/>
                <a:cs typeface="Arial" panose="020B0604020202020204" pitchFamily="34" charset="0"/>
              </a:rPr>
              <a:t>1 </a:t>
            </a:r>
            <a:r>
              <a:rPr lang="en-US" sz="800" dirty="0">
                <a:solidFill>
                  <a:srgbClr val="60646B"/>
                </a:solidFill>
                <a:latin typeface="Arial" panose="020B0604020202020204" pitchFamily="34" charset="0"/>
                <a:cs typeface="Arial" panose="020B0604020202020204" pitchFamily="34" charset="0"/>
              </a:rPr>
              <a:t>Blue Cross Blue Shield of Michigan Provider Counts report, June 2026.</a:t>
            </a:r>
          </a:p>
          <a:p>
            <a:r>
              <a:rPr lang="en-US" sz="800" baseline="30000" dirty="0">
                <a:solidFill>
                  <a:srgbClr val="60646B"/>
                </a:solidFill>
                <a:latin typeface="Arial" panose="020B0604020202020204" pitchFamily="34" charset="0"/>
                <a:cs typeface="Arial" panose="020B0604020202020204" pitchFamily="34" charset="0"/>
              </a:rPr>
              <a:t>2 </a:t>
            </a:r>
            <a:r>
              <a:rPr lang="en-US" sz="800" dirty="0">
                <a:solidFill>
                  <a:srgbClr val="60646B"/>
                </a:solidFill>
                <a:latin typeface="Arial" panose="020B0604020202020204" pitchFamily="34" charset="0"/>
                <a:cs typeface="Arial" panose="020B0604020202020204" pitchFamily="34" charset="0"/>
              </a:rPr>
              <a:t>No prescription drug coverage with Elements.</a:t>
            </a:r>
          </a:p>
          <a:p>
            <a:r>
              <a:rPr lang="en-US" sz="800" baseline="30000" dirty="0">
                <a:solidFill>
                  <a:srgbClr val="60646B"/>
                </a:solidFill>
                <a:latin typeface="Arial" panose="020B0604020202020204" pitchFamily="34" charset="0"/>
                <a:cs typeface="Arial" panose="020B0604020202020204" pitchFamily="34" charset="0"/>
              </a:rPr>
              <a:t>3 </a:t>
            </a:r>
            <a:r>
              <a:rPr lang="en-US" sz="800" dirty="0">
                <a:solidFill>
                  <a:srgbClr val="60646B"/>
                </a:solidFill>
                <a:latin typeface="Arial" panose="020B0604020202020204" pitchFamily="34" charset="0"/>
                <a:cs typeface="Arial" panose="020B0604020202020204" pitchFamily="34" charset="0"/>
              </a:rPr>
              <a:t>Hearing aid benefit not available with Essential and Prime Value.</a:t>
            </a:r>
          </a:p>
          <a:p>
            <a:endParaRPr lang="en-US" sz="800" baseline="30000" dirty="0">
              <a:solidFill>
                <a:srgbClr val="60646B"/>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FE99C298-2800-6351-8419-76D0F78C8492}"/>
              </a:ext>
            </a:extLst>
          </p:cNvPr>
          <p:cNvSpPr txBox="1"/>
          <p:nvPr/>
        </p:nvSpPr>
        <p:spPr>
          <a:xfrm>
            <a:off x="6692953" y="1658118"/>
            <a:ext cx="4269136" cy="2923877"/>
          </a:xfrm>
          <a:prstGeom prst="rect">
            <a:avLst/>
          </a:prstGeom>
          <a:noFill/>
        </p:spPr>
        <p:txBody>
          <a:bodyPr wrap="square">
            <a:spAutoFit/>
          </a:bodyPr>
          <a:lstStyle/>
          <a:p>
            <a:pPr>
              <a:spcAft>
                <a:spcPts val="1200"/>
              </a:spcAft>
            </a:pPr>
            <a:r>
              <a:rPr lang="en-US" sz="1400" b="1" dirty="0">
                <a:solidFill>
                  <a:srgbClr val="1882C5"/>
                </a:solidFill>
                <a:latin typeface="Arial" panose="020B0604020202020204" pitchFamily="34" charset="0"/>
                <a:cs typeface="Arial" panose="020B0604020202020204" pitchFamily="34" charset="0"/>
              </a:rPr>
              <a:t>Blue Cross Well-being</a:t>
            </a:r>
            <a:r>
              <a:rPr lang="en-US" sz="1400" b="1" dirty="0">
                <a:solidFill>
                  <a:srgbClr val="1882C5"/>
                </a:solidFill>
              </a:rPr>
              <a:t>℠</a:t>
            </a:r>
            <a:r>
              <a:rPr lang="en-US" sz="1400" dirty="0">
                <a:solidFill>
                  <a:srgbClr val="60646B"/>
                </a:solidFill>
              </a:rPr>
              <a:t>, </a:t>
            </a:r>
            <a:r>
              <a:rPr lang="en-US" sz="1400" dirty="0">
                <a:solidFill>
                  <a:srgbClr val="202830"/>
                </a:solidFill>
              </a:rPr>
              <a:t>online well-being resources</a:t>
            </a:r>
          </a:p>
          <a:p>
            <a:pPr>
              <a:spcAft>
                <a:spcPts val="1200"/>
              </a:spcAft>
            </a:pPr>
            <a:r>
              <a:rPr lang="en-US" sz="1400" b="1" dirty="0">
                <a:solidFill>
                  <a:srgbClr val="1882C5"/>
                </a:solidFill>
                <a:latin typeface="Arial" panose="020B0604020202020204" pitchFamily="34" charset="0"/>
                <a:cs typeface="Arial" panose="020B0604020202020204" pitchFamily="34" charset="0"/>
              </a:rPr>
              <a:t>No-cost </a:t>
            </a:r>
            <a:r>
              <a:rPr lang="en-US" sz="1400" dirty="0">
                <a:solidFill>
                  <a:srgbClr val="202830"/>
                </a:solidFill>
                <a:latin typeface="Arial" panose="020B0604020202020204" pitchFamily="34" charset="0"/>
                <a:cs typeface="Arial" panose="020B0604020202020204" pitchFamily="34" charset="0"/>
              </a:rPr>
              <a:t>PCP office visits</a:t>
            </a:r>
          </a:p>
          <a:p>
            <a:pPr>
              <a:spcAft>
                <a:spcPts val="1200"/>
              </a:spcAft>
            </a:pPr>
            <a:r>
              <a:rPr lang="en-US" sz="1400" b="1" dirty="0">
                <a:solidFill>
                  <a:srgbClr val="1882C5"/>
                </a:solidFill>
                <a:latin typeface="Arial" panose="020B0604020202020204" pitchFamily="34" charset="0"/>
                <a:cs typeface="Arial" panose="020B0604020202020204" pitchFamily="34" charset="0"/>
              </a:rPr>
              <a:t>While traveling</a:t>
            </a:r>
            <a:r>
              <a:rPr lang="en-US" sz="1400" dirty="0">
                <a:solidFill>
                  <a:srgbClr val="60646B"/>
                </a:solidFill>
                <a:latin typeface="Arial" panose="020B0604020202020204" pitchFamily="34" charset="0"/>
                <a:cs typeface="Arial" panose="020B0604020202020204" pitchFamily="34" charset="0"/>
              </a:rPr>
              <a:t>, </a:t>
            </a:r>
            <a:r>
              <a:rPr lang="en-US" sz="1400" dirty="0">
                <a:solidFill>
                  <a:srgbClr val="202830"/>
                </a:solidFill>
                <a:latin typeface="Arial" panose="020B0604020202020204" pitchFamily="34" charset="0"/>
                <a:cs typeface="Arial" panose="020B0604020202020204" pitchFamily="34" charset="0"/>
              </a:rPr>
              <a:t>access worldwide urgent and emergency care or our nationwide network of Blue plan doctors and hospitals with Medicare Advantage PPO and HMO-POS plans</a:t>
            </a:r>
          </a:p>
          <a:p>
            <a:pPr>
              <a:spcAft>
                <a:spcPts val="1200"/>
              </a:spcAft>
            </a:pPr>
            <a:r>
              <a:rPr lang="en-US" sz="1400" b="1" dirty="0">
                <a:solidFill>
                  <a:srgbClr val="1882C5"/>
                </a:solidFill>
                <a:latin typeface="Arial" panose="020B0604020202020204" pitchFamily="34" charset="0"/>
                <a:cs typeface="Arial" panose="020B0604020202020204" pitchFamily="34" charset="0"/>
              </a:rPr>
              <a:t>Your 24/7 online member account </a:t>
            </a:r>
            <a:r>
              <a:rPr lang="en-US" sz="1400" dirty="0">
                <a:solidFill>
                  <a:srgbClr val="202830"/>
                </a:solidFill>
                <a:latin typeface="Arial" panose="020B0604020202020204" pitchFamily="34" charset="0"/>
                <a:cs typeface="Arial" panose="020B0604020202020204" pitchFamily="34" charset="0"/>
              </a:rPr>
              <a:t>connects </a:t>
            </a:r>
            <a:br>
              <a:rPr lang="en-US" sz="1400" dirty="0">
                <a:solidFill>
                  <a:srgbClr val="202830"/>
                </a:solidFill>
                <a:latin typeface="Arial" panose="020B0604020202020204" pitchFamily="34" charset="0"/>
                <a:cs typeface="Arial" panose="020B0604020202020204" pitchFamily="34" charset="0"/>
              </a:rPr>
            </a:br>
            <a:r>
              <a:rPr lang="en-US" sz="1400" dirty="0">
                <a:solidFill>
                  <a:srgbClr val="202830"/>
                </a:solidFill>
                <a:latin typeface="Arial" panose="020B0604020202020204" pitchFamily="34" charset="0"/>
                <a:cs typeface="Arial" panose="020B0604020202020204" pitchFamily="34" charset="0"/>
              </a:rPr>
              <a:t>you to your virtual member ID card, claim documents and the status of prior authentication and referral requests</a:t>
            </a:r>
          </a:p>
        </p:txBody>
      </p:sp>
      <p:pic>
        <p:nvPicPr>
          <p:cNvPr id="9" name="Graphic 8">
            <a:extLst>
              <a:ext uri="{FF2B5EF4-FFF2-40B4-BE49-F238E27FC236}">
                <a16:creationId xmlns:a16="http://schemas.microsoft.com/office/drawing/2014/main" id="{887EC20D-6ACA-8F7D-A8C4-5A15F11823F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14399" y="1702186"/>
            <a:ext cx="371759" cy="386338"/>
          </a:xfrm>
          <a:prstGeom prst="rect">
            <a:avLst/>
          </a:prstGeom>
        </p:spPr>
      </p:pic>
      <p:pic>
        <p:nvPicPr>
          <p:cNvPr id="12" name="Graphic 11">
            <a:extLst>
              <a:ext uri="{FF2B5EF4-FFF2-40B4-BE49-F238E27FC236}">
                <a16:creationId xmlns:a16="http://schemas.microsoft.com/office/drawing/2014/main" id="{6D94F65B-95BC-E7B6-414C-5B71388D65E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14399" y="2304327"/>
            <a:ext cx="340866" cy="340866"/>
          </a:xfrm>
          <a:prstGeom prst="rect">
            <a:avLst/>
          </a:prstGeom>
        </p:spPr>
      </p:pic>
      <p:pic>
        <p:nvPicPr>
          <p:cNvPr id="14" name="Graphic 13">
            <a:extLst>
              <a:ext uri="{FF2B5EF4-FFF2-40B4-BE49-F238E27FC236}">
                <a16:creationId xmlns:a16="http://schemas.microsoft.com/office/drawing/2014/main" id="{61A5812C-71B6-C26F-DEB1-256D5042F7A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42133" y="2906062"/>
            <a:ext cx="347225" cy="343646"/>
          </a:xfrm>
          <a:prstGeom prst="rect">
            <a:avLst/>
          </a:prstGeom>
        </p:spPr>
      </p:pic>
      <p:pic>
        <p:nvPicPr>
          <p:cNvPr id="19" name="Graphic 18">
            <a:extLst>
              <a:ext uri="{FF2B5EF4-FFF2-40B4-BE49-F238E27FC236}">
                <a16:creationId xmlns:a16="http://schemas.microsoft.com/office/drawing/2014/main" id="{EA17F615-EF21-3BA2-5762-1EFE8852554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63599" y="3640483"/>
            <a:ext cx="432519" cy="250406"/>
          </a:xfrm>
          <a:prstGeom prst="rect">
            <a:avLst/>
          </a:prstGeom>
        </p:spPr>
      </p:pic>
      <p:pic>
        <p:nvPicPr>
          <p:cNvPr id="20" name="Graphic 19">
            <a:extLst>
              <a:ext uri="{FF2B5EF4-FFF2-40B4-BE49-F238E27FC236}">
                <a16:creationId xmlns:a16="http://schemas.microsoft.com/office/drawing/2014/main" id="{417184F2-2A67-AD94-A582-D96741D7F1F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74217" y="4027622"/>
            <a:ext cx="226739" cy="313946"/>
          </a:xfrm>
          <a:prstGeom prst="rect">
            <a:avLst/>
          </a:prstGeom>
        </p:spPr>
      </p:pic>
      <p:pic>
        <p:nvPicPr>
          <p:cNvPr id="22" name="Graphic 21">
            <a:extLst>
              <a:ext uri="{FF2B5EF4-FFF2-40B4-BE49-F238E27FC236}">
                <a16:creationId xmlns:a16="http://schemas.microsoft.com/office/drawing/2014/main" id="{382F5257-8314-15F5-D6E5-37F0C57BC99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208570" y="1731987"/>
            <a:ext cx="361167" cy="310378"/>
          </a:xfrm>
          <a:prstGeom prst="rect">
            <a:avLst/>
          </a:prstGeom>
        </p:spPr>
      </p:pic>
      <p:pic>
        <p:nvPicPr>
          <p:cNvPr id="23" name="Graphic 22">
            <a:extLst>
              <a:ext uri="{FF2B5EF4-FFF2-40B4-BE49-F238E27FC236}">
                <a16:creationId xmlns:a16="http://schemas.microsoft.com/office/drawing/2014/main" id="{1E844447-C171-83F1-561E-8A8B8A8A440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37704" y="2213865"/>
            <a:ext cx="376324" cy="357189"/>
          </a:xfrm>
          <a:prstGeom prst="rect">
            <a:avLst/>
          </a:prstGeom>
        </p:spPr>
      </p:pic>
      <p:pic>
        <p:nvPicPr>
          <p:cNvPr id="24" name="Graphic 23">
            <a:extLst>
              <a:ext uri="{FF2B5EF4-FFF2-40B4-BE49-F238E27FC236}">
                <a16:creationId xmlns:a16="http://schemas.microsoft.com/office/drawing/2014/main" id="{AF1F03D6-6795-829A-DF0E-B0114DD782F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233375" y="2710743"/>
            <a:ext cx="380653" cy="329039"/>
          </a:xfrm>
          <a:prstGeom prst="rect">
            <a:avLst/>
          </a:prstGeom>
        </p:spPr>
      </p:pic>
      <p:pic>
        <p:nvPicPr>
          <p:cNvPr id="26" name="Graphic 25">
            <a:extLst>
              <a:ext uri="{FF2B5EF4-FFF2-40B4-BE49-F238E27FC236}">
                <a16:creationId xmlns:a16="http://schemas.microsoft.com/office/drawing/2014/main" id="{43CF740A-C944-347A-E261-50AD2B42B16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262048" y="3691257"/>
            <a:ext cx="323305" cy="264522"/>
          </a:xfrm>
          <a:prstGeom prst="rect">
            <a:avLst/>
          </a:prstGeom>
        </p:spPr>
      </p:pic>
      <p:sp>
        <p:nvSpPr>
          <p:cNvPr id="31" name="TextBox 30">
            <a:extLst>
              <a:ext uri="{FF2B5EF4-FFF2-40B4-BE49-F238E27FC236}">
                <a16:creationId xmlns:a16="http://schemas.microsoft.com/office/drawing/2014/main" id="{D3E46C81-6CFB-B35F-40FD-2DB674AD4DFB}"/>
              </a:ext>
            </a:extLst>
          </p:cNvPr>
          <p:cNvSpPr txBox="1"/>
          <p:nvPr/>
        </p:nvSpPr>
        <p:spPr>
          <a:xfrm>
            <a:off x="981609"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9 reasons to </a:t>
            </a:r>
            <a:r>
              <a:rPr lang="en-US" sz="2800" b="1" dirty="0">
                <a:solidFill>
                  <a:srgbClr val="0085C9"/>
                </a:solidFill>
                <a:latin typeface="Arial"/>
              </a:rPr>
              <a:t>choose Blue Medicare Advantage Plans</a:t>
            </a:r>
          </a:p>
        </p:txBody>
      </p:sp>
      <p:sp>
        <p:nvSpPr>
          <p:cNvPr id="39" name="TextBox 38">
            <a:extLst>
              <a:ext uri="{FF2B5EF4-FFF2-40B4-BE49-F238E27FC236}">
                <a16:creationId xmlns:a16="http://schemas.microsoft.com/office/drawing/2014/main" id="{35B8564F-45BE-B8AF-5E2A-A5326248F540}"/>
              </a:ext>
            </a:extLst>
          </p:cNvPr>
          <p:cNvSpPr txBox="1"/>
          <p:nvPr/>
        </p:nvSpPr>
        <p:spPr>
          <a:xfrm>
            <a:off x="9794975" y="5665236"/>
            <a:ext cx="1238148" cy="82519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202830"/>
                </a:solidFill>
                <a:effectLst/>
                <a:uLnTx/>
                <a:uFillTx/>
                <a:latin typeface="Arial"/>
              </a:rPr>
              <a:t>See our</a:t>
            </a:r>
            <a:r>
              <a:rPr lang="en-US" sz="1050" dirty="0">
                <a:solidFill>
                  <a:srgbClr val="202830"/>
                </a:solidFill>
                <a:latin typeface="Arial"/>
              </a:rPr>
              <a:t> p</a:t>
            </a:r>
            <a:r>
              <a:rPr kumimoji="0" lang="en-US" sz="1050" b="0" i="0" u="none" strike="noStrike" kern="0" cap="none" spc="0" normalizeH="0" baseline="0" noProof="0" dirty="0">
                <a:ln>
                  <a:noFill/>
                </a:ln>
                <a:solidFill>
                  <a:srgbClr val="202830"/>
                </a:solidFill>
                <a:effectLst/>
                <a:uLnTx/>
                <a:uFillTx/>
                <a:latin typeface="Arial"/>
              </a:rPr>
              <a:t>rescription list.</a:t>
            </a:r>
          </a:p>
          <a:p>
            <a:pPr marL="0" marR="0" lvl="0" indent="0" defTabSz="914400" eaLnBrk="1" fontAlgn="auto" latinLnBrk="0" hangingPunct="1">
              <a:lnSpc>
                <a:spcPct val="100000"/>
              </a:lnSpc>
              <a:spcBef>
                <a:spcPts val="0"/>
              </a:spcBef>
              <a:spcAft>
                <a:spcPts val="0"/>
              </a:spcAft>
              <a:buClrTx/>
              <a:buSzTx/>
              <a:buFontTx/>
              <a:buNone/>
              <a:tabLst/>
              <a:defRPr/>
            </a:pPr>
            <a:r>
              <a:rPr lang="en-US" sz="1050" dirty="0">
                <a:solidFill>
                  <a:srgbClr val="FA00AA"/>
                </a:solidFill>
                <a:latin typeface="Arial"/>
              </a:rPr>
              <a:t>&lt;bcbsm.com&gt;</a:t>
            </a:r>
            <a:endParaRPr kumimoji="0" lang="en-US" sz="1050" b="0" i="0" u="none" strike="noStrike" kern="0" cap="none" spc="0" normalizeH="0" baseline="0" noProof="0" dirty="0">
              <a:ln>
                <a:noFill/>
              </a:ln>
              <a:solidFill>
                <a:srgbClr val="FA00AA"/>
              </a:solidFill>
              <a:effectLst/>
              <a:uLnTx/>
              <a:uFillTx/>
              <a:latin typeface="Arial"/>
            </a:endParaRPr>
          </a:p>
        </p:txBody>
      </p:sp>
      <p:sp>
        <p:nvSpPr>
          <p:cNvPr id="42" name="TextBox 41">
            <a:extLst>
              <a:ext uri="{FF2B5EF4-FFF2-40B4-BE49-F238E27FC236}">
                <a16:creationId xmlns:a16="http://schemas.microsoft.com/office/drawing/2014/main" id="{42C1D0C1-F2AC-E407-14E4-57F085F79B5F}"/>
              </a:ext>
            </a:extLst>
          </p:cNvPr>
          <p:cNvSpPr txBox="1"/>
          <p:nvPr/>
        </p:nvSpPr>
        <p:spPr>
          <a:xfrm>
            <a:off x="7266090" y="5673386"/>
            <a:ext cx="1341396" cy="82519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202830"/>
                </a:solidFill>
                <a:effectLst/>
                <a:uLnTx/>
                <a:uFillTx/>
                <a:latin typeface="Arial"/>
              </a:rPr>
              <a:t>See our</a:t>
            </a:r>
            <a:endParaRPr lang="en-US" sz="1050" dirty="0">
              <a:solidFill>
                <a:srgbClr val="202830"/>
              </a:solidFill>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202830"/>
                </a:solidFill>
                <a:effectLst/>
                <a:uLnTx/>
                <a:uFillTx/>
                <a:latin typeface="Arial"/>
              </a:rPr>
              <a:t>doctor network.</a:t>
            </a:r>
          </a:p>
          <a:p>
            <a:pPr marL="0" marR="0" lvl="0" indent="0" defTabSz="914400" eaLnBrk="1" fontAlgn="auto" latinLnBrk="0" hangingPunct="1">
              <a:lnSpc>
                <a:spcPct val="100000"/>
              </a:lnSpc>
              <a:spcBef>
                <a:spcPts val="0"/>
              </a:spcBef>
              <a:spcAft>
                <a:spcPts val="0"/>
              </a:spcAft>
              <a:buClrTx/>
              <a:buSzTx/>
              <a:buFontTx/>
              <a:buNone/>
              <a:tabLst/>
              <a:defRPr/>
            </a:pPr>
            <a:r>
              <a:rPr lang="en-US" sz="1050" dirty="0">
                <a:solidFill>
                  <a:srgbClr val="FA00AA"/>
                </a:solidFill>
                <a:latin typeface="Arial"/>
              </a:rPr>
              <a:t>&lt;bcbsm.com&gt;</a:t>
            </a:r>
            <a:endParaRPr kumimoji="0" lang="en-US" sz="1050" b="0" i="0" u="none" strike="noStrike" kern="0" cap="none" spc="0" normalizeH="0" baseline="0" noProof="0" dirty="0">
              <a:ln>
                <a:noFill/>
              </a:ln>
              <a:solidFill>
                <a:srgbClr val="FA00AA"/>
              </a:solidFill>
              <a:effectLst/>
              <a:uLnTx/>
              <a:uFillTx/>
              <a:latin typeface="Arial"/>
            </a:endParaRPr>
          </a:p>
        </p:txBody>
      </p:sp>
      <p:pic>
        <p:nvPicPr>
          <p:cNvPr id="2" name="Graphic 1">
            <a:extLst>
              <a:ext uri="{FF2B5EF4-FFF2-40B4-BE49-F238E27FC236}">
                <a16:creationId xmlns:a16="http://schemas.microsoft.com/office/drawing/2014/main" id="{403EC511-CDC7-444C-22EC-23120B3C5082}"/>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773000" y="5691810"/>
            <a:ext cx="437361" cy="437361"/>
          </a:xfrm>
          <a:prstGeom prst="rect">
            <a:avLst/>
          </a:prstGeom>
        </p:spPr>
      </p:pic>
      <p:pic>
        <p:nvPicPr>
          <p:cNvPr id="3" name="Graphic 2">
            <a:extLst>
              <a:ext uri="{FF2B5EF4-FFF2-40B4-BE49-F238E27FC236}">
                <a16:creationId xmlns:a16="http://schemas.microsoft.com/office/drawing/2014/main" id="{A5D9EC1C-7BEA-B86D-EF79-ED3661910DB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269121" y="5668575"/>
            <a:ext cx="464072" cy="464072"/>
          </a:xfrm>
          <a:prstGeom prst="rect">
            <a:avLst/>
          </a:prstGeom>
        </p:spPr>
      </p:pic>
    </p:spTree>
    <p:extLst>
      <p:ext uri="{BB962C8B-B14F-4D97-AF65-F5344CB8AC3E}">
        <p14:creationId xmlns:p14="http://schemas.microsoft.com/office/powerpoint/2010/main" val="2584265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AB3D5-B60C-769E-6B11-22AC9FF2264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AE52518-5185-80B6-BDE5-928551F291C2}"/>
              </a:ext>
            </a:extLst>
          </p:cNvPr>
          <p:cNvSpPr txBox="1"/>
          <p:nvPr/>
        </p:nvSpPr>
        <p:spPr>
          <a:xfrm>
            <a:off x="3604087" y="874635"/>
            <a:ext cx="3035808"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22000" b="1" i="0" u="none" strike="noStrike" kern="0" cap="none" spc="0" normalizeH="0" baseline="0" noProof="0" dirty="0">
                <a:ln>
                  <a:noFill/>
                </a:ln>
                <a:solidFill>
                  <a:srgbClr val="1882C5"/>
                </a:solidFill>
                <a:effectLst/>
                <a:uLnTx/>
                <a:uFillTx/>
                <a:latin typeface="Arial"/>
              </a:rPr>
              <a:t>0</a:t>
            </a:r>
          </a:p>
        </p:txBody>
      </p:sp>
      <p:sp>
        <p:nvSpPr>
          <p:cNvPr id="8" name="TextBox 7">
            <a:extLst>
              <a:ext uri="{FF2B5EF4-FFF2-40B4-BE49-F238E27FC236}">
                <a16:creationId xmlns:a16="http://schemas.microsoft.com/office/drawing/2014/main" id="{3DB0A94E-9822-70D9-39FF-A95BA20851E4}"/>
              </a:ext>
            </a:extLst>
          </p:cNvPr>
          <p:cNvSpPr txBox="1"/>
          <p:nvPr/>
        </p:nvSpPr>
        <p:spPr>
          <a:xfrm>
            <a:off x="5272430" y="1636949"/>
            <a:ext cx="3708283" cy="403491"/>
          </a:xfrm>
          <a:prstGeom prst="rect">
            <a:avLst/>
          </a:prstGeom>
          <a:noFill/>
        </p:spPr>
        <p:txBody>
          <a:bodyPr wrap="square" lIns="45720" tIns="18288" rIns="45720" bIns="18288">
            <a:no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1600" b="1" i="0" u="none" strike="noStrike" kern="0" cap="none" spc="0" normalizeH="0" baseline="0" noProof="0" dirty="0">
                <a:ln>
                  <a:noFill/>
                </a:ln>
                <a:solidFill>
                  <a:srgbClr val="1882C5"/>
                </a:solidFill>
                <a:effectLst/>
                <a:uLnTx/>
                <a:uFillTx/>
                <a:latin typeface="Arial"/>
              </a:rPr>
              <a:t>Premiums available statewide</a:t>
            </a:r>
          </a:p>
        </p:txBody>
      </p:sp>
      <p:sp>
        <p:nvSpPr>
          <p:cNvPr id="9" name="TextBox 8">
            <a:extLst>
              <a:ext uri="{FF2B5EF4-FFF2-40B4-BE49-F238E27FC236}">
                <a16:creationId xmlns:a16="http://schemas.microsoft.com/office/drawing/2014/main" id="{4F8691AF-0C6C-8C20-E6B2-841B5308E444}"/>
              </a:ext>
            </a:extLst>
          </p:cNvPr>
          <p:cNvSpPr txBox="1"/>
          <p:nvPr/>
        </p:nvSpPr>
        <p:spPr>
          <a:xfrm>
            <a:off x="5557757" y="1939856"/>
            <a:ext cx="3922775" cy="339441"/>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250" b="0" i="0" u="none" strike="noStrike" kern="0" cap="none" spc="0" normalizeH="0" baseline="0" noProof="0" dirty="0">
                <a:ln>
                  <a:noFill/>
                </a:ln>
                <a:solidFill>
                  <a:srgbClr val="202830"/>
                </a:solidFill>
                <a:effectLst/>
                <a:uLnTx/>
                <a:uFillTx/>
                <a:latin typeface="Arial"/>
              </a:rPr>
              <a:t>Plan availability and rates vary by plan and county.</a:t>
            </a:r>
          </a:p>
        </p:txBody>
      </p:sp>
      <p:sp>
        <p:nvSpPr>
          <p:cNvPr id="13" name="TextBox 12">
            <a:extLst>
              <a:ext uri="{FF2B5EF4-FFF2-40B4-BE49-F238E27FC236}">
                <a16:creationId xmlns:a16="http://schemas.microsoft.com/office/drawing/2014/main" id="{0E072CD1-D350-6AB1-D1F2-D803E84F5A29}"/>
              </a:ext>
            </a:extLst>
          </p:cNvPr>
          <p:cNvSpPr txBox="1"/>
          <p:nvPr/>
        </p:nvSpPr>
        <p:spPr>
          <a:xfrm>
            <a:off x="5272431" y="2386368"/>
            <a:ext cx="3708282" cy="403491"/>
          </a:xfrm>
          <a:prstGeom prst="rect">
            <a:avLst/>
          </a:prstGeom>
          <a:noFill/>
        </p:spPr>
        <p:txBody>
          <a:bodyPr wrap="square" lIns="45720" tIns="18288" rIns="45720" bIns="18288">
            <a:no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1600" b="1" i="0" u="none" strike="noStrike" kern="0" cap="none" spc="0" normalizeH="0" baseline="0" noProof="0" dirty="0">
                <a:ln>
                  <a:noFill/>
                </a:ln>
                <a:solidFill>
                  <a:srgbClr val="1882C5"/>
                </a:solidFill>
                <a:effectLst/>
                <a:uLnTx/>
                <a:uFillTx/>
                <a:latin typeface="Arial"/>
              </a:rPr>
              <a:t>Primary care provider visits</a:t>
            </a:r>
          </a:p>
        </p:txBody>
      </p:sp>
      <p:sp>
        <p:nvSpPr>
          <p:cNvPr id="14" name="TextBox 13">
            <a:extLst>
              <a:ext uri="{FF2B5EF4-FFF2-40B4-BE49-F238E27FC236}">
                <a16:creationId xmlns:a16="http://schemas.microsoft.com/office/drawing/2014/main" id="{F9F3FB4F-30AA-A391-4593-7E1644262838}"/>
              </a:ext>
            </a:extLst>
          </p:cNvPr>
          <p:cNvSpPr txBox="1"/>
          <p:nvPr/>
        </p:nvSpPr>
        <p:spPr>
          <a:xfrm>
            <a:off x="5556058" y="2689275"/>
            <a:ext cx="4681728" cy="512061"/>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250" b="0" i="0" u="none" strike="noStrike" kern="0" cap="none" spc="0" normalizeH="0" baseline="0" noProof="0" dirty="0">
                <a:ln>
                  <a:noFill/>
                </a:ln>
                <a:solidFill>
                  <a:srgbClr val="202830"/>
                </a:solidFill>
                <a:effectLst/>
                <a:uLnTx/>
                <a:uFillTx/>
                <a:latin typeface="Arial"/>
              </a:rPr>
              <a:t>In-network PCP visits for all Medicare Plus Blue PPO plans.</a:t>
            </a:r>
          </a:p>
        </p:txBody>
      </p:sp>
      <p:sp>
        <p:nvSpPr>
          <p:cNvPr id="18" name="TextBox 17">
            <a:extLst>
              <a:ext uri="{FF2B5EF4-FFF2-40B4-BE49-F238E27FC236}">
                <a16:creationId xmlns:a16="http://schemas.microsoft.com/office/drawing/2014/main" id="{7144D75A-7693-8F04-27B7-99E27E5627D2}"/>
              </a:ext>
            </a:extLst>
          </p:cNvPr>
          <p:cNvSpPr txBox="1"/>
          <p:nvPr/>
        </p:nvSpPr>
        <p:spPr>
          <a:xfrm>
            <a:off x="5272431" y="3140349"/>
            <a:ext cx="3035808" cy="384048"/>
          </a:xfrm>
          <a:prstGeom prst="rect">
            <a:avLst/>
          </a:prstGeom>
          <a:noFill/>
        </p:spPr>
        <p:txBody>
          <a:bodyPr wrap="square" lIns="45720" tIns="18288" rIns="45720" bIns="18288">
            <a:no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sz="1600" b="1" i="0" u="none" strike="noStrike" kern="0" cap="none" spc="0" normalizeH="0" baseline="0" noProof="0" dirty="0">
                <a:ln>
                  <a:noFill/>
                </a:ln>
                <a:solidFill>
                  <a:srgbClr val="1882C5"/>
                </a:solidFill>
                <a:effectLst/>
                <a:uLnTx/>
                <a:uFillTx/>
                <a:latin typeface="Arial"/>
              </a:rPr>
              <a:t>Medical deductible options</a:t>
            </a:r>
          </a:p>
        </p:txBody>
      </p:sp>
      <p:sp>
        <p:nvSpPr>
          <p:cNvPr id="19" name="TextBox 18">
            <a:extLst>
              <a:ext uri="{FF2B5EF4-FFF2-40B4-BE49-F238E27FC236}">
                <a16:creationId xmlns:a16="http://schemas.microsoft.com/office/drawing/2014/main" id="{A291993D-AAAF-C732-B91B-362C02D34E84}"/>
              </a:ext>
            </a:extLst>
          </p:cNvPr>
          <p:cNvSpPr txBox="1"/>
          <p:nvPr/>
        </p:nvSpPr>
        <p:spPr>
          <a:xfrm>
            <a:off x="5577840" y="3423813"/>
            <a:ext cx="3035808" cy="41147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250" b="0" i="0" u="none" strike="noStrike" kern="0" cap="none" spc="0" normalizeH="0" baseline="0" noProof="0" dirty="0">
                <a:ln>
                  <a:noFill/>
                </a:ln>
                <a:solidFill>
                  <a:srgbClr val="202830"/>
                </a:solidFill>
                <a:effectLst/>
                <a:uLnTx/>
                <a:uFillTx/>
                <a:latin typeface="Arial"/>
              </a:rPr>
              <a:t>Available on many PPO plan options.</a:t>
            </a:r>
          </a:p>
        </p:txBody>
      </p:sp>
      <p:sp>
        <p:nvSpPr>
          <p:cNvPr id="21" name="TextBox 20">
            <a:extLst>
              <a:ext uri="{FF2B5EF4-FFF2-40B4-BE49-F238E27FC236}">
                <a16:creationId xmlns:a16="http://schemas.microsoft.com/office/drawing/2014/main" id="{3838E9C9-FE88-11E2-63E4-A88645F7C215}"/>
              </a:ext>
            </a:extLst>
          </p:cNvPr>
          <p:cNvSpPr txBox="1"/>
          <p:nvPr/>
        </p:nvSpPr>
        <p:spPr>
          <a:xfrm>
            <a:off x="1211056" y="4089651"/>
            <a:ext cx="438912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650" b="1" i="0" u="none" strike="noStrike" kern="0" cap="none" spc="0" normalizeH="0" baseline="0" noProof="0" dirty="0">
                <a:ln>
                  <a:noFill/>
                </a:ln>
                <a:solidFill>
                  <a:srgbClr val="1882C5"/>
                </a:solidFill>
                <a:effectLst/>
                <a:uLnTx/>
                <a:uFillTx/>
                <a:latin typeface="Arial"/>
              </a:rPr>
              <a:t>Broad network</a:t>
            </a:r>
          </a:p>
        </p:txBody>
      </p:sp>
      <p:sp>
        <p:nvSpPr>
          <p:cNvPr id="22" name="TextBox 21">
            <a:extLst>
              <a:ext uri="{FF2B5EF4-FFF2-40B4-BE49-F238E27FC236}">
                <a16:creationId xmlns:a16="http://schemas.microsoft.com/office/drawing/2014/main" id="{50ECA65E-8473-1F2C-8D9C-92DABF3D24F0}"/>
              </a:ext>
            </a:extLst>
          </p:cNvPr>
          <p:cNvSpPr txBox="1"/>
          <p:nvPr/>
        </p:nvSpPr>
        <p:spPr>
          <a:xfrm>
            <a:off x="1211056" y="4336539"/>
            <a:ext cx="4434840" cy="3200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50" b="0" i="0" u="none" strike="noStrike" kern="0" cap="none" spc="0" normalizeH="0" baseline="0" noProof="0" dirty="0">
                <a:ln>
                  <a:noFill/>
                </a:ln>
                <a:solidFill>
                  <a:srgbClr val="202830"/>
                </a:solidFill>
                <a:effectLst/>
                <a:uLnTx/>
                <a:uFillTx/>
                <a:latin typeface="Arial"/>
              </a:rPr>
              <a:t>Access to Michigan and nationwide provider</a:t>
            </a:r>
            <a:r>
              <a:rPr kumimoji="0" lang="en-US" sz="1450" b="0" i="0" u="none" strike="noStrike" kern="0" cap="none" spc="0" normalizeH="0" baseline="0" noProof="0" dirty="0">
                <a:ln>
                  <a:noFill/>
                </a:ln>
                <a:solidFill>
                  <a:srgbClr val="202830"/>
                </a:solidFill>
                <a:effectLst/>
                <a:uLnTx/>
                <a:uFillTx/>
                <a:latin typeface="Arial"/>
              </a:rPr>
              <a:t>s.</a:t>
            </a:r>
            <a:endParaRPr kumimoji="0" sz="1450" b="0" i="0" u="none" strike="noStrike" kern="0" cap="none" spc="0" normalizeH="0" baseline="0" noProof="0" dirty="0">
              <a:ln>
                <a:noFill/>
              </a:ln>
              <a:solidFill>
                <a:srgbClr val="202830"/>
              </a:solidFill>
              <a:effectLst/>
              <a:uLnTx/>
              <a:uFillTx/>
              <a:latin typeface="Arial"/>
            </a:endParaRPr>
          </a:p>
        </p:txBody>
      </p:sp>
      <p:sp>
        <p:nvSpPr>
          <p:cNvPr id="24" name="TextBox 23">
            <a:extLst>
              <a:ext uri="{FF2B5EF4-FFF2-40B4-BE49-F238E27FC236}">
                <a16:creationId xmlns:a16="http://schemas.microsoft.com/office/drawing/2014/main" id="{3FDDAE7B-0F07-8C23-E5BF-22ACC7680321}"/>
              </a:ext>
            </a:extLst>
          </p:cNvPr>
          <p:cNvSpPr txBox="1"/>
          <p:nvPr/>
        </p:nvSpPr>
        <p:spPr>
          <a:xfrm>
            <a:off x="6058262" y="4089651"/>
            <a:ext cx="438912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650" b="1" i="0" u="none" strike="noStrike" kern="0" cap="none" spc="0" normalizeH="0" baseline="0" noProof="0" dirty="0">
                <a:ln>
                  <a:noFill/>
                </a:ln>
                <a:solidFill>
                  <a:srgbClr val="1882C5"/>
                </a:solidFill>
                <a:effectLst/>
                <a:uLnTx/>
                <a:uFillTx/>
                <a:latin typeface="Arial"/>
              </a:rPr>
              <a:t>Dental, vision and hearing</a:t>
            </a:r>
          </a:p>
        </p:txBody>
      </p:sp>
      <p:sp>
        <p:nvSpPr>
          <p:cNvPr id="25" name="TextBox 24">
            <a:extLst>
              <a:ext uri="{FF2B5EF4-FFF2-40B4-BE49-F238E27FC236}">
                <a16:creationId xmlns:a16="http://schemas.microsoft.com/office/drawing/2014/main" id="{9390DDB1-E3E0-22FF-9848-B9E50389CB98}"/>
              </a:ext>
            </a:extLst>
          </p:cNvPr>
          <p:cNvSpPr txBox="1"/>
          <p:nvPr/>
        </p:nvSpPr>
        <p:spPr>
          <a:xfrm>
            <a:off x="6058262" y="4389174"/>
            <a:ext cx="5120640" cy="267405"/>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50" b="0" i="0" u="none" strike="noStrike" kern="0" cap="none" spc="0" normalizeH="0" baseline="0" noProof="0" dirty="0">
                <a:ln>
                  <a:noFill/>
                </a:ln>
                <a:solidFill>
                  <a:srgbClr val="202830"/>
                </a:solidFill>
                <a:effectLst/>
                <a:uLnTx/>
                <a:uFillTx/>
                <a:latin typeface="Arial"/>
              </a:rPr>
              <a:t>Embedded and optional supplemental benefits vary by plan.</a:t>
            </a:r>
          </a:p>
        </p:txBody>
      </p:sp>
      <p:sp>
        <p:nvSpPr>
          <p:cNvPr id="27" name="TextBox 26">
            <a:extLst>
              <a:ext uri="{FF2B5EF4-FFF2-40B4-BE49-F238E27FC236}">
                <a16:creationId xmlns:a16="http://schemas.microsoft.com/office/drawing/2014/main" id="{6EF4B557-C46D-CA71-1FB3-EE3C06779409}"/>
              </a:ext>
            </a:extLst>
          </p:cNvPr>
          <p:cNvSpPr txBox="1"/>
          <p:nvPr/>
        </p:nvSpPr>
        <p:spPr>
          <a:xfrm>
            <a:off x="1211056" y="5004051"/>
            <a:ext cx="438912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650" b="1" i="0" u="none" strike="noStrike" kern="0" cap="none" spc="0" normalizeH="0" baseline="0" noProof="0" dirty="0">
                <a:ln>
                  <a:noFill/>
                </a:ln>
                <a:solidFill>
                  <a:srgbClr val="1882C5"/>
                </a:solidFill>
                <a:effectLst/>
                <a:uLnTx/>
                <a:uFillTx/>
                <a:latin typeface="Arial"/>
              </a:rPr>
              <a:t>OTC allowance</a:t>
            </a:r>
          </a:p>
        </p:txBody>
      </p:sp>
      <p:sp>
        <p:nvSpPr>
          <p:cNvPr id="28" name="TextBox 27">
            <a:extLst>
              <a:ext uri="{FF2B5EF4-FFF2-40B4-BE49-F238E27FC236}">
                <a16:creationId xmlns:a16="http://schemas.microsoft.com/office/drawing/2014/main" id="{311DEFCE-7E79-9562-270B-07DCC419971C}"/>
              </a:ext>
            </a:extLst>
          </p:cNvPr>
          <p:cNvSpPr txBox="1"/>
          <p:nvPr/>
        </p:nvSpPr>
        <p:spPr>
          <a:xfrm>
            <a:off x="1211056" y="5250939"/>
            <a:ext cx="4434840" cy="3200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50" b="0" i="0" u="none" strike="noStrike" kern="0" cap="none" spc="0" normalizeH="0" baseline="0" noProof="0" dirty="0">
                <a:ln>
                  <a:noFill/>
                </a:ln>
                <a:solidFill>
                  <a:srgbClr val="202830"/>
                </a:solidFill>
                <a:effectLst/>
                <a:uLnTx/>
                <a:uFillTx/>
                <a:latin typeface="Arial"/>
              </a:rPr>
              <a:t>Quarterly Advantage Dollars on select plans.</a:t>
            </a:r>
          </a:p>
        </p:txBody>
      </p:sp>
      <p:sp>
        <p:nvSpPr>
          <p:cNvPr id="30" name="TextBox 29">
            <a:extLst>
              <a:ext uri="{FF2B5EF4-FFF2-40B4-BE49-F238E27FC236}">
                <a16:creationId xmlns:a16="http://schemas.microsoft.com/office/drawing/2014/main" id="{AE4BC613-B573-F8EC-EAE6-694515F5F080}"/>
              </a:ext>
            </a:extLst>
          </p:cNvPr>
          <p:cNvSpPr txBox="1"/>
          <p:nvPr/>
        </p:nvSpPr>
        <p:spPr>
          <a:xfrm>
            <a:off x="6058262" y="5004051"/>
            <a:ext cx="438912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650" b="1" i="0" u="none" strike="noStrike" kern="0" cap="none" spc="0" normalizeH="0" baseline="0" noProof="0" dirty="0">
                <a:ln>
                  <a:noFill/>
                </a:ln>
                <a:solidFill>
                  <a:srgbClr val="1882C5"/>
                </a:solidFill>
                <a:effectLst/>
                <a:uLnTx/>
                <a:uFillTx/>
                <a:latin typeface="Arial"/>
              </a:rPr>
              <a:t>Travel support</a:t>
            </a:r>
          </a:p>
        </p:txBody>
      </p:sp>
      <p:sp>
        <p:nvSpPr>
          <p:cNvPr id="31" name="TextBox 30">
            <a:extLst>
              <a:ext uri="{FF2B5EF4-FFF2-40B4-BE49-F238E27FC236}">
                <a16:creationId xmlns:a16="http://schemas.microsoft.com/office/drawing/2014/main" id="{D5D671FE-0BD4-16AC-18AE-09D8A6484ECB}"/>
              </a:ext>
            </a:extLst>
          </p:cNvPr>
          <p:cNvSpPr txBox="1"/>
          <p:nvPr/>
        </p:nvSpPr>
        <p:spPr>
          <a:xfrm>
            <a:off x="6058262" y="5284446"/>
            <a:ext cx="5699760" cy="28653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50" b="0" i="0" u="none" strike="noStrike" kern="0" cap="none" spc="0" normalizeH="0" baseline="0" noProof="0" dirty="0">
                <a:ln>
                  <a:noFill/>
                </a:ln>
                <a:solidFill>
                  <a:srgbClr val="202830"/>
                </a:solidFill>
                <a:effectLst/>
                <a:uLnTx/>
                <a:uFillTx/>
                <a:latin typeface="Arial"/>
              </a:rPr>
              <a:t>Worldwide emergency, urgent care and emergency transportation.</a:t>
            </a:r>
          </a:p>
        </p:txBody>
      </p:sp>
      <p:sp>
        <p:nvSpPr>
          <p:cNvPr id="41" name="object 6">
            <a:extLst>
              <a:ext uri="{FF2B5EF4-FFF2-40B4-BE49-F238E27FC236}">
                <a16:creationId xmlns:a16="http://schemas.microsoft.com/office/drawing/2014/main" id="{E860B4E3-5A41-E05D-6F4B-53F4AFDB5FBE}"/>
              </a:ext>
            </a:extLst>
          </p:cNvPr>
          <p:cNvSpPr txBox="1"/>
          <p:nvPr/>
        </p:nvSpPr>
        <p:spPr>
          <a:xfrm>
            <a:off x="1011869" y="6040478"/>
            <a:ext cx="12876891" cy="212879"/>
          </a:xfrm>
          <a:prstGeom prst="rect">
            <a:avLst/>
          </a:prstGeom>
        </p:spPr>
        <p:txBody>
          <a:bodyPr vert="horz" wrap="square" lIns="0" tIns="12700" rIns="0" bIns="0" rtlCol="0">
            <a:spAutoFit/>
          </a:bodyPr>
          <a:lstStyle/>
          <a:p>
            <a:pPr marL="12700" marR="1391285" lvl="0" indent="0" algn="just" defTabSz="914400" eaLnBrk="1" fontAlgn="auto" latinLnBrk="0" hangingPunct="1">
              <a:lnSpc>
                <a:spcPct val="100000"/>
              </a:lnSpc>
              <a:spcBef>
                <a:spcPts val="1090"/>
              </a:spcBef>
              <a:spcAft>
                <a:spcPts val="0"/>
              </a:spcAft>
              <a:buClrTx/>
              <a:buSzTx/>
              <a:buFontTx/>
              <a:buNone/>
              <a:tabLst/>
              <a:defRPr/>
            </a:pPr>
            <a:r>
              <a:rPr kumimoji="0" sz="650" b="0" i="0" u="none" strike="noStrike" kern="0" cap="none" spc="0" normalizeH="0" baseline="0" noProof="0" dirty="0">
                <a:ln>
                  <a:noFill/>
                </a:ln>
                <a:solidFill>
                  <a:schemeClr val="bg1">
                    <a:lumMod val="50000"/>
                  </a:schemeClr>
                </a:solidFill>
                <a:effectLst/>
                <a:uLnTx/>
                <a:uFillTx/>
                <a:latin typeface="Arial"/>
                <a:cs typeface="Arial"/>
              </a:rPr>
              <a:t>Blue</a:t>
            </a:r>
            <a:r>
              <a:rPr kumimoji="0" sz="650" b="0" i="0" u="none" strike="noStrike" kern="0" cap="none" spc="-20"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Cross</a:t>
            </a:r>
            <a:r>
              <a:rPr kumimoji="0" sz="650" b="0" i="0" u="none" strike="noStrike" kern="0" cap="none" spc="-2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Blue</a:t>
            </a:r>
            <a:r>
              <a:rPr kumimoji="0" sz="650" b="0" i="0" u="none" strike="noStrike" kern="0" cap="none" spc="-1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Shield</a:t>
            </a:r>
            <a:r>
              <a:rPr kumimoji="0" sz="650" b="0" i="0" u="none" strike="noStrike" kern="0" cap="none" spc="-2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of</a:t>
            </a:r>
            <a:r>
              <a:rPr kumimoji="0" sz="650" b="0" i="0" u="none" strike="noStrike" kern="0" cap="none" spc="-10"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Michigan</a:t>
            </a:r>
            <a:r>
              <a:rPr kumimoji="0" sz="650" b="0" i="0" u="none" strike="noStrike" kern="0" cap="none" spc="-1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and</a:t>
            </a:r>
            <a:r>
              <a:rPr kumimoji="0" sz="650" b="0" i="0" u="none" strike="noStrike" kern="0" cap="none" spc="-1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Blue</a:t>
            </a:r>
            <a:r>
              <a:rPr kumimoji="0" sz="650" b="0" i="0" u="none" strike="noStrike" kern="0" cap="none" spc="-2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Care</a:t>
            </a:r>
            <a:r>
              <a:rPr kumimoji="0" sz="650" b="0" i="0" u="none" strike="noStrike" kern="0" cap="none" spc="-10"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Network are</a:t>
            </a:r>
            <a:r>
              <a:rPr kumimoji="0" sz="650" b="0" i="0" u="none" strike="noStrike" kern="0" cap="none" spc="-1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nonprofit</a:t>
            </a:r>
            <a:r>
              <a:rPr kumimoji="0" sz="650" b="0" i="0" u="none" strike="noStrike" kern="0" cap="none" spc="-40"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corporations</a:t>
            </a:r>
            <a:r>
              <a:rPr kumimoji="0" sz="650" b="0" i="0" u="none" strike="noStrike" kern="0" cap="none" spc="-40"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and</a:t>
            </a:r>
            <a:r>
              <a:rPr kumimoji="0" sz="650" b="0" i="0" u="none" strike="noStrike" kern="0" cap="none" spc="-2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independent</a:t>
            </a:r>
            <a:r>
              <a:rPr kumimoji="0" sz="650" b="0" i="0" u="none" strike="noStrike" kern="0" cap="none" spc="-40"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licensees</a:t>
            </a:r>
            <a:r>
              <a:rPr kumimoji="0" sz="650" b="0" i="0" u="none" strike="noStrike" kern="0" cap="none" spc="-50"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of</a:t>
            </a:r>
            <a:r>
              <a:rPr kumimoji="0" sz="650" b="0" i="0" u="none" strike="noStrike" kern="0" cap="none" spc="-15" normalizeH="0" baseline="0" noProof="0" dirty="0">
                <a:ln>
                  <a:noFill/>
                </a:ln>
                <a:solidFill>
                  <a:schemeClr val="bg1">
                    <a:lumMod val="50000"/>
                  </a:schemeClr>
                </a:solidFill>
                <a:effectLst/>
                <a:uLnTx/>
                <a:uFillTx/>
                <a:latin typeface="Arial"/>
                <a:cs typeface="Arial"/>
              </a:rPr>
              <a:t> </a:t>
            </a:r>
            <a:r>
              <a:rPr kumimoji="0" sz="650" b="0" i="0" u="none" strike="noStrike" kern="0" cap="none" spc="-25" normalizeH="0" baseline="0" noProof="0" dirty="0">
                <a:ln>
                  <a:noFill/>
                </a:ln>
                <a:solidFill>
                  <a:schemeClr val="bg1">
                    <a:lumMod val="50000"/>
                  </a:schemeClr>
                </a:solidFill>
                <a:effectLst/>
                <a:uLnTx/>
                <a:uFillTx/>
                <a:latin typeface="Arial"/>
                <a:cs typeface="Arial"/>
              </a:rPr>
              <a:t>the </a:t>
            </a:r>
            <a:r>
              <a:rPr kumimoji="0" sz="650" b="0" i="0" u="none" strike="noStrike" kern="0" cap="none" spc="0" normalizeH="0" baseline="0" noProof="0" dirty="0">
                <a:ln>
                  <a:noFill/>
                </a:ln>
                <a:solidFill>
                  <a:schemeClr val="bg1">
                    <a:lumMod val="50000"/>
                  </a:schemeClr>
                </a:solidFill>
                <a:effectLst/>
                <a:uLnTx/>
                <a:uFillTx/>
                <a:latin typeface="Arial"/>
                <a:cs typeface="Arial"/>
              </a:rPr>
              <a:t>Blue</a:t>
            </a:r>
            <a:r>
              <a:rPr kumimoji="0" sz="650" b="0" i="0" u="none" strike="noStrike" kern="0" cap="none" spc="-1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Cross</a:t>
            </a:r>
            <a:r>
              <a:rPr kumimoji="0" sz="650" b="0" i="0" u="none" strike="noStrike" kern="0" cap="none" spc="-2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and</a:t>
            </a:r>
            <a:r>
              <a:rPr kumimoji="0" sz="650" b="0" i="0" u="none" strike="noStrike" kern="0" cap="none" spc="-10"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Blue</a:t>
            </a:r>
            <a:r>
              <a:rPr kumimoji="0" sz="650" b="0" i="0" u="none" strike="noStrike" kern="0" cap="none" spc="-15" normalizeH="0" baseline="0" noProof="0" dirty="0">
                <a:ln>
                  <a:noFill/>
                </a:ln>
                <a:solidFill>
                  <a:schemeClr val="bg1">
                    <a:lumMod val="50000"/>
                  </a:schemeClr>
                </a:solidFill>
                <a:effectLst/>
                <a:uLnTx/>
                <a:uFillTx/>
                <a:latin typeface="Arial"/>
                <a:cs typeface="Arial"/>
              </a:rPr>
              <a:t> </a:t>
            </a:r>
            <a:r>
              <a:rPr kumimoji="0" sz="650" b="0" i="0" u="none" strike="noStrike" kern="0" cap="none" spc="0" normalizeH="0" baseline="0" noProof="0" dirty="0">
                <a:ln>
                  <a:noFill/>
                </a:ln>
                <a:solidFill>
                  <a:schemeClr val="bg1">
                    <a:lumMod val="50000"/>
                  </a:schemeClr>
                </a:solidFill>
                <a:effectLst/>
                <a:uLnTx/>
                <a:uFillTx/>
                <a:latin typeface="Arial"/>
                <a:cs typeface="Arial"/>
              </a:rPr>
              <a:t>Shield</a:t>
            </a:r>
            <a:r>
              <a:rPr kumimoji="0" sz="650" b="0" i="0" u="none" strike="noStrike" kern="0" cap="none" spc="-20" normalizeH="0" baseline="0" noProof="0" dirty="0">
                <a:ln>
                  <a:noFill/>
                </a:ln>
                <a:solidFill>
                  <a:schemeClr val="bg1">
                    <a:lumMod val="50000"/>
                  </a:schemeClr>
                </a:solidFill>
                <a:effectLst/>
                <a:uLnTx/>
                <a:uFillTx/>
                <a:latin typeface="Arial"/>
                <a:cs typeface="Arial"/>
              </a:rPr>
              <a:t> </a:t>
            </a:r>
            <a:r>
              <a:rPr kumimoji="0" sz="650" b="0" i="0" u="none" strike="noStrike" kern="0" cap="none" spc="-10" normalizeH="0" baseline="0" noProof="0" dirty="0">
                <a:ln>
                  <a:noFill/>
                </a:ln>
                <a:solidFill>
                  <a:schemeClr val="bg1">
                    <a:lumMod val="50000"/>
                  </a:schemeClr>
                </a:solidFill>
                <a:effectLst/>
                <a:uLnTx/>
                <a:uFillTx/>
                <a:latin typeface="Arial"/>
                <a:cs typeface="Arial"/>
              </a:rPr>
              <a:t>Association.</a:t>
            </a:r>
            <a:endParaRPr kumimoji="0" sz="650" b="0" i="0" u="none" strike="noStrike" kern="0" cap="none" spc="0" normalizeH="0" baseline="0" noProof="0" dirty="0">
              <a:ln>
                <a:noFill/>
              </a:ln>
              <a:solidFill>
                <a:schemeClr val="bg1">
                  <a:lumMod val="50000"/>
                </a:schemeClr>
              </a:solidFill>
              <a:effectLst/>
              <a:uLnTx/>
              <a:uFillTx/>
              <a:latin typeface="Arial"/>
              <a:cs typeface="Arial"/>
            </a:endParaRPr>
          </a:p>
          <a:p>
            <a:pPr marL="12700" marR="1196975" lvl="0" indent="0" algn="just" defTabSz="914400" eaLnBrk="1" fontAlgn="auto" latinLnBrk="0" hangingPunct="1">
              <a:lnSpc>
                <a:spcPct val="100000"/>
              </a:lnSpc>
              <a:spcBef>
                <a:spcPts val="0"/>
              </a:spcBef>
              <a:spcAft>
                <a:spcPts val="0"/>
              </a:spcAft>
              <a:buClrTx/>
              <a:buSzTx/>
              <a:buFontTx/>
              <a:buNone/>
              <a:tabLst/>
              <a:defRPr/>
            </a:pPr>
            <a:r>
              <a:rPr kumimoji="0" lang="en-US" sz="650" b="0" i="0" u="none" strike="noStrike" kern="0" cap="none" spc="0" normalizeH="0" baseline="0" noProof="0" dirty="0">
                <a:ln>
                  <a:noFill/>
                </a:ln>
                <a:solidFill>
                  <a:schemeClr val="bg1">
                    <a:lumMod val="50000"/>
                  </a:schemeClr>
                </a:solidFill>
                <a:effectLst/>
                <a:uLnTx/>
                <a:uFillTx/>
                <a:latin typeface="Arial"/>
                <a:cs typeface="Arial"/>
              </a:rPr>
              <a:t>TruHearing®</a:t>
            </a:r>
            <a:r>
              <a:rPr kumimoji="0" lang="en-US" sz="650" b="0" i="0" u="none" strike="noStrike" kern="0" cap="none" spc="-2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is</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an</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independent</a:t>
            </a:r>
            <a:r>
              <a:rPr kumimoji="0" lang="en-US" sz="650" b="0" i="0" u="none" strike="noStrike" kern="0" cap="none" spc="-4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company</a:t>
            </a:r>
            <a:r>
              <a:rPr kumimoji="0" lang="en-US" sz="650" b="0" i="0" u="none" strike="noStrike" kern="0" cap="none" spc="-3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that</a:t>
            </a:r>
            <a:r>
              <a:rPr kumimoji="0" lang="en-US" sz="650" b="0" i="0" u="none" strike="noStrike" kern="0" cap="none" spc="-3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contracts</a:t>
            </a:r>
            <a:r>
              <a:rPr kumimoji="0" lang="en-US" sz="650" b="0" i="0" u="none" strike="noStrike" kern="0" cap="none" spc="-3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with</a:t>
            </a:r>
            <a:r>
              <a:rPr kumimoji="0" lang="en-US" sz="650" b="0" i="0" u="none" strike="noStrike" kern="0" cap="none" spc="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Blue Cross</a:t>
            </a:r>
            <a:r>
              <a:rPr kumimoji="0" lang="en-US" sz="650" b="0" i="0" u="none" strike="noStrike" kern="0" cap="none" spc="-1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Blue</a:t>
            </a:r>
            <a:r>
              <a:rPr kumimoji="0" lang="en-US" sz="650" b="0" i="0" u="none" strike="noStrike" kern="0" cap="none" spc="-2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Shield</a:t>
            </a:r>
            <a:r>
              <a:rPr kumimoji="0" lang="en-US" sz="650" b="0" i="0" u="none" strike="noStrike" kern="0" cap="none" spc="-3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of</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Michigan</a:t>
            </a:r>
            <a:r>
              <a:rPr kumimoji="0" lang="en-US" sz="650" b="0" i="0" u="none" strike="noStrike" kern="0" cap="none" spc="-2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and</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Blue</a:t>
            </a:r>
            <a:r>
              <a:rPr kumimoji="0" lang="en-US" sz="650" b="0" i="0" u="none" strike="noStrike" kern="0" cap="none" spc="-2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Care</a:t>
            </a:r>
            <a:r>
              <a:rPr kumimoji="0" lang="en-US" sz="650" b="0" i="0" u="none" strike="noStrike" kern="0" cap="none" spc="-2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Network</a:t>
            </a:r>
            <a:r>
              <a:rPr kumimoji="0" lang="en-US" sz="650" b="0" i="0" u="none" strike="noStrike" kern="0" cap="none" spc="26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25" normalizeH="0" baseline="0" noProof="0" dirty="0">
                <a:ln>
                  <a:noFill/>
                </a:ln>
                <a:solidFill>
                  <a:schemeClr val="bg1">
                    <a:lumMod val="50000"/>
                  </a:schemeClr>
                </a:solidFill>
                <a:effectLst/>
                <a:uLnTx/>
                <a:uFillTx/>
                <a:latin typeface="Arial"/>
                <a:cs typeface="Arial"/>
              </a:rPr>
              <a:t>to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offer</a:t>
            </a:r>
            <a:r>
              <a:rPr kumimoji="0" lang="en-US" sz="650" b="0" i="0" u="none" strike="noStrike" kern="0" cap="none" spc="-2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supplemental</a:t>
            </a:r>
            <a:r>
              <a:rPr kumimoji="0" lang="en-US" sz="650" b="0" i="0" u="none" strike="noStrike" kern="0" cap="none" spc="-5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hearing</a:t>
            </a:r>
            <a:r>
              <a:rPr kumimoji="0" lang="en-US" sz="650" b="0" i="0" u="none" strike="noStrike" kern="0" cap="none" spc="-2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benefits</a:t>
            </a:r>
            <a:r>
              <a:rPr kumimoji="0" lang="en-US" sz="650" b="0" i="0" u="none" strike="noStrike" kern="0" cap="none" spc="-3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for</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certain</a:t>
            </a:r>
            <a:r>
              <a:rPr kumimoji="0" lang="en-US" sz="650" b="0" i="0" u="none" strike="noStrike" kern="0" cap="none" spc="-3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plans.</a:t>
            </a:r>
            <a:r>
              <a:rPr kumimoji="0" lang="en-US" sz="650" b="0" i="0" u="none" strike="noStrike" kern="0" cap="none" spc="-3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All</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content</a:t>
            </a:r>
            <a:r>
              <a:rPr kumimoji="0" lang="en-US" sz="650" b="0" i="0" u="none" strike="noStrike" kern="0" cap="none" spc="-3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©2026</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TruHearing,</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Inc.</a:t>
            </a:r>
            <a:r>
              <a:rPr kumimoji="0" lang="en-US" sz="650" b="0" i="0" u="none" strike="noStrike" kern="0" cap="none" spc="-2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All</a:t>
            </a:r>
            <a:r>
              <a:rPr kumimoji="0" lang="en-US" sz="650" b="0" i="0" u="none" strike="noStrike" kern="0" cap="none" spc="-2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Rights</a:t>
            </a:r>
            <a:r>
              <a:rPr kumimoji="0" lang="en-US" sz="650" b="0" i="0" u="none" strike="noStrike" kern="0" cap="none" spc="-2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Reserved.</a:t>
            </a:r>
            <a:r>
              <a:rPr kumimoji="0" lang="en-US" sz="650" b="0" i="0" u="none" strike="noStrike" kern="0" cap="none" spc="-1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10" normalizeH="0" baseline="0" noProof="0" dirty="0">
                <a:ln>
                  <a:noFill/>
                </a:ln>
                <a:solidFill>
                  <a:schemeClr val="bg1">
                    <a:lumMod val="50000"/>
                  </a:schemeClr>
                </a:solidFill>
                <a:effectLst/>
                <a:uLnTx/>
                <a:uFillTx/>
                <a:latin typeface="Arial"/>
                <a:cs typeface="Arial"/>
              </a:rPr>
              <a:t>TruHearing®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is</a:t>
            </a:r>
            <a:r>
              <a:rPr kumimoji="0" lang="en-US" sz="650" b="0" i="0" u="none" strike="noStrike" kern="0" cap="none" spc="-2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a</a:t>
            </a:r>
            <a:r>
              <a:rPr kumimoji="0" lang="en-US" sz="650" b="0" i="0" u="none" strike="noStrike" kern="0" cap="none" spc="-2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registered</a:t>
            </a:r>
            <a:r>
              <a:rPr kumimoji="0" lang="en-US" sz="650" b="0" i="0" u="none" strike="noStrike" kern="0" cap="none" spc="-3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trademark</a:t>
            </a:r>
            <a:r>
              <a:rPr kumimoji="0" lang="en-US" sz="650" b="0" i="0" u="none" strike="noStrike" kern="0" cap="none" spc="-45"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of</a:t>
            </a:r>
            <a:r>
              <a:rPr kumimoji="0" lang="en-US" sz="650" b="0" i="0" u="none" strike="noStrike" kern="0" cap="none" spc="-10" normalizeH="0" baseline="0" noProof="0" dirty="0">
                <a:ln>
                  <a:noFill/>
                </a:ln>
                <a:solidFill>
                  <a:schemeClr val="bg1">
                    <a:lumMod val="50000"/>
                  </a:schemeClr>
                </a:solidFill>
                <a:effectLst/>
                <a:uLnTx/>
                <a:uFillTx/>
                <a:latin typeface="Arial"/>
                <a:cs typeface="Arial"/>
              </a:rPr>
              <a:t> </a:t>
            </a:r>
            <a:r>
              <a:rPr kumimoji="0" lang="en-US" sz="650" b="0" i="0" u="none" strike="noStrike" kern="0" cap="none" spc="0" normalizeH="0" baseline="0" noProof="0" dirty="0">
                <a:ln>
                  <a:noFill/>
                </a:ln>
                <a:solidFill>
                  <a:schemeClr val="bg1">
                    <a:lumMod val="50000"/>
                  </a:schemeClr>
                </a:solidFill>
                <a:effectLst/>
                <a:uLnTx/>
                <a:uFillTx/>
                <a:latin typeface="Arial"/>
                <a:cs typeface="Arial"/>
              </a:rPr>
              <a:t>TruHearing,</a:t>
            </a:r>
            <a:r>
              <a:rPr kumimoji="0" lang="en-US" sz="650" b="0" i="0" u="none" strike="noStrike" kern="0" cap="none" spc="-20" normalizeH="0" baseline="0" noProof="0" dirty="0">
                <a:ln>
                  <a:noFill/>
                </a:ln>
                <a:solidFill>
                  <a:schemeClr val="bg1">
                    <a:lumMod val="50000"/>
                  </a:schemeClr>
                </a:solidFill>
                <a:effectLst/>
                <a:uLnTx/>
                <a:uFillTx/>
                <a:latin typeface="Arial"/>
                <a:cs typeface="Arial"/>
              </a:rPr>
              <a:t> Inc.</a:t>
            </a:r>
            <a:endParaRPr kumimoji="0" lang="en-US" sz="650" b="0" i="0" u="none" strike="noStrike" kern="0" cap="none" spc="0" normalizeH="0" baseline="0" noProof="0" dirty="0">
              <a:ln>
                <a:noFill/>
              </a:ln>
              <a:solidFill>
                <a:schemeClr val="bg1">
                  <a:lumMod val="50000"/>
                </a:schemeClr>
              </a:solidFill>
              <a:effectLst/>
              <a:uLnTx/>
              <a:uFillTx/>
              <a:latin typeface="Arial"/>
              <a:cs typeface="Arial"/>
            </a:endParaRPr>
          </a:p>
        </p:txBody>
      </p:sp>
      <p:sp>
        <p:nvSpPr>
          <p:cNvPr id="34" name="Shape 5">
            <a:extLst>
              <a:ext uri="{FF2B5EF4-FFF2-40B4-BE49-F238E27FC236}">
                <a16:creationId xmlns:a16="http://schemas.microsoft.com/office/drawing/2014/main" id="{96979F5E-9803-6721-1C4D-9EE535835700}"/>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35" name="Text 8">
            <a:extLst>
              <a:ext uri="{FF2B5EF4-FFF2-40B4-BE49-F238E27FC236}">
                <a16:creationId xmlns:a16="http://schemas.microsoft.com/office/drawing/2014/main" id="{D3766211-C93C-F1C1-37C4-260527DE27E2}"/>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36" name="Slide Number Placeholder 42">
            <a:extLst>
              <a:ext uri="{FF2B5EF4-FFF2-40B4-BE49-F238E27FC236}">
                <a16:creationId xmlns:a16="http://schemas.microsoft.com/office/drawing/2014/main" id="{79686E69-05A3-5736-70D2-CF4327B5BADD}"/>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9</a:t>
            </a:fld>
            <a:endParaRPr lang="en-US" sz="600" dirty="0">
              <a:solidFill>
                <a:schemeClr val="tx1"/>
              </a:solidFill>
              <a:latin typeface="Arial" panose="020B0604020202020204" pitchFamily="34" charset="0"/>
              <a:cs typeface="Arial" panose="020B0604020202020204" pitchFamily="34" charset="0"/>
            </a:endParaRPr>
          </a:p>
        </p:txBody>
      </p:sp>
      <p:sp>
        <p:nvSpPr>
          <p:cNvPr id="37" name="Shape 5">
            <a:extLst>
              <a:ext uri="{FF2B5EF4-FFF2-40B4-BE49-F238E27FC236}">
                <a16:creationId xmlns:a16="http://schemas.microsoft.com/office/drawing/2014/main" id="{B8469CA1-DB87-DB08-B261-6E68A64B6D37}"/>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8" name="Text 8">
            <a:extLst>
              <a:ext uri="{FF2B5EF4-FFF2-40B4-BE49-F238E27FC236}">
                <a16:creationId xmlns:a16="http://schemas.microsoft.com/office/drawing/2014/main" id="{BFB297B9-06C0-D943-3B2C-8BC5181CB8A0}"/>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9" name="TextBox 38">
            <a:extLst>
              <a:ext uri="{FF2B5EF4-FFF2-40B4-BE49-F238E27FC236}">
                <a16:creationId xmlns:a16="http://schemas.microsoft.com/office/drawing/2014/main" id="{69D39AAB-3330-F268-AB86-A3DFC3375215}"/>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4" name="TextBox 3">
            <a:extLst>
              <a:ext uri="{FF2B5EF4-FFF2-40B4-BE49-F238E27FC236}">
                <a16:creationId xmlns:a16="http://schemas.microsoft.com/office/drawing/2014/main" id="{165216C5-1467-D202-802B-C262A9F89A30}"/>
              </a:ext>
            </a:extLst>
          </p:cNvPr>
          <p:cNvSpPr txBox="1"/>
          <p:nvPr/>
        </p:nvSpPr>
        <p:spPr>
          <a:xfrm>
            <a:off x="3003804" y="1205234"/>
            <a:ext cx="713232" cy="1323439"/>
          </a:xfrm>
          <a:prstGeom prst="rect">
            <a:avLst/>
          </a:prstGeom>
          <a:noFill/>
        </p:spPr>
        <p:txBody>
          <a:bodyPr wrap="square">
            <a:spAutoFit/>
          </a:bodyPr>
          <a:lstStyle/>
          <a:p>
            <a:r>
              <a:rPr kumimoji="0" lang="en-US" sz="8000" b="1" i="0" u="none" strike="noStrike" kern="0" cap="none" spc="0" normalizeH="0" baseline="0" noProof="0" dirty="0">
                <a:ln>
                  <a:noFill/>
                </a:ln>
                <a:solidFill>
                  <a:srgbClr val="1882C5"/>
                </a:solidFill>
                <a:effectLst/>
                <a:uLnTx/>
                <a:uFillTx/>
                <a:latin typeface="Arial"/>
              </a:rPr>
              <a:t>$</a:t>
            </a:r>
            <a:endParaRPr lang="en-US" sz="8000" dirty="0">
              <a:solidFill>
                <a:srgbClr val="1882C5"/>
              </a:solidFill>
            </a:endParaRPr>
          </a:p>
        </p:txBody>
      </p:sp>
      <p:sp>
        <p:nvSpPr>
          <p:cNvPr id="32" name="TextBox 31">
            <a:extLst>
              <a:ext uri="{FF2B5EF4-FFF2-40B4-BE49-F238E27FC236}">
                <a16:creationId xmlns:a16="http://schemas.microsoft.com/office/drawing/2014/main" id="{26E6B866-2E3D-5ECC-292E-FA81FB9717F4}"/>
              </a:ext>
            </a:extLst>
          </p:cNvPr>
          <p:cNvSpPr txBox="1"/>
          <p:nvPr/>
        </p:nvSpPr>
        <p:spPr>
          <a:xfrm>
            <a:off x="981609"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Blue Cross Medicare Advantage plans </a:t>
            </a:r>
            <a:r>
              <a:rPr lang="en-US" sz="2800" b="1" dirty="0">
                <a:solidFill>
                  <a:srgbClr val="0085C9"/>
                </a:solidFill>
                <a:latin typeface="Arial"/>
              </a:rPr>
              <a:t>at a glance</a:t>
            </a:r>
          </a:p>
        </p:txBody>
      </p:sp>
      <p:sp>
        <p:nvSpPr>
          <p:cNvPr id="6" name="TextBox 5">
            <a:extLst>
              <a:ext uri="{FF2B5EF4-FFF2-40B4-BE49-F238E27FC236}">
                <a16:creationId xmlns:a16="http://schemas.microsoft.com/office/drawing/2014/main" id="{33B3B29E-B969-2768-03FC-5AF439C211F0}"/>
              </a:ext>
            </a:extLst>
          </p:cNvPr>
          <p:cNvSpPr txBox="1"/>
          <p:nvPr/>
        </p:nvSpPr>
        <p:spPr>
          <a:xfrm>
            <a:off x="-168797" y="5773452"/>
            <a:ext cx="2361331" cy="230832"/>
          </a:xfrm>
          <a:prstGeom prst="rect">
            <a:avLst/>
          </a:prstGeom>
          <a:noFill/>
        </p:spPr>
        <p:txBody>
          <a:bodyPr wrap="square">
            <a:spAutoFit/>
          </a:bodyPr>
          <a:lstStyle/>
          <a:p>
            <a:pPr marL="1108075" marR="0" lvl="0" indent="0" algn="l" defTabSz="914400" eaLnBrk="1" fontAlgn="auto" latinLnBrk="0" hangingPunct="1">
              <a:lnSpc>
                <a:spcPct val="100000"/>
              </a:lnSpc>
              <a:spcBef>
                <a:spcPts val="100"/>
              </a:spcBef>
              <a:spcAft>
                <a:spcPts val="0"/>
              </a:spcAft>
              <a:buClrTx/>
              <a:buSzTx/>
              <a:buFontTx/>
              <a:buNone/>
              <a:tabLst/>
              <a:defRPr/>
            </a:pPr>
            <a:r>
              <a:rPr kumimoji="0" lang="en-US" sz="900" b="0" i="0" u="none" strike="noStrike" kern="0" cap="none" spc="0" normalizeH="0" baseline="0" noProof="0" dirty="0">
                <a:ln>
                  <a:noFill/>
                </a:ln>
                <a:solidFill>
                  <a:schemeClr val="bg1">
                    <a:lumMod val="50000"/>
                  </a:schemeClr>
                </a:solidFill>
                <a:effectLst/>
                <a:uLnTx/>
                <a:uFillTx/>
                <a:latin typeface="Arial"/>
                <a:cs typeface="Arial"/>
              </a:rPr>
              <a:t>*Excludes</a:t>
            </a:r>
            <a:r>
              <a:rPr kumimoji="0" lang="en-US" sz="900" b="0" i="0" u="none" strike="noStrike" kern="0" cap="none" spc="-50" normalizeH="0" baseline="0" noProof="0" dirty="0">
                <a:ln>
                  <a:noFill/>
                </a:ln>
                <a:solidFill>
                  <a:schemeClr val="bg1">
                    <a:lumMod val="50000"/>
                  </a:schemeClr>
                </a:solidFill>
                <a:effectLst/>
                <a:uLnTx/>
                <a:uFillTx/>
                <a:latin typeface="Arial"/>
                <a:cs typeface="Arial"/>
              </a:rPr>
              <a:t> </a:t>
            </a:r>
            <a:r>
              <a:rPr kumimoji="0" lang="en-US" sz="900" b="0" i="0" u="none" strike="noStrike" kern="0" cap="none" spc="-10" normalizeH="0" baseline="0" noProof="0" dirty="0">
                <a:ln>
                  <a:noFill/>
                </a:ln>
                <a:solidFill>
                  <a:schemeClr val="bg1">
                    <a:lumMod val="50000"/>
                  </a:schemeClr>
                </a:solidFill>
                <a:effectLst/>
                <a:uLnTx/>
                <a:uFillTx/>
                <a:latin typeface="Arial"/>
                <a:cs typeface="Arial"/>
              </a:rPr>
              <a:t>Essential</a:t>
            </a:r>
            <a:endParaRPr kumimoji="0" lang="en-US" sz="900" b="0" i="0" u="none" strike="noStrike" kern="0" cap="none" spc="0" normalizeH="0" baseline="0" noProof="0" dirty="0">
              <a:ln>
                <a:noFill/>
              </a:ln>
              <a:solidFill>
                <a:schemeClr val="bg1">
                  <a:lumMod val="50000"/>
                </a:schemeClr>
              </a:solidFill>
              <a:effectLst/>
              <a:uLnTx/>
              <a:uFillTx/>
              <a:latin typeface="Arial"/>
              <a:cs typeface="Arial"/>
            </a:endParaRPr>
          </a:p>
        </p:txBody>
      </p:sp>
      <p:sp>
        <p:nvSpPr>
          <p:cNvPr id="2" name="Shape 10">
            <a:extLst>
              <a:ext uri="{FF2B5EF4-FFF2-40B4-BE49-F238E27FC236}">
                <a16:creationId xmlns:a16="http://schemas.microsoft.com/office/drawing/2014/main" id="{6005C9EE-7AB1-88DD-FACF-87B8732B20CA}"/>
              </a:ext>
            </a:extLst>
          </p:cNvPr>
          <p:cNvSpPr/>
          <p:nvPr/>
        </p:nvSpPr>
        <p:spPr>
          <a:xfrm rot="5400000">
            <a:off x="814803" y="4328143"/>
            <a:ext cx="457200" cy="51344"/>
          </a:xfrm>
          <a:prstGeom prst="roundRect">
            <a:avLst/>
          </a:prstGeom>
          <a:solidFill>
            <a:srgbClr val="C3A77A"/>
          </a:solidFill>
          <a:ln/>
        </p:spPr>
        <p:txBody>
          <a:bodyPr/>
          <a:lstStyle/>
          <a:p>
            <a:endParaRPr lang="en-US" sz="1867" dirty="0"/>
          </a:p>
        </p:txBody>
      </p:sp>
      <p:sp>
        <p:nvSpPr>
          <p:cNvPr id="3" name="Shape 10">
            <a:extLst>
              <a:ext uri="{FF2B5EF4-FFF2-40B4-BE49-F238E27FC236}">
                <a16:creationId xmlns:a16="http://schemas.microsoft.com/office/drawing/2014/main" id="{3FD7DD49-00F0-13DC-0B4B-D6AC267A770E}"/>
              </a:ext>
            </a:extLst>
          </p:cNvPr>
          <p:cNvSpPr/>
          <p:nvPr/>
        </p:nvSpPr>
        <p:spPr>
          <a:xfrm rot="5400000">
            <a:off x="814803" y="5229291"/>
            <a:ext cx="457200" cy="51344"/>
          </a:xfrm>
          <a:prstGeom prst="roundRect">
            <a:avLst/>
          </a:prstGeom>
          <a:solidFill>
            <a:srgbClr val="C3A77A"/>
          </a:solidFill>
          <a:ln/>
        </p:spPr>
        <p:txBody>
          <a:bodyPr/>
          <a:lstStyle/>
          <a:p>
            <a:endParaRPr lang="en-US" sz="1867" dirty="0"/>
          </a:p>
        </p:txBody>
      </p:sp>
      <p:sp>
        <p:nvSpPr>
          <p:cNvPr id="5" name="Shape 10">
            <a:extLst>
              <a:ext uri="{FF2B5EF4-FFF2-40B4-BE49-F238E27FC236}">
                <a16:creationId xmlns:a16="http://schemas.microsoft.com/office/drawing/2014/main" id="{9A728D22-B7F3-9140-A1A5-ED2FE4E63788}"/>
              </a:ext>
            </a:extLst>
          </p:cNvPr>
          <p:cNvSpPr/>
          <p:nvPr/>
        </p:nvSpPr>
        <p:spPr>
          <a:xfrm rot="5400000">
            <a:off x="5651846" y="4328143"/>
            <a:ext cx="457200" cy="51344"/>
          </a:xfrm>
          <a:prstGeom prst="roundRect">
            <a:avLst/>
          </a:prstGeom>
          <a:solidFill>
            <a:srgbClr val="C3A77A"/>
          </a:solidFill>
          <a:ln/>
        </p:spPr>
        <p:txBody>
          <a:bodyPr/>
          <a:lstStyle/>
          <a:p>
            <a:endParaRPr lang="en-US" sz="1867" dirty="0"/>
          </a:p>
        </p:txBody>
      </p:sp>
      <p:sp>
        <p:nvSpPr>
          <p:cNvPr id="10" name="Shape 10">
            <a:extLst>
              <a:ext uri="{FF2B5EF4-FFF2-40B4-BE49-F238E27FC236}">
                <a16:creationId xmlns:a16="http://schemas.microsoft.com/office/drawing/2014/main" id="{9F70CE77-B808-B34E-71B0-BBA6D2DCB316}"/>
              </a:ext>
            </a:extLst>
          </p:cNvPr>
          <p:cNvSpPr/>
          <p:nvPr/>
        </p:nvSpPr>
        <p:spPr>
          <a:xfrm rot="5400000">
            <a:off x="5651846" y="5229291"/>
            <a:ext cx="457200" cy="51344"/>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4091420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E12A761A-6A0B-D0F4-334B-79789FA909DD}"/>
              </a:ext>
            </a:extLst>
          </p:cNvPr>
          <p:cNvSpPr/>
          <p:nvPr/>
        </p:nvSpPr>
        <p:spPr>
          <a:xfrm>
            <a:off x="-101600" y="4509366"/>
            <a:ext cx="12334240" cy="704999"/>
          </a:xfrm>
          <a:prstGeom prst="rect">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rgbClr val="1882C5"/>
              </a:solidFill>
            </a:endParaRPr>
          </a:p>
        </p:txBody>
      </p:sp>
      <p:sp>
        <p:nvSpPr>
          <p:cNvPr id="7" name="TextBox 6"/>
          <p:cNvSpPr txBox="1"/>
          <p:nvPr/>
        </p:nvSpPr>
        <p:spPr>
          <a:xfrm>
            <a:off x="946187" y="1740043"/>
            <a:ext cx="3081528"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$0</a:t>
            </a:r>
          </a:p>
        </p:txBody>
      </p:sp>
      <p:sp>
        <p:nvSpPr>
          <p:cNvPr id="8" name="TextBox 7"/>
          <p:cNvSpPr txBox="1"/>
          <p:nvPr/>
        </p:nvSpPr>
        <p:spPr>
          <a:xfrm>
            <a:off x="946187" y="2645296"/>
            <a:ext cx="2300479" cy="36989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600" b="1" i="0" u="none" strike="noStrike" kern="0" cap="none" spc="0" normalizeH="0" baseline="0" noProof="0" dirty="0">
                <a:ln>
                  <a:noFill/>
                </a:ln>
                <a:solidFill>
                  <a:srgbClr val="002638"/>
                </a:solidFill>
                <a:effectLst/>
                <a:uLnTx/>
                <a:uFillTx/>
                <a:latin typeface="Arial"/>
              </a:rPr>
              <a:t>Tier 1 preferred generic copay</a:t>
            </a:r>
          </a:p>
        </p:txBody>
      </p:sp>
      <p:sp>
        <p:nvSpPr>
          <p:cNvPr id="9" name="TextBox 8"/>
          <p:cNvSpPr txBox="1"/>
          <p:nvPr/>
        </p:nvSpPr>
        <p:spPr>
          <a:xfrm>
            <a:off x="946187" y="3242922"/>
            <a:ext cx="3081528" cy="59435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srgbClr val="202830"/>
                </a:solidFill>
                <a:effectLst/>
                <a:uLnTx/>
                <a:uFillTx/>
                <a:latin typeface="Arial"/>
              </a:rPr>
              <a:t>When using a preferred pharmacy; exclusions vary by plan.</a:t>
            </a:r>
          </a:p>
        </p:txBody>
      </p:sp>
      <p:sp>
        <p:nvSpPr>
          <p:cNvPr id="12" name="TextBox 11"/>
          <p:cNvSpPr txBox="1"/>
          <p:nvPr/>
        </p:nvSpPr>
        <p:spPr>
          <a:xfrm>
            <a:off x="4512347" y="1740043"/>
            <a:ext cx="3081528"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$0</a:t>
            </a:r>
          </a:p>
        </p:txBody>
      </p:sp>
      <p:sp>
        <p:nvSpPr>
          <p:cNvPr id="13" name="TextBox 12"/>
          <p:cNvSpPr txBox="1"/>
          <p:nvPr/>
        </p:nvSpPr>
        <p:spPr>
          <a:xfrm>
            <a:off x="4512347" y="2645296"/>
            <a:ext cx="2849119" cy="3840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2638"/>
                </a:solidFill>
                <a:effectLst/>
                <a:uLnTx/>
                <a:uFillTx/>
                <a:latin typeface="Arial"/>
              </a:rPr>
              <a:t>100</a:t>
            </a:r>
            <a:r>
              <a:rPr kumimoji="0" sz="1600" b="1" i="0" u="none" strike="noStrike" kern="0" cap="none" spc="0" normalizeH="0" baseline="0" noProof="0" dirty="0">
                <a:ln>
                  <a:noFill/>
                </a:ln>
                <a:solidFill>
                  <a:srgbClr val="002638"/>
                </a:solidFill>
                <a:effectLst/>
                <a:uLnTx/>
                <a:uFillTx/>
                <a:latin typeface="Arial"/>
              </a:rPr>
              <a:t>-day Tier 1</a:t>
            </a:r>
            <a:r>
              <a:rPr kumimoji="0" lang="en-US" sz="1600" b="1" i="0" u="none" strike="noStrike" kern="0" cap="none" spc="0" normalizeH="0" baseline="0" noProof="0" dirty="0">
                <a:ln>
                  <a:noFill/>
                </a:ln>
                <a:solidFill>
                  <a:srgbClr val="002638"/>
                </a:solidFill>
                <a:effectLst/>
                <a:uLnTx/>
                <a:uFillTx/>
                <a:latin typeface="Arial"/>
              </a:rPr>
              <a:t> and 90-day Tier 2</a:t>
            </a:r>
            <a:r>
              <a:rPr kumimoji="0" sz="1600" b="1" i="0" u="none" strike="noStrike" kern="0" cap="none" spc="0" normalizeH="0" baseline="0" noProof="0" dirty="0">
                <a:ln>
                  <a:noFill/>
                </a:ln>
                <a:solidFill>
                  <a:srgbClr val="002638"/>
                </a:solidFill>
                <a:effectLst/>
                <a:uLnTx/>
                <a:uFillTx/>
                <a:latin typeface="Arial"/>
              </a:rPr>
              <a:t> </a:t>
            </a:r>
            <a:r>
              <a:rPr kumimoji="0" lang="en-US" sz="1600" b="1" i="0" u="none" strike="noStrike" kern="0" cap="none" spc="0" normalizeH="0" baseline="0" noProof="0" dirty="0">
                <a:ln>
                  <a:noFill/>
                </a:ln>
                <a:solidFill>
                  <a:srgbClr val="002638"/>
                </a:solidFill>
                <a:effectLst/>
                <a:uLnTx/>
                <a:uFillTx/>
                <a:latin typeface="Arial"/>
              </a:rPr>
              <a:t>supply</a:t>
            </a:r>
            <a:endParaRPr kumimoji="0" sz="1600" b="1" i="0" u="none" strike="sngStrike" kern="0" cap="none" spc="0" normalizeH="0" baseline="0" noProof="0" dirty="0">
              <a:ln>
                <a:noFill/>
              </a:ln>
              <a:solidFill>
                <a:srgbClr val="002638"/>
              </a:solidFill>
              <a:effectLst/>
              <a:uLnTx/>
              <a:uFillTx/>
              <a:latin typeface="Arial"/>
            </a:endParaRPr>
          </a:p>
        </p:txBody>
      </p:sp>
      <p:sp>
        <p:nvSpPr>
          <p:cNvPr id="14" name="TextBox 13"/>
          <p:cNvSpPr txBox="1"/>
          <p:nvPr/>
        </p:nvSpPr>
        <p:spPr>
          <a:xfrm>
            <a:off x="4512347" y="3242922"/>
            <a:ext cx="2789683" cy="3840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300" b="0" i="0" u="none" strike="noStrike" kern="0" cap="none" spc="0" normalizeH="0" baseline="0" noProof="0" dirty="0">
                <a:ln>
                  <a:noFill/>
                </a:ln>
                <a:solidFill>
                  <a:srgbClr val="202830"/>
                </a:solidFill>
                <a:effectLst/>
                <a:uLnTx/>
                <a:uFillTx/>
                <a:latin typeface="Arial"/>
              </a:rPr>
              <a:t>Available on most plans at a preferred pharmacy.</a:t>
            </a:r>
          </a:p>
        </p:txBody>
      </p:sp>
      <p:sp>
        <p:nvSpPr>
          <p:cNvPr id="17" name="TextBox 16"/>
          <p:cNvSpPr txBox="1"/>
          <p:nvPr/>
        </p:nvSpPr>
        <p:spPr>
          <a:xfrm>
            <a:off x="8257032" y="1740043"/>
            <a:ext cx="3081528" cy="438912"/>
          </a:xfrm>
          <a:prstGeom prst="rect">
            <a:avLst/>
          </a:prstGeom>
          <a:noFill/>
        </p:spPr>
        <p:txBody>
          <a:bodyPr wrap="square" lIns="45720" tIns="18288" rIns="45720" bIns="18288" anchor="t">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62</a:t>
            </a:r>
            <a:r>
              <a:rPr kumimoji="0" sz="4800" b="1" i="0" u="none" strike="noStrike" kern="0" cap="none" spc="0" normalizeH="0" baseline="0" noProof="0" dirty="0">
                <a:ln>
                  <a:noFill/>
                </a:ln>
                <a:solidFill>
                  <a:srgbClr val="1882C5"/>
                </a:solidFill>
                <a:effectLst/>
                <a:uLnTx/>
                <a:uFillTx/>
                <a:latin typeface="Arial"/>
              </a:rPr>
              <a:t>K+</a:t>
            </a:r>
          </a:p>
        </p:txBody>
      </p:sp>
      <p:sp>
        <p:nvSpPr>
          <p:cNvPr id="18" name="TextBox 17"/>
          <p:cNvSpPr txBox="1"/>
          <p:nvPr/>
        </p:nvSpPr>
        <p:spPr>
          <a:xfrm>
            <a:off x="8169948" y="2645296"/>
            <a:ext cx="2849119"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600" b="1" i="0" u="none" strike="noStrike" kern="0" cap="none" spc="0" normalizeH="0" baseline="0" noProof="0" dirty="0">
                <a:ln>
                  <a:noFill/>
                </a:ln>
                <a:solidFill>
                  <a:srgbClr val="002638"/>
                </a:solidFill>
                <a:effectLst/>
                <a:uLnTx/>
                <a:uFillTx/>
                <a:latin typeface="Arial"/>
              </a:rPr>
              <a:t>network pharmacies nationally</a:t>
            </a:r>
          </a:p>
        </p:txBody>
      </p:sp>
      <p:sp>
        <p:nvSpPr>
          <p:cNvPr id="19" name="TextBox 18"/>
          <p:cNvSpPr txBox="1"/>
          <p:nvPr/>
        </p:nvSpPr>
        <p:spPr>
          <a:xfrm>
            <a:off x="8169948" y="3242922"/>
            <a:ext cx="3081528" cy="59435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300" b="0" i="0" u="none" strike="noStrike" kern="0" cap="none" spc="0" normalizeH="0" baseline="0" noProof="0" dirty="0">
                <a:ln>
                  <a:noFill/>
                </a:ln>
                <a:solidFill>
                  <a:srgbClr val="202830"/>
                </a:solidFill>
                <a:effectLst/>
                <a:uLnTx/>
                <a:uFillTx/>
                <a:latin typeface="Arial"/>
              </a:rPr>
              <a:t>Members can choose preferred pharmacies to save money.</a:t>
            </a:r>
          </a:p>
        </p:txBody>
      </p:sp>
      <p:sp>
        <p:nvSpPr>
          <p:cNvPr id="21" name="TextBox 20"/>
          <p:cNvSpPr txBox="1"/>
          <p:nvPr/>
        </p:nvSpPr>
        <p:spPr>
          <a:xfrm>
            <a:off x="1600200" y="4693991"/>
            <a:ext cx="8869680" cy="347472"/>
          </a:xfrm>
          <a:prstGeom prst="rect">
            <a:avLst/>
          </a:prstGeom>
          <a:noFill/>
        </p:spPr>
        <p:txBody>
          <a:bodyPr wrap="square" lIns="45720" tIns="18288" rIns="45720" bIns="18288" anchor="t">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chemeClr val="bg1"/>
                </a:solidFill>
                <a:effectLst/>
                <a:uLnTx/>
                <a:uFillTx/>
                <a:latin typeface="Arial"/>
              </a:rPr>
              <a:t>One drug list (formulary) across all plans* </a:t>
            </a:r>
          </a:p>
        </p:txBody>
      </p:sp>
      <p:sp>
        <p:nvSpPr>
          <p:cNvPr id="23" name="TextBox 22"/>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33" name="object 10">
            <a:extLst>
              <a:ext uri="{FF2B5EF4-FFF2-40B4-BE49-F238E27FC236}">
                <a16:creationId xmlns:a16="http://schemas.microsoft.com/office/drawing/2014/main" id="{D47F5609-1D9B-3E73-ED1D-58E19583F934}"/>
              </a:ext>
            </a:extLst>
          </p:cNvPr>
          <p:cNvSpPr txBox="1"/>
          <p:nvPr/>
        </p:nvSpPr>
        <p:spPr>
          <a:xfrm>
            <a:off x="981609" y="5637590"/>
            <a:ext cx="9102852" cy="382156"/>
          </a:xfrm>
          <a:prstGeom prst="rect">
            <a:avLst/>
          </a:prstGeom>
        </p:spPr>
        <p:txBody>
          <a:bodyPr vert="horz" wrap="square" lIns="0" tIns="12700" rIns="0" bIns="0" rtlCol="0">
            <a:spAutoFit/>
          </a:bodyPr>
          <a:lstStyle/>
          <a:p>
            <a:pPr marL="12700" marR="0" lvl="0" indent="0" defTabSz="914400" eaLnBrk="1" fontAlgn="auto" latinLnBrk="0" hangingPunct="1">
              <a:spcBef>
                <a:spcPts val="100"/>
              </a:spcBef>
              <a:spcAft>
                <a:spcPts val="0"/>
              </a:spcAft>
              <a:buClrTx/>
              <a:buSzTx/>
              <a:buFontTx/>
              <a:buNone/>
              <a:tabLst/>
              <a:defRPr/>
            </a:pP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*Excludes</a:t>
            </a:r>
            <a:r>
              <a:rPr kumimoji="0" sz="800" b="0" i="0" u="none" strike="noStrike" kern="0" cap="none" spc="-55" normalizeH="0" baseline="0" noProof="0" dirty="0">
                <a:ln>
                  <a:noFill/>
                </a:ln>
                <a:solidFill>
                  <a:schemeClr val="tx1">
                    <a:lumMod val="50000"/>
                    <a:lumOff val="50000"/>
                  </a:schemeClr>
                </a:solidFill>
                <a:effectLst/>
                <a:uLnTx/>
                <a:uFillTx/>
                <a:latin typeface="Arial"/>
                <a:cs typeface="Arial"/>
              </a:rPr>
              <a:t> </a:t>
            </a:r>
            <a:r>
              <a:rPr kumimoji="0" sz="800" b="0" i="0" u="none" strike="noStrike" kern="0" cap="none" spc="-20" normalizeH="0" baseline="0" noProof="0" dirty="0">
                <a:ln>
                  <a:noFill/>
                </a:ln>
                <a:solidFill>
                  <a:schemeClr val="tx1">
                    <a:lumMod val="50000"/>
                    <a:lumOff val="50000"/>
                  </a:schemeClr>
                </a:solidFill>
                <a:effectLst/>
                <a:uLnTx/>
                <a:uFillTx/>
                <a:latin typeface="Arial"/>
                <a:cs typeface="Arial"/>
              </a:rPr>
              <a:t>Value</a:t>
            </a:r>
            <a:endParaRPr kumimoji="0" sz="800" b="0" i="0" u="none" strike="noStrike" kern="0" cap="none" spc="0" normalizeH="0" baseline="0" noProof="0" dirty="0">
              <a:ln>
                <a:noFill/>
              </a:ln>
              <a:solidFill>
                <a:schemeClr val="tx1">
                  <a:lumMod val="50000"/>
                  <a:lumOff val="50000"/>
                </a:schemeClr>
              </a:solidFill>
              <a:effectLst/>
              <a:uLnTx/>
              <a:uFillTx/>
              <a:latin typeface="Arial"/>
              <a:cs typeface="Arial"/>
            </a:endParaRPr>
          </a:p>
          <a:p>
            <a:pPr marL="12700" marR="5080" lvl="0" indent="0" defTabSz="914400" eaLnBrk="1" fontAlgn="auto" latinLnBrk="0" hangingPunct="1">
              <a:spcBef>
                <a:spcPts val="5"/>
              </a:spcBef>
              <a:spcAft>
                <a:spcPts val="0"/>
              </a:spcAft>
              <a:buClrTx/>
              <a:buSzTx/>
              <a:buFontTx/>
              <a:buNone/>
              <a:tabLst/>
              <a:defRPr/>
            </a:pP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See</a:t>
            </a:r>
            <a:r>
              <a:rPr kumimoji="0" sz="800" b="0" i="0" u="none" strike="noStrike" kern="0" cap="none" spc="-20" normalizeH="0" baseline="0" noProof="0" dirty="0">
                <a:ln>
                  <a:noFill/>
                </a:ln>
                <a:solidFill>
                  <a:schemeClr val="tx1">
                    <a:lumMod val="50000"/>
                    <a:lumOff val="50000"/>
                  </a:schemeClr>
                </a:solidFill>
                <a:effectLst/>
                <a:uLnTx/>
                <a:uFillTx/>
                <a:latin typeface="Arial"/>
                <a:cs typeface="Arial"/>
              </a:rPr>
              <a:t> </a:t>
            </a: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the</a:t>
            </a:r>
            <a:r>
              <a:rPr kumimoji="0" sz="800" b="0" i="0" u="none" strike="noStrike" kern="0" cap="none" spc="-10" normalizeH="0" baseline="0" noProof="0" dirty="0">
                <a:ln>
                  <a:noFill/>
                </a:ln>
                <a:solidFill>
                  <a:schemeClr val="tx1">
                    <a:lumMod val="50000"/>
                    <a:lumOff val="50000"/>
                  </a:schemeClr>
                </a:solidFill>
                <a:effectLst/>
                <a:uLnTx/>
                <a:uFillTx/>
                <a:latin typeface="Arial"/>
                <a:cs typeface="Arial"/>
              </a:rPr>
              <a:t> </a:t>
            </a: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full</a:t>
            </a:r>
            <a:r>
              <a:rPr kumimoji="0" sz="800" b="0" i="0" u="none" strike="noStrike" kern="0" cap="none" spc="-30" normalizeH="0" baseline="0" noProof="0" dirty="0">
                <a:ln>
                  <a:noFill/>
                </a:ln>
                <a:solidFill>
                  <a:schemeClr val="tx1">
                    <a:lumMod val="50000"/>
                    <a:lumOff val="50000"/>
                  </a:schemeClr>
                </a:solidFill>
                <a:effectLst/>
                <a:uLnTx/>
                <a:uFillTx/>
                <a:latin typeface="Arial"/>
                <a:cs typeface="Arial"/>
              </a:rPr>
              <a:t> </a:t>
            </a: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Medicare</a:t>
            </a:r>
            <a:r>
              <a:rPr kumimoji="0" sz="800" b="0" i="0" u="none" strike="noStrike" kern="0" cap="none" spc="-20" normalizeH="0" baseline="0" noProof="0" dirty="0">
                <a:ln>
                  <a:noFill/>
                </a:ln>
                <a:solidFill>
                  <a:schemeClr val="tx1">
                    <a:lumMod val="50000"/>
                    <a:lumOff val="50000"/>
                  </a:schemeClr>
                </a:solidFill>
                <a:effectLst/>
                <a:uLnTx/>
                <a:uFillTx/>
                <a:latin typeface="Arial"/>
                <a:cs typeface="Arial"/>
              </a:rPr>
              <a:t> </a:t>
            </a: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Plus</a:t>
            </a:r>
            <a:r>
              <a:rPr kumimoji="0" sz="800" b="0" i="0" u="none" strike="noStrike" kern="0" cap="none" spc="-20" normalizeH="0" baseline="0" noProof="0" dirty="0">
                <a:ln>
                  <a:noFill/>
                </a:ln>
                <a:solidFill>
                  <a:schemeClr val="tx1">
                    <a:lumMod val="50000"/>
                    <a:lumOff val="50000"/>
                  </a:schemeClr>
                </a:solidFill>
                <a:effectLst/>
                <a:uLnTx/>
                <a:uFillTx/>
                <a:latin typeface="Arial"/>
                <a:cs typeface="Arial"/>
              </a:rPr>
              <a:t> </a:t>
            </a: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Blue</a:t>
            </a:r>
            <a:r>
              <a:rPr kumimoji="0" sz="800" b="0" i="0" u="none" strike="noStrike" kern="0" cap="none" spc="-5" normalizeH="0" baseline="0" noProof="0" dirty="0">
                <a:ln>
                  <a:noFill/>
                </a:ln>
                <a:solidFill>
                  <a:schemeClr val="tx1">
                    <a:lumMod val="50000"/>
                    <a:lumOff val="50000"/>
                  </a:schemeClr>
                </a:solidFill>
                <a:effectLst/>
                <a:uLnTx/>
                <a:uFillTx/>
                <a:latin typeface="Arial"/>
                <a:cs typeface="Arial"/>
              </a:rPr>
              <a:t> </a:t>
            </a: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PPO network</a:t>
            </a:r>
            <a:r>
              <a:rPr kumimoji="0" sz="800" b="0" i="0" u="none" strike="noStrike" kern="0" cap="none" spc="-15" normalizeH="0" baseline="0" noProof="0" dirty="0">
                <a:ln>
                  <a:noFill/>
                </a:ln>
                <a:solidFill>
                  <a:schemeClr val="tx1">
                    <a:lumMod val="50000"/>
                    <a:lumOff val="50000"/>
                  </a:schemeClr>
                </a:solidFill>
                <a:effectLst/>
                <a:uLnTx/>
                <a:uFillTx/>
                <a:latin typeface="Arial"/>
                <a:cs typeface="Arial"/>
              </a:rPr>
              <a:t> </a:t>
            </a:r>
            <a:r>
              <a:rPr kumimoji="0" sz="800" b="0" i="0" u="none" strike="noStrike" kern="0" cap="none" spc="0" normalizeH="0" baseline="0" noProof="0" dirty="0">
                <a:ln>
                  <a:noFill/>
                </a:ln>
                <a:solidFill>
                  <a:schemeClr val="tx1">
                    <a:lumMod val="50000"/>
                    <a:lumOff val="50000"/>
                  </a:schemeClr>
                </a:solidFill>
                <a:effectLst/>
                <a:uLnTx/>
                <a:uFillTx/>
                <a:latin typeface="Arial"/>
                <a:cs typeface="Arial"/>
              </a:rPr>
              <a:t>at </a:t>
            </a:r>
            <a:r>
              <a:rPr kumimoji="0" sz="800" b="1" i="0" u="none" strike="noStrike" kern="0" cap="none" spc="-10" normalizeH="0" baseline="0" noProof="0" dirty="0">
                <a:ln>
                  <a:noFill/>
                </a:ln>
                <a:solidFill>
                  <a:schemeClr val="tx1">
                    <a:lumMod val="50000"/>
                    <a:lumOff val="50000"/>
                  </a:schemeClr>
                </a:solidFill>
                <a:effectLst/>
                <a:uLnTx/>
                <a:uFillTx/>
                <a:latin typeface="Arial"/>
                <a:cs typeface="Arial"/>
              </a:rPr>
              <a:t>bcbsm.com/medicare/help/using-your-plan/find-participating-pharmacy/</a:t>
            </a:r>
            <a:endParaRPr kumimoji="0" lang="en-US" sz="800" b="1" i="0" u="none" strike="noStrike" kern="0" cap="none" spc="-10" normalizeH="0" baseline="0" noProof="0" dirty="0">
              <a:ln>
                <a:noFill/>
              </a:ln>
              <a:solidFill>
                <a:schemeClr val="tx1">
                  <a:lumMod val="50000"/>
                  <a:lumOff val="50000"/>
                </a:schemeClr>
              </a:solidFill>
              <a:effectLst/>
              <a:uLnTx/>
              <a:uFillTx/>
              <a:latin typeface="Arial"/>
              <a:cs typeface="Arial"/>
            </a:endParaRPr>
          </a:p>
          <a:p>
            <a:pPr marL="12700" marR="5080">
              <a:spcBef>
                <a:spcPts val="5"/>
              </a:spcBef>
              <a:defRPr/>
            </a:pPr>
            <a:r>
              <a:rPr lang="en-US" sz="800" dirty="0">
                <a:solidFill>
                  <a:schemeClr val="tx1">
                    <a:lumMod val="50000"/>
                    <a:lumOff val="50000"/>
                  </a:schemeClr>
                </a:solidFill>
                <a:latin typeface="Arial"/>
              </a:rPr>
              <a:t>The same drug list on every plan makes comparing your coverage simple.</a:t>
            </a:r>
          </a:p>
        </p:txBody>
      </p:sp>
      <p:sp>
        <p:nvSpPr>
          <p:cNvPr id="32" name="Shape 5">
            <a:extLst>
              <a:ext uri="{FF2B5EF4-FFF2-40B4-BE49-F238E27FC236}">
                <a16:creationId xmlns:a16="http://schemas.microsoft.com/office/drawing/2014/main" id="{81332876-CC67-38EA-6E33-4EACC688F57B}"/>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34" name="Text 8">
            <a:extLst>
              <a:ext uri="{FF2B5EF4-FFF2-40B4-BE49-F238E27FC236}">
                <a16:creationId xmlns:a16="http://schemas.microsoft.com/office/drawing/2014/main" id="{4D2809F0-81A9-70BD-D4EF-DC701FB01ECE}"/>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35" name="Slide Number Placeholder 42">
            <a:extLst>
              <a:ext uri="{FF2B5EF4-FFF2-40B4-BE49-F238E27FC236}">
                <a16:creationId xmlns:a16="http://schemas.microsoft.com/office/drawing/2014/main" id="{BDACE1E4-55E1-3740-B2B7-48D5115F835A}"/>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10</a:t>
            </a:fld>
            <a:endParaRPr lang="en-US" sz="600" dirty="0">
              <a:solidFill>
                <a:schemeClr val="tx1"/>
              </a:solidFill>
              <a:latin typeface="Arial" panose="020B0604020202020204" pitchFamily="34" charset="0"/>
              <a:cs typeface="Arial" panose="020B0604020202020204" pitchFamily="34" charset="0"/>
            </a:endParaRPr>
          </a:p>
        </p:txBody>
      </p:sp>
      <p:sp>
        <p:nvSpPr>
          <p:cNvPr id="36" name="Shape 5">
            <a:extLst>
              <a:ext uri="{FF2B5EF4-FFF2-40B4-BE49-F238E27FC236}">
                <a16:creationId xmlns:a16="http://schemas.microsoft.com/office/drawing/2014/main" id="{9800AB2C-AFFB-CFB2-FE9D-F515C6FF3755}"/>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7" name="Text 8">
            <a:extLst>
              <a:ext uri="{FF2B5EF4-FFF2-40B4-BE49-F238E27FC236}">
                <a16:creationId xmlns:a16="http://schemas.microsoft.com/office/drawing/2014/main" id="{BC6173F6-42E7-13F5-259A-17A4A3BCBAC2}"/>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8" name="TextBox 37">
            <a:extLst>
              <a:ext uri="{FF2B5EF4-FFF2-40B4-BE49-F238E27FC236}">
                <a16:creationId xmlns:a16="http://schemas.microsoft.com/office/drawing/2014/main" id="{05FD8F92-CDAB-87F1-9470-2B8E3397B868}"/>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9" name="TextBox 38">
            <a:extLst>
              <a:ext uri="{FF2B5EF4-FFF2-40B4-BE49-F238E27FC236}">
                <a16:creationId xmlns:a16="http://schemas.microsoft.com/office/drawing/2014/main" id="{D1D83DE6-BC80-6408-3236-E7FCCB6A7E0F}"/>
              </a:ext>
            </a:extLst>
          </p:cNvPr>
          <p:cNvSpPr txBox="1"/>
          <p:nvPr/>
        </p:nvSpPr>
        <p:spPr>
          <a:xfrm>
            <a:off x="962514"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Prescription savings </a:t>
            </a:r>
            <a:r>
              <a:rPr lang="en-US" sz="2800" b="1" dirty="0">
                <a:solidFill>
                  <a:srgbClr val="0085C9"/>
                </a:solidFill>
                <a:latin typeface="Arial"/>
              </a:rPr>
              <a:t>made simple</a:t>
            </a:r>
          </a:p>
        </p:txBody>
      </p:sp>
      <p:sp>
        <p:nvSpPr>
          <p:cNvPr id="42" name="Rectangle 41">
            <a:extLst>
              <a:ext uri="{FF2B5EF4-FFF2-40B4-BE49-F238E27FC236}">
                <a16:creationId xmlns:a16="http://schemas.microsoft.com/office/drawing/2014/main" id="{491BF01C-00AE-8059-5E6B-F716FF449AD6}"/>
              </a:ext>
            </a:extLst>
          </p:cNvPr>
          <p:cNvSpPr/>
          <p:nvPr/>
        </p:nvSpPr>
        <p:spPr>
          <a:xfrm>
            <a:off x="3935181" y="1858008"/>
            <a:ext cx="59436" cy="1768962"/>
          </a:xfrm>
          <a:prstGeom prst="rect">
            <a:avLst/>
          </a:prstGeom>
          <a:solidFill>
            <a:srgbClr val="C3A77A"/>
          </a:solidFill>
          <a:ln w="2540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3" name="Rectangle 42">
            <a:extLst>
              <a:ext uri="{FF2B5EF4-FFF2-40B4-BE49-F238E27FC236}">
                <a16:creationId xmlns:a16="http://schemas.microsoft.com/office/drawing/2014/main" id="{2AA87F0C-9612-1555-A8F0-7B82F77FCD55}"/>
              </a:ext>
            </a:extLst>
          </p:cNvPr>
          <p:cNvSpPr/>
          <p:nvPr/>
        </p:nvSpPr>
        <p:spPr>
          <a:xfrm>
            <a:off x="7746344" y="1858008"/>
            <a:ext cx="59436" cy="1768962"/>
          </a:xfrm>
          <a:prstGeom prst="rect">
            <a:avLst/>
          </a:prstGeom>
          <a:solidFill>
            <a:srgbClr val="C3A77A"/>
          </a:solidFill>
          <a:ln w="2540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ounded Rectangle 38">
            <a:extLst>
              <a:ext uri="{FF2B5EF4-FFF2-40B4-BE49-F238E27FC236}">
                <a16:creationId xmlns:a16="http://schemas.microsoft.com/office/drawing/2014/main" id="{AF8E49DF-ADC8-DB3F-0051-F1C88FB11784}"/>
              </a:ext>
            </a:extLst>
          </p:cNvPr>
          <p:cNvSpPr/>
          <p:nvPr/>
        </p:nvSpPr>
        <p:spPr>
          <a:xfrm>
            <a:off x="4450795" y="1619972"/>
            <a:ext cx="3472453" cy="3949376"/>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ounded Rectangle 39">
            <a:extLst>
              <a:ext uri="{FF2B5EF4-FFF2-40B4-BE49-F238E27FC236}">
                <a16:creationId xmlns:a16="http://schemas.microsoft.com/office/drawing/2014/main" id="{38F09E5A-2D22-0633-3697-104A4C443484}"/>
              </a:ext>
            </a:extLst>
          </p:cNvPr>
          <p:cNvSpPr/>
          <p:nvPr/>
        </p:nvSpPr>
        <p:spPr>
          <a:xfrm>
            <a:off x="8089989" y="1607334"/>
            <a:ext cx="3288226" cy="3949376"/>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ounded Rectangle 37">
            <a:extLst>
              <a:ext uri="{FF2B5EF4-FFF2-40B4-BE49-F238E27FC236}">
                <a16:creationId xmlns:a16="http://schemas.microsoft.com/office/drawing/2014/main" id="{3FCA4FD8-B177-77E9-0858-1727631B4F13}"/>
              </a:ext>
            </a:extLst>
          </p:cNvPr>
          <p:cNvSpPr/>
          <p:nvPr/>
        </p:nvSpPr>
        <p:spPr>
          <a:xfrm>
            <a:off x="995828" y="1607334"/>
            <a:ext cx="3288226" cy="3949376"/>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1282863" y="2504277"/>
            <a:ext cx="2834640" cy="3200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2400" b="1" i="0" u="none" strike="noStrike" kern="0" cap="none" spc="0" normalizeH="0" baseline="0" noProof="0" dirty="0">
                <a:ln>
                  <a:noFill/>
                </a:ln>
                <a:solidFill>
                  <a:srgbClr val="002638"/>
                </a:solidFill>
                <a:effectLst/>
                <a:uLnTx/>
                <a:uFillTx/>
                <a:latin typeface="Arial"/>
              </a:rPr>
              <a:t>Dental</a:t>
            </a:r>
          </a:p>
        </p:txBody>
      </p:sp>
      <p:sp>
        <p:nvSpPr>
          <p:cNvPr id="8" name="TextBox 7"/>
          <p:cNvSpPr txBox="1"/>
          <p:nvPr/>
        </p:nvSpPr>
        <p:spPr>
          <a:xfrm>
            <a:off x="1282863" y="2901824"/>
            <a:ext cx="2834640" cy="41148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1882C5"/>
                </a:solidFill>
                <a:effectLst/>
                <a:uLnTx/>
                <a:uFillTx/>
                <a:latin typeface="Arial"/>
              </a:rPr>
              <a:t>$750–$1,500</a:t>
            </a:r>
          </a:p>
        </p:txBody>
      </p:sp>
      <p:sp>
        <p:nvSpPr>
          <p:cNvPr id="9" name="TextBox 8"/>
          <p:cNvSpPr txBox="1"/>
          <p:nvPr/>
        </p:nvSpPr>
        <p:spPr>
          <a:xfrm>
            <a:off x="1282863" y="3605913"/>
            <a:ext cx="2834640" cy="132588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85C9"/>
                </a:solidFill>
                <a:effectLst/>
                <a:uLnTx/>
                <a:uFillTx/>
                <a:latin typeface="Arial"/>
              </a:rPr>
              <a:t>+ </a:t>
            </a:r>
            <a:r>
              <a:rPr kumimoji="0" lang="en-US" sz="1400" b="0" i="0" u="none" strike="noStrike" kern="0" cap="none" spc="0" normalizeH="0" baseline="0" noProof="0" dirty="0">
                <a:ln>
                  <a:noFill/>
                </a:ln>
                <a:solidFill>
                  <a:srgbClr val="202830"/>
                </a:solidFill>
                <a:effectLst/>
                <a:uLnTx/>
                <a:uFillTx/>
                <a:latin typeface="Arial"/>
              </a:rPr>
              <a:t>Preventive and comprehensive annual maximum on Secure, Vitality and Assure</a:t>
            </a:r>
            <a:endParaRPr lang="en-US" sz="1400" dirty="0">
              <a:solidFill>
                <a:srgbClr val="202830"/>
              </a:solidFill>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br>
              <a:rPr kumimoji="0" lang="en-US" sz="1400" b="0" i="0" u="none" strike="noStrike" kern="0" cap="none" spc="0" normalizeH="0" baseline="0" noProof="0" dirty="0">
                <a:ln>
                  <a:noFill/>
                </a:ln>
                <a:solidFill>
                  <a:srgbClr val="202830"/>
                </a:solidFill>
                <a:effectLst/>
                <a:uLnTx/>
                <a:uFillTx/>
                <a:latin typeface="Arial"/>
              </a:rPr>
            </a:br>
            <a:r>
              <a:rPr lang="en-US" sz="1400" dirty="0">
                <a:solidFill>
                  <a:srgbClr val="0085C9"/>
                </a:solidFill>
                <a:latin typeface="Arial"/>
              </a:rPr>
              <a:t>+ </a:t>
            </a:r>
            <a:r>
              <a:rPr kumimoji="0" lang="en-US" sz="1400" b="0" i="0" u="none" strike="noStrike" kern="0" cap="none" spc="0" normalizeH="0" baseline="0" noProof="0" dirty="0">
                <a:ln>
                  <a:noFill/>
                </a:ln>
                <a:solidFill>
                  <a:srgbClr val="202830"/>
                </a:solidFill>
                <a:effectLst/>
                <a:uLnTx/>
                <a:uFillTx/>
                <a:latin typeface="Arial"/>
              </a:rPr>
              <a:t>Preventive-only coverage on Giveback</a:t>
            </a:r>
          </a:p>
        </p:txBody>
      </p:sp>
      <p:sp>
        <p:nvSpPr>
          <p:cNvPr id="12" name="TextBox 11"/>
          <p:cNvSpPr txBox="1"/>
          <p:nvPr/>
        </p:nvSpPr>
        <p:spPr>
          <a:xfrm>
            <a:off x="4743750" y="2517165"/>
            <a:ext cx="2834640" cy="3200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2400" b="1" i="0" u="none" strike="noStrike" kern="0" cap="none" spc="0" normalizeH="0" baseline="0" noProof="0" dirty="0">
                <a:ln>
                  <a:noFill/>
                </a:ln>
                <a:solidFill>
                  <a:srgbClr val="002638"/>
                </a:solidFill>
                <a:effectLst/>
                <a:uLnTx/>
                <a:uFillTx/>
                <a:latin typeface="Arial"/>
              </a:rPr>
              <a:t>Vision</a:t>
            </a:r>
          </a:p>
        </p:txBody>
      </p:sp>
      <p:sp>
        <p:nvSpPr>
          <p:cNvPr id="13" name="TextBox 12"/>
          <p:cNvSpPr txBox="1"/>
          <p:nvPr/>
        </p:nvSpPr>
        <p:spPr>
          <a:xfrm>
            <a:off x="4743750" y="2914712"/>
            <a:ext cx="2834640" cy="41148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2800" b="1" i="0" u="none" strike="noStrike" kern="0" cap="none" spc="0" normalizeH="0" baseline="0" noProof="0" dirty="0">
                <a:ln>
                  <a:noFill/>
                </a:ln>
                <a:solidFill>
                  <a:srgbClr val="1882C5"/>
                </a:solidFill>
                <a:effectLst/>
                <a:uLnTx/>
                <a:uFillTx/>
                <a:latin typeface="Arial"/>
              </a:rPr>
              <a:t>$0 routine exam</a:t>
            </a:r>
          </a:p>
        </p:txBody>
      </p:sp>
      <p:sp>
        <p:nvSpPr>
          <p:cNvPr id="14" name="TextBox 13"/>
          <p:cNvSpPr txBox="1"/>
          <p:nvPr/>
        </p:nvSpPr>
        <p:spPr>
          <a:xfrm>
            <a:off x="4743750" y="3618801"/>
            <a:ext cx="2969079" cy="132588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0085C9"/>
                </a:solidFill>
                <a:latin typeface="Arial"/>
              </a:rPr>
              <a:t>+ </a:t>
            </a:r>
            <a:r>
              <a:rPr kumimoji="0" sz="1400" b="0" i="0" u="none" strike="noStrike" kern="0" cap="none" spc="0" normalizeH="0" baseline="0" noProof="0" dirty="0">
                <a:ln>
                  <a:noFill/>
                </a:ln>
                <a:solidFill>
                  <a:srgbClr val="202830"/>
                </a:solidFill>
                <a:effectLst/>
                <a:uLnTx/>
                <a:uFillTx/>
                <a:latin typeface="Arial"/>
              </a:rPr>
              <a:t>Secure includes up to $100 eyewear allowance</a:t>
            </a:r>
            <a:br>
              <a:rPr lang="en-US" sz="1400" dirty="0">
                <a:solidFill>
                  <a:srgbClr val="202830"/>
                </a:solidFill>
                <a:latin typeface="Arial"/>
              </a:rPr>
            </a:br>
            <a:br>
              <a:rPr lang="en-US" sz="1400" dirty="0">
                <a:solidFill>
                  <a:srgbClr val="202830"/>
                </a:solidFill>
                <a:latin typeface="Arial"/>
              </a:rPr>
            </a:br>
            <a:r>
              <a:rPr lang="en-US" sz="1400" dirty="0">
                <a:solidFill>
                  <a:srgbClr val="0085C9"/>
                </a:solidFill>
                <a:latin typeface="Arial"/>
              </a:rPr>
              <a:t>+ </a:t>
            </a:r>
            <a:r>
              <a:rPr kumimoji="0" sz="1400" b="0" i="0" u="none" strike="noStrike" kern="0" cap="none" spc="0" normalizeH="0" baseline="0" noProof="0" dirty="0">
                <a:ln>
                  <a:noFill/>
                </a:ln>
                <a:solidFill>
                  <a:srgbClr val="202830"/>
                </a:solidFill>
                <a:effectLst/>
                <a:uLnTx/>
                <a:uFillTx/>
                <a:latin typeface="Arial"/>
              </a:rPr>
              <a:t>Assure includes up to $150</a:t>
            </a:r>
            <a:r>
              <a:rPr kumimoji="0" lang="en-US" sz="1400" b="0" i="0" u="none" strike="noStrike" kern="0" cap="none" spc="0" normalizeH="0" baseline="0" noProof="0" dirty="0">
                <a:ln>
                  <a:noFill/>
                </a:ln>
                <a:solidFill>
                  <a:srgbClr val="202830"/>
                </a:solidFill>
                <a:effectLst/>
                <a:uLnTx/>
                <a:uFillTx/>
                <a:latin typeface="Arial"/>
              </a:rPr>
              <a:t> eyewear allowance</a:t>
            </a:r>
            <a:r>
              <a:rPr kumimoji="0" sz="1400" b="0" i="0" u="none" strike="noStrike" kern="0" cap="none" spc="0" normalizeH="0" baseline="0" noProof="0" dirty="0">
                <a:ln>
                  <a:noFill/>
                </a:ln>
                <a:solidFill>
                  <a:srgbClr val="202830"/>
                </a:solidFill>
                <a:effectLst/>
                <a:uLnTx/>
                <a:uFillTx/>
                <a:latin typeface="Arial"/>
              </a:rPr>
              <a:t> </a:t>
            </a:r>
            <a:endParaRPr kumimoji="0" lang="en-US" sz="1400" b="0" i="0" u="none" strike="noStrike" kern="0" cap="none" spc="0" normalizeH="0" baseline="0" noProof="0" dirty="0">
              <a:ln>
                <a:noFill/>
              </a:ln>
              <a:solidFill>
                <a:srgbClr val="202830"/>
              </a:solidFill>
              <a:effectLst/>
              <a:uLnTx/>
              <a:uFillTx/>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br>
              <a:rPr lang="en-US" sz="1400" dirty="0">
                <a:solidFill>
                  <a:srgbClr val="202830"/>
                </a:solidFill>
                <a:latin typeface="Arial"/>
              </a:rPr>
            </a:br>
            <a:r>
              <a:rPr lang="en-US" sz="1400" dirty="0">
                <a:solidFill>
                  <a:srgbClr val="0085C9"/>
                </a:solidFill>
                <a:latin typeface="Arial"/>
              </a:rPr>
              <a:t>+ </a:t>
            </a:r>
            <a:r>
              <a:rPr kumimoji="0" sz="1400" b="0" i="0" u="none" strike="noStrike" kern="0" cap="none" spc="0" normalizeH="0" baseline="0" noProof="0" dirty="0">
                <a:ln>
                  <a:noFill/>
                </a:ln>
                <a:solidFill>
                  <a:srgbClr val="202830"/>
                </a:solidFill>
                <a:effectLst/>
                <a:uLnTx/>
                <a:uFillTx/>
                <a:latin typeface="Arial"/>
              </a:rPr>
              <a:t>Vitality and some plans include routine exam only</a:t>
            </a:r>
          </a:p>
        </p:txBody>
      </p:sp>
      <p:sp>
        <p:nvSpPr>
          <p:cNvPr id="17" name="TextBox 16"/>
          <p:cNvSpPr txBox="1"/>
          <p:nvPr/>
        </p:nvSpPr>
        <p:spPr>
          <a:xfrm>
            <a:off x="8378242" y="2517165"/>
            <a:ext cx="2834640" cy="3200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2400" b="1" i="0" u="none" strike="noStrike" kern="0" cap="none" spc="0" normalizeH="0" baseline="0" noProof="0" dirty="0">
                <a:ln>
                  <a:noFill/>
                </a:ln>
                <a:solidFill>
                  <a:srgbClr val="002638"/>
                </a:solidFill>
                <a:effectLst/>
                <a:uLnTx/>
                <a:uFillTx/>
                <a:latin typeface="Arial"/>
              </a:rPr>
              <a:t>Hearing</a:t>
            </a:r>
          </a:p>
        </p:txBody>
      </p:sp>
      <p:sp>
        <p:nvSpPr>
          <p:cNvPr id="18" name="TextBox 17"/>
          <p:cNvSpPr txBox="1"/>
          <p:nvPr/>
        </p:nvSpPr>
        <p:spPr>
          <a:xfrm>
            <a:off x="8378242" y="2914712"/>
            <a:ext cx="2834640" cy="41148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2800" b="1" i="0" u="none" strike="noStrike" kern="0" cap="none" spc="0" normalizeH="0" baseline="0" noProof="0" dirty="0">
                <a:ln>
                  <a:noFill/>
                </a:ln>
                <a:solidFill>
                  <a:srgbClr val="1882C5"/>
                </a:solidFill>
                <a:effectLst/>
                <a:uLnTx/>
                <a:uFillTx/>
                <a:latin typeface="Arial"/>
              </a:rPr>
              <a:t>$0 exam</a:t>
            </a:r>
          </a:p>
        </p:txBody>
      </p:sp>
      <p:sp>
        <p:nvSpPr>
          <p:cNvPr id="19" name="TextBox 18"/>
          <p:cNvSpPr txBox="1"/>
          <p:nvPr/>
        </p:nvSpPr>
        <p:spPr>
          <a:xfrm>
            <a:off x="8378242" y="3618801"/>
            <a:ext cx="2260962" cy="1325880"/>
          </a:xfrm>
          <a:prstGeom prst="rect">
            <a:avLst/>
          </a:prstGeom>
          <a:noFill/>
        </p:spPr>
        <p:txBody>
          <a:bodyPr wrap="square" lIns="45720" tIns="18288" rIns="45720" bIns="18288" anchor="t">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0085C9"/>
                </a:solidFill>
                <a:latin typeface="Arial"/>
              </a:rPr>
              <a:t>+ </a:t>
            </a:r>
            <a:r>
              <a:rPr kumimoji="0" sz="1400" b="0" i="0" u="none" strike="noStrike" kern="0" cap="none" spc="0" normalizeH="0" baseline="0" noProof="0" dirty="0">
                <a:ln>
                  <a:noFill/>
                </a:ln>
                <a:solidFill>
                  <a:srgbClr val="202830"/>
                </a:solidFill>
                <a:effectLst/>
                <a:uLnTx/>
                <a:uFillTx/>
                <a:latin typeface="Arial"/>
              </a:rPr>
              <a:t>$0 routine hearing exam and fitting/evaluatio</a:t>
            </a:r>
            <a:r>
              <a:rPr kumimoji="0" lang="en-US" sz="1400" b="0" i="0" u="none" strike="noStrike" kern="0" cap="none" spc="0" normalizeH="0" baseline="0" noProof="0" dirty="0">
                <a:ln>
                  <a:noFill/>
                </a:ln>
                <a:solidFill>
                  <a:srgbClr val="202830"/>
                </a:solidFill>
                <a:effectLst/>
                <a:uLnTx/>
                <a:uFillTx/>
                <a:latin typeface="Arial"/>
              </a:rPr>
              <a:t>n</a:t>
            </a:r>
          </a:p>
          <a:p>
            <a:pPr marL="0" marR="0" lvl="0" indent="0" defTabSz="914400" eaLnBrk="1" fontAlgn="auto" latinLnBrk="0" hangingPunct="1">
              <a:lnSpc>
                <a:spcPct val="100000"/>
              </a:lnSpc>
              <a:spcBef>
                <a:spcPts val="0"/>
              </a:spcBef>
              <a:spcAft>
                <a:spcPts val="0"/>
              </a:spcAft>
              <a:buClrTx/>
              <a:buSzTx/>
              <a:buFontTx/>
              <a:buNone/>
              <a:tabLst/>
              <a:defRPr/>
            </a:pPr>
            <a:endParaRPr lang="en-US" sz="1400" dirty="0">
              <a:solidFill>
                <a:srgbClr val="202830"/>
              </a:solidFill>
              <a:latin typeface="Arial"/>
            </a:endParaRPr>
          </a:p>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0085C9"/>
                </a:solidFill>
                <a:latin typeface="Arial"/>
              </a:rPr>
              <a:t>+ </a:t>
            </a:r>
            <a:r>
              <a:rPr kumimoji="0" lang="en-US" sz="1400" b="0" i="0" u="none" strike="noStrike" kern="0" cap="none" spc="0" normalizeH="0" baseline="0" noProof="0" dirty="0">
                <a:ln>
                  <a:noFill/>
                </a:ln>
                <a:solidFill>
                  <a:srgbClr val="202830"/>
                </a:solidFill>
                <a:effectLst/>
                <a:uLnTx/>
                <a:uFillTx/>
                <a:latin typeface="Arial"/>
              </a:rPr>
              <a:t>He</a:t>
            </a:r>
            <a:r>
              <a:rPr kumimoji="0" sz="1400" b="0" i="0" u="none" strike="noStrike" kern="0" cap="none" spc="0" normalizeH="0" baseline="0" noProof="0" dirty="0">
                <a:ln>
                  <a:noFill/>
                </a:ln>
                <a:solidFill>
                  <a:srgbClr val="202830"/>
                </a:solidFill>
                <a:effectLst/>
                <a:uLnTx/>
                <a:uFillTx/>
                <a:latin typeface="Arial"/>
              </a:rPr>
              <a:t>aring aid copays through </a:t>
            </a:r>
            <a:r>
              <a:rPr kumimoji="0" lang="en-US" sz="1400" b="0" i="0" u="none" strike="noStrike" kern="0" cap="none" spc="0" normalizeH="0" baseline="0" noProof="0" dirty="0">
                <a:ln>
                  <a:noFill/>
                </a:ln>
                <a:solidFill>
                  <a:srgbClr val="202830"/>
                </a:solidFill>
                <a:effectLst/>
                <a:uLnTx/>
                <a:uFillTx/>
                <a:latin typeface="Arial"/>
              </a:rPr>
              <a:t>TruHearing</a:t>
            </a:r>
            <a:r>
              <a:rPr kumimoji="0" lang="en-US" sz="1400" b="0" i="0" u="none" strike="noStrike" kern="0" cap="none" spc="0" normalizeH="0" baseline="30000" noProof="0" dirty="0">
                <a:ln>
                  <a:noFill/>
                </a:ln>
                <a:solidFill>
                  <a:srgbClr val="202830"/>
                </a:solidFill>
                <a:effectLst/>
                <a:uLnTx/>
                <a:uFillTx/>
              </a:rPr>
              <a:t>® </a:t>
            </a:r>
            <a:r>
              <a:rPr kumimoji="0" sz="1400" b="0" i="0" u="none" strike="noStrike" kern="0" cap="none" spc="0" normalizeH="0" baseline="0" noProof="0" dirty="0">
                <a:ln>
                  <a:noFill/>
                </a:ln>
                <a:solidFill>
                  <a:srgbClr val="202830"/>
                </a:solidFill>
                <a:effectLst/>
                <a:uLnTx/>
                <a:uFillTx/>
                <a:latin typeface="Arial"/>
              </a:rPr>
              <a:t>network</a:t>
            </a:r>
            <a:endParaRPr kumimoji="0" lang="en-US" sz="1400" b="0" i="0" u="none" strike="noStrike" kern="0" cap="none" spc="0" normalizeH="0" baseline="0" noProof="0" dirty="0">
              <a:ln>
                <a:noFill/>
              </a:ln>
              <a:solidFill>
                <a:srgbClr val="202830"/>
              </a:solidFill>
              <a:effectLst/>
              <a:uLnTx/>
              <a:uFillTx/>
            </a:endParaRPr>
          </a:p>
        </p:txBody>
      </p:sp>
      <p:sp>
        <p:nvSpPr>
          <p:cNvPr id="20" name="TextBox 19"/>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21" name="TextBox 20"/>
          <p:cNvSpPr txBox="1"/>
          <p:nvPr/>
        </p:nvSpPr>
        <p:spPr>
          <a:xfrm>
            <a:off x="1004919" y="5786481"/>
            <a:ext cx="7132320" cy="25603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750" b="0" i="0" u="none" strike="noStrike" kern="0" cap="none" spc="0" normalizeH="0" baseline="0" noProof="0" dirty="0">
                <a:ln>
                  <a:noFill/>
                </a:ln>
                <a:solidFill>
                  <a:srgbClr val="5C6870"/>
                </a:solidFill>
                <a:effectLst/>
                <a:uLnTx/>
                <a:uFillTx/>
                <a:latin typeface="Arial"/>
              </a:rPr>
              <a:t>Benefits and annual maximums vary by plan. Review the Summary of Benefits for full details.</a:t>
            </a:r>
          </a:p>
        </p:txBody>
      </p:sp>
      <p:sp>
        <p:nvSpPr>
          <p:cNvPr id="31" name="Shape 5">
            <a:extLst>
              <a:ext uri="{FF2B5EF4-FFF2-40B4-BE49-F238E27FC236}">
                <a16:creationId xmlns:a16="http://schemas.microsoft.com/office/drawing/2014/main" id="{10099553-5510-A792-9059-45E4A4B7B496}"/>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32" name="Text 8">
            <a:extLst>
              <a:ext uri="{FF2B5EF4-FFF2-40B4-BE49-F238E27FC236}">
                <a16:creationId xmlns:a16="http://schemas.microsoft.com/office/drawing/2014/main" id="{D972591E-B887-A71D-365D-3ADD444A3B33}"/>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33" name="Slide Number Placeholder 42">
            <a:extLst>
              <a:ext uri="{FF2B5EF4-FFF2-40B4-BE49-F238E27FC236}">
                <a16:creationId xmlns:a16="http://schemas.microsoft.com/office/drawing/2014/main" id="{B0DC98B5-4605-93E9-89AB-BC85A24455EF}"/>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11</a:t>
            </a:fld>
            <a:endParaRPr lang="en-US" sz="600" dirty="0">
              <a:solidFill>
                <a:schemeClr val="tx1"/>
              </a:solidFill>
              <a:latin typeface="Arial" panose="020B0604020202020204" pitchFamily="34" charset="0"/>
              <a:cs typeface="Arial" panose="020B0604020202020204" pitchFamily="34" charset="0"/>
            </a:endParaRPr>
          </a:p>
        </p:txBody>
      </p:sp>
      <p:sp>
        <p:nvSpPr>
          <p:cNvPr id="34" name="Shape 5">
            <a:extLst>
              <a:ext uri="{FF2B5EF4-FFF2-40B4-BE49-F238E27FC236}">
                <a16:creationId xmlns:a16="http://schemas.microsoft.com/office/drawing/2014/main" id="{2D0D1995-F84E-8DFA-8566-49C167C0B0F6}"/>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5" name="Text 8">
            <a:extLst>
              <a:ext uri="{FF2B5EF4-FFF2-40B4-BE49-F238E27FC236}">
                <a16:creationId xmlns:a16="http://schemas.microsoft.com/office/drawing/2014/main" id="{DFFBECE2-320F-3703-6903-F466032A2A75}"/>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6" name="TextBox 35">
            <a:extLst>
              <a:ext uri="{FF2B5EF4-FFF2-40B4-BE49-F238E27FC236}">
                <a16:creationId xmlns:a16="http://schemas.microsoft.com/office/drawing/2014/main" id="{F864F10E-3881-2E73-5A51-4A4BECB10DC8}"/>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7" name="TextBox 36">
            <a:extLst>
              <a:ext uri="{FF2B5EF4-FFF2-40B4-BE49-F238E27FC236}">
                <a16:creationId xmlns:a16="http://schemas.microsoft.com/office/drawing/2014/main" id="{9CEAEEAA-AE0B-6870-28D9-A070608A7E80}"/>
              </a:ext>
            </a:extLst>
          </p:cNvPr>
          <p:cNvSpPr txBox="1"/>
          <p:nvPr/>
        </p:nvSpPr>
        <p:spPr>
          <a:xfrm>
            <a:off x="962514"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Dental, vision and hearing benefits </a:t>
            </a:r>
            <a:r>
              <a:rPr lang="en-US" sz="2800" b="1" dirty="0">
                <a:solidFill>
                  <a:srgbClr val="0085C9"/>
                </a:solidFill>
                <a:latin typeface="Arial"/>
              </a:rPr>
              <a:t>designed around you</a:t>
            </a:r>
          </a:p>
        </p:txBody>
      </p:sp>
      <p:pic>
        <p:nvPicPr>
          <p:cNvPr id="5" name="Graphic 4">
            <a:extLst>
              <a:ext uri="{FF2B5EF4-FFF2-40B4-BE49-F238E27FC236}">
                <a16:creationId xmlns:a16="http://schemas.microsoft.com/office/drawing/2014/main" id="{71A24E99-5C4A-8D72-976F-413AA589086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23962" y="1894677"/>
            <a:ext cx="356229" cy="493240"/>
          </a:xfrm>
          <a:prstGeom prst="rect">
            <a:avLst/>
          </a:prstGeom>
        </p:spPr>
      </p:pic>
      <p:pic>
        <p:nvPicPr>
          <p:cNvPr id="10" name="Graphic 9">
            <a:extLst>
              <a:ext uri="{FF2B5EF4-FFF2-40B4-BE49-F238E27FC236}">
                <a16:creationId xmlns:a16="http://schemas.microsoft.com/office/drawing/2014/main" id="{7CC8B5B0-2B0B-08CC-6916-4B437339181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743749" y="1954052"/>
            <a:ext cx="710738" cy="411480"/>
          </a:xfrm>
          <a:prstGeom prst="rect">
            <a:avLst/>
          </a:prstGeom>
        </p:spPr>
      </p:pic>
      <p:pic>
        <p:nvPicPr>
          <p:cNvPr id="15" name="Graphic 14">
            <a:extLst>
              <a:ext uri="{FF2B5EF4-FFF2-40B4-BE49-F238E27FC236}">
                <a16:creationId xmlns:a16="http://schemas.microsoft.com/office/drawing/2014/main" id="{F89162A3-BE26-872E-F0E9-271D1D8B14A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19934" y="1890821"/>
            <a:ext cx="500644" cy="495482"/>
          </a:xfrm>
          <a:prstGeom prst="rect">
            <a:avLst/>
          </a:prstGeom>
        </p:spPr>
      </p:pic>
      <p:sp>
        <p:nvSpPr>
          <p:cNvPr id="4" name="Shape 10">
            <a:extLst>
              <a:ext uri="{FF2B5EF4-FFF2-40B4-BE49-F238E27FC236}">
                <a16:creationId xmlns:a16="http://schemas.microsoft.com/office/drawing/2014/main" id="{980209E0-026A-E1F2-90D4-50F07BD83D64}"/>
              </a:ext>
            </a:extLst>
          </p:cNvPr>
          <p:cNvSpPr/>
          <p:nvPr/>
        </p:nvSpPr>
        <p:spPr>
          <a:xfrm>
            <a:off x="1319934" y="3474624"/>
            <a:ext cx="457200" cy="51344"/>
          </a:xfrm>
          <a:prstGeom prst="roundRect">
            <a:avLst/>
          </a:prstGeom>
          <a:solidFill>
            <a:srgbClr val="C3A77A"/>
          </a:solidFill>
          <a:ln/>
        </p:spPr>
        <p:txBody>
          <a:bodyPr/>
          <a:lstStyle/>
          <a:p>
            <a:endParaRPr lang="en-US" sz="1867" dirty="0"/>
          </a:p>
        </p:txBody>
      </p:sp>
      <p:sp>
        <p:nvSpPr>
          <p:cNvPr id="6" name="Shape 10">
            <a:extLst>
              <a:ext uri="{FF2B5EF4-FFF2-40B4-BE49-F238E27FC236}">
                <a16:creationId xmlns:a16="http://schemas.microsoft.com/office/drawing/2014/main" id="{79331EBC-2F78-69B4-70E0-1DF18EBA9F99}"/>
              </a:ext>
            </a:extLst>
          </p:cNvPr>
          <p:cNvSpPr/>
          <p:nvPr/>
        </p:nvSpPr>
        <p:spPr>
          <a:xfrm>
            <a:off x="4778751" y="3474624"/>
            <a:ext cx="457200" cy="51344"/>
          </a:xfrm>
          <a:prstGeom prst="roundRect">
            <a:avLst/>
          </a:prstGeom>
          <a:solidFill>
            <a:srgbClr val="C3A77A"/>
          </a:solidFill>
          <a:ln/>
        </p:spPr>
        <p:txBody>
          <a:bodyPr/>
          <a:lstStyle/>
          <a:p>
            <a:endParaRPr lang="en-US" sz="1867" dirty="0"/>
          </a:p>
        </p:txBody>
      </p:sp>
      <p:sp>
        <p:nvSpPr>
          <p:cNvPr id="11" name="Shape 10">
            <a:extLst>
              <a:ext uri="{FF2B5EF4-FFF2-40B4-BE49-F238E27FC236}">
                <a16:creationId xmlns:a16="http://schemas.microsoft.com/office/drawing/2014/main" id="{0F99D032-96E4-6540-AB3D-3CB8CF4DA187}"/>
              </a:ext>
            </a:extLst>
          </p:cNvPr>
          <p:cNvSpPr/>
          <p:nvPr/>
        </p:nvSpPr>
        <p:spPr>
          <a:xfrm>
            <a:off x="8423099" y="3474624"/>
            <a:ext cx="457200" cy="51344"/>
          </a:xfrm>
          <a:prstGeom prst="roundRect">
            <a:avLst/>
          </a:prstGeom>
          <a:solidFill>
            <a:srgbClr val="C3A77A"/>
          </a:solidFill>
          <a:ln/>
        </p:spPr>
        <p:txBody>
          <a:bodyPr/>
          <a:lstStyle/>
          <a:p>
            <a:endParaRPr lang="en-US" sz="1867"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8586A-3812-168E-1E1F-782A6EFAC497}"/>
            </a:ext>
          </a:extLst>
        </p:cNvPr>
        <p:cNvGrpSpPr/>
        <p:nvPr/>
      </p:nvGrpSpPr>
      <p:grpSpPr>
        <a:xfrm>
          <a:off x="0" y="0"/>
          <a:ext cx="0" cy="0"/>
          <a:chOff x="0" y="0"/>
          <a:chExt cx="0" cy="0"/>
        </a:xfrm>
      </p:grpSpPr>
      <p:sp>
        <p:nvSpPr>
          <p:cNvPr id="49" name="Rounded Rectangle 48">
            <a:extLst>
              <a:ext uri="{FF2B5EF4-FFF2-40B4-BE49-F238E27FC236}">
                <a16:creationId xmlns:a16="http://schemas.microsoft.com/office/drawing/2014/main" id="{FE87DDF3-2C7E-E4EA-C95F-3F8D25D2928E}"/>
              </a:ext>
            </a:extLst>
          </p:cNvPr>
          <p:cNvSpPr/>
          <p:nvPr/>
        </p:nvSpPr>
        <p:spPr>
          <a:xfrm>
            <a:off x="6450157" y="1840664"/>
            <a:ext cx="4748698" cy="4241363"/>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4B0C46D-E178-2243-AC99-EDA2CC81462A}"/>
              </a:ext>
            </a:extLst>
          </p:cNvPr>
          <p:cNvSpPr txBox="1"/>
          <p:nvPr/>
        </p:nvSpPr>
        <p:spPr>
          <a:xfrm>
            <a:off x="873728" y="1276356"/>
            <a:ext cx="9601200" cy="3017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202830"/>
                </a:solidFill>
                <a:effectLst/>
                <a:uLnTx/>
                <a:uFillTx/>
                <a:latin typeface="Arial"/>
              </a:rPr>
              <a:t>Use quarterly dollars for eligible health items — and food or produce when eligible.</a:t>
            </a:r>
          </a:p>
        </p:txBody>
      </p:sp>
      <p:sp>
        <p:nvSpPr>
          <p:cNvPr id="5" name="TextBox 4">
            <a:extLst>
              <a:ext uri="{FF2B5EF4-FFF2-40B4-BE49-F238E27FC236}">
                <a16:creationId xmlns:a16="http://schemas.microsoft.com/office/drawing/2014/main" id="{7141E8FA-A913-62AC-608F-3CA579C21445}"/>
              </a:ext>
            </a:extLst>
          </p:cNvPr>
          <p:cNvSpPr txBox="1"/>
          <p:nvPr/>
        </p:nvSpPr>
        <p:spPr>
          <a:xfrm>
            <a:off x="873728" y="1641002"/>
            <a:ext cx="3931920" cy="86868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6000" b="1" i="0" u="none" strike="noStrike" kern="0" cap="none" spc="0" normalizeH="0" baseline="0" noProof="0" dirty="0">
                <a:ln>
                  <a:noFill/>
                </a:ln>
                <a:solidFill>
                  <a:srgbClr val="1882C5"/>
                </a:solidFill>
                <a:effectLst/>
                <a:uLnTx/>
                <a:uFillTx/>
                <a:latin typeface="Arial"/>
              </a:rPr>
              <a:t>$</a:t>
            </a:r>
            <a:r>
              <a:rPr lang="en-US" sz="6000" b="1" dirty="0">
                <a:solidFill>
                  <a:srgbClr val="1882C5"/>
                </a:solidFill>
                <a:latin typeface="Arial"/>
              </a:rPr>
              <a:t>25</a:t>
            </a:r>
            <a:r>
              <a:rPr kumimoji="0" lang="en-US" sz="6000" b="1" i="0" u="none" strike="noStrike" kern="0" cap="none" spc="0" normalizeH="0" baseline="0" noProof="0" dirty="0">
                <a:ln>
                  <a:noFill/>
                </a:ln>
                <a:solidFill>
                  <a:srgbClr val="1882C5"/>
                </a:solidFill>
                <a:effectLst/>
                <a:uLnTx/>
                <a:uFillTx/>
                <a:latin typeface="Arial"/>
              </a:rPr>
              <a:t>–$</a:t>
            </a:r>
            <a:r>
              <a:rPr lang="en-US" sz="6000" b="1" dirty="0">
                <a:solidFill>
                  <a:srgbClr val="1882C5"/>
                </a:solidFill>
                <a:latin typeface="Arial"/>
              </a:rPr>
              <a:t>75</a:t>
            </a:r>
            <a:endParaRPr kumimoji="0" lang="en-US" sz="6000" b="1" i="0" u="none" strike="noStrike" kern="0" cap="none" spc="0" normalizeH="0" baseline="0" noProof="0" dirty="0">
              <a:ln>
                <a:noFill/>
              </a:ln>
              <a:solidFill>
                <a:srgbClr val="1882C5"/>
              </a:solidFill>
              <a:effectLst/>
              <a:uLnTx/>
              <a:uFillTx/>
              <a:latin typeface="Arial"/>
            </a:endParaRPr>
          </a:p>
        </p:txBody>
      </p:sp>
      <p:sp>
        <p:nvSpPr>
          <p:cNvPr id="6" name="TextBox 5">
            <a:extLst>
              <a:ext uri="{FF2B5EF4-FFF2-40B4-BE49-F238E27FC236}">
                <a16:creationId xmlns:a16="http://schemas.microsoft.com/office/drawing/2014/main" id="{133F5E3B-3143-B991-948F-4E570EF576BB}"/>
              </a:ext>
            </a:extLst>
          </p:cNvPr>
          <p:cNvSpPr txBox="1"/>
          <p:nvPr/>
        </p:nvSpPr>
        <p:spPr>
          <a:xfrm>
            <a:off x="965168" y="2537114"/>
            <a:ext cx="4114800" cy="3840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300" b="1" i="0" u="none" strike="noStrike" kern="0" cap="none" spc="0" normalizeH="0" baseline="0" noProof="0" dirty="0">
                <a:ln>
                  <a:noFill/>
                </a:ln>
                <a:solidFill>
                  <a:srgbClr val="1882C5"/>
                </a:solidFill>
                <a:effectLst/>
                <a:uLnTx/>
                <a:uFillTx/>
                <a:latin typeface="Arial"/>
              </a:rPr>
              <a:t>per </a:t>
            </a:r>
            <a:r>
              <a:rPr kumimoji="0" lang="en-US" sz="2600" b="1" i="0" u="none" strike="noStrike" kern="0" cap="none" spc="0" normalizeH="0" baseline="0" noProof="0" dirty="0">
                <a:ln>
                  <a:noFill/>
                </a:ln>
                <a:solidFill>
                  <a:srgbClr val="1882C5"/>
                </a:solidFill>
                <a:effectLst/>
                <a:uLnTx/>
                <a:uFillTx/>
                <a:latin typeface="Arial"/>
              </a:rPr>
              <a:t>quarter</a:t>
            </a:r>
            <a:r>
              <a:rPr kumimoji="0" lang="en-US" sz="2300" b="1" i="0" u="none" strike="noStrike" kern="0" cap="none" spc="0" normalizeH="0" baseline="0" noProof="0" dirty="0">
                <a:ln>
                  <a:noFill/>
                </a:ln>
                <a:solidFill>
                  <a:srgbClr val="1882C5"/>
                </a:solidFill>
                <a:effectLst/>
                <a:uLnTx/>
                <a:uFillTx/>
                <a:latin typeface="Arial"/>
              </a:rPr>
              <a:t> on select plans</a:t>
            </a:r>
          </a:p>
        </p:txBody>
      </p:sp>
      <p:sp>
        <p:nvSpPr>
          <p:cNvPr id="7" name="TextBox 6">
            <a:extLst>
              <a:ext uri="{FF2B5EF4-FFF2-40B4-BE49-F238E27FC236}">
                <a16:creationId xmlns:a16="http://schemas.microsoft.com/office/drawing/2014/main" id="{AE0CB522-7471-3F01-70BF-8693E5947789}"/>
              </a:ext>
            </a:extLst>
          </p:cNvPr>
          <p:cNvSpPr txBox="1"/>
          <p:nvPr/>
        </p:nvSpPr>
        <p:spPr>
          <a:xfrm>
            <a:off x="963698" y="3090929"/>
            <a:ext cx="3931920" cy="1093067"/>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02830"/>
                </a:solidFill>
                <a:effectLst/>
                <a:uLnTx/>
                <a:uFillTx/>
                <a:latin typeface="Arial"/>
              </a:rPr>
              <a:t>Eligible members may use the allowance toward over-the-counter health items. Members with qualifying chronic conditions may be able to use the allowance toward </a:t>
            </a:r>
            <a:r>
              <a:rPr kumimoji="0" lang="en-US" sz="1400" b="1" i="0" u="none" strike="noStrike" kern="0" cap="none" spc="0" normalizeH="0" baseline="0" noProof="0" dirty="0">
                <a:ln>
                  <a:noFill/>
                </a:ln>
                <a:solidFill>
                  <a:srgbClr val="202830"/>
                </a:solidFill>
                <a:effectLst/>
                <a:uLnTx/>
                <a:uFillTx/>
                <a:latin typeface="Arial"/>
              </a:rPr>
              <a:t>food and produce at plan-approved locations.</a:t>
            </a:r>
          </a:p>
        </p:txBody>
      </p:sp>
      <p:sp>
        <p:nvSpPr>
          <p:cNvPr id="9" name="TextBox 8">
            <a:extLst>
              <a:ext uri="{FF2B5EF4-FFF2-40B4-BE49-F238E27FC236}">
                <a16:creationId xmlns:a16="http://schemas.microsoft.com/office/drawing/2014/main" id="{BF8C0024-6CE1-A16E-B9A2-C294BA9428BE}"/>
              </a:ext>
            </a:extLst>
          </p:cNvPr>
          <p:cNvSpPr txBox="1"/>
          <p:nvPr/>
        </p:nvSpPr>
        <p:spPr>
          <a:xfrm>
            <a:off x="1146285" y="4434993"/>
            <a:ext cx="2883027" cy="228600"/>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1882C5"/>
                </a:solidFill>
                <a:effectLst/>
                <a:uLnTx/>
                <a:uFillTx/>
                <a:latin typeface="Arial"/>
              </a:rPr>
              <a:t>Online</a:t>
            </a:r>
          </a:p>
        </p:txBody>
      </p:sp>
      <p:sp>
        <p:nvSpPr>
          <p:cNvPr id="10" name="TextBox 9">
            <a:extLst>
              <a:ext uri="{FF2B5EF4-FFF2-40B4-BE49-F238E27FC236}">
                <a16:creationId xmlns:a16="http://schemas.microsoft.com/office/drawing/2014/main" id="{C95C7DF1-6B70-8A30-6571-4786BAD1BE4B}"/>
              </a:ext>
            </a:extLst>
          </p:cNvPr>
          <p:cNvSpPr txBox="1"/>
          <p:nvPr/>
        </p:nvSpPr>
        <p:spPr>
          <a:xfrm>
            <a:off x="1170483" y="4716128"/>
            <a:ext cx="4301380" cy="323835"/>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O</a:t>
            </a:r>
            <a:r>
              <a:rPr kumimoji="0" lang="en-US" sz="1400" b="0" i="0" u="none" strike="noStrike" kern="0" cap="none" spc="0" normalizeH="0" baseline="0" noProof="0" dirty="0">
                <a:ln>
                  <a:noFill/>
                </a:ln>
                <a:solidFill>
                  <a:srgbClr val="202830"/>
                </a:solidFill>
                <a:effectLst/>
                <a:uLnTx/>
                <a:uFillTx/>
                <a:latin typeface="Arial"/>
              </a:rPr>
              <a:t>rder approved items.</a:t>
            </a:r>
          </a:p>
        </p:txBody>
      </p:sp>
      <p:sp>
        <p:nvSpPr>
          <p:cNvPr id="12" name="TextBox 11">
            <a:extLst>
              <a:ext uri="{FF2B5EF4-FFF2-40B4-BE49-F238E27FC236}">
                <a16:creationId xmlns:a16="http://schemas.microsoft.com/office/drawing/2014/main" id="{E33CE818-F606-A598-3FA4-4B732191028F}"/>
              </a:ext>
            </a:extLst>
          </p:cNvPr>
          <p:cNvSpPr txBox="1"/>
          <p:nvPr/>
        </p:nvSpPr>
        <p:spPr>
          <a:xfrm>
            <a:off x="3329334" y="4417716"/>
            <a:ext cx="2883027" cy="228600"/>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1882C5"/>
                </a:solidFill>
                <a:effectLst/>
                <a:uLnTx/>
                <a:uFillTx/>
                <a:latin typeface="Arial"/>
              </a:rPr>
              <a:t>Retailers</a:t>
            </a:r>
          </a:p>
        </p:txBody>
      </p:sp>
      <p:sp>
        <p:nvSpPr>
          <p:cNvPr id="13" name="TextBox 12">
            <a:extLst>
              <a:ext uri="{FF2B5EF4-FFF2-40B4-BE49-F238E27FC236}">
                <a16:creationId xmlns:a16="http://schemas.microsoft.com/office/drawing/2014/main" id="{6D41E67A-69B1-04D7-4585-D66F198C4A06}"/>
              </a:ext>
            </a:extLst>
          </p:cNvPr>
          <p:cNvSpPr txBox="1"/>
          <p:nvPr/>
        </p:nvSpPr>
        <p:spPr>
          <a:xfrm>
            <a:off x="3329334" y="4726471"/>
            <a:ext cx="2883024" cy="446549"/>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S</a:t>
            </a:r>
            <a:r>
              <a:rPr kumimoji="0" lang="en-US" sz="1400" b="0" i="0" u="none" strike="noStrike" kern="0" cap="none" spc="0" normalizeH="0" baseline="0" noProof="0" dirty="0">
                <a:ln>
                  <a:noFill/>
                </a:ln>
                <a:solidFill>
                  <a:srgbClr val="202830"/>
                </a:solidFill>
                <a:effectLst/>
                <a:uLnTx/>
                <a:uFillTx/>
                <a:latin typeface="Arial"/>
              </a:rPr>
              <a:t>hop plan-approved locations.</a:t>
            </a:r>
          </a:p>
        </p:txBody>
      </p:sp>
      <p:sp>
        <p:nvSpPr>
          <p:cNvPr id="20" name="TextBox 19">
            <a:extLst>
              <a:ext uri="{FF2B5EF4-FFF2-40B4-BE49-F238E27FC236}">
                <a16:creationId xmlns:a16="http://schemas.microsoft.com/office/drawing/2014/main" id="{D9ABC470-BAA4-7BC5-8363-2F3FB10793E8}"/>
              </a:ext>
            </a:extLst>
          </p:cNvPr>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21" name="TextBox 20">
            <a:extLst>
              <a:ext uri="{FF2B5EF4-FFF2-40B4-BE49-F238E27FC236}">
                <a16:creationId xmlns:a16="http://schemas.microsoft.com/office/drawing/2014/main" id="{89CAB3B2-5308-856C-4E07-5A3090443187}"/>
              </a:ext>
            </a:extLst>
          </p:cNvPr>
          <p:cNvSpPr txBox="1"/>
          <p:nvPr/>
        </p:nvSpPr>
        <p:spPr>
          <a:xfrm>
            <a:off x="971501" y="6123174"/>
            <a:ext cx="7132320" cy="25603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700" b="0" i="0" u="none" strike="noStrike" kern="0" cap="none" spc="0" normalizeH="0" baseline="0" noProof="0" dirty="0">
                <a:ln>
                  <a:noFill/>
                </a:ln>
                <a:solidFill>
                  <a:srgbClr val="5C6870"/>
                </a:solidFill>
                <a:effectLst/>
                <a:uLnTx/>
                <a:uFillTx/>
                <a:latin typeface="Arial"/>
              </a:rPr>
              <a:t>Source: 2026 Medicare Plus Blue PPO Summary of Benefits. Unused amounts do not carry forward.</a:t>
            </a:r>
          </a:p>
        </p:txBody>
      </p:sp>
      <p:sp>
        <p:nvSpPr>
          <p:cNvPr id="17" name="TextBox 16">
            <a:extLst>
              <a:ext uri="{FF2B5EF4-FFF2-40B4-BE49-F238E27FC236}">
                <a16:creationId xmlns:a16="http://schemas.microsoft.com/office/drawing/2014/main" id="{723F875E-0242-5A15-AEBB-B034B4AF136C}"/>
              </a:ext>
            </a:extLst>
          </p:cNvPr>
          <p:cNvSpPr txBox="1"/>
          <p:nvPr/>
        </p:nvSpPr>
        <p:spPr>
          <a:xfrm>
            <a:off x="873728"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Extra dollars for your </a:t>
            </a:r>
            <a:r>
              <a:rPr lang="en-US" sz="2800" b="1" dirty="0">
                <a:solidFill>
                  <a:srgbClr val="0085C9"/>
                </a:solidFill>
                <a:latin typeface="Arial"/>
              </a:rPr>
              <a:t>everyday health needs</a:t>
            </a:r>
          </a:p>
        </p:txBody>
      </p:sp>
      <p:sp>
        <p:nvSpPr>
          <p:cNvPr id="18" name="Shape 5">
            <a:extLst>
              <a:ext uri="{FF2B5EF4-FFF2-40B4-BE49-F238E27FC236}">
                <a16:creationId xmlns:a16="http://schemas.microsoft.com/office/drawing/2014/main" id="{FE1858C9-0FCB-042E-1EF1-4A3C428892F1}"/>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9" name="Text 8">
            <a:extLst>
              <a:ext uri="{FF2B5EF4-FFF2-40B4-BE49-F238E27FC236}">
                <a16:creationId xmlns:a16="http://schemas.microsoft.com/office/drawing/2014/main" id="{C84D31E7-57B9-9DBA-85DE-16ACEF356D67}"/>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22" name="Slide Number Placeholder 42">
            <a:extLst>
              <a:ext uri="{FF2B5EF4-FFF2-40B4-BE49-F238E27FC236}">
                <a16:creationId xmlns:a16="http://schemas.microsoft.com/office/drawing/2014/main" id="{1CDACE2D-9C3D-1ED8-C6A2-CB827B3F4B3B}"/>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12</a:t>
            </a:fld>
            <a:endParaRPr lang="en-US" sz="600" dirty="0">
              <a:solidFill>
                <a:schemeClr val="tx1"/>
              </a:solidFill>
              <a:latin typeface="Arial" panose="020B0604020202020204" pitchFamily="34" charset="0"/>
              <a:cs typeface="Arial" panose="020B0604020202020204" pitchFamily="34" charset="0"/>
            </a:endParaRPr>
          </a:p>
        </p:txBody>
      </p:sp>
      <p:sp>
        <p:nvSpPr>
          <p:cNvPr id="24" name="Shape 5">
            <a:extLst>
              <a:ext uri="{FF2B5EF4-FFF2-40B4-BE49-F238E27FC236}">
                <a16:creationId xmlns:a16="http://schemas.microsoft.com/office/drawing/2014/main" id="{A9F48ECE-3A60-6746-13AF-545CB48DD31D}"/>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25" name="Text 8">
            <a:extLst>
              <a:ext uri="{FF2B5EF4-FFF2-40B4-BE49-F238E27FC236}">
                <a16:creationId xmlns:a16="http://schemas.microsoft.com/office/drawing/2014/main" id="{B1C8EFD6-C996-3B2C-D97E-2BD627C913B3}"/>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6" name="TextBox 25">
            <a:extLst>
              <a:ext uri="{FF2B5EF4-FFF2-40B4-BE49-F238E27FC236}">
                <a16:creationId xmlns:a16="http://schemas.microsoft.com/office/drawing/2014/main" id="{FA26FCE3-44D9-2F37-C01E-6394E71FEC9B}"/>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 name="Shape 10">
            <a:extLst>
              <a:ext uri="{FF2B5EF4-FFF2-40B4-BE49-F238E27FC236}">
                <a16:creationId xmlns:a16="http://schemas.microsoft.com/office/drawing/2014/main" id="{BFE67835-7C3D-8980-1C95-B391CAD86EBD}"/>
              </a:ext>
            </a:extLst>
          </p:cNvPr>
          <p:cNvSpPr/>
          <p:nvPr/>
        </p:nvSpPr>
        <p:spPr>
          <a:xfrm rot="5400000">
            <a:off x="759183" y="4677127"/>
            <a:ext cx="542393" cy="58125"/>
          </a:xfrm>
          <a:prstGeom prst="roundRect">
            <a:avLst/>
          </a:prstGeom>
          <a:solidFill>
            <a:srgbClr val="C3A77A"/>
          </a:solidFill>
          <a:ln/>
        </p:spPr>
        <p:txBody>
          <a:bodyPr/>
          <a:lstStyle/>
          <a:p>
            <a:endParaRPr lang="en-US" sz="1867" dirty="0"/>
          </a:p>
        </p:txBody>
      </p:sp>
      <p:sp>
        <p:nvSpPr>
          <p:cNvPr id="3" name="Shape 10">
            <a:extLst>
              <a:ext uri="{FF2B5EF4-FFF2-40B4-BE49-F238E27FC236}">
                <a16:creationId xmlns:a16="http://schemas.microsoft.com/office/drawing/2014/main" id="{0A0EA698-9345-A539-9573-95044913DE25}"/>
              </a:ext>
            </a:extLst>
          </p:cNvPr>
          <p:cNvSpPr/>
          <p:nvPr/>
        </p:nvSpPr>
        <p:spPr>
          <a:xfrm rot="5400000">
            <a:off x="2923381" y="4682997"/>
            <a:ext cx="542393" cy="58125"/>
          </a:xfrm>
          <a:prstGeom prst="roundRect">
            <a:avLst/>
          </a:prstGeom>
          <a:solidFill>
            <a:srgbClr val="C3A77A"/>
          </a:solidFill>
          <a:ln/>
        </p:spPr>
        <p:txBody>
          <a:bodyPr/>
          <a:lstStyle/>
          <a:p>
            <a:endParaRPr lang="en-US" sz="1867" dirty="0"/>
          </a:p>
        </p:txBody>
      </p:sp>
      <p:sp>
        <p:nvSpPr>
          <p:cNvPr id="28" name="TextBox 27">
            <a:extLst>
              <a:ext uri="{FF2B5EF4-FFF2-40B4-BE49-F238E27FC236}">
                <a16:creationId xmlns:a16="http://schemas.microsoft.com/office/drawing/2014/main" id="{7898D333-2CDD-EEAF-749C-41DBFFA81518}"/>
              </a:ext>
            </a:extLst>
          </p:cNvPr>
          <p:cNvSpPr txBox="1"/>
          <p:nvPr/>
        </p:nvSpPr>
        <p:spPr>
          <a:xfrm>
            <a:off x="1864871" y="5460739"/>
            <a:ext cx="2315394" cy="82519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202830"/>
                </a:solidFill>
                <a:effectLst/>
                <a:uLnTx/>
                <a:uFillTx/>
                <a:latin typeface="Arial"/>
              </a:rPr>
              <a:t>See eligible OTC items.</a:t>
            </a:r>
          </a:p>
          <a:p>
            <a:pPr marL="0" marR="0" lvl="0" indent="0" defTabSz="914400" eaLnBrk="1" fontAlgn="auto" latinLnBrk="0" hangingPunct="1">
              <a:lnSpc>
                <a:spcPct val="100000"/>
              </a:lnSpc>
              <a:spcBef>
                <a:spcPts val="0"/>
              </a:spcBef>
              <a:spcAft>
                <a:spcPts val="0"/>
              </a:spcAft>
              <a:buClrTx/>
              <a:buSzTx/>
              <a:buFontTx/>
              <a:buNone/>
              <a:tabLst/>
              <a:defRPr/>
            </a:pPr>
            <a:r>
              <a:rPr lang="en-US" sz="1100" dirty="0">
                <a:solidFill>
                  <a:srgbClr val="FA00AA"/>
                </a:solidFill>
                <a:latin typeface="Arial"/>
              </a:rPr>
              <a:t>&lt;bcbsm.com&gt;</a:t>
            </a:r>
            <a:endParaRPr kumimoji="0" lang="en-US" sz="1100" b="0" i="0" u="none" strike="noStrike" kern="0" cap="none" spc="0" normalizeH="0" baseline="0" noProof="0" dirty="0">
              <a:ln>
                <a:noFill/>
              </a:ln>
              <a:solidFill>
                <a:srgbClr val="FA00AA"/>
              </a:solidFill>
              <a:effectLst/>
              <a:uLnTx/>
              <a:uFillTx/>
              <a:latin typeface="Arial"/>
            </a:endParaRPr>
          </a:p>
        </p:txBody>
      </p:sp>
      <p:sp>
        <p:nvSpPr>
          <p:cNvPr id="8" name="TextBox 7">
            <a:extLst>
              <a:ext uri="{FF2B5EF4-FFF2-40B4-BE49-F238E27FC236}">
                <a16:creationId xmlns:a16="http://schemas.microsoft.com/office/drawing/2014/main" id="{890F9C6A-10BB-8237-4E83-E77146FFD3C0}"/>
              </a:ext>
            </a:extLst>
          </p:cNvPr>
          <p:cNvSpPr txBox="1"/>
          <p:nvPr/>
        </p:nvSpPr>
        <p:spPr>
          <a:xfrm>
            <a:off x="7053189" y="3308339"/>
            <a:ext cx="1891463" cy="264051"/>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202830"/>
                </a:solidFill>
                <a:effectLst/>
                <a:uLnTx/>
                <a:uFillTx/>
                <a:latin typeface="Arial"/>
              </a:rPr>
              <a:t>Smart scales</a:t>
            </a:r>
          </a:p>
        </p:txBody>
      </p:sp>
      <p:sp>
        <p:nvSpPr>
          <p:cNvPr id="11" name="TextBox 10">
            <a:extLst>
              <a:ext uri="{FF2B5EF4-FFF2-40B4-BE49-F238E27FC236}">
                <a16:creationId xmlns:a16="http://schemas.microsoft.com/office/drawing/2014/main" id="{8CB61A0C-EECC-52A9-8F4A-9DCFB8335DB8}"/>
              </a:ext>
            </a:extLst>
          </p:cNvPr>
          <p:cNvSpPr txBox="1"/>
          <p:nvPr/>
        </p:nvSpPr>
        <p:spPr>
          <a:xfrm>
            <a:off x="9521705" y="3298247"/>
            <a:ext cx="1891463" cy="264051"/>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202830"/>
                </a:solidFill>
                <a:effectLst/>
                <a:uLnTx/>
                <a:uFillTx/>
                <a:latin typeface="Arial"/>
              </a:rPr>
              <a:t>Toothpaste</a:t>
            </a:r>
          </a:p>
        </p:txBody>
      </p:sp>
      <p:sp>
        <p:nvSpPr>
          <p:cNvPr id="14" name="TextBox 13">
            <a:extLst>
              <a:ext uri="{FF2B5EF4-FFF2-40B4-BE49-F238E27FC236}">
                <a16:creationId xmlns:a16="http://schemas.microsoft.com/office/drawing/2014/main" id="{E5794816-D55D-2DAF-EFF5-4626BAAD1CF5}"/>
              </a:ext>
            </a:extLst>
          </p:cNvPr>
          <p:cNvSpPr txBox="1"/>
          <p:nvPr/>
        </p:nvSpPr>
        <p:spPr>
          <a:xfrm>
            <a:off x="7053189" y="4425060"/>
            <a:ext cx="1891463" cy="264051"/>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202830"/>
                </a:solidFill>
                <a:effectLst/>
                <a:uLnTx/>
                <a:uFillTx/>
                <a:latin typeface="Arial"/>
              </a:rPr>
              <a:t>Fitness trackers</a:t>
            </a:r>
          </a:p>
        </p:txBody>
      </p:sp>
      <p:sp>
        <p:nvSpPr>
          <p:cNvPr id="15" name="TextBox 14">
            <a:extLst>
              <a:ext uri="{FF2B5EF4-FFF2-40B4-BE49-F238E27FC236}">
                <a16:creationId xmlns:a16="http://schemas.microsoft.com/office/drawing/2014/main" id="{2AFE1794-CFD6-4E3B-F315-6E6C69098A82}"/>
              </a:ext>
            </a:extLst>
          </p:cNvPr>
          <p:cNvSpPr txBox="1"/>
          <p:nvPr/>
        </p:nvSpPr>
        <p:spPr>
          <a:xfrm>
            <a:off x="9521705" y="4414968"/>
            <a:ext cx="1891463" cy="264051"/>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202830"/>
                </a:solidFill>
                <a:effectLst/>
                <a:uLnTx/>
                <a:uFillTx/>
                <a:latin typeface="Arial"/>
              </a:rPr>
              <a:t>Heating pads</a:t>
            </a:r>
          </a:p>
        </p:txBody>
      </p:sp>
      <p:sp>
        <p:nvSpPr>
          <p:cNvPr id="16" name="TextBox 15">
            <a:extLst>
              <a:ext uri="{FF2B5EF4-FFF2-40B4-BE49-F238E27FC236}">
                <a16:creationId xmlns:a16="http://schemas.microsoft.com/office/drawing/2014/main" id="{1E1185CE-16A5-1953-1C2D-B541192DB66D}"/>
              </a:ext>
            </a:extLst>
          </p:cNvPr>
          <p:cNvSpPr txBox="1"/>
          <p:nvPr/>
        </p:nvSpPr>
        <p:spPr>
          <a:xfrm>
            <a:off x="7053189" y="5490061"/>
            <a:ext cx="1891463" cy="264051"/>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202830"/>
                </a:solidFill>
                <a:effectLst/>
                <a:uLnTx/>
                <a:uFillTx/>
                <a:latin typeface="Arial"/>
              </a:rPr>
              <a:t>Air purifiers</a:t>
            </a:r>
          </a:p>
        </p:txBody>
      </p:sp>
      <p:sp>
        <p:nvSpPr>
          <p:cNvPr id="23" name="TextBox 22">
            <a:extLst>
              <a:ext uri="{FF2B5EF4-FFF2-40B4-BE49-F238E27FC236}">
                <a16:creationId xmlns:a16="http://schemas.microsoft.com/office/drawing/2014/main" id="{7660563C-D8B6-239D-506D-9E5DC01488A3}"/>
              </a:ext>
            </a:extLst>
          </p:cNvPr>
          <p:cNvSpPr txBox="1"/>
          <p:nvPr/>
        </p:nvSpPr>
        <p:spPr>
          <a:xfrm>
            <a:off x="9521705" y="5494530"/>
            <a:ext cx="1891463" cy="264051"/>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202830"/>
                </a:solidFill>
                <a:effectLst/>
                <a:uLnTx/>
                <a:uFillTx/>
                <a:latin typeface="Arial"/>
              </a:rPr>
              <a:t>Pain relievers</a:t>
            </a:r>
          </a:p>
        </p:txBody>
      </p:sp>
      <p:sp>
        <p:nvSpPr>
          <p:cNvPr id="30" name="TextBox 29">
            <a:extLst>
              <a:ext uri="{FF2B5EF4-FFF2-40B4-BE49-F238E27FC236}">
                <a16:creationId xmlns:a16="http://schemas.microsoft.com/office/drawing/2014/main" id="{81327208-4E25-B2DA-7252-513F7A250D85}"/>
              </a:ext>
            </a:extLst>
          </p:cNvPr>
          <p:cNvSpPr txBox="1"/>
          <p:nvPr/>
        </p:nvSpPr>
        <p:spPr>
          <a:xfrm>
            <a:off x="6761395" y="2226161"/>
            <a:ext cx="4126222" cy="446549"/>
          </a:xfrm>
          <a:prstGeom prst="rect">
            <a:avLst/>
          </a:prstGeom>
          <a:noFill/>
        </p:spPr>
        <p:txBody>
          <a:bodyPr wrap="square" lIns="45720" tIns="18288" rIns="45720" bIns="18288">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0085C9"/>
                </a:solidFill>
                <a:effectLst/>
                <a:uLnTx/>
                <a:uFillTx/>
                <a:latin typeface="Arial"/>
              </a:rPr>
              <a:t>Some items that can purchased:</a:t>
            </a:r>
          </a:p>
        </p:txBody>
      </p:sp>
      <p:pic>
        <p:nvPicPr>
          <p:cNvPr id="36" name="Graphic 35">
            <a:extLst>
              <a:ext uri="{FF2B5EF4-FFF2-40B4-BE49-F238E27FC236}">
                <a16:creationId xmlns:a16="http://schemas.microsoft.com/office/drawing/2014/main" id="{E4D49C40-686B-D435-D496-5561FA1B7E2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21705" y="4965773"/>
            <a:ext cx="494553" cy="446547"/>
          </a:xfrm>
          <a:prstGeom prst="rect">
            <a:avLst/>
          </a:prstGeom>
        </p:spPr>
      </p:pic>
      <p:pic>
        <p:nvPicPr>
          <p:cNvPr id="38" name="Graphic 37">
            <a:extLst>
              <a:ext uri="{FF2B5EF4-FFF2-40B4-BE49-F238E27FC236}">
                <a16:creationId xmlns:a16="http://schemas.microsoft.com/office/drawing/2014/main" id="{88E31032-BD42-C5C7-EDF4-7867059EBDD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106144" y="2757376"/>
            <a:ext cx="469888" cy="469888"/>
          </a:xfrm>
          <a:prstGeom prst="rect">
            <a:avLst/>
          </a:prstGeom>
        </p:spPr>
      </p:pic>
      <p:pic>
        <p:nvPicPr>
          <p:cNvPr id="40" name="Graphic 39">
            <a:extLst>
              <a:ext uri="{FF2B5EF4-FFF2-40B4-BE49-F238E27FC236}">
                <a16:creationId xmlns:a16="http://schemas.microsoft.com/office/drawing/2014/main" id="{A8F0FE69-F6F5-357B-8253-BDA60429991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21705" y="2697052"/>
            <a:ext cx="512921" cy="520089"/>
          </a:xfrm>
          <a:prstGeom prst="rect">
            <a:avLst/>
          </a:prstGeom>
        </p:spPr>
      </p:pic>
      <p:pic>
        <p:nvPicPr>
          <p:cNvPr id="42" name="Graphic 41">
            <a:extLst>
              <a:ext uri="{FF2B5EF4-FFF2-40B4-BE49-F238E27FC236}">
                <a16:creationId xmlns:a16="http://schemas.microsoft.com/office/drawing/2014/main" id="{525C283A-F600-4686-BE38-DDAAC1D88D1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053189" y="4873094"/>
            <a:ext cx="342900" cy="571500"/>
          </a:xfrm>
          <a:prstGeom prst="rect">
            <a:avLst/>
          </a:prstGeom>
        </p:spPr>
      </p:pic>
      <p:pic>
        <p:nvPicPr>
          <p:cNvPr id="46" name="Graphic 45">
            <a:extLst>
              <a:ext uri="{FF2B5EF4-FFF2-40B4-BE49-F238E27FC236}">
                <a16:creationId xmlns:a16="http://schemas.microsoft.com/office/drawing/2014/main" id="{DB1BB58E-B2BB-F09F-7C2F-83631B3BAD01}"/>
              </a:ext>
            </a:extLst>
          </p:cNvPr>
          <p:cNvPicPr>
            <a:picLocks noChangeAspect="1"/>
          </p:cNvPicPr>
          <p:nvPr/>
        </p:nvPicPr>
        <p:blipFill>
          <a:blip>
            <a:extLst>
              <a:ext uri="{96DAC541-7B7A-43D3-8B79-37D633B846F1}">
                <asvg:svgBlip xmlns:asvg="http://schemas.microsoft.com/office/drawing/2016/SVG/main" r:embed="rId7"/>
              </a:ext>
            </a:extLst>
          </a:blip>
          <a:srcRect l="90042" t="26521"/>
          <a:stretch>
            <a:fillRect/>
          </a:stretch>
        </p:blipFill>
        <p:spPr>
          <a:xfrm>
            <a:off x="6962733" y="3786601"/>
            <a:ext cx="522195" cy="611682"/>
          </a:xfrm>
          <a:prstGeom prst="rect">
            <a:avLst/>
          </a:prstGeom>
        </p:spPr>
      </p:pic>
      <p:pic>
        <p:nvPicPr>
          <p:cNvPr id="48" name="Graphic 47">
            <a:extLst>
              <a:ext uri="{FF2B5EF4-FFF2-40B4-BE49-F238E27FC236}">
                <a16:creationId xmlns:a16="http://schemas.microsoft.com/office/drawing/2014/main" id="{4E5DC999-3208-E97D-9D0E-B5E1D94B8B4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538674" y="3882899"/>
            <a:ext cx="634562" cy="505755"/>
          </a:xfrm>
          <a:prstGeom prst="rect">
            <a:avLst/>
          </a:prstGeom>
        </p:spPr>
      </p:pic>
      <p:pic>
        <p:nvPicPr>
          <p:cNvPr id="32" name="Graphic 31">
            <a:extLst>
              <a:ext uri="{FF2B5EF4-FFF2-40B4-BE49-F238E27FC236}">
                <a16:creationId xmlns:a16="http://schemas.microsoft.com/office/drawing/2014/main" id="{6B55B9C0-EECC-5176-DAAC-148B7DACCCC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22509" y="5182500"/>
            <a:ext cx="848864" cy="848864"/>
          </a:xfrm>
          <a:prstGeom prst="rect">
            <a:avLst/>
          </a:prstGeom>
        </p:spPr>
      </p:pic>
    </p:spTree>
    <p:extLst>
      <p:ext uri="{BB962C8B-B14F-4D97-AF65-F5344CB8AC3E}">
        <p14:creationId xmlns:p14="http://schemas.microsoft.com/office/powerpoint/2010/main" val="418417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068B3-E523-C4FA-A2D2-3FB59D1EB5E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54C275D-269D-1276-3C05-57B7E1DC023B}"/>
              </a:ext>
            </a:extLst>
          </p:cNvPr>
          <p:cNvSpPr txBox="1"/>
          <p:nvPr/>
        </p:nvSpPr>
        <p:spPr>
          <a:xfrm>
            <a:off x="-107979" y="1672317"/>
            <a:ext cx="3960905" cy="777240"/>
          </a:xfrm>
          <a:prstGeom prst="rect">
            <a:avLst/>
          </a:prstGeom>
          <a:noFill/>
        </p:spPr>
        <p:txBody>
          <a:bodyPr wrap="square" lIns="45720" tIns="18288" rIns="45720" bIns="18288">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6000" b="1" dirty="0">
                <a:solidFill>
                  <a:srgbClr val="1882C5"/>
                </a:solidFill>
                <a:latin typeface="Arial"/>
              </a:rPr>
              <a:t>FREE</a:t>
            </a:r>
            <a:endParaRPr kumimoji="0" lang="en-US" sz="6000" b="1" i="0" u="none" strike="noStrike" kern="0" cap="none" spc="0" normalizeH="0" baseline="0" noProof="0" dirty="0">
              <a:ln>
                <a:noFill/>
              </a:ln>
              <a:solidFill>
                <a:srgbClr val="1882C5"/>
              </a:solidFill>
              <a:effectLst/>
              <a:uLnTx/>
              <a:uFillTx/>
              <a:latin typeface="Arial"/>
            </a:endParaRPr>
          </a:p>
        </p:txBody>
      </p:sp>
      <p:sp>
        <p:nvSpPr>
          <p:cNvPr id="7" name="TextBox 6">
            <a:extLst>
              <a:ext uri="{FF2B5EF4-FFF2-40B4-BE49-F238E27FC236}">
                <a16:creationId xmlns:a16="http://schemas.microsoft.com/office/drawing/2014/main" id="{923FEAB7-1600-126D-C717-EEE07669EA7D}"/>
              </a:ext>
            </a:extLst>
          </p:cNvPr>
          <p:cNvSpPr txBox="1"/>
          <p:nvPr/>
        </p:nvSpPr>
        <p:spPr>
          <a:xfrm>
            <a:off x="3064061" y="1767538"/>
            <a:ext cx="2666821" cy="502920"/>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1882C5"/>
                </a:solidFill>
                <a:effectLst/>
                <a:uLnTx/>
                <a:uFillTx/>
                <a:latin typeface="Arial"/>
              </a:rPr>
              <a:t>fitness and wellness support</a:t>
            </a:r>
          </a:p>
        </p:txBody>
      </p:sp>
      <p:sp>
        <p:nvSpPr>
          <p:cNvPr id="8" name="TextBox 7">
            <a:extLst>
              <a:ext uri="{FF2B5EF4-FFF2-40B4-BE49-F238E27FC236}">
                <a16:creationId xmlns:a16="http://schemas.microsoft.com/office/drawing/2014/main" id="{A6EDC31A-96F9-E24C-D032-7C94639FC443}"/>
              </a:ext>
            </a:extLst>
          </p:cNvPr>
          <p:cNvSpPr txBox="1"/>
          <p:nvPr/>
        </p:nvSpPr>
        <p:spPr>
          <a:xfrm>
            <a:off x="851416" y="2558591"/>
            <a:ext cx="4879465" cy="502920"/>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sz="1500" b="0" i="0" u="none" strike="noStrike" kern="0" cap="none" spc="0" normalizeH="0" baseline="0" noProof="0" dirty="0">
                <a:ln>
                  <a:noFill/>
                </a:ln>
                <a:solidFill>
                  <a:srgbClr val="202830"/>
                </a:solidFill>
                <a:effectLst/>
                <a:uLnTx/>
                <a:uFillTx/>
                <a:latin typeface="Arial"/>
              </a:rPr>
              <a:t>Available through participating SilverSneakers</a:t>
            </a:r>
            <a:r>
              <a:rPr kumimoji="0" sz="1500" b="0" i="0" u="none" strike="noStrike" kern="0" cap="none" spc="0" normalizeH="0" baseline="30000" noProof="0" dirty="0">
                <a:ln>
                  <a:noFill/>
                </a:ln>
                <a:solidFill>
                  <a:srgbClr val="202830"/>
                </a:solidFill>
                <a:effectLst/>
                <a:uLnTx/>
                <a:uFillTx/>
                <a:latin typeface="Arial"/>
              </a:rPr>
              <a:t>®</a:t>
            </a:r>
            <a:r>
              <a:rPr kumimoji="0" sz="1500" b="0" i="0" u="none" strike="noStrike" kern="0" cap="none" spc="0" normalizeH="0" baseline="0" noProof="0" dirty="0">
                <a:ln>
                  <a:noFill/>
                </a:ln>
                <a:solidFill>
                  <a:srgbClr val="202830"/>
                </a:solidFill>
                <a:effectLst/>
                <a:uLnTx/>
                <a:uFillTx/>
                <a:latin typeface="Arial"/>
              </a:rPr>
              <a:t> locations and digital channels.</a:t>
            </a:r>
          </a:p>
        </p:txBody>
      </p:sp>
      <p:sp>
        <p:nvSpPr>
          <p:cNvPr id="10" name="TextBox 9">
            <a:extLst>
              <a:ext uri="{FF2B5EF4-FFF2-40B4-BE49-F238E27FC236}">
                <a16:creationId xmlns:a16="http://schemas.microsoft.com/office/drawing/2014/main" id="{CA296DA0-6510-0B1A-7341-C01E9A49D964}"/>
              </a:ext>
            </a:extLst>
          </p:cNvPr>
          <p:cNvSpPr txBox="1"/>
          <p:nvPr/>
        </p:nvSpPr>
        <p:spPr>
          <a:xfrm>
            <a:off x="1094323" y="3270420"/>
            <a:ext cx="4572000" cy="292608"/>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b="1" i="0" u="none" strike="noStrike" kern="0" cap="none" spc="0" normalizeH="0" baseline="0" noProof="0" dirty="0">
                <a:ln>
                  <a:noFill/>
                </a:ln>
                <a:solidFill>
                  <a:srgbClr val="1882C5"/>
                </a:solidFill>
                <a:effectLst/>
                <a:uLnTx/>
                <a:uFillTx/>
                <a:latin typeface="Arial"/>
              </a:rPr>
              <a:t>At participating locations</a:t>
            </a:r>
          </a:p>
        </p:txBody>
      </p:sp>
      <p:sp>
        <p:nvSpPr>
          <p:cNvPr id="11" name="TextBox 10">
            <a:extLst>
              <a:ext uri="{FF2B5EF4-FFF2-40B4-BE49-F238E27FC236}">
                <a16:creationId xmlns:a16="http://schemas.microsoft.com/office/drawing/2014/main" id="{A43A963F-96C6-DEED-7116-7EC06450071E}"/>
              </a:ext>
            </a:extLst>
          </p:cNvPr>
          <p:cNvSpPr txBox="1"/>
          <p:nvPr/>
        </p:nvSpPr>
        <p:spPr>
          <a:xfrm>
            <a:off x="1094323" y="3582250"/>
            <a:ext cx="3967213" cy="522651"/>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Exercise equipment, classes and amenities.</a:t>
            </a:r>
          </a:p>
        </p:txBody>
      </p:sp>
      <p:sp>
        <p:nvSpPr>
          <p:cNvPr id="13" name="TextBox 12">
            <a:extLst>
              <a:ext uri="{FF2B5EF4-FFF2-40B4-BE49-F238E27FC236}">
                <a16:creationId xmlns:a16="http://schemas.microsoft.com/office/drawing/2014/main" id="{5438168C-022B-E238-7BFD-7E961ACA668B}"/>
              </a:ext>
            </a:extLst>
          </p:cNvPr>
          <p:cNvSpPr txBox="1"/>
          <p:nvPr/>
        </p:nvSpPr>
        <p:spPr>
          <a:xfrm>
            <a:off x="1094323" y="4059732"/>
            <a:ext cx="4572000" cy="292608"/>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b="1" i="0" u="none" strike="noStrike" kern="0" cap="none" spc="0" normalizeH="0" baseline="0" noProof="0" dirty="0">
                <a:ln>
                  <a:noFill/>
                </a:ln>
                <a:solidFill>
                  <a:srgbClr val="1882C5"/>
                </a:solidFill>
                <a:effectLst/>
                <a:uLnTx/>
                <a:uFillTx/>
                <a:latin typeface="Arial"/>
              </a:rPr>
              <a:t>Online and on demand</a:t>
            </a:r>
          </a:p>
        </p:txBody>
      </p:sp>
      <p:sp>
        <p:nvSpPr>
          <p:cNvPr id="14" name="TextBox 13">
            <a:extLst>
              <a:ext uri="{FF2B5EF4-FFF2-40B4-BE49-F238E27FC236}">
                <a16:creationId xmlns:a16="http://schemas.microsoft.com/office/drawing/2014/main" id="{5F46172D-1E94-512B-E5BA-044137324405}"/>
              </a:ext>
            </a:extLst>
          </p:cNvPr>
          <p:cNvSpPr txBox="1"/>
          <p:nvPr/>
        </p:nvSpPr>
        <p:spPr>
          <a:xfrm>
            <a:off x="1094324" y="4355317"/>
            <a:ext cx="5951296" cy="42675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Live classes, workshops and hundreds of workout videos.</a:t>
            </a:r>
          </a:p>
        </p:txBody>
      </p:sp>
      <p:sp>
        <p:nvSpPr>
          <p:cNvPr id="16" name="TextBox 15">
            <a:extLst>
              <a:ext uri="{FF2B5EF4-FFF2-40B4-BE49-F238E27FC236}">
                <a16:creationId xmlns:a16="http://schemas.microsoft.com/office/drawing/2014/main" id="{19ED58E7-3FCA-1669-4E6E-C7923D3CBC99}"/>
              </a:ext>
            </a:extLst>
          </p:cNvPr>
          <p:cNvSpPr txBox="1"/>
          <p:nvPr/>
        </p:nvSpPr>
        <p:spPr>
          <a:xfrm>
            <a:off x="1094323" y="4798428"/>
            <a:ext cx="4572000" cy="292608"/>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b="1" i="0" u="none" strike="noStrike" kern="0" cap="none" spc="0" normalizeH="0" baseline="0" noProof="0" dirty="0">
                <a:ln>
                  <a:noFill/>
                </a:ln>
                <a:solidFill>
                  <a:srgbClr val="1882C5"/>
                </a:solidFill>
                <a:effectLst/>
                <a:uLnTx/>
                <a:uFillTx/>
                <a:latin typeface="Arial"/>
              </a:rPr>
              <a:t>Mobile and at home</a:t>
            </a:r>
          </a:p>
        </p:txBody>
      </p:sp>
      <p:sp>
        <p:nvSpPr>
          <p:cNvPr id="17" name="TextBox 16">
            <a:extLst>
              <a:ext uri="{FF2B5EF4-FFF2-40B4-BE49-F238E27FC236}">
                <a16:creationId xmlns:a16="http://schemas.microsoft.com/office/drawing/2014/main" id="{241B83AF-B5E5-0954-38B0-FED8A43BE487}"/>
              </a:ext>
            </a:extLst>
          </p:cNvPr>
          <p:cNvSpPr txBox="1"/>
          <p:nvPr/>
        </p:nvSpPr>
        <p:spPr>
          <a:xfrm>
            <a:off x="1094324" y="5098284"/>
            <a:ext cx="5810451" cy="3392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GO app, well-being resources and at-home fitness kits.</a:t>
            </a:r>
          </a:p>
        </p:txBody>
      </p:sp>
      <p:sp>
        <p:nvSpPr>
          <p:cNvPr id="18" name="TextBox 17">
            <a:extLst>
              <a:ext uri="{FF2B5EF4-FFF2-40B4-BE49-F238E27FC236}">
                <a16:creationId xmlns:a16="http://schemas.microsoft.com/office/drawing/2014/main" id="{5503BD3C-5CA1-7D13-F561-94B2D2B232F8}"/>
              </a:ext>
            </a:extLst>
          </p:cNvPr>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19" name="TextBox 18">
            <a:extLst>
              <a:ext uri="{FF2B5EF4-FFF2-40B4-BE49-F238E27FC236}">
                <a16:creationId xmlns:a16="http://schemas.microsoft.com/office/drawing/2014/main" id="{C469BC12-D170-31D4-852D-86C3728BE43B}"/>
              </a:ext>
            </a:extLst>
          </p:cNvPr>
          <p:cNvSpPr txBox="1"/>
          <p:nvPr/>
        </p:nvSpPr>
        <p:spPr>
          <a:xfrm>
            <a:off x="873728" y="5856384"/>
            <a:ext cx="4502756" cy="59436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US" sz="800" b="0" i="1" u="none" strike="noStrike" kern="0" cap="none" spc="0" normalizeH="0" baseline="0" noProof="0" dirty="0">
                <a:ln>
                  <a:noFill/>
                </a:ln>
                <a:solidFill>
                  <a:srgbClr val="60646B"/>
                </a:solidFill>
                <a:effectLst/>
                <a:uLnTx/>
                <a:uFillTx/>
              </a:rPr>
              <a:t>SilverSneakers is a registered trademark of Tivity Health, Inc. 2026 Tivity Health, Inc. All rights reserved. Tivity Health is an independent corporation retained by Blue Care Network to provide health and fitness services to its Medicare Advantage members.</a:t>
            </a:r>
            <a:endParaRPr kumimoji="0" lang="en-US" sz="800" b="0" i="0" u="none" strike="noStrike" kern="0" cap="none" spc="0" normalizeH="0" baseline="0" noProof="0" dirty="0">
              <a:ln>
                <a:noFill/>
              </a:ln>
              <a:solidFill>
                <a:srgbClr val="60646B"/>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800" b="0" i="0" u="none" strike="noStrike" kern="0" cap="none" spc="0" normalizeH="0" baseline="0" noProof="0" dirty="0">
              <a:ln>
                <a:noFill/>
              </a:ln>
              <a:solidFill>
                <a:srgbClr val="60646B"/>
              </a:solidFill>
              <a:effectLst/>
              <a:uLnTx/>
              <a:uFillTx/>
              <a:latin typeface="Arial"/>
            </a:endParaRPr>
          </a:p>
        </p:txBody>
      </p:sp>
      <p:sp>
        <p:nvSpPr>
          <p:cNvPr id="22" name="object 10">
            <a:extLst>
              <a:ext uri="{FF2B5EF4-FFF2-40B4-BE49-F238E27FC236}">
                <a16:creationId xmlns:a16="http://schemas.microsoft.com/office/drawing/2014/main" id="{BD482BB7-59F9-A150-887A-85120057B2FD}"/>
              </a:ext>
            </a:extLst>
          </p:cNvPr>
          <p:cNvSpPr txBox="1"/>
          <p:nvPr/>
        </p:nvSpPr>
        <p:spPr>
          <a:xfrm>
            <a:off x="874772" y="5632275"/>
            <a:ext cx="6083300" cy="135935"/>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800" b="0" i="0" u="none" strike="noStrike" kern="0" cap="none" spc="0" normalizeH="0" baseline="0" noProof="0" dirty="0">
                <a:ln>
                  <a:noFill/>
                </a:ln>
                <a:solidFill>
                  <a:srgbClr val="60646B"/>
                </a:solidFill>
                <a:effectLst/>
                <a:uLnTx/>
                <a:uFillTx/>
                <a:latin typeface="Arial"/>
                <a:cs typeface="Arial"/>
              </a:rPr>
              <a:t>*Excludes</a:t>
            </a:r>
            <a:r>
              <a:rPr kumimoji="0" sz="800" b="0" i="0" u="none" strike="noStrike" kern="0" cap="none" spc="-55" normalizeH="0" baseline="0" noProof="0" dirty="0">
                <a:ln>
                  <a:noFill/>
                </a:ln>
                <a:solidFill>
                  <a:srgbClr val="60646B"/>
                </a:solidFill>
                <a:effectLst/>
                <a:uLnTx/>
                <a:uFillTx/>
                <a:latin typeface="Arial"/>
                <a:cs typeface="Arial"/>
              </a:rPr>
              <a:t> </a:t>
            </a:r>
            <a:r>
              <a:rPr kumimoji="0" lang="en-US" sz="800" b="0" i="0" u="none" strike="noStrike" kern="0" cap="none" spc="-20" normalizeH="0" baseline="0" noProof="0" dirty="0">
                <a:ln>
                  <a:noFill/>
                </a:ln>
                <a:solidFill>
                  <a:srgbClr val="60646B"/>
                </a:solidFill>
                <a:effectLst/>
                <a:uLnTx/>
                <a:uFillTx/>
                <a:latin typeface="Arial"/>
                <a:cs typeface="Arial"/>
              </a:rPr>
              <a:t>Giveback and Essential PPO plans and Prime Value HMO-POS</a:t>
            </a:r>
            <a:endParaRPr kumimoji="0" sz="800" b="0" i="0" u="none" strike="noStrike" kern="0" cap="none" spc="0" normalizeH="0" baseline="0" noProof="0" dirty="0">
              <a:ln>
                <a:noFill/>
              </a:ln>
              <a:solidFill>
                <a:srgbClr val="60646B"/>
              </a:solidFill>
              <a:effectLst/>
              <a:uLnTx/>
              <a:uFillTx/>
              <a:latin typeface="Arial"/>
              <a:cs typeface="Arial"/>
            </a:endParaRPr>
          </a:p>
        </p:txBody>
      </p:sp>
      <p:sp>
        <p:nvSpPr>
          <p:cNvPr id="24" name="Shape 5">
            <a:extLst>
              <a:ext uri="{FF2B5EF4-FFF2-40B4-BE49-F238E27FC236}">
                <a16:creationId xmlns:a16="http://schemas.microsoft.com/office/drawing/2014/main" id="{D1ECA7DE-DB91-DE8C-568C-A569BDB31E81}"/>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25" name="Text 8">
            <a:extLst>
              <a:ext uri="{FF2B5EF4-FFF2-40B4-BE49-F238E27FC236}">
                <a16:creationId xmlns:a16="http://schemas.microsoft.com/office/drawing/2014/main" id="{A710768E-3102-2E52-7554-2826EFF24741}"/>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26" name="Slide Number Placeholder 42">
            <a:extLst>
              <a:ext uri="{FF2B5EF4-FFF2-40B4-BE49-F238E27FC236}">
                <a16:creationId xmlns:a16="http://schemas.microsoft.com/office/drawing/2014/main" id="{FC59C7AE-941C-8794-330E-582B75F2D6D8}"/>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13</a:t>
            </a:fld>
            <a:endParaRPr lang="en-US" sz="600" dirty="0">
              <a:solidFill>
                <a:schemeClr val="tx1"/>
              </a:solidFill>
              <a:latin typeface="Arial" panose="020B0604020202020204" pitchFamily="34" charset="0"/>
              <a:cs typeface="Arial" panose="020B0604020202020204" pitchFamily="34" charset="0"/>
            </a:endParaRPr>
          </a:p>
        </p:txBody>
      </p:sp>
      <p:sp>
        <p:nvSpPr>
          <p:cNvPr id="27" name="Shape 5">
            <a:extLst>
              <a:ext uri="{FF2B5EF4-FFF2-40B4-BE49-F238E27FC236}">
                <a16:creationId xmlns:a16="http://schemas.microsoft.com/office/drawing/2014/main" id="{8EA9AD33-FAF3-E1AA-4F15-370C3829E501}"/>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28" name="Text 8">
            <a:extLst>
              <a:ext uri="{FF2B5EF4-FFF2-40B4-BE49-F238E27FC236}">
                <a16:creationId xmlns:a16="http://schemas.microsoft.com/office/drawing/2014/main" id="{77D9FEDF-908B-4741-5598-5C5B6F05BEC4}"/>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9" name="TextBox 28">
            <a:extLst>
              <a:ext uri="{FF2B5EF4-FFF2-40B4-BE49-F238E27FC236}">
                <a16:creationId xmlns:a16="http://schemas.microsoft.com/office/drawing/2014/main" id="{3BF342A1-9533-CB4E-325E-0C2334765C83}"/>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0" name="TextBox 29">
            <a:extLst>
              <a:ext uri="{FF2B5EF4-FFF2-40B4-BE49-F238E27FC236}">
                <a16:creationId xmlns:a16="http://schemas.microsoft.com/office/drawing/2014/main" id="{248B1BDE-0C88-2362-B1C0-C0EBCEFFC0B7}"/>
              </a:ext>
            </a:extLst>
          </p:cNvPr>
          <p:cNvSpPr txBox="1"/>
          <p:nvPr/>
        </p:nvSpPr>
        <p:spPr>
          <a:xfrm>
            <a:off x="873727" y="1276356"/>
            <a:ext cx="9601200" cy="3017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dirty="0">
                <a:solidFill>
                  <a:srgbClr val="202830"/>
                </a:solidFill>
                <a:latin typeface="Arial"/>
              </a:rPr>
              <a:t>A no-cost fitness and wellness benefit with in-person, online and at-home options</a:t>
            </a:r>
          </a:p>
        </p:txBody>
      </p:sp>
      <p:sp>
        <p:nvSpPr>
          <p:cNvPr id="31" name="TextBox 30">
            <a:extLst>
              <a:ext uri="{FF2B5EF4-FFF2-40B4-BE49-F238E27FC236}">
                <a16:creationId xmlns:a16="http://schemas.microsoft.com/office/drawing/2014/main" id="{36A37476-A07C-0FDC-913B-1616E7432AFA}"/>
              </a:ext>
            </a:extLst>
          </p:cNvPr>
          <p:cNvSpPr txBox="1"/>
          <p:nvPr/>
        </p:nvSpPr>
        <p:spPr>
          <a:xfrm>
            <a:off x="873727"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Fitness that fits </a:t>
            </a:r>
            <a:r>
              <a:rPr lang="en-US" sz="2800" b="1" dirty="0">
                <a:solidFill>
                  <a:srgbClr val="0085C9"/>
                </a:solidFill>
                <a:latin typeface="Arial"/>
              </a:rPr>
              <a:t>your life</a:t>
            </a:r>
          </a:p>
        </p:txBody>
      </p:sp>
      <p:pic>
        <p:nvPicPr>
          <p:cNvPr id="21" name="Picture 20">
            <a:extLst>
              <a:ext uri="{FF2B5EF4-FFF2-40B4-BE49-F238E27FC236}">
                <a16:creationId xmlns:a16="http://schemas.microsoft.com/office/drawing/2014/main" id="{C326CB3D-F92B-D42A-568B-A4719DEDCE05}"/>
              </a:ext>
            </a:extLst>
          </p:cNvPr>
          <p:cNvPicPr>
            <a:picLocks noChangeAspect="1"/>
          </p:cNvPicPr>
          <p:nvPr/>
        </p:nvPicPr>
        <p:blipFill>
          <a:blip r:embed="rId3" cstate="print">
            <a:extLst>
              <a:ext uri="{28A0092B-C50C-407E-A947-70E740481C1C}">
                <a14:useLocalDpi xmlns:a14="http://schemas.microsoft.com/office/drawing/2010/main" val="0"/>
              </a:ext>
            </a:extLst>
          </a:blip>
          <a:srcRect l="6135" t="368" r="14164" b="-368"/>
          <a:stretch>
            <a:fillRect/>
          </a:stretch>
        </p:blipFill>
        <p:spPr>
          <a:xfrm>
            <a:off x="6461120" y="1738582"/>
            <a:ext cx="4743328" cy="4225581"/>
          </a:xfrm>
          <a:prstGeom prst="roundRect">
            <a:avLst>
              <a:gd name="adj" fmla="val 5635"/>
            </a:avLst>
          </a:prstGeom>
        </p:spPr>
      </p:pic>
      <p:sp>
        <p:nvSpPr>
          <p:cNvPr id="2" name="Shape 10">
            <a:extLst>
              <a:ext uri="{FF2B5EF4-FFF2-40B4-BE49-F238E27FC236}">
                <a16:creationId xmlns:a16="http://schemas.microsoft.com/office/drawing/2014/main" id="{0FE3EF10-E8B7-629F-473B-A90F90FB82B3}"/>
              </a:ext>
            </a:extLst>
          </p:cNvPr>
          <p:cNvSpPr/>
          <p:nvPr/>
        </p:nvSpPr>
        <p:spPr>
          <a:xfrm rot="5400000">
            <a:off x="673611" y="3540168"/>
            <a:ext cx="457200" cy="45719"/>
          </a:xfrm>
          <a:prstGeom prst="roundRect">
            <a:avLst/>
          </a:prstGeom>
          <a:solidFill>
            <a:srgbClr val="C3A77A"/>
          </a:solidFill>
          <a:ln/>
        </p:spPr>
        <p:txBody>
          <a:bodyPr/>
          <a:lstStyle/>
          <a:p>
            <a:endParaRPr lang="en-US" sz="1867" dirty="0"/>
          </a:p>
        </p:txBody>
      </p:sp>
      <p:sp>
        <p:nvSpPr>
          <p:cNvPr id="4" name="Shape 10">
            <a:extLst>
              <a:ext uri="{FF2B5EF4-FFF2-40B4-BE49-F238E27FC236}">
                <a16:creationId xmlns:a16="http://schemas.microsoft.com/office/drawing/2014/main" id="{CEC90F7F-41EB-F449-4F74-1432A59D006D}"/>
              </a:ext>
            </a:extLst>
          </p:cNvPr>
          <p:cNvSpPr/>
          <p:nvPr/>
        </p:nvSpPr>
        <p:spPr>
          <a:xfrm rot="5400000">
            <a:off x="673611" y="4278978"/>
            <a:ext cx="457200" cy="45719"/>
          </a:xfrm>
          <a:prstGeom prst="roundRect">
            <a:avLst/>
          </a:prstGeom>
          <a:solidFill>
            <a:srgbClr val="C3A77A"/>
          </a:solidFill>
          <a:ln/>
        </p:spPr>
        <p:txBody>
          <a:bodyPr/>
          <a:lstStyle/>
          <a:p>
            <a:endParaRPr lang="en-US" sz="1867" dirty="0"/>
          </a:p>
        </p:txBody>
      </p:sp>
      <p:sp>
        <p:nvSpPr>
          <p:cNvPr id="5" name="Shape 10">
            <a:extLst>
              <a:ext uri="{FF2B5EF4-FFF2-40B4-BE49-F238E27FC236}">
                <a16:creationId xmlns:a16="http://schemas.microsoft.com/office/drawing/2014/main" id="{A03F77B2-CE66-6C65-62C8-8D2A55431D73}"/>
              </a:ext>
            </a:extLst>
          </p:cNvPr>
          <p:cNvSpPr/>
          <p:nvPr/>
        </p:nvSpPr>
        <p:spPr>
          <a:xfrm rot="5400000">
            <a:off x="673611" y="5076687"/>
            <a:ext cx="457200" cy="45719"/>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282114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70D0B-5CF6-29A3-FA71-E709137518B0}"/>
            </a:ext>
          </a:extLst>
        </p:cNvPr>
        <p:cNvGrpSpPr/>
        <p:nvPr/>
      </p:nvGrpSpPr>
      <p:grpSpPr>
        <a:xfrm>
          <a:off x="0" y="0"/>
          <a:ext cx="0" cy="0"/>
          <a:chOff x="0" y="0"/>
          <a:chExt cx="0" cy="0"/>
        </a:xfrm>
      </p:grpSpPr>
      <p:sp>
        <p:nvSpPr>
          <p:cNvPr id="4" name="Rounded Rectangle 3">
            <a:extLst>
              <a:ext uri="{FF2B5EF4-FFF2-40B4-BE49-F238E27FC236}">
                <a16:creationId xmlns:a16="http://schemas.microsoft.com/office/drawing/2014/main" id="{98B93624-373C-94A1-C123-E94F6EF9CA85}"/>
              </a:ext>
            </a:extLst>
          </p:cNvPr>
          <p:cNvSpPr/>
          <p:nvPr/>
        </p:nvSpPr>
        <p:spPr>
          <a:xfrm>
            <a:off x="1023850" y="1843384"/>
            <a:ext cx="3036915" cy="3385728"/>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ed Rectangle 4">
            <a:extLst>
              <a:ext uri="{FF2B5EF4-FFF2-40B4-BE49-F238E27FC236}">
                <a16:creationId xmlns:a16="http://schemas.microsoft.com/office/drawing/2014/main" id="{F0AE722B-AC9B-B88B-2576-E94C23654097}"/>
              </a:ext>
            </a:extLst>
          </p:cNvPr>
          <p:cNvSpPr/>
          <p:nvPr/>
        </p:nvSpPr>
        <p:spPr>
          <a:xfrm>
            <a:off x="8050974" y="1843384"/>
            <a:ext cx="3036915" cy="3385728"/>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5">
            <a:extLst>
              <a:ext uri="{FF2B5EF4-FFF2-40B4-BE49-F238E27FC236}">
                <a16:creationId xmlns:a16="http://schemas.microsoft.com/office/drawing/2014/main" id="{554FCE1D-75AD-EE50-0A44-60F85A9E4CD8}"/>
              </a:ext>
            </a:extLst>
          </p:cNvPr>
          <p:cNvSpPr/>
          <p:nvPr/>
        </p:nvSpPr>
        <p:spPr>
          <a:xfrm>
            <a:off x="4538043" y="1843384"/>
            <a:ext cx="3036915" cy="3385728"/>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p:cNvSpPr txBox="1"/>
          <p:nvPr/>
        </p:nvSpPr>
        <p:spPr>
          <a:xfrm>
            <a:off x="1361593" y="2794793"/>
            <a:ext cx="1826595" cy="289190"/>
          </a:xfrm>
          <a:prstGeom prst="rect">
            <a:avLst/>
          </a:prstGeom>
          <a:noFill/>
        </p:spPr>
        <p:txBody>
          <a:bodyPr wrap="square" lIns="27432" tIns="18288" rIns="27432" bIns="18288" anchor="t"/>
          <a:lstStyle/>
          <a:p>
            <a:pPr algn="l"/>
            <a:r>
              <a:rPr lang="en-US" sz="1600" b="1" dirty="0">
                <a:solidFill>
                  <a:srgbClr val="1882C5"/>
                </a:solidFill>
                <a:latin typeface="Arial"/>
              </a:rPr>
              <a:t>Diabetes-related care</a:t>
            </a:r>
          </a:p>
        </p:txBody>
      </p:sp>
      <p:sp>
        <p:nvSpPr>
          <p:cNvPr id="20" name="TextBox 19"/>
          <p:cNvSpPr txBox="1"/>
          <p:nvPr/>
        </p:nvSpPr>
        <p:spPr>
          <a:xfrm>
            <a:off x="1361750" y="3429000"/>
            <a:ext cx="2029968" cy="1862980"/>
          </a:xfrm>
          <a:prstGeom prst="rect">
            <a:avLst/>
          </a:prstGeom>
          <a:noFill/>
        </p:spPr>
        <p:txBody>
          <a:bodyPr wrap="square" lIns="27432" tIns="18288" rIns="27432" bIns="18288" anchor="t"/>
          <a:lstStyle/>
          <a:p>
            <a:pPr marL="285750" indent="-285750" algn="l">
              <a:spcAft>
                <a:spcPts val="600"/>
              </a:spcAft>
              <a:buFont typeface="Arial" panose="020B0604020202020204" pitchFamily="34" charset="0"/>
              <a:buChar char="•"/>
            </a:pPr>
            <a:r>
              <a:rPr lang="en-US" sz="1300" b="0" dirty="0">
                <a:solidFill>
                  <a:srgbClr val="202830"/>
                </a:solidFill>
                <a:latin typeface="Arial"/>
              </a:rPr>
              <a:t>Diabetic supplies</a:t>
            </a:r>
          </a:p>
          <a:p>
            <a:pPr marL="285750" indent="-285750" algn="l">
              <a:spcAft>
                <a:spcPts val="600"/>
              </a:spcAft>
              <a:buFont typeface="Arial" panose="020B0604020202020204" pitchFamily="34" charset="0"/>
              <a:buChar char="•"/>
            </a:pPr>
            <a:r>
              <a:rPr lang="en-US" sz="1300" b="0" dirty="0">
                <a:solidFill>
                  <a:srgbClr val="202830"/>
                </a:solidFill>
                <a:latin typeface="Arial"/>
              </a:rPr>
              <a:t>Diabetic monitors</a:t>
            </a:r>
          </a:p>
          <a:p>
            <a:pPr marL="285750" indent="-285750" algn="l">
              <a:spcAft>
                <a:spcPts val="600"/>
              </a:spcAft>
              <a:buFont typeface="Arial" panose="020B0604020202020204" pitchFamily="34" charset="0"/>
              <a:buChar char="•"/>
            </a:pPr>
            <a:r>
              <a:rPr lang="en-US" sz="1300" b="0" dirty="0">
                <a:solidFill>
                  <a:srgbClr val="202830"/>
                </a:solidFill>
                <a:latin typeface="Arial"/>
              </a:rPr>
              <a:t>Diabetic therapeutic shoes/inserts</a:t>
            </a:r>
          </a:p>
          <a:p>
            <a:pPr marL="285750" indent="-285750" algn="l">
              <a:spcAft>
                <a:spcPts val="600"/>
              </a:spcAft>
              <a:buFont typeface="Arial" panose="020B0604020202020204" pitchFamily="34" charset="0"/>
              <a:buChar char="•"/>
            </a:pPr>
            <a:r>
              <a:rPr lang="en-US" sz="1300" b="0" dirty="0">
                <a:solidFill>
                  <a:srgbClr val="202830"/>
                </a:solidFill>
                <a:latin typeface="Arial"/>
              </a:rPr>
              <a:t>Diabetes self-management training</a:t>
            </a:r>
          </a:p>
          <a:p>
            <a:pPr marL="285750" indent="-285750" algn="l">
              <a:spcAft>
                <a:spcPts val="600"/>
              </a:spcAft>
              <a:buFont typeface="Arial" panose="020B0604020202020204" pitchFamily="34" charset="0"/>
              <a:buChar char="•"/>
            </a:pPr>
            <a:endParaRPr lang="en-US" sz="1300" b="0" dirty="0">
              <a:solidFill>
                <a:srgbClr val="202830"/>
              </a:solidFill>
              <a:latin typeface="Arial"/>
            </a:endParaRPr>
          </a:p>
          <a:p>
            <a:pPr marL="285750" indent="-285750" algn="l">
              <a:spcAft>
                <a:spcPts val="600"/>
              </a:spcAft>
              <a:buFont typeface="Arial" panose="020B0604020202020204" pitchFamily="34" charset="0"/>
              <a:buChar char="•"/>
            </a:pPr>
            <a:endParaRPr lang="en-US" sz="1300" b="0" dirty="0">
              <a:solidFill>
                <a:srgbClr val="202830"/>
              </a:solidFill>
              <a:latin typeface="Arial"/>
            </a:endParaRPr>
          </a:p>
        </p:txBody>
      </p:sp>
      <p:sp>
        <p:nvSpPr>
          <p:cNvPr id="32" name="TextBox 31"/>
          <p:cNvSpPr txBox="1"/>
          <p:nvPr/>
        </p:nvSpPr>
        <p:spPr>
          <a:xfrm>
            <a:off x="4909782" y="2792546"/>
            <a:ext cx="1315322" cy="289190"/>
          </a:xfrm>
          <a:prstGeom prst="rect">
            <a:avLst/>
          </a:prstGeom>
          <a:noFill/>
        </p:spPr>
        <p:txBody>
          <a:bodyPr wrap="square" lIns="27432" tIns="18288" rIns="27432" bIns="18288" anchor="t"/>
          <a:lstStyle/>
          <a:p>
            <a:pPr algn="l"/>
            <a:r>
              <a:rPr lang="en-US" sz="1600" b="1" dirty="0">
                <a:solidFill>
                  <a:srgbClr val="1882C5"/>
                </a:solidFill>
                <a:latin typeface="Arial"/>
              </a:rPr>
              <a:t>Screenings &amp; exams</a:t>
            </a:r>
          </a:p>
        </p:txBody>
      </p:sp>
      <p:sp>
        <p:nvSpPr>
          <p:cNvPr id="34" name="TextBox 33"/>
          <p:cNvSpPr txBox="1"/>
          <p:nvPr/>
        </p:nvSpPr>
        <p:spPr>
          <a:xfrm>
            <a:off x="4922708" y="3446156"/>
            <a:ext cx="2029968" cy="1276000"/>
          </a:xfrm>
          <a:prstGeom prst="rect">
            <a:avLst/>
          </a:prstGeom>
          <a:noFill/>
        </p:spPr>
        <p:txBody>
          <a:bodyPr wrap="square" lIns="27432" tIns="18288" rIns="27432" bIns="18288" anchor="t"/>
          <a:lstStyle/>
          <a:p>
            <a:pPr marL="285750" indent="-285750" algn="l">
              <a:spcAft>
                <a:spcPts val="600"/>
              </a:spcAft>
              <a:buFont typeface="Arial" panose="020B0604020202020204" pitchFamily="34" charset="0"/>
              <a:buChar char="•"/>
            </a:pPr>
            <a:r>
              <a:rPr lang="en-US" sz="1300" b="0" dirty="0">
                <a:solidFill>
                  <a:srgbClr val="202830"/>
                </a:solidFill>
                <a:latin typeface="Arial"/>
              </a:rPr>
              <a:t>Glaucoma screening</a:t>
            </a:r>
          </a:p>
          <a:p>
            <a:pPr marL="285750" indent="-285750" algn="l">
              <a:spcAft>
                <a:spcPts val="600"/>
              </a:spcAft>
              <a:buFont typeface="Arial" panose="020B0604020202020204" pitchFamily="34" charset="0"/>
              <a:buChar char="•"/>
            </a:pPr>
            <a:r>
              <a:rPr lang="en-US" sz="1300" b="0" dirty="0">
                <a:solidFill>
                  <a:srgbClr val="202830"/>
                </a:solidFill>
                <a:latin typeface="Arial"/>
              </a:rPr>
              <a:t>Digital rectal exams</a:t>
            </a:r>
          </a:p>
          <a:p>
            <a:pPr marL="285750" indent="-285750" algn="l">
              <a:spcAft>
                <a:spcPts val="600"/>
              </a:spcAft>
              <a:buFont typeface="Arial" panose="020B0604020202020204" pitchFamily="34" charset="0"/>
              <a:buChar char="•"/>
            </a:pPr>
            <a:r>
              <a:rPr lang="en-US" sz="1300" b="0" dirty="0">
                <a:solidFill>
                  <a:srgbClr val="202830"/>
                </a:solidFill>
                <a:latin typeface="Arial"/>
              </a:rPr>
              <a:t>EKG following welcome visit</a:t>
            </a:r>
          </a:p>
          <a:p>
            <a:pPr marL="285750" indent="-285750" algn="l">
              <a:spcAft>
                <a:spcPts val="600"/>
              </a:spcAft>
              <a:buFont typeface="Arial" panose="020B0604020202020204" pitchFamily="34" charset="0"/>
              <a:buChar char="•"/>
            </a:pPr>
            <a:endParaRPr lang="en-US" sz="1300" b="0" dirty="0">
              <a:solidFill>
                <a:srgbClr val="202830"/>
              </a:solidFill>
              <a:latin typeface="Arial"/>
            </a:endParaRPr>
          </a:p>
          <a:p>
            <a:pPr marL="285750" indent="-285750" algn="l">
              <a:spcAft>
                <a:spcPts val="600"/>
              </a:spcAft>
              <a:buFont typeface="Arial" panose="020B0604020202020204" pitchFamily="34" charset="0"/>
              <a:buChar char="•"/>
            </a:pPr>
            <a:endParaRPr lang="en-US" sz="1300" b="0" dirty="0">
              <a:solidFill>
                <a:srgbClr val="202830"/>
              </a:solidFill>
              <a:latin typeface="Arial"/>
            </a:endParaRPr>
          </a:p>
        </p:txBody>
      </p:sp>
      <p:sp>
        <p:nvSpPr>
          <p:cNvPr id="43" name="TextBox 42"/>
          <p:cNvSpPr txBox="1"/>
          <p:nvPr/>
        </p:nvSpPr>
        <p:spPr>
          <a:xfrm>
            <a:off x="8405732" y="2807268"/>
            <a:ext cx="1433222" cy="237657"/>
          </a:xfrm>
          <a:prstGeom prst="rect">
            <a:avLst/>
          </a:prstGeom>
          <a:noFill/>
        </p:spPr>
        <p:txBody>
          <a:bodyPr wrap="square" lIns="27432" tIns="18288" rIns="27432" bIns="18288" anchor="t"/>
          <a:lstStyle/>
          <a:p>
            <a:pPr algn="l"/>
            <a:r>
              <a:rPr lang="en-US" sz="1600" b="1" dirty="0">
                <a:solidFill>
                  <a:srgbClr val="1882C5"/>
                </a:solidFill>
                <a:latin typeface="Arial"/>
              </a:rPr>
              <a:t>Primary care &amp; education</a:t>
            </a:r>
          </a:p>
        </p:txBody>
      </p:sp>
      <p:sp>
        <p:nvSpPr>
          <p:cNvPr id="45" name="TextBox 44"/>
          <p:cNvSpPr txBox="1"/>
          <p:nvPr/>
        </p:nvSpPr>
        <p:spPr>
          <a:xfrm>
            <a:off x="8415786" y="3438423"/>
            <a:ext cx="1795635" cy="1505718"/>
          </a:xfrm>
          <a:prstGeom prst="rect">
            <a:avLst/>
          </a:prstGeom>
          <a:noFill/>
        </p:spPr>
        <p:txBody>
          <a:bodyPr wrap="square" lIns="27432" tIns="18288" rIns="27432" bIns="18288" anchor="t"/>
          <a:lstStyle/>
          <a:p>
            <a:pPr marL="285750" indent="-285750" algn="l">
              <a:spcAft>
                <a:spcPts val="600"/>
              </a:spcAft>
              <a:buFont typeface="Arial" panose="020B0604020202020204" pitchFamily="34" charset="0"/>
              <a:buChar char="•"/>
            </a:pPr>
            <a:r>
              <a:rPr lang="en-US" sz="1300" b="0" dirty="0">
                <a:solidFill>
                  <a:srgbClr val="202830"/>
                </a:solidFill>
                <a:latin typeface="Arial"/>
              </a:rPr>
              <a:t>Primary care physician services</a:t>
            </a:r>
            <a:endParaRPr lang="en-US" sz="1300" dirty="0">
              <a:solidFill>
                <a:srgbClr val="202830"/>
              </a:solidFill>
              <a:latin typeface="Arial"/>
            </a:endParaRPr>
          </a:p>
          <a:p>
            <a:pPr marL="285750" indent="-285750" algn="l">
              <a:spcAft>
                <a:spcPts val="600"/>
              </a:spcAft>
              <a:buFont typeface="Arial" panose="020B0604020202020204" pitchFamily="34" charset="0"/>
              <a:buChar char="•"/>
            </a:pPr>
            <a:r>
              <a:rPr lang="en-US" sz="1300" b="0" dirty="0">
                <a:solidFill>
                  <a:srgbClr val="202830"/>
                </a:solidFill>
                <a:latin typeface="Arial"/>
              </a:rPr>
              <a:t>Kidney disease education services</a:t>
            </a:r>
          </a:p>
          <a:p>
            <a:pPr marL="285750" indent="-285750" algn="l">
              <a:spcAft>
                <a:spcPts val="600"/>
              </a:spcAft>
              <a:buFont typeface="Arial" panose="020B0604020202020204" pitchFamily="34" charset="0"/>
              <a:buChar char="•"/>
            </a:pPr>
            <a:endParaRPr lang="en-US" sz="1300" b="0" dirty="0">
              <a:solidFill>
                <a:srgbClr val="202830"/>
              </a:solidFill>
              <a:latin typeface="Arial"/>
            </a:endParaRPr>
          </a:p>
        </p:txBody>
      </p:sp>
      <p:sp>
        <p:nvSpPr>
          <p:cNvPr id="49" name="Shape 5">
            <a:extLst>
              <a:ext uri="{FF2B5EF4-FFF2-40B4-BE49-F238E27FC236}">
                <a16:creationId xmlns:a16="http://schemas.microsoft.com/office/drawing/2014/main" id="{60B559AE-E1AE-4198-55D5-3AFE01C4C803}"/>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EA82C22A-428C-A3C3-234D-E056639DF9C3}"/>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51" name="Slide Number Placeholder 42">
            <a:extLst>
              <a:ext uri="{FF2B5EF4-FFF2-40B4-BE49-F238E27FC236}">
                <a16:creationId xmlns:a16="http://schemas.microsoft.com/office/drawing/2014/main" id="{BDF5B307-959F-CC6F-D83E-D75D2C5AEC66}"/>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14</a:t>
            </a:fld>
            <a:endParaRPr lang="en-US" sz="600" dirty="0">
              <a:solidFill>
                <a:schemeClr val="tx1"/>
              </a:solidFill>
              <a:latin typeface="Arial" panose="020B0604020202020204" pitchFamily="34" charset="0"/>
              <a:cs typeface="Arial" panose="020B0604020202020204" pitchFamily="34" charset="0"/>
            </a:endParaRPr>
          </a:p>
        </p:txBody>
      </p:sp>
      <p:sp>
        <p:nvSpPr>
          <p:cNvPr id="52" name="Shape 5">
            <a:extLst>
              <a:ext uri="{FF2B5EF4-FFF2-40B4-BE49-F238E27FC236}">
                <a16:creationId xmlns:a16="http://schemas.microsoft.com/office/drawing/2014/main" id="{B0D900F8-2DF3-F80C-413E-DFE75AC007C5}"/>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3" name="Text 8">
            <a:extLst>
              <a:ext uri="{FF2B5EF4-FFF2-40B4-BE49-F238E27FC236}">
                <a16:creationId xmlns:a16="http://schemas.microsoft.com/office/drawing/2014/main" id="{0BB81C21-19BB-A4F5-2BFB-80890FAACC7F}"/>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4" name="TextBox 53">
            <a:extLst>
              <a:ext uri="{FF2B5EF4-FFF2-40B4-BE49-F238E27FC236}">
                <a16:creationId xmlns:a16="http://schemas.microsoft.com/office/drawing/2014/main" id="{C14BFE08-6013-9E94-C7E3-95B32A003BA6}"/>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6" name="TextBox 55">
            <a:extLst>
              <a:ext uri="{FF2B5EF4-FFF2-40B4-BE49-F238E27FC236}">
                <a16:creationId xmlns:a16="http://schemas.microsoft.com/office/drawing/2014/main" id="{D1AA4F74-A574-DF2E-3FCC-A8B2259A98D3}"/>
              </a:ext>
            </a:extLst>
          </p:cNvPr>
          <p:cNvSpPr txBox="1"/>
          <p:nvPr/>
        </p:nvSpPr>
        <p:spPr>
          <a:xfrm>
            <a:off x="884856"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7"/>
                </a:solidFill>
                <a:latin typeface="Arial"/>
              </a:rPr>
              <a:t>Value plan services </a:t>
            </a:r>
            <a:r>
              <a:rPr lang="en-US" sz="2800" b="1" dirty="0">
                <a:solidFill>
                  <a:srgbClr val="0085C9"/>
                </a:solidFill>
                <a:latin typeface="Arial"/>
              </a:rPr>
              <a:t>not subject to a medical deductible</a:t>
            </a:r>
          </a:p>
        </p:txBody>
      </p:sp>
      <p:pic>
        <p:nvPicPr>
          <p:cNvPr id="41" name="Graphic 40">
            <a:extLst>
              <a:ext uri="{FF2B5EF4-FFF2-40B4-BE49-F238E27FC236}">
                <a16:creationId xmlns:a16="http://schemas.microsoft.com/office/drawing/2014/main" id="{96F8B9E1-9A34-4BD2-4E65-C881D19BE08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43028" y="2276643"/>
            <a:ext cx="377977" cy="430812"/>
          </a:xfrm>
          <a:prstGeom prst="rect">
            <a:avLst/>
          </a:prstGeom>
        </p:spPr>
      </p:pic>
      <p:pic>
        <p:nvPicPr>
          <p:cNvPr id="46" name="Graphic 45">
            <a:extLst>
              <a:ext uri="{FF2B5EF4-FFF2-40B4-BE49-F238E27FC236}">
                <a16:creationId xmlns:a16="http://schemas.microsoft.com/office/drawing/2014/main" id="{A1D4510E-B944-6598-D719-2349EBD69F0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06013" y="2254730"/>
            <a:ext cx="349927" cy="483405"/>
          </a:xfrm>
          <a:prstGeom prst="rect">
            <a:avLst/>
          </a:prstGeom>
        </p:spPr>
      </p:pic>
      <p:pic>
        <p:nvPicPr>
          <p:cNvPr id="7" name="Graphic 6">
            <a:extLst>
              <a:ext uri="{FF2B5EF4-FFF2-40B4-BE49-F238E27FC236}">
                <a16:creationId xmlns:a16="http://schemas.microsoft.com/office/drawing/2014/main" id="{B4BB0240-5ADE-D557-DBE5-34F5697F222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405732" y="2249378"/>
            <a:ext cx="481656" cy="500545"/>
          </a:xfrm>
          <a:prstGeom prst="rect">
            <a:avLst/>
          </a:prstGeom>
        </p:spPr>
      </p:pic>
    </p:spTree>
    <p:extLst>
      <p:ext uri="{BB962C8B-B14F-4D97-AF65-F5344CB8AC3E}">
        <p14:creationId xmlns:p14="http://schemas.microsoft.com/office/powerpoint/2010/main" val="3217392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7FCEF0">
            <a:alpha val="20227"/>
          </a:srgbClr>
        </a:solidFill>
        <a:effectLst/>
      </p:bgPr>
    </p:bg>
    <p:spTree>
      <p:nvGrpSpPr>
        <p:cNvPr id="1" name=""/>
        <p:cNvGrpSpPr/>
        <p:nvPr/>
      </p:nvGrpSpPr>
      <p:grpSpPr>
        <a:xfrm>
          <a:off x="0" y="0"/>
          <a:ext cx="0" cy="0"/>
          <a:chOff x="0" y="0"/>
          <a:chExt cx="0" cy="0"/>
        </a:xfrm>
      </p:grpSpPr>
      <p:sp>
        <p:nvSpPr>
          <p:cNvPr id="6" name="Slide Number Placeholder 42">
            <a:extLst>
              <a:ext uri="{FF2B5EF4-FFF2-40B4-BE49-F238E27FC236}">
                <a16:creationId xmlns:a16="http://schemas.microsoft.com/office/drawing/2014/main" id="{76A88A51-6329-C1B5-8FF0-9DF783BCE531}"/>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15</a:t>
            </a:fld>
            <a:endParaRPr lang="en-US" sz="600" dirty="0">
              <a:solidFill>
                <a:schemeClr val="tx1"/>
              </a:solidFill>
              <a:latin typeface="Arial" panose="020B0604020202020204" pitchFamily="34" charset="0"/>
              <a:cs typeface="Arial" panose="020B0604020202020204" pitchFamily="34" charset="0"/>
            </a:endParaRPr>
          </a:p>
        </p:txBody>
      </p:sp>
      <p:sp>
        <p:nvSpPr>
          <p:cNvPr id="2" name="Chevron 1">
            <a:extLst>
              <a:ext uri="{FF2B5EF4-FFF2-40B4-BE49-F238E27FC236}">
                <a16:creationId xmlns:a16="http://schemas.microsoft.com/office/drawing/2014/main" id="{29CAD16B-4B71-DA38-4342-F177A9644399}"/>
              </a:ext>
            </a:extLst>
          </p:cNvPr>
          <p:cNvSpPr/>
          <p:nvPr/>
        </p:nvSpPr>
        <p:spPr>
          <a:xfrm>
            <a:off x="6505197" y="-22274"/>
            <a:ext cx="5678075" cy="6931997"/>
          </a:xfrm>
          <a:prstGeom prst="chevron">
            <a:avLst>
              <a:gd name="adj" fmla="val 31570"/>
            </a:avLst>
          </a:prstGeom>
          <a:solidFill>
            <a:srgbClr val="06507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3" name="Picture 2">
            <a:extLst>
              <a:ext uri="{FF2B5EF4-FFF2-40B4-BE49-F238E27FC236}">
                <a16:creationId xmlns:a16="http://schemas.microsoft.com/office/drawing/2014/main" id="{D5FF3A94-DD63-812B-6E28-6150B8D1A834}"/>
              </a:ext>
            </a:extLst>
          </p:cNvPr>
          <p:cNvPicPr>
            <a:picLocks/>
          </p:cNvPicPr>
          <p:nvPr/>
        </p:nvPicPr>
        <p:blipFill>
          <a:blip r:embed="rId3" cstate="print">
            <a:extLst>
              <a:ext uri="{28A0092B-C50C-407E-A947-70E740481C1C}">
                <a14:useLocalDpi xmlns:a14="http://schemas.microsoft.com/office/drawing/2010/main" val="0"/>
              </a:ext>
            </a:extLst>
          </a:blip>
          <a:srcRect l="16171" r="29785"/>
          <a:stretch>
            <a:fillRect/>
          </a:stretch>
        </p:blipFill>
        <p:spPr>
          <a:xfrm>
            <a:off x="6078555" y="-45720"/>
            <a:ext cx="5626637" cy="6949440"/>
          </a:xfrm>
          <a:prstGeom prst="chevron">
            <a:avLst>
              <a:gd name="adj" fmla="val 31125"/>
            </a:avLst>
          </a:prstGeom>
        </p:spPr>
      </p:pic>
      <p:sp>
        <p:nvSpPr>
          <p:cNvPr id="4" name="Title 1">
            <a:extLst>
              <a:ext uri="{FF2B5EF4-FFF2-40B4-BE49-F238E27FC236}">
                <a16:creationId xmlns:a16="http://schemas.microsoft.com/office/drawing/2014/main" id="{BBF8411F-6A1B-925E-36A5-890D0DB3BC55}"/>
              </a:ext>
            </a:extLst>
          </p:cNvPr>
          <p:cNvSpPr txBox="1">
            <a:spLocks/>
          </p:cNvSpPr>
          <p:nvPr/>
        </p:nvSpPr>
        <p:spPr>
          <a:xfrm>
            <a:off x="827122" y="3800772"/>
            <a:ext cx="5678075" cy="755976"/>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5000" b="1" dirty="0">
                <a:solidFill>
                  <a:srgbClr val="002638"/>
                </a:solidFill>
                <a:latin typeface=""/>
                <a:cs typeface="Arial"/>
              </a:rPr>
              <a:t>PPO Plans </a:t>
            </a:r>
            <a:br>
              <a:rPr lang="en-US" sz="5000" b="1" dirty="0">
                <a:solidFill>
                  <a:srgbClr val="002638"/>
                </a:solidFill>
                <a:latin typeface=""/>
                <a:cs typeface="Arial"/>
              </a:rPr>
            </a:br>
            <a:r>
              <a:rPr lang="en-US" sz="5000" b="1" dirty="0">
                <a:solidFill>
                  <a:srgbClr val="0085C9"/>
                </a:solidFill>
                <a:latin typeface=""/>
                <a:cs typeface="Arial"/>
              </a:rPr>
              <a:t>at a Glance</a:t>
            </a:r>
            <a:endParaRPr lang="en-US" sz="5000" dirty="0">
              <a:solidFill>
                <a:srgbClr val="0085C9"/>
              </a:solidFill>
              <a:latin typeface=""/>
            </a:endParaRPr>
          </a:p>
        </p:txBody>
      </p:sp>
      <p:sp>
        <p:nvSpPr>
          <p:cNvPr id="7" name="Shape 10">
            <a:extLst>
              <a:ext uri="{FF2B5EF4-FFF2-40B4-BE49-F238E27FC236}">
                <a16:creationId xmlns:a16="http://schemas.microsoft.com/office/drawing/2014/main" id="{46F9E069-2770-4CC5-5072-6CA784C467D4}"/>
              </a:ext>
            </a:extLst>
          </p:cNvPr>
          <p:cNvSpPr/>
          <p:nvPr/>
        </p:nvSpPr>
        <p:spPr>
          <a:xfrm>
            <a:off x="982378" y="3637494"/>
            <a:ext cx="457200" cy="51344"/>
          </a:xfrm>
          <a:prstGeom prst="roundRect">
            <a:avLst/>
          </a:prstGeom>
          <a:solidFill>
            <a:srgbClr val="C3A77A"/>
          </a:solidFill>
          <a:ln/>
        </p:spPr>
        <p:txBody>
          <a:bodyPr/>
          <a:lstStyle/>
          <a:p>
            <a:endParaRPr lang="en-US" sz="1867"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6A227-907E-BE4D-609B-6599C4DF5B89}"/>
            </a:ext>
          </a:extLst>
        </p:cNvPr>
        <p:cNvGrpSpPr/>
        <p:nvPr/>
      </p:nvGrpSpPr>
      <p:grpSpPr>
        <a:xfrm>
          <a:off x="0" y="0"/>
          <a:ext cx="0" cy="0"/>
          <a:chOff x="0" y="0"/>
          <a:chExt cx="0" cy="0"/>
        </a:xfrm>
      </p:grpSpPr>
      <p:sp>
        <p:nvSpPr>
          <p:cNvPr id="91" name="TextBox 90">
            <a:extLst>
              <a:ext uri="{FF2B5EF4-FFF2-40B4-BE49-F238E27FC236}">
                <a16:creationId xmlns:a16="http://schemas.microsoft.com/office/drawing/2014/main" id="{440CA26C-C3C6-E46C-77E5-FECEC069E5E7}"/>
              </a:ext>
            </a:extLst>
          </p:cNvPr>
          <p:cNvSpPr txBox="1"/>
          <p:nvPr/>
        </p:nvSpPr>
        <p:spPr>
          <a:xfrm>
            <a:off x="873728" y="6009461"/>
            <a:ext cx="5565648" cy="20421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900" b="0" i="0" u="none" strike="noStrike" kern="0" cap="none" spc="0" normalizeH="0" baseline="0" noProof="0" dirty="0">
                <a:ln>
                  <a:noFill/>
                </a:ln>
                <a:solidFill>
                  <a:srgbClr val="60646B"/>
                </a:solidFill>
                <a:effectLst/>
                <a:uLnTx/>
                <a:uFillTx/>
                <a:latin typeface="Arial"/>
              </a:rPr>
              <a:t>Based on currently available 2026 plan information in this deck; values vary by plan and county.</a:t>
            </a:r>
          </a:p>
        </p:txBody>
      </p:sp>
      <p:sp>
        <p:nvSpPr>
          <p:cNvPr id="3" name="Shape 5">
            <a:extLst>
              <a:ext uri="{FF2B5EF4-FFF2-40B4-BE49-F238E27FC236}">
                <a16:creationId xmlns:a16="http://schemas.microsoft.com/office/drawing/2014/main" id="{DF4BCD2F-1281-5DB1-C9B4-75E24EE707E5}"/>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 name="Text 8">
            <a:extLst>
              <a:ext uri="{FF2B5EF4-FFF2-40B4-BE49-F238E27FC236}">
                <a16:creationId xmlns:a16="http://schemas.microsoft.com/office/drawing/2014/main" id="{C1E7BF9A-1F29-7825-CFF3-288E59B53FD5}"/>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7" name="Slide Number Placeholder 42">
            <a:extLst>
              <a:ext uri="{FF2B5EF4-FFF2-40B4-BE49-F238E27FC236}">
                <a16:creationId xmlns:a16="http://schemas.microsoft.com/office/drawing/2014/main" id="{0D252BB6-2B90-67C0-757A-2109932D97DF}"/>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16</a:t>
            </a:fld>
            <a:endParaRPr lang="en-US" sz="600" dirty="0">
              <a:solidFill>
                <a:schemeClr val="tx1"/>
              </a:solidFill>
              <a:latin typeface="Arial" panose="020B0604020202020204" pitchFamily="34" charset="0"/>
              <a:cs typeface="Arial" panose="020B0604020202020204" pitchFamily="34" charset="0"/>
            </a:endParaRPr>
          </a:p>
        </p:txBody>
      </p:sp>
      <p:sp>
        <p:nvSpPr>
          <p:cNvPr id="18" name="Shape 5">
            <a:extLst>
              <a:ext uri="{FF2B5EF4-FFF2-40B4-BE49-F238E27FC236}">
                <a16:creationId xmlns:a16="http://schemas.microsoft.com/office/drawing/2014/main" id="{E62C58F8-A015-466B-7379-D89A13A0CF02}"/>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1" name="Text 8">
            <a:extLst>
              <a:ext uri="{FF2B5EF4-FFF2-40B4-BE49-F238E27FC236}">
                <a16:creationId xmlns:a16="http://schemas.microsoft.com/office/drawing/2014/main" id="{D187E6F1-9089-15D5-F96B-B23428F97B66}"/>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2" name="TextBox 31">
            <a:extLst>
              <a:ext uri="{FF2B5EF4-FFF2-40B4-BE49-F238E27FC236}">
                <a16:creationId xmlns:a16="http://schemas.microsoft.com/office/drawing/2014/main" id="{04BB35C2-A6C0-98D9-CCCB-FAB6436A9A3A}"/>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45" name="TextBox 44">
            <a:extLst>
              <a:ext uri="{FF2B5EF4-FFF2-40B4-BE49-F238E27FC236}">
                <a16:creationId xmlns:a16="http://schemas.microsoft.com/office/drawing/2014/main" id="{4A726739-A657-7BAA-C04F-5513705052B6}"/>
              </a:ext>
            </a:extLst>
          </p:cNvPr>
          <p:cNvSpPr txBox="1"/>
          <p:nvPr/>
        </p:nvSpPr>
        <p:spPr>
          <a:xfrm>
            <a:off x="873728" y="724235"/>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7"/>
                </a:solidFill>
                <a:latin typeface="Arial"/>
              </a:rPr>
              <a:t>How our PPO plans </a:t>
            </a:r>
            <a:r>
              <a:rPr lang="en-US" sz="2800" b="1" dirty="0">
                <a:solidFill>
                  <a:srgbClr val="0085C9"/>
                </a:solidFill>
                <a:latin typeface="Arial"/>
              </a:rPr>
              <a:t>stack up</a:t>
            </a:r>
          </a:p>
        </p:txBody>
      </p:sp>
      <p:graphicFrame>
        <p:nvGraphicFramePr>
          <p:cNvPr id="5" name="Table 4">
            <a:extLst>
              <a:ext uri="{FF2B5EF4-FFF2-40B4-BE49-F238E27FC236}">
                <a16:creationId xmlns:a16="http://schemas.microsoft.com/office/drawing/2014/main" id="{E9FCC2B6-FADA-ADAF-5A44-860A4925716C}"/>
              </a:ext>
            </a:extLst>
          </p:cNvPr>
          <p:cNvGraphicFramePr>
            <a:graphicFrameLocks noGrp="1"/>
          </p:cNvGraphicFramePr>
          <p:nvPr>
            <p:extLst>
              <p:ext uri="{D42A27DB-BD31-4B8C-83A1-F6EECF244321}">
                <p14:modId xmlns:p14="http://schemas.microsoft.com/office/powerpoint/2010/main" val="1567857534"/>
              </p:ext>
            </p:extLst>
          </p:nvPr>
        </p:nvGraphicFramePr>
        <p:xfrm>
          <a:off x="874644" y="1365183"/>
          <a:ext cx="10484859" cy="4195127"/>
        </p:xfrm>
        <a:graphic>
          <a:graphicData uri="http://schemas.openxmlformats.org/drawingml/2006/table">
            <a:tbl>
              <a:tblPr firstRow="1" bandRow="1">
                <a:tableStyleId>{69012ECD-51FC-41F1-AA8D-1B2483CD663E}</a:tableStyleId>
              </a:tblPr>
              <a:tblGrid>
                <a:gridCol w="1527593">
                  <a:extLst>
                    <a:ext uri="{9D8B030D-6E8A-4147-A177-3AD203B41FA5}">
                      <a16:colId xmlns:a16="http://schemas.microsoft.com/office/drawing/2014/main" val="2842922759"/>
                    </a:ext>
                  </a:extLst>
                </a:gridCol>
                <a:gridCol w="1487838">
                  <a:extLst>
                    <a:ext uri="{9D8B030D-6E8A-4147-A177-3AD203B41FA5}">
                      <a16:colId xmlns:a16="http://schemas.microsoft.com/office/drawing/2014/main" val="2836349350"/>
                    </a:ext>
                  </a:extLst>
                </a:gridCol>
                <a:gridCol w="1565328">
                  <a:extLst>
                    <a:ext uri="{9D8B030D-6E8A-4147-A177-3AD203B41FA5}">
                      <a16:colId xmlns:a16="http://schemas.microsoft.com/office/drawing/2014/main" val="667485934"/>
                    </a:ext>
                  </a:extLst>
                </a:gridCol>
                <a:gridCol w="1441343">
                  <a:extLst>
                    <a:ext uri="{9D8B030D-6E8A-4147-A177-3AD203B41FA5}">
                      <a16:colId xmlns:a16="http://schemas.microsoft.com/office/drawing/2014/main" val="3712302103"/>
                    </a:ext>
                  </a:extLst>
                </a:gridCol>
                <a:gridCol w="1487837">
                  <a:extLst>
                    <a:ext uri="{9D8B030D-6E8A-4147-A177-3AD203B41FA5}">
                      <a16:colId xmlns:a16="http://schemas.microsoft.com/office/drawing/2014/main" val="228674240"/>
                    </a:ext>
                  </a:extLst>
                </a:gridCol>
                <a:gridCol w="1441342">
                  <a:extLst>
                    <a:ext uri="{9D8B030D-6E8A-4147-A177-3AD203B41FA5}">
                      <a16:colId xmlns:a16="http://schemas.microsoft.com/office/drawing/2014/main" val="4114176994"/>
                    </a:ext>
                  </a:extLst>
                </a:gridCol>
                <a:gridCol w="1533578">
                  <a:extLst>
                    <a:ext uri="{9D8B030D-6E8A-4147-A177-3AD203B41FA5}">
                      <a16:colId xmlns:a16="http://schemas.microsoft.com/office/drawing/2014/main" val="1694980495"/>
                    </a:ext>
                  </a:extLst>
                </a:gridCol>
              </a:tblGrid>
              <a:tr h="448119">
                <a:tc>
                  <a:txBody>
                    <a:bodyPr/>
                    <a:lstStyle/>
                    <a:p>
                      <a:pPr algn="ctr"/>
                      <a:r>
                        <a:rPr lang="en-US" sz="1250" dirty="0">
                          <a:latin typeface="Arial" panose="020B0604020202020204" pitchFamily="34" charset="0"/>
                          <a:cs typeface="Arial" panose="020B0604020202020204" pitchFamily="34" charset="0"/>
                        </a:rPr>
                        <a:t>Plan</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chemeClr val="bg1"/>
                          </a:solidFill>
                          <a:latin typeface="Arial" panose="020B0604020202020204" pitchFamily="34" charset="0"/>
                          <a:cs typeface="Arial" panose="020B0604020202020204" pitchFamily="34" charset="0"/>
                        </a:rPr>
                        <a:t>Premium</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chemeClr val="bg1"/>
                          </a:solidFill>
                          <a:latin typeface="Arial" panose="020B0604020202020204" pitchFamily="34" charset="0"/>
                          <a:cs typeface="Arial" panose="020B0604020202020204" pitchFamily="34" charset="0"/>
                        </a:rPr>
                        <a:t>Giveback amount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Deductible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PCP</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Specialist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50" b="1" dirty="0">
                          <a:solidFill>
                            <a:srgbClr val="FFFFFF"/>
                          </a:solidFill>
                          <a:latin typeface="Arial" panose="020B0604020202020204" pitchFamily="34" charset="0"/>
                          <a:cs typeface="Arial" panose="020B0604020202020204" pitchFamily="34" charset="0"/>
                        </a:rPr>
                        <a:t>OTC / quarter</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extLst>
                  <a:ext uri="{0D108BD9-81ED-4DB2-BD59-A6C34878D82A}">
                    <a16:rowId xmlns:a16="http://schemas.microsoft.com/office/drawing/2014/main" val="1047378750"/>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Assure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$191.90–$298.60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$10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$50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extLst>
                  <a:ext uri="{0D108BD9-81ED-4DB2-BD59-A6C34878D82A}">
                    <a16:rowId xmlns:a16="http://schemas.microsoft.com/office/drawing/2014/main" val="1874301574"/>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Value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$525</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$50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rPr>
                        <a:t>$25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extLst>
                  <a:ext uri="{0D108BD9-81ED-4DB2-BD59-A6C34878D82A}">
                    <a16:rowId xmlns:a16="http://schemas.microsoft.com/office/drawing/2014/main" val="2698926297"/>
                  </a:ext>
                </a:extLst>
              </a:tr>
              <a:tr h="468376">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1" dirty="0">
                          <a:solidFill>
                            <a:srgbClr val="002638"/>
                          </a:solidFill>
                          <a:latin typeface="Arial" panose="020B0604020202020204" pitchFamily="34" charset="0"/>
                          <a:cs typeface="Arial" panose="020B0604020202020204" pitchFamily="34" charset="0"/>
                        </a:rPr>
                        <a:t>Vitality</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0" cap="none" spc="0" normalizeH="0" baseline="0" noProof="0" dirty="0">
                          <a:ln>
                            <a:noFill/>
                          </a:ln>
                          <a:solidFill>
                            <a:srgbClr val="202830"/>
                          </a:solidFill>
                          <a:effectLst/>
                          <a:uLnTx/>
                          <a:uFillTx/>
                          <a:latin typeface="Arial"/>
                        </a:rPr>
                        <a:t>$74.30–$111.00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$30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$40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extLst>
                  <a:ext uri="{0D108BD9-81ED-4DB2-BD59-A6C34878D82A}">
                    <a16:rowId xmlns:a16="http://schemas.microsoft.com/office/drawing/2014/main" val="322754186"/>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Secure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$100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$45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$25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extLst>
                  <a:ext uri="{0D108BD9-81ED-4DB2-BD59-A6C34878D82A}">
                    <a16:rowId xmlns:a16="http://schemas.microsoft.com/office/drawing/2014/main" val="4106552355"/>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Giveback</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$50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$650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$55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extLst>
                  <a:ext uri="{0D108BD9-81ED-4DB2-BD59-A6C34878D82A}">
                    <a16:rowId xmlns:a16="http://schemas.microsoft.com/office/drawing/2014/main" val="3595167595"/>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Meijer</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rPr>
                        <a:t>$45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rPr>
                        <a: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$50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$75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extLst>
                  <a:ext uri="{0D108BD9-81ED-4DB2-BD59-A6C34878D82A}">
                    <a16:rowId xmlns:a16="http://schemas.microsoft.com/office/drawing/2014/main" val="4355171"/>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Essential</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dirty="0">
                          <a:solidFill>
                            <a:srgbClr val="202830"/>
                          </a:solidFill>
                          <a:latin typeface="Arial" panose="020B0604020202020204" pitchFamily="34" charset="0"/>
                          <a:cs typeface="Arial" panose="020B0604020202020204" pitchFamily="34" charset="0"/>
                        </a:rPr>
                        <a:t>$35.80–$41.00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$45</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extLst>
                  <a:ext uri="{0D108BD9-81ED-4DB2-BD59-A6C34878D82A}">
                    <a16:rowId xmlns:a16="http://schemas.microsoft.com/office/drawing/2014/main" val="2115067809"/>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Signature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dirty="0">
                          <a:solidFill>
                            <a:srgbClr val="202830"/>
                          </a:solidFill>
                          <a:latin typeface="Arial" panose="020B0604020202020204" pitchFamily="34" charset="0"/>
                          <a:cs typeface="Arial" panose="020B0604020202020204" pitchFamily="34" charset="0"/>
                        </a:rPr>
                        <a:t>$120.00–$168.00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$30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$50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extLst>
                  <a:ext uri="{0D108BD9-81ED-4DB2-BD59-A6C34878D82A}">
                    <a16:rowId xmlns:a16="http://schemas.microsoft.com/office/drawing/2014/main" val="1880961859"/>
                  </a:ext>
                </a:extLst>
              </a:tr>
            </a:tbl>
          </a:graphicData>
        </a:graphic>
      </p:graphicFrame>
    </p:spTree>
    <p:extLst>
      <p:ext uri="{BB962C8B-B14F-4D97-AF65-F5344CB8AC3E}">
        <p14:creationId xmlns:p14="http://schemas.microsoft.com/office/powerpoint/2010/main" val="1048246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58595-3714-AB53-A1BB-68C0AE4C265D}"/>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022EAD83-D41B-312A-2AF6-40F9C3828C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640" y="3341047"/>
            <a:ext cx="4141305" cy="2954442"/>
          </a:xfrm>
          <a:prstGeom prst="rect">
            <a:avLst/>
          </a:prstGeom>
        </p:spPr>
      </p:pic>
      <p:graphicFrame>
        <p:nvGraphicFramePr>
          <p:cNvPr id="6" name="think-cell data - do not delete" hidden="1">
            <a:extLst>
              <a:ext uri="{FF2B5EF4-FFF2-40B4-BE49-F238E27FC236}">
                <a16:creationId xmlns:a16="http://schemas.microsoft.com/office/drawing/2014/main" id="{42110933-F47F-AEA1-8CE9-AA12A8709A20}"/>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359" imgH="360" progId="TCLayout.ActiveDocument.1">
                  <p:embed/>
                </p:oleObj>
              </mc:Choice>
              <mc:Fallback>
                <p:oleObj name="think-cell Slide" r:id="rId5" imgW="359" imgH="360" progId="TCLayout.ActiveDocument.1">
                  <p:embed/>
                  <p:pic>
                    <p:nvPicPr>
                      <p:cNvPr id="6" name="think-cell data - do not delete" hidden="1">
                        <a:extLst>
                          <a:ext uri="{FF2B5EF4-FFF2-40B4-BE49-F238E27FC236}">
                            <a16:creationId xmlns:a16="http://schemas.microsoft.com/office/drawing/2014/main" id="{42110933-F47F-AEA1-8CE9-AA12A8709A20}"/>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BCAB099C-BCD8-23B4-4C01-7425EDCA9E62}"/>
              </a:ext>
            </a:extLst>
          </p:cNvPr>
          <p:cNvGraphicFramePr>
            <a:graphicFrameLocks noGrp="1"/>
          </p:cNvGraphicFramePr>
          <p:nvPr>
            <p:extLst>
              <p:ext uri="{D42A27DB-BD31-4B8C-83A1-F6EECF244321}">
                <p14:modId xmlns:p14="http://schemas.microsoft.com/office/powerpoint/2010/main" val="302365646"/>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$225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$150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$6,200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EF4DCB11-D88F-AE61-A65E-A78F671C5F15}"/>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A7378A65-A7EF-688A-E52A-95B93543E512}"/>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DE7B2D09-146B-14DC-D1D6-506A73D79540}"/>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$50/quarter</a:t>
            </a:r>
          </a:p>
        </p:txBody>
      </p:sp>
      <p:sp>
        <p:nvSpPr>
          <p:cNvPr id="38" name="TextBox 37">
            <a:extLst>
              <a:ext uri="{FF2B5EF4-FFF2-40B4-BE49-F238E27FC236}">
                <a16:creationId xmlns:a16="http://schemas.microsoft.com/office/drawing/2014/main" id="{4A3F2F94-CF63-A814-261B-B72753A9892C}"/>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9D3662AC-D2B7-FE34-62A3-CE97B1657B1C}"/>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3F14DD70-C451-EA14-DF08-EB654D7C0227}"/>
              </a:ext>
            </a:extLst>
          </p:cNvPr>
          <p:cNvGraphicFramePr>
            <a:graphicFrameLocks noGrp="1"/>
          </p:cNvGraphicFramePr>
          <p:nvPr>
            <p:extLst>
              <p:ext uri="{D42A27DB-BD31-4B8C-83A1-F6EECF244321}">
                <p14:modId xmlns:p14="http://schemas.microsoft.com/office/powerpoint/2010/main" val="2053714704"/>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$5</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$100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00B22D1F-BC62-94C9-A9B2-7CA5A598F9B5}"/>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6145FC1C-78EB-1563-D2E8-9D0FAA841C34}"/>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8E7679FB-BEAE-77D2-37FC-D47042BFAF98}"/>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17</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9FD9611B-A311-2611-936A-90AA16161F7D}"/>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16BBBAC8-C16B-AA18-3BD3-DDDEE745E18F}"/>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D90BC57E-4DC0-4151-32B2-B1F5A149D4B6}"/>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4B915091-AF1B-D50A-734A-4A536CEB6538}"/>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04C0C540-537D-1592-4952-EC40E8621620}"/>
              </a:ext>
            </a:extLst>
          </p:cNvPr>
          <p:cNvSpPr txBox="1"/>
          <p:nvPr/>
        </p:nvSpPr>
        <p:spPr>
          <a:xfrm>
            <a:off x="714703" y="701301"/>
            <a:ext cx="1653379"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Assure</a:t>
            </a:r>
          </a:p>
        </p:txBody>
      </p:sp>
      <p:sp>
        <p:nvSpPr>
          <p:cNvPr id="7" name="TextBox 6">
            <a:extLst>
              <a:ext uri="{FF2B5EF4-FFF2-40B4-BE49-F238E27FC236}">
                <a16:creationId xmlns:a16="http://schemas.microsoft.com/office/drawing/2014/main" id="{DF570977-CEC2-7B0F-DA46-E84F1F93CDA8}"/>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E9099772-73AD-4098-943A-5C70AD4FECE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CE45DA6A-D08D-1B9A-AAB6-01B0C9971D38}"/>
              </a:ext>
            </a:extLst>
          </p:cNvPr>
          <p:cNvPicPr>
            <a:picLocks noChangeAspect="1"/>
          </p:cNvPicPr>
          <p:nvPr/>
        </p:nvPicPr>
        <p:blipFill>
          <a:blip>
            <a:extLst>
              <a:ext uri="{96DAC541-7B7A-43D3-8B79-37D633B846F1}">
                <asvg:svgBlip xmlns:asvg="http://schemas.microsoft.com/office/drawing/2016/SVG/main" r:embed="rId7"/>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13AD0804-F1DE-6172-4517-08895F90078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7A0C2B56-8CC5-7753-69A1-3C5FC5942D4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F2A64E7A-3DC8-52CD-7EEA-8E2E732B835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2AB6A543-47C5-D363-9FDC-628D7A7E2E07}"/>
              </a:ext>
            </a:extLst>
          </p:cNvPr>
          <p:cNvSpPr txBox="1"/>
          <p:nvPr/>
        </p:nvSpPr>
        <p:spPr>
          <a:xfrm>
            <a:off x="962740" y="1375501"/>
            <a:ext cx="2551946" cy="457199"/>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$199.60 – $</a:t>
            </a:r>
            <a:r>
              <a:rPr lang="en-US" b="1" dirty="0">
                <a:solidFill>
                  <a:srgbClr val="1882C5"/>
                </a:solidFill>
                <a:latin typeface="Arial"/>
              </a:rPr>
              <a:t>305</a:t>
            </a:r>
            <a:r>
              <a:rPr kumimoji="0" lang="en-US" b="1" i="0" u="none" strike="noStrike" kern="0" cap="none" spc="0" normalizeH="0" baseline="0" noProof="0" dirty="0">
                <a:ln>
                  <a:noFill/>
                </a:ln>
                <a:solidFill>
                  <a:srgbClr val="1882C5"/>
                </a:solidFill>
                <a:effectLst/>
                <a:uLnTx/>
                <a:uFillTx/>
                <a:latin typeface="Arial"/>
              </a:rPr>
              <a:t>.60</a:t>
            </a:r>
            <a:endParaRPr kumimoji="0" b="1" i="0" u="none" strike="noStrike" kern="0" cap="none" spc="0" normalizeH="0" baseline="0" noProof="0" dirty="0">
              <a:ln>
                <a:noFill/>
              </a:ln>
              <a:solidFill>
                <a:srgbClr val="1882C5"/>
              </a:solidFill>
              <a:effectLst/>
              <a:uLnTx/>
              <a:uFillTx/>
              <a:latin typeface="Arial"/>
            </a:endParaRPr>
          </a:p>
        </p:txBody>
      </p:sp>
      <p:sp>
        <p:nvSpPr>
          <p:cNvPr id="25" name="Shape 10">
            <a:extLst>
              <a:ext uri="{FF2B5EF4-FFF2-40B4-BE49-F238E27FC236}">
                <a16:creationId xmlns:a16="http://schemas.microsoft.com/office/drawing/2014/main" id="{6B023AEC-09E9-A95A-2D26-F286E02366F1}"/>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C6599E3E-7E25-D27F-419F-B14FD4909E0F}"/>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2C8E45F1-26EE-25E9-12EE-86B4E244DE20}"/>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3" name="TextBox 32">
            <a:extLst>
              <a:ext uri="{FF2B5EF4-FFF2-40B4-BE49-F238E27FC236}">
                <a16:creationId xmlns:a16="http://schemas.microsoft.com/office/drawing/2014/main" id="{E42ABC86-0324-B447-24C8-903EF3B3B6C8}"/>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6" name="Shape 10">
            <a:extLst>
              <a:ext uri="{FF2B5EF4-FFF2-40B4-BE49-F238E27FC236}">
                <a16:creationId xmlns:a16="http://schemas.microsoft.com/office/drawing/2014/main" id="{A089511E-4621-1C1D-C5AD-485547BBE3DE}"/>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D6EF5AEF-A3E5-7E98-4E34-E677A07F790C}"/>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EF2BDF31-5288-38D8-323B-7F1AB6FAC0DB}"/>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AAD19B70-5A0B-F0EB-1CA2-9A614B8DD9A1}"/>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BEFD8C6C-5959-BE09-1085-DAFD01AE372A}"/>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C3A00850-60B5-1BBD-81C3-085894BD9599}"/>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F27C5E20-483D-4D17-F9B8-BF31798BD62C}"/>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E40F7496-1481-C4A7-62CB-075648539D59}"/>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C6ACF58E-0CC1-4270-63B6-498EA2475265}"/>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4107E1F8-B22F-63EE-504B-79D7757E7984}"/>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C20CEF26-CD59-BAEF-DF6E-4D308296AC09}"/>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1502443C-4BED-85FB-0133-36680306232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8B60173C-AA47-E8B4-F389-3DF55D1879B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C3FC95F2-16E7-43AD-2808-34612620B14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FAB6342A-D873-D8D0-23C1-AAC0EA0122D9}"/>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38F302AF-BCC1-8652-FABE-C1B45BA15CBD}"/>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9948719" y="4738582"/>
            <a:ext cx="420624" cy="420624"/>
          </a:xfrm>
          <a:prstGeom prst="rect">
            <a:avLst/>
          </a:prstGeom>
        </p:spPr>
      </p:pic>
      <p:sp>
        <p:nvSpPr>
          <p:cNvPr id="18" name="Rectangle 17">
            <a:extLst>
              <a:ext uri="{FF2B5EF4-FFF2-40B4-BE49-F238E27FC236}">
                <a16:creationId xmlns:a16="http://schemas.microsoft.com/office/drawing/2014/main" id="{37D37124-BC06-0BEC-9B22-7B37A047BFBE}"/>
              </a:ext>
            </a:extLst>
          </p:cNvPr>
          <p:cNvSpPr/>
          <p:nvPr/>
        </p:nvSpPr>
        <p:spPr>
          <a:xfrm>
            <a:off x="835777" y="5297864"/>
            <a:ext cx="333147" cy="61704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0AA12A32-115E-31CA-BA2A-07399903788B}"/>
              </a:ext>
            </a:extLst>
          </p:cNvPr>
          <p:cNvSpPr txBox="1"/>
          <p:nvPr/>
        </p:nvSpPr>
        <p:spPr>
          <a:xfrm>
            <a:off x="4412029" y="6060493"/>
            <a:ext cx="2149948"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pic>
        <p:nvPicPr>
          <p:cNvPr id="20" name="Picture 19">
            <a:extLst>
              <a:ext uri="{FF2B5EF4-FFF2-40B4-BE49-F238E27FC236}">
                <a16:creationId xmlns:a16="http://schemas.microsoft.com/office/drawing/2014/main" id="{569A6CC6-64A9-C34E-71C0-22CC3B35B2D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90860" y="5453960"/>
            <a:ext cx="1206562" cy="482625"/>
          </a:xfrm>
          <a:prstGeom prst="rect">
            <a:avLst/>
          </a:prstGeom>
        </p:spPr>
      </p:pic>
    </p:spTree>
    <p:extLst>
      <p:ext uri="{BB962C8B-B14F-4D97-AF65-F5344CB8AC3E}">
        <p14:creationId xmlns:p14="http://schemas.microsoft.com/office/powerpoint/2010/main" val="34039870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4E7CB-3A20-3A3E-F8B1-F558840E2BDF}"/>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30B59AE2-6E5F-75BA-7BE1-01E8C9451D8C}"/>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30B59AE2-6E5F-75BA-7BE1-01E8C9451D8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FA639348-C9E8-3DCF-EE3C-C39FDD39D650}"/>
              </a:ext>
            </a:extLst>
          </p:cNvPr>
          <p:cNvGraphicFramePr>
            <a:graphicFrameLocks noGrp="1"/>
          </p:cNvGraphicFramePr>
          <p:nvPr>
            <p:extLst>
              <p:ext uri="{D42A27DB-BD31-4B8C-83A1-F6EECF244321}">
                <p14:modId xmlns:p14="http://schemas.microsoft.com/office/powerpoint/2010/main" val="2007767502"/>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$45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$375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$400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$7,000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BA0FE1A6-44D6-DF43-93A2-AE4089752ADC}"/>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CE15D3CB-C35B-8DB2-0158-C7C02ECC134C}"/>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5258D3BC-F8F4-EC7A-4274-5F5EEE5C12A0}"/>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$25/quarter</a:t>
            </a:r>
          </a:p>
        </p:txBody>
      </p:sp>
      <p:sp>
        <p:nvSpPr>
          <p:cNvPr id="38" name="TextBox 37">
            <a:extLst>
              <a:ext uri="{FF2B5EF4-FFF2-40B4-BE49-F238E27FC236}">
                <a16:creationId xmlns:a16="http://schemas.microsoft.com/office/drawing/2014/main" id="{FABE93E7-987A-8616-3C1B-2E5E11C38ADD}"/>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A37B4853-9249-E935-D8A9-75E6A058FA2F}"/>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E5CA0EF1-92AB-A051-FBF1-10B57E972FBE}"/>
              </a:ext>
            </a:extLst>
          </p:cNvPr>
          <p:cNvSpPr txBox="1"/>
          <p:nvPr/>
        </p:nvSpPr>
        <p:spPr>
          <a:xfrm>
            <a:off x="4412029" y="6060493"/>
            <a:ext cx="2311851" cy="215444"/>
          </a:xfrm>
          <a:prstGeom prst="rect">
            <a:avLst/>
          </a:prstGeom>
          <a:noFill/>
        </p:spPr>
        <p:txBody>
          <a:bodyPr wrap="none" rtlCol="0">
            <a:spAutoFit/>
          </a:bodyPr>
          <a:lstStyle/>
          <a:p>
            <a:pPr algn="l"/>
            <a:r>
              <a:rPr lang="en-US" sz="800" dirty="0">
                <a:solidFill>
                  <a:srgbClr val="202830"/>
                </a:solidFill>
                <a:latin typeface="Arial" panose="020B0604020202020204" pitchFamily="34" charset="0"/>
                <a:cs typeface="Arial" panose="020B0604020202020204" pitchFamily="34" charset="0"/>
              </a:rPr>
              <a:t>† Optional enhanced buy-up benefits available</a:t>
            </a:r>
          </a:p>
        </p:txBody>
      </p:sp>
      <p:graphicFrame>
        <p:nvGraphicFramePr>
          <p:cNvPr id="5" name="Table 4">
            <a:extLst>
              <a:ext uri="{FF2B5EF4-FFF2-40B4-BE49-F238E27FC236}">
                <a16:creationId xmlns:a16="http://schemas.microsoft.com/office/drawing/2014/main" id="{5AB8E00F-A158-4C66-EB68-7580F925D10B}"/>
              </a:ext>
            </a:extLst>
          </p:cNvPr>
          <p:cNvGraphicFramePr>
            <a:graphicFrameLocks noGrp="1"/>
          </p:cNvGraphicFramePr>
          <p:nvPr>
            <p:extLst>
              <p:ext uri="{D42A27DB-BD31-4B8C-83A1-F6EECF244321}">
                <p14:modId xmlns:p14="http://schemas.microsoft.com/office/powerpoint/2010/main" val="4033977167"/>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$7</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$435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576180BD-0B4E-688D-5C17-A09495173955}"/>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1512D6B5-9C46-1853-DF1D-0B21D686B9C8}"/>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55DBB0C8-F7E6-A184-5DDB-A38A98A9A763}"/>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18</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63B35D18-5F6E-1599-2E92-46D317AF8B7C}"/>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1A83F5E9-BE91-37BA-51C1-07BDAABF7092}"/>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4EE2BDDD-552B-D959-7AF1-1343F307CAD0}"/>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B33C9432-DFE6-E149-4910-F915DC32D423}"/>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E27F89A4-B6DF-78F7-5370-71DAD7EC4978}"/>
              </a:ext>
            </a:extLst>
          </p:cNvPr>
          <p:cNvSpPr txBox="1"/>
          <p:nvPr/>
        </p:nvSpPr>
        <p:spPr>
          <a:xfrm>
            <a:off x="714703" y="701301"/>
            <a:ext cx="1653379"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Secure</a:t>
            </a:r>
          </a:p>
        </p:txBody>
      </p:sp>
      <p:sp>
        <p:nvSpPr>
          <p:cNvPr id="7" name="TextBox 6">
            <a:extLst>
              <a:ext uri="{FF2B5EF4-FFF2-40B4-BE49-F238E27FC236}">
                <a16:creationId xmlns:a16="http://schemas.microsoft.com/office/drawing/2014/main" id="{7329B720-3812-0F79-BD3E-945A1665F19C}"/>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3AF0C121-3FD7-54BC-1C7F-EC2A1DAAFF0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39767791-71F0-ABBD-A2CD-1D029F51DC77}"/>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8FDE6ECE-A4DC-3960-7925-A24BB2439DE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48761E8D-4E4B-0102-5250-08013110A0B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52301087-4230-9F97-8DC1-66FFE724BC4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C4C43063-9C47-A1AF-5A58-7BDD4707AD13}"/>
              </a:ext>
            </a:extLst>
          </p:cNvPr>
          <p:cNvSpPr txBox="1"/>
          <p:nvPr/>
        </p:nvSpPr>
        <p:spPr>
          <a:xfrm>
            <a:off x="962740" y="1395821"/>
            <a:ext cx="2551946" cy="18342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25" name="Shape 10">
            <a:extLst>
              <a:ext uri="{FF2B5EF4-FFF2-40B4-BE49-F238E27FC236}">
                <a16:creationId xmlns:a16="http://schemas.microsoft.com/office/drawing/2014/main" id="{8C52322A-516F-0790-CC52-0E73A51C09C8}"/>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170062B9-8F14-8B31-A9E3-9C6B9F64889D}"/>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$100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C691B903-A91C-DC27-8345-0CD5A4456ABC}"/>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3" name="TextBox 32">
            <a:extLst>
              <a:ext uri="{FF2B5EF4-FFF2-40B4-BE49-F238E27FC236}">
                <a16:creationId xmlns:a16="http://schemas.microsoft.com/office/drawing/2014/main" id="{2B97EA2B-73B3-CBB5-DB3E-6C8C9F2A2E3C}"/>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6" name="Shape 10">
            <a:extLst>
              <a:ext uri="{FF2B5EF4-FFF2-40B4-BE49-F238E27FC236}">
                <a16:creationId xmlns:a16="http://schemas.microsoft.com/office/drawing/2014/main" id="{AFB07349-C3C2-2FAA-54F0-B0FF04AF1BA5}"/>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3D79B81C-51CF-F0DC-E0BA-073510FC2CC0}"/>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2A6CFDBB-F4AA-22CC-DA8C-C703A5AB0985}"/>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920A675A-291D-56E2-279E-69A7DC818B18}"/>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A807926C-920A-DA05-870F-727E674985EC}"/>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F2C01C56-B98B-1271-EE1B-68C6D1BCDEE7}"/>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62CD696D-1C4D-3AEF-F903-35F7E49B44EF}"/>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362EE8B2-2A2D-361C-733F-C6BD850B6594}"/>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46AE8891-99E7-AB23-B9A7-506DE06CE403}"/>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4E15211E-13AE-6556-A5F5-464AA6D026DA}"/>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123F4B45-4BB3-7FE7-E2BE-F03587A8BFAF}"/>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57BFF14E-3D48-41ED-C9C5-C404E461CA5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E87C383B-8924-5B18-4361-628175F3535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9BF45166-BEF5-FB46-3CBE-695875ED084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74D037C2-4AF7-548C-9FB0-21D95406ED37}"/>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0CDFA740-20F3-9795-A7D8-AB348CA5F8A2}"/>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pic>
        <p:nvPicPr>
          <p:cNvPr id="14" name="Picture 13">
            <a:extLst>
              <a:ext uri="{FF2B5EF4-FFF2-40B4-BE49-F238E27FC236}">
                <a16:creationId xmlns:a16="http://schemas.microsoft.com/office/drawing/2014/main" id="{504C7B5C-4094-B9DB-7767-8DF6E340BCF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8320" y="3376927"/>
            <a:ext cx="4225751" cy="3014686"/>
          </a:xfrm>
          <a:prstGeom prst="rect">
            <a:avLst/>
          </a:prstGeom>
        </p:spPr>
      </p:pic>
      <p:pic>
        <p:nvPicPr>
          <p:cNvPr id="18" name="Picture 17">
            <a:extLst>
              <a:ext uri="{FF2B5EF4-FFF2-40B4-BE49-F238E27FC236}">
                <a16:creationId xmlns:a16="http://schemas.microsoft.com/office/drawing/2014/main" id="{0EE52082-5B55-1BCC-F5BC-3E1CBE1DD73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4684" y="5439656"/>
            <a:ext cx="1206562" cy="482625"/>
          </a:xfrm>
          <a:prstGeom prst="rect">
            <a:avLst/>
          </a:prstGeom>
        </p:spPr>
      </p:pic>
    </p:spTree>
    <p:extLst>
      <p:ext uri="{BB962C8B-B14F-4D97-AF65-F5344CB8AC3E}">
        <p14:creationId xmlns:p14="http://schemas.microsoft.com/office/powerpoint/2010/main" val="3806161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A610C-464E-2702-1FB8-E3C6ED56DC36}"/>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01A89DBF-0196-AD39-29E5-AFE19DA23AE5}"/>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01A89DBF-0196-AD39-29E5-AFE19DA23AE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132C22CC-1D78-CC32-C20E-C8731218BFFB}"/>
              </a:ext>
            </a:extLst>
          </p:cNvPr>
          <p:cNvGraphicFramePr>
            <a:graphicFrameLocks noGrp="1"/>
          </p:cNvGraphicFramePr>
          <p:nvPr>
            <p:extLst>
              <p:ext uri="{D42A27DB-BD31-4B8C-83A1-F6EECF244321}">
                <p14:modId xmlns:p14="http://schemas.microsoft.com/office/powerpoint/2010/main" val="21830119"/>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$430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$400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$6,750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87ED64D9-64BC-530C-4FDC-8589CE5C851B}"/>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FAFD4DCB-5DCA-D203-5130-8B8CD5183984}"/>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A52032B7-1DC3-6389-E60C-F4235F25FBDD}"/>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$25/quarter</a:t>
            </a:r>
          </a:p>
        </p:txBody>
      </p:sp>
      <p:sp>
        <p:nvSpPr>
          <p:cNvPr id="38" name="TextBox 37">
            <a:extLst>
              <a:ext uri="{FF2B5EF4-FFF2-40B4-BE49-F238E27FC236}">
                <a16:creationId xmlns:a16="http://schemas.microsoft.com/office/drawing/2014/main" id="{20F3B261-F3E4-043E-FB48-30631BDA2588}"/>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5B337FBC-D1A4-07AA-009B-FC63E9980AB7}"/>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37D924A4-761E-E240-24C8-858C0C2D72E9}"/>
              </a:ext>
            </a:extLst>
          </p:cNvPr>
          <p:cNvSpPr txBox="1"/>
          <p:nvPr/>
        </p:nvSpPr>
        <p:spPr>
          <a:xfrm>
            <a:off x="4412029" y="6060493"/>
            <a:ext cx="2185214"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graphicFrame>
        <p:nvGraphicFramePr>
          <p:cNvPr id="5" name="Table 4">
            <a:extLst>
              <a:ext uri="{FF2B5EF4-FFF2-40B4-BE49-F238E27FC236}">
                <a16:creationId xmlns:a16="http://schemas.microsoft.com/office/drawing/2014/main" id="{222DC6DB-B202-3081-5D78-BF22BBEA1CA5}"/>
              </a:ext>
            </a:extLst>
          </p:cNvPr>
          <p:cNvGraphicFramePr>
            <a:graphicFrameLocks noGrp="1"/>
          </p:cNvGraphicFramePr>
          <p:nvPr>
            <p:extLst>
              <p:ext uri="{D42A27DB-BD31-4B8C-83A1-F6EECF244321}">
                <p14:modId xmlns:p14="http://schemas.microsoft.com/office/powerpoint/2010/main" val="3955019488"/>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$2</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$7</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$700 </a:t>
                      </a:r>
                      <a:r>
                        <a:rPr lang="en-US" sz="1000" dirty="0">
                          <a:latin typeface="Arial" panose="020B0604020202020204" pitchFamily="34" charset="0"/>
                          <a:cs typeface="Arial" panose="020B0604020202020204" pitchFamily="34" charset="0"/>
                        </a:rPr>
                        <a:t>(Tier 2-5)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890AC4BD-2F62-7055-CAB3-1ADDDBB5CEFF}"/>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1E36DE80-9A4C-E6BD-5FC2-CC6FAE72E2D8}"/>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2FC96DDB-26CC-9553-DDE6-98F7F6CF9555}"/>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19</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5BA8AE23-CDF3-428E-84F0-3DFF6742410E}"/>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445BDFC3-7127-8D2A-1DC9-0CF99926FB9E}"/>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AFAC19C9-8FB2-25FA-1BA1-41629061C784}"/>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9FF08020-88B1-D177-0EFF-38DD1567237A}"/>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87146F28-2455-9CEE-471B-593A30D30F9E}"/>
              </a:ext>
            </a:extLst>
          </p:cNvPr>
          <p:cNvSpPr txBox="1"/>
          <p:nvPr/>
        </p:nvSpPr>
        <p:spPr>
          <a:xfrm>
            <a:off x="714703" y="701301"/>
            <a:ext cx="1653379"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Value</a:t>
            </a:r>
          </a:p>
        </p:txBody>
      </p:sp>
      <p:sp>
        <p:nvSpPr>
          <p:cNvPr id="7" name="TextBox 6">
            <a:extLst>
              <a:ext uri="{FF2B5EF4-FFF2-40B4-BE49-F238E27FC236}">
                <a16:creationId xmlns:a16="http://schemas.microsoft.com/office/drawing/2014/main" id="{9445F4A0-8239-F489-BF53-2E7F599A28FE}"/>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44F74704-B1D8-06B7-25AB-21A2D978758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ECA1C45A-3E21-6445-15F8-7F4B19050542}"/>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0AAFDBB7-6AA5-6779-0177-54048CD7FAF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F581B0B6-B41E-D90A-1028-518C4B16039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5DF264E1-0DBF-7809-8B88-54869D11899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76A3A2F8-E622-11D1-EDD5-5265B9E336E4}"/>
              </a:ext>
            </a:extLst>
          </p:cNvPr>
          <p:cNvSpPr txBox="1"/>
          <p:nvPr/>
        </p:nvSpPr>
        <p:spPr>
          <a:xfrm>
            <a:off x="962740" y="1375501"/>
            <a:ext cx="2551946" cy="18342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25" name="Shape 10">
            <a:extLst>
              <a:ext uri="{FF2B5EF4-FFF2-40B4-BE49-F238E27FC236}">
                <a16:creationId xmlns:a16="http://schemas.microsoft.com/office/drawing/2014/main" id="{03F7F4C8-5106-68A0-D4B2-0E90979CD119}"/>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01C67869-BBEA-8D69-29E5-AB04FE299B13}"/>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a:t>
            </a:r>
            <a:r>
              <a:rPr lang="en-US" b="1" dirty="0">
                <a:solidFill>
                  <a:srgbClr val="1882C5"/>
                </a:solidFill>
                <a:latin typeface="Arial"/>
              </a:rPr>
              <a:t>525</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38979556-E93C-C62C-80C9-76E5FE6ACDBB}"/>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3" name="TextBox 32">
            <a:extLst>
              <a:ext uri="{FF2B5EF4-FFF2-40B4-BE49-F238E27FC236}">
                <a16:creationId xmlns:a16="http://schemas.microsoft.com/office/drawing/2014/main" id="{F4FB5F88-DC88-54F2-2899-56B02FBF9893}"/>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6" name="Shape 10">
            <a:extLst>
              <a:ext uri="{FF2B5EF4-FFF2-40B4-BE49-F238E27FC236}">
                <a16:creationId xmlns:a16="http://schemas.microsoft.com/office/drawing/2014/main" id="{78A49B33-643A-B885-0703-6F2673AC5A7A}"/>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3C7991D5-27F4-DA4A-C530-AB4C0F1BC655}"/>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FDCCD991-DBA0-122F-D6B4-EAA0FED51B62}"/>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56D80776-3FD9-6B10-2280-4DFFF88CE7A5}"/>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A1E1D3F6-517A-F26D-EBBD-569BE6D3E377}"/>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0151700F-5A52-F804-B6E5-EDD05B9E4E10}"/>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6CB40446-9057-C68F-F038-62A34AB7B779}"/>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232FFC1E-0998-663A-F80C-5AD2514EC46B}"/>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59C0AFB8-D2E8-C570-7621-4388E67E135A}"/>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79E50196-E99A-94A9-72E0-435DC2EA285A}"/>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F8E7A37D-DCD3-1DEF-E76A-7ADEFA9260BA}"/>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FCB88A8E-5221-82A8-DE04-BF5E64B30F3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B5A3E8F0-24D1-3DF2-2572-7B598E1A63C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2CF3B5C2-7389-F70E-B765-A33E43DE485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E4C97B0D-BDDE-519A-997A-4671BF5B371B}"/>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2DE24678-B759-D5C9-9F76-4026C36A3E45}"/>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pic>
        <p:nvPicPr>
          <p:cNvPr id="8" name="Picture 7">
            <a:extLst>
              <a:ext uri="{FF2B5EF4-FFF2-40B4-BE49-F238E27FC236}">
                <a16:creationId xmlns:a16="http://schemas.microsoft.com/office/drawing/2014/main" id="{D1DC6499-6097-5796-6486-C04665151F9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8510" y="3399262"/>
            <a:ext cx="4219913" cy="3010521"/>
          </a:xfrm>
          <a:prstGeom prst="rect">
            <a:avLst/>
          </a:prstGeom>
        </p:spPr>
      </p:pic>
      <p:pic>
        <p:nvPicPr>
          <p:cNvPr id="18" name="Picture 17">
            <a:extLst>
              <a:ext uri="{FF2B5EF4-FFF2-40B4-BE49-F238E27FC236}">
                <a16:creationId xmlns:a16="http://schemas.microsoft.com/office/drawing/2014/main" id="{F60955ED-C884-E14D-CE58-80D07792525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4684" y="5304262"/>
            <a:ext cx="1206562" cy="482625"/>
          </a:xfrm>
          <a:prstGeom prst="rect">
            <a:avLst/>
          </a:prstGeom>
        </p:spPr>
      </p:pic>
    </p:spTree>
    <p:extLst>
      <p:ext uri="{BB962C8B-B14F-4D97-AF65-F5344CB8AC3E}">
        <p14:creationId xmlns:p14="http://schemas.microsoft.com/office/powerpoint/2010/main" val="300572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30209-7C96-B1BE-B1CE-8B3CFADAFB24}"/>
            </a:ext>
          </a:extLst>
        </p:cNvPr>
        <p:cNvGrpSpPr/>
        <p:nvPr/>
      </p:nvGrpSpPr>
      <p:grpSpPr>
        <a:xfrm>
          <a:off x="0" y="0"/>
          <a:ext cx="0" cy="0"/>
          <a:chOff x="0" y="0"/>
          <a:chExt cx="0" cy="0"/>
        </a:xfrm>
      </p:grpSpPr>
      <p:sp>
        <p:nvSpPr>
          <p:cNvPr id="33" name="TextBox 32">
            <a:extLst>
              <a:ext uri="{FF2B5EF4-FFF2-40B4-BE49-F238E27FC236}">
                <a16:creationId xmlns:a16="http://schemas.microsoft.com/office/drawing/2014/main" id="{0593E3A0-4AC1-9E08-89F3-ABADAE600D3B}"/>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graphicFrame>
        <p:nvGraphicFramePr>
          <p:cNvPr id="6" name="think-cell data - do not delete" hidden="1">
            <a:extLst>
              <a:ext uri="{FF2B5EF4-FFF2-40B4-BE49-F238E27FC236}">
                <a16:creationId xmlns:a16="http://schemas.microsoft.com/office/drawing/2014/main" id="{26CF3530-B8D3-A67F-45FC-4CC057E006F8}"/>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26CF3530-B8D3-A67F-45FC-4CC057E006F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4175701C-2DB9-8529-0616-3F1E7BC1152B}"/>
              </a:ext>
            </a:extLst>
          </p:cNvPr>
          <p:cNvGraphicFramePr>
            <a:graphicFrameLocks noGrp="1"/>
          </p:cNvGraphicFramePr>
          <p:nvPr>
            <p:extLst>
              <p:ext uri="{D42A27DB-BD31-4B8C-83A1-F6EECF244321}">
                <p14:modId xmlns:p14="http://schemas.microsoft.com/office/powerpoint/2010/main" val="348169581"/>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$250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$220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$5,000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9539292D-5C5A-32A7-0A89-24D124FF7542}"/>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6802E4C3-ED4A-4447-2CCE-7228BC9F7864}"/>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A7DB7AEE-770B-F03C-17B9-38F902F679AA}"/>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$40/quarter</a:t>
            </a:r>
          </a:p>
        </p:txBody>
      </p:sp>
      <p:sp>
        <p:nvSpPr>
          <p:cNvPr id="38" name="TextBox 37">
            <a:extLst>
              <a:ext uri="{FF2B5EF4-FFF2-40B4-BE49-F238E27FC236}">
                <a16:creationId xmlns:a16="http://schemas.microsoft.com/office/drawing/2014/main" id="{95A7E3F2-A416-3205-9237-E18D6C092D5F}"/>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E69AF2D2-535E-8590-0710-41D310AAC9CC}"/>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8F20360C-BB74-0C5C-24C3-F5CB3FB1AAE9}"/>
              </a:ext>
            </a:extLst>
          </p:cNvPr>
          <p:cNvGraphicFramePr>
            <a:graphicFrameLocks noGrp="1"/>
          </p:cNvGraphicFramePr>
          <p:nvPr>
            <p:extLst>
              <p:ext uri="{D42A27DB-BD31-4B8C-83A1-F6EECF244321}">
                <p14:modId xmlns:p14="http://schemas.microsoft.com/office/powerpoint/2010/main" val="2724427292"/>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$5</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$250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B3FEE2A1-1ED6-5F01-F6B8-9AA51FF53BEB}"/>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E0D09F7A-8CB4-B6D9-28A7-DC18AA6BDB80}"/>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CDE2624B-22D5-1826-A38A-10FAB104CC99}"/>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20</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64347603-ACA6-6882-A782-7ACD8E203FCD}"/>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5F004971-2C53-BEDB-A04A-00776412243B}"/>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8530AED3-7302-8572-69BE-C544CE406EE9}"/>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6352CCE3-E348-AC9C-B410-9BBA099D1E61}"/>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15236ADD-B5E3-96DB-7EC7-0F823A1C9F4E}"/>
              </a:ext>
            </a:extLst>
          </p:cNvPr>
          <p:cNvSpPr txBox="1"/>
          <p:nvPr/>
        </p:nvSpPr>
        <p:spPr>
          <a:xfrm>
            <a:off x="714703" y="701301"/>
            <a:ext cx="1653379"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Vitality</a:t>
            </a:r>
          </a:p>
        </p:txBody>
      </p:sp>
      <p:sp>
        <p:nvSpPr>
          <p:cNvPr id="7" name="TextBox 6">
            <a:extLst>
              <a:ext uri="{FF2B5EF4-FFF2-40B4-BE49-F238E27FC236}">
                <a16:creationId xmlns:a16="http://schemas.microsoft.com/office/drawing/2014/main" id="{DA547C2D-F922-40C0-37D0-C17C8B02369C}"/>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DC9FAA54-9DEC-04CC-2987-C4FEBE85700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9C13D07B-D10B-2A00-1777-2D339A91C045}"/>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31D563CB-8A6C-DA36-3C74-34E2972587D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B0EB5E81-5D39-4C54-A1B8-98B2176D30B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64AADF04-A855-CEB6-7C5C-7EC02C80622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875E6E61-8BF9-989B-E585-9369D2E6E79D}"/>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$57.50 – $92.70</a:t>
            </a:r>
          </a:p>
        </p:txBody>
      </p:sp>
      <p:sp>
        <p:nvSpPr>
          <p:cNvPr id="25" name="Shape 10">
            <a:extLst>
              <a:ext uri="{FF2B5EF4-FFF2-40B4-BE49-F238E27FC236}">
                <a16:creationId xmlns:a16="http://schemas.microsoft.com/office/drawing/2014/main" id="{2B305015-1E1C-6DDA-6CBA-B0DFB0912868}"/>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7904B5A2-1053-44A7-E4C0-871272A90DFC}"/>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A537A5F9-D2F7-C58D-E607-0F7F149477D5}"/>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6" name="Shape 10">
            <a:extLst>
              <a:ext uri="{FF2B5EF4-FFF2-40B4-BE49-F238E27FC236}">
                <a16:creationId xmlns:a16="http://schemas.microsoft.com/office/drawing/2014/main" id="{E640AEB9-61D4-3A57-606D-E2FF2A1C9928}"/>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88ECA3A0-D2FC-4B19-E1CD-6135858BC708}"/>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5ACA8A06-33AE-F757-3C9B-24950FFE0036}"/>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A98DB9EA-0A56-0D34-9D64-E727D7C4F594}"/>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27F93F47-5B33-70E7-6469-31F0402DBA89}"/>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04CEB8E1-0B8E-9FE6-C3DD-1B02488F1737}"/>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06FB6650-E06E-A03B-9DD7-3EA3F7D1D964}"/>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81E92EAC-06AE-22A3-B7C6-04E11CEF3689}"/>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C989E680-FE24-144F-E157-CE3909164861}"/>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F6A8A5E5-45B1-7A66-098C-4BB96D7943A1}"/>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889F5075-AAC2-AD81-A2E7-F85016691B39}"/>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6A335B12-14AA-324A-AA06-2C9D757CAB5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B31AFF16-00E7-7537-FAFD-C47053D0A0C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847AAC12-ABEE-73AC-6626-18C4F389430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B0AF2410-104B-0799-52DA-2F8291BCF439}"/>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558622D3-03CD-745F-3142-7E323302E7D3}"/>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sp>
        <p:nvSpPr>
          <p:cNvPr id="8" name="TextBox 7">
            <a:extLst>
              <a:ext uri="{FF2B5EF4-FFF2-40B4-BE49-F238E27FC236}">
                <a16:creationId xmlns:a16="http://schemas.microsoft.com/office/drawing/2014/main" id="{3CB5F160-648D-AE46-DE85-071573D393BF}"/>
              </a:ext>
            </a:extLst>
          </p:cNvPr>
          <p:cNvSpPr txBox="1"/>
          <p:nvPr/>
        </p:nvSpPr>
        <p:spPr>
          <a:xfrm>
            <a:off x="4412029" y="6060493"/>
            <a:ext cx="2149948"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pic>
        <p:nvPicPr>
          <p:cNvPr id="14" name="Picture 13">
            <a:extLst>
              <a:ext uri="{FF2B5EF4-FFF2-40B4-BE49-F238E27FC236}">
                <a16:creationId xmlns:a16="http://schemas.microsoft.com/office/drawing/2014/main" id="{2F9790D4-8325-BD09-F943-826E1EE6A4B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 y="3390736"/>
            <a:ext cx="4259542" cy="3038793"/>
          </a:xfrm>
          <a:prstGeom prst="rect">
            <a:avLst/>
          </a:prstGeom>
        </p:spPr>
      </p:pic>
      <p:pic>
        <p:nvPicPr>
          <p:cNvPr id="17" name="Picture 16">
            <a:extLst>
              <a:ext uri="{FF2B5EF4-FFF2-40B4-BE49-F238E27FC236}">
                <a16:creationId xmlns:a16="http://schemas.microsoft.com/office/drawing/2014/main" id="{A1903EDA-2D44-2806-CC4F-9A69787EAB6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76996" y="5357866"/>
            <a:ext cx="1206562" cy="482625"/>
          </a:xfrm>
          <a:prstGeom prst="rect">
            <a:avLst/>
          </a:prstGeom>
        </p:spPr>
      </p:pic>
    </p:spTree>
    <p:extLst>
      <p:ext uri="{BB962C8B-B14F-4D97-AF65-F5344CB8AC3E}">
        <p14:creationId xmlns:p14="http://schemas.microsoft.com/office/powerpoint/2010/main" val="21891173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A0DB6-CA7B-4445-4076-ECD4133AD785}"/>
            </a:ext>
          </a:extLst>
        </p:cNvPr>
        <p:cNvGrpSpPr/>
        <p:nvPr/>
      </p:nvGrpSpPr>
      <p:grpSpPr>
        <a:xfrm>
          <a:off x="0" y="0"/>
          <a:ext cx="0" cy="0"/>
          <a:chOff x="0" y="0"/>
          <a:chExt cx="0" cy="0"/>
        </a:xfrm>
      </p:grpSpPr>
      <p:sp>
        <p:nvSpPr>
          <p:cNvPr id="33" name="TextBox 32">
            <a:extLst>
              <a:ext uri="{FF2B5EF4-FFF2-40B4-BE49-F238E27FC236}">
                <a16:creationId xmlns:a16="http://schemas.microsoft.com/office/drawing/2014/main" id="{9A57FE36-B135-7C7C-5779-AF79A5C4A74E}"/>
              </a:ext>
            </a:extLst>
          </p:cNvPr>
          <p:cNvSpPr txBox="1"/>
          <p:nvPr/>
        </p:nvSpPr>
        <p:spPr>
          <a:xfrm>
            <a:off x="962740" y="2871676"/>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18" name="Rectangle 17">
            <a:extLst>
              <a:ext uri="{FF2B5EF4-FFF2-40B4-BE49-F238E27FC236}">
                <a16:creationId xmlns:a16="http://schemas.microsoft.com/office/drawing/2014/main" id="{484FB4B0-F6DE-BA05-C4E4-346D70314D66}"/>
              </a:ext>
            </a:extLst>
          </p:cNvPr>
          <p:cNvSpPr/>
          <p:nvPr/>
        </p:nvSpPr>
        <p:spPr>
          <a:xfrm>
            <a:off x="827701" y="5227805"/>
            <a:ext cx="289784" cy="64290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think-cell data - do not delete" hidden="1">
            <a:extLst>
              <a:ext uri="{FF2B5EF4-FFF2-40B4-BE49-F238E27FC236}">
                <a16:creationId xmlns:a16="http://schemas.microsoft.com/office/drawing/2014/main" id="{AA31ED8E-B6FD-BDB1-D6D6-147E538ACC02}"/>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AA31ED8E-B6FD-BDB1-D6D6-147E538ACC0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23CC08D1-4818-7919-51DA-3A903742C97F}"/>
              </a:ext>
            </a:extLst>
          </p:cNvPr>
          <p:cNvGraphicFramePr>
            <a:graphicFrameLocks noGrp="1"/>
          </p:cNvGraphicFramePr>
          <p:nvPr>
            <p:extLst>
              <p:ext uri="{D42A27DB-BD31-4B8C-83A1-F6EECF244321}">
                <p14:modId xmlns:p14="http://schemas.microsoft.com/office/powerpoint/2010/main" val="35816342"/>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334460">
                  <a:extLst>
                    <a:ext uri="{9D8B030D-6E8A-4147-A177-3AD203B41FA5}">
                      <a16:colId xmlns:a16="http://schemas.microsoft.com/office/drawing/2014/main" val="3350052837"/>
                    </a:ext>
                  </a:extLst>
                </a:gridCol>
                <a:gridCol w="857183">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$55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$115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$385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$425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$9,250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47C32811-F6F6-3821-F751-0D59CF879642}"/>
              </a:ext>
            </a:extLst>
          </p:cNvPr>
          <p:cNvSpPr txBox="1"/>
          <p:nvPr/>
        </p:nvSpPr>
        <p:spPr>
          <a:xfrm>
            <a:off x="4430909" y="5176243"/>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F77AB9B1-C6E3-BE60-ACA1-E5C7F5A2DB6D}"/>
              </a:ext>
            </a:extLst>
          </p:cNvPr>
          <p:cNvSpPr txBox="1"/>
          <p:nvPr/>
        </p:nvSpPr>
        <p:spPr>
          <a:xfrm>
            <a:off x="6364021"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2155CB75-F71C-EA1D-066F-3A714359770A}"/>
              </a:ext>
            </a:extLst>
          </p:cNvPr>
          <p:cNvSpPr txBox="1"/>
          <p:nvPr/>
        </p:nvSpPr>
        <p:spPr>
          <a:xfrm>
            <a:off x="8413239"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2BD23778-C35B-6D14-4362-8EBBAD95B50C}"/>
              </a:ext>
            </a:extLst>
          </p:cNvPr>
          <p:cNvGraphicFramePr>
            <a:graphicFrameLocks noGrp="1"/>
          </p:cNvGraphicFramePr>
          <p:nvPr>
            <p:extLst>
              <p:ext uri="{D42A27DB-BD31-4B8C-83A1-F6EECF244321}">
                <p14:modId xmlns:p14="http://schemas.microsoft.com/office/powerpoint/2010/main" val="1361226597"/>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$600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0A243899-F8FF-0615-D09B-32C77F15E970}"/>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BE7AA70B-57AA-D1FF-91AC-EC5EF3F16BE3}"/>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2CA2E18F-CDE7-3FC8-4E9C-00F88BE94C4C}"/>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21</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872EF23F-A91F-1AF7-ED8E-798B9FFB471F}"/>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47BA2E49-B209-DEB2-6A8A-6D88640348C3}"/>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109B6291-8664-C217-3F6C-6D5041B99783}"/>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63FB6E6A-5E74-D846-DD73-9F2C5BBE1DFB}"/>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6A20BD2F-10B4-22BF-BBC0-E70B86E49829}"/>
              </a:ext>
            </a:extLst>
          </p:cNvPr>
          <p:cNvSpPr txBox="1"/>
          <p:nvPr/>
        </p:nvSpPr>
        <p:spPr>
          <a:xfrm>
            <a:off x="714703" y="701301"/>
            <a:ext cx="206162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Giveback</a:t>
            </a:r>
          </a:p>
        </p:txBody>
      </p:sp>
      <p:sp>
        <p:nvSpPr>
          <p:cNvPr id="7" name="TextBox 6">
            <a:extLst>
              <a:ext uri="{FF2B5EF4-FFF2-40B4-BE49-F238E27FC236}">
                <a16:creationId xmlns:a16="http://schemas.microsoft.com/office/drawing/2014/main" id="{444C6AC8-A170-4ED2-D36F-192DEDEA3BA3}"/>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AF2877BD-7888-755F-85CB-33C8CC48F6E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97104EC2-6FDD-19AF-A3B2-B71FF4ECC608}"/>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A2603226-4E2E-F867-22E0-AF1B5C7E8D6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68C2CDF7-1ACE-3673-F57E-60D1316711D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F5611B21-8B38-29D0-5DD5-F3A8E8B5EA3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BD8AF214-1B5E-0D97-99CC-EA04F070E94A}"/>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$0 ($50 Giveback)</a:t>
            </a:r>
          </a:p>
        </p:txBody>
      </p:sp>
      <p:sp>
        <p:nvSpPr>
          <p:cNvPr id="25" name="Shape 10">
            <a:extLst>
              <a:ext uri="{FF2B5EF4-FFF2-40B4-BE49-F238E27FC236}">
                <a16:creationId xmlns:a16="http://schemas.microsoft.com/office/drawing/2014/main" id="{87C6DAB8-8FAA-3607-7C30-19A62E2FE62D}"/>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5A3C0109-1B6E-6547-4935-3AA4F4F363C0}"/>
              </a:ext>
            </a:extLst>
          </p:cNvPr>
          <p:cNvSpPr txBox="1"/>
          <p:nvPr/>
        </p:nvSpPr>
        <p:spPr>
          <a:xfrm>
            <a:off x="962740" y="212933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$650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D490E8FB-3607-275D-7F63-17A3B9373342}"/>
              </a:ext>
            </a:extLst>
          </p:cNvPr>
          <p:cNvSpPr/>
          <p:nvPr/>
        </p:nvSpPr>
        <p:spPr>
          <a:xfrm rot="5400000">
            <a:off x="556036" y="2346078"/>
            <a:ext cx="457200" cy="45719"/>
          </a:xfrm>
          <a:prstGeom prst="roundRect">
            <a:avLst/>
          </a:prstGeom>
          <a:solidFill>
            <a:srgbClr val="C3A77A"/>
          </a:solidFill>
          <a:ln/>
        </p:spPr>
        <p:txBody>
          <a:bodyPr/>
          <a:lstStyle/>
          <a:p>
            <a:endParaRPr lang="en-US" sz="1867" dirty="0"/>
          </a:p>
        </p:txBody>
      </p:sp>
      <p:sp>
        <p:nvSpPr>
          <p:cNvPr id="36" name="Shape 10">
            <a:extLst>
              <a:ext uri="{FF2B5EF4-FFF2-40B4-BE49-F238E27FC236}">
                <a16:creationId xmlns:a16="http://schemas.microsoft.com/office/drawing/2014/main" id="{88587404-2656-BC23-F004-13773FC2E765}"/>
              </a:ext>
            </a:extLst>
          </p:cNvPr>
          <p:cNvSpPr/>
          <p:nvPr/>
        </p:nvSpPr>
        <p:spPr>
          <a:xfrm rot="5400000">
            <a:off x="556036" y="3088416"/>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31EDDF96-39C3-E540-AF7E-DBBB7F4EAAD4}"/>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285E06C4-A56A-D2BD-E5DC-0F99CEAA1171}"/>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35628D80-B349-1929-E14F-652168117E76}"/>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53A953E4-7B3D-189A-245B-77958D3054C3}"/>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6349D67C-3D9D-58D2-E4FB-8F299BBCC180}"/>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15C24676-CD9F-DCEF-8398-2C9F0ED0891F}"/>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CA927275-56EB-06AC-2AEF-8B3F7D4BC3D3}"/>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35C99E53-BCCB-3233-5EE4-67A9F8C4A633}"/>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1189038A-1F92-A5EC-F089-96D0D928DE9A}"/>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FA5F10E1-B82D-A361-1B5D-9392815F4FD3}"/>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0452EC3F-9882-C5B0-43C2-FFEBD44384C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957B08A7-0440-8793-9D24-AED7E0A8D26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415319" y="4860025"/>
            <a:ext cx="355954" cy="206079"/>
          </a:xfrm>
          <a:prstGeom prst="rect">
            <a:avLst/>
          </a:prstGeom>
        </p:spPr>
      </p:pic>
      <p:pic>
        <p:nvPicPr>
          <p:cNvPr id="68" name="Graphic 67">
            <a:extLst>
              <a:ext uri="{FF2B5EF4-FFF2-40B4-BE49-F238E27FC236}">
                <a16:creationId xmlns:a16="http://schemas.microsoft.com/office/drawing/2014/main" id="{F8CDF1BF-6940-9D34-DA5B-0E57A22B840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519199" y="4769294"/>
            <a:ext cx="226739" cy="313946"/>
          </a:xfrm>
          <a:prstGeom prst="rect">
            <a:avLst/>
          </a:prstGeom>
        </p:spPr>
      </p:pic>
      <p:sp>
        <p:nvSpPr>
          <p:cNvPr id="8" name="TextBox 7">
            <a:extLst>
              <a:ext uri="{FF2B5EF4-FFF2-40B4-BE49-F238E27FC236}">
                <a16:creationId xmlns:a16="http://schemas.microsoft.com/office/drawing/2014/main" id="{9A311276-7837-F7CA-63D8-BD8822A52AD9}"/>
              </a:ext>
            </a:extLst>
          </p:cNvPr>
          <p:cNvSpPr txBox="1"/>
          <p:nvPr/>
        </p:nvSpPr>
        <p:spPr>
          <a:xfrm>
            <a:off x="4412029" y="6060493"/>
            <a:ext cx="2832827" cy="315471"/>
          </a:xfrm>
          <a:prstGeom prst="rect">
            <a:avLst/>
          </a:prstGeom>
          <a:noFill/>
        </p:spPr>
        <p:txBody>
          <a:bodyPr wrap="none" rtlCol="0">
            <a:spAutoFit/>
          </a:bodyPr>
          <a:lstStyle/>
          <a:p>
            <a:pPr algn="l"/>
            <a:r>
              <a:rPr lang="en-US" sz="700" b="0" dirty="0">
                <a:solidFill>
                  <a:srgbClr val="202830"/>
                </a:solidFill>
                <a:latin typeface="Arial" panose="020B0604020202020204" pitchFamily="34" charset="0"/>
                <a:cs typeface="Arial" panose="020B0604020202020204" pitchFamily="34" charset="0"/>
              </a:rPr>
              <a:t>*Copay as low as $0 with a 90-day supply at a preferred pharmacy</a:t>
            </a:r>
            <a:br>
              <a:rPr lang="en-US" sz="750" dirty="0">
                <a:solidFill>
                  <a:srgbClr val="202830"/>
                </a:solidFill>
                <a:latin typeface="Arial" panose="020B0604020202020204" pitchFamily="34" charset="0"/>
                <a:cs typeface="Arial" panose="020B0604020202020204" pitchFamily="34" charset="0"/>
              </a:rPr>
            </a:br>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pic>
        <p:nvPicPr>
          <p:cNvPr id="17" name="Picture 16">
            <a:extLst>
              <a:ext uri="{FF2B5EF4-FFF2-40B4-BE49-F238E27FC236}">
                <a16:creationId xmlns:a16="http://schemas.microsoft.com/office/drawing/2014/main" id="{69E1E6BA-EE5B-FC5F-93E7-AFBB0BA78EA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366" y="3385492"/>
            <a:ext cx="4151627" cy="2961805"/>
          </a:xfrm>
          <a:prstGeom prst="rect">
            <a:avLst/>
          </a:prstGeom>
        </p:spPr>
      </p:pic>
      <p:pic>
        <p:nvPicPr>
          <p:cNvPr id="20" name="Picture 19">
            <a:extLst>
              <a:ext uri="{FF2B5EF4-FFF2-40B4-BE49-F238E27FC236}">
                <a16:creationId xmlns:a16="http://schemas.microsoft.com/office/drawing/2014/main" id="{424B5B79-4F33-101F-8634-BFB571CDF7B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02943" y="5333723"/>
            <a:ext cx="1206562" cy="482625"/>
          </a:xfrm>
          <a:prstGeom prst="rect">
            <a:avLst/>
          </a:prstGeom>
        </p:spPr>
      </p:pic>
    </p:spTree>
    <p:extLst>
      <p:ext uri="{BB962C8B-B14F-4D97-AF65-F5344CB8AC3E}">
        <p14:creationId xmlns:p14="http://schemas.microsoft.com/office/powerpoint/2010/main" val="1848782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F3199-71C5-9FC0-A369-C62070C02218}"/>
            </a:ext>
          </a:extLst>
        </p:cNvPr>
        <p:cNvGrpSpPr/>
        <p:nvPr/>
      </p:nvGrpSpPr>
      <p:grpSpPr>
        <a:xfrm>
          <a:off x="0" y="0"/>
          <a:ext cx="0" cy="0"/>
          <a:chOff x="0" y="0"/>
          <a:chExt cx="0" cy="0"/>
        </a:xfrm>
      </p:grpSpPr>
      <p:sp>
        <p:nvSpPr>
          <p:cNvPr id="33" name="TextBox 32">
            <a:extLst>
              <a:ext uri="{FF2B5EF4-FFF2-40B4-BE49-F238E27FC236}">
                <a16:creationId xmlns:a16="http://schemas.microsoft.com/office/drawing/2014/main" id="{91D0C797-B94A-7109-60BC-810EFBBDF5AA}"/>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18" name="Rectangle 17">
            <a:extLst>
              <a:ext uri="{FF2B5EF4-FFF2-40B4-BE49-F238E27FC236}">
                <a16:creationId xmlns:a16="http://schemas.microsoft.com/office/drawing/2014/main" id="{8014D5D9-260B-5B25-540C-8B851D0B0637}"/>
              </a:ext>
            </a:extLst>
          </p:cNvPr>
          <p:cNvSpPr/>
          <p:nvPr/>
        </p:nvSpPr>
        <p:spPr>
          <a:xfrm>
            <a:off x="827701" y="5227805"/>
            <a:ext cx="289784" cy="64290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think-cell data - do not delete" hidden="1">
            <a:extLst>
              <a:ext uri="{FF2B5EF4-FFF2-40B4-BE49-F238E27FC236}">
                <a16:creationId xmlns:a16="http://schemas.microsoft.com/office/drawing/2014/main" id="{C1C75633-D046-7171-B3B6-42E9D537A7FA}"/>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C1C75633-D046-7171-B3B6-42E9D537A7F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D1A02347-AB71-C184-38D9-DD37522CDC08}"/>
              </a:ext>
            </a:extLst>
          </p:cNvPr>
          <p:cNvGraphicFramePr>
            <a:graphicFrameLocks noGrp="1"/>
          </p:cNvGraphicFramePr>
          <p:nvPr>
            <p:extLst>
              <p:ext uri="{D42A27DB-BD31-4B8C-83A1-F6EECF244321}">
                <p14:modId xmlns:p14="http://schemas.microsoft.com/office/powerpoint/2010/main" val="1166950825"/>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$360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$375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$6,750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92D68686-FFC4-FBD4-A041-34415E395A7C}"/>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AD44A53E-5DAE-205B-E731-F7B2D4135A50}"/>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250D31AB-C462-6254-6D6B-366CAF198FCA}"/>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$75/quarter</a:t>
            </a:r>
          </a:p>
        </p:txBody>
      </p:sp>
      <p:sp>
        <p:nvSpPr>
          <p:cNvPr id="38" name="TextBox 37">
            <a:extLst>
              <a:ext uri="{FF2B5EF4-FFF2-40B4-BE49-F238E27FC236}">
                <a16:creationId xmlns:a16="http://schemas.microsoft.com/office/drawing/2014/main" id="{B135C756-381E-5A89-D9BF-78FF35A8BF9C}"/>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03CAC780-40E0-1364-072E-EE335CB9EE58}"/>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8F64DDCB-FEB6-59A1-5986-17796C4BA7CE}"/>
              </a:ext>
            </a:extLst>
          </p:cNvPr>
          <p:cNvGraphicFramePr>
            <a:graphicFrameLocks noGrp="1"/>
          </p:cNvGraphicFramePr>
          <p:nvPr>
            <p:extLst>
              <p:ext uri="{D42A27DB-BD31-4B8C-83A1-F6EECF244321}">
                <p14:modId xmlns:p14="http://schemas.microsoft.com/office/powerpoint/2010/main" val="1747649385"/>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$7</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$400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BD6E2543-CB02-5A65-EE41-A8275573C832}"/>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A186B590-04F1-2429-F66D-B15E782F37AC}"/>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EB92061B-D81A-840F-3C4D-1C8A92A8FC6B}"/>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22</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111E9C6B-8D1C-5FE9-BA5F-63A74EF46214}"/>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78A588F3-FD29-DC6E-8248-386B4BBD1E9E}"/>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6769B929-42BF-4525-4876-74EC2F2B8565}"/>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B80A6E00-EE02-C0A2-E248-DC0892420B9D}"/>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305F1CEB-CDA1-4991-C143-9E4DD42A191D}"/>
              </a:ext>
            </a:extLst>
          </p:cNvPr>
          <p:cNvSpPr txBox="1"/>
          <p:nvPr/>
        </p:nvSpPr>
        <p:spPr>
          <a:xfrm>
            <a:off x="714703" y="701301"/>
            <a:ext cx="206162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Meijer</a:t>
            </a:r>
          </a:p>
        </p:txBody>
      </p:sp>
      <p:sp>
        <p:nvSpPr>
          <p:cNvPr id="7" name="TextBox 6">
            <a:extLst>
              <a:ext uri="{FF2B5EF4-FFF2-40B4-BE49-F238E27FC236}">
                <a16:creationId xmlns:a16="http://schemas.microsoft.com/office/drawing/2014/main" id="{D31A031A-0EDD-5805-217A-4CFAF95E4D48}"/>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17B901F1-1F65-AA99-F216-2C192955CEC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C3FEE690-2C87-692D-0FD6-17090177A33C}"/>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61C1D948-7122-C7F5-94EA-D0BD07DE4B6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37500773-3DCC-D111-18AB-CC03168B657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8B8E3873-8134-419D-CB0C-9524DF53969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92106FE1-BEF5-D1B3-F86C-9140136C2288}"/>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$45</a:t>
            </a:r>
          </a:p>
        </p:txBody>
      </p:sp>
      <p:sp>
        <p:nvSpPr>
          <p:cNvPr id="25" name="Shape 10">
            <a:extLst>
              <a:ext uri="{FF2B5EF4-FFF2-40B4-BE49-F238E27FC236}">
                <a16:creationId xmlns:a16="http://schemas.microsoft.com/office/drawing/2014/main" id="{E4200CFD-3354-120F-5858-871242315244}"/>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8A604736-D092-962B-A61D-0EC856F6504E}"/>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3A96ABBA-5A08-B01E-2E59-C74EFC8AA88E}"/>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6" name="Shape 10">
            <a:extLst>
              <a:ext uri="{FF2B5EF4-FFF2-40B4-BE49-F238E27FC236}">
                <a16:creationId xmlns:a16="http://schemas.microsoft.com/office/drawing/2014/main" id="{9ECB9DB5-7091-8782-2C9B-EB9730CEA09B}"/>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2B7E9D21-B898-22E5-3FF4-070B113FD38D}"/>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9B60BAF5-C545-6380-211B-FC73C64E6088}"/>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CD5623D0-BEBA-3F8E-F476-A854BD6D5219}"/>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BB9AF967-E19E-0A3F-24D7-8B78CA51538E}"/>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5BE76A33-0718-9B57-E8D4-8E57C1F68637}"/>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CBD552A2-C360-6F24-7E60-385848888353}"/>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60638224-AA86-66E7-9390-5400491EFF91}"/>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0D834813-637A-1FAE-8AE5-A22D5A362EF5}"/>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E7CC3848-3EF1-78E5-33EA-412CABCADFEE}"/>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F5C7ACEC-8EDC-3CBF-34A9-EF1D02B59716}"/>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FA87CD22-3A08-3E25-1EA5-4FE6FDDE333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D5505D98-F3FE-AD98-1052-CE59A27E07F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78AD818C-42BA-BE63-26BE-A3DA73A176E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235FC084-6244-7473-615E-E324D8D02EC1}"/>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587891A3-02D5-F1AD-4EDD-70C4905724CC}"/>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sp>
        <p:nvSpPr>
          <p:cNvPr id="8" name="TextBox 7">
            <a:extLst>
              <a:ext uri="{FF2B5EF4-FFF2-40B4-BE49-F238E27FC236}">
                <a16:creationId xmlns:a16="http://schemas.microsoft.com/office/drawing/2014/main" id="{9DBFC04E-FCF2-BE72-58FB-C9505B7C91FE}"/>
              </a:ext>
            </a:extLst>
          </p:cNvPr>
          <p:cNvSpPr txBox="1"/>
          <p:nvPr/>
        </p:nvSpPr>
        <p:spPr>
          <a:xfrm>
            <a:off x="4412029" y="6060493"/>
            <a:ext cx="3225563" cy="338554"/>
          </a:xfrm>
          <a:prstGeom prst="rect">
            <a:avLst/>
          </a:prstGeom>
          <a:noFill/>
        </p:spPr>
        <p:txBody>
          <a:bodyPr wrap="none" rtlCol="0">
            <a:spAutoFit/>
          </a:bodyPr>
          <a:lstStyle/>
          <a:p>
            <a:pPr algn="l"/>
            <a:r>
              <a:rPr lang="en-US" sz="800" b="0" dirty="0">
                <a:solidFill>
                  <a:srgbClr val="202830"/>
                </a:solidFill>
                <a:latin typeface="Arial" panose="020B0604020202020204" pitchFamily="34" charset="0"/>
                <a:cs typeface="Arial" panose="020B0604020202020204" pitchFamily="34" charset="0"/>
              </a:rPr>
              <a:t>*Copay as low as $0 with a 90-day supply at a preferred pharmacy</a:t>
            </a:r>
            <a:br>
              <a:rPr lang="en-US" sz="800" dirty="0">
                <a:solidFill>
                  <a:srgbClr val="202830"/>
                </a:solidFill>
                <a:latin typeface="Arial" panose="020B0604020202020204" pitchFamily="34" charset="0"/>
                <a:cs typeface="Arial" panose="020B0604020202020204" pitchFamily="34" charset="0"/>
              </a:rPr>
            </a:br>
            <a:r>
              <a:rPr lang="en-US" sz="800" dirty="0">
                <a:solidFill>
                  <a:srgbClr val="202830"/>
                </a:solidFill>
                <a:latin typeface="Arial" panose="020B0604020202020204" pitchFamily="34" charset="0"/>
                <a:cs typeface="Arial" panose="020B0604020202020204" pitchFamily="34" charset="0"/>
              </a:rPr>
              <a:t>† Optional enhanced buy-up benefits available</a:t>
            </a:r>
          </a:p>
        </p:txBody>
      </p:sp>
      <p:sp>
        <p:nvSpPr>
          <p:cNvPr id="4" name="Rectangle 3">
            <a:extLst>
              <a:ext uri="{FF2B5EF4-FFF2-40B4-BE49-F238E27FC236}">
                <a16:creationId xmlns:a16="http://schemas.microsoft.com/office/drawing/2014/main" id="{05873162-B819-8A29-2CF6-3E513EAB4C11}"/>
              </a:ext>
            </a:extLst>
          </p:cNvPr>
          <p:cNvSpPr/>
          <p:nvPr/>
        </p:nvSpPr>
        <p:spPr>
          <a:xfrm>
            <a:off x="269327" y="5215204"/>
            <a:ext cx="1472474" cy="546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5786A5D6-9132-8B98-466D-0D9B25BD408E}"/>
              </a:ext>
            </a:extLst>
          </p:cNvPr>
          <p:cNvSpPr/>
          <p:nvPr/>
        </p:nvSpPr>
        <p:spPr>
          <a:xfrm>
            <a:off x="1265625" y="5330685"/>
            <a:ext cx="96890" cy="9794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Picture 21">
            <a:extLst>
              <a:ext uri="{FF2B5EF4-FFF2-40B4-BE49-F238E27FC236}">
                <a16:creationId xmlns:a16="http://schemas.microsoft.com/office/drawing/2014/main" id="{A6820B5E-4D85-A162-823B-6B34ADD365E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458" y="3407300"/>
            <a:ext cx="4083507" cy="2913208"/>
          </a:xfrm>
          <a:prstGeom prst="rect">
            <a:avLst/>
          </a:prstGeom>
        </p:spPr>
      </p:pic>
      <p:pic>
        <p:nvPicPr>
          <p:cNvPr id="26" name="Picture 25">
            <a:extLst>
              <a:ext uri="{FF2B5EF4-FFF2-40B4-BE49-F238E27FC236}">
                <a16:creationId xmlns:a16="http://schemas.microsoft.com/office/drawing/2014/main" id="{EEFBEB82-FCD9-911E-5737-E20D4ADF5546}"/>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2283" y="5450290"/>
            <a:ext cx="1206562" cy="482625"/>
          </a:xfrm>
          <a:prstGeom prst="rect">
            <a:avLst/>
          </a:prstGeom>
        </p:spPr>
      </p:pic>
    </p:spTree>
    <p:extLst>
      <p:ext uri="{BB962C8B-B14F-4D97-AF65-F5344CB8AC3E}">
        <p14:creationId xmlns:p14="http://schemas.microsoft.com/office/powerpoint/2010/main" val="8237753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E9192-7DE6-7877-00C6-C3D0EB8552B7}"/>
            </a:ext>
          </a:extLst>
        </p:cNvPr>
        <p:cNvGrpSpPr/>
        <p:nvPr/>
      </p:nvGrpSpPr>
      <p:grpSpPr>
        <a:xfrm>
          <a:off x="0" y="0"/>
          <a:ext cx="0" cy="0"/>
          <a:chOff x="0" y="0"/>
          <a:chExt cx="0" cy="0"/>
        </a:xfrm>
      </p:grpSpPr>
      <p:sp>
        <p:nvSpPr>
          <p:cNvPr id="33" name="TextBox 32">
            <a:extLst>
              <a:ext uri="{FF2B5EF4-FFF2-40B4-BE49-F238E27FC236}">
                <a16:creationId xmlns:a16="http://schemas.microsoft.com/office/drawing/2014/main" id="{1A485C84-03DA-FAB4-C4D9-311AE397DC4E}"/>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18" name="Rectangle 17">
            <a:extLst>
              <a:ext uri="{FF2B5EF4-FFF2-40B4-BE49-F238E27FC236}">
                <a16:creationId xmlns:a16="http://schemas.microsoft.com/office/drawing/2014/main" id="{FB4EBB7A-1D80-3A49-E0AF-97ECA5AE676A}"/>
              </a:ext>
            </a:extLst>
          </p:cNvPr>
          <p:cNvSpPr/>
          <p:nvPr/>
        </p:nvSpPr>
        <p:spPr>
          <a:xfrm>
            <a:off x="827701" y="5227805"/>
            <a:ext cx="289784" cy="64290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think-cell data - do not delete" hidden="1">
            <a:extLst>
              <a:ext uri="{FF2B5EF4-FFF2-40B4-BE49-F238E27FC236}">
                <a16:creationId xmlns:a16="http://schemas.microsoft.com/office/drawing/2014/main" id="{0212A16F-70F6-5974-C590-70EA6E7032D6}"/>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0212A16F-70F6-5974-C590-70EA6E7032D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BCA8C908-BFD8-B89A-EDAD-53CE7DC03D18}"/>
              </a:ext>
            </a:extLst>
          </p:cNvPr>
          <p:cNvGraphicFramePr>
            <a:graphicFrameLocks noGrp="1"/>
          </p:cNvGraphicFramePr>
          <p:nvPr>
            <p:extLst>
              <p:ext uri="{D42A27DB-BD31-4B8C-83A1-F6EECF244321}">
                <p14:modId xmlns:p14="http://schemas.microsoft.com/office/powerpoint/2010/main" val="1355603841"/>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$45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$350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$7,150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088955E8-0DD1-56FB-ECB3-71315CCECD2F}"/>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97F70140-9FDC-2291-E47D-122309C993A2}"/>
              </a:ext>
            </a:extLst>
          </p:cNvPr>
          <p:cNvSpPr txBox="1"/>
          <p:nvPr/>
        </p:nvSpPr>
        <p:spPr>
          <a:xfrm>
            <a:off x="6455460" y="5177970"/>
            <a:ext cx="1463040" cy="430887"/>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74331E7F-4646-567F-A5A9-D3F234560DAA}"/>
              </a:ext>
            </a:extLst>
          </p:cNvPr>
          <p:cNvGraphicFramePr>
            <a:graphicFrameLocks noGrp="1"/>
          </p:cNvGraphicFramePr>
          <p:nvPr>
            <p:extLst>
              <p:ext uri="{D42A27DB-BD31-4B8C-83A1-F6EECF244321}">
                <p14:modId xmlns:p14="http://schemas.microsoft.com/office/powerpoint/2010/main" val="36116070"/>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$5</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$400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0A3C7A69-55CE-8813-A641-C971C18E65E9}"/>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5678435E-F908-8F7F-0D20-3D6D02B3253A}"/>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782B34D8-6F31-6D02-9B3F-B788D044840C}"/>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23</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EC5D9232-1D57-54F0-5B28-4A741AB98AFF}"/>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C88574C0-B4DA-632F-8D39-7750E9FB2799}"/>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633657BD-246F-FCF3-93C9-E505BD4AF2D2}"/>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87C94ADC-D58C-D73B-BE05-05F40252B15C}"/>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24BA51ED-EAF8-3033-EEB5-8D8F5F7A8ABE}"/>
              </a:ext>
            </a:extLst>
          </p:cNvPr>
          <p:cNvSpPr txBox="1"/>
          <p:nvPr/>
        </p:nvSpPr>
        <p:spPr>
          <a:xfrm>
            <a:off x="714703" y="701301"/>
            <a:ext cx="206162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Essential</a:t>
            </a:r>
          </a:p>
        </p:txBody>
      </p:sp>
      <p:sp>
        <p:nvSpPr>
          <p:cNvPr id="7" name="TextBox 6">
            <a:extLst>
              <a:ext uri="{FF2B5EF4-FFF2-40B4-BE49-F238E27FC236}">
                <a16:creationId xmlns:a16="http://schemas.microsoft.com/office/drawing/2014/main" id="{2E2CE546-B630-130E-B450-D156B116880E}"/>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2E93134C-954E-6EF5-CDBA-8C9F91E1AD6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1DF51641-FD61-8044-F99C-48939159D850}"/>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86FCAD2B-743B-195B-4F32-63562F06244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A9A0FADD-2CBB-CCD7-493A-25E15DF3DC3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72BD2BEC-3253-7772-D03F-C0652BBAB30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0C9D08A7-ECBC-2685-C86E-719087AAB6FF}"/>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$35.80 – $41.00</a:t>
            </a:r>
          </a:p>
        </p:txBody>
      </p:sp>
      <p:sp>
        <p:nvSpPr>
          <p:cNvPr id="25" name="Shape 10">
            <a:extLst>
              <a:ext uri="{FF2B5EF4-FFF2-40B4-BE49-F238E27FC236}">
                <a16:creationId xmlns:a16="http://schemas.microsoft.com/office/drawing/2014/main" id="{E9B51374-ECD5-AA57-5150-475B9777C08F}"/>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2AD754AD-7C1C-2885-4AD7-80038BFD49F5}"/>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FA43F567-E9EB-FE7F-8EB8-23BB2B2BCA2F}"/>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6" name="Shape 10">
            <a:extLst>
              <a:ext uri="{FF2B5EF4-FFF2-40B4-BE49-F238E27FC236}">
                <a16:creationId xmlns:a16="http://schemas.microsoft.com/office/drawing/2014/main" id="{EAC9D147-70B5-E568-8582-EC5DB136F3C9}"/>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1F162CF5-2137-2F25-A18E-C1703995E784}"/>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1AB375F5-5827-9CD9-6F54-6ECBD497B8ED}"/>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A122FAF2-334A-6ECE-79E8-BD3CAAE8C12E}"/>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214FD326-F6CA-D309-A0E0-3E6F76A2B430}"/>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420E4D2C-A270-423B-6B15-EAF8AE4D08BD}"/>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B8DFFB79-C335-4D4F-9AF5-822BED03E65A}"/>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6E5CF44C-7F47-75EE-D3A5-23F0F3C9DDC7}"/>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D23AD9EA-12FB-0F1D-7781-79341F32F61C}"/>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FFCCFD69-B2A9-0C77-A57F-5444022511D0}"/>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161E11F0-4739-66CD-D016-C8CB1263DD7B}"/>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56927C6F-45C0-61AC-C169-5B26B291888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E607FB84-FD69-D7FD-78D2-2C475D93E27A}"/>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506758" y="4860025"/>
            <a:ext cx="355954" cy="206079"/>
          </a:xfrm>
          <a:prstGeom prst="rect">
            <a:avLst/>
          </a:prstGeom>
        </p:spPr>
      </p:pic>
      <p:sp>
        <p:nvSpPr>
          <p:cNvPr id="8" name="TextBox 7">
            <a:extLst>
              <a:ext uri="{FF2B5EF4-FFF2-40B4-BE49-F238E27FC236}">
                <a16:creationId xmlns:a16="http://schemas.microsoft.com/office/drawing/2014/main" id="{87D19AEA-7095-EF40-574D-A94ABB3564C8}"/>
              </a:ext>
            </a:extLst>
          </p:cNvPr>
          <p:cNvSpPr txBox="1"/>
          <p:nvPr/>
        </p:nvSpPr>
        <p:spPr>
          <a:xfrm>
            <a:off x="4412029" y="6060493"/>
            <a:ext cx="2149948"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sp>
        <p:nvSpPr>
          <p:cNvPr id="4" name="Rectangle 3">
            <a:extLst>
              <a:ext uri="{FF2B5EF4-FFF2-40B4-BE49-F238E27FC236}">
                <a16:creationId xmlns:a16="http://schemas.microsoft.com/office/drawing/2014/main" id="{FB577236-AE39-ACF1-0B9A-ED13C8589AA5}"/>
              </a:ext>
            </a:extLst>
          </p:cNvPr>
          <p:cNvSpPr/>
          <p:nvPr/>
        </p:nvSpPr>
        <p:spPr>
          <a:xfrm>
            <a:off x="827701" y="5227805"/>
            <a:ext cx="289784" cy="64290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5BF12EC2-92C7-1896-986B-5138394E0F8F}"/>
              </a:ext>
            </a:extLst>
          </p:cNvPr>
          <p:cNvSpPr/>
          <p:nvPr/>
        </p:nvSpPr>
        <p:spPr>
          <a:xfrm>
            <a:off x="269327" y="5215204"/>
            <a:ext cx="1472474" cy="546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69BAD25-EB95-A460-275E-851613D80A04}"/>
              </a:ext>
            </a:extLst>
          </p:cNvPr>
          <p:cNvSpPr/>
          <p:nvPr/>
        </p:nvSpPr>
        <p:spPr>
          <a:xfrm>
            <a:off x="1265625" y="5330685"/>
            <a:ext cx="96890" cy="9794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 name="Picture 23">
            <a:extLst>
              <a:ext uri="{FF2B5EF4-FFF2-40B4-BE49-F238E27FC236}">
                <a16:creationId xmlns:a16="http://schemas.microsoft.com/office/drawing/2014/main" id="{5F84C84D-9FAB-D228-701F-8E0CDDFC2C6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8032" y="3304826"/>
            <a:ext cx="4244914" cy="3028357"/>
          </a:xfrm>
          <a:prstGeom prst="rect">
            <a:avLst/>
          </a:prstGeom>
        </p:spPr>
      </p:pic>
      <p:pic>
        <p:nvPicPr>
          <p:cNvPr id="30" name="Picture 29">
            <a:extLst>
              <a:ext uri="{FF2B5EF4-FFF2-40B4-BE49-F238E27FC236}">
                <a16:creationId xmlns:a16="http://schemas.microsoft.com/office/drawing/2014/main" id="{169E3916-0E1C-1E22-F66F-90F812A9B2F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02283" y="5171876"/>
            <a:ext cx="1206562" cy="482625"/>
          </a:xfrm>
          <a:prstGeom prst="rect">
            <a:avLst/>
          </a:prstGeom>
        </p:spPr>
      </p:pic>
    </p:spTree>
    <p:extLst>
      <p:ext uri="{BB962C8B-B14F-4D97-AF65-F5344CB8AC3E}">
        <p14:creationId xmlns:p14="http://schemas.microsoft.com/office/powerpoint/2010/main" val="2261089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685EE-CCC5-0EB2-4223-17D7C7854D67}"/>
            </a:ext>
          </a:extLst>
        </p:cNvPr>
        <p:cNvGrpSpPr/>
        <p:nvPr/>
      </p:nvGrpSpPr>
      <p:grpSpPr>
        <a:xfrm>
          <a:off x="0" y="0"/>
          <a:ext cx="0" cy="0"/>
          <a:chOff x="0" y="0"/>
          <a:chExt cx="0" cy="0"/>
        </a:xfrm>
      </p:grpSpPr>
      <p:sp>
        <p:nvSpPr>
          <p:cNvPr id="33" name="TextBox 32">
            <a:extLst>
              <a:ext uri="{FF2B5EF4-FFF2-40B4-BE49-F238E27FC236}">
                <a16:creationId xmlns:a16="http://schemas.microsoft.com/office/drawing/2014/main" id="{C962D50D-9B80-3481-FF08-65E9627EB83F}"/>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graphicFrame>
        <p:nvGraphicFramePr>
          <p:cNvPr id="6" name="think-cell data - do not delete" hidden="1">
            <a:extLst>
              <a:ext uri="{FF2B5EF4-FFF2-40B4-BE49-F238E27FC236}">
                <a16:creationId xmlns:a16="http://schemas.microsoft.com/office/drawing/2014/main" id="{9A76FC80-B885-8887-375D-1C120A10B654}"/>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9A76FC80-B885-8887-375D-1C120A10B65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F4F6A7E8-43F7-B783-C168-0F1CBA6FB59C}"/>
              </a:ext>
            </a:extLst>
          </p:cNvPr>
          <p:cNvGraphicFramePr>
            <a:graphicFrameLocks noGrp="1"/>
          </p:cNvGraphicFramePr>
          <p:nvPr>
            <p:extLst>
              <p:ext uri="{D42A27DB-BD31-4B8C-83A1-F6EECF244321}">
                <p14:modId xmlns:p14="http://schemas.microsoft.com/office/powerpoint/2010/main" val="2030431198"/>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$250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$205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$4,300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FD28B87E-AEE2-3F8D-BF35-3446410FBBF6}"/>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97DBBF03-8576-1260-D461-B0A9A861A8BF}"/>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267DD65D-14C1-DF4E-F750-80023CB63E25}"/>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$50/quarter</a:t>
            </a:r>
          </a:p>
        </p:txBody>
      </p:sp>
      <p:sp>
        <p:nvSpPr>
          <p:cNvPr id="38" name="TextBox 37">
            <a:extLst>
              <a:ext uri="{FF2B5EF4-FFF2-40B4-BE49-F238E27FC236}">
                <a16:creationId xmlns:a16="http://schemas.microsoft.com/office/drawing/2014/main" id="{2F20A0EB-62A0-E89C-E7D3-EC364A12648F}"/>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517285F9-266D-9F10-5ED2-C8AC9F80B1CB}"/>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4B596946-C9CB-5F52-9C10-186183B624C5}"/>
              </a:ext>
            </a:extLst>
          </p:cNvPr>
          <p:cNvGraphicFramePr>
            <a:graphicFrameLocks noGrp="1"/>
          </p:cNvGraphicFramePr>
          <p:nvPr>
            <p:extLst>
              <p:ext uri="{D42A27DB-BD31-4B8C-83A1-F6EECF244321}">
                <p14:modId xmlns:p14="http://schemas.microsoft.com/office/powerpoint/2010/main" val="3982136002"/>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$5</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br>
                        <a:rPr lang="en-US" sz="1000" dirty="0">
                          <a:latin typeface="Arial" panose="020B0604020202020204" pitchFamily="34" charset="0"/>
                          <a:cs typeface="Arial" panose="020B0604020202020204" pitchFamily="34" charset="0"/>
                        </a:rPr>
                      </a:b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$200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64E3319D-3EFD-3B25-7B64-4961F5B7C86C}"/>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9AB8EBB8-03CE-4CC5-F8DD-DB5AE2A36571}"/>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F0365879-05CB-5923-4021-C3C850651BCB}"/>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24</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CAB22ADE-2AC5-6E7B-1CA8-0ABA3CF67FAD}"/>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56EE04A3-8743-0613-B3C0-1B17F773FFC0}"/>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6E19F538-739F-7ECA-5C5B-688E6DCCE431}"/>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E37A7B6A-B48E-B247-FE65-94A4AD2FFA44}"/>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530A62DF-BA46-43E7-E0F8-8106CD3DED3A}"/>
              </a:ext>
            </a:extLst>
          </p:cNvPr>
          <p:cNvSpPr txBox="1"/>
          <p:nvPr/>
        </p:nvSpPr>
        <p:spPr>
          <a:xfrm>
            <a:off x="714703" y="701301"/>
            <a:ext cx="206162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Signature</a:t>
            </a:r>
          </a:p>
        </p:txBody>
      </p:sp>
      <p:sp>
        <p:nvSpPr>
          <p:cNvPr id="7" name="TextBox 6">
            <a:extLst>
              <a:ext uri="{FF2B5EF4-FFF2-40B4-BE49-F238E27FC236}">
                <a16:creationId xmlns:a16="http://schemas.microsoft.com/office/drawing/2014/main" id="{A169B52A-FB5E-2EA4-3C53-6A41DAF8CA1A}"/>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056E56D1-E3D6-D605-8F93-A5F60E2C0BE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8E1DEC7C-FA3F-F551-0F94-D14A11CC2E4C}"/>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396F8C78-AEB5-0112-1412-23866D89722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458D0659-3CE6-389F-6A7A-60CAF3E28F9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9A61789B-8C61-DF2C-9C49-58014D1F35B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CF4F3F76-6569-909F-84D3-510DE38BE1D0}"/>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$120 – $168</a:t>
            </a:r>
          </a:p>
        </p:txBody>
      </p:sp>
      <p:sp>
        <p:nvSpPr>
          <p:cNvPr id="25" name="Shape 10">
            <a:extLst>
              <a:ext uri="{FF2B5EF4-FFF2-40B4-BE49-F238E27FC236}">
                <a16:creationId xmlns:a16="http://schemas.microsoft.com/office/drawing/2014/main" id="{90281F2E-1637-51EE-F65A-31BEC7BC5359}"/>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069F533B-FD63-05D4-BBA4-0A58E1896B05}"/>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8CC65CE3-5937-484D-D881-271BDC483CD8}"/>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6" name="Shape 10">
            <a:extLst>
              <a:ext uri="{FF2B5EF4-FFF2-40B4-BE49-F238E27FC236}">
                <a16:creationId xmlns:a16="http://schemas.microsoft.com/office/drawing/2014/main" id="{C4DAD4F1-7703-E707-F1B7-29B2E01B560A}"/>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8BF398AA-8277-D8F7-D053-C38B8131F1A1}"/>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CB21C079-3896-13AA-F34A-67847C7FAD20}"/>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AFE3380D-ACC8-6D58-B67F-C99A8ABCCB10}"/>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E6EFE931-0479-F3DC-17F0-DB268537C994}"/>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7497AEC1-AE53-A408-2A70-CDA055494130}"/>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C3985BAD-8686-66C9-7A76-9DA131BFF2C7}"/>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5061C271-489E-9760-0E1C-3D167328AF49}"/>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335CE1F5-F0E5-BC82-11C3-FD8022882575}"/>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7B290745-B1DB-1EAC-6BC3-7908FD2AE06F}"/>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FD30E86F-B49B-6683-DDA3-CF411EF5DB7B}"/>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32E4B14A-23AD-BEFE-FC9E-3ACB2058EE3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2AEDC5D9-26A9-3FE9-E832-D0A32DA3782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9C7B0884-2E36-094A-E631-D763879AFEC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3D64D147-646B-53F3-A284-7E07BFF94C7F}"/>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8C6CACBD-F8F9-34FE-B944-DA876A690616}"/>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sp>
        <p:nvSpPr>
          <p:cNvPr id="8" name="TextBox 7">
            <a:extLst>
              <a:ext uri="{FF2B5EF4-FFF2-40B4-BE49-F238E27FC236}">
                <a16:creationId xmlns:a16="http://schemas.microsoft.com/office/drawing/2014/main" id="{6E5D010B-5F9C-D1B5-F411-78B3BF0F0C62}"/>
              </a:ext>
            </a:extLst>
          </p:cNvPr>
          <p:cNvSpPr txBox="1"/>
          <p:nvPr/>
        </p:nvSpPr>
        <p:spPr>
          <a:xfrm>
            <a:off x="4412029" y="6060493"/>
            <a:ext cx="2149948"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sp>
        <p:nvSpPr>
          <p:cNvPr id="9" name="Rectangle 8">
            <a:extLst>
              <a:ext uri="{FF2B5EF4-FFF2-40B4-BE49-F238E27FC236}">
                <a16:creationId xmlns:a16="http://schemas.microsoft.com/office/drawing/2014/main" id="{666781E1-9863-671E-A2CB-B3758661595F}"/>
              </a:ext>
            </a:extLst>
          </p:cNvPr>
          <p:cNvSpPr/>
          <p:nvPr/>
        </p:nvSpPr>
        <p:spPr>
          <a:xfrm>
            <a:off x="817848" y="5285677"/>
            <a:ext cx="289784" cy="7439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272119D-7CAE-1836-F345-A46917B7D47D}"/>
              </a:ext>
            </a:extLst>
          </p:cNvPr>
          <p:cNvSpPr/>
          <p:nvPr/>
        </p:nvSpPr>
        <p:spPr>
          <a:xfrm>
            <a:off x="817848" y="5285677"/>
            <a:ext cx="426275" cy="62923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332484BE-9F3E-DEA3-EE66-D37B62EB474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0644" y="3333894"/>
            <a:ext cx="4278423" cy="3052262"/>
          </a:xfrm>
          <a:prstGeom prst="rect">
            <a:avLst/>
          </a:prstGeom>
        </p:spPr>
      </p:pic>
      <p:pic>
        <p:nvPicPr>
          <p:cNvPr id="18" name="Picture 17">
            <a:extLst>
              <a:ext uri="{FF2B5EF4-FFF2-40B4-BE49-F238E27FC236}">
                <a16:creationId xmlns:a16="http://schemas.microsoft.com/office/drawing/2014/main" id="{14E9E559-4A6D-A104-344C-8E8D5B8363A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45563" y="5391686"/>
            <a:ext cx="1206562" cy="482625"/>
          </a:xfrm>
          <a:prstGeom prst="rect">
            <a:avLst/>
          </a:prstGeom>
        </p:spPr>
      </p:pic>
    </p:spTree>
    <p:extLst>
      <p:ext uri="{BB962C8B-B14F-4D97-AF65-F5344CB8AC3E}">
        <p14:creationId xmlns:p14="http://schemas.microsoft.com/office/powerpoint/2010/main" val="981143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7FCEF0">
            <a:alpha val="9000"/>
          </a:srgbClr>
        </a:solidFill>
        <a:effectLst/>
      </p:bgPr>
    </p:bg>
    <p:spTree>
      <p:nvGrpSpPr>
        <p:cNvPr id="1" name="">
          <a:extLst>
            <a:ext uri="{FF2B5EF4-FFF2-40B4-BE49-F238E27FC236}">
              <a16:creationId xmlns:a16="http://schemas.microsoft.com/office/drawing/2014/main" id="{C4FAD8A1-9B0D-B62B-6EA5-B99A82F70BE8}"/>
            </a:ext>
          </a:extLst>
        </p:cNvPr>
        <p:cNvGrpSpPr/>
        <p:nvPr/>
      </p:nvGrpSpPr>
      <p:grpSpPr>
        <a:xfrm>
          <a:off x="0" y="0"/>
          <a:ext cx="0" cy="0"/>
          <a:chOff x="0" y="0"/>
          <a:chExt cx="0" cy="0"/>
        </a:xfrm>
      </p:grpSpPr>
      <p:sp>
        <p:nvSpPr>
          <p:cNvPr id="5" name="Slide Number Placeholder 42">
            <a:extLst>
              <a:ext uri="{FF2B5EF4-FFF2-40B4-BE49-F238E27FC236}">
                <a16:creationId xmlns:a16="http://schemas.microsoft.com/office/drawing/2014/main" id="{4B73CA0A-E85E-3E99-FE19-F280979D7934}"/>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25</a:t>
            </a:fld>
            <a:endParaRPr lang="en-US" sz="600" dirty="0">
              <a:solidFill>
                <a:schemeClr val="tx1"/>
              </a:solidFill>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671EA0C0-1340-5B0D-646A-E6EDAE9226BC}"/>
              </a:ext>
            </a:extLst>
          </p:cNvPr>
          <p:cNvSpPr txBox="1">
            <a:spLocks/>
          </p:cNvSpPr>
          <p:nvPr/>
        </p:nvSpPr>
        <p:spPr>
          <a:xfrm>
            <a:off x="907923" y="3780592"/>
            <a:ext cx="6678649" cy="755976"/>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5200" b="1" dirty="0">
                <a:solidFill>
                  <a:srgbClr val="002638"/>
                </a:solidFill>
                <a:latin typeface=""/>
                <a:cs typeface="Arial"/>
              </a:rPr>
              <a:t>HMO and </a:t>
            </a:r>
          </a:p>
          <a:p>
            <a:pPr defTabSz="914400"/>
            <a:r>
              <a:rPr lang="en-US" sz="5200" b="1" dirty="0">
                <a:solidFill>
                  <a:srgbClr val="002638"/>
                </a:solidFill>
                <a:latin typeface=""/>
                <a:cs typeface="Arial"/>
              </a:rPr>
              <a:t>HMO-POS Plans</a:t>
            </a:r>
            <a:br>
              <a:rPr lang="en-US" sz="5200" b="1" dirty="0">
                <a:solidFill>
                  <a:srgbClr val="002638"/>
                </a:solidFill>
                <a:latin typeface=""/>
                <a:cs typeface="Arial"/>
              </a:rPr>
            </a:br>
            <a:r>
              <a:rPr lang="en-US" sz="5200" b="1" dirty="0">
                <a:solidFill>
                  <a:srgbClr val="0085C9"/>
                </a:solidFill>
                <a:latin typeface=""/>
                <a:cs typeface="Arial"/>
              </a:rPr>
              <a:t>at a Glance</a:t>
            </a:r>
            <a:endParaRPr lang="en-US" sz="5200" dirty="0">
              <a:solidFill>
                <a:srgbClr val="0085C9"/>
              </a:solidFill>
              <a:latin typeface=""/>
            </a:endParaRPr>
          </a:p>
        </p:txBody>
      </p:sp>
      <p:sp>
        <p:nvSpPr>
          <p:cNvPr id="12" name="Chevron 11">
            <a:extLst>
              <a:ext uri="{FF2B5EF4-FFF2-40B4-BE49-F238E27FC236}">
                <a16:creationId xmlns:a16="http://schemas.microsoft.com/office/drawing/2014/main" id="{E6C36941-C7D4-77CB-5A73-C6C944875BB7}"/>
              </a:ext>
            </a:extLst>
          </p:cNvPr>
          <p:cNvSpPr/>
          <p:nvPr/>
        </p:nvSpPr>
        <p:spPr>
          <a:xfrm>
            <a:off x="6505197" y="-22274"/>
            <a:ext cx="5678075" cy="6931997"/>
          </a:xfrm>
          <a:prstGeom prst="chevron">
            <a:avLst>
              <a:gd name="adj" fmla="val 31570"/>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3" name="Picture 12">
            <a:extLst>
              <a:ext uri="{FF2B5EF4-FFF2-40B4-BE49-F238E27FC236}">
                <a16:creationId xmlns:a16="http://schemas.microsoft.com/office/drawing/2014/main" id="{A67B1C07-7277-8CAC-CA7F-F538029E8AD9}"/>
              </a:ext>
            </a:extLst>
          </p:cNvPr>
          <p:cNvPicPr>
            <a:picLocks/>
          </p:cNvPicPr>
          <p:nvPr/>
        </p:nvPicPr>
        <p:blipFill>
          <a:blip r:embed="rId3" cstate="print">
            <a:extLst>
              <a:ext uri="{28A0092B-C50C-407E-A947-70E740481C1C}">
                <a14:useLocalDpi xmlns:a14="http://schemas.microsoft.com/office/drawing/2010/main" val="0"/>
              </a:ext>
            </a:extLst>
          </a:blip>
          <a:srcRect l="23776" r="22280"/>
          <a:stretch>
            <a:fillRect/>
          </a:stretch>
        </p:blipFill>
        <p:spPr>
          <a:xfrm>
            <a:off x="6078555" y="-45720"/>
            <a:ext cx="5626637" cy="6949440"/>
          </a:xfrm>
          <a:prstGeom prst="chevron">
            <a:avLst>
              <a:gd name="adj" fmla="val 31125"/>
            </a:avLst>
          </a:prstGeom>
        </p:spPr>
      </p:pic>
      <p:sp>
        <p:nvSpPr>
          <p:cNvPr id="2" name="Shape 10">
            <a:extLst>
              <a:ext uri="{FF2B5EF4-FFF2-40B4-BE49-F238E27FC236}">
                <a16:creationId xmlns:a16="http://schemas.microsoft.com/office/drawing/2014/main" id="{9C2C0C34-1C76-BEC0-5F51-74BE65A91422}"/>
              </a:ext>
            </a:extLst>
          </p:cNvPr>
          <p:cNvSpPr/>
          <p:nvPr/>
        </p:nvSpPr>
        <p:spPr>
          <a:xfrm>
            <a:off x="982378" y="3637494"/>
            <a:ext cx="457200" cy="51344"/>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41273231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71DC8-E365-A52E-FB84-3D0FDF7DB56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F6C8FF5-106A-F2F1-05A1-431044940D96}"/>
              </a:ext>
            </a:extLst>
          </p:cNvPr>
          <p:cNvSpPr txBox="1"/>
          <p:nvPr/>
        </p:nvSpPr>
        <p:spPr>
          <a:xfrm>
            <a:off x="620367" y="1688592"/>
            <a:ext cx="1696687" cy="182880"/>
          </a:xfrm>
          <a:prstGeom prst="rect">
            <a:avLst/>
          </a:prstGeom>
          <a:noFill/>
        </p:spPr>
        <p:txBody>
          <a:bodyPr wrap="square" lIns="45720" tIns="18288" rIns="45720" bIns="18288">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srgbClr val="FFFFFF"/>
                </a:solidFill>
                <a:effectLst/>
                <a:uLnTx/>
                <a:uFillTx/>
                <a:latin typeface="Arial"/>
              </a:rPr>
              <a:t>Plan</a:t>
            </a:r>
          </a:p>
        </p:txBody>
      </p:sp>
      <p:sp>
        <p:nvSpPr>
          <p:cNvPr id="8" name="TextBox 7">
            <a:extLst>
              <a:ext uri="{FF2B5EF4-FFF2-40B4-BE49-F238E27FC236}">
                <a16:creationId xmlns:a16="http://schemas.microsoft.com/office/drawing/2014/main" id="{678F2CB8-1C7A-9F7B-E8C5-D335F6647428}"/>
              </a:ext>
            </a:extLst>
          </p:cNvPr>
          <p:cNvSpPr txBox="1"/>
          <p:nvPr/>
        </p:nvSpPr>
        <p:spPr>
          <a:xfrm>
            <a:off x="2423932" y="1688592"/>
            <a:ext cx="1696687" cy="182880"/>
          </a:xfrm>
          <a:prstGeom prst="rect">
            <a:avLst/>
          </a:prstGeom>
          <a:noFill/>
        </p:spPr>
        <p:txBody>
          <a:bodyPr wrap="square" lIns="45720" tIns="18288" rIns="45720" bIns="18288">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srgbClr val="FFFFFF"/>
                </a:solidFill>
                <a:effectLst/>
                <a:uLnTx/>
                <a:uFillTx/>
                <a:latin typeface="Arial"/>
              </a:rPr>
              <a:t>Premium</a:t>
            </a:r>
          </a:p>
        </p:txBody>
      </p:sp>
      <p:sp>
        <p:nvSpPr>
          <p:cNvPr id="10" name="TextBox 9">
            <a:extLst>
              <a:ext uri="{FF2B5EF4-FFF2-40B4-BE49-F238E27FC236}">
                <a16:creationId xmlns:a16="http://schemas.microsoft.com/office/drawing/2014/main" id="{0D168906-F2EB-BF78-8BB6-9CEA5EB179A0}"/>
              </a:ext>
            </a:extLst>
          </p:cNvPr>
          <p:cNvSpPr txBox="1"/>
          <p:nvPr/>
        </p:nvSpPr>
        <p:spPr>
          <a:xfrm>
            <a:off x="4227497" y="1688592"/>
            <a:ext cx="1763484" cy="182880"/>
          </a:xfrm>
          <a:prstGeom prst="rect">
            <a:avLst/>
          </a:prstGeom>
          <a:noFill/>
        </p:spPr>
        <p:txBody>
          <a:bodyPr wrap="square" lIns="45720" tIns="18288" rIns="45720" bIns="18288">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050" b="1" i="0" u="none" strike="noStrike" kern="0" cap="none" spc="0" normalizeH="0" baseline="0" noProof="0" dirty="0">
                <a:ln>
                  <a:noFill/>
                </a:ln>
                <a:solidFill>
                  <a:srgbClr val="FFFFFF"/>
                </a:solidFill>
                <a:effectLst/>
                <a:uLnTx/>
                <a:uFillTx/>
                <a:latin typeface="Arial"/>
              </a:rPr>
              <a:t>Deductible</a:t>
            </a:r>
          </a:p>
        </p:txBody>
      </p:sp>
      <p:sp>
        <p:nvSpPr>
          <p:cNvPr id="12" name="TextBox 11">
            <a:extLst>
              <a:ext uri="{FF2B5EF4-FFF2-40B4-BE49-F238E27FC236}">
                <a16:creationId xmlns:a16="http://schemas.microsoft.com/office/drawing/2014/main" id="{012F3F64-65BF-4513-9A6F-20DC48472892}"/>
              </a:ext>
            </a:extLst>
          </p:cNvPr>
          <p:cNvSpPr txBox="1"/>
          <p:nvPr/>
        </p:nvSpPr>
        <p:spPr>
          <a:xfrm>
            <a:off x="6097861" y="1688592"/>
            <a:ext cx="1362694" cy="182880"/>
          </a:xfrm>
          <a:prstGeom prst="rect">
            <a:avLst/>
          </a:prstGeom>
          <a:noFill/>
        </p:spPr>
        <p:txBody>
          <a:bodyPr wrap="square" lIns="45720" tIns="18288" rIns="45720" bIns="18288">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050" b="1" i="0" u="none" strike="noStrike" kern="0" cap="none" spc="0" normalizeH="0" baseline="0" noProof="0" dirty="0">
                <a:ln>
                  <a:noFill/>
                </a:ln>
                <a:solidFill>
                  <a:srgbClr val="FFFFFF"/>
                </a:solidFill>
                <a:effectLst/>
                <a:uLnTx/>
                <a:uFillTx/>
                <a:latin typeface="Arial"/>
              </a:rPr>
              <a:t>PCP</a:t>
            </a:r>
          </a:p>
        </p:txBody>
      </p:sp>
      <p:sp>
        <p:nvSpPr>
          <p:cNvPr id="14" name="TextBox 13">
            <a:extLst>
              <a:ext uri="{FF2B5EF4-FFF2-40B4-BE49-F238E27FC236}">
                <a16:creationId xmlns:a16="http://schemas.microsoft.com/office/drawing/2014/main" id="{9DD1A560-0F97-CE5A-00C2-8F0E45C1A3F4}"/>
              </a:ext>
            </a:extLst>
          </p:cNvPr>
          <p:cNvSpPr txBox="1"/>
          <p:nvPr/>
        </p:nvSpPr>
        <p:spPr>
          <a:xfrm>
            <a:off x="7567432" y="1688592"/>
            <a:ext cx="1429491" cy="182880"/>
          </a:xfrm>
          <a:prstGeom prst="rect">
            <a:avLst/>
          </a:prstGeom>
          <a:noFill/>
        </p:spPr>
        <p:txBody>
          <a:bodyPr wrap="square" lIns="45720" tIns="18288" rIns="45720" bIns="18288">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050" b="1" i="0" u="none" strike="noStrike" kern="0" cap="none" spc="0" normalizeH="0" baseline="0" noProof="0" dirty="0">
                <a:ln>
                  <a:noFill/>
                </a:ln>
                <a:solidFill>
                  <a:srgbClr val="FFFFFF"/>
                </a:solidFill>
                <a:effectLst/>
                <a:uLnTx/>
                <a:uFillTx/>
                <a:latin typeface="Arial"/>
              </a:rPr>
              <a:t>Specialist</a:t>
            </a:r>
          </a:p>
        </p:txBody>
      </p:sp>
      <p:sp>
        <p:nvSpPr>
          <p:cNvPr id="16" name="TextBox 15">
            <a:extLst>
              <a:ext uri="{FF2B5EF4-FFF2-40B4-BE49-F238E27FC236}">
                <a16:creationId xmlns:a16="http://schemas.microsoft.com/office/drawing/2014/main" id="{68B92067-FA59-2754-139C-D90660748511}"/>
              </a:ext>
            </a:extLst>
          </p:cNvPr>
          <p:cNvSpPr txBox="1"/>
          <p:nvPr/>
        </p:nvSpPr>
        <p:spPr>
          <a:xfrm>
            <a:off x="9103802" y="1688592"/>
            <a:ext cx="1696687" cy="182880"/>
          </a:xfrm>
          <a:prstGeom prst="rect">
            <a:avLst/>
          </a:prstGeom>
          <a:noFill/>
        </p:spPr>
        <p:txBody>
          <a:bodyPr wrap="square" lIns="45720" tIns="18288" rIns="45720" bIns="18288">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sz="1050" b="1" i="0" u="none" strike="noStrike" kern="0" cap="none" spc="0" normalizeH="0" baseline="0" noProof="0" dirty="0">
                <a:ln>
                  <a:noFill/>
                </a:ln>
                <a:solidFill>
                  <a:srgbClr val="FFFFFF"/>
                </a:solidFill>
                <a:effectLst/>
                <a:uLnTx/>
                <a:uFillTx/>
                <a:latin typeface="Arial"/>
              </a:rPr>
              <a:t>OTC / quarter</a:t>
            </a:r>
          </a:p>
        </p:txBody>
      </p:sp>
      <p:sp>
        <p:nvSpPr>
          <p:cNvPr id="31" name="Shape 5">
            <a:extLst>
              <a:ext uri="{FF2B5EF4-FFF2-40B4-BE49-F238E27FC236}">
                <a16:creationId xmlns:a16="http://schemas.microsoft.com/office/drawing/2014/main" id="{E119AFE4-75AA-24E7-6883-E13AB073D0D6}"/>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32" name="Text 8">
            <a:extLst>
              <a:ext uri="{FF2B5EF4-FFF2-40B4-BE49-F238E27FC236}">
                <a16:creationId xmlns:a16="http://schemas.microsoft.com/office/drawing/2014/main" id="{993E3E59-A0EA-5D83-606E-C629092258BA}"/>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5" name="Slide Number Placeholder 42">
            <a:extLst>
              <a:ext uri="{FF2B5EF4-FFF2-40B4-BE49-F238E27FC236}">
                <a16:creationId xmlns:a16="http://schemas.microsoft.com/office/drawing/2014/main" id="{13D6F3E1-B352-FAB1-84CE-E9E75A0D4E95}"/>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26</a:t>
            </a:fld>
            <a:endParaRPr lang="en-US" sz="600" dirty="0">
              <a:solidFill>
                <a:schemeClr val="tx1"/>
              </a:solidFill>
              <a:latin typeface="Arial" panose="020B0604020202020204" pitchFamily="34" charset="0"/>
              <a:cs typeface="Arial" panose="020B0604020202020204" pitchFamily="34" charset="0"/>
            </a:endParaRPr>
          </a:p>
        </p:txBody>
      </p:sp>
      <p:sp>
        <p:nvSpPr>
          <p:cNvPr id="46" name="Shape 5">
            <a:extLst>
              <a:ext uri="{FF2B5EF4-FFF2-40B4-BE49-F238E27FC236}">
                <a16:creationId xmlns:a16="http://schemas.microsoft.com/office/drawing/2014/main" id="{AB5B6BFA-6E38-2E5C-C203-32FFF925F88F}"/>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9" name="Text 8">
            <a:extLst>
              <a:ext uri="{FF2B5EF4-FFF2-40B4-BE49-F238E27FC236}">
                <a16:creationId xmlns:a16="http://schemas.microsoft.com/office/drawing/2014/main" id="{A47D6880-1603-1001-2E89-0F819AD879B4}"/>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60" name="TextBox 59">
            <a:extLst>
              <a:ext uri="{FF2B5EF4-FFF2-40B4-BE49-F238E27FC236}">
                <a16:creationId xmlns:a16="http://schemas.microsoft.com/office/drawing/2014/main" id="{AA3316DA-2A50-B74C-82C0-BE7CD02ADB63}"/>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73" name="TextBox 72">
            <a:extLst>
              <a:ext uri="{FF2B5EF4-FFF2-40B4-BE49-F238E27FC236}">
                <a16:creationId xmlns:a16="http://schemas.microsoft.com/office/drawing/2014/main" id="{E97424D9-E54C-4DD0-B8BF-87832D61A695}"/>
              </a:ext>
            </a:extLst>
          </p:cNvPr>
          <p:cNvSpPr txBox="1"/>
          <p:nvPr/>
        </p:nvSpPr>
        <p:spPr>
          <a:xfrm>
            <a:off x="844789" y="784432"/>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Our Medicare Advantage HMO/HMO-POS plans </a:t>
            </a:r>
            <a:r>
              <a:rPr lang="en-US" sz="2800" b="1" dirty="0">
                <a:solidFill>
                  <a:srgbClr val="0085C9"/>
                </a:solidFill>
                <a:latin typeface="Arial"/>
              </a:rPr>
              <a:t>snapshot</a:t>
            </a:r>
          </a:p>
        </p:txBody>
      </p:sp>
      <p:sp>
        <p:nvSpPr>
          <p:cNvPr id="3" name="Rectangle 2">
            <a:extLst>
              <a:ext uri="{FF2B5EF4-FFF2-40B4-BE49-F238E27FC236}">
                <a16:creationId xmlns:a16="http://schemas.microsoft.com/office/drawing/2014/main" id="{E2B379E0-83F3-0021-D000-E8E81DCB5126}"/>
              </a:ext>
            </a:extLst>
          </p:cNvPr>
          <p:cNvSpPr/>
          <p:nvPr/>
        </p:nvSpPr>
        <p:spPr>
          <a:xfrm>
            <a:off x="-56561" y="5518525"/>
            <a:ext cx="12257988" cy="548421"/>
          </a:xfrm>
          <a:prstGeom prst="rect">
            <a:avLst/>
          </a:prstGeom>
          <a:solidFill>
            <a:srgbClr val="044D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27D6383-E929-13BA-8C9C-9C6268483880}"/>
              </a:ext>
            </a:extLst>
          </p:cNvPr>
          <p:cNvSpPr txBox="1"/>
          <p:nvPr/>
        </p:nvSpPr>
        <p:spPr>
          <a:xfrm>
            <a:off x="1502430" y="5654163"/>
            <a:ext cx="8869680" cy="347472"/>
          </a:xfrm>
          <a:prstGeom prst="rect">
            <a:avLst/>
          </a:prstGeom>
          <a:noFill/>
        </p:spPr>
        <p:txBody>
          <a:bodyPr wrap="square" lIns="45720" tIns="18288" rIns="45720" bIns="18288" anchor="t">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400" b="1" dirty="0">
                <a:solidFill>
                  <a:schemeClr val="bg1"/>
                </a:solidFill>
                <a:latin typeface="Arial"/>
              </a:rPr>
              <a:t>Based on currently available 2026 plan information in this deck; values vary by plan and county.</a:t>
            </a:r>
          </a:p>
        </p:txBody>
      </p:sp>
      <p:graphicFrame>
        <p:nvGraphicFramePr>
          <p:cNvPr id="5" name="Table 4">
            <a:extLst>
              <a:ext uri="{FF2B5EF4-FFF2-40B4-BE49-F238E27FC236}">
                <a16:creationId xmlns:a16="http://schemas.microsoft.com/office/drawing/2014/main" id="{788FD31D-9C8B-07E5-A8C7-EED18F1A99EF}"/>
              </a:ext>
            </a:extLst>
          </p:cNvPr>
          <p:cNvGraphicFramePr>
            <a:graphicFrameLocks noGrp="1"/>
          </p:cNvGraphicFramePr>
          <p:nvPr>
            <p:extLst>
              <p:ext uri="{D42A27DB-BD31-4B8C-83A1-F6EECF244321}">
                <p14:modId xmlns:p14="http://schemas.microsoft.com/office/powerpoint/2010/main" val="4246585092"/>
              </p:ext>
            </p:extLst>
          </p:nvPr>
        </p:nvGraphicFramePr>
        <p:xfrm>
          <a:off x="874644" y="1416956"/>
          <a:ext cx="10484859" cy="2321623"/>
        </p:xfrm>
        <a:graphic>
          <a:graphicData uri="http://schemas.openxmlformats.org/drawingml/2006/table">
            <a:tbl>
              <a:tblPr firstRow="1" bandRow="1">
                <a:tableStyleId>{69012ECD-51FC-41F1-AA8D-1B2483CD663E}</a:tableStyleId>
              </a:tblPr>
              <a:tblGrid>
                <a:gridCol w="1527593">
                  <a:extLst>
                    <a:ext uri="{9D8B030D-6E8A-4147-A177-3AD203B41FA5}">
                      <a16:colId xmlns:a16="http://schemas.microsoft.com/office/drawing/2014/main" val="2842922759"/>
                    </a:ext>
                  </a:extLst>
                </a:gridCol>
                <a:gridCol w="1487838">
                  <a:extLst>
                    <a:ext uri="{9D8B030D-6E8A-4147-A177-3AD203B41FA5}">
                      <a16:colId xmlns:a16="http://schemas.microsoft.com/office/drawing/2014/main" val="2836349350"/>
                    </a:ext>
                  </a:extLst>
                </a:gridCol>
                <a:gridCol w="1565328">
                  <a:extLst>
                    <a:ext uri="{9D8B030D-6E8A-4147-A177-3AD203B41FA5}">
                      <a16:colId xmlns:a16="http://schemas.microsoft.com/office/drawing/2014/main" val="667485934"/>
                    </a:ext>
                  </a:extLst>
                </a:gridCol>
                <a:gridCol w="1441343">
                  <a:extLst>
                    <a:ext uri="{9D8B030D-6E8A-4147-A177-3AD203B41FA5}">
                      <a16:colId xmlns:a16="http://schemas.microsoft.com/office/drawing/2014/main" val="3712302103"/>
                    </a:ext>
                  </a:extLst>
                </a:gridCol>
                <a:gridCol w="1487837">
                  <a:extLst>
                    <a:ext uri="{9D8B030D-6E8A-4147-A177-3AD203B41FA5}">
                      <a16:colId xmlns:a16="http://schemas.microsoft.com/office/drawing/2014/main" val="228674240"/>
                    </a:ext>
                  </a:extLst>
                </a:gridCol>
                <a:gridCol w="1441342">
                  <a:extLst>
                    <a:ext uri="{9D8B030D-6E8A-4147-A177-3AD203B41FA5}">
                      <a16:colId xmlns:a16="http://schemas.microsoft.com/office/drawing/2014/main" val="4114176994"/>
                    </a:ext>
                  </a:extLst>
                </a:gridCol>
                <a:gridCol w="1533578">
                  <a:extLst>
                    <a:ext uri="{9D8B030D-6E8A-4147-A177-3AD203B41FA5}">
                      <a16:colId xmlns:a16="http://schemas.microsoft.com/office/drawing/2014/main" val="1694980495"/>
                    </a:ext>
                  </a:extLst>
                </a:gridCol>
              </a:tblGrid>
              <a:tr h="448119">
                <a:tc>
                  <a:txBody>
                    <a:bodyPr/>
                    <a:lstStyle/>
                    <a:p>
                      <a:pPr algn="ctr"/>
                      <a:r>
                        <a:rPr lang="en-US" sz="1250" dirty="0">
                          <a:latin typeface="Arial" panose="020B0604020202020204" pitchFamily="34" charset="0"/>
                          <a:cs typeface="Arial" panose="020B0604020202020204" pitchFamily="34" charset="0"/>
                        </a:rPr>
                        <a:t>Plan</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chemeClr val="bg1"/>
                          </a:solidFill>
                          <a:latin typeface="Arial" panose="020B0604020202020204" pitchFamily="34" charset="0"/>
                          <a:cs typeface="Arial" panose="020B0604020202020204" pitchFamily="34" charset="0"/>
                        </a:rPr>
                        <a:t>Premium</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chemeClr val="bg1"/>
                          </a:solidFill>
                          <a:latin typeface="Arial" panose="020B0604020202020204" pitchFamily="34" charset="0"/>
                          <a:cs typeface="Arial" panose="020B0604020202020204" pitchFamily="34" charset="0"/>
                        </a:rPr>
                        <a:t>Giveback amount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Deductible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PCP</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Specialist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50" b="1" dirty="0">
                          <a:solidFill>
                            <a:srgbClr val="FFFFFF"/>
                          </a:solidFill>
                          <a:latin typeface="Arial" panose="020B0604020202020204" pitchFamily="34" charset="0"/>
                          <a:cs typeface="Arial" panose="020B0604020202020204" pitchFamily="34" charset="0"/>
                        </a:rPr>
                        <a:t>OTC / quarter</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extLst>
                  <a:ext uri="{0D108BD9-81ED-4DB2-BD59-A6C34878D82A}">
                    <a16:rowId xmlns:a16="http://schemas.microsoft.com/office/drawing/2014/main" val="1047378750"/>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Elements</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$20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$35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$50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extLst>
                  <a:ext uri="{0D108BD9-81ED-4DB2-BD59-A6C34878D82A}">
                    <a16:rowId xmlns:a16="http://schemas.microsoft.com/office/drawing/2014/main" val="1874301574"/>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Classic</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0" cap="none" spc="0" normalizeH="0" baseline="0" noProof="0" dirty="0">
                          <a:ln>
                            <a:noFill/>
                          </a:ln>
                          <a:solidFill>
                            <a:srgbClr val="202830"/>
                          </a:solidFill>
                          <a:effectLst/>
                          <a:uLnTx/>
                          <a:uFillTx/>
                          <a:latin typeface="Arial"/>
                        </a:rPr>
                        <a:t>$93.00–$145.00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$30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rPr>
                        <a:t>$30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extLst>
                  <a:ext uri="{0D108BD9-81ED-4DB2-BD59-A6C34878D82A}">
                    <a16:rowId xmlns:a16="http://schemas.microsoft.com/office/drawing/2014/main" val="2698926297"/>
                  </a:ext>
                </a:extLst>
              </a:tr>
              <a:tr h="468376">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1" dirty="0">
                          <a:solidFill>
                            <a:srgbClr val="002638"/>
                          </a:solidFill>
                          <a:latin typeface="Arial" panose="020B0604020202020204" pitchFamily="34" charset="0"/>
                          <a:cs typeface="Arial" panose="020B0604020202020204" pitchFamily="34" charset="0"/>
                        </a:rPr>
                        <a:t>Prestige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0" cap="none" spc="0" normalizeH="0" baseline="0" noProof="0" dirty="0">
                          <a:ln>
                            <a:noFill/>
                          </a:ln>
                          <a:solidFill>
                            <a:srgbClr val="202830"/>
                          </a:solidFill>
                          <a:effectLst/>
                          <a:uLnTx/>
                          <a:uFillTx/>
                          <a:latin typeface="Arial"/>
                        </a:rPr>
                        <a:t>$194.00–$282.00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$25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$50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FFFFFF"/>
                    </a:solidFill>
                  </a:tcPr>
                </a:tc>
                <a:extLst>
                  <a:ext uri="{0D108BD9-81ED-4DB2-BD59-A6C34878D82A}">
                    <a16:rowId xmlns:a16="http://schemas.microsoft.com/office/drawing/2014/main" val="322754186"/>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Prime Value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0" cap="none" spc="0" normalizeH="0" baseline="0" noProof="0" dirty="0">
                          <a:ln>
                            <a:noFill/>
                          </a:ln>
                          <a:solidFill>
                            <a:srgbClr val="202830"/>
                          </a:solidFill>
                          <a:effectLst/>
                          <a:uLnTx/>
                          <a:uFillTx/>
                          <a:latin typeface="Arial"/>
                        </a:rPr>
                        <a:t>$39.30–$48.00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$35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N/A</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extLst>
                  <a:ext uri="{0D108BD9-81ED-4DB2-BD59-A6C34878D82A}">
                    <a16:rowId xmlns:a16="http://schemas.microsoft.com/office/drawing/2014/main" val="4106552355"/>
                  </a:ext>
                </a:extLst>
              </a:tr>
            </a:tbl>
          </a:graphicData>
        </a:graphic>
      </p:graphicFrame>
      <p:graphicFrame>
        <p:nvGraphicFramePr>
          <p:cNvPr id="7" name="Table 6">
            <a:extLst>
              <a:ext uri="{FF2B5EF4-FFF2-40B4-BE49-F238E27FC236}">
                <a16:creationId xmlns:a16="http://schemas.microsoft.com/office/drawing/2014/main" id="{E7B78995-6615-EA6A-4AC5-D890426D99E1}"/>
              </a:ext>
            </a:extLst>
          </p:cNvPr>
          <p:cNvGraphicFramePr>
            <a:graphicFrameLocks noGrp="1"/>
          </p:cNvGraphicFramePr>
          <p:nvPr>
            <p:extLst>
              <p:ext uri="{D42A27DB-BD31-4B8C-83A1-F6EECF244321}">
                <p14:modId xmlns:p14="http://schemas.microsoft.com/office/powerpoint/2010/main" val="2852927971"/>
              </p:ext>
            </p:extLst>
          </p:nvPr>
        </p:nvGraphicFramePr>
        <p:xfrm>
          <a:off x="874644" y="4121991"/>
          <a:ext cx="10484859" cy="916495"/>
        </p:xfrm>
        <a:graphic>
          <a:graphicData uri="http://schemas.openxmlformats.org/drawingml/2006/table">
            <a:tbl>
              <a:tblPr firstRow="1" bandRow="1">
                <a:tableStyleId>{69012ECD-51FC-41F1-AA8D-1B2483CD663E}</a:tableStyleId>
              </a:tblPr>
              <a:tblGrid>
                <a:gridCol w="1527593">
                  <a:extLst>
                    <a:ext uri="{9D8B030D-6E8A-4147-A177-3AD203B41FA5}">
                      <a16:colId xmlns:a16="http://schemas.microsoft.com/office/drawing/2014/main" val="2842922759"/>
                    </a:ext>
                  </a:extLst>
                </a:gridCol>
                <a:gridCol w="1487838">
                  <a:extLst>
                    <a:ext uri="{9D8B030D-6E8A-4147-A177-3AD203B41FA5}">
                      <a16:colId xmlns:a16="http://schemas.microsoft.com/office/drawing/2014/main" val="2836349350"/>
                    </a:ext>
                  </a:extLst>
                </a:gridCol>
                <a:gridCol w="1565328">
                  <a:extLst>
                    <a:ext uri="{9D8B030D-6E8A-4147-A177-3AD203B41FA5}">
                      <a16:colId xmlns:a16="http://schemas.microsoft.com/office/drawing/2014/main" val="667485934"/>
                    </a:ext>
                  </a:extLst>
                </a:gridCol>
                <a:gridCol w="1441343">
                  <a:extLst>
                    <a:ext uri="{9D8B030D-6E8A-4147-A177-3AD203B41FA5}">
                      <a16:colId xmlns:a16="http://schemas.microsoft.com/office/drawing/2014/main" val="3712302103"/>
                    </a:ext>
                  </a:extLst>
                </a:gridCol>
                <a:gridCol w="1487837">
                  <a:extLst>
                    <a:ext uri="{9D8B030D-6E8A-4147-A177-3AD203B41FA5}">
                      <a16:colId xmlns:a16="http://schemas.microsoft.com/office/drawing/2014/main" val="228674240"/>
                    </a:ext>
                  </a:extLst>
                </a:gridCol>
                <a:gridCol w="1441342">
                  <a:extLst>
                    <a:ext uri="{9D8B030D-6E8A-4147-A177-3AD203B41FA5}">
                      <a16:colId xmlns:a16="http://schemas.microsoft.com/office/drawing/2014/main" val="4114176994"/>
                    </a:ext>
                  </a:extLst>
                </a:gridCol>
                <a:gridCol w="1533578">
                  <a:extLst>
                    <a:ext uri="{9D8B030D-6E8A-4147-A177-3AD203B41FA5}">
                      <a16:colId xmlns:a16="http://schemas.microsoft.com/office/drawing/2014/main" val="1694980495"/>
                    </a:ext>
                  </a:extLst>
                </a:gridCol>
              </a:tblGrid>
              <a:tr h="448119">
                <a:tc>
                  <a:txBody>
                    <a:bodyPr/>
                    <a:lstStyle/>
                    <a:p>
                      <a:pPr algn="ctr"/>
                      <a:r>
                        <a:rPr lang="en-US" sz="1250" dirty="0">
                          <a:latin typeface="Arial" panose="020B0604020202020204" pitchFamily="34" charset="0"/>
                          <a:cs typeface="Arial" panose="020B0604020202020204" pitchFamily="34" charset="0"/>
                        </a:rPr>
                        <a:t>Plan</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chemeClr val="bg1"/>
                          </a:solidFill>
                          <a:latin typeface="Arial" panose="020B0604020202020204" pitchFamily="34" charset="0"/>
                          <a:cs typeface="Arial" panose="020B0604020202020204" pitchFamily="34" charset="0"/>
                        </a:rPr>
                        <a:t>Premium</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chemeClr val="bg1"/>
                          </a:solidFill>
                          <a:latin typeface="Arial" panose="020B0604020202020204" pitchFamily="34" charset="0"/>
                          <a:cs typeface="Arial" panose="020B0604020202020204" pitchFamily="34" charset="0"/>
                        </a:rPr>
                        <a:t>Giveback amount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Deductible</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PCP</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algn="ctr"/>
                      <a:r>
                        <a:rPr lang="en-US" sz="1250" b="1" dirty="0">
                          <a:solidFill>
                            <a:srgbClr val="FFFFFF"/>
                          </a:solidFill>
                          <a:latin typeface="Arial" panose="020B0604020202020204" pitchFamily="34" charset="0"/>
                          <a:cs typeface="Arial" panose="020B0604020202020204" pitchFamily="34" charset="0"/>
                        </a:rPr>
                        <a:t>Specialist</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50" b="1" dirty="0">
                          <a:solidFill>
                            <a:srgbClr val="FFFFFF"/>
                          </a:solidFill>
                          <a:latin typeface="Arial" panose="020B0604020202020204" pitchFamily="34" charset="0"/>
                          <a:cs typeface="Arial" panose="020B0604020202020204" pitchFamily="34" charset="0"/>
                        </a:rPr>
                        <a:t>OTC / quarter</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0092D3"/>
                    </a:solidFill>
                  </a:tcPr>
                </a:tc>
                <a:extLst>
                  <a:ext uri="{0D108BD9-81ED-4DB2-BD59-A6C34878D82A}">
                    <a16:rowId xmlns:a16="http://schemas.microsoft.com/office/drawing/2014/main" val="1047378750"/>
                  </a:ext>
                </a:extLst>
              </a:tr>
              <a:tr h="468376">
                <a:tc>
                  <a:txBody>
                    <a:bodyPr/>
                    <a:lstStyle/>
                    <a:p>
                      <a:pPr algn="ctr"/>
                      <a:r>
                        <a:rPr lang="en-US" sz="1200" b="1" dirty="0">
                          <a:solidFill>
                            <a:srgbClr val="002638"/>
                          </a:solidFill>
                          <a:latin typeface="Arial" panose="020B0604020202020204" pitchFamily="34" charset="0"/>
                          <a:cs typeface="Arial" panose="020B0604020202020204" pitchFamily="34" charset="0"/>
                        </a:rPr>
                        <a:t>Connected Care HMO</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1440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$50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$0</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$0</a:t>
                      </a:r>
                      <a:endParaRPr kumimoji="0" lang="en-US" sz="12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$35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tc>
                  <a:txBody>
                    <a:bodyPr/>
                    <a:lstStyle/>
                    <a:p>
                      <a:pPr algn="ctr"/>
                      <a:r>
                        <a:rPr lang="en-US" sz="1200" dirty="0">
                          <a:solidFill>
                            <a:srgbClr val="252525"/>
                          </a:solidFill>
                          <a:latin typeface="Arial" panose="020B0604020202020204" pitchFamily="34" charset="0"/>
                          <a:cs typeface="Arial" panose="020B0604020202020204" pitchFamily="34" charset="0"/>
                        </a:rPr>
                        <a:t>$25</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DCF0FA"/>
                    </a:solidFill>
                  </a:tcPr>
                </a:tc>
                <a:extLst>
                  <a:ext uri="{0D108BD9-81ED-4DB2-BD59-A6C34878D82A}">
                    <a16:rowId xmlns:a16="http://schemas.microsoft.com/office/drawing/2014/main" val="1874301574"/>
                  </a:ext>
                </a:extLst>
              </a:tr>
            </a:tbl>
          </a:graphicData>
        </a:graphic>
      </p:graphicFrame>
    </p:spTree>
    <p:extLst>
      <p:ext uri="{BB962C8B-B14F-4D97-AF65-F5344CB8AC3E}">
        <p14:creationId xmlns:p14="http://schemas.microsoft.com/office/powerpoint/2010/main" val="2747338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ABB46-50A6-A8E6-F7A1-5A3748CD709A}"/>
            </a:ext>
          </a:extLst>
        </p:cNvPr>
        <p:cNvGrpSpPr/>
        <p:nvPr/>
      </p:nvGrpSpPr>
      <p:grpSpPr>
        <a:xfrm>
          <a:off x="0" y="0"/>
          <a:ext cx="0" cy="0"/>
          <a:chOff x="0" y="0"/>
          <a:chExt cx="0" cy="0"/>
        </a:xfrm>
      </p:grpSpPr>
      <p:sp>
        <p:nvSpPr>
          <p:cNvPr id="35" name="Rectangle 34">
            <a:extLst>
              <a:ext uri="{FF2B5EF4-FFF2-40B4-BE49-F238E27FC236}">
                <a16:creationId xmlns:a16="http://schemas.microsoft.com/office/drawing/2014/main" id="{B14734D9-0322-4DB5-B984-FA7367DEEE04}"/>
              </a:ext>
            </a:extLst>
          </p:cNvPr>
          <p:cNvSpPr/>
          <p:nvPr/>
        </p:nvSpPr>
        <p:spPr>
          <a:xfrm>
            <a:off x="269327" y="5215204"/>
            <a:ext cx="1472474" cy="546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think-cell data - do not delete" hidden="1">
            <a:extLst>
              <a:ext uri="{FF2B5EF4-FFF2-40B4-BE49-F238E27FC236}">
                <a16:creationId xmlns:a16="http://schemas.microsoft.com/office/drawing/2014/main" id="{2B6BE925-45F7-3BB3-141D-EDA01B792F8D}"/>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2B6BE925-45F7-3BB3-141D-EDA01B792F8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FF7A4F8F-A7C3-7224-6AD8-23009DE662E1}"/>
              </a:ext>
            </a:extLst>
          </p:cNvPr>
          <p:cNvGraphicFramePr>
            <a:graphicFrameLocks noGrp="1"/>
          </p:cNvGraphicFramePr>
          <p:nvPr>
            <p:extLst>
              <p:ext uri="{D42A27DB-BD31-4B8C-83A1-F6EECF244321}">
                <p14:modId xmlns:p14="http://schemas.microsoft.com/office/powerpoint/2010/main" val="1090664629"/>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$250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$200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$4,500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73F3D113-702F-BDB1-07BB-903A83F5FEF0}"/>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61B6E033-AE63-4CE1-B7A3-8F67BA814A7F}"/>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B0714ADD-28FE-55D1-7924-00381F82BB3E}"/>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$50/quarter</a:t>
            </a:r>
          </a:p>
        </p:txBody>
      </p:sp>
      <p:sp>
        <p:nvSpPr>
          <p:cNvPr id="38" name="TextBox 37">
            <a:extLst>
              <a:ext uri="{FF2B5EF4-FFF2-40B4-BE49-F238E27FC236}">
                <a16:creationId xmlns:a16="http://schemas.microsoft.com/office/drawing/2014/main" id="{1C0E02DA-D1FE-E5E9-8251-83F147E8D6AE}"/>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6FBE1F54-20AA-3F9A-E942-FEF2D29ECD9F}"/>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D5BE4EA7-8C3F-4675-7B3C-1BEFDDBE86BE}"/>
              </a:ext>
            </a:extLst>
          </p:cNvPr>
          <p:cNvGraphicFramePr>
            <a:graphicFrameLocks noGrp="1"/>
          </p:cNvGraphicFramePr>
          <p:nvPr>
            <p:extLst>
              <p:ext uri="{D42A27DB-BD31-4B8C-83A1-F6EECF244321}">
                <p14:modId xmlns:p14="http://schemas.microsoft.com/office/powerpoint/2010/main" val="4220645184"/>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a:t>
                      </a:r>
                      <a:endParaRPr lang="en-US" sz="1000" dirty="0">
                        <a:latin typeface="Arial" panose="020B0604020202020204" pitchFamily="34" charset="0"/>
                        <a:cs typeface="Arial" panose="020B0604020202020204" pitchFamily="34" charset="0"/>
                      </a:endParaRP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4D17A4B9-770B-6FDC-D845-A1E28724A575}"/>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60691F44-1877-5194-276C-E9BF3A6AC436}"/>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3ABC18AB-F8DC-36C4-AE60-04F5283A2796}"/>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27</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49502FBB-19D6-0F92-F043-0DB686E849F1}"/>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57BF0480-49CE-9A9D-959E-01B22B4AA4F1}"/>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32CEF0CA-642D-4AF5-8B05-F700EBE2C88B}"/>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7CCC04F3-6603-60AC-AF4E-0C653AA879B2}"/>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5AB5B826-EC21-AD1E-B4ED-5811A75B7F0C}"/>
              </a:ext>
            </a:extLst>
          </p:cNvPr>
          <p:cNvSpPr txBox="1"/>
          <p:nvPr/>
        </p:nvSpPr>
        <p:spPr>
          <a:xfrm>
            <a:off x="714703" y="701301"/>
            <a:ext cx="3296188"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Elements</a:t>
            </a:r>
          </a:p>
        </p:txBody>
      </p:sp>
      <p:sp>
        <p:nvSpPr>
          <p:cNvPr id="7" name="TextBox 6">
            <a:extLst>
              <a:ext uri="{FF2B5EF4-FFF2-40B4-BE49-F238E27FC236}">
                <a16:creationId xmlns:a16="http://schemas.microsoft.com/office/drawing/2014/main" id="{3517EF17-D9E2-5C93-7BDD-EE12ED92CBDD}"/>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8498F904-D771-B916-1007-0C9E1096EBD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1AE6F188-9D27-2F1E-7B93-9C6106A89685}"/>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20003C2C-B36E-1510-A0CF-436B0D3C534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C63A061A-122B-7CC5-6842-E3FF252A92C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025EF69A-F79A-C058-387A-82DEDCFA129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6FAC520F-4023-73EC-CC13-DE9FADF2EFE0}"/>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Giveback amount</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$20 (no premium)</a:t>
            </a:r>
          </a:p>
        </p:txBody>
      </p:sp>
      <p:sp>
        <p:nvSpPr>
          <p:cNvPr id="25" name="Shape 10">
            <a:extLst>
              <a:ext uri="{FF2B5EF4-FFF2-40B4-BE49-F238E27FC236}">
                <a16:creationId xmlns:a16="http://schemas.microsoft.com/office/drawing/2014/main" id="{F98DBE8E-7B8B-8817-3412-80ECDE4B6ED2}"/>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02E481C1-1152-9A56-890C-82D55B426DF3}"/>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9A5939E6-D304-0BFC-F211-60A67D520AA0}"/>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3" name="TextBox 32">
            <a:extLst>
              <a:ext uri="{FF2B5EF4-FFF2-40B4-BE49-F238E27FC236}">
                <a16:creationId xmlns:a16="http://schemas.microsoft.com/office/drawing/2014/main" id="{39482C60-4DD0-250E-831B-1DEFCC7799F2}"/>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6" name="Shape 10">
            <a:extLst>
              <a:ext uri="{FF2B5EF4-FFF2-40B4-BE49-F238E27FC236}">
                <a16:creationId xmlns:a16="http://schemas.microsoft.com/office/drawing/2014/main" id="{E7609F84-33EA-956D-EF3C-59445EBC37C1}"/>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CCC5EFF2-4BFB-2719-E74F-C397D9778A2F}"/>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900F1458-6440-9B0E-C023-48DD1B2A2AB9}"/>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717D2BAD-BE98-9AA2-A341-C9ADEDEC7C66}"/>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1BED94C9-56A2-0BAE-D48F-80C311F0EFEB}"/>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AEED3860-2BE8-DDAC-B938-8E27DA2B037E}"/>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185FC51B-B1FA-9C05-97FC-C643DB914A04}"/>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4CC53561-C678-58FA-2961-EDCB5B80B6F9}"/>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48DFFCD8-2BB6-EAEE-96D1-412D81E6BAF8}"/>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5FC4E93A-09BF-FACA-BAB1-0EFD68919867}"/>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50C64C8B-F1CB-200D-2FA3-513ADC72DE8D}"/>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9BB5D932-AEB5-BE61-3065-9C0C9FD1591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D6E8EC95-5268-920C-AF3C-E70142AF3A5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4E9DB869-854B-4349-86CD-BA7BCE49CDC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1C1236D0-5513-9FED-DE63-DBCA6DAAB8BE}"/>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3FEED3F0-D219-D17E-F86A-8E63E441C66B}"/>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sp>
        <p:nvSpPr>
          <p:cNvPr id="4" name="TextBox 3">
            <a:extLst>
              <a:ext uri="{FF2B5EF4-FFF2-40B4-BE49-F238E27FC236}">
                <a16:creationId xmlns:a16="http://schemas.microsoft.com/office/drawing/2014/main" id="{17D410C3-EC8F-AFC2-EFAA-C7F9281BCABB}"/>
              </a:ext>
            </a:extLst>
          </p:cNvPr>
          <p:cNvSpPr txBox="1"/>
          <p:nvPr/>
        </p:nvSpPr>
        <p:spPr>
          <a:xfrm>
            <a:off x="4412029" y="6060493"/>
            <a:ext cx="2185214"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pic>
        <p:nvPicPr>
          <p:cNvPr id="14" name="Picture 13">
            <a:extLst>
              <a:ext uri="{FF2B5EF4-FFF2-40B4-BE49-F238E27FC236}">
                <a16:creationId xmlns:a16="http://schemas.microsoft.com/office/drawing/2014/main" id="{FBD4ED1E-B424-E488-673B-9206EE22F5E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8320" y="3307079"/>
            <a:ext cx="4219999" cy="3010582"/>
          </a:xfrm>
          <a:prstGeom prst="rect">
            <a:avLst/>
          </a:prstGeom>
        </p:spPr>
      </p:pic>
      <p:pic>
        <p:nvPicPr>
          <p:cNvPr id="17" name="Picture 16">
            <a:extLst>
              <a:ext uri="{FF2B5EF4-FFF2-40B4-BE49-F238E27FC236}">
                <a16:creationId xmlns:a16="http://schemas.microsoft.com/office/drawing/2014/main" id="{19D05374-E85A-7E7D-21E4-86C45B477622}"/>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85523" y="5165965"/>
            <a:ext cx="1206562" cy="482625"/>
          </a:xfrm>
          <a:prstGeom prst="rect">
            <a:avLst/>
          </a:prstGeom>
        </p:spPr>
      </p:pic>
    </p:spTree>
    <p:extLst>
      <p:ext uri="{BB962C8B-B14F-4D97-AF65-F5344CB8AC3E}">
        <p14:creationId xmlns:p14="http://schemas.microsoft.com/office/powerpoint/2010/main" val="15671236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58CCA-C921-6F9C-315D-15D7EBCFF688}"/>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1B32C5C3-55F4-0644-4991-00807052BE69}"/>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1B32C5C3-55F4-0644-4991-00807052BE6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5E5B1F47-6FCC-3D78-5747-315E6A7AE2C8}"/>
              </a:ext>
            </a:extLst>
          </p:cNvPr>
          <p:cNvGraphicFramePr>
            <a:graphicFrameLocks noGrp="1"/>
          </p:cNvGraphicFramePr>
          <p:nvPr>
            <p:extLst>
              <p:ext uri="{D42A27DB-BD31-4B8C-83A1-F6EECF244321}">
                <p14:modId xmlns:p14="http://schemas.microsoft.com/office/powerpoint/2010/main" val="300017236"/>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$250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$225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$4,800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B2F8A32E-25CA-B8E4-670E-A386B8B2426F}"/>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BC112DE7-7656-AD51-F3FD-419E4657DFAF}"/>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32A1C9D7-B6C6-FD37-0542-8042C4F01165}"/>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$30/quarter</a:t>
            </a:r>
          </a:p>
        </p:txBody>
      </p:sp>
      <p:sp>
        <p:nvSpPr>
          <p:cNvPr id="38" name="TextBox 37">
            <a:extLst>
              <a:ext uri="{FF2B5EF4-FFF2-40B4-BE49-F238E27FC236}">
                <a16:creationId xmlns:a16="http://schemas.microsoft.com/office/drawing/2014/main" id="{B9C2EA5B-EF95-2C7A-A9BF-11CAAC7425A4}"/>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4D719623-F62F-5167-454F-C440EFC0AE89}"/>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04625585-5730-D4A3-1C46-52283BA118B3}"/>
              </a:ext>
            </a:extLst>
          </p:cNvPr>
          <p:cNvGraphicFramePr>
            <a:graphicFrameLocks noGrp="1"/>
          </p:cNvGraphicFramePr>
          <p:nvPr>
            <p:extLst>
              <p:ext uri="{D42A27DB-BD31-4B8C-83A1-F6EECF244321}">
                <p14:modId xmlns:p14="http://schemas.microsoft.com/office/powerpoint/2010/main" val="1110526569"/>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$7</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p>
                    <a:p>
                      <a:pPr algn="ct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$200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6ECED32C-7A60-3F73-5BC5-229B578451A3}"/>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EE97290A-EC14-6B41-763A-85BBADE0681E}"/>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D6AF0C35-69BE-BD4F-D715-86CE239ED0DA}"/>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28</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A680419F-0D86-57E8-C4D1-C2B1A6726B36}"/>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8A6B200A-34F8-2783-9DC1-FF6691C2C277}"/>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EABA798E-195A-03B6-DD67-F639B32C3612}"/>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948A47B9-0567-A310-977E-AB9F7398B296}"/>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42C28F56-224F-99C2-32CD-1B5390808078}"/>
              </a:ext>
            </a:extLst>
          </p:cNvPr>
          <p:cNvSpPr txBox="1"/>
          <p:nvPr/>
        </p:nvSpPr>
        <p:spPr>
          <a:xfrm>
            <a:off x="714703" y="701301"/>
            <a:ext cx="3296188"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Classic</a:t>
            </a:r>
          </a:p>
        </p:txBody>
      </p:sp>
      <p:sp>
        <p:nvSpPr>
          <p:cNvPr id="7" name="TextBox 6">
            <a:extLst>
              <a:ext uri="{FF2B5EF4-FFF2-40B4-BE49-F238E27FC236}">
                <a16:creationId xmlns:a16="http://schemas.microsoft.com/office/drawing/2014/main" id="{021E0C60-EF79-6D00-8AD5-BCF899D82848}"/>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52CEF003-2509-9BF6-2C12-11065DA29EC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ECE37E6F-35AA-7F27-CDD5-5A2C81B228B4}"/>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FB378C86-63A6-C8A4-80AF-67BAA5BCB9C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E91B138B-34E1-C20B-699D-CD56F67BDF1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2B9279A1-E8F6-B27C-B650-08A5846A982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62C642CC-2C8F-F195-E048-511BF3DD9304}"/>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a:solidFill>
                  <a:srgbClr val="1882C5"/>
                </a:solidFill>
                <a:latin typeface="Arial"/>
              </a:rPr>
              <a:t>$107.00 – $158.00</a:t>
            </a:r>
            <a:endParaRPr lang="en-US" b="1" dirty="0">
              <a:solidFill>
                <a:srgbClr val="1882C5"/>
              </a:solidFill>
              <a:latin typeface="Arial"/>
            </a:endParaRPr>
          </a:p>
        </p:txBody>
      </p:sp>
      <p:sp>
        <p:nvSpPr>
          <p:cNvPr id="25" name="Shape 10">
            <a:extLst>
              <a:ext uri="{FF2B5EF4-FFF2-40B4-BE49-F238E27FC236}">
                <a16:creationId xmlns:a16="http://schemas.microsoft.com/office/drawing/2014/main" id="{90617568-8421-AA88-0086-DD494B4B2066}"/>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8A1D3652-29CE-057C-176E-E49937910067}"/>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86051401-049D-B2E1-2A12-418259787DC2}"/>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3" name="TextBox 32">
            <a:extLst>
              <a:ext uri="{FF2B5EF4-FFF2-40B4-BE49-F238E27FC236}">
                <a16:creationId xmlns:a16="http://schemas.microsoft.com/office/drawing/2014/main" id="{D9715D64-DBEF-EB9A-37AD-8258ADDD0228}"/>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6" name="Shape 10">
            <a:extLst>
              <a:ext uri="{FF2B5EF4-FFF2-40B4-BE49-F238E27FC236}">
                <a16:creationId xmlns:a16="http://schemas.microsoft.com/office/drawing/2014/main" id="{6667E98F-8D66-4956-CDAC-002A08C7EDF5}"/>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BB7D72EF-019F-CA0E-8B82-D9F8D3BDB2E2}"/>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B321DE78-02A9-56D0-6E76-B327F48BC38B}"/>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688E712D-3BC1-FBA1-3597-A80B7E3D6C50}"/>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06BE1FFD-2775-B3E8-4DE5-C4C474F347C5}"/>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8A0C43E8-0F0E-917C-6884-02100799C273}"/>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435A77EE-168D-AB8F-30DE-B19B6843AAA1}"/>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CB621C8C-1EEA-CDF3-AA9C-CC267E5318FB}"/>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5A421902-F539-5050-237D-50DB4FBBEFEB}"/>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DB15F822-5248-BE6B-DA98-DC6858AFDF32}"/>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FB0A242B-ACE3-4CB5-3B74-820C39A21446}"/>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95ADE655-E0AC-79C4-F9A9-8478BF7BE42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C9746F30-0157-6BC6-57A7-471189AE17A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82C7477A-21A8-D9CA-8A6B-970C4C7819E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565DDCCB-8EFD-1DA6-9CD8-FF8639D8F87E}"/>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2454804D-019E-C2BD-7B4C-4751DAF5CF4E}"/>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sp>
        <p:nvSpPr>
          <p:cNvPr id="19" name="TextBox 18">
            <a:extLst>
              <a:ext uri="{FF2B5EF4-FFF2-40B4-BE49-F238E27FC236}">
                <a16:creationId xmlns:a16="http://schemas.microsoft.com/office/drawing/2014/main" id="{9ABD1573-E3D2-DA84-ED1D-AD8A57FCA260}"/>
              </a:ext>
            </a:extLst>
          </p:cNvPr>
          <p:cNvSpPr txBox="1"/>
          <p:nvPr/>
        </p:nvSpPr>
        <p:spPr>
          <a:xfrm>
            <a:off x="4412029" y="6060493"/>
            <a:ext cx="2149948"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sp>
        <p:nvSpPr>
          <p:cNvPr id="9" name="TextBox 8">
            <a:extLst>
              <a:ext uri="{FF2B5EF4-FFF2-40B4-BE49-F238E27FC236}">
                <a16:creationId xmlns:a16="http://schemas.microsoft.com/office/drawing/2014/main" id="{123DE838-731B-9A8C-4C63-9AA7DC63E940}"/>
              </a:ext>
            </a:extLst>
          </p:cNvPr>
          <p:cNvSpPr txBox="1"/>
          <p:nvPr/>
        </p:nvSpPr>
        <p:spPr>
          <a:xfrm>
            <a:off x="991073" y="5610604"/>
            <a:ext cx="235962" cy="215444"/>
          </a:xfrm>
          <a:prstGeom prst="rect">
            <a:avLst/>
          </a:prstGeom>
          <a:noFill/>
        </p:spPr>
        <p:txBody>
          <a:bodyPr wrap="none" rtlCol="0">
            <a:spAutoFit/>
          </a:bodyPr>
          <a:lstStyle/>
          <a:p>
            <a:pPr algn="l"/>
            <a:r>
              <a:rPr lang="en-US" sz="800" dirty="0">
                <a:solidFill>
                  <a:schemeClr val="tx1">
                    <a:lumMod val="65000"/>
                    <a:lumOff val="35000"/>
                  </a:schemeClr>
                </a:solidFill>
                <a:latin typeface="Calibri Light" panose="020F0302020204030204" pitchFamily="34" charset="0"/>
                <a:cs typeface="Calibri Light" panose="020F0302020204030204" pitchFamily="34" charset="0"/>
              </a:rPr>
              <a:t>0</a:t>
            </a:r>
            <a:endParaRPr lang="en-US" sz="900" dirty="0">
              <a:solidFill>
                <a:schemeClr val="tx1">
                  <a:lumMod val="65000"/>
                  <a:lumOff val="35000"/>
                </a:schemeClr>
              </a:solidFill>
              <a:latin typeface="Calibri Light" panose="020F0302020204030204" pitchFamily="34" charset="0"/>
              <a:cs typeface="Calibri Light" panose="020F0302020204030204" pitchFamily="34" charset="0"/>
            </a:endParaRPr>
          </a:p>
        </p:txBody>
      </p:sp>
      <p:sp>
        <p:nvSpPr>
          <p:cNvPr id="13" name="Rectangle 12">
            <a:extLst>
              <a:ext uri="{FF2B5EF4-FFF2-40B4-BE49-F238E27FC236}">
                <a16:creationId xmlns:a16="http://schemas.microsoft.com/office/drawing/2014/main" id="{BDE4F255-8AB7-2E78-0ADC-31D73AC5E277}"/>
              </a:ext>
            </a:extLst>
          </p:cNvPr>
          <p:cNvSpPr/>
          <p:nvPr/>
        </p:nvSpPr>
        <p:spPr>
          <a:xfrm>
            <a:off x="793855" y="5314938"/>
            <a:ext cx="586955" cy="74555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77440C4C-6668-D342-BE80-EAFCC6D39B6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8320" y="3279009"/>
            <a:ext cx="4219999" cy="3010582"/>
          </a:xfrm>
          <a:prstGeom prst="rect">
            <a:avLst/>
          </a:prstGeom>
        </p:spPr>
      </p:pic>
      <p:pic>
        <p:nvPicPr>
          <p:cNvPr id="18" name="Picture 17">
            <a:extLst>
              <a:ext uri="{FF2B5EF4-FFF2-40B4-BE49-F238E27FC236}">
                <a16:creationId xmlns:a16="http://schemas.microsoft.com/office/drawing/2014/main" id="{E3A97716-D70B-2DF8-620A-A9AB8C3BF4F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4684" y="5369563"/>
            <a:ext cx="1206562" cy="482625"/>
          </a:xfrm>
          <a:prstGeom prst="rect">
            <a:avLst/>
          </a:prstGeom>
        </p:spPr>
      </p:pic>
    </p:spTree>
    <p:extLst>
      <p:ext uri="{BB962C8B-B14F-4D97-AF65-F5344CB8AC3E}">
        <p14:creationId xmlns:p14="http://schemas.microsoft.com/office/powerpoint/2010/main" val="20978001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CBB9C-4C61-2B4C-45F9-3B1DEFB31CE8}"/>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10C0DA87-5DAF-A6B1-ED48-9D0DBCB03FD4}"/>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10C0DA87-5DAF-A6B1-ED48-9D0DBCB03FD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A8CCCFB7-4A90-E5C0-1746-36CF8BCA50E6}"/>
              </a:ext>
            </a:extLst>
          </p:cNvPr>
          <p:cNvGraphicFramePr>
            <a:graphicFrameLocks noGrp="1"/>
          </p:cNvGraphicFramePr>
          <p:nvPr>
            <p:extLst>
              <p:ext uri="{D42A27DB-BD31-4B8C-83A1-F6EECF244321}">
                <p14:modId xmlns:p14="http://schemas.microsoft.com/office/powerpoint/2010/main" val="2000333167"/>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$25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$35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$200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$200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$4,400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56C678D9-11BF-B5A3-B66A-7F5A90C4D9B3}"/>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5D35EB15-8057-B226-A1B5-B1E8EFD19B33}"/>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522C7E49-0F38-BFA4-C480-1305124FC6A1}"/>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$50/quarter</a:t>
            </a:r>
          </a:p>
        </p:txBody>
      </p:sp>
      <p:sp>
        <p:nvSpPr>
          <p:cNvPr id="38" name="TextBox 37">
            <a:extLst>
              <a:ext uri="{FF2B5EF4-FFF2-40B4-BE49-F238E27FC236}">
                <a16:creationId xmlns:a16="http://schemas.microsoft.com/office/drawing/2014/main" id="{E260B58B-3435-A67F-050B-ED21B893EA2B}"/>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6915A230-00FC-289A-E851-6BA76A95D4DF}"/>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E63E3281-8F22-5EBA-AD2F-07B1A63AA5F1}"/>
              </a:ext>
            </a:extLst>
          </p:cNvPr>
          <p:cNvGraphicFramePr>
            <a:graphicFrameLocks noGrp="1"/>
          </p:cNvGraphicFramePr>
          <p:nvPr>
            <p:extLst>
              <p:ext uri="{D42A27DB-BD31-4B8C-83A1-F6EECF244321}">
                <p14:modId xmlns:p14="http://schemas.microsoft.com/office/powerpoint/2010/main" val="3314817981"/>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$5</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p>
                    <a:p>
                      <a:pPr algn="ct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$100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652A058D-6DA8-0720-9E2B-F8BA804C2C4D}"/>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2324312D-F92B-9F47-6CC8-4725AD0EFF38}"/>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3E24C96E-4C15-4F60-006C-ECDA5AF84B4F}"/>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29</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EB2BD0D9-8E2C-7050-0237-EC1C953263F4}"/>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F66BBF12-C1CD-49C0-C38C-F04D013D0C6C}"/>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18D51FDD-C383-A1BF-9EC9-EC29CE68557A}"/>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A014C52A-99D0-5BA3-133B-B04590C50242}"/>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3AA50360-D8B6-4BCA-C109-5402341494E6}"/>
              </a:ext>
            </a:extLst>
          </p:cNvPr>
          <p:cNvSpPr txBox="1"/>
          <p:nvPr/>
        </p:nvSpPr>
        <p:spPr>
          <a:xfrm>
            <a:off x="714703" y="701301"/>
            <a:ext cx="3296188"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Prestige</a:t>
            </a:r>
          </a:p>
        </p:txBody>
      </p:sp>
      <p:sp>
        <p:nvSpPr>
          <p:cNvPr id="7" name="TextBox 6">
            <a:extLst>
              <a:ext uri="{FF2B5EF4-FFF2-40B4-BE49-F238E27FC236}">
                <a16:creationId xmlns:a16="http://schemas.microsoft.com/office/drawing/2014/main" id="{778EA1FA-5D0F-F24C-F74F-A897AB7B28A7}"/>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84CE20B5-8B5C-A523-8F94-43107BE521D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6079BD59-EE12-DA80-7E74-980A6C595244}"/>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AE1D0EDA-F810-49A2-B58E-4E2A5FC65BE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6AB195B0-5338-A676-7539-C93D55A6E41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AE0DB710-990D-2853-C0B2-A6C2F7CA346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DF800BB2-E357-A0D4-FE30-304746F6A3D7}"/>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$194.00 – $282.00</a:t>
            </a:r>
          </a:p>
        </p:txBody>
      </p:sp>
      <p:sp>
        <p:nvSpPr>
          <p:cNvPr id="25" name="Shape 10">
            <a:extLst>
              <a:ext uri="{FF2B5EF4-FFF2-40B4-BE49-F238E27FC236}">
                <a16:creationId xmlns:a16="http://schemas.microsoft.com/office/drawing/2014/main" id="{066CBF9E-B7AC-F82B-40FA-08209AD307C0}"/>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EBFD0CF4-FF91-6802-A5B1-6E4EF4F0A276}"/>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DC71614D-3CA0-B886-BA87-A40467C6B8B8}"/>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3" name="TextBox 32">
            <a:extLst>
              <a:ext uri="{FF2B5EF4-FFF2-40B4-BE49-F238E27FC236}">
                <a16:creationId xmlns:a16="http://schemas.microsoft.com/office/drawing/2014/main" id="{ADFAA04B-03D5-53C1-8192-1D11CDA51CAC}"/>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6" name="Shape 10">
            <a:extLst>
              <a:ext uri="{FF2B5EF4-FFF2-40B4-BE49-F238E27FC236}">
                <a16:creationId xmlns:a16="http://schemas.microsoft.com/office/drawing/2014/main" id="{39F80207-FD7B-2F6C-0375-D2FF12D21555}"/>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D19AE734-654C-2DF7-781A-827E48B24DA2}"/>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8A2191FB-3A56-AE97-0953-FAC4684CDB00}"/>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D60F47EB-5AA2-1D8C-AB4A-7BBC4675CD2D}"/>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287AC88D-F22E-3A9E-7631-392A1DFB1F5B}"/>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DD347219-E595-D92B-3E42-3848A4A93668}"/>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2A9129BB-461C-0496-8352-7AD7A745BE0B}"/>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78A5E022-593D-0ABD-A8E4-DB5FFC021E2A}"/>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D88062D0-E8E0-03D8-F965-870DA56ED289}"/>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6A49743E-40F4-E293-5D4C-226AE714CF02}"/>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FC72ABC3-1BA5-7A35-9FF8-DCE4808EE5A1}"/>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B359FD62-C171-198A-047D-BE0D3D6E3DC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DE918707-B6ED-B4BF-9958-66859CE5750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68" name="Graphic 67">
            <a:extLst>
              <a:ext uri="{FF2B5EF4-FFF2-40B4-BE49-F238E27FC236}">
                <a16:creationId xmlns:a16="http://schemas.microsoft.com/office/drawing/2014/main" id="{BF68C65F-AF69-0140-24BC-D227F46ABFF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73" name="Graphic 72" descr="Credit card outline">
            <a:extLst>
              <a:ext uri="{FF2B5EF4-FFF2-40B4-BE49-F238E27FC236}">
                <a16:creationId xmlns:a16="http://schemas.microsoft.com/office/drawing/2014/main" id="{EE8FC6DD-7289-2BF0-FCA1-5CADD6BF5941}"/>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74" name="Graphic 73" descr="Dumbbell outline">
            <a:extLst>
              <a:ext uri="{FF2B5EF4-FFF2-40B4-BE49-F238E27FC236}">
                <a16:creationId xmlns:a16="http://schemas.microsoft.com/office/drawing/2014/main" id="{B937C98B-C413-3993-A091-1F0F8D7CFCF5}"/>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sp>
        <p:nvSpPr>
          <p:cNvPr id="8" name="TextBox 7">
            <a:extLst>
              <a:ext uri="{FF2B5EF4-FFF2-40B4-BE49-F238E27FC236}">
                <a16:creationId xmlns:a16="http://schemas.microsoft.com/office/drawing/2014/main" id="{D86924EC-9038-078A-84AF-09DFC5D1A8C3}"/>
              </a:ext>
            </a:extLst>
          </p:cNvPr>
          <p:cNvSpPr txBox="1"/>
          <p:nvPr/>
        </p:nvSpPr>
        <p:spPr>
          <a:xfrm>
            <a:off x="4412029" y="6060493"/>
            <a:ext cx="2149948"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pic>
        <p:nvPicPr>
          <p:cNvPr id="4" name="Picture 3">
            <a:extLst>
              <a:ext uri="{FF2B5EF4-FFF2-40B4-BE49-F238E27FC236}">
                <a16:creationId xmlns:a16="http://schemas.microsoft.com/office/drawing/2014/main" id="{27919E24-94EA-7D8E-A043-CA87E389B8BD}"/>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1426" y="3299164"/>
            <a:ext cx="4293015" cy="3062673"/>
          </a:xfrm>
          <a:prstGeom prst="rect">
            <a:avLst/>
          </a:prstGeom>
        </p:spPr>
      </p:pic>
      <p:pic>
        <p:nvPicPr>
          <p:cNvPr id="13" name="Picture 12">
            <a:extLst>
              <a:ext uri="{FF2B5EF4-FFF2-40B4-BE49-F238E27FC236}">
                <a16:creationId xmlns:a16="http://schemas.microsoft.com/office/drawing/2014/main" id="{6937BF60-92CA-1601-BB02-33200DF4C6A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4684" y="5193512"/>
            <a:ext cx="1206562" cy="482625"/>
          </a:xfrm>
          <a:prstGeom prst="rect">
            <a:avLst/>
          </a:prstGeom>
        </p:spPr>
      </p:pic>
    </p:spTree>
    <p:extLst>
      <p:ext uri="{BB962C8B-B14F-4D97-AF65-F5344CB8AC3E}">
        <p14:creationId xmlns:p14="http://schemas.microsoft.com/office/powerpoint/2010/main" val="23604725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9517B-26D9-F055-25E8-5BF1FCF463C1}"/>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CB13E0A5-553E-92BE-CD0B-9590596A2964}"/>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CB13E0A5-553E-92BE-CD0B-9590596A296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27B5D838-DB07-0CD4-FC7D-AEEA5D273FF0}"/>
              </a:ext>
            </a:extLst>
          </p:cNvPr>
          <p:cNvGraphicFramePr>
            <a:graphicFrameLocks noGrp="1"/>
          </p:cNvGraphicFramePr>
          <p:nvPr>
            <p:extLst>
              <p:ext uri="{D42A27DB-BD31-4B8C-83A1-F6EECF244321}">
                <p14:modId xmlns:p14="http://schemas.microsoft.com/office/powerpoint/2010/main" val="2054228001"/>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$350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$375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$6,000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sp>
        <p:nvSpPr>
          <p:cNvPr id="31" name="TextBox 30">
            <a:extLst>
              <a:ext uri="{FF2B5EF4-FFF2-40B4-BE49-F238E27FC236}">
                <a16:creationId xmlns:a16="http://schemas.microsoft.com/office/drawing/2014/main" id="{B3AA6D63-3C11-79D8-1DAA-0BDA485F88A0}"/>
              </a:ext>
            </a:extLst>
          </p:cNvPr>
          <p:cNvSpPr txBox="1"/>
          <p:nvPr/>
        </p:nvSpPr>
        <p:spPr>
          <a:xfrm>
            <a:off x="4430909" y="5176243"/>
            <a:ext cx="2832826" cy="430887"/>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BC9917C1-888C-0A1F-C7AA-83885D9922C6}"/>
              </a:ext>
            </a:extLst>
          </p:cNvPr>
          <p:cNvSpPr txBox="1"/>
          <p:nvPr/>
        </p:nvSpPr>
        <p:spPr>
          <a:xfrm>
            <a:off x="7374487" y="5177970"/>
            <a:ext cx="2832827" cy="430887"/>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a:t>
            </a:r>
            <a:endParaRPr lang="en-US" sz="110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16BA673D-04C6-DE85-B6DD-3E07B75E04F7}"/>
              </a:ext>
            </a:extLst>
          </p:cNvPr>
          <p:cNvGraphicFramePr>
            <a:graphicFrameLocks noGrp="1"/>
          </p:cNvGraphicFramePr>
          <p:nvPr>
            <p:extLst>
              <p:ext uri="{D42A27DB-BD31-4B8C-83A1-F6EECF244321}">
                <p14:modId xmlns:p14="http://schemas.microsoft.com/office/powerpoint/2010/main" val="3965332923"/>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p>
                    <a:p>
                      <a:pPr algn="ct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$600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34D2388F-88EA-63B0-C9FA-039B3812E9FA}"/>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82C25AC5-E259-9497-1695-3958332F98FB}"/>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DEE48952-7593-CE90-998A-B0CF2C3D4E35}"/>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30</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26DB0768-6DA0-3EF7-147D-5B1934106C2A}"/>
              </a:ext>
            </a:extLst>
          </p:cNvPr>
          <p:cNvSpPr/>
          <p:nvPr/>
        </p:nvSpPr>
        <p:spPr>
          <a:xfrm rot="-10800000">
            <a:off x="-67886" y="6432759"/>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B1BB4DF0-CBDC-1DF0-2EAB-2444BAEC7A9F}"/>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0571ACDF-8E56-64B8-69FB-3F2573EF8CB7}"/>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3" name="TextBox 52">
            <a:extLst>
              <a:ext uri="{FF2B5EF4-FFF2-40B4-BE49-F238E27FC236}">
                <a16:creationId xmlns:a16="http://schemas.microsoft.com/office/drawing/2014/main" id="{02C5CD4B-38DC-DCB6-445A-DFC6442FB375}"/>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BB2123E7-0850-E5F5-D8B8-F938889FC886}"/>
              </a:ext>
            </a:extLst>
          </p:cNvPr>
          <p:cNvSpPr txBox="1"/>
          <p:nvPr/>
        </p:nvSpPr>
        <p:spPr>
          <a:xfrm>
            <a:off x="714703" y="701301"/>
            <a:ext cx="3296188"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Prime Value</a:t>
            </a:r>
          </a:p>
        </p:txBody>
      </p:sp>
      <p:sp>
        <p:nvSpPr>
          <p:cNvPr id="7" name="TextBox 6">
            <a:extLst>
              <a:ext uri="{FF2B5EF4-FFF2-40B4-BE49-F238E27FC236}">
                <a16:creationId xmlns:a16="http://schemas.microsoft.com/office/drawing/2014/main" id="{F34F1AB9-31EF-214E-28EE-8648AF1BB178}"/>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BC3600B9-39AC-9C41-5290-34AB21F3AED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B7676F5A-2471-9333-104D-D2297E16B219}"/>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37159CD7-A77E-ED03-A6BD-A5E9B042266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DBBE1A19-EFE2-4311-9B58-EB88F07749C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5BC93C02-1DF8-7726-5413-4E2DA31811A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49A3EBF7-FA12-F968-505E-A8497FBE0FAE}"/>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$39.30 – $48.00</a:t>
            </a:r>
          </a:p>
        </p:txBody>
      </p:sp>
      <p:sp>
        <p:nvSpPr>
          <p:cNvPr id="25" name="Shape 10">
            <a:extLst>
              <a:ext uri="{FF2B5EF4-FFF2-40B4-BE49-F238E27FC236}">
                <a16:creationId xmlns:a16="http://schemas.microsoft.com/office/drawing/2014/main" id="{4E5A3539-0E57-896D-1682-A8BAB8D85C09}"/>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E1185D91-1B9B-6EB8-735A-D340E4A2E140}"/>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F3F345A5-1B75-2F71-0202-9F05B6E44FFC}"/>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3" name="TextBox 32">
            <a:extLst>
              <a:ext uri="{FF2B5EF4-FFF2-40B4-BE49-F238E27FC236}">
                <a16:creationId xmlns:a16="http://schemas.microsoft.com/office/drawing/2014/main" id="{2DCE6DD1-F863-5AC6-1986-2057D9FE0558}"/>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6" name="Shape 10">
            <a:extLst>
              <a:ext uri="{FF2B5EF4-FFF2-40B4-BE49-F238E27FC236}">
                <a16:creationId xmlns:a16="http://schemas.microsoft.com/office/drawing/2014/main" id="{E0609CA4-B9C0-054F-B568-2E3DD98C79A8}"/>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D5F183D3-BB05-CBD7-3369-CEE66D5C991C}"/>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12A7F766-01FB-2930-4200-AFFAEA6027A8}"/>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D8C9CBEA-54E7-4C5D-C28B-72D06B628276}"/>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DCC7C867-7F76-7D8A-4F7D-9C78F438079C}"/>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7478A99B-5E76-49F2-BACE-CC158EB6174F}"/>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68679076-A4DF-D0EC-1255-F091431197C7}"/>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ABE50A28-4997-710A-0D67-BBCD3B8B0AA3}"/>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A739EA85-964D-A788-59C5-FB209CCD0056}"/>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647A6D95-3229-3FC5-4BD0-F280145DD4C0}"/>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55A210A3-CBF4-791C-F9E7-67758599BF2D}"/>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pic>
        <p:nvPicPr>
          <p:cNvPr id="66" name="Graphic 65">
            <a:extLst>
              <a:ext uri="{FF2B5EF4-FFF2-40B4-BE49-F238E27FC236}">
                <a16:creationId xmlns:a16="http://schemas.microsoft.com/office/drawing/2014/main" id="{DD2B96B4-D349-7664-7EDC-2A5D9DB74FD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67" name="Graphic 66">
            <a:extLst>
              <a:ext uri="{FF2B5EF4-FFF2-40B4-BE49-F238E27FC236}">
                <a16:creationId xmlns:a16="http://schemas.microsoft.com/office/drawing/2014/main" id="{FB2FACE4-0FD6-4801-4056-BDB208C138B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425786" y="4860025"/>
            <a:ext cx="355954" cy="206079"/>
          </a:xfrm>
          <a:prstGeom prst="rect">
            <a:avLst/>
          </a:prstGeom>
        </p:spPr>
      </p:pic>
      <p:sp>
        <p:nvSpPr>
          <p:cNvPr id="8" name="TextBox 7">
            <a:extLst>
              <a:ext uri="{FF2B5EF4-FFF2-40B4-BE49-F238E27FC236}">
                <a16:creationId xmlns:a16="http://schemas.microsoft.com/office/drawing/2014/main" id="{6FC8D396-1A0F-4F5A-CDA8-F1999CBEB608}"/>
              </a:ext>
            </a:extLst>
          </p:cNvPr>
          <p:cNvSpPr txBox="1"/>
          <p:nvPr/>
        </p:nvSpPr>
        <p:spPr>
          <a:xfrm>
            <a:off x="4412029" y="5973682"/>
            <a:ext cx="2149948" cy="207749"/>
          </a:xfrm>
          <a:prstGeom prst="rect">
            <a:avLst/>
          </a:prstGeom>
          <a:noFill/>
        </p:spPr>
        <p:txBody>
          <a:bodyPr wrap="none" rtlCol="0">
            <a:spAutoFit/>
          </a:bodyPr>
          <a:lstStyle/>
          <a:p>
            <a:pPr algn="l"/>
            <a:r>
              <a:rPr lang="en-US" sz="750" dirty="0">
                <a:solidFill>
                  <a:srgbClr val="202830"/>
                </a:solidFill>
                <a:latin typeface="Arial" panose="020B0604020202020204" pitchFamily="34" charset="0"/>
                <a:cs typeface="Arial" panose="020B0604020202020204" pitchFamily="34" charset="0"/>
              </a:rPr>
              <a:t>† Optional enhanced buy-up benefits available</a:t>
            </a:r>
          </a:p>
        </p:txBody>
      </p:sp>
      <p:sp>
        <p:nvSpPr>
          <p:cNvPr id="4" name="Rectangle 3">
            <a:extLst>
              <a:ext uri="{FF2B5EF4-FFF2-40B4-BE49-F238E27FC236}">
                <a16:creationId xmlns:a16="http://schemas.microsoft.com/office/drawing/2014/main" id="{8D3BD921-5AA7-6C45-B9B6-5790D8E59EAA}"/>
              </a:ext>
            </a:extLst>
          </p:cNvPr>
          <p:cNvSpPr/>
          <p:nvPr/>
        </p:nvSpPr>
        <p:spPr>
          <a:xfrm>
            <a:off x="269327" y="5215204"/>
            <a:ext cx="1472474" cy="546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7EB2E9F8-AC40-E43B-A356-122EF407594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640" y="3426342"/>
            <a:ext cx="4114742" cy="2935491"/>
          </a:xfrm>
          <a:prstGeom prst="rect">
            <a:avLst/>
          </a:prstGeom>
        </p:spPr>
      </p:pic>
      <p:pic>
        <p:nvPicPr>
          <p:cNvPr id="20" name="Picture 19">
            <a:extLst>
              <a:ext uri="{FF2B5EF4-FFF2-40B4-BE49-F238E27FC236}">
                <a16:creationId xmlns:a16="http://schemas.microsoft.com/office/drawing/2014/main" id="{71241A90-BFBE-0ACB-9881-B540CE1C1C1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59459" y="5249078"/>
            <a:ext cx="1206562" cy="482625"/>
          </a:xfrm>
          <a:prstGeom prst="rect">
            <a:avLst/>
          </a:prstGeom>
        </p:spPr>
      </p:pic>
    </p:spTree>
    <p:extLst>
      <p:ext uri="{BB962C8B-B14F-4D97-AF65-F5344CB8AC3E}">
        <p14:creationId xmlns:p14="http://schemas.microsoft.com/office/powerpoint/2010/main" val="25832966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375D5-F55E-AB91-7A16-FD1BA33F2038}"/>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A1C8D4F3-7192-5CD5-C7BD-95304BC7EF0E}"/>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9" imgH="360" progId="TCLayout.ActiveDocument.1">
                  <p:embed/>
                </p:oleObj>
              </mc:Choice>
              <mc:Fallback>
                <p:oleObj name="think-cell Slide" r:id="rId4" imgW="359" imgH="360" progId="TCLayout.ActiveDocument.1">
                  <p:embed/>
                  <p:pic>
                    <p:nvPicPr>
                      <p:cNvPr id="6" name="think-cell data - do not delete" hidden="1">
                        <a:extLst>
                          <a:ext uri="{FF2B5EF4-FFF2-40B4-BE49-F238E27FC236}">
                            <a16:creationId xmlns:a16="http://schemas.microsoft.com/office/drawing/2014/main" id="{A1C8D4F3-7192-5CD5-C7BD-95304BC7EF0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D8B65A36-D735-6424-4854-C1806F0E2122}"/>
              </a:ext>
            </a:extLst>
          </p:cNvPr>
          <p:cNvGraphicFramePr>
            <a:graphicFrameLocks noGrp="1"/>
          </p:cNvGraphicFramePr>
          <p:nvPr>
            <p:extLst>
              <p:ext uri="{D42A27DB-BD31-4B8C-83A1-F6EECF244321}">
                <p14:modId xmlns:p14="http://schemas.microsoft.com/office/powerpoint/2010/main" val="3771490515"/>
              </p:ext>
            </p:extLst>
          </p:nvPr>
        </p:nvGraphicFramePr>
        <p:xfrm>
          <a:off x="4390805" y="1367794"/>
          <a:ext cx="3191643" cy="2360576"/>
        </p:xfrm>
        <a:graphic>
          <a:graphicData uri="http://schemas.openxmlformats.org/drawingml/2006/table">
            <a:tbl>
              <a:tblPr firstRow="1" bandRow="1">
                <a:tableStyleId>{2D5ABB26-0587-4C30-8999-92F81FD0307C}</a:tableStyleId>
              </a:tblPr>
              <a:tblGrid>
                <a:gridCol w="2427844">
                  <a:extLst>
                    <a:ext uri="{9D8B030D-6E8A-4147-A177-3AD203B41FA5}">
                      <a16:colId xmlns:a16="http://schemas.microsoft.com/office/drawing/2014/main" val="3350052837"/>
                    </a:ext>
                  </a:extLst>
                </a:gridCol>
                <a:gridCol w="763799">
                  <a:extLst>
                    <a:ext uri="{9D8B030D-6E8A-4147-A177-3AD203B41FA5}">
                      <a16:colId xmlns:a16="http://schemas.microsoft.com/office/drawing/2014/main" val="2777388432"/>
                    </a:ext>
                  </a:extLst>
                </a:gridCol>
              </a:tblGrid>
              <a:tr h="393974">
                <a:tc>
                  <a:txBody>
                    <a:bodyPr/>
                    <a:lstStyle/>
                    <a:p>
                      <a:r>
                        <a:rPr lang="en-US" sz="1000" b="1" dirty="0">
                          <a:solidFill>
                            <a:srgbClr val="0085C9"/>
                          </a:solidFill>
                          <a:latin typeface="Arial" panose="020B0604020202020204" pitchFamily="34" charset="0"/>
                          <a:cs typeface="Arial" panose="020B0604020202020204" pitchFamily="34" charset="0"/>
                        </a:rPr>
                        <a:t>Specialist Office Visit</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73928016"/>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Urgent Care Copay</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$45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008331"/>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Emergency Room</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$130</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95005219"/>
                  </a:ext>
                </a:extLst>
              </a:tr>
              <a:tr h="393974">
                <a:tc>
                  <a:txBody>
                    <a:bodyPr/>
                    <a:lstStyle/>
                    <a:p>
                      <a:r>
                        <a:rPr lang="en-US" sz="1000" b="1" dirty="0">
                          <a:solidFill>
                            <a:srgbClr val="0085C9"/>
                          </a:solidFill>
                          <a:latin typeface="Arial" panose="020B0604020202020204" pitchFamily="34" charset="0"/>
                          <a:cs typeface="Arial" panose="020B0604020202020204" pitchFamily="34" charset="0"/>
                        </a:rPr>
                        <a:t>Inpatient Hospital (days 1-7)</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$325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32974419"/>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Outpatient &amp; Diagnostic Services</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$0 - $225</a:t>
                      </a:r>
                    </a:p>
                  </a:txBody>
                  <a:tcPr anchor="ctr">
                    <a:lnL>
                      <a:noFill/>
                    </a:lnL>
                    <a:lnR>
                      <a:noFill/>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90007493"/>
                  </a:ext>
                </a:extLst>
              </a:tr>
              <a:tr h="392340">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000" b="1" dirty="0">
                          <a:solidFill>
                            <a:srgbClr val="0085C9"/>
                          </a:solidFill>
                          <a:latin typeface="Arial" panose="020B0604020202020204" pitchFamily="34" charset="0"/>
                          <a:cs typeface="Arial" panose="020B0604020202020204" pitchFamily="34" charset="0"/>
                        </a:rPr>
                        <a:t>Maximum Out Of Pocket</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US" sz="1000" b="0" dirty="0">
                          <a:solidFill>
                            <a:schemeClr val="tx1"/>
                          </a:solidFill>
                          <a:latin typeface="Arial" panose="020B0604020202020204" pitchFamily="34" charset="0"/>
                          <a:cs typeface="Arial" panose="020B0604020202020204" pitchFamily="34" charset="0"/>
                        </a:rPr>
                        <a:t>$4,800</a:t>
                      </a:r>
                    </a:p>
                  </a:txBody>
                  <a:tcPr anchor="ctr">
                    <a:lnL>
                      <a:noFill/>
                    </a:lnL>
                    <a:lnR>
                      <a:noFill/>
                    </a:lnR>
                    <a:lnT w="5715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62603808"/>
                  </a:ext>
                </a:extLst>
              </a:tr>
            </a:tbl>
          </a:graphicData>
        </a:graphic>
      </p:graphicFrame>
      <p:graphicFrame>
        <p:nvGraphicFramePr>
          <p:cNvPr id="5" name="Table 4">
            <a:extLst>
              <a:ext uri="{FF2B5EF4-FFF2-40B4-BE49-F238E27FC236}">
                <a16:creationId xmlns:a16="http://schemas.microsoft.com/office/drawing/2014/main" id="{1DB8BCDD-C551-74CD-9052-89A2F669BE5E}"/>
              </a:ext>
            </a:extLst>
          </p:cNvPr>
          <p:cNvGraphicFramePr>
            <a:graphicFrameLocks noGrp="1"/>
          </p:cNvGraphicFramePr>
          <p:nvPr>
            <p:extLst>
              <p:ext uri="{D42A27DB-BD31-4B8C-83A1-F6EECF244321}">
                <p14:modId xmlns:p14="http://schemas.microsoft.com/office/powerpoint/2010/main" val="208825901"/>
              </p:ext>
            </p:extLst>
          </p:nvPr>
        </p:nvGraphicFramePr>
        <p:xfrm>
          <a:off x="8155955" y="1570174"/>
          <a:ext cx="3318348" cy="2409523"/>
        </p:xfrm>
        <a:graphic>
          <a:graphicData uri="http://schemas.openxmlformats.org/drawingml/2006/table">
            <a:tbl>
              <a:tblPr firstRow="1" bandRow="1">
                <a:tableStyleId>{2D5ABB26-0587-4C30-8999-92F81FD0307C}</a:tableStyleId>
              </a:tblPr>
              <a:tblGrid>
                <a:gridCol w="1391939">
                  <a:extLst>
                    <a:ext uri="{9D8B030D-6E8A-4147-A177-3AD203B41FA5}">
                      <a16:colId xmlns:a16="http://schemas.microsoft.com/office/drawing/2014/main" val="1671274924"/>
                    </a:ext>
                  </a:extLst>
                </a:gridCol>
                <a:gridCol w="1926409">
                  <a:extLst>
                    <a:ext uri="{9D8B030D-6E8A-4147-A177-3AD203B41FA5}">
                      <a16:colId xmlns:a16="http://schemas.microsoft.com/office/drawing/2014/main" val="1835145552"/>
                    </a:ext>
                  </a:extLst>
                </a:gridCol>
              </a:tblGrid>
              <a:tr h="625694">
                <a:tc>
                  <a:txBody>
                    <a:bodyPr/>
                    <a:lstStyle/>
                    <a:p>
                      <a:r>
                        <a:rPr lang="en-US" sz="1000" b="1" dirty="0">
                          <a:solidFill>
                            <a:srgbClr val="0085C9"/>
                          </a:solidFill>
                          <a:latin typeface="Arial" panose="020B0604020202020204" pitchFamily="34" charset="0"/>
                          <a:cs typeface="Arial" panose="020B0604020202020204" pitchFamily="34" charset="0"/>
                        </a:rPr>
                        <a:t>Tier 1 (Preferred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2630545286"/>
                  </a:ext>
                </a:extLst>
              </a:tr>
              <a:tr h="599606">
                <a:tc>
                  <a:txBody>
                    <a:bodyPr/>
                    <a:lstStyle/>
                    <a:p>
                      <a:r>
                        <a:rPr lang="en-US" sz="1000" b="1" dirty="0">
                          <a:solidFill>
                            <a:srgbClr val="0085C9"/>
                          </a:solidFill>
                          <a:latin typeface="Arial" panose="020B0604020202020204" pitchFamily="34" charset="0"/>
                          <a:cs typeface="Arial" panose="020B0604020202020204" pitchFamily="34" charset="0"/>
                        </a:rPr>
                        <a:t>Tier 2 (Generic)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$0</a:t>
                      </a:r>
                    </a:p>
                  </a:txBody>
                  <a:tcPr anchor="ctr">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3118333065"/>
                  </a:ext>
                </a:extLst>
              </a:tr>
              <a:tr h="614597">
                <a:tc>
                  <a:txBody>
                    <a:bodyPr/>
                    <a:lstStyle/>
                    <a:p>
                      <a:r>
                        <a:rPr lang="en-US" sz="1000" b="1" dirty="0">
                          <a:solidFill>
                            <a:srgbClr val="0085C9"/>
                          </a:solidFill>
                          <a:latin typeface="Arial" panose="020B0604020202020204" pitchFamily="34" charset="0"/>
                          <a:cs typeface="Arial" panose="020B0604020202020204" pitchFamily="34" charset="0"/>
                        </a:rPr>
                        <a:t>Tier 3-5 Copay</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dirty="0">
                          <a:latin typeface="Arial" panose="020B0604020202020204" pitchFamily="34" charset="0"/>
                          <a:cs typeface="Arial" panose="020B0604020202020204" pitchFamily="34" charset="0"/>
                        </a:rPr>
                        <a:t>Subject to deductible </a:t>
                      </a:r>
                    </a:p>
                    <a:p>
                      <a:pPr algn="ctr"/>
                      <a:r>
                        <a:rPr lang="en-US" sz="1000" dirty="0">
                          <a:latin typeface="Arial" panose="020B0604020202020204" pitchFamily="34" charset="0"/>
                          <a:cs typeface="Arial" panose="020B0604020202020204" pitchFamily="34" charset="0"/>
                        </a:rPr>
                        <a:t>and coinsurance</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229504822"/>
                  </a:ext>
                </a:extLst>
              </a:tr>
              <a:tr h="569626">
                <a:tc>
                  <a:txBody>
                    <a:bodyPr/>
                    <a:lstStyle/>
                    <a:p>
                      <a:r>
                        <a:rPr lang="en-US" sz="1000" b="1" dirty="0">
                          <a:solidFill>
                            <a:srgbClr val="0085C9"/>
                          </a:solidFill>
                          <a:latin typeface="Arial" panose="020B0604020202020204" pitchFamily="34" charset="0"/>
                          <a:cs typeface="Arial" panose="020B0604020202020204" pitchFamily="34" charset="0"/>
                        </a:rPr>
                        <a:t>Deductible</a:t>
                      </a:r>
                    </a:p>
                  </a:txBody>
                  <a:tcPr anchor="ctr">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tc>
                  <a:txBody>
                    <a:bodyPr/>
                    <a:lstStyle/>
                    <a:p>
                      <a:pPr algn="ctr"/>
                      <a:r>
                        <a:rPr lang="en-US" sz="1000" b="1" dirty="0">
                          <a:latin typeface="Arial" panose="020B0604020202020204" pitchFamily="34" charset="0"/>
                          <a:cs typeface="Arial" panose="020B0604020202020204" pitchFamily="34" charset="0"/>
                        </a:rPr>
                        <a:t>$100 </a:t>
                      </a:r>
                      <a:r>
                        <a:rPr lang="en-US" sz="1000" dirty="0">
                          <a:latin typeface="Arial" panose="020B0604020202020204" pitchFamily="34" charset="0"/>
                          <a:cs typeface="Arial" panose="020B0604020202020204" pitchFamily="34" charset="0"/>
                        </a:rPr>
                        <a:t>(Tier 3-5)</a:t>
                      </a:r>
                    </a:p>
                  </a:txBody>
                  <a:tcPr anchor="ctr">
                    <a:lnL w="57150"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178344976"/>
                  </a:ext>
                </a:extLst>
              </a:tr>
            </a:tbl>
          </a:graphicData>
        </a:graphic>
      </p:graphicFrame>
      <p:sp>
        <p:nvSpPr>
          <p:cNvPr id="43" name="Shape 5">
            <a:extLst>
              <a:ext uri="{FF2B5EF4-FFF2-40B4-BE49-F238E27FC236}">
                <a16:creationId xmlns:a16="http://schemas.microsoft.com/office/drawing/2014/main" id="{5E4EBE60-E5D1-4D02-5BE5-807B95F00941}"/>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4" name="Text 8">
            <a:extLst>
              <a:ext uri="{FF2B5EF4-FFF2-40B4-BE49-F238E27FC236}">
                <a16:creationId xmlns:a16="http://schemas.microsoft.com/office/drawing/2014/main" id="{B60BBFF2-5179-D498-F19D-D68FBB90C389}"/>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48" name="Slide Number Placeholder 42">
            <a:extLst>
              <a:ext uri="{FF2B5EF4-FFF2-40B4-BE49-F238E27FC236}">
                <a16:creationId xmlns:a16="http://schemas.microsoft.com/office/drawing/2014/main" id="{C0211347-48A7-CB0B-E0F8-0040A2D15867}"/>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31</a:t>
            </a:fld>
            <a:endParaRPr lang="en-US" sz="600" dirty="0">
              <a:solidFill>
                <a:schemeClr val="tx1"/>
              </a:solidFill>
              <a:latin typeface="Arial" panose="020B0604020202020204" pitchFamily="34" charset="0"/>
              <a:cs typeface="Arial" panose="020B0604020202020204" pitchFamily="34" charset="0"/>
            </a:endParaRPr>
          </a:p>
        </p:txBody>
      </p:sp>
      <p:sp>
        <p:nvSpPr>
          <p:cNvPr id="49" name="Shape 5">
            <a:extLst>
              <a:ext uri="{FF2B5EF4-FFF2-40B4-BE49-F238E27FC236}">
                <a16:creationId xmlns:a16="http://schemas.microsoft.com/office/drawing/2014/main" id="{331E5220-F591-9B79-EB07-229661280623}"/>
              </a:ext>
            </a:extLst>
          </p:cNvPr>
          <p:cNvSpPr/>
          <p:nvPr/>
        </p:nvSpPr>
        <p:spPr>
          <a:xfrm rot="-10800000">
            <a:off x="-67886" y="6432759"/>
            <a:ext cx="11653344" cy="0"/>
          </a:xfrm>
          <a:prstGeom prst="line">
            <a:avLst/>
          </a:prstGeom>
          <a:noFill/>
          <a:ln w="3501">
            <a:solidFill>
              <a:srgbClr val="0A0A0A">
                <a:alpha val="50000"/>
              </a:srgbClr>
            </a:solidFill>
            <a:prstDash val="solid"/>
          </a:ln>
        </p:spPr>
        <p:txBody>
          <a:bodyPr/>
          <a:lstStyle/>
          <a:p>
            <a:endParaRPr lang="en-US" dirty="0"/>
          </a:p>
        </p:txBody>
      </p:sp>
      <p:sp>
        <p:nvSpPr>
          <p:cNvPr id="50" name="Text 8">
            <a:extLst>
              <a:ext uri="{FF2B5EF4-FFF2-40B4-BE49-F238E27FC236}">
                <a16:creationId xmlns:a16="http://schemas.microsoft.com/office/drawing/2014/main" id="{6B402552-7EB2-1093-2F4D-50084F9D0E88}"/>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51" name="TextBox 50">
            <a:extLst>
              <a:ext uri="{FF2B5EF4-FFF2-40B4-BE49-F238E27FC236}">
                <a16:creationId xmlns:a16="http://schemas.microsoft.com/office/drawing/2014/main" id="{73C905B2-5E9B-BB5C-08AB-D5A9F14B9583}"/>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56" name="TextBox 55">
            <a:extLst>
              <a:ext uri="{FF2B5EF4-FFF2-40B4-BE49-F238E27FC236}">
                <a16:creationId xmlns:a16="http://schemas.microsoft.com/office/drawing/2014/main" id="{746DD7B3-82E8-A4B9-5D41-740FF374ABC3}"/>
              </a:ext>
            </a:extLst>
          </p:cNvPr>
          <p:cNvSpPr txBox="1"/>
          <p:nvPr/>
        </p:nvSpPr>
        <p:spPr>
          <a:xfrm>
            <a:off x="714703" y="701301"/>
            <a:ext cx="3296188"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85C9"/>
                </a:solidFill>
                <a:latin typeface="Arial"/>
              </a:rPr>
              <a:t>ConnectedCare</a:t>
            </a:r>
          </a:p>
        </p:txBody>
      </p:sp>
      <p:sp>
        <p:nvSpPr>
          <p:cNvPr id="7" name="TextBox 6">
            <a:extLst>
              <a:ext uri="{FF2B5EF4-FFF2-40B4-BE49-F238E27FC236}">
                <a16:creationId xmlns:a16="http://schemas.microsoft.com/office/drawing/2014/main" id="{6F1D1FB2-D0E0-5DDA-08C6-EA9A18B7B1F0}"/>
              </a:ext>
            </a:extLst>
          </p:cNvPr>
          <p:cNvSpPr txBox="1"/>
          <p:nvPr/>
        </p:nvSpPr>
        <p:spPr>
          <a:xfrm>
            <a:off x="9743567" y="973274"/>
            <a:ext cx="2061620" cy="261610"/>
          </a:xfrm>
          <a:prstGeom prst="rect">
            <a:avLst/>
          </a:prstGeom>
          <a:noFill/>
        </p:spPr>
        <p:txBody>
          <a:bodyPr wrap="square" rtlCol="0">
            <a:spAutoFit/>
          </a:bodyPr>
          <a:lstStyle/>
          <a:p>
            <a:pPr algn="ctr"/>
            <a:r>
              <a:rPr lang="en-US" sz="1100" b="1" dirty="0">
                <a:solidFill>
                  <a:srgbClr val="0068A9"/>
                </a:solidFill>
                <a:latin typeface="Arial" panose="020B0604020202020204" pitchFamily="34" charset="0"/>
                <a:cs typeface="Arial" panose="020B0604020202020204" pitchFamily="34" charset="0"/>
              </a:rPr>
              <a:t>4.5 Star CMS Rating</a:t>
            </a:r>
          </a:p>
        </p:txBody>
      </p:sp>
      <p:pic>
        <p:nvPicPr>
          <p:cNvPr id="11" name="Graphic 10" descr="Star with solid fill">
            <a:extLst>
              <a:ext uri="{FF2B5EF4-FFF2-40B4-BE49-F238E27FC236}">
                <a16:creationId xmlns:a16="http://schemas.microsoft.com/office/drawing/2014/main" id="{A6382FBA-15CA-369F-EC4F-93E80BFA7FF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906369" y="723472"/>
            <a:ext cx="246316" cy="246316"/>
          </a:xfrm>
          <a:prstGeom prst="rect">
            <a:avLst/>
          </a:prstGeom>
        </p:spPr>
      </p:pic>
      <p:pic>
        <p:nvPicPr>
          <p:cNvPr id="12" name="Graphic 11" descr="Star with solid fill">
            <a:extLst>
              <a:ext uri="{FF2B5EF4-FFF2-40B4-BE49-F238E27FC236}">
                <a16:creationId xmlns:a16="http://schemas.microsoft.com/office/drawing/2014/main" id="{92B23AD0-C78A-91C6-65F0-A70270E79867}"/>
              </a:ext>
            </a:extLst>
          </p:cNvPr>
          <p:cNvPicPr>
            <a:picLocks noChangeAspect="1"/>
          </p:cNvPicPr>
          <p:nvPr/>
        </p:nvPicPr>
        <p:blipFill>
          <a:blip>
            <a:extLst>
              <a:ext uri="{96DAC541-7B7A-43D3-8B79-37D633B846F1}">
                <asvg:svgBlip xmlns:asvg="http://schemas.microsoft.com/office/drawing/2016/SVG/main" r:embed="rId6"/>
              </a:ext>
            </a:extLst>
          </a:blip>
          <a:srcRect r="50899"/>
          <a:stretch>
            <a:fillRect/>
          </a:stretch>
        </p:blipFill>
        <p:spPr>
          <a:xfrm>
            <a:off x="11140007" y="723473"/>
            <a:ext cx="123788" cy="252106"/>
          </a:xfrm>
          <a:prstGeom prst="rect">
            <a:avLst/>
          </a:prstGeom>
        </p:spPr>
      </p:pic>
      <p:pic>
        <p:nvPicPr>
          <p:cNvPr id="15" name="Graphic 14" descr="Star with solid fill">
            <a:extLst>
              <a:ext uri="{FF2B5EF4-FFF2-40B4-BE49-F238E27FC236}">
                <a16:creationId xmlns:a16="http://schemas.microsoft.com/office/drawing/2014/main" id="{5AC61E90-C17E-5FC8-D799-33A0B7F48E1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675460" y="723472"/>
            <a:ext cx="246316" cy="246316"/>
          </a:xfrm>
          <a:prstGeom prst="rect">
            <a:avLst/>
          </a:prstGeom>
        </p:spPr>
      </p:pic>
      <p:pic>
        <p:nvPicPr>
          <p:cNvPr id="28" name="Graphic 27" descr="Star with solid fill">
            <a:extLst>
              <a:ext uri="{FF2B5EF4-FFF2-40B4-BE49-F238E27FC236}">
                <a16:creationId xmlns:a16="http://schemas.microsoft.com/office/drawing/2014/main" id="{BE3E5224-5430-7F61-8F90-80D316019F5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9932" y="723472"/>
            <a:ext cx="246316" cy="246316"/>
          </a:xfrm>
          <a:prstGeom prst="rect">
            <a:avLst/>
          </a:prstGeom>
        </p:spPr>
      </p:pic>
      <p:pic>
        <p:nvPicPr>
          <p:cNvPr id="29" name="Graphic 28" descr="Star with solid fill">
            <a:extLst>
              <a:ext uri="{FF2B5EF4-FFF2-40B4-BE49-F238E27FC236}">
                <a16:creationId xmlns:a16="http://schemas.microsoft.com/office/drawing/2014/main" id="{B0472AA1-DD06-14DF-33CE-29CFB93CBDB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209023" y="723472"/>
            <a:ext cx="246316" cy="246316"/>
          </a:xfrm>
          <a:prstGeom prst="rect">
            <a:avLst/>
          </a:prstGeom>
        </p:spPr>
      </p:pic>
      <p:sp>
        <p:nvSpPr>
          <p:cNvPr id="23" name="TextBox 22">
            <a:extLst>
              <a:ext uri="{FF2B5EF4-FFF2-40B4-BE49-F238E27FC236}">
                <a16:creationId xmlns:a16="http://schemas.microsoft.com/office/drawing/2014/main" id="{2EC01CA1-769D-A68C-9225-52E74B7760F2}"/>
              </a:ext>
            </a:extLst>
          </p:cNvPr>
          <p:cNvSpPr txBox="1"/>
          <p:nvPr/>
        </p:nvSpPr>
        <p:spPr>
          <a:xfrm>
            <a:off x="962740" y="1375501"/>
            <a:ext cx="2551946" cy="72542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Premium</a:t>
            </a:r>
          </a:p>
          <a:p>
            <a:pPr marR="0" lvl="0" defTabSz="914400" eaLnBrk="1" fontAlgn="auto" latinLnBrk="0" hangingPunct="1">
              <a:lnSpc>
                <a:spcPct val="100000"/>
              </a:lnSpc>
              <a:spcBef>
                <a:spcPts val="0"/>
              </a:spcBef>
              <a:spcAft>
                <a:spcPts val="0"/>
              </a:spcAft>
              <a:buClrTx/>
              <a:buSzTx/>
              <a:tabLst/>
              <a:defRPr/>
            </a:pPr>
            <a:r>
              <a:rPr lang="en-US" b="1" dirty="0">
                <a:solidFill>
                  <a:srgbClr val="1882C5"/>
                </a:solidFill>
                <a:latin typeface="Arial"/>
              </a:rPr>
              <a:t>$50</a:t>
            </a:r>
          </a:p>
        </p:txBody>
      </p:sp>
      <p:sp>
        <p:nvSpPr>
          <p:cNvPr id="25" name="Shape 10">
            <a:extLst>
              <a:ext uri="{FF2B5EF4-FFF2-40B4-BE49-F238E27FC236}">
                <a16:creationId xmlns:a16="http://schemas.microsoft.com/office/drawing/2014/main" id="{E5693160-3C32-6890-78D8-13D328C46746}"/>
              </a:ext>
            </a:extLst>
          </p:cNvPr>
          <p:cNvSpPr/>
          <p:nvPr/>
        </p:nvSpPr>
        <p:spPr>
          <a:xfrm rot="5400000">
            <a:off x="556036" y="1592241"/>
            <a:ext cx="457200" cy="45719"/>
          </a:xfrm>
          <a:prstGeom prst="roundRect">
            <a:avLst/>
          </a:prstGeom>
          <a:solidFill>
            <a:srgbClr val="C3A77A"/>
          </a:solidFill>
          <a:ln/>
        </p:spPr>
        <p:txBody>
          <a:bodyPr/>
          <a:lstStyle/>
          <a:p>
            <a:endParaRPr lang="en-US" sz="1867" dirty="0"/>
          </a:p>
        </p:txBody>
      </p:sp>
      <p:sp>
        <p:nvSpPr>
          <p:cNvPr id="27" name="TextBox 26">
            <a:extLst>
              <a:ext uri="{FF2B5EF4-FFF2-40B4-BE49-F238E27FC236}">
                <a16:creationId xmlns:a16="http://schemas.microsoft.com/office/drawing/2014/main" id="{DE21AA49-FBE1-B29B-F982-8DF21815C285}"/>
              </a:ext>
            </a:extLst>
          </p:cNvPr>
          <p:cNvSpPr txBox="1"/>
          <p:nvPr/>
        </p:nvSpPr>
        <p:spPr>
          <a:xfrm>
            <a:off x="962740" y="2050960"/>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Deductible</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2" name="Shape 10">
            <a:extLst>
              <a:ext uri="{FF2B5EF4-FFF2-40B4-BE49-F238E27FC236}">
                <a16:creationId xmlns:a16="http://schemas.microsoft.com/office/drawing/2014/main" id="{C2A7F3D7-3605-FB07-F328-44BC425632B0}"/>
              </a:ext>
            </a:extLst>
          </p:cNvPr>
          <p:cNvSpPr/>
          <p:nvPr/>
        </p:nvSpPr>
        <p:spPr>
          <a:xfrm rot="5400000">
            <a:off x="556036" y="2267700"/>
            <a:ext cx="457200" cy="45719"/>
          </a:xfrm>
          <a:prstGeom prst="roundRect">
            <a:avLst/>
          </a:prstGeom>
          <a:solidFill>
            <a:srgbClr val="C3A77A"/>
          </a:solidFill>
          <a:ln/>
        </p:spPr>
        <p:txBody>
          <a:bodyPr/>
          <a:lstStyle/>
          <a:p>
            <a:endParaRPr lang="en-US" sz="1867" dirty="0"/>
          </a:p>
        </p:txBody>
      </p:sp>
      <p:sp>
        <p:nvSpPr>
          <p:cNvPr id="33" name="TextBox 32">
            <a:extLst>
              <a:ext uri="{FF2B5EF4-FFF2-40B4-BE49-F238E27FC236}">
                <a16:creationId xmlns:a16="http://schemas.microsoft.com/office/drawing/2014/main" id="{92E478CA-4D07-5C89-90A4-2976E282FFFE}"/>
              </a:ext>
            </a:extLst>
          </p:cNvPr>
          <p:cNvSpPr txBox="1"/>
          <p:nvPr/>
        </p:nvSpPr>
        <p:spPr>
          <a:xfrm>
            <a:off x="962740" y="2793298"/>
            <a:ext cx="1901764" cy="252001"/>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Primary Care </a:t>
            </a:r>
          </a:p>
          <a:p>
            <a:pPr marR="0" lvl="0" defTabSz="914400" eaLnBrk="1" fontAlgn="auto" latinLnBrk="0" hangingPunct="1">
              <a:lnSpc>
                <a:spcPct val="100000"/>
              </a:lnSpc>
              <a:spcBef>
                <a:spcPts val="0"/>
              </a:spcBef>
              <a:spcAft>
                <a:spcPts val="0"/>
              </a:spcAft>
              <a:buClrTx/>
              <a:buSzTx/>
              <a:tabLst/>
              <a:defRPr/>
            </a:pPr>
            <a:r>
              <a:rPr kumimoji="0" lang="en-US" b="1" i="0" u="none" strike="noStrike" kern="0" cap="none" spc="0" normalizeH="0" baseline="0" noProof="0" dirty="0">
                <a:ln>
                  <a:noFill/>
                </a:ln>
                <a:solidFill>
                  <a:srgbClr val="1882C5"/>
                </a:solidFill>
                <a:effectLst/>
                <a:uLnTx/>
                <a:uFillTx/>
                <a:latin typeface="Arial"/>
              </a:rPr>
              <a:t>$0</a:t>
            </a:r>
            <a:endParaRPr kumimoji="0" b="1" i="0" u="none" strike="noStrike" kern="0" cap="none" spc="0" normalizeH="0" baseline="0" noProof="0" dirty="0">
              <a:ln>
                <a:noFill/>
              </a:ln>
              <a:solidFill>
                <a:srgbClr val="1882C5"/>
              </a:solidFill>
              <a:effectLst/>
              <a:uLnTx/>
              <a:uFillTx/>
              <a:latin typeface="Arial"/>
            </a:endParaRPr>
          </a:p>
        </p:txBody>
      </p:sp>
      <p:sp>
        <p:nvSpPr>
          <p:cNvPr id="36" name="Shape 10">
            <a:extLst>
              <a:ext uri="{FF2B5EF4-FFF2-40B4-BE49-F238E27FC236}">
                <a16:creationId xmlns:a16="http://schemas.microsoft.com/office/drawing/2014/main" id="{DA403B5E-C920-4F46-E27A-D821596455DC}"/>
              </a:ext>
            </a:extLst>
          </p:cNvPr>
          <p:cNvSpPr/>
          <p:nvPr/>
        </p:nvSpPr>
        <p:spPr>
          <a:xfrm rot="5400000">
            <a:off x="556036" y="3010038"/>
            <a:ext cx="457200" cy="45719"/>
          </a:xfrm>
          <a:prstGeom prst="roundRect">
            <a:avLst/>
          </a:prstGeom>
          <a:solidFill>
            <a:srgbClr val="C3A77A"/>
          </a:solidFill>
          <a:ln/>
        </p:spPr>
        <p:txBody>
          <a:bodyPr/>
          <a:lstStyle/>
          <a:p>
            <a:endParaRPr lang="en-US" sz="1867" dirty="0"/>
          </a:p>
        </p:txBody>
      </p:sp>
      <p:sp>
        <p:nvSpPr>
          <p:cNvPr id="42" name="Shape 5">
            <a:extLst>
              <a:ext uri="{FF2B5EF4-FFF2-40B4-BE49-F238E27FC236}">
                <a16:creationId xmlns:a16="http://schemas.microsoft.com/office/drawing/2014/main" id="{3094B21C-1D61-7017-AAE5-9874956950FD}"/>
              </a:ext>
            </a:extLst>
          </p:cNvPr>
          <p:cNvSpPr/>
          <p:nvPr/>
        </p:nvSpPr>
        <p:spPr>
          <a:xfrm rot="-10800000">
            <a:off x="4455431" y="1745891"/>
            <a:ext cx="3063012" cy="0"/>
          </a:xfrm>
          <a:prstGeom prst="line">
            <a:avLst/>
          </a:prstGeom>
          <a:noFill/>
          <a:ln w="3501">
            <a:solidFill>
              <a:srgbClr val="0A0A0A">
                <a:alpha val="50000"/>
              </a:srgbClr>
            </a:solidFill>
            <a:prstDash val="solid"/>
          </a:ln>
        </p:spPr>
        <p:txBody>
          <a:bodyPr/>
          <a:lstStyle/>
          <a:p>
            <a:endParaRPr lang="en-US" dirty="0"/>
          </a:p>
        </p:txBody>
      </p:sp>
      <p:sp>
        <p:nvSpPr>
          <p:cNvPr id="46" name="Shape 5">
            <a:extLst>
              <a:ext uri="{FF2B5EF4-FFF2-40B4-BE49-F238E27FC236}">
                <a16:creationId xmlns:a16="http://schemas.microsoft.com/office/drawing/2014/main" id="{766CDBAE-2D31-D3D6-2F50-432A7132C9CA}"/>
              </a:ext>
            </a:extLst>
          </p:cNvPr>
          <p:cNvSpPr/>
          <p:nvPr/>
        </p:nvSpPr>
        <p:spPr>
          <a:xfrm rot="-10800000">
            <a:off x="4455431" y="2143457"/>
            <a:ext cx="3063012" cy="0"/>
          </a:xfrm>
          <a:prstGeom prst="line">
            <a:avLst/>
          </a:prstGeom>
          <a:noFill/>
          <a:ln w="3501">
            <a:solidFill>
              <a:srgbClr val="0A0A0A">
                <a:alpha val="50000"/>
              </a:srgbClr>
            </a:solidFill>
            <a:prstDash val="solid"/>
          </a:ln>
        </p:spPr>
        <p:txBody>
          <a:bodyPr/>
          <a:lstStyle/>
          <a:p>
            <a:endParaRPr lang="en-US" dirty="0"/>
          </a:p>
        </p:txBody>
      </p:sp>
      <p:sp>
        <p:nvSpPr>
          <p:cNvPr id="47" name="Shape 5">
            <a:extLst>
              <a:ext uri="{FF2B5EF4-FFF2-40B4-BE49-F238E27FC236}">
                <a16:creationId xmlns:a16="http://schemas.microsoft.com/office/drawing/2014/main" id="{D8EB22A8-5395-228A-EBCA-C9016E1AE469}"/>
              </a:ext>
            </a:extLst>
          </p:cNvPr>
          <p:cNvSpPr/>
          <p:nvPr/>
        </p:nvSpPr>
        <p:spPr>
          <a:xfrm rot="-10800000">
            <a:off x="4455431" y="2527771"/>
            <a:ext cx="3063012" cy="0"/>
          </a:xfrm>
          <a:prstGeom prst="line">
            <a:avLst/>
          </a:prstGeom>
          <a:noFill/>
          <a:ln w="3501">
            <a:solidFill>
              <a:srgbClr val="0A0A0A">
                <a:alpha val="50000"/>
              </a:srgbClr>
            </a:solidFill>
            <a:prstDash val="solid"/>
          </a:ln>
        </p:spPr>
        <p:txBody>
          <a:bodyPr/>
          <a:lstStyle/>
          <a:p>
            <a:endParaRPr lang="en-US" dirty="0"/>
          </a:p>
        </p:txBody>
      </p:sp>
      <p:sp>
        <p:nvSpPr>
          <p:cNvPr id="54" name="Shape 5">
            <a:extLst>
              <a:ext uri="{FF2B5EF4-FFF2-40B4-BE49-F238E27FC236}">
                <a16:creationId xmlns:a16="http://schemas.microsoft.com/office/drawing/2014/main" id="{FD4F70A6-F92F-0713-4D71-BD476556221C}"/>
              </a:ext>
            </a:extLst>
          </p:cNvPr>
          <p:cNvSpPr/>
          <p:nvPr/>
        </p:nvSpPr>
        <p:spPr>
          <a:xfrm rot="-10800000">
            <a:off x="4455431" y="2912084"/>
            <a:ext cx="3063012" cy="0"/>
          </a:xfrm>
          <a:prstGeom prst="line">
            <a:avLst/>
          </a:prstGeom>
          <a:noFill/>
          <a:ln w="3501">
            <a:solidFill>
              <a:srgbClr val="0A0A0A">
                <a:alpha val="50000"/>
              </a:srgbClr>
            </a:solidFill>
            <a:prstDash val="solid"/>
          </a:ln>
        </p:spPr>
        <p:txBody>
          <a:bodyPr/>
          <a:lstStyle/>
          <a:p>
            <a:endParaRPr lang="en-US" dirty="0"/>
          </a:p>
        </p:txBody>
      </p:sp>
      <p:sp>
        <p:nvSpPr>
          <p:cNvPr id="57" name="Shape 5">
            <a:extLst>
              <a:ext uri="{FF2B5EF4-FFF2-40B4-BE49-F238E27FC236}">
                <a16:creationId xmlns:a16="http://schemas.microsoft.com/office/drawing/2014/main" id="{08967F3C-EEEF-18D9-31A7-124F4B2AC39C}"/>
              </a:ext>
            </a:extLst>
          </p:cNvPr>
          <p:cNvSpPr/>
          <p:nvPr/>
        </p:nvSpPr>
        <p:spPr>
          <a:xfrm rot="-10800000">
            <a:off x="4455431" y="3322901"/>
            <a:ext cx="3063012" cy="0"/>
          </a:xfrm>
          <a:prstGeom prst="line">
            <a:avLst/>
          </a:prstGeom>
          <a:noFill/>
          <a:ln w="3501">
            <a:solidFill>
              <a:srgbClr val="0A0A0A">
                <a:alpha val="50000"/>
              </a:srgbClr>
            </a:solidFill>
            <a:prstDash val="solid"/>
          </a:ln>
        </p:spPr>
        <p:txBody>
          <a:bodyPr/>
          <a:lstStyle/>
          <a:p>
            <a:endParaRPr lang="en-US" dirty="0"/>
          </a:p>
        </p:txBody>
      </p:sp>
      <p:sp>
        <p:nvSpPr>
          <p:cNvPr id="58" name="Shape 5">
            <a:extLst>
              <a:ext uri="{FF2B5EF4-FFF2-40B4-BE49-F238E27FC236}">
                <a16:creationId xmlns:a16="http://schemas.microsoft.com/office/drawing/2014/main" id="{A7667BA2-AF6A-A914-9FFE-785DF5BB3301}"/>
              </a:ext>
            </a:extLst>
          </p:cNvPr>
          <p:cNvSpPr/>
          <p:nvPr/>
        </p:nvSpPr>
        <p:spPr>
          <a:xfrm rot="-10800000">
            <a:off x="4455431" y="4156365"/>
            <a:ext cx="7018872" cy="0"/>
          </a:xfrm>
          <a:prstGeom prst="line">
            <a:avLst/>
          </a:prstGeom>
          <a:noFill/>
          <a:ln w="3501">
            <a:solidFill>
              <a:srgbClr val="0A0A0A">
                <a:alpha val="50000"/>
              </a:srgbClr>
            </a:solidFill>
            <a:prstDash val="solid"/>
          </a:ln>
        </p:spPr>
        <p:txBody>
          <a:bodyPr/>
          <a:lstStyle/>
          <a:p>
            <a:endParaRPr lang="en-US" dirty="0"/>
          </a:p>
        </p:txBody>
      </p:sp>
      <p:sp>
        <p:nvSpPr>
          <p:cNvPr id="59" name="Shape 5">
            <a:extLst>
              <a:ext uri="{FF2B5EF4-FFF2-40B4-BE49-F238E27FC236}">
                <a16:creationId xmlns:a16="http://schemas.microsoft.com/office/drawing/2014/main" id="{6DD16CA5-E8BA-299F-2887-CA8C5A355AB1}"/>
              </a:ext>
            </a:extLst>
          </p:cNvPr>
          <p:cNvSpPr/>
          <p:nvPr/>
        </p:nvSpPr>
        <p:spPr>
          <a:xfrm rot="-10800000">
            <a:off x="8258805" y="2179103"/>
            <a:ext cx="3063012" cy="0"/>
          </a:xfrm>
          <a:prstGeom prst="line">
            <a:avLst/>
          </a:prstGeom>
          <a:noFill/>
          <a:ln w="3501">
            <a:solidFill>
              <a:srgbClr val="0A0A0A">
                <a:alpha val="50000"/>
              </a:srgbClr>
            </a:solidFill>
            <a:prstDash val="solid"/>
          </a:ln>
        </p:spPr>
        <p:txBody>
          <a:bodyPr/>
          <a:lstStyle/>
          <a:p>
            <a:endParaRPr lang="en-US" dirty="0"/>
          </a:p>
        </p:txBody>
      </p:sp>
      <p:sp>
        <p:nvSpPr>
          <p:cNvPr id="60" name="Shape 5">
            <a:extLst>
              <a:ext uri="{FF2B5EF4-FFF2-40B4-BE49-F238E27FC236}">
                <a16:creationId xmlns:a16="http://schemas.microsoft.com/office/drawing/2014/main" id="{4E78CDEA-0153-5BD2-F7D6-A8D4E729F708}"/>
              </a:ext>
            </a:extLst>
          </p:cNvPr>
          <p:cNvSpPr/>
          <p:nvPr/>
        </p:nvSpPr>
        <p:spPr>
          <a:xfrm rot="-10800000">
            <a:off x="8258805" y="2815207"/>
            <a:ext cx="3063012" cy="0"/>
          </a:xfrm>
          <a:prstGeom prst="line">
            <a:avLst/>
          </a:prstGeom>
          <a:noFill/>
          <a:ln w="3501">
            <a:solidFill>
              <a:srgbClr val="0A0A0A">
                <a:alpha val="50000"/>
              </a:srgbClr>
            </a:solidFill>
            <a:prstDash val="solid"/>
          </a:ln>
        </p:spPr>
        <p:txBody>
          <a:bodyPr/>
          <a:lstStyle/>
          <a:p>
            <a:endParaRPr lang="en-US" dirty="0"/>
          </a:p>
        </p:txBody>
      </p:sp>
      <p:sp>
        <p:nvSpPr>
          <p:cNvPr id="62" name="Shape 5">
            <a:extLst>
              <a:ext uri="{FF2B5EF4-FFF2-40B4-BE49-F238E27FC236}">
                <a16:creationId xmlns:a16="http://schemas.microsoft.com/office/drawing/2014/main" id="{DDA99B1A-E4A0-159A-3BE6-DA5CF2225A60}"/>
              </a:ext>
            </a:extLst>
          </p:cNvPr>
          <p:cNvSpPr/>
          <p:nvPr/>
        </p:nvSpPr>
        <p:spPr>
          <a:xfrm rot="-10800000">
            <a:off x="8258805" y="3398303"/>
            <a:ext cx="3063012" cy="0"/>
          </a:xfrm>
          <a:prstGeom prst="line">
            <a:avLst/>
          </a:prstGeom>
          <a:noFill/>
          <a:ln w="3501">
            <a:solidFill>
              <a:srgbClr val="0A0A0A">
                <a:alpha val="50000"/>
              </a:srgbClr>
            </a:solidFill>
            <a:prstDash val="solid"/>
          </a:ln>
        </p:spPr>
        <p:txBody>
          <a:bodyPr/>
          <a:lstStyle/>
          <a:p>
            <a:endParaRPr lang="en-US" dirty="0"/>
          </a:p>
        </p:txBody>
      </p:sp>
      <p:sp>
        <p:nvSpPr>
          <p:cNvPr id="63" name="TextBox 62">
            <a:extLst>
              <a:ext uri="{FF2B5EF4-FFF2-40B4-BE49-F238E27FC236}">
                <a16:creationId xmlns:a16="http://schemas.microsoft.com/office/drawing/2014/main" id="{7C3C8B8C-4167-A3A6-EEEE-2E914C4F7B1A}"/>
              </a:ext>
            </a:extLst>
          </p:cNvPr>
          <p:cNvSpPr txBox="1"/>
          <p:nvPr/>
        </p:nvSpPr>
        <p:spPr>
          <a:xfrm>
            <a:off x="8192947" y="1375501"/>
            <a:ext cx="3128282" cy="282343"/>
          </a:xfrm>
          <a:prstGeom prst="rect">
            <a:avLst/>
          </a:prstGeom>
          <a:noFill/>
        </p:spPr>
        <p:txBody>
          <a:bodyPr wrap="square" lIns="45720" tIns="18288" rIns="45720" bIns="18288">
            <a:noAutofit/>
          </a:bodyPr>
          <a:lstStyle/>
          <a:p>
            <a:pPr>
              <a:defRPr/>
            </a:pPr>
            <a:r>
              <a:rPr lang="en-US" sz="1200" b="1" dirty="0">
                <a:latin typeface="Arial" panose="020B0604020202020204" pitchFamily="34" charset="0"/>
                <a:cs typeface="Arial" panose="020B0604020202020204" pitchFamily="34" charset="0"/>
              </a:rPr>
              <a:t>Prescriptions (Preferred Pharmacy)</a:t>
            </a:r>
          </a:p>
          <a:p>
            <a:pPr>
              <a:defRPr/>
            </a:pPr>
            <a:endParaRPr lang="en-US" sz="1200" b="1" dirty="0">
              <a:latin typeface="Arial" panose="020B0604020202020204" pitchFamily="34" charset="0"/>
              <a:cs typeface="Arial" panose="020B0604020202020204" pitchFamily="34" charset="0"/>
            </a:endParaRPr>
          </a:p>
        </p:txBody>
      </p:sp>
      <p:sp>
        <p:nvSpPr>
          <p:cNvPr id="19" name="Rectangle 18">
            <a:extLst>
              <a:ext uri="{FF2B5EF4-FFF2-40B4-BE49-F238E27FC236}">
                <a16:creationId xmlns:a16="http://schemas.microsoft.com/office/drawing/2014/main" id="{0FD1B4BB-5CA5-2F9D-E5EC-030BC6888A27}"/>
              </a:ext>
            </a:extLst>
          </p:cNvPr>
          <p:cNvSpPr/>
          <p:nvPr/>
        </p:nvSpPr>
        <p:spPr>
          <a:xfrm>
            <a:off x="1265625" y="5330685"/>
            <a:ext cx="96890" cy="9794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E66DCDC2-FCCD-6030-5DF0-79BF7289DE9D}"/>
              </a:ext>
            </a:extLst>
          </p:cNvPr>
          <p:cNvSpPr txBox="1"/>
          <p:nvPr/>
        </p:nvSpPr>
        <p:spPr>
          <a:xfrm>
            <a:off x="4430909" y="5176243"/>
            <a:ext cx="1463040" cy="738664"/>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Dental</a:t>
            </a:r>
          </a:p>
          <a:p>
            <a:pPr algn="l"/>
            <a:r>
              <a:rPr lang="en-US" sz="1000" dirty="0">
                <a:latin typeface="Arial" panose="020B0604020202020204" pitchFamily="34" charset="0"/>
                <a:cs typeface="Arial" panose="020B0604020202020204" pitchFamily="34" charset="0"/>
              </a:rPr>
              <a:t>Preventative &amp; comprehensive allowance</a:t>
            </a:r>
            <a:endParaRPr lang="en-US" sz="11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1D8A24C2-C69A-255D-CD9C-3123B48B144D}"/>
              </a:ext>
            </a:extLst>
          </p:cNvPr>
          <p:cNvSpPr txBox="1"/>
          <p:nvPr/>
        </p:nvSpPr>
        <p:spPr>
          <a:xfrm>
            <a:off x="5828443" y="5177970"/>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Vision</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eyewear allowance</a:t>
            </a:r>
            <a:endParaRPr lang="en-US" sz="1100"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A94B3B70-DCA8-452B-6EDD-0A5E5471DFE7}"/>
              </a:ext>
            </a:extLst>
          </p:cNvPr>
          <p:cNvSpPr txBox="1"/>
          <p:nvPr/>
        </p:nvSpPr>
        <p:spPr>
          <a:xfrm>
            <a:off x="7357847" y="5176243"/>
            <a:ext cx="835485" cy="430887"/>
          </a:xfrm>
          <a:prstGeom prst="rect">
            <a:avLst/>
          </a:prstGeom>
          <a:noFill/>
        </p:spPr>
        <p:txBody>
          <a:bodyPr wrap="none" rtlCol="0">
            <a:spAutoFit/>
          </a:bodyPr>
          <a:lstStyle/>
          <a:p>
            <a:pPr algn="l"/>
            <a:r>
              <a:rPr lang="en-US" sz="1200" b="1" dirty="0">
                <a:solidFill>
                  <a:srgbClr val="0068A9"/>
                </a:solidFill>
                <a:latin typeface="Arial" panose="020B0604020202020204" pitchFamily="34" charset="0"/>
                <a:cs typeface="Arial" panose="020B0604020202020204" pitchFamily="34" charset="0"/>
              </a:rPr>
              <a:t>OTC</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$25/quarter</a:t>
            </a:r>
          </a:p>
        </p:txBody>
      </p:sp>
      <p:sp>
        <p:nvSpPr>
          <p:cNvPr id="21" name="TextBox 20">
            <a:extLst>
              <a:ext uri="{FF2B5EF4-FFF2-40B4-BE49-F238E27FC236}">
                <a16:creationId xmlns:a16="http://schemas.microsoft.com/office/drawing/2014/main" id="{FDD816AD-16EC-5CBF-DA06-1FDC5CC1C228}"/>
              </a:ext>
            </a:extLst>
          </p:cNvPr>
          <p:cNvSpPr txBox="1"/>
          <p:nvPr/>
        </p:nvSpPr>
        <p:spPr>
          <a:xfrm>
            <a:off x="8583057" y="5180913"/>
            <a:ext cx="1160383"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Hearing</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Annual exam &amp; aid allowance</a:t>
            </a:r>
            <a:endParaRPr lang="en-US" sz="1000" b="1"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94065C6B-3AAE-020A-2A56-AFCDD91C7C5F}"/>
              </a:ext>
            </a:extLst>
          </p:cNvPr>
          <p:cNvSpPr txBox="1"/>
          <p:nvPr/>
        </p:nvSpPr>
        <p:spPr>
          <a:xfrm>
            <a:off x="9890174" y="5188154"/>
            <a:ext cx="1463040" cy="584775"/>
          </a:xfrm>
          <a:prstGeom prst="rect">
            <a:avLst/>
          </a:prstGeom>
          <a:noFill/>
        </p:spPr>
        <p:txBody>
          <a:bodyPr wrap="square" rtlCol="0">
            <a:spAutoFit/>
          </a:bodyPr>
          <a:lstStyle/>
          <a:p>
            <a:pPr algn="l"/>
            <a:r>
              <a:rPr lang="en-US" sz="1200" b="1" dirty="0">
                <a:solidFill>
                  <a:srgbClr val="0068A9"/>
                </a:solidFill>
                <a:latin typeface="Arial" panose="020B0604020202020204" pitchFamily="34" charset="0"/>
                <a:cs typeface="Arial" panose="020B0604020202020204" pitchFamily="34" charset="0"/>
              </a:rPr>
              <a:t>Fitness</a:t>
            </a:r>
            <a:endParaRPr lang="en-US" sz="1100" b="1" dirty="0">
              <a:solidFill>
                <a:srgbClr val="0068A9"/>
              </a:solidFill>
              <a:latin typeface="Arial" panose="020B0604020202020204" pitchFamily="34" charset="0"/>
              <a:cs typeface="Arial" panose="020B0604020202020204" pitchFamily="34" charset="0"/>
            </a:endParaRPr>
          </a:p>
          <a:p>
            <a:pPr algn="l"/>
            <a:r>
              <a:rPr lang="en-US" sz="1000" dirty="0">
                <a:latin typeface="Arial" panose="020B0604020202020204" pitchFamily="34" charset="0"/>
                <a:cs typeface="Arial" panose="020B0604020202020204" pitchFamily="34" charset="0"/>
              </a:rPr>
              <a:t>SilverSneakers included</a:t>
            </a:r>
            <a:endParaRPr lang="en-US" sz="1100" dirty="0">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FA987889-9E45-7569-9FF7-1783B38549F4}"/>
              </a:ext>
            </a:extLst>
          </p:cNvPr>
          <p:cNvSpPr txBox="1"/>
          <p:nvPr/>
        </p:nvSpPr>
        <p:spPr>
          <a:xfrm>
            <a:off x="4390805" y="4364009"/>
            <a:ext cx="6102220" cy="338554"/>
          </a:xfrm>
          <a:prstGeom prst="rect">
            <a:avLst/>
          </a:prstGeom>
          <a:noFill/>
        </p:spPr>
        <p:txBody>
          <a:bodyPr wrap="square">
            <a:spAutoFit/>
          </a:bodyPr>
          <a:lstStyle/>
          <a:p>
            <a:pPr algn="l">
              <a:lnSpc>
                <a:spcPct val="100000"/>
              </a:lnSpc>
            </a:pPr>
            <a:r>
              <a:rPr lang="en-US" sz="1600" b="1" dirty="0">
                <a:solidFill>
                  <a:srgbClr val="202830"/>
                </a:solidFill>
                <a:latin typeface="Arial" panose="020B0604020202020204" pitchFamily="34" charset="0"/>
                <a:cs typeface="Arial" panose="020B0604020202020204" pitchFamily="34" charset="0"/>
              </a:rPr>
              <a:t>Supplemental Benefits</a:t>
            </a:r>
            <a:r>
              <a:rPr lang="en-US" sz="1600" baseline="30000" dirty="0">
                <a:solidFill>
                  <a:srgbClr val="202830"/>
                </a:solidFill>
                <a:latin typeface="Arial" panose="020B0604020202020204" pitchFamily="34" charset="0"/>
                <a:cs typeface="Arial" panose="020B0604020202020204" pitchFamily="34" charset="0"/>
              </a:rPr>
              <a:t>†</a:t>
            </a:r>
          </a:p>
        </p:txBody>
      </p:sp>
      <p:pic>
        <p:nvPicPr>
          <p:cNvPr id="26" name="Graphic 25">
            <a:extLst>
              <a:ext uri="{FF2B5EF4-FFF2-40B4-BE49-F238E27FC236}">
                <a16:creationId xmlns:a16="http://schemas.microsoft.com/office/drawing/2014/main" id="{2483C836-F828-A322-CF63-30C41CB7F2A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01690" y="4793290"/>
            <a:ext cx="315825" cy="312570"/>
          </a:xfrm>
          <a:prstGeom prst="rect">
            <a:avLst/>
          </a:prstGeom>
        </p:spPr>
      </p:pic>
      <p:pic>
        <p:nvPicPr>
          <p:cNvPr id="30" name="Graphic 29">
            <a:extLst>
              <a:ext uri="{FF2B5EF4-FFF2-40B4-BE49-F238E27FC236}">
                <a16:creationId xmlns:a16="http://schemas.microsoft.com/office/drawing/2014/main" id="{85044758-8314-23DB-0430-DEE3BE6ED51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79741" y="4860025"/>
            <a:ext cx="355954" cy="206079"/>
          </a:xfrm>
          <a:prstGeom prst="rect">
            <a:avLst/>
          </a:prstGeom>
        </p:spPr>
      </p:pic>
      <p:pic>
        <p:nvPicPr>
          <p:cNvPr id="35" name="Graphic 34">
            <a:extLst>
              <a:ext uri="{FF2B5EF4-FFF2-40B4-BE49-F238E27FC236}">
                <a16:creationId xmlns:a16="http://schemas.microsoft.com/office/drawing/2014/main" id="{207898BF-7269-C760-5709-6862255E08B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689017" y="4769294"/>
            <a:ext cx="226739" cy="313946"/>
          </a:xfrm>
          <a:prstGeom prst="rect">
            <a:avLst/>
          </a:prstGeom>
        </p:spPr>
      </p:pic>
      <p:pic>
        <p:nvPicPr>
          <p:cNvPr id="37" name="Graphic 36" descr="Credit card outline">
            <a:extLst>
              <a:ext uri="{FF2B5EF4-FFF2-40B4-BE49-F238E27FC236}">
                <a16:creationId xmlns:a16="http://schemas.microsoft.com/office/drawing/2014/main" id="{4D808682-693C-6054-E243-4B4ACA94F4C6}"/>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7388989" y="4739578"/>
            <a:ext cx="420624" cy="420624"/>
          </a:xfrm>
          <a:prstGeom prst="rect">
            <a:avLst/>
          </a:prstGeom>
        </p:spPr>
      </p:pic>
      <p:pic>
        <p:nvPicPr>
          <p:cNvPr id="38" name="Graphic 37" descr="Dumbbell outline">
            <a:extLst>
              <a:ext uri="{FF2B5EF4-FFF2-40B4-BE49-F238E27FC236}">
                <a16:creationId xmlns:a16="http://schemas.microsoft.com/office/drawing/2014/main" id="{279633E0-2C7C-3E1A-3A27-CFB2A7FC9C0C}"/>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948719" y="4738582"/>
            <a:ext cx="420624" cy="420624"/>
          </a:xfrm>
          <a:prstGeom prst="rect">
            <a:avLst/>
          </a:prstGeom>
        </p:spPr>
      </p:pic>
      <p:sp>
        <p:nvSpPr>
          <p:cNvPr id="39" name="TextBox 38">
            <a:extLst>
              <a:ext uri="{FF2B5EF4-FFF2-40B4-BE49-F238E27FC236}">
                <a16:creationId xmlns:a16="http://schemas.microsoft.com/office/drawing/2014/main" id="{E2B6264A-1280-FF73-5022-24FFDDC8AD02}"/>
              </a:ext>
            </a:extLst>
          </p:cNvPr>
          <p:cNvSpPr txBox="1"/>
          <p:nvPr/>
        </p:nvSpPr>
        <p:spPr>
          <a:xfrm>
            <a:off x="4412029" y="6060493"/>
            <a:ext cx="2149948" cy="207749"/>
          </a:xfrm>
          <a:prstGeom prst="rect">
            <a:avLst/>
          </a:prstGeom>
          <a:noFill/>
        </p:spPr>
        <p:txBody>
          <a:bodyPr wrap="none" rtlCol="0">
            <a:spAutoFit/>
          </a:bodyPr>
          <a:lstStyle/>
          <a:p>
            <a:pPr algn="l"/>
            <a:r>
              <a:rPr lang="en-US" sz="750">
                <a:solidFill>
                  <a:srgbClr val="202830"/>
                </a:solidFill>
                <a:latin typeface="Arial" panose="020B0604020202020204" pitchFamily="34" charset="0"/>
                <a:cs typeface="Arial" panose="020B0604020202020204" pitchFamily="34" charset="0"/>
              </a:rPr>
              <a:t>† </a:t>
            </a:r>
            <a:r>
              <a:rPr lang="en-US" sz="750" dirty="0">
                <a:solidFill>
                  <a:srgbClr val="202830"/>
                </a:solidFill>
                <a:latin typeface="Arial" panose="020B0604020202020204" pitchFamily="34" charset="0"/>
                <a:cs typeface="Arial" panose="020B0604020202020204" pitchFamily="34" charset="0"/>
              </a:rPr>
              <a:t>Optional enhanced buy-up benefits available</a:t>
            </a:r>
          </a:p>
        </p:txBody>
      </p:sp>
      <p:pic>
        <p:nvPicPr>
          <p:cNvPr id="52" name="Picture 51">
            <a:extLst>
              <a:ext uri="{FF2B5EF4-FFF2-40B4-BE49-F238E27FC236}">
                <a16:creationId xmlns:a16="http://schemas.microsoft.com/office/drawing/2014/main" id="{34A90DB7-A901-A37F-5173-C179444B48CD}"/>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4502" y="3391439"/>
            <a:ext cx="4097463" cy="2923164"/>
          </a:xfrm>
          <a:prstGeom prst="rect">
            <a:avLst/>
          </a:prstGeom>
        </p:spPr>
      </p:pic>
      <p:pic>
        <p:nvPicPr>
          <p:cNvPr id="55" name="Picture 54">
            <a:extLst>
              <a:ext uri="{FF2B5EF4-FFF2-40B4-BE49-F238E27FC236}">
                <a16:creationId xmlns:a16="http://schemas.microsoft.com/office/drawing/2014/main" id="{02CFA8F3-48CE-0839-7171-A53A8688FCF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69327" y="5428626"/>
            <a:ext cx="1206562" cy="482625"/>
          </a:xfrm>
          <a:prstGeom prst="rect">
            <a:avLst/>
          </a:prstGeom>
        </p:spPr>
      </p:pic>
    </p:spTree>
    <p:extLst>
      <p:ext uri="{BB962C8B-B14F-4D97-AF65-F5344CB8AC3E}">
        <p14:creationId xmlns:p14="http://schemas.microsoft.com/office/powerpoint/2010/main" val="7149763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7ECFF0">
            <a:alpha val="14581"/>
          </a:srgbClr>
        </a:solidFill>
        <a:effectLst/>
      </p:bgPr>
    </p:bg>
    <p:spTree>
      <p:nvGrpSpPr>
        <p:cNvPr id="1" name="">
          <a:extLst>
            <a:ext uri="{FF2B5EF4-FFF2-40B4-BE49-F238E27FC236}">
              <a16:creationId xmlns:a16="http://schemas.microsoft.com/office/drawing/2014/main" id="{B96AC48F-4E0D-F1FB-C9D2-C03EC80A64E3}"/>
            </a:ext>
          </a:extLst>
        </p:cNvPr>
        <p:cNvGrpSpPr/>
        <p:nvPr/>
      </p:nvGrpSpPr>
      <p:grpSpPr>
        <a:xfrm>
          <a:off x="0" y="0"/>
          <a:ext cx="0" cy="0"/>
          <a:chOff x="0" y="0"/>
          <a:chExt cx="0" cy="0"/>
        </a:xfrm>
      </p:grpSpPr>
      <p:sp>
        <p:nvSpPr>
          <p:cNvPr id="10" name="Slide Number Placeholder 42">
            <a:extLst>
              <a:ext uri="{FF2B5EF4-FFF2-40B4-BE49-F238E27FC236}">
                <a16:creationId xmlns:a16="http://schemas.microsoft.com/office/drawing/2014/main" id="{D3F7A456-8110-37BE-071E-7A45ED540E56}"/>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32</a:t>
            </a:fld>
            <a:endParaRPr lang="en-US" sz="600" dirty="0">
              <a:solidFill>
                <a:schemeClr val="tx1"/>
              </a:solidFill>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99AD5A70-5263-E8DE-EA9F-BD11D449F7C7}"/>
              </a:ext>
            </a:extLst>
          </p:cNvPr>
          <p:cNvSpPr txBox="1">
            <a:spLocks/>
          </p:cNvSpPr>
          <p:nvPr/>
        </p:nvSpPr>
        <p:spPr>
          <a:xfrm>
            <a:off x="748899" y="3780592"/>
            <a:ext cx="8037294" cy="755976"/>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4900" b="1" dirty="0">
                <a:solidFill>
                  <a:srgbClr val="002638"/>
                </a:solidFill>
                <a:latin typeface=""/>
                <a:cs typeface="Arial"/>
              </a:rPr>
              <a:t>Medicare Advantage </a:t>
            </a:r>
            <a:r>
              <a:rPr lang="en-US" sz="4900" b="1" dirty="0">
                <a:solidFill>
                  <a:srgbClr val="0085C9"/>
                </a:solidFill>
                <a:latin typeface=""/>
                <a:cs typeface="Arial"/>
              </a:rPr>
              <a:t>Extras</a:t>
            </a:r>
            <a:endParaRPr lang="en-US" sz="4900" dirty="0">
              <a:solidFill>
                <a:srgbClr val="0085C9"/>
              </a:solidFill>
              <a:latin typeface=""/>
            </a:endParaRPr>
          </a:p>
        </p:txBody>
      </p:sp>
      <p:sp>
        <p:nvSpPr>
          <p:cNvPr id="4" name="Chevron 3">
            <a:extLst>
              <a:ext uri="{FF2B5EF4-FFF2-40B4-BE49-F238E27FC236}">
                <a16:creationId xmlns:a16="http://schemas.microsoft.com/office/drawing/2014/main" id="{0A5683B7-8E4F-F487-040E-95D9BA2C08B8}"/>
              </a:ext>
            </a:extLst>
          </p:cNvPr>
          <p:cNvSpPr/>
          <p:nvPr/>
        </p:nvSpPr>
        <p:spPr>
          <a:xfrm>
            <a:off x="6505197" y="-22274"/>
            <a:ext cx="5678075" cy="6931997"/>
          </a:xfrm>
          <a:prstGeom prst="chevron">
            <a:avLst>
              <a:gd name="adj" fmla="val 31570"/>
            </a:avLst>
          </a:prstGeom>
          <a:solidFill>
            <a:srgbClr val="0092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6" name="Picture 5">
            <a:extLst>
              <a:ext uri="{FF2B5EF4-FFF2-40B4-BE49-F238E27FC236}">
                <a16:creationId xmlns:a16="http://schemas.microsoft.com/office/drawing/2014/main" id="{62681828-FF49-BAFA-9800-B48F34226572}"/>
              </a:ext>
            </a:extLst>
          </p:cNvPr>
          <p:cNvPicPr>
            <a:picLocks/>
          </p:cNvPicPr>
          <p:nvPr/>
        </p:nvPicPr>
        <p:blipFill>
          <a:blip r:embed="rId3" cstate="print">
            <a:extLst>
              <a:ext uri="{28A0092B-C50C-407E-A947-70E740481C1C}">
                <a14:useLocalDpi xmlns:a14="http://schemas.microsoft.com/office/drawing/2010/main" val="0"/>
              </a:ext>
            </a:extLst>
          </a:blip>
          <a:srcRect l="21900" r="24224"/>
          <a:stretch>
            <a:fillRect/>
          </a:stretch>
        </p:blipFill>
        <p:spPr>
          <a:xfrm>
            <a:off x="6078555" y="-45720"/>
            <a:ext cx="5626637" cy="6949440"/>
          </a:xfrm>
          <a:prstGeom prst="chevron">
            <a:avLst>
              <a:gd name="adj" fmla="val 31125"/>
            </a:avLst>
          </a:prstGeom>
        </p:spPr>
      </p:pic>
      <p:sp>
        <p:nvSpPr>
          <p:cNvPr id="2" name="Shape 10">
            <a:extLst>
              <a:ext uri="{FF2B5EF4-FFF2-40B4-BE49-F238E27FC236}">
                <a16:creationId xmlns:a16="http://schemas.microsoft.com/office/drawing/2014/main" id="{D78157ED-41FE-1BA0-1DA5-DFEE8683E745}"/>
              </a:ext>
            </a:extLst>
          </p:cNvPr>
          <p:cNvSpPr/>
          <p:nvPr/>
        </p:nvSpPr>
        <p:spPr>
          <a:xfrm>
            <a:off x="823354" y="3637494"/>
            <a:ext cx="457200" cy="51344"/>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6716973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8803C-7CE1-8CC3-5BB7-0550CC20F399}"/>
            </a:ext>
          </a:extLst>
        </p:cNvPr>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856586B5-7AA9-BA39-2D44-04A4391A4899}"/>
              </a:ext>
            </a:extLst>
          </p:cNvPr>
          <p:cNvGraphicFramePr>
            <a:graphicFrameLocks noGrp="1"/>
          </p:cNvGraphicFramePr>
          <p:nvPr>
            <p:extLst>
              <p:ext uri="{D42A27DB-BD31-4B8C-83A1-F6EECF244321}">
                <p14:modId xmlns:p14="http://schemas.microsoft.com/office/powerpoint/2010/main" val="42927396"/>
              </p:ext>
            </p:extLst>
          </p:nvPr>
        </p:nvGraphicFramePr>
        <p:xfrm>
          <a:off x="874644" y="1265850"/>
          <a:ext cx="10399522" cy="4599432"/>
        </p:xfrm>
        <a:graphic>
          <a:graphicData uri="http://schemas.openxmlformats.org/drawingml/2006/table">
            <a:tbl>
              <a:tblPr firstRow="1" bandRow="1">
                <a:tableStyleId>{69012ECD-51FC-41F1-AA8D-1B2483CD663E}</a:tableStyleId>
              </a:tblPr>
              <a:tblGrid>
                <a:gridCol w="456984">
                  <a:extLst>
                    <a:ext uri="{9D8B030D-6E8A-4147-A177-3AD203B41FA5}">
                      <a16:colId xmlns:a16="http://schemas.microsoft.com/office/drawing/2014/main" val="214822985"/>
                    </a:ext>
                  </a:extLst>
                </a:gridCol>
                <a:gridCol w="2387027">
                  <a:extLst>
                    <a:ext uri="{9D8B030D-6E8A-4147-A177-3AD203B41FA5}">
                      <a16:colId xmlns:a16="http://schemas.microsoft.com/office/drawing/2014/main" val="2842922759"/>
                    </a:ext>
                  </a:extLst>
                </a:gridCol>
                <a:gridCol w="906979">
                  <a:extLst>
                    <a:ext uri="{9D8B030D-6E8A-4147-A177-3AD203B41FA5}">
                      <a16:colId xmlns:a16="http://schemas.microsoft.com/office/drawing/2014/main" val="2836349350"/>
                    </a:ext>
                  </a:extLst>
                </a:gridCol>
                <a:gridCol w="1036878">
                  <a:extLst>
                    <a:ext uri="{9D8B030D-6E8A-4147-A177-3AD203B41FA5}">
                      <a16:colId xmlns:a16="http://schemas.microsoft.com/office/drawing/2014/main" val="667485934"/>
                    </a:ext>
                  </a:extLst>
                </a:gridCol>
                <a:gridCol w="906979">
                  <a:extLst>
                    <a:ext uri="{9D8B030D-6E8A-4147-A177-3AD203B41FA5}">
                      <a16:colId xmlns:a16="http://schemas.microsoft.com/office/drawing/2014/main" val="3712302103"/>
                    </a:ext>
                  </a:extLst>
                </a:gridCol>
                <a:gridCol w="906979">
                  <a:extLst>
                    <a:ext uri="{9D8B030D-6E8A-4147-A177-3AD203B41FA5}">
                      <a16:colId xmlns:a16="http://schemas.microsoft.com/office/drawing/2014/main" val="228674240"/>
                    </a:ext>
                  </a:extLst>
                </a:gridCol>
                <a:gridCol w="980288">
                  <a:extLst>
                    <a:ext uri="{9D8B030D-6E8A-4147-A177-3AD203B41FA5}">
                      <a16:colId xmlns:a16="http://schemas.microsoft.com/office/drawing/2014/main" val="4114176994"/>
                    </a:ext>
                  </a:extLst>
                </a:gridCol>
                <a:gridCol w="1003450">
                  <a:extLst>
                    <a:ext uri="{9D8B030D-6E8A-4147-A177-3AD203B41FA5}">
                      <a16:colId xmlns:a16="http://schemas.microsoft.com/office/drawing/2014/main" val="1694980495"/>
                    </a:ext>
                  </a:extLst>
                </a:gridCol>
                <a:gridCol w="906979">
                  <a:extLst>
                    <a:ext uri="{9D8B030D-6E8A-4147-A177-3AD203B41FA5}">
                      <a16:colId xmlns:a16="http://schemas.microsoft.com/office/drawing/2014/main" val="3832808802"/>
                    </a:ext>
                  </a:extLst>
                </a:gridCol>
                <a:gridCol w="906979">
                  <a:extLst>
                    <a:ext uri="{9D8B030D-6E8A-4147-A177-3AD203B41FA5}">
                      <a16:colId xmlns:a16="http://schemas.microsoft.com/office/drawing/2014/main" val="3150294287"/>
                    </a:ext>
                  </a:extLst>
                </a:gridCol>
              </a:tblGrid>
              <a:tr h="384048">
                <a:tc gridSpan="2">
                  <a:txBody>
                    <a:bodyPr/>
                    <a:lstStyle/>
                    <a:p>
                      <a:pPr algn="ctr"/>
                      <a:r>
                        <a:rPr lang="en-US" sz="1400" b="1" dirty="0">
                          <a:solidFill>
                            <a:srgbClr val="FFFFFF"/>
                          </a:solidFill>
                          <a:latin typeface="Arial" panose="020B0604020202020204" pitchFamily="34" charset="0"/>
                          <a:cs typeface="Arial" panose="020B0604020202020204" pitchFamily="34" charset="0"/>
                        </a:rPr>
                        <a:t> Supplemental Benefit</a:t>
                      </a:r>
                    </a:p>
                  </a:txBody>
                  <a:tcPr anchor="ctr">
                    <a:solidFill>
                      <a:srgbClr val="0092D3"/>
                    </a:solidFill>
                  </a:tcPr>
                </a:tc>
                <a:tc hMerge="1">
                  <a:txBody>
                    <a:bodyPr/>
                    <a:lstStyle/>
                    <a:p>
                      <a:pPr algn="l"/>
                      <a:endParaRPr lang="en-US"/>
                    </a:p>
                  </a:txBody>
                  <a:tcPr anchor="ctr">
                    <a:solidFill>
                      <a:srgbClr val="0068A9"/>
                    </a:solidFill>
                  </a:tcPr>
                </a:tc>
                <a:tc>
                  <a:txBody>
                    <a:bodyPr/>
                    <a:lstStyle/>
                    <a:p>
                      <a:pPr algn="ctr"/>
                      <a:r>
                        <a:rPr lang="en-US" sz="1400" b="1" dirty="0">
                          <a:solidFill>
                            <a:schemeClr val="bg1"/>
                          </a:solidFill>
                          <a:latin typeface="Arial" panose="020B0604020202020204" pitchFamily="34" charset="0"/>
                          <a:cs typeface="Arial" panose="020B0604020202020204" pitchFamily="34" charset="0"/>
                        </a:rPr>
                        <a:t>Assure</a:t>
                      </a:r>
                    </a:p>
                  </a:txBody>
                  <a:tcPr anchor="ctr">
                    <a:solidFill>
                      <a:srgbClr val="044D6E"/>
                    </a:solidFill>
                  </a:tcPr>
                </a:tc>
                <a:tc>
                  <a:txBody>
                    <a:bodyPr/>
                    <a:lstStyle/>
                    <a:p>
                      <a:pPr algn="ctr"/>
                      <a:r>
                        <a:rPr lang="en-US" sz="1400" b="1" dirty="0">
                          <a:solidFill>
                            <a:schemeClr val="bg1"/>
                          </a:solidFill>
                          <a:latin typeface="Arial" panose="020B0604020202020204" pitchFamily="34" charset="0"/>
                          <a:cs typeface="Arial" panose="020B0604020202020204" pitchFamily="34" charset="0"/>
                        </a:rPr>
                        <a:t>Signature</a:t>
                      </a:r>
                    </a:p>
                  </a:txBody>
                  <a:tcPr anchor="ctr">
                    <a:solidFill>
                      <a:srgbClr val="044D6E"/>
                    </a:solidFill>
                  </a:tcPr>
                </a:tc>
                <a:tc>
                  <a:txBody>
                    <a:bodyPr/>
                    <a:lstStyle/>
                    <a:p>
                      <a:pPr algn="ctr"/>
                      <a:r>
                        <a:rPr lang="en-US" sz="1400" b="1" dirty="0">
                          <a:solidFill>
                            <a:srgbClr val="FFFFFF"/>
                          </a:solidFill>
                          <a:latin typeface="Arial" panose="020B0604020202020204" pitchFamily="34" charset="0"/>
                          <a:cs typeface="Arial" panose="020B0604020202020204" pitchFamily="34" charset="0"/>
                        </a:rPr>
                        <a:t>Vitality</a:t>
                      </a:r>
                    </a:p>
                  </a:txBody>
                  <a:tcPr anchor="ctr">
                    <a:solidFill>
                      <a:srgbClr val="0092D3"/>
                    </a:solidFill>
                  </a:tcPr>
                </a:tc>
                <a:tc>
                  <a:txBody>
                    <a:bodyPr/>
                    <a:lstStyle/>
                    <a:p>
                      <a:pPr algn="ctr"/>
                      <a:r>
                        <a:rPr lang="en-US" sz="1400" b="1" dirty="0">
                          <a:solidFill>
                            <a:srgbClr val="FFFFFF"/>
                          </a:solidFill>
                          <a:latin typeface="Arial" panose="020B0604020202020204" pitchFamily="34" charset="0"/>
                          <a:cs typeface="Arial" panose="020B0604020202020204" pitchFamily="34" charset="0"/>
                        </a:rPr>
                        <a:t>Meijer</a:t>
                      </a:r>
                    </a:p>
                  </a:txBody>
                  <a:tcPr anchor="ctr">
                    <a:solidFill>
                      <a:srgbClr val="0092D3"/>
                    </a:solidFill>
                  </a:tcPr>
                </a:tc>
                <a:tc>
                  <a:txBody>
                    <a:bodyPr/>
                    <a:lstStyle/>
                    <a:p>
                      <a:pPr algn="ctr"/>
                      <a:r>
                        <a:rPr lang="en-US" sz="1400" b="1" dirty="0">
                          <a:solidFill>
                            <a:srgbClr val="FFFFFF"/>
                          </a:solidFill>
                          <a:latin typeface="Arial" panose="020B0604020202020204" pitchFamily="34" charset="0"/>
                          <a:cs typeface="Arial" panose="020B0604020202020204" pitchFamily="34" charset="0"/>
                        </a:rPr>
                        <a:t>Essential</a:t>
                      </a:r>
                    </a:p>
                  </a:txBody>
                  <a:tcPr anchor="ctr">
                    <a:solidFill>
                      <a:srgbClr val="0092D3"/>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400" b="1" dirty="0">
                          <a:solidFill>
                            <a:srgbClr val="FFFFFF"/>
                          </a:solidFill>
                          <a:latin typeface="Arial" panose="020B0604020202020204" pitchFamily="34" charset="0"/>
                          <a:cs typeface="Arial" panose="020B0604020202020204" pitchFamily="34" charset="0"/>
                        </a:rPr>
                        <a:t>Giveback</a:t>
                      </a:r>
                    </a:p>
                  </a:txBody>
                  <a:tcPr anchor="ctr">
                    <a:solidFill>
                      <a:srgbClr val="0092D3"/>
                    </a:solidFill>
                  </a:tcPr>
                </a:tc>
                <a:tc>
                  <a:txBody>
                    <a:bodyPr/>
                    <a:lstStyle/>
                    <a:p>
                      <a:pPr algn="ctr"/>
                      <a:r>
                        <a:rPr lang="en-US" sz="1400" b="1" dirty="0">
                          <a:solidFill>
                            <a:srgbClr val="FFFFFF"/>
                          </a:solidFill>
                          <a:latin typeface="Arial" panose="020B0604020202020204" pitchFamily="34" charset="0"/>
                          <a:cs typeface="Arial" panose="020B0604020202020204" pitchFamily="34" charset="0"/>
                        </a:rPr>
                        <a:t>Secure</a:t>
                      </a:r>
                    </a:p>
                  </a:txBody>
                  <a:tcPr anchor="ctr">
                    <a:solidFill>
                      <a:srgbClr val="0092D3"/>
                    </a:solidFill>
                  </a:tcPr>
                </a:tc>
                <a:tc>
                  <a:txBody>
                    <a:bodyPr/>
                    <a:lstStyle/>
                    <a:p>
                      <a:pPr algn="ctr"/>
                      <a:r>
                        <a:rPr lang="en-US" sz="1400" b="1" dirty="0">
                          <a:solidFill>
                            <a:srgbClr val="FFFFFF"/>
                          </a:solidFill>
                          <a:latin typeface="Arial" panose="020B0604020202020204" pitchFamily="34" charset="0"/>
                          <a:cs typeface="Arial" panose="020B0604020202020204" pitchFamily="34" charset="0"/>
                        </a:rPr>
                        <a:t>Value</a:t>
                      </a:r>
                    </a:p>
                  </a:txBody>
                  <a:tcPr anchor="ctr">
                    <a:solidFill>
                      <a:srgbClr val="0092D3"/>
                    </a:solidFill>
                  </a:tcPr>
                </a:tc>
                <a:extLst>
                  <a:ext uri="{0D108BD9-81ED-4DB2-BD59-A6C34878D82A}">
                    <a16:rowId xmlns:a16="http://schemas.microsoft.com/office/drawing/2014/main" val="1047378750"/>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Eyewear</a:t>
                      </a:r>
                    </a:p>
                  </a:txBody>
                  <a:tcPr anchor="ctr">
                    <a:solidFill>
                      <a:srgbClr val="FFFFFF"/>
                    </a:solidFill>
                  </a:tcPr>
                </a:tc>
                <a:tc>
                  <a:txBody>
                    <a:bodyPr/>
                    <a:lstStyle/>
                    <a:p>
                      <a:pPr marL="0" indent="0" algn="ctr">
                        <a:buFont typeface="Wingdings" panose="05000000000000000000" pitchFamily="2" charset="2"/>
                        <a:buNone/>
                      </a:pPr>
                      <a:r>
                        <a:rPr lang="en-US" sz="1800" dirty="0">
                          <a:solidFill>
                            <a:srgbClr val="252525"/>
                          </a:solidFill>
                          <a:latin typeface="Arial" panose="020B0604020202020204" pitchFamily="34" charset="0"/>
                          <a:cs typeface="Arial" panose="020B0604020202020204" pitchFamily="34" charset="0"/>
                          <a:sym typeface="Wingdings" panose="05000000000000000000" pitchFamily="2" charset="2"/>
                        </a:rPr>
                        <a:t></a:t>
                      </a:r>
                      <a:endParaRPr lang="en-US" sz="2000" dirty="0">
                        <a:solidFill>
                          <a:srgbClr val="252525"/>
                        </a:solidFill>
                        <a:latin typeface="Arial" panose="020B0604020202020204" pitchFamily="34" charset="0"/>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FFFFF"/>
                    </a:solidFill>
                  </a:tcPr>
                </a:tc>
                <a:extLst>
                  <a:ext uri="{0D108BD9-81ED-4DB2-BD59-A6C34878D82A}">
                    <a16:rowId xmlns:a16="http://schemas.microsoft.com/office/drawing/2014/main" val="1874301574"/>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2F8FC"/>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Hearing Aids</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extLst>
                  <a:ext uri="{0D108BD9-81ED-4DB2-BD59-A6C34878D82A}">
                    <a16:rowId xmlns:a16="http://schemas.microsoft.com/office/drawing/2014/main" val="2698926297"/>
                  </a:ext>
                </a:extLst>
              </a:tr>
              <a:tr h="468376">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350" b="1" dirty="0">
                          <a:solidFill>
                            <a:srgbClr val="002638"/>
                          </a:solidFill>
                          <a:latin typeface="Arial" panose="020B0604020202020204" pitchFamily="34" charset="0"/>
                          <a:cs typeface="Arial" panose="020B0604020202020204" pitchFamily="34" charset="0"/>
                        </a:rPr>
                        <a:t>Fitness (SilverSneakers)</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extLst>
                  <a:ext uri="{0D108BD9-81ED-4DB2-BD59-A6C34878D82A}">
                    <a16:rowId xmlns:a16="http://schemas.microsoft.com/office/drawing/2014/main" val="322754186"/>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2F8FC"/>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OTC/Food and Produce</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2F8FC"/>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extLst>
                  <a:ext uri="{0D108BD9-81ED-4DB2-BD59-A6C34878D82A}">
                    <a16:rowId xmlns:a16="http://schemas.microsoft.com/office/drawing/2014/main" val="4106552355"/>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Home-Delivered Meals</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extLst>
                  <a:ext uri="{0D108BD9-81ED-4DB2-BD59-A6C34878D82A}">
                    <a16:rowId xmlns:a16="http://schemas.microsoft.com/office/drawing/2014/main" val="3595167595"/>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2F8FC"/>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PERS</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2F8FC"/>
                    </a:solidFill>
                  </a:tcPr>
                </a:tc>
                <a:tc>
                  <a:txBody>
                    <a:bodyPr/>
                    <a:lstStyle/>
                    <a:p>
                      <a:pPr algn="ctr"/>
                      <a:r>
                        <a:rPr lang="en-US" sz="1800" dirty="0">
                          <a:solidFill>
                            <a:srgbClr val="252525"/>
                          </a:solidFill>
                          <a:latin typeface="Arial" panose="020B0604020202020204" pitchFamily="34" charset="0"/>
                          <a:cs typeface="Arial" panose="020B0604020202020204" pitchFamily="34" charset="0"/>
                        </a:rPr>
                        <a:t>─</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extLst>
                  <a:ext uri="{0D108BD9-81ED-4DB2-BD59-A6C34878D82A}">
                    <a16:rowId xmlns:a16="http://schemas.microsoft.com/office/drawing/2014/main" val="4355171"/>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Mobile Mental Health</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extLst>
                  <a:ext uri="{0D108BD9-81ED-4DB2-BD59-A6C34878D82A}">
                    <a16:rowId xmlns:a16="http://schemas.microsoft.com/office/drawing/2014/main" val="2115067809"/>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2F8FC"/>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Ambulance No Transport</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extLst>
                  <a:ext uri="{0D108BD9-81ED-4DB2-BD59-A6C34878D82A}">
                    <a16:rowId xmlns:a16="http://schemas.microsoft.com/office/drawing/2014/main" val="1880961859"/>
                  </a:ext>
                </a:extLst>
              </a:tr>
              <a:tr h="468376">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350" b="1" dirty="0">
                          <a:solidFill>
                            <a:srgbClr val="002638"/>
                          </a:solidFill>
                          <a:latin typeface="Arial" panose="020B0604020202020204" pitchFamily="34" charset="0"/>
                          <a:cs typeface="Arial" panose="020B0604020202020204" pitchFamily="34" charset="0"/>
                        </a:rPr>
                        <a:t>Routine Chiropractic</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252525"/>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rgbClr val="252525"/>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extLst>
                  <a:ext uri="{0D108BD9-81ED-4DB2-BD59-A6C34878D82A}">
                    <a16:rowId xmlns:a16="http://schemas.microsoft.com/office/drawing/2014/main" val="4105003195"/>
                  </a:ext>
                </a:extLst>
              </a:tr>
            </a:tbl>
          </a:graphicData>
        </a:graphic>
      </p:graphicFrame>
      <p:graphicFrame>
        <p:nvGraphicFramePr>
          <p:cNvPr id="4" name="think-cell data - do not delete" hidden="1">
            <a:extLst>
              <a:ext uri="{FF2B5EF4-FFF2-40B4-BE49-F238E27FC236}">
                <a16:creationId xmlns:a16="http://schemas.microsoft.com/office/drawing/2014/main" id="{054F186F-C7D2-7EB4-CBF2-7CD1FA218E5A}"/>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592" imgH="591" progId="TCLayout.ActiveDocument.1">
                  <p:embed/>
                </p:oleObj>
              </mc:Choice>
              <mc:Fallback>
                <p:oleObj name="think-cell Slide" r:id="rId4" imgW="592" imgH="591" progId="TCLayout.ActiveDocument.1">
                  <p:embed/>
                  <p:pic>
                    <p:nvPicPr>
                      <p:cNvPr id="4" name="think-cell data - do not delete" hidden="1">
                        <a:extLst>
                          <a:ext uri="{FF2B5EF4-FFF2-40B4-BE49-F238E27FC236}">
                            <a16:creationId xmlns:a16="http://schemas.microsoft.com/office/drawing/2014/main" id="{054F186F-C7D2-7EB4-CBF2-7CD1FA218E5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5" name="Graphic 4" descr="Ear outline">
            <a:extLst>
              <a:ext uri="{FF2B5EF4-FFF2-40B4-BE49-F238E27FC236}">
                <a16:creationId xmlns:a16="http://schemas.microsoft.com/office/drawing/2014/main" id="{E458721B-E032-FB7C-8492-67217DCF7FC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37715" y="2120211"/>
            <a:ext cx="420624" cy="420624"/>
          </a:xfrm>
          <a:prstGeom prst="rect">
            <a:avLst/>
          </a:prstGeom>
        </p:spPr>
      </p:pic>
      <p:pic>
        <p:nvPicPr>
          <p:cNvPr id="8" name="Graphic 7" descr="Skeleton outline">
            <a:extLst>
              <a:ext uri="{FF2B5EF4-FFF2-40B4-BE49-F238E27FC236}">
                <a16:creationId xmlns:a16="http://schemas.microsoft.com/office/drawing/2014/main" id="{E4A97CD0-5B1F-91AD-0182-D880554EF92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37715" y="5414618"/>
            <a:ext cx="420624" cy="420624"/>
          </a:xfrm>
          <a:prstGeom prst="rect">
            <a:avLst/>
          </a:prstGeom>
        </p:spPr>
      </p:pic>
      <p:pic>
        <p:nvPicPr>
          <p:cNvPr id="10" name="Graphic 9" descr="Ambulance outline">
            <a:extLst>
              <a:ext uri="{FF2B5EF4-FFF2-40B4-BE49-F238E27FC236}">
                <a16:creationId xmlns:a16="http://schemas.microsoft.com/office/drawing/2014/main" id="{55F44BF7-2ECE-CA9B-EF4F-B4764D0F0B0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37715" y="4947598"/>
            <a:ext cx="420624" cy="420624"/>
          </a:xfrm>
          <a:prstGeom prst="rect">
            <a:avLst/>
          </a:prstGeom>
        </p:spPr>
      </p:pic>
      <p:pic>
        <p:nvPicPr>
          <p:cNvPr id="12" name="Graphic 11" descr="Brain in head outline">
            <a:extLst>
              <a:ext uri="{FF2B5EF4-FFF2-40B4-BE49-F238E27FC236}">
                <a16:creationId xmlns:a16="http://schemas.microsoft.com/office/drawing/2014/main" id="{A048C929-1AB2-6829-EE41-84D655F94E5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37715" y="4474498"/>
            <a:ext cx="420624" cy="420624"/>
          </a:xfrm>
          <a:prstGeom prst="rect">
            <a:avLst/>
          </a:prstGeom>
        </p:spPr>
      </p:pic>
      <p:pic>
        <p:nvPicPr>
          <p:cNvPr id="14" name="Graphic 13" descr="Smart Phone outline">
            <a:extLst>
              <a:ext uri="{FF2B5EF4-FFF2-40B4-BE49-F238E27FC236}">
                <a16:creationId xmlns:a16="http://schemas.microsoft.com/office/drawing/2014/main" id="{98D4E466-E73E-36A2-6147-70C47C7E447A}"/>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937715" y="4005722"/>
            <a:ext cx="420624" cy="420624"/>
          </a:xfrm>
          <a:prstGeom prst="rect">
            <a:avLst/>
          </a:prstGeom>
        </p:spPr>
      </p:pic>
      <p:pic>
        <p:nvPicPr>
          <p:cNvPr id="16" name="Graphic 15" descr="Food Delivery outline">
            <a:extLst>
              <a:ext uri="{FF2B5EF4-FFF2-40B4-BE49-F238E27FC236}">
                <a16:creationId xmlns:a16="http://schemas.microsoft.com/office/drawing/2014/main" id="{BCE96581-CC1E-6E7A-C008-7EC1F90F08BF}"/>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37715" y="3542331"/>
            <a:ext cx="420624" cy="420624"/>
          </a:xfrm>
          <a:prstGeom prst="rect">
            <a:avLst/>
          </a:prstGeom>
        </p:spPr>
      </p:pic>
      <p:pic>
        <p:nvPicPr>
          <p:cNvPr id="20" name="Graphic 19" descr="Credit card outline">
            <a:extLst>
              <a:ext uri="{FF2B5EF4-FFF2-40B4-BE49-F238E27FC236}">
                <a16:creationId xmlns:a16="http://schemas.microsoft.com/office/drawing/2014/main" id="{073D127C-7EA3-A628-FF0A-98DADDB25BAD}"/>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937715" y="3076466"/>
            <a:ext cx="420624" cy="420624"/>
          </a:xfrm>
          <a:prstGeom prst="rect">
            <a:avLst/>
          </a:prstGeom>
        </p:spPr>
      </p:pic>
      <p:pic>
        <p:nvPicPr>
          <p:cNvPr id="22" name="Graphic 21" descr="Dumbbell outline">
            <a:extLst>
              <a:ext uri="{FF2B5EF4-FFF2-40B4-BE49-F238E27FC236}">
                <a16:creationId xmlns:a16="http://schemas.microsoft.com/office/drawing/2014/main" id="{C35F0215-6D08-3DE4-F0C6-03F0DCB26F52}"/>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937715" y="2604935"/>
            <a:ext cx="420624" cy="420624"/>
          </a:xfrm>
          <a:prstGeom prst="rect">
            <a:avLst/>
          </a:prstGeom>
        </p:spPr>
      </p:pic>
      <p:pic>
        <p:nvPicPr>
          <p:cNvPr id="24" name="Graphic 23" descr="Glasses outline">
            <a:extLst>
              <a:ext uri="{FF2B5EF4-FFF2-40B4-BE49-F238E27FC236}">
                <a16:creationId xmlns:a16="http://schemas.microsoft.com/office/drawing/2014/main" id="{9FA76A88-0A00-8925-5F5F-CC656DFB7659}"/>
              </a:ext>
            </a:extLst>
          </p:cNvPr>
          <p:cNvPicPr>
            <a:picLocks noChangeAspect="1"/>
          </p:cNvPicPr>
          <p:nvPr/>
        </p:nvPicPr>
        <p:blipFill>
          <a:blip>
            <a:extLst>
              <a:ext uri="{96DAC541-7B7A-43D3-8B79-37D633B846F1}">
                <asvg:svgBlip xmlns:asvg="http://schemas.microsoft.com/office/drawing/2016/SVG/main" r:embed="rId14"/>
              </a:ext>
            </a:extLst>
          </a:blip>
          <a:srcRect/>
          <a:stretch/>
        </p:blipFill>
        <p:spPr>
          <a:xfrm>
            <a:off x="937715" y="1664605"/>
            <a:ext cx="420624" cy="420624"/>
          </a:xfrm>
          <a:prstGeom prst="rect">
            <a:avLst/>
          </a:prstGeom>
        </p:spPr>
      </p:pic>
      <p:sp>
        <p:nvSpPr>
          <p:cNvPr id="13" name="Shape 5">
            <a:extLst>
              <a:ext uri="{FF2B5EF4-FFF2-40B4-BE49-F238E27FC236}">
                <a16:creationId xmlns:a16="http://schemas.microsoft.com/office/drawing/2014/main" id="{3D3351D6-CDB8-AB75-CE8F-C508EE33B91D}"/>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5" name="Text 8">
            <a:extLst>
              <a:ext uri="{FF2B5EF4-FFF2-40B4-BE49-F238E27FC236}">
                <a16:creationId xmlns:a16="http://schemas.microsoft.com/office/drawing/2014/main" id="{D2866E39-89DE-EC5C-A3BD-0264E391D0FD}"/>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7" name="Slide Number Placeholder 42">
            <a:extLst>
              <a:ext uri="{FF2B5EF4-FFF2-40B4-BE49-F238E27FC236}">
                <a16:creationId xmlns:a16="http://schemas.microsoft.com/office/drawing/2014/main" id="{8CF619F2-55D4-87A5-2FA6-1606AA770225}"/>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33</a:t>
            </a:fld>
            <a:endParaRPr lang="en-US" sz="600" dirty="0">
              <a:solidFill>
                <a:schemeClr val="tx1"/>
              </a:solidFill>
              <a:latin typeface="Arial" panose="020B0604020202020204" pitchFamily="34" charset="0"/>
              <a:cs typeface="Arial" panose="020B0604020202020204" pitchFamily="34" charset="0"/>
            </a:endParaRPr>
          </a:p>
        </p:txBody>
      </p:sp>
      <p:sp>
        <p:nvSpPr>
          <p:cNvPr id="18" name="Shape 5">
            <a:extLst>
              <a:ext uri="{FF2B5EF4-FFF2-40B4-BE49-F238E27FC236}">
                <a16:creationId xmlns:a16="http://schemas.microsoft.com/office/drawing/2014/main" id="{CA919D11-85D6-C379-5EA3-904E6A241ED0}"/>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9" name="Text 8">
            <a:extLst>
              <a:ext uri="{FF2B5EF4-FFF2-40B4-BE49-F238E27FC236}">
                <a16:creationId xmlns:a16="http://schemas.microsoft.com/office/drawing/2014/main" id="{5A1F4CCA-6D8A-9E8E-0DC5-97EEE51AA89B}"/>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1" name="TextBox 20">
            <a:extLst>
              <a:ext uri="{FF2B5EF4-FFF2-40B4-BE49-F238E27FC236}">
                <a16:creationId xmlns:a16="http://schemas.microsoft.com/office/drawing/2014/main" id="{45DD67B1-8590-DC12-B262-D4C7F25038A8}"/>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 name="TextBox 1">
            <a:extLst>
              <a:ext uri="{FF2B5EF4-FFF2-40B4-BE49-F238E27FC236}">
                <a16:creationId xmlns:a16="http://schemas.microsoft.com/office/drawing/2014/main" id="{1D4D82B1-2DE8-6997-10FD-DF38EAAF1E66}"/>
              </a:ext>
            </a:extLst>
          </p:cNvPr>
          <p:cNvSpPr txBox="1"/>
          <p:nvPr/>
        </p:nvSpPr>
        <p:spPr>
          <a:xfrm>
            <a:off x="873727"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High-level supplement benefits by plan: </a:t>
            </a:r>
            <a:r>
              <a:rPr lang="en-US" sz="2800" b="1" dirty="0">
                <a:solidFill>
                  <a:srgbClr val="0085C9"/>
                </a:solidFill>
                <a:latin typeface="Arial"/>
              </a:rPr>
              <a:t>PPO</a:t>
            </a:r>
          </a:p>
        </p:txBody>
      </p:sp>
      <p:sp>
        <p:nvSpPr>
          <p:cNvPr id="3" name="TextBox 2">
            <a:extLst>
              <a:ext uri="{FF2B5EF4-FFF2-40B4-BE49-F238E27FC236}">
                <a16:creationId xmlns:a16="http://schemas.microsoft.com/office/drawing/2014/main" id="{8FCE9AAD-0BB0-406B-BCDC-DCFCB808EA1D}"/>
              </a:ext>
            </a:extLst>
          </p:cNvPr>
          <p:cNvSpPr txBox="1"/>
          <p:nvPr/>
        </p:nvSpPr>
        <p:spPr>
          <a:xfrm>
            <a:off x="7962448" y="5972611"/>
            <a:ext cx="3291840" cy="233910"/>
          </a:xfrm>
          <a:prstGeom prst="rect">
            <a:avLst/>
          </a:prstGeom>
          <a:noFill/>
        </p:spPr>
        <p:txBody>
          <a:bodyPr wrap="square" lIns="27432" tIns="9144" rIns="27432" bIns="9144" anchor="t">
            <a:spAutoFit/>
          </a:bodyPr>
          <a:lstStyle/>
          <a:p>
            <a:pPr algn="r">
              <a:defRPr sz="1400" b="0">
                <a:solidFill>
                  <a:srgbClr val="788288"/>
                </a:solidFill>
                <a:latin typeface="Arial"/>
              </a:defRPr>
            </a:pPr>
            <a:r>
              <a:rPr b="1" dirty="0">
                <a:solidFill>
                  <a:srgbClr val="202830"/>
                </a:solidFill>
              </a:rPr>
              <a:t>Legend:  </a:t>
            </a:r>
            <a:r>
              <a:rPr dirty="0">
                <a:solidFill>
                  <a:srgbClr val="202830"/>
                </a:solidFill>
              </a:rPr>
              <a:t>✓ Included    — Not included</a:t>
            </a:r>
          </a:p>
        </p:txBody>
      </p:sp>
    </p:spTree>
    <p:extLst>
      <p:ext uri="{BB962C8B-B14F-4D97-AF65-F5344CB8AC3E}">
        <p14:creationId xmlns:p14="http://schemas.microsoft.com/office/powerpoint/2010/main" val="31973346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5717520B-8D70-4B3D-08B3-CC57B0DAA24D}"/>
              </a:ext>
            </a:extLst>
          </p:cNvPr>
          <p:cNvGraphicFramePr>
            <a:graphicFrameLocks noGrp="1"/>
          </p:cNvGraphicFramePr>
          <p:nvPr>
            <p:extLst>
              <p:ext uri="{D42A27DB-BD31-4B8C-83A1-F6EECF244321}">
                <p14:modId xmlns:p14="http://schemas.microsoft.com/office/powerpoint/2010/main" val="1930247843"/>
              </p:ext>
            </p:extLst>
          </p:nvPr>
        </p:nvGraphicFramePr>
        <p:xfrm>
          <a:off x="873706" y="1252728"/>
          <a:ext cx="10409990" cy="4599432"/>
        </p:xfrm>
        <a:graphic>
          <a:graphicData uri="http://schemas.openxmlformats.org/drawingml/2006/table">
            <a:tbl>
              <a:tblPr firstRow="1" bandRow="1">
                <a:tableStyleId>{69012ECD-51FC-41F1-AA8D-1B2483CD663E}</a:tableStyleId>
              </a:tblPr>
              <a:tblGrid>
                <a:gridCol w="488929">
                  <a:extLst>
                    <a:ext uri="{9D8B030D-6E8A-4147-A177-3AD203B41FA5}">
                      <a16:colId xmlns:a16="http://schemas.microsoft.com/office/drawing/2014/main" val="226158017"/>
                    </a:ext>
                  </a:extLst>
                </a:gridCol>
                <a:gridCol w="2568132">
                  <a:extLst>
                    <a:ext uri="{9D8B030D-6E8A-4147-A177-3AD203B41FA5}">
                      <a16:colId xmlns:a16="http://schemas.microsoft.com/office/drawing/2014/main" val="2842922759"/>
                    </a:ext>
                  </a:extLst>
                </a:gridCol>
                <a:gridCol w="1354465">
                  <a:extLst>
                    <a:ext uri="{9D8B030D-6E8A-4147-A177-3AD203B41FA5}">
                      <a16:colId xmlns:a16="http://schemas.microsoft.com/office/drawing/2014/main" val="2513357827"/>
                    </a:ext>
                  </a:extLst>
                </a:gridCol>
                <a:gridCol w="1426464">
                  <a:extLst>
                    <a:ext uri="{9D8B030D-6E8A-4147-A177-3AD203B41FA5}">
                      <a16:colId xmlns:a16="http://schemas.microsoft.com/office/drawing/2014/main" val="247231358"/>
                    </a:ext>
                  </a:extLst>
                </a:gridCol>
                <a:gridCol w="1682496">
                  <a:extLst>
                    <a:ext uri="{9D8B030D-6E8A-4147-A177-3AD203B41FA5}">
                      <a16:colId xmlns:a16="http://schemas.microsoft.com/office/drawing/2014/main" val="4052775600"/>
                    </a:ext>
                  </a:extLst>
                </a:gridCol>
                <a:gridCol w="1536192">
                  <a:extLst>
                    <a:ext uri="{9D8B030D-6E8A-4147-A177-3AD203B41FA5}">
                      <a16:colId xmlns:a16="http://schemas.microsoft.com/office/drawing/2014/main" val="49629412"/>
                    </a:ext>
                  </a:extLst>
                </a:gridCol>
                <a:gridCol w="1353312">
                  <a:extLst>
                    <a:ext uri="{9D8B030D-6E8A-4147-A177-3AD203B41FA5}">
                      <a16:colId xmlns:a16="http://schemas.microsoft.com/office/drawing/2014/main" val="4276138830"/>
                    </a:ext>
                  </a:extLst>
                </a:gridCol>
              </a:tblGrid>
              <a:tr h="384048">
                <a:tc>
                  <a:txBody>
                    <a:bodyPr/>
                    <a:lstStyle/>
                    <a:p>
                      <a:pPr algn="l"/>
                      <a:endParaRPr lang="en-US" sz="1400" dirty="0">
                        <a:latin typeface="Arial" panose="020B0604020202020204" pitchFamily="34" charset="0"/>
                        <a:cs typeface="Arial" panose="020B0604020202020204" pitchFamily="34" charset="0"/>
                      </a:endParaRPr>
                    </a:p>
                  </a:txBody>
                  <a:tcPr anchor="ctr">
                    <a:solidFill>
                      <a:srgbClr val="0092D3"/>
                    </a:solidFill>
                  </a:tcPr>
                </a:tc>
                <a:tc>
                  <a:txBody>
                    <a:bodyPr/>
                    <a:lstStyle/>
                    <a:p>
                      <a:pPr algn="l"/>
                      <a:r>
                        <a:rPr lang="en-US" sz="1450" b="1" dirty="0">
                          <a:solidFill>
                            <a:srgbClr val="FFFFFF"/>
                          </a:solidFill>
                          <a:latin typeface="Arial" panose="020B0604020202020204" pitchFamily="34" charset="0"/>
                          <a:cs typeface="Arial" panose="020B0604020202020204" pitchFamily="34" charset="0"/>
                        </a:rPr>
                        <a:t>Supplemental Benefit</a:t>
                      </a:r>
                    </a:p>
                  </a:txBody>
                  <a:tcPr anchor="ctr">
                    <a:solidFill>
                      <a:srgbClr val="0092D3"/>
                    </a:solidFill>
                  </a:tcPr>
                </a:tc>
                <a:tc>
                  <a:txBody>
                    <a:bodyPr/>
                    <a:lstStyle/>
                    <a:p>
                      <a:pPr algn="ctr"/>
                      <a:r>
                        <a:rPr lang="en-US" sz="1450" b="1" dirty="0">
                          <a:solidFill>
                            <a:srgbClr val="FFFFFF"/>
                          </a:solidFill>
                          <a:latin typeface="Arial" panose="020B0604020202020204" pitchFamily="34" charset="0"/>
                          <a:cs typeface="Arial" panose="020B0604020202020204" pitchFamily="34" charset="0"/>
                        </a:rPr>
                        <a:t>Prestige </a:t>
                      </a:r>
                    </a:p>
                  </a:txBody>
                  <a:tcPr anchor="ctr">
                    <a:solidFill>
                      <a:srgbClr val="044D6E"/>
                    </a:solidFill>
                  </a:tcPr>
                </a:tc>
                <a:tc>
                  <a:txBody>
                    <a:bodyPr/>
                    <a:lstStyle/>
                    <a:p>
                      <a:pPr algn="ctr"/>
                      <a:r>
                        <a:rPr lang="en-US" sz="1450" b="1" dirty="0">
                          <a:solidFill>
                            <a:srgbClr val="FFFFFF"/>
                          </a:solidFill>
                          <a:latin typeface="Arial" panose="020B0604020202020204" pitchFamily="34" charset="0"/>
                          <a:cs typeface="Arial" panose="020B0604020202020204" pitchFamily="34" charset="0"/>
                        </a:rPr>
                        <a:t>Classic</a:t>
                      </a:r>
                    </a:p>
                  </a:txBody>
                  <a:tcPr anchor="ctr">
                    <a:solidFill>
                      <a:srgbClr val="044D6E"/>
                    </a:solidFill>
                  </a:tcPr>
                </a:tc>
                <a:tc>
                  <a:txBody>
                    <a:bodyPr/>
                    <a:lstStyle/>
                    <a:p>
                      <a:pPr algn="ctr"/>
                      <a:r>
                        <a:rPr lang="en-US" sz="1450" b="1" dirty="0">
                          <a:solidFill>
                            <a:srgbClr val="FFFFFF"/>
                          </a:solidFill>
                          <a:latin typeface="Arial" panose="020B0604020202020204" pitchFamily="34" charset="0"/>
                          <a:cs typeface="Arial" panose="020B0604020202020204" pitchFamily="34" charset="0"/>
                        </a:rPr>
                        <a:t>Connected Care</a:t>
                      </a:r>
                    </a:p>
                  </a:txBody>
                  <a:tcPr anchor="ctr">
                    <a:solidFill>
                      <a:srgbClr val="0092D3"/>
                    </a:solidFill>
                  </a:tcPr>
                </a:tc>
                <a:tc>
                  <a:txBody>
                    <a:bodyPr/>
                    <a:lstStyle/>
                    <a:p>
                      <a:pPr algn="ctr"/>
                      <a:r>
                        <a:rPr lang="en-US" sz="1450" b="1" dirty="0">
                          <a:solidFill>
                            <a:srgbClr val="FFFFFF"/>
                          </a:solidFill>
                          <a:latin typeface="Arial" panose="020B0604020202020204" pitchFamily="34" charset="0"/>
                          <a:cs typeface="Arial" panose="020B0604020202020204" pitchFamily="34" charset="0"/>
                        </a:rPr>
                        <a:t>Prime Value</a:t>
                      </a:r>
                    </a:p>
                  </a:txBody>
                  <a:tcPr anchor="ctr">
                    <a:solidFill>
                      <a:srgbClr val="0092D3"/>
                    </a:solidFill>
                  </a:tcPr>
                </a:tc>
                <a:tc>
                  <a:txBody>
                    <a:bodyPr/>
                    <a:lstStyle/>
                    <a:p>
                      <a:pPr algn="ctr"/>
                      <a:r>
                        <a:rPr lang="en-US" sz="1450" b="1" dirty="0">
                          <a:solidFill>
                            <a:srgbClr val="FFFFFF"/>
                          </a:solidFill>
                          <a:latin typeface="Arial" panose="020B0604020202020204" pitchFamily="34" charset="0"/>
                          <a:cs typeface="Arial" panose="020B0604020202020204" pitchFamily="34" charset="0"/>
                        </a:rPr>
                        <a:t>Elements</a:t>
                      </a:r>
                    </a:p>
                  </a:txBody>
                  <a:tcPr anchor="ctr">
                    <a:solidFill>
                      <a:srgbClr val="0092D3"/>
                    </a:solidFill>
                  </a:tcPr>
                </a:tc>
                <a:extLst>
                  <a:ext uri="{0D108BD9-81ED-4DB2-BD59-A6C34878D82A}">
                    <a16:rowId xmlns:a16="http://schemas.microsoft.com/office/drawing/2014/main" val="1047378750"/>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Eyewear</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chemeClr val="accent4"/>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chemeClr val="accent4"/>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800" dirty="0">
                          <a:solidFill>
                            <a:srgbClr val="004A79"/>
                          </a:solidFill>
                          <a:latin typeface="Arial" panose="020B0604020202020204" pitchFamily="34" charset="0"/>
                          <a:cs typeface="Arial" panose="020B0604020202020204" pitchFamily="34" charset="0"/>
                          <a:sym typeface="Wingdings" panose="05000000000000000000" pitchFamily="2" charset="2"/>
                        </a:rPr>
                        <a:t></a:t>
                      </a:r>
                      <a:endParaRPr lang="en-US" sz="2000" dirty="0">
                        <a:solidFill>
                          <a:schemeClr val="accent4"/>
                        </a:solidFill>
                        <a:latin typeface="Arial" panose="020B0604020202020204" pitchFamily="34" charset="0"/>
                        <a:cs typeface="Arial" panose="020B0604020202020204" pitchFamily="34" charset="0"/>
                      </a:endParaRPr>
                    </a:p>
                  </a:txBody>
                  <a:tcPr anchor="ctr">
                    <a:solidFill>
                      <a:srgbClr val="FFFFFF"/>
                    </a:solidFill>
                  </a:tcPr>
                </a:tc>
                <a:extLst>
                  <a:ext uri="{0D108BD9-81ED-4DB2-BD59-A6C34878D82A}">
                    <a16:rowId xmlns:a16="http://schemas.microsoft.com/office/drawing/2014/main" val="1874301574"/>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2F8FC"/>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Hearing Aids</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extLst>
                  <a:ext uri="{0D108BD9-81ED-4DB2-BD59-A6C34878D82A}">
                    <a16:rowId xmlns:a16="http://schemas.microsoft.com/office/drawing/2014/main" val="2698926297"/>
                  </a:ext>
                </a:extLst>
              </a:tr>
              <a:tr h="468376">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350" b="1" dirty="0">
                          <a:solidFill>
                            <a:srgbClr val="002638"/>
                          </a:solidFill>
                          <a:latin typeface="Arial" panose="020B0604020202020204" pitchFamily="34" charset="0"/>
                          <a:cs typeface="Arial" panose="020B0604020202020204" pitchFamily="34" charset="0"/>
                        </a:rPr>
                        <a:t>Fitness (SilverSneakers)</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extLst>
                  <a:ext uri="{0D108BD9-81ED-4DB2-BD59-A6C34878D82A}">
                    <a16:rowId xmlns:a16="http://schemas.microsoft.com/office/drawing/2014/main" val="322754186"/>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2F8FC"/>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OTC/Food and Produce</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extLst>
                  <a:ext uri="{0D108BD9-81ED-4DB2-BD59-A6C34878D82A}">
                    <a16:rowId xmlns:a16="http://schemas.microsoft.com/office/drawing/2014/main" val="4106552355"/>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Home-Delivered Meals</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extLst>
                  <a:ext uri="{0D108BD9-81ED-4DB2-BD59-A6C34878D82A}">
                    <a16:rowId xmlns:a16="http://schemas.microsoft.com/office/drawing/2014/main" val="3595167595"/>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2F8FC"/>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PERS</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srgbClr val="788288"/>
                          </a:solidFill>
                          <a:effectLst/>
                          <a:uLnTx/>
                          <a:uFillTx/>
                          <a:latin typeface="Arial" panose="020B0604020202020204" pitchFamily="34" charset="0"/>
                          <a:cs typeface="Arial" panose="020B0604020202020204" pitchFamily="34" charset="0"/>
                        </a:rPr>
                        <a:t>─</a:t>
                      </a:r>
                      <a:endParaRPr kumimoji="0" lang="en-US" sz="2000" b="0" i="0" u="none" strike="noStrike" kern="1200" cap="none" spc="0" normalizeH="0" baseline="0" noProof="0" dirty="0">
                        <a:ln>
                          <a:noFill/>
                        </a:ln>
                        <a:solidFill>
                          <a:schemeClr val="bg1">
                            <a:lumMod val="50000"/>
                          </a:schemeClr>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2F8FC"/>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2F8FC"/>
                    </a:solidFill>
                  </a:tcPr>
                </a:tc>
                <a:extLst>
                  <a:ext uri="{0D108BD9-81ED-4DB2-BD59-A6C34878D82A}">
                    <a16:rowId xmlns:a16="http://schemas.microsoft.com/office/drawing/2014/main" val="4355171"/>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Mobile Mental Health</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extLst>
                  <a:ext uri="{0D108BD9-81ED-4DB2-BD59-A6C34878D82A}">
                    <a16:rowId xmlns:a16="http://schemas.microsoft.com/office/drawing/2014/main" val="2115067809"/>
                  </a:ext>
                </a:extLst>
              </a:tr>
              <a:tr h="468376">
                <a:tc>
                  <a:txBody>
                    <a:bodyPr/>
                    <a:lstStyle/>
                    <a:p>
                      <a:pPr algn="ctr"/>
                      <a:endParaRPr lang="en-US" sz="1400" b="1" dirty="0">
                        <a:latin typeface="Arial" panose="020B0604020202020204" pitchFamily="34" charset="0"/>
                        <a:cs typeface="Arial" panose="020B0604020202020204" pitchFamily="34" charset="0"/>
                      </a:endParaRPr>
                    </a:p>
                  </a:txBody>
                  <a:tcPr anchor="ctr">
                    <a:solidFill>
                      <a:srgbClr val="F2F8FC"/>
                    </a:solidFill>
                  </a:tcPr>
                </a:tc>
                <a:tc>
                  <a:txBody>
                    <a:bodyPr/>
                    <a:lstStyle/>
                    <a:p>
                      <a:pPr algn="l"/>
                      <a:r>
                        <a:rPr lang="en-US" sz="1350" b="1" dirty="0">
                          <a:solidFill>
                            <a:srgbClr val="002638"/>
                          </a:solidFill>
                          <a:latin typeface="Arial" panose="020B0604020202020204" pitchFamily="34" charset="0"/>
                          <a:cs typeface="Arial" panose="020B0604020202020204" pitchFamily="34" charset="0"/>
                        </a:rPr>
                        <a:t>Ambulance No Transport</a:t>
                      </a: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DCF0FA"/>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2F8FC"/>
                    </a:solidFill>
                  </a:tcPr>
                </a:tc>
                <a:extLst>
                  <a:ext uri="{0D108BD9-81ED-4DB2-BD59-A6C34878D82A}">
                    <a16:rowId xmlns:a16="http://schemas.microsoft.com/office/drawing/2014/main" val="1880961859"/>
                  </a:ext>
                </a:extLst>
              </a:tr>
              <a:tr h="468376">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endParaRPr lang="en-US" sz="1400" b="1" dirty="0">
                        <a:latin typeface="Arial" panose="020B0604020202020204" pitchFamily="34" charset="0"/>
                        <a:cs typeface="Arial" panose="020B0604020202020204" pitchFamily="34" charset="0"/>
                      </a:endParaRPr>
                    </a:p>
                  </a:txBody>
                  <a:tcPr anchor="ctr">
                    <a:solidFill>
                      <a:srgbClr val="FFFFFF"/>
                    </a:solidFill>
                  </a:tcPr>
                </a:tc>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350" b="1" dirty="0">
                          <a:solidFill>
                            <a:srgbClr val="002638"/>
                          </a:solidFill>
                          <a:latin typeface="Arial" panose="020B0604020202020204" pitchFamily="34" charset="0"/>
                          <a:cs typeface="Arial" panose="020B0604020202020204" pitchFamily="34" charset="0"/>
                        </a:rPr>
                        <a:t>Routine Chiropractic</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E8F6FD"/>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tc>
                  <a:txBody>
                    <a:bodyPr/>
                    <a:lstStyle/>
                    <a:p>
                      <a:pPr algn="ctr"/>
                      <a:r>
                        <a:rPr lang="en-US" sz="1800" dirty="0">
                          <a:solidFill>
                            <a:srgbClr val="788288"/>
                          </a:solidFill>
                          <a:latin typeface="Arial" panose="020B0604020202020204" pitchFamily="34" charset="0"/>
                          <a:cs typeface="Arial" panose="020B0604020202020204" pitchFamily="34" charset="0"/>
                        </a:rPr>
                        <a:t>─</a:t>
                      </a:r>
                    </a:p>
                  </a:txBody>
                  <a:tcPr anchor="ctr">
                    <a:solidFill>
                      <a:srgbClr val="FFFFFF"/>
                    </a:solidFill>
                  </a:tcPr>
                </a:tc>
                <a:tc>
                  <a:txBody>
                    <a:bodyPr/>
                    <a:lstStyle/>
                    <a:p>
                      <a:pPr marL="0" marR="0" lvl="0" indent="0" algn="ctr" defTabSz="932962"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800" b="0" u="none" strike="noStrike" kern="1200" cap="none" spc="0" normalizeH="0" baseline="0" noProof="0" dirty="0">
                          <a:ln>
                            <a:noFill/>
                          </a:ln>
                          <a:solidFill>
                            <a:srgbClr val="004A79"/>
                          </a:solidFill>
                          <a:effectLst/>
                          <a:uLnTx/>
                          <a:uFillTx/>
                          <a:latin typeface="Arial" panose="020B0604020202020204" pitchFamily="34" charset="0"/>
                          <a:cs typeface="Arial" panose="020B0604020202020204" pitchFamily="34" charset="0"/>
                          <a:sym typeface="Wingdings" panose="05000000000000000000" pitchFamily="2" charset="2"/>
                        </a:rPr>
                        <a:t></a:t>
                      </a:r>
                      <a:endParaRPr kumimoji="0" lang="en-US" sz="2000" b="0" i="0" u="none" strike="noStrike" kern="1200" cap="none" spc="0" normalizeH="0" baseline="0" noProof="0" dirty="0">
                        <a:ln>
                          <a:noFill/>
                        </a:ln>
                        <a:solidFill>
                          <a:srgbClr val="154D98"/>
                        </a:solidFill>
                        <a:effectLst/>
                        <a:uLnTx/>
                        <a:uFillTx/>
                        <a:latin typeface="Arial" panose="020B0604020202020204" pitchFamily="34" charset="0"/>
                        <a:ea typeface="+mn-ea"/>
                        <a:cs typeface="Arial" panose="020B0604020202020204" pitchFamily="34" charset="0"/>
                      </a:endParaRPr>
                    </a:p>
                  </a:txBody>
                  <a:tcPr anchor="ctr">
                    <a:solidFill>
                      <a:srgbClr val="FFFFFF"/>
                    </a:solidFill>
                  </a:tcPr>
                </a:tc>
                <a:extLst>
                  <a:ext uri="{0D108BD9-81ED-4DB2-BD59-A6C34878D82A}">
                    <a16:rowId xmlns:a16="http://schemas.microsoft.com/office/drawing/2014/main" val="4105003195"/>
                  </a:ext>
                </a:extLst>
              </a:tr>
            </a:tbl>
          </a:graphicData>
        </a:graphic>
      </p:graphicFrame>
      <p:graphicFrame>
        <p:nvGraphicFramePr>
          <p:cNvPr id="4" name="think-cell data - do not delete" hidden="1">
            <a:extLst>
              <a:ext uri="{FF2B5EF4-FFF2-40B4-BE49-F238E27FC236}">
                <a16:creationId xmlns:a16="http://schemas.microsoft.com/office/drawing/2014/main" id="{762F33BE-0E2B-91E5-1DF6-78151F131CB2}"/>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592" imgH="591" progId="TCLayout.ActiveDocument.1">
                  <p:embed/>
                </p:oleObj>
              </mc:Choice>
              <mc:Fallback>
                <p:oleObj name="think-cell Slide" r:id="rId4" imgW="592" imgH="591" progId="TCLayout.ActiveDocument.1">
                  <p:embed/>
                  <p:pic>
                    <p:nvPicPr>
                      <p:cNvPr id="4" name="think-cell data - do not delete" hidden="1">
                        <a:extLst>
                          <a:ext uri="{FF2B5EF4-FFF2-40B4-BE49-F238E27FC236}">
                            <a16:creationId xmlns:a16="http://schemas.microsoft.com/office/drawing/2014/main" id="{762F33BE-0E2B-91E5-1DF6-78151F131CB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hape 5">
            <a:extLst>
              <a:ext uri="{FF2B5EF4-FFF2-40B4-BE49-F238E27FC236}">
                <a16:creationId xmlns:a16="http://schemas.microsoft.com/office/drawing/2014/main" id="{1243DFCF-42FD-5534-3480-18E498270940}"/>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5" name="Text 8">
            <a:extLst>
              <a:ext uri="{FF2B5EF4-FFF2-40B4-BE49-F238E27FC236}">
                <a16:creationId xmlns:a16="http://schemas.microsoft.com/office/drawing/2014/main" id="{DCA42C72-E6BC-9D1D-D528-0DF20AF7A479}"/>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6" name="Slide Number Placeholder 42">
            <a:extLst>
              <a:ext uri="{FF2B5EF4-FFF2-40B4-BE49-F238E27FC236}">
                <a16:creationId xmlns:a16="http://schemas.microsoft.com/office/drawing/2014/main" id="{5E468D84-36E1-4539-6567-4B4743ABC6AB}"/>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34</a:t>
            </a:fld>
            <a:endParaRPr lang="en-US" sz="600" dirty="0">
              <a:solidFill>
                <a:schemeClr val="tx1"/>
              </a:solidFill>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248B1B55-2301-3D38-D30D-D17F59829B25}"/>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9" name="Text 8">
            <a:extLst>
              <a:ext uri="{FF2B5EF4-FFF2-40B4-BE49-F238E27FC236}">
                <a16:creationId xmlns:a16="http://schemas.microsoft.com/office/drawing/2014/main" id="{1EF9EA76-5335-97D0-C6E8-AADD7B8C04C6}"/>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0" name="TextBox 9">
            <a:extLst>
              <a:ext uri="{FF2B5EF4-FFF2-40B4-BE49-F238E27FC236}">
                <a16:creationId xmlns:a16="http://schemas.microsoft.com/office/drawing/2014/main" id="{6FE189BA-8CE3-ED5F-1A79-2A4BF5B15AA4}"/>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 name="TextBox 1">
            <a:extLst>
              <a:ext uri="{FF2B5EF4-FFF2-40B4-BE49-F238E27FC236}">
                <a16:creationId xmlns:a16="http://schemas.microsoft.com/office/drawing/2014/main" id="{8907B187-097E-F215-E494-580DEECB1188}"/>
              </a:ext>
            </a:extLst>
          </p:cNvPr>
          <p:cNvSpPr txBox="1"/>
          <p:nvPr/>
        </p:nvSpPr>
        <p:spPr>
          <a:xfrm>
            <a:off x="873707" y="701301"/>
            <a:ext cx="10816622"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High-level supplement benefits by plan: </a:t>
            </a:r>
            <a:r>
              <a:rPr lang="en-US" sz="2800" b="1" dirty="0">
                <a:solidFill>
                  <a:srgbClr val="0085C9"/>
                </a:solidFill>
                <a:latin typeface="Arial"/>
              </a:rPr>
              <a:t>HMO / HMO-POS</a:t>
            </a:r>
          </a:p>
        </p:txBody>
      </p:sp>
      <p:pic>
        <p:nvPicPr>
          <p:cNvPr id="11" name="Graphic 10" descr="Ear outline">
            <a:extLst>
              <a:ext uri="{FF2B5EF4-FFF2-40B4-BE49-F238E27FC236}">
                <a16:creationId xmlns:a16="http://schemas.microsoft.com/office/drawing/2014/main" id="{70993BBD-16C0-20FE-DA12-7EA529392B6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78832" y="2108636"/>
            <a:ext cx="420624" cy="420624"/>
          </a:xfrm>
          <a:prstGeom prst="rect">
            <a:avLst/>
          </a:prstGeom>
        </p:spPr>
      </p:pic>
      <p:pic>
        <p:nvPicPr>
          <p:cNvPr id="12" name="Graphic 11" descr="Skeleton outline">
            <a:extLst>
              <a:ext uri="{FF2B5EF4-FFF2-40B4-BE49-F238E27FC236}">
                <a16:creationId xmlns:a16="http://schemas.microsoft.com/office/drawing/2014/main" id="{B9CED337-C9F4-7BD6-8075-B05B38FC482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78832" y="5398561"/>
            <a:ext cx="420624" cy="420624"/>
          </a:xfrm>
          <a:prstGeom prst="rect">
            <a:avLst/>
          </a:prstGeom>
        </p:spPr>
      </p:pic>
      <p:pic>
        <p:nvPicPr>
          <p:cNvPr id="13" name="Graphic 12" descr="Ambulance outline">
            <a:extLst>
              <a:ext uri="{FF2B5EF4-FFF2-40B4-BE49-F238E27FC236}">
                <a16:creationId xmlns:a16="http://schemas.microsoft.com/office/drawing/2014/main" id="{5B15BA52-88C8-AA10-B3CB-8BAB4A765D2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78832" y="4936023"/>
            <a:ext cx="420624" cy="420624"/>
          </a:xfrm>
          <a:prstGeom prst="rect">
            <a:avLst/>
          </a:prstGeom>
        </p:spPr>
      </p:pic>
      <p:pic>
        <p:nvPicPr>
          <p:cNvPr id="16" name="Graphic 15" descr="Brain in head outline">
            <a:extLst>
              <a:ext uri="{FF2B5EF4-FFF2-40B4-BE49-F238E27FC236}">
                <a16:creationId xmlns:a16="http://schemas.microsoft.com/office/drawing/2014/main" id="{5CD6111C-CB69-8D4D-5914-C387762718F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78832" y="4458440"/>
            <a:ext cx="420624" cy="420624"/>
          </a:xfrm>
          <a:prstGeom prst="rect">
            <a:avLst/>
          </a:prstGeom>
        </p:spPr>
      </p:pic>
      <p:pic>
        <p:nvPicPr>
          <p:cNvPr id="17" name="Graphic 16" descr="Smart Phone outline">
            <a:extLst>
              <a:ext uri="{FF2B5EF4-FFF2-40B4-BE49-F238E27FC236}">
                <a16:creationId xmlns:a16="http://schemas.microsoft.com/office/drawing/2014/main" id="{B94FDAC9-327E-DE46-2BFD-15C2F5823152}"/>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978832" y="3994147"/>
            <a:ext cx="420624" cy="420624"/>
          </a:xfrm>
          <a:prstGeom prst="rect">
            <a:avLst/>
          </a:prstGeom>
        </p:spPr>
      </p:pic>
      <p:pic>
        <p:nvPicPr>
          <p:cNvPr id="18" name="Graphic 17" descr="Food Delivery outline">
            <a:extLst>
              <a:ext uri="{FF2B5EF4-FFF2-40B4-BE49-F238E27FC236}">
                <a16:creationId xmlns:a16="http://schemas.microsoft.com/office/drawing/2014/main" id="{E0749F66-0496-83F9-34EA-77FA640A8411}"/>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978832" y="3526682"/>
            <a:ext cx="420624" cy="420624"/>
          </a:xfrm>
          <a:prstGeom prst="rect">
            <a:avLst/>
          </a:prstGeom>
        </p:spPr>
      </p:pic>
      <p:pic>
        <p:nvPicPr>
          <p:cNvPr id="20" name="Graphic 19" descr="Credit card outline">
            <a:extLst>
              <a:ext uri="{FF2B5EF4-FFF2-40B4-BE49-F238E27FC236}">
                <a16:creationId xmlns:a16="http://schemas.microsoft.com/office/drawing/2014/main" id="{DD7201E4-36C6-E2C4-D0F8-CA966441E862}"/>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978832" y="3060817"/>
            <a:ext cx="420624" cy="420624"/>
          </a:xfrm>
          <a:prstGeom prst="rect">
            <a:avLst/>
          </a:prstGeom>
        </p:spPr>
      </p:pic>
      <p:pic>
        <p:nvPicPr>
          <p:cNvPr id="21" name="Graphic 20" descr="Dumbbell outline">
            <a:extLst>
              <a:ext uri="{FF2B5EF4-FFF2-40B4-BE49-F238E27FC236}">
                <a16:creationId xmlns:a16="http://schemas.microsoft.com/office/drawing/2014/main" id="{ACFB9403-3963-127E-36B1-607012968D94}"/>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978832" y="2593360"/>
            <a:ext cx="420624" cy="420624"/>
          </a:xfrm>
          <a:prstGeom prst="rect">
            <a:avLst/>
          </a:prstGeom>
        </p:spPr>
      </p:pic>
      <p:pic>
        <p:nvPicPr>
          <p:cNvPr id="22" name="Graphic 21" descr="Glasses outline">
            <a:extLst>
              <a:ext uri="{FF2B5EF4-FFF2-40B4-BE49-F238E27FC236}">
                <a16:creationId xmlns:a16="http://schemas.microsoft.com/office/drawing/2014/main" id="{FCF93D5E-1F24-543D-057B-78E6E541A56A}"/>
              </a:ext>
            </a:extLst>
          </p:cNvPr>
          <p:cNvPicPr>
            <a:picLocks noChangeAspect="1"/>
          </p:cNvPicPr>
          <p:nvPr/>
        </p:nvPicPr>
        <p:blipFill>
          <a:blip>
            <a:extLst>
              <a:ext uri="{96DAC541-7B7A-43D3-8B79-37D633B846F1}">
                <asvg:svgBlip xmlns:asvg="http://schemas.microsoft.com/office/drawing/2016/SVG/main" r:embed="rId14"/>
              </a:ext>
            </a:extLst>
          </a:blip>
          <a:srcRect/>
          <a:stretch/>
        </p:blipFill>
        <p:spPr>
          <a:xfrm>
            <a:off x="978832" y="1653030"/>
            <a:ext cx="420624" cy="420624"/>
          </a:xfrm>
          <a:prstGeom prst="rect">
            <a:avLst/>
          </a:prstGeom>
        </p:spPr>
      </p:pic>
      <p:sp>
        <p:nvSpPr>
          <p:cNvPr id="38" name="TextBox 37">
            <a:extLst>
              <a:ext uri="{FF2B5EF4-FFF2-40B4-BE49-F238E27FC236}">
                <a16:creationId xmlns:a16="http://schemas.microsoft.com/office/drawing/2014/main" id="{5265C010-BFF5-2B39-CB2F-661D6EF1D30C}"/>
              </a:ext>
            </a:extLst>
          </p:cNvPr>
          <p:cNvSpPr txBox="1"/>
          <p:nvPr/>
        </p:nvSpPr>
        <p:spPr>
          <a:xfrm>
            <a:off x="7962448" y="5972611"/>
            <a:ext cx="3291840" cy="233910"/>
          </a:xfrm>
          <a:prstGeom prst="rect">
            <a:avLst/>
          </a:prstGeom>
          <a:noFill/>
        </p:spPr>
        <p:txBody>
          <a:bodyPr wrap="square" lIns="27432" tIns="9144" rIns="27432" bIns="9144" anchor="t">
            <a:spAutoFit/>
          </a:bodyPr>
          <a:lstStyle/>
          <a:p>
            <a:pPr algn="r">
              <a:defRPr sz="1400" b="0">
                <a:solidFill>
                  <a:srgbClr val="788288"/>
                </a:solidFill>
                <a:latin typeface="Arial"/>
              </a:defRPr>
            </a:pPr>
            <a:r>
              <a:rPr b="1" dirty="0">
                <a:solidFill>
                  <a:srgbClr val="202830"/>
                </a:solidFill>
              </a:rPr>
              <a:t>Legend:  </a:t>
            </a:r>
            <a:r>
              <a:rPr dirty="0">
                <a:solidFill>
                  <a:srgbClr val="202830"/>
                </a:solidFill>
              </a:rPr>
              <a:t>✓ Included    — Not included</a:t>
            </a:r>
          </a:p>
        </p:txBody>
      </p:sp>
    </p:spTree>
    <p:extLst>
      <p:ext uri="{BB962C8B-B14F-4D97-AF65-F5344CB8AC3E}">
        <p14:creationId xmlns:p14="http://schemas.microsoft.com/office/powerpoint/2010/main" val="21967529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A85AF-EFE2-AA51-7790-78DB6ED3EDFB}"/>
            </a:ext>
          </a:extLst>
        </p:cNvPr>
        <p:cNvGrpSpPr/>
        <p:nvPr/>
      </p:nvGrpSpPr>
      <p:grpSpPr>
        <a:xfrm>
          <a:off x="0" y="0"/>
          <a:ext cx="0" cy="0"/>
          <a:chOff x="0" y="0"/>
          <a:chExt cx="0" cy="0"/>
        </a:xfrm>
      </p:grpSpPr>
      <p:sp>
        <p:nvSpPr>
          <p:cNvPr id="11" name="Rounded Rectangle 10">
            <a:extLst>
              <a:ext uri="{FF2B5EF4-FFF2-40B4-BE49-F238E27FC236}">
                <a16:creationId xmlns:a16="http://schemas.microsoft.com/office/drawing/2014/main" id="{BB920786-55D4-7C11-5CED-BB4EA6A6049D}"/>
              </a:ext>
            </a:extLst>
          </p:cNvPr>
          <p:cNvSpPr/>
          <p:nvPr/>
        </p:nvSpPr>
        <p:spPr>
          <a:xfrm>
            <a:off x="6074650" y="1958111"/>
            <a:ext cx="3728545" cy="3650472"/>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5">
            <a:extLst>
              <a:ext uri="{FF2B5EF4-FFF2-40B4-BE49-F238E27FC236}">
                <a16:creationId xmlns:a16="http://schemas.microsoft.com/office/drawing/2014/main" id="{873A5D4A-AD48-7E61-AF24-BE177E23BAFE}"/>
              </a:ext>
            </a:extLst>
          </p:cNvPr>
          <p:cNvSpPr/>
          <p:nvPr/>
        </p:nvSpPr>
        <p:spPr>
          <a:xfrm>
            <a:off x="2062441" y="1958111"/>
            <a:ext cx="3728545" cy="3650472"/>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Box 33">
            <a:extLst>
              <a:ext uri="{FF2B5EF4-FFF2-40B4-BE49-F238E27FC236}">
                <a16:creationId xmlns:a16="http://schemas.microsoft.com/office/drawing/2014/main" id="{60765C17-C815-BE83-001D-068622375C14}"/>
              </a:ext>
            </a:extLst>
          </p:cNvPr>
          <p:cNvSpPr txBox="1"/>
          <p:nvPr/>
        </p:nvSpPr>
        <p:spPr>
          <a:xfrm>
            <a:off x="6133538" y="3712413"/>
            <a:ext cx="3211033" cy="1200329"/>
          </a:xfrm>
          <a:prstGeom prst="rect">
            <a:avLst/>
          </a:prstGeom>
          <a:noFill/>
        </p:spPr>
        <p:txBody>
          <a:bodyPr wrap="square" rtlCol="0">
            <a:spAutoFit/>
          </a:bodyPr>
          <a:lstStyle/>
          <a:p>
            <a:pPr algn="ctr"/>
            <a:r>
              <a:rPr lang="en-US" sz="7200" spc="-150" dirty="0">
                <a:solidFill>
                  <a:srgbClr val="002638"/>
                </a:solidFill>
                <a:latin typeface="Arial" panose="020B0604020202020204" pitchFamily="34" charset="0"/>
                <a:cs typeface="Arial" panose="020B0604020202020204" pitchFamily="34" charset="0"/>
              </a:rPr>
              <a:t>$26.60</a:t>
            </a:r>
          </a:p>
        </p:txBody>
      </p:sp>
      <p:sp>
        <p:nvSpPr>
          <p:cNvPr id="36" name="TextBox 35">
            <a:extLst>
              <a:ext uri="{FF2B5EF4-FFF2-40B4-BE49-F238E27FC236}">
                <a16:creationId xmlns:a16="http://schemas.microsoft.com/office/drawing/2014/main" id="{717F7B55-9B8D-0660-89F9-C9285632BA1B}"/>
              </a:ext>
            </a:extLst>
          </p:cNvPr>
          <p:cNvSpPr txBox="1"/>
          <p:nvPr/>
        </p:nvSpPr>
        <p:spPr>
          <a:xfrm>
            <a:off x="6323125" y="3073793"/>
            <a:ext cx="3532228" cy="553998"/>
          </a:xfrm>
          <a:prstGeom prst="rect">
            <a:avLst/>
          </a:prstGeom>
          <a:noFill/>
        </p:spPr>
        <p:txBody>
          <a:bodyPr wrap="square">
            <a:spAutoFit/>
          </a:bodyPr>
          <a:lstStyle/>
          <a:p>
            <a:pPr algn="l"/>
            <a:r>
              <a:rPr lang="en-US" sz="3000" b="1" dirty="0">
                <a:solidFill>
                  <a:srgbClr val="0085C9"/>
                </a:solidFill>
                <a:latin typeface="Arial" panose="020B0604020202020204" pitchFamily="34" charset="0"/>
                <a:cs typeface="Arial" panose="020B0604020202020204" pitchFamily="34" charset="0"/>
              </a:rPr>
              <a:t>HMO / HMO-POS</a:t>
            </a:r>
          </a:p>
        </p:txBody>
      </p:sp>
      <p:graphicFrame>
        <p:nvGraphicFramePr>
          <p:cNvPr id="7" name="think-cell data - do not delete" hidden="1">
            <a:extLst>
              <a:ext uri="{FF2B5EF4-FFF2-40B4-BE49-F238E27FC236}">
                <a16:creationId xmlns:a16="http://schemas.microsoft.com/office/drawing/2014/main" id="{8BC5BAD0-93A4-A576-1D8F-72763BE3EF4C}"/>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613" imgH="612" progId="TCLayout.ActiveDocument.1">
                  <p:embed/>
                </p:oleObj>
              </mc:Choice>
              <mc:Fallback>
                <p:oleObj name="think-cell Slide" r:id="rId4" imgW="613" imgH="612" progId="TCLayout.ActiveDocument.1">
                  <p:embed/>
                  <p:pic>
                    <p:nvPicPr>
                      <p:cNvPr id="7" name="think-cell data - do not delete" hidden="1">
                        <a:extLst>
                          <a:ext uri="{FF2B5EF4-FFF2-40B4-BE49-F238E27FC236}">
                            <a16:creationId xmlns:a16="http://schemas.microsoft.com/office/drawing/2014/main" id="{8BC5BAD0-93A4-A576-1D8F-72763BE3EF4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 name="TextBox 9">
            <a:extLst>
              <a:ext uri="{FF2B5EF4-FFF2-40B4-BE49-F238E27FC236}">
                <a16:creationId xmlns:a16="http://schemas.microsoft.com/office/drawing/2014/main" id="{465D2533-ABC4-9262-FDBC-BBC584140076}"/>
              </a:ext>
            </a:extLst>
          </p:cNvPr>
          <p:cNvSpPr txBox="1"/>
          <p:nvPr/>
        </p:nvSpPr>
        <p:spPr>
          <a:xfrm>
            <a:off x="2147029" y="3710534"/>
            <a:ext cx="3211033" cy="1200329"/>
          </a:xfrm>
          <a:prstGeom prst="rect">
            <a:avLst/>
          </a:prstGeom>
          <a:noFill/>
        </p:spPr>
        <p:txBody>
          <a:bodyPr wrap="square" rtlCol="0">
            <a:spAutoFit/>
          </a:bodyPr>
          <a:lstStyle/>
          <a:p>
            <a:pPr algn="ctr"/>
            <a:r>
              <a:rPr lang="en-US" sz="7200" spc="-150" dirty="0">
                <a:solidFill>
                  <a:srgbClr val="002638"/>
                </a:solidFill>
                <a:latin typeface="Arial" panose="020B0604020202020204" pitchFamily="34" charset="0"/>
                <a:cs typeface="Arial" panose="020B0604020202020204" pitchFamily="34" charset="0"/>
              </a:rPr>
              <a:t>$27.10</a:t>
            </a:r>
          </a:p>
        </p:txBody>
      </p:sp>
      <p:sp>
        <p:nvSpPr>
          <p:cNvPr id="12" name="Shape 5">
            <a:extLst>
              <a:ext uri="{FF2B5EF4-FFF2-40B4-BE49-F238E27FC236}">
                <a16:creationId xmlns:a16="http://schemas.microsoft.com/office/drawing/2014/main" id="{4EECCA92-FF7B-5FDD-D042-4CA4EE481DD4}"/>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3" name="Text 8">
            <a:extLst>
              <a:ext uri="{FF2B5EF4-FFF2-40B4-BE49-F238E27FC236}">
                <a16:creationId xmlns:a16="http://schemas.microsoft.com/office/drawing/2014/main" id="{C5E031C6-7227-BC6B-CD92-B69EB1F81DB3}"/>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7" name="Slide Number Placeholder 42">
            <a:extLst>
              <a:ext uri="{FF2B5EF4-FFF2-40B4-BE49-F238E27FC236}">
                <a16:creationId xmlns:a16="http://schemas.microsoft.com/office/drawing/2014/main" id="{EC320972-8F45-107A-1EF5-0303A2AC9ED8}"/>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35</a:t>
            </a:fld>
            <a:endParaRPr lang="en-US" sz="600" dirty="0">
              <a:solidFill>
                <a:schemeClr val="tx1"/>
              </a:solidFill>
              <a:latin typeface="Arial" panose="020B0604020202020204" pitchFamily="34" charset="0"/>
              <a:cs typeface="Arial" panose="020B0604020202020204" pitchFamily="34" charset="0"/>
            </a:endParaRPr>
          </a:p>
        </p:txBody>
      </p:sp>
      <p:sp>
        <p:nvSpPr>
          <p:cNvPr id="18" name="Shape 5">
            <a:extLst>
              <a:ext uri="{FF2B5EF4-FFF2-40B4-BE49-F238E27FC236}">
                <a16:creationId xmlns:a16="http://schemas.microsoft.com/office/drawing/2014/main" id="{32DD3A8E-5696-ECF7-DB35-DAFEF83FFE4C}"/>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9" name="Text 8">
            <a:extLst>
              <a:ext uri="{FF2B5EF4-FFF2-40B4-BE49-F238E27FC236}">
                <a16:creationId xmlns:a16="http://schemas.microsoft.com/office/drawing/2014/main" id="{D361E3EB-781E-9AD3-C6E7-31EED3FF566A}"/>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0" name="TextBox 19">
            <a:extLst>
              <a:ext uri="{FF2B5EF4-FFF2-40B4-BE49-F238E27FC236}">
                <a16:creationId xmlns:a16="http://schemas.microsoft.com/office/drawing/2014/main" id="{DDA98792-EA1F-5415-94AA-4DA8FF38CC81}"/>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2" name="TextBox 21">
            <a:extLst>
              <a:ext uri="{FF2B5EF4-FFF2-40B4-BE49-F238E27FC236}">
                <a16:creationId xmlns:a16="http://schemas.microsoft.com/office/drawing/2014/main" id="{8D6334A0-E490-A4F2-7204-3EE02390ADB5}"/>
              </a:ext>
            </a:extLst>
          </p:cNvPr>
          <p:cNvSpPr txBox="1"/>
          <p:nvPr/>
        </p:nvSpPr>
        <p:spPr>
          <a:xfrm>
            <a:off x="873727"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202830"/>
                </a:solidFill>
                <a:latin typeface="Arial"/>
              </a:rPr>
              <a:t>See more to smile about  | Extra Dental and Vision</a:t>
            </a:r>
          </a:p>
        </p:txBody>
      </p:sp>
      <p:sp>
        <p:nvSpPr>
          <p:cNvPr id="27" name="TextBox 26">
            <a:extLst>
              <a:ext uri="{FF2B5EF4-FFF2-40B4-BE49-F238E27FC236}">
                <a16:creationId xmlns:a16="http://schemas.microsoft.com/office/drawing/2014/main" id="{BFAF6726-9FFF-24DA-8C28-DCFDC5E18C8A}"/>
              </a:ext>
            </a:extLst>
          </p:cNvPr>
          <p:cNvSpPr txBox="1"/>
          <p:nvPr/>
        </p:nvSpPr>
        <p:spPr>
          <a:xfrm>
            <a:off x="2313673" y="3071073"/>
            <a:ext cx="2551430" cy="553998"/>
          </a:xfrm>
          <a:prstGeom prst="rect">
            <a:avLst/>
          </a:prstGeom>
          <a:noFill/>
        </p:spPr>
        <p:txBody>
          <a:bodyPr wrap="square">
            <a:spAutoFit/>
          </a:bodyPr>
          <a:lstStyle/>
          <a:p>
            <a:pPr algn="l"/>
            <a:r>
              <a:rPr lang="en-US" sz="3000" b="1" dirty="0">
                <a:solidFill>
                  <a:srgbClr val="0085C9"/>
                </a:solidFill>
                <a:latin typeface="Arial" panose="020B0604020202020204" pitchFamily="34" charset="0"/>
                <a:cs typeface="Arial" panose="020B0604020202020204" pitchFamily="34" charset="0"/>
              </a:rPr>
              <a:t>PPO</a:t>
            </a:r>
          </a:p>
        </p:txBody>
      </p:sp>
      <p:sp>
        <p:nvSpPr>
          <p:cNvPr id="37" name="TextBox 36">
            <a:extLst>
              <a:ext uri="{FF2B5EF4-FFF2-40B4-BE49-F238E27FC236}">
                <a16:creationId xmlns:a16="http://schemas.microsoft.com/office/drawing/2014/main" id="{3AB563FD-0AB4-E7C4-7206-7384E9A348F1}"/>
              </a:ext>
            </a:extLst>
          </p:cNvPr>
          <p:cNvSpPr txBox="1"/>
          <p:nvPr/>
        </p:nvSpPr>
        <p:spPr>
          <a:xfrm>
            <a:off x="912637" y="1280476"/>
            <a:ext cx="8220999" cy="215444"/>
          </a:xfrm>
          <a:prstGeom prst="rect">
            <a:avLst/>
          </a:prstGeom>
          <a:noFill/>
        </p:spPr>
        <p:txBody>
          <a:bodyPr wrap="square" lIns="0" tIns="0" rIns="0" bIns="0" rtlCol="0">
            <a:spAutoFit/>
          </a:bodyPr>
          <a:lstStyle/>
          <a:p>
            <a:pPr algn="l"/>
            <a:r>
              <a:rPr lang="en-US" sz="1400" b="1" dirty="0">
                <a:solidFill>
                  <a:srgbClr val="002637"/>
                </a:solidFill>
                <a:latin typeface="Arial" panose="020B0604020202020204" pitchFamily="34" charset="0"/>
                <a:cs typeface="Arial" panose="020B0604020202020204" pitchFamily="34" charset="0"/>
              </a:rPr>
              <a:t>Medicare Advantage Optional Supplemental Buy-up (OSB)</a:t>
            </a:r>
          </a:p>
        </p:txBody>
      </p:sp>
      <p:sp>
        <p:nvSpPr>
          <p:cNvPr id="2" name="Rectangle 1">
            <a:extLst>
              <a:ext uri="{FF2B5EF4-FFF2-40B4-BE49-F238E27FC236}">
                <a16:creationId xmlns:a16="http://schemas.microsoft.com/office/drawing/2014/main" id="{37186A11-627C-92BB-C3AD-BA374BA590DD}"/>
              </a:ext>
            </a:extLst>
          </p:cNvPr>
          <p:cNvSpPr/>
          <p:nvPr/>
        </p:nvSpPr>
        <p:spPr>
          <a:xfrm rot="5400000">
            <a:off x="2804436" y="3206974"/>
            <a:ext cx="45719" cy="865408"/>
          </a:xfrm>
          <a:prstGeom prst="rect">
            <a:avLst/>
          </a:prstGeom>
          <a:solidFill>
            <a:srgbClr val="BDA3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41CBDAB7-82B4-A7F2-A4CB-0F069686F656}"/>
              </a:ext>
            </a:extLst>
          </p:cNvPr>
          <p:cNvSpPr/>
          <p:nvPr/>
        </p:nvSpPr>
        <p:spPr>
          <a:xfrm rot="5400000">
            <a:off x="6835946" y="3208854"/>
            <a:ext cx="45719" cy="865408"/>
          </a:xfrm>
          <a:prstGeom prst="rect">
            <a:avLst/>
          </a:prstGeom>
          <a:solidFill>
            <a:srgbClr val="BDA3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Graphic 3">
            <a:extLst>
              <a:ext uri="{FF2B5EF4-FFF2-40B4-BE49-F238E27FC236}">
                <a16:creationId xmlns:a16="http://schemas.microsoft.com/office/drawing/2014/main" id="{4694C1F0-6202-FEBA-94EF-06C891606E9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904631" y="2567899"/>
            <a:ext cx="605822" cy="350739"/>
          </a:xfrm>
          <a:prstGeom prst="rect">
            <a:avLst/>
          </a:prstGeom>
        </p:spPr>
      </p:pic>
      <p:pic>
        <p:nvPicPr>
          <p:cNvPr id="5" name="Graphic 4">
            <a:extLst>
              <a:ext uri="{FF2B5EF4-FFF2-40B4-BE49-F238E27FC236}">
                <a16:creationId xmlns:a16="http://schemas.microsoft.com/office/drawing/2014/main" id="{3D403A55-B9BA-7E9B-0724-057F73EAF77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322675" y="2504668"/>
            <a:ext cx="500644" cy="495482"/>
          </a:xfrm>
          <a:prstGeom prst="rect">
            <a:avLst/>
          </a:prstGeom>
        </p:spPr>
      </p:pic>
      <p:pic>
        <p:nvPicPr>
          <p:cNvPr id="8" name="Graphic 7">
            <a:extLst>
              <a:ext uri="{FF2B5EF4-FFF2-40B4-BE49-F238E27FC236}">
                <a16:creationId xmlns:a16="http://schemas.microsoft.com/office/drawing/2014/main" id="{3E81D814-DF5D-30E8-2719-0590BD0FD94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946544" y="2567899"/>
            <a:ext cx="605822" cy="350739"/>
          </a:xfrm>
          <a:prstGeom prst="rect">
            <a:avLst/>
          </a:prstGeom>
        </p:spPr>
      </p:pic>
      <p:pic>
        <p:nvPicPr>
          <p:cNvPr id="9" name="Graphic 8">
            <a:extLst>
              <a:ext uri="{FF2B5EF4-FFF2-40B4-BE49-F238E27FC236}">
                <a16:creationId xmlns:a16="http://schemas.microsoft.com/office/drawing/2014/main" id="{646C0048-C8F8-DF3E-67C1-70C17A660B8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364588" y="2504668"/>
            <a:ext cx="500644" cy="495482"/>
          </a:xfrm>
          <a:prstGeom prst="rect">
            <a:avLst/>
          </a:prstGeom>
        </p:spPr>
      </p:pic>
    </p:spTree>
    <p:extLst>
      <p:ext uri="{BB962C8B-B14F-4D97-AF65-F5344CB8AC3E}">
        <p14:creationId xmlns:p14="http://schemas.microsoft.com/office/powerpoint/2010/main" val="27094524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7FCEF0">
            <a:alpha val="16000"/>
          </a:srgbClr>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345FD51-1C31-F0AD-3DBA-825826E6B662}"/>
              </a:ext>
            </a:extLst>
          </p:cNvPr>
          <p:cNvSpPr txBox="1">
            <a:spLocks/>
          </p:cNvSpPr>
          <p:nvPr/>
        </p:nvSpPr>
        <p:spPr>
          <a:xfrm>
            <a:off x="907923" y="3780592"/>
            <a:ext cx="6977849" cy="755976"/>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4800" b="1" dirty="0">
                <a:solidFill>
                  <a:srgbClr val="002638"/>
                </a:solidFill>
                <a:latin typeface=""/>
                <a:cs typeface="Arial"/>
              </a:rPr>
              <a:t>Blue Cross Medicare Supplement  Plans</a:t>
            </a:r>
            <a:br>
              <a:rPr lang="en-US" sz="4800" b="1" dirty="0">
                <a:solidFill>
                  <a:srgbClr val="002638"/>
                </a:solidFill>
                <a:latin typeface=""/>
                <a:cs typeface="Arial"/>
              </a:rPr>
            </a:br>
            <a:r>
              <a:rPr lang="en-US" sz="4800" b="1" dirty="0">
                <a:solidFill>
                  <a:srgbClr val="0085C9"/>
                </a:solidFill>
                <a:latin typeface=""/>
                <a:cs typeface="Arial"/>
              </a:rPr>
              <a:t>at a Glance</a:t>
            </a:r>
            <a:endParaRPr lang="en-US" sz="4800" dirty="0">
              <a:solidFill>
                <a:srgbClr val="0085C9"/>
              </a:solidFill>
              <a:latin typeface=""/>
            </a:endParaRPr>
          </a:p>
        </p:txBody>
      </p:sp>
      <p:sp>
        <p:nvSpPr>
          <p:cNvPr id="4" name="TextBox 3">
            <a:extLst>
              <a:ext uri="{FF2B5EF4-FFF2-40B4-BE49-F238E27FC236}">
                <a16:creationId xmlns:a16="http://schemas.microsoft.com/office/drawing/2014/main" id="{D0018FD3-5136-C959-180D-31769E41E263}"/>
              </a:ext>
            </a:extLst>
          </p:cNvPr>
          <p:cNvSpPr txBox="1"/>
          <p:nvPr/>
        </p:nvSpPr>
        <p:spPr>
          <a:xfrm>
            <a:off x="4405314" y="4460368"/>
            <a:ext cx="604457" cy="369332"/>
          </a:xfrm>
          <a:prstGeom prst="rect">
            <a:avLst/>
          </a:prstGeom>
          <a:noFill/>
        </p:spPr>
        <p:txBody>
          <a:bodyPr wrap="square">
            <a:spAutoFit/>
          </a:bodyPr>
          <a:lstStyle/>
          <a:p>
            <a:r>
              <a:rPr lang="en-US" b="1" spc="-10" baseline="30000" dirty="0">
                <a:solidFill>
                  <a:srgbClr val="002638"/>
                </a:solidFill>
                <a:latin typeface="Arial"/>
                <a:cs typeface="Arial"/>
              </a:rPr>
              <a:t>SM</a:t>
            </a:r>
            <a:endParaRPr lang="en-US" b="1" dirty="0">
              <a:solidFill>
                <a:srgbClr val="002638"/>
              </a:solidFill>
            </a:endParaRPr>
          </a:p>
        </p:txBody>
      </p:sp>
      <p:sp>
        <p:nvSpPr>
          <p:cNvPr id="8" name="Slide Number Placeholder 42">
            <a:extLst>
              <a:ext uri="{FF2B5EF4-FFF2-40B4-BE49-F238E27FC236}">
                <a16:creationId xmlns:a16="http://schemas.microsoft.com/office/drawing/2014/main" id="{D1386346-82B8-5E69-1221-B4296C05CAD8}"/>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36</a:t>
            </a:fld>
            <a:endParaRPr lang="en-US" sz="600" dirty="0">
              <a:solidFill>
                <a:schemeClr val="tx1"/>
              </a:solidFill>
              <a:latin typeface="Arial" panose="020B0604020202020204" pitchFamily="34" charset="0"/>
              <a:cs typeface="Arial" panose="020B0604020202020204" pitchFamily="34" charset="0"/>
            </a:endParaRPr>
          </a:p>
        </p:txBody>
      </p:sp>
      <p:sp>
        <p:nvSpPr>
          <p:cNvPr id="11" name="Chevron 10">
            <a:extLst>
              <a:ext uri="{FF2B5EF4-FFF2-40B4-BE49-F238E27FC236}">
                <a16:creationId xmlns:a16="http://schemas.microsoft.com/office/drawing/2014/main" id="{3DD2EF08-BC62-2851-0FAB-2E6131049C67}"/>
              </a:ext>
            </a:extLst>
          </p:cNvPr>
          <p:cNvSpPr/>
          <p:nvPr/>
        </p:nvSpPr>
        <p:spPr>
          <a:xfrm>
            <a:off x="6505197" y="-22274"/>
            <a:ext cx="5678075" cy="6931997"/>
          </a:xfrm>
          <a:prstGeom prst="chevron">
            <a:avLst>
              <a:gd name="adj" fmla="val 31570"/>
            </a:avLst>
          </a:prstGeom>
          <a:solidFill>
            <a:srgbClr val="044D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Picture 11">
            <a:extLst>
              <a:ext uri="{FF2B5EF4-FFF2-40B4-BE49-F238E27FC236}">
                <a16:creationId xmlns:a16="http://schemas.microsoft.com/office/drawing/2014/main" id="{2BEC1AE3-D2F4-0363-64C6-C8A274864B01}"/>
              </a:ext>
            </a:extLst>
          </p:cNvPr>
          <p:cNvPicPr>
            <a:picLocks/>
          </p:cNvPicPr>
          <p:nvPr/>
        </p:nvPicPr>
        <p:blipFill>
          <a:blip r:embed="rId3" cstate="print">
            <a:extLst>
              <a:ext uri="{28A0092B-C50C-407E-A947-70E740481C1C}">
                <a14:useLocalDpi xmlns:a14="http://schemas.microsoft.com/office/drawing/2010/main" val="0"/>
              </a:ext>
            </a:extLst>
          </a:blip>
          <a:srcRect l="12934" r="33090"/>
          <a:stretch>
            <a:fillRect/>
          </a:stretch>
        </p:blipFill>
        <p:spPr>
          <a:xfrm>
            <a:off x="6078555" y="-45720"/>
            <a:ext cx="5626637" cy="6949440"/>
          </a:xfrm>
          <a:prstGeom prst="chevron">
            <a:avLst>
              <a:gd name="adj" fmla="val 31125"/>
            </a:avLst>
          </a:prstGeom>
        </p:spPr>
      </p:pic>
      <p:sp>
        <p:nvSpPr>
          <p:cNvPr id="2" name="Shape 10">
            <a:extLst>
              <a:ext uri="{FF2B5EF4-FFF2-40B4-BE49-F238E27FC236}">
                <a16:creationId xmlns:a16="http://schemas.microsoft.com/office/drawing/2014/main" id="{A48FEEE7-B3F4-6E93-750E-5A4829A0EB8C}"/>
              </a:ext>
            </a:extLst>
          </p:cNvPr>
          <p:cNvSpPr/>
          <p:nvPr/>
        </p:nvSpPr>
        <p:spPr>
          <a:xfrm>
            <a:off x="982378" y="3637494"/>
            <a:ext cx="457200" cy="51344"/>
          </a:xfrm>
          <a:prstGeom prst="roundRect">
            <a:avLst/>
          </a:prstGeom>
          <a:solidFill>
            <a:srgbClr val="C3A77A"/>
          </a:solidFill>
          <a:ln/>
        </p:spPr>
        <p:txBody>
          <a:bodyPr/>
          <a:lstStyle/>
          <a:p>
            <a:endParaRPr lang="en-US" sz="1867"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3B1CD-9CAC-6723-E553-E999EA3D4A2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D83B51B-7F42-527C-41B5-96730431EEC5}"/>
              </a:ext>
            </a:extLst>
          </p:cNvPr>
          <p:cNvSpPr/>
          <p:nvPr/>
        </p:nvSpPr>
        <p:spPr>
          <a:xfrm>
            <a:off x="0" y="5571834"/>
            <a:ext cx="12192000" cy="624695"/>
          </a:xfrm>
          <a:prstGeom prst="rect">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23A3EB31-453A-E76B-0325-B9AB5070438A}"/>
              </a:ext>
            </a:extLst>
          </p:cNvPr>
          <p:cNvSpPr/>
          <p:nvPr/>
        </p:nvSpPr>
        <p:spPr>
          <a:xfrm>
            <a:off x="-8388" y="5571834"/>
            <a:ext cx="302003" cy="624695"/>
          </a:xfrm>
          <a:prstGeom prst="rect">
            <a:avLst/>
          </a:prstGeom>
          <a:solidFill>
            <a:srgbClr val="7ECF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rgbClr val="7ECFF0"/>
              </a:solidFill>
              <a:effectLst/>
              <a:uLnTx/>
              <a:uFillTx/>
              <a:latin typeface="Calibri"/>
              <a:ea typeface="+mn-ea"/>
              <a:cs typeface="+mn-cs"/>
            </a:endParaRPr>
          </a:p>
        </p:txBody>
      </p:sp>
      <p:sp>
        <p:nvSpPr>
          <p:cNvPr id="14" name="Rounded Rectangle 13">
            <a:extLst>
              <a:ext uri="{FF2B5EF4-FFF2-40B4-BE49-F238E27FC236}">
                <a16:creationId xmlns:a16="http://schemas.microsoft.com/office/drawing/2014/main" id="{D267737E-9AA6-4490-EB98-166F690C955D}"/>
              </a:ext>
            </a:extLst>
          </p:cNvPr>
          <p:cNvSpPr/>
          <p:nvPr/>
        </p:nvSpPr>
        <p:spPr>
          <a:xfrm>
            <a:off x="914400" y="1313947"/>
            <a:ext cx="10310191" cy="4021653"/>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id="{1AB3A675-F919-1BD7-280B-A957C76FF6D2}"/>
              </a:ext>
            </a:extLst>
          </p:cNvPr>
          <p:cNvSpPr txBox="1"/>
          <p:nvPr/>
        </p:nvSpPr>
        <p:spPr>
          <a:xfrm>
            <a:off x="1704757" y="3520212"/>
            <a:ext cx="3580638" cy="162758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6000" b="1" i="0" u="none" strike="noStrike" kern="0" cap="none" spc="-300" normalizeH="0" baseline="0" noProof="0" dirty="0">
                <a:ln>
                  <a:noFill/>
                </a:ln>
                <a:solidFill>
                  <a:srgbClr val="1882C5"/>
                </a:solidFill>
                <a:effectLst/>
                <a:uLnTx/>
                <a:uFillTx/>
                <a:latin typeface="Arial"/>
              </a:rPr>
              <a:t>10</a:t>
            </a:r>
            <a:r>
              <a:rPr kumimoji="0" lang="en-US" sz="6000" b="1" i="0" u="none" strike="noStrike" kern="0" cap="none" spc="-300" normalizeH="0" baseline="0" noProof="0" dirty="0">
                <a:ln>
                  <a:noFill/>
                </a:ln>
                <a:solidFill>
                  <a:srgbClr val="1882C5"/>
                </a:solidFill>
                <a:effectLst/>
                <a:uLnTx/>
                <a:uFillTx/>
                <a:latin typeface="Arial"/>
              </a:rPr>
              <a:t>%</a:t>
            </a:r>
            <a:endParaRPr kumimoji="0" sz="6000" b="1" i="0" u="none" strike="noStrike" kern="0" cap="none" spc="-300" normalizeH="0" baseline="0" noProof="0" dirty="0">
              <a:ln>
                <a:noFill/>
              </a:ln>
              <a:solidFill>
                <a:srgbClr val="1882C5"/>
              </a:solidFill>
              <a:effectLst/>
              <a:uLnTx/>
              <a:uFillTx/>
              <a:latin typeface="Arial"/>
            </a:endParaRPr>
          </a:p>
        </p:txBody>
      </p:sp>
      <p:sp>
        <p:nvSpPr>
          <p:cNvPr id="18" name="TextBox 17">
            <a:extLst>
              <a:ext uri="{FF2B5EF4-FFF2-40B4-BE49-F238E27FC236}">
                <a16:creationId xmlns:a16="http://schemas.microsoft.com/office/drawing/2014/main" id="{A48ECA43-95F2-5286-251A-2A3A5155A062}"/>
              </a:ext>
            </a:extLst>
          </p:cNvPr>
          <p:cNvSpPr txBox="1"/>
          <p:nvPr/>
        </p:nvSpPr>
        <p:spPr>
          <a:xfrm>
            <a:off x="3264030" y="3631388"/>
            <a:ext cx="2761487" cy="384048"/>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sz="2000" b="1" i="0" u="none" strike="noStrike" kern="0" cap="none" spc="0" normalizeH="0" baseline="0" noProof="0" dirty="0">
                <a:ln>
                  <a:noFill/>
                </a:ln>
                <a:solidFill>
                  <a:srgbClr val="1882C5"/>
                </a:solidFill>
                <a:effectLst/>
                <a:uLnTx/>
                <a:uFillTx/>
                <a:latin typeface="Arial"/>
              </a:rPr>
              <a:t>household </a:t>
            </a:r>
            <a:br>
              <a:rPr kumimoji="0" lang="en-US" sz="2000" b="1" i="0" u="none" strike="noStrike" kern="0" cap="none" spc="0" normalizeH="0" baseline="0" noProof="0" dirty="0">
                <a:ln>
                  <a:noFill/>
                </a:ln>
                <a:solidFill>
                  <a:srgbClr val="1882C5"/>
                </a:solidFill>
                <a:effectLst/>
                <a:uLnTx/>
                <a:uFillTx/>
                <a:latin typeface="Arial"/>
              </a:rPr>
            </a:br>
            <a:r>
              <a:rPr kumimoji="0" sz="2000" b="1" i="0" u="none" strike="noStrike" kern="0" cap="none" spc="0" normalizeH="0" baseline="0" noProof="0" dirty="0">
                <a:ln>
                  <a:noFill/>
                </a:ln>
                <a:solidFill>
                  <a:srgbClr val="1882C5"/>
                </a:solidFill>
                <a:effectLst/>
                <a:uLnTx/>
                <a:uFillTx/>
                <a:latin typeface="Arial"/>
              </a:rPr>
              <a:t>discount</a:t>
            </a:r>
          </a:p>
        </p:txBody>
      </p:sp>
      <p:sp>
        <p:nvSpPr>
          <p:cNvPr id="19" name="TextBox 18">
            <a:extLst>
              <a:ext uri="{FF2B5EF4-FFF2-40B4-BE49-F238E27FC236}">
                <a16:creationId xmlns:a16="http://schemas.microsoft.com/office/drawing/2014/main" id="{1481B111-5ECF-6179-7456-C6DF9E871951}"/>
              </a:ext>
            </a:extLst>
          </p:cNvPr>
          <p:cNvSpPr txBox="1"/>
          <p:nvPr/>
        </p:nvSpPr>
        <p:spPr>
          <a:xfrm>
            <a:off x="1813768" y="4432202"/>
            <a:ext cx="3580638" cy="593094"/>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202830"/>
                </a:solidFill>
                <a:effectLst/>
                <a:uLnTx/>
                <a:uFillTx/>
                <a:latin typeface="Arial"/>
              </a:rPr>
              <a:t>Get a 10% household discount on your monthly premium when you and another person in your home choose a Blue Cross Medicare Supplement plan.</a:t>
            </a:r>
            <a:endParaRPr kumimoji="0" sz="1250" b="0" i="0" u="none" strike="noStrike" kern="0" cap="none" spc="0" normalizeH="0" baseline="0" noProof="0" dirty="0">
              <a:ln>
                <a:noFill/>
              </a:ln>
              <a:solidFill>
                <a:srgbClr val="202830"/>
              </a:solidFill>
              <a:effectLst/>
              <a:uLnTx/>
              <a:uFillTx/>
              <a:latin typeface="Arial"/>
            </a:endParaRPr>
          </a:p>
        </p:txBody>
      </p:sp>
      <p:sp>
        <p:nvSpPr>
          <p:cNvPr id="25" name="TextBox 24">
            <a:extLst>
              <a:ext uri="{FF2B5EF4-FFF2-40B4-BE49-F238E27FC236}">
                <a16:creationId xmlns:a16="http://schemas.microsoft.com/office/drawing/2014/main" id="{66CC21B6-C376-6E7E-A8C6-DBBF31973D23}"/>
              </a:ext>
            </a:extLst>
          </p:cNvPr>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31" name="Shape 5">
            <a:extLst>
              <a:ext uri="{FF2B5EF4-FFF2-40B4-BE49-F238E27FC236}">
                <a16:creationId xmlns:a16="http://schemas.microsoft.com/office/drawing/2014/main" id="{20A5288A-A0E2-C48C-399F-D82B9DD6A2B6}"/>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32" name="Text 8">
            <a:extLst>
              <a:ext uri="{FF2B5EF4-FFF2-40B4-BE49-F238E27FC236}">
                <a16:creationId xmlns:a16="http://schemas.microsoft.com/office/drawing/2014/main" id="{EF2D9C64-D168-1351-BABC-1352EB8283B1}"/>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33" name="Slide Number Placeholder 42">
            <a:extLst>
              <a:ext uri="{FF2B5EF4-FFF2-40B4-BE49-F238E27FC236}">
                <a16:creationId xmlns:a16="http://schemas.microsoft.com/office/drawing/2014/main" id="{CC0D825C-6CBD-EB02-98EE-760CF94AB885}"/>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37</a:t>
            </a:fld>
            <a:endParaRPr lang="en-US" sz="600" dirty="0">
              <a:solidFill>
                <a:schemeClr val="tx1"/>
              </a:solidFill>
              <a:latin typeface="Arial" panose="020B0604020202020204" pitchFamily="34" charset="0"/>
              <a:cs typeface="Arial" panose="020B0604020202020204" pitchFamily="34" charset="0"/>
            </a:endParaRPr>
          </a:p>
        </p:txBody>
      </p:sp>
      <p:sp>
        <p:nvSpPr>
          <p:cNvPr id="34" name="Shape 5">
            <a:extLst>
              <a:ext uri="{FF2B5EF4-FFF2-40B4-BE49-F238E27FC236}">
                <a16:creationId xmlns:a16="http://schemas.microsoft.com/office/drawing/2014/main" id="{CEEEF679-6244-A1D9-F59D-80B6A43FE36B}"/>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5" name="Text 8">
            <a:extLst>
              <a:ext uri="{FF2B5EF4-FFF2-40B4-BE49-F238E27FC236}">
                <a16:creationId xmlns:a16="http://schemas.microsoft.com/office/drawing/2014/main" id="{1CAED2AE-6311-2B23-21C2-6CF8A0BD29D0}"/>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6" name="TextBox 35">
            <a:extLst>
              <a:ext uri="{FF2B5EF4-FFF2-40B4-BE49-F238E27FC236}">
                <a16:creationId xmlns:a16="http://schemas.microsoft.com/office/drawing/2014/main" id="{4FA22C44-2174-0675-5DE4-F471CF0399BA}"/>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8" name="TextBox 37">
            <a:extLst>
              <a:ext uri="{FF2B5EF4-FFF2-40B4-BE49-F238E27FC236}">
                <a16:creationId xmlns:a16="http://schemas.microsoft.com/office/drawing/2014/main" id="{39EEAE60-F363-053B-575A-A0A3AFDE4A5D}"/>
              </a:ext>
            </a:extLst>
          </p:cNvPr>
          <p:cNvSpPr txBox="1"/>
          <p:nvPr/>
        </p:nvSpPr>
        <p:spPr>
          <a:xfrm>
            <a:off x="884856" y="5757054"/>
            <a:ext cx="11071400" cy="185037"/>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chemeClr val="bg1"/>
                </a:solidFill>
                <a:latin typeface="Arial"/>
              </a:rPr>
              <a:t>Reminder: </a:t>
            </a:r>
            <a:r>
              <a:rPr lang="en-US" sz="1400" dirty="0">
                <a:solidFill>
                  <a:schemeClr val="bg1"/>
                </a:solidFill>
                <a:latin typeface="Arial"/>
              </a:rPr>
              <a:t>Medicare Supplement plans do not include Part D prescription drug coverage.</a:t>
            </a:r>
          </a:p>
        </p:txBody>
      </p:sp>
      <p:sp>
        <p:nvSpPr>
          <p:cNvPr id="3" name="TextBox 2">
            <a:extLst>
              <a:ext uri="{FF2B5EF4-FFF2-40B4-BE49-F238E27FC236}">
                <a16:creationId xmlns:a16="http://schemas.microsoft.com/office/drawing/2014/main" id="{EFE1CB8F-487E-9412-99C6-75D901540955}"/>
              </a:ext>
            </a:extLst>
          </p:cNvPr>
          <p:cNvSpPr txBox="1"/>
          <p:nvPr/>
        </p:nvSpPr>
        <p:spPr>
          <a:xfrm>
            <a:off x="884856"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Medicare Supplement </a:t>
            </a:r>
            <a:r>
              <a:rPr lang="en-US" sz="2800" b="1" dirty="0">
                <a:solidFill>
                  <a:srgbClr val="0085C9"/>
                </a:solidFill>
                <a:latin typeface="Arial"/>
              </a:rPr>
              <a:t>fit checklist</a:t>
            </a:r>
          </a:p>
        </p:txBody>
      </p:sp>
      <p:sp>
        <p:nvSpPr>
          <p:cNvPr id="4" name="TextBox 3">
            <a:extLst>
              <a:ext uri="{FF2B5EF4-FFF2-40B4-BE49-F238E27FC236}">
                <a16:creationId xmlns:a16="http://schemas.microsoft.com/office/drawing/2014/main" id="{DD9C47A4-5D9B-5628-1D60-D63090D4C1E4}"/>
              </a:ext>
            </a:extLst>
          </p:cNvPr>
          <p:cNvSpPr txBox="1"/>
          <p:nvPr/>
        </p:nvSpPr>
        <p:spPr>
          <a:xfrm>
            <a:off x="8555116" y="-964813"/>
            <a:ext cx="604457" cy="369332"/>
          </a:xfrm>
          <a:prstGeom prst="rect">
            <a:avLst/>
          </a:prstGeom>
          <a:noFill/>
        </p:spPr>
        <p:txBody>
          <a:bodyPr wrap="square">
            <a:spAutoFit/>
          </a:bodyPr>
          <a:lstStyle/>
          <a:p>
            <a:r>
              <a:rPr lang="en-US" b="1" spc="-10" baseline="30000" dirty="0">
                <a:solidFill>
                  <a:srgbClr val="002638"/>
                </a:solidFill>
                <a:latin typeface="Arial"/>
                <a:cs typeface="Arial"/>
              </a:rPr>
              <a:t>SM</a:t>
            </a:r>
            <a:endParaRPr lang="en-US" b="1" dirty="0">
              <a:solidFill>
                <a:srgbClr val="002638"/>
              </a:solidFill>
            </a:endParaRPr>
          </a:p>
        </p:txBody>
      </p:sp>
      <p:cxnSp>
        <p:nvCxnSpPr>
          <p:cNvPr id="15" name="Straight Connector 14">
            <a:extLst>
              <a:ext uri="{FF2B5EF4-FFF2-40B4-BE49-F238E27FC236}">
                <a16:creationId xmlns:a16="http://schemas.microsoft.com/office/drawing/2014/main" id="{8B1230B6-EF24-3D2E-CD1E-078289BB4D52}"/>
              </a:ext>
            </a:extLst>
          </p:cNvPr>
          <p:cNvCxnSpPr>
            <a:cxnSpLocks/>
          </p:cNvCxnSpPr>
          <p:nvPr/>
        </p:nvCxnSpPr>
        <p:spPr>
          <a:xfrm>
            <a:off x="6100602" y="1853972"/>
            <a:ext cx="0" cy="3104336"/>
          </a:xfrm>
          <a:prstGeom prst="line">
            <a:avLst/>
          </a:prstGeom>
          <a:ln w="19050">
            <a:solidFill>
              <a:srgbClr val="A39E9A">
                <a:alpha val="50000"/>
              </a:srgbClr>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F62FA771-81E9-A41A-B518-C3EA833EEEA6}"/>
              </a:ext>
            </a:extLst>
          </p:cNvPr>
          <p:cNvSpPr txBox="1"/>
          <p:nvPr/>
        </p:nvSpPr>
        <p:spPr>
          <a:xfrm>
            <a:off x="1777510" y="1522400"/>
            <a:ext cx="3812726" cy="384048"/>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lang="en-US" sz="2000" b="1" i="0" u="none" strike="noStrike" kern="0" cap="none" spc="0" normalizeH="0" baseline="0" noProof="0" dirty="0">
                <a:ln>
                  <a:noFill/>
                </a:ln>
                <a:solidFill>
                  <a:srgbClr val="1882C5"/>
                </a:solidFill>
                <a:effectLst/>
                <a:uLnTx/>
                <a:uFillTx/>
                <a:latin typeface="Arial"/>
              </a:rPr>
              <a:t>No network restrictions</a:t>
            </a:r>
          </a:p>
        </p:txBody>
      </p:sp>
      <p:sp>
        <p:nvSpPr>
          <p:cNvPr id="22" name="TextBox 21">
            <a:extLst>
              <a:ext uri="{FF2B5EF4-FFF2-40B4-BE49-F238E27FC236}">
                <a16:creationId xmlns:a16="http://schemas.microsoft.com/office/drawing/2014/main" id="{19C6377A-A948-A6B7-CCF2-06BA4CDDA17B}"/>
              </a:ext>
            </a:extLst>
          </p:cNvPr>
          <p:cNvSpPr txBox="1"/>
          <p:nvPr/>
        </p:nvSpPr>
        <p:spPr>
          <a:xfrm>
            <a:off x="1777510" y="1890974"/>
            <a:ext cx="4517432" cy="30538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250" b="0" i="0" u="none" strike="noStrike" kern="0" cap="none" spc="0" normalizeH="0" baseline="0" noProof="0" dirty="0">
                <a:ln>
                  <a:noFill/>
                </a:ln>
                <a:solidFill>
                  <a:srgbClr val="202830"/>
                </a:solidFill>
                <a:effectLst/>
                <a:uLnTx/>
                <a:uFillTx/>
                <a:latin typeface="Arial"/>
              </a:rPr>
              <a:t>Use any provider who accepts Original Medicare.</a:t>
            </a:r>
          </a:p>
        </p:txBody>
      </p:sp>
      <p:sp>
        <p:nvSpPr>
          <p:cNvPr id="28" name="TextBox 27">
            <a:extLst>
              <a:ext uri="{FF2B5EF4-FFF2-40B4-BE49-F238E27FC236}">
                <a16:creationId xmlns:a16="http://schemas.microsoft.com/office/drawing/2014/main" id="{147C17E0-1DAE-7061-E098-B430DDA38F25}"/>
              </a:ext>
            </a:extLst>
          </p:cNvPr>
          <p:cNvSpPr txBox="1"/>
          <p:nvPr/>
        </p:nvSpPr>
        <p:spPr>
          <a:xfrm>
            <a:off x="1777510" y="2907320"/>
            <a:ext cx="4517432" cy="50291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202830"/>
                </a:solidFill>
                <a:effectLst/>
                <a:uLnTx/>
                <a:uFillTx/>
                <a:latin typeface="Arial"/>
              </a:rPr>
              <a:t>See specialists who accept Original Medicare.</a:t>
            </a:r>
            <a:endParaRPr kumimoji="0" sz="1250" b="0" i="0" u="none" strike="noStrike" kern="0" cap="none" spc="0" normalizeH="0" baseline="0" noProof="0" dirty="0">
              <a:ln>
                <a:noFill/>
              </a:ln>
              <a:solidFill>
                <a:srgbClr val="202830"/>
              </a:solidFill>
              <a:effectLst/>
              <a:uLnTx/>
              <a:uFillTx/>
              <a:latin typeface="Arial"/>
            </a:endParaRPr>
          </a:p>
        </p:txBody>
      </p:sp>
      <p:sp>
        <p:nvSpPr>
          <p:cNvPr id="7" name="TextBox 6">
            <a:extLst>
              <a:ext uri="{FF2B5EF4-FFF2-40B4-BE49-F238E27FC236}">
                <a16:creationId xmlns:a16="http://schemas.microsoft.com/office/drawing/2014/main" id="{03853892-921D-B919-E7F5-C3BB23EBF2E7}"/>
              </a:ext>
            </a:extLst>
          </p:cNvPr>
          <p:cNvSpPr txBox="1"/>
          <p:nvPr/>
        </p:nvSpPr>
        <p:spPr>
          <a:xfrm>
            <a:off x="6640241" y="1522400"/>
            <a:ext cx="3774249" cy="2826916"/>
          </a:xfrm>
          <a:prstGeom prst="rect">
            <a:avLst/>
          </a:prstGeom>
          <a:noFill/>
        </p:spPr>
        <p:txBody>
          <a:bodyPr wrap="square" lIns="45720" tIns="18288" rIns="45720" bIns="18288">
            <a:noAutofit/>
          </a:bodyPr>
          <a:lstStyle/>
          <a:p>
            <a:pPr marR="0" lvl="0" defTabSz="914400" eaLnBrk="1" fontAlgn="auto" latinLnBrk="0" hangingPunct="1">
              <a:spcBef>
                <a:spcPts val="0"/>
              </a:spcBef>
              <a:spcAft>
                <a:spcPts val="600"/>
              </a:spcAft>
              <a:buClrTx/>
              <a:buSzTx/>
              <a:tabLst/>
              <a:defRPr/>
            </a:pPr>
            <a:r>
              <a:rPr kumimoji="0" lang="en-US" sz="1400" b="0" i="0" u="none" strike="noStrike" kern="0" cap="none" spc="0" normalizeH="0" baseline="0" noProof="0" dirty="0">
                <a:ln>
                  <a:noFill/>
                </a:ln>
                <a:solidFill>
                  <a:srgbClr val="0085C9"/>
                </a:solidFill>
                <a:effectLst/>
                <a:uLnTx/>
                <a:uFillTx/>
                <a:latin typeface="Arial"/>
              </a:rPr>
              <a:t>+ </a:t>
            </a:r>
            <a:r>
              <a:rPr kumimoji="0" sz="1400" b="0" i="0" u="none" strike="noStrike" kern="0" cap="none" spc="0" normalizeH="0" baseline="0" noProof="0" dirty="0">
                <a:ln>
                  <a:noFill/>
                </a:ln>
                <a:solidFill>
                  <a:srgbClr val="202830"/>
                </a:solidFill>
                <a:effectLst/>
                <a:uLnTx/>
                <a:uFillTx/>
                <a:latin typeface="Arial"/>
              </a:rPr>
              <a:t>Nationwide coverage helpful for snowbirds and frequent travelers</a:t>
            </a:r>
            <a:br>
              <a:rPr kumimoji="0" lang="en-US" sz="1400" b="0" i="0" u="none" strike="noStrike" kern="0" cap="none" spc="0" normalizeH="0" baseline="0" noProof="0" dirty="0">
                <a:ln>
                  <a:noFill/>
                </a:ln>
                <a:solidFill>
                  <a:srgbClr val="202830"/>
                </a:solidFill>
                <a:effectLst/>
                <a:uLnTx/>
                <a:uFillTx/>
                <a:latin typeface="Arial"/>
              </a:rPr>
            </a:br>
            <a:endParaRPr kumimoji="0" sz="1400" b="0" i="0" u="none" strike="noStrike" kern="0" cap="none" spc="0" normalizeH="0" baseline="0" noProof="0" dirty="0">
              <a:ln>
                <a:noFill/>
              </a:ln>
              <a:solidFill>
                <a:srgbClr val="202830"/>
              </a:solidFill>
              <a:effectLst/>
              <a:uLnTx/>
              <a:uFillTx/>
              <a:latin typeface="Arial"/>
            </a:endParaRPr>
          </a:p>
          <a:p>
            <a:pPr marR="0" lvl="0" defTabSz="914400" eaLnBrk="1" fontAlgn="auto" latinLnBrk="0" hangingPunct="1">
              <a:spcBef>
                <a:spcPts val="0"/>
              </a:spcBef>
              <a:spcAft>
                <a:spcPts val="600"/>
              </a:spcAft>
              <a:buClrTx/>
              <a:buSzTx/>
              <a:tabLst/>
              <a:defRPr/>
            </a:pPr>
            <a:r>
              <a:rPr lang="en-US" sz="1400" dirty="0">
                <a:solidFill>
                  <a:srgbClr val="0085C9"/>
                </a:solidFill>
                <a:latin typeface="Arial"/>
              </a:rPr>
              <a:t>+ </a:t>
            </a:r>
            <a:r>
              <a:rPr kumimoji="0" sz="1400" b="0" i="0" u="none" strike="noStrike" kern="0" cap="none" spc="0" normalizeH="0" baseline="0" noProof="0" dirty="0">
                <a:ln>
                  <a:noFill/>
                </a:ln>
                <a:solidFill>
                  <a:srgbClr val="202830"/>
                </a:solidFill>
                <a:effectLst/>
                <a:uLnTx/>
                <a:uFillTx/>
                <a:latin typeface="Arial"/>
              </a:rPr>
              <a:t>Helps lower out-of-pocket costs</a:t>
            </a:r>
            <a:br>
              <a:rPr kumimoji="0" lang="en-US" sz="1400" b="0" i="0" u="none" strike="noStrike" kern="0" cap="none" spc="0" normalizeH="0" baseline="0" noProof="0" dirty="0">
                <a:ln>
                  <a:noFill/>
                </a:ln>
                <a:solidFill>
                  <a:srgbClr val="202830"/>
                </a:solidFill>
                <a:effectLst/>
                <a:uLnTx/>
                <a:uFillTx/>
                <a:latin typeface="Arial"/>
              </a:rPr>
            </a:br>
            <a:endParaRPr kumimoji="0" lang="en-US" sz="1400" b="0" i="0" u="none" strike="noStrike" kern="0" cap="none" spc="0" normalizeH="0" baseline="0" noProof="0" dirty="0">
              <a:ln>
                <a:noFill/>
              </a:ln>
              <a:solidFill>
                <a:srgbClr val="202830"/>
              </a:solidFill>
              <a:effectLst/>
              <a:uLnTx/>
              <a:uFillTx/>
              <a:latin typeface="Arial"/>
            </a:endParaRPr>
          </a:p>
          <a:p>
            <a:pPr marR="0" lvl="0" defTabSz="914400" eaLnBrk="1" fontAlgn="auto" latinLnBrk="0" hangingPunct="1">
              <a:spcBef>
                <a:spcPts val="0"/>
              </a:spcBef>
              <a:spcAft>
                <a:spcPts val="600"/>
              </a:spcAft>
              <a:buClrTx/>
              <a:buSzTx/>
              <a:tabLst/>
              <a:defRPr/>
            </a:pPr>
            <a:r>
              <a:rPr lang="en-US" sz="1400" dirty="0">
                <a:solidFill>
                  <a:srgbClr val="0085C9"/>
                </a:solidFill>
                <a:latin typeface="Arial"/>
              </a:rPr>
              <a:t>+ </a:t>
            </a:r>
            <a:r>
              <a:rPr kumimoji="0" lang="en-US" sz="1400" b="0" i="0" u="none" strike="noStrike" kern="0" cap="none" spc="0" normalizeH="0" baseline="0" noProof="0" dirty="0">
                <a:ln>
                  <a:noFill/>
                </a:ln>
                <a:solidFill>
                  <a:srgbClr val="202830"/>
                </a:solidFill>
                <a:effectLst/>
                <a:uLnTx/>
                <a:uFillTx/>
                <a:latin typeface="Arial"/>
              </a:rPr>
              <a:t>Optional Dental Vision Hearing Package for an additional premium</a:t>
            </a:r>
            <a:br>
              <a:rPr kumimoji="0" lang="en-US" sz="1400" b="0" i="0" u="none" strike="noStrike" kern="0" cap="none" spc="0" normalizeH="0" baseline="0" noProof="0" dirty="0">
                <a:ln>
                  <a:noFill/>
                </a:ln>
                <a:solidFill>
                  <a:srgbClr val="202830"/>
                </a:solidFill>
                <a:effectLst/>
                <a:uLnTx/>
                <a:uFillTx/>
                <a:latin typeface="Arial"/>
              </a:rPr>
            </a:br>
            <a:endParaRPr kumimoji="0" lang="en-US" sz="1400" b="0" i="0" u="none" strike="noStrike" kern="0" cap="none" spc="0" normalizeH="0" baseline="0" noProof="0" dirty="0">
              <a:ln>
                <a:noFill/>
              </a:ln>
              <a:solidFill>
                <a:srgbClr val="202830"/>
              </a:solidFill>
              <a:effectLst/>
              <a:uLnTx/>
              <a:uFillTx/>
              <a:latin typeface="Arial"/>
            </a:endParaRPr>
          </a:p>
          <a:p>
            <a:pPr marR="0" lvl="0" defTabSz="914400" eaLnBrk="1" fontAlgn="auto" latinLnBrk="0" hangingPunct="1">
              <a:spcBef>
                <a:spcPts val="0"/>
              </a:spcBef>
              <a:spcAft>
                <a:spcPts val="600"/>
              </a:spcAft>
              <a:buClrTx/>
              <a:buSzTx/>
              <a:tabLst/>
              <a:defRPr/>
            </a:pPr>
            <a:r>
              <a:rPr lang="en-US" sz="1400" dirty="0">
                <a:solidFill>
                  <a:srgbClr val="0085C9"/>
                </a:solidFill>
                <a:latin typeface="Arial"/>
              </a:rPr>
              <a:t>+ </a:t>
            </a:r>
            <a:r>
              <a:rPr lang="en-US" sz="1400" dirty="0">
                <a:solidFill>
                  <a:srgbClr val="202830"/>
                </a:solidFill>
                <a:latin typeface="Arial"/>
              </a:rPr>
              <a:t>Well-Being Program resources</a:t>
            </a:r>
            <a:br>
              <a:rPr lang="en-US" sz="1400" dirty="0">
                <a:solidFill>
                  <a:srgbClr val="202830"/>
                </a:solidFill>
                <a:latin typeface="Arial"/>
              </a:rPr>
            </a:br>
            <a:endParaRPr lang="en-US" sz="1400" dirty="0">
              <a:solidFill>
                <a:srgbClr val="202830"/>
              </a:solidFill>
              <a:latin typeface="Arial"/>
            </a:endParaRPr>
          </a:p>
          <a:p>
            <a:pPr marR="0" lvl="0" defTabSz="914400" eaLnBrk="1" fontAlgn="auto" latinLnBrk="0" hangingPunct="1">
              <a:spcBef>
                <a:spcPts val="0"/>
              </a:spcBef>
              <a:spcAft>
                <a:spcPts val="600"/>
              </a:spcAft>
              <a:buClrTx/>
              <a:buSzTx/>
              <a:tabLst/>
              <a:defRPr/>
            </a:pPr>
            <a:r>
              <a:rPr lang="en-US" sz="1400" dirty="0">
                <a:solidFill>
                  <a:srgbClr val="0085C9"/>
                </a:solidFill>
                <a:latin typeface="Arial"/>
              </a:rPr>
              <a:t>+ </a:t>
            </a:r>
            <a:r>
              <a:rPr lang="en-US" sz="1400" dirty="0">
                <a:solidFill>
                  <a:srgbClr val="202830"/>
                </a:solidFill>
                <a:latin typeface="Arial"/>
              </a:rPr>
              <a:t>Keep your own doctor, as long as they accept Original Medicare </a:t>
            </a:r>
            <a:br>
              <a:rPr lang="en-US" sz="1400" dirty="0">
                <a:solidFill>
                  <a:srgbClr val="202830"/>
                </a:solidFill>
                <a:latin typeface="Arial"/>
              </a:rPr>
            </a:br>
            <a:endParaRPr lang="en-US" sz="1400" dirty="0">
              <a:solidFill>
                <a:srgbClr val="202830"/>
              </a:solidFill>
              <a:latin typeface="Arial"/>
            </a:endParaRPr>
          </a:p>
          <a:p>
            <a:pPr marR="0" lvl="0" defTabSz="914400" eaLnBrk="1" fontAlgn="auto" latinLnBrk="0" hangingPunct="1">
              <a:spcBef>
                <a:spcPts val="0"/>
              </a:spcBef>
              <a:spcAft>
                <a:spcPts val="600"/>
              </a:spcAft>
              <a:buClrTx/>
              <a:buSzTx/>
              <a:tabLst/>
              <a:defRPr/>
            </a:pPr>
            <a:r>
              <a:rPr lang="en-US" sz="1400" dirty="0">
                <a:solidFill>
                  <a:srgbClr val="0085C9"/>
                </a:solidFill>
                <a:latin typeface="Arial"/>
              </a:rPr>
              <a:t>+ </a:t>
            </a:r>
            <a:r>
              <a:rPr lang="en-US" sz="1400" dirty="0">
                <a:solidFill>
                  <a:srgbClr val="202830"/>
                </a:solidFill>
                <a:latin typeface="Arial"/>
              </a:rPr>
              <a:t>Cover all or a portion of Original Medicare deductibles and coinsurances </a:t>
            </a:r>
          </a:p>
          <a:p>
            <a:pPr marL="285750" marR="0" lvl="0" indent="-285750" defTabSz="914400" eaLnBrk="1" fontAlgn="auto" latinLnBrk="0" hangingPunct="1">
              <a:spcBef>
                <a:spcPts val="0"/>
              </a:spcBef>
              <a:spcAft>
                <a:spcPts val="600"/>
              </a:spcAft>
              <a:buClrTx/>
              <a:buSzTx/>
              <a:buFont typeface="Arial" panose="020B0604020202020204" pitchFamily="34" charset="0"/>
              <a:buChar char="•"/>
              <a:tabLst/>
              <a:defRPr/>
            </a:pPr>
            <a:endParaRPr kumimoji="0" lang="en-US" sz="1600" b="0" i="0" u="none" strike="noStrike" kern="0" cap="none" spc="0" normalizeH="0" baseline="0" noProof="0" dirty="0">
              <a:ln>
                <a:noFill/>
              </a:ln>
              <a:solidFill>
                <a:srgbClr val="202830"/>
              </a:solidFill>
              <a:effectLst/>
              <a:uLnTx/>
              <a:uFillTx/>
              <a:latin typeface="Arial"/>
            </a:endParaRPr>
          </a:p>
        </p:txBody>
      </p:sp>
      <p:sp>
        <p:nvSpPr>
          <p:cNvPr id="2" name="TextBox 1">
            <a:extLst>
              <a:ext uri="{FF2B5EF4-FFF2-40B4-BE49-F238E27FC236}">
                <a16:creationId xmlns:a16="http://schemas.microsoft.com/office/drawing/2014/main" id="{0025871D-AA86-3989-43F0-F8BC4AB5BEEC}"/>
              </a:ext>
            </a:extLst>
          </p:cNvPr>
          <p:cNvSpPr txBox="1"/>
          <p:nvPr/>
        </p:nvSpPr>
        <p:spPr>
          <a:xfrm>
            <a:off x="1777510" y="2543563"/>
            <a:ext cx="3812726" cy="384048"/>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lang="en-US" sz="2000" b="1" i="0" u="none" strike="noStrike" kern="0" cap="none" spc="0" normalizeH="0" baseline="0" noProof="0" dirty="0">
                <a:ln>
                  <a:noFill/>
                </a:ln>
                <a:solidFill>
                  <a:srgbClr val="1882C5"/>
                </a:solidFill>
                <a:effectLst/>
                <a:uLnTx/>
                <a:uFillTx/>
                <a:latin typeface="Arial"/>
              </a:rPr>
              <a:t>No specialist referrals</a:t>
            </a:r>
          </a:p>
        </p:txBody>
      </p:sp>
      <p:cxnSp>
        <p:nvCxnSpPr>
          <p:cNvPr id="5" name="Straight Connector 4">
            <a:extLst>
              <a:ext uri="{FF2B5EF4-FFF2-40B4-BE49-F238E27FC236}">
                <a16:creationId xmlns:a16="http://schemas.microsoft.com/office/drawing/2014/main" id="{F1D5ED74-05BB-B206-7C65-049FC0983D4B}"/>
              </a:ext>
            </a:extLst>
          </p:cNvPr>
          <p:cNvCxnSpPr>
            <a:cxnSpLocks/>
          </p:cNvCxnSpPr>
          <p:nvPr/>
        </p:nvCxnSpPr>
        <p:spPr>
          <a:xfrm>
            <a:off x="1830825" y="2357287"/>
            <a:ext cx="3580638" cy="0"/>
          </a:xfrm>
          <a:prstGeom prst="line">
            <a:avLst/>
          </a:prstGeom>
          <a:ln w="19050">
            <a:solidFill>
              <a:srgbClr val="A39E9A">
                <a:alpha val="50000"/>
              </a:srgb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B71AA5E-6817-C0A0-2FDD-0195402D023C}"/>
              </a:ext>
            </a:extLst>
          </p:cNvPr>
          <p:cNvCxnSpPr>
            <a:cxnSpLocks/>
          </p:cNvCxnSpPr>
          <p:nvPr/>
        </p:nvCxnSpPr>
        <p:spPr>
          <a:xfrm>
            <a:off x="1830825" y="3430713"/>
            <a:ext cx="3580638" cy="0"/>
          </a:xfrm>
          <a:prstGeom prst="line">
            <a:avLst/>
          </a:prstGeom>
          <a:ln w="19050">
            <a:solidFill>
              <a:srgbClr val="A39E9A">
                <a:alpha val="5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57230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F362DC38-AD5A-3713-0C2E-CD8F5CB52912}"/>
              </a:ext>
            </a:extLst>
          </p:cNvPr>
          <p:cNvSpPr/>
          <p:nvPr/>
        </p:nvSpPr>
        <p:spPr>
          <a:xfrm>
            <a:off x="0" y="5571834"/>
            <a:ext cx="12192000" cy="624695"/>
          </a:xfrm>
          <a:prstGeom prst="rect">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337FFC0F-E3D8-D8FA-5B2C-19A880DB9F7B}"/>
              </a:ext>
            </a:extLst>
          </p:cNvPr>
          <p:cNvSpPr/>
          <p:nvPr/>
        </p:nvSpPr>
        <p:spPr>
          <a:xfrm>
            <a:off x="-8388" y="5571834"/>
            <a:ext cx="302003" cy="624695"/>
          </a:xfrm>
          <a:prstGeom prst="rect">
            <a:avLst/>
          </a:prstGeom>
          <a:solidFill>
            <a:srgbClr val="7ECF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rgbClr val="7ECFF0"/>
              </a:solidFill>
              <a:effectLst/>
              <a:uLnTx/>
              <a:uFillTx/>
              <a:latin typeface="Calibri"/>
              <a:ea typeface="+mn-ea"/>
              <a:cs typeface="+mn-cs"/>
            </a:endParaRPr>
          </a:p>
        </p:txBody>
      </p:sp>
      <p:sp>
        <p:nvSpPr>
          <p:cNvPr id="5" name="Rectangle 4"/>
          <p:cNvSpPr/>
          <p:nvPr/>
        </p:nvSpPr>
        <p:spPr>
          <a:xfrm>
            <a:off x="914400" y="1823388"/>
            <a:ext cx="4709160" cy="822960"/>
          </a:xfrm>
          <a:prstGeom prst="rect">
            <a:avLst/>
          </a:prstGeom>
          <a:solidFill>
            <a:srgbClr val="7FCEF0">
              <a:alpha val="20085"/>
            </a:srgbClr>
          </a:solidFill>
          <a:ln w="1016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5"/>
          <p:cNvSpPr>
            <a:spLocks/>
          </p:cNvSpPr>
          <p:nvPr/>
        </p:nvSpPr>
        <p:spPr>
          <a:xfrm>
            <a:off x="914400" y="1823388"/>
            <a:ext cx="1497496" cy="822960"/>
          </a:xfrm>
          <a:prstGeom prst="rect">
            <a:avLst/>
          </a:prstGeom>
          <a:solidFill>
            <a:srgbClr val="1882C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TextBox 6"/>
          <p:cNvSpPr txBox="1"/>
          <p:nvPr/>
        </p:nvSpPr>
        <p:spPr>
          <a:xfrm>
            <a:off x="1075725" y="2075610"/>
            <a:ext cx="160020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700" b="1" i="0" u="none" strike="noStrike" kern="0" cap="none" spc="0" normalizeH="0" baseline="0" noProof="0" dirty="0">
                <a:ln>
                  <a:noFill/>
                </a:ln>
                <a:solidFill>
                  <a:schemeClr val="bg1"/>
                </a:solidFill>
                <a:effectLst/>
                <a:uLnTx/>
                <a:uFillTx/>
                <a:latin typeface="Arial"/>
              </a:rPr>
              <a:t>Access</a:t>
            </a:r>
          </a:p>
        </p:txBody>
      </p:sp>
      <p:sp>
        <p:nvSpPr>
          <p:cNvPr id="8" name="TextBox 7"/>
          <p:cNvSpPr txBox="1"/>
          <p:nvPr/>
        </p:nvSpPr>
        <p:spPr>
          <a:xfrm>
            <a:off x="2665294" y="2006047"/>
            <a:ext cx="2997371" cy="40233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Do your doctors and specialists accept Original Medicare?</a:t>
            </a:r>
          </a:p>
        </p:txBody>
      </p:sp>
      <p:sp>
        <p:nvSpPr>
          <p:cNvPr id="9" name="Rectangle 8"/>
          <p:cNvSpPr/>
          <p:nvPr/>
        </p:nvSpPr>
        <p:spPr>
          <a:xfrm>
            <a:off x="6080760" y="1823388"/>
            <a:ext cx="4709160" cy="822960"/>
          </a:xfrm>
          <a:prstGeom prst="rect">
            <a:avLst/>
          </a:prstGeom>
          <a:solidFill>
            <a:srgbClr val="7FCEF0">
              <a:alpha val="20085"/>
            </a:srgbClr>
          </a:solidFill>
          <a:ln w="1016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0" name="Rectangle 9"/>
          <p:cNvSpPr/>
          <p:nvPr/>
        </p:nvSpPr>
        <p:spPr>
          <a:xfrm>
            <a:off x="6080759" y="1823388"/>
            <a:ext cx="1600199" cy="822960"/>
          </a:xfrm>
          <a:prstGeom prst="rect">
            <a:avLst/>
          </a:prstGeom>
          <a:solidFill>
            <a:srgbClr val="1882C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1" name="TextBox 10"/>
          <p:cNvSpPr txBox="1"/>
          <p:nvPr/>
        </p:nvSpPr>
        <p:spPr>
          <a:xfrm>
            <a:off x="6242085" y="2075610"/>
            <a:ext cx="160020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700" b="1" i="0" u="none" strike="noStrike" kern="0" cap="none" spc="0" normalizeH="0" baseline="0" noProof="0" dirty="0">
                <a:ln>
                  <a:noFill/>
                </a:ln>
                <a:solidFill>
                  <a:schemeClr val="bg1"/>
                </a:solidFill>
                <a:effectLst/>
                <a:uLnTx/>
                <a:uFillTx/>
                <a:latin typeface="Arial"/>
              </a:rPr>
              <a:t>Premiums</a:t>
            </a:r>
          </a:p>
        </p:txBody>
      </p:sp>
      <p:sp>
        <p:nvSpPr>
          <p:cNvPr id="12" name="TextBox 11"/>
          <p:cNvSpPr txBox="1"/>
          <p:nvPr/>
        </p:nvSpPr>
        <p:spPr>
          <a:xfrm>
            <a:off x="7831653" y="2006047"/>
            <a:ext cx="2997371" cy="40233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What monthly premium range is comfortable for you?</a:t>
            </a:r>
          </a:p>
        </p:txBody>
      </p:sp>
      <p:sp>
        <p:nvSpPr>
          <p:cNvPr id="13" name="Rectangle 12"/>
          <p:cNvSpPr/>
          <p:nvPr/>
        </p:nvSpPr>
        <p:spPr>
          <a:xfrm>
            <a:off x="914400" y="3085260"/>
            <a:ext cx="4709160" cy="822960"/>
          </a:xfrm>
          <a:prstGeom prst="rect">
            <a:avLst/>
          </a:prstGeom>
          <a:solidFill>
            <a:srgbClr val="7FCEF0">
              <a:alpha val="20085"/>
            </a:srgbClr>
          </a:solidFill>
          <a:ln w="1016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4" name="Rectangle 13"/>
          <p:cNvSpPr/>
          <p:nvPr/>
        </p:nvSpPr>
        <p:spPr>
          <a:xfrm>
            <a:off x="914400" y="3085260"/>
            <a:ext cx="1497496" cy="822960"/>
          </a:xfrm>
          <a:prstGeom prst="rect">
            <a:avLst/>
          </a:prstGeom>
          <a:solidFill>
            <a:srgbClr val="1882C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5" name="TextBox 14"/>
          <p:cNvSpPr txBox="1"/>
          <p:nvPr/>
        </p:nvSpPr>
        <p:spPr>
          <a:xfrm>
            <a:off x="1075725" y="3223182"/>
            <a:ext cx="160020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700" b="1" i="0" u="none" strike="noStrike" kern="0" cap="none" spc="0" normalizeH="0" baseline="0" noProof="0" dirty="0">
                <a:ln>
                  <a:noFill/>
                </a:ln>
                <a:solidFill>
                  <a:schemeClr val="bg1"/>
                </a:solidFill>
                <a:effectLst/>
                <a:uLnTx/>
                <a:uFillTx/>
                <a:latin typeface="Arial"/>
              </a:rPr>
              <a:t>Enrollment status</a:t>
            </a:r>
          </a:p>
        </p:txBody>
      </p:sp>
      <p:sp>
        <p:nvSpPr>
          <p:cNvPr id="16" name="TextBox 15"/>
          <p:cNvSpPr txBox="1"/>
          <p:nvPr/>
        </p:nvSpPr>
        <p:spPr>
          <a:xfrm>
            <a:off x="2665294" y="3170644"/>
            <a:ext cx="2997371" cy="40233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Are you in a guaranteed issue window, or will health questions apply?</a:t>
            </a:r>
          </a:p>
        </p:txBody>
      </p:sp>
      <p:sp>
        <p:nvSpPr>
          <p:cNvPr id="17" name="Rectangle 16"/>
          <p:cNvSpPr/>
          <p:nvPr/>
        </p:nvSpPr>
        <p:spPr>
          <a:xfrm>
            <a:off x="6080760" y="3085260"/>
            <a:ext cx="4709160" cy="822960"/>
          </a:xfrm>
          <a:prstGeom prst="rect">
            <a:avLst/>
          </a:prstGeom>
          <a:solidFill>
            <a:srgbClr val="7FCEF0">
              <a:alpha val="20085"/>
            </a:srgbClr>
          </a:solidFill>
          <a:ln w="1016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6080759" y="3085260"/>
            <a:ext cx="1600199" cy="822960"/>
          </a:xfrm>
          <a:prstGeom prst="rect">
            <a:avLst/>
          </a:prstGeom>
          <a:solidFill>
            <a:srgbClr val="1882C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9" name="TextBox 18"/>
          <p:cNvSpPr txBox="1"/>
          <p:nvPr/>
        </p:nvSpPr>
        <p:spPr>
          <a:xfrm>
            <a:off x="6242085" y="3223182"/>
            <a:ext cx="160020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700" b="1" i="0" u="none" strike="noStrike" kern="0" cap="none" spc="0" normalizeH="0" baseline="0" noProof="0" dirty="0">
                <a:ln>
                  <a:noFill/>
                </a:ln>
                <a:solidFill>
                  <a:schemeClr val="bg1"/>
                </a:solidFill>
                <a:effectLst/>
                <a:uLnTx/>
                <a:uFillTx/>
                <a:latin typeface="Arial"/>
              </a:rPr>
              <a:t>Prescription drugs</a:t>
            </a:r>
          </a:p>
        </p:txBody>
      </p:sp>
      <p:sp>
        <p:nvSpPr>
          <p:cNvPr id="20" name="TextBox 19"/>
          <p:cNvSpPr txBox="1"/>
          <p:nvPr/>
        </p:nvSpPr>
        <p:spPr>
          <a:xfrm>
            <a:off x="7831653" y="3267919"/>
            <a:ext cx="2997371" cy="40233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Will you need a separate Part D prescription drug plan?</a:t>
            </a:r>
          </a:p>
        </p:txBody>
      </p:sp>
      <p:sp>
        <p:nvSpPr>
          <p:cNvPr id="21" name="Rectangle 20"/>
          <p:cNvSpPr/>
          <p:nvPr/>
        </p:nvSpPr>
        <p:spPr>
          <a:xfrm>
            <a:off x="914400" y="4347132"/>
            <a:ext cx="4709160" cy="822960"/>
          </a:xfrm>
          <a:prstGeom prst="rect">
            <a:avLst/>
          </a:prstGeom>
          <a:solidFill>
            <a:srgbClr val="7FCEF0">
              <a:alpha val="20085"/>
            </a:srgbClr>
          </a:solidFill>
          <a:ln w="1016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2" name="Rectangle 21"/>
          <p:cNvSpPr/>
          <p:nvPr/>
        </p:nvSpPr>
        <p:spPr>
          <a:xfrm>
            <a:off x="914400" y="4347132"/>
            <a:ext cx="1497496" cy="822960"/>
          </a:xfrm>
          <a:prstGeom prst="rect">
            <a:avLst/>
          </a:prstGeom>
          <a:solidFill>
            <a:srgbClr val="1882C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3" name="TextBox 22"/>
          <p:cNvSpPr txBox="1"/>
          <p:nvPr/>
        </p:nvSpPr>
        <p:spPr>
          <a:xfrm>
            <a:off x="1075725" y="4485054"/>
            <a:ext cx="160020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700" b="1" i="0" u="none" strike="noStrike" kern="0" cap="none" spc="0" normalizeH="0" baseline="0" noProof="0" dirty="0">
                <a:ln>
                  <a:noFill/>
                </a:ln>
                <a:solidFill>
                  <a:schemeClr val="bg1"/>
                </a:solidFill>
                <a:effectLst/>
                <a:uLnTx/>
                <a:uFillTx/>
                <a:latin typeface="Arial"/>
              </a:rPr>
              <a:t>Optional package</a:t>
            </a:r>
          </a:p>
        </p:txBody>
      </p:sp>
      <p:sp>
        <p:nvSpPr>
          <p:cNvPr id="24" name="TextBox 23"/>
          <p:cNvSpPr txBox="1"/>
          <p:nvPr/>
        </p:nvSpPr>
        <p:spPr>
          <a:xfrm>
            <a:off x="2665294" y="4529791"/>
            <a:ext cx="2997371" cy="40233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Would the Dental Vision Hearing Package add value for you?</a:t>
            </a:r>
          </a:p>
        </p:txBody>
      </p:sp>
      <p:sp>
        <p:nvSpPr>
          <p:cNvPr id="25" name="Rectangle 24"/>
          <p:cNvSpPr/>
          <p:nvPr/>
        </p:nvSpPr>
        <p:spPr>
          <a:xfrm>
            <a:off x="6080760" y="4347132"/>
            <a:ext cx="4709160" cy="822960"/>
          </a:xfrm>
          <a:prstGeom prst="rect">
            <a:avLst/>
          </a:prstGeom>
          <a:solidFill>
            <a:srgbClr val="7FCEF0">
              <a:alpha val="20085"/>
            </a:srgbClr>
          </a:solidFill>
          <a:ln w="1016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6" name="Rectangle 25"/>
          <p:cNvSpPr/>
          <p:nvPr/>
        </p:nvSpPr>
        <p:spPr>
          <a:xfrm>
            <a:off x="6080759" y="4347132"/>
            <a:ext cx="1600199" cy="822960"/>
          </a:xfrm>
          <a:prstGeom prst="rect">
            <a:avLst/>
          </a:prstGeom>
          <a:solidFill>
            <a:srgbClr val="1882C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7" name="TextBox 26"/>
          <p:cNvSpPr txBox="1"/>
          <p:nvPr/>
        </p:nvSpPr>
        <p:spPr>
          <a:xfrm>
            <a:off x="6242085" y="4599354"/>
            <a:ext cx="160020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700" b="1" i="0" u="none" strike="noStrike" kern="0" cap="none" spc="0" normalizeH="0" baseline="0" noProof="0" dirty="0">
                <a:ln>
                  <a:noFill/>
                </a:ln>
                <a:solidFill>
                  <a:schemeClr val="bg1"/>
                </a:solidFill>
                <a:effectLst/>
                <a:uLnTx/>
                <a:uFillTx/>
                <a:latin typeface="Arial"/>
              </a:rPr>
              <a:t>Discounts</a:t>
            </a:r>
          </a:p>
        </p:txBody>
      </p:sp>
      <p:sp>
        <p:nvSpPr>
          <p:cNvPr id="28" name="TextBox 27"/>
          <p:cNvSpPr txBox="1"/>
          <p:nvPr/>
        </p:nvSpPr>
        <p:spPr>
          <a:xfrm>
            <a:off x="7831653" y="4529791"/>
            <a:ext cx="2997371" cy="40233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0" i="0" u="none" strike="noStrike" kern="0" cap="none" spc="0" normalizeH="0" baseline="0" noProof="0" dirty="0">
                <a:ln>
                  <a:noFill/>
                </a:ln>
                <a:solidFill>
                  <a:srgbClr val="202830"/>
                </a:solidFill>
                <a:effectLst/>
                <a:uLnTx/>
                <a:uFillTx/>
                <a:latin typeface="Arial"/>
              </a:rPr>
              <a:t>Could the 10% household discount apply to you?</a:t>
            </a:r>
          </a:p>
        </p:txBody>
      </p:sp>
      <p:sp>
        <p:nvSpPr>
          <p:cNvPr id="34" name="Shape 5">
            <a:extLst>
              <a:ext uri="{FF2B5EF4-FFF2-40B4-BE49-F238E27FC236}">
                <a16:creationId xmlns:a16="http://schemas.microsoft.com/office/drawing/2014/main" id="{E467344F-203D-BBD4-70AD-6689F57D8AA3}"/>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35" name="Text 8">
            <a:extLst>
              <a:ext uri="{FF2B5EF4-FFF2-40B4-BE49-F238E27FC236}">
                <a16:creationId xmlns:a16="http://schemas.microsoft.com/office/drawing/2014/main" id="{C8F4E2D0-EBB3-9EAA-79A7-463EF51A1EB3}"/>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36" name="Slide Number Placeholder 42">
            <a:extLst>
              <a:ext uri="{FF2B5EF4-FFF2-40B4-BE49-F238E27FC236}">
                <a16:creationId xmlns:a16="http://schemas.microsoft.com/office/drawing/2014/main" id="{4BA2F01F-F715-5C96-0F16-DA1D3A95D109}"/>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38</a:t>
            </a:fld>
            <a:endParaRPr lang="en-US" sz="600" dirty="0">
              <a:solidFill>
                <a:schemeClr val="tx1"/>
              </a:solidFill>
              <a:latin typeface="Arial" panose="020B0604020202020204" pitchFamily="34" charset="0"/>
              <a:cs typeface="Arial" panose="020B0604020202020204" pitchFamily="34" charset="0"/>
            </a:endParaRPr>
          </a:p>
        </p:txBody>
      </p:sp>
      <p:sp>
        <p:nvSpPr>
          <p:cNvPr id="37" name="Shape 5">
            <a:extLst>
              <a:ext uri="{FF2B5EF4-FFF2-40B4-BE49-F238E27FC236}">
                <a16:creationId xmlns:a16="http://schemas.microsoft.com/office/drawing/2014/main" id="{078DBD89-75F8-B5ED-0AD4-7148DCA300DC}"/>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8" name="Text 8">
            <a:extLst>
              <a:ext uri="{FF2B5EF4-FFF2-40B4-BE49-F238E27FC236}">
                <a16:creationId xmlns:a16="http://schemas.microsoft.com/office/drawing/2014/main" id="{D986A8D7-605D-1574-6172-E250C05D670B}"/>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9" name="TextBox 38">
            <a:extLst>
              <a:ext uri="{FF2B5EF4-FFF2-40B4-BE49-F238E27FC236}">
                <a16:creationId xmlns:a16="http://schemas.microsoft.com/office/drawing/2014/main" id="{8156B6FB-230A-DB3E-E57B-31176B6D66DC}"/>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1" name="TextBox 30">
            <a:extLst>
              <a:ext uri="{FF2B5EF4-FFF2-40B4-BE49-F238E27FC236}">
                <a16:creationId xmlns:a16="http://schemas.microsoft.com/office/drawing/2014/main" id="{2DB2BD47-B732-7110-C80F-B04AEBBA308D}"/>
              </a:ext>
            </a:extLst>
          </p:cNvPr>
          <p:cNvSpPr txBox="1"/>
          <p:nvPr/>
        </p:nvSpPr>
        <p:spPr>
          <a:xfrm>
            <a:off x="897583" y="5757054"/>
            <a:ext cx="11071400" cy="185037"/>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Arial"/>
              </a:rPr>
              <a:t>Thinking through these questions will help you decide whether Blue Cross Medicare Supplement plans fit your situation.</a:t>
            </a:r>
          </a:p>
        </p:txBody>
      </p:sp>
      <p:sp>
        <p:nvSpPr>
          <p:cNvPr id="33" name="TextBox 32">
            <a:extLst>
              <a:ext uri="{FF2B5EF4-FFF2-40B4-BE49-F238E27FC236}">
                <a16:creationId xmlns:a16="http://schemas.microsoft.com/office/drawing/2014/main" id="{3A2ADA9C-3F42-9097-A1AC-DBEDB3FC9A84}"/>
              </a:ext>
            </a:extLst>
          </p:cNvPr>
          <p:cNvSpPr txBox="1"/>
          <p:nvPr/>
        </p:nvSpPr>
        <p:spPr>
          <a:xfrm>
            <a:off x="867271" y="1224597"/>
            <a:ext cx="9601200" cy="3017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202830"/>
                </a:solidFill>
                <a:effectLst/>
                <a:uLnTx/>
                <a:uFillTx/>
                <a:latin typeface="Arial"/>
              </a:rPr>
              <a:t>Questions to think through as you compare</a:t>
            </a:r>
          </a:p>
        </p:txBody>
      </p:sp>
      <p:sp>
        <p:nvSpPr>
          <p:cNvPr id="40" name="TextBox 39">
            <a:extLst>
              <a:ext uri="{FF2B5EF4-FFF2-40B4-BE49-F238E27FC236}">
                <a16:creationId xmlns:a16="http://schemas.microsoft.com/office/drawing/2014/main" id="{43F719AA-5A7F-7F2B-FA7E-5BABAD4FEB9F}"/>
              </a:ext>
            </a:extLst>
          </p:cNvPr>
          <p:cNvSpPr txBox="1"/>
          <p:nvPr/>
        </p:nvSpPr>
        <p:spPr>
          <a:xfrm>
            <a:off x="867271"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Medicare Supplement fit </a:t>
            </a:r>
            <a:r>
              <a:rPr lang="en-US" sz="2800" b="1" dirty="0">
                <a:solidFill>
                  <a:srgbClr val="0085C9"/>
                </a:solidFill>
                <a:latin typeface="Arial"/>
              </a:rPr>
              <a:t>checklist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ounded Rectangle 22">
            <a:extLst>
              <a:ext uri="{FF2B5EF4-FFF2-40B4-BE49-F238E27FC236}">
                <a16:creationId xmlns:a16="http://schemas.microsoft.com/office/drawing/2014/main" id="{1FBA33A0-AE7C-E34F-267E-9DECA6F74643}"/>
              </a:ext>
            </a:extLst>
          </p:cNvPr>
          <p:cNvSpPr/>
          <p:nvPr/>
        </p:nvSpPr>
        <p:spPr>
          <a:xfrm>
            <a:off x="884856" y="2130552"/>
            <a:ext cx="10322406" cy="3470146"/>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1278129" y="2712795"/>
            <a:ext cx="4297680" cy="3840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500" b="1" i="0" u="none" strike="noStrike" kern="0" cap="none" spc="0" normalizeH="0" baseline="0" noProof="0" dirty="0">
                <a:ln>
                  <a:noFill/>
                </a:ln>
                <a:solidFill>
                  <a:srgbClr val="1882C5"/>
                </a:solidFill>
                <a:effectLst/>
                <a:uLnTx/>
                <a:uFillTx/>
                <a:latin typeface="Arial"/>
              </a:rPr>
              <a:t>Guaranteed issue</a:t>
            </a:r>
          </a:p>
        </p:txBody>
      </p:sp>
      <p:sp>
        <p:nvSpPr>
          <p:cNvPr id="8" name="TextBox 7"/>
          <p:cNvSpPr txBox="1"/>
          <p:nvPr/>
        </p:nvSpPr>
        <p:spPr>
          <a:xfrm>
            <a:off x="1278129" y="3442480"/>
            <a:ext cx="4693608" cy="12344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550" b="0" i="0" u="none" strike="noStrike" kern="0" cap="none" spc="0" normalizeH="0" baseline="0" noProof="0" dirty="0">
                <a:ln>
                  <a:noFill/>
                </a:ln>
                <a:solidFill>
                  <a:srgbClr val="202830"/>
                </a:solidFill>
                <a:effectLst/>
                <a:uLnTx/>
                <a:uFillTx/>
                <a:latin typeface="Arial"/>
              </a:rPr>
              <a:t>Applies during the six-month Medigap open enrollment period or under special circumstances. Applicants can’t be denied coverage and generally aren’t required to answer health questions.</a:t>
            </a:r>
          </a:p>
        </p:txBody>
      </p:sp>
      <p:sp>
        <p:nvSpPr>
          <p:cNvPr id="9" name="TextBox 8"/>
          <p:cNvSpPr txBox="1"/>
          <p:nvPr/>
        </p:nvSpPr>
        <p:spPr>
          <a:xfrm>
            <a:off x="1278129" y="4558240"/>
            <a:ext cx="2908351" cy="41148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1" i="0" u="none" strike="noStrike" kern="0" cap="none" spc="0" normalizeH="0" baseline="0" noProof="0" dirty="0">
                <a:ln>
                  <a:noFill/>
                </a:ln>
                <a:solidFill>
                  <a:srgbClr val="0085C9"/>
                </a:solidFill>
                <a:effectLst/>
                <a:uLnTx/>
                <a:uFillTx/>
                <a:latin typeface="Arial"/>
              </a:rPr>
              <a:t>Rates are based on age, gender and geography.</a:t>
            </a:r>
          </a:p>
        </p:txBody>
      </p:sp>
      <p:sp>
        <p:nvSpPr>
          <p:cNvPr id="10" name="TextBox 9"/>
          <p:cNvSpPr txBox="1"/>
          <p:nvPr/>
        </p:nvSpPr>
        <p:spPr>
          <a:xfrm>
            <a:off x="6563750" y="2712795"/>
            <a:ext cx="4297680" cy="3840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2500" b="1" i="0" u="none" strike="noStrike" kern="0" cap="none" spc="0" normalizeH="0" baseline="0" noProof="0" dirty="0">
                <a:ln>
                  <a:noFill/>
                </a:ln>
                <a:solidFill>
                  <a:srgbClr val="1882C5"/>
                </a:solidFill>
                <a:effectLst/>
                <a:uLnTx/>
                <a:uFillTx/>
                <a:latin typeface="Arial"/>
              </a:rPr>
              <a:t>Nonguaranteed issue</a:t>
            </a:r>
          </a:p>
        </p:txBody>
      </p:sp>
      <p:sp>
        <p:nvSpPr>
          <p:cNvPr id="11" name="TextBox 10"/>
          <p:cNvSpPr txBox="1"/>
          <p:nvPr/>
        </p:nvSpPr>
        <p:spPr>
          <a:xfrm>
            <a:off x="6563750" y="3442480"/>
            <a:ext cx="4251960" cy="12344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550" b="0" i="0" u="none" strike="noStrike" kern="0" cap="none" spc="0" normalizeH="0" baseline="0" noProof="0" dirty="0">
                <a:ln>
                  <a:noFill/>
                </a:ln>
                <a:solidFill>
                  <a:srgbClr val="202830"/>
                </a:solidFill>
                <a:effectLst/>
                <a:uLnTx/>
                <a:uFillTx/>
                <a:latin typeface="Arial"/>
              </a:rPr>
              <a:t>Applies when the applicant is outside a guaranteed issue window. Medical underwriting may apply, and the applicant may need to answer health questions.</a:t>
            </a:r>
          </a:p>
        </p:txBody>
      </p:sp>
      <p:sp>
        <p:nvSpPr>
          <p:cNvPr id="12" name="TextBox 11"/>
          <p:cNvSpPr txBox="1"/>
          <p:nvPr/>
        </p:nvSpPr>
        <p:spPr>
          <a:xfrm>
            <a:off x="6563750" y="4558240"/>
            <a:ext cx="3652935" cy="594360"/>
          </a:xfrm>
          <a:prstGeom prst="rect">
            <a:avLst/>
          </a:prstGeom>
          <a:noFill/>
        </p:spPr>
        <p:txBody>
          <a:bodyPr wrap="square" lIns="45720" tIns="18288" rIns="45720" bIns="18288" anchor="t">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400" b="1" i="0" u="none" strike="noStrike" kern="0" cap="none" spc="0" normalizeH="0" baseline="0" noProof="0" dirty="0">
                <a:ln>
                  <a:noFill/>
                </a:ln>
                <a:solidFill>
                  <a:srgbClr val="0085C9"/>
                </a:solidFill>
                <a:effectLst/>
                <a:uLnTx/>
                <a:uFillTx/>
                <a:latin typeface="Arial"/>
              </a:rPr>
              <a:t>Decision point: </a:t>
            </a:r>
            <a:r>
              <a:rPr lang="en-US" sz="1400" b="1" dirty="0">
                <a:solidFill>
                  <a:srgbClr val="0085C9"/>
                </a:solidFill>
                <a:latin typeface="Arial"/>
              </a:rPr>
              <a:t>Confirm</a:t>
            </a:r>
            <a:r>
              <a:rPr kumimoji="0" sz="1400" b="1" i="0" u="none" strike="noStrike" kern="0" cap="none" spc="0" normalizeH="0" baseline="0" noProof="0" dirty="0">
                <a:ln>
                  <a:noFill/>
                </a:ln>
                <a:solidFill>
                  <a:srgbClr val="0085C9"/>
                </a:solidFill>
                <a:effectLst/>
                <a:uLnTx/>
                <a:uFillTx/>
                <a:latin typeface="Arial"/>
              </a:rPr>
              <a:t> your enrollment window before comparing premiums — your agent can help you check.</a:t>
            </a:r>
          </a:p>
        </p:txBody>
      </p:sp>
      <p:sp>
        <p:nvSpPr>
          <p:cNvPr id="13" name="TextBox 12"/>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15" name="Shape 5">
            <a:extLst>
              <a:ext uri="{FF2B5EF4-FFF2-40B4-BE49-F238E27FC236}">
                <a16:creationId xmlns:a16="http://schemas.microsoft.com/office/drawing/2014/main" id="{FE9F6C90-135D-7D98-48E3-023DD93BB66A}"/>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8" name="Text 8">
            <a:extLst>
              <a:ext uri="{FF2B5EF4-FFF2-40B4-BE49-F238E27FC236}">
                <a16:creationId xmlns:a16="http://schemas.microsoft.com/office/drawing/2014/main" id="{1870B000-4AB9-4B26-47BC-F8558CAE6043}"/>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9" name="Slide Number Placeholder 42">
            <a:extLst>
              <a:ext uri="{FF2B5EF4-FFF2-40B4-BE49-F238E27FC236}">
                <a16:creationId xmlns:a16="http://schemas.microsoft.com/office/drawing/2014/main" id="{72C917E6-2BC2-6BC8-A24E-DA8C746FB227}"/>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39</a:t>
            </a:fld>
            <a:endParaRPr lang="en-US" sz="600" dirty="0">
              <a:solidFill>
                <a:schemeClr val="tx1"/>
              </a:solidFill>
              <a:latin typeface="Arial" panose="020B0604020202020204" pitchFamily="34" charset="0"/>
              <a:cs typeface="Arial" panose="020B0604020202020204" pitchFamily="34" charset="0"/>
            </a:endParaRPr>
          </a:p>
        </p:txBody>
      </p:sp>
      <p:sp>
        <p:nvSpPr>
          <p:cNvPr id="20" name="Shape 5">
            <a:extLst>
              <a:ext uri="{FF2B5EF4-FFF2-40B4-BE49-F238E27FC236}">
                <a16:creationId xmlns:a16="http://schemas.microsoft.com/office/drawing/2014/main" id="{E21378F0-E63D-65FE-BDCF-0C566E49608D}"/>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21" name="Text 8">
            <a:extLst>
              <a:ext uri="{FF2B5EF4-FFF2-40B4-BE49-F238E27FC236}">
                <a16:creationId xmlns:a16="http://schemas.microsoft.com/office/drawing/2014/main" id="{D8A79D20-63E2-1092-F26C-2FD17F38750A}"/>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2" name="TextBox 21">
            <a:extLst>
              <a:ext uri="{FF2B5EF4-FFF2-40B4-BE49-F238E27FC236}">
                <a16:creationId xmlns:a16="http://schemas.microsoft.com/office/drawing/2014/main" id="{780CBEDB-69C3-3282-2DFE-46742BCBF5BB}"/>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4" name="Shape 0">
            <a:extLst>
              <a:ext uri="{FF2B5EF4-FFF2-40B4-BE49-F238E27FC236}">
                <a16:creationId xmlns:a16="http://schemas.microsoft.com/office/drawing/2014/main" id="{9859BCCC-6F0F-5F68-E9D2-0DC1462C24B0}"/>
              </a:ext>
            </a:extLst>
          </p:cNvPr>
          <p:cNvSpPr/>
          <p:nvPr/>
        </p:nvSpPr>
        <p:spPr>
          <a:xfrm>
            <a:off x="1352740" y="3212511"/>
            <a:ext cx="457200" cy="38100"/>
          </a:xfrm>
          <a:prstGeom prst="roundRect">
            <a:avLst/>
          </a:prstGeom>
          <a:solidFill>
            <a:srgbClr val="BDA373"/>
          </a:solidFill>
          <a:ln/>
        </p:spPr>
        <p:txBody>
          <a:bodyPr/>
          <a:lstStyle/>
          <a:p>
            <a:endParaRPr lang="en-US" sz="1867" dirty="0"/>
          </a:p>
        </p:txBody>
      </p:sp>
      <p:sp>
        <p:nvSpPr>
          <p:cNvPr id="25" name="Shape 0">
            <a:extLst>
              <a:ext uri="{FF2B5EF4-FFF2-40B4-BE49-F238E27FC236}">
                <a16:creationId xmlns:a16="http://schemas.microsoft.com/office/drawing/2014/main" id="{5967DB20-56DF-DC29-D75D-C8E94EDBEB10}"/>
              </a:ext>
            </a:extLst>
          </p:cNvPr>
          <p:cNvSpPr/>
          <p:nvPr/>
        </p:nvSpPr>
        <p:spPr>
          <a:xfrm>
            <a:off x="6624484" y="3212511"/>
            <a:ext cx="457200" cy="38100"/>
          </a:xfrm>
          <a:prstGeom prst="roundRect">
            <a:avLst/>
          </a:prstGeom>
          <a:solidFill>
            <a:srgbClr val="BDA373"/>
          </a:solidFill>
          <a:ln/>
        </p:spPr>
        <p:txBody>
          <a:bodyPr/>
          <a:lstStyle/>
          <a:p>
            <a:endParaRPr lang="en-US" sz="1867" dirty="0"/>
          </a:p>
        </p:txBody>
      </p:sp>
      <p:sp>
        <p:nvSpPr>
          <p:cNvPr id="26" name="TextBox 25">
            <a:extLst>
              <a:ext uri="{FF2B5EF4-FFF2-40B4-BE49-F238E27FC236}">
                <a16:creationId xmlns:a16="http://schemas.microsoft.com/office/drawing/2014/main" id="{5539BF0F-439C-68AD-867B-60A84BA5D7F1}"/>
              </a:ext>
            </a:extLst>
          </p:cNvPr>
          <p:cNvSpPr txBox="1"/>
          <p:nvPr/>
        </p:nvSpPr>
        <p:spPr>
          <a:xfrm>
            <a:off x="862011"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Guaranteed issue vs. nonguaranteed issue</a:t>
            </a:r>
          </a:p>
        </p:txBody>
      </p:sp>
      <p:sp>
        <p:nvSpPr>
          <p:cNvPr id="27" name="TextBox 26">
            <a:extLst>
              <a:ext uri="{FF2B5EF4-FFF2-40B4-BE49-F238E27FC236}">
                <a16:creationId xmlns:a16="http://schemas.microsoft.com/office/drawing/2014/main" id="{67A08AEC-C83E-0C6D-EA71-9316D5F7FD67}"/>
              </a:ext>
            </a:extLst>
          </p:cNvPr>
          <p:cNvSpPr txBox="1"/>
          <p:nvPr/>
        </p:nvSpPr>
        <p:spPr>
          <a:xfrm>
            <a:off x="862011" y="1211925"/>
            <a:ext cx="9601200" cy="3017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500" dirty="0">
                <a:solidFill>
                  <a:srgbClr val="202830"/>
                </a:solidFill>
                <a:latin typeface="Arial"/>
              </a:rPr>
              <a:t>When you apply affects your eligibility and your premium.</a:t>
            </a:r>
          </a:p>
        </p:txBody>
      </p:sp>
      <p:cxnSp>
        <p:nvCxnSpPr>
          <p:cNvPr id="28" name="Straight Connector 27">
            <a:extLst>
              <a:ext uri="{FF2B5EF4-FFF2-40B4-BE49-F238E27FC236}">
                <a16:creationId xmlns:a16="http://schemas.microsoft.com/office/drawing/2014/main" id="{CB1B15C1-83AA-40B1-883D-22528E42B19C}"/>
              </a:ext>
            </a:extLst>
          </p:cNvPr>
          <p:cNvCxnSpPr>
            <a:cxnSpLocks/>
          </p:cNvCxnSpPr>
          <p:nvPr/>
        </p:nvCxnSpPr>
        <p:spPr>
          <a:xfrm>
            <a:off x="6158991" y="2769098"/>
            <a:ext cx="0" cy="2318186"/>
          </a:xfrm>
          <a:prstGeom prst="line">
            <a:avLst/>
          </a:prstGeom>
          <a:ln w="19050">
            <a:solidFill>
              <a:srgbClr val="A39E9A">
                <a:alpha val="50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ounded Rectangle 44">
            <a:extLst>
              <a:ext uri="{FF2B5EF4-FFF2-40B4-BE49-F238E27FC236}">
                <a16:creationId xmlns:a16="http://schemas.microsoft.com/office/drawing/2014/main" id="{D66E9773-5BD9-553A-8DAF-394248C72454}"/>
              </a:ext>
            </a:extLst>
          </p:cNvPr>
          <p:cNvSpPr/>
          <p:nvPr/>
        </p:nvSpPr>
        <p:spPr>
          <a:xfrm>
            <a:off x="862011" y="1766550"/>
            <a:ext cx="10476549" cy="3108125"/>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p:cNvSpPr txBox="1"/>
          <p:nvPr/>
        </p:nvSpPr>
        <p:spPr>
          <a:xfrm>
            <a:off x="1470790" y="5172702"/>
            <a:ext cx="3108960" cy="3200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b="1" i="0" u="none" strike="noStrike" kern="0" cap="none" spc="0" normalizeH="0" baseline="0" noProof="0" dirty="0">
                <a:ln>
                  <a:noFill/>
                </a:ln>
                <a:solidFill>
                  <a:srgbClr val="1882C5"/>
                </a:solidFill>
                <a:effectLst/>
                <a:uLnTx/>
                <a:uFillTx/>
                <a:latin typeface="Arial"/>
              </a:rPr>
              <a:t>Enrollment timing</a:t>
            </a:r>
          </a:p>
        </p:txBody>
      </p:sp>
      <p:sp>
        <p:nvSpPr>
          <p:cNvPr id="21" name="TextBox 20"/>
          <p:cNvSpPr txBox="1"/>
          <p:nvPr/>
        </p:nvSpPr>
        <p:spPr>
          <a:xfrm>
            <a:off x="1463533" y="5502148"/>
            <a:ext cx="4375265" cy="1042851"/>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300" b="0" i="0" u="none" strike="noStrike" kern="0" cap="none" spc="0" normalizeH="0" baseline="0" noProof="0" dirty="0">
                <a:ln>
                  <a:noFill/>
                </a:ln>
                <a:solidFill>
                  <a:srgbClr val="202830"/>
                </a:solidFill>
                <a:effectLst/>
                <a:uLnTx/>
                <a:uFillTx/>
                <a:latin typeface="Arial"/>
              </a:rPr>
              <a:t>New members can add the package at enrollment or within 30 days of their effective date. Current members can add it each year Feb</a:t>
            </a:r>
            <a:r>
              <a:rPr kumimoji="0" lang="en-US" sz="1300" b="0" i="0" u="none" strike="noStrike" kern="0" cap="none" spc="0" normalizeH="0" baseline="0" noProof="0" dirty="0">
                <a:ln>
                  <a:noFill/>
                </a:ln>
                <a:solidFill>
                  <a:srgbClr val="202830"/>
                </a:solidFill>
                <a:effectLst/>
                <a:uLnTx/>
                <a:uFillTx/>
                <a:latin typeface="Arial"/>
              </a:rPr>
              <a:t>.</a:t>
            </a:r>
            <a:r>
              <a:rPr kumimoji="0" sz="1300" b="0" i="0" u="none" strike="noStrike" kern="0" cap="none" spc="0" normalizeH="0" baseline="0" noProof="0" dirty="0">
                <a:ln>
                  <a:noFill/>
                </a:ln>
                <a:solidFill>
                  <a:srgbClr val="202830"/>
                </a:solidFill>
                <a:effectLst/>
                <a:uLnTx/>
                <a:uFillTx/>
                <a:latin typeface="Arial"/>
              </a:rPr>
              <a:t> 1 through April 30.</a:t>
            </a:r>
          </a:p>
        </p:txBody>
      </p:sp>
      <p:sp>
        <p:nvSpPr>
          <p:cNvPr id="22" name="TextBox 21"/>
          <p:cNvSpPr txBox="1"/>
          <p:nvPr/>
        </p:nvSpPr>
        <p:spPr>
          <a:xfrm>
            <a:off x="6702552" y="5172702"/>
            <a:ext cx="3108960" cy="32004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b="1" i="0" u="none" strike="noStrike" kern="0" cap="none" spc="0" normalizeH="0" baseline="0" noProof="0" dirty="0">
                <a:ln>
                  <a:noFill/>
                </a:ln>
                <a:solidFill>
                  <a:srgbClr val="1882C5"/>
                </a:solidFill>
                <a:effectLst/>
                <a:uLnTx/>
                <a:uFillTx/>
                <a:latin typeface="Arial"/>
              </a:rPr>
              <a:t>Network support</a:t>
            </a:r>
          </a:p>
        </p:txBody>
      </p:sp>
      <p:sp>
        <p:nvSpPr>
          <p:cNvPr id="23" name="TextBox 22"/>
          <p:cNvSpPr txBox="1"/>
          <p:nvPr/>
        </p:nvSpPr>
        <p:spPr>
          <a:xfrm>
            <a:off x="6702552" y="5507922"/>
            <a:ext cx="3304165" cy="6858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1300" b="0" i="0" u="none" strike="noStrike" kern="0" cap="none" spc="0" normalizeH="0" baseline="0" noProof="0" dirty="0">
                <a:ln>
                  <a:noFill/>
                </a:ln>
                <a:solidFill>
                  <a:srgbClr val="202830"/>
                </a:solidFill>
                <a:effectLst/>
                <a:uLnTx/>
                <a:uFillTx/>
                <a:latin typeface="Arial"/>
              </a:rPr>
              <a:t>Dental network and vision/hearing vendor details remain available in the appendix benefit tables.</a:t>
            </a:r>
          </a:p>
        </p:txBody>
      </p:sp>
      <p:sp>
        <p:nvSpPr>
          <p:cNvPr id="24" name="TextBox 23"/>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26" name="Shape 5">
            <a:extLst>
              <a:ext uri="{FF2B5EF4-FFF2-40B4-BE49-F238E27FC236}">
                <a16:creationId xmlns:a16="http://schemas.microsoft.com/office/drawing/2014/main" id="{61EADA83-8ED7-908A-4BE6-8EB90B17971D}"/>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29" name="Text 8">
            <a:extLst>
              <a:ext uri="{FF2B5EF4-FFF2-40B4-BE49-F238E27FC236}">
                <a16:creationId xmlns:a16="http://schemas.microsoft.com/office/drawing/2014/main" id="{4E30DC04-0B05-669F-44E5-72E0B612E721}"/>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30" name="Slide Number Placeholder 42">
            <a:extLst>
              <a:ext uri="{FF2B5EF4-FFF2-40B4-BE49-F238E27FC236}">
                <a16:creationId xmlns:a16="http://schemas.microsoft.com/office/drawing/2014/main" id="{2DE4F24A-6CAE-6DF4-A61F-EB22FA3969D7}"/>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40</a:t>
            </a:fld>
            <a:endParaRPr lang="en-US" sz="600" dirty="0">
              <a:solidFill>
                <a:schemeClr val="tx1"/>
              </a:solidFill>
              <a:latin typeface="Arial" panose="020B0604020202020204" pitchFamily="34" charset="0"/>
              <a:cs typeface="Arial" panose="020B0604020202020204" pitchFamily="34" charset="0"/>
            </a:endParaRPr>
          </a:p>
        </p:txBody>
      </p:sp>
      <p:sp>
        <p:nvSpPr>
          <p:cNvPr id="31" name="Shape 5">
            <a:extLst>
              <a:ext uri="{FF2B5EF4-FFF2-40B4-BE49-F238E27FC236}">
                <a16:creationId xmlns:a16="http://schemas.microsoft.com/office/drawing/2014/main" id="{F0FB7FC7-7818-6AE4-FE64-3DBC0BAAC677}"/>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2" name="Text 8">
            <a:extLst>
              <a:ext uri="{FF2B5EF4-FFF2-40B4-BE49-F238E27FC236}">
                <a16:creationId xmlns:a16="http://schemas.microsoft.com/office/drawing/2014/main" id="{4A04F4FB-08B5-0CAB-5344-BB81D3F8EDD4}"/>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3" name="TextBox 32">
            <a:extLst>
              <a:ext uri="{FF2B5EF4-FFF2-40B4-BE49-F238E27FC236}">
                <a16:creationId xmlns:a16="http://schemas.microsoft.com/office/drawing/2014/main" id="{4E251586-85A2-AB8F-6E29-A95CA3F4D925}"/>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5" name="TextBox 24">
            <a:extLst>
              <a:ext uri="{FF2B5EF4-FFF2-40B4-BE49-F238E27FC236}">
                <a16:creationId xmlns:a16="http://schemas.microsoft.com/office/drawing/2014/main" id="{6A22810C-006A-E0E8-8D24-38319CB1BA52}"/>
              </a:ext>
            </a:extLst>
          </p:cNvPr>
          <p:cNvSpPr txBox="1"/>
          <p:nvPr/>
        </p:nvSpPr>
        <p:spPr>
          <a:xfrm>
            <a:off x="862011"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Dental Vision Hearing </a:t>
            </a:r>
            <a:r>
              <a:rPr lang="en-US" sz="2800" b="1" dirty="0">
                <a:solidFill>
                  <a:srgbClr val="0085C9"/>
                </a:solidFill>
                <a:latin typeface="Arial"/>
              </a:rPr>
              <a:t>package</a:t>
            </a:r>
            <a:endParaRPr lang="en-US" sz="2800" b="1" baseline="30000" dirty="0">
              <a:solidFill>
                <a:srgbClr val="0085C9"/>
              </a:solidFill>
              <a:latin typeface="Arial"/>
            </a:endParaRPr>
          </a:p>
        </p:txBody>
      </p:sp>
      <p:sp>
        <p:nvSpPr>
          <p:cNvPr id="27" name="TextBox 26">
            <a:extLst>
              <a:ext uri="{FF2B5EF4-FFF2-40B4-BE49-F238E27FC236}">
                <a16:creationId xmlns:a16="http://schemas.microsoft.com/office/drawing/2014/main" id="{F081B465-3B4A-4092-105D-873F8108C7A7}"/>
              </a:ext>
            </a:extLst>
          </p:cNvPr>
          <p:cNvSpPr txBox="1"/>
          <p:nvPr/>
        </p:nvSpPr>
        <p:spPr>
          <a:xfrm>
            <a:off x="862011" y="1211925"/>
            <a:ext cx="9601200" cy="301752"/>
          </a:xfrm>
          <a:prstGeom prst="rect">
            <a:avLst/>
          </a:prstGeom>
          <a:noFill/>
        </p:spPr>
        <p:txBody>
          <a:bodyPr wrap="square" lIns="45720" tIns="18288" rIns="45720" bIns="18288">
            <a:noAutofit/>
          </a:bodyPr>
          <a:lstStyle/>
          <a:p>
            <a:pPr>
              <a:defRPr/>
            </a:pPr>
            <a:r>
              <a:rPr lang="en-US" sz="1500" dirty="0">
                <a:solidFill>
                  <a:srgbClr val="202830"/>
                </a:solidFill>
                <a:latin typeface="Arial"/>
              </a:rPr>
              <a:t>Consolidated overview of what you can add and when you can enroll</a:t>
            </a:r>
          </a:p>
        </p:txBody>
      </p:sp>
      <p:sp>
        <p:nvSpPr>
          <p:cNvPr id="34" name="TextBox 33">
            <a:extLst>
              <a:ext uri="{FF2B5EF4-FFF2-40B4-BE49-F238E27FC236}">
                <a16:creationId xmlns:a16="http://schemas.microsoft.com/office/drawing/2014/main" id="{BDF88B0A-B4D4-E18A-D3A1-4142FF1DC041}"/>
              </a:ext>
            </a:extLst>
          </p:cNvPr>
          <p:cNvSpPr txBox="1"/>
          <p:nvPr/>
        </p:nvSpPr>
        <p:spPr>
          <a:xfrm>
            <a:off x="1191533" y="2644323"/>
            <a:ext cx="3081528"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$37.75</a:t>
            </a:r>
          </a:p>
        </p:txBody>
      </p:sp>
      <p:sp>
        <p:nvSpPr>
          <p:cNvPr id="35" name="TextBox 34">
            <a:extLst>
              <a:ext uri="{FF2B5EF4-FFF2-40B4-BE49-F238E27FC236}">
                <a16:creationId xmlns:a16="http://schemas.microsoft.com/office/drawing/2014/main" id="{CB90A487-C3BE-052A-6990-320CC6DE428A}"/>
              </a:ext>
            </a:extLst>
          </p:cNvPr>
          <p:cNvSpPr txBox="1"/>
          <p:nvPr/>
        </p:nvSpPr>
        <p:spPr>
          <a:xfrm>
            <a:off x="1191533" y="3549576"/>
            <a:ext cx="2300479" cy="36989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rgbClr val="002638"/>
                </a:solidFill>
                <a:latin typeface="Arial"/>
              </a:rPr>
              <a:t>ad</a:t>
            </a:r>
            <a:r>
              <a:rPr kumimoji="0" lang="en-US" sz="1400" b="1" i="0" u="none" strike="noStrike" kern="0" cap="none" spc="0" normalizeH="0" baseline="0" noProof="0" dirty="0">
                <a:ln>
                  <a:noFill/>
                </a:ln>
                <a:solidFill>
                  <a:srgbClr val="002638"/>
                </a:solidFill>
                <a:effectLst/>
                <a:uLnTx/>
                <a:uFillTx/>
                <a:latin typeface="Arial"/>
              </a:rPr>
              <a:t>ditional monthly premium</a:t>
            </a:r>
            <a:endParaRPr kumimoji="0" sz="1400" b="1" i="0" u="none" strike="noStrike" kern="0" cap="none" spc="0" normalizeH="0" baseline="0" noProof="0" dirty="0">
              <a:ln>
                <a:noFill/>
              </a:ln>
              <a:solidFill>
                <a:srgbClr val="002638"/>
              </a:solidFill>
              <a:effectLst/>
              <a:uLnTx/>
              <a:uFillTx/>
              <a:latin typeface="Arial"/>
            </a:endParaRPr>
          </a:p>
        </p:txBody>
      </p:sp>
      <p:sp>
        <p:nvSpPr>
          <p:cNvPr id="36" name="TextBox 35">
            <a:extLst>
              <a:ext uri="{FF2B5EF4-FFF2-40B4-BE49-F238E27FC236}">
                <a16:creationId xmlns:a16="http://schemas.microsoft.com/office/drawing/2014/main" id="{753648C0-8457-F970-C113-74AE89D2EE2C}"/>
              </a:ext>
            </a:extLst>
          </p:cNvPr>
          <p:cNvSpPr txBox="1"/>
          <p:nvPr/>
        </p:nvSpPr>
        <p:spPr>
          <a:xfrm>
            <a:off x="1191533" y="4147202"/>
            <a:ext cx="1634664" cy="59435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202830"/>
                </a:solidFill>
                <a:effectLst/>
                <a:uLnTx/>
                <a:uFillTx/>
                <a:latin typeface="Arial"/>
              </a:rPr>
              <a:t>Premium subject to change annually.</a:t>
            </a:r>
          </a:p>
        </p:txBody>
      </p:sp>
      <p:sp>
        <p:nvSpPr>
          <p:cNvPr id="37" name="TextBox 36">
            <a:extLst>
              <a:ext uri="{FF2B5EF4-FFF2-40B4-BE49-F238E27FC236}">
                <a16:creationId xmlns:a16="http://schemas.microsoft.com/office/drawing/2014/main" id="{13745491-60B3-3F7B-B9BB-A7343F44DBE6}"/>
              </a:ext>
            </a:extLst>
          </p:cNvPr>
          <p:cNvSpPr txBox="1"/>
          <p:nvPr/>
        </p:nvSpPr>
        <p:spPr>
          <a:xfrm>
            <a:off x="3831581" y="2644323"/>
            <a:ext cx="3081528"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$0</a:t>
            </a:r>
          </a:p>
        </p:txBody>
      </p:sp>
      <p:sp>
        <p:nvSpPr>
          <p:cNvPr id="38" name="TextBox 37">
            <a:extLst>
              <a:ext uri="{FF2B5EF4-FFF2-40B4-BE49-F238E27FC236}">
                <a16:creationId xmlns:a16="http://schemas.microsoft.com/office/drawing/2014/main" id="{9AA7070A-659B-25F9-79D1-35BA278CD34B}"/>
              </a:ext>
            </a:extLst>
          </p:cNvPr>
          <p:cNvSpPr txBox="1"/>
          <p:nvPr/>
        </p:nvSpPr>
        <p:spPr>
          <a:xfrm>
            <a:off x="3831582" y="3562476"/>
            <a:ext cx="2233651" cy="3711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rgbClr val="002638"/>
                </a:solidFill>
                <a:latin typeface="Arial"/>
              </a:rPr>
              <a:t>d</a:t>
            </a:r>
            <a:r>
              <a:rPr kumimoji="0" lang="en-US" sz="1400" b="1" i="0" u="none" strike="noStrike" kern="0" cap="none" spc="0" normalizeH="0" baseline="0" noProof="0" dirty="0">
                <a:ln>
                  <a:noFill/>
                </a:ln>
                <a:solidFill>
                  <a:srgbClr val="002638"/>
                </a:solidFill>
                <a:effectLst/>
                <a:uLnTx/>
                <a:uFillTx/>
                <a:latin typeface="Arial"/>
              </a:rPr>
              <a:t>ental exams, cleanings, X-rays and fluoride</a:t>
            </a:r>
            <a:endParaRPr kumimoji="0" sz="1400" b="1" i="0" u="none" strike="sngStrike" kern="0" cap="none" spc="0" normalizeH="0" baseline="0" noProof="0" dirty="0">
              <a:ln>
                <a:noFill/>
              </a:ln>
              <a:solidFill>
                <a:srgbClr val="002638"/>
              </a:solidFill>
              <a:effectLst/>
              <a:uLnTx/>
              <a:uFillTx/>
              <a:latin typeface="Arial"/>
            </a:endParaRPr>
          </a:p>
        </p:txBody>
      </p:sp>
      <p:sp>
        <p:nvSpPr>
          <p:cNvPr id="39" name="TextBox 38">
            <a:extLst>
              <a:ext uri="{FF2B5EF4-FFF2-40B4-BE49-F238E27FC236}">
                <a16:creationId xmlns:a16="http://schemas.microsoft.com/office/drawing/2014/main" id="{27169565-1010-6EE6-850D-F666992DDD78}"/>
              </a:ext>
            </a:extLst>
          </p:cNvPr>
          <p:cNvSpPr txBox="1"/>
          <p:nvPr/>
        </p:nvSpPr>
        <p:spPr>
          <a:xfrm>
            <a:off x="3831581" y="4147202"/>
            <a:ext cx="1634664" cy="3840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202830"/>
                </a:solidFill>
                <a:effectLst/>
                <a:uLnTx/>
                <a:uFillTx/>
                <a:latin typeface="Arial"/>
              </a:rPr>
              <a:t>In-network preventive services.</a:t>
            </a:r>
            <a:endParaRPr kumimoji="0" sz="1100" b="0" i="0" u="none" strike="noStrike" kern="0" cap="none" spc="0" normalizeH="0" baseline="0" noProof="0" dirty="0">
              <a:ln>
                <a:noFill/>
              </a:ln>
              <a:solidFill>
                <a:srgbClr val="202830"/>
              </a:solidFill>
              <a:effectLst/>
              <a:uLnTx/>
              <a:uFillTx/>
              <a:latin typeface="Arial"/>
            </a:endParaRPr>
          </a:p>
        </p:txBody>
      </p:sp>
      <p:sp>
        <p:nvSpPr>
          <p:cNvPr id="40" name="TextBox 39">
            <a:extLst>
              <a:ext uri="{FF2B5EF4-FFF2-40B4-BE49-F238E27FC236}">
                <a16:creationId xmlns:a16="http://schemas.microsoft.com/office/drawing/2014/main" id="{1D3D3716-F5C2-80A5-3CE2-84F607EC9ED1}"/>
              </a:ext>
            </a:extLst>
          </p:cNvPr>
          <p:cNvSpPr txBox="1"/>
          <p:nvPr/>
        </p:nvSpPr>
        <p:spPr>
          <a:xfrm>
            <a:off x="6530225" y="2644323"/>
            <a:ext cx="3081528" cy="438912"/>
          </a:xfrm>
          <a:prstGeom prst="rect">
            <a:avLst/>
          </a:prstGeom>
          <a:noFill/>
        </p:spPr>
        <p:txBody>
          <a:bodyPr wrap="square" lIns="45720" tIns="18288" rIns="45720" bIns="18288" anchor="t">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$0</a:t>
            </a:r>
            <a:endParaRPr kumimoji="0" sz="4800" b="1" i="0" u="none" strike="noStrike" kern="0" cap="none" spc="0" normalizeH="0" baseline="0" noProof="0" dirty="0">
              <a:ln>
                <a:noFill/>
              </a:ln>
              <a:solidFill>
                <a:srgbClr val="1882C5"/>
              </a:solidFill>
              <a:effectLst/>
              <a:uLnTx/>
              <a:uFillTx/>
              <a:latin typeface="Arial"/>
            </a:endParaRPr>
          </a:p>
        </p:txBody>
      </p:sp>
      <p:sp>
        <p:nvSpPr>
          <p:cNvPr id="41" name="TextBox 40">
            <a:extLst>
              <a:ext uri="{FF2B5EF4-FFF2-40B4-BE49-F238E27FC236}">
                <a16:creationId xmlns:a16="http://schemas.microsoft.com/office/drawing/2014/main" id="{F73D37A2-AAF0-B30C-340F-6DAF0BE576E4}"/>
              </a:ext>
            </a:extLst>
          </p:cNvPr>
          <p:cNvSpPr txBox="1"/>
          <p:nvPr/>
        </p:nvSpPr>
        <p:spPr>
          <a:xfrm>
            <a:off x="6530226" y="3549576"/>
            <a:ext cx="1688140" cy="27478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rgbClr val="002638"/>
                </a:solidFill>
                <a:latin typeface="Arial"/>
              </a:rPr>
              <a:t>h</a:t>
            </a:r>
            <a:r>
              <a:rPr kumimoji="0" lang="en-US" sz="1400" b="1" i="0" u="none" strike="noStrike" kern="0" cap="none" spc="0" normalizeH="0" baseline="0" noProof="0" dirty="0">
                <a:ln>
                  <a:noFill/>
                </a:ln>
                <a:solidFill>
                  <a:srgbClr val="002638"/>
                </a:solidFill>
                <a:effectLst/>
                <a:uLnTx/>
                <a:uFillTx/>
                <a:latin typeface="Arial"/>
              </a:rPr>
              <a:t>earing exam every 12 months</a:t>
            </a:r>
            <a:endParaRPr kumimoji="0" sz="1400" b="1" i="0" u="none" strike="noStrike" kern="0" cap="none" spc="0" normalizeH="0" baseline="0" noProof="0" dirty="0">
              <a:ln>
                <a:noFill/>
              </a:ln>
              <a:solidFill>
                <a:srgbClr val="002638"/>
              </a:solidFill>
              <a:effectLst/>
              <a:uLnTx/>
              <a:uFillTx/>
              <a:latin typeface="Arial"/>
            </a:endParaRPr>
          </a:p>
        </p:txBody>
      </p:sp>
      <p:sp>
        <p:nvSpPr>
          <p:cNvPr id="42" name="TextBox 41">
            <a:extLst>
              <a:ext uri="{FF2B5EF4-FFF2-40B4-BE49-F238E27FC236}">
                <a16:creationId xmlns:a16="http://schemas.microsoft.com/office/drawing/2014/main" id="{5CA6E79B-F656-CBF5-0282-EC791C185232}"/>
              </a:ext>
            </a:extLst>
          </p:cNvPr>
          <p:cNvSpPr txBox="1"/>
          <p:nvPr/>
        </p:nvSpPr>
        <p:spPr>
          <a:xfrm>
            <a:off x="6530224" y="4147202"/>
            <a:ext cx="2106463" cy="59435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100" dirty="0">
                <a:solidFill>
                  <a:srgbClr val="202830"/>
                </a:solidFill>
                <a:latin typeface="Arial"/>
              </a:rPr>
              <a:t>Savings at TruHearing</a:t>
            </a:r>
            <a:r>
              <a:rPr lang="en-US" sz="1100" baseline="30000" dirty="0">
                <a:solidFill>
                  <a:srgbClr val="202830"/>
                </a:solidFill>
                <a:latin typeface="Arial"/>
              </a:rPr>
              <a:t>®</a:t>
            </a:r>
            <a:r>
              <a:rPr lang="en-US" sz="1100" dirty="0">
                <a:solidFill>
                  <a:srgbClr val="202830"/>
                </a:solidFill>
                <a:latin typeface="Arial"/>
              </a:rPr>
              <a:t> providers.</a:t>
            </a:r>
          </a:p>
        </p:txBody>
      </p:sp>
      <p:cxnSp>
        <p:nvCxnSpPr>
          <p:cNvPr id="51" name="Straight Connector 50">
            <a:extLst>
              <a:ext uri="{FF2B5EF4-FFF2-40B4-BE49-F238E27FC236}">
                <a16:creationId xmlns:a16="http://schemas.microsoft.com/office/drawing/2014/main" id="{EDBCC8F4-0EE8-B731-E411-4F4779C10133}"/>
              </a:ext>
            </a:extLst>
          </p:cNvPr>
          <p:cNvCxnSpPr>
            <a:cxnSpLocks/>
          </p:cNvCxnSpPr>
          <p:nvPr/>
        </p:nvCxnSpPr>
        <p:spPr>
          <a:xfrm>
            <a:off x="3526845" y="2148745"/>
            <a:ext cx="0" cy="2382505"/>
          </a:xfrm>
          <a:prstGeom prst="line">
            <a:avLst/>
          </a:prstGeom>
          <a:ln w="19050">
            <a:solidFill>
              <a:srgbClr val="A39E9A">
                <a:alpha val="50000"/>
              </a:srgbClr>
            </a:solidFill>
          </a:ln>
        </p:spPr>
        <p:style>
          <a:lnRef idx="1">
            <a:schemeClr val="accent1"/>
          </a:lnRef>
          <a:fillRef idx="0">
            <a:schemeClr val="accent1"/>
          </a:fillRef>
          <a:effectRef idx="0">
            <a:schemeClr val="accent1"/>
          </a:effectRef>
          <a:fontRef idx="minor">
            <a:schemeClr val="tx1"/>
          </a:fontRef>
        </p:style>
      </p:cxnSp>
      <p:pic>
        <p:nvPicPr>
          <p:cNvPr id="66" name="Graphic 65">
            <a:extLst>
              <a:ext uri="{FF2B5EF4-FFF2-40B4-BE49-F238E27FC236}">
                <a16:creationId xmlns:a16="http://schemas.microsoft.com/office/drawing/2014/main" id="{A9168219-64F9-35D6-ADEE-77ED34BFE28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26151" y="2137976"/>
            <a:ext cx="328075" cy="454257"/>
          </a:xfrm>
          <a:prstGeom prst="rect">
            <a:avLst/>
          </a:prstGeom>
        </p:spPr>
      </p:pic>
      <p:pic>
        <p:nvPicPr>
          <p:cNvPr id="73" name="Graphic 72">
            <a:extLst>
              <a:ext uri="{FF2B5EF4-FFF2-40B4-BE49-F238E27FC236}">
                <a16:creationId xmlns:a16="http://schemas.microsoft.com/office/drawing/2014/main" id="{B915933B-53BF-372B-C365-D9C6E714355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900567" y="2162620"/>
            <a:ext cx="452440" cy="447775"/>
          </a:xfrm>
          <a:prstGeom prst="rect">
            <a:avLst/>
          </a:prstGeom>
        </p:spPr>
      </p:pic>
      <p:pic>
        <p:nvPicPr>
          <p:cNvPr id="75" name="Graphic 74">
            <a:extLst>
              <a:ext uri="{FF2B5EF4-FFF2-40B4-BE49-F238E27FC236}">
                <a16:creationId xmlns:a16="http://schemas.microsoft.com/office/drawing/2014/main" id="{780549EE-AB5C-6AB8-7BDE-09764BCADFC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269775" y="2097228"/>
            <a:ext cx="477096" cy="498300"/>
          </a:xfrm>
          <a:prstGeom prst="rect">
            <a:avLst/>
          </a:prstGeom>
        </p:spPr>
      </p:pic>
      <p:sp>
        <p:nvSpPr>
          <p:cNvPr id="2" name="Shape 10">
            <a:extLst>
              <a:ext uri="{FF2B5EF4-FFF2-40B4-BE49-F238E27FC236}">
                <a16:creationId xmlns:a16="http://schemas.microsoft.com/office/drawing/2014/main" id="{3704C379-5123-7D2B-929D-202E75CFDD1E}"/>
              </a:ext>
            </a:extLst>
          </p:cNvPr>
          <p:cNvSpPr/>
          <p:nvPr/>
        </p:nvSpPr>
        <p:spPr>
          <a:xfrm rot="5400000">
            <a:off x="797512" y="5625734"/>
            <a:ext cx="990244" cy="45719"/>
          </a:xfrm>
          <a:prstGeom prst="roundRect">
            <a:avLst/>
          </a:prstGeom>
          <a:solidFill>
            <a:srgbClr val="C3A77A"/>
          </a:solidFill>
          <a:ln/>
        </p:spPr>
        <p:txBody>
          <a:bodyPr/>
          <a:lstStyle/>
          <a:p>
            <a:endParaRPr lang="en-US" sz="1867" dirty="0"/>
          </a:p>
        </p:txBody>
      </p:sp>
      <p:sp>
        <p:nvSpPr>
          <p:cNvPr id="3" name="Shape 10">
            <a:extLst>
              <a:ext uri="{FF2B5EF4-FFF2-40B4-BE49-F238E27FC236}">
                <a16:creationId xmlns:a16="http://schemas.microsoft.com/office/drawing/2014/main" id="{C004CC3C-96EC-910A-205B-CDF7C3591AC5}"/>
              </a:ext>
            </a:extLst>
          </p:cNvPr>
          <p:cNvSpPr/>
          <p:nvPr/>
        </p:nvSpPr>
        <p:spPr>
          <a:xfrm rot="5400000">
            <a:off x="6071877" y="5625735"/>
            <a:ext cx="990244" cy="45719"/>
          </a:xfrm>
          <a:prstGeom prst="roundRect">
            <a:avLst/>
          </a:prstGeom>
          <a:solidFill>
            <a:srgbClr val="C3A77A"/>
          </a:solidFill>
          <a:ln/>
        </p:spPr>
        <p:txBody>
          <a:bodyPr/>
          <a:lstStyle/>
          <a:p>
            <a:endParaRPr lang="en-US" sz="1867" dirty="0"/>
          </a:p>
        </p:txBody>
      </p:sp>
      <p:sp>
        <p:nvSpPr>
          <p:cNvPr id="5" name="TextBox 4">
            <a:extLst>
              <a:ext uri="{FF2B5EF4-FFF2-40B4-BE49-F238E27FC236}">
                <a16:creationId xmlns:a16="http://schemas.microsoft.com/office/drawing/2014/main" id="{0BC9779F-E267-0826-EC8C-A7755A53F33D}"/>
              </a:ext>
            </a:extLst>
          </p:cNvPr>
          <p:cNvSpPr txBox="1"/>
          <p:nvPr/>
        </p:nvSpPr>
        <p:spPr>
          <a:xfrm>
            <a:off x="9110472" y="2644323"/>
            <a:ext cx="3081528" cy="438912"/>
          </a:xfrm>
          <a:prstGeom prst="rect">
            <a:avLst/>
          </a:prstGeom>
          <a:noFill/>
        </p:spPr>
        <p:txBody>
          <a:bodyPr wrap="square" lIns="45720" tIns="18288" rIns="45720" bIns="18288" anchor="t">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$250</a:t>
            </a:r>
            <a:endParaRPr kumimoji="0" sz="4800" b="1" i="0" u="none" strike="noStrike" kern="0" cap="none" spc="0" normalizeH="0" baseline="0" noProof="0" dirty="0">
              <a:ln>
                <a:noFill/>
              </a:ln>
              <a:solidFill>
                <a:srgbClr val="1882C5"/>
              </a:solidFill>
              <a:effectLst/>
              <a:uLnTx/>
              <a:uFillTx/>
              <a:latin typeface="Arial"/>
            </a:endParaRPr>
          </a:p>
        </p:txBody>
      </p:sp>
      <p:sp>
        <p:nvSpPr>
          <p:cNvPr id="6" name="TextBox 5">
            <a:extLst>
              <a:ext uri="{FF2B5EF4-FFF2-40B4-BE49-F238E27FC236}">
                <a16:creationId xmlns:a16="http://schemas.microsoft.com/office/drawing/2014/main" id="{26450F96-9EB6-037B-F643-B11D6BB21595}"/>
              </a:ext>
            </a:extLst>
          </p:cNvPr>
          <p:cNvSpPr txBox="1"/>
          <p:nvPr/>
        </p:nvSpPr>
        <p:spPr>
          <a:xfrm>
            <a:off x="9110473" y="3549576"/>
            <a:ext cx="1908524" cy="27478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rgbClr val="002638"/>
                </a:solidFill>
                <a:latin typeface="Arial"/>
              </a:rPr>
              <a:t>al</a:t>
            </a:r>
            <a:r>
              <a:rPr kumimoji="0" lang="en-US" sz="1400" b="1" i="0" u="none" strike="noStrike" kern="0" cap="none" spc="0" normalizeH="0" baseline="0" noProof="0" dirty="0">
                <a:ln>
                  <a:noFill/>
                </a:ln>
                <a:solidFill>
                  <a:srgbClr val="002638"/>
                </a:solidFill>
                <a:effectLst/>
                <a:uLnTx/>
                <a:uFillTx/>
                <a:latin typeface="Arial"/>
              </a:rPr>
              <a:t>lowance for contacts or frames</a:t>
            </a:r>
            <a:endParaRPr kumimoji="0" sz="1400" b="1" i="0" u="none" strike="noStrike" kern="0" cap="none" spc="0" normalizeH="0" baseline="0" noProof="0" dirty="0">
              <a:ln>
                <a:noFill/>
              </a:ln>
              <a:solidFill>
                <a:srgbClr val="002638"/>
              </a:solidFill>
              <a:effectLst/>
              <a:uLnTx/>
              <a:uFillTx/>
              <a:latin typeface="Arial"/>
            </a:endParaRPr>
          </a:p>
        </p:txBody>
      </p:sp>
      <p:sp>
        <p:nvSpPr>
          <p:cNvPr id="7" name="TextBox 6">
            <a:extLst>
              <a:ext uri="{FF2B5EF4-FFF2-40B4-BE49-F238E27FC236}">
                <a16:creationId xmlns:a16="http://schemas.microsoft.com/office/drawing/2014/main" id="{D7DF4479-7D89-DFA0-836C-01BE6CB339B1}"/>
              </a:ext>
            </a:extLst>
          </p:cNvPr>
          <p:cNvSpPr txBox="1"/>
          <p:nvPr/>
        </p:nvSpPr>
        <p:spPr>
          <a:xfrm>
            <a:off x="9110472" y="4147202"/>
            <a:ext cx="1634664" cy="59435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100" dirty="0"/>
              <a:t>Every calendar year for in-network services.</a:t>
            </a:r>
            <a:endParaRPr lang="en-US" sz="1100" dirty="0">
              <a:solidFill>
                <a:srgbClr val="202830"/>
              </a:solidFill>
              <a:latin typeface="Arial"/>
            </a:endParaRPr>
          </a:p>
        </p:txBody>
      </p:sp>
      <p:cxnSp>
        <p:nvCxnSpPr>
          <p:cNvPr id="11" name="Straight Connector 10">
            <a:extLst>
              <a:ext uri="{FF2B5EF4-FFF2-40B4-BE49-F238E27FC236}">
                <a16:creationId xmlns:a16="http://schemas.microsoft.com/office/drawing/2014/main" id="{109933B7-74D1-B7CC-8141-E0A53A609A50}"/>
              </a:ext>
            </a:extLst>
          </p:cNvPr>
          <p:cNvCxnSpPr>
            <a:cxnSpLocks/>
          </p:cNvCxnSpPr>
          <p:nvPr/>
        </p:nvCxnSpPr>
        <p:spPr>
          <a:xfrm>
            <a:off x="6245279" y="2148745"/>
            <a:ext cx="0" cy="2382505"/>
          </a:xfrm>
          <a:prstGeom prst="line">
            <a:avLst/>
          </a:prstGeom>
          <a:ln w="19050">
            <a:solidFill>
              <a:srgbClr val="A39E9A">
                <a:alpha val="50000"/>
              </a:srgb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31D7572-F963-56EC-940F-4BE3F97EE0ED}"/>
              </a:ext>
            </a:extLst>
          </p:cNvPr>
          <p:cNvCxnSpPr>
            <a:cxnSpLocks/>
          </p:cNvCxnSpPr>
          <p:nvPr/>
        </p:nvCxnSpPr>
        <p:spPr>
          <a:xfrm>
            <a:off x="8713441" y="2148745"/>
            <a:ext cx="0" cy="2382505"/>
          </a:xfrm>
          <a:prstGeom prst="line">
            <a:avLst/>
          </a:prstGeom>
          <a:ln w="19050">
            <a:solidFill>
              <a:srgbClr val="A39E9A">
                <a:alpha val="50000"/>
              </a:srgbClr>
            </a:solidFill>
          </a:ln>
        </p:spPr>
        <p:style>
          <a:lnRef idx="1">
            <a:schemeClr val="accent1"/>
          </a:lnRef>
          <a:fillRef idx="0">
            <a:schemeClr val="accent1"/>
          </a:fillRef>
          <a:effectRef idx="0">
            <a:schemeClr val="accent1"/>
          </a:effectRef>
          <a:fontRef idx="minor">
            <a:schemeClr val="tx1"/>
          </a:fontRef>
        </p:style>
      </p:cxnSp>
      <p:pic>
        <p:nvPicPr>
          <p:cNvPr id="13" name="Graphic 12">
            <a:extLst>
              <a:ext uri="{FF2B5EF4-FFF2-40B4-BE49-F238E27FC236}">
                <a16:creationId xmlns:a16="http://schemas.microsoft.com/office/drawing/2014/main" id="{C0D7E187-B452-6D1D-B9BD-A091FF00416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129636" y="2212501"/>
            <a:ext cx="605822" cy="350739"/>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2285D-D9A4-FE3E-C20B-4029C9649F05}"/>
            </a:ext>
          </a:extLst>
        </p:cNvPr>
        <p:cNvGrpSpPr/>
        <p:nvPr/>
      </p:nvGrpSpPr>
      <p:grpSpPr>
        <a:xfrm>
          <a:off x="0" y="0"/>
          <a:ext cx="0" cy="0"/>
          <a:chOff x="0" y="0"/>
          <a:chExt cx="0" cy="0"/>
        </a:xfrm>
      </p:grpSpPr>
      <p:sp>
        <p:nvSpPr>
          <p:cNvPr id="22" name="Shape 5">
            <a:extLst>
              <a:ext uri="{FF2B5EF4-FFF2-40B4-BE49-F238E27FC236}">
                <a16:creationId xmlns:a16="http://schemas.microsoft.com/office/drawing/2014/main" id="{5379C864-498C-964B-5D4D-7359DF7937E1}"/>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26" name="Text 8">
            <a:extLst>
              <a:ext uri="{FF2B5EF4-FFF2-40B4-BE49-F238E27FC236}">
                <a16:creationId xmlns:a16="http://schemas.microsoft.com/office/drawing/2014/main" id="{F67BCB60-8369-D34D-FD59-3BD3E2A294A5}"/>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27" name="Slide Number Placeholder 42">
            <a:extLst>
              <a:ext uri="{FF2B5EF4-FFF2-40B4-BE49-F238E27FC236}">
                <a16:creationId xmlns:a16="http://schemas.microsoft.com/office/drawing/2014/main" id="{D4E3444E-AA9C-3106-F893-DE8E67249FD6}"/>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41</a:t>
            </a:fld>
            <a:endParaRPr lang="en-US" sz="600" dirty="0">
              <a:solidFill>
                <a:schemeClr val="tx1"/>
              </a:solidFill>
              <a:latin typeface="Arial" panose="020B0604020202020204" pitchFamily="34" charset="0"/>
              <a:cs typeface="Arial" panose="020B0604020202020204" pitchFamily="34" charset="0"/>
            </a:endParaRPr>
          </a:p>
        </p:txBody>
      </p:sp>
      <p:sp>
        <p:nvSpPr>
          <p:cNvPr id="28" name="Shape 5">
            <a:extLst>
              <a:ext uri="{FF2B5EF4-FFF2-40B4-BE49-F238E27FC236}">
                <a16:creationId xmlns:a16="http://schemas.microsoft.com/office/drawing/2014/main" id="{FB14BA04-0DBA-E2D9-C5DC-CA77F12C5B69}"/>
              </a:ext>
            </a:extLst>
          </p:cNvPr>
          <p:cNvSpPr/>
          <p:nvPr/>
        </p:nvSpPr>
        <p:spPr>
          <a:xfrm rot="-10800000">
            <a:off x="269328" y="6390233"/>
            <a:ext cx="11653344" cy="0"/>
          </a:xfrm>
          <a:prstGeom prst="line">
            <a:avLst/>
          </a:prstGeom>
          <a:noFill/>
          <a:ln w="3501">
            <a:solidFill>
              <a:srgbClr val="0A0A0A">
                <a:alpha val="50000"/>
              </a:srgbClr>
            </a:solidFill>
            <a:prstDash val="solid"/>
          </a:ln>
        </p:spPr>
        <p:txBody>
          <a:bodyPr/>
          <a:lstStyle/>
          <a:p>
            <a:endParaRPr lang="en-US" dirty="0"/>
          </a:p>
        </p:txBody>
      </p:sp>
      <p:sp>
        <p:nvSpPr>
          <p:cNvPr id="29" name="Text 8">
            <a:extLst>
              <a:ext uri="{FF2B5EF4-FFF2-40B4-BE49-F238E27FC236}">
                <a16:creationId xmlns:a16="http://schemas.microsoft.com/office/drawing/2014/main" id="{48CE5FF5-B8A3-3341-68E5-F0E118F13B78}"/>
              </a:ext>
            </a:extLst>
          </p:cNvPr>
          <p:cNvSpPr/>
          <p:nvPr/>
        </p:nvSpPr>
        <p:spPr>
          <a:xfrm>
            <a:off x="269326" y="6515055"/>
            <a:ext cx="9101501" cy="342938"/>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Garmin®, Fitbit®, Oura®, Tivity Health®, Aaptiv®, Walt Disney World® Resort, Universal Orlando Resort™, Hertz®, Budget®, Skechers®, Allbirds®, and Philips Sonicare® are trademarks or registered trademarks of their respective owners. </a:t>
            </a:r>
          </a:p>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Blue365® offers are provided by independent vendors. Blue Cross Blue Shield of Michigan and Blue Care Network do not endorse or guarantee the products or services offered by Blue365 vendors. Offers are subject to change and may vary by location and eligibility.</a:t>
            </a:r>
          </a:p>
        </p:txBody>
      </p:sp>
      <p:sp>
        <p:nvSpPr>
          <p:cNvPr id="30" name="TextBox 29">
            <a:extLst>
              <a:ext uri="{FF2B5EF4-FFF2-40B4-BE49-F238E27FC236}">
                <a16:creationId xmlns:a16="http://schemas.microsoft.com/office/drawing/2014/main" id="{F8A23B64-8A4A-66AC-A405-3BDFED36B9C1}"/>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 name="TextBox 2">
            <a:extLst>
              <a:ext uri="{FF2B5EF4-FFF2-40B4-BE49-F238E27FC236}">
                <a16:creationId xmlns:a16="http://schemas.microsoft.com/office/drawing/2014/main" id="{6FB9837B-7A4B-520D-4EEF-93B5E29C9F05}"/>
              </a:ext>
            </a:extLst>
          </p:cNvPr>
          <p:cNvSpPr txBox="1"/>
          <p:nvPr/>
        </p:nvSpPr>
        <p:spPr>
          <a:xfrm>
            <a:off x="872967" y="726353"/>
            <a:ext cx="5023157" cy="45877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Exclusive services you can use </a:t>
            </a:r>
            <a:r>
              <a:rPr lang="en-US" sz="2800" b="1" dirty="0">
                <a:solidFill>
                  <a:srgbClr val="0085C9"/>
                </a:solidFill>
                <a:latin typeface="Arial"/>
              </a:rPr>
              <a:t>after enrollment</a:t>
            </a:r>
          </a:p>
        </p:txBody>
      </p:sp>
      <p:sp>
        <p:nvSpPr>
          <p:cNvPr id="23" name="TextBox 22">
            <a:extLst>
              <a:ext uri="{FF2B5EF4-FFF2-40B4-BE49-F238E27FC236}">
                <a16:creationId xmlns:a16="http://schemas.microsoft.com/office/drawing/2014/main" id="{A2C5194A-8D1E-F0B1-1B3D-DC9A2DD3AFBA}"/>
              </a:ext>
            </a:extLst>
          </p:cNvPr>
          <p:cNvSpPr txBox="1"/>
          <p:nvPr/>
        </p:nvSpPr>
        <p:spPr>
          <a:xfrm>
            <a:off x="872967" y="1646549"/>
            <a:ext cx="6411898" cy="34910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500" dirty="0">
                <a:solidFill>
                  <a:srgbClr val="202830"/>
                </a:solidFill>
                <a:latin typeface="Arial"/>
              </a:rPr>
              <a:t>Help is always close by — from real nurses to everyday discounts.</a:t>
            </a:r>
          </a:p>
        </p:txBody>
      </p:sp>
      <p:sp>
        <p:nvSpPr>
          <p:cNvPr id="24" name="Rectangle 23">
            <a:extLst>
              <a:ext uri="{FF2B5EF4-FFF2-40B4-BE49-F238E27FC236}">
                <a16:creationId xmlns:a16="http://schemas.microsoft.com/office/drawing/2014/main" id="{ED2C62F9-BD24-2044-E6B6-3FF157DB45BC}"/>
              </a:ext>
            </a:extLst>
          </p:cNvPr>
          <p:cNvSpPr/>
          <p:nvPr/>
        </p:nvSpPr>
        <p:spPr>
          <a:xfrm>
            <a:off x="938283" y="2426360"/>
            <a:ext cx="48271" cy="748049"/>
          </a:xfrm>
          <a:prstGeom prst="rect">
            <a:avLst/>
          </a:prstGeom>
          <a:solidFill>
            <a:srgbClr val="C3A7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ED29101-578E-21A9-2DAF-EBF88227FE90}"/>
              </a:ext>
            </a:extLst>
          </p:cNvPr>
          <p:cNvSpPr txBox="1"/>
          <p:nvPr/>
        </p:nvSpPr>
        <p:spPr>
          <a:xfrm>
            <a:off x="1087271" y="2459171"/>
            <a:ext cx="438912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50" b="1" i="0" u="none" strike="noStrike" kern="0" cap="none" spc="0" normalizeH="0" baseline="0" noProof="0" dirty="0">
                <a:ln>
                  <a:noFill/>
                </a:ln>
                <a:solidFill>
                  <a:srgbClr val="1882C5"/>
                </a:solidFill>
                <a:effectLst/>
                <a:uLnTx/>
                <a:uFillTx/>
                <a:latin typeface="Arial"/>
              </a:rPr>
              <a:t>24-Hour Nurse Line</a:t>
            </a:r>
            <a:endParaRPr kumimoji="0" sz="1650" b="1" i="0" u="none" strike="noStrike" kern="0" cap="none" spc="0" normalizeH="0" baseline="0" noProof="0" dirty="0">
              <a:ln>
                <a:noFill/>
              </a:ln>
              <a:solidFill>
                <a:srgbClr val="1882C5"/>
              </a:solidFill>
              <a:effectLst/>
              <a:uLnTx/>
              <a:uFillTx/>
              <a:latin typeface="Arial"/>
            </a:endParaRPr>
          </a:p>
        </p:txBody>
      </p:sp>
      <p:sp>
        <p:nvSpPr>
          <p:cNvPr id="31" name="TextBox 30">
            <a:extLst>
              <a:ext uri="{FF2B5EF4-FFF2-40B4-BE49-F238E27FC236}">
                <a16:creationId xmlns:a16="http://schemas.microsoft.com/office/drawing/2014/main" id="{1E7DC902-3FCC-6D26-81C8-50B53D2CD796}"/>
              </a:ext>
            </a:extLst>
          </p:cNvPr>
          <p:cNvSpPr txBox="1"/>
          <p:nvPr/>
        </p:nvSpPr>
        <p:spPr>
          <a:xfrm>
            <a:off x="1087270" y="2742633"/>
            <a:ext cx="5129231" cy="451373"/>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Registered nurses can answer questions and help with at-home treatment decisions.</a:t>
            </a:r>
          </a:p>
        </p:txBody>
      </p:sp>
      <p:sp>
        <p:nvSpPr>
          <p:cNvPr id="32" name="Rectangle 31">
            <a:extLst>
              <a:ext uri="{FF2B5EF4-FFF2-40B4-BE49-F238E27FC236}">
                <a16:creationId xmlns:a16="http://schemas.microsoft.com/office/drawing/2014/main" id="{4BC1E706-5465-ED9C-6F29-DEBB83750F2A}"/>
              </a:ext>
            </a:extLst>
          </p:cNvPr>
          <p:cNvSpPr/>
          <p:nvPr/>
        </p:nvSpPr>
        <p:spPr>
          <a:xfrm>
            <a:off x="938283" y="4852140"/>
            <a:ext cx="48271" cy="1229682"/>
          </a:xfrm>
          <a:prstGeom prst="rect">
            <a:avLst/>
          </a:prstGeom>
          <a:solidFill>
            <a:srgbClr val="C3A7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3" name="TextBox 32">
            <a:extLst>
              <a:ext uri="{FF2B5EF4-FFF2-40B4-BE49-F238E27FC236}">
                <a16:creationId xmlns:a16="http://schemas.microsoft.com/office/drawing/2014/main" id="{AC1909FF-6C38-057D-0718-466DFCB8C015}"/>
              </a:ext>
            </a:extLst>
          </p:cNvPr>
          <p:cNvSpPr txBox="1"/>
          <p:nvPr/>
        </p:nvSpPr>
        <p:spPr>
          <a:xfrm>
            <a:off x="1087271" y="4869710"/>
            <a:ext cx="438912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b="1" dirty="0">
                <a:solidFill>
                  <a:srgbClr val="1882C5"/>
                </a:solidFill>
                <a:latin typeface="Arial"/>
              </a:rPr>
              <a:t>Blue365</a:t>
            </a:r>
            <a:r>
              <a:rPr lang="en-US" sz="1600" b="1" baseline="30000" dirty="0">
                <a:solidFill>
                  <a:srgbClr val="1882C5"/>
                </a:solidFill>
                <a:latin typeface="Arial"/>
              </a:rPr>
              <a:t>®</a:t>
            </a:r>
            <a:r>
              <a:rPr lang="en-US" sz="1600" b="1" dirty="0">
                <a:solidFill>
                  <a:srgbClr val="1882C5"/>
                </a:solidFill>
                <a:latin typeface="Arial"/>
              </a:rPr>
              <a:t> deals</a:t>
            </a:r>
          </a:p>
        </p:txBody>
      </p:sp>
      <p:sp>
        <p:nvSpPr>
          <p:cNvPr id="34" name="TextBox 33">
            <a:extLst>
              <a:ext uri="{FF2B5EF4-FFF2-40B4-BE49-F238E27FC236}">
                <a16:creationId xmlns:a16="http://schemas.microsoft.com/office/drawing/2014/main" id="{068F23B6-3FAC-A4AF-0046-42E0F0CAD63D}"/>
              </a:ext>
            </a:extLst>
          </p:cNvPr>
          <p:cNvSpPr txBox="1"/>
          <p:nvPr/>
        </p:nvSpPr>
        <p:spPr>
          <a:xfrm>
            <a:off x="1087269" y="5163683"/>
            <a:ext cx="5639595" cy="107405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Discounts on popular products &amp; memberships, including:</a:t>
            </a:r>
          </a:p>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Fitness &amp; health: Garmin</a:t>
            </a:r>
            <a:r>
              <a:rPr lang="en-US" sz="1400" baseline="30000" dirty="0">
                <a:solidFill>
                  <a:srgbClr val="202830"/>
                </a:solidFill>
                <a:latin typeface="Arial"/>
              </a:rPr>
              <a:t>®</a:t>
            </a:r>
            <a:r>
              <a:rPr lang="en-US" sz="1400" dirty="0">
                <a:solidFill>
                  <a:srgbClr val="202830"/>
                </a:solidFill>
                <a:latin typeface="Arial"/>
              </a:rPr>
              <a:t>, Fitbit</a:t>
            </a:r>
            <a:r>
              <a:rPr lang="en-US" sz="1400" baseline="30000" dirty="0">
                <a:solidFill>
                  <a:srgbClr val="202830"/>
                </a:solidFill>
                <a:latin typeface="Arial"/>
              </a:rPr>
              <a:t>®</a:t>
            </a:r>
            <a:r>
              <a:rPr lang="en-US" sz="1400" dirty="0">
                <a:solidFill>
                  <a:srgbClr val="202830"/>
                </a:solidFill>
                <a:latin typeface="Arial"/>
              </a:rPr>
              <a:t>, Oura</a:t>
            </a:r>
            <a:r>
              <a:rPr lang="en-US" sz="1400" baseline="30000" dirty="0">
                <a:solidFill>
                  <a:srgbClr val="202830"/>
                </a:solidFill>
                <a:latin typeface="Arial"/>
              </a:rPr>
              <a:t>®</a:t>
            </a:r>
            <a:r>
              <a:rPr lang="en-US" sz="1400" dirty="0">
                <a:solidFill>
                  <a:srgbClr val="202830"/>
                </a:solidFill>
                <a:latin typeface="Arial"/>
              </a:rPr>
              <a:t>, Tivity Health</a:t>
            </a:r>
            <a:r>
              <a:rPr lang="en-US" sz="1400" baseline="30000" dirty="0">
                <a:solidFill>
                  <a:srgbClr val="202830"/>
                </a:solidFill>
                <a:latin typeface="Arial"/>
              </a:rPr>
              <a:t>®</a:t>
            </a:r>
            <a:r>
              <a:rPr lang="en-US" sz="1400" dirty="0">
                <a:solidFill>
                  <a:srgbClr val="202830"/>
                </a:solidFill>
                <a:latin typeface="Arial"/>
              </a:rPr>
              <a:t>, Aaptiv</a:t>
            </a:r>
            <a:r>
              <a:rPr lang="en-US" sz="1400" baseline="30000" dirty="0">
                <a:solidFill>
                  <a:srgbClr val="202830"/>
                </a:solidFill>
                <a:latin typeface="Arial"/>
              </a:rPr>
              <a:t>®</a:t>
            </a:r>
          </a:p>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Travel: Walt Disney World</a:t>
            </a:r>
            <a:r>
              <a:rPr lang="en-US" sz="1400" baseline="30000" dirty="0">
                <a:solidFill>
                  <a:srgbClr val="202830"/>
                </a:solidFill>
                <a:latin typeface="Arial"/>
              </a:rPr>
              <a:t>®</a:t>
            </a:r>
            <a:r>
              <a:rPr lang="en-US" sz="1400" dirty="0">
                <a:solidFill>
                  <a:srgbClr val="202830"/>
                </a:solidFill>
                <a:latin typeface="Arial"/>
              </a:rPr>
              <a:t> Resort, Universal Orlando Resort</a:t>
            </a:r>
            <a:r>
              <a:rPr lang="en-US" sz="1400" baseline="30000" dirty="0">
                <a:solidFill>
                  <a:srgbClr val="202830"/>
                </a:solidFill>
                <a:latin typeface="Arial"/>
              </a:rPr>
              <a:t>™</a:t>
            </a:r>
            <a:r>
              <a:rPr lang="en-US" sz="1400" dirty="0">
                <a:solidFill>
                  <a:srgbClr val="202830"/>
                </a:solidFill>
                <a:latin typeface="Arial"/>
              </a:rPr>
              <a:t>, Hertz</a:t>
            </a:r>
            <a:r>
              <a:rPr lang="en-US" sz="1400" baseline="30000" dirty="0">
                <a:solidFill>
                  <a:srgbClr val="202830"/>
                </a:solidFill>
                <a:latin typeface="Arial"/>
              </a:rPr>
              <a:t>®</a:t>
            </a:r>
          </a:p>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Lifestyle: Skechers</a:t>
            </a:r>
            <a:r>
              <a:rPr lang="en-US" sz="1400" baseline="30000" dirty="0">
                <a:solidFill>
                  <a:srgbClr val="202830"/>
                </a:solidFill>
                <a:latin typeface="Arial"/>
              </a:rPr>
              <a:t>®</a:t>
            </a:r>
            <a:r>
              <a:rPr lang="en-US" sz="1400" dirty="0">
                <a:solidFill>
                  <a:srgbClr val="202830"/>
                </a:solidFill>
                <a:latin typeface="Arial"/>
              </a:rPr>
              <a:t>, Allbirds</a:t>
            </a:r>
            <a:r>
              <a:rPr lang="en-US" sz="1400" baseline="30000" dirty="0">
                <a:solidFill>
                  <a:srgbClr val="202830"/>
                </a:solidFill>
                <a:latin typeface="Arial"/>
              </a:rPr>
              <a:t>®</a:t>
            </a:r>
            <a:r>
              <a:rPr lang="en-US" sz="1400" dirty="0">
                <a:solidFill>
                  <a:srgbClr val="202830"/>
                </a:solidFill>
                <a:latin typeface="Arial"/>
              </a:rPr>
              <a:t>, Philips Sonicare</a:t>
            </a:r>
            <a:r>
              <a:rPr lang="en-US" sz="1400" baseline="30000" dirty="0">
                <a:solidFill>
                  <a:srgbClr val="202830"/>
                </a:solidFill>
                <a:latin typeface="Arial"/>
              </a:rPr>
              <a:t>®</a:t>
            </a:r>
          </a:p>
        </p:txBody>
      </p:sp>
      <p:sp>
        <p:nvSpPr>
          <p:cNvPr id="35" name="Rectangle 34">
            <a:extLst>
              <a:ext uri="{FF2B5EF4-FFF2-40B4-BE49-F238E27FC236}">
                <a16:creationId xmlns:a16="http://schemas.microsoft.com/office/drawing/2014/main" id="{5DB503B9-4162-7EBB-039D-0E8E1449923B}"/>
              </a:ext>
            </a:extLst>
          </p:cNvPr>
          <p:cNvSpPr/>
          <p:nvPr/>
        </p:nvSpPr>
        <p:spPr>
          <a:xfrm>
            <a:off x="938283" y="3615426"/>
            <a:ext cx="48271" cy="748049"/>
          </a:xfrm>
          <a:prstGeom prst="rect">
            <a:avLst/>
          </a:prstGeom>
          <a:solidFill>
            <a:srgbClr val="C3A7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6" name="TextBox 35">
            <a:extLst>
              <a:ext uri="{FF2B5EF4-FFF2-40B4-BE49-F238E27FC236}">
                <a16:creationId xmlns:a16="http://schemas.microsoft.com/office/drawing/2014/main" id="{75EB708F-48B2-17CC-D6DC-307B8B8E6EDD}"/>
              </a:ext>
            </a:extLst>
          </p:cNvPr>
          <p:cNvSpPr txBox="1"/>
          <p:nvPr/>
        </p:nvSpPr>
        <p:spPr>
          <a:xfrm>
            <a:off x="1087271" y="3648238"/>
            <a:ext cx="4389120" cy="228600"/>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50" b="1" dirty="0">
                <a:solidFill>
                  <a:srgbClr val="1882C5"/>
                </a:solidFill>
                <a:latin typeface="Arial"/>
              </a:rPr>
              <a:t>Virtual Well-Being℠</a:t>
            </a:r>
          </a:p>
        </p:txBody>
      </p:sp>
      <p:sp>
        <p:nvSpPr>
          <p:cNvPr id="37" name="TextBox 36">
            <a:extLst>
              <a:ext uri="{FF2B5EF4-FFF2-40B4-BE49-F238E27FC236}">
                <a16:creationId xmlns:a16="http://schemas.microsoft.com/office/drawing/2014/main" id="{EA037564-3B7A-67AF-63E2-168DB9DF558F}"/>
              </a:ext>
            </a:extLst>
          </p:cNvPr>
          <p:cNvSpPr txBox="1"/>
          <p:nvPr/>
        </p:nvSpPr>
        <p:spPr>
          <a:xfrm>
            <a:off x="1087271" y="3913324"/>
            <a:ext cx="4866962" cy="27793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Webinars and resources that support ongoing health and well-being.</a:t>
            </a:r>
          </a:p>
        </p:txBody>
      </p:sp>
      <p:pic>
        <p:nvPicPr>
          <p:cNvPr id="43" name="Picture 42">
            <a:extLst>
              <a:ext uri="{FF2B5EF4-FFF2-40B4-BE49-F238E27FC236}">
                <a16:creationId xmlns:a16="http://schemas.microsoft.com/office/drawing/2014/main" id="{823F31A8-814D-51C7-E8FD-9728DF27F4B1}"/>
              </a:ext>
            </a:extLst>
          </p:cNvPr>
          <p:cNvPicPr>
            <a:picLocks noChangeAspect="1"/>
          </p:cNvPicPr>
          <p:nvPr/>
        </p:nvPicPr>
        <p:blipFill>
          <a:blip r:embed="rId3" cstate="print">
            <a:extLst>
              <a:ext uri="{28A0092B-C50C-407E-A947-70E740481C1C}">
                <a14:useLocalDpi xmlns:a14="http://schemas.microsoft.com/office/drawing/2010/main" val="0"/>
              </a:ext>
            </a:extLst>
          </a:blip>
          <a:srcRect l="42196" r="5290"/>
          <a:stretch>
            <a:fillRect/>
          </a:stretch>
        </p:blipFill>
        <p:spPr>
          <a:xfrm>
            <a:off x="7233485" y="768419"/>
            <a:ext cx="4084075" cy="5117595"/>
          </a:xfrm>
          <a:prstGeom prst="roundRect">
            <a:avLst>
              <a:gd name="adj" fmla="val 5585"/>
            </a:avLst>
          </a:prstGeom>
        </p:spPr>
      </p:pic>
    </p:spTree>
    <p:extLst>
      <p:ext uri="{BB962C8B-B14F-4D97-AF65-F5344CB8AC3E}">
        <p14:creationId xmlns:p14="http://schemas.microsoft.com/office/powerpoint/2010/main" val="3930010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a:extLst>
              <a:ext uri="{FF2B5EF4-FFF2-40B4-BE49-F238E27FC236}">
                <a16:creationId xmlns:a16="http://schemas.microsoft.com/office/drawing/2014/main" id="{B5AF782F-4224-D13C-D948-18FE33122914}"/>
              </a:ext>
            </a:extLst>
          </p:cNvPr>
          <p:cNvPicPr>
            <a:picLocks noChangeAspect="1"/>
          </p:cNvPicPr>
          <p:nvPr/>
        </p:nvPicPr>
        <p:blipFill>
          <a:blip r:embed="rId3" cstate="print">
            <a:extLst>
              <a:ext uri="{28A0092B-C50C-407E-A947-70E740481C1C}">
                <a14:useLocalDpi xmlns:a14="http://schemas.microsoft.com/office/drawing/2010/main" val="0"/>
              </a:ext>
            </a:extLst>
          </a:blip>
          <a:srcRect l="39762" r="7688"/>
          <a:stretch>
            <a:fillRect/>
          </a:stretch>
        </p:blipFill>
        <p:spPr>
          <a:xfrm>
            <a:off x="7211150" y="746962"/>
            <a:ext cx="4090420" cy="5187254"/>
          </a:xfrm>
          <a:prstGeom prst="roundRect">
            <a:avLst>
              <a:gd name="adj" fmla="val 5958"/>
            </a:avLst>
          </a:prstGeom>
        </p:spPr>
      </p:pic>
      <p:sp>
        <p:nvSpPr>
          <p:cNvPr id="6" name="TextBox 5"/>
          <p:cNvSpPr txBox="1"/>
          <p:nvPr/>
        </p:nvSpPr>
        <p:spPr>
          <a:xfrm>
            <a:off x="862011" y="2097734"/>
            <a:ext cx="5102352" cy="420663"/>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2000" b="1" dirty="0">
                <a:solidFill>
                  <a:srgbClr val="1882C5"/>
                </a:solidFill>
                <a:latin typeface="Arial"/>
              </a:rPr>
              <a:t>Online Member Account</a:t>
            </a:r>
            <a:endParaRPr kumimoji="0" lang="en-US" sz="2000" b="1" i="0" u="none" strike="noStrike" kern="0" cap="none" spc="0" normalizeH="0" baseline="0" noProof="0" dirty="0">
              <a:ln>
                <a:noFill/>
              </a:ln>
              <a:solidFill>
                <a:srgbClr val="1882C5"/>
              </a:solidFill>
              <a:effectLst/>
              <a:uLnTx/>
              <a:uFillTx/>
              <a:latin typeface="Arial"/>
            </a:endParaRPr>
          </a:p>
        </p:txBody>
      </p:sp>
      <p:sp>
        <p:nvSpPr>
          <p:cNvPr id="7" name="TextBox 6"/>
          <p:cNvSpPr txBox="1"/>
          <p:nvPr/>
        </p:nvSpPr>
        <p:spPr>
          <a:xfrm>
            <a:off x="879596" y="2422100"/>
            <a:ext cx="6126563" cy="318191"/>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500" i="0" u="none" strike="noStrike" kern="0" cap="none" spc="0" normalizeH="0" baseline="0" noProof="0" dirty="0">
                <a:ln>
                  <a:noFill/>
                </a:ln>
                <a:solidFill>
                  <a:srgbClr val="252525"/>
                </a:solidFill>
                <a:effectLst/>
                <a:uLnTx/>
                <a:uFillTx/>
                <a:latin typeface="Arial"/>
              </a:rPr>
              <a:t>Available from a smartphone, tablet or computer.</a:t>
            </a:r>
          </a:p>
        </p:txBody>
      </p:sp>
      <p:sp>
        <p:nvSpPr>
          <p:cNvPr id="8" name="TextBox 7"/>
          <p:cNvSpPr txBox="1"/>
          <p:nvPr/>
        </p:nvSpPr>
        <p:spPr>
          <a:xfrm>
            <a:off x="851685" y="2693733"/>
            <a:ext cx="6416488" cy="621792"/>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a:ln>
                  <a:noFill/>
                </a:ln>
                <a:solidFill>
                  <a:srgbClr val="252525"/>
                </a:solidFill>
                <a:effectLst/>
                <a:uLnTx/>
                <a:uFillTx/>
                <a:latin typeface="Arial"/>
              </a:rPr>
              <a:t>Register at </a:t>
            </a:r>
            <a:r>
              <a:rPr kumimoji="0" lang="en-US" sz="1500" b="1" i="0" u="none" strike="noStrike" kern="0" cap="none" spc="0" normalizeH="0" baseline="0" noProof="0" dirty="0">
                <a:ln>
                  <a:noFill/>
                </a:ln>
                <a:solidFill>
                  <a:srgbClr val="252525"/>
                </a:solidFill>
                <a:effectLst/>
                <a:uLnTx/>
                <a:uFillTx/>
                <a:latin typeface="Arial"/>
              </a:rPr>
              <a:t>bcbsm.com </a:t>
            </a:r>
            <a:r>
              <a:rPr kumimoji="0" lang="en-US" sz="1500" b="0" i="0" u="none" strike="noStrike" kern="0" cap="none" spc="0" normalizeH="0" baseline="0" noProof="0" dirty="0">
                <a:ln>
                  <a:noFill/>
                </a:ln>
                <a:solidFill>
                  <a:srgbClr val="252525"/>
                </a:solidFill>
                <a:effectLst/>
                <a:uLnTx/>
                <a:uFillTx/>
                <a:latin typeface="Arial"/>
              </a:rPr>
              <a:t>or download the BCBSM app to get started.</a:t>
            </a:r>
          </a:p>
        </p:txBody>
      </p:sp>
      <p:sp>
        <p:nvSpPr>
          <p:cNvPr id="10" name="TextBox 9"/>
          <p:cNvSpPr txBox="1"/>
          <p:nvPr/>
        </p:nvSpPr>
        <p:spPr>
          <a:xfrm>
            <a:off x="1089634" y="3207484"/>
            <a:ext cx="4572000" cy="256032"/>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lang="en-US" sz="1600" b="1" i="0" u="none" strike="noStrike" kern="0" cap="none" spc="0" normalizeH="0" baseline="0" noProof="0" dirty="0">
                <a:ln>
                  <a:noFill/>
                </a:ln>
                <a:solidFill>
                  <a:srgbClr val="1882C5"/>
                </a:solidFill>
                <a:effectLst/>
                <a:uLnTx/>
                <a:uFillTx/>
                <a:latin typeface="Arial"/>
              </a:rPr>
              <a:t>Find providers and pharmacies</a:t>
            </a:r>
          </a:p>
        </p:txBody>
      </p:sp>
      <p:sp>
        <p:nvSpPr>
          <p:cNvPr id="11" name="TextBox 10"/>
          <p:cNvSpPr txBox="1"/>
          <p:nvPr/>
        </p:nvSpPr>
        <p:spPr>
          <a:xfrm>
            <a:off x="1092674" y="3494316"/>
            <a:ext cx="5396404" cy="31089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srgbClr val="202830"/>
                </a:solidFill>
                <a:effectLst/>
                <a:uLnTx/>
                <a:uFillTx/>
                <a:latin typeface="Arial"/>
              </a:rPr>
              <a:t>Search participating doctors, hospitals and preferred pharmacies.</a:t>
            </a:r>
          </a:p>
        </p:txBody>
      </p:sp>
      <p:sp>
        <p:nvSpPr>
          <p:cNvPr id="13" name="TextBox 12"/>
          <p:cNvSpPr txBox="1"/>
          <p:nvPr/>
        </p:nvSpPr>
        <p:spPr>
          <a:xfrm>
            <a:off x="1089634" y="3954789"/>
            <a:ext cx="4572000" cy="256032"/>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lang="en-US" sz="1600" b="1" i="0" u="none" strike="noStrike" kern="0" cap="none" spc="0" normalizeH="0" baseline="0" noProof="0" dirty="0">
                <a:ln>
                  <a:noFill/>
                </a:ln>
                <a:solidFill>
                  <a:srgbClr val="1882C5"/>
                </a:solidFill>
                <a:effectLst/>
                <a:uLnTx/>
                <a:uFillTx/>
                <a:latin typeface="Arial"/>
              </a:rPr>
              <a:t>View plan coverage</a:t>
            </a:r>
          </a:p>
        </p:txBody>
      </p:sp>
      <p:sp>
        <p:nvSpPr>
          <p:cNvPr id="14" name="TextBox 13"/>
          <p:cNvSpPr txBox="1"/>
          <p:nvPr/>
        </p:nvSpPr>
        <p:spPr>
          <a:xfrm>
            <a:off x="1092674" y="4241620"/>
            <a:ext cx="5396404" cy="31089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srgbClr val="202830"/>
                </a:solidFill>
                <a:effectLst/>
                <a:uLnTx/>
                <a:uFillTx/>
                <a:latin typeface="Arial"/>
              </a:rPr>
              <a:t>Check premiums, copays, deductibles and out-of-pocket balances.</a:t>
            </a:r>
          </a:p>
        </p:txBody>
      </p:sp>
      <p:sp>
        <p:nvSpPr>
          <p:cNvPr id="16" name="TextBox 15"/>
          <p:cNvSpPr txBox="1"/>
          <p:nvPr/>
        </p:nvSpPr>
        <p:spPr>
          <a:xfrm>
            <a:off x="1089634" y="4692131"/>
            <a:ext cx="4572000" cy="256032"/>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lang="en-US" sz="1600" b="1" i="0" u="none" strike="noStrike" kern="0" cap="none" spc="0" normalizeH="0" baseline="0" noProof="0" dirty="0">
                <a:ln>
                  <a:noFill/>
                </a:ln>
                <a:solidFill>
                  <a:srgbClr val="1882C5"/>
                </a:solidFill>
                <a:effectLst/>
                <a:uLnTx/>
                <a:uFillTx/>
                <a:latin typeface="Arial"/>
              </a:rPr>
              <a:t>Use a virtual ID card</a:t>
            </a:r>
          </a:p>
        </p:txBody>
      </p:sp>
      <p:sp>
        <p:nvSpPr>
          <p:cNvPr id="17" name="TextBox 16"/>
          <p:cNvSpPr txBox="1"/>
          <p:nvPr/>
        </p:nvSpPr>
        <p:spPr>
          <a:xfrm>
            <a:off x="1092674" y="4978962"/>
            <a:ext cx="5396404" cy="31089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srgbClr val="202830"/>
                </a:solidFill>
                <a:effectLst/>
                <a:uLnTx/>
                <a:uFillTx/>
                <a:latin typeface="Arial"/>
              </a:rPr>
              <a:t>Access member ID information from the app.</a:t>
            </a:r>
          </a:p>
        </p:txBody>
      </p:sp>
      <p:sp>
        <p:nvSpPr>
          <p:cNvPr id="19" name="TextBox 18"/>
          <p:cNvSpPr txBox="1"/>
          <p:nvPr/>
        </p:nvSpPr>
        <p:spPr>
          <a:xfrm>
            <a:off x="1089634" y="5430892"/>
            <a:ext cx="4572000" cy="256032"/>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0"/>
              </a:spcAft>
              <a:buClrTx/>
              <a:buSzTx/>
              <a:tabLst/>
              <a:defRPr/>
            </a:pPr>
            <a:r>
              <a:rPr kumimoji="0" lang="en-US" sz="1600" b="1" i="0" u="none" strike="noStrike" kern="0" cap="none" spc="0" normalizeH="0" baseline="0" noProof="0" dirty="0">
                <a:ln>
                  <a:noFill/>
                </a:ln>
                <a:solidFill>
                  <a:srgbClr val="1882C5"/>
                </a:solidFill>
                <a:effectLst/>
                <a:uLnTx/>
                <a:uFillTx/>
                <a:latin typeface="Arial"/>
              </a:rPr>
              <a:t>Track claims and statements</a:t>
            </a:r>
          </a:p>
        </p:txBody>
      </p:sp>
      <p:sp>
        <p:nvSpPr>
          <p:cNvPr id="20" name="TextBox 19"/>
          <p:cNvSpPr txBox="1"/>
          <p:nvPr/>
        </p:nvSpPr>
        <p:spPr>
          <a:xfrm>
            <a:off x="1092674" y="5717724"/>
            <a:ext cx="5396404" cy="31089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00" b="0" i="0" u="none" strike="noStrike" kern="0" cap="none" spc="0" normalizeH="0" baseline="0" noProof="0" dirty="0">
                <a:ln>
                  <a:noFill/>
                </a:ln>
                <a:solidFill>
                  <a:srgbClr val="202830"/>
                </a:solidFill>
                <a:effectLst/>
                <a:uLnTx/>
                <a:uFillTx/>
                <a:latin typeface="Arial"/>
              </a:rPr>
              <a:t>Review claims, explanation of benefits and statements.</a:t>
            </a:r>
          </a:p>
        </p:txBody>
      </p:sp>
      <p:sp>
        <p:nvSpPr>
          <p:cNvPr id="3" name="Shape 5">
            <a:extLst>
              <a:ext uri="{FF2B5EF4-FFF2-40B4-BE49-F238E27FC236}">
                <a16:creationId xmlns:a16="http://schemas.microsoft.com/office/drawing/2014/main" id="{3360FB58-2BD2-9286-BA62-E5807C87D3A7}"/>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25" name="Text 8">
            <a:extLst>
              <a:ext uri="{FF2B5EF4-FFF2-40B4-BE49-F238E27FC236}">
                <a16:creationId xmlns:a16="http://schemas.microsoft.com/office/drawing/2014/main" id="{1F5CD5E7-5257-4D43-3267-18D620017A4B}"/>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26" name="Slide Number Placeholder 42">
            <a:extLst>
              <a:ext uri="{FF2B5EF4-FFF2-40B4-BE49-F238E27FC236}">
                <a16:creationId xmlns:a16="http://schemas.microsoft.com/office/drawing/2014/main" id="{09602594-43A4-500E-7B24-C4375AB98662}"/>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42</a:t>
            </a:fld>
            <a:endParaRPr lang="en-US" sz="600" dirty="0">
              <a:solidFill>
                <a:schemeClr val="tx1"/>
              </a:solidFill>
              <a:latin typeface="Arial" panose="020B0604020202020204" pitchFamily="34" charset="0"/>
              <a:cs typeface="Arial" panose="020B0604020202020204" pitchFamily="34" charset="0"/>
            </a:endParaRPr>
          </a:p>
        </p:txBody>
      </p:sp>
      <p:sp>
        <p:nvSpPr>
          <p:cNvPr id="27" name="Shape 5">
            <a:extLst>
              <a:ext uri="{FF2B5EF4-FFF2-40B4-BE49-F238E27FC236}">
                <a16:creationId xmlns:a16="http://schemas.microsoft.com/office/drawing/2014/main" id="{C857D707-5EFA-3FD8-422C-A91A314BB927}"/>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28" name="Text 8">
            <a:extLst>
              <a:ext uri="{FF2B5EF4-FFF2-40B4-BE49-F238E27FC236}">
                <a16:creationId xmlns:a16="http://schemas.microsoft.com/office/drawing/2014/main" id="{F5CFB582-900C-501A-5D76-147DC0AC7DA3}"/>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9" name="TextBox 28">
            <a:extLst>
              <a:ext uri="{FF2B5EF4-FFF2-40B4-BE49-F238E27FC236}">
                <a16:creationId xmlns:a16="http://schemas.microsoft.com/office/drawing/2014/main" id="{BF64E819-8C46-1BD6-7AFB-37058122B468}"/>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2" name="TextBox 21">
            <a:extLst>
              <a:ext uri="{FF2B5EF4-FFF2-40B4-BE49-F238E27FC236}">
                <a16:creationId xmlns:a16="http://schemas.microsoft.com/office/drawing/2014/main" id="{9AF50436-C11E-A101-F1E0-0310A6CC5F91}"/>
              </a:ext>
            </a:extLst>
          </p:cNvPr>
          <p:cNvSpPr txBox="1"/>
          <p:nvPr/>
        </p:nvSpPr>
        <p:spPr>
          <a:xfrm>
            <a:off x="863438"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Managing </a:t>
            </a:r>
            <a:r>
              <a:rPr lang="en-US" sz="2800" b="1" dirty="0">
                <a:solidFill>
                  <a:srgbClr val="0085C9"/>
                </a:solidFill>
                <a:latin typeface="Arial"/>
              </a:rPr>
              <a:t>your plan</a:t>
            </a:r>
          </a:p>
        </p:txBody>
      </p:sp>
      <p:sp>
        <p:nvSpPr>
          <p:cNvPr id="23" name="TextBox 22">
            <a:extLst>
              <a:ext uri="{FF2B5EF4-FFF2-40B4-BE49-F238E27FC236}">
                <a16:creationId xmlns:a16="http://schemas.microsoft.com/office/drawing/2014/main" id="{BE82954E-7FF2-0576-474E-777A2C428927}"/>
              </a:ext>
            </a:extLst>
          </p:cNvPr>
          <p:cNvSpPr txBox="1"/>
          <p:nvPr/>
        </p:nvSpPr>
        <p:spPr>
          <a:xfrm>
            <a:off x="863438" y="1211924"/>
            <a:ext cx="4133744" cy="43199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500" dirty="0">
                <a:solidFill>
                  <a:srgbClr val="202830"/>
                </a:solidFill>
                <a:latin typeface="Arial"/>
              </a:rPr>
              <a:t>Your online member account and BCBSM mobile app put your plan at your fingertips.</a:t>
            </a:r>
          </a:p>
        </p:txBody>
      </p:sp>
      <p:sp>
        <p:nvSpPr>
          <p:cNvPr id="39" name="Shape 0">
            <a:extLst>
              <a:ext uri="{FF2B5EF4-FFF2-40B4-BE49-F238E27FC236}">
                <a16:creationId xmlns:a16="http://schemas.microsoft.com/office/drawing/2014/main" id="{25CAB05B-5339-C8A4-AA94-81085B596C81}"/>
              </a:ext>
            </a:extLst>
          </p:cNvPr>
          <p:cNvSpPr/>
          <p:nvPr/>
        </p:nvSpPr>
        <p:spPr>
          <a:xfrm>
            <a:off x="915475" y="1958020"/>
            <a:ext cx="457200" cy="38100"/>
          </a:xfrm>
          <a:prstGeom prst="roundRect">
            <a:avLst/>
          </a:prstGeom>
          <a:solidFill>
            <a:srgbClr val="7FCEF0"/>
          </a:solidFill>
          <a:ln/>
        </p:spPr>
        <p:txBody>
          <a:bodyPr/>
          <a:lstStyle/>
          <a:p>
            <a:endParaRPr lang="en-US" sz="1867" dirty="0"/>
          </a:p>
        </p:txBody>
      </p:sp>
      <p:sp>
        <p:nvSpPr>
          <p:cNvPr id="2" name="Rectangle 1">
            <a:extLst>
              <a:ext uri="{FF2B5EF4-FFF2-40B4-BE49-F238E27FC236}">
                <a16:creationId xmlns:a16="http://schemas.microsoft.com/office/drawing/2014/main" id="{F754A7EA-469E-854A-1765-B37EE2D64F3C}"/>
              </a:ext>
            </a:extLst>
          </p:cNvPr>
          <p:cNvSpPr/>
          <p:nvPr/>
        </p:nvSpPr>
        <p:spPr>
          <a:xfrm>
            <a:off x="938729" y="3242877"/>
            <a:ext cx="45719" cy="474924"/>
          </a:xfrm>
          <a:prstGeom prst="rect">
            <a:avLst/>
          </a:prstGeom>
          <a:solidFill>
            <a:srgbClr val="C3A7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3">
            <a:extLst>
              <a:ext uri="{FF2B5EF4-FFF2-40B4-BE49-F238E27FC236}">
                <a16:creationId xmlns:a16="http://schemas.microsoft.com/office/drawing/2014/main" id="{97488CA5-6C48-637C-B467-F72EDF241CDB}"/>
              </a:ext>
            </a:extLst>
          </p:cNvPr>
          <p:cNvSpPr/>
          <p:nvPr/>
        </p:nvSpPr>
        <p:spPr>
          <a:xfrm>
            <a:off x="938729" y="4704801"/>
            <a:ext cx="45719" cy="474924"/>
          </a:xfrm>
          <a:prstGeom prst="rect">
            <a:avLst/>
          </a:prstGeom>
          <a:solidFill>
            <a:srgbClr val="C3A7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DA94690-B249-CF03-041E-6C885622110D}"/>
              </a:ext>
            </a:extLst>
          </p:cNvPr>
          <p:cNvSpPr/>
          <p:nvPr/>
        </p:nvSpPr>
        <p:spPr>
          <a:xfrm>
            <a:off x="938729" y="3973839"/>
            <a:ext cx="45719" cy="474924"/>
          </a:xfrm>
          <a:prstGeom prst="rect">
            <a:avLst/>
          </a:prstGeom>
          <a:solidFill>
            <a:srgbClr val="C3A7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E6D560D3-11E5-9F5E-3B01-D70BB69654E5}"/>
              </a:ext>
            </a:extLst>
          </p:cNvPr>
          <p:cNvSpPr/>
          <p:nvPr/>
        </p:nvSpPr>
        <p:spPr>
          <a:xfrm>
            <a:off x="938729" y="5441272"/>
            <a:ext cx="45719" cy="474924"/>
          </a:xfrm>
          <a:prstGeom prst="rect">
            <a:avLst/>
          </a:prstGeom>
          <a:solidFill>
            <a:srgbClr val="C3A77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7FCEF0">
            <a:alpha val="11000"/>
          </a:srgbClr>
        </a:solidFill>
        <a:effectLst/>
      </p:bgPr>
    </p:bg>
    <p:spTree>
      <p:nvGrpSpPr>
        <p:cNvPr id="1" name="">
          <a:extLst>
            <a:ext uri="{FF2B5EF4-FFF2-40B4-BE49-F238E27FC236}">
              <a16:creationId xmlns:a16="http://schemas.microsoft.com/office/drawing/2014/main" id="{2B370825-39CE-30C0-67EF-DEF8BFF4DE28}"/>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D71646CE-A0CB-A15A-F37E-F418F55F192D}"/>
              </a:ext>
            </a:extLst>
          </p:cNvPr>
          <p:cNvSpPr txBox="1">
            <a:spLocks/>
          </p:cNvSpPr>
          <p:nvPr/>
        </p:nvSpPr>
        <p:spPr>
          <a:xfrm>
            <a:off x="907923" y="3057579"/>
            <a:ext cx="6376429" cy="2526332"/>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6000" b="1" dirty="0">
                <a:solidFill>
                  <a:srgbClr val="002638"/>
                </a:solidFill>
                <a:latin typeface=""/>
                <a:cs typeface="Arial"/>
              </a:rPr>
              <a:t>PDP Plans </a:t>
            </a:r>
            <a:endParaRPr lang="en-US" sz="6000" b="1" dirty="0">
              <a:solidFill>
                <a:srgbClr val="0085C9"/>
              </a:solidFill>
              <a:latin typeface=""/>
              <a:cs typeface="Arial"/>
            </a:endParaRPr>
          </a:p>
          <a:p>
            <a:pPr defTabSz="914400"/>
            <a:r>
              <a:rPr lang="en-US" sz="6000" b="1" dirty="0">
                <a:solidFill>
                  <a:srgbClr val="0085C9"/>
                </a:solidFill>
                <a:latin typeface=""/>
                <a:cs typeface="Arial"/>
              </a:rPr>
              <a:t>at a Glance</a:t>
            </a:r>
            <a:endParaRPr lang="en-US" sz="6000" dirty="0">
              <a:solidFill>
                <a:srgbClr val="0085C9"/>
              </a:solidFill>
              <a:latin typeface=""/>
            </a:endParaRPr>
          </a:p>
        </p:txBody>
      </p:sp>
      <p:sp>
        <p:nvSpPr>
          <p:cNvPr id="11" name="Slide Number Placeholder 42">
            <a:extLst>
              <a:ext uri="{FF2B5EF4-FFF2-40B4-BE49-F238E27FC236}">
                <a16:creationId xmlns:a16="http://schemas.microsoft.com/office/drawing/2014/main" id="{4E4D4D63-E64D-6213-E2A0-3F69C6C29E52}"/>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43</a:t>
            </a:fld>
            <a:endParaRPr lang="en-US" sz="600" dirty="0">
              <a:solidFill>
                <a:schemeClr val="tx1"/>
              </a:solidFill>
              <a:latin typeface="Arial" panose="020B0604020202020204" pitchFamily="34" charset="0"/>
              <a:cs typeface="Arial" panose="020B0604020202020204" pitchFamily="34" charset="0"/>
            </a:endParaRPr>
          </a:p>
        </p:txBody>
      </p:sp>
      <p:sp>
        <p:nvSpPr>
          <p:cNvPr id="5" name="Chevron 4">
            <a:extLst>
              <a:ext uri="{FF2B5EF4-FFF2-40B4-BE49-F238E27FC236}">
                <a16:creationId xmlns:a16="http://schemas.microsoft.com/office/drawing/2014/main" id="{D7114DEC-3223-437C-2E44-94D587DB239B}"/>
              </a:ext>
            </a:extLst>
          </p:cNvPr>
          <p:cNvSpPr/>
          <p:nvPr/>
        </p:nvSpPr>
        <p:spPr>
          <a:xfrm>
            <a:off x="6505197" y="-22274"/>
            <a:ext cx="5678075" cy="6931997"/>
          </a:xfrm>
          <a:prstGeom prst="chevron">
            <a:avLst>
              <a:gd name="adj" fmla="val 31570"/>
            </a:avLst>
          </a:prstGeom>
          <a:solidFill>
            <a:srgbClr val="7ECF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12" name="Picture 11">
            <a:extLst>
              <a:ext uri="{FF2B5EF4-FFF2-40B4-BE49-F238E27FC236}">
                <a16:creationId xmlns:a16="http://schemas.microsoft.com/office/drawing/2014/main" id="{D2780BE2-434B-C55F-C5D4-257EA191C5CD}"/>
              </a:ext>
            </a:extLst>
          </p:cNvPr>
          <p:cNvPicPr>
            <a:picLocks/>
          </p:cNvPicPr>
          <p:nvPr/>
        </p:nvPicPr>
        <p:blipFill>
          <a:blip r:embed="rId3" cstate="print">
            <a:extLst>
              <a:ext uri="{28A0092B-C50C-407E-A947-70E740481C1C}">
                <a14:useLocalDpi xmlns:a14="http://schemas.microsoft.com/office/drawing/2010/main" val="0"/>
              </a:ext>
            </a:extLst>
          </a:blip>
          <a:srcRect l="39477" r="6647"/>
          <a:stretch>
            <a:fillRect/>
          </a:stretch>
        </p:blipFill>
        <p:spPr>
          <a:xfrm>
            <a:off x="6078555" y="-45720"/>
            <a:ext cx="5626637" cy="6949440"/>
          </a:xfrm>
          <a:prstGeom prst="chevron">
            <a:avLst>
              <a:gd name="adj" fmla="val 31125"/>
            </a:avLst>
          </a:prstGeom>
        </p:spPr>
      </p:pic>
      <p:sp>
        <p:nvSpPr>
          <p:cNvPr id="2" name="Shape 10">
            <a:extLst>
              <a:ext uri="{FF2B5EF4-FFF2-40B4-BE49-F238E27FC236}">
                <a16:creationId xmlns:a16="http://schemas.microsoft.com/office/drawing/2014/main" id="{8E369DD1-38CB-FAA9-35D7-217AC656A1E3}"/>
              </a:ext>
            </a:extLst>
          </p:cNvPr>
          <p:cNvSpPr/>
          <p:nvPr/>
        </p:nvSpPr>
        <p:spPr>
          <a:xfrm>
            <a:off x="982378" y="3006235"/>
            <a:ext cx="457200" cy="51344"/>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21532839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A891E-E9D6-D877-209B-A4DC337D8DBF}"/>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11D15E2F-FC24-2976-8CC4-26FAED55688F}"/>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613" imgH="612" progId="TCLayout.ActiveDocument.1">
                  <p:embed/>
                </p:oleObj>
              </mc:Choice>
              <mc:Fallback>
                <p:oleObj name="think-cell Slide" r:id="rId4" imgW="613" imgH="612" progId="TCLayout.ActiveDocument.1">
                  <p:embed/>
                  <p:pic>
                    <p:nvPicPr>
                      <p:cNvPr id="7" name="think-cell data - do not delete" hidden="1">
                        <a:extLst>
                          <a:ext uri="{FF2B5EF4-FFF2-40B4-BE49-F238E27FC236}">
                            <a16:creationId xmlns:a16="http://schemas.microsoft.com/office/drawing/2014/main" id="{11D15E2F-FC24-2976-8CC4-26FAED55688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5" name="Shape 5">
            <a:extLst>
              <a:ext uri="{FF2B5EF4-FFF2-40B4-BE49-F238E27FC236}">
                <a16:creationId xmlns:a16="http://schemas.microsoft.com/office/drawing/2014/main" id="{58706862-7E69-6310-B423-C73A43431621}"/>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26" name="Text 8">
            <a:extLst>
              <a:ext uri="{FF2B5EF4-FFF2-40B4-BE49-F238E27FC236}">
                <a16:creationId xmlns:a16="http://schemas.microsoft.com/office/drawing/2014/main" id="{CA694FA1-6FE2-1F31-C8FC-2AB351AA1C2E}"/>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27" name="Slide Number Placeholder 42">
            <a:extLst>
              <a:ext uri="{FF2B5EF4-FFF2-40B4-BE49-F238E27FC236}">
                <a16:creationId xmlns:a16="http://schemas.microsoft.com/office/drawing/2014/main" id="{6AB2291C-4CA9-A07E-5530-163D5EB4F348}"/>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44</a:t>
            </a:fld>
            <a:endParaRPr lang="en-US" sz="600" dirty="0">
              <a:solidFill>
                <a:schemeClr val="tx1"/>
              </a:solidFill>
              <a:latin typeface="Arial" panose="020B0604020202020204" pitchFamily="34" charset="0"/>
              <a:cs typeface="Arial" panose="020B0604020202020204" pitchFamily="34" charset="0"/>
            </a:endParaRPr>
          </a:p>
        </p:txBody>
      </p:sp>
      <p:sp>
        <p:nvSpPr>
          <p:cNvPr id="28" name="Shape 5">
            <a:extLst>
              <a:ext uri="{FF2B5EF4-FFF2-40B4-BE49-F238E27FC236}">
                <a16:creationId xmlns:a16="http://schemas.microsoft.com/office/drawing/2014/main" id="{487DE500-6D8B-3051-695F-8D8591338E90}"/>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29" name="Text 8">
            <a:extLst>
              <a:ext uri="{FF2B5EF4-FFF2-40B4-BE49-F238E27FC236}">
                <a16:creationId xmlns:a16="http://schemas.microsoft.com/office/drawing/2014/main" id="{4D1CBB3F-11D9-A9C8-684E-5A3C959219FF}"/>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0" name="TextBox 29">
            <a:extLst>
              <a:ext uri="{FF2B5EF4-FFF2-40B4-BE49-F238E27FC236}">
                <a16:creationId xmlns:a16="http://schemas.microsoft.com/office/drawing/2014/main" id="{225FC43B-89A9-5BFE-FE38-970F75952366}"/>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43" name="TextBox 42">
            <a:extLst>
              <a:ext uri="{FF2B5EF4-FFF2-40B4-BE49-F238E27FC236}">
                <a16:creationId xmlns:a16="http://schemas.microsoft.com/office/drawing/2014/main" id="{37F5585E-434B-B960-8349-F98BFF4630E2}"/>
              </a:ext>
            </a:extLst>
          </p:cNvPr>
          <p:cNvSpPr txBox="1"/>
          <p:nvPr/>
        </p:nvSpPr>
        <p:spPr>
          <a:xfrm>
            <a:off x="876086"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Access to medications | PDP Plans</a:t>
            </a:r>
          </a:p>
        </p:txBody>
      </p:sp>
      <p:sp>
        <p:nvSpPr>
          <p:cNvPr id="2" name="Rounded Rectangle 1">
            <a:extLst>
              <a:ext uri="{FF2B5EF4-FFF2-40B4-BE49-F238E27FC236}">
                <a16:creationId xmlns:a16="http://schemas.microsoft.com/office/drawing/2014/main" id="{EE941690-1358-B143-2285-1F64EADF111F}"/>
              </a:ext>
            </a:extLst>
          </p:cNvPr>
          <p:cNvSpPr/>
          <p:nvPr/>
        </p:nvSpPr>
        <p:spPr>
          <a:xfrm>
            <a:off x="6074650" y="1990748"/>
            <a:ext cx="3728545" cy="3932660"/>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ed Rectangle 2">
            <a:extLst>
              <a:ext uri="{FF2B5EF4-FFF2-40B4-BE49-F238E27FC236}">
                <a16:creationId xmlns:a16="http://schemas.microsoft.com/office/drawing/2014/main" id="{81AAE6D7-DE8B-25DC-8EB5-1522A45C0D1D}"/>
              </a:ext>
            </a:extLst>
          </p:cNvPr>
          <p:cNvSpPr/>
          <p:nvPr/>
        </p:nvSpPr>
        <p:spPr>
          <a:xfrm>
            <a:off x="2062441" y="1990748"/>
            <a:ext cx="3728545" cy="3932660"/>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C96215D-315E-9684-E54F-75F8878231F2}"/>
              </a:ext>
            </a:extLst>
          </p:cNvPr>
          <p:cNvSpPr txBox="1"/>
          <p:nvPr/>
        </p:nvSpPr>
        <p:spPr>
          <a:xfrm>
            <a:off x="6133538" y="3085346"/>
            <a:ext cx="3211033" cy="1200329"/>
          </a:xfrm>
          <a:prstGeom prst="rect">
            <a:avLst/>
          </a:prstGeom>
          <a:noFill/>
        </p:spPr>
        <p:txBody>
          <a:bodyPr wrap="square" rtlCol="0">
            <a:spAutoFit/>
          </a:bodyPr>
          <a:lstStyle/>
          <a:p>
            <a:pPr algn="ctr"/>
            <a:r>
              <a:rPr lang="en-US" sz="7200" spc="-150" dirty="0">
                <a:solidFill>
                  <a:srgbClr val="002638"/>
                </a:solidFill>
                <a:latin typeface="Arial" panose="020B0604020202020204" pitchFamily="34" charset="0"/>
                <a:cs typeface="Arial" panose="020B0604020202020204" pitchFamily="34" charset="0"/>
              </a:rPr>
              <a:t>$80.30</a:t>
            </a:r>
          </a:p>
        </p:txBody>
      </p:sp>
      <p:sp>
        <p:nvSpPr>
          <p:cNvPr id="5" name="TextBox 4">
            <a:extLst>
              <a:ext uri="{FF2B5EF4-FFF2-40B4-BE49-F238E27FC236}">
                <a16:creationId xmlns:a16="http://schemas.microsoft.com/office/drawing/2014/main" id="{FF4475E9-699F-F12A-63BD-B87AE373D422}"/>
              </a:ext>
            </a:extLst>
          </p:cNvPr>
          <p:cNvSpPr txBox="1"/>
          <p:nvPr/>
        </p:nvSpPr>
        <p:spPr>
          <a:xfrm>
            <a:off x="6323125" y="2446726"/>
            <a:ext cx="3532228" cy="553998"/>
          </a:xfrm>
          <a:prstGeom prst="rect">
            <a:avLst/>
          </a:prstGeom>
          <a:noFill/>
        </p:spPr>
        <p:txBody>
          <a:bodyPr wrap="square">
            <a:spAutoFit/>
          </a:bodyPr>
          <a:lstStyle/>
          <a:p>
            <a:pPr algn="l"/>
            <a:r>
              <a:rPr lang="en-US" sz="3000" b="1" dirty="0">
                <a:solidFill>
                  <a:srgbClr val="0085C9"/>
                </a:solidFill>
                <a:latin typeface="Arial" panose="020B0604020202020204" pitchFamily="34" charset="0"/>
                <a:cs typeface="Arial" panose="020B0604020202020204" pitchFamily="34" charset="0"/>
              </a:rPr>
              <a:t>PDP Premium</a:t>
            </a:r>
          </a:p>
        </p:txBody>
      </p:sp>
      <p:sp>
        <p:nvSpPr>
          <p:cNvPr id="6" name="TextBox 5">
            <a:extLst>
              <a:ext uri="{FF2B5EF4-FFF2-40B4-BE49-F238E27FC236}">
                <a16:creationId xmlns:a16="http://schemas.microsoft.com/office/drawing/2014/main" id="{94253C46-F927-CEC0-5050-5517178B27BC}"/>
              </a:ext>
            </a:extLst>
          </p:cNvPr>
          <p:cNvSpPr txBox="1"/>
          <p:nvPr/>
        </p:nvSpPr>
        <p:spPr>
          <a:xfrm>
            <a:off x="2147029" y="3083467"/>
            <a:ext cx="3211033" cy="1200329"/>
          </a:xfrm>
          <a:prstGeom prst="rect">
            <a:avLst/>
          </a:prstGeom>
          <a:noFill/>
        </p:spPr>
        <p:txBody>
          <a:bodyPr wrap="square" rtlCol="0">
            <a:spAutoFit/>
          </a:bodyPr>
          <a:lstStyle/>
          <a:p>
            <a:pPr algn="ctr"/>
            <a:r>
              <a:rPr lang="en-US" sz="7200" spc="-150" dirty="0">
                <a:solidFill>
                  <a:srgbClr val="002638"/>
                </a:solidFill>
                <a:latin typeface="Arial" panose="020B0604020202020204" pitchFamily="34" charset="0"/>
                <a:cs typeface="Arial" panose="020B0604020202020204" pitchFamily="34" charset="0"/>
              </a:rPr>
              <a:t>$49.80</a:t>
            </a:r>
          </a:p>
        </p:txBody>
      </p:sp>
      <p:sp>
        <p:nvSpPr>
          <p:cNvPr id="8" name="TextBox 7">
            <a:extLst>
              <a:ext uri="{FF2B5EF4-FFF2-40B4-BE49-F238E27FC236}">
                <a16:creationId xmlns:a16="http://schemas.microsoft.com/office/drawing/2014/main" id="{4F989582-FCB4-21F9-D4EB-8793111CABE5}"/>
              </a:ext>
            </a:extLst>
          </p:cNvPr>
          <p:cNvSpPr txBox="1"/>
          <p:nvPr/>
        </p:nvSpPr>
        <p:spPr>
          <a:xfrm>
            <a:off x="2313673" y="2444006"/>
            <a:ext cx="2551430" cy="553998"/>
          </a:xfrm>
          <a:prstGeom prst="rect">
            <a:avLst/>
          </a:prstGeom>
          <a:noFill/>
        </p:spPr>
        <p:txBody>
          <a:bodyPr wrap="square">
            <a:spAutoFit/>
          </a:bodyPr>
          <a:lstStyle/>
          <a:p>
            <a:pPr algn="l"/>
            <a:r>
              <a:rPr lang="en-US" sz="3000" b="1" dirty="0">
                <a:solidFill>
                  <a:srgbClr val="0085C9"/>
                </a:solidFill>
                <a:latin typeface="Arial" panose="020B0604020202020204" pitchFamily="34" charset="0"/>
                <a:cs typeface="Arial" panose="020B0604020202020204" pitchFamily="34" charset="0"/>
              </a:rPr>
              <a:t>PDP Select</a:t>
            </a:r>
          </a:p>
        </p:txBody>
      </p:sp>
      <p:sp>
        <p:nvSpPr>
          <p:cNvPr id="10" name="Rectangle 9">
            <a:extLst>
              <a:ext uri="{FF2B5EF4-FFF2-40B4-BE49-F238E27FC236}">
                <a16:creationId xmlns:a16="http://schemas.microsoft.com/office/drawing/2014/main" id="{203F1865-7E7C-117D-C8DB-1E6E5EF2A80D}"/>
              </a:ext>
            </a:extLst>
          </p:cNvPr>
          <p:cNvSpPr/>
          <p:nvPr/>
        </p:nvSpPr>
        <p:spPr>
          <a:xfrm rot="5400000">
            <a:off x="2804436" y="2579907"/>
            <a:ext cx="45719" cy="865408"/>
          </a:xfrm>
          <a:prstGeom prst="rect">
            <a:avLst/>
          </a:prstGeom>
          <a:solidFill>
            <a:srgbClr val="BDA3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E02B6409-54CE-F86F-BAC5-599AB82F7F96}"/>
              </a:ext>
            </a:extLst>
          </p:cNvPr>
          <p:cNvSpPr/>
          <p:nvPr/>
        </p:nvSpPr>
        <p:spPr>
          <a:xfrm rot="5400000">
            <a:off x="6835946" y="2581787"/>
            <a:ext cx="45719" cy="865408"/>
          </a:xfrm>
          <a:prstGeom prst="rect">
            <a:avLst/>
          </a:prstGeom>
          <a:solidFill>
            <a:srgbClr val="BDA37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E855872-8040-796B-783C-4A4124665E1C}"/>
              </a:ext>
            </a:extLst>
          </p:cNvPr>
          <p:cNvSpPr txBox="1"/>
          <p:nvPr/>
        </p:nvSpPr>
        <p:spPr>
          <a:xfrm>
            <a:off x="1380807" y="4445193"/>
            <a:ext cx="3211033" cy="707886"/>
          </a:xfrm>
          <a:prstGeom prst="rect">
            <a:avLst/>
          </a:prstGeom>
          <a:noFill/>
        </p:spPr>
        <p:txBody>
          <a:bodyPr wrap="square" rtlCol="0">
            <a:spAutoFit/>
          </a:bodyPr>
          <a:lstStyle/>
          <a:p>
            <a:pPr algn="ctr"/>
            <a:r>
              <a:rPr lang="en-US" sz="4000" spc="-150" dirty="0">
                <a:solidFill>
                  <a:srgbClr val="002638"/>
                </a:solidFill>
                <a:latin typeface="Arial" panose="020B0604020202020204" pitchFamily="34" charset="0"/>
                <a:cs typeface="Arial" panose="020B0604020202020204" pitchFamily="34" charset="0"/>
              </a:rPr>
              <a:t>$700</a:t>
            </a:r>
          </a:p>
        </p:txBody>
      </p:sp>
      <p:sp>
        <p:nvSpPr>
          <p:cNvPr id="15" name="TextBox 14">
            <a:extLst>
              <a:ext uri="{FF2B5EF4-FFF2-40B4-BE49-F238E27FC236}">
                <a16:creationId xmlns:a16="http://schemas.microsoft.com/office/drawing/2014/main" id="{A371A475-61B4-C087-0CCD-49E3B038FF9F}"/>
              </a:ext>
            </a:extLst>
          </p:cNvPr>
          <p:cNvSpPr txBox="1"/>
          <p:nvPr/>
        </p:nvSpPr>
        <p:spPr>
          <a:xfrm>
            <a:off x="2137240" y="5053117"/>
            <a:ext cx="1693024" cy="369332"/>
          </a:xfrm>
          <a:prstGeom prst="rect">
            <a:avLst/>
          </a:prstGeom>
          <a:noFill/>
        </p:spPr>
        <p:txBody>
          <a:bodyPr wrap="square" rtlCol="0">
            <a:spAutoFit/>
          </a:bodyPr>
          <a:lstStyle/>
          <a:p>
            <a:pPr algn="ctr"/>
            <a:r>
              <a:rPr lang="en-US" dirty="0">
                <a:solidFill>
                  <a:srgbClr val="002638"/>
                </a:solidFill>
                <a:latin typeface="Arial" panose="020B0604020202020204" pitchFamily="34" charset="0"/>
                <a:cs typeface="Arial" panose="020B0604020202020204" pitchFamily="34" charset="0"/>
              </a:rPr>
              <a:t>Deductible</a:t>
            </a:r>
          </a:p>
        </p:txBody>
      </p:sp>
      <p:graphicFrame>
        <p:nvGraphicFramePr>
          <p:cNvPr id="16" name="Table 15">
            <a:extLst>
              <a:ext uri="{FF2B5EF4-FFF2-40B4-BE49-F238E27FC236}">
                <a16:creationId xmlns:a16="http://schemas.microsoft.com/office/drawing/2014/main" id="{5B943BE0-0F74-E645-CEF9-4921F7028467}"/>
              </a:ext>
            </a:extLst>
          </p:cNvPr>
          <p:cNvGraphicFramePr>
            <a:graphicFrameLocks noGrp="1"/>
          </p:cNvGraphicFramePr>
          <p:nvPr>
            <p:extLst>
              <p:ext uri="{D42A27DB-BD31-4B8C-83A1-F6EECF244321}">
                <p14:modId xmlns:p14="http://schemas.microsoft.com/office/powerpoint/2010/main" val="444875285"/>
              </p:ext>
            </p:extLst>
          </p:nvPr>
        </p:nvGraphicFramePr>
        <p:xfrm>
          <a:off x="3965651" y="4277685"/>
          <a:ext cx="1151529" cy="1371600"/>
        </p:xfrm>
        <a:graphic>
          <a:graphicData uri="http://schemas.openxmlformats.org/drawingml/2006/table">
            <a:tbl>
              <a:tblPr firstRow="1" bandRow="1">
                <a:tableStyleId>{5C22544A-7EE6-4342-B048-85BDC9FD1C3A}</a:tableStyleId>
              </a:tblPr>
              <a:tblGrid>
                <a:gridCol w="1151529">
                  <a:extLst>
                    <a:ext uri="{9D8B030D-6E8A-4147-A177-3AD203B41FA5}">
                      <a16:colId xmlns:a16="http://schemas.microsoft.com/office/drawing/2014/main" val="1460858261"/>
                    </a:ext>
                  </a:extLst>
                </a:gridCol>
              </a:tblGrid>
              <a:tr h="224324">
                <a:tc>
                  <a:txBody>
                    <a:bodyPr/>
                    <a:lstStyle/>
                    <a:p>
                      <a:pPr algn="ctr"/>
                      <a:r>
                        <a:rPr lang="en-US" sz="1200" b="0" dirty="0">
                          <a:solidFill>
                            <a:srgbClr val="002638"/>
                          </a:solidFill>
                          <a:latin typeface="Arial" panose="020B0604020202020204" pitchFamily="34" charset="0"/>
                          <a:cs typeface="Arial" panose="020B0604020202020204" pitchFamily="34" charset="0"/>
                        </a:rPr>
                        <a:t>Tier 1: $2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7FCEF0">
                        <a:alpha val="10026"/>
                      </a:srgbClr>
                    </a:solidFill>
                  </a:tcPr>
                </a:tc>
                <a:extLst>
                  <a:ext uri="{0D108BD9-81ED-4DB2-BD59-A6C34878D82A}">
                    <a16:rowId xmlns:a16="http://schemas.microsoft.com/office/drawing/2014/main" val="3468804469"/>
                  </a:ext>
                </a:extLst>
              </a:tr>
              <a:tr h="224324">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0" dirty="0">
                          <a:solidFill>
                            <a:srgbClr val="002638"/>
                          </a:solidFill>
                          <a:latin typeface="Arial" panose="020B0604020202020204" pitchFamily="34" charset="0"/>
                          <a:cs typeface="Arial" panose="020B0604020202020204" pitchFamily="34" charset="0"/>
                        </a:rPr>
                        <a:t>Tier 2: $5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7FCEF0">
                        <a:alpha val="20000"/>
                      </a:srgbClr>
                    </a:solidFill>
                  </a:tcPr>
                </a:tc>
                <a:extLst>
                  <a:ext uri="{0D108BD9-81ED-4DB2-BD59-A6C34878D82A}">
                    <a16:rowId xmlns:a16="http://schemas.microsoft.com/office/drawing/2014/main" val="2057178122"/>
                  </a:ext>
                </a:extLst>
              </a:tr>
              <a:tr h="224324">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0" dirty="0">
                          <a:solidFill>
                            <a:srgbClr val="002638"/>
                          </a:solidFill>
                          <a:latin typeface="Arial" panose="020B0604020202020204" pitchFamily="34" charset="0"/>
                          <a:cs typeface="Arial" panose="020B0604020202020204" pitchFamily="34" charset="0"/>
                        </a:rPr>
                        <a:t>Tier 3: 23%</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7FCEF0">
                        <a:alpha val="30343"/>
                      </a:srgbClr>
                    </a:solidFill>
                  </a:tcPr>
                </a:tc>
                <a:extLst>
                  <a:ext uri="{0D108BD9-81ED-4DB2-BD59-A6C34878D82A}">
                    <a16:rowId xmlns:a16="http://schemas.microsoft.com/office/drawing/2014/main" val="2017130487"/>
                  </a:ext>
                </a:extLst>
              </a:tr>
              <a:tr h="224324">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0" dirty="0">
                          <a:solidFill>
                            <a:srgbClr val="002638"/>
                          </a:solidFill>
                          <a:latin typeface="Arial" panose="020B0604020202020204" pitchFamily="34" charset="0"/>
                          <a:cs typeface="Arial" panose="020B0604020202020204" pitchFamily="34" charset="0"/>
                        </a:rPr>
                        <a:t>Tier 4: 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7FCEF0">
                        <a:alpha val="40000"/>
                      </a:srgbClr>
                    </a:solidFill>
                  </a:tcPr>
                </a:tc>
                <a:extLst>
                  <a:ext uri="{0D108BD9-81ED-4DB2-BD59-A6C34878D82A}">
                    <a16:rowId xmlns:a16="http://schemas.microsoft.com/office/drawing/2014/main" val="636101169"/>
                  </a:ext>
                </a:extLst>
              </a:tr>
              <a:tr h="224324">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0" dirty="0">
                          <a:solidFill>
                            <a:srgbClr val="002638"/>
                          </a:solidFill>
                          <a:latin typeface="Arial" panose="020B0604020202020204" pitchFamily="34" charset="0"/>
                          <a:cs typeface="Arial" panose="020B0604020202020204" pitchFamily="34" charset="0"/>
                        </a:rPr>
                        <a:t>Tier 5: 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7FCEF0">
                        <a:alpha val="50000"/>
                      </a:srgbClr>
                    </a:solidFill>
                  </a:tcPr>
                </a:tc>
                <a:extLst>
                  <a:ext uri="{0D108BD9-81ED-4DB2-BD59-A6C34878D82A}">
                    <a16:rowId xmlns:a16="http://schemas.microsoft.com/office/drawing/2014/main" val="4101586247"/>
                  </a:ext>
                </a:extLst>
              </a:tr>
            </a:tbl>
          </a:graphicData>
        </a:graphic>
      </p:graphicFrame>
      <p:sp>
        <p:nvSpPr>
          <p:cNvPr id="17" name="TextBox 16">
            <a:extLst>
              <a:ext uri="{FF2B5EF4-FFF2-40B4-BE49-F238E27FC236}">
                <a16:creationId xmlns:a16="http://schemas.microsoft.com/office/drawing/2014/main" id="{DB8CD9DA-2FBF-5FB4-A149-3FDA7995AFDA}"/>
              </a:ext>
            </a:extLst>
          </p:cNvPr>
          <p:cNvSpPr txBox="1"/>
          <p:nvPr/>
        </p:nvSpPr>
        <p:spPr>
          <a:xfrm>
            <a:off x="5366978" y="4445193"/>
            <a:ext cx="3211033" cy="707886"/>
          </a:xfrm>
          <a:prstGeom prst="rect">
            <a:avLst/>
          </a:prstGeom>
          <a:noFill/>
        </p:spPr>
        <p:txBody>
          <a:bodyPr wrap="square" rtlCol="0">
            <a:spAutoFit/>
          </a:bodyPr>
          <a:lstStyle/>
          <a:p>
            <a:pPr algn="ctr"/>
            <a:r>
              <a:rPr lang="en-US" sz="4000" spc="-150" dirty="0">
                <a:solidFill>
                  <a:srgbClr val="002638"/>
                </a:solidFill>
                <a:latin typeface="Arial" panose="020B0604020202020204" pitchFamily="34" charset="0"/>
                <a:cs typeface="Arial" panose="020B0604020202020204" pitchFamily="34" charset="0"/>
              </a:rPr>
              <a:t>$125</a:t>
            </a:r>
          </a:p>
        </p:txBody>
      </p:sp>
      <p:sp>
        <p:nvSpPr>
          <p:cNvPr id="18" name="TextBox 17">
            <a:extLst>
              <a:ext uri="{FF2B5EF4-FFF2-40B4-BE49-F238E27FC236}">
                <a16:creationId xmlns:a16="http://schemas.microsoft.com/office/drawing/2014/main" id="{BAA1D675-AD77-A735-8CE3-47B9C3098C0B}"/>
              </a:ext>
            </a:extLst>
          </p:cNvPr>
          <p:cNvSpPr txBox="1"/>
          <p:nvPr/>
        </p:nvSpPr>
        <p:spPr>
          <a:xfrm>
            <a:off x="6123411" y="5053117"/>
            <a:ext cx="1693024" cy="369332"/>
          </a:xfrm>
          <a:prstGeom prst="rect">
            <a:avLst/>
          </a:prstGeom>
          <a:noFill/>
        </p:spPr>
        <p:txBody>
          <a:bodyPr wrap="square" rtlCol="0">
            <a:spAutoFit/>
          </a:bodyPr>
          <a:lstStyle/>
          <a:p>
            <a:pPr algn="ctr"/>
            <a:r>
              <a:rPr lang="en-US" dirty="0">
                <a:solidFill>
                  <a:srgbClr val="002638"/>
                </a:solidFill>
                <a:latin typeface="Arial" panose="020B0604020202020204" pitchFamily="34" charset="0"/>
                <a:cs typeface="Arial" panose="020B0604020202020204" pitchFamily="34" charset="0"/>
              </a:rPr>
              <a:t>Deductible</a:t>
            </a:r>
          </a:p>
        </p:txBody>
      </p:sp>
      <p:graphicFrame>
        <p:nvGraphicFramePr>
          <p:cNvPr id="19" name="Table 18">
            <a:extLst>
              <a:ext uri="{FF2B5EF4-FFF2-40B4-BE49-F238E27FC236}">
                <a16:creationId xmlns:a16="http://schemas.microsoft.com/office/drawing/2014/main" id="{BBC15A2D-16E9-7388-8E27-673A9F32EA6D}"/>
              </a:ext>
            </a:extLst>
          </p:cNvPr>
          <p:cNvGraphicFramePr>
            <a:graphicFrameLocks noGrp="1"/>
          </p:cNvGraphicFramePr>
          <p:nvPr>
            <p:extLst>
              <p:ext uri="{D42A27DB-BD31-4B8C-83A1-F6EECF244321}">
                <p14:modId xmlns:p14="http://schemas.microsoft.com/office/powerpoint/2010/main" val="317520785"/>
              </p:ext>
            </p:extLst>
          </p:nvPr>
        </p:nvGraphicFramePr>
        <p:xfrm>
          <a:off x="7893908" y="4261765"/>
          <a:ext cx="1151529" cy="1371600"/>
        </p:xfrm>
        <a:graphic>
          <a:graphicData uri="http://schemas.openxmlformats.org/drawingml/2006/table">
            <a:tbl>
              <a:tblPr firstRow="1" bandRow="1">
                <a:tableStyleId>{5C22544A-7EE6-4342-B048-85BDC9FD1C3A}</a:tableStyleId>
              </a:tblPr>
              <a:tblGrid>
                <a:gridCol w="1151529">
                  <a:extLst>
                    <a:ext uri="{9D8B030D-6E8A-4147-A177-3AD203B41FA5}">
                      <a16:colId xmlns:a16="http://schemas.microsoft.com/office/drawing/2014/main" val="1460858261"/>
                    </a:ext>
                  </a:extLst>
                </a:gridCol>
              </a:tblGrid>
              <a:tr h="224324">
                <a:tc>
                  <a:txBody>
                    <a:bodyPr/>
                    <a:lstStyle/>
                    <a:p>
                      <a:pPr algn="ctr"/>
                      <a:r>
                        <a:rPr lang="en-US" sz="1200" b="0" dirty="0">
                          <a:solidFill>
                            <a:srgbClr val="002638"/>
                          </a:solidFill>
                          <a:latin typeface="Arial" panose="020B0604020202020204" pitchFamily="34" charset="0"/>
                          <a:cs typeface="Arial" panose="020B0604020202020204" pitchFamily="34" charset="0"/>
                        </a:rPr>
                        <a:t>Tier 1: $1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BDA373">
                        <a:alpha val="10026"/>
                      </a:srgbClr>
                    </a:solidFill>
                  </a:tcPr>
                </a:tc>
                <a:extLst>
                  <a:ext uri="{0D108BD9-81ED-4DB2-BD59-A6C34878D82A}">
                    <a16:rowId xmlns:a16="http://schemas.microsoft.com/office/drawing/2014/main" val="3468804469"/>
                  </a:ext>
                </a:extLst>
              </a:tr>
              <a:tr h="224324">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0" dirty="0">
                          <a:solidFill>
                            <a:srgbClr val="002638"/>
                          </a:solidFill>
                          <a:latin typeface="Arial" panose="020B0604020202020204" pitchFamily="34" charset="0"/>
                          <a:cs typeface="Arial" panose="020B0604020202020204" pitchFamily="34" charset="0"/>
                        </a:rPr>
                        <a:t>Tier 2: $5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BDA373">
                        <a:alpha val="20000"/>
                      </a:srgbClr>
                    </a:solidFill>
                  </a:tcPr>
                </a:tc>
                <a:extLst>
                  <a:ext uri="{0D108BD9-81ED-4DB2-BD59-A6C34878D82A}">
                    <a16:rowId xmlns:a16="http://schemas.microsoft.com/office/drawing/2014/main" val="2057178122"/>
                  </a:ext>
                </a:extLst>
              </a:tr>
              <a:tr h="224324">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0" dirty="0">
                          <a:solidFill>
                            <a:srgbClr val="002638"/>
                          </a:solidFill>
                          <a:latin typeface="Arial" panose="020B0604020202020204" pitchFamily="34" charset="0"/>
                          <a:cs typeface="Arial" panose="020B0604020202020204" pitchFamily="34" charset="0"/>
                        </a:rPr>
                        <a:t>Tier 3: 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DA373">
                        <a:alpha val="30343"/>
                      </a:srgbClr>
                    </a:solidFill>
                  </a:tcPr>
                </a:tc>
                <a:extLst>
                  <a:ext uri="{0D108BD9-81ED-4DB2-BD59-A6C34878D82A}">
                    <a16:rowId xmlns:a16="http://schemas.microsoft.com/office/drawing/2014/main" val="2017130487"/>
                  </a:ext>
                </a:extLst>
              </a:tr>
              <a:tr h="224324">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0" dirty="0">
                          <a:solidFill>
                            <a:srgbClr val="002638"/>
                          </a:solidFill>
                          <a:latin typeface="Arial" panose="020B0604020202020204" pitchFamily="34" charset="0"/>
                          <a:cs typeface="Arial" panose="020B0604020202020204" pitchFamily="34" charset="0"/>
                        </a:rPr>
                        <a:t>Tier 4: 26%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DA373">
                        <a:alpha val="40000"/>
                      </a:srgbClr>
                    </a:solidFill>
                  </a:tcPr>
                </a:tc>
                <a:extLst>
                  <a:ext uri="{0D108BD9-81ED-4DB2-BD59-A6C34878D82A}">
                    <a16:rowId xmlns:a16="http://schemas.microsoft.com/office/drawing/2014/main" val="636101169"/>
                  </a:ext>
                </a:extLst>
              </a:tr>
              <a:tr h="224324">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200" b="0" dirty="0">
                          <a:solidFill>
                            <a:srgbClr val="002638"/>
                          </a:solidFill>
                          <a:latin typeface="Arial" panose="020B0604020202020204" pitchFamily="34" charset="0"/>
                          <a:cs typeface="Arial" panose="020B0604020202020204" pitchFamily="34" charset="0"/>
                        </a:rPr>
                        <a:t>Tier 5: 31%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DA373">
                        <a:alpha val="50000"/>
                      </a:srgbClr>
                    </a:solidFill>
                  </a:tcPr>
                </a:tc>
                <a:extLst>
                  <a:ext uri="{0D108BD9-81ED-4DB2-BD59-A6C34878D82A}">
                    <a16:rowId xmlns:a16="http://schemas.microsoft.com/office/drawing/2014/main" val="4101586247"/>
                  </a:ext>
                </a:extLst>
              </a:tr>
            </a:tbl>
          </a:graphicData>
        </a:graphic>
      </p:graphicFrame>
      <p:sp>
        <p:nvSpPr>
          <p:cNvPr id="9" name="TextBox 8">
            <a:extLst>
              <a:ext uri="{FF2B5EF4-FFF2-40B4-BE49-F238E27FC236}">
                <a16:creationId xmlns:a16="http://schemas.microsoft.com/office/drawing/2014/main" id="{8E9B989C-D670-1936-D867-357C54BA7EE0}"/>
              </a:ext>
            </a:extLst>
          </p:cNvPr>
          <p:cNvSpPr txBox="1"/>
          <p:nvPr/>
        </p:nvSpPr>
        <p:spPr>
          <a:xfrm>
            <a:off x="912637" y="1280476"/>
            <a:ext cx="8220999" cy="215444"/>
          </a:xfrm>
          <a:prstGeom prst="rect">
            <a:avLst/>
          </a:prstGeom>
          <a:noFill/>
        </p:spPr>
        <p:txBody>
          <a:bodyPr wrap="square" lIns="0" tIns="0" rIns="0" bIns="0" rtlCol="0">
            <a:spAutoFit/>
          </a:bodyPr>
          <a:lstStyle/>
          <a:p>
            <a:pPr algn="l"/>
            <a:r>
              <a:rPr lang="en-US" sz="1400" b="1" dirty="0">
                <a:solidFill>
                  <a:srgbClr val="0085C9"/>
                </a:solidFill>
                <a:latin typeface="Arial" panose="020B0604020202020204" pitchFamily="34" charset="0"/>
                <a:cs typeface="Arial" panose="020B0604020202020204" pitchFamily="34" charset="0"/>
              </a:rPr>
              <a:t>PDP Plan Premiums</a:t>
            </a:r>
          </a:p>
        </p:txBody>
      </p:sp>
    </p:spTree>
    <p:extLst>
      <p:ext uri="{BB962C8B-B14F-4D97-AF65-F5344CB8AC3E}">
        <p14:creationId xmlns:p14="http://schemas.microsoft.com/office/powerpoint/2010/main" val="13512950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7FCEF0">
            <a:alpha val="25008"/>
          </a:srgbClr>
        </a:solidFill>
        <a:effectLst/>
      </p:bgPr>
    </p:bg>
    <p:spTree>
      <p:nvGrpSpPr>
        <p:cNvPr id="1" name="">
          <a:extLst>
            <a:ext uri="{FF2B5EF4-FFF2-40B4-BE49-F238E27FC236}">
              <a16:creationId xmlns:a16="http://schemas.microsoft.com/office/drawing/2014/main" id="{7057623B-253E-F6B0-F06C-103FC28F97F9}"/>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C6848CC1-0E0A-2C70-0E98-21700747000F}"/>
              </a:ext>
            </a:extLst>
          </p:cNvPr>
          <p:cNvSpPr txBox="1">
            <a:spLocks/>
          </p:cNvSpPr>
          <p:nvPr/>
        </p:nvSpPr>
        <p:spPr>
          <a:xfrm>
            <a:off x="907924" y="3780593"/>
            <a:ext cx="6977849" cy="755976"/>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5200" b="1" dirty="0">
                <a:solidFill>
                  <a:srgbClr val="002638"/>
                </a:solidFill>
                <a:latin typeface=""/>
                <a:cs typeface="Arial"/>
              </a:rPr>
              <a:t>Next </a:t>
            </a:r>
            <a:r>
              <a:rPr lang="en-US" sz="5200" b="1" dirty="0">
                <a:solidFill>
                  <a:srgbClr val="0085C9"/>
                </a:solidFill>
                <a:latin typeface=""/>
                <a:cs typeface="Arial"/>
              </a:rPr>
              <a:t>Steps</a:t>
            </a:r>
            <a:endParaRPr lang="en-US" sz="5200" dirty="0">
              <a:solidFill>
                <a:srgbClr val="0085C9"/>
              </a:solidFill>
              <a:latin typeface=""/>
            </a:endParaRPr>
          </a:p>
        </p:txBody>
      </p:sp>
      <p:sp>
        <p:nvSpPr>
          <p:cNvPr id="20" name="Slide Number Placeholder 42">
            <a:extLst>
              <a:ext uri="{FF2B5EF4-FFF2-40B4-BE49-F238E27FC236}">
                <a16:creationId xmlns:a16="http://schemas.microsoft.com/office/drawing/2014/main" id="{E6D0682D-106D-2AB0-F327-2AF0BA5BA5CA}"/>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45</a:t>
            </a:fld>
            <a:endParaRPr lang="en-US" sz="600" dirty="0">
              <a:solidFill>
                <a:schemeClr val="tx1"/>
              </a:solidFill>
              <a:latin typeface="Arial" panose="020B0604020202020204" pitchFamily="34" charset="0"/>
              <a:cs typeface="Arial" panose="020B0604020202020204" pitchFamily="34" charset="0"/>
            </a:endParaRPr>
          </a:p>
        </p:txBody>
      </p:sp>
      <p:sp>
        <p:nvSpPr>
          <p:cNvPr id="4" name="Chevron 3">
            <a:extLst>
              <a:ext uri="{FF2B5EF4-FFF2-40B4-BE49-F238E27FC236}">
                <a16:creationId xmlns:a16="http://schemas.microsoft.com/office/drawing/2014/main" id="{86BD2A33-2A8F-A785-6053-79F3748C6707}"/>
              </a:ext>
            </a:extLst>
          </p:cNvPr>
          <p:cNvSpPr/>
          <p:nvPr/>
        </p:nvSpPr>
        <p:spPr>
          <a:xfrm>
            <a:off x="6505197" y="-22274"/>
            <a:ext cx="5678075" cy="6931997"/>
          </a:xfrm>
          <a:prstGeom prst="chevron">
            <a:avLst>
              <a:gd name="adj" fmla="val 31570"/>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5" name="Picture 4">
            <a:extLst>
              <a:ext uri="{FF2B5EF4-FFF2-40B4-BE49-F238E27FC236}">
                <a16:creationId xmlns:a16="http://schemas.microsoft.com/office/drawing/2014/main" id="{C6B3CC8B-AD50-5D1F-4F4D-B8E6267862D5}"/>
              </a:ext>
            </a:extLst>
          </p:cNvPr>
          <p:cNvPicPr>
            <a:picLocks/>
          </p:cNvPicPr>
          <p:nvPr/>
        </p:nvPicPr>
        <p:blipFill>
          <a:blip r:embed="rId3" cstate="print">
            <a:extLst>
              <a:ext uri="{28A0092B-C50C-407E-A947-70E740481C1C}">
                <a14:useLocalDpi xmlns:a14="http://schemas.microsoft.com/office/drawing/2010/main" val="0"/>
              </a:ext>
            </a:extLst>
          </a:blip>
          <a:srcRect l="25545" t="7844" r="24742"/>
          <a:stretch>
            <a:fillRect/>
          </a:stretch>
        </p:blipFill>
        <p:spPr>
          <a:xfrm>
            <a:off x="6078555" y="-45720"/>
            <a:ext cx="5626637" cy="6949440"/>
          </a:xfrm>
          <a:prstGeom prst="chevron">
            <a:avLst>
              <a:gd name="adj" fmla="val 31125"/>
            </a:avLst>
          </a:prstGeom>
        </p:spPr>
      </p:pic>
      <p:sp>
        <p:nvSpPr>
          <p:cNvPr id="2" name="Shape 10">
            <a:extLst>
              <a:ext uri="{FF2B5EF4-FFF2-40B4-BE49-F238E27FC236}">
                <a16:creationId xmlns:a16="http://schemas.microsoft.com/office/drawing/2014/main" id="{4DDB2D94-15F4-07AB-30A6-E2E71BB76A46}"/>
              </a:ext>
            </a:extLst>
          </p:cNvPr>
          <p:cNvSpPr/>
          <p:nvPr/>
        </p:nvSpPr>
        <p:spPr>
          <a:xfrm>
            <a:off x="982378" y="3637494"/>
            <a:ext cx="457200" cy="51344"/>
          </a:xfrm>
          <a:prstGeom prst="roundRect">
            <a:avLst/>
          </a:prstGeom>
          <a:solidFill>
            <a:srgbClr val="C3A77A"/>
          </a:solidFill>
          <a:ln/>
        </p:spPr>
        <p:txBody>
          <a:bodyPr/>
          <a:lstStyle/>
          <a:p>
            <a:endParaRPr lang="en-US" sz="1867" dirty="0"/>
          </a:p>
        </p:txBody>
      </p:sp>
    </p:spTree>
    <p:extLst>
      <p:ext uri="{BB962C8B-B14F-4D97-AF65-F5344CB8AC3E}">
        <p14:creationId xmlns:p14="http://schemas.microsoft.com/office/powerpoint/2010/main" val="7182973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62012" y="1678069"/>
            <a:ext cx="4941030" cy="492268"/>
          </a:xfrm>
          <a:prstGeom prst="rect">
            <a:avLst/>
          </a:prstGeom>
          <a:noFill/>
        </p:spPr>
        <p:txBody>
          <a:bodyPr wrap="square" lIns="45720" tIns="18288" rIns="45720" bIns="18288">
            <a:noAutofit/>
          </a:bodyPr>
          <a:lstStyle/>
          <a:p>
            <a:pPr algn="l">
              <a:defRPr/>
            </a:pPr>
            <a:r>
              <a:rPr kumimoji="0" lang="en-US" sz="2000" b="1" i="0" u="none" strike="noStrike" kern="0" cap="none" spc="0" normalizeH="0" baseline="0" noProof="0" dirty="0">
                <a:ln>
                  <a:noFill/>
                </a:ln>
                <a:solidFill>
                  <a:srgbClr val="1882C5"/>
                </a:solidFill>
                <a:effectLst/>
                <a:uLnTx/>
                <a:uFillTx/>
                <a:latin typeface="Arial"/>
              </a:rPr>
              <a:t>Your Blue Cross</a:t>
            </a:r>
            <a:r>
              <a:rPr lang="en-US" sz="1800" b="1" dirty="0">
                <a:solidFill>
                  <a:srgbClr val="0085C9"/>
                </a:solidFill>
                <a:latin typeface="Arial" panose="020B0604020202020204" pitchFamily="34" charset="0"/>
                <a:cs typeface="Arial" panose="020B0604020202020204" pitchFamily="34" charset="0"/>
              </a:rPr>
              <a:t>–</a:t>
            </a:r>
            <a:r>
              <a:rPr kumimoji="0" lang="en-US" sz="2000" b="1" i="0" u="none" strike="noStrike" kern="0" cap="none" spc="0" normalizeH="0" baseline="0" noProof="0" dirty="0">
                <a:ln>
                  <a:noFill/>
                </a:ln>
                <a:solidFill>
                  <a:srgbClr val="1882C5"/>
                </a:solidFill>
                <a:effectLst/>
                <a:uLnTx/>
                <a:uFillTx/>
                <a:latin typeface="Arial"/>
              </a:rPr>
              <a:t>authorized independent agent can help you:</a:t>
            </a:r>
          </a:p>
        </p:txBody>
      </p:sp>
      <p:sp>
        <p:nvSpPr>
          <p:cNvPr id="7" name="TextBox 6"/>
          <p:cNvSpPr txBox="1"/>
          <p:nvPr/>
        </p:nvSpPr>
        <p:spPr>
          <a:xfrm>
            <a:off x="862011" y="2366700"/>
            <a:ext cx="5972310" cy="1417320"/>
          </a:xfrm>
          <a:prstGeom prst="rect">
            <a:avLst/>
          </a:prstGeom>
          <a:noFill/>
        </p:spPr>
        <p:txBody>
          <a:bodyPr wrap="square" lIns="45720" tIns="18288" rIns="45720" bIns="18288">
            <a:noAutofit/>
          </a:bodyPr>
          <a:lstStyle/>
          <a:p>
            <a:pPr marR="0" lvl="0" defTabSz="914400" eaLnBrk="1" fontAlgn="auto" latinLnBrk="0" hangingPunct="1">
              <a:lnSpc>
                <a:spcPct val="100000"/>
              </a:lnSpc>
              <a:spcBef>
                <a:spcPts val="0"/>
              </a:spcBef>
              <a:spcAft>
                <a:spcPts val="600"/>
              </a:spcAft>
              <a:buClrTx/>
              <a:buSzTx/>
              <a:tabLst/>
              <a:defRPr/>
            </a:pPr>
            <a:r>
              <a:rPr lang="en-US" sz="1600" dirty="0">
                <a:solidFill>
                  <a:srgbClr val="1882C5"/>
                </a:solidFill>
                <a:latin typeface="Arial"/>
              </a:rPr>
              <a:t>+ </a:t>
            </a:r>
            <a:r>
              <a:rPr kumimoji="0" lang="en-US" sz="1500" b="0" i="0" u="none" strike="noStrike" kern="0" cap="none" spc="0" normalizeH="0" baseline="0" noProof="0" dirty="0">
                <a:ln>
                  <a:noFill/>
                </a:ln>
                <a:solidFill>
                  <a:srgbClr val="202830"/>
                </a:solidFill>
                <a:effectLst/>
                <a:uLnTx/>
                <a:uFillTx/>
                <a:latin typeface="Arial"/>
              </a:rPr>
              <a:t>Confirm doctors, hospitals and pharmacies</a:t>
            </a:r>
          </a:p>
          <a:p>
            <a:pPr marR="0" lvl="0" defTabSz="914400" eaLnBrk="1" fontAlgn="auto" latinLnBrk="0" hangingPunct="1">
              <a:lnSpc>
                <a:spcPct val="100000"/>
              </a:lnSpc>
              <a:spcBef>
                <a:spcPts val="0"/>
              </a:spcBef>
              <a:spcAft>
                <a:spcPts val="600"/>
              </a:spcAft>
              <a:buClrTx/>
              <a:buSzTx/>
              <a:tabLst/>
              <a:defRPr/>
            </a:pPr>
            <a:r>
              <a:rPr lang="en-US" sz="1600" dirty="0">
                <a:solidFill>
                  <a:srgbClr val="1882C5"/>
                </a:solidFill>
                <a:latin typeface="Arial"/>
              </a:rPr>
              <a:t>+ </a:t>
            </a:r>
            <a:r>
              <a:rPr kumimoji="0" lang="en-US" sz="1500" b="0" i="0" u="none" strike="noStrike" kern="0" cap="none" spc="0" normalizeH="0" baseline="0" noProof="0" dirty="0">
                <a:ln>
                  <a:noFill/>
                </a:ln>
                <a:solidFill>
                  <a:srgbClr val="202830"/>
                </a:solidFill>
                <a:effectLst/>
                <a:uLnTx/>
                <a:uFillTx/>
                <a:latin typeface="Arial"/>
              </a:rPr>
              <a:t>Review prescription drugs and estimated costs</a:t>
            </a:r>
          </a:p>
          <a:p>
            <a:pPr marR="0" lvl="0" defTabSz="914400" eaLnBrk="1" fontAlgn="auto" latinLnBrk="0" hangingPunct="1">
              <a:lnSpc>
                <a:spcPct val="100000"/>
              </a:lnSpc>
              <a:spcBef>
                <a:spcPts val="0"/>
              </a:spcBef>
              <a:spcAft>
                <a:spcPts val="600"/>
              </a:spcAft>
              <a:buClrTx/>
              <a:buSzTx/>
              <a:tabLst/>
              <a:defRPr/>
            </a:pPr>
            <a:r>
              <a:rPr lang="en-US" sz="1600" dirty="0">
                <a:solidFill>
                  <a:srgbClr val="1882C5"/>
                </a:solidFill>
                <a:latin typeface="Arial"/>
              </a:rPr>
              <a:t>+ </a:t>
            </a:r>
            <a:r>
              <a:rPr kumimoji="0" lang="en-US" sz="1500" b="0" i="0" u="none" strike="noStrike" kern="0" cap="none" spc="0" normalizeH="0" baseline="0" noProof="0" dirty="0">
                <a:ln>
                  <a:noFill/>
                </a:ln>
                <a:solidFill>
                  <a:srgbClr val="202830"/>
                </a:solidFill>
                <a:effectLst/>
                <a:uLnTx/>
                <a:uFillTx/>
                <a:latin typeface="Arial"/>
              </a:rPr>
              <a:t>Compare monthly premium and expected out-of-pocket costs</a:t>
            </a:r>
          </a:p>
          <a:p>
            <a:pPr marR="0" lvl="0" defTabSz="914400" eaLnBrk="1" fontAlgn="auto" latinLnBrk="0" hangingPunct="1">
              <a:lnSpc>
                <a:spcPct val="100000"/>
              </a:lnSpc>
              <a:spcBef>
                <a:spcPts val="0"/>
              </a:spcBef>
              <a:spcAft>
                <a:spcPts val="600"/>
              </a:spcAft>
              <a:buClrTx/>
              <a:buSzTx/>
              <a:tabLst/>
              <a:defRPr/>
            </a:pPr>
            <a:r>
              <a:rPr lang="en-US" sz="1600" dirty="0">
                <a:solidFill>
                  <a:srgbClr val="1882C5"/>
                </a:solidFill>
                <a:latin typeface="Arial"/>
              </a:rPr>
              <a:t>+ </a:t>
            </a:r>
            <a:r>
              <a:rPr kumimoji="0" lang="en-US" sz="1500" b="0" i="0" u="none" strike="noStrike" kern="0" cap="none" spc="0" normalizeH="0" baseline="0" noProof="0" dirty="0">
                <a:ln>
                  <a:noFill/>
                </a:ln>
                <a:solidFill>
                  <a:srgbClr val="202830"/>
                </a:solidFill>
                <a:effectLst/>
                <a:uLnTx/>
                <a:uFillTx/>
                <a:latin typeface="Arial"/>
              </a:rPr>
              <a:t>Complete enrollment when you are ready</a:t>
            </a:r>
          </a:p>
        </p:txBody>
      </p:sp>
      <p:sp>
        <p:nvSpPr>
          <p:cNvPr id="9" name="TextBox 8"/>
          <p:cNvSpPr txBox="1"/>
          <p:nvPr/>
        </p:nvSpPr>
        <p:spPr>
          <a:xfrm>
            <a:off x="862011" y="3795509"/>
            <a:ext cx="2651760" cy="256032"/>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700" b="1" i="0" u="none" strike="noStrike" kern="0" cap="none" spc="0" normalizeH="0" baseline="0" noProof="0" dirty="0">
                <a:ln>
                  <a:noFill/>
                </a:ln>
                <a:solidFill>
                  <a:srgbClr val="1882C5"/>
                </a:solidFill>
                <a:effectLst/>
                <a:uLnTx/>
                <a:uFillTx/>
                <a:latin typeface="Arial"/>
              </a:rPr>
              <a:t>Agent contact</a:t>
            </a:r>
          </a:p>
        </p:txBody>
      </p:sp>
      <p:sp>
        <p:nvSpPr>
          <p:cNvPr id="10" name="TextBox 9"/>
          <p:cNvSpPr txBox="1"/>
          <p:nvPr/>
        </p:nvSpPr>
        <p:spPr>
          <a:xfrm>
            <a:off x="1542625" y="4204991"/>
            <a:ext cx="2651760" cy="502390"/>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1450" b="1" i="0" u="none" strike="noStrike" kern="0" cap="none" spc="0" normalizeH="0" baseline="0" noProof="0" dirty="0">
                <a:ln>
                  <a:noFill/>
                </a:ln>
                <a:solidFill>
                  <a:srgbClr val="EE5582"/>
                </a:solidFill>
                <a:effectLst/>
                <a:uLnTx/>
                <a:uFillTx/>
                <a:latin typeface="Arial"/>
              </a:rPr>
              <a:t>&lt;Name / phone / email</a:t>
            </a:r>
          </a:p>
          <a:p>
            <a:pPr marL="0" marR="0" lvl="0" indent="0" algn="l" defTabSz="914400" eaLnBrk="1" fontAlgn="auto" latinLnBrk="0" hangingPunct="1">
              <a:lnSpc>
                <a:spcPct val="100000"/>
              </a:lnSpc>
              <a:spcBef>
                <a:spcPts val="0"/>
              </a:spcBef>
              <a:spcAft>
                <a:spcPts val="0"/>
              </a:spcAft>
              <a:buClrTx/>
              <a:buSzTx/>
              <a:buFontTx/>
              <a:buNone/>
              <a:tabLst/>
              <a:defRPr/>
            </a:pPr>
            <a:r>
              <a:rPr kumimoji="0" lang="en-US" sz="1450" i="0" u="none" strike="noStrike" kern="0" cap="none" spc="0" normalizeH="0" baseline="0" noProof="0" dirty="0">
                <a:ln>
                  <a:noFill/>
                </a:ln>
                <a:solidFill>
                  <a:srgbClr val="EE5582"/>
                </a:solidFill>
                <a:effectLst/>
                <a:uLnTx/>
                <a:uFillTx/>
                <a:latin typeface="Arial"/>
              </a:rPr>
              <a:t>(add before presenting)&gt;</a:t>
            </a:r>
          </a:p>
        </p:txBody>
      </p:sp>
      <p:sp>
        <p:nvSpPr>
          <p:cNvPr id="15" name="Shape 5">
            <a:extLst>
              <a:ext uri="{FF2B5EF4-FFF2-40B4-BE49-F238E27FC236}">
                <a16:creationId xmlns:a16="http://schemas.microsoft.com/office/drawing/2014/main" id="{237163AC-B577-5CF6-A1CC-D08717481CEF}"/>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6" name="Text 8">
            <a:extLst>
              <a:ext uri="{FF2B5EF4-FFF2-40B4-BE49-F238E27FC236}">
                <a16:creationId xmlns:a16="http://schemas.microsoft.com/office/drawing/2014/main" id="{F45EB948-87C2-927C-2242-36ADD0B1D203}"/>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7" name="Slide Number Placeholder 42">
            <a:extLst>
              <a:ext uri="{FF2B5EF4-FFF2-40B4-BE49-F238E27FC236}">
                <a16:creationId xmlns:a16="http://schemas.microsoft.com/office/drawing/2014/main" id="{57932A0C-1BC6-3B64-1C72-C5A695374EB9}"/>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46</a:t>
            </a:fld>
            <a:endParaRPr lang="en-US" sz="600" dirty="0">
              <a:solidFill>
                <a:schemeClr val="tx1"/>
              </a:solidFill>
              <a:latin typeface="Arial" panose="020B0604020202020204" pitchFamily="34" charset="0"/>
              <a:cs typeface="Arial" panose="020B0604020202020204" pitchFamily="34" charset="0"/>
            </a:endParaRPr>
          </a:p>
        </p:txBody>
      </p:sp>
      <p:sp>
        <p:nvSpPr>
          <p:cNvPr id="18" name="Shape 5">
            <a:extLst>
              <a:ext uri="{FF2B5EF4-FFF2-40B4-BE49-F238E27FC236}">
                <a16:creationId xmlns:a16="http://schemas.microsoft.com/office/drawing/2014/main" id="{E578D4FE-7246-CE38-B65F-96768826FC33}"/>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9" name="Text 8">
            <a:extLst>
              <a:ext uri="{FF2B5EF4-FFF2-40B4-BE49-F238E27FC236}">
                <a16:creationId xmlns:a16="http://schemas.microsoft.com/office/drawing/2014/main" id="{E89F2A55-FF4C-ABFD-EA3D-61A3B80F72C8}"/>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0" name="TextBox 19">
            <a:extLst>
              <a:ext uri="{FF2B5EF4-FFF2-40B4-BE49-F238E27FC236}">
                <a16:creationId xmlns:a16="http://schemas.microsoft.com/office/drawing/2014/main" id="{05BE9F4D-156F-3C1E-F4C0-F24F03C384E6}"/>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13" name="TextBox 12">
            <a:extLst>
              <a:ext uri="{FF2B5EF4-FFF2-40B4-BE49-F238E27FC236}">
                <a16:creationId xmlns:a16="http://schemas.microsoft.com/office/drawing/2014/main" id="{F14B968E-7DC3-DFD4-C581-30799E352239}"/>
              </a:ext>
            </a:extLst>
          </p:cNvPr>
          <p:cNvSpPr txBox="1"/>
          <p:nvPr/>
        </p:nvSpPr>
        <p:spPr>
          <a:xfrm>
            <a:off x="862011" y="887524"/>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Ready to </a:t>
            </a:r>
            <a:r>
              <a:rPr lang="en-US" sz="2800" b="1" dirty="0">
                <a:solidFill>
                  <a:srgbClr val="0085C9"/>
                </a:solidFill>
                <a:latin typeface="Arial"/>
              </a:rPr>
              <a:t>enroll?</a:t>
            </a:r>
          </a:p>
        </p:txBody>
      </p:sp>
      <p:sp>
        <p:nvSpPr>
          <p:cNvPr id="21" name="Rectangle 20">
            <a:extLst>
              <a:ext uri="{FF2B5EF4-FFF2-40B4-BE49-F238E27FC236}">
                <a16:creationId xmlns:a16="http://schemas.microsoft.com/office/drawing/2014/main" id="{E93573DB-BC6A-0418-2BDC-BD10CBDCA0C5}"/>
              </a:ext>
            </a:extLst>
          </p:cNvPr>
          <p:cNvSpPr/>
          <p:nvPr/>
        </p:nvSpPr>
        <p:spPr>
          <a:xfrm>
            <a:off x="-21266" y="5228122"/>
            <a:ext cx="12213265" cy="940863"/>
          </a:xfrm>
          <a:prstGeom prst="rect">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21">
            <a:extLst>
              <a:ext uri="{FF2B5EF4-FFF2-40B4-BE49-F238E27FC236}">
                <a16:creationId xmlns:a16="http://schemas.microsoft.com/office/drawing/2014/main" id="{F6B8FA7F-69A9-E5C6-E4FE-C3A63FEC1199}"/>
              </a:ext>
            </a:extLst>
          </p:cNvPr>
          <p:cNvSpPr txBox="1"/>
          <p:nvPr/>
        </p:nvSpPr>
        <p:spPr>
          <a:xfrm>
            <a:off x="1386681" y="5444839"/>
            <a:ext cx="9464040" cy="227645"/>
          </a:xfrm>
          <a:prstGeom prst="rect">
            <a:avLst/>
          </a:prstGeom>
          <a:noFill/>
        </p:spPr>
        <p:txBody>
          <a:bodyPr wrap="square" lIns="45720" tIns="18288" rIns="45720" bIns="18288" anchor="t">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normalizeH="0" baseline="0" noProof="0" dirty="0">
                <a:ln>
                  <a:noFill/>
                </a:ln>
                <a:solidFill>
                  <a:schemeClr val="bg1"/>
                </a:solidFill>
                <a:effectLst/>
                <a:uLnTx/>
                <a:uFillTx/>
                <a:latin typeface="Arial"/>
              </a:rPr>
              <a:t>Bring your doctor list, prescriptions and preferred pharmacy to the next conversation.</a:t>
            </a:r>
          </a:p>
          <a:p>
            <a:pPr marL="0" marR="0" lvl="0" indent="0" algn="ctr" defTabSz="914400" eaLnBrk="1" fontAlgn="auto" latinLnBrk="0" hangingPunct="1">
              <a:lnSpc>
                <a:spcPct val="100000"/>
              </a:lnSpc>
              <a:spcBef>
                <a:spcPts val="0"/>
              </a:spcBef>
              <a:spcAft>
                <a:spcPts val="0"/>
              </a:spcAft>
              <a:buClrTx/>
              <a:buSzTx/>
              <a:buFontTx/>
              <a:buNone/>
              <a:tabLst/>
              <a:defRPr/>
            </a:pPr>
            <a:r>
              <a:rPr lang="en-US" sz="1600" b="1" dirty="0">
                <a:solidFill>
                  <a:schemeClr val="bg1"/>
                </a:solidFill>
                <a:latin typeface="Arial"/>
              </a:rPr>
              <a:t>Your healthcare needs can change over time. Your agent can help you now and in the future.</a:t>
            </a:r>
            <a:endParaRPr kumimoji="0" lang="en-US" sz="1600" b="1" i="0" u="none" strike="noStrike" kern="0" cap="none" normalizeH="0" baseline="0" noProof="0" dirty="0">
              <a:ln>
                <a:noFill/>
              </a:ln>
              <a:solidFill>
                <a:schemeClr val="bg1"/>
              </a:solidFill>
              <a:effectLst/>
              <a:uLnTx/>
              <a:uFillTx/>
              <a:latin typeface="Arial"/>
            </a:endParaRPr>
          </a:p>
        </p:txBody>
      </p:sp>
      <p:sp>
        <p:nvSpPr>
          <p:cNvPr id="23" name="Shape 0">
            <a:extLst>
              <a:ext uri="{FF2B5EF4-FFF2-40B4-BE49-F238E27FC236}">
                <a16:creationId xmlns:a16="http://schemas.microsoft.com/office/drawing/2014/main" id="{29DC0B10-55FA-057F-8403-CC388F269361}"/>
              </a:ext>
            </a:extLst>
          </p:cNvPr>
          <p:cNvSpPr/>
          <p:nvPr/>
        </p:nvSpPr>
        <p:spPr>
          <a:xfrm>
            <a:off x="906260" y="1531524"/>
            <a:ext cx="457200" cy="38100"/>
          </a:xfrm>
          <a:prstGeom prst="roundRect">
            <a:avLst/>
          </a:prstGeom>
          <a:solidFill>
            <a:srgbClr val="7FCEF0"/>
          </a:solidFill>
          <a:ln/>
        </p:spPr>
        <p:txBody>
          <a:bodyPr/>
          <a:lstStyle/>
          <a:p>
            <a:endParaRPr lang="en-US" sz="1867" dirty="0"/>
          </a:p>
        </p:txBody>
      </p:sp>
      <p:pic>
        <p:nvPicPr>
          <p:cNvPr id="26" name="Picture 25">
            <a:extLst>
              <a:ext uri="{FF2B5EF4-FFF2-40B4-BE49-F238E27FC236}">
                <a16:creationId xmlns:a16="http://schemas.microsoft.com/office/drawing/2014/main" id="{27402C94-79F3-542F-D651-A4F85411613F}"/>
              </a:ext>
            </a:extLst>
          </p:cNvPr>
          <p:cNvPicPr>
            <a:picLocks noChangeAspect="1"/>
          </p:cNvPicPr>
          <p:nvPr/>
        </p:nvPicPr>
        <p:blipFill>
          <a:blip r:embed="rId3" cstate="print">
            <a:extLst>
              <a:ext uri="{28A0092B-C50C-407E-A947-70E740481C1C}">
                <a14:useLocalDpi xmlns:a14="http://schemas.microsoft.com/office/drawing/2010/main" val="0"/>
              </a:ext>
            </a:extLst>
          </a:blip>
          <a:srcRect l="14915" t="3157" r="5576" b="7744"/>
          <a:stretch>
            <a:fillRect/>
          </a:stretch>
        </p:blipFill>
        <p:spPr>
          <a:xfrm>
            <a:off x="862012" y="4169025"/>
            <a:ext cx="531762" cy="540856"/>
          </a:xfrm>
          <a:prstGeom prst="rect">
            <a:avLst/>
          </a:prstGeom>
        </p:spPr>
      </p:pic>
      <p:pic>
        <p:nvPicPr>
          <p:cNvPr id="28" name="Picture 27">
            <a:extLst>
              <a:ext uri="{FF2B5EF4-FFF2-40B4-BE49-F238E27FC236}">
                <a16:creationId xmlns:a16="http://schemas.microsoft.com/office/drawing/2014/main" id="{E8A4F283-8A71-BC57-8C92-E96B8DDDB8EF}"/>
              </a:ext>
            </a:extLst>
          </p:cNvPr>
          <p:cNvPicPr>
            <a:picLocks noChangeAspect="1"/>
          </p:cNvPicPr>
          <p:nvPr/>
        </p:nvPicPr>
        <p:blipFill>
          <a:blip r:embed="rId4" cstate="print">
            <a:extLst>
              <a:ext uri="{28A0092B-C50C-407E-A947-70E740481C1C}">
                <a14:useLocalDpi xmlns:a14="http://schemas.microsoft.com/office/drawing/2010/main" val="0"/>
              </a:ext>
            </a:extLst>
          </a:blip>
          <a:srcRect l="17292" r="23023" b="4974"/>
          <a:stretch>
            <a:fillRect/>
          </a:stretch>
        </p:blipFill>
        <p:spPr>
          <a:xfrm>
            <a:off x="7329198" y="678550"/>
            <a:ext cx="4103850" cy="4181618"/>
          </a:xfrm>
          <a:prstGeom prst="roundRect">
            <a:avLst>
              <a:gd name="adj" fmla="val 8320"/>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bg>
      <p:bgPr>
        <a:solidFill>
          <a:srgbClr val="7FCEF0">
            <a:alpha val="25000"/>
          </a:srgbClr>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1C162BC-7DCE-E3E0-4ABE-F398EFD6C0CB}"/>
              </a:ext>
            </a:extLst>
          </p:cNvPr>
          <p:cNvSpPr txBox="1">
            <a:spLocks/>
          </p:cNvSpPr>
          <p:nvPr/>
        </p:nvSpPr>
        <p:spPr>
          <a:xfrm>
            <a:off x="907923" y="3780592"/>
            <a:ext cx="6977849" cy="755976"/>
          </a:xfrm>
          <a:prstGeom prst="rect">
            <a:avLst/>
          </a:prstGeom>
        </p:spPr>
        <p:txBody>
          <a:bodyPr/>
          <a:lstStyle>
            <a:lvl1pPr algn="l" rtl="0" eaLnBrk="0" fontAlgn="base" hangingPunct="0">
              <a:lnSpc>
                <a:spcPct val="90000"/>
              </a:lnSpc>
              <a:spcBef>
                <a:spcPct val="0"/>
              </a:spcBef>
              <a:spcAft>
                <a:spcPct val="0"/>
              </a:spcAft>
              <a:defRPr sz="2800" kern="1200">
                <a:solidFill>
                  <a:srgbClr val="0070C0"/>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2pPr>
            <a:lvl3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3pPr>
            <a:lvl4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4pPr>
            <a:lvl5pPr algn="l" rtl="0" eaLnBrk="0" fontAlgn="base" hangingPunct="0">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5pPr>
            <a:lvl6pPr marL="4572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6pPr>
            <a:lvl7pPr marL="9144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7pPr>
            <a:lvl8pPr marL="13716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8pPr>
            <a:lvl9pPr marL="1828800" algn="l" rtl="0" fontAlgn="base">
              <a:lnSpc>
                <a:spcPct val="90000"/>
              </a:lnSpc>
              <a:spcBef>
                <a:spcPct val="0"/>
              </a:spcBef>
              <a:spcAft>
                <a:spcPct val="0"/>
              </a:spcAft>
              <a:defRPr sz="2800">
                <a:solidFill>
                  <a:srgbClr val="0070C0"/>
                </a:solidFill>
                <a:latin typeface="Arial" panose="020B0604020202020204" pitchFamily="34" charset="0"/>
                <a:cs typeface="Arial" panose="020B0604020202020204" pitchFamily="34" charset="0"/>
              </a:defRPr>
            </a:lvl9pPr>
          </a:lstStyle>
          <a:p>
            <a:pPr defTabSz="914400"/>
            <a:r>
              <a:rPr lang="en-US" sz="5200" b="1" dirty="0">
                <a:solidFill>
                  <a:srgbClr val="002638"/>
                </a:solidFill>
                <a:latin typeface=""/>
                <a:cs typeface="Arial"/>
              </a:rPr>
              <a:t>Appendix</a:t>
            </a:r>
            <a:endParaRPr lang="en-US" sz="5200" dirty="0">
              <a:solidFill>
                <a:srgbClr val="002638"/>
              </a:solidFill>
              <a:latin typeface=""/>
            </a:endParaRPr>
          </a:p>
        </p:txBody>
      </p:sp>
      <p:sp>
        <p:nvSpPr>
          <p:cNvPr id="8" name="Slide Number Placeholder 42">
            <a:extLst>
              <a:ext uri="{FF2B5EF4-FFF2-40B4-BE49-F238E27FC236}">
                <a16:creationId xmlns:a16="http://schemas.microsoft.com/office/drawing/2014/main" id="{B7659E49-0AAE-EA69-D979-36BCFC04A486}"/>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47</a:t>
            </a:fld>
            <a:endParaRPr lang="en-US" sz="600" dirty="0">
              <a:solidFill>
                <a:schemeClr val="tx1"/>
              </a:solidFill>
              <a:latin typeface="Arial" panose="020B0604020202020204" pitchFamily="34" charset="0"/>
              <a:cs typeface="Arial" panose="020B0604020202020204" pitchFamily="34" charset="0"/>
            </a:endParaRPr>
          </a:p>
        </p:txBody>
      </p:sp>
      <p:sp>
        <p:nvSpPr>
          <p:cNvPr id="2" name="Chevron 1">
            <a:extLst>
              <a:ext uri="{FF2B5EF4-FFF2-40B4-BE49-F238E27FC236}">
                <a16:creationId xmlns:a16="http://schemas.microsoft.com/office/drawing/2014/main" id="{62105F50-2CD2-3706-1ABF-3A859224487F}"/>
              </a:ext>
            </a:extLst>
          </p:cNvPr>
          <p:cNvSpPr/>
          <p:nvPr/>
        </p:nvSpPr>
        <p:spPr>
          <a:xfrm>
            <a:off x="6505197" y="-22274"/>
            <a:ext cx="5678075" cy="6931997"/>
          </a:xfrm>
          <a:prstGeom prst="chevron">
            <a:avLst>
              <a:gd name="adj" fmla="val 31570"/>
            </a:avLst>
          </a:prstGeom>
          <a:solidFill>
            <a:srgbClr val="7ECF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3" name="Picture 2">
            <a:extLst>
              <a:ext uri="{FF2B5EF4-FFF2-40B4-BE49-F238E27FC236}">
                <a16:creationId xmlns:a16="http://schemas.microsoft.com/office/drawing/2014/main" id="{CFA211AC-8CB5-E0B0-4122-AA1C7EA9F567}"/>
              </a:ext>
            </a:extLst>
          </p:cNvPr>
          <p:cNvPicPr>
            <a:picLocks/>
          </p:cNvPicPr>
          <p:nvPr/>
        </p:nvPicPr>
        <p:blipFill>
          <a:blip r:embed="rId3" cstate="print">
            <a:extLst>
              <a:ext uri="{28A0092B-C50C-407E-A947-70E740481C1C}">
                <a14:useLocalDpi xmlns:a14="http://schemas.microsoft.com/office/drawing/2010/main" val="0"/>
              </a:ext>
            </a:extLst>
          </a:blip>
          <a:srcRect l="41966" t="1094" r="73" b="84"/>
          <a:stretch>
            <a:fillRect/>
          </a:stretch>
        </p:blipFill>
        <p:spPr>
          <a:xfrm>
            <a:off x="6078555" y="-45720"/>
            <a:ext cx="5626637" cy="6949440"/>
          </a:xfrm>
          <a:prstGeom prst="chevron">
            <a:avLst>
              <a:gd name="adj" fmla="val 31125"/>
            </a:avLst>
          </a:prstGeom>
        </p:spPr>
      </p:pic>
      <p:sp>
        <p:nvSpPr>
          <p:cNvPr id="5" name="Shape 10">
            <a:extLst>
              <a:ext uri="{FF2B5EF4-FFF2-40B4-BE49-F238E27FC236}">
                <a16:creationId xmlns:a16="http://schemas.microsoft.com/office/drawing/2014/main" id="{4CD3B131-6968-5494-87E2-39320516A086}"/>
              </a:ext>
            </a:extLst>
          </p:cNvPr>
          <p:cNvSpPr/>
          <p:nvPr/>
        </p:nvSpPr>
        <p:spPr>
          <a:xfrm>
            <a:off x="982378" y="3637494"/>
            <a:ext cx="457200" cy="51344"/>
          </a:xfrm>
          <a:prstGeom prst="roundRect">
            <a:avLst/>
          </a:prstGeom>
          <a:solidFill>
            <a:srgbClr val="C3A77A"/>
          </a:solidFill>
          <a:ln/>
        </p:spPr>
        <p:txBody>
          <a:bodyPr/>
          <a:lstStyle/>
          <a:p>
            <a:endParaRPr lang="en-US" sz="1867"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420624" y="3383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24" name="TextBox 23"/>
          <p:cNvSpPr txBox="1"/>
          <p:nvPr/>
        </p:nvSpPr>
        <p:spPr>
          <a:xfrm>
            <a:off x="728472" y="6088914"/>
            <a:ext cx="7132320" cy="25603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sz="700" b="0" i="0" u="none" strike="noStrike" kern="0" cap="none" spc="0" normalizeH="0" baseline="0" noProof="0" dirty="0">
                <a:ln>
                  <a:noFill/>
                </a:ln>
                <a:solidFill>
                  <a:srgbClr val="5C6870"/>
                </a:solidFill>
                <a:effectLst/>
                <a:uLnTx/>
                <a:uFillTx/>
                <a:latin typeface="Arial"/>
              </a:rPr>
              <a:t>Source: 2026 Medicare Plus Blue PPO Summary of Benefits; plan eligibility and benefits vary.</a:t>
            </a:r>
          </a:p>
        </p:txBody>
      </p:sp>
      <p:sp>
        <p:nvSpPr>
          <p:cNvPr id="28" name="Shape 5">
            <a:extLst>
              <a:ext uri="{FF2B5EF4-FFF2-40B4-BE49-F238E27FC236}">
                <a16:creationId xmlns:a16="http://schemas.microsoft.com/office/drawing/2014/main" id="{EE901602-A635-C12C-4568-1B810A16A368}"/>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29" name="Text 8">
            <a:extLst>
              <a:ext uri="{FF2B5EF4-FFF2-40B4-BE49-F238E27FC236}">
                <a16:creationId xmlns:a16="http://schemas.microsoft.com/office/drawing/2014/main" id="{FA578AEF-9A07-170B-9477-CF11DFD50EAB}"/>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30" name="Slide Number Placeholder 42">
            <a:extLst>
              <a:ext uri="{FF2B5EF4-FFF2-40B4-BE49-F238E27FC236}">
                <a16:creationId xmlns:a16="http://schemas.microsoft.com/office/drawing/2014/main" id="{D372688A-ED41-0BBD-23EA-2AB3DB452DF4}"/>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48</a:t>
            </a:fld>
            <a:endParaRPr lang="en-US" sz="600" dirty="0">
              <a:solidFill>
                <a:schemeClr val="tx1"/>
              </a:solidFill>
              <a:latin typeface="Arial" panose="020B0604020202020204" pitchFamily="34" charset="0"/>
              <a:cs typeface="Arial" panose="020B0604020202020204" pitchFamily="34" charset="0"/>
            </a:endParaRPr>
          </a:p>
        </p:txBody>
      </p:sp>
      <p:sp>
        <p:nvSpPr>
          <p:cNvPr id="31" name="Shape 5">
            <a:extLst>
              <a:ext uri="{FF2B5EF4-FFF2-40B4-BE49-F238E27FC236}">
                <a16:creationId xmlns:a16="http://schemas.microsoft.com/office/drawing/2014/main" id="{0216F237-D375-EB0D-6A80-D7D31FD32777}"/>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32" name="Text 8">
            <a:extLst>
              <a:ext uri="{FF2B5EF4-FFF2-40B4-BE49-F238E27FC236}">
                <a16:creationId xmlns:a16="http://schemas.microsoft.com/office/drawing/2014/main" id="{E33D2FD8-E26C-E8E9-7F88-D5F1782F4E0C}"/>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33" name="TextBox 32">
            <a:extLst>
              <a:ext uri="{FF2B5EF4-FFF2-40B4-BE49-F238E27FC236}">
                <a16:creationId xmlns:a16="http://schemas.microsoft.com/office/drawing/2014/main" id="{D63AF0BC-4D5C-34E3-08AC-46830C89EB57}"/>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 name="TextBox 2">
            <a:extLst>
              <a:ext uri="{FF2B5EF4-FFF2-40B4-BE49-F238E27FC236}">
                <a16:creationId xmlns:a16="http://schemas.microsoft.com/office/drawing/2014/main" id="{041F5259-933C-5201-4A4B-A96726F4C7DD}"/>
              </a:ext>
            </a:extLst>
          </p:cNvPr>
          <p:cNvSpPr txBox="1"/>
          <p:nvPr/>
        </p:nvSpPr>
        <p:spPr>
          <a:xfrm>
            <a:off x="855382"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Optional Supplemental Dental + Vision</a:t>
            </a:r>
          </a:p>
        </p:txBody>
      </p:sp>
      <p:sp>
        <p:nvSpPr>
          <p:cNvPr id="25" name="TextBox 24">
            <a:extLst>
              <a:ext uri="{FF2B5EF4-FFF2-40B4-BE49-F238E27FC236}">
                <a16:creationId xmlns:a16="http://schemas.microsoft.com/office/drawing/2014/main" id="{6F127805-1008-386E-70B6-27DEA3A3C3DB}"/>
              </a:ext>
            </a:extLst>
          </p:cNvPr>
          <p:cNvSpPr txBox="1"/>
          <p:nvPr/>
        </p:nvSpPr>
        <p:spPr>
          <a:xfrm>
            <a:off x="855382" y="1211924"/>
            <a:ext cx="9535208" cy="394055"/>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500" dirty="0">
                <a:solidFill>
                  <a:srgbClr val="202830"/>
                </a:solidFill>
                <a:latin typeface="Arial"/>
              </a:rPr>
              <a:t>An add-on package — not base plan premium — for Medicare Advantage PPO members</a:t>
            </a:r>
          </a:p>
        </p:txBody>
      </p:sp>
      <p:sp>
        <p:nvSpPr>
          <p:cNvPr id="26" name="Rectangle 25">
            <a:extLst>
              <a:ext uri="{FF2B5EF4-FFF2-40B4-BE49-F238E27FC236}">
                <a16:creationId xmlns:a16="http://schemas.microsoft.com/office/drawing/2014/main" id="{D6D1D5F9-43DF-EE59-F05F-3E03ED78EDEF}"/>
              </a:ext>
            </a:extLst>
          </p:cNvPr>
          <p:cNvSpPr/>
          <p:nvPr/>
        </p:nvSpPr>
        <p:spPr>
          <a:xfrm>
            <a:off x="20782" y="4926177"/>
            <a:ext cx="12192000" cy="624695"/>
          </a:xfrm>
          <a:prstGeom prst="rect">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a:extLst>
              <a:ext uri="{FF2B5EF4-FFF2-40B4-BE49-F238E27FC236}">
                <a16:creationId xmlns:a16="http://schemas.microsoft.com/office/drawing/2014/main" id="{0244EB56-028B-DE21-DF54-A091D4033743}"/>
              </a:ext>
            </a:extLst>
          </p:cNvPr>
          <p:cNvSpPr txBox="1"/>
          <p:nvPr/>
        </p:nvSpPr>
        <p:spPr>
          <a:xfrm>
            <a:off x="887558" y="5111397"/>
            <a:ext cx="11832897" cy="45719"/>
          </a:xfrm>
          <a:prstGeom prst="rect">
            <a:avLst/>
          </a:prstGeom>
          <a:noFill/>
        </p:spPr>
        <p:txBody>
          <a:bodyPr wrap="square" lIns="45720" tIns="18288" rIns="45720" bIns="18288">
            <a:noAutofit/>
          </a:bodyPr>
          <a:lstStyle/>
          <a:p>
            <a:pPr algn="l">
              <a:defRPr/>
            </a:pPr>
            <a:r>
              <a:rPr lang="en-US" sz="1250" b="1" dirty="0">
                <a:solidFill>
                  <a:schemeClr val="bg1"/>
                </a:solidFill>
                <a:latin typeface="Arial"/>
              </a:rPr>
              <a:t>Good to know: </a:t>
            </a:r>
            <a:r>
              <a:rPr lang="en-US" sz="1250" dirty="0">
                <a:solidFill>
                  <a:schemeClr val="bg1"/>
                </a:solidFill>
                <a:latin typeface="Arial"/>
              </a:rPr>
              <a:t>This premium is in addition to your base plan premium, and these benefits add to any dental and vision coverage already built into your plan.</a:t>
            </a:r>
          </a:p>
        </p:txBody>
      </p:sp>
      <p:sp>
        <p:nvSpPr>
          <p:cNvPr id="34" name="Rectangle 33">
            <a:extLst>
              <a:ext uri="{FF2B5EF4-FFF2-40B4-BE49-F238E27FC236}">
                <a16:creationId xmlns:a16="http://schemas.microsoft.com/office/drawing/2014/main" id="{A19ADDC6-10AD-058D-BFDC-C495C794E2D9}"/>
              </a:ext>
            </a:extLst>
          </p:cNvPr>
          <p:cNvSpPr/>
          <p:nvPr/>
        </p:nvSpPr>
        <p:spPr>
          <a:xfrm>
            <a:off x="-8388" y="4926177"/>
            <a:ext cx="302003" cy="624695"/>
          </a:xfrm>
          <a:prstGeom prst="rect">
            <a:avLst/>
          </a:prstGeom>
          <a:solidFill>
            <a:srgbClr val="7FCE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5" name="TextBox 34">
            <a:extLst>
              <a:ext uri="{FF2B5EF4-FFF2-40B4-BE49-F238E27FC236}">
                <a16:creationId xmlns:a16="http://schemas.microsoft.com/office/drawing/2014/main" id="{FAE22307-2639-630D-64F5-3A5421903691}"/>
              </a:ext>
            </a:extLst>
          </p:cNvPr>
          <p:cNvSpPr txBox="1"/>
          <p:nvPr/>
        </p:nvSpPr>
        <p:spPr>
          <a:xfrm>
            <a:off x="855382" y="2769542"/>
            <a:ext cx="3081528"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$27.10</a:t>
            </a:r>
          </a:p>
        </p:txBody>
      </p:sp>
      <p:sp>
        <p:nvSpPr>
          <p:cNvPr id="36" name="TextBox 35">
            <a:extLst>
              <a:ext uri="{FF2B5EF4-FFF2-40B4-BE49-F238E27FC236}">
                <a16:creationId xmlns:a16="http://schemas.microsoft.com/office/drawing/2014/main" id="{23725CAB-317D-50AB-C626-D629411E8746}"/>
              </a:ext>
            </a:extLst>
          </p:cNvPr>
          <p:cNvSpPr txBox="1"/>
          <p:nvPr/>
        </p:nvSpPr>
        <p:spPr>
          <a:xfrm>
            <a:off x="855382" y="3522395"/>
            <a:ext cx="2969611" cy="369896"/>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b="1" dirty="0">
                <a:solidFill>
                  <a:srgbClr val="002638"/>
                </a:solidFill>
                <a:latin typeface="Arial"/>
              </a:rPr>
              <a:t>a</a:t>
            </a:r>
            <a:r>
              <a:rPr kumimoji="0" lang="en-US" sz="1600" b="1" i="0" u="none" strike="noStrike" kern="0" cap="none" spc="0" normalizeH="0" baseline="0" noProof="0" dirty="0">
                <a:ln>
                  <a:noFill/>
                </a:ln>
                <a:solidFill>
                  <a:srgbClr val="002638"/>
                </a:solidFill>
                <a:effectLst/>
                <a:uLnTx/>
                <a:uFillTx/>
                <a:latin typeface="Arial"/>
              </a:rPr>
              <a:t>dditional monthly premium</a:t>
            </a:r>
            <a:endParaRPr kumimoji="0" sz="1600" b="1" i="0" u="none" strike="noStrike" kern="0" cap="none" spc="0" normalizeH="0" baseline="0" noProof="0" dirty="0">
              <a:ln>
                <a:noFill/>
              </a:ln>
              <a:solidFill>
                <a:srgbClr val="002638"/>
              </a:solidFill>
              <a:effectLst/>
              <a:uLnTx/>
              <a:uFillTx/>
              <a:latin typeface="Arial"/>
            </a:endParaRPr>
          </a:p>
        </p:txBody>
      </p:sp>
      <p:sp>
        <p:nvSpPr>
          <p:cNvPr id="37" name="TextBox 36">
            <a:extLst>
              <a:ext uri="{FF2B5EF4-FFF2-40B4-BE49-F238E27FC236}">
                <a16:creationId xmlns:a16="http://schemas.microsoft.com/office/drawing/2014/main" id="{75C5C7BD-5419-FB64-2CC2-0B7EFA6CD266}"/>
              </a:ext>
            </a:extLst>
          </p:cNvPr>
          <p:cNvSpPr txBox="1"/>
          <p:nvPr/>
        </p:nvSpPr>
        <p:spPr>
          <a:xfrm>
            <a:off x="887558" y="3891421"/>
            <a:ext cx="2417295" cy="59435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202830"/>
                </a:solidFill>
                <a:effectLst/>
                <a:uLnTx/>
                <a:uFillTx/>
                <a:latin typeface="Arial"/>
              </a:rPr>
              <a:t>Shown separately from base plan premium.</a:t>
            </a:r>
          </a:p>
        </p:txBody>
      </p:sp>
      <p:sp>
        <p:nvSpPr>
          <p:cNvPr id="38" name="TextBox 37">
            <a:extLst>
              <a:ext uri="{FF2B5EF4-FFF2-40B4-BE49-F238E27FC236}">
                <a16:creationId xmlns:a16="http://schemas.microsoft.com/office/drawing/2014/main" id="{A93CAE32-5C8E-F5AF-02C9-2A62CDC470C2}"/>
              </a:ext>
            </a:extLst>
          </p:cNvPr>
          <p:cNvSpPr txBox="1"/>
          <p:nvPr/>
        </p:nvSpPr>
        <p:spPr>
          <a:xfrm>
            <a:off x="4421542" y="2769542"/>
            <a:ext cx="3081528"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$1,500</a:t>
            </a:r>
          </a:p>
        </p:txBody>
      </p:sp>
      <p:sp>
        <p:nvSpPr>
          <p:cNvPr id="39" name="TextBox 38">
            <a:extLst>
              <a:ext uri="{FF2B5EF4-FFF2-40B4-BE49-F238E27FC236}">
                <a16:creationId xmlns:a16="http://schemas.microsoft.com/office/drawing/2014/main" id="{7E432278-17CE-6F21-7B55-6070C97554B2}"/>
              </a:ext>
            </a:extLst>
          </p:cNvPr>
          <p:cNvSpPr txBox="1"/>
          <p:nvPr/>
        </p:nvSpPr>
        <p:spPr>
          <a:xfrm>
            <a:off x="4421542" y="3522395"/>
            <a:ext cx="2849119" cy="3840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b="1" dirty="0">
                <a:solidFill>
                  <a:srgbClr val="002638"/>
                </a:solidFill>
                <a:latin typeface="Arial"/>
              </a:rPr>
              <a:t>a</a:t>
            </a:r>
            <a:r>
              <a:rPr kumimoji="0" lang="en-US" sz="1600" b="1" i="0" u="none" strike="noStrike" kern="0" cap="none" spc="0" normalizeH="0" baseline="0" noProof="0" dirty="0">
                <a:ln>
                  <a:noFill/>
                </a:ln>
                <a:solidFill>
                  <a:srgbClr val="002638"/>
                </a:solidFill>
                <a:effectLst/>
                <a:uLnTx/>
                <a:uFillTx/>
                <a:latin typeface="Arial"/>
              </a:rPr>
              <a:t>dditional dental maximum</a:t>
            </a:r>
            <a:endParaRPr kumimoji="0" sz="1600" b="1" i="0" u="none" strike="sngStrike" kern="0" cap="none" spc="0" normalizeH="0" baseline="0" noProof="0" dirty="0">
              <a:ln>
                <a:noFill/>
              </a:ln>
              <a:solidFill>
                <a:srgbClr val="002638"/>
              </a:solidFill>
              <a:effectLst/>
              <a:uLnTx/>
              <a:uFillTx/>
              <a:latin typeface="Arial"/>
            </a:endParaRPr>
          </a:p>
        </p:txBody>
      </p:sp>
      <p:sp>
        <p:nvSpPr>
          <p:cNvPr id="40" name="TextBox 39">
            <a:extLst>
              <a:ext uri="{FF2B5EF4-FFF2-40B4-BE49-F238E27FC236}">
                <a16:creationId xmlns:a16="http://schemas.microsoft.com/office/drawing/2014/main" id="{661E0FAF-BBD9-037C-61CD-C848E34EE300}"/>
              </a:ext>
            </a:extLst>
          </p:cNvPr>
          <p:cNvSpPr txBox="1"/>
          <p:nvPr/>
        </p:nvSpPr>
        <p:spPr>
          <a:xfrm>
            <a:off x="4421542" y="3891421"/>
            <a:ext cx="3081528" cy="38404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50" dirty="0">
                <a:solidFill>
                  <a:srgbClr val="202830"/>
                </a:solidFill>
                <a:latin typeface="Arial"/>
              </a:rPr>
              <a:t>In addition to embedded dental value where applicable.</a:t>
            </a:r>
          </a:p>
        </p:txBody>
      </p:sp>
      <p:sp>
        <p:nvSpPr>
          <p:cNvPr id="41" name="TextBox 40">
            <a:extLst>
              <a:ext uri="{FF2B5EF4-FFF2-40B4-BE49-F238E27FC236}">
                <a16:creationId xmlns:a16="http://schemas.microsoft.com/office/drawing/2014/main" id="{F11B9936-6016-8645-49E4-C3D8C912D6B2}"/>
              </a:ext>
            </a:extLst>
          </p:cNvPr>
          <p:cNvSpPr txBox="1"/>
          <p:nvPr/>
        </p:nvSpPr>
        <p:spPr>
          <a:xfrm>
            <a:off x="8021991" y="2769542"/>
            <a:ext cx="3081528" cy="438912"/>
          </a:xfrm>
          <a:prstGeom prst="rect">
            <a:avLst/>
          </a:prstGeom>
          <a:noFill/>
        </p:spPr>
        <p:txBody>
          <a:bodyPr wrap="square" lIns="45720" tIns="18288" rIns="45720" bIns="18288" anchor="t">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1882C5"/>
                </a:solidFill>
                <a:effectLst/>
                <a:uLnTx/>
                <a:uFillTx/>
                <a:latin typeface="Arial"/>
              </a:rPr>
              <a:t>$250</a:t>
            </a:r>
            <a:endParaRPr kumimoji="0" sz="4800" b="1" i="0" u="none" strike="noStrike" kern="0" cap="none" spc="0" normalizeH="0" baseline="0" noProof="0" dirty="0">
              <a:ln>
                <a:noFill/>
              </a:ln>
              <a:solidFill>
                <a:srgbClr val="1882C5"/>
              </a:solidFill>
              <a:effectLst/>
              <a:uLnTx/>
              <a:uFillTx/>
              <a:latin typeface="Arial"/>
            </a:endParaRPr>
          </a:p>
        </p:txBody>
      </p:sp>
      <p:sp>
        <p:nvSpPr>
          <p:cNvPr id="42" name="TextBox 41">
            <a:extLst>
              <a:ext uri="{FF2B5EF4-FFF2-40B4-BE49-F238E27FC236}">
                <a16:creationId xmlns:a16="http://schemas.microsoft.com/office/drawing/2014/main" id="{D5D53C9C-2EA7-EB26-B31A-D9D183493844}"/>
              </a:ext>
            </a:extLst>
          </p:cNvPr>
          <p:cNvSpPr txBox="1"/>
          <p:nvPr/>
        </p:nvSpPr>
        <p:spPr>
          <a:xfrm>
            <a:off x="8021991" y="3522395"/>
            <a:ext cx="2849119" cy="43891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b="1" dirty="0">
                <a:solidFill>
                  <a:srgbClr val="002638"/>
                </a:solidFill>
                <a:latin typeface="Arial"/>
              </a:rPr>
              <a:t>o</a:t>
            </a:r>
            <a:r>
              <a:rPr kumimoji="0" lang="en-US" sz="1600" b="1" i="0" u="none" strike="noStrike" kern="0" cap="none" spc="0" normalizeH="0" baseline="0" noProof="0" dirty="0">
                <a:ln>
                  <a:noFill/>
                </a:ln>
                <a:solidFill>
                  <a:srgbClr val="002638"/>
                </a:solidFill>
                <a:effectLst/>
                <a:uLnTx/>
                <a:uFillTx/>
                <a:latin typeface="Arial"/>
              </a:rPr>
              <a:t>ptional vision maximum</a:t>
            </a:r>
            <a:endParaRPr kumimoji="0" sz="1600" b="1" i="0" u="none" strike="noStrike" kern="0" cap="none" spc="0" normalizeH="0" baseline="0" noProof="0" dirty="0">
              <a:ln>
                <a:noFill/>
              </a:ln>
              <a:solidFill>
                <a:srgbClr val="002638"/>
              </a:solidFill>
              <a:effectLst/>
              <a:uLnTx/>
              <a:uFillTx/>
              <a:latin typeface="Arial"/>
            </a:endParaRPr>
          </a:p>
        </p:txBody>
      </p:sp>
      <p:sp>
        <p:nvSpPr>
          <p:cNvPr id="43" name="TextBox 42">
            <a:extLst>
              <a:ext uri="{FF2B5EF4-FFF2-40B4-BE49-F238E27FC236}">
                <a16:creationId xmlns:a16="http://schemas.microsoft.com/office/drawing/2014/main" id="{4379A329-3FFA-15B7-A6BA-8BE0C72FBDCD}"/>
              </a:ext>
            </a:extLst>
          </p:cNvPr>
          <p:cNvSpPr txBox="1"/>
          <p:nvPr/>
        </p:nvSpPr>
        <p:spPr>
          <a:xfrm>
            <a:off x="8021991" y="3891421"/>
            <a:ext cx="3081528" cy="59435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50" dirty="0">
                <a:solidFill>
                  <a:srgbClr val="202830"/>
                </a:solidFill>
                <a:latin typeface="Arial"/>
              </a:rPr>
              <a:t>For eligible PPO plan options; review plan-specific details.</a:t>
            </a:r>
          </a:p>
        </p:txBody>
      </p:sp>
      <p:sp>
        <p:nvSpPr>
          <p:cNvPr id="45" name="Rectangle 44">
            <a:extLst>
              <a:ext uri="{FF2B5EF4-FFF2-40B4-BE49-F238E27FC236}">
                <a16:creationId xmlns:a16="http://schemas.microsoft.com/office/drawing/2014/main" id="{E1862E44-6167-EABE-4757-C515A8A92966}"/>
              </a:ext>
            </a:extLst>
          </p:cNvPr>
          <p:cNvSpPr/>
          <p:nvPr/>
        </p:nvSpPr>
        <p:spPr>
          <a:xfrm>
            <a:off x="7576936" y="2251595"/>
            <a:ext cx="45719" cy="2085079"/>
          </a:xfrm>
          <a:prstGeom prst="rect">
            <a:avLst/>
          </a:prstGeom>
          <a:solidFill>
            <a:srgbClr val="128ECE"/>
          </a:solidFill>
          <a:ln w="2540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51" name="Graphic 50" descr="Glasses outline">
            <a:extLst>
              <a:ext uri="{FF2B5EF4-FFF2-40B4-BE49-F238E27FC236}">
                <a16:creationId xmlns:a16="http://schemas.microsoft.com/office/drawing/2014/main" id="{20C5E778-0D6A-7425-A6E7-18CE5469ADB5}"/>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8019579" y="2151628"/>
            <a:ext cx="663551" cy="663551"/>
          </a:xfrm>
          <a:prstGeom prst="rect">
            <a:avLst/>
          </a:prstGeom>
        </p:spPr>
      </p:pic>
      <p:pic>
        <p:nvPicPr>
          <p:cNvPr id="53" name="Graphic 52">
            <a:extLst>
              <a:ext uri="{FF2B5EF4-FFF2-40B4-BE49-F238E27FC236}">
                <a16:creationId xmlns:a16="http://schemas.microsoft.com/office/drawing/2014/main" id="{20E83363-51D9-E745-E2A9-B850A2A0E4E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4063" y="2071089"/>
            <a:ext cx="571500" cy="596900"/>
          </a:xfrm>
          <a:prstGeom prst="rect">
            <a:avLst/>
          </a:prstGeom>
        </p:spPr>
      </p:pic>
      <p:pic>
        <p:nvPicPr>
          <p:cNvPr id="55" name="Graphic 54">
            <a:extLst>
              <a:ext uri="{FF2B5EF4-FFF2-40B4-BE49-F238E27FC236}">
                <a16:creationId xmlns:a16="http://schemas.microsoft.com/office/drawing/2014/main" id="{7C74C3A4-E7BD-A9DD-00A9-2D79EC64798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388845" y="2251101"/>
            <a:ext cx="452440" cy="447775"/>
          </a:xfrm>
          <a:prstGeom prst="rect">
            <a:avLst/>
          </a:prstGeom>
        </p:spPr>
      </p:pic>
      <p:sp>
        <p:nvSpPr>
          <p:cNvPr id="57" name="Rectangle 56">
            <a:extLst>
              <a:ext uri="{FF2B5EF4-FFF2-40B4-BE49-F238E27FC236}">
                <a16:creationId xmlns:a16="http://schemas.microsoft.com/office/drawing/2014/main" id="{227276C3-0A93-1E9D-1536-5896A74C9D15}"/>
              </a:ext>
            </a:extLst>
          </p:cNvPr>
          <p:cNvSpPr/>
          <p:nvPr/>
        </p:nvSpPr>
        <p:spPr>
          <a:xfrm>
            <a:off x="4002463" y="2251595"/>
            <a:ext cx="45719" cy="2085079"/>
          </a:xfrm>
          <a:prstGeom prst="rect">
            <a:avLst/>
          </a:prstGeom>
          <a:solidFill>
            <a:srgbClr val="128ECE"/>
          </a:solidFill>
          <a:ln w="2540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white"/>
              </a:solidFill>
              <a:effectLst/>
              <a:uLnTx/>
              <a:uFillTx/>
              <a:latin typeface="Calibri"/>
              <a:ea typeface="+mn-ea"/>
              <a:cs typeface="+mn-c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C760C-CD02-D392-D06F-2EA5BC3C24E4}"/>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CE38AF6E-49A2-5C65-42D0-AEBD8D585C94}"/>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613" imgH="612" progId="TCLayout.ActiveDocument.1">
                  <p:embed/>
                </p:oleObj>
              </mc:Choice>
              <mc:Fallback>
                <p:oleObj name="think-cell Slide" r:id="rId3" imgW="613" imgH="612" progId="TCLayout.ActiveDocument.1">
                  <p:embed/>
                  <p:pic>
                    <p:nvPicPr>
                      <p:cNvPr id="7" name="think-cell data - do not delete" hidden="1">
                        <a:extLst>
                          <a:ext uri="{FF2B5EF4-FFF2-40B4-BE49-F238E27FC236}">
                            <a16:creationId xmlns:a16="http://schemas.microsoft.com/office/drawing/2014/main" id="{CE38AF6E-49A2-5C65-42D0-AEBD8D585C9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aphicFrame>
        <p:nvGraphicFramePr>
          <p:cNvPr id="3" name="Table 2">
            <a:extLst>
              <a:ext uri="{FF2B5EF4-FFF2-40B4-BE49-F238E27FC236}">
                <a16:creationId xmlns:a16="http://schemas.microsoft.com/office/drawing/2014/main" id="{30A945C4-3882-E112-2750-A1295E2CE631}"/>
              </a:ext>
            </a:extLst>
          </p:cNvPr>
          <p:cNvGraphicFramePr>
            <a:graphicFrameLocks noGrp="1"/>
          </p:cNvGraphicFramePr>
          <p:nvPr>
            <p:extLst>
              <p:ext uri="{D42A27DB-BD31-4B8C-83A1-F6EECF244321}">
                <p14:modId xmlns:p14="http://schemas.microsoft.com/office/powerpoint/2010/main" val="3832881311"/>
              </p:ext>
            </p:extLst>
          </p:nvPr>
        </p:nvGraphicFramePr>
        <p:xfrm>
          <a:off x="914401" y="1068807"/>
          <a:ext cx="10694505" cy="5196840"/>
        </p:xfrm>
        <a:graphic>
          <a:graphicData uri="http://schemas.openxmlformats.org/drawingml/2006/table">
            <a:tbl>
              <a:tblPr firstRow="1" bandRow="1">
                <a:tableStyleId>{5C22544A-7EE6-4342-B048-85BDC9FD1C3A}</a:tableStyleId>
              </a:tblPr>
              <a:tblGrid>
                <a:gridCol w="318053">
                  <a:extLst>
                    <a:ext uri="{9D8B030D-6E8A-4147-A177-3AD203B41FA5}">
                      <a16:colId xmlns:a16="http://schemas.microsoft.com/office/drawing/2014/main" val="2888756324"/>
                    </a:ext>
                  </a:extLst>
                </a:gridCol>
                <a:gridCol w="3578086">
                  <a:extLst>
                    <a:ext uri="{9D8B030D-6E8A-4147-A177-3AD203B41FA5}">
                      <a16:colId xmlns:a16="http://schemas.microsoft.com/office/drawing/2014/main" val="1881142225"/>
                    </a:ext>
                  </a:extLst>
                </a:gridCol>
                <a:gridCol w="1431235">
                  <a:extLst>
                    <a:ext uri="{9D8B030D-6E8A-4147-A177-3AD203B41FA5}">
                      <a16:colId xmlns:a16="http://schemas.microsoft.com/office/drawing/2014/main" val="386019092"/>
                    </a:ext>
                  </a:extLst>
                </a:gridCol>
                <a:gridCol w="1371600">
                  <a:extLst>
                    <a:ext uri="{9D8B030D-6E8A-4147-A177-3AD203B41FA5}">
                      <a16:colId xmlns:a16="http://schemas.microsoft.com/office/drawing/2014/main" val="1418843857"/>
                    </a:ext>
                  </a:extLst>
                </a:gridCol>
                <a:gridCol w="1292087">
                  <a:extLst>
                    <a:ext uri="{9D8B030D-6E8A-4147-A177-3AD203B41FA5}">
                      <a16:colId xmlns:a16="http://schemas.microsoft.com/office/drawing/2014/main" val="2212374299"/>
                    </a:ext>
                  </a:extLst>
                </a:gridCol>
                <a:gridCol w="1252330">
                  <a:extLst>
                    <a:ext uri="{9D8B030D-6E8A-4147-A177-3AD203B41FA5}">
                      <a16:colId xmlns:a16="http://schemas.microsoft.com/office/drawing/2014/main" val="299042135"/>
                    </a:ext>
                  </a:extLst>
                </a:gridCol>
                <a:gridCol w="1451114">
                  <a:extLst>
                    <a:ext uri="{9D8B030D-6E8A-4147-A177-3AD203B41FA5}">
                      <a16:colId xmlns:a16="http://schemas.microsoft.com/office/drawing/2014/main" val="2888512964"/>
                    </a:ext>
                  </a:extLst>
                </a:gridCol>
              </a:tblGrid>
              <a:tr h="870797">
                <a:tc>
                  <a:txBody>
                    <a:bodyPr/>
                    <a:lstStyle/>
                    <a:p>
                      <a:pPr marL="0" algn="ctr" defTabSz="932962" rtl="0" eaLnBrk="1" latinLnBrk="0" hangingPunct="1"/>
                      <a:endParaRPr lang="en-US" sz="1200" b="1" kern="1200" dirty="0">
                        <a:solidFill>
                          <a:schemeClr val="bg1"/>
                        </a:solidFill>
                        <a:latin typeface="Arial" panose="020B0604020202020204" pitchFamily="34" charset="0"/>
                        <a:ea typeface="+mn-ea"/>
                        <a:cs typeface="Arial" panose="020B0604020202020204" pitchFamily="34" charset="0"/>
                      </a:endParaRPr>
                    </a:p>
                  </a:txBody>
                  <a:tcPr vert="vert270">
                    <a:lnL w="12700" cmpd="sng">
                      <a:noFill/>
                    </a:lnL>
                    <a:lnR w="12700" cmpd="sng">
                      <a:noFill/>
                    </a:lnR>
                    <a:lnT w="12700" cmpd="sng">
                      <a:noFill/>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32962" rtl="0" eaLnBrk="1" latinLnBrk="0" hangingPunct="1"/>
                      <a:endParaRPr lang="en-US" sz="1200" b="0" kern="1200" dirty="0">
                        <a:solidFill>
                          <a:schemeClr val="dk1"/>
                        </a:solidFill>
                        <a:latin typeface="Arial" panose="020B0604020202020204" pitchFamily="34" charset="0"/>
                        <a:ea typeface="+mn-ea"/>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algn="ctr" defTabSz="932962" rtl="0" eaLnBrk="1" latinLnBrk="0" hangingPunct="1"/>
                      <a:r>
                        <a:rPr lang="en-US" sz="1100" b="1" kern="1200" dirty="0">
                          <a:solidFill>
                            <a:schemeClr val="bg1"/>
                          </a:solidFill>
                          <a:latin typeface="Arial" panose="020B0604020202020204" pitchFamily="34" charset="0"/>
                          <a:ea typeface="+mn-ea"/>
                          <a:cs typeface="Arial" panose="020B0604020202020204" pitchFamily="34" charset="0"/>
                        </a:rPr>
                        <a:t>Prime Value HMO</a:t>
                      </a:r>
                    </a:p>
                  </a:txBody>
                  <a:tcPr anchor="ctr">
                    <a:lnL w="12700" cmpd="sng">
                      <a:noFill/>
                    </a:lnL>
                    <a:lnR w="9525" cap="flat" cmpd="sng" algn="ctr">
                      <a:solidFill>
                        <a:schemeClr val="tx1"/>
                      </a:solidFill>
                      <a:prstDash val="solid"/>
                      <a:round/>
                      <a:headEnd type="none" w="med" len="med"/>
                      <a:tailEnd type="none" w="med" len="med"/>
                    </a:lnR>
                    <a:lnT w="12700" cmpd="sng">
                      <a:noFill/>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0085C9"/>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00" b="1" kern="1200" dirty="0">
                          <a:solidFill>
                            <a:schemeClr val="bg1"/>
                          </a:solidFill>
                          <a:latin typeface="Arial" panose="020B0604020202020204" pitchFamily="34" charset="0"/>
                          <a:ea typeface="+mn-ea"/>
                          <a:cs typeface="Arial" panose="020B0604020202020204" pitchFamily="34" charset="0"/>
                        </a:rPr>
                        <a:t>Essential PPO</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mpd="sng">
                      <a:noFill/>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0085C9"/>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00" b="1" kern="1200" dirty="0">
                          <a:solidFill>
                            <a:schemeClr val="bg1"/>
                          </a:solidFill>
                          <a:latin typeface="Arial" panose="020B0604020202020204" pitchFamily="34" charset="0"/>
                          <a:ea typeface="+mn-ea"/>
                          <a:cs typeface="Arial" panose="020B0604020202020204" pitchFamily="34" charset="0"/>
                        </a:rPr>
                        <a:t>Giveback PPO</a:t>
                      </a:r>
                    </a:p>
                    <a:p>
                      <a:pPr marL="0" marR="0" lvl="0" indent="0" algn="ctr" defTabSz="932962" rtl="0" eaLnBrk="1" fontAlgn="auto" latinLnBrk="0" hangingPunct="1">
                        <a:lnSpc>
                          <a:spcPct val="100000"/>
                        </a:lnSpc>
                        <a:spcBef>
                          <a:spcPts val="0"/>
                        </a:spcBef>
                        <a:spcAft>
                          <a:spcPts val="0"/>
                        </a:spcAft>
                        <a:buClrTx/>
                        <a:buSzTx/>
                        <a:buFontTx/>
                        <a:buNone/>
                        <a:tabLst/>
                        <a:defRPr/>
                      </a:pPr>
                      <a:r>
                        <a:rPr lang="en-US" sz="1100" b="1" kern="1200" dirty="0">
                          <a:solidFill>
                            <a:schemeClr val="bg1"/>
                          </a:solidFill>
                          <a:latin typeface="Arial" panose="020B0604020202020204" pitchFamily="34" charset="0"/>
                          <a:ea typeface="+mn-ea"/>
                          <a:cs typeface="Arial" panose="020B0604020202020204" pitchFamily="34" charset="0"/>
                        </a:rPr>
                        <a:t>Value PPO</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mpd="sng">
                      <a:noFill/>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0085C9"/>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00" b="1" kern="1200" dirty="0">
                          <a:solidFill>
                            <a:schemeClr val="bg1"/>
                          </a:solidFill>
                          <a:latin typeface="Arial" panose="020B0604020202020204" pitchFamily="34" charset="0"/>
                          <a:ea typeface="+mn-ea"/>
                          <a:cs typeface="Arial" panose="020B0604020202020204" pitchFamily="34" charset="0"/>
                        </a:rPr>
                        <a:t>Meijer PPO</a:t>
                      </a:r>
                    </a:p>
                    <a:p>
                      <a:pPr marL="0" marR="0" lvl="0" indent="0" algn="ctr" defTabSz="932962" rtl="0" eaLnBrk="1" fontAlgn="auto" latinLnBrk="0" hangingPunct="1">
                        <a:lnSpc>
                          <a:spcPct val="100000"/>
                        </a:lnSpc>
                        <a:spcBef>
                          <a:spcPts val="0"/>
                        </a:spcBef>
                        <a:spcAft>
                          <a:spcPts val="0"/>
                        </a:spcAft>
                        <a:buClrTx/>
                        <a:buSzTx/>
                        <a:buFontTx/>
                        <a:buNone/>
                        <a:tabLst/>
                        <a:defRPr/>
                      </a:pPr>
                      <a:r>
                        <a:rPr lang="en-US" sz="1100" b="1" kern="1200" dirty="0">
                          <a:solidFill>
                            <a:schemeClr val="bg1"/>
                          </a:solidFill>
                          <a:latin typeface="Arial" panose="020B0604020202020204" pitchFamily="34" charset="0"/>
                          <a:ea typeface="+mn-ea"/>
                          <a:cs typeface="Arial" panose="020B0604020202020204" pitchFamily="34" charset="0"/>
                        </a:rPr>
                        <a:t>Secure PPO</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mpd="sng">
                      <a:noFill/>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0085C9"/>
                    </a:solidFill>
                  </a:tcPr>
                </a:tc>
                <a:tc>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00" b="1" kern="1200" dirty="0">
                          <a:solidFill>
                            <a:schemeClr val="bg1"/>
                          </a:solidFill>
                          <a:latin typeface="Arial" panose="020B0604020202020204" pitchFamily="34" charset="0"/>
                          <a:ea typeface="+mn-ea"/>
                          <a:cs typeface="Arial" panose="020B0604020202020204" pitchFamily="34" charset="0"/>
                        </a:rPr>
                        <a:t>HMO: Elements, Classic, Prestige, ConnectedCare</a:t>
                      </a:r>
                    </a:p>
                    <a:p>
                      <a:pPr marL="0" marR="0" lvl="0" indent="0" algn="ctr" defTabSz="932962" rtl="0" eaLnBrk="1" fontAlgn="auto" latinLnBrk="0" hangingPunct="1">
                        <a:lnSpc>
                          <a:spcPct val="100000"/>
                        </a:lnSpc>
                        <a:spcBef>
                          <a:spcPts val="0"/>
                        </a:spcBef>
                        <a:spcAft>
                          <a:spcPts val="0"/>
                        </a:spcAft>
                        <a:buClrTx/>
                        <a:buSzTx/>
                        <a:buFontTx/>
                        <a:buNone/>
                        <a:tabLst/>
                        <a:defRPr/>
                      </a:pPr>
                      <a:r>
                        <a:rPr lang="en-US" sz="1100" b="1" kern="1200" dirty="0">
                          <a:solidFill>
                            <a:schemeClr val="bg1"/>
                          </a:solidFill>
                          <a:latin typeface="Arial" panose="020B0604020202020204" pitchFamily="34" charset="0"/>
                          <a:ea typeface="+mn-ea"/>
                          <a:cs typeface="Arial" panose="020B0604020202020204" pitchFamily="34" charset="0"/>
                        </a:rPr>
                        <a:t>PPO: Assure, Signature, Vitality</a:t>
                      </a:r>
                    </a:p>
                  </a:txBody>
                  <a:tcPr anchor="b">
                    <a:lnL w="9525" cap="flat" cmpd="sng" algn="ctr">
                      <a:solidFill>
                        <a:schemeClr val="tx1"/>
                      </a:solidFill>
                      <a:prstDash val="solid"/>
                      <a:round/>
                      <a:headEnd type="none" w="med" len="med"/>
                      <a:tailEnd type="none" w="med" len="med"/>
                    </a:lnL>
                    <a:lnR w="12700" cmpd="sng">
                      <a:noFill/>
                    </a:lnR>
                    <a:lnT w="12700" cmpd="sng">
                      <a:noFill/>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0085C9"/>
                    </a:solidFill>
                  </a:tcPr>
                </a:tc>
                <a:extLst>
                  <a:ext uri="{0D108BD9-81ED-4DB2-BD59-A6C34878D82A}">
                    <a16:rowId xmlns:a16="http://schemas.microsoft.com/office/drawing/2014/main" val="917131736"/>
                  </a:ext>
                </a:extLst>
              </a:tr>
              <a:tr h="193511">
                <a:tc rowSpan="4">
                  <a:txBody>
                    <a:bodyPr/>
                    <a:lstStyle/>
                    <a:p>
                      <a:pPr marL="0" algn="ctr" defTabSz="932962" rtl="0" eaLnBrk="1" latinLnBrk="0" hangingPunct="1"/>
                      <a:r>
                        <a:rPr lang="en-US" sz="1200" b="1" kern="1200" dirty="0">
                          <a:solidFill>
                            <a:schemeClr val="bg1"/>
                          </a:solidFill>
                          <a:latin typeface="Arial" panose="020B0604020202020204" pitchFamily="34" charset="0"/>
                          <a:ea typeface="+mn-ea"/>
                          <a:cs typeface="Arial" panose="020B0604020202020204" pitchFamily="34" charset="0"/>
                        </a:rPr>
                        <a:t>Preventive</a:t>
                      </a:r>
                    </a:p>
                  </a:txBody>
                  <a:tcPr vert="vert270" anchor="ctr">
                    <a:lnL w="12700" cmpd="sng">
                      <a:noFill/>
                    </a:lnL>
                    <a:lnR w="12700" cmpd="sng">
                      <a:noFill/>
                    </a:lnR>
                    <a:lnT w="9525" cap="flat" cmpd="sng" algn="ctr">
                      <a:noFill/>
                      <a:prstDash val="solid"/>
                      <a:round/>
                      <a:headEnd type="none" w="med" len="med"/>
                      <a:tailEnd type="none" w="med" len="med"/>
                    </a:lnT>
                    <a:lnB w="9525" cap="flat" cmpd="sng" algn="ctr">
                      <a:solidFill>
                        <a:schemeClr val="tx1"/>
                      </a:solidFill>
                      <a:prstDash val="dash"/>
                      <a:round/>
                      <a:headEnd type="none" w="med" len="med"/>
                      <a:tailEnd type="none" w="med" len="med"/>
                    </a:lnB>
                    <a:lnTlToBr w="12700" cmpd="sng">
                      <a:noFill/>
                      <a:prstDash val="solid"/>
                    </a:lnTlToBr>
                    <a:lnBlToTr w="12700" cmpd="sng">
                      <a:noFill/>
                      <a:prstDash val="solid"/>
                    </a:lnBlToTr>
                    <a:solidFill>
                      <a:srgbClr val="0092D3"/>
                    </a:solidFill>
                  </a:tcPr>
                </a:tc>
                <a:tc>
                  <a:txBody>
                    <a:bodyPr/>
                    <a:lstStyle/>
                    <a:p>
                      <a:pPr marL="0" algn="l" defTabSz="932962" rtl="0" eaLnBrk="1" latinLnBrk="0" hangingPunct="1"/>
                      <a:r>
                        <a:rPr lang="en-US" sz="1150" b="0" kern="1200" dirty="0">
                          <a:solidFill>
                            <a:srgbClr val="202830"/>
                          </a:solidFill>
                          <a:latin typeface="Arial" panose="020B0604020202020204" pitchFamily="34" charset="0"/>
                          <a:ea typeface="+mn-ea"/>
                          <a:cs typeface="Arial" panose="020B0604020202020204" pitchFamily="34" charset="0"/>
                        </a:rPr>
                        <a:t>$0 for 2 oral exams every year</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F4F8FB"/>
                    </a:solidFill>
                  </a:tcPr>
                </a:tc>
                <a:tc rowSpan="4">
                  <a:txBody>
                    <a:bodyPr/>
                    <a:lstStyle/>
                    <a:p>
                      <a:pPr marL="0" algn="ctr" defTabSz="932962" rtl="0" eaLnBrk="1" latinLnBrk="0" hangingPunct="1"/>
                      <a:r>
                        <a:rPr lang="en-US" sz="1150" b="0" kern="1200" dirty="0">
                          <a:solidFill>
                            <a:srgbClr val="202830"/>
                          </a:solidFill>
                          <a:latin typeface="Arial" panose="020B0604020202020204" pitchFamily="34" charset="0"/>
                          <a:ea typeface="+mn-ea"/>
                          <a:cs typeface="Arial" panose="020B0604020202020204" pitchFamily="34" charset="0"/>
                        </a:rPr>
                        <a:t>Embedded coverage at 100%</a:t>
                      </a:r>
                    </a:p>
                  </a:txBody>
                  <a:tcPr anchor="ctr">
                    <a:lnL w="12700" cmpd="sng">
                      <a:noFill/>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dash"/>
                      <a:round/>
                      <a:headEnd type="none" w="med" len="med"/>
                      <a:tailEnd type="none" w="med" len="med"/>
                    </a:lnB>
                    <a:lnTlToBr w="12700" cmpd="sng">
                      <a:noFill/>
                      <a:prstDash val="solid"/>
                    </a:lnTlToBr>
                    <a:lnBlToTr w="12700" cmpd="sng">
                      <a:noFill/>
                      <a:prstDash val="solid"/>
                    </a:lnBlToTr>
                    <a:solidFill>
                      <a:srgbClr val="F4F8FB"/>
                    </a:solidFill>
                  </a:tcPr>
                </a:tc>
                <a:tc rowSpan="4">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50" b="0" kern="1200" dirty="0">
                          <a:solidFill>
                            <a:srgbClr val="202830"/>
                          </a:solidFill>
                          <a:latin typeface="Arial" panose="020B0604020202020204" pitchFamily="34" charset="0"/>
                          <a:ea typeface="+mn-ea"/>
                          <a:cs typeface="Arial" panose="020B0604020202020204" pitchFamily="34" charset="0"/>
                        </a:rPr>
                        <a:t>Embedded coverage at 100%</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dash"/>
                      <a:round/>
                      <a:headEnd type="none" w="med" len="med"/>
                      <a:tailEnd type="none" w="med" len="med"/>
                    </a:lnB>
                    <a:lnTlToBr w="12700" cmpd="sng">
                      <a:noFill/>
                      <a:prstDash val="solid"/>
                    </a:lnTlToBr>
                    <a:lnBlToTr w="12700" cmpd="sng">
                      <a:noFill/>
                      <a:prstDash val="solid"/>
                    </a:lnBlToTr>
                    <a:solidFill>
                      <a:srgbClr val="F4F8FB"/>
                    </a:solidFill>
                  </a:tcPr>
                </a:tc>
                <a:tc rowSpan="4">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50" b="0" kern="1200" dirty="0">
                          <a:solidFill>
                            <a:srgbClr val="202830"/>
                          </a:solidFill>
                          <a:latin typeface="Arial" panose="020B0604020202020204" pitchFamily="34" charset="0"/>
                          <a:ea typeface="+mn-ea"/>
                          <a:cs typeface="Arial" panose="020B0604020202020204" pitchFamily="34" charset="0"/>
                        </a:rPr>
                        <a:t>Embedded coverage at 100%</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dash"/>
                      <a:round/>
                      <a:headEnd type="none" w="med" len="med"/>
                      <a:tailEnd type="none" w="med" len="med"/>
                    </a:lnB>
                    <a:lnTlToBr w="12700" cmpd="sng">
                      <a:noFill/>
                      <a:prstDash val="solid"/>
                    </a:lnTlToBr>
                    <a:lnBlToTr w="12700" cmpd="sng">
                      <a:noFill/>
                      <a:prstDash val="solid"/>
                    </a:lnBlToTr>
                    <a:solidFill>
                      <a:srgbClr val="F4F8FB"/>
                    </a:solidFill>
                  </a:tcPr>
                </a:tc>
                <a:tc rowSpan="4">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50" b="0" kern="1200" dirty="0">
                          <a:solidFill>
                            <a:srgbClr val="202830"/>
                          </a:solidFill>
                          <a:latin typeface="Arial" panose="020B0604020202020204" pitchFamily="34" charset="0"/>
                          <a:ea typeface="+mn-ea"/>
                          <a:cs typeface="Arial" panose="020B0604020202020204" pitchFamily="34" charset="0"/>
                        </a:rPr>
                        <a:t>Embedded coverage at 100%</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chemeClr val="tx1"/>
                      </a:solidFill>
                      <a:prstDash val="dash"/>
                      <a:round/>
                      <a:headEnd type="none" w="med" len="med"/>
                      <a:tailEnd type="none" w="med" len="med"/>
                    </a:lnB>
                    <a:lnTlToBr w="12700" cmpd="sng">
                      <a:noFill/>
                      <a:prstDash val="solid"/>
                    </a:lnTlToBr>
                    <a:lnBlToTr w="12700" cmpd="sng">
                      <a:noFill/>
                      <a:prstDash val="solid"/>
                    </a:lnBlToTr>
                    <a:solidFill>
                      <a:srgbClr val="F4F8FB"/>
                    </a:solidFill>
                  </a:tcPr>
                </a:tc>
                <a:tc rowSpan="4">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50" b="0" kern="1200" dirty="0">
                          <a:solidFill>
                            <a:srgbClr val="202830"/>
                          </a:solidFill>
                          <a:latin typeface="Arial" panose="020B0604020202020204" pitchFamily="34" charset="0"/>
                          <a:ea typeface="+mn-ea"/>
                          <a:cs typeface="Arial" panose="020B0604020202020204" pitchFamily="34" charset="0"/>
                        </a:rPr>
                        <a:t>Embedded coverage at 100%</a:t>
                      </a:r>
                    </a:p>
                  </a:txBody>
                  <a:tcPr anchor="ctr">
                    <a:lnL w="9525" cap="flat" cmpd="sng" algn="ctr">
                      <a:solidFill>
                        <a:schemeClr val="tx1"/>
                      </a:solidFill>
                      <a:prstDash val="solid"/>
                      <a:round/>
                      <a:headEnd type="none" w="med" len="med"/>
                      <a:tailEnd type="none" w="med" len="med"/>
                    </a:lnL>
                    <a:lnR w="12700" cmpd="sng">
                      <a:noFill/>
                    </a:lnR>
                    <a:lnT w="9525" cap="flat" cmpd="sng" algn="ctr">
                      <a:noFill/>
                      <a:prstDash val="solid"/>
                      <a:round/>
                      <a:headEnd type="none" w="med" len="med"/>
                      <a:tailEnd type="none" w="med" len="med"/>
                    </a:lnT>
                    <a:lnB w="9525" cap="flat" cmpd="sng" algn="ctr">
                      <a:solidFill>
                        <a:schemeClr val="tx1"/>
                      </a:solidFill>
                      <a:prstDash val="dash"/>
                      <a:round/>
                      <a:headEnd type="none" w="med" len="med"/>
                      <a:tailEnd type="none" w="med" len="med"/>
                    </a:lnB>
                    <a:lnTlToBr w="12700" cmpd="sng">
                      <a:noFill/>
                      <a:prstDash val="solid"/>
                    </a:lnTlToBr>
                    <a:lnBlToTr w="12700" cmpd="sng">
                      <a:noFill/>
                      <a:prstDash val="solid"/>
                    </a:lnBlToTr>
                    <a:solidFill>
                      <a:srgbClr val="F4F8FB"/>
                    </a:solidFill>
                  </a:tcPr>
                </a:tc>
                <a:extLst>
                  <a:ext uri="{0D108BD9-81ED-4DB2-BD59-A6C34878D82A}">
                    <a16:rowId xmlns:a16="http://schemas.microsoft.com/office/drawing/2014/main" val="3553259477"/>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$0 for 2 cleanings (routine or periodontal)</a:t>
                      </a:r>
                    </a:p>
                  </a:txBody>
                  <a:tcPr>
                    <a:lnL w="38100" cmpd="sng">
                      <a:noFill/>
                    </a:lnL>
                    <a:lnR w="38100" cmpd="sng">
                      <a:noFill/>
                    </a:lnR>
                    <a:lnT w="38100" cmpd="sng">
                      <a:noFill/>
                    </a:lnT>
                    <a:lnB w="12700" cmpd="sng">
                      <a:noFill/>
                    </a:lnB>
                    <a:lnTlToBr w="12700" cmpd="sng">
                      <a:noFill/>
                      <a:prstDash val="solid"/>
                    </a:lnTlToBr>
                    <a:lnBlToTr w="12700" cmpd="sng">
                      <a:noFill/>
                      <a:prstDash val="solid"/>
                    </a:lnBlToTr>
                  </a:tcPr>
                </a:tc>
                <a:tc vMerge="1">
                  <a:txBody>
                    <a:bodyPr/>
                    <a:lstStyle/>
                    <a:p>
                      <a:endParaRPr lang="en-US" b="0"/>
                    </a:p>
                  </a:txBody>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3979922523"/>
                  </a:ext>
                </a:extLst>
              </a:tr>
              <a:tr h="193511">
                <a:tc vMerge="1">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endParaRPr lang="en-US" sz="1400" b="0"/>
                    </a:p>
                  </a:txBody>
                  <a:tcPr/>
                </a:tc>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150" b="0" dirty="0">
                          <a:solidFill>
                            <a:srgbClr val="202830"/>
                          </a:solidFill>
                          <a:latin typeface="Arial" panose="020B0604020202020204" pitchFamily="34" charset="0"/>
                          <a:cs typeface="Arial" panose="020B0604020202020204" pitchFamily="34" charset="0"/>
                        </a:rPr>
                        <a:t>$0 for one fluoride treatment every year </a:t>
                      </a:r>
                    </a:p>
                  </a:txBody>
                  <a:tcPr>
                    <a:lnL w="38100" cmpd="sng">
                      <a:noFill/>
                    </a:lnL>
                    <a:lnR w="38100" cmpd="sng">
                      <a:noFill/>
                    </a:lnR>
                    <a:lnT w="12700" cmpd="sng">
                      <a:noFill/>
                    </a:lnT>
                    <a:lnB w="12700" cmpd="sng">
                      <a:noFill/>
                    </a:lnB>
                    <a:lnTlToBr w="12700" cmpd="sng">
                      <a:noFill/>
                      <a:prstDash val="solid"/>
                    </a:lnTlToBr>
                    <a:lnBlToTr w="12700" cmpd="sng">
                      <a:noFill/>
                      <a:prstDash val="solid"/>
                    </a:lnBlToTr>
                  </a:tcPr>
                </a:tc>
                <a:tc vMerge="1">
                  <a:txBody>
                    <a:bodyPr/>
                    <a:lstStyle/>
                    <a:p>
                      <a:pPr marL="0" algn="l" defTabSz="932962" rtl="0" eaLnBrk="1" latinLnBrk="0" hangingPunct="1"/>
                      <a:endParaRPr lang="en-US" sz="1837" b="0" kern="1200">
                        <a:solidFill>
                          <a:schemeClr val="dk1"/>
                        </a:solidFill>
                        <a:latin typeface="+mn-lt"/>
                        <a:ea typeface="+mn-ea"/>
                        <a:cs typeface="+mn-cs"/>
                      </a:endParaRPr>
                    </a:p>
                  </a:txBody>
                  <a:tcPr>
                    <a:solidFill>
                      <a:srgbClr val="F4F8FB"/>
                    </a:solidFill>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3989786377"/>
                  </a:ext>
                </a:extLst>
              </a:tr>
              <a:tr h="0">
                <a:tc vMerge="1">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endParaRPr lang="en-US" sz="1400" b="0"/>
                    </a:p>
                  </a:txBody>
                  <a:tcPr/>
                </a:tc>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150" b="0" dirty="0">
                          <a:solidFill>
                            <a:srgbClr val="202830"/>
                          </a:solidFill>
                          <a:latin typeface="Arial" panose="020B0604020202020204" pitchFamily="34" charset="0"/>
                          <a:cs typeface="Arial" panose="020B0604020202020204" pitchFamily="34" charset="0"/>
                        </a:rPr>
                        <a:t>$0 for bitewing or periapical X-rays every 2 years</a:t>
                      </a:r>
                    </a:p>
                  </a:txBody>
                  <a:tcPr>
                    <a:lnL w="38100" cmpd="sng">
                      <a:noFill/>
                    </a:lnL>
                    <a:lnR w="38100" cmpd="sng">
                      <a:noFill/>
                    </a:lnR>
                    <a:lnT w="12700" cmpd="sng">
                      <a:noFill/>
                    </a:lnT>
                    <a:lnB w="9525" cap="flat" cmpd="sng" algn="ctr">
                      <a:solidFill>
                        <a:schemeClr val="tx1"/>
                      </a:solidFill>
                      <a:prstDash val="dash"/>
                      <a:round/>
                      <a:headEnd type="none" w="med" len="med"/>
                      <a:tailEnd type="none" w="med" len="med"/>
                    </a:lnB>
                    <a:lnTlToBr w="12700" cmpd="sng">
                      <a:noFill/>
                      <a:prstDash val="solid"/>
                    </a:lnTlToBr>
                    <a:lnBlToTr w="12700" cmpd="sng">
                      <a:noFill/>
                      <a:prstDash val="solid"/>
                    </a:lnBlToTr>
                  </a:tcPr>
                </a:tc>
                <a:tc vMerge="1">
                  <a:txBody>
                    <a:bodyPr/>
                    <a:lstStyle/>
                    <a:p>
                      <a:pPr marL="0" algn="l" defTabSz="932962" rtl="0" eaLnBrk="1" latinLnBrk="0" hangingPunct="1"/>
                      <a:endParaRPr lang="en-US" sz="1837" b="0" kern="1200">
                        <a:solidFill>
                          <a:schemeClr val="dk1"/>
                        </a:solidFill>
                        <a:latin typeface="+mn-lt"/>
                        <a:ea typeface="+mn-ea"/>
                        <a:cs typeface="+mn-cs"/>
                      </a:endParaRPr>
                    </a:p>
                  </a:txBody>
                  <a:tcPr>
                    <a:solidFill>
                      <a:srgbClr val="F4F8FB"/>
                    </a:solidFill>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1288503961"/>
                  </a:ext>
                </a:extLst>
              </a:tr>
              <a:tr h="193511">
                <a:tc rowSpan="12">
                  <a:txBody>
                    <a:bodyPr/>
                    <a:lstStyle/>
                    <a:p>
                      <a:pPr algn="ctr"/>
                      <a:r>
                        <a:rPr lang="en-US" sz="1200" b="1" kern="1200" dirty="0">
                          <a:solidFill>
                            <a:schemeClr val="bg1"/>
                          </a:solidFill>
                          <a:latin typeface="Arial" panose="020B0604020202020204" pitchFamily="34" charset="0"/>
                          <a:ea typeface="+mn-ea"/>
                          <a:cs typeface="Arial" panose="020B0604020202020204" pitchFamily="34" charset="0"/>
                        </a:rPr>
                        <a:t>Comprehensive</a:t>
                      </a:r>
                      <a:endParaRPr lang="en-US" sz="1200" b="0" dirty="0">
                        <a:solidFill>
                          <a:schemeClr val="bg1"/>
                        </a:solidFill>
                        <a:latin typeface="Arial" panose="020B0604020202020204" pitchFamily="34" charset="0"/>
                        <a:cs typeface="Arial" panose="020B0604020202020204" pitchFamily="34" charset="0"/>
                      </a:endParaRPr>
                    </a:p>
                  </a:txBody>
                  <a:tcPr vert="vert270" anchor="ctr">
                    <a:lnL w="12700" cmpd="sng">
                      <a:noFill/>
                    </a:lnL>
                    <a:lnR w="12700" cmpd="sng">
                      <a:noFill/>
                    </a:lnR>
                    <a:lnT w="9525" cap="flat" cmpd="sng" algn="ctr">
                      <a:solidFill>
                        <a:schemeClr val="tx1"/>
                      </a:solidFill>
                      <a:prstDash val="dash"/>
                      <a:round/>
                      <a:headEnd type="none" w="med" len="med"/>
                      <a:tailEnd type="none" w="med" len="med"/>
                    </a:lnT>
                    <a:lnB w="12700" cmpd="sng">
                      <a:noFill/>
                    </a:lnB>
                    <a:lnTlToBr w="12700" cmpd="sng">
                      <a:noFill/>
                      <a:prstDash val="solid"/>
                    </a:lnTlToBr>
                    <a:lnBlToTr w="12700" cmpd="sng">
                      <a:noFill/>
                      <a:prstDash val="solid"/>
                    </a:lnBlToTr>
                    <a:solidFill>
                      <a:srgbClr val="0092D3"/>
                    </a:solidFill>
                  </a:tcPr>
                </a:tc>
                <a:tc>
                  <a:txBody>
                    <a:bodyPr/>
                    <a:lstStyle/>
                    <a:p>
                      <a:r>
                        <a:rPr lang="en-US" sz="1150" b="0" i="0" u="none" strike="noStrike" kern="1200" baseline="0" dirty="0">
                          <a:solidFill>
                            <a:srgbClr val="202830"/>
                          </a:solidFill>
                          <a:latin typeface="Arial" panose="020B0604020202020204" pitchFamily="34" charset="0"/>
                          <a:ea typeface="+mn-ea"/>
                          <a:cs typeface="Arial" panose="020B0604020202020204" pitchFamily="34" charset="0"/>
                        </a:rPr>
                        <a:t>$0 for resin and amalgam fillings every 48 months</a:t>
                      </a:r>
                      <a:endParaRPr lang="en-US" sz="1150" b="0" dirty="0">
                        <a:solidFill>
                          <a:srgbClr val="202830"/>
                        </a:solidFill>
                        <a:latin typeface="Arial" panose="020B0604020202020204" pitchFamily="34" charset="0"/>
                        <a:cs typeface="Arial" panose="020B0604020202020204" pitchFamily="34" charset="0"/>
                      </a:endParaRPr>
                    </a:p>
                  </a:txBody>
                  <a:tcPr>
                    <a:lnL w="12700" cmpd="sng">
                      <a:noFill/>
                    </a:lnL>
                    <a:lnR w="12700" cmpd="sng">
                      <a:noFill/>
                    </a:lnR>
                    <a:lnT w="9525" cap="flat" cmpd="sng" algn="ctr">
                      <a:solidFill>
                        <a:schemeClr val="tx1"/>
                      </a:solidFill>
                      <a:prstDash val="dash"/>
                      <a:round/>
                      <a:headEnd type="none" w="med" len="med"/>
                      <a:tailEnd type="none" w="med" len="med"/>
                    </a:lnT>
                    <a:lnB w="12700" cmpd="sng">
                      <a:noFill/>
                    </a:lnB>
                    <a:lnTlToBr w="12700" cmpd="sng">
                      <a:noFill/>
                      <a:prstDash val="solid"/>
                    </a:lnTlToBr>
                    <a:lnBlToTr w="12700" cmpd="sng">
                      <a:noFill/>
                      <a:prstDash val="solid"/>
                    </a:lnBlToTr>
                  </a:tcPr>
                </a:tc>
                <a:tc rowSpan="6">
                  <a:txBody>
                    <a:bodyPr/>
                    <a:lstStyle/>
                    <a:p>
                      <a:pPr algn="ctr"/>
                      <a:r>
                        <a:rPr lang="en-US" sz="1150" b="0" dirty="0">
                          <a:solidFill>
                            <a:srgbClr val="202830"/>
                          </a:solidFill>
                          <a:latin typeface="Arial" panose="020B0604020202020204" pitchFamily="34" charset="0"/>
                          <a:cs typeface="Arial" panose="020B0604020202020204" pitchFamily="34" charset="0"/>
                        </a:rPr>
                        <a:t>Embedded coverage $950 annual coverage limit</a:t>
                      </a:r>
                    </a:p>
                  </a:txBody>
                  <a:tcPr anchor="ctr">
                    <a:lnL w="12700" cmpd="sng">
                      <a:noFill/>
                    </a:lnL>
                    <a:lnR w="9525" cap="flat" cmpd="sng" algn="ctr">
                      <a:solidFill>
                        <a:schemeClr val="tx1"/>
                      </a:solidFill>
                      <a:prstDash val="solid"/>
                      <a:round/>
                      <a:headEnd type="none" w="med" len="med"/>
                      <a:tailEnd type="none" w="med" len="med"/>
                    </a:lnR>
                    <a:lnT w="9525" cap="flat" cmpd="sng" algn="ctr">
                      <a:solidFill>
                        <a:schemeClr val="tx1"/>
                      </a:solidFill>
                      <a:prstDash val="dash"/>
                      <a:round/>
                      <a:headEnd type="none" w="med" len="med"/>
                      <a:tailEnd type="none" w="med" len="med"/>
                    </a:lnT>
                    <a:lnB w="12700" cmpd="sng">
                      <a:noFill/>
                    </a:lnB>
                    <a:lnTlToBr w="12700" cmpd="sng">
                      <a:noFill/>
                      <a:prstDash val="solid"/>
                    </a:lnTlToBr>
                    <a:lnBlToTr w="12700" cmpd="sng">
                      <a:noFill/>
                      <a:prstDash val="solid"/>
                    </a:lnBlToTr>
                    <a:solidFill>
                      <a:srgbClr val="E7F1F8"/>
                    </a:solidFill>
                  </a:tcPr>
                </a:tc>
                <a:tc rowSpan="6">
                  <a:txBody>
                    <a:bodyPr/>
                    <a:lstStyle/>
                    <a:p>
                      <a:pPr algn="ctr"/>
                      <a:r>
                        <a:rPr lang="en-US" sz="1150" b="0" dirty="0">
                          <a:solidFill>
                            <a:srgbClr val="202830"/>
                          </a:solidFill>
                          <a:latin typeface="Arial" panose="020B0604020202020204" pitchFamily="34" charset="0"/>
                          <a:cs typeface="Arial" panose="020B0604020202020204" pitchFamily="34" charset="0"/>
                        </a:rPr>
                        <a:t>Embedded coverage $950 annual coverage limit</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dash"/>
                      <a:round/>
                      <a:headEnd type="none" w="med" len="med"/>
                      <a:tailEnd type="none" w="med" len="med"/>
                    </a:lnT>
                    <a:lnB w="12700" cmpd="sng">
                      <a:noFill/>
                    </a:lnB>
                    <a:lnTlToBr w="12700" cmpd="sng">
                      <a:noFill/>
                      <a:prstDash val="solid"/>
                    </a:lnTlToBr>
                    <a:lnBlToTr w="12700" cmpd="sng">
                      <a:noFill/>
                      <a:prstDash val="solid"/>
                    </a:lnBlToTr>
                    <a:solidFill>
                      <a:srgbClr val="E7F1F8"/>
                    </a:solidFill>
                  </a:tcPr>
                </a:tc>
                <a:tc rowSpan="12">
                  <a:txBody>
                    <a:bodyPr/>
                    <a:lstStyle/>
                    <a:p>
                      <a:pPr algn="ctr"/>
                      <a:r>
                        <a:rPr lang="en-US" sz="1150" b="0" dirty="0">
                          <a:solidFill>
                            <a:srgbClr val="202830"/>
                          </a:solidFill>
                          <a:latin typeface="Arial" panose="020B0604020202020204" pitchFamily="34" charset="0"/>
                          <a:cs typeface="Arial" panose="020B0604020202020204" pitchFamily="34" charset="0"/>
                        </a:rPr>
                        <a:t>Optional buy-up</a:t>
                      </a:r>
                    </a:p>
                    <a:p>
                      <a:pPr algn="ctr"/>
                      <a:r>
                        <a:rPr lang="en-US" sz="1150" b="0" dirty="0">
                          <a:solidFill>
                            <a:srgbClr val="202830"/>
                          </a:solidFill>
                          <a:latin typeface="Arial" panose="020B0604020202020204" pitchFamily="34" charset="0"/>
                          <a:cs typeface="Arial" panose="020B0604020202020204" pitchFamily="34" charset="0"/>
                        </a:rPr>
                        <a:t>$1,500 annual coverage limit</a:t>
                      </a:r>
                    </a:p>
                    <a:p>
                      <a:pPr algn="ctr"/>
                      <a:endParaRPr lang="en-US" sz="1150" b="0" dirty="0">
                        <a:solidFill>
                          <a:srgbClr val="202830"/>
                        </a:solidFill>
                        <a:latin typeface="Arial" panose="020B0604020202020204" pitchFamily="34" charset="0"/>
                        <a:cs typeface="Arial" panose="020B0604020202020204" pitchFamily="34" charset="0"/>
                      </a:endParaRPr>
                    </a:p>
                    <a:p>
                      <a:pPr algn="ctr"/>
                      <a:r>
                        <a:rPr lang="en-US" sz="1150" b="0" dirty="0">
                          <a:solidFill>
                            <a:srgbClr val="202830"/>
                          </a:solidFill>
                          <a:latin typeface="Arial" panose="020B0604020202020204" pitchFamily="34" charset="0"/>
                          <a:cs typeface="Arial" panose="020B0604020202020204" pitchFamily="34" charset="0"/>
                        </a:rPr>
                        <a:t>$30.50 monthly premium</a:t>
                      </a:r>
                      <a:endParaRPr lang="en-US" sz="1150" dirty="0">
                        <a:solidFill>
                          <a:srgbClr val="202830"/>
                        </a:solidFill>
                        <a:latin typeface="Arial" panose="020B0604020202020204" pitchFamily="34" charset="0"/>
                        <a:cs typeface="Arial" panose="020B0604020202020204" pitchFamily="34" charset="0"/>
                      </a:endParaRP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dash"/>
                      <a:round/>
                      <a:headEnd type="none" w="med" len="med"/>
                      <a:tailEnd type="none" w="med" len="med"/>
                    </a:lnT>
                    <a:lnB w="12700" cmpd="sng">
                      <a:noFill/>
                    </a:lnB>
                    <a:lnTlToBr w="12700" cmpd="sng">
                      <a:noFill/>
                      <a:prstDash val="solid"/>
                    </a:lnTlToBr>
                    <a:lnBlToTr w="12700" cmpd="sng">
                      <a:noFill/>
                      <a:prstDash val="solid"/>
                    </a:lnBlToTr>
                    <a:solidFill>
                      <a:srgbClr val="E7F1F8"/>
                    </a:solidFill>
                  </a:tcPr>
                </a:tc>
                <a:tc rowSpan="6">
                  <a:txBody>
                    <a:bodyPr/>
                    <a:lstStyle/>
                    <a:p>
                      <a:pPr algn="ctr"/>
                      <a:r>
                        <a:rPr lang="en-US" sz="1150" b="0" dirty="0">
                          <a:solidFill>
                            <a:srgbClr val="202830"/>
                          </a:solidFill>
                          <a:latin typeface="Arial" panose="020B0604020202020204" pitchFamily="34" charset="0"/>
                          <a:cs typeface="Arial" panose="020B0604020202020204" pitchFamily="34" charset="0"/>
                        </a:rPr>
                        <a:t>Embedded coverage $1,000 annual coverage limit</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dash"/>
                      <a:round/>
                      <a:headEnd type="none" w="med" len="med"/>
                      <a:tailEnd type="none" w="med" len="med"/>
                    </a:lnT>
                    <a:lnB w="12700" cmpd="sng">
                      <a:noFill/>
                    </a:lnB>
                    <a:lnTlToBr w="12700" cmpd="sng">
                      <a:noFill/>
                      <a:prstDash val="solid"/>
                    </a:lnTlToBr>
                    <a:lnBlToTr w="12700" cmpd="sng">
                      <a:noFill/>
                      <a:prstDash val="solid"/>
                    </a:lnBlToTr>
                    <a:solidFill>
                      <a:srgbClr val="E7F1F8"/>
                    </a:solidFill>
                  </a:tcPr>
                </a:tc>
                <a:tc rowSpan="6">
                  <a:txBody>
                    <a:bodyPr/>
                    <a:lstStyle/>
                    <a:p>
                      <a:pPr marL="0" marR="0" lvl="0" indent="0" algn="ctr" defTabSz="932962" rtl="0" eaLnBrk="1" fontAlgn="auto" latinLnBrk="0" hangingPunct="1">
                        <a:lnSpc>
                          <a:spcPct val="100000"/>
                        </a:lnSpc>
                        <a:spcBef>
                          <a:spcPts val="0"/>
                        </a:spcBef>
                        <a:spcAft>
                          <a:spcPts val="0"/>
                        </a:spcAft>
                        <a:buClrTx/>
                        <a:buSzTx/>
                        <a:buFontTx/>
                        <a:buNone/>
                        <a:tabLst/>
                        <a:defRPr/>
                      </a:pPr>
                      <a:r>
                        <a:rPr lang="en-US" sz="1150" b="0" dirty="0">
                          <a:solidFill>
                            <a:srgbClr val="202830"/>
                          </a:solidFill>
                          <a:latin typeface="Arial" panose="020B0604020202020204" pitchFamily="34" charset="0"/>
                          <a:cs typeface="Arial" panose="020B0604020202020204" pitchFamily="34" charset="0"/>
                        </a:rPr>
                        <a:t>Embedded coverage $1,500 annual coverage limit</a:t>
                      </a:r>
                    </a:p>
                  </a:txBody>
                  <a:tcPr anchor="ctr">
                    <a:lnL w="9525" cap="flat" cmpd="sng" algn="ctr">
                      <a:solidFill>
                        <a:schemeClr val="tx1"/>
                      </a:solidFill>
                      <a:prstDash val="solid"/>
                      <a:round/>
                      <a:headEnd type="none" w="med" len="med"/>
                      <a:tailEnd type="none" w="med" len="med"/>
                    </a:lnL>
                    <a:lnR w="12700" cmpd="sng">
                      <a:noFill/>
                    </a:lnR>
                    <a:lnT w="9525" cap="flat" cmpd="sng" algn="ctr">
                      <a:solidFill>
                        <a:schemeClr val="tx1"/>
                      </a:solidFill>
                      <a:prstDash val="dash"/>
                      <a:round/>
                      <a:headEnd type="none" w="med" len="med"/>
                      <a:tailEnd type="none" w="med" len="med"/>
                    </a:lnT>
                    <a:lnB w="12700" cmpd="sng">
                      <a:noFill/>
                    </a:lnB>
                    <a:lnTlToBr w="12700" cmpd="sng">
                      <a:noFill/>
                      <a:prstDash val="solid"/>
                    </a:lnTlToBr>
                    <a:lnBlToTr w="12700" cmpd="sng">
                      <a:noFill/>
                      <a:prstDash val="solid"/>
                    </a:lnBlToTr>
                    <a:solidFill>
                      <a:srgbClr val="E7F1F8"/>
                    </a:solidFill>
                  </a:tcPr>
                </a:tc>
                <a:extLst>
                  <a:ext uri="{0D108BD9-81ED-4DB2-BD59-A6C34878D82A}">
                    <a16:rowId xmlns:a16="http://schemas.microsoft.com/office/drawing/2014/main" val="3368579190"/>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$0 for </a:t>
                      </a:r>
                      <a:r>
                        <a:rPr lang="en-US" sz="1150" b="0" i="0" u="none" strike="noStrike" kern="1200" baseline="0" dirty="0">
                          <a:solidFill>
                            <a:srgbClr val="202830"/>
                          </a:solidFill>
                          <a:latin typeface="Arial" panose="020B0604020202020204" pitchFamily="34" charset="0"/>
                          <a:ea typeface="+mn-ea"/>
                          <a:cs typeface="Arial" panose="020B0604020202020204" pitchFamily="34" charset="0"/>
                        </a:rPr>
                        <a:t>crowns every 84 months</a:t>
                      </a:r>
                      <a:endParaRPr lang="en-US" sz="1150" b="0" dirty="0">
                        <a:solidFill>
                          <a:srgbClr val="202830"/>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b="0"/>
                    </a:p>
                  </a:txBody>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2561829533"/>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$0 for </a:t>
                      </a:r>
                      <a:r>
                        <a:rPr lang="en-US" sz="1150" b="0" i="0" u="none" strike="noStrike" kern="1200" baseline="0" dirty="0">
                          <a:solidFill>
                            <a:srgbClr val="202830"/>
                          </a:solidFill>
                          <a:latin typeface="Arial" panose="020B0604020202020204" pitchFamily="34" charset="0"/>
                          <a:ea typeface="+mn-ea"/>
                          <a:cs typeface="Arial" panose="020B0604020202020204" pitchFamily="34" charset="0"/>
                        </a:rPr>
                        <a:t>root canals, once per tooth per lifetime</a:t>
                      </a:r>
                      <a:endParaRPr lang="en-US" sz="1150" b="0" dirty="0">
                        <a:solidFill>
                          <a:srgbClr val="202830"/>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a:p>
                  </a:txBody>
                  <a:tcPr/>
                </a:tc>
                <a:tc vMerge="1">
                  <a:txBody>
                    <a:bodyPr/>
                    <a:lstStyle/>
                    <a:p>
                      <a:endParaRPr lang="en-US"/>
                    </a:p>
                  </a:txBody>
                  <a:tcPr/>
                </a:tc>
                <a:tc vMerge="1">
                  <a:txBody>
                    <a:bodyPr/>
                    <a:lstStyle/>
                    <a:p>
                      <a:endParaRPr lang="en-US" b="0"/>
                    </a:p>
                  </a:txBody>
                  <a:tcPr/>
                </a:tc>
                <a:tc vMerge="1">
                  <a:txBody>
                    <a:bodyPr/>
                    <a:lstStyle/>
                    <a:p>
                      <a:endParaRPr lang="en-US"/>
                    </a:p>
                  </a:txBody>
                  <a:tcPr/>
                </a:tc>
                <a:tc vMerge="1">
                  <a:txBody>
                    <a:bodyPr/>
                    <a:lstStyle/>
                    <a:p>
                      <a:endParaRPr lang="en-US" b="0"/>
                    </a:p>
                  </a:txBody>
                  <a:tcPr/>
                </a:tc>
                <a:extLst>
                  <a:ext uri="{0D108BD9-81ED-4DB2-BD59-A6C34878D82A}">
                    <a16:rowId xmlns:a16="http://schemas.microsoft.com/office/drawing/2014/main" val="701905811"/>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$0 for deep cleaning every 24 months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a:p>
                  </a:txBody>
                  <a:tcPr/>
                </a:tc>
                <a:tc vMerge="1">
                  <a:txBody>
                    <a:bodyPr/>
                    <a:lstStyle/>
                    <a:p>
                      <a:endParaRPr lang="en-US"/>
                    </a:p>
                  </a:txBody>
                  <a:tcPr/>
                </a:tc>
                <a:tc vMerge="1">
                  <a:txBody>
                    <a:bodyPr/>
                    <a:lstStyle/>
                    <a:p>
                      <a:endParaRPr lang="en-US" b="0"/>
                    </a:p>
                  </a:txBody>
                  <a:tcPr/>
                </a:tc>
                <a:tc vMerge="1">
                  <a:txBody>
                    <a:bodyPr/>
                    <a:lstStyle/>
                    <a:p>
                      <a:endParaRPr lang="en-US"/>
                    </a:p>
                  </a:txBody>
                  <a:tcPr/>
                </a:tc>
                <a:tc vMerge="1">
                  <a:txBody>
                    <a:bodyPr/>
                    <a:lstStyle/>
                    <a:p>
                      <a:endParaRPr lang="en-US" b="0"/>
                    </a:p>
                  </a:txBody>
                  <a:tcPr/>
                </a:tc>
                <a:extLst>
                  <a:ext uri="{0D108BD9-81ED-4DB2-BD59-A6C34878D82A}">
                    <a16:rowId xmlns:a16="http://schemas.microsoft.com/office/drawing/2014/main" val="2175369258"/>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$0 for simple extractions, once per tooth per lifetime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a:p>
                  </a:txBody>
                  <a:tcPr/>
                </a:tc>
                <a:tc vMerge="1">
                  <a:txBody>
                    <a:bodyPr/>
                    <a:lstStyle/>
                    <a:p>
                      <a:endParaRPr lang="en-US"/>
                    </a:p>
                  </a:txBody>
                  <a:tcPr/>
                </a:tc>
                <a:tc vMerge="1">
                  <a:txBody>
                    <a:bodyPr/>
                    <a:lstStyle/>
                    <a:p>
                      <a:endParaRPr lang="en-US" b="0"/>
                    </a:p>
                  </a:txBody>
                  <a:tcPr/>
                </a:tc>
                <a:tc vMerge="1">
                  <a:txBody>
                    <a:bodyPr/>
                    <a:lstStyle/>
                    <a:p>
                      <a:endParaRPr lang="en-US"/>
                    </a:p>
                  </a:txBody>
                  <a:tcPr/>
                </a:tc>
                <a:tc vMerge="1">
                  <a:txBody>
                    <a:bodyPr/>
                    <a:lstStyle/>
                    <a:p>
                      <a:endParaRPr lang="en-US" b="0"/>
                    </a:p>
                  </a:txBody>
                  <a:tcPr/>
                </a:tc>
                <a:extLst>
                  <a:ext uri="{0D108BD9-81ED-4DB2-BD59-A6C34878D82A}">
                    <a16:rowId xmlns:a16="http://schemas.microsoft.com/office/drawing/2014/main" val="2194609190"/>
                  </a:ext>
                </a:extLst>
              </a:tr>
              <a:tr h="193511">
                <a:tc vMerge="1">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endParaRPr lang="en-US" sz="1400" b="0"/>
                    </a:p>
                  </a:txBody>
                  <a:tcPr/>
                </a:tc>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150" b="0" dirty="0">
                          <a:solidFill>
                            <a:srgbClr val="202830"/>
                          </a:solidFill>
                          <a:latin typeface="Arial" panose="020B0604020202020204" pitchFamily="34" charset="0"/>
                          <a:cs typeface="Arial" panose="020B0604020202020204" pitchFamily="34" charset="0"/>
                        </a:rPr>
                        <a:t>$0 for </a:t>
                      </a:r>
                      <a:r>
                        <a:rPr lang="en-US" sz="1150" b="0" i="0" u="none" strike="noStrike" kern="1200" baseline="0" dirty="0">
                          <a:solidFill>
                            <a:srgbClr val="202830"/>
                          </a:solidFill>
                          <a:latin typeface="Arial" panose="020B0604020202020204" pitchFamily="34" charset="0"/>
                          <a:ea typeface="+mn-ea"/>
                          <a:cs typeface="Arial" panose="020B0604020202020204" pitchFamily="34" charset="0"/>
                        </a:rPr>
                        <a:t>oral surgery, twice per tooth per lifetime</a:t>
                      </a:r>
                      <a:endParaRPr lang="en-US" sz="1150" b="0" dirty="0">
                        <a:solidFill>
                          <a:srgbClr val="202830"/>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951362179"/>
                  </a:ext>
                </a:extLst>
              </a:tr>
              <a:tr h="193511">
                <a:tc vMerge="1">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endParaRPr lang="en-US" sz="1400" b="0"/>
                    </a:p>
                  </a:txBody>
                  <a:tcPr/>
                </a:tc>
                <a:tc>
                  <a:txBody>
                    <a:bodyPr/>
                    <a:lstStyle/>
                    <a:p>
                      <a:pPr marL="0" marR="0" lvl="0" indent="0" algn="l" defTabSz="932962" rtl="0" eaLnBrk="1" fontAlgn="auto" latinLnBrk="0" hangingPunct="1">
                        <a:lnSpc>
                          <a:spcPct val="100000"/>
                        </a:lnSpc>
                        <a:spcBef>
                          <a:spcPts val="0"/>
                        </a:spcBef>
                        <a:spcAft>
                          <a:spcPts val="0"/>
                        </a:spcAft>
                        <a:buClrTx/>
                        <a:buSzTx/>
                        <a:buFontTx/>
                        <a:buNone/>
                        <a:tabLst/>
                        <a:defRPr/>
                      </a:pPr>
                      <a:r>
                        <a:rPr lang="en-US" sz="1150" b="0" dirty="0">
                          <a:solidFill>
                            <a:srgbClr val="202830"/>
                          </a:solidFill>
                          <a:latin typeface="Arial" panose="020B0604020202020204" pitchFamily="34" charset="0"/>
                          <a:cs typeface="Arial" panose="020B0604020202020204" pitchFamily="34" charset="0"/>
                        </a:rPr>
                        <a:t>25% for onlays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rowSpan="6">
                  <a:txBody>
                    <a:bodyPr/>
                    <a:lstStyle/>
                    <a:p>
                      <a:pPr algn="ctr"/>
                      <a:r>
                        <a:rPr lang="en-US" sz="1150" b="0" dirty="0">
                          <a:solidFill>
                            <a:srgbClr val="202830"/>
                          </a:solidFill>
                          <a:latin typeface="Arial" panose="020B0604020202020204" pitchFamily="34" charset="0"/>
                          <a:cs typeface="Arial" panose="020B0604020202020204" pitchFamily="34" charset="0"/>
                        </a:rPr>
                        <a:t>Not offered</a:t>
                      </a:r>
                    </a:p>
                  </a:txBody>
                  <a:tcPr anchor="ctr">
                    <a:lnL w="12700" cmpd="sng">
                      <a:noFill/>
                    </a:lnL>
                    <a:lnR w="952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4F8FB"/>
                    </a:solidFill>
                  </a:tcPr>
                </a:tc>
                <a:tc rowSpan="6">
                  <a:txBody>
                    <a:bodyPr/>
                    <a:lstStyle/>
                    <a:p>
                      <a:pPr algn="ctr"/>
                      <a:r>
                        <a:rPr lang="en-US" sz="1150" b="0" dirty="0">
                          <a:solidFill>
                            <a:srgbClr val="202830"/>
                          </a:solidFill>
                          <a:latin typeface="Arial" panose="020B0604020202020204" pitchFamily="34" charset="0"/>
                          <a:cs typeface="Arial" panose="020B0604020202020204" pitchFamily="34" charset="0"/>
                        </a:rPr>
                        <a:t>Optional buy-up</a:t>
                      </a:r>
                    </a:p>
                    <a:p>
                      <a:pPr algn="ctr"/>
                      <a:r>
                        <a:rPr lang="en-US" sz="1150" b="0" dirty="0">
                          <a:solidFill>
                            <a:srgbClr val="202830"/>
                          </a:solidFill>
                          <a:latin typeface="Arial" panose="020B0604020202020204" pitchFamily="34" charset="0"/>
                          <a:cs typeface="Arial" panose="020B0604020202020204" pitchFamily="34" charset="0"/>
                        </a:rPr>
                        <a:t>$1,500 annual coverage limit</a:t>
                      </a:r>
                    </a:p>
                    <a:p>
                      <a:pPr algn="ctr"/>
                      <a:endParaRPr lang="en-US" sz="1150" b="0" dirty="0">
                        <a:solidFill>
                          <a:srgbClr val="202830"/>
                        </a:solidFill>
                        <a:latin typeface="Arial" panose="020B0604020202020204" pitchFamily="34" charset="0"/>
                        <a:cs typeface="Arial" panose="020B0604020202020204" pitchFamily="34" charset="0"/>
                      </a:endParaRPr>
                    </a:p>
                    <a:p>
                      <a:pPr algn="ctr"/>
                      <a:r>
                        <a:rPr lang="en-US" sz="1150" b="0" dirty="0">
                          <a:solidFill>
                            <a:srgbClr val="202830"/>
                          </a:solidFill>
                          <a:latin typeface="Arial" panose="020B0604020202020204" pitchFamily="34" charset="0"/>
                          <a:cs typeface="Arial" panose="020B0604020202020204" pitchFamily="34" charset="0"/>
                        </a:rPr>
                        <a:t>$30.50 monthly premium</a:t>
                      </a:r>
                      <a:endParaRPr lang="en-US" sz="1150" dirty="0">
                        <a:solidFill>
                          <a:srgbClr val="202830"/>
                        </a:solidFill>
                        <a:latin typeface="Arial" panose="020B0604020202020204" pitchFamily="34" charset="0"/>
                        <a:cs typeface="Arial" panose="020B0604020202020204" pitchFamily="34" charset="0"/>
                      </a:endParaRP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4F8FB"/>
                    </a:solidFill>
                  </a:tcPr>
                </a:tc>
                <a:tc vMerge="1">
                  <a:txBody>
                    <a:bodyPr/>
                    <a:lstStyle/>
                    <a:p>
                      <a:endParaRPr/>
                    </a:p>
                  </a:txBody>
                  <a:tcPr anchor="ctr"/>
                </a:tc>
                <a:tc rowSpan="6">
                  <a:txBody>
                    <a:bodyPr/>
                    <a:lstStyle/>
                    <a:p>
                      <a:pPr algn="ctr"/>
                      <a:r>
                        <a:rPr lang="en-US" sz="1150" b="0" dirty="0">
                          <a:solidFill>
                            <a:srgbClr val="202830"/>
                          </a:solidFill>
                          <a:latin typeface="Arial" panose="020B0604020202020204" pitchFamily="34" charset="0"/>
                          <a:cs typeface="Arial" panose="020B0604020202020204" pitchFamily="34" charset="0"/>
                        </a:rPr>
                        <a:t>Optional buy-up</a:t>
                      </a:r>
                    </a:p>
                    <a:p>
                      <a:pPr algn="ctr"/>
                      <a:r>
                        <a:rPr lang="en-US" sz="1150" b="0" dirty="0">
                          <a:solidFill>
                            <a:srgbClr val="202830"/>
                          </a:solidFill>
                          <a:latin typeface="Arial" panose="020B0604020202020204" pitchFamily="34" charset="0"/>
                          <a:cs typeface="Arial" panose="020B0604020202020204" pitchFamily="34" charset="0"/>
                        </a:rPr>
                        <a:t>$1,500 annual coverage limit</a:t>
                      </a:r>
                    </a:p>
                    <a:p>
                      <a:pPr algn="ctr"/>
                      <a:endParaRPr lang="en-US" sz="1150" b="0" dirty="0">
                        <a:solidFill>
                          <a:srgbClr val="202830"/>
                        </a:solidFill>
                        <a:latin typeface="Arial" panose="020B0604020202020204" pitchFamily="34" charset="0"/>
                        <a:cs typeface="Arial" panose="020B0604020202020204" pitchFamily="34" charset="0"/>
                      </a:endParaRPr>
                    </a:p>
                    <a:p>
                      <a:pPr algn="ctr"/>
                      <a:r>
                        <a:rPr lang="en-US" sz="1150" b="0" dirty="0">
                          <a:solidFill>
                            <a:srgbClr val="202830"/>
                          </a:solidFill>
                          <a:latin typeface="Arial" panose="020B0604020202020204" pitchFamily="34" charset="0"/>
                          <a:cs typeface="Arial" panose="020B0604020202020204" pitchFamily="34" charset="0"/>
                        </a:rPr>
                        <a:t>$30.50 monthly premium</a:t>
                      </a:r>
                      <a:endParaRPr lang="en-US" sz="1150" dirty="0">
                        <a:solidFill>
                          <a:srgbClr val="202830"/>
                        </a:solidFill>
                        <a:latin typeface="Arial" panose="020B0604020202020204" pitchFamily="34" charset="0"/>
                        <a:cs typeface="Arial" panose="020B0604020202020204" pitchFamily="34" charset="0"/>
                      </a:endParaRP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4F8FB"/>
                    </a:solidFill>
                  </a:tcPr>
                </a:tc>
                <a:tc rowSpan="6">
                  <a:txBody>
                    <a:bodyPr/>
                    <a:lstStyle/>
                    <a:p>
                      <a:pPr algn="ctr"/>
                      <a:r>
                        <a:rPr lang="en-US" sz="1150" b="0" dirty="0">
                          <a:solidFill>
                            <a:srgbClr val="202830"/>
                          </a:solidFill>
                          <a:latin typeface="Arial" panose="020B0604020202020204" pitchFamily="34" charset="0"/>
                          <a:cs typeface="Arial" panose="020B0604020202020204" pitchFamily="34" charset="0"/>
                        </a:rPr>
                        <a:t>Optional buy-up</a:t>
                      </a:r>
                    </a:p>
                    <a:p>
                      <a:pPr algn="ctr"/>
                      <a:r>
                        <a:rPr lang="en-US" sz="1150" b="0" dirty="0">
                          <a:solidFill>
                            <a:srgbClr val="202830"/>
                          </a:solidFill>
                          <a:latin typeface="Arial" panose="020B0604020202020204" pitchFamily="34" charset="0"/>
                          <a:cs typeface="Arial" panose="020B0604020202020204" pitchFamily="34" charset="0"/>
                        </a:rPr>
                        <a:t>$1,500 annual coverage limit</a:t>
                      </a:r>
                    </a:p>
                    <a:p>
                      <a:pPr algn="ctr"/>
                      <a:endParaRPr lang="en-US" sz="1150" b="0" dirty="0">
                        <a:solidFill>
                          <a:srgbClr val="202830"/>
                        </a:solidFill>
                        <a:latin typeface="Arial" panose="020B0604020202020204" pitchFamily="34" charset="0"/>
                        <a:cs typeface="Arial" panose="020B0604020202020204" pitchFamily="34" charset="0"/>
                      </a:endParaRPr>
                    </a:p>
                    <a:p>
                      <a:pPr algn="ctr"/>
                      <a:r>
                        <a:rPr lang="en-US" sz="1150" b="0" dirty="0">
                          <a:solidFill>
                            <a:srgbClr val="202830"/>
                          </a:solidFill>
                          <a:latin typeface="Arial" panose="020B0604020202020204" pitchFamily="34" charset="0"/>
                          <a:cs typeface="Arial" panose="020B0604020202020204" pitchFamily="34" charset="0"/>
                        </a:rPr>
                        <a:t>$17.90 (HMO)</a:t>
                      </a:r>
                    </a:p>
                    <a:p>
                      <a:pPr algn="ctr"/>
                      <a:r>
                        <a:rPr lang="en-US" sz="1150" b="0" dirty="0">
                          <a:solidFill>
                            <a:srgbClr val="202830"/>
                          </a:solidFill>
                          <a:latin typeface="Arial" panose="020B0604020202020204" pitchFamily="34" charset="0"/>
                          <a:cs typeface="Arial" panose="020B0604020202020204" pitchFamily="34" charset="0"/>
                        </a:rPr>
                        <a:t>$30.50 (PPO) monthly premium</a:t>
                      </a:r>
                      <a:endParaRPr lang="en-US" sz="1150" dirty="0">
                        <a:solidFill>
                          <a:srgbClr val="202830"/>
                        </a:solidFill>
                        <a:latin typeface="Arial" panose="020B0604020202020204" pitchFamily="34" charset="0"/>
                        <a:cs typeface="Arial" panose="020B0604020202020204" pitchFamily="34" charset="0"/>
                      </a:endParaRPr>
                    </a:p>
                  </a:txBody>
                  <a:tcPr anchor="ctr">
                    <a:lnL w="952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4F8FB"/>
                    </a:solidFill>
                  </a:tcPr>
                </a:tc>
                <a:extLst>
                  <a:ext uri="{0D108BD9-81ED-4DB2-BD59-A6C34878D82A}">
                    <a16:rowId xmlns:a16="http://schemas.microsoft.com/office/drawing/2014/main" val="1959549648"/>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25% for periodontal surgery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b="0"/>
                    </a:p>
                  </a:txBody>
                  <a:tcPr>
                    <a:solidFill>
                      <a:srgbClr val="E7F1F8"/>
                    </a:solidFill>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481740021"/>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25% for dentures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b="0"/>
                    </a:p>
                  </a:txBody>
                  <a:tcPr>
                    <a:solidFill>
                      <a:srgbClr val="E7F1F8"/>
                    </a:solidFill>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387444739"/>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25% for bridges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b="0"/>
                    </a:p>
                  </a:txBody>
                  <a:tcPr>
                    <a:solidFill>
                      <a:srgbClr val="E7F1F8"/>
                    </a:solidFill>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2785712029"/>
                  </a:ext>
                </a:extLst>
              </a:tr>
              <a:tr h="193511">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25% for implants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b="0"/>
                    </a:p>
                  </a:txBody>
                  <a:tcPr>
                    <a:solidFill>
                      <a:srgbClr val="E7F1F8"/>
                    </a:solidFill>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3029752305"/>
                  </a:ext>
                </a:extLst>
              </a:tr>
              <a:tr h="0">
                <a:tc vMerge="1">
                  <a:txBody>
                    <a:bodyPr/>
                    <a:lstStyle/>
                    <a:p>
                      <a:endParaRPr lang="en-US" sz="1400" b="0"/>
                    </a:p>
                  </a:txBody>
                  <a:tcPr/>
                </a:tc>
                <a:tc>
                  <a:txBody>
                    <a:bodyPr/>
                    <a:lstStyle/>
                    <a:p>
                      <a:r>
                        <a:rPr lang="en-US" sz="1150" b="0" dirty="0">
                          <a:solidFill>
                            <a:srgbClr val="202830"/>
                          </a:solidFill>
                          <a:latin typeface="Arial" panose="020B0604020202020204" pitchFamily="34" charset="0"/>
                          <a:cs typeface="Arial" panose="020B0604020202020204" pitchFamily="34" charset="0"/>
                        </a:rPr>
                        <a:t>25% for anesthesia and consultation exams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vMerge="1">
                  <a:txBody>
                    <a:bodyPr/>
                    <a:lstStyle/>
                    <a:p>
                      <a:endParaRPr lang="en-US" b="0"/>
                    </a:p>
                  </a:txBody>
                  <a:tcPr>
                    <a:solidFill>
                      <a:srgbClr val="E7F1F8"/>
                    </a:solidFill>
                  </a:tcPr>
                </a:tc>
                <a:tc vMerge="1">
                  <a:txBody>
                    <a:bodyPr/>
                    <a:lstStyle/>
                    <a:p>
                      <a:endParaRPr lang="en-US"/>
                    </a:p>
                  </a:txBody>
                  <a:tcPr/>
                </a:tc>
                <a:tc vMerge="1">
                  <a:txBody>
                    <a:bodyPr/>
                    <a:lstStyle/>
                    <a:p>
                      <a:endParaRPr lang="en-US" sz="1600" b="0"/>
                    </a:p>
                  </a:txBody>
                  <a:tcPr/>
                </a:tc>
                <a:tc vMerge="1">
                  <a:txBody>
                    <a:bodyPr/>
                    <a:lstStyle/>
                    <a:p>
                      <a:endParaRPr lang="en-US" sz="1600" b="0"/>
                    </a:p>
                  </a:txBody>
                  <a:tcPr/>
                </a:tc>
                <a:tc vMerge="1">
                  <a:txBody>
                    <a:bodyPr/>
                    <a:lstStyle/>
                    <a:p>
                      <a:endParaRPr lang="en-US" sz="1600" b="0"/>
                    </a:p>
                  </a:txBody>
                  <a:tcPr/>
                </a:tc>
                <a:extLst>
                  <a:ext uri="{0D108BD9-81ED-4DB2-BD59-A6C34878D82A}">
                    <a16:rowId xmlns:a16="http://schemas.microsoft.com/office/drawing/2014/main" val="3687190166"/>
                  </a:ext>
                </a:extLst>
              </a:tr>
            </a:tbl>
          </a:graphicData>
        </a:graphic>
      </p:graphicFrame>
      <p:sp>
        <p:nvSpPr>
          <p:cNvPr id="9" name="Shape 5">
            <a:extLst>
              <a:ext uri="{FF2B5EF4-FFF2-40B4-BE49-F238E27FC236}">
                <a16:creationId xmlns:a16="http://schemas.microsoft.com/office/drawing/2014/main" id="{6B606C3E-1C4C-79F6-4B6B-1CA04A05CE02}"/>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0" name="Text 8">
            <a:extLst>
              <a:ext uri="{FF2B5EF4-FFF2-40B4-BE49-F238E27FC236}">
                <a16:creationId xmlns:a16="http://schemas.microsoft.com/office/drawing/2014/main" id="{BBF2C3B2-892E-0422-BD6E-662F32A972D7}"/>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1" name="Slide Number Placeholder 42">
            <a:extLst>
              <a:ext uri="{FF2B5EF4-FFF2-40B4-BE49-F238E27FC236}">
                <a16:creationId xmlns:a16="http://schemas.microsoft.com/office/drawing/2014/main" id="{D73BA4F9-4E02-A68E-CCEC-2C708775027E}"/>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49</a:t>
            </a:fld>
            <a:endParaRPr lang="en-US" sz="600" dirty="0">
              <a:solidFill>
                <a:schemeClr val="tx1"/>
              </a:solidFill>
              <a:latin typeface="Arial" panose="020B0604020202020204" pitchFamily="34" charset="0"/>
              <a:cs typeface="Arial" panose="020B0604020202020204" pitchFamily="34" charset="0"/>
            </a:endParaRPr>
          </a:p>
        </p:txBody>
      </p:sp>
      <p:sp>
        <p:nvSpPr>
          <p:cNvPr id="12" name="Shape 5">
            <a:extLst>
              <a:ext uri="{FF2B5EF4-FFF2-40B4-BE49-F238E27FC236}">
                <a16:creationId xmlns:a16="http://schemas.microsoft.com/office/drawing/2014/main" id="{DC2D9C15-3F8F-2F85-8FDF-5D70ACC66F16}"/>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3" name="Text 8">
            <a:extLst>
              <a:ext uri="{FF2B5EF4-FFF2-40B4-BE49-F238E27FC236}">
                <a16:creationId xmlns:a16="http://schemas.microsoft.com/office/drawing/2014/main" id="{BAF46859-5C34-B913-9153-6F04D1CC7459}"/>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4" name="TextBox 13">
            <a:extLst>
              <a:ext uri="{FF2B5EF4-FFF2-40B4-BE49-F238E27FC236}">
                <a16:creationId xmlns:a16="http://schemas.microsoft.com/office/drawing/2014/main" id="{922E2979-8D3C-1982-9B60-4D4F2BDF175E}"/>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 name="TextBox 1">
            <a:extLst>
              <a:ext uri="{FF2B5EF4-FFF2-40B4-BE49-F238E27FC236}">
                <a16:creationId xmlns:a16="http://schemas.microsoft.com/office/drawing/2014/main" id="{B653B30E-A9B6-7FAA-4986-2A4C8056B636}"/>
              </a:ext>
            </a:extLst>
          </p:cNvPr>
          <p:cNvSpPr txBox="1"/>
          <p:nvPr/>
        </p:nvSpPr>
        <p:spPr>
          <a:xfrm>
            <a:off x="873727" y="542275"/>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Medicare Advantage plans </a:t>
            </a:r>
            <a:r>
              <a:rPr lang="en-US" sz="2800" b="1" dirty="0">
                <a:solidFill>
                  <a:srgbClr val="0085C9"/>
                </a:solidFill>
                <a:latin typeface="Arial"/>
              </a:rPr>
              <a:t>dental details</a:t>
            </a:r>
          </a:p>
        </p:txBody>
      </p:sp>
    </p:spTree>
    <p:extLst>
      <p:ext uri="{BB962C8B-B14F-4D97-AF65-F5344CB8AC3E}">
        <p14:creationId xmlns:p14="http://schemas.microsoft.com/office/powerpoint/2010/main" val="1099730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5">
            <a:extLst>
              <a:ext uri="{FF2B5EF4-FFF2-40B4-BE49-F238E27FC236}">
                <a16:creationId xmlns:a16="http://schemas.microsoft.com/office/drawing/2014/main" id="{DC5C05F8-D44F-71EA-9137-B824A86C9274}"/>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9" name="Text 8">
            <a:extLst>
              <a:ext uri="{FF2B5EF4-FFF2-40B4-BE49-F238E27FC236}">
                <a16:creationId xmlns:a16="http://schemas.microsoft.com/office/drawing/2014/main" id="{A717512F-3B14-E4DF-7660-E68C86881E1A}"/>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0" name="Slide Number Placeholder 42">
            <a:extLst>
              <a:ext uri="{FF2B5EF4-FFF2-40B4-BE49-F238E27FC236}">
                <a16:creationId xmlns:a16="http://schemas.microsoft.com/office/drawing/2014/main" id="{E4A56FCD-56AC-B7DF-3914-AC42EEBA56A7}"/>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50</a:t>
            </a:fld>
            <a:endParaRPr lang="en-US" sz="600" dirty="0">
              <a:solidFill>
                <a:schemeClr val="tx1"/>
              </a:solidFill>
              <a:latin typeface="Arial" panose="020B0604020202020204" pitchFamily="34" charset="0"/>
              <a:cs typeface="Arial" panose="020B0604020202020204" pitchFamily="34" charset="0"/>
            </a:endParaRPr>
          </a:p>
        </p:txBody>
      </p:sp>
      <p:sp>
        <p:nvSpPr>
          <p:cNvPr id="11" name="Shape 5">
            <a:extLst>
              <a:ext uri="{FF2B5EF4-FFF2-40B4-BE49-F238E27FC236}">
                <a16:creationId xmlns:a16="http://schemas.microsoft.com/office/drawing/2014/main" id="{D0129112-44A8-E543-9749-ACA05299F460}"/>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2" name="Text 8">
            <a:extLst>
              <a:ext uri="{FF2B5EF4-FFF2-40B4-BE49-F238E27FC236}">
                <a16:creationId xmlns:a16="http://schemas.microsoft.com/office/drawing/2014/main" id="{675E6ADA-BB12-68C8-9E82-0A6D70C9AA00}"/>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3" name="TextBox 12">
            <a:extLst>
              <a:ext uri="{FF2B5EF4-FFF2-40B4-BE49-F238E27FC236}">
                <a16:creationId xmlns:a16="http://schemas.microsoft.com/office/drawing/2014/main" id="{D1D87A45-0743-B2A5-74BE-5817E4DF369F}"/>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 name="TextBox 1">
            <a:extLst>
              <a:ext uri="{FF2B5EF4-FFF2-40B4-BE49-F238E27FC236}">
                <a16:creationId xmlns:a16="http://schemas.microsoft.com/office/drawing/2014/main" id="{43E73657-06E0-23E0-E903-42CD5BDCBE24}"/>
              </a:ext>
            </a:extLst>
          </p:cNvPr>
          <p:cNvSpPr txBox="1"/>
          <p:nvPr/>
        </p:nvSpPr>
        <p:spPr>
          <a:xfrm>
            <a:off x="855384"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Medicare Advantage plan service areas</a:t>
            </a:r>
          </a:p>
        </p:txBody>
      </p:sp>
      <p:graphicFrame>
        <p:nvGraphicFramePr>
          <p:cNvPr id="7" name="Table 6">
            <a:extLst>
              <a:ext uri="{FF2B5EF4-FFF2-40B4-BE49-F238E27FC236}">
                <a16:creationId xmlns:a16="http://schemas.microsoft.com/office/drawing/2014/main" id="{6D75FDA3-67C5-DB2C-FF07-D9B0A823ED4C}"/>
              </a:ext>
            </a:extLst>
          </p:cNvPr>
          <p:cNvGraphicFramePr>
            <a:graphicFrameLocks noGrp="1"/>
          </p:cNvGraphicFramePr>
          <p:nvPr>
            <p:extLst>
              <p:ext uri="{D42A27DB-BD31-4B8C-83A1-F6EECF244321}">
                <p14:modId xmlns:p14="http://schemas.microsoft.com/office/powerpoint/2010/main" val="1860478605"/>
              </p:ext>
            </p:extLst>
          </p:nvPr>
        </p:nvGraphicFramePr>
        <p:xfrm>
          <a:off x="855382" y="1405191"/>
          <a:ext cx="10415130" cy="4493874"/>
        </p:xfrm>
        <a:graphic>
          <a:graphicData uri="http://schemas.openxmlformats.org/drawingml/2006/table">
            <a:tbl>
              <a:tblPr firstRow="1" bandRow="1">
                <a:tableStyleId>{5C22544A-7EE6-4342-B048-85BDC9FD1C3A}</a:tableStyleId>
              </a:tblPr>
              <a:tblGrid>
                <a:gridCol w="2313120">
                  <a:extLst>
                    <a:ext uri="{9D8B030D-6E8A-4147-A177-3AD203B41FA5}">
                      <a16:colId xmlns:a16="http://schemas.microsoft.com/office/drawing/2014/main" val="730508377"/>
                    </a:ext>
                  </a:extLst>
                </a:gridCol>
                <a:gridCol w="8102010">
                  <a:extLst>
                    <a:ext uri="{9D8B030D-6E8A-4147-A177-3AD203B41FA5}">
                      <a16:colId xmlns:a16="http://schemas.microsoft.com/office/drawing/2014/main" val="61657419"/>
                    </a:ext>
                  </a:extLst>
                </a:gridCol>
              </a:tblGrid>
              <a:tr h="604266">
                <a:tc>
                  <a:txBody>
                    <a:bodyPr/>
                    <a:lstStyle/>
                    <a:p>
                      <a:pPr algn="ctr"/>
                      <a:r>
                        <a:rPr lang="en-US" sz="1600" b="1" spc="0" dirty="0">
                          <a:solidFill>
                            <a:schemeClr val="bg1"/>
                          </a:solidFill>
                          <a:latin typeface="Arial" panose="020B0604020202020204" pitchFamily="34" charset="0"/>
                          <a:cs typeface="Arial" panose="020B0604020202020204" pitchFamily="34" charset="0"/>
                        </a:rPr>
                        <a:t>Service area 1</a:t>
                      </a: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solidFill>
                  </a:tcPr>
                </a:tc>
                <a:tc>
                  <a:txBody>
                    <a:bodyPr/>
                    <a:lstStyle/>
                    <a:p>
                      <a:pPr algn="l">
                        <a:spcAft>
                          <a:spcPts val="200"/>
                        </a:spcAft>
                      </a:pPr>
                      <a:r>
                        <a:rPr lang="en-US" sz="1400" b="0" spc="0" dirty="0">
                          <a:solidFill>
                            <a:srgbClr val="202830"/>
                          </a:solidFill>
                          <a:latin typeface="Arial"/>
                          <a:cs typeface="Arial"/>
                        </a:rPr>
                        <a:t>Allegan, Barry, Ionia, Kalamazoo, Mason, Muskegon, Newaygo, Oceana, Ottawa</a:t>
                      </a:r>
                      <a:endParaRPr lang="en-US" sz="1400" b="0" spc="0" dirty="0">
                        <a:solidFill>
                          <a:srgbClr val="202830"/>
                        </a:solidFill>
                        <a:latin typeface="Arial" panose="020B0604020202020204" pitchFamily="34" charset="0"/>
                        <a:cs typeface="Arial" panose="020B0604020202020204" pitchFamily="34" charset="0"/>
                      </a:endParaRP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alpha val="15000"/>
                      </a:srgbClr>
                    </a:solidFill>
                  </a:tcPr>
                </a:tc>
                <a:extLst>
                  <a:ext uri="{0D108BD9-81ED-4DB2-BD59-A6C34878D82A}">
                    <a16:rowId xmlns:a16="http://schemas.microsoft.com/office/drawing/2014/main" val="2819388862"/>
                  </a:ext>
                </a:extLst>
              </a:tr>
              <a:tr h="801476">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b="1" spc="0" dirty="0">
                          <a:solidFill>
                            <a:schemeClr val="bg1"/>
                          </a:solidFill>
                          <a:latin typeface="Arial" panose="020B0604020202020204" pitchFamily="34" charset="0"/>
                          <a:cs typeface="Arial" panose="020B0604020202020204" pitchFamily="34" charset="0"/>
                        </a:rPr>
                        <a:t>Service area 2</a:t>
                      </a: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solidFill>
                  </a:tcPr>
                </a:tc>
                <a:tc>
                  <a:txBody>
                    <a:bodyPr/>
                    <a:lstStyle/>
                    <a:p>
                      <a:pPr marL="0" marR="0" lvl="0" indent="0" algn="l" defTabSz="914400" eaLnBrk="1" fontAlgn="auto" latinLnBrk="0" hangingPunct="1">
                        <a:lnSpc>
                          <a:spcPct val="100000"/>
                        </a:lnSpc>
                        <a:spcBef>
                          <a:spcPts val="0"/>
                        </a:spcBef>
                        <a:spcAft>
                          <a:spcPts val="200"/>
                        </a:spcAft>
                        <a:buClrTx/>
                        <a:buSzTx/>
                        <a:buFontTx/>
                        <a:buNone/>
                        <a:tabLst/>
                        <a:defRPr/>
                      </a:pPr>
                      <a:r>
                        <a:rPr kumimoji="0" lang="en-US" sz="1400" b="0" i="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rPr>
                        <a:t>Berrien, </a:t>
                      </a:r>
                      <a:r>
                        <a:rPr lang="en-US" sz="1400" spc="0" dirty="0">
                          <a:solidFill>
                            <a:srgbClr val="202830"/>
                          </a:solidFill>
                          <a:latin typeface="Arial"/>
                          <a:cs typeface="Arial"/>
                        </a:rPr>
                        <a:t>Branch, Calhoun, Eaton, Gratiot, Hillsdale, Ingham, Jackson, Monroe, Montcalm, </a:t>
                      </a:r>
                    </a:p>
                    <a:p>
                      <a:pPr marL="0" marR="0" lvl="0" indent="0" algn="l" defTabSz="914400" eaLnBrk="1" fontAlgn="auto" latinLnBrk="0" hangingPunct="1">
                        <a:lnSpc>
                          <a:spcPct val="100000"/>
                        </a:lnSpc>
                        <a:spcBef>
                          <a:spcPts val="0"/>
                        </a:spcBef>
                        <a:spcAft>
                          <a:spcPts val="200"/>
                        </a:spcAft>
                        <a:buClrTx/>
                        <a:buSzTx/>
                        <a:buFontTx/>
                        <a:buNone/>
                        <a:tabLst/>
                        <a:defRPr/>
                      </a:pPr>
                      <a:r>
                        <a:rPr lang="en-US" sz="1400" spc="0" dirty="0">
                          <a:solidFill>
                            <a:srgbClr val="202830"/>
                          </a:solidFill>
                          <a:latin typeface="Arial"/>
                          <a:cs typeface="Arial"/>
                        </a:rPr>
                        <a:t>St. Joseph, Van Buren</a:t>
                      </a:r>
                      <a:endParaRPr kumimoji="0" lang="en-US" sz="1400" b="0" i="0" u="none" strike="noStrike" kern="0" cap="none" spc="0" normalizeH="0" baseline="0" noProof="0" dirty="0">
                        <a:ln>
                          <a:noFill/>
                        </a:ln>
                        <a:solidFill>
                          <a:srgbClr val="202830"/>
                        </a:solidFill>
                        <a:effectLst/>
                        <a:uLnTx/>
                        <a:uFillTx/>
                        <a:latin typeface="Arial" panose="020B0604020202020204" pitchFamily="34" charset="0"/>
                        <a:cs typeface="Arial" panose="020B0604020202020204" pitchFamily="34" charset="0"/>
                      </a:endParaRP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alpha val="25000"/>
                      </a:srgbClr>
                    </a:solidFill>
                  </a:tcPr>
                </a:tc>
                <a:extLst>
                  <a:ext uri="{0D108BD9-81ED-4DB2-BD59-A6C34878D82A}">
                    <a16:rowId xmlns:a16="http://schemas.microsoft.com/office/drawing/2014/main" val="1834158719"/>
                  </a:ext>
                </a:extLst>
              </a:tr>
              <a:tr h="914400">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b="1" spc="0" dirty="0">
                          <a:solidFill>
                            <a:schemeClr val="bg1"/>
                          </a:solidFill>
                          <a:latin typeface="Arial" panose="020B0604020202020204" pitchFamily="34" charset="0"/>
                          <a:cs typeface="Arial" panose="020B0604020202020204" pitchFamily="34" charset="0"/>
                        </a:rPr>
                        <a:t>Service area 3</a:t>
                      </a: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solidFill>
                  </a:tcPr>
                </a:tc>
                <a:tc>
                  <a:txBody>
                    <a:bodyPr/>
                    <a:lstStyle/>
                    <a:p>
                      <a:pPr algn="l">
                        <a:spcAft>
                          <a:spcPts val="200"/>
                        </a:spcAft>
                      </a:pPr>
                      <a:r>
                        <a:rPr lang="en-US" sz="1400" spc="0" dirty="0">
                          <a:solidFill>
                            <a:srgbClr val="202830"/>
                          </a:solidFill>
                          <a:latin typeface="Arial"/>
                          <a:cs typeface="Arial"/>
                        </a:rPr>
                        <a:t>Alcona, Alger, Alpena, Arenac, Baraga, Bay, Charlevoix, Cheboygan, Chippewa, Clare, Crawford, Gladwin, Huron, Iosco, Kalkaska, Keweenaw, Luce, Mackinac, Montmorency, Ogemaw, Ontonagon, Oscoda, Presque Isle, Roscommon, Saginaw, Sanilac, Schoolcraft, Shiawassee</a:t>
                      </a:r>
                      <a:r>
                        <a:rPr lang="en-US" sz="1400" spc="0" dirty="0">
                          <a:solidFill>
                            <a:srgbClr val="202830"/>
                          </a:solidFill>
                          <a:latin typeface="Arial" panose="020B0604020202020204" pitchFamily="34" charset="0"/>
                          <a:cs typeface="Arial" panose="020B0604020202020204" pitchFamily="34" charset="0"/>
                        </a:rPr>
                        <a:t>, Tuscola</a:t>
                      </a: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alpha val="15000"/>
                      </a:srgbClr>
                    </a:solidFill>
                  </a:tcPr>
                </a:tc>
                <a:extLst>
                  <a:ext uri="{0D108BD9-81ED-4DB2-BD59-A6C34878D82A}">
                    <a16:rowId xmlns:a16="http://schemas.microsoft.com/office/drawing/2014/main" val="1143204580"/>
                  </a:ext>
                </a:extLst>
              </a:tr>
              <a:tr h="965200">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b="1" spc="0" dirty="0">
                          <a:solidFill>
                            <a:schemeClr val="bg1"/>
                          </a:solidFill>
                          <a:latin typeface="Arial" panose="020B0604020202020204" pitchFamily="34" charset="0"/>
                          <a:cs typeface="Arial" panose="020B0604020202020204" pitchFamily="34" charset="0"/>
                        </a:rPr>
                        <a:t>Service area 4</a:t>
                      </a: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solidFill>
                  </a:tcPr>
                </a:tc>
                <a:tc>
                  <a:txBody>
                    <a:bodyPr/>
                    <a:lstStyle/>
                    <a:p>
                      <a:pPr marL="0" marR="0" lvl="0" indent="0" algn="l" defTabSz="914400" eaLnBrk="1" fontAlgn="auto" latinLnBrk="0" hangingPunct="1">
                        <a:lnSpc>
                          <a:spcPct val="100000"/>
                        </a:lnSpc>
                        <a:spcBef>
                          <a:spcPts val="0"/>
                        </a:spcBef>
                        <a:spcAft>
                          <a:spcPts val="200"/>
                        </a:spcAft>
                        <a:buClrTx/>
                        <a:buSzTx/>
                        <a:buFontTx/>
                        <a:buNone/>
                        <a:tabLst/>
                        <a:defRPr/>
                      </a:pPr>
                      <a:r>
                        <a:rPr lang="en-US" sz="1400" spc="0" dirty="0">
                          <a:solidFill>
                            <a:srgbClr val="202830"/>
                          </a:solidFill>
                          <a:latin typeface="Arial"/>
                          <a:cs typeface="Arial"/>
                        </a:rPr>
                        <a:t>Antrim, Benzie, Cass, Clinton, Delta, Dickinson, Emmet, Genesee, Gogebic, Grand Traverse, Houghton, Iron, Isabella, Kent, Lake, Lapeer, Leelanau, Lenawee, Livingston, Manistee, Marquette, Mecosta, Menominee, Midland, Missaukee, Osceola, Otsego, St. Clair, Wexford</a:t>
                      </a:r>
                      <a:endParaRPr kumimoji="0" lang="en-US" sz="1400" b="0" i="0" u="none" strike="noStrike" kern="0" cap="none" spc="0" normalizeH="0" baseline="0" noProof="0" dirty="0">
                        <a:ln>
                          <a:noFill/>
                        </a:ln>
                        <a:solidFill>
                          <a:srgbClr val="202830"/>
                        </a:solidFill>
                        <a:effectLst/>
                        <a:uLnTx/>
                        <a:uFillTx/>
                        <a:latin typeface="Arial"/>
                      </a:endParaRP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alpha val="25000"/>
                      </a:srgbClr>
                    </a:solidFill>
                  </a:tcPr>
                </a:tc>
                <a:extLst>
                  <a:ext uri="{0D108BD9-81ED-4DB2-BD59-A6C34878D82A}">
                    <a16:rowId xmlns:a16="http://schemas.microsoft.com/office/drawing/2014/main" val="35155529"/>
                  </a:ext>
                </a:extLst>
              </a:tr>
              <a:tr h="604266">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b="1" spc="0" dirty="0">
                          <a:solidFill>
                            <a:schemeClr val="bg1"/>
                          </a:solidFill>
                          <a:latin typeface="Arial" panose="020B0604020202020204" pitchFamily="34" charset="0"/>
                          <a:cs typeface="Arial" panose="020B0604020202020204" pitchFamily="34" charset="0"/>
                        </a:rPr>
                        <a:t>Service area 6</a:t>
                      </a: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solidFill>
                  </a:tcPr>
                </a:tc>
                <a:tc>
                  <a:txBody>
                    <a:bodyPr/>
                    <a:lstStyle/>
                    <a:p>
                      <a:pPr algn="l">
                        <a:spcAft>
                          <a:spcPts val="200"/>
                        </a:spcAft>
                      </a:pPr>
                      <a:r>
                        <a:rPr lang="en-US" sz="1400" spc="0" dirty="0">
                          <a:solidFill>
                            <a:srgbClr val="202830"/>
                          </a:solidFill>
                          <a:latin typeface="Arial" panose="020B0604020202020204" pitchFamily="34" charset="0"/>
                          <a:cs typeface="Arial" panose="020B0604020202020204" pitchFamily="34" charset="0"/>
                        </a:rPr>
                        <a:t>Macomb, Oakland, Washtenaw, Wayne</a:t>
                      </a: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alpha val="15000"/>
                      </a:srgbClr>
                    </a:solidFill>
                  </a:tcPr>
                </a:tc>
                <a:extLst>
                  <a:ext uri="{0D108BD9-81ED-4DB2-BD59-A6C34878D82A}">
                    <a16:rowId xmlns:a16="http://schemas.microsoft.com/office/drawing/2014/main" val="372340104"/>
                  </a:ext>
                </a:extLst>
              </a:tr>
              <a:tr h="604266">
                <a:tc>
                  <a:txBody>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n-US" sz="1600" b="1" spc="0" dirty="0">
                        <a:solidFill>
                          <a:schemeClr val="bg1"/>
                        </a:solidFill>
                        <a:latin typeface="Arial" panose="020B0604020202020204" pitchFamily="34" charset="0"/>
                        <a:cs typeface="Arial" panose="020B0604020202020204" pitchFamily="34" charset="0"/>
                      </a:endParaRP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solidFill>
                  </a:tcPr>
                </a:tc>
                <a:tc>
                  <a:txBody>
                    <a:bodyPr/>
                    <a:lstStyle/>
                    <a:p>
                      <a:pPr algn="l">
                        <a:spcAft>
                          <a:spcPts val="200"/>
                        </a:spcAft>
                      </a:pPr>
                      <a:r>
                        <a:rPr lang="en-US" sz="1400" spc="0" dirty="0">
                          <a:solidFill>
                            <a:srgbClr val="202830"/>
                          </a:solidFill>
                          <a:latin typeface="Arial" panose="020B0604020202020204" pitchFamily="34" charset="0"/>
                          <a:cs typeface="Arial" panose="020B0604020202020204" pitchFamily="34" charset="0"/>
                        </a:rPr>
                        <a:t>All 83 Michigan counties</a:t>
                      </a:r>
                    </a:p>
                  </a:txBody>
                  <a:tcPr anchor="ctr">
                    <a:lnL w="6350" cap="flat" cmpd="sng" algn="ctr">
                      <a:solidFill>
                        <a:schemeClr val="bg1">
                          <a:lumMod val="95000"/>
                        </a:schemeClr>
                      </a:solidFill>
                      <a:prstDash val="solid"/>
                      <a:round/>
                      <a:headEnd type="none" w="med" len="med"/>
                      <a:tailEnd type="none" w="med" len="med"/>
                    </a:lnL>
                    <a:lnR w="6350" cap="flat" cmpd="sng" algn="ctr">
                      <a:solidFill>
                        <a:schemeClr val="bg1">
                          <a:lumMod val="95000"/>
                        </a:schemeClr>
                      </a:solidFill>
                      <a:prstDash val="solid"/>
                      <a:round/>
                      <a:headEnd type="none" w="med" len="med"/>
                      <a:tailEnd type="none" w="med" len="med"/>
                    </a:lnR>
                    <a:lnT w="6350" cap="flat" cmpd="sng" algn="ctr">
                      <a:solidFill>
                        <a:schemeClr val="bg1">
                          <a:lumMod val="95000"/>
                        </a:schemeClr>
                      </a:solidFill>
                      <a:prstDash val="solid"/>
                      <a:round/>
                      <a:headEnd type="none" w="med" len="med"/>
                      <a:tailEnd type="none" w="med" len="med"/>
                    </a:lnT>
                    <a:lnB w="6350" cap="flat" cmpd="sng" algn="ctr">
                      <a:solidFill>
                        <a:schemeClr val="bg1">
                          <a:lumMod val="95000"/>
                        </a:schemeClr>
                      </a:solidFill>
                      <a:prstDash val="solid"/>
                      <a:round/>
                      <a:headEnd type="none" w="med" len="med"/>
                      <a:tailEnd type="none" w="med" len="med"/>
                    </a:lnB>
                    <a:solidFill>
                      <a:srgbClr val="0085C9">
                        <a:alpha val="25000"/>
                      </a:srgbClr>
                    </a:solidFill>
                  </a:tcPr>
                </a:tc>
                <a:extLst>
                  <a:ext uri="{0D108BD9-81ED-4DB2-BD59-A6C34878D82A}">
                    <a16:rowId xmlns:a16="http://schemas.microsoft.com/office/drawing/2014/main" val="2838191450"/>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5"/>
          <p:cNvGraphicFramePr>
            <a:graphicFrameLocks noGrp="1"/>
          </p:cNvGraphicFramePr>
          <p:nvPr>
            <p:extLst>
              <p:ext uri="{D42A27DB-BD31-4B8C-83A1-F6EECF244321}">
                <p14:modId xmlns:p14="http://schemas.microsoft.com/office/powerpoint/2010/main" val="559323962"/>
              </p:ext>
            </p:extLst>
          </p:nvPr>
        </p:nvGraphicFramePr>
        <p:xfrm>
          <a:off x="914778" y="1637490"/>
          <a:ext cx="10727094" cy="4549155"/>
        </p:xfrm>
        <a:graphic>
          <a:graphicData uri="http://schemas.openxmlformats.org/drawingml/2006/table">
            <a:tbl>
              <a:tblPr firstRow="1" bandRow="1">
                <a:tableStyleId>{2D5ABB26-0587-4C30-8999-92F81FD0307C}</a:tableStyleId>
              </a:tblPr>
              <a:tblGrid>
                <a:gridCol w="4227763">
                  <a:extLst>
                    <a:ext uri="{9D8B030D-6E8A-4147-A177-3AD203B41FA5}">
                      <a16:colId xmlns:a16="http://schemas.microsoft.com/office/drawing/2014/main" val="20000"/>
                    </a:ext>
                  </a:extLst>
                </a:gridCol>
                <a:gridCol w="681594">
                  <a:extLst>
                    <a:ext uri="{9D8B030D-6E8A-4147-A177-3AD203B41FA5}">
                      <a16:colId xmlns:a16="http://schemas.microsoft.com/office/drawing/2014/main" val="20001"/>
                    </a:ext>
                  </a:extLst>
                </a:gridCol>
                <a:gridCol w="756859">
                  <a:extLst>
                    <a:ext uri="{9D8B030D-6E8A-4147-A177-3AD203B41FA5}">
                      <a16:colId xmlns:a16="http://schemas.microsoft.com/office/drawing/2014/main" val="20002"/>
                    </a:ext>
                  </a:extLst>
                </a:gridCol>
                <a:gridCol w="743979">
                  <a:extLst>
                    <a:ext uri="{9D8B030D-6E8A-4147-A177-3AD203B41FA5}">
                      <a16:colId xmlns:a16="http://schemas.microsoft.com/office/drawing/2014/main" val="20003"/>
                    </a:ext>
                  </a:extLst>
                </a:gridCol>
                <a:gridCol w="617528">
                  <a:extLst>
                    <a:ext uri="{9D8B030D-6E8A-4147-A177-3AD203B41FA5}">
                      <a16:colId xmlns:a16="http://schemas.microsoft.com/office/drawing/2014/main" val="20004"/>
                    </a:ext>
                  </a:extLst>
                </a:gridCol>
                <a:gridCol w="1154164">
                  <a:extLst>
                    <a:ext uri="{9D8B030D-6E8A-4147-A177-3AD203B41FA5}">
                      <a16:colId xmlns:a16="http://schemas.microsoft.com/office/drawing/2014/main" val="20005"/>
                    </a:ext>
                  </a:extLst>
                </a:gridCol>
                <a:gridCol w="627180">
                  <a:extLst>
                    <a:ext uri="{9D8B030D-6E8A-4147-A177-3AD203B41FA5}">
                      <a16:colId xmlns:a16="http://schemas.microsoft.com/office/drawing/2014/main" val="20006"/>
                    </a:ext>
                  </a:extLst>
                </a:gridCol>
                <a:gridCol w="1236557">
                  <a:extLst>
                    <a:ext uri="{9D8B030D-6E8A-4147-A177-3AD203B41FA5}">
                      <a16:colId xmlns:a16="http://schemas.microsoft.com/office/drawing/2014/main" val="20007"/>
                    </a:ext>
                  </a:extLst>
                </a:gridCol>
                <a:gridCol w="681470">
                  <a:extLst>
                    <a:ext uri="{9D8B030D-6E8A-4147-A177-3AD203B41FA5}">
                      <a16:colId xmlns:a16="http://schemas.microsoft.com/office/drawing/2014/main" val="20008"/>
                    </a:ext>
                  </a:extLst>
                </a:gridCol>
              </a:tblGrid>
              <a:tr h="700496">
                <a:tc>
                  <a:txBody>
                    <a:bodyPr/>
                    <a:lstStyle/>
                    <a:p>
                      <a:pPr algn="ctr">
                        <a:lnSpc>
                          <a:spcPct val="100000"/>
                        </a:lnSpc>
                      </a:pPr>
                      <a:r>
                        <a:rPr lang="en-US" sz="1200" b="1" spc="-10" dirty="0">
                          <a:solidFill>
                            <a:srgbClr val="FFFFFF"/>
                          </a:solidFill>
                          <a:latin typeface="Arial"/>
                          <a:cs typeface="Arial"/>
                        </a:rPr>
                        <a:t>Features</a:t>
                      </a:r>
                      <a:endParaRPr lang="en-US" sz="1200" dirty="0">
                        <a:latin typeface="Arial"/>
                        <a:cs typeface="Arial"/>
                      </a:endParaRPr>
                    </a:p>
                  </a:txBody>
                  <a:tcPr marL="0" marR="0" marT="6223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a:txBody>
                    <a:bodyPr/>
                    <a:lstStyle/>
                    <a:p>
                      <a:pPr marL="1270" algn="ctr">
                        <a:lnSpc>
                          <a:spcPct val="100000"/>
                        </a:lnSpc>
                        <a:spcBef>
                          <a:spcPts val="1205"/>
                        </a:spcBef>
                      </a:pPr>
                      <a:r>
                        <a:rPr sz="1200" b="1" spc="-20" dirty="0">
                          <a:solidFill>
                            <a:srgbClr val="FFFFFF"/>
                          </a:solidFill>
                          <a:latin typeface="Arial"/>
                          <a:cs typeface="Arial"/>
                        </a:rPr>
                        <a:t>Plan</a:t>
                      </a:r>
                      <a:endParaRPr sz="1200" dirty="0">
                        <a:latin typeface="Arial"/>
                        <a:cs typeface="Arial"/>
                      </a:endParaRPr>
                    </a:p>
                    <a:p>
                      <a:pPr marL="4445" algn="ctr">
                        <a:lnSpc>
                          <a:spcPct val="100000"/>
                        </a:lnSpc>
                      </a:pPr>
                      <a:r>
                        <a:rPr sz="1200" b="1" spc="-50" dirty="0">
                          <a:solidFill>
                            <a:srgbClr val="FFFFFF"/>
                          </a:solidFill>
                          <a:latin typeface="Arial"/>
                          <a:cs typeface="Arial"/>
                        </a:rPr>
                        <a:t>A</a:t>
                      </a:r>
                      <a:endParaRPr sz="1200" dirty="0">
                        <a:latin typeface="Arial"/>
                        <a:cs typeface="Arial"/>
                      </a:endParaRPr>
                    </a:p>
                  </a:txBody>
                  <a:tcPr marL="0" marR="0" marT="153035"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a:txBody>
                    <a:bodyPr/>
                    <a:lstStyle/>
                    <a:p>
                      <a:pPr marL="635" algn="ctr">
                        <a:lnSpc>
                          <a:spcPct val="100000"/>
                        </a:lnSpc>
                        <a:spcBef>
                          <a:spcPts val="1205"/>
                        </a:spcBef>
                      </a:pPr>
                      <a:r>
                        <a:rPr sz="1200" b="1" spc="-20" dirty="0">
                          <a:solidFill>
                            <a:srgbClr val="FFFFFF"/>
                          </a:solidFill>
                          <a:latin typeface="Arial"/>
                          <a:cs typeface="Arial"/>
                        </a:rPr>
                        <a:t>Plan</a:t>
                      </a:r>
                      <a:endParaRPr sz="1200" dirty="0">
                        <a:latin typeface="Arial"/>
                        <a:cs typeface="Arial"/>
                      </a:endParaRPr>
                    </a:p>
                    <a:p>
                      <a:pPr marL="1270" algn="ctr">
                        <a:lnSpc>
                          <a:spcPct val="100000"/>
                        </a:lnSpc>
                      </a:pPr>
                      <a:r>
                        <a:rPr sz="1200" b="1" spc="-50" dirty="0">
                          <a:solidFill>
                            <a:srgbClr val="FFFFFF"/>
                          </a:solidFill>
                          <a:latin typeface="Arial"/>
                          <a:cs typeface="Arial"/>
                        </a:rPr>
                        <a:t>C</a:t>
                      </a:r>
                      <a:endParaRPr sz="1200" dirty="0">
                        <a:latin typeface="Arial"/>
                        <a:cs typeface="Arial"/>
                      </a:endParaRPr>
                    </a:p>
                  </a:txBody>
                  <a:tcPr marL="0" marR="0" marT="153035"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a:txBody>
                    <a:bodyPr/>
                    <a:lstStyle/>
                    <a:p>
                      <a:pPr marL="1270" algn="ctr">
                        <a:lnSpc>
                          <a:spcPct val="100000"/>
                        </a:lnSpc>
                        <a:spcBef>
                          <a:spcPts val="1205"/>
                        </a:spcBef>
                      </a:pPr>
                      <a:r>
                        <a:rPr sz="1200" b="1" spc="-20" dirty="0">
                          <a:solidFill>
                            <a:srgbClr val="FFFFFF"/>
                          </a:solidFill>
                          <a:latin typeface="Arial"/>
                          <a:cs typeface="Arial"/>
                        </a:rPr>
                        <a:t>Plan</a:t>
                      </a:r>
                      <a:endParaRPr sz="1200" dirty="0">
                        <a:latin typeface="Arial"/>
                        <a:cs typeface="Arial"/>
                      </a:endParaRPr>
                    </a:p>
                    <a:p>
                      <a:pPr marL="1270" algn="ctr">
                        <a:lnSpc>
                          <a:spcPct val="100000"/>
                        </a:lnSpc>
                      </a:pPr>
                      <a:r>
                        <a:rPr sz="1200" b="1" spc="-50" dirty="0">
                          <a:solidFill>
                            <a:srgbClr val="FFFFFF"/>
                          </a:solidFill>
                          <a:latin typeface="Arial"/>
                          <a:cs typeface="Arial"/>
                        </a:rPr>
                        <a:t>D</a:t>
                      </a:r>
                      <a:endParaRPr sz="1200" dirty="0">
                        <a:latin typeface="Arial"/>
                        <a:cs typeface="Arial"/>
                      </a:endParaRPr>
                    </a:p>
                  </a:txBody>
                  <a:tcPr marL="0" marR="0" marT="153035"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a:txBody>
                    <a:bodyPr/>
                    <a:lstStyle/>
                    <a:p>
                      <a:pPr algn="ctr">
                        <a:lnSpc>
                          <a:spcPct val="100000"/>
                        </a:lnSpc>
                      </a:pPr>
                      <a:r>
                        <a:rPr sz="1200" b="1" dirty="0">
                          <a:solidFill>
                            <a:srgbClr val="FFFFFF"/>
                          </a:solidFill>
                          <a:latin typeface="Arial"/>
                          <a:cs typeface="Arial"/>
                        </a:rPr>
                        <a:t>Plan</a:t>
                      </a:r>
                      <a:r>
                        <a:rPr sz="1200" b="1" spc="-45" dirty="0">
                          <a:solidFill>
                            <a:srgbClr val="FFFFFF"/>
                          </a:solidFill>
                          <a:latin typeface="Arial"/>
                          <a:cs typeface="Arial"/>
                        </a:rPr>
                        <a:t> </a:t>
                      </a:r>
                      <a:endParaRPr lang="en-US" sz="1200" b="1" spc="-45" dirty="0">
                        <a:solidFill>
                          <a:srgbClr val="FFFFFF"/>
                        </a:solidFill>
                        <a:latin typeface="Arial"/>
                        <a:cs typeface="Arial"/>
                      </a:endParaRPr>
                    </a:p>
                    <a:p>
                      <a:pPr algn="ctr">
                        <a:lnSpc>
                          <a:spcPct val="100000"/>
                        </a:lnSpc>
                      </a:pPr>
                      <a:r>
                        <a:rPr sz="1200" b="1" spc="-50" dirty="0">
                          <a:solidFill>
                            <a:srgbClr val="FFFFFF"/>
                          </a:solidFill>
                          <a:latin typeface="Arial"/>
                          <a:cs typeface="Arial"/>
                        </a:rPr>
                        <a:t>F</a:t>
                      </a:r>
                      <a:endParaRPr sz="1200" dirty="0">
                        <a:latin typeface="Arial"/>
                        <a:cs typeface="Arial"/>
                      </a:endParaRPr>
                    </a:p>
                  </a:txBody>
                  <a:tcPr marL="0" marR="0" marT="62230"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a:txBody>
                    <a:bodyPr/>
                    <a:lstStyle/>
                    <a:p>
                      <a:pPr marL="163195" marR="154940" algn="ctr">
                        <a:lnSpc>
                          <a:spcPct val="100000"/>
                        </a:lnSpc>
                        <a:spcBef>
                          <a:spcPts val="425"/>
                        </a:spcBef>
                      </a:pPr>
                      <a:r>
                        <a:rPr sz="1200" b="1" spc="-10" dirty="0">
                          <a:solidFill>
                            <a:srgbClr val="FFFFFF"/>
                          </a:solidFill>
                          <a:latin typeface="Arial"/>
                          <a:cs typeface="Arial"/>
                        </a:rPr>
                        <a:t>High</a:t>
                      </a:r>
                      <a:r>
                        <a:rPr lang="en-US" sz="1200" b="1" spc="-10" dirty="0">
                          <a:solidFill>
                            <a:srgbClr val="FFFFFF"/>
                          </a:solidFill>
                          <a:latin typeface="Arial"/>
                          <a:cs typeface="Arial"/>
                        </a:rPr>
                        <a:t>-</a:t>
                      </a:r>
                      <a:r>
                        <a:rPr sz="1200" b="1" spc="-10" dirty="0">
                          <a:solidFill>
                            <a:srgbClr val="FFFFFF"/>
                          </a:solidFill>
                          <a:latin typeface="Arial"/>
                          <a:cs typeface="Arial"/>
                        </a:rPr>
                        <a:t>deductible </a:t>
                      </a:r>
                      <a:r>
                        <a:rPr sz="1200" b="1" dirty="0">
                          <a:solidFill>
                            <a:srgbClr val="FFFFFF"/>
                          </a:solidFill>
                          <a:latin typeface="Arial"/>
                          <a:cs typeface="Arial"/>
                        </a:rPr>
                        <a:t>Plan</a:t>
                      </a:r>
                      <a:r>
                        <a:rPr sz="1200" b="1" spc="-25" dirty="0">
                          <a:solidFill>
                            <a:srgbClr val="FFFFFF"/>
                          </a:solidFill>
                          <a:latin typeface="Arial"/>
                          <a:cs typeface="Arial"/>
                        </a:rPr>
                        <a:t> F*</a:t>
                      </a:r>
                      <a:endParaRPr sz="1200" dirty="0">
                        <a:latin typeface="Arial"/>
                        <a:cs typeface="Arial"/>
                      </a:endParaRPr>
                    </a:p>
                  </a:txBody>
                  <a:tcPr marL="0" marR="0" marT="53975"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a:txBody>
                    <a:bodyPr/>
                    <a:lstStyle/>
                    <a:p>
                      <a:pPr marL="635" algn="ctr">
                        <a:lnSpc>
                          <a:spcPct val="100000"/>
                        </a:lnSpc>
                        <a:spcBef>
                          <a:spcPts val="1205"/>
                        </a:spcBef>
                      </a:pPr>
                      <a:r>
                        <a:rPr sz="1200" b="1" spc="-20" dirty="0">
                          <a:solidFill>
                            <a:srgbClr val="FFFFFF"/>
                          </a:solidFill>
                          <a:latin typeface="Arial"/>
                          <a:cs typeface="Arial"/>
                        </a:rPr>
                        <a:t>Plan</a:t>
                      </a:r>
                      <a:endParaRPr sz="1200" dirty="0">
                        <a:latin typeface="Arial"/>
                        <a:cs typeface="Arial"/>
                      </a:endParaRPr>
                    </a:p>
                    <a:p>
                      <a:pPr marL="635" algn="ctr">
                        <a:lnSpc>
                          <a:spcPct val="100000"/>
                        </a:lnSpc>
                      </a:pPr>
                      <a:r>
                        <a:rPr sz="1200" b="1" spc="-50" dirty="0">
                          <a:solidFill>
                            <a:srgbClr val="FFFFFF"/>
                          </a:solidFill>
                          <a:latin typeface="Arial"/>
                          <a:cs typeface="Arial"/>
                        </a:rPr>
                        <a:t>G</a:t>
                      </a:r>
                      <a:endParaRPr sz="1200" dirty="0">
                        <a:latin typeface="Arial"/>
                        <a:cs typeface="Arial"/>
                      </a:endParaRPr>
                    </a:p>
                  </a:txBody>
                  <a:tcPr marL="0" marR="0" marT="153035"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a:txBody>
                    <a:bodyPr/>
                    <a:lstStyle/>
                    <a:p>
                      <a:pPr marL="213995" marR="205104" algn="ctr">
                        <a:lnSpc>
                          <a:spcPct val="100000"/>
                        </a:lnSpc>
                        <a:spcBef>
                          <a:spcPts val="425"/>
                        </a:spcBef>
                      </a:pPr>
                      <a:r>
                        <a:rPr sz="1200" b="1" spc="-10" dirty="0">
                          <a:solidFill>
                            <a:srgbClr val="FFFFFF"/>
                          </a:solidFill>
                          <a:latin typeface="Arial"/>
                          <a:cs typeface="Arial"/>
                        </a:rPr>
                        <a:t>High-deductible </a:t>
                      </a:r>
                      <a:r>
                        <a:rPr sz="1200" b="1" dirty="0">
                          <a:solidFill>
                            <a:srgbClr val="FFFFFF"/>
                          </a:solidFill>
                          <a:latin typeface="Arial"/>
                          <a:cs typeface="Arial"/>
                        </a:rPr>
                        <a:t>Plan</a:t>
                      </a:r>
                      <a:r>
                        <a:rPr sz="1200" b="1" spc="-25" dirty="0">
                          <a:solidFill>
                            <a:srgbClr val="FFFFFF"/>
                          </a:solidFill>
                          <a:latin typeface="Arial"/>
                          <a:cs typeface="Arial"/>
                        </a:rPr>
                        <a:t> G*</a:t>
                      </a:r>
                      <a:endParaRPr sz="1200" dirty="0">
                        <a:latin typeface="Arial"/>
                        <a:cs typeface="Arial"/>
                      </a:endParaRPr>
                    </a:p>
                  </a:txBody>
                  <a:tcPr marL="0" marR="0" marT="53975"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a:txBody>
                    <a:bodyPr/>
                    <a:lstStyle/>
                    <a:p>
                      <a:pPr marL="142875">
                        <a:lnSpc>
                          <a:spcPct val="100000"/>
                        </a:lnSpc>
                        <a:spcBef>
                          <a:spcPts val="1205"/>
                        </a:spcBef>
                      </a:pPr>
                      <a:r>
                        <a:rPr sz="1200" b="1" spc="-20" dirty="0">
                          <a:solidFill>
                            <a:srgbClr val="FFFFFF"/>
                          </a:solidFill>
                          <a:latin typeface="Arial"/>
                          <a:cs typeface="Arial"/>
                        </a:rPr>
                        <a:t>Plan</a:t>
                      </a:r>
                      <a:endParaRPr sz="1200" dirty="0">
                        <a:latin typeface="Arial"/>
                        <a:cs typeface="Arial"/>
                      </a:endParaRPr>
                    </a:p>
                    <a:p>
                      <a:pPr marL="193040">
                        <a:lnSpc>
                          <a:spcPct val="100000"/>
                        </a:lnSpc>
                      </a:pPr>
                      <a:r>
                        <a:rPr sz="1200" b="1" spc="-25" dirty="0">
                          <a:solidFill>
                            <a:srgbClr val="FFFFFF"/>
                          </a:solidFill>
                          <a:latin typeface="Arial"/>
                          <a:cs typeface="Arial"/>
                        </a:rPr>
                        <a:t>N**</a:t>
                      </a:r>
                      <a:endParaRPr sz="1200" dirty="0">
                        <a:latin typeface="Arial"/>
                        <a:cs typeface="Arial"/>
                      </a:endParaRPr>
                    </a:p>
                  </a:txBody>
                  <a:tcPr marL="0" marR="0" marT="153035" marB="0"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extLst>
                  <a:ext uri="{0D108BD9-81ED-4DB2-BD59-A6C34878D82A}">
                    <a16:rowId xmlns:a16="http://schemas.microsoft.com/office/drawing/2014/main" val="10000"/>
                  </a:ext>
                </a:extLst>
              </a:tr>
              <a:tr h="438668">
                <a:tc>
                  <a:txBody>
                    <a:bodyPr/>
                    <a:lstStyle/>
                    <a:p>
                      <a:pPr marL="117475" marR="361315">
                        <a:lnSpc>
                          <a:spcPct val="100000"/>
                        </a:lnSpc>
                        <a:spcBef>
                          <a:spcPts val="425"/>
                        </a:spcBef>
                      </a:pPr>
                      <a:r>
                        <a:rPr sz="1200" dirty="0">
                          <a:latin typeface="Arial"/>
                          <a:cs typeface="Arial"/>
                        </a:rPr>
                        <a:t>Medicare</a:t>
                      </a:r>
                      <a:r>
                        <a:rPr sz="1200" spc="-50" dirty="0">
                          <a:latin typeface="Arial"/>
                          <a:cs typeface="Arial"/>
                        </a:rPr>
                        <a:t> </a:t>
                      </a:r>
                      <a:r>
                        <a:rPr sz="1200" dirty="0">
                          <a:latin typeface="Arial"/>
                          <a:cs typeface="Arial"/>
                        </a:rPr>
                        <a:t>Part</a:t>
                      </a:r>
                      <a:r>
                        <a:rPr sz="1200" spc="-90" dirty="0">
                          <a:latin typeface="Arial"/>
                          <a:cs typeface="Arial"/>
                        </a:rPr>
                        <a:t> </a:t>
                      </a:r>
                      <a:r>
                        <a:rPr sz="1200" dirty="0">
                          <a:latin typeface="Arial"/>
                          <a:cs typeface="Arial"/>
                        </a:rPr>
                        <a:t>A</a:t>
                      </a:r>
                      <a:r>
                        <a:rPr sz="1200" spc="-90" dirty="0">
                          <a:latin typeface="Arial"/>
                          <a:cs typeface="Arial"/>
                        </a:rPr>
                        <a:t> </a:t>
                      </a:r>
                      <a:r>
                        <a:rPr sz="1200" dirty="0">
                          <a:latin typeface="Arial"/>
                          <a:cs typeface="Arial"/>
                        </a:rPr>
                        <a:t>coinsurance</a:t>
                      </a:r>
                      <a:r>
                        <a:rPr sz="1200" spc="-10" dirty="0">
                          <a:latin typeface="Arial"/>
                          <a:cs typeface="Arial"/>
                        </a:rPr>
                        <a:t> </a:t>
                      </a:r>
                      <a:r>
                        <a:rPr sz="1200" dirty="0">
                          <a:latin typeface="Arial"/>
                          <a:cs typeface="Arial"/>
                        </a:rPr>
                        <a:t>and</a:t>
                      </a:r>
                      <a:r>
                        <a:rPr sz="1200" spc="-35" dirty="0">
                          <a:latin typeface="Arial"/>
                          <a:cs typeface="Arial"/>
                        </a:rPr>
                        <a:t> </a:t>
                      </a:r>
                      <a:r>
                        <a:rPr sz="1200" dirty="0">
                          <a:latin typeface="Arial"/>
                          <a:cs typeface="Arial"/>
                        </a:rPr>
                        <a:t>hospital</a:t>
                      </a:r>
                      <a:r>
                        <a:rPr sz="1200" spc="-35" dirty="0">
                          <a:latin typeface="Arial"/>
                          <a:cs typeface="Arial"/>
                        </a:rPr>
                        <a:t> </a:t>
                      </a:r>
                      <a:r>
                        <a:rPr sz="1200" dirty="0">
                          <a:latin typeface="Arial"/>
                          <a:cs typeface="Arial"/>
                        </a:rPr>
                        <a:t>costs</a:t>
                      </a:r>
                      <a:r>
                        <a:rPr sz="1200" spc="-40" dirty="0">
                          <a:latin typeface="Arial"/>
                          <a:cs typeface="Arial"/>
                        </a:rPr>
                        <a:t> </a:t>
                      </a:r>
                      <a:r>
                        <a:rPr sz="1200" dirty="0">
                          <a:latin typeface="Arial"/>
                          <a:cs typeface="Arial"/>
                        </a:rPr>
                        <a:t>up</a:t>
                      </a:r>
                      <a:r>
                        <a:rPr sz="1200" spc="-45" dirty="0">
                          <a:latin typeface="Arial"/>
                          <a:cs typeface="Arial"/>
                        </a:rPr>
                        <a:t> </a:t>
                      </a:r>
                      <a:r>
                        <a:rPr sz="1200" dirty="0">
                          <a:latin typeface="Arial"/>
                          <a:cs typeface="Arial"/>
                        </a:rPr>
                        <a:t>to</a:t>
                      </a:r>
                      <a:r>
                        <a:rPr sz="1200" spc="-45" dirty="0">
                          <a:latin typeface="Arial"/>
                          <a:cs typeface="Arial"/>
                        </a:rPr>
                        <a:t> </a:t>
                      </a:r>
                      <a:r>
                        <a:rPr sz="1200" spc="-25" dirty="0">
                          <a:latin typeface="Arial"/>
                          <a:cs typeface="Arial"/>
                        </a:rPr>
                        <a:t>an </a:t>
                      </a:r>
                      <a:r>
                        <a:rPr sz="1200" dirty="0">
                          <a:latin typeface="Arial"/>
                          <a:cs typeface="Arial"/>
                        </a:rPr>
                        <a:t>additional</a:t>
                      </a:r>
                      <a:r>
                        <a:rPr sz="1200" spc="-30" dirty="0">
                          <a:latin typeface="Arial"/>
                          <a:cs typeface="Arial"/>
                        </a:rPr>
                        <a:t> </a:t>
                      </a:r>
                      <a:r>
                        <a:rPr sz="1200" dirty="0">
                          <a:latin typeface="Arial"/>
                          <a:cs typeface="Arial"/>
                        </a:rPr>
                        <a:t>365</a:t>
                      </a:r>
                      <a:r>
                        <a:rPr sz="1200" spc="-50" dirty="0">
                          <a:latin typeface="Arial"/>
                          <a:cs typeface="Arial"/>
                        </a:rPr>
                        <a:t> </a:t>
                      </a:r>
                      <a:r>
                        <a:rPr sz="1200" dirty="0">
                          <a:latin typeface="Arial"/>
                          <a:cs typeface="Arial"/>
                        </a:rPr>
                        <a:t>days</a:t>
                      </a:r>
                      <a:r>
                        <a:rPr sz="1200" spc="-35" dirty="0">
                          <a:latin typeface="Arial"/>
                          <a:cs typeface="Arial"/>
                        </a:rPr>
                        <a:t> </a:t>
                      </a:r>
                      <a:r>
                        <a:rPr sz="1200" dirty="0">
                          <a:latin typeface="Arial"/>
                          <a:cs typeface="Arial"/>
                        </a:rPr>
                        <a:t>after</a:t>
                      </a:r>
                      <a:r>
                        <a:rPr sz="1200" spc="-40" dirty="0">
                          <a:latin typeface="Arial"/>
                          <a:cs typeface="Arial"/>
                        </a:rPr>
                        <a:t> </a:t>
                      </a:r>
                      <a:r>
                        <a:rPr sz="1200" dirty="0">
                          <a:latin typeface="Arial"/>
                          <a:cs typeface="Arial"/>
                        </a:rPr>
                        <a:t>Medicare</a:t>
                      </a:r>
                      <a:r>
                        <a:rPr sz="1200" spc="-20" dirty="0">
                          <a:latin typeface="Arial"/>
                          <a:cs typeface="Arial"/>
                        </a:rPr>
                        <a:t> </a:t>
                      </a:r>
                      <a:r>
                        <a:rPr sz="1200" dirty="0">
                          <a:latin typeface="Arial"/>
                          <a:cs typeface="Arial"/>
                        </a:rPr>
                        <a:t>benefits</a:t>
                      </a:r>
                      <a:r>
                        <a:rPr sz="1200" spc="-35" dirty="0">
                          <a:latin typeface="Arial"/>
                          <a:cs typeface="Arial"/>
                        </a:rPr>
                        <a:t> </a:t>
                      </a:r>
                      <a:r>
                        <a:rPr sz="1200" dirty="0">
                          <a:latin typeface="Arial"/>
                          <a:cs typeface="Arial"/>
                        </a:rPr>
                        <a:t>are</a:t>
                      </a:r>
                      <a:r>
                        <a:rPr lang="en-US" sz="1200" spc="-40" dirty="0">
                          <a:latin typeface="Arial"/>
                          <a:cs typeface="Arial"/>
                        </a:rPr>
                        <a:t> </a:t>
                      </a:r>
                      <a:r>
                        <a:rPr sz="1200" dirty="0">
                          <a:latin typeface="Arial"/>
                          <a:cs typeface="Arial"/>
                        </a:rPr>
                        <a:t>used</a:t>
                      </a:r>
                      <a:r>
                        <a:rPr sz="1200" spc="-55" dirty="0">
                          <a:latin typeface="Arial"/>
                          <a:cs typeface="Arial"/>
                        </a:rPr>
                        <a:t> </a:t>
                      </a:r>
                      <a:r>
                        <a:rPr sz="1200" spc="-25" dirty="0">
                          <a:latin typeface="Arial"/>
                          <a:cs typeface="Arial"/>
                        </a:rPr>
                        <a:t>up</a:t>
                      </a:r>
                      <a:endParaRPr sz="1200" dirty="0">
                        <a:latin typeface="Arial"/>
                        <a:cs typeface="Aria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1090"/>
                        </a:spcBef>
                      </a:pPr>
                      <a:r>
                        <a:rPr sz="1200" b="1" spc="-50" dirty="0">
                          <a:latin typeface="Segoe UI Symbol"/>
                          <a:cs typeface="Segoe UI Symbol"/>
                        </a:rPr>
                        <a:t>✓</a:t>
                      </a:r>
                      <a:endParaRPr sz="1200" dirty="0">
                        <a:latin typeface="Segoe UI Symbol"/>
                        <a:cs typeface="Segoe UI Symbol"/>
                      </a:endParaRPr>
                    </a:p>
                  </a:txBody>
                  <a:tcPr marL="0" marR="0" marT="13843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1205"/>
                        </a:spcBef>
                      </a:pPr>
                      <a:r>
                        <a:rPr sz="1200" b="1" spc="-50" dirty="0">
                          <a:latin typeface="Segoe UI Symbol"/>
                          <a:cs typeface="Segoe UI Symbol"/>
                        </a:rPr>
                        <a:t>✓</a:t>
                      </a:r>
                      <a:endParaRPr sz="1200" dirty="0">
                        <a:latin typeface="Segoe UI Symbol"/>
                        <a:cs typeface="Segoe UI Symbol"/>
                      </a:endParaRPr>
                    </a:p>
                  </a:txBody>
                  <a:tcPr marL="0" marR="0" marT="1530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1205"/>
                        </a:spcBef>
                      </a:pPr>
                      <a:r>
                        <a:rPr sz="1200" b="1" spc="-50" dirty="0">
                          <a:latin typeface="Segoe UI Symbol"/>
                          <a:cs typeface="Segoe UI Symbol"/>
                        </a:rPr>
                        <a:t>✓</a:t>
                      </a:r>
                      <a:endParaRPr sz="1200" dirty="0">
                        <a:latin typeface="Segoe UI Symbol"/>
                        <a:cs typeface="Segoe UI Symbol"/>
                      </a:endParaRPr>
                    </a:p>
                  </a:txBody>
                  <a:tcPr marL="0" marR="0" marT="1530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1205"/>
                        </a:spcBef>
                      </a:pPr>
                      <a:r>
                        <a:rPr sz="1200" b="1" spc="-50" dirty="0">
                          <a:latin typeface="Segoe UI Symbol"/>
                          <a:cs typeface="Segoe UI Symbol"/>
                        </a:rPr>
                        <a:t>✓</a:t>
                      </a:r>
                      <a:endParaRPr sz="1200" dirty="0">
                        <a:latin typeface="Segoe UI Symbol"/>
                        <a:cs typeface="Segoe UI Symbol"/>
                      </a:endParaRPr>
                    </a:p>
                  </a:txBody>
                  <a:tcPr marL="0" marR="0" marT="1530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1205"/>
                        </a:spcBef>
                      </a:pPr>
                      <a:r>
                        <a:rPr sz="1200" b="1" spc="-50" dirty="0">
                          <a:latin typeface="Segoe UI Symbol"/>
                          <a:cs typeface="Segoe UI Symbol"/>
                        </a:rPr>
                        <a:t>✓</a:t>
                      </a:r>
                      <a:endParaRPr sz="1200" dirty="0">
                        <a:latin typeface="Segoe UI Symbol"/>
                        <a:cs typeface="Segoe UI Symbol"/>
                      </a:endParaRPr>
                    </a:p>
                  </a:txBody>
                  <a:tcPr marL="0" marR="0" marT="1530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1205"/>
                        </a:spcBef>
                      </a:pPr>
                      <a:r>
                        <a:rPr sz="1200" b="1" spc="-50" dirty="0">
                          <a:latin typeface="Segoe UI Symbol"/>
                          <a:cs typeface="Segoe UI Symbol"/>
                        </a:rPr>
                        <a:t>✓</a:t>
                      </a:r>
                      <a:endParaRPr sz="1200" dirty="0">
                        <a:latin typeface="Segoe UI Symbol"/>
                        <a:cs typeface="Segoe UI Symbol"/>
                      </a:endParaRPr>
                    </a:p>
                  </a:txBody>
                  <a:tcPr marL="0" marR="0" marT="1530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1205"/>
                        </a:spcBef>
                      </a:pPr>
                      <a:r>
                        <a:rPr sz="1200" b="1" spc="-50" dirty="0">
                          <a:latin typeface="Segoe UI Symbol"/>
                          <a:cs typeface="Segoe UI Symbol"/>
                        </a:rPr>
                        <a:t>✓</a:t>
                      </a:r>
                      <a:endParaRPr sz="1200" dirty="0">
                        <a:latin typeface="Segoe UI Symbol"/>
                        <a:cs typeface="Segoe UI Symbol"/>
                      </a:endParaRPr>
                    </a:p>
                  </a:txBody>
                  <a:tcPr marL="0" marR="0" marT="1530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1205"/>
                        </a:spcBef>
                      </a:pPr>
                      <a:r>
                        <a:rPr sz="1200" b="1" spc="-50" dirty="0">
                          <a:latin typeface="Segoe UI Symbol"/>
                          <a:cs typeface="Segoe UI Symbol"/>
                        </a:rPr>
                        <a:t>✓</a:t>
                      </a:r>
                      <a:endParaRPr sz="1200" dirty="0">
                        <a:latin typeface="Segoe UI Symbol"/>
                        <a:cs typeface="Segoe UI Symbol"/>
                      </a:endParaRPr>
                    </a:p>
                  </a:txBody>
                  <a:tcPr marL="0" marR="0" marT="1530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1"/>
                  </a:ext>
                </a:extLst>
              </a:tr>
              <a:tr h="310567">
                <a:tc>
                  <a:txBody>
                    <a:bodyPr/>
                    <a:lstStyle/>
                    <a:p>
                      <a:pPr marL="117475">
                        <a:lnSpc>
                          <a:spcPct val="100000"/>
                        </a:lnSpc>
                        <a:spcBef>
                          <a:spcPts val="425"/>
                        </a:spcBef>
                      </a:pPr>
                      <a:r>
                        <a:rPr sz="1200" dirty="0">
                          <a:latin typeface="Arial"/>
                          <a:cs typeface="Arial"/>
                        </a:rPr>
                        <a:t>Medicare</a:t>
                      </a:r>
                      <a:r>
                        <a:rPr sz="1200" spc="-15" dirty="0">
                          <a:latin typeface="Arial"/>
                          <a:cs typeface="Arial"/>
                        </a:rPr>
                        <a:t> </a:t>
                      </a:r>
                      <a:r>
                        <a:rPr sz="1200" dirty="0">
                          <a:latin typeface="Arial"/>
                          <a:cs typeface="Arial"/>
                        </a:rPr>
                        <a:t>Part</a:t>
                      </a:r>
                      <a:r>
                        <a:rPr sz="1200" spc="-45" dirty="0">
                          <a:latin typeface="Arial"/>
                          <a:cs typeface="Arial"/>
                        </a:rPr>
                        <a:t> </a:t>
                      </a:r>
                      <a:r>
                        <a:rPr sz="1200" dirty="0">
                          <a:latin typeface="Arial"/>
                          <a:cs typeface="Arial"/>
                        </a:rPr>
                        <a:t>B</a:t>
                      </a:r>
                      <a:r>
                        <a:rPr sz="1200" spc="-55" dirty="0">
                          <a:latin typeface="Arial"/>
                          <a:cs typeface="Arial"/>
                        </a:rPr>
                        <a:t> </a:t>
                      </a:r>
                      <a:r>
                        <a:rPr sz="1200" dirty="0">
                          <a:latin typeface="Arial"/>
                          <a:cs typeface="Arial"/>
                        </a:rPr>
                        <a:t>coinsurance</a:t>
                      </a:r>
                      <a:r>
                        <a:rPr sz="1200" spc="-15" dirty="0">
                          <a:latin typeface="Arial"/>
                          <a:cs typeface="Arial"/>
                        </a:rPr>
                        <a:t> </a:t>
                      </a:r>
                      <a:r>
                        <a:rPr sz="1200" dirty="0">
                          <a:latin typeface="Arial"/>
                          <a:cs typeface="Arial"/>
                        </a:rPr>
                        <a:t>or</a:t>
                      </a:r>
                      <a:r>
                        <a:rPr sz="1200" spc="-40" dirty="0">
                          <a:latin typeface="Arial"/>
                          <a:cs typeface="Arial"/>
                        </a:rPr>
                        <a:t> </a:t>
                      </a:r>
                      <a:r>
                        <a:rPr sz="1200" spc="-10" dirty="0">
                          <a:latin typeface="Arial"/>
                          <a:cs typeface="Arial"/>
                        </a:rPr>
                        <a:t>copayment</a:t>
                      </a:r>
                      <a:endParaRPr sz="1200" dirty="0">
                        <a:latin typeface="Arial"/>
                        <a:cs typeface="Aria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extLst>
                  <a:ext uri="{0D108BD9-81ED-4DB2-BD59-A6C34878D82A}">
                    <a16:rowId xmlns:a16="http://schemas.microsoft.com/office/drawing/2014/main" val="10002"/>
                  </a:ext>
                </a:extLst>
              </a:tr>
              <a:tr h="310567">
                <a:tc>
                  <a:txBody>
                    <a:bodyPr/>
                    <a:lstStyle/>
                    <a:p>
                      <a:pPr marL="117475">
                        <a:lnSpc>
                          <a:spcPct val="100000"/>
                        </a:lnSpc>
                        <a:spcBef>
                          <a:spcPts val="425"/>
                        </a:spcBef>
                      </a:pPr>
                      <a:r>
                        <a:rPr sz="1200" dirty="0">
                          <a:latin typeface="Arial"/>
                          <a:cs typeface="Arial"/>
                        </a:rPr>
                        <a:t>Blood</a:t>
                      </a:r>
                      <a:r>
                        <a:rPr sz="1200" spc="-25" dirty="0">
                          <a:latin typeface="Arial"/>
                          <a:cs typeface="Arial"/>
                        </a:rPr>
                        <a:t> </a:t>
                      </a:r>
                      <a:r>
                        <a:rPr sz="1200" dirty="0">
                          <a:latin typeface="Arial"/>
                          <a:cs typeface="Arial"/>
                        </a:rPr>
                        <a:t>(first</a:t>
                      </a:r>
                      <a:r>
                        <a:rPr sz="1200" spc="-10" dirty="0">
                          <a:latin typeface="Arial"/>
                          <a:cs typeface="Arial"/>
                        </a:rPr>
                        <a:t> </a:t>
                      </a:r>
                      <a:r>
                        <a:rPr sz="1200" dirty="0">
                          <a:latin typeface="Arial"/>
                          <a:cs typeface="Arial"/>
                        </a:rPr>
                        <a:t>3</a:t>
                      </a:r>
                      <a:r>
                        <a:rPr sz="1200" spc="-25" dirty="0">
                          <a:latin typeface="Arial"/>
                          <a:cs typeface="Arial"/>
                        </a:rPr>
                        <a:t> </a:t>
                      </a:r>
                      <a:r>
                        <a:rPr sz="1200" spc="-10" dirty="0">
                          <a:latin typeface="Arial"/>
                          <a:cs typeface="Arial"/>
                        </a:rPr>
                        <a:t>pints)</a:t>
                      </a:r>
                      <a:endParaRPr sz="1200" dirty="0">
                        <a:latin typeface="Arial"/>
                        <a:cs typeface="Aria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25"/>
                        </a:spcBef>
                      </a:pPr>
                      <a:r>
                        <a:rPr sz="1200" b="1" spc="-50" dirty="0">
                          <a:latin typeface="Segoe UI Symbol"/>
                          <a:cs typeface="Segoe UI Symbol"/>
                        </a:rPr>
                        <a:t>✓</a:t>
                      </a:r>
                      <a:endParaRPr sz="1200" dirty="0">
                        <a:latin typeface="Segoe UI Symbol"/>
                        <a:cs typeface="Segoe UI Symbol"/>
                      </a:endParaRPr>
                    </a:p>
                  </a:txBody>
                  <a:tcPr marL="0" marR="0" marT="5397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3"/>
                  </a:ext>
                </a:extLst>
              </a:tr>
              <a:tr h="310567">
                <a:tc>
                  <a:txBody>
                    <a:bodyPr/>
                    <a:lstStyle/>
                    <a:p>
                      <a:pPr marL="117475">
                        <a:lnSpc>
                          <a:spcPct val="100000"/>
                        </a:lnSpc>
                        <a:spcBef>
                          <a:spcPts val="430"/>
                        </a:spcBef>
                      </a:pPr>
                      <a:r>
                        <a:rPr sz="1200" dirty="0">
                          <a:latin typeface="Arial"/>
                          <a:cs typeface="Arial"/>
                        </a:rPr>
                        <a:t>Part</a:t>
                      </a:r>
                      <a:r>
                        <a:rPr sz="1200" spc="-95" dirty="0">
                          <a:latin typeface="Arial"/>
                          <a:cs typeface="Arial"/>
                        </a:rPr>
                        <a:t> </a:t>
                      </a:r>
                      <a:r>
                        <a:rPr sz="1200" dirty="0">
                          <a:latin typeface="Arial"/>
                          <a:cs typeface="Arial"/>
                        </a:rPr>
                        <a:t>A</a:t>
                      </a:r>
                      <a:r>
                        <a:rPr sz="1200" spc="-90" dirty="0">
                          <a:latin typeface="Arial"/>
                          <a:cs typeface="Arial"/>
                        </a:rPr>
                        <a:t> </a:t>
                      </a:r>
                      <a:r>
                        <a:rPr sz="1200" dirty="0">
                          <a:latin typeface="Arial"/>
                          <a:cs typeface="Arial"/>
                        </a:rPr>
                        <a:t>hospice</a:t>
                      </a:r>
                      <a:r>
                        <a:rPr sz="1200" spc="-15" dirty="0">
                          <a:latin typeface="Arial"/>
                          <a:cs typeface="Arial"/>
                        </a:rPr>
                        <a:t> </a:t>
                      </a:r>
                      <a:r>
                        <a:rPr sz="1200" dirty="0">
                          <a:latin typeface="Arial"/>
                          <a:cs typeface="Arial"/>
                        </a:rPr>
                        <a:t>care</a:t>
                      </a:r>
                      <a:r>
                        <a:rPr sz="1200" spc="-15" dirty="0">
                          <a:latin typeface="Arial"/>
                          <a:cs typeface="Arial"/>
                        </a:rPr>
                        <a:t> </a:t>
                      </a:r>
                      <a:r>
                        <a:rPr sz="1200" spc="-10" dirty="0">
                          <a:latin typeface="Arial"/>
                          <a:cs typeface="Arial"/>
                        </a:rPr>
                        <a:t>coinsurance</a:t>
                      </a:r>
                      <a:r>
                        <a:rPr sz="1200" spc="5" dirty="0">
                          <a:latin typeface="Arial"/>
                          <a:cs typeface="Arial"/>
                        </a:rPr>
                        <a:t> </a:t>
                      </a:r>
                      <a:r>
                        <a:rPr sz="1200" dirty="0">
                          <a:latin typeface="Arial"/>
                          <a:cs typeface="Arial"/>
                        </a:rPr>
                        <a:t>or</a:t>
                      </a:r>
                      <a:r>
                        <a:rPr sz="1200" spc="-25" dirty="0">
                          <a:latin typeface="Arial"/>
                          <a:cs typeface="Arial"/>
                        </a:rPr>
                        <a:t> </a:t>
                      </a:r>
                      <a:r>
                        <a:rPr sz="1200" spc="-10" dirty="0">
                          <a:latin typeface="Arial"/>
                          <a:cs typeface="Arial"/>
                        </a:rPr>
                        <a:t>copayment</a:t>
                      </a:r>
                      <a:endParaRPr sz="1200" dirty="0">
                        <a:latin typeface="Arial"/>
                        <a:cs typeface="Aria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marL="635"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extLst>
                  <a:ext uri="{0D108BD9-81ED-4DB2-BD59-A6C34878D82A}">
                    <a16:rowId xmlns:a16="http://schemas.microsoft.com/office/drawing/2014/main" val="10004"/>
                  </a:ext>
                </a:extLst>
              </a:tr>
              <a:tr h="310567">
                <a:tc>
                  <a:txBody>
                    <a:bodyPr/>
                    <a:lstStyle/>
                    <a:p>
                      <a:pPr marL="117475">
                        <a:lnSpc>
                          <a:spcPct val="100000"/>
                        </a:lnSpc>
                        <a:spcBef>
                          <a:spcPts val="430"/>
                        </a:spcBef>
                      </a:pPr>
                      <a:r>
                        <a:rPr sz="1200" dirty="0">
                          <a:latin typeface="Arial"/>
                          <a:cs typeface="Arial"/>
                        </a:rPr>
                        <a:t>Skilled</a:t>
                      </a:r>
                      <a:r>
                        <a:rPr sz="1200" spc="-55" dirty="0">
                          <a:latin typeface="Arial"/>
                          <a:cs typeface="Arial"/>
                        </a:rPr>
                        <a:t> </a:t>
                      </a:r>
                      <a:r>
                        <a:rPr sz="1200" dirty="0">
                          <a:latin typeface="Arial"/>
                          <a:cs typeface="Arial"/>
                        </a:rPr>
                        <a:t>nursing</a:t>
                      </a:r>
                      <a:r>
                        <a:rPr sz="1200" spc="-45" dirty="0">
                          <a:latin typeface="Arial"/>
                          <a:cs typeface="Arial"/>
                        </a:rPr>
                        <a:t> </a:t>
                      </a:r>
                      <a:r>
                        <a:rPr sz="1200" dirty="0">
                          <a:latin typeface="Arial"/>
                          <a:cs typeface="Arial"/>
                        </a:rPr>
                        <a:t>facility</a:t>
                      </a:r>
                      <a:r>
                        <a:rPr sz="1200" spc="-45" dirty="0">
                          <a:latin typeface="Arial"/>
                          <a:cs typeface="Arial"/>
                        </a:rPr>
                        <a:t> </a:t>
                      </a:r>
                      <a:r>
                        <a:rPr sz="1200" dirty="0">
                          <a:latin typeface="Arial"/>
                          <a:cs typeface="Arial"/>
                        </a:rPr>
                        <a:t>care</a:t>
                      </a:r>
                      <a:r>
                        <a:rPr sz="1200" spc="-55" dirty="0">
                          <a:latin typeface="Arial"/>
                          <a:cs typeface="Arial"/>
                        </a:rPr>
                        <a:t> </a:t>
                      </a:r>
                      <a:r>
                        <a:rPr sz="1200" spc="-10" dirty="0">
                          <a:latin typeface="Arial"/>
                          <a:cs typeface="Arial"/>
                        </a:rPr>
                        <a:t>coinsurance</a:t>
                      </a:r>
                      <a:endParaRPr sz="1200" dirty="0">
                        <a:latin typeface="Arial"/>
                        <a:cs typeface="Aria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5"/>
                  </a:ext>
                </a:extLst>
              </a:tr>
              <a:tr h="310567">
                <a:tc>
                  <a:txBody>
                    <a:bodyPr/>
                    <a:lstStyle/>
                    <a:p>
                      <a:pPr marL="117475">
                        <a:lnSpc>
                          <a:spcPct val="100000"/>
                        </a:lnSpc>
                        <a:spcBef>
                          <a:spcPts val="430"/>
                        </a:spcBef>
                      </a:pPr>
                      <a:r>
                        <a:rPr sz="1200" dirty="0">
                          <a:latin typeface="Arial"/>
                          <a:cs typeface="Arial"/>
                        </a:rPr>
                        <a:t>Medicare</a:t>
                      </a:r>
                      <a:r>
                        <a:rPr sz="1200" spc="-45" dirty="0">
                          <a:latin typeface="Arial"/>
                          <a:cs typeface="Arial"/>
                        </a:rPr>
                        <a:t> </a:t>
                      </a:r>
                      <a:r>
                        <a:rPr sz="1200" dirty="0">
                          <a:latin typeface="Arial"/>
                          <a:cs typeface="Arial"/>
                        </a:rPr>
                        <a:t>Part</a:t>
                      </a:r>
                      <a:r>
                        <a:rPr sz="1200" spc="-90" dirty="0">
                          <a:latin typeface="Arial"/>
                          <a:cs typeface="Arial"/>
                        </a:rPr>
                        <a:t> </a:t>
                      </a:r>
                      <a:r>
                        <a:rPr sz="1200" dirty="0">
                          <a:latin typeface="Arial"/>
                          <a:cs typeface="Arial"/>
                        </a:rPr>
                        <a:t>A</a:t>
                      </a:r>
                      <a:r>
                        <a:rPr sz="1200" spc="-90" dirty="0">
                          <a:latin typeface="Arial"/>
                          <a:cs typeface="Arial"/>
                        </a:rPr>
                        <a:t> </a:t>
                      </a:r>
                      <a:r>
                        <a:rPr sz="1200" spc="-10" dirty="0">
                          <a:latin typeface="Arial"/>
                          <a:cs typeface="Arial"/>
                        </a:rPr>
                        <a:t>deductible</a:t>
                      </a:r>
                      <a:endParaRPr sz="1200" dirty="0">
                        <a:latin typeface="Arial"/>
                        <a:cs typeface="Aria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extLst>
                  <a:ext uri="{0D108BD9-81ED-4DB2-BD59-A6C34878D82A}">
                    <a16:rowId xmlns:a16="http://schemas.microsoft.com/office/drawing/2014/main" val="10006"/>
                  </a:ext>
                </a:extLst>
              </a:tr>
              <a:tr h="310567">
                <a:tc>
                  <a:txBody>
                    <a:bodyPr/>
                    <a:lstStyle/>
                    <a:p>
                      <a:pPr marL="117475">
                        <a:lnSpc>
                          <a:spcPct val="100000"/>
                        </a:lnSpc>
                        <a:spcBef>
                          <a:spcPts val="430"/>
                        </a:spcBef>
                      </a:pPr>
                      <a:r>
                        <a:rPr sz="1200" dirty="0">
                          <a:latin typeface="Arial"/>
                          <a:cs typeface="Arial"/>
                        </a:rPr>
                        <a:t>Medicare</a:t>
                      </a:r>
                      <a:r>
                        <a:rPr sz="1200" spc="-5" dirty="0">
                          <a:latin typeface="Arial"/>
                          <a:cs typeface="Arial"/>
                        </a:rPr>
                        <a:t> </a:t>
                      </a:r>
                      <a:r>
                        <a:rPr sz="1200" dirty="0">
                          <a:latin typeface="Arial"/>
                          <a:cs typeface="Arial"/>
                        </a:rPr>
                        <a:t>Part</a:t>
                      </a:r>
                      <a:r>
                        <a:rPr sz="1200" spc="-35" dirty="0">
                          <a:latin typeface="Arial"/>
                          <a:cs typeface="Arial"/>
                        </a:rPr>
                        <a:t> </a:t>
                      </a:r>
                      <a:r>
                        <a:rPr sz="1200" dirty="0">
                          <a:latin typeface="Arial"/>
                          <a:cs typeface="Arial"/>
                        </a:rPr>
                        <a:t>B</a:t>
                      </a:r>
                      <a:r>
                        <a:rPr sz="1200" spc="-45" dirty="0">
                          <a:latin typeface="Arial"/>
                          <a:cs typeface="Arial"/>
                        </a:rPr>
                        <a:t> </a:t>
                      </a:r>
                      <a:r>
                        <a:rPr sz="1200" spc="-10" dirty="0">
                          <a:latin typeface="Arial"/>
                          <a:cs typeface="Arial"/>
                        </a:rPr>
                        <a:t>deductible</a:t>
                      </a:r>
                      <a:endParaRPr sz="1200" dirty="0">
                        <a:latin typeface="Arial"/>
                        <a:cs typeface="Aria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7"/>
                  </a:ext>
                </a:extLst>
              </a:tr>
              <a:tr h="310567">
                <a:tc>
                  <a:txBody>
                    <a:bodyPr/>
                    <a:lstStyle/>
                    <a:p>
                      <a:pPr marL="117475">
                        <a:lnSpc>
                          <a:spcPct val="100000"/>
                        </a:lnSpc>
                        <a:spcBef>
                          <a:spcPts val="430"/>
                        </a:spcBef>
                      </a:pPr>
                      <a:r>
                        <a:rPr sz="1200" dirty="0">
                          <a:latin typeface="Arial"/>
                          <a:cs typeface="Arial"/>
                        </a:rPr>
                        <a:t>Medicare</a:t>
                      </a:r>
                      <a:r>
                        <a:rPr sz="1200" spc="-10" dirty="0">
                          <a:latin typeface="Arial"/>
                          <a:cs typeface="Arial"/>
                        </a:rPr>
                        <a:t> </a:t>
                      </a:r>
                      <a:r>
                        <a:rPr sz="1200" dirty="0">
                          <a:latin typeface="Arial"/>
                          <a:cs typeface="Arial"/>
                        </a:rPr>
                        <a:t>Part</a:t>
                      </a:r>
                      <a:r>
                        <a:rPr sz="1200" spc="-40" dirty="0">
                          <a:latin typeface="Arial"/>
                          <a:cs typeface="Arial"/>
                        </a:rPr>
                        <a:t> </a:t>
                      </a:r>
                      <a:r>
                        <a:rPr sz="1200" dirty="0">
                          <a:latin typeface="Arial"/>
                          <a:cs typeface="Arial"/>
                        </a:rPr>
                        <a:t>B</a:t>
                      </a:r>
                      <a:r>
                        <a:rPr sz="1200" spc="-45" dirty="0">
                          <a:latin typeface="Arial"/>
                          <a:cs typeface="Arial"/>
                        </a:rPr>
                        <a:t> </a:t>
                      </a:r>
                      <a:r>
                        <a:rPr sz="1200" dirty="0">
                          <a:latin typeface="Arial"/>
                          <a:cs typeface="Arial"/>
                        </a:rPr>
                        <a:t>excess</a:t>
                      </a:r>
                      <a:r>
                        <a:rPr sz="1200" spc="-15" dirty="0">
                          <a:latin typeface="Arial"/>
                          <a:cs typeface="Arial"/>
                        </a:rPr>
                        <a:t> </a:t>
                      </a:r>
                      <a:r>
                        <a:rPr sz="1200" spc="-10" dirty="0">
                          <a:latin typeface="Arial"/>
                          <a:cs typeface="Arial"/>
                        </a:rPr>
                        <a:t>charges</a:t>
                      </a:r>
                      <a:endParaRPr sz="1200" dirty="0">
                        <a:latin typeface="Arial"/>
                        <a:cs typeface="Aria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430"/>
                        </a:spcBef>
                      </a:pPr>
                      <a:r>
                        <a:rPr sz="1200" b="1" spc="-50" dirty="0">
                          <a:latin typeface="Segoe UI Symbol"/>
                          <a:cs typeface="Segoe UI Symbol"/>
                        </a:rPr>
                        <a:t>✓</a:t>
                      </a:r>
                      <a:endParaRPr sz="1200" dirty="0">
                        <a:latin typeface="Segoe UI Symbol"/>
                        <a:cs typeface="Segoe UI Symbo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extLst>
                  <a:ext uri="{0D108BD9-81ED-4DB2-BD59-A6C34878D82A}">
                    <a16:rowId xmlns:a16="http://schemas.microsoft.com/office/drawing/2014/main" val="10008"/>
                  </a:ext>
                </a:extLst>
              </a:tr>
              <a:tr h="307613">
                <a:tc>
                  <a:txBody>
                    <a:bodyPr/>
                    <a:lstStyle/>
                    <a:p>
                      <a:pPr marL="117475">
                        <a:lnSpc>
                          <a:spcPct val="100000"/>
                        </a:lnSpc>
                        <a:spcBef>
                          <a:spcPts val="755"/>
                        </a:spcBef>
                      </a:pPr>
                      <a:r>
                        <a:rPr sz="1200" dirty="0">
                          <a:latin typeface="Arial"/>
                          <a:cs typeface="Arial"/>
                        </a:rPr>
                        <a:t>Foreign</a:t>
                      </a:r>
                      <a:r>
                        <a:rPr sz="1200" spc="-35" dirty="0">
                          <a:latin typeface="Arial"/>
                          <a:cs typeface="Arial"/>
                        </a:rPr>
                        <a:t> </a:t>
                      </a:r>
                      <a:r>
                        <a:rPr sz="1200" dirty="0">
                          <a:latin typeface="Arial"/>
                          <a:cs typeface="Arial"/>
                        </a:rPr>
                        <a:t>travel</a:t>
                      </a:r>
                      <a:r>
                        <a:rPr sz="1200" spc="-35" dirty="0">
                          <a:latin typeface="Arial"/>
                          <a:cs typeface="Arial"/>
                        </a:rPr>
                        <a:t> </a:t>
                      </a:r>
                      <a:r>
                        <a:rPr sz="1200" spc="-10" dirty="0">
                          <a:latin typeface="Arial"/>
                          <a:cs typeface="Arial"/>
                        </a:rPr>
                        <a:t>emergency***</a:t>
                      </a:r>
                      <a:endParaRPr sz="1200" dirty="0">
                        <a:latin typeface="Arial"/>
                        <a:cs typeface="Arial"/>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755"/>
                        </a:spcBef>
                      </a:pPr>
                      <a:r>
                        <a:rPr sz="1200" b="1" spc="-50" dirty="0">
                          <a:latin typeface="Segoe UI Symbol"/>
                          <a:cs typeface="Segoe UI Symbol"/>
                        </a:rPr>
                        <a:t>✓</a:t>
                      </a:r>
                      <a:endParaRPr sz="1200" dirty="0">
                        <a:latin typeface="Segoe UI Symbol"/>
                        <a:cs typeface="Segoe UI Symbol"/>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755"/>
                        </a:spcBef>
                      </a:pPr>
                      <a:r>
                        <a:rPr sz="1200" b="1" spc="-50" dirty="0">
                          <a:latin typeface="Segoe UI Symbol"/>
                          <a:cs typeface="Segoe UI Symbol"/>
                        </a:rPr>
                        <a:t>✓</a:t>
                      </a:r>
                      <a:endParaRPr sz="1200" dirty="0">
                        <a:latin typeface="Segoe UI Symbol"/>
                        <a:cs typeface="Segoe UI Symbol"/>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755"/>
                        </a:spcBef>
                      </a:pPr>
                      <a:r>
                        <a:rPr sz="1200" b="1" spc="-50" dirty="0">
                          <a:latin typeface="Segoe UI Symbol"/>
                          <a:cs typeface="Segoe UI Symbol"/>
                        </a:rPr>
                        <a:t>✓</a:t>
                      </a:r>
                      <a:endParaRPr sz="1200" dirty="0">
                        <a:latin typeface="Segoe UI Symbol"/>
                        <a:cs typeface="Segoe UI Symbol"/>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755"/>
                        </a:spcBef>
                      </a:pPr>
                      <a:r>
                        <a:rPr sz="1200" b="1" spc="-50" dirty="0">
                          <a:latin typeface="Segoe UI Symbol"/>
                          <a:cs typeface="Segoe UI Symbol"/>
                        </a:rPr>
                        <a:t>✓</a:t>
                      </a:r>
                      <a:endParaRPr sz="1200" dirty="0">
                        <a:latin typeface="Segoe UI Symbol"/>
                        <a:cs typeface="Segoe UI Symbol"/>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755"/>
                        </a:spcBef>
                      </a:pPr>
                      <a:r>
                        <a:rPr sz="1200" b="1" spc="-50" dirty="0">
                          <a:latin typeface="Segoe UI Symbol"/>
                          <a:cs typeface="Segoe UI Symbol"/>
                        </a:rPr>
                        <a:t>✓</a:t>
                      </a:r>
                      <a:endParaRPr sz="1200" dirty="0">
                        <a:latin typeface="Segoe UI Symbol"/>
                        <a:cs typeface="Segoe UI Symbol"/>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755"/>
                        </a:spcBef>
                      </a:pPr>
                      <a:r>
                        <a:rPr sz="1200" b="1" spc="-50" dirty="0">
                          <a:latin typeface="Segoe UI Symbol"/>
                          <a:cs typeface="Segoe UI Symbol"/>
                        </a:rPr>
                        <a:t>✓</a:t>
                      </a:r>
                      <a:endParaRPr sz="1200" dirty="0">
                        <a:latin typeface="Segoe UI Symbol"/>
                        <a:cs typeface="Segoe UI Symbol"/>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gn="ctr">
                        <a:lnSpc>
                          <a:spcPct val="100000"/>
                        </a:lnSpc>
                        <a:spcBef>
                          <a:spcPts val="755"/>
                        </a:spcBef>
                      </a:pPr>
                      <a:r>
                        <a:rPr sz="1200" b="1" spc="-50" dirty="0">
                          <a:latin typeface="Segoe UI Symbol"/>
                          <a:cs typeface="Segoe UI Symbol"/>
                        </a:rPr>
                        <a:t>✓</a:t>
                      </a:r>
                      <a:endParaRPr sz="1200" dirty="0">
                        <a:latin typeface="Segoe UI Symbol"/>
                        <a:cs typeface="Segoe UI Symbol"/>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9"/>
                  </a:ext>
                </a:extLst>
              </a:tr>
              <a:tr h="617842">
                <a:tc gridSpan="9">
                  <a:txBody>
                    <a:bodyPr/>
                    <a:lstStyle/>
                    <a:p>
                      <a:pPr marL="224154">
                        <a:lnSpc>
                          <a:spcPct val="100000"/>
                        </a:lnSpc>
                        <a:spcBef>
                          <a:spcPts val="430"/>
                        </a:spcBef>
                      </a:pPr>
                      <a:r>
                        <a:rPr sz="1200" dirty="0">
                          <a:latin typeface="Arial"/>
                          <a:cs typeface="Arial"/>
                        </a:rPr>
                        <a:t>*</a:t>
                      </a:r>
                      <a:r>
                        <a:rPr sz="1200" spc="15" dirty="0">
                          <a:latin typeface="Arial"/>
                          <a:cs typeface="Arial"/>
                        </a:rPr>
                        <a:t> </a:t>
                      </a:r>
                      <a:r>
                        <a:rPr sz="1200" spc="-20" dirty="0">
                          <a:latin typeface="Arial"/>
                          <a:cs typeface="Arial"/>
                        </a:rPr>
                        <a:t>High-</a:t>
                      </a:r>
                      <a:r>
                        <a:rPr sz="1200" dirty="0">
                          <a:latin typeface="Arial"/>
                          <a:cs typeface="Arial"/>
                        </a:rPr>
                        <a:t>deductible</a:t>
                      </a:r>
                      <a:r>
                        <a:rPr sz="1200" spc="-5" dirty="0">
                          <a:latin typeface="Arial"/>
                          <a:cs typeface="Arial"/>
                        </a:rPr>
                        <a:t> </a:t>
                      </a:r>
                      <a:r>
                        <a:rPr sz="1200" dirty="0">
                          <a:latin typeface="Arial"/>
                          <a:cs typeface="Arial"/>
                        </a:rPr>
                        <a:t>plans</a:t>
                      </a:r>
                      <a:r>
                        <a:rPr sz="1200" spc="-30" dirty="0">
                          <a:latin typeface="Arial"/>
                          <a:cs typeface="Arial"/>
                        </a:rPr>
                        <a:t> </a:t>
                      </a:r>
                      <a:r>
                        <a:rPr sz="1200" dirty="0">
                          <a:latin typeface="Arial"/>
                          <a:cs typeface="Arial"/>
                        </a:rPr>
                        <a:t>F</a:t>
                      </a:r>
                      <a:r>
                        <a:rPr sz="1200" spc="-35" dirty="0">
                          <a:latin typeface="Arial"/>
                          <a:cs typeface="Arial"/>
                        </a:rPr>
                        <a:t> </a:t>
                      </a:r>
                      <a:r>
                        <a:rPr sz="1200" dirty="0">
                          <a:latin typeface="Arial"/>
                          <a:cs typeface="Arial"/>
                        </a:rPr>
                        <a:t>and</a:t>
                      </a:r>
                      <a:r>
                        <a:rPr sz="1200" spc="-45" dirty="0">
                          <a:latin typeface="Arial"/>
                          <a:cs typeface="Arial"/>
                        </a:rPr>
                        <a:t> </a:t>
                      </a:r>
                      <a:r>
                        <a:rPr sz="1200" dirty="0">
                          <a:latin typeface="Arial"/>
                          <a:cs typeface="Arial"/>
                        </a:rPr>
                        <a:t>G</a:t>
                      </a:r>
                      <a:r>
                        <a:rPr sz="1200" spc="-30" dirty="0">
                          <a:latin typeface="Arial"/>
                          <a:cs typeface="Arial"/>
                        </a:rPr>
                        <a:t> </a:t>
                      </a:r>
                      <a:r>
                        <a:rPr sz="1200" dirty="0">
                          <a:latin typeface="Arial"/>
                          <a:cs typeface="Arial"/>
                        </a:rPr>
                        <a:t>–</a:t>
                      </a:r>
                      <a:r>
                        <a:rPr sz="1200" spc="-40" dirty="0">
                          <a:latin typeface="Arial"/>
                          <a:cs typeface="Arial"/>
                        </a:rPr>
                        <a:t> </a:t>
                      </a:r>
                      <a:r>
                        <a:rPr sz="1200" dirty="0">
                          <a:latin typeface="Arial"/>
                          <a:cs typeface="Arial"/>
                        </a:rPr>
                        <a:t>benefits</a:t>
                      </a:r>
                      <a:r>
                        <a:rPr sz="1200" spc="-20" dirty="0">
                          <a:latin typeface="Arial"/>
                          <a:cs typeface="Arial"/>
                        </a:rPr>
                        <a:t> </a:t>
                      </a:r>
                      <a:r>
                        <a:rPr sz="1200" dirty="0">
                          <a:latin typeface="Arial"/>
                          <a:cs typeface="Arial"/>
                        </a:rPr>
                        <a:t>are</a:t>
                      </a:r>
                      <a:r>
                        <a:rPr sz="1200" spc="-40" dirty="0">
                          <a:latin typeface="Arial"/>
                          <a:cs typeface="Arial"/>
                        </a:rPr>
                        <a:t> </a:t>
                      </a:r>
                      <a:r>
                        <a:rPr sz="1200" dirty="0">
                          <a:latin typeface="Arial"/>
                          <a:cs typeface="Arial"/>
                        </a:rPr>
                        <a:t>only</a:t>
                      </a:r>
                      <a:r>
                        <a:rPr sz="1200" spc="-20" dirty="0">
                          <a:latin typeface="Arial"/>
                          <a:cs typeface="Arial"/>
                        </a:rPr>
                        <a:t> </a:t>
                      </a:r>
                      <a:r>
                        <a:rPr sz="1200" dirty="0">
                          <a:latin typeface="Arial"/>
                          <a:cs typeface="Arial"/>
                        </a:rPr>
                        <a:t>paid</a:t>
                      </a:r>
                      <a:r>
                        <a:rPr sz="1200" spc="-40" dirty="0">
                          <a:latin typeface="Arial"/>
                          <a:cs typeface="Arial"/>
                        </a:rPr>
                        <a:t> </a:t>
                      </a:r>
                      <a:r>
                        <a:rPr sz="1200" dirty="0">
                          <a:latin typeface="Arial"/>
                          <a:cs typeface="Arial"/>
                        </a:rPr>
                        <a:t>after</a:t>
                      </a:r>
                      <a:r>
                        <a:rPr sz="1200" spc="-25" dirty="0">
                          <a:latin typeface="Arial"/>
                          <a:cs typeface="Arial"/>
                        </a:rPr>
                        <a:t> </a:t>
                      </a:r>
                      <a:r>
                        <a:rPr sz="1200" dirty="0">
                          <a:latin typeface="Arial"/>
                          <a:cs typeface="Arial"/>
                        </a:rPr>
                        <a:t>the</a:t>
                      </a:r>
                      <a:r>
                        <a:rPr sz="1200" spc="-40" dirty="0">
                          <a:latin typeface="Arial"/>
                          <a:cs typeface="Arial"/>
                        </a:rPr>
                        <a:t> </a:t>
                      </a:r>
                      <a:r>
                        <a:rPr sz="1200" dirty="0">
                          <a:latin typeface="Arial"/>
                          <a:cs typeface="Arial"/>
                        </a:rPr>
                        <a:t>beneficiary</a:t>
                      </a:r>
                      <a:r>
                        <a:rPr sz="1200" spc="-20" dirty="0">
                          <a:latin typeface="Arial"/>
                          <a:cs typeface="Arial"/>
                        </a:rPr>
                        <a:t> </a:t>
                      </a:r>
                      <a:r>
                        <a:rPr sz="1200" dirty="0">
                          <a:latin typeface="Arial"/>
                          <a:cs typeface="Arial"/>
                        </a:rPr>
                        <a:t>reaches</a:t>
                      </a:r>
                      <a:r>
                        <a:rPr sz="1200" spc="-15" dirty="0">
                          <a:latin typeface="Arial"/>
                          <a:cs typeface="Arial"/>
                        </a:rPr>
                        <a:t> </a:t>
                      </a:r>
                      <a:r>
                        <a:rPr sz="1200" dirty="0">
                          <a:latin typeface="Arial"/>
                          <a:cs typeface="Arial"/>
                        </a:rPr>
                        <a:t>the</a:t>
                      </a:r>
                      <a:r>
                        <a:rPr sz="1200" spc="-40" dirty="0">
                          <a:latin typeface="Arial"/>
                          <a:cs typeface="Arial"/>
                        </a:rPr>
                        <a:t> </a:t>
                      </a:r>
                      <a:r>
                        <a:rPr sz="1200" dirty="0">
                          <a:latin typeface="Arial"/>
                          <a:cs typeface="Arial"/>
                        </a:rPr>
                        <a:t>annual</a:t>
                      </a:r>
                      <a:r>
                        <a:rPr sz="1200" spc="-20" dirty="0">
                          <a:latin typeface="Arial"/>
                          <a:cs typeface="Arial"/>
                        </a:rPr>
                        <a:t> </a:t>
                      </a:r>
                      <a:r>
                        <a:rPr sz="1200" dirty="0">
                          <a:latin typeface="Arial"/>
                          <a:cs typeface="Arial"/>
                        </a:rPr>
                        <a:t>deductible</a:t>
                      </a:r>
                      <a:r>
                        <a:rPr sz="1200" spc="-20" dirty="0">
                          <a:latin typeface="Arial"/>
                          <a:cs typeface="Arial"/>
                        </a:rPr>
                        <a:t> </a:t>
                      </a:r>
                      <a:r>
                        <a:rPr sz="1200" dirty="0">
                          <a:latin typeface="Arial"/>
                          <a:cs typeface="Arial"/>
                        </a:rPr>
                        <a:t>amount</a:t>
                      </a:r>
                      <a:r>
                        <a:rPr sz="1200" spc="-25" dirty="0">
                          <a:latin typeface="Arial"/>
                          <a:cs typeface="Arial"/>
                        </a:rPr>
                        <a:t> </a:t>
                      </a:r>
                      <a:r>
                        <a:rPr sz="1200" dirty="0">
                          <a:latin typeface="Arial"/>
                          <a:cs typeface="Arial"/>
                        </a:rPr>
                        <a:t>of</a:t>
                      </a:r>
                      <a:r>
                        <a:rPr sz="1200" spc="-40" dirty="0">
                          <a:latin typeface="Arial"/>
                          <a:cs typeface="Arial"/>
                        </a:rPr>
                        <a:t> </a:t>
                      </a:r>
                      <a:r>
                        <a:rPr sz="1200" spc="-10" dirty="0">
                          <a:latin typeface="Arial"/>
                          <a:cs typeface="Arial"/>
                        </a:rPr>
                        <a:t>$2,950</a:t>
                      </a:r>
                      <a:endParaRPr sz="1200" dirty="0">
                        <a:latin typeface="Arial"/>
                        <a:cs typeface="Arial"/>
                      </a:endParaRPr>
                    </a:p>
                    <a:p>
                      <a:pPr marL="160655">
                        <a:lnSpc>
                          <a:spcPct val="100000"/>
                        </a:lnSpc>
                        <a:spcBef>
                          <a:spcPts val="5"/>
                        </a:spcBef>
                      </a:pPr>
                      <a:r>
                        <a:rPr sz="1200" dirty="0">
                          <a:latin typeface="Arial"/>
                          <a:cs typeface="Arial"/>
                        </a:rPr>
                        <a:t>**</a:t>
                      </a:r>
                      <a:r>
                        <a:rPr sz="1200" spc="30" dirty="0">
                          <a:latin typeface="Arial"/>
                          <a:cs typeface="Arial"/>
                        </a:rPr>
                        <a:t> </a:t>
                      </a:r>
                      <a:r>
                        <a:rPr sz="1200" dirty="0">
                          <a:latin typeface="Arial"/>
                          <a:cs typeface="Arial"/>
                        </a:rPr>
                        <a:t>Plan</a:t>
                      </a:r>
                      <a:r>
                        <a:rPr sz="1200" spc="-30" dirty="0">
                          <a:latin typeface="Arial"/>
                          <a:cs typeface="Arial"/>
                        </a:rPr>
                        <a:t> </a:t>
                      </a:r>
                      <a:r>
                        <a:rPr sz="1200" dirty="0">
                          <a:latin typeface="Arial"/>
                          <a:cs typeface="Arial"/>
                        </a:rPr>
                        <a:t>N</a:t>
                      </a:r>
                      <a:r>
                        <a:rPr sz="1200" spc="-30" dirty="0">
                          <a:latin typeface="Arial"/>
                          <a:cs typeface="Arial"/>
                        </a:rPr>
                        <a:t> </a:t>
                      </a:r>
                      <a:r>
                        <a:rPr sz="1200" dirty="0">
                          <a:latin typeface="Arial"/>
                          <a:cs typeface="Arial"/>
                        </a:rPr>
                        <a:t>–</a:t>
                      </a:r>
                      <a:r>
                        <a:rPr sz="1200" spc="-25" dirty="0">
                          <a:latin typeface="Arial"/>
                          <a:cs typeface="Arial"/>
                        </a:rPr>
                        <a:t> </a:t>
                      </a:r>
                      <a:r>
                        <a:rPr sz="1200" dirty="0">
                          <a:latin typeface="Arial"/>
                          <a:cs typeface="Arial"/>
                        </a:rPr>
                        <a:t>subject</a:t>
                      </a:r>
                      <a:r>
                        <a:rPr sz="1200" spc="-10" dirty="0">
                          <a:latin typeface="Arial"/>
                          <a:cs typeface="Arial"/>
                        </a:rPr>
                        <a:t> </a:t>
                      </a:r>
                      <a:r>
                        <a:rPr sz="1200" dirty="0">
                          <a:latin typeface="Arial"/>
                          <a:cs typeface="Arial"/>
                        </a:rPr>
                        <a:t>to</a:t>
                      </a:r>
                      <a:r>
                        <a:rPr sz="1200" spc="-30" dirty="0">
                          <a:latin typeface="Arial"/>
                          <a:cs typeface="Arial"/>
                        </a:rPr>
                        <a:t> </a:t>
                      </a:r>
                      <a:r>
                        <a:rPr sz="1200" dirty="0">
                          <a:latin typeface="Arial"/>
                          <a:cs typeface="Arial"/>
                        </a:rPr>
                        <a:t>copayments</a:t>
                      </a:r>
                      <a:r>
                        <a:rPr sz="1200" spc="5" dirty="0">
                          <a:latin typeface="Arial"/>
                          <a:cs typeface="Arial"/>
                        </a:rPr>
                        <a:t> </a:t>
                      </a:r>
                      <a:r>
                        <a:rPr sz="1200" dirty="0">
                          <a:latin typeface="Arial"/>
                          <a:cs typeface="Arial"/>
                        </a:rPr>
                        <a:t>for</a:t>
                      </a:r>
                      <a:r>
                        <a:rPr sz="1200" spc="-15" dirty="0">
                          <a:latin typeface="Arial"/>
                          <a:cs typeface="Arial"/>
                        </a:rPr>
                        <a:t> </a:t>
                      </a:r>
                      <a:r>
                        <a:rPr sz="1200" dirty="0">
                          <a:latin typeface="Arial"/>
                          <a:cs typeface="Arial"/>
                        </a:rPr>
                        <a:t>certain</a:t>
                      </a:r>
                      <a:r>
                        <a:rPr sz="1200" spc="-20" dirty="0">
                          <a:latin typeface="Arial"/>
                          <a:cs typeface="Arial"/>
                        </a:rPr>
                        <a:t> </a:t>
                      </a:r>
                      <a:r>
                        <a:rPr sz="1200" dirty="0">
                          <a:latin typeface="Arial"/>
                          <a:cs typeface="Arial"/>
                        </a:rPr>
                        <a:t>services</a:t>
                      </a:r>
                      <a:r>
                        <a:rPr sz="1200" spc="-5" dirty="0">
                          <a:latin typeface="Arial"/>
                          <a:cs typeface="Arial"/>
                        </a:rPr>
                        <a:t> </a:t>
                      </a:r>
                      <a:r>
                        <a:rPr sz="1200" dirty="0">
                          <a:latin typeface="Arial"/>
                          <a:cs typeface="Arial"/>
                        </a:rPr>
                        <a:t>(up</a:t>
                      </a:r>
                      <a:r>
                        <a:rPr sz="1200" spc="-25" dirty="0">
                          <a:latin typeface="Arial"/>
                          <a:cs typeface="Arial"/>
                        </a:rPr>
                        <a:t> </a:t>
                      </a:r>
                      <a:r>
                        <a:rPr sz="1200" dirty="0">
                          <a:latin typeface="Arial"/>
                          <a:cs typeface="Arial"/>
                        </a:rPr>
                        <a:t>to</a:t>
                      </a:r>
                      <a:r>
                        <a:rPr sz="1200" spc="-30" dirty="0">
                          <a:latin typeface="Arial"/>
                          <a:cs typeface="Arial"/>
                        </a:rPr>
                        <a:t> </a:t>
                      </a:r>
                      <a:r>
                        <a:rPr sz="1200" dirty="0">
                          <a:latin typeface="Arial"/>
                          <a:cs typeface="Arial"/>
                        </a:rPr>
                        <a:t>$20</a:t>
                      </a:r>
                      <a:r>
                        <a:rPr sz="1200" spc="-15" dirty="0">
                          <a:latin typeface="Arial"/>
                          <a:cs typeface="Arial"/>
                        </a:rPr>
                        <a:t> </a:t>
                      </a:r>
                      <a:r>
                        <a:rPr sz="1200" dirty="0">
                          <a:latin typeface="Arial"/>
                          <a:cs typeface="Arial"/>
                        </a:rPr>
                        <a:t>for</a:t>
                      </a:r>
                      <a:r>
                        <a:rPr sz="1200" spc="-30" dirty="0">
                          <a:latin typeface="Arial"/>
                          <a:cs typeface="Arial"/>
                        </a:rPr>
                        <a:t> </a:t>
                      </a:r>
                      <a:r>
                        <a:rPr sz="1200" dirty="0">
                          <a:latin typeface="Arial"/>
                          <a:cs typeface="Arial"/>
                        </a:rPr>
                        <a:t>office</a:t>
                      </a:r>
                      <a:r>
                        <a:rPr sz="1200" spc="-15" dirty="0">
                          <a:latin typeface="Arial"/>
                          <a:cs typeface="Arial"/>
                        </a:rPr>
                        <a:t> </a:t>
                      </a:r>
                      <a:r>
                        <a:rPr sz="1200" dirty="0">
                          <a:latin typeface="Arial"/>
                          <a:cs typeface="Arial"/>
                        </a:rPr>
                        <a:t>visits</a:t>
                      </a:r>
                      <a:r>
                        <a:rPr sz="1200" spc="-25" dirty="0">
                          <a:latin typeface="Arial"/>
                          <a:cs typeface="Arial"/>
                        </a:rPr>
                        <a:t> </a:t>
                      </a:r>
                      <a:r>
                        <a:rPr sz="1200" dirty="0">
                          <a:latin typeface="Arial"/>
                          <a:cs typeface="Arial"/>
                        </a:rPr>
                        <a:t>and</a:t>
                      </a:r>
                      <a:r>
                        <a:rPr sz="1200" spc="-20" dirty="0">
                          <a:latin typeface="Arial"/>
                          <a:cs typeface="Arial"/>
                        </a:rPr>
                        <a:t> </a:t>
                      </a:r>
                      <a:r>
                        <a:rPr sz="1200" dirty="0">
                          <a:latin typeface="Arial"/>
                          <a:cs typeface="Arial"/>
                        </a:rPr>
                        <a:t>up</a:t>
                      </a:r>
                      <a:r>
                        <a:rPr sz="1200" spc="-25" dirty="0">
                          <a:latin typeface="Arial"/>
                          <a:cs typeface="Arial"/>
                        </a:rPr>
                        <a:t> </a:t>
                      </a:r>
                      <a:r>
                        <a:rPr sz="1200" dirty="0">
                          <a:latin typeface="Arial"/>
                          <a:cs typeface="Arial"/>
                        </a:rPr>
                        <a:t>to</a:t>
                      </a:r>
                      <a:r>
                        <a:rPr sz="1200" spc="-30" dirty="0">
                          <a:latin typeface="Arial"/>
                          <a:cs typeface="Arial"/>
                        </a:rPr>
                        <a:t> </a:t>
                      </a:r>
                      <a:r>
                        <a:rPr sz="1200" dirty="0">
                          <a:latin typeface="Arial"/>
                          <a:cs typeface="Arial"/>
                        </a:rPr>
                        <a:t>$50</a:t>
                      </a:r>
                      <a:r>
                        <a:rPr sz="1200" spc="-25" dirty="0">
                          <a:latin typeface="Arial"/>
                          <a:cs typeface="Arial"/>
                        </a:rPr>
                        <a:t> </a:t>
                      </a:r>
                      <a:r>
                        <a:rPr sz="1200" dirty="0">
                          <a:latin typeface="Arial"/>
                          <a:cs typeface="Arial"/>
                        </a:rPr>
                        <a:t>for</a:t>
                      </a:r>
                      <a:r>
                        <a:rPr sz="1200" spc="-15" dirty="0">
                          <a:latin typeface="Arial"/>
                          <a:cs typeface="Arial"/>
                        </a:rPr>
                        <a:t> </a:t>
                      </a:r>
                      <a:r>
                        <a:rPr sz="1200" dirty="0">
                          <a:latin typeface="Arial"/>
                          <a:cs typeface="Arial"/>
                        </a:rPr>
                        <a:t>emergency</a:t>
                      </a:r>
                      <a:r>
                        <a:rPr sz="1200" spc="-5" dirty="0">
                          <a:latin typeface="Arial"/>
                          <a:cs typeface="Arial"/>
                        </a:rPr>
                        <a:t> </a:t>
                      </a:r>
                      <a:r>
                        <a:rPr sz="1200" spc="-10" dirty="0">
                          <a:latin typeface="Arial"/>
                          <a:cs typeface="Arial"/>
                        </a:rPr>
                        <a:t>room)</a:t>
                      </a:r>
                      <a:endParaRPr sz="1200" dirty="0">
                        <a:latin typeface="Arial"/>
                        <a:cs typeface="Arial"/>
                      </a:endParaRPr>
                    </a:p>
                    <a:p>
                      <a:pPr marL="122555">
                        <a:lnSpc>
                          <a:spcPct val="100000"/>
                        </a:lnSpc>
                      </a:pPr>
                      <a:r>
                        <a:rPr sz="1200" spc="-10" dirty="0">
                          <a:latin typeface="Arial"/>
                          <a:cs typeface="Arial"/>
                        </a:rPr>
                        <a:t>***</a:t>
                      </a:r>
                      <a:r>
                        <a:rPr sz="1200" spc="-135" dirty="0">
                          <a:latin typeface="Arial"/>
                          <a:cs typeface="Arial"/>
                        </a:rPr>
                        <a:t> </a:t>
                      </a:r>
                      <a:r>
                        <a:rPr sz="1200" dirty="0">
                          <a:latin typeface="Arial"/>
                          <a:cs typeface="Arial"/>
                        </a:rPr>
                        <a:t>Foreign</a:t>
                      </a:r>
                      <a:r>
                        <a:rPr sz="1200" spc="-45" dirty="0">
                          <a:latin typeface="Arial"/>
                          <a:cs typeface="Arial"/>
                        </a:rPr>
                        <a:t> </a:t>
                      </a:r>
                      <a:r>
                        <a:rPr sz="1200" dirty="0">
                          <a:latin typeface="Arial"/>
                          <a:cs typeface="Arial"/>
                        </a:rPr>
                        <a:t>travel</a:t>
                      </a:r>
                      <a:r>
                        <a:rPr sz="1200" spc="-15" dirty="0">
                          <a:latin typeface="Arial"/>
                          <a:cs typeface="Arial"/>
                        </a:rPr>
                        <a:t> </a:t>
                      </a:r>
                      <a:r>
                        <a:rPr sz="1200" dirty="0">
                          <a:latin typeface="Arial"/>
                          <a:cs typeface="Arial"/>
                        </a:rPr>
                        <a:t>emergency</a:t>
                      </a:r>
                      <a:r>
                        <a:rPr sz="1200" spc="-5" dirty="0">
                          <a:latin typeface="Arial"/>
                          <a:cs typeface="Arial"/>
                        </a:rPr>
                        <a:t> </a:t>
                      </a:r>
                      <a:r>
                        <a:rPr sz="1200" dirty="0">
                          <a:latin typeface="Arial"/>
                          <a:cs typeface="Arial"/>
                        </a:rPr>
                        <a:t>care</a:t>
                      </a:r>
                      <a:r>
                        <a:rPr sz="1200" spc="-30" dirty="0">
                          <a:latin typeface="Arial"/>
                          <a:cs typeface="Arial"/>
                        </a:rPr>
                        <a:t> </a:t>
                      </a:r>
                      <a:r>
                        <a:rPr sz="1200" dirty="0">
                          <a:latin typeface="Arial"/>
                          <a:cs typeface="Arial"/>
                        </a:rPr>
                        <a:t>–</a:t>
                      </a:r>
                      <a:r>
                        <a:rPr sz="1200" spc="-30" dirty="0">
                          <a:latin typeface="Arial"/>
                          <a:cs typeface="Arial"/>
                        </a:rPr>
                        <a:t> </a:t>
                      </a:r>
                      <a:r>
                        <a:rPr sz="1200" dirty="0">
                          <a:latin typeface="Arial"/>
                          <a:cs typeface="Arial"/>
                        </a:rPr>
                        <a:t>the</a:t>
                      </a:r>
                      <a:r>
                        <a:rPr sz="1200" spc="-40" dirty="0">
                          <a:latin typeface="Arial"/>
                          <a:cs typeface="Arial"/>
                        </a:rPr>
                        <a:t> </a:t>
                      </a:r>
                      <a:r>
                        <a:rPr sz="1200" dirty="0">
                          <a:latin typeface="Arial"/>
                          <a:cs typeface="Arial"/>
                        </a:rPr>
                        <a:t>member</a:t>
                      </a:r>
                      <a:r>
                        <a:rPr sz="1200" spc="-15" dirty="0">
                          <a:latin typeface="Arial"/>
                          <a:cs typeface="Arial"/>
                        </a:rPr>
                        <a:t> </a:t>
                      </a:r>
                      <a:r>
                        <a:rPr sz="1200" dirty="0">
                          <a:latin typeface="Arial"/>
                          <a:cs typeface="Arial"/>
                        </a:rPr>
                        <a:t>is</a:t>
                      </a:r>
                      <a:r>
                        <a:rPr sz="1200" spc="-35" dirty="0">
                          <a:latin typeface="Arial"/>
                          <a:cs typeface="Arial"/>
                        </a:rPr>
                        <a:t> </a:t>
                      </a:r>
                      <a:r>
                        <a:rPr sz="1200" dirty="0">
                          <a:latin typeface="Arial"/>
                          <a:cs typeface="Arial"/>
                        </a:rPr>
                        <a:t>responsible</a:t>
                      </a:r>
                      <a:r>
                        <a:rPr sz="1200" spc="-15" dirty="0">
                          <a:latin typeface="Arial"/>
                          <a:cs typeface="Arial"/>
                        </a:rPr>
                        <a:t> </a:t>
                      </a:r>
                      <a:r>
                        <a:rPr sz="1200" dirty="0">
                          <a:latin typeface="Arial"/>
                          <a:cs typeface="Arial"/>
                        </a:rPr>
                        <a:t>for</a:t>
                      </a:r>
                      <a:r>
                        <a:rPr sz="1200" spc="-40" dirty="0">
                          <a:latin typeface="Arial"/>
                          <a:cs typeface="Arial"/>
                        </a:rPr>
                        <a:t> </a:t>
                      </a:r>
                      <a:r>
                        <a:rPr sz="1200" dirty="0">
                          <a:latin typeface="Arial"/>
                          <a:cs typeface="Arial"/>
                        </a:rPr>
                        <a:t>a</a:t>
                      </a:r>
                      <a:r>
                        <a:rPr sz="1200" spc="-35" dirty="0">
                          <a:latin typeface="Arial"/>
                          <a:cs typeface="Arial"/>
                        </a:rPr>
                        <a:t> </a:t>
                      </a:r>
                      <a:r>
                        <a:rPr sz="1200" dirty="0">
                          <a:latin typeface="Arial"/>
                          <a:cs typeface="Arial"/>
                        </a:rPr>
                        <a:t>$250</a:t>
                      </a:r>
                      <a:r>
                        <a:rPr sz="1200" spc="-30" dirty="0">
                          <a:latin typeface="Arial"/>
                          <a:cs typeface="Arial"/>
                        </a:rPr>
                        <a:t> </a:t>
                      </a:r>
                      <a:r>
                        <a:rPr sz="1200" dirty="0">
                          <a:latin typeface="Arial"/>
                          <a:cs typeface="Arial"/>
                        </a:rPr>
                        <a:t>deductible,</a:t>
                      </a:r>
                      <a:r>
                        <a:rPr sz="1200" spc="-15" dirty="0">
                          <a:latin typeface="Arial"/>
                          <a:cs typeface="Arial"/>
                        </a:rPr>
                        <a:t> </a:t>
                      </a:r>
                      <a:r>
                        <a:rPr sz="1200" dirty="0">
                          <a:latin typeface="Arial"/>
                          <a:cs typeface="Arial"/>
                        </a:rPr>
                        <a:t>20%</a:t>
                      </a:r>
                      <a:r>
                        <a:rPr sz="1200" spc="-40" dirty="0">
                          <a:latin typeface="Arial"/>
                          <a:cs typeface="Arial"/>
                        </a:rPr>
                        <a:t> </a:t>
                      </a:r>
                      <a:r>
                        <a:rPr sz="1200" dirty="0">
                          <a:latin typeface="Arial"/>
                          <a:cs typeface="Arial"/>
                        </a:rPr>
                        <a:t>coinsurance</a:t>
                      </a:r>
                      <a:r>
                        <a:rPr sz="1200" spc="-15" dirty="0">
                          <a:latin typeface="Arial"/>
                          <a:cs typeface="Arial"/>
                        </a:rPr>
                        <a:t> </a:t>
                      </a:r>
                      <a:r>
                        <a:rPr sz="1200" dirty="0">
                          <a:latin typeface="Arial"/>
                          <a:cs typeface="Arial"/>
                        </a:rPr>
                        <a:t>up</a:t>
                      </a:r>
                      <a:r>
                        <a:rPr sz="1200" spc="-25" dirty="0">
                          <a:latin typeface="Arial"/>
                          <a:cs typeface="Arial"/>
                        </a:rPr>
                        <a:t> </a:t>
                      </a:r>
                      <a:r>
                        <a:rPr sz="1200" dirty="0">
                          <a:latin typeface="Arial"/>
                          <a:cs typeface="Arial"/>
                        </a:rPr>
                        <a:t>to</a:t>
                      </a:r>
                      <a:r>
                        <a:rPr sz="1200" spc="-50" dirty="0">
                          <a:latin typeface="Arial"/>
                          <a:cs typeface="Arial"/>
                        </a:rPr>
                        <a:t> </a:t>
                      </a:r>
                      <a:r>
                        <a:rPr sz="1200" dirty="0">
                          <a:latin typeface="Arial"/>
                          <a:cs typeface="Arial"/>
                        </a:rPr>
                        <a:t>a</a:t>
                      </a:r>
                      <a:r>
                        <a:rPr sz="1200" spc="-35" dirty="0">
                          <a:latin typeface="Arial"/>
                          <a:cs typeface="Arial"/>
                        </a:rPr>
                        <a:t> </a:t>
                      </a:r>
                      <a:r>
                        <a:rPr sz="1200" dirty="0">
                          <a:latin typeface="Arial"/>
                          <a:cs typeface="Arial"/>
                        </a:rPr>
                        <a:t>$50,000</a:t>
                      </a:r>
                      <a:r>
                        <a:rPr sz="1200" spc="-15" dirty="0">
                          <a:latin typeface="Arial"/>
                          <a:cs typeface="Arial"/>
                        </a:rPr>
                        <a:t> </a:t>
                      </a:r>
                      <a:r>
                        <a:rPr sz="1200" dirty="0">
                          <a:latin typeface="Arial"/>
                          <a:cs typeface="Arial"/>
                        </a:rPr>
                        <a:t>lifetime</a:t>
                      </a:r>
                      <a:r>
                        <a:rPr sz="1200" spc="-25" dirty="0">
                          <a:latin typeface="Arial"/>
                          <a:cs typeface="Arial"/>
                        </a:rPr>
                        <a:t> </a:t>
                      </a:r>
                      <a:r>
                        <a:rPr sz="1200" spc="-10" dirty="0">
                          <a:latin typeface="Arial"/>
                          <a:cs typeface="Arial"/>
                        </a:rPr>
                        <a:t>maximum</a:t>
                      </a:r>
                      <a:endParaRPr sz="1200" dirty="0">
                        <a:latin typeface="Arial"/>
                        <a:cs typeface="Arial"/>
                      </a:endParaRPr>
                    </a:p>
                  </a:txBody>
                  <a:tcPr marL="0" marR="0" marT="5461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10"/>
                  </a:ext>
                </a:extLst>
              </a:tr>
              <a:tr h="310567">
                <a:tc gridSpan="9">
                  <a:txBody>
                    <a:bodyPr/>
                    <a:lstStyle/>
                    <a:p>
                      <a:pPr marL="117475">
                        <a:lnSpc>
                          <a:spcPct val="100000"/>
                        </a:lnSpc>
                        <a:spcBef>
                          <a:spcPts val="434"/>
                        </a:spcBef>
                      </a:pPr>
                      <a:r>
                        <a:rPr sz="1200" dirty="0">
                          <a:latin typeface="Arial"/>
                          <a:cs typeface="Arial"/>
                        </a:rPr>
                        <a:t>Members</a:t>
                      </a:r>
                      <a:r>
                        <a:rPr sz="1200" spc="-15" dirty="0">
                          <a:latin typeface="Arial"/>
                          <a:cs typeface="Arial"/>
                        </a:rPr>
                        <a:t> </a:t>
                      </a:r>
                      <a:r>
                        <a:rPr sz="1200" dirty="0">
                          <a:latin typeface="Arial"/>
                          <a:cs typeface="Arial"/>
                        </a:rPr>
                        <a:t>can</a:t>
                      </a:r>
                      <a:r>
                        <a:rPr sz="1200" spc="-30" dirty="0">
                          <a:latin typeface="Arial"/>
                          <a:cs typeface="Arial"/>
                        </a:rPr>
                        <a:t> </a:t>
                      </a:r>
                      <a:r>
                        <a:rPr sz="1200" dirty="0">
                          <a:latin typeface="Arial"/>
                          <a:cs typeface="Arial"/>
                        </a:rPr>
                        <a:t>add</a:t>
                      </a:r>
                      <a:r>
                        <a:rPr sz="1200" spc="-40" dirty="0">
                          <a:latin typeface="Arial"/>
                          <a:cs typeface="Arial"/>
                        </a:rPr>
                        <a:t> </a:t>
                      </a:r>
                      <a:r>
                        <a:rPr sz="1200" dirty="0">
                          <a:latin typeface="Arial"/>
                          <a:cs typeface="Arial"/>
                        </a:rPr>
                        <a:t>the</a:t>
                      </a:r>
                      <a:r>
                        <a:rPr sz="1200" spc="-45" dirty="0">
                          <a:latin typeface="Arial"/>
                          <a:cs typeface="Arial"/>
                        </a:rPr>
                        <a:t> </a:t>
                      </a:r>
                      <a:r>
                        <a:rPr sz="1200" dirty="0">
                          <a:latin typeface="Arial"/>
                          <a:cs typeface="Arial"/>
                        </a:rPr>
                        <a:t>Dental</a:t>
                      </a:r>
                      <a:r>
                        <a:rPr sz="1200" spc="-30" dirty="0">
                          <a:latin typeface="Arial"/>
                          <a:cs typeface="Arial"/>
                        </a:rPr>
                        <a:t> </a:t>
                      </a:r>
                      <a:r>
                        <a:rPr sz="1200" dirty="0">
                          <a:latin typeface="Arial"/>
                          <a:cs typeface="Arial"/>
                        </a:rPr>
                        <a:t>Vision</a:t>
                      </a:r>
                      <a:r>
                        <a:rPr sz="1200" spc="-45" dirty="0">
                          <a:latin typeface="Arial"/>
                          <a:cs typeface="Arial"/>
                        </a:rPr>
                        <a:t> </a:t>
                      </a:r>
                      <a:r>
                        <a:rPr sz="1200" dirty="0">
                          <a:latin typeface="Arial"/>
                          <a:cs typeface="Arial"/>
                        </a:rPr>
                        <a:t>Hearing</a:t>
                      </a:r>
                      <a:r>
                        <a:rPr sz="1200" spc="-30" dirty="0">
                          <a:latin typeface="Arial"/>
                          <a:cs typeface="Arial"/>
                        </a:rPr>
                        <a:t> </a:t>
                      </a:r>
                      <a:r>
                        <a:rPr sz="1200" dirty="0">
                          <a:latin typeface="Arial"/>
                          <a:cs typeface="Arial"/>
                        </a:rPr>
                        <a:t>Package</a:t>
                      </a:r>
                      <a:r>
                        <a:rPr sz="1200" spc="-20" dirty="0">
                          <a:latin typeface="Arial"/>
                          <a:cs typeface="Arial"/>
                        </a:rPr>
                        <a:t> </a:t>
                      </a:r>
                      <a:r>
                        <a:rPr sz="1200" dirty="0">
                          <a:latin typeface="Arial"/>
                          <a:cs typeface="Arial"/>
                        </a:rPr>
                        <a:t>for</a:t>
                      </a:r>
                      <a:r>
                        <a:rPr sz="1200" spc="-40" dirty="0">
                          <a:latin typeface="Arial"/>
                          <a:cs typeface="Arial"/>
                        </a:rPr>
                        <a:t> </a:t>
                      </a:r>
                      <a:r>
                        <a:rPr sz="1200" dirty="0">
                          <a:latin typeface="Arial"/>
                          <a:cs typeface="Arial"/>
                        </a:rPr>
                        <a:t>an</a:t>
                      </a:r>
                      <a:r>
                        <a:rPr sz="1200" spc="-45" dirty="0">
                          <a:latin typeface="Arial"/>
                          <a:cs typeface="Arial"/>
                        </a:rPr>
                        <a:t> </a:t>
                      </a:r>
                      <a:r>
                        <a:rPr sz="1200" dirty="0">
                          <a:latin typeface="Arial"/>
                          <a:cs typeface="Arial"/>
                        </a:rPr>
                        <a:t>additional</a:t>
                      </a:r>
                      <a:r>
                        <a:rPr sz="1200" spc="-20" dirty="0">
                          <a:latin typeface="Arial"/>
                          <a:cs typeface="Arial"/>
                        </a:rPr>
                        <a:t> </a:t>
                      </a:r>
                      <a:r>
                        <a:rPr sz="1200" dirty="0">
                          <a:latin typeface="Arial"/>
                          <a:cs typeface="Arial"/>
                        </a:rPr>
                        <a:t>$37.75</a:t>
                      </a:r>
                      <a:r>
                        <a:rPr sz="1200" spc="-30" dirty="0">
                          <a:latin typeface="Arial"/>
                          <a:cs typeface="Arial"/>
                        </a:rPr>
                        <a:t> </a:t>
                      </a:r>
                      <a:r>
                        <a:rPr sz="1200" dirty="0">
                          <a:latin typeface="Arial"/>
                          <a:cs typeface="Arial"/>
                        </a:rPr>
                        <a:t>monthly</a:t>
                      </a:r>
                      <a:r>
                        <a:rPr sz="1200" spc="-20" dirty="0">
                          <a:latin typeface="Arial"/>
                          <a:cs typeface="Arial"/>
                        </a:rPr>
                        <a:t> </a:t>
                      </a:r>
                      <a:r>
                        <a:rPr sz="1200" dirty="0">
                          <a:latin typeface="Arial"/>
                          <a:cs typeface="Arial"/>
                        </a:rPr>
                        <a:t>cost.</a:t>
                      </a:r>
                      <a:r>
                        <a:rPr sz="1200" spc="-40" dirty="0">
                          <a:latin typeface="Arial"/>
                          <a:cs typeface="Arial"/>
                        </a:rPr>
                        <a:t> </a:t>
                      </a:r>
                      <a:r>
                        <a:rPr sz="1200" dirty="0">
                          <a:latin typeface="Arial"/>
                          <a:cs typeface="Arial"/>
                        </a:rPr>
                        <a:t>Premium</a:t>
                      </a:r>
                      <a:r>
                        <a:rPr sz="1200" spc="-20" dirty="0">
                          <a:latin typeface="Arial"/>
                          <a:cs typeface="Arial"/>
                        </a:rPr>
                        <a:t> </a:t>
                      </a:r>
                      <a:r>
                        <a:rPr sz="1200" dirty="0">
                          <a:latin typeface="Arial"/>
                          <a:cs typeface="Arial"/>
                        </a:rPr>
                        <a:t>is</a:t>
                      </a:r>
                      <a:r>
                        <a:rPr sz="1200" spc="-50" dirty="0">
                          <a:latin typeface="Arial"/>
                          <a:cs typeface="Arial"/>
                        </a:rPr>
                        <a:t> </a:t>
                      </a:r>
                      <a:r>
                        <a:rPr sz="1200" dirty="0">
                          <a:latin typeface="Arial"/>
                          <a:cs typeface="Arial"/>
                        </a:rPr>
                        <a:t>subject</a:t>
                      </a:r>
                      <a:r>
                        <a:rPr sz="1200" spc="-30" dirty="0">
                          <a:latin typeface="Arial"/>
                          <a:cs typeface="Arial"/>
                        </a:rPr>
                        <a:t> </a:t>
                      </a:r>
                      <a:r>
                        <a:rPr sz="1200" dirty="0">
                          <a:latin typeface="Arial"/>
                          <a:cs typeface="Arial"/>
                        </a:rPr>
                        <a:t>to</a:t>
                      </a:r>
                      <a:r>
                        <a:rPr sz="1200" spc="-40" dirty="0">
                          <a:latin typeface="Arial"/>
                          <a:cs typeface="Arial"/>
                        </a:rPr>
                        <a:t> </a:t>
                      </a:r>
                      <a:r>
                        <a:rPr sz="1200" dirty="0">
                          <a:latin typeface="Arial"/>
                          <a:cs typeface="Arial"/>
                        </a:rPr>
                        <a:t>change</a:t>
                      </a:r>
                      <a:r>
                        <a:rPr sz="1200" spc="-35" dirty="0">
                          <a:latin typeface="Arial"/>
                          <a:cs typeface="Arial"/>
                        </a:rPr>
                        <a:t> </a:t>
                      </a:r>
                      <a:r>
                        <a:rPr sz="1200" dirty="0">
                          <a:latin typeface="Arial"/>
                          <a:cs typeface="Arial"/>
                        </a:rPr>
                        <a:t>each</a:t>
                      </a:r>
                      <a:r>
                        <a:rPr sz="1200" spc="-30" dirty="0">
                          <a:latin typeface="Arial"/>
                          <a:cs typeface="Arial"/>
                        </a:rPr>
                        <a:t> </a:t>
                      </a:r>
                      <a:r>
                        <a:rPr sz="1200" spc="-10" dirty="0">
                          <a:latin typeface="Arial"/>
                          <a:cs typeface="Arial"/>
                        </a:rPr>
                        <a:t>year.</a:t>
                      </a:r>
                      <a:endParaRPr sz="1200" dirty="0">
                        <a:latin typeface="Arial"/>
                        <a:cs typeface="Arial"/>
                      </a:endParaRPr>
                    </a:p>
                  </a:txBody>
                  <a:tcPr marL="0" marR="0" marT="55244"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11"/>
                  </a:ext>
                </a:extLst>
              </a:tr>
            </a:tbl>
          </a:graphicData>
        </a:graphic>
      </p:graphicFrame>
      <p:sp>
        <p:nvSpPr>
          <p:cNvPr id="4" name="Shape 5">
            <a:extLst>
              <a:ext uri="{FF2B5EF4-FFF2-40B4-BE49-F238E27FC236}">
                <a16:creationId xmlns:a16="http://schemas.microsoft.com/office/drawing/2014/main" id="{6083B34F-9AAB-6B9A-14A7-452C832B8C1F}"/>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0" name="Text 8">
            <a:extLst>
              <a:ext uri="{FF2B5EF4-FFF2-40B4-BE49-F238E27FC236}">
                <a16:creationId xmlns:a16="http://schemas.microsoft.com/office/drawing/2014/main" id="{0CE7415D-E3C0-E195-A48F-12893A96C04D}"/>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1" name="Slide Number Placeholder 42">
            <a:extLst>
              <a:ext uri="{FF2B5EF4-FFF2-40B4-BE49-F238E27FC236}">
                <a16:creationId xmlns:a16="http://schemas.microsoft.com/office/drawing/2014/main" id="{3BD195B2-89FD-2B01-6415-38BE7E25862A}"/>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51</a:t>
            </a:fld>
            <a:endParaRPr lang="en-US" sz="600" dirty="0">
              <a:solidFill>
                <a:schemeClr val="tx1"/>
              </a:solidFill>
              <a:latin typeface="Arial" panose="020B0604020202020204" pitchFamily="34" charset="0"/>
              <a:cs typeface="Arial" panose="020B0604020202020204" pitchFamily="34" charset="0"/>
            </a:endParaRPr>
          </a:p>
        </p:txBody>
      </p:sp>
      <p:sp>
        <p:nvSpPr>
          <p:cNvPr id="12" name="Shape 5">
            <a:extLst>
              <a:ext uri="{FF2B5EF4-FFF2-40B4-BE49-F238E27FC236}">
                <a16:creationId xmlns:a16="http://schemas.microsoft.com/office/drawing/2014/main" id="{B9200912-5D53-36C0-AC3B-82D287F0210A}"/>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3" name="Text 8">
            <a:extLst>
              <a:ext uri="{FF2B5EF4-FFF2-40B4-BE49-F238E27FC236}">
                <a16:creationId xmlns:a16="http://schemas.microsoft.com/office/drawing/2014/main" id="{5A83F15C-C932-D33E-71A5-DF45944843A5}"/>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4" name="TextBox 13">
            <a:extLst>
              <a:ext uri="{FF2B5EF4-FFF2-40B4-BE49-F238E27FC236}">
                <a16:creationId xmlns:a16="http://schemas.microsoft.com/office/drawing/2014/main" id="{B7C47B30-363B-1963-BA30-ADF56DCA3029}"/>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 name="TextBox 2">
            <a:extLst>
              <a:ext uri="{FF2B5EF4-FFF2-40B4-BE49-F238E27FC236}">
                <a16:creationId xmlns:a16="http://schemas.microsoft.com/office/drawing/2014/main" id="{FCFF8976-BAD4-E249-5A48-841D85285DCB}"/>
              </a:ext>
            </a:extLst>
          </p:cNvPr>
          <p:cNvSpPr txBox="1"/>
          <p:nvPr/>
        </p:nvSpPr>
        <p:spPr>
          <a:xfrm>
            <a:off x="860554"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Blue Cross Medicare Supplement plans</a:t>
            </a:r>
          </a:p>
        </p:txBody>
      </p:sp>
      <p:sp>
        <p:nvSpPr>
          <p:cNvPr id="6" name="TextBox 5">
            <a:extLst>
              <a:ext uri="{FF2B5EF4-FFF2-40B4-BE49-F238E27FC236}">
                <a16:creationId xmlns:a16="http://schemas.microsoft.com/office/drawing/2014/main" id="{9BDC6CD3-3246-CED8-BF0B-06AA7012D67F}"/>
              </a:ext>
            </a:extLst>
          </p:cNvPr>
          <p:cNvSpPr txBox="1"/>
          <p:nvPr/>
        </p:nvSpPr>
        <p:spPr>
          <a:xfrm>
            <a:off x="860554" y="1231653"/>
            <a:ext cx="11071400" cy="22213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300" dirty="0">
                <a:solidFill>
                  <a:srgbClr val="202830"/>
                </a:solidFill>
                <a:latin typeface="Arial"/>
              </a:rPr>
              <a:t>Plans C, F and high-deductible F cover the Part B deductible and are only available to those who have Medicare start dates before Jan. 1, 2020.</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a:spLocks/>
          </p:cNvSpPr>
          <p:nvPr/>
        </p:nvSpPr>
        <p:spPr>
          <a:xfrm>
            <a:off x="746621" y="1228580"/>
            <a:ext cx="640080" cy="493776"/>
          </a:xfrm>
          <a:prstGeom prst="rect">
            <a:avLst/>
          </a:prstGeom>
          <a:noFill/>
        </p:spPr>
        <p:txBody>
          <a:bodyPr wrap="square" lIns="0" tIns="0" rIns="0" bIns="0" anchor="t">
            <a:spAutoFit/>
          </a:bodyPr>
          <a:lstStyle/>
          <a:p>
            <a:pPr algn="ctr"/>
            <a:r>
              <a:rPr lang="en-US" sz="3200" b="1" dirty="0">
                <a:solidFill>
                  <a:srgbClr val="1882C5"/>
                </a:solidFill>
                <a:latin typeface="Arial"/>
              </a:rPr>
              <a:t>45</a:t>
            </a:r>
          </a:p>
        </p:txBody>
      </p:sp>
      <p:sp>
        <p:nvSpPr>
          <p:cNvPr id="11" name="TextBox 10"/>
          <p:cNvSpPr txBox="1">
            <a:spLocks/>
          </p:cNvSpPr>
          <p:nvPr/>
        </p:nvSpPr>
        <p:spPr>
          <a:xfrm>
            <a:off x="1383434" y="1415472"/>
            <a:ext cx="6766560" cy="246221"/>
          </a:xfrm>
          <a:prstGeom prst="rect">
            <a:avLst/>
          </a:prstGeom>
          <a:noFill/>
        </p:spPr>
        <p:txBody>
          <a:bodyPr wrap="square" lIns="0" tIns="0" rIns="0" bIns="0" anchor="t">
            <a:spAutoFit/>
          </a:bodyPr>
          <a:lstStyle/>
          <a:p>
            <a:pPr algn="l"/>
            <a:r>
              <a:rPr lang="en-US" sz="1550" b="1" dirty="0">
                <a:solidFill>
                  <a:srgbClr val="1882C5"/>
                </a:solidFill>
                <a:latin typeface="Arial"/>
              </a:rPr>
              <a:t>Services covered after deductible</a:t>
            </a:r>
          </a:p>
        </p:txBody>
      </p:sp>
      <p:sp>
        <p:nvSpPr>
          <p:cNvPr id="12" name="Rectangle 11"/>
          <p:cNvSpPr/>
          <p:nvPr/>
        </p:nvSpPr>
        <p:spPr>
          <a:xfrm>
            <a:off x="828268" y="1730611"/>
            <a:ext cx="7617464" cy="45933"/>
          </a:xfrm>
          <a:prstGeom prst="rect">
            <a:avLst/>
          </a:prstGeom>
          <a:solidFill>
            <a:srgbClr val="1882C5"/>
          </a:solidFill>
          <a:ln w="19050">
            <a:solidFill>
              <a:schemeClr val="bg1"/>
            </a:solidFill>
          </a:ln>
        </p:spPr>
        <p:txBody>
          <a:bodyPr wrap="square" rtlCol="0" anchor="ctr"/>
          <a:lstStyle/>
          <a:p>
            <a:pPr algn="ctr"/>
            <a:endParaRPr lang="en-US" dirty="0"/>
          </a:p>
        </p:txBody>
      </p:sp>
      <p:sp>
        <p:nvSpPr>
          <p:cNvPr id="13" name="TextBox 12"/>
          <p:cNvSpPr txBox="1">
            <a:spLocks/>
          </p:cNvSpPr>
          <p:nvPr/>
        </p:nvSpPr>
        <p:spPr>
          <a:xfrm>
            <a:off x="8717165" y="1228580"/>
            <a:ext cx="384048" cy="493776"/>
          </a:xfrm>
          <a:prstGeom prst="rect">
            <a:avLst/>
          </a:prstGeom>
          <a:noFill/>
        </p:spPr>
        <p:txBody>
          <a:bodyPr wrap="square" lIns="0" tIns="0" rIns="0" bIns="0" anchor="t">
            <a:spAutoFit/>
          </a:bodyPr>
          <a:lstStyle/>
          <a:p>
            <a:pPr algn="ctr"/>
            <a:r>
              <a:rPr lang="en-US" sz="3200" b="1" dirty="0">
                <a:solidFill>
                  <a:srgbClr val="1882C5"/>
                </a:solidFill>
                <a:latin typeface="Arial"/>
              </a:rPr>
              <a:t>9</a:t>
            </a:r>
          </a:p>
        </p:txBody>
      </p:sp>
      <p:sp>
        <p:nvSpPr>
          <p:cNvPr id="14" name="TextBox 13"/>
          <p:cNvSpPr txBox="1">
            <a:spLocks/>
          </p:cNvSpPr>
          <p:nvPr/>
        </p:nvSpPr>
        <p:spPr>
          <a:xfrm>
            <a:off x="9101213" y="1408251"/>
            <a:ext cx="2801112" cy="246221"/>
          </a:xfrm>
          <a:prstGeom prst="rect">
            <a:avLst/>
          </a:prstGeom>
          <a:noFill/>
        </p:spPr>
        <p:txBody>
          <a:bodyPr wrap="square" lIns="0" tIns="0" rIns="0" bIns="0" anchor="t">
            <a:spAutoFit/>
          </a:bodyPr>
          <a:lstStyle/>
          <a:p>
            <a:pPr algn="l"/>
            <a:r>
              <a:rPr lang="en-US" sz="1550" b="1">
                <a:solidFill>
                  <a:srgbClr val="1882C5"/>
                </a:solidFill>
                <a:latin typeface="Arial"/>
              </a:rPr>
              <a:t>Services before </a:t>
            </a:r>
            <a:r>
              <a:rPr lang="en-US" sz="1550" b="1" dirty="0">
                <a:solidFill>
                  <a:srgbClr val="1882C5"/>
                </a:solidFill>
                <a:latin typeface="Arial"/>
              </a:rPr>
              <a:t>deductible</a:t>
            </a:r>
          </a:p>
        </p:txBody>
      </p:sp>
      <p:sp>
        <p:nvSpPr>
          <p:cNvPr id="22" name="TextBox 21"/>
          <p:cNvSpPr txBox="1"/>
          <p:nvPr/>
        </p:nvSpPr>
        <p:spPr>
          <a:xfrm>
            <a:off x="828266" y="1973076"/>
            <a:ext cx="2538374" cy="4370832"/>
          </a:xfrm>
          <a:prstGeom prst="rect">
            <a:avLst/>
          </a:prstGeom>
          <a:noFill/>
        </p:spPr>
        <p:txBody>
          <a:bodyPr wrap="square" lIns="18288" tIns="0" rIns="9144" bIns="0" anchor="t"/>
          <a:lstStyle/>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Inpatient hospital (acute)</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Inpatient hospital (psychiatric)</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Skilled Nursing Facility (SNF)</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Cardiac rehabilitation</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Intensive cardiac rehabilitation</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Pulmonary rehabilitation</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SET for PAD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Partial hospitalization</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Intensive outpatient program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Home health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Chiropractic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Occupational therapy</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Specialty provider visits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Mental health specialty services</a:t>
            </a:r>
            <a:endParaRPr lang="en-US" sz="1050" b="0" dirty="0">
              <a:solidFill>
                <a:srgbClr val="1F1F1F"/>
              </a:solidFill>
              <a:latin typeface="Arial"/>
            </a:endParaRPr>
          </a:p>
          <a:p>
            <a:pPr>
              <a:spcAft>
                <a:spcPts val="300"/>
              </a:spcAft>
            </a:pPr>
            <a:r>
              <a:rPr lang="en-US" sz="1050" dirty="0">
                <a:solidFill>
                  <a:srgbClr val="1F1F1F"/>
                </a:solidFill>
                <a:latin typeface="Arial"/>
              </a:rPr>
              <a:t>  </a:t>
            </a:r>
            <a:r>
              <a:rPr sz="1050" b="0" dirty="0">
                <a:solidFill>
                  <a:srgbClr val="1F1F1F"/>
                </a:solidFill>
                <a:latin typeface="Arial"/>
              </a:rPr>
              <a:t> (individual sessions)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Mental health specialty services</a:t>
            </a:r>
            <a:r>
              <a:rPr lang="en-US" sz="1050" b="0" dirty="0">
                <a:solidFill>
                  <a:srgbClr val="1F1F1F"/>
                </a:solidFill>
                <a:latin typeface="Arial"/>
              </a:rPr>
              <a:t>  </a:t>
            </a:r>
          </a:p>
          <a:p>
            <a:pPr>
              <a:spcAft>
                <a:spcPts val="300"/>
              </a:spcAft>
            </a:pPr>
            <a:r>
              <a:rPr lang="en-US" sz="1050" dirty="0">
                <a:solidFill>
                  <a:srgbClr val="1F1F1F"/>
                </a:solidFill>
                <a:latin typeface="Arial"/>
              </a:rPr>
              <a:t>   </a:t>
            </a:r>
            <a:r>
              <a:rPr sz="1050" b="0" dirty="0">
                <a:solidFill>
                  <a:srgbClr val="1F1F1F"/>
                </a:solidFill>
                <a:latin typeface="Arial"/>
              </a:rPr>
              <a:t> (group sessions)</a:t>
            </a:r>
            <a:endParaRPr lang="en-US" sz="1050" b="0" dirty="0">
              <a:solidFill>
                <a:srgbClr val="1F1F1F"/>
              </a:solidFill>
              <a:latin typeface="Arial"/>
            </a:endParaRPr>
          </a:p>
        </p:txBody>
      </p:sp>
      <p:sp>
        <p:nvSpPr>
          <p:cNvPr id="23" name="TextBox 22"/>
          <p:cNvSpPr txBox="1"/>
          <p:nvPr/>
        </p:nvSpPr>
        <p:spPr>
          <a:xfrm>
            <a:off x="3385712" y="1973076"/>
            <a:ext cx="2927386" cy="4370832"/>
          </a:xfrm>
          <a:prstGeom prst="rect">
            <a:avLst/>
          </a:prstGeom>
          <a:noFill/>
        </p:spPr>
        <p:txBody>
          <a:bodyPr wrap="square" lIns="18288" tIns="0" rIns="9144" bIns="0" anchor="t"/>
          <a:lstStyle/>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Podiatry</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Other health care professional</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Psychiatric services (individual sessions)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Psychiatric services (group sessions)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PT / speech-language pathology</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Additional telehealth benefits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Opioid treatment program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Diagnostic procedures/tests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Lab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Diagnostic radiology</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Therapeutic radiology</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Outpatient X-ray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Outpatient hospital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Observation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Ambulatory Surgical Center (ASC)</a:t>
            </a:r>
            <a:endParaRPr lang="en-US" sz="1050" b="0" dirty="0">
              <a:solidFill>
                <a:srgbClr val="1F1F1F"/>
              </a:solidFill>
              <a:latin typeface="Arial"/>
            </a:endParaRPr>
          </a:p>
        </p:txBody>
      </p:sp>
      <p:sp>
        <p:nvSpPr>
          <p:cNvPr id="24" name="TextBox 23"/>
          <p:cNvSpPr txBox="1"/>
          <p:nvPr/>
        </p:nvSpPr>
        <p:spPr>
          <a:xfrm>
            <a:off x="6141817" y="1973076"/>
            <a:ext cx="2628667" cy="4370832"/>
          </a:xfrm>
          <a:prstGeom prst="rect">
            <a:avLst/>
          </a:prstGeom>
          <a:noFill/>
        </p:spPr>
        <p:txBody>
          <a:bodyPr wrap="square" lIns="18288" tIns="0" rIns="9144" bIns="0" anchor="t"/>
          <a:lstStyle/>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Outpatient substance abuse </a:t>
            </a:r>
            <a:endParaRPr lang="en-US" sz="1050" b="0" dirty="0">
              <a:solidFill>
                <a:srgbClr val="1F1F1F"/>
              </a:solidFill>
              <a:latin typeface="Arial"/>
            </a:endParaRPr>
          </a:p>
          <a:p>
            <a:pPr>
              <a:spcAft>
                <a:spcPts val="300"/>
              </a:spcAft>
            </a:pPr>
            <a:r>
              <a:rPr lang="en-US" sz="1050" b="0" dirty="0">
                <a:solidFill>
                  <a:srgbClr val="1F1F1F"/>
                </a:solidFill>
                <a:latin typeface="Arial"/>
              </a:rPr>
              <a:t>    </a:t>
            </a:r>
            <a:r>
              <a:rPr sz="1050" b="0" dirty="0">
                <a:solidFill>
                  <a:srgbClr val="1F1F1F"/>
                </a:solidFill>
                <a:latin typeface="Arial"/>
              </a:rPr>
              <a:t>(individual sessions)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Outpatient substance abuse (group </a:t>
            </a:r>
            <a:r>
              <a:rPr lang="en-US" sz="1050" b="0" dirty="0">
                <a:solidFill>
                  <a:srgbClr val="1F1F1F"/>
                </a:solidFill>
                <a:latin typeface="Arial"/>
              </a:rPr>
              <a:t>   </a:t>
            </a:r>
          </a:p>
          <a:p>
            <a:pPr>
              <a:spcAft>
                <a:spcPts val="300"/>
              </a:spcAft>
            </a:pPr>
            <a:r>
              <a:rPr lang="en-US" sz="1050" dirty="0">
                <a:solidFill>
                  <a:srgbClr val="1F1F1F"/>
                </a:solidFill>
                <a:latin typeface="Arial"/>
              </a:rPr>
              <a:t>    </a:t>
            </a:r>
            <a:r>
              <a:rPr sz="1050" b="0" dirty="0">
                <a:solidFill>
                  <a:srgbClr val="1F1F1F"/>
                </a:solidFill>
                <a:latin typeface="Arial"/>
              </a:rPr>
              <a:t>sessions)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Outpatient blood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Ground ambulance</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Air ambulance</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Durable Medical Equipment (DME)</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Prosthetic devices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Medical supplies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Dialysis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Medicare Part B chemo/radiation drugs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Other Medicare Part B drugs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Medicare dental services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Eye exams</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Eyewear</a:t>
            </a:r>
            <a:endParaRPr lang="en-US" sz="1050" b="0" dirty="0">
              <a:solidFill>
                <a:srgbClr val="1F1F1F"/>
              </a:solidFill>
              <a:latin typeface="Arial"/>
            </a:endParaRPr>
          </a:p>
          <a:p>
            <a:pPr>
              <a:spcAft>
                <a:spcPts val="300"/>
              </a:spcAft>
            </a:pPr>
            <a:r>
              <a:rPr lang="en-US" sz="1050" b="0" dirty="0">
                <a:solidFill>
                  <a:srgbClr val="0068A9"/>
                </a:solidFill>
                <a:latin typeface="Arial"/>
              </a:rPr>
              <a:t>✓</a:t>
            </a:r>
            <a:r>
              <a:rPr lang="en-US" sz="1050" b="0" dirty="0">
                <a:solidFill>
                  <a:srgbClr val="1F1F1F"/>
                </a:solidFill>
                <a:latin typeface="Arial"/>
              </a:rPr>
              <a:t> </a:t>
            </a:r>
            <a:r>
              <a:rPr sz="1050" b="0" dirty="0">
                <a:solidFill>
                  <a:srgbClr val="1F1F1F"/>
                </a:solidFill>
                <a:latin typeface="Arial"/>
              </a:rPr>
              <a:t>Hearing exams</a:t>
            </a:r>
            <a:endParaRPr lang="en-US" sz="1050" b="0" dirty="0">
              <a:solidFill>
                <a:srgbClr val="1F1F1F"/>
              </a:solidFill>
              <a:latin typeface="Arial"/>
            </a:endParaRPr>
          </a:p>
        </p:txBody>
      </p:sp>
      <p:sp>
        <p:nvSpPr>
          <p:cNvPr id="25" name="TextBox 24"/>
          <p:cNvSpPr txBox="1"/>
          <p:nvPr/>
        </p:nvSpPr>
        <p:spPr>
          <a:xfrm>
            <a:off x="8811180" y="1871740"/>
            <a:ext cx="2531784" cy="3493008"/>
          </a:xfrm>
          <a:prstGeom prst="rect">
            <a:avLst/>
          </a:prstGeom>
          <a:noFill/>
        </p:spPr>
        <p:txBody>
          <a:bodyPr wrap="square" lIns="18288" tIns="0" rIns="9144" bIns="0" anchor="t"/>
          <a:lstStyle/>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Primary care physician services</a:t>
            </a:r>
            <a:endParaRPr lang="en-US" sz="1150" b="0" dirty="0">
              <a:solidFill>
                <a:srgbClr val="1F1F1F"/>
              </a:solidFill>
              <a:latin typeface="Arial"/>
            </a:endParaRPr>
          </a:p>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Diabetic supplies</a:t>
            </a:r>
            <a:endParaRPr lang="en-US" sz="1150" b="0" dirty="0">
              <a:solidFill>
                <a:srgbClr val="1F1F1F"/>
              </a:solidFill>
              <a:latin typeface="Arial"/>
            </a:endParaRPr>
          </a:p>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Diabetic therapeutic shoes/inserts</a:t>
            </a:r>
            <a:endParaRPr lang="en-US" sz="1150" b="0" dirty="0">
              <a:solidFill>
                <a:srgbClr val="1F1F1F"/>
              </a:solidFill>
              <a:latin typeface="Arial"/>
            </a:endParaRPr>
          </a:p>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Diabetic monitors</a:t>
            </a:r>
            <a:endParaRPr lang="en-US" sz="1150" b="0" dirty="0">
              <a:solidFill>
                <a:srgbClr val="1F1F1F"/>
              </a:solidFill>
              <a:latin typeface="Arial"/>
            </a:endParaRPr>
          </a:p>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Kidney disease education services</a:t>
            </a:r>
            <a:endParaRPr lang="en-US" sz="1150" b="0" dirty="0">
              <a:solidFill>
                <a:srgbClr val="1F1F1F"/>
              </a:solidFill>
              <a:latin typeface="Arial"/>
            </a:endParaRPr>
          </a:p>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Glaucoma screening</a:t>
            </a:r>
            <a:endParaRPr lang="en-US" sz="1150" b="0" dirty="0">
              <a:solidFill>
                <a:srgbClr val="1F1F1F"/>
              </a:solidFill>
              <a:latin typeface="Arial"/>
            </a:endParaRPr>
          </a:p>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Diabetes self-management training</a:t>
            </a:r>
            <a:endParaRPr lang="en-US" sz="1150" b="0" dirty="0">
              <a:solidFill>
                <a:srgbClr val="1F1F1F"/>
              </a:solidFill>
              <a:latin typeface="Arial"/>
            </a:endParaRPr>
          </a:p>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Digital rectal exams</a:t>
            </a:r>
            <a:endParaRPr lang="en-US" sz="1150" b="0" dirty="0">
              <a:solidFill>
                <a:srgbClr val="1F1F1F"/>
              </a:solidFill>
              <a:latin typeface="Arial"/>
            </a:endParaRPr>
          </a:p>
          <a:p>
            <a:pPr>
              <a:spcAft>
                <a:spcPts val="300"/>
              </a:spcAft>
            </a:pPr>
            <a:r>
              <a:rPr lang="en-US" sz="1150" b="0" dirty="0">
                <a:solidFill>
                  <a:srgbClr val="0068A9"/>
                </a:solidFill>
                <a:latin typeface="Arial"/>
              </a:rPr>
              <a:t>✓</a:t>
            </a:r>
            <a:r>
              <a:rPr lang="en-US" sz="1150" b="0" dirty="0">
                <a:solidFill>
                  <a:srgbClr val="1F1F1F"/>
                </a:solidFill>
                <a:latin typeface="Arial"/>
              </a:rPr>
              <a:t> </a:t>
            </a:r>
            <a:r>
              <a:rPr sz="1150" b="0" dirty="0">
                <a:solidFill>
                  <a:srgbClr val="1F1F1F"/>
                </a:solidFill>
                <a:latin typeface="Arial"/>
              </a:rPr>
              <a:t>EKG following Welcome Visit</a:t>
            </a:r>
            <a:endParaRPr lang="en-US" sz="1150" b="0" dirty="0">
              <a:solidFill>
                <a:srgbClr val="1F1F1F"/>
              </a:solidFill>
              <a:latin typeface="Arial"/>
            </a:endParaRPr>
          </a:p>
        </p:txBody>
      </p:sp>
      <p:sp>
        <p:nvSpPr>
          <p:cNvPr id="4" name="Shape 5">
            <a:extLst>
              <a:ext uri="{FF2B5EF4-FFF2-40B4-BE49-F238E27FC236}">
                <a16:creationId xmlns:a16="http://schemas.microsoft.com/office/drawing/2014/main" id="{A2064393-B607-508B-37C8-1FCFEDF3761E}"/>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5" name="Text 8">
            <a:extLst>
              <a:ext uri="{FF2B5EF4-FFF2-40B4-BE49-F238E27FC236}">
                <a16:creationId xmlns:a16="http://schemas.microsoft.com/office/drawing/2014/main" id="{97AFB1EF-DBAC-B786-F3F0-BC03368E8AD0}"/>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6" name="Slide Number Placeholder 42">
            <a:extLst>
              <a:ext uri="{FF2B5EF4-FFF2-40B4-BE49-F238E27FC236}">
                <a16:creationId xmlns:a16="http://schemas.microsoft.com/office/drawing/2014/main" id="{0000A156-95E5-92A4-52B3-D0F11CB7FA47}"/>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52</a:t>
            </a:fld>
            <a:endParaRPr lang="en-US" sz="600" dirty="0">
              <a:solidFill>
                <a:schemeClr val="tx1"/>
              </a:solidFill>
              <a:latin typeface="Arial" panose="020B0604020202020204" pitchFamily="34" charset="0"/>
              <a:cs typeface="Arial" panose="020B0604020202020204" pitchFamily="34" charset="0"/>
            </a:endParaRPr>
          </a:p>
        </p:txBody>
      </p:sp>
      <p:sp>
        <p:nvSpPr>
          <p:cNvPr id="7" name="Shape 5">
            <a:extLst>
              <a:ext uri="{FF2B5EF4-FFF2-40B4-BE49-F238E27FC236}">
                <a16:creationId xmlns:a16="http://schemas.microsoft.com/office/drawing/2014/main" id="{28F90892-ED44-A4A0-7605-9DDE7B9AA868}"/>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6" name="Text 8">
            <a:extLst>
              <a:ext uri="{FF2B5EF4-FFF2-40B4-BE49-F238E27FC236}">
                <a16:creationId xmlns:a16="http://schemas.microsoft.com/office/drawing/2014/main" id="{B365A5C5-003E-F531-F0BD-37137F168874}"/>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7" name="TextBox 16">
            <a:extLst>
              <a:ext uri="{FF2B5EF4-FFF2-40B4-BE49-F238E27FC236}">
                <a16:creationId xmlns:a16="http://schemas.microsoft.com/office/drawing/2014/main" id="{EDCEF3E2-DEB1-9340-A152-5E8E170700CE}"/>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 name="Rectangle 2">
            <a:extLst>
              <a:ext uri="{FF2B5EF4-FFF2-40B4-BE49-F238E27FC236}">
                <a16:creationId xmlns:a16="http://schemas.microsoft.com/office/drawing/2014/main" id="{F1D36D1F-AB8C-6F57-7C6E-EDB11EB5134C}"/>
              </a:ext>
            </a:extLst>
          </p:cNvPr>
          <p:cNvSpPr/>
          <p:nvPr/>
        </p:nvSpPr>
        <p:spPr>
          <a:xfrm>
            <a:off x="8811180" y="1730611"/>
            <a:ext cx="2611787" cy="45933"/>
          </a:xfrm>
          <a:prstGeom prst="rect">
            <a:avLst/>
          </a:prstGeom>
          <a:solidFill>
            <a:srgbClr val="1882C5"/>
          </a:solidFill>
          <a:ln w="19050">
            <a:solidFill>
              <a:schemeClr val="bg1"/>
            </a:solidFill>
          </a:ln>
        </p:spPr>
        <p:txBody>
          <a:bodyPr wrap="square" rtlCol="0" anchor="ctr"/>
          <a:lstStyle/>
          <a:p>
            <a:pPr algn="ctr"/>
            <a:endParaRPr lang="en-US" dirty="0"/>
          </a:p>
        </p:txBody>
      </p:sp>
      <p:sp>
        <p:nvSpPr>
          <p:cNvPr id="18" name="Rectangle 17">
            <a:extLst>
              <a:ext uri="{FF2B5EF4-FFF2-40B4-BE49-F238E27FC236}">
                <a16:creationId xmlns:a16="http://schemas.microsoft.com/office/drawing/2014/main" id="{C3B1B6C2-4CF1-402A-7462-9C71174192CA}"/>
              </a:ext>
            </a:extLst>
          </p:cNvPr>
          <p:cNvSpPr/>
          <p:nvPr/>
        </p:nvSpPr>
        <p:spPr>
          <a:xfrm>
            <a:off x="-63063" y="5670737"/>
            <a:ext cx="12276083" cy="493776"/>
          </a:xfrm>
          <a:prstGeom prst="rect">
            <a:avLst/>
          </a:prstGeom>
          <a:solidFill>
            <a:srgbClr val="0085C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673217D0-C95E-6ACC-A00D-39F01E3F2AAE}"/>
              </a:ext>
            </a:extLst>
          </p:cNvPr>
          <p:cNvSpPr txBox="1"/>
          <p:nvPr/>
        </p:nvSpPr>
        <p:spPr>
          <a:xfrm>
            <a:off x="558776" y="5788541"/>
            <a:ext cx="11071400" cy="146258"/>
          </a:xfrm>
          <a:prstGeom prst="rect">
            <a:avLst/>
          </a:prstGeom>
          <a:noFill/>
        </p:spPr>
        <p:txBody>
          <a:bodyPr wrap="square" lIns="45720" tIns="18288" rIns="45720" bIns="18288">
            <a:noAutofit/>
          </a:bodyPr>
          <a:lstStyle/>
          <a:p>
            <a:pPr algn="ctr"/>
            <a:r>
              <a:rPr lang="en-US" sz="1500" b="1" dirty="0">
                <a:solidFill>
                  <a:schemeClr val="bg1"/>
                </a:solidFill>
                <a:latin typeface="Arial"/>
              </a:rPr>
              <a:t>Summary only — refer to plan documents for questions about specific coverage.</a:t>
            </a:r>
          </a:p>
        </p:txBody>
      </p:sp>
      <p:sp>
        <p:nvSpPr>
          <p:cNvPr id="28" name="TextBox 27">
            <a:extLst>
              <a:ext uri="{FF2B5EF4-FFF2-40B4-BE49-F238E27FC236}">
                <a16:creationId xmlns:a16="http://schemas.microsoft.com/office/drawing/2014/main" id="{4B1E4A9A-5C38-F793-4D86-D7C9045B9712}"/>
              </a:ext>
            </a:extLst>
          </p:cNvPr>
          <p:cNvSpPr txBox="1"/>
          <p:nvPr/>
        </p:nvSpPr>
        <p:spPr>
          <a:xfrm>
            <a:off x="831531"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2027 Blue Cross MA Plans | PPO Medical Deductible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ounded Rectangle 35">
            <a:extLst>
              <a:ext uri="{FF2B5EF4-FFF2-40B4-BE49-F238E27FC236}">
                <a16:creationId xmlns:a16="http://schemas.microsoft.com/office/drawing/2014/main" id="{5E5D162E-D54A-63D6-7D32-12131D75C6EF}"/>
              </a:ext>
            </a:extLst>
          </p:cNvPr>
          <p:cNvSpPr/>
          <p:nvPr/>
        </p:nvSpPr>
        <p:spPr>
          <a:xfrm>
            <a:off x="831531" y="1732747"/>
            <a:ext cx="6107316" cy="4254953"/>
          </a:xfrm>
          <a:prstGeom prst="roundRect">
            <a:avLst>
              <a:gd name="adj" fmla="val 6763"/>
            </a:avLst>
          </a:prstGeom>
          <a:solidFill>
            <a:srgbClr val="A39E9A">
              <a:alpha val="9529"/>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420624" y="1532128"/>
            <a:ext cx="384048" cy="201168"/>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endParaRPr>
          </a:p>
        </p:txBody>
      </p:sp>
      <p:sp>
        <p:nvSpPr>
          <p:cNvPr id="4" name="Shape 5">
            <a:extLst>
              <a:ext uri="{FF2B5EF4-FFF2-40B4-BE49-F238E27FC236}">
                <a16:creationId xmlns:a16="http://schemas.microsoft.com/office/drawing/2014/main" id="{585D809D-3921-2D95-B456-543E1582E3CD}"/>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8" name="Text 8">
            <a:extLst>
              <a:ext uri="{FF2B5EF4-FFF2-40B4-BE49-F238E27FC236}">
                <a16:creationId xmlns:a16="http://schemas.microsoft.com/office/drawing/2014/main" id="{F3EB76C1-DED7-F0B0-BC62-48C0C5B356CB}"/>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9" name="Slide Number Placeholder 42">
            <a:extLst>
              <a:ext uri="{FF2B5EF4-FFF2-40B4-BE49-F238E27FC236}">
                <a16:creationId xmlns:a16="http://schemas.microsoft.com/office/drawing/2014/main" id="{9D6479CE-AFA7-E67C-3145-2B58DE1E51F2}"/>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53</a:t>
            </a:fld>
            <a:endParaRPr lang="en-US" sz="600" dirty="0">
              <a:solidFill>
                <a:schemeClr val="tx1"/>
              </a:solidFill>
              <a:latin typeface="Arial" panose="020B0604020202020204" pitchFamily="34" charset="0"/>
              <a:cs typeface="Arial" panose="020B0604020202020204" pitchFamily="34" charset="0"/>
            </a:endParaRPr>
          </a:p>
        </p:txBody>
      </p:sp>
      <p:sp>
        <p:nvSpPr>
          <p:cNvPr id="20" name="Shape 5">
            <a:extLst>
              <a:ext uri="{FF2B5EF4-FFF2-40B4-BE49-F238E27FC236}">
                <a16:creationId xmlns:a16="http://schemas.microsoft.com/office/drawing/2014/main" id="{CD1B5A16-BBDC-9CA3-461B-C8526B9C8898}"/>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21" name="Text 8">
            <a:extLst>
              <a:ext uri="{FF2B5EF4-FFF2-40B4-BE49-F238E27FC236}">
                <a16:creationId xmlns:a16="http://schemas.microsoft.com/office/drawing/2014/main" id="{F159D599-CBCA-84EB-2A63-A8871B370EBF}"/>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22" name="TextBox 21">
            <a:extLst>
              <a:ext uri="{FF2B5EF4-FFF2-40B4-BE49-F238E27FC236}">
                <a16:creationId xmlns:a16="http://schemas.microsoft.com/office/drawing/2014/main" id="{C4DFC4E1-5235-97A0-8D4C-C0AC76CCDFCE}"/>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3" name="TextBox 2">
            <a:extLst>
              <a:ext uri="{FF2B5EF4-FFF2-40B4-BE49-F238E27FC236}">
                <a16:creationId xmlns:a16="http://schemas.microsoft.com/office/drawing/2014/main" id="{11AEEC55-9338-0CBC-AF8B-54DE8F6A0987}"/>
              </a:ext>
            </a:extLst>
          </p:cNvPr>
          <p:cNvSpPr txBox="1"/>
          <p:nvPr/>
        </p:nvSpPr>
        <p:spPr>
          <a:xfrm>
            <a:off x="831531" y="616494"/>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Medicare Supplement Dental Vision Hearing Package</a:t>
            </a:r>
          </a:p>
        </p:txBody>
      </p:sp>
      <p:sp>
        <p:nvSpPr>
          <p:cNvPr id="14" name="TextBox 13">
            <a:extLst>
              <a:ext uri="{FF2B5EF4-FFF2-40B4-BE49-F238E27FC236}">
                <a16:creationId xmlns:a16="http://schemas.microsoft.com/office/drawing/2014/main" id="{003324C4-035A-175E-1FB7-42199AAB2990}"/>
              </a:ext>
            </a:extLst>
          </p:cNvPr>
          <p:cNvSpPr txBox="1"/>
          <p:nvPr/>
        </p:nvSpPr>
        <p:spPr>
          <a:xfrm>
            <a:off x="831531" y="1211924"/>
            <a:ext cx="8632497" cy="43199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500" dirty="0">
                <a:solidFill>
                  <a:srgbClr val="202830"/>
                </a:solidFill>
                <a:latin typeface="Arial"/>
              </a:rPr>
              <a:t>What’s included as preventive care — and what the optional package adds</a:t>
            </a:r>
          </a:p>
        </p:txBody>
      </p:sp>
      <p:sp>
        <p:nvSpPr>
          <p:cNvPr id="23" name="TextBox 22">
            <a:extLst>
              <a:ext uri="{FF2B5EF4-FFF2-40B4-BE49-F238E27FC236}">
                <a16:creationId xmlns:a16="http://schemas.microsoft.com/office/drawing/2014/main" id="{9DADC479-0C3A-6996-F91B-600B3EC6ED5E}"/>
              </a:ext>
            </a:extLst>
          </p:cNvPr>
          <p:cNvSpPr txBox="1"/>
          <p:nvPr/>
        </p:nvSpPr>
        <p:spPr>
          <a:xfrm>
            <a:off x="1180781" y="2165806"/>
            <a:ext cx="4424006" cy="378020"/>
          </a:xfrm>
          <a:prstGeom prst="rect">
            <a:avLst/>
          </a:prstGeom>
          <a:noFill/>
        </p:spPr>
        <p:txBody>
          <a:bodyPr wrap="square" lIns="45720" tIns="18288" rIns="45720" bIns="18288">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2200" b="1" dirty="0">
                <a:solidFill>
                  <a:srgbClr val="202830"/>
                </a:solidFill>
                <a:latin typeface="Arial"/>
              </a:rPr>
              <a:t>Preventive care — included</a:t>
            </a:r>
          </a:p>
        </p:txBody>
      </p:sp>
      <p:sp>
        <p:nvSpPr>
          <p:cNvPr id="25" name="TextBox 24">
            <a:extLst>
              <a:ext uri="{FF2B5EF4-FFF2-40B4-BE49-F238E27FC236}">
                <a16:creationId xmlns:a16="http://schemas.microsoft.com/office/drawing/2014/main" id="{4F07759D-D1EA-E30F-FD7B-B524F16281B5}"/>
              </a:ext>
            </a:extLst>
          </p:cNvPr>
          <p:cNvSpPr txBox="1"/>
          <p:nvPr/>
        </p:nvSpPr>
        <p:spPr>
          <a:xfrm>
            <a:off x="1125259" y="2597912"/>
            <a:ext cx="5393928" cy="58477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dirty="0">
                <a:solidFill>
                  <a:srgbClr val="202830"/>
                </a:solidFill>
                <a:latin typeface="Arial"/>
              </a:rPr>
              <a:t>Dental exams, cleanings, fluoride and X-rays are covered as $0 preventive services at in-network dentists.</a:t>
            </a:r>
          </a:p>
        </p:txBody>
      </p:sp>
      <p:sp>
        <p:nvSpPr>
          <p:cNvPr id="29" name="TextBox 28">
            <a:extLst>
              <a:ext uri="{FF2B5EF4-FFF2-40B4-BE49-F238E27FC236}">
                <a16:creationId xmlns:a16="http://schemas.microsoft.com/office/drawing/2014/main" id="{1886E5CD-2037-A915-A773-C965EE697754}"/>
              </a:ext>
            </a:extLst>
          </p:cNvPr>
          <p:cNvSpPr txBox="1"/>
          <p:nvPr/>
        </p:nvSpPr>
        <p:spPr>
          <a:xfrm>
            <a:off x="1134137" y="3232947"/>
            <a:ext cx="5248116" cy="30777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rgbClr val="0085AD"/>
                </a:solidFill>
                <a:latin typeface="Arial"/>
              </a:rPr>
              <a:t>No deductible applies to preventive dental services.</a:t>
            </a:r>
          </a:p>
        </p:txBody>
      </p:sp>
      <p:sp>
        <p:nvSpPr>
          <p:cNvPr id="30" name="TextBox 29">
            <a:extLst>
              <a:ext uri="{FF2B5EF4-FFF2-40B4-BE49-F238E27FC236}">
                <a16:creationId xmlns:a16="http://schemas.microsoft.com/office/drawing/2014/main" id="{7B1793D4-634B-C904-B9F4-E258F4347407}"/>
              </a:ext>
            </a:extLst>
          </p:cNvPr>
          <p:cNvSpPr txBox="1"/>
          <p:nvPr/>
        </p:nvSpPr>
        <p:spPr>
          <a:xfrm>
            <a:off x="1180780" y="4159657"/>
            <a:ext cx="5815849" cy="398131"/>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200" b="1" dirty="0">
                <a:solidFill>
                  <a:srgbClr val="202830"/>
                </a:solidFill>
                <a:latin typeface="Arial"/>
              </a:rPr>
              <a:t>Supplemental coverage — added value</a:t>
            </a:r>
          </a:p>
        </p:txBody>
      </p:sp>
      <p:sp>
        <p:nvSpPr>
          <p:cNvPr id="31" name="TextBox 30">
            <a:extLst>
              <a:ext uri="{FF2B5EF4-FFF2-40B4-BE49-F238E27FC236}">
                <a16:creationId xmlns:a16="http://schemas.microsoft.com/office/drawing/2014/main" id="{BF9D0E32-82FC-6D2D-DC65-DAAC366CECB7}"/>
              </a:ext>
            </a:extLst>
          </p:cNvPr>
          <p:cNvSpPr txBox="1"/>
          <p:nvPr/>
        </p:nvSpPr>
        <p:spPr>
          <a:xfrm>
            <a:off x="1143920" y="4587157"/>
            <a:ext cx="5393928"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dirty="0">
                <a:solidFill>
                  <a:srgbClr val="202830"/>
                </a:solidFill>
                <a:latin typeface="Arial"/>
              </a:rPr>
              <a:t>Comprehensive services — fillings, root canals, extractions, crowns, repairs and implants — are covered with coinsurance, up to the annual maximum.</a:t>
            </a:r>
          </a:p>
        </p:txBody>
      </p:sp>
      <p:sp>
        <p:nvSpPr>
          <p:cNvPr id="33" name="TextBox 32">
            <a:extLst>
              <a:ext uri="{FF2B5EF4-FFF2-40B4-BE49-F238E27FC236}">
                <a16:creationId xmlns:a16="http://schemas.microsoft.com/office/drawing/2014/main" id="{AEED3346-1E6C-732B-A17B-F1096911EF54}"/>
              </a:ext>
            </a:extLst>
          </p:cNvPr>
          <p:cNvSpPr txBox="1"/>
          <p:nvPr/>
        </p:nvSpPr>
        <p:spPr>
          <a:xfrm>
            <a:off x="1165690" y="5417427"/>
            <a:ext cx="5028523" cy="30777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b="1" dirty="0">
                <a:solidFill>
                  <a:srgbClr val="0085AD"/>
                </a:solidFill>
                <a:latin typeface="Arial"/>
              </a:rPr>
              <a:t>Vision and hearing details are on the following pages.</a:t>
            </a:r>
          </a:p>
        </p:txBody>
      </p:sp>
      <p:cxnSp>
        <p:nvCxnSpPr>
          <p:cNvPr id="38" name="Straight Connector 37">
            <a:extLst>
              <a:ext uri="{FF2B5EF4-FFF2-40B4-BE49-F238E27FC236}">
                <a16:creationId xmlns:a16="http://schemas.microsoft.com/office/drawing/2014/main" id="{76CBAD85-6558-EBED-3E9D-5FD193EF92E0}"/>
              </a:ext>
            </a:extLst>
          </p:cNvPr>
          <p:cNvCxnSpPr>
            <a:cxnSpLocks/>
          </p:cNvCxnSpPr>
          <p:nvPr/>
        </p:nvCxnSpPr>
        <p:spPr>
          <a:xfrm>
            <a:off x="1230059" y="3802770"/>
            <a:ext cx="5248116" cy="0"/>
          </a:xfrm>
          <a:prstGeom prst="line">
            <a:avLst/>
          </a:prstGeom>
          <a:ln w="19050">
            <a:solidFill>
              <a:srgbClr val="A39E9A">
                <a:alpha val="50000"/>
              </a:srgbClr>
            </a:solidFill>
          </a:ln>
        </p:spPr>
        <p:style>
          <a:lnRef idx="1">
            <a:schemeClr val="accent1"/>
          </a:lnRef>
          <a:fillRef idx="0">
            <a:schemeClr val="accent1"/>
          </a:fillRef>
          <a:effectRef idx="0">
            <a:schemeClr val="accent1"/>
          </a:effectRef>
          <a:fontRef idx="minor">
            <a:schemeClr val="tx1"/>
          </a:fontRef>
        </p:style>
      </p:cxnSp>
      <p:pic>
        <p:nvPicPr>
          <p:cNvPr id="42" name="Picture 41">
            <a:extLst>
              <a:ext uri="{FF2B5EF4-FFF2-40B4-BE49-F238E27FC236}">
                <a16:creationId xmlns:a16="http://schemas.microsoft.com/office/drawing/2014/main" id="{B97AAC49-7705-80D8-EA6F-C61D4C80663A}"/>
              </a:ext>
            </a:extLst>
          </p:cNvPr>
          <p:cNvPicPr>
            <a:picLocks noChangeAspect="1"/>
          </p:cNvPicPr>
          <p:nvPr/>
        </p:nvPicPr>
        <p:blipFill>
          <a:blip r:embed="rId2" cstate="print">
            <a:extLst>
              <a:ext uri="{28A0092B-C50C-407E-A947-70E740481C1C}">
                <a14:useLocalDpi xmlns:a14="http://schemas.microsoft.com/office/drawing/2010/main" val="0"/>
              </a:ext>
            </a:extLst>
          </a:blip>
          <a:srcRect l="17939" r="17939"/>
          <a:stretch/>
        </p:blipFill>
        <p:spPr>
          <a:xfrm>
            <a:off x="7268654" y="1732747"/>
            <a:ext cx="4084075" cy="4243583"/>
          </a:xfrm>
          <a:prstGeom prst="roundRect">
            <a:avLst>
              <a:gd name="adj" fmla="val 5585"/>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31531" y="5658889"/>
            <a:ext cx="10739582" cy="605037"/>
          </a:xfrm>
          <a:prstGeom prst="rect">
            <a:avLst/>
          </a:prstGeom>
        </p:spPr>
        <p:txBody>
          <a:bodyPr vert="horz" wrap="square" lIns="0" tIns="64135" rIns="0" bIns="0" rtlCol="0">
            <a:spAutoFit/>
          </a:bodyPr>
          <a:lstStyle/>
          <a:p>
            <a:pPr marL="38100" marR="0" lvl="0" indent="0" defTabSz="914400" eaLnBrk="1" fontAlgn="auto" latinLnBrk="0" hangingPunct="1">
              <a:spcBef>
                <a:spcPts val="505"/>
              </a:spcBef>
              <a:spcAft>
                <a:spcPts val="0"/>
              </a:spcAft>
              <a:buClrTx/>
              <a:buSzTx/>
              <a:buFontTx/>
              <a:buNone/>
              <a:tabLst/>
              <a:defRPr/>
            </a:pPr>
            <a:r>
              <a:rPr kumimoji="0" sz="900" b="0" i="0" u="none" strike="noStrike" kern="0" cap="none" spc="-1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*Standard</a:t>
            </a:r>
            <a:r>
              <a:rPr kumimoji="0" sz="900" b="0" i="0" u="none" strike="noStrike" kern="0" cap="none" spc="-5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lenses</a:t>
            </a:r>
            <a:r>
              <a:rPr kumimoji="0" sz="900" b="0" i="0" u="none" strike="noStrike" kern="0" cap="none" spc="-1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include</a:t>
            </a:r>
            <a:r>
              <a:rPr kumimoji="0" sz="900" b="0" i="0" u="none" strike="noStrike" kern="0" cap="none" spc="-3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single</a:t>
            </a:r>
            <a:r>
              <a:rPr kumimoji="0" sz="900" b="0" i="0" u="none" strike="noStrike" kern="0" cap="none" spc="-2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vision</a:t>
            </a:r>
            <a:r>
              <a:rPr kumimoji="0" sz="900" b="0" i="0" u="none" strike="noStrike" kern="0" cap="none" spc="-1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lenses,</a:t>
            </a:r>
            <a:r>
              <a:rPr kumimoji="0" sz="900" b="0" i="0" u="none" strike="noStrike" kern="0" cap="none" spc="-1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bifocal</a:t>
            </a:r>
            <a:r>
              <a:rPr kumimoji="0" sz="900" b="0" i="0" u="none" strike="noStrike" kern="0" cap="none" spc="-25"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lenses</a:t>
            </a:r>
            <a:r>
              <a:rPr kumimoji="0" sz="900" b="0" i="0" u="none" strike="noStrike" kern="0" cap="none" spc="-1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and</a:t>
            </a:r>
            <a:r>
              <a:rPr kumimoji="0" sz="900" b="0" i="0" u="none" strike="noStrike" kern="0" cap="none" spc="-3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trifocal</a:t>
            </a:r>
            <a:r>
              <a:rPr kumimoji="0" sz="900" b="0" i="0" u="none" strike="noStrike" kern="0" cap="none" spc="-2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 </a:t>
            </a:r>
            <a:r>
              <a:rPr kumimoji="0" sz="900" b="0" i="0" u="none" strike="noStrike" kern="0" cap="none" spc="-1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rPr>
              <a:t>lenses.</a:t>
            </a:r>
            <a:endParaRPr kumimoji="0" sz="9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38100" marR="30480" lvl="0" indent="0" defTabSz="914400" eaLnBrk="1" fontAlgn="auto" latinLnBrk="0" hangingPunct="1">
              <a:spcBef>
                <a:spcPts val="180"/>
              </a:spcBef>
              <a:spcAft>
                <a:spcPts val="0"/>
              </a:spcAft>
              <a:buClrTx/>
              <a:buSzTx/>
              <a:buFontTx/>
              <a:buNone/>
              <a:tabLst/>
              <a:defRPr/>
            </a:pPr>
            <a:r>
              <a:rPr kumimoji="0" sz="900" b="0" i="0" u="none" strike="noStrike" kern="0" cap="none" spc="0" normalizeH="0" baseline="24305" noProof="0" dirty="0">
                <a:ln>
                  <a:noFill/>
                </a:ln>
                <a:solidFill>
                  <a:srgbClr val="46494F"/>
                </a:solidFill>
                <a:effectLst/>
                <a:uLnTx/>
                <a:uFillTx/>
                <a:latin typeface="Arial"/>
                <a:cs typeface="Arial"/>
              </a:rPr>
              <a:t>1</a:t>
            </a:r>
            <a:r>
              <a:rPr kumimoji="0" sz="900" b="0" i="0" u="none" strike="noStrike" kern="0" cap="none" spc="0" normalizeH="0" baseline="0" noProof="0" dirty="0">
                <a:ln>
                  <a:noFill/>
                </a:ln>
                <a:solidFill>
                  <a:srgbClr val="46494F"/>
                </a:solidFill>
                <a:effectLst/>
                <a:uLnTx/>
                <a:uFillTx/>
                <a:latin typeface="Arial"/>
                <a:cs typeface="Arial"/>
              </a:rPr>
              <a:t>Visit</a:t>
            </a:r>
            <a:r>
              <a:rPr kumimoji="0" sz="900" b="0" i="0" u="none" strike="noStrike" kern="0" cap="none" spc="-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vsp.com</a:t>
            </a:r>
            <a:r>
              <a:rPr kumimoji="0" sz="900" b="0" i="0" u="none" strike="noStrike" kern="0" cap="none" spc="-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to</a:t>
            </a:r>
            <a:r>
              <a:rPr kumimoji="0" sz="900" b="0" i="0" u="none" strike="noStrike" kern="0" cap="none" spc="-10"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find</a:t>
            </a:r>
            <a:r>
              <a:rPr kumimoji="0" sz="900" b="0" i="0" u="none" strike="noStrike" kern="0" cap="none" spc="-2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a</a:t>
            </a:r>
            <a:r>
              <a:rPr kumimoji="0" sz="900" b="0" i="0" u="none" strike="noStrike" kern="0" cap="none" spc="-1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VSP</a:t>
            </a:r>
            <a:r>
              <a:rPr kumimoji="0" sz="900" b="0" i="0" u="none" strike="noStrike" kern="0" cap="none" spc="0" normalizeH="0" baseline="24305" noProof="0" dirty="0">
                <a:ln>
                  <a:noFill/>
                </a:ln>
                <a:solidFill>
                  <a:sysClr val="windowText" lastClr="000000"/>
                </a:solidFill>
                <a:effectLst/>
                <a:uLnTx/>
                <a:uFillTx/>
                <a:latin typeface="Arial"/>
                <a:cs typeface="Arial"/>
              </a:rPr>
              <a:t>®</a:t>
            </a:r>
            <a:r>
              <a:rPr kumimoji="0" sz="900" b="0" i="0" u="none" strike="noStrike" kern="0" cap="none" spc="142" normalizeH="0" baseline="24305" noProof="0" dirty="0">
                <a:ln>
                  <a:noFill/>
                </a:ln>
                <a:solidFill>
                  <a:sysClr val="windowText" lastClr="000000"/>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network</a:t>
            </a:r>
            <a:r>
              <a:rPr kumimoji="0" sz="900" b="0" i="0" u="none" strike="noStrike" kern="0" cap="none" spc="-20"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eye</a:t>
            </a:r>
            <a:r>
              <a:rPr kumimoji="0" sz="900" b="0" i="0" u="none" strike="noStrike" kern="0" cap="none" spc="-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care</a:t>
            </a:r>
            <a:r>
              <a:rPr kumimoji="0" sz="900" b="0" i="0" u="none" strike="noStrike" kern="0" cap="none" spc="-1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provider</a:t>
            </a:r>
            <a:r>
              <a:rPr kumimoji="0" sz="900" b="0" i="0" u="none" strike="noStrike" kern="0" cap="none" spc="-30"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or to</a:t>
            </a:r>
            <a:r>
              <a:rPr kumimoji="0" sz="900" b="0" i="0" u="none" strike="noStrike" kern="0" cap="none" spc="-10"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find</a:t>
            </a:r>
            <a:r>
              <a:rPr kumimoji="0" sz="900" b="0" i="0" u="none" strike="noStrike" kern="0" cap="none" spc="-2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out</a:t>
            </a:r>
            <a:r>
              <a:rPr kumimoji="0" sz="900" b="0" i="0" u="none" strike="noStrike" kern="0" cap="none" spc="-2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if your</a:t>
            </a:r>
            <a:r>
              <a:rPr kumimoji="0" sz="900" b="0" i="0" u="none" strike="noStrike" kern="0" cap="none" spc="-1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eye</a:t>
            </a:r>
            <a:r>
              <a:rPr kumimoji="0" sz="900" b="0" i="0" u="none" strike="noStrike" kern="0" cap="none" spc="-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care</a:t>
            </a:r>
            <a:r>
              <a:rPr kumimoji="0" sz="900" b="0" i="0" u="none" strike="noStrike" kern="0" cap="none" spc="-1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provider</a:t>
            </a:r>
            <a:r>
              <a:rPr kumimoji="0" sz="900" b="0" i="0" u="none" strike="noStrike" kern="0" cap="none" spc="-30"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participates.</a:t>
            </a:r>
            <a:r>
              <a:rPr kumimoji="0" sz="900" b="0" i="0" u="none" strike="noStrike" kern="0" cap="none" spc="-40"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VSP</a:t>
            </a:r>
            <a:r>
              <a:rPr kumimoji="0" sz="900" b="0" i="0" u="none" strike="noStrike" kern="0" cap="none" spc="-30"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is</a:t>
            </a:r>
            <a:r>
              <a:rPr kumimoji="0" sz="900" b="0" i="0" u="none" strike="noStrike" kern="0" cap="none" spc="-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an</a:t>
            </a:r>
            <a:r>
              <a:rPr kumimoji="0" sz="900" b="0" i="0" u="none" strike="noStrike" kern="0" cap="none" spc="-1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independent</a:t>
            </a:r>
            <a:r>
              <a:rPr kumimoji="0" sz="900" b="0" i="0" u="none" strike="noStrike" kern="0" cap="none" spc="-3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company</a:t>
            </a:r>
            <a:r>
              <a:rPr kumimoji="0" sz="900" b="0" i="0" u="none" strike="noStrike" kern="0" cap="none" spc="-35" normalizeH="0" baseline="0" noProof="0" dirty="0">
                <a:ln>
                  <a:noFill/>
                </a:ln>
                <a:solidFill>
                  <a:srgbClr val="46494F"/>
                </a:solidFill>
                <a:effectLst/>
                <a:uLnTx/>
                <a:uFillTx/>
                <a:latin typeface="Arial"/>
                <a:cs typeface="Arial"/>
              </a:rPr>
              <a:t> </a:t>
            </a:r>
            <a:r>
              <a:rPr kumimoji="0" sz="900" b="0" i="0" u="none" strike="noStrike" kern="0" cap="none" spc="-20" normalizeH="0" baseline="0" noProof="0" dirty="0">
                <a:ln>
                  <a:noFill/>
                </a:ln>
                <a:solidFill>
                  <a:srgbClr val="46494F"/>
                </a:solidFill>
                <a:effectLst/>
                <a:uLnTx/>
                <a:uFillTx/>
                <a:latin typeface="Arial"/>
                <a:cs typeface="Arial"/>
              </a:rPr>
              <a:t>that </a:t>
            </a:r>
            <a:r>
              <a:rPr kumimoji="0" sz="900" b="0" i="0" u="none" strike="noStrike" kern="0" cap="none" spc="0" normalizeH="0" baseline="0" noProof="0" dirty="0">
                <a:ln>
                  <a:noFill/>
                </a:ln>
                <a:solidFill>
                  <a:srgbClr val="46494F"/>
                </a:solidFill>
                <a:effectLst/>
                <a:uLnTx/>
                <a:uFillTx/>
                <a:latin typeface="Arial"/>
                <a:cs typeface="Arial"/>
              </a:rPr>
              <a:t>provides</a:t>
            </a:r>
            <a:r>
              <a:rPr kumimoji="0" sz="900" b="0" i="0" u="none" strike="noStrike" kern="0" cap="none" spc="-3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vision</a:t>
            </a:r>
            <a:r>
              <a:rPr kumimoji="0" sz="900" b="0" i="0" u="none" strike="noStrike" kern="0" cap="none" spc="-1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services</a:t>
            </a:r>
            <a:r>
              <a:rPr kumimoji="0" sz="900" b="0" i="0" u="none" strike="noStrike" kern="0" cap="none" spc="-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for</a:t>
            </a:r>
            <a:r>
              <a:rPr kumimoji="0" sz="900" b="0" i="0" u="none" strike="noStrike" kern="0" cap="none" spc="-2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Blue</a:t>
            </a:r>
            <a:r>
              <a:rPr kumimoji="0" sz="900" b="0" i="0" u="none" strike="noStrike" kern="0" cap="none" spc="-25" normalizeH="0" baseline="0" noProof="0" dirty="0">
                <a:ln>
                  <a:noFill/>
                </a:ln>
                <a:solidFill>
                  <a:srgbClr val="46494F"/>
                </a:solidFill>
                <a:effectLst/>
                <a:uLnTx/>
                <a:uFillTx/>
                <a:latin typeface="Arial"/>
                <a:cs typeface="Arial"/>
              </a:rPr>
              <a:t> </a:t>
            </a:r>
            <a:r>
              <a:rPr kumimoji="0" sz="900" b="0" i="0" u="none" strike="noStrike" kern="0" cap="none" spc="0" normalizeH="0" baseline="0" noProof="0" dirty="0">
                <a:ln>
                  <a:noFill/>
                </a:ln>
                <a:solidFill>
                  <a:srgbClr val="46494F"/>
                </a:solidFill>
                <a:effectLst/>
                <a:uLnTx/>
                <a:uFillTx/>
                <a:latin typeface="Arial"/>
                <a:cs typeface="Arial"/>
              </a:rPr>
              <a:t>Cross</a:t>
            </a:r>
            <a:r>
              <a:rPr kumimoji="0" sz="900" b="0" i="0" u="none" strike="noStrike" kern="0" cap="none" spc="-5" normalizeH="0" baseline="0" noProof="0" dirty="0">
                <a:ln>
                  <a:noFill/>
                </a:ln>
                <a:solidFill>
                  <a:srgbClr val="46494F"/>
                </a:solidFill>
                <a:effectLst/>
                <a:uLnTx/>
                <a:uFillTx/>
                <a:latin typeface="Arial"/>
                <a:cs typeface="Arial"/>
              </a:rPr>
              <a:t> </a:t>
            </a:r>
            <a:r>
              <a:rPr kumimoji="0" sz="900" b="0" i="0" u="none" strike="noStrike" kern="0" cap="none" spc="-10" normalizeH="0" baseline="0" noProof="0" dirty="0">
                <a:ln>
                  <a:noFill/>
                </a:ln>
                <a:solidFill>
                  <a:srgbClr val="46494F"/>
                </a:solidFill>
                <a:effectLst/>
                <a:uLnTx/>
                <a:uFillTx/>
                <a:latin typeface="Arial"/>
                <a:cs typeface="Arial"/>
              </a:rPr>
              <a:t>members.</a:t>
            </a:r>
            <a:endParaRPr kumimoji="0" sz="900" b="0" i="0" u="none" strike="noStrike" kern="0" cap="none" spc="0" normalizeH="0" baseline="0" noProof="0" dirty="0">
              <a:ln>
                <a:noFill/>
              </a:ln>
              <a:solidFill>
                <a:sysClr val="windowText" lastClr="000000"/>
              </a:solidFill>
              <a:effectLst/>
              <a:uLnTx/>
              <a:uFillTx/>
              <a:latin typeface="Arial"/>
              <a:cs typeface="Arial"/>
            </a:endParaRPr>
          </a:p>
          <a:p>
            <a:pPr marL="38100" marR="0" lvl="0" indent="0" defTabSz="914400" eaLnBrk="1" fontAlgn="auto" latinLnBrk="0" hangingPunct="1">
              <a:spcBef>
                <a:spcPts val="600"/>
              </a:spcBef>
              <a:spcAft>
                <a:spcPts val="0"/>
              </a:spcAft>
              <a:buClrTx/>
              <a:buSzTx/>
              <a:buFontTx/>
              <a:buNone/>
              <a:tabLst/>
              <a:defRPr/>
            </a:pPr>
            <a:r>
              <a:rPr kumimoji="0" sz="900" b="0" i="1" u="none" strike="noStrike" kern="0" cap="none" spc="0" normalizeH="0" baseline="0" noProof="0" dirty="0">
                <a:ln>
                  <a:noFill/>
                </a:ln>
                <a:solidFill>
                  <a:srgbClr val="46494F"/>
                </a:solidFill>
                <a:effectLst/>
                <a:uLnTx/>
                <a:uFillTx/>
                <a:latin typeface="Arial"/>
                <a:cs typeface="Arial"/>
              </a:rPr>
              <a:t>Blue</a:t>
            </a:r>
            <a:r>
              <a:rPr kumimoji="0" sz="900" b="0" i="1" u="none" strike="noStrike" kern="0" cap="none" spc="-45"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Cross</a:t>
            </a:r>
            <a:r>
              <a:rPr kumimoji="0" sz="900" b="0" i="1" u="none" strike="noStrike" kern="0" cap="none" spc="-1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doesn't</a:t>
            </a:r>
            <a:r>
              <a:rPr kumimoji="0" sz="900" b="0" i="1" u="none" strike="noStrike" kern="0" cap="none" spc="-25"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control</a:t>
            </a:r>
            <a:r>
              <a:rPr kumimoji="0" sz="900" b="0" i="1" u="none" strike="noStrike" kern="0" cap="none" spc="-35"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the</a:t>
            </a:r>
            <a:r>
              <a:rPr kumimoji="0" sz="900" b="0" i="1" u="none" strike="noStrike" kern="0" cap="none" spc="-2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third-party</a:t>
            </a:r>
            <a:r>
              <a:rPr kumimoji="0" sz="900" b="0" i="1" u="none" strike="noStrike" kern="0" cap="none" spc="-4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websites</a:t>
            </a:r>
            <a:r>
              <a:rPr kumimoji="0" sz="900" b="0" i="1" u="none" strike="noStrike" kern="0" cap="none" spc="-35"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referred</a:t>
            </a:r>
            <a:r>
              <a:rPr kumimoji="0" sz="900" b="0" i="1" u="none" strike="noStrike" kern="0" cap="none" spc="-3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to</a:t>
            </a:r>
            <a:r>
              <a:rPr kumimoji="0" sz="900" b="0" i="1" u="none" strike="noStrike" kern="0" cap="none" spc="-2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in</a:t>
            </a:r>
            <a:r>
              <a:rPr kumimoji="0" sz="900" b="0" i="1" u="none" strike="noStrike" kern="0" cap="none" spc="-2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this</a:t>
            </a:r>
            <a:r>
              <a:rPr kumimoji="0" sz="900" b="0" i="1" u="none" strike="noStrike" kern="0" cap="none" spc="-1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publication</a:t>
            </a:r>
            <a:r>
              <a:rPr kumimoji="0" sz="900" b="0" i="1" u="none" strike="noStrike" kern="0" cap="none" spc="-45"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and</a:t>
            </a:r>
            <a:r>
              <a:rPr kumimoji="0" sz="900" b="0" i="1" u="none" strike="noStrike" kern="0" cap="none" spc="-4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is</a:t>
            </a:r>
            <a:r>
              <a:rPr kumimoji="0" sz="900" b="0" i="1" u="none" strike="noStrike" kern="0" cap="none" spc="-1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not</a:t>
            </a:r>
            <a:r>
              <a:rPr kumimoji="0" sz="900" b="0" i="1" u="none" strike="noStrike" kern="0" cap="none" spc="-25"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responsible</a:t>
            </a:r>
            <a:r>
              <a:rPr kumimoji="0" sz="900" b="0" i="1" u="none" strike="noStrike" kern="0" cap="none" spc="-2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for</a:t>
            </a:r>
            <a:r>
              <a:rPr kumimoji="0" sz="900" b="0" i="1" u="none" strike="noStrike" kern="0" cap="none" spc="-50" normalizeH="0" baseline="0" noProof="0" dirty="0">
                <a:ln>
                  <a:noFill/>
                </a:ln>
                <a:solidFill>
                  <a:srgbClr val="46494F"/>
                </a:solidFill>
                <a:effectLst/>
                <a:uLnTx/>
                <a:uFillTx/>
                <a:latin typeface="Arial"/>
                <a:cs typeface="Arial"/>
              </a:rPr>
              <a:t> </a:t>
            </a:r>
            <a:r>
              <a:rPr kumimoji="0" sz="900" b="0" i="1" u="none" strike="noStrike" kern="0" cap="none" spc="0" normalizeH="0" baseline="0" noProof="0" dirty="0">
                <a:ln>
                  <a:noFill/>
                </a:ln>
                <a:solidFill>
                  <a:srgbClr val="46494F"/>
                </a:solidFill>
                <a:effectLst/>
                <a:uLnTx/>
                <a:uFillTx/>
                <a:latin typeface="Arial"/>
                <a:cs typeface="Arial"/>
              </a:rPr>
              <a:t>their</a:t>
            </a:r>
            <a:r>
              <a:rPr kumimoji="0" sz="900" b="0" i="1" u="none" strike="noStrike" kern="0" cap="none" spc="-30" normalizeH="0" baseline="0" noProof="0" dirty="0">
                <a:ln>
                  <a:noFill/>
                </a:ln>
                <a:solidFill>
                  <a:srgbClr val="46494F"/>
                </a:solidFill>
                <a:effectLst/>
                <a:uLnTx/>
                <a:uFillTx/>
                <a:latin typeface="Arial"/>
                <a:cs typeface="Arial"/>
              </a:rPr>
              <a:t> </a:t>
            </a:r>
            <a:r>
              <a:rPr kumimoji="0" sz="900" b="0" i="1" u="none" strike="noStrike" kern="0" cap="none" spc="-10" normalizeH="0" baseline="0" noProof="0" dirty="0">
                <a:ln>
                  <a:noFill/>
                </a:ln>
                <a:solidFill>
                  <a:srgbClr val="46494F"/>
                </a:solidFill>
                <a:effectLst/>
                <a:uLnTx/>
                <a:uFillTx/>
                <a:latin typeface="Arial"/>
                <a:cs typeface="Arial"/>
              </a:rPr>
              <a:t>content.</a:t>
            </a:r>
            <a:endParaRPr kumimoji="0" sz="900" b="0" i="0" u="none" strike="noStrike" kern="0" cap="none" spc="0" normalizeH="0" baseline="0" noProof="0" dirty="0">
              <a:ln>
                <a:noFill/>
              </a:ln>
              <a:solidFill>
                <a:sysClr val="windowText" lastClr="000000"/>
              </a:solidFill>
              <a:effectLst/>
              <a:uLnTx/>
              <a:uFillTx/>
              <a:latin typeface="Arial"/>
              <a:cs typeface="Arial"/>
            </a:endParaRPr>
          </a:p>
        </p:txBody>
      </p:sp>
      <p:graphicFrame>
        <p:nvGraphicFramePr>
          <p:cNvPr id="5" name="object 5"/>
          <p:cNvGraphicFramePr>
            <a:graphicFrameLocks noGrp="1"/>
          </p:cNvGraphicFramePr>
          <p:nvPr>
            <p:extLst>
              <p:ext uri="{D42A27DB-BD31-4B8C-83A1-F6EECF244321}">
                <p14:modId xmlns:p14="http://schemas.microsoft.com/office/powerpoint/2010/main" val="819204875"/>
              </p:ext>
            </p:extLst>
          </p:nvPr>
        </p:nvGraphicFramePr>
        <p:xfrm>
          <a:off x="920885" y="1375885"/>
          <a:ext cx="10556409" cy="4001770"/>
        </p:xfrm>
        <a:graphic>
          <a:graphicData uri="http://schemas.openxmlformats.org/drawingml/2006/table">
            <a:tbl>
              <a:tblPr firstRow="1" bandRow="1">
                <a:tableStyleId>{2D5ABB26-0587-4C30-8999-92F81FD0307C}</a:tableStyleId>
              </a:tblPr>
              <a:tblGrid>
                <a:gridCol w="2226318">
                  <a:extLst>
                    <a:ext uri="{9D8B030D-6E8A-4147-A177-3AD203B41FA5}">
                      <a16:colId xmlns:a16="http://schemas.microsoft.com/office/drawing/2014/main" val="20000"/>
                    </a:ext>
                  </a:extLst>
                </a:gridCol>
                <a:gridCol w="4406284">
                  <a:extLst>
                    <a:ext uri="{9D8B030D-6E8A-4147-A177-3AD203B41FA5}">
                      <a16:colId xmlns:a16="http://schemas.microsoft.com/office/drawing/2014/main" val="20001"/>
                    </a:ext>
                  </a:extLst>
                </a:gridCol>
                <a:gridCol w="3923807">
                  <a:extLst>
                    <a:ext uri="{9D8B030D-6E8A-4147-A177-3AD203B41FA5}">
                      <a16:colId xmlns:a16="http://schemas.microsoft.com/office/drawing/2014/main" val="20002"/>
                    </a:ext>
                  </a:extLst>
                </a:gridCol>
              </a:tblGrid>
              <a:tr h="334010">
                <a:tc gridSpan="3">
                  <a:txBody>
                    <a:bodyPr/>
                    <a:lstStyle/>
                    <a:p>
                      <a:pPr algn="ctr">
                        <a:lnSpc>
                          <a:spcPct val="100000"/>
                        </a:lnSpc>
                        <a:spcBef>
                          <a:spcPts val="434"/>
                        </a:spcBef>
                      </a:pPr>
                      <a:r>
                        <a:rPr sz="1400" b="1" dirty="0">
                          <a:solidFill>
                            <a:srgbClr val="FFFFFF"/>
                          </a:solidFill>
                          <a:latin typeface="Arial"/>
                          <a:cs typeface="Arial"/>
                        </a:rPr>
                        <a:t>Vision</a:t>
                      </a:r>
                      <a:r>
                        <a:rPr sz="1400" b="1" spc="-80" dirty="0">
                          <a:solidFill>
                            <a:srgbClr val="FFFFFF"/>
                          </a:solidFill>
                          <a:latin typeface="Arial"/>
                          <a:cs typeface="Arial"/>
                        </a:rPr>
                        <a:t> </a:t>
                      </a:r>
                      <a:r>
                        <a:rPr sz="1400" b="1" spc="-10" dirty="0">
                          <a:solidFill>
                            <a:srgbClr val="FFFFFF"/>
                          </a:solidFill>
                          <a:latin typeface="Arial"/>
                          <a:cs typeface="Arial"/>
                        </a:rPr>
                        <a:t>services</a:t>
                      </a:r>
                      <a:endParaRPr sz="1400" dirty="0">
                        <a:latin typeface="Arial"/>
                        <a:cs typeface="Arial"/>
                      </a:endParaRPr>
                    </a:p>
                  </a:txBody>
                  <a:tcPr marL="0" marR="0" marT="55244"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312420">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alpha val="50195"/>
                      </a:srgbClr>
                    </a:solidFill>
                  </a:tcPr>
                </a:tc>
                <a:tc>
                  <a:txBody>
                    <a:bodyPr/>
                    <a:lstStyle/>
                    <a:p>
                      <a:pPr algn="ctr">
                        <a:lnSpc>
                          <a:spcPct val="100000"/>
                        </a:lnSpc>
                        <a:spcBef>
                          <a:spcPts val="409"/>
                        </a:spcBef>
                      </a:pPr>
                      <a:r>
                        <a:rPr sz="1300" b="1" dirty="0">
                          <a:latin typeface="Arial"/>
                          <a:cs typeface="Arial"/>
                        </a:rPr>
                        <a:t>In</a:t>
                      </a:r>
                      <a:r>
                        <a:rPr sz="1300" b="1" spc="-10" dirty="0">
                          <a:latin typeface="Arial"/>
                          <a:cs typeface="Arial"/>
                        </a:rPr>
                        <a:t> network</a:t>
                      </a:r>
                      <a:r>
                        <a:rPr sz="1275" b="1" spc="-15" baseline="26143" dirty="0">
                          <a:latin typeface="Arial"/>
                          <a:cs typeface="Arial"/>
                        </a:rPr>
                        <a:t>1</a:t>
                      </a:r>
                      <a:endParaRPr sz="1275" baseline="26143" dirty="0">
                        <a:latin typeface="Arial"/>
                        <a:cs typeface="Arial"/>
                      </a:endParaRPr>
                    </a:p>
                  </a:txBody>
                  <a:tcPr marL="0" marR="0" marT="52069"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alpha val="50195"/>
                      </a:srgbClr>
                    </a:solidFill>
                  </a:tcPr>
                </a:tc>
                <a:tc>
                  <a:txBody>
                    <a:bodyPr/>
                    <a:lstStyle/>
                    <a:p>
                      <a:pPr marL="1270" algn="ctr">
                        <a:lnSpc>
                          <a:spcPct val="100000"/>
                        </a:lnSpc>
                        <a:spcBef>
                          <a:spcPts val="409"/>
                        </a:spcBef>
                      </a:pPr>
                      <a:r>
                        <a:rPr sz="1300" b="1" dirty="0">
                          <a:latin typeface="Arial"/>
                          <a:cs typeface="Arial"/>
                        </a:rPr>
                        <a:t>Out</a:t>
                      </a:r>
                      <a:r>
                        <a:rPr sz="1300" b="1" spc="-5" dirty="0">
                          <a:latin typeface="Arial"/>
                          <a:cs typeface="Arial"/>
                        </a:rPr>
                        <a:t> </a:t>
                      </a:r>
                      <a:r>
                        <a:rPr sz="1300" b="1" dirty="0">
                          <a:latin typeface="Arial"/>
                          <a:cs typeface="Arial"/>
                        </a:rPr>
                        <a:t>of</a:t>
                      </a:r>
                      <a:r>
                        <a:rPr sz="1300" b="1" spc="-20" dirty="0">
                          <a:latin typeface="Arial"/>
                          <a:cs typeface="Arial"/>
                        </a:rPr>
                        <a:t> </a:t>
                      </a:r>
                      <a:r>
                        <a:rPr sz="1300" b="1" spc="-10" dirty="0">
                          <a:latin typeface="Arial"/>
                          <a:cs typeface="Arial"/>
                        </a:rPr>
                        <a:t>network</a:t>
                      </a:r>
                      <a:endParaRPr sz="1300" dirty="0">
                        <a:latin typeface="Arial"/>
                        <a:cs typeface="Arial"/>
                      </a:endParaRPr>
                    </a:p>
                  </a:txBody>
                  <a:tcPr marL="0" marR="0" marT="52069"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alpha val="50195"/>
                      </a:srgbClr>
                    </a:solidFill>
                  </a:tcPr>
                </a:tc>
                <a:extLst>
                  <a:ext uri="{0D108BD9-81ED-4DB2-BD59-A6C34878D82A}">
                    <a16:rowId xmlns:a16="http://schemas.microsoft.com/office/drawing/2014/main" val="10001"/>
                  </a:ext>
                </a:extLst>
              </a:tr>
              <a:tr h="1090295">
                <a:tc>
                  <a:txBody>
                    <a:bodyPr/>
                    <a:lstStyle/>
                    <a:p>
                      <a:pPr marL="114300" marR="1456690">
                        <a:lnSpc>
                          <a:spcPct val="119200"/>
                        </a:lnSpc>
                        <a:spcBef>
                          <a:spcPts val="1315"/>
                        </a:spcBef>
                      </a:pPr>
                      <a:r>
                        <a:rPr lang="en-US" sz="1300" b="1" spc="-10" dirty="0">
                          <a:solidFill>
                            <a:srgbClr val="202830"/>
                          </a:solidFill>
                          <a:latin typeface="Arial"/>
                          <a:cs typeface="Arial"/>
                        </a:rPr>
                        <a:t>Frames </a:t>
                      </a:r>
                      <a:r>
                        <a:rPr lang="en-US" sz="1300" b="1" spc="-25" dirty="0">
                          <a:solidFill>
                            <a:srgbClr val="202830"/>
                          </a:solidFill>
                          <a:latin typeface="Arial"/>
                          <a:cs typeface="Arial"/>
                        </a:rPr>
                        <a:t>or</a:t>
                      </a:r>
                      <a:endParaRPr lang="en-US" sz="1300" dirty="0">
                        <a:solidFill>
                          <a:srgbClr val="202830"/>
                        </a:solidFill>
                        <a:latin typeface="Arial"/>
                        <a:cs typeface="Arial"/>
                      </a:endParaRPr>
                    </a:p>
                    <a:p>
                      <a:pPr marL="114300">
                        <a:lnSpc>
                          <a:spcPct val="100000"/>
                        </a:lnSpc>
                        <a:spcBef>
                          <a:spcPts val="300"/>
                        </a:spcBef>
                      </a:pPr>
                      <a:r>
                        <a:rPr lang="en-US" sz="1300" b="1" dirty="0">
                          <a:solidFill>
                            <a:srgbClr val="202830"/>
                          </a:solidFill>
                          <a:latin typeface="Arial"/>
                          <a:cs typeface="Arial"/>
                        </a:rPr>
                        <a:t>Elective</a:t>
                      </a:r>
                      <a:r>
                        <a:rPr lang="en-US" sz="1300" b="1" spc="-45" dirty="0">
                          <a:solidFill>
                            <a:srgbClr val="202830"/>
                          </a:solidFill>
                          <a:latin typeface="Arial"/>
                          <a:cs typeface="Arial"/>
                        </a:rPr>
                        <a:t> </a:t>
                      </a:r>
                      <a:r>
                        <a:rPr lang="en-US" sz="1300" b="1" dirty="0">
                          <a:solidFill>
                            <a:srgbClr val="202830"/>
                          </a:solidFill>
                          <a:latin typeface="Arial"/>
                          <a:cs typeface="Arial"/>
                        </a:rPr>
                        <a:t>contact</a:t>
                      </a:r>
                      <a:r>
                        <a:rPr lang="en-US" sz="1300" b="1" spc="-60" dirty="0">
                          <a:solidFill>
                            <a:srgbClr val="202830"/>
                          </a:solidFill>
                          <a:latin typeface="Arial"/>
                          <a:cs typeface="Arial"/>
                        </a:rPr>
                        <a:t> </a:t>
                      </a:r>
                      <a:r>
                        <a:rPr lang="en-US" sz="1300" b="1" spc="-10" dirty="0">
                          <a:solidFill>
                            <a:srgbClr val="202830"/>
                          </a:solidFill>
                          <a:latin typeface="Arial"/>
                          <a:cs typeface="Arial"/>
                        </a:rPr>
                        <a:t>lenses</a:t>
                      </a:r>
                      <a:endParaRPr lang="en-US" sz="1300" dirty="0">
                        <a:solidFill>
                          <a:srgbClr val="202830"/>
                        </a:solidFill>
                        <a:latin typeface="Arial"/>
                        <a:cs typeface="Arial"/>
                      </a:endParaRPr>
                    </a:p>
                  </a:txBody>
                  <a:tcPr marL="0" marR="0" marT="16700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marL="114935">
                        <a:lnSpc>
                          <a:spcPct val="100000"/>
                        </a:lnSpc>
                        <a:spcBef>
                          <a:spcPts val="1135"/>
                        </a:spcBef>
                      </a:pPr>
                      <a:r>
                        <a:rPr sz="1300" dirty="0">
                          <a:solidFill>
                            <a:srgbClr val="202830"/>
                          </a:solidFill>
                          <a:latin typeface="Arial"/>
                          <a:cs typeface="Arial"/>
                        </a:rPr>
                        <a:t>$300</a:t>
                      </a:r>
                      <a:r>
                        <a:rPr sz="1300" spc="-40" dirty="0">
                          <a:solidFill>
                            <a:srgbClr val="202830"/>
                          </a:solidFill>
                          <a:latin typeface="Arial"/>
                          <a:cs typeface="Arial"/>
                        </a:rPr>
                        <a:t> </a:t>
                      </a:r>
                      <a:r>
                        <a:rPr sz="1300" dirty="0">
                          <a:solidFill>
                            <a:srgbClr val="202830"/>
                          </a:solidFill>
                          <a:latin typeface="Arial"/>
                          <a:cs typeface="Arial"/>
                        </a:rPr>
                        <a:t>allowance</a:t>
                      </a:r>
                      <a:r>
                        <a:rPr sz="1300" spc="-30" dirty="0">
                          <a:solidFill>
                            <a:srgbClr val="202830"/>
                          </a:solidFill>
                          <a:latin typeface="Arial"/>
                          <a:cs typeface="Arial"/>
                        </a:rPr>
                        <a:t> </a:t>
                      </a:r>
                      <a:r>
                        <a:rPr sz="1300" dirty="0">
                          <a:solidFill>
                            <a:srgbClr val="202830"/>
                          </a:solidFill>
                          <a:latin typeface="Arial"/>
                          <a:cs typeface="Arial"/>
                        </a:rPr>
                        <a:t>for</a:t>
                      </a:r>
                      <a:r>
                        <a:rPr sz="1300" spc="-35" dirty="0">
                          <a:solidFill>
                            <a:srgbClr val="202830"/>
                          </a:solidFill>
                          <a:latin typeface="Arial"/>
                          <a:cs typeface="Arial"/>
                        </a:rPr>
                        <a:t> </a:t>
                      </a:r>
                      <a:r>
                        <a:rPr sz="1300" spc="-10" dirty="0">
                          <a:solidFill>
                            <a:srgbClr val="202830"/>
                          </a:solidFill>
                          <a:latin typeface="Arial"/>
                          <a:cs typeface="Arial"/>
                        </a:rPr>
                        <a:t>frames</a:t>
                      </a:r>
                      <a:endParaRPr sz="1300" dirty="0">
                        <a:solidFill>
                          <a:srgbClr val="202830"/>
                        </a:solidFill>
                        <a:latin typeface="Arial"/>
                        <a:cs typeface="Arial"/>
                      </a:endParaRPr>
                    </a:p>
                    <a:p>
                      <a:pPr marL="114935">
                        <a:lnSpc>
                          <a:spcPct val="100000"/>
                        </a:lnSpc>
                      </a:pPr>
                      <a:r>
                        <a:rPr sz="1300" b="1" spc="-25" dirty="0">
                          <a:solidFill>
                            <a:srgbClr val="202830"/>
                          </a:solidFill>
                          <a:latin typeface="Arial"/>
                          <a:cs typeface="Arial"/>
                        </a:rPr>
                        <a:t>Or</a:t>
                      </a:r>
                      <a:endParaRPr sz="1300" dirty="0">
                        <a:solidFill>
                          <a:srgbClr val="202830"/>
                        </a:solidFill>
                        <a:latin typeface="Arial"/>
                        <a:cs typeface="Arial"/>
                      </a:endParaRPr>
                    </a:p>
                    <a:p>
                      <a:pPr marL="114935">
                        <a:lnSpc>
                          <a:spcPct val="100000"/>
                        </a:lnSpc>
                      </a:pPr>
                      <a:r>
                        <a:rPr sz="1300" dirty="0">
                          <a:solidFill>
                            <a:srgbClr val="202830"/>
                          </a:solidFill>
                          <a:latin typeface="Arial"/>
                          <a:cs typeface="Arial"/>
                        </a:rPr>
                        <a:t>Elective</a:t>
                      </a:r>
                      <a:r>
                        <a:rPr sz="1300" spc="-50" dirty="0">
                          <a:solidFill>
                            <a:srgbClr val="202830"/>
                          </a:solidFill>
                          <a:latin typeface="Arial"/>
                          <a:cs typeface="Arial"/>
                        </a:rPr>
                        <a:t> </a:t>
                      </a:r>
                      <a:r>
                        <a:rPr sz="1300" dirty="0">
                          <a:solidFill>
                            <a:srgbClr val="202830"/>
                          </a:solidFill>
                          <a:latin typeface="Arial"/>
                          <a:cs typeface="Arial"/>
                        </a:rPr>
                        <a:t>contact</a:t>
                      </a:r>
                      <a:r>
                        <a:rPr sz="1300" spc="-35" dirty="0">
                          <a:solidFill>
                            <a:srgbClr val="202830"/>
                          </a:solidFill>
                          <a:latin typeface="Arial"/>
                          <a:cs typeface="Arial"/>
                        </a:rPr>
                        <a:t> </a:t>
                      </a:r>
                      <a:r>
                        <a:rPr sz="1300" spc="-10" dirty="0">
                          <a:solidFill>
                            <a:srgbClr val="202830"/>
                          </a:solidFill>
                          <a:latin typeface="Arial"/>
                          <a:cs typeface="Arial"/>
                        </a:rPr>
                        <a:t>lenses</a:t>
                      </a:r>
                      <a:endParaRPr sz="1300" dirty="0">
                        <a:solidFill>
                          <a:srgbClr val="202830"/>
                        </a:solidFill>
                        <a:latin typeface="Arial"/>
                        <a:cs typeface="Arial"/>
                      </a:endParaRPr>
                    </a:p>
                    <a:p>
                      <a:pPr marL="114935">
                        <a:lnSpc>
                          <a:spcPct val="100000"/>
                        </a:lnSpc>
                        <a:spcBef>
                          <a:spcPts val="5"/>
                        </a:spcBef>
                      </a:pPr>
                      <a:r>
                        <a:rPr sz="1300" dirty="0">
                          <a:solidFill>
                            <a:srgbClr val="202830"/>
                          </a:solidFill>
                          <a:latin typeface="Arial"/>
                          <a:cs typeface="Arial"/>
                        </a:rPr>
                        <a:t>every</a:t>
                      </a:r>
                      <a:r>
                        <a:rPr sz="1300" spc="-5" dirty="0">
                          <a:solidFill>
                            <a:srgbClr val="202830"/>
                          </a:solidFill>
                          <a:latin typeface="Arial"/>
                          <a:cs typeface="Arial"/>
                        </a:rPr>
                        <a:t> </a:t>
                      </a:r>
                      <a:r>
                        <a:rPr sz="1300" dirty="0">
                          <a:solidFill>
                            <a:srgbClr val="202830"/>
                          </a:solidFill>
                          <a:latin typeface="Arial"/>
                          <a:cs typeface="Arial"/>
                        </a:rPr>
                        <a:t>12</a:t>
                      </a:r>
                      <a:r>
                        <a:rPr sz="1300" spc="-30" dirty="0">
                          <a:solidFill>
                            <a:srgbClr val="202830"/>
                          </a:solidFill>
                          <a:latin typeface="Arial"/>
                          <a:cs typeface="Arial"/>
                        </a:rPr>
                        <a:t> </a:t>
                      </a:r>
                      <a:r>
                        <a:rPr sz="1300" spc="-10" dirty="0">
                          <a:solidFill>
                            <a:srgbClr val="202830"/>
                          </a:solidFill>
                          <a:latin typeface="Arial"/>
                          <a:cs typeface="Arial"/>
                        </a:rPr>
                        <a:t>months</a:t>
                      </a:r>
                      <a:endParaRPr sz="1300" dirty="0">
                        <a:solidFill>
                          <a:srgbClr val="202830"/>
                        </a:solidFill>
                        <a:latin typeface="Arial"/>
                        <a:cs typeface="Arial"/>
                      </a:endParaRPr>
                    </a:p>
                  </a:txBody>
                  <a:tcPr marL="0" marR="0" marT="14414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marL="401320" indent="-285750">
                        <a:lnSpc>
                          <a:spcPct val="100000"/>
                        </a:lnSpc>
                        <a:buFont typeface="Arial"/>
                        <a:buChar char="•"/>
                      </a:pPr>
                      <a:r>
                        <a:rPr lang="en-US" sz="1300" dirty="0">
                          <a:solidFill>
                            <a:srgbClr val="202830"/>
                          </a:solidFill>
                          <a:latin typeface="Arial"/>
                          <a:cs typeface="Arial"/>
                        </a:rPr>
                        <a:t>Frames</a:t>
                      </a:r>
                      <a:r>
                        <a:rPr lang="en-US" sz="1300" spc="-15" dirty="0">
                          <a:solidFill>
                            <a:srgbClr val="202830"/>
                          </a:solidFill>
                          <a:latin typeface="Arial"/>
                          <a:cs typeface="Arial"/>
                        </a:rPr>
                        <a:t> </a:t>
                      </a:r>
                      <a:r>
                        <a:rPr lang="en-US" sz="1300" dirty="0">
                          <a:solidFill>
                            <a:srgbClr val="202830"/>
                          </a:solidFill>
                          <a:latin typeface="Arial"/>
                          <a:cs typeface="Arial"/>
                        </a:rPr>
                        <a:t>reimbursed</a:t>
                      </a:r>
                      <a:r>
                        <a:rPr lang="en-US" sz="1300" spc="-5" dirty="0">
                          <a:solidFill>
                            <a:srgbClr val="202830"/>
                          </a:solidFill>
                          <a:latin typeface="Arial"/>
                          <a:cs typeface="Arial"/>
                        </a:rPr>
                        <a:t> </a:t>
                      </a:r>
                      <a:r>
                        <a:rPr lang="en-US" sz="1300" dirty="0">
                          <a:solidFill>
                            <a:srgbClr val="202830"/>
                          </a:solidFill>
                          <a:latin typeface="Arial"/>
                          <a:cs typeface="Arial"/>
                        </a:rPr>
                        <a:t>up</a:t>
                      </a:r>
                      <a:r>
                        <a:rPr lang="en-US" sz="1300" spc="-35" dirty="0">
                          <a:solidFill>
                            <a:srgbClr val="202830"/>
                          </a:solidFill>
                          <a:latin typeface="Arial"/>
                          <a:cs typeface="Arial"/>
                        </a:rPr>
                        <a:t> </a:t>
                      </a:r>
                      <a:r>
                        <a:rPr lang="en-US" sz="1300" dirty="0">
                          <a:solidFill>
                            <a:srgbClr val="202830"/>
                          </a:solidFill>
                          <a:latin typeface="Arial"/>
                          <a:cs typeface="Arial"/>
                        </a:rPr>
                        <a:t>to</a:t>
                      </a:r>
                      <a:r>
                        <a:rPr lang="en-US" sz="1300" spc="-35" dirty="0">
                          <a:solidFill>
                            <a:srgbClr val="202830"/>
                          </a:solidFill>
                          <a:latin typeface="Arial"/>
                          <a:cs typeface="Arial"/>
                        </a:rPr>
                        <a:t> </a:t>
                      </a:r>
                      <a:r>
                        <a:rPr lang="en-US" sz="1300" dirty="0">
                          <a:solidFill>
                            <a:srgbClr val="202830"/>
                          </a:solidFill>
                          <a:latin typeface="Arial"/>
                          <a:cs typeface="Arial"/>
                        </a:rPr>
                        <a:t>$70</a:t>
                      </a:r>
                      <a:r>
                        <a:rPr lang="en-US" sz="1300" spc="-35" dirty="0">
                          <a:solidFill>
                            <a:srgbClr val="202830"/>
                          </a:solidFill>
                          <a:latin typeface="Arial"/>
                          <a:cs typeface="Arial"/>
                        </a:rPr>
                        <a:t> </a:t>
                      </a:r>
                      <a:r>
                        <a:rPr lang="en-US" sz="1300" dirty="0">
                          <a:solidFill>
                            <a:srgbClr val="202830"/>
                          </a:solidFill>
                          <a:latin typeface="Arial"/>
                          <a:cs typeface="Arial"/>
                        </a:rPr>
                        <a:t>or</a:t>
                      </a:r>
                      <a:r>
                        <a:rPr lang="en-US" sz="1300" spc="-35" dirty="0">
                          <a:solidFill>
                            <a:srgbClr val="202830"/>
                          </a:solidFill>
                          <a:latin typeface="Arial"/>
                          <a:cs typeface="Arial"/>
                        </a:rPr>
                        <a:t> </a:t>
                      </a:r>
                      <a:r>
                        <a:rPr lang="en-US" sz="1300" dirty="0">
                          <a:solidFill>
                            <a:srgbClr val="202830"/>
                          </a:solidFill>
                          <a:latin typeface="Arial"/>
                          <a:cs typeface="Arial"/>
                        </a:rPr>
                        <a:t>elective</a:t>
                      </a:r>
                      <a:r>
                        <a:rPr lang="en-US" sz="1300" spc="-15" dirty="0">
                          <a:solidFill>
                            <a:srgbClr val="202830"/>
                          </a:solidFill>
                          <a:latin typeface="Arial"/>
                          <a:cs typeface="Arial"/>
                        </a:rPr>
                        <a:t> </a:t>
                      </a:r>
                      <a:r>
                        <a:rPr lang="en-US" sz="1300" spc="-10" dirty="0">
                          <a:solidFill>
                            <a:srgbClr val="202830"/>
                          </a:solidFill>
                          <a:latin typeface="Arial"/>
                          <a:cs typeface="Arial"/>
                        </a:rPr>
                        <a:t>contact</a:t>
                      </a:r>
                      <a:endParaRPr lang="en-US" sz="1300" dirty="0">
                        <a:solidFill>
                          <a:srgbClr val="202830"/>
                        </a:solidFill>
                        <a:latin typeface="Arial"/>
                        <a:cs typeface="Arial"/>
                      </a:endParaRPr>
                    </a:p>
                    <a:p>
                      <a:pPr marL="401320" indent="-285750">
                        <a:lnSpc>
                          <a:spcPct val="100000"/>
                        </a:lnSpc>
                        <a:buFont typeface="Arial"/>
                        <a:buChar char="•"/>
                      </a:pPr>
                      <a:r>
                        <a:rPr lang="en-US" sz="1300" dirty="0">
                          <a:solidFill>
                            <a:srgbClr val="202830"/>
                          </a:solidFill>
                          <a:latin typeface="Arial"/>
                          <a:cs typeface="Arial"/>
                        </a:rPr>
                        <a:t>Lenses</a:t>
                      </a:r>
                      <a:r>
                        <a:rPr lang="en-US" sz="1300" spc="-30" dirty="0">
                          <a:solidFill>
                            <a:srgbClr val="202830"/>
                          </a:solidFill>
                          <a:latin typeface="Arial"/>
                          <a:cs typeface="Arial"/>
                        </a:rPr>
                        <a:t> </a:t>
                      </a:r>
                      <a:r>
                        <a:rPr lang="en-US" sz="1300" dirty="0">
                          <a:solidFill>
                            <a:srgbClr val="202830"/>
                          </a:solidFill>
                          <a:latin typeface="Arial"/>
                          <a:cs typeface="Arial"/>
                        </a:rPr>
                        <a:t>reimbursed</a:t>
                      </a:r>
                      <a:r>
                        <a:rPr lang="en-US" sz="1300" spc="-10" dirty="0">
                          <a:solidFill>
                            <a:srgbClr val="202830"/>
                          </a:solidFill>
                          <a:latin typeface="Arial"/>
                          <a:cs typeface="Arial"/>
                        </a:rPr>
                        <a:t> </a:t>
                      </a:r>
                      <a:r>
                        <a:rPr lang="en-US" sz="1300" dirty="0">
                          <a:solidFill>
                            <a:srgbClr val="202830"/>
                          </a:solidFill>
                          <a:latin typeface="Arial"/>
                          <a:cs typeface="Arial"/>
                        </a:rPr>
                        <a:t>up</a:t>
                      </a:r>
                      <a:r>
                        <a:rPr lang="en-US" sz="1300" spc="-35" dirty="0">
                          <a:solidFill>
                            <a:srgbClr val="202830"/>
                          </a:solidFill>
                          <a:latin typeface="Arial"/>
                          <a:cs typeface="Arial"/>
                        </a:rPr>
                        <a:t> </a:t>
                      </a:r>
                      <a:r>
                        <a:rPr lang="en-US" sz="1300" dirty="0">
                          <a:solidFill>
                            <a:srgbClr val="202830"/>
                          </a:solidFill>
                          <a:latin typeface="Arial"/>
                          <a:cs typeface="Arial"/>
                        </a:rPr>
                        <a:t>to</a:t>
                      </a:r>
                      <a:r>
                        <a:rPr lang="en-US" sz="1300" spc="-35" dirty="0">
                          <a:solidFill>
                            <a:srgbClr val="202830"/>
                          </a:solidFill>
                          <a:latin typeface="Arial"/>
                          <a:cs typeface="Arial"/>
                        </a:rPr>
                        <a:t> </a:t>
                      </a:r>
                      <a:r>
                        <a:rPr lang="en-US" sz="1300" dirty="0">
                          <a:solidFill>
                            <a:srgbClr val="202830"/>
                          </a:solidFill>
                          <a:latin typeface="Arial"/>
                          <a:cs typeface="Arial"/>
                        </a:rPr>
                        <a:t>$105</a:t>
                      </a:r>
                      <a:r>
                        <a:rPr lang="en-US" sz="1300" spc="-35" dirty="0">
                          <a:solidFill>
                            <a:srgbClr val="202830"/>
                          </a:solidFill>
                          <a:latin typeface="Arial"/>
                          <a:cs typeface="Arial"/>
                        </a:rPr>
                        <a:t> </a:t>
                      </a:r>
                      <a:r>
                        <a:rPr lang="en-US" sz="1300" dirty="0">
                          <a:solidFill>
                            <a:srgbClr val="202830"/>
                          </a:solidFill>
                          <a:latin typeface="Arial"/>
                          <a:cs typeface="Arial"/>
                        </a:rPr>
                        <a:t>every</a:t>
                      </a:r>
                      <a:r>
                        <a:rPr lang="en-US" sz="1300" spc="-20" dirty="0">
                          <a:solidFill>
                            <a:srgbClr val="202830"/>
                          </a:solidFill>
                          <a:latin typeface="Arial"/>
                          <a:cs typeface="Arial"/>
                        </a:rPr>
                        <a:t> </a:t>
                      </a:r>
                      <a:r>
                        <a:rPr lang="en-US" sz="1300" dirty="0">
                          <a:solidFill>
                            <a:srgbClr val="202830"/>
                          </a:solidFill>
                          <a:latin typeface="Arial"/>
                          <a:cs typeface="Arial"/>
                        </a:rPr>
                        <a:t>12</a:t>
                      </a:r>
                      <a:r>
                        <a:rPr lang="en-US" sz="1300" spc="-35" dirty="0">
                          <a:solidFill>
                            <a:srgbClr val="202830"/>
                          </a:solidFill>
                          <a:latin typeface="Arial"/>
                          <a:cs typeface="Arial"/>
                        </a:rPr>
                        <a:t> </a:t>
                      </a:r>
                      <a:r>
                        <a:rPr lang="en-US" sz="1300" spc="-10" dirty="0">
                          <a:solidFill>
                            <a:srgbClr val="202830"/>
                          </a:solidFill>
                          <a:latin typeface="Arial"/>
                          <a:cs typeface="Arial"/>
                        </a:rPr>
                        <a:t>months</a:t>
                      </a:r>
                      <a:endParaRPr lang="en-US" sz="1300" dirty="0">
                        <a:solidFill>
                          <a:srgbClr val="202830"/>
                        </a:solidFill>
                        <a:latin typeface="Arial"/>
                        <a:cs typeface="Arial"/>
                      </a:endParaRPr>
                    </a:p>
                  </a:txBody>
                  <a:tcPr marL="0" marR="0" marT="15240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extLst>
                  <a:ext uri="{0D108BD9-81ED-4DB2-BD59-A6C34878D82A}">
                    <a16:rowId xmlns:a16="http://schemas.microsoft.com/office/drawing/2014/main" val="10002"/>
                  </a:ext>
                </a:extLst>
              </a:tr>
              <a:tr h="1657350">
                <a:tc>
                  <a:txBody>
                    <a:bodyPr/>
                    <a:lstStyle/>
                    <a:p>
                      <a:pPr>
                        <a:lnSpc>
                          <a:spcPct val="100000"/>
                        </a:lnSpc>
                      </a:pPr>
                      <a:endParaRPr sz="1300" dirty="0">
                        <a:solidFill>
                          <a:srgbClr val="202830"/>
                        </a:solidFill>
                        <a:latin typeface="Times New Roman"/>
                        <a:cs typeface="Times New Roman"/>
                      </a:endParaRPr>
                    </a:p>
                    <a:p>
                      <a:pPr>
                        <a:lnSpc>
                          <a:spcPct val="100000"/>
                        </a:lnSpc>
                      </a:pPr>
                      <a:endParaRPr sz="1300" dirty="0">
                        <a:solidFill>
                          <a:srgbClr val="202830"/>
                        </a:solidFill>
                        <a:latin typeface="Times New Roman"/>
                        <a:cs typeface="Times New Roman"/>
                      </a:endParaRPr>
                    </a:p>
                    <a:p>
                      <a:pPr>
                        <a:lnSpc>
                          <a:spcPct val="100000"/>
                        </a:lnSpc>
                        <a:spcBef>
                          <a:spcPts val="1225"/>
                        </a:spcBef>
                      </a:pPr>
                      <a:endParaRPr sz="1300" dirty="0">
                        <a:solidFill>
                          <a:srgbClr val="202830"/>
                        </a:solidFill>
                        <a:latin typeface="Times New Roman"/>
                        <a:cs typeface="Times New Roman"/>
                      </a:endParaRPr>
                    </a:p>
                    <a:p>
                      <a:pPr marL="114300">
                        <a:lnSpc>
                          <a:spcPct val="100000"/>
                        </a:lnSpc>
                      </a:pPr>
                      <a:r>
                        <a:rPr sz="1300" b="1" spc="-10" dirty="0">
                          <a:solidFill>
                            <a:srgbClr val="202830"/>
                          </a:solidFill>
                          <a:latin typeface="Arial"/>
                          <a:cs typeface="Arial"/>
                        </a:rPr>
                        <a:t>Lenses</a:t>
                      </a:r>
                      <a:endParaRPr sz="1300" dirty="0">
                        <a:solidFill>
                          <a:srgbClr val="202830"/>
                        </a:solidFill>
                        <a:latin typeface="Arial"/>
                        <a:cs typeface="Aria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300" dirty="0">
                        <a:solidFill>
                          <a:srgbClr val="202830"/>
                        </a:solidFill>
                        <a:latin typeface="Times New Roman"/>
                        <a:cs typeface="Times New Roman"/>
                      </a:endParaRPr>
                    </a:p>
                    <a:p>
                      <a:pPr>
                        <a:lnSpc>
                          <a:spcPct val="100000"/>
                        </a:lnSpc>
                      </a:pPr>
                      <a:endParaRPr sz="1300" dirty="0">
                        <a:solidFill>
                          <a:srgbClr val="202830"/>
                        </a:solidFill>
                        <a:latin typeface="Times New Roman"/>
                        <a:cs typeface="Times New Roman"/>
                      </a:endParaRPr>
                    </a:p>
                    <a:p>
                      <a:pPr>
                        <a:lnSpc>
                          <a:spcPct val="100000"/>
                        </a:lnSpc>
                        <a:spcBef>
                          <a:spcPts val="1225"/>
                        </a:spcBef>
                      </a:pPr>
                      <a:endParaRPr sz="1300" dirty="0">
                        <a:solidFill>
                          <a:srgbClr val="202830"/>
                        </a:solidFill>
                        <a:latin typeface="Times New Roman"/>
                        <a:cs typeface="Times New Roman"/>
                      </a:endParaRPr>
                    </a:p>
                    <a:p>
                      <a:pPr marL="114935">
                        <a:lnSpc>
                          <a:spcPct val="100000"/>
                        </a:lnSpc>
                      </a:pPr>
                      <a:r>
                        <a:rPr sz="1300" dirty="0">
                          <a:solidFill>
                            <a:srgbClr val="202830"/>
                          </a:solidFill>
                          <a:latin typeface="Arial"/>
                          <a:cs typeface="Arial"/>
                        </a:rPr>
                        <a:t>Standard</a:t>
                      </a:r>
                      <a:r>
                        <a:rPr sz="1300" spc="-25" dirty="0">
                          <a:solidFill>
                            <a:srgbClr val="202830"/>
                          </a:solidFill>
                          <a:latin typeface="Arial"/>
                          <a:cs typeface="Arial"/>
                        </a:rPr>
                        <a:t> </a:t>
                      </a:r>
                      <a:r>
                        <a:rPr sz="1300" dirty="0">
                          <a:solidFill>
                            <a:srgbClr val="202830"/>
                          </a:solidFill>
                          <a:latin typeface="Arial"/>
                          <a:cs typeface="Arial"/>
                        </a:rPr>
                        <a:t>lenses*</a:t>
                      </a:r>
                      <a:r>
                        <a:rPr sz="1300" spc="-45" dirty="0">
                          <a:solidFill>
                            <a:srgbClr val="202830"/>
                          </a:solidFill>
                          <a:latin typeface="Arial"/>
                          <a:cs typeface="Arial"/>
                        </a:rPr>
                        <a:t> </a:t>
                      </a:r>
                      <a:r>
                        <a:rPr sz="1300" dirty="0">
                          <a:solidFill>
                            <a:srgbClr val="202830"/>
                          </a:solidFill>
                          <a:latin typeface="Arial"/>
                          <a:cs typeface="Arial"/>
                        </a:rPr>
                        <a:t>are</a:t>
                      </a:r>
                      <a:r>
                        <a:rPr sz="1300" spc="-30" dirty="0">
                          <a:solidFill>
                            <a:srgbClr val="202830"/>
                          </a:solidFill>
                          <a:latin typeface="Arial"/>
                          <a:cs typeface="Arial"/>
                        </a:rPr>
                        <a:t> </a:t>
                      </a:r>
                      <a:r>
                        <a:rPr sz="1300" dirty="0">
                          <a:solidFill>
                            <a:srgbClr val="202830"/>
                          </a:solidFill>
                          <a:latin typeface="Arial"/>
                          <a:cs typeface="Arial"/>
                        </a:rPr>
                        <a:t>covered</a:t>
                      </a:r>
                      <a:r>
                        <a:rPr sz="1300" spc="-20" dirty="0">
                          <a:solidFill>
                            <a:srgbClr val="202830"/>
                          </a:solidFill>
                          <a:latin typeface="Arial"/>
                          <a:cs typeface="Arial"/>
                        </a:rPr>
                        <a:t> </a:t>
                      </a:r>
                      <a:r>
                        <a:rPr sz="1300" dirty="0">
                          <a:solidFill>
                            <a:srgbClr val="202830"/>
                          </a:solidFill>
                          <a:latin typeface="Arial"/>
                          <a:cs typeface="Arial"/>
                        </a:rPr>
                        <a:t>in</a:t>
                      </a:r>
                      <a:r>
                        <a:rPr sz="1300" spc="-45" dirty="0">
                          <a:solidFill>
                            <a:srgbClr val="202830"/>
                          </a:solidFill>
                          <a:latin typeface="Arial"/>
                          <a:cs typeface="Arial"/>
                        </a:rPr>
                        <a:t> </a:t>
                      </a:r>
                      <a:r>
                        <a:rPr sz="1300" dirty="0">
                          <a:solidFill>
                            <a:srgbClr val="202830"/>
                          </a:solidFill>
                          <a:latin typeface="Arial"/>
                          <a:cs typeface="Arial"/>
                        </a:rPr>
                        <a:t>full</a:t>
                      </a:r>
                      <a:r>
                        <a:rPr sz="1300" spc="-45" dirty="0">
                          <a:solidFill>
                            <a:srgbClr val="202830"/>
                          </a:solidFill>
                          <a:latin typeface="Arial"/>
                          <a:cs typeface="Arial"/>
                        </a:rPr>
                        <a:t> </a:t>
                      </a:r>
                      <a:r>
                        <a:rPr sz="1300" dirty="0">
                          <a:solidFill>
                            <a:srgbClr val="202830"/>
                          </a:solidFill>
                          <a:latin typeface="Arial"/>
                          <a:cs typeface="Arial"/>
                        </a:rPr>
                        <a:t>every</a:t>
                      </a:r>
                      <a:r>
                        <a:rPr sz="1300" spc="-20" dirty="0">
                          <a:solidFill>
                            <a:srgbClr val="202830"/>
                          </a:solidFill>
                          <a:latin typeface="Arial"/>
                          <a:cs typeface="Arial"/>
                        </a:rPr>
                        <a:t> </a:t>
                      </a:r>
                      <a:r>
                        <a:rPr sz="1300" dirty="0">
                          <a:solidFill>
                            <a:srgbClr val="202830"/>
                          </a:solidFill>
                          <a:latin typeface="Arial"/>
                          <a:cs typeface="Arial"/>
                        </a:rPr>
                        <a:t>12</a:t>
                      </a:r>
                      <a:r>
                        <a:rPr sz="1300" spc="-45" dirty="0">
                          <a:solidFill>
                            <a:srgbClr val="202830"/>
                          </a:solidFill>
                          <a:latin typeface="Arial"/>
                          <a:cs typeface="Arial"/>
                        </a:rPr>
                        <a:t> </a:t>
                      </a:r>
                      <a:r>
                        <a:rPr sz="1300" spc="-10" dirty="0">
                          <a:solidFill>
                            <a:srgbClr val="202830"/>
                          </a:solidFill>
                          <a:latin typeface="Arial"/>
                          <a:cs typeface="Arial"/>
                        </a:rPr>
                        <a:t>months</a:t>
                      </a:r>
                      <a:endParaRPr sz="1300" dirty="0">
                        <a:solidFill>
                          <a:srgbClr val="202830"/>
                        </a:solidFill>
                        <a:latin typeface="Arial"/>
                        <a:cs typeface="Aria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spcBef>
                          <a:spcPts val="495"/>
                        </a:spcBef>
                      </a:pPr>
                      <a:endParaRPr sz="1300" dirty="0">
                        <a:solidFill>
                          <a:srgbClr val="202830"/>
                        </a:solidFill>
                        <a:latin typeface="Times New Roman"/>
                        <a:cs typeface="Times New Roman"/>
                      </a:endParaRPr>
                    </a:p>
                    <a:p>
                      <a:pPr marL="115570">
                        <a:lnSpc>
                          <a:spcPct val="100000"/>
                        </a:lnSpc>
                      </a:pPr>
                      <a:r>
                        <a:rPr sz="1300" dirty="0">
                          <a:solidFill>
                            <a:srgbClr val="202830"/>
                          </a:solidFill>
                          <a:latin typeface="Arial"/>
                          <a:cs typeface="Arial"/>
                        </a:rPr>
                        <a:t>Reimbursement</a:t>
                      </a:r>
                      <a:r>
                        <a:rPr sz="1300" spc="5" dirty="0">
                          <a:solidFill>
                            <a:srgbClr val="202830"/>
                          </a:solidFill>
                          <a:latin typeface="Arial"/>
                          <a:cs typeface="Arial"/>
                        </a:rPr>
                        <a:t> </a:t>
                      </a:r>
                      <a:r>
                        <a:rPr sz="1300" dirty="0">
                          <a:solidFill>
                            <a:srgbClr val="202830"/>
                          </a:solidFill>
                          <a:latin typeface="Arial"/>
                          <a:cs typeface="Arial"/>
                        </a:rPr>
                        <a:t>every</a:t>
                      </a:r>
                      <a:r>
                        <a:rPr sz="1300" spc="-15" dirty="0">
                          <a:solidFill>
                            <a:srgbClr val="202830"/>
                          </a:solidFill>
                          <a:latin typeface="Arial"/>
                          <a:cs typeface="Arial"/>
                        </a:rPr>
                        <a:t> </a:t>
                      </a:r>
                      <a:r>
                        <a:rPr sz="1300" dirty="0">
                          <a:solidFill>
                            <a:srgbClr val="202830"/>
                          </a:solidFill>
                          <a:latin typeface="Arial"/>
                          <a:cs typeface="Arial"/>
                        </a:rPr>
                        <a:t>12</a:t>
                      </a:r>
                      <a:r>
                        <a:rPr sz="1300" spc="-35" dirty="0">
                          <a:solidFill>
                            <a:srgbClr val="202830"/>
                          </a:solidFill>
                          <a:latin typeface="Arial"/>
                          <a:cs typeface="Arial"/>
                        </a:rPr>
                        <a:t> </a:t>
                      </a:r>
                      <a:r>
                        <a:rPr sz="1300" dirty="0">
                          <a:solidFill>
                            <a:srgbClr val="202830"/>
                          </a:solidFill>
                          <a:latin typeface="Arial"/>
                          <a:cs typeface="Arial"/>
                        </a:rPr>
                        <a:t>months,</a:t>
                      </a:r>
                      <a:r>
                        <a:rPr sz="1300" spc="-30" dirty="0">
                          <a:solidFill>
                            <a:srgbClr val="202830"/>
                          </a:solidFill>
                          <a:latin typeface="Arial"/>
                          <a:cs typeface="Arial"/>
                        </a:rPr>
                        <a:t> </a:t>
                      </a:r>
                      <a:r>
                        <a:rPr sz="1300" dirty="0">
                          <a:solidFill>
                            <a:srgbClr val="202830"/>
                          </a:solidFill>
                          <a:latin typeface="Arial"/>
                          <a:cs typeface="Arial"/>
                        </a:rPr>
                        <a:t>up</a:t>
                      </a:r>
                      <a:r>
                        <a:rPr sz="1300" spc="-35" dirty="0">
                          <a:solidFill>
                            <a:srgbClr val="202830"/>
                          </a:solidFill>
                          <a:latin typeface="Arial"/>
                          <a:cs typeface="Arial"/>
                        </a:rPr>
                        <a:t> </a:t>
                      </a:r>
                      <a:r>
                        <a:rPr sz="1300" spc="-25" dirty="0">
                          <a:solidFill>
                            <a:srgbClr val="202830"/>
                          </a:solidFill>
                          <a:latin typeface="Arial"/>
                          <a:cs typeface="Arial"/>
                        </a:rPr>
                        <a:t>to:</a:t>
                      </a:r>
                      <a:endParaRPr sz="1300" dirty="0">
                        <a:solidFill>
                          <a:srgbClr val="202830"/>
                        </a:solidFill>
                        <a:latin typeface="Arial"/>
                        <a:cs typeface="Arial"/>
                      </a:endParaRPr>
                    </a:p>
                    <a:p>
                      <a:pPr marL="401955" indent="-286385">
                        <a:lnSpc>
                          <a:spcPct val="100000"/>
                        </a:lnSpc>
                        <a:spcBef>
                          <a:spcPts val="300"/>
                        </a:spcBef>
                        <a:buChar char="•"/>
                        <a:tabLst>
                          <a:tab pos="401955" algn="l"/>
                        </a:tabLst>
                      </a:pPr>
                      <a:r>
                        <a:rPr sz="1300" spc="-10" dirty="0">
                          <a:solidFill>
                            <a:srgbClr val="202830"/>
                          </a:solidFill>
                          <a:latin typeface="Arial"/>
                          <a:cs typeface="Arial"/>
                        </a:rPr>
                        <a:t>Single-</a:t>
                      </a:r>
                      <a:r>
                        <a:rPr sz="1300" dirty="0">
                          <a:solidFill>
                            <a:srgbClr val="202830"/>
                          </a:solidFill>
                          <a:latin typeface="Arial"/>
                          <a:cs typeface="Arial"/>
                        </a:rPr>
                        <a:t>vision</a:t>
                      </a:r>
                      <a:r>
                        <a:rPr sz="1300" spc="-20" dirty="0">
                          <a:solidFill>
                            <a:srgbClr val="202830"/>
                          </a:solidFill>
                          <a:latin typeface="Arial"/>
                          <a:cs typeface="Arial"/>
                        </a:rPr>
                        <a:t> </a:t>
                      </a:r>
                      <a:r>
                        <a:rPr sz="1300" dirty="0">
                          <a:solidFill>
                            <a:srgbClr val="202830"/>
                          </a:solidFill>
                          <a:latin typeface="Arial"/>
                          <a:cs typeface="Arial"/>
                        </a:rPr>
                        <a:t>lenses:</a:t>
                      </a:r>
                      <a:r>
                        <a:rPr sz="1300" spc="-30" dirty="0">
                          <a:solidFill>
                            <a:srgbClr val="202830"/>
                          </a:solidFill>
                          <a:latin typeface="Arial"/>
                          <a:cs typeface="Arial"/>
                        </a:rPr>
                        <a:t> </a:t>
                      </a:r>
                      <a:r>
                        <a:rPr sz="1300" spc="-25" dirty="0">
                          <a:solidFill>
                            <a:srgbClr val="202830"/>
                          </a:solidFill>
                          <a:latin typeface="Arial"/>
                          <a:cs typeface="Arial"/>
                        </a:rPr>
                        <a:t>$30</a:t>
                      </a:r>
                      <a:endParaRPr sz="1300" dirty="0">
                        <a:solidFill>
                          <a:srgbClr val="202830"/>
                        </a:solidFill>
                        <a:latin typeface="Arial"/>
                        <a:cs typeface="Arial"/>
                      </a:endParaRPr>
                    </a:p>
                    <a:p>
                      <a:pPr marL="401955" indent="-286385">
                        <a:lnSpc>
                          <a:spcPct val="100000"/>
                        </a:lnSpc>
                        <a:spcBef>
                          <a:spcPts val="300"/>
                        </a:spcBef>
                        <a:buChar char="•"/>
                        <a:tabLst>
                          <a:tab pos="401955" algn="l"/>
                        </a:tabLst>
                      </a:pPr>
                      <a:r>
                        <a:rPr sz="1300" dirty="0">
                          <a:solidFill>
                            <a:srgbClr val="202830"/>
                          </a:solidFill>
                          <a:latin typeface="Arial"/>
                          <a:cs typeface="Arial"/>
                        </a:rPr>
                        <a:t>Bifocal</a:t>
                      </a:r>
                      <a:r>
                        <a:rPr sz="1300" spc="-60" dirty="0">
                          <a:solidFill>
                            <a:srgbClr val="202830"/>
                          </a:solidFill>
                          <a:latin typeface="Arial"/>
                          <a:cs typeface="Arial"/>
                        </a:rPr>
                        <a:t> </a:t>
                      </a:r>
                      <a:r>
                        <a:rPr sz="1300" dirty="0">
                          <a:solidFill>
                            <a:srgbClr val="202830"/>
                          </a:solidFill>
                          <a:latin typeface="Arial"/>
                          <a:cs typeface="Arial"/>
                        </a:rPr>
                        <a:t>lenses:</a:t>
                      </a:r>
                      <a:r>
                        <a:rPr sz="1300" spc="-55" dirty="0">
                          <a:solidFill>
                            <a:srgbClr val="202830"/>
                          </a:solidFill>
                          <a:latin typeface="Arial"/>
                          <a:cs typeface="Arial"/>
                        </a:rPr>
                        <a:t> </a:t>
                      </a:r>
                      <a:r>
                        <a:rPr sz="1300" spc="-25" dirty="0">
                          <a:solidFill>
                            <a:srgbClr val="202830"/>
                          </a:solidFill>
                          <a:latin typeface="Arial"/>
                          <a:cs typeface="Arial"/>
                        </a:rPr>
                        <a:t>$50</a:t>
                      </a:r>
                      <a:endParaRPr sz="1300" dirty="0">
                        <a:solidFill>
                          <a:srgbClr val="202830"/>
                        </a:solidFill>
                        <a:latin typeface="Arial"/>
                        <a:cs typeface="Arial"/>
                      </a:endParaRPr>
                    </a:p>
                    <a:p>
                      <a:pPr marL="401955" indent="-286385">
                        <a:lnSpc>
                          <a:spcPct val="100000"/>
                        </a:lnSpc>
                        <a:spcBef>
                          <a:spcPts val="300"/>
                        </a:spcBef>
                        <a:buChar char="•"/>
                        <a:tabLst>
                          <a:tab pos="401955" algn="l"/>
                        </a:tabLst>
                      </a:pPr>
                      <a:r>
                        <a:rPr sz="1300" spc="-10" dirty="0">
                          <a:solidFill>
                            <a:srgbClr val="202830"/>
                          </a:solidFill>
                          <a:latin typeface="Arial"/>
                          <a:cs typeface="Arial"/>
                        </a:rPr>
                        <a:t>Trifocal</a:t>
                      </a:r>
                      <a:r>
                        <a:rPr sz="1300" spc="-40" dirty="0">
                          <a:solidFill>
                            <a:srgbClr val="202830"/>
                          </a:solidFill>
                          <a:latin typeface="Arial"/>
                          <a:cs typeface="Arial"/>
                        </a:rPr>
                        <a:t> </a:t>
                      </a:r>
                      <a:r>
                        <a:rPr sz="1300" dirty="0">
                          <a:solidFill>
                            <a:srgbClr val="202830"/>
                          </a:solidFill>
                          <a:latin typeface="Arial"/>
                          <a:cs typeface="Arial"/>
                        </a:rPr>
                        <a:t>lenses:</a:t>
                      </a:r>
                      <a:r>
                        <a:rPr sz="1300" spc="-20" dirty="0">
                          <a:solidFill>
                            <a:srgbClr val="202830"/>
                          </a:solidFill>
                          <a:latin typeface="Arial"/>
                          <a:cs typeface="Arial"/>
                        </a:rPr>
                        <a:t> </a:t>
                      </a:r>
                      <a:r>
                        <a:rPr sz="1300" spc="-25" dirty="0">
                          <a:solidFill>
                            <a:srgbClr val="202830"/>
                          </a:solidFill>
                          <a:latin typeface="Arial"/>
                          <a:cs typeface="Arial"/>
                        </a:rPr>
                        <a:t>$65</a:t>
                      </a:r>
                      <a:endParaRPr sz="1300" dirty="0">
                        <a:solidFill>
                          <a:srgbClr val="202830"/>
                        </a:solidFill>
                        <a:latin typeface="Arial"/>
                        <a:cs typeface="Arial"/>
                      </a:endParaRPr>
                    </a:p>
                    <a:p>
                      <a:pPr marL="401955" indent="-286385">
                        <a:lnSpc>
                          <a:spcPct val="100000"/>
                        </a:lnSpc>
                        <a:spcBef>
                          <a:spcPts val="300"/>
                        </a:spcBef>
                        <a:buChar char="•"/>
                        <a:tabLst>
                          <a:tab pos="401955" algn="l"/>
                        </a:tabLst>
                      </a:pPr>
                      <a:r>
                        <a:rPr sz="1300" dirty="0">
                          <a:solidFill>
                            <a:srgbClr val="202830"/>
                          </a:solidFill>
                          <a:latin typeface="Arial"/>
                          <a:cs typeface="Arial"/>
                        </a:rPr>
                        <a:t>Lenticular</a:t>
                      </a:r>
                      <a:r>
                        <a:rPr sz="1300" spc="-55" dirty="0">
                          <a:solidFill>
                            <a:srgbClr val="202830"/>
                          </a:solidFill>
                          <a:latin typeface="Arial"/>
                          <a:cs typeface="Arial"/>
                        </a:rPr>
                        <a:t> </a:t>
                      </a:r>
                      <a:r>
                        <a:rPr sz="1300" dirty="0">
                          <a:solidFill>
                            <a:srgbClr val="202830"/>
                          </a:solidFill>
                          <a:latin typeface="Arial"/>
                          <a:cs typeface="Arial"/>
                        </a:rPr>
                        <a:t>lenses:</a:t>
                      </a:r>
                      <a:r>
                        <a:rPr sz="1300" spc="-65" dirty="0">
                          <a:solidFill>
                            <a:srgbClr val="202830"/>
                          </a:solidFill>
                          <a:latin typeface="Arial"/>
                          <a:cs typeface="Arial"/>
                        </a:rPr>
                        <a:t> </a:t>
                      </a:r>
                      <a:r>
                        <a:rPr sz="1300" spc="-20" dirty="0">
                          <a:solidFill>
                            <a:srgbClr val="202830"/>
                          </a:solidFill>
                          <a:latin typeface="Arial"/>
                          <a:cs typeface="Arial"/>
                        </a:rPr>
                        <a:t>$100</a:t>
                      </a:r>
                      <a:endParaRPr sz="1300" dirty="0">
                        <a:solidFill>
                          <a:srgbClr val="202830"/>
                        </a:solidFill>
                        <a:latin typeface="Arial"/>
                        <a:cs typeface="Arial"/>
                      </a:endParaRPr>
                    </a:p>
                  </a:txBody>
                  <a:tcPr marL="0" marR="0" marT="6286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3"/>
                  </a:ext>
                </a:extLst>
              </a:tr>
              <a:tr h="607695">
                <a:tc>
                  <a:txBody>
                    <a:bodyPr/>
                    <a:lstStyle/>
                    <a:p>
                      <a:pPr>
                        <a:lnSpc>
                          <a:spcPct val="100000"/>
                        </a:lnSpc>
                        <a:spcBef>
                          <a:spcPts val="85"/>
                        </a:spcBef>
                      </a:pPr>
                      <a:endParaRPr sz="1300" dirty="0">
                        <a:solidFill>
                          <a:srgbClr val="202830"/>
                        </a:solidFill>
                        <a:latin typeface="Times New Roman"/>
                        <a:cs typeface="Times New Roman"/>
                      </a:endParaRPr>
                    </a:p>
                    <a:p>
                      <a:pPr marL="114300">
                        <a:lnSpc>
                          <a:spcPct val="100000"/>
                        </a:lnSpc>
                      </a:pPr>
                      <a:r>
                        <a:rPr sz="1300" b="1" spc="-10" dirty="0">
                          <a:solidFill>
                            <a:srgbClr val="202830"/>
                          </a:solidFill>
                          <a:latin typeface="Arial"/>
                          <a:cs typeface="Arial"/>
                        </a:rPr>
                        <a:t>Exams</a:t>
                      </a:r>
                      <a:endParaRPr sz="1300" dirty="0">
                        <a:solidFill>
                          <a:srgbClr val="202830"/>
                        </a:solidFill>
                        <a:latin typeface="Arial"/>
                        <a:cs typeface="Arial"/>
                      </a:endParaRPr>
                    </a:p>
                  </a:txBody>
                  <a:tcPr marL="0" marR="0" marT="1079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spcBef>
                          <a:spcPts val="85"/>
                        </a:spcBef>
                      </a:pPr>
                      <a:endParaRPr sz="1300" dirty="0">
                        <a:solidFill>
                          <a:srgbClr val="202830"/>
                        </a:solidFill>
                        <a:latin typeface="Times New Roman"/>
                        <a:cs typeface="Times New Roman"/>
                      </a:endParaRPr>
                    </a:p>
                    <a:p>
                      <a:pPr marL="114935">
                        <a:lnSpc>
                          <a:spcPct val="100000"/>
                        </a:lnSpc>
                      </a:pPr>
                      <a:r>
                        <a:rPr sz="1300" dirty="0">
                          <a:solidFill>
                            <a:srgbClr val="202830"/>
                          </a:solidFill>
                          <a:latin typeface="Arial"/>
                          <a:cs typeface="Arial"/>
                        </a:rPr>
                        <a:t>$20</a:t>
                      </a:r>
                      <a:r>
                        <a:rPr sz="1300" spc="-50" dirty="0">
                          <a:solidFill>
                            <a:srgbClr val="202830"/>
                          </a:solidFill>
                          <a:latin typeface="Arial"/>
                          <a:cs typeface="Arial"/>
                        </a:rPr>
                        <a:t> </a:t>
                      </a:r>
                      <a:r>
                        <a:rPr sz="1300" dirty="0">
                          <a:solidFill>
                            <a:srgbClr val="202830"/>
                          </a:solidFill>
                          <a:latin typeface="Arial"/>
                          <a:cs typeface="Arial"/>
                        </a:rPr>
                        <a:t>copayment; offered</a:t>
                      </a:r>
                      <a:r>
                        <a:rPr sz="1300" spc="-25" dirty="0">
                          <a:solidFill>
                            <a:srgbClr val="202830"/>
                          </a:solidFill>
                          <a:latin typeface="Arial"/>
                          <a:cs typeface="Arial"/>
                        </a:rPr>
                        <a:t> </a:t>
                      </a:r>
                      <a:r>
                        <a:rPr sz="1300" dirty="0">
                          <a:solidFill>
                            <a:srgbClr val="202830"/>
                          </a:solidFill>
                          <a:latin typeface="Arial"/>
                          <a:cs typeface="Arial"/>
                        </a:rPr>
                        <a:t>every</a:t>
                      </a:r>
                      <a:r>
                        <a:rPr sz="1300" spc="-25" dirty="0">
                          <a:solidFill>
                            <a:srgbClr val="202830"/>
                          </a:solidFill>
                          <a:latin typeface="Arial"/>
                          <a:cs typeface="Arial"/>
                        </a:rPr>
                        <a:t> </a:t>
                      </a:r>
                      <a:r>
                        <a:rPr sz="1300" dirty="0">
                          <a:solidFill>
                            <a:srgbClr val="202830"/>
                          </a:solidFill>
                          <a:latin typeface="Arial"/>
                          <a:cs typeface="Arial"/>
                        </a:rPr>
                        <a:t>12</a:t>
                      </a:r>
                      <a:r>
                        <a:rPr sz="1300" spc="-45" dirty="0">
                          <a:solidFill>
                            <a:srgbClr val="202830"/>
                          </a:solidFill>
                          <a:latin typeface="Arial"/>
                          <a:cs typeface="Arial"/>
                        </a:rPr>
                        <a:t> </a:t>
                      </a:r>
                      <a:r>
                        <a:rPr sz="1300" spc="-10" dirty="0">
                          <a:solidFill>
                            <a:srgbClr val="202830"/>
                          </a:solidFill>
                          <a:latin typeface="Arial"/>
                          <a:cs typeface="Arial"/>
                        </a:rPr>
                        <a:t>months</a:t>
                      </a:r>
                      <a:endParaRPr sz="1300" dirty="0">
                        <a:solidFill>
                          <a:srgbClr val="202830"/>
                        </a:solidFill>
                        <a:latin typeface="Arial"/>
                        <a:cs typeface="Arial"/>
                      </a:endParaRPr>
                    </a:p>
                  </a:txBody>
                  <a:tcPr marL="0" marR="0" marT="1079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spcBef>
                          <a:spcPts val="85"/>
                        </a:spcBef>
                      </a:pPr>
                      <a:endParaRPr sz="1300" dirty="0">
                        <a:solidFill>
                          <a:srgbClr val="202830"/>
                        </a:solidFill>
                        <a:latin typeface="Times New Roman"/>
                        <a:cs typeface="Times New Roman"/>
                      </a:endParaRPr>
                    </a:p>
                    <a:p>
                      <a:pPr marL="115570">
                        <a:lnSpc>
                          <a:spcPct val="100000"/>
                        </a:lnSpc>
                      </a:pPr>
                      <a:r>
                        <a:rPr sz="1300" dirty="0">
                          <a:solidFill>
                            <a:srgbClr val="202830"/>
                          </a:solidFill>
                          <a:latin typeface="Arial"/>
                          <a:cs typeface="Arial"/>
                        </a:rPr>
                        <a:t>Reimbursed</a:t>
                      </a:r>
                      <a:r>
                        <a:rPr sz="1300" spc="5" dirty="0">
                          <a:solidFill>
                            <a:srgbClr val="202830"/>
                          </a:solidFill>
                          <a:latin typeface="Arial"/>
                          <a:cs typeface="Arial"/>
                        </a:rPr>
                        <a:t> </a:t>
                      </a:r>
                      <a:r>
                        <a:rPr sz="1300" dirty="0">
                          <a:solidFill>
                            <a:srgbClr val="202830"/>
                          </a:solidFill>
                          <a:latin typeface="Arial"/>
                          <a:cs typeface="Arial"/>
                        </a:rPr>
                        <a:t>up</a:t>
                      </a:r>
                      <a:r>
                        <a:rPr sz="1300" spc="-25" dirty="0">
                          <a:solidFill>
                            <a:srgbClr val="202830"/>
                          </a:solidFill>
                          <a:latin typeface="Arial"/>
                          <a:cs typeface="Arial"/>
                        </a:rPr>
                        <a:t> </a:t>
                      </a:r>
                      <a:r>
                        <a:rPr sz="1300" dirty="0">
                          <a:solidFill>
                            <a:srgbClr val="202830"/>
                          </a:solidFill>
                          <a:latin typeface="Arial"/>
                          <a:cs typeface="Arial"/>
                        </a:rPr>
                        <a:t>to</a:t>
                      </a:r>
                      <a:r>
                        <a:rPr sz="1300" spc="-30" dirty="0">
                          <a:solidFill>
                            <a:srgbClr val="202830"/>
                          </a:solidFill>
                          <a:latin typeface="Arial"/>
                          <a:cs typeface="Arial"/>
                        </a:rPr>
                        <a:t> </a:t>
                      </a:r>
                      <a:r>
                        <a:rPr sz="1300" dirty="0">
                          <a:solidFill>
                            <a:srgbClr val="202830"/>
                          </a:solidFill>
                          <a:latin typeface="Arial"/>
                          <a:cs typeface="Arial"/>
                        </a:rPr>
                        <a:t>$45</a:t>
                      </a:r>
                      <a:r>
                        <a:rPr sz="1300" spc="-15" dirty="0">
                          <a:solidFill>
                            <a:srgbClr val="202830"/>
                          </a:solidFill>
                          <a:latin typeface="Arial"/>
                          <a:cs typeface="Arial"/>
                        </a:rPr>
                        <a:t> </a:t>
                      </a:r>
                      <a:r>
                        <a:rPr sz="1300" dirty="0">
                          <a:solidFill>
                            <a:srgbClr val="202830"/>
                          </a:solidFill>
                          <a:latin typeface="Arial"/>
                          <a:cs typeface="Arial"/>
                        </a:rPr>
                        <a:t>every 12</a:t>
                      </a:r>
                      <a:r>
                        <a:rPr sz="1300" spc="-25" dirty="0">
                          <a:solidFill>
                            <a:srgbClr val="202830"/>
                          </a:solidFill>
                          <a:latin typeface="Arial"/>
                          <a:cs typeface="Arial"/>
                        </a:rPr>
                        <a:t> </a:t>
                      </a:r>
                      <a:r>
                        <a:rPr sz="1300" spc="-10" dirty="0">
                          <a:solidFill>
                            <a:srgbClr val="202830"/>
                          </a:solidFill>
                          <a:latin typeface="Arial"/>
                          <a:cs typeface="Arial"/>
                        </a:rPr>
                        <a:t>months</a:t>
                      </a:r>
                      <a:endParaRPr sz="1300" dirty="0">
                        <a:solidFill>
                          <a:srgbClr val="202830"/>
                        </a:solidFill>
                        <a:latin typeface="Arial"/>
                        <a:cs typeface="Arial"/>
                      </a:endParaRPr>
                    </a:p>
                  </a:txBody>
                  <a:tcPr marL="0" marR="0" marT="1079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extLst>
                  <a:ext uri="{0D108BD9-81ED-4DB2-BD59-A6C34878D82A}">
                    <a16:rowId xmlns:a16="http://schemas.microsoft.com/office/drawing/2014/main" val="10004"/>
                  </a:ext>
                </a:extLst>
              </a:tr>
            </a:tbl>
          </a:graphicData>
        </a:graphic>
      </p:graphicFrame>
      <p:sp>
        <p:nvSpPr>
          <p:cNvPr id="4" name="Shape 5">
            <a:extLst>
              <a:ext uri="{FF2B5EF4-FFF2-40B4-BE49-F238E27FC236}">
                <a16:creationId xmlns:a16="http://schemas.microsoft.com/office/drawing/2014/main" id="{735637DD-128F-533A-7C18-5A3AF21052D1}"/>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0" name="Text 8">
            <a:extLst>
              <a:ext uri="{FF2B5EF4-FFF2-40B4-BE49-F238E27FC236}">
                <a16:creationId xmlns:a16="http://schemas.microsoft.com/office/drawing/2014/main" id="{19D86849-EBB0-8A45-DFF4-D4E4927CD109}"/>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1" name="Slide Number Placeholder 42">
            <a:extLst>
              <a:ext uri="{FF2B5EF4-FFF2-40B4-BE49-F238E27FC236}">
                <a16:creationId xmlns:a16="http://schemas.microsoft.com/office/drawing/2014/main" id="{CD690DF6-CE94-EFB5-AB1B-68D0615A85F8}"/>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54</a:t>
            </a:fld>
            <a:endParaRPr lang="en-US" sz="600" dirty="0">
              <a:solidFill>
                <a:schemeClr val="tx1"/>
              </a:solidFill>
              <a:latin typeface="Arial" panose="020B0604020202020204" pitchFamily="34" charset="0"/>
              <a:cs typeface="Arial" panose="020B0604020202020204" pitchFamily="34" charset="0"/>
            </a:endParaRPr>
          </a:p>
        </p:txBody>
      </p:sp>
      <p:sp>
        <p:nvSpPr>
          <p:cNvPr id="12" name="Shape 5">
            <a:extLst>
              <a:ext uri="{FF2B5EF4-FFF2-40B4-BE49-F238E27FC236}">
                <a16:creationId xmlns:a16="http://schemas.microsoft.com/office/drawing/2014/main" id="{097EAD51-0818-4D38-E3D9-3A328C29EF3A}"/>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3" name="Text 8">
            <a:extLst>
              <a:ext uri="{FF2B5EF4-FFF2-40B4-BE49-F238E27FC236}">
                <a16:creationId xmlns:a16="http://schemas.microsoft.com/office/drawing/2014/main" id="{7CD26F2D-AB25-BF0D-D4BF-0CAF7FEE6EE1}"/>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4" name="TextBox 13">
            <a:extLst>
              <a:ext uri="{FF2B5EF4-FFF2-40B4-BE49-F238E27FC236}">
                <a16:creationId xmlns:a16="http://schemas.microsoft.com/office/drawing/2014/main" id="{C2B7B251-48CF-8EC9-73E0-2BAF5F8B7B63}"/>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15" name="TextBox 14">
            <a:extLst>
              <a:ext uri="{FF2B5EF4-FFF2-40B4-BE49-F238E27FC236}">
                <a16:creationId xmlns:a16="http://schemas.microsoft.com/office/drawing/2014/main" id="{178F61E4-3740-5A7F-7082-A1726CDC1766}"/>
              </a:ext>
            </a:extLst>
          </p:cNvPr>
          <p:cNvSpPr txBox="1"/>
          <p:nvPr/>
        </p:nvSpPr>
        <p:spPr>
          <a:xfrm>
            <a:off x="831531" y="701301"/>
            <a:ext cx="10699793"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Medicare Supplement Dental Vision Hearing Package</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761629" y="6067676"/>
            <a:ext cx="10510520" cy="289823"/>
          </a:xfrm>
          <a:prstGeom prst="rect">
            <a:avLst/>
          </a:prstGeom>
        </p:spPr>
        <p:txBody>
          <a:bodyPr vert="horz" wrap="square" lIns="0" tIns="12700" rIns="0" bIns="0" rtlCol="0">
            <a:spAutoFit/>
          </a:bodyPr>
          <a:lstStyle/>
          <a:p>
            <a:pPr marL="93980" marR="30480" lvl="0" indent="-56515" algn="l" defTabSz="914400" eaLnBrk="1" fontAlgn="auto" latinLnBrk="0" hangingPunct="1">
              <a:lnSpc>
                <a:spcPct val="100000"/>
              </a:lnSpc>
              <a:spcBef>
                <a:spcPts val="100"/>
              </a:spcBef>
              <a:spcAft>
                <a:spcPts val="0"/>
              </a:spcAft>
              <a:buClrTx/>
              <a:buSzTx/>
              <a:buFontTx/>
              <a:buNone/>
              <a:tabLst/>
              <a:defRPr/>
            </a:pPr>
            <a:r>
              <a:rPr kumimoji="0" lang="en-US" sz="900" b="0" i="1" u="none" strike="noStrike" kern="0" cap="none" spc="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You</a:t>
            </a:r>
            <a:r>
              <a:rPr kumimoji="0" sz="900" b="0" i="1" u="none" strike="noStrike" kern="0" cap="none" spc="-4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must</a:t>
            </a:r>
            <a:r>
              <a:rPr kumimoji="0" sz="900" b="0" i="1" u="none" strike="noStrike" kern="0" cap="none" spc="-1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use</a:t>
            </a:r>
            <a:r>
              <a:rPr kumimoji="0" sz="900" b="0" i="1" u="none" strike="noStrike" kern="0" cap="none" spc="-2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a</a:t>
            </a:r>
            <a:r>
              <a:rPr kumimoji="0" sz="900" b="0" i="1" u="none" strike="noStrike" kern="0" cap="none" spc="-10" normalizeH="0" baseline="0" noProof="0" dirty="0">
                <a:ln>
                  <a:noFill/>
                </a:ln>
                <a:solidFill>
                  <a:srgbClr val="5F6269"/>
                </a:solidFill>
                <a:effectLst/>
                <a:uLnTx/>
                <a:uFillTx/>
                <a:latin typeface="Arial"/>
                <a:cs typeface="Arial"/>
              </a:rPr>
              <a:t> </a:t>
            </a:r>
            <a:r>
              <a:rPr kumimoji="0" sz="900" b="0" i="1" u="none" strike="noStrike" kern="0" cap="none" spc="-20" normalizeH="0" baseline="0" noProof="0" dirty="0">
                <a:ln>
                  <a:noFill/>
                </a:ln>
                <a:solidFill>
                  <a:srgbClr val="5F6269"/>
                </a:solidFill>
                <a:effectLst/>
                <a:uLnTx/>
                <a:uFillTx/>
                <a:latin typeface="Arial"/>
                <a:cs typeface="Arial"/>
              </a:rPr>
              <a:t>TruHearing</a:t>
            </a:r>
            <a:r>
              <a:rPr kumimoji="0" sz="900" b="0" i="1" u="none" strike="noStrike" kern="0" cap="none" spc="-135" normalizeH="0" baseline="0" noProof="0" dirty="0">
                <a:ln>
                  <a:noFill/>
                </a:ln>
                <a:solidFill>
                  <a:srgbClr val="5F6269"/>
                </a:solidFill>
                <a:effectLst/>
                <a:uLnTx/>
                <a:uFillTx/>
                <a:latin typeface="Arial"/>
                <a:cs typeface="Arial"/>
              </a:rPr>
              <a:t> </a:t>
            </a:r>
            <a:r>
              <a:rPr kumimoji="0" sz="900" b="0" i="1" u="none" strike="noStrike" kern="0" cap="none" spc="0" normalizeH="0" baseline="24305" noProof="0" dirty="0">
                <a:ln>
                  <a:noFill/>
                </a:ln>
                <a:solidFill>
                  <a:sysClr val="windowText" lastClr="000000"/>
                </a:solidFill>
                <a:effectLst/>
                <a:uLnTx/>
                <a:uFillTx/>
                <a:latin typeface="Arial"/>
                <a:cs typeface="Arial"/>
              </a:rPr>
              <a:t>®</a:t>
            </a:r>
            <a:r>
              <a:rPr kumimoji="0" sz="900" b="0" i="1" u="none" strike="noStrike" kern="0" cap="none" spc="142" normalizeH="0" baseline="24305" noProof="0" dirty="0">
                <a:ln>
                  <a:noFill/>
                </a:ln>
                <a:solidFill>
                  <a:sysClr val="windowText" lastClr="000000"/>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provider</a:t>
            </a:r>
            <a:r>
              <a:rPr kumimoji="0" sz="900" b="0" i="1" u="none" strike="noStrike" kern="0" cap="none" spc="-4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to</a:t>
            </a:r>
            <a:r>
              <a:rPr kumimoji="0" sz="900" b="0" i="1" u="none" strike="noStrike" kern="0" cap="none" spc="-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receive</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benefits.</a:t>
            </a:r>
            <a:r>
              <a:rPr kumimoji="0" sz="900" b="0" i="1" u="none" strike="noStrike" kern="0" cap="none" spc="-15" normalizeH="0" baseline="0" noProof="0" dirty="0">
                <a:ln>
                  <a:noFill/>
                </a:ln>
                <a:solidFill>
                  <a:srgbClr val="5F6269"/>
                </a:solidFill>
                <a:effectLst/>
                <a:uLnTx/>
                <a:uFillTx/>
                <a:latin typeface="Arial"/>
                <a:cs typeface="Arial"/>
              </a:rPr>
              <a:t> </a:t>
            </a:r>
            <a:r>
              <a:rPr kumimoji="0" sz="900" b="0" i="1" u="none" strike="noStrike" kern="0" cap="none" spc="-20" normalizeH="0" baseline="0" noProof="0" dirty="0">
                <a:ln>
                  <a:noFill/>
                </a:ln>
                <a:solidFill>
                  <a:srgbClr val="5F6269"/>
                </a:solidFill>
                <a:effectLst/>
                <a:uLnTx/>
                <a:uFillTx/>
                <a:latin typeface="Arial"/>
                <a:cs typeface="Arial"/>
              </a:rPr>
              <a:t>TruHearing</a:t>
            </a:r>
            <a:r>
              <a:rPr kumimoji="0" sz="900" b="0" i="1" u="none" strike="noStrike" kern="0" cap="none" spc="-150" normalizeH="0" baseline="0" noProof="0" dirty="0">
                <a:ln>
                  <a:noFill/>
                </a:ln>
                <a:solidFill>
                  <a:srgbClr val="5F6269"/>
                </a:solidFill>
                <a:effectLst/>
                <a:uLnTx/>
                <a:uFillTx/>
                <a:latin typeface="Arial"/>
                <a:cs typeface="Arial"/>
              </a:rPr>
              <a:t> </a:t>
            </a:r>
            <a:r>
              <a:rPr kumimoji="0" sz="900" b="0" i="1" u="none" strike="noStrike" kern="0" cap="none" spc="0" normalizeH="0" baseline="24305" noProof="0" dirty="0">
                <a:ln>
                  <a:noFill/>
                </a:ln>
                <a:solidFill>
                  <a:sysClr val="windowText" lastClr="000000"/>
                </a:solidFill>
                <a:effectLst/>
                <a:uLnTx/>
                <a:uFillTx/>
                <a:latin typeface="Arial"/>
                <a:cs typeface="Arial"/>
              </a:rPr>
              <a:t>®</a:t>
            </a:r>
            <a:r>
              <a:rPr kumimoji="0" sz="900" b="0" i="1" u="none" strike="noStrike" kern="0" cap="none" spc="142" normalizeH="0" baseline="24305" noProof="0" dirty="0">
                <a:ln>
                  <a:noFill/>
                </a:ln>
                <a:solidFill>
                  <a:sysClr val="windowText" lastClr="000000"/>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is</a:t>
            </a:r>
            <a:r>
              <a:rPr kumimoji="0" sz="900" b="0" i="1" u="none" strike="noStrike" kern="0" cap="none" spc="-1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an</a:t>
            </a:r>
            <a:r>
              <a:rPr kumimoji="0" sz="900" b="0" i="1" u="none" strike="noStrike" kern="0" cap="none" spc="-2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independent</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company</a:t>
            </a:r>
            <a:r>
              <a:rPr kumimoji="0" sz="900" b="0" i="1" u="none" strike="noStrike" kern="0" cap="none" spc="-3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contracted</a:t>
            </a:r>
            <a:r>
              <a:rPr kumimoji="0" sz="900" b="0" i="1" u="none" strike="noStrike" kern="0" cap="none" spc="-3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to</a:t>
            </a:r>
            <a:r>
              <a:rPr kumimoji="0" sz="900" b="0" i="1" u="none" strike="noStrike" kern="0" cap="none" spc="-1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provide</a:t>
            </a:r>
            <a:r>
              <a:rPr kumimoji="0" sz="900" b="0" i="1" u="none" strike="noStrike" kern="0" cap="none" spc="-4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hearing</a:t>
            </a:r>
            <a:r>
              <a:rPr kumimoji="0" sz="900" b="0" i="1" u="none" strike="noStrike" kern="0" cap="none" spc="-4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services</a:t>
            </a:r>
            <a:r>
              <a:rPr kumimoji="0" sz="900" b="0" i="1" u="none" strike="noStrike" kern="0" cap="none" spc="-2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on</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behalf</a:t>
            </a:r>
            <a:r>
              <a:rPr kumimoji="0" sz="900" b="0" i="1" u="none" strike="noStrike" kern="0" cap="none" spc="-4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of</a:t>
            </a:r>
            <a:r>
              <a:rPr kumimoji="0" sz="900" b="0" i="1" u="none" strike="noStrike" kern="0" cap="none" spc="-20" normalizeH="0" baseline="0" noProof="0" dirty="0">
                <a:ln>
                  <a:noFill/>
                </a:ln>
                <a:solidFill>
                  <a:srgbClr val="5F6269"/>
                </a:solidFill>
                <a:effectLst/>
                <a:uLnTx/>
                <a:uFillTx/>
                <a:latin typeface="Arial"/>
                <a:cs typeface="Arial"/>
              </a:rPr>
              <a:t> Blue </a:t>
            </a:r>
            <a:r>
              <a:rPr kumimoji="0" sz="900" b="0" i="1" u="none" strike="noStrike" kern="0" cap="none" spc="0" normalizeH="0" baseline="0" noProof="0" dirty="0">
                <a:ln>
                  <a:noFill/>
                </a:ln>
                <a:solidFill>
                  <a:srgbClr val="5F6269"/>
                </a:solidFill>
                <a:effectLst/>
                <a:uLnTx/>
                <a:uFillTx/>
                <a:latin typeface="Arial"/>
                <a:cs typeface="Arial"/>
              </a:rPr>
              <a:t>Cross</a:t>
            </a:r>
            <a:r>
              <a:rPr kumimoji="0" sz="900" b="0" i="1" u="none" strike="noStrike" kern="0" cap="none" spc="-1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Blue</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Shield</a:t>
            </a:r>
            <a:r>
              <a:rPr kumimoji="0" sz="900" b="0" i="1" u="none" strike="noStrike" kern="0" cap="none" spc="-4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of</a:t>
            </a:r>
            <a:r>
              <a:rPr kumimoji="0" sz="900" b="0" i="1" u="none" strike="noStrike" kern="0" cap="none" spc="-2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Michigan.</a:t>
            </a:r>
            <a:r>
              <a:rPr kumimoji="0" sz="900" b="0" i="1" u="none" strike="noStrike" kern="0" cap="none" spc="-4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Blue</a:t>
            </a:r>
            <a:r>
              <a:rPr kumimoji="0" sz="900" b="0" i="1" u="none" strike="noStrike" kern="0" cap="none" spc="-1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Cross</a:t>
            </a:r>
            <a:r>
              <a:rPr kumimoji="0" sz="900" b="0" i="1" u="none" strike="noStrike" kern="0" cap="none" spc="-2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does</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not</a:t>
            </a:r>
            <a:r>
              <a:rPr kumimoji="0" lang="en-US"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control</a:t>
            </a:r>
            <a:r>
              <a:rPr kumimoji="0" sz="900" b="0" i="1" u="none" strike="noStrike" kern="0" cap="none" spc="-2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the</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third-party</a:t>
            </a:r>
            <a:r>
              <a:rPr kumimoji="0" sz="900" b="0" i="1" u="none" strike="noStrike" kern="0" cap="none" spc="-3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websites</a:t>
            </a:r>
            <a:r>
              <a:rPr kumimoji="0" sz="900" b="0" i="1" u="none" strike="noStrike" kern="0" cap="none" spc="-4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referred</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to</a:t>
            </a:r>
            <a:r>
              <a:rPr kumimoji="0" sz="900" b="0" i="1" u="none" strike="noStrike" kern="0" cap="none" spc="-1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in</a:t>
            </a:r>
            <a:r>
              <a:rPr kumimoji="0" sz="900" b="0" i="1" u="none" strike="noStrike" kern="0" cap="none" spc="-1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this</a:t>
            </a:r>
            <a:r>
              <a:rPr kumimoji="0" sz="900" b="0" i="1" u="none" strike="noStrike" kern="0" cap="none" spc="-2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publication</a:t>
            </a:r>
            <a:r>
              <a:rPr kumimoji="0" sz="900" b="0" i="1" u="none" strike="noStrike" kern="0" cap="none" spc="-5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and</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is</a:t>
            </a:r>
            <a:r>
              <a:rPr kumimoji="0" sz="900" b="0" i="1" u="none" strike="noStrike" kern="0" cap="none" spc="-1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not</a:t>
            </a:r>
            <a:r>
              <a:rPr kumimoji="0" sz="900" b="0" i="1" u="none" strike="noStrike" kern="0" cap="none" spc="-1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responsible</a:t>
            </a:r>
            <a:r>
              <a:rPr kumimoji="0" sz="900" b="0" i="1" u="none" strike="noStrike" kern="0" cap="none" spc="-55"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for</a:t>
            </a:r>
            <a:r>
              <a:rPr kumimoji="0" sz="900" b="0" i="1" u="none" strike="noStrike" kern="0" cap="none" spc="-10" normalizeH="0" baseline="0" noProof="0" dirty="0">
                <a:ln>
                  <a:noFill/>
                </a:ln>
                <a:solidFill>
                  <a:srgbClr val="5F6269"/>
                </a:solidFill>
                <a:effectLst/>
                <a:uLnTx/>
                <a:uFillTx/>
                <a:latin typeface="Arial"/>
                <a:cs typeface="Arial"/>
              </a:rPr>
              <a:t> </a:t>
            </a:r>
            <a:r>
              <a:rPr kumimoji="0" sz="900" b="0" i="1" u="none" strike="noStrike" kern="0" cap="none" spc="0" normalizeH="0" baseline="0" noProof="0" dirty="0">
                <a:ln>
                  <a:noFill/>
                </a:ln>
                <a:solidFill>
                  <a:srgbClr val="5F6269"/>
                </a:solidFill>
                <a:effectLst/>
                <a:uLnTx/>
                <a:uFillTx/>
                <a:latin typeface="Arial"/>
                <a:cs typeface="Arial"/>
              </a:rPr>
              <a:t>their</a:t>
            </a:r>
            <a:r>
              <a:rPr kumimoji="0" sz="900" b="0" i="1" u="none" strike="noStrike" kern="0" cap="none" spc="-30" normalizeH="0" baseline="0" noProof="0" dirty="0">
                <a:ln>
                  <a:noFill/>
                </a:ln>
                <a:solidFill>
                  <a:srgbClr val="5F6269"/>
                </a:solidFill>
                <a:effectLst/>
                <a:uLnTx/>
                <a:uFillTx/>
                <a:latin typeface="Arial"/>
                <a:cs typeface="Arial"/>
              </a:rPr>
              <a:t> </a:t>
            </a:r>
            <a:r>
              <a:rPr kumimoji="0" sz="900" b="0" i="1" u="none" strike="noStrike" kern="0" cap="none" spc="-10" normalizeH="0" baseline="0" noProof="0" dirty="0">
                <a:ln>
                  <a:noFill/>
                </a:ln>
                <a:solidFill>
                  <a:srgbClr val="5F6269"/>
                </a:solidFill>
                <a:effectLst/>
                <a:uLnTx/>
                <a:uFillTx/>
                <a:latin typeface="Arial"/>
                <a:cs typeface="Arial"/>
              </a:rPr>
              <a:t>content.</a:t>
            </a:r>
            <a:endParaRPr kumimoji="0" sz="900" b="0" i="0" u="none" strike="noStrike" kern="0" cap="none" spc="0" normalizeH="0" baseline="0" noProof="0" dirty="0">
              <a:ln>
                <a:noFill/>
              </a:ln>
              <a:solidFill>
                <a:sysClr val="windowText" lastClr="000000"/>
              </a:solidFill>
              <a:effectLst/>
              <a:uLnTx/>
              <a:uFillTx/>
              <a:latin typeface="Arial"/>
              <a:cs typeface="Arial"/>
            </a:endParaRPr>
          </a:p>
        </p:txBody>
      </p:sp>
      <p:graphicFrame>
        <p:nvGraphicFramePr>
          <p:cNvPr id="5" name="object 5"/>
          <p:cNvGraphicFramePr>
            <a:graphicFrameLocks noGrp="1"/>
          </p:cNvGraphicFramePr>
          <p:nvPr>
            <p:extLst>
              <p:ext uri="{D42A27DB-BD31-4B8C-83A1-F6EECF244321}">
                <p14:modId xmlns:p14="http://schemas.microsoft.com/office/powerpoint/2010/main" val="1237296057"/>
              </p:ext>
            </p:extLst>
          </p:nvPr>
        </p:nvGraphicFramePr>
        <p:xfrm>
          <a:off x="831532" y="1347342"/>
          <a:ext cx="10699794" cy="4626609"/>
        </p:xfrm>
        <a:graphic>
          <a:graphicData uri="http://schemas.openxmlformats.org/drawingml/2006/table">
            <a:tbl>
              <a:tblPr firstRow="1" bandRow="1">
                <a:tableStyleId>{2D5ABB26-0587-4C30-8999-92F81FD0307C}</a:tableStyleId>
              </a:tblPr>
              <a:tblGrid>
                <a:gridCol w="2129365">
                  <a:extLst>
                    <a:ext uri="{9D8B030D-6E8A-4147-A177-3AD203B41FA5}">
                      <a16:colId xmlns:a16="http://schemas.microsoft.com/office/drawing/2014/main" val="20000"/>
                    </a:ext>
                  </a:extLst>
                </a:gridCol>
                <a:gridCol w="2129365">
                  <a:extLst>
                    <a:ext uri="{9D8B030D-6E8A-4147-A177-3AD203B41FA5}">
                      <a16:colId xmlns:a16="http://schemas.microsoft.com/office/drawing/2014/main" val="20001"/>
                    </a:ext>
                  </a:extLst>
                </a:gridCol>
                <a:gridCol w="1974856">
                  <a:extLst>
                    <a:ext uri="{9D8B030D-6E8A-4147-A177-3AD203B41FA5}">
                      <a16:colId xmlns:a16="http://schemas.microsoft.com/office/drawing/2014/main" val="20002"/>
                    </a:ext>
                  </a:extLst>
                </a:gridCol>
                <a:gridCol w="2195932">
                  <a:extLst>
                    <a:ext uri="{9D8B030D-6E8A-4147-A177-3AD203B41FA5}">
                      <a16:colId xmlns:a16="http://schemas.microsoft.com/office/drawing/2014/main" val="20003"/>
                    </a:ext>
                  </a:extLst>
                </a:gridCol>
                <a:gridCol w="2270276">
                  <a:extLst>
                    <a:ext uri="{9D8B030D-6E8A-4147-A177-3AD203B41FA5}">
                      <a16:colId xmlns:a16="http://schemas.microsoft.com/office/drawing/2014/main" val="20004"/>
                    </a:ext>
                  </a:extLst>
                </a:gridCol>
              </a:tblGrid>
              <a:tr h="327660">
                <a:tc gridSpan="5">
                  <a:txBody>
                    <a:bodyPr/>
                    <a:lstStyle/>
                    <a:p>
                      <a:pPr marL="635" algn="ctr">
                        <a:lnSpc>
                          <a:spcPct val="100000"/>
                        </a:lnSpc>
                        <a:spcBef>
                          <a:spcPts val="409"/>
                        </a:spcBef>
                      </a:pPr>
                      <a:r>
                        <a:rPr sz="1400" b="1" dirty="0">
                          <a:solidFill>
                            <a:srgbClr val="FFFFFF"/>
                          </a:solidFill>
                          <a:latin typeface="Arial"/>
                          <a:cs typeface="Arial"/>
                        </a:rPr>
                        <a:t>Hearing</a:t>
                      </a:r>
                      <a:r>
                        <a:rPr sz="1400" b="1" spc="-40" dirty="0">
                          <a:solidFill>
                            <a:srgbClr val="FFFFFF"/>
                          </a:solidFill>
                          <a:latin typeface="Arial"/>
                          <a:cs typeface="Arial"/>
                        </a:rPr>
                        <a:t> </a:t>
                      </a:r>
                      <a:r>
                        <a:rPr sz="1400" b="1" spc="-10" dirty="0">
                          <a:solidFill>
                            <a:srgbClr val="FFFFFF"/>
                          </a:solidFill>
                          <a:latin typeface="Arial"/>
                          <a:cs typeface="Arial"/>
                        </a:rPr>
                        <a:t>services</a:t>
                      </a:r>
                      <a:endParaRPr sz="1400" dirty="0">
                        <a:latin typeface="Arial"/>
                        <a:cs typeface="Arial"/>
                      </a:endParaRPr>
                    </a:p>
                  </a:txBody>
                  <a:tcPr marL="0" marR="0" marT="52069"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327660">
                <a:tc>
                  <a:txBody>
                    <a:bodyPr/>
                    <a:lstStyle/>
                    <a:p>
                      <a:pPr marL="90170">
                        <a:lnSpc>
                          <a:spcPct val="100000"/>
                        </a:lnSpc>
                        <a:spcBef>
                          <a:spcPts val="409"/>
                        </a:spcBef>
                      </a:pPr>
                      <a:r>
                        <a:rPr sz="1400" b="1" dirty="0">
                          <a:solidFill>
                            <a:srgbClr val="202830"/>
                          </a:solidFill>
                          <a:latin typeface="Arial"/>
                          <a:cs typeface="Arial"/>
                        </a:rPr>
                        <a:t>Hearing</a:t>
                      </a:r>
                      <a:r>
                        <a:rPr sz="1400" b="1" spc="-55" dirty="0">
                          <a:solidFill>
                            <a:srgbClr val="202830"/>
                          </a:solidFill>
                          <a:latin typeface="Arial"/>
                          <a:cs typeface="Arial"/>
                        </a:rPr>
                        <a:t> </a:t>
                      </a:r>
                      <a:r>
                        <a:rPr sz="1400" b="1" spc="-20" dirty="0">
                          <a:solidFill>
                            <a:srgbClr val="202830"/>
                          </a:solidFill>
                          <a:latin typeface="Arial"/>
                          <a:cs typeface="Arial"/>
                        </a:rPr>
                        <a:t>exam</a:t>
                      </a:r>
                      <a:endParaRPr sz="1400" dirty="0">
                        <a:solidFill>
                          <a:srgbClr val="202830"/>
                        </a:solidFill>
                        <a:latin typeface="Arial"/>
                        <a:cs typeface="Arial"/>
                      </a:endParaRPr>
                    </a:p>
                  </a:txBody>
                  <a:tcPr marL="0" marR="0" marT="52069"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gridSpan="4">
                  <a:txBody>
                    <a:bodyPr/>
                    <a:lstStyle/>
                    <a:p>
                      <a:pPr marL="90170">
                        <a:lnSpc>
                          <a:spcPct val="100000"/>
                        </a:lnSpc>
                        <a:spcBef>
                          <a:spcPts val="375"/>
                        </a:spcBef>
                      </a:pPr>
                      <a:r>
                        <a:rPr sz="1400" dirty="0">
                          <a:solidFill>
                            <a:srgbClr val="202830"/>
                          </a:solidFill>
                          <a:latin typeface="Arial"/>
                          <a:cs typeface="Arial"/>
                        </a:rPr>
                        <a:t>One</a:t>
                      </a:r>
                      <a:r>
                        <a:rPr sz="1400" spc="-35" dirty="0">
                          <a:solidFill>
                            <a:srgbClr val="202830"/>
                          </a:solidFill>
                          <a:latin typeface="Arial"/>
                          <a:cs typeface="Arial"/>
                        </a:rPr>
                        <a:t> </a:t>
                      </a:r>
                      <a:r>
                        <a:rPr sz="1400" dirty="0">
                          <a:solidFill>
                            <a:srgbClr val="202830"/>
                          </a:solidFill>
                          <a:latin typeface="Arial"/>
                          <a:cs typeface="Arial"/>
                        </a:rPr>
                        <a:t>exam</a:t>
                      </a:r>
                      <a:r>
                        <a:rPr sz="1400" spc="-20" dirty="0">
                          <a:solidFill>
                            <a:srgbClr val="202830"/>
                          </a:solidFill>
                          <a:latin typeface="Arial"/>
                          <a:cs typeface="Arial"/>
                        </a:rPr>
                        <a:t> </a:t>
                      </a:r>
                      <a:r>
                        <a:rPr sz="1400" dirty="0">
                          <a:solidFill>
                            <a:srgbClr val="202830"/>
                          </a:solidFill>
                          <a:latin typeface="Arial"/>
                          <a:cs typeface="Arial"/>
                        </a:rPr>
                        <a:t>every</a:t>
                      </a:r>
                      <a:r>
                        <a:rPr sz="1400" spc="-30" dirty="0">
                          <a:solidFill>
                            <a:srgbClr val="202830"/>
                          </a:solidFill>
                          <a:latin typeface="Arial"/>
                          <a:cs typeface="Arial"/>
                        </a:rPr>
                        <a:t> </a:t>
                      </a:r>
                      <a:r>
                        <a:rPr sz="1400" dirty="0">
                          <a:solidFill>
                            <a:srgbClr val="202830"/>
                          </a:solidFill>
                          <a:latin typeface="Arial"/>
                          <a:cs typeface="Arial"/>
                        </a:rPr>
                        <a:t>12</a:t>
                      </a:r>
                      <a:r>
                        <a:rPr sz="1400" spc="-20" dirty="0">
                          <a:solidFill>
                            <a:srgbClr val="202830"/>
                          </a:solidFill>
                          <a:latin typeface="Arial"/>
                          <a:cs typeface="Arial"/>
                        </a:rPr>
                        <a:t> </a:t>
                      </a:r>
                      <a:r>
                        <a:rPr sz="1400" spc="-10" dirty="0">
                          <a:solidFill>
                            <a:srgbClr val="202830"/>
                          </a:solidFill>
                          <a:latin typeface="Arial"/>
                          <a:cs typeface="Arial"/>
                        </a:rPr>
                        <a:t>months</a:t>
                      </a:r>
                      <a:endParaRPr sz="1400" dirty="0">
                        <a:solidFill>
                          <a:srgbClr val="202830"/>
                        </a:solidFill>
                        <a:latin typeface="Arial"/>
                        <a:cs typeface="Arial"/>
                      </a:endParaRPr>
                    </a:p>
                  </a:txBody>
                  <a:tcPr marL="0" marR="0" marT="4762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1"/>
                  </a:ext>
                </a:extLst>
              </a:tr>
              <a:tr h="328295">
                <a:tc>
                  <a:txBody>
                    <a:bodyPr/>
                    <a:lstStyle/>
                    <a:p>
                      <a:pPr marL="90170">
                        <a:lnSpc>
                          <a:spcPct val="100000"/>
                        </a:lnSpc>
                        <a:spcBef>
                          <a:spcPts val="409"/>
                        </a:spcBef>
                      </a:pPr>
                      <a:r>
                        <a:rPr sz="1400" b="1" spc="-10" dirty="0">
                          <a:solidFill>
                            <a:srgbClr val="202830"/>
                          </a:solidFill>
                          <a:latin typeface="Arial"/>
                          <a:cs typeface="Arial"/>
                        </a:rPr>
                        <a:t>Frequency</a:t>
                      </a:r>
                      <a:endParaRPr sz="1400" dirty="0">
                        <a:solidFill>
                          <a:srgbClr val="202830"/>
                        </a:solidFill>
                        <a:latin typeface="Arial"/>
                        <a:cs typeface="Arial"/>
                      </a:endParaRPr>
                    </a:p>
                  </a:txBody>
                  <a:tcPr marL="0" marR="0" marT="52069"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gridSpan="4">
                  <a:txBody>
                    <a:bodyPr/>
                    <a:lstStyle/>
                    <a:p>
                      <a:pPr marL="90170">
                        <a:lnSpc>
                          <a:spcPct val="100000"/>
                        </a:lnSpc>
                        <a:spcBef>
                          <a:spcPts val="375"/>
                        </a:spcBef>
                      </a:pPr>
                      <a:r>
                        <a:rPr sz="1400" dirty="0">
                          <a:solidFill>
                            <a:srgbClr val="202830"/>
                          </a:solidFill>
                          <a:latin typeface="Arial"/>
                          <a:cs typeface="Arial"/>
                        </a:rPr>
                        <a:t>One</a:t>
                      </a:r>
                      <a:r>
                        <a:rPr sz="1400" spc="-35" dirty="0">
                          <a:solidFill>
                            <a:srgbClr val="202830"/>
                          </a:solidFill>
                          <a:latin typeface="Arial"/>
                          <a:cs typeface="Arial"/>
                        </a:rPr>
                        <a:t> </a:t>
                      </a:r>
                      <a:r>
                        <a:rPr sz="1400" dirty="0">
                          <a:solidFill>
                            <a:srgbClr val="202830"/>
                          </a:solidFill>
                          <a:latin typeface="Arial"/>
                          <a:cs typeface="Arial"/>
                        </a:rPr>
                        <a:t>hearing</a:t>
                      </a:r>
                      <a:r>
                        <a:rPr sz="1400" spc="-45" dirty="0">
                          <a:solidFill>
                            <a:srgbClr val="202830"/>
                          </a:solidFill>
                          <a:latin typeface="Arial"/>
                          <a:cs typeface="Arial"/>
                        </a:rPr>
                        <a:t> </a:t>
                      </a:r>
                      <a:r>
                        <a:rPr sz="1400" dirty="0">
                          <a:solidFill>
                            <a:srgbClr val="202830"/>
                          </a:solidFill>
                          <a:latin typeface="Arial"/>
                          <a:cs typeface="Arial"/>
                        </a:rPr>
                        <a:t>aid</a:t>
                      </a:r>
                      <a:r>
                        <a:rPr sz="1400" spc="-30" dirty="0">
                          <a:solidFill>
                            <a:srgbClr val="202830"/>
                          </a:solidFill>
                          <a:latin typeface="Arial"/>
                          <a:cs typeface="Arial"/>
                        </a:rPr>
                        <a:t> </a:t>
                      </a:r>
                      <a:r>
                        <a:rPr sz="1400" dirty="0">
                          <a:solidFill>
                            <a:srgbClr val="202830"/>
                          </a:solidFill>
                          <a:latin typeface="Arial"/>
                          <a:cs typeface="Arial"/>
                        </a:rPr>
                        <a:t>per</a:t>
                      </a:r>
                      <a:r>
                        <a:rPr sz="1400" spc="-30" dirty="0">
                          <a:solidFill>
                            <a:srgbClr val="202830"/>
                          </a:solidFill>
                          <a:latin typeface="Arial"/>
                          <a:cs typeface="Arial"/>
                        </a:rPr>
                        <a:t> </a:t>
                      </a:r>
                      <a:r>
                        <a:rPr sz="1400" dirty="0">
                          <a:solidFill>
                            <a:srgbClr val="202830"/>
                          </a:solidFill>
                          <a:latin typeface="Arial"/>
                          <a:cs typeface="Arial"/>
                        </a:rPr>
                        <a:t>ear</a:t>
                      </a:r>
                      <a:r>
                        <a:rPr sz="1400" spc="-30" dirty="0">
                          <a:solidFill>
                            <a:srgbClr val="202830"/>
                          </a:solidFill>
                          <a:latin typeface="Arial"/>
                          <a:cs typeface="Arial"/>
                        </a:rPr>
                        <a:t> </a:t>
                      </a:r>
                      <a:r>
                        <a:rPr sz="1400" dirty="0">
                          <a:solidFill>
                            <a:srgbClr val="202830"/>
                          </a:solidFill>
                          <a:latin typeface="Arial"/>
                          <a:cs typeface="Arial"/>
                        </a:rPr>
                        <a:t>every</a:t>
                      </a:r>
                      <a:r>
                        <a:rPr sz="1400" spc="-15" dirty="0">
                          <a:solidFill>
                            <a:srgbClr val="202830"/>
                          </a:solidFill>
                          <a:latin typeface="Arial"/>
                          <a:cs typeface="Arial"/>
                        </a:rPr>
                        <a:t> </a:t>
                      </a:r>
                      <a:r>
                        <a:rPr sz="1400" dirty="0">
                          <a:solidFill>
                            <a:srgbClr val="202830"/>
                          </a:solidFill>
                          <a:latin typeface="Arial"/>
                          <a:cs typeface="Arial"/>
                        </a:rPr>
                        <a:t>12</a:t>
                      </a:r>
                      <a:r>
                        <a:rPr sz="1400" spc="-20" dirty="0">
                          <a:solidFill>
                            <a:srgbClr val="202830"/>
                          </a:solidFill>
                          <a:latin typeface="Arial"/>
                          <a:cs typeface="Arial"/>
                        </a:rPr>
                        <a:t> </a:t>
                      </a:r>
                      <a:r>
                        <a:rPr sz="1400" spc="-10" dirty="0">
                          <a:solidFill>
                            <a:srgbClr val="202830"/>
                          </a:solidFill>
                          <a:latin typeface="Arial"/>
                          <a:cs typeface="Arial"/>
                        </a:rPr>
                        <a:t>months</a:t>
                      </a:r>
                      <a:endParaRPr sz="1400" dirty="0">
                        <a:solidFill>
                          <a:srgbClr val="202830"/>
                        </a:solidFill>
                        <a:latin typeface="Arial"/>
                        <a:cs typeface="Arial"/>
                      </a:endParaRPr>
                    </a:p>
                  </a:txBody>
                  <a:tcPr marL="0" marR="0" marT="4762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2"/>
                  </a:ext>
                </a:extLst>
              </a:tr>
              <a:tr h="327660">
                <a:tc>
                  <a:txBody>
                    <a:bodyPr/>
                    <a:lstStyle/>
                    <a:p>
                      <a:pPr marL="90170">
                        <a:lnSpc>
                          <a:spcPct val="100000"/>
                        </a:lnSpc>
                        <a:spcBef>
                          <a:spcPts val="409"/>
                        </a:spcBef>
                      </a:pPr>
                      <a:r>
                        <a:rPr sz="1400" b="1" spc="-10" dirty="0">
                          <a:solidFill>
                            <a:srgbClr val="202830"/>
                          </a:solidFill>
                          <a:latin typeface="Arial"/>
                          <a:cs typeface="Arial"/>
                        </a:rPr>
                        <a:t>Network</a:t>
                      </a:r>
                      <a:endParaRPr sz="1400" dirty="0">
                        <a:solidFill>
                          <a:srgbClr val="202830"/>
                        </a:solidFill>
                        <a:latin typeface="Arial"/>
                        <a:cs typeface="Arial"/>
                      </a:endParaRPr>
                    </a:p>
                  </a:txBody>
                  <a:tcPr marL="0" marR="0" marT="52069"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gridSpan="4">
                  <a:txBody>
                    <a:bodyPr/>
                    <a:lstStyle/>
                    <a:p>
                      <a:pPr marL="90170">
                        <a:lnSpc>
                          <a:spcPct val="100000"/>
                        </a:lnSpc>
                        <a:spcBef>
                          <a:spcPts val="375"/>
                        </a:spcBef>
                      </a:pPr>
                      <a:r>
                        <a:rPr sz="1400" spc="-10" dirty="0">
                          <a:solidFill>
                            <a:srgbClr val="202830"/>
                          </a:solidFill>
                          <a:latin typeface="Arial"/>
                          <a:cs typeface="Arial"/>
                        </a:rPr>
                        <a:t>TruHearing</a:t>
                      </a:r>
                      <a:r>
                        <a:rPr sz="1350" spc="-15" baseline="24691" dirty="0">
                          <a:solidFill>
                            <a:srgbClr val="202830"/>
                          </a:solidFill>
                          <a:latin typeface="Arial"/>
                          <a:cs typeface="Arial"/>
                        </a:rPr>
                        <a:t>®</a:t>
                      </a:r>
                      <a:endParaRPr sz="1350" baseline="24691" dirty="0">
                        <a:solidFill>
                          <a:srgbClr val="202830"/>
                        </a:solidFill>
                        <a:latin typeface="Arial"/>
                        <a:cs typeface="Arial"/>
                      </a:endParaRPr>
                    </a:p>
                  </a:txBody>
                  <a:tcPr marL="0" marR="0" marT="4762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3"/>
                  </a:ext>
                </a:extLst>
              </a:tr>
              <a:tr h="318135">
                <a:tc gridSpan="5">
                  <a:txBody>
                    <a:bodyPr/>
                    <a:lstStyle/>
                    <a:p>
                      <a:pPr marL="1270" algn="ctr">
                        <a:lnSpc>
                          <a:spcPct val="100000"/>
                        </a:lnSpc>
                        <a:spcBef>
                          <a:spcPts val="375"/>
                        </a:spcBef>
                      </a:pPr>
                      <a:r>
                        <a:rPr sz="1400" b="1" dirty="0">
                          <a:solidFill>
                            <a:srgbClr val="FFFFFF"/>
                          </a:solidFill>
                          <a:latin typeface="Arial"/>
                          <a:cs typeface="Arial"/>
                        </a:rPr>
                        <a:t>Hearing</a:t>
                      </a:r>
                      <a:r>
                        <a:rPr sz="1400" b="1" spc="-65" dirty="0">
                          <a:solidFill>
                            <a:srgbClr val="FFFFFF"/>
                          </a:solidFill>
                          <a:latin typeface="Arial"/>
                          <a:cs typeface="Arial"/>
                        </a:rPr>
                        <a:t> </a:t>
                      </a:r>
                      <a:r>
                        <a:rPr sz="1400" b="1" spc="-20" dirty="0">
                          <a:solidFill>
                            <a:srgbClr val="FFFFFF"/>
                          </a:solidFill>
                          <a:latin typeface="Arial"/>
                          <a:cs typeface="Arial"/>
                        </a:rPr>
                        <a:t>aids</a:t>
                      </a:r>
                      <a:endParaRPr sz="1400" dirty="0">
                        <a:latin typeface="Arial"/>
                        <a:cs typeface="Arial"/>
                      </a:endParaRPr>
                    </a:p>
                  </a:txBody>
                  <a:tcPr marL="0" marR="0" marT="4762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4"/>
                  </a:ext>
                </a:extLst>
              </a:tr>
              <a:tr h="325755">
                <a:tc>
                  <a:txBody>
                    <a:bodyPr/>
                    <a:lstStyle/>
                    <a:p>
                      <a:pPr>
                        <a:lnSpc>
                          <a:spcPct val="100000"/>
                        </a:lnSpc>
                      </a:pPr>
                      <a:endParaRPr sz="1200" dirty="0">
                        <a:latin typeface="Times New Roman"/>
                        <a:cs typeface="Times New Roman"/>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alpha val="50979"/>
                      </a:srgbClr>
                    </a:solidFill>
                  </a:tcPr>
                </a:tc>
                <a:tc>
                  <a:txBody>
                    <a:bodyPr/>
                    <a:lstStyle/>
                    <a:p>
                      <a:pPr algn="ctr">
                        <a:lnSpc>
                          <a:spcPct val="100000"/>
                        </a:lnSpc>
                        <a:spcBef>
                          <a:spcPts val="405"/>
                        </a:spcBef>
                      </a:pPr>
                      <a:r>
                        <a:rPr sz="1400" b="1" spc="-10" dirty="0">
                          <a:latin typeface="Arial"/>
                          <a:cs typeface="Arial"/>
                        </a:rPr>
                        <a:t>Basic</a:t>
                      </a:r>
                      <a:endParaRPr sz="1400" dirty="0">
                        <a:latin typeface="Arial"/>
                        <a:cs typeface="Arial"/>
                      </a:endParaRPr>
                    </a:p>
                  </a:txBody>
                  <a:tcPr marL="0" marR="0" marT="514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alpha val="50979"/>
                      </a:srgbClr>
                    </a:solidFill>
                  </a:tcPr>
                </a:tc>
                <a:tc>
                  <a:txBody>
                    <a:bodyPr/>
                    <a:lstStyle/>
                    <a:p>
                      <a:pPr marL="1270" algn="ctr">
                        <a:lnSpc>
                          <a:spcPct val="100000"/>
                        </a:lnSpc>
                        <a:spcBef>
                          <a:spcPts val="405"/>
                        </a:spcBef>
                      </a:pPr>
                      <a:r>
                        <a:rPr sz="1400" b="1" spc="-10" dirty="0">
                          <a:latin typeface="Arial"/>
                          <a:cs typeface="Arial"/>
                        </a:rPr>
                        <a:t>Standard</a:t>
                      </a:r>
                      <a:endParaRPr sz="1400" dirty="0">
                        <a:latin typeface="Arial"/>
                        <a:cs typeface="Arial"/>
                      </a:endParaRPr>
                    </a:p>
                  </a:txBody>
                  <a:tcPr marL="0" marR="0" marT="514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alpha val="50979"/>
                      </a:srgbClr>
                    </a:solidFill>
                  </a:tcPr>
                </a:tc>
                <a:tc>
                  <a:txBody>
                    <a:bodyPr/>
                    <a:lstStyle/>
                    <a:p>
                      <a:pPr marL="2540" algn="ctr">
                        <a:lnSpc>
                          <a:spcPct val="100000"/>
                        </a:lnSpc>
                        <a:spcBef>
                          <a:spcPts val="405"/>
                        </a:spcBef>
                      </a:pPr>
                      <a:r>
                        <a:rPr sz="1400" b="1" spc="-10" dirty="0">
                          <a:latin typeface="Arial"/>
                          <a:cs typeface="Arial"/>
                        </a:rPr>
                        <a:t>Advanced</a:t>
                      </a:r>
                      <a:endParaRPr sz="1400" dirty="0">
                        <a:latin typeface="Arial"/>
                        <a:cs typeface="Arial"/>
                      </a:endParaRPr>
                    </a:p>
                  </a:txBody>
                  <a:tcPr marL="0" marR="0" marT="514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alpha val="50979"/>
                      </a:srgbClr>
                    </a:solidFill>
                  </a:tcPr>
                </a:tc>
                <a:tc>
                  <a:txBody>
                    <a:bodyPr/>
                    <a:lstStyle/>
                    <a:p>
                      <a:pPr marL="1905" algn="ctr">
                        <a:lnSpc>
                          <a:spcPct val="100000"/>
                        </a:lnSpc>
                        <a:spcBef>
                          <a:spcPts val="405"/>
                        </a:spcBef>
                      </a:pPr>
                      <a:r>
                        <a:rPr sz="1400" b="1" spc="-10" dirty="0">
                          <a:latin typeface="Arial"/>
                          <a:cs typeface="Arial"/>
                        </a:rPr>
                        <a:t>Premium</a:t>
                      </a:r>
                      <a:endParaRPr sz="1400" dirty="0">
                        <a:latin typeface="Arial"/>
                        <a:cs typeface="Arial"/>
                      </a:endParaRPr>
                    </a:p>
                  </a:txBody>
                  <a:tcPr marL="0" marR="0" marT="514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1D81C4">
                        <a:alpha val="50979"/>
                      </a:srgbClr>
                    </a:solidFill>
                  </a:tcPr>
                </a:tc>
                <a:extLst>
                  <a:ext uri="{0D108BD9-81ED-4DB2-BD59-A6C34878D82A}">
                    <a16:rowId xmlns:a16="http://schemas.microsoft.com/office/drawing/2014/main" val="10005"/>
                  </a:ext>
                </a:extLst>
              </a:tr>
              <a:tr h="325755">
                <a:tc>
                  <a:txBody>
                    <a:bodyPr/>
                    <a:lstStyle/>
                    <a:p>
                      <a:pPr marL="88265">
                        <a:lnSpc>
                          <a:spcPct val="100000"/>
                        </a:lnSpc>
                        <a:spcBef>
                          <a:spcPts val="405"/>
                        </a:spcBef>
                      </a:pPr>
                      <a:r>
                        <a:rPr sz="1400" b="1" spc="-30" dirty="0">
                          <a:solidFill>
                            <a:srgbClr val="202830"/>
                          </a:solidFill>
                          <a:latin typeface="Arial"/>
                          <a:cs typeface="Arial"/>
                        </a:rPr>
                        <a:t>You</a:t>
                      </a:r>
                      <a:r>
                        <a:rPr sz="1400" b="1" spc="-50" dirty="0">
                          <a:solidFill>
                            <a:srgbClr val="202830"/>
                          </a:solidFill>
                          <a:latin typeface="Arial"/>
                          <a:cs typeface="Arial"/>
                        </a:rPr>
                        <a:t> </a:t>
                      </a:r>
                      <a:r>
                        <a:rPr sz="1400" b="1" spc="-25" dirty="0">
                          <a:solidFill>
                            <a:srgbClr val="202830"/>
                          </a:solidFill>
                          <a:latin typeface="Arial"/>
                          <a:cs typeface="Arial"/>
                        </a:rPr>
                        <a:t>pay</a:t>
                      </a:r>
                      <a:endParaRPr sz="1400" dirty="0">
                        <a:solidFill>
                          <a:srgbClr val="202830"/>
                        </a:solidFill>
                        <a:latin typeface="Arial"/>
                        <a:cs typeface="Arial"/>
                      </a:endParaRPr>
                    </a:p>
                  </a:txBody>
                  <a:tcPr marL="0" marR="0" marT="5143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gn="ctr">
                        <a:lnSpc>
                          <a:spcPct val="100000"/>
                        </a:lnSpc>
                        <a:spcBef>
                          <a:spcPts val="535"/>
                        </a:spcBef>
                      </a:pPr>
                      <a:r>
                        <a:rPr sz="1200" b="0" i="0" dirty="0">
                          <a:solidFill>
                            <a:srgbClr val="202830"/>
                          </a:solidFill>
                          <a:latin typeface="Arial" panose="020B0604020202020204" pitchFamily="34" charset="0"/>
                          <a:cs typeface="Arial" panose="020B0604020202020204" pitchFamily="34" charset="0"/>
                        </a:rPr>
                        <a:t>$495</a:t>
                      </a:r>
                      <a:r>
                        <a:rPr sz="1200" b="0" i="0" spc="-3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per</a:t>
                      </a:r>
                      <a:r>
                        <a:rPr sz="1200" b="0" i="0" spc="-15" dirty="0">
                          <a:solidFill>
                            <a:srgbClr val="202830"/>
                          </a:solidFill>
                          <a:latin typeface="Arial" panose="020B0604020202020204" pitchFamily="34" charset="0"/>
                          <a:cs typeface="Arial" panose="020B0604020202020204" pitchFamily="34" charset="0"/>
                        </a:rPr>
                        <a:t> </a:t>
                      </a:r>
                      <a:r>
                        <a:rPr sz="1200" b="0" i="0" spc="-25" dirty="0">
                          <a:solidFill>
                            <a:srgbClr val="202830"/>
                          </a:solidFill>
                          <a:latin typeface="Arial" panose="020B0604020202020204" pitchFamily="34" charset="0"/>
                          <a:cs typeface="Arial" panose="020B0604020202020204" pitchFamily="34" charset="0"/>
                        </a:rPr>
                        <a:t>ear</a:t>
                      </a:r>
                      <a:endParaRPr sz="1200" b="0" i="0" dirty="0">
                        <a:solidFill>
                          <a:srgbClr val="202830"/>
                        </a:solidFill>
                        <a:latin typeface="Arial" panose="020B0604020202020204" pitchFamily="34" charset="0"/>
                        <a:cs typeface="Arial" panose="020B0604020202020204" pitchFamily="34" charset="0"/>
                      </a:endParaRPr>
                    </a:p>
                  </a:txBody>
                  <a:tcPr marL="0" marR="0" marT="6794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marL="1270" algn="ctr">
                        <a:lnSpc>
                          <a:spcPct val="100000"/>
                        </a:lnSpc>
                        <a:spcBef>
                          <a:spcPts val="535"/>
                        </a:spcBef>
                      </a:pPr>
                      <a:r>
                        <a:rPr sz="1200" b="0" i="0" dirty="0">
                          <a:solidFill>
                            <a:srgbClr val="202830"/>
                          </a:solidFill>
                          <a:latin typeface="Arial" panose="020B0604020202020204" pitchFamily="34" charset="0"/>
                          <a:cs typeface="Arial" panose="020B0604020202020204" pitchFamily="34" charset="0"/>
                        </a:rPr>
                        <a:t>$895</a:t>
                      </a:r>
                      <a:r>
                        <a:rPr sz="1200" b="0" i="0" spc="-2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per</a:t>
                      </a:r>
                      <a:r>
                        <a:rPr sz="1200" b="0" i="0" spc="-5" dirty="0">
                          <a:solidFill>
                            <a:srgbClr val="202830"/>
                          </a:solidFill>
                          <a:latin typeface="Arial" panose="020B0604020202020204" pitchFamily="34" charset="0"/>
                          <a:cs typeface="Arial" panose="020B0604020202020204" pitchFamily="34" charset="0"/>
                        </a:rPr>
                        <a:t> </a:t>
                      </a:r>
                      <a:r>
                        <a:rPr sz="1200" b="0" i="0" spc="-25" dirty="0">
                          <a:solidFill>
                            <a:srgbClr val="202830"/>
                          </a:solidFill>
                          <a:latin typeface="Arial" panose="020B0604020202020204" pitchFamily="34" charset="0"/>
                          <a:cs typeface="Arial" panose="020B0604020202020204" pitchFamily="34" charset="0"/>
                        </a:rPr>
                        <a:t>ear</a:t>
                      </a:r>
                      <a:endParaRPr sz="1200" b="0" i="0" dirty="0">
                        <a:solidFill>
                          <a:srgbClr val="202830"/>
                        </a:solidFill>
                        <a:latin typeface="Arial" panose="020B0604020202020204" pitchFamily="34" charset="0"/>
                        <a:cs typeface="Arial" panose="020B0604020202020204" pitchFamily="34" charset="0"/>
                      </a:endParaRPr>
                    </a:p>
                  </a:txBody>
                  <a:tcPr marL="0" marR="0" marT="6794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marL="635" algn="ctr">
                        <a:lnSpc>
                          <a:spcPct val="100000"/>
                        </a:lnSpc>
                        <a:spcBef>
                          <a:spcPts val="535"/>
                        </a:spcBef>
                      </a:pPr>
                      <a:r>
                        <a:rPr sz="1200" b="0" i="0" dirty="0">
                          <a:solidFill>
                            <a:srgbClr val="202830"/>
                          </a:solidFill>
                          <a:latin typeface="Arial" panose="020B0604020202020204" pitchFamily="34" charset="0"/>
                          <a:cs typeface="Arial" panose="020B0604020202020204" pitchFamily="34" charset="0"/>
                        </a:rPr>
                        <a:t>$1,295</a:t>
                      </a:r>
                      <a:r>
                        <a:rPr sz="1200" b="0" i="0" spc="-5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per</a:t>
                      </a:r>
                      <a:r>
                        <a:rPr sz="1200" b="0" i="0" spc="-15" dirty="0">
                          <a:solidFill>
                            <a:srgbClr val="202830"/>
                          </a:solidFill>
                          <a:latin typeface="Arial" panose="020B0604020202020204" pitchFamily="34" charset="0"/>
                          <a:cs typeface="Arial" panose="020B0604020202020204" pitchFamily="34" charset="0"/>
                        </a:rPr>
                        <a:t> </a:t>
                      </a:r>
                      <a:r>
                        <a:rPr sz="1200" b="0" i="0" spc="-25" dirty="0">
                          <a:solidFill>
                            <a:srgbClr val="202830"/>
                          </a:solidFill>
                          <a:latin typeface="Arial" panose="020B0604020202020204" pitchFamily="34" charset="0"/>
                          <a:cs typeface="Arial" panose="020B0604020202020204" pitchFamily="34" charset="0"/>
                        </a:rPr>
                        <a:t>ear</a:t>
                      </a:r>
                      <a:endParaRPr sz="1200" b="0" i="0" dirty="0">
                        <a:solidFill>
                          <a:srgbClr val="202830"/>
                        </a:solidFill>
                        <a:latin typeface="Arial" panose="020B0604020202020204" pitchFamily="34" charset="0"/>
                        <a:cs typeface="Arial" panose="020B0604020202020204" pitchFamily="34" charset="0"/>
                      </a:endParaRPr>
                    </a:p>
                  </a:txBody>
                  <a:tcPr marL="0" marR="0" marT="6794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marL="1270" algn="ctr">
                        <a:lnSpc>
                          <a:spcPct val="100000"/>
                        </a:lnSpc>
                        <a:spcBef>
                          <a:spcPts val="535"/>
                        </a:spcBef>
                      </a:pPr>
                      <a:r>
                        <a:rPr sz="1200" b="0" i="0" dirty="0">
                          <a:solidFill>
                            <a:srgbClr val="202830"/>
                          </a:solidFill>
                          <a:latin typeface="Arial" panose="020B0604020202020204" pitchFamily="34" charset="0"/>
                          <a:cs typeface="Arial" panose="020B0604020202020204" pitchFamily="34" charset="0"/>
                        </a:rPr>
                        <a:t>$1,695</a:t>
                      </a:r>
                      <a:r>
                        <a:rPr sz="1200" b="0" i="0" spc="-5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per</a:t>
                      </a:r>
                      <a:r>
                        <a:rPr sz="1200" b="0" i="0" spc="-15" dirty="0">
                          <a:solidFill>
                            <a:srgbClr val="202830"/>
                          </a:solidFill>
                          <a:latin typeface="Arial" panose="020B0604020202020204" pitchFamily="34" charset="0"/>
                          <a:cs typeface="Arial" panose="020B0604020202020204" pitchFamily="34" charset="0"/>
                        </a:rPr>
                        <a:t> </a:t>
                      </a:r>
                      <a:r>
                        <a:rPr sz="1200" b="0" i="0" spc="-25" dirty="0">
                          <a:solidFill>
                            <a:srgbClr val="202830"/>
                          </a:solidFill>
                          <a:latin typeface="Arial" panose="020B0604020202020204" pitchFamily="34" charset="0"/>
                          <a:cs typeface="Arial" panose="020B0604020202020204" pitchFamily="34" charset="0"/>
                        </a:rPr>
                        <a:t>ear</a:t>
                      </a:r>
                      <a:endParaRPr sz="1200" b="0" i="0" dirty="0">
                        <a:solidFill>
                          <a:srgbClr val="202830"/>
                        </a:solidFill>
                        <a:latin typeface="Arial" panose="020B0604020202020204" pitchFamily="34" charset="0"/>
                        <a:cs typeface="Arial" panose="020B0604020202020204" pitchFamily="34" charset="0"/>
                      </a:endParaRPr>
                    </a:p>
                  </a:txBody>
                  <a:tcPr marL="0" marR="0" marT="6794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6"/>
                  </a:ext>
                </a:extLst>
              </a:tr>
              <a:tr h="924688">
                <a:tc>
                  <a:txBody>
                    <a:bodyPr/>
                    <a:lstStyle/>
                    <a:p>
                      <a:pPr>
                        <a:lnSpc>
                          <a:spcPct val="100000"/>
                        </a:lnSpc>
                        <a:spcBef>
                          <a:spcPts val="675"/>
                        </a:spcBef>
                      </a:pPr>
                      <a:endParaRPr sz="1400" dirty="0">
                        <a:solidFill>
                          <a:srgbClr val="202830"/>
                        </a:solidFill>
                        <a:latin typeface="Times New Roman"/>
                        <a:cs typeface="Times New Roman"/>
                      </a:endParaRPr>
                    </a:p>
                    <a:p>
                      <a:pPr marL="88265" marR="502284">
                        <a:lnSpc>
                          <a:spcPct val="100000"/>
                        </a:lnSpc>
                        <a:spcBef>
                          <a:spcPts val="5"/>
                        </a:spcBef>
                      </a:pPr>
                      <a:r>
                        <a:rPr sz="1400" b="1" dirty="0">
                          <a:solidFill>
                            <a:srgbClr val="202830"/>
                          </a:solidFill>
                          <a:latin typeface="Arial"/>
                          <a:cs typeface="Arial"/>
                        </a:rPr>
                        <a:t>Preferred</a:t>
                      </a:r>
                      <a:r>
                        <a:rPr sz="1400" b="1" spc="-85" dirty="0">
                          <a:solidFill>
                            <a:srgbClr val="202830"/>
                          </a:solidFill>
                          <a:latin typeface="Arial"/>
                          <a:cs typeface="Arial"/>
                        </a:rPr>
                        <a:t> </a:t>
                      </a:r>
                      <a:r>
                        <a:rPr sz="1400" b="1" spc="-10" dirty="0">
                          <a:solidFill>
                            <a:srgbClr val="202830"/>
                          </a:solidFill>
                          <a:latin typeface="Arial"/>
                          <a:cs typeface="Arial"/>
                        </a:rPr>
                        <a:t>listening environment</a:t>
                      </a:r>
                      <a:endParaRPr sz="1400" dirty="0">
                        <a:solidFill>
                          <a:srgbClr val="202830"/>
                        </a:solidFill>
                        <a:latin typeface="Arial"/>
                        <a:cs typeface="Arial"/>
                      </a:endParaRPr>
                    </a:p>
                  </a:txBody>
                  <a:tcPr marL="0" marR="0" marT="8572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spcBef>
                          <a:spcPts val="434"/>
                        </a:spcBef>
                      </a:pPr>
                      <a:endParaRPr sz="1200" b="0" i="0" dirty="0">
                        <a:solidFill>
                          <a:srgbClr val="202830"/>
                        </a:solidFill>
                        <a:latin typeface="Arial" panose="020B0604020202020204" pitchFamily="34" charset="0"/>
                        <a:cs typeface="Arial" panose="020B0604020202020204" pitchFamily="34" charset="0"/>
                      </a:endParaRPr>
                    </a:p>
                    <a:p>
                      <a:pPr marL="88900" marR="315595">
                        <a:lnSpc>
                          <a:spcPct val="100000"/>
                        </a:lnSpc>
                      </a:pPr>
                      <a:r>
                        <a:rPr sz="1200" b="0" i="0" dirty="0">
                          <a:solidFill>
                            <a:srgbClr val="202830"/>
                          </a:solidFill>
                          <a:latin typeface="Arial" panose="020B0604020202020204" pitchFamily="34" charset="0"/>
                          <a:cs typeface="Arial" panose="020B0604020202020204" pitchFamily="34" charset="0"/>
                        </a:rPr>
                        <a:t>Best</a:t>
                      </a:r>
                      <a:r>
                        <a:rPr sz="1200" b="0" i="0" spc="-2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for</a:t>
                      </a:r>
                      <a:r>
                        <a:rPr sz="1200" b="0" i="0" spc="-2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quiet</a:t>
                      </a:r>
                      <a:r>
                        <a:rPr sz="1200" b="0" i="0" spc="-1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or</a:t>
                      </a:r>
                      <a:r>
                        <a:rPr sz="1200" b="0" i="0" spc="-20" dirty="0">
                          <a:solidFill>
                            <a:srgbClr val="202830"/>
                          </a:solidFill>
                          <a:latin typeface="Arial" panose="020B0604020202020204" pitchFamily="34" charset="0"/>
                          <a:cs typeface="Arial" panose="020B0604020202020204" pitchFamily="34" charset="0"/>
                        </a:rPr>
                        <a:t> mild </a:t>
                      </a:r>
                      <a:r>
                        <a:rPr sz="1200" b="0" i="0" dirty="0">
                          <a:solidFill>
                            <a:srgbClr val="202830"/>
                          </a:solidFill>
                          <a:latin typeface="Arial" panose="020B0604020202020204" pitchFamily="34" charset="0"/>
                          <a:cs typeface="Arial" panose="020B0604020202020204" pitchFamily="34" charset="0"/>
                        </a:rPr>
                        <a:t>environments,</a:t>
                      </a:r>
                      <a:r>
                        <a:rPr sz="1200" b="0" i="0" spc="-6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such</a:t>
                      </a:r>
                      <a:r>
                        <a:rPr sz="1200" b="0" i="0" spc="-40" dirty="0">
                          <a:solidFill>
                            <a:srgbClr val="202830"/>
                          </a:solidFill>
                          <a:latin typeface="Arial" panose="020B0604020202020204" pitchFamily="34" charset="0"/>
                          <a:cs typeface="Arial" panose="020B0604020202020204" pitchFamily="34" charset="0"/>
                        </a:rPr>
                        <a:t> </a:t>
                      </a:r>
                      <a:r>
                        <a:rPr sz="1200" b="0" i="0" spc="-25" dirty="0">
                          <a:solidFill>
                            <a:srgbClr val="202830"/>
                          </a:solidFill>
                          <a:latin typeface="Arial" panose="020B0604020202020204" pitchFamily="34" charset="0"/>
                          <a:cs typeface="Arial" panose="020B0604020202020204" pitchFamily="34" charset="0"/>
                        </a:rPr>
                        <a:t>as </a:t>
                      </a:r>
                      <a:r>
                        <a:rPr sz="1200" b="0" i="0" spc="-10" dirty="0">
                          <a:solidFill>
                            <a:srgbClr val="202830"/>
                          </a:solidFill>
                          <a:latin typeface="Arial" panose="020B0604020202020204" pitchFamily="34" charset="0"/>
                          <a:cs typeface="Arial" panose="020B0604020202020204" pitchFamily="34" charset="0"/>
                        </a:rPr>
                        <a:t>one-on-</a:t>
                      </a:r>
                      <a:r>
                        <a:rPr sz="1200" b="0" i="0" dirty="0">
                          <a:solidFill>
                            <a:srgbClr val="202830"/>
                          </a:solidFill>
                          <a:latin typeface="Arial" panose="020B0604020202020204" pitchFamily="34" charset="0"/>
                          <a:cs typeface="Arial" panose="020B0604020202020204" pitchFamily="34" charset="0"/>
                        </a:rPr>
                        <a:t>one</a:t>
                      </a:r>
                      <a:r>
                        <a:rPr sz="1200" b="0" i="0" spc="-15"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conversations</a:t>
                      </a:r>
                      <a:endParaRPr sz="1200" b="0" i="0" dirty="0">
                        <a:solidFill>
                          <a:srgbClr val="202830"/>
                        </a:solidFill>
                        <a:latin typeface="Arial" panose="020B0604020202020204" pitchFamily="34" charset="0"/>
                        <a:cs typeface="Arial" panose="020B0604020202020204" pitchFamily="34" charset="0"/>
                      </a:endParaRPr>
                    </a:p>
                  </a:txBody>
                  <a:tcPr marL="0" marR="0" marT="55244"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spcBef>
                          <a:spcPts val="1155"/>
                        </a:spcBef>
                      </a:pPr>
                      <a:endParaRPr sz="1200" b="0" i="0" dirty="0">
                        <a:solidFill>
                          <a:srgbClr val="202830"/>
                        </a:solidFill>
                        <a:latin typeface="Arial" panose="020B0604020202020204" pitchFamily="34" charset="0"/>
                        <a:cs typeface="Arial" panose="020B0604020202020204" pitchFamily="34" charset="0"/>
                      </a:endParaRPr>
                    </a:p>
                    <a:p>
                      <a:pPr marL="88900" marR="181610">
                        <a:lnSpc>
                          <a:spcPct val="100000"/>
                        </a:lnSpc>
                      </a:pPr>
                      <a:r>
                        <a:rPr sz="1200" b="0" i="0" dirty="0">
                          <a:solidFill>
                            <a:srgbClr val="202830"/>
                          </a:solidFill>
                          <a:latin typeface="Arial" panose="020B0604020202020204" pitchFamily="34" charset="0"/>
                          <a:cs typeface="Arial" panose="020B0604020202020204" pitchFamily="34" charset="0"/>
                        </a:rPr>
                        <a:t>Best</a:t>
                      </a:r>
                      <a:r>
                        <a:rPr sz="1200" b="0" i="0" spc="-2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for</a:t>
                      </a:r>
                      <a:r>
                        <a:rPr sz="1200" b="0" i="0" spc="-2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predictable </a:t>
                      </a:r>
                      <a:r>
                        <a:rPr sz="1200" b="0" i="0" dirty="0">
                          <a:solidFill>
                            <a:srgbClr val="202830"/>
                          </a:solidFill>
                          <a:latin typeface="Arial" panose="020B0604020202020204" pitchFamily="34" charset="0"/>
                          <a:cs typeface="Arial" panose="020B0604020202020204" pitchFamily="34" charset="0"/>
                        </a:rPr>
                        <a:t>environments,</a:t>
                      </a:r>
                      <a:r>
                        <a:rPr sz="1200" b="0" i="0" spc="-5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such</a:t>
                      </a:r>
                      <a:r>
                        <a:rPr sz="1200" b="0" i="0" spc="-3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as</a:t>
                      </a:r>
                      <a:r>
                        <a:rPr sz="1200" b="0" i="0" spc="-30" dirty="0">
                          <a:solidFill>
                            <a:srgbClr val="202830"/>
                          </a:solidFill>
                          <a:latin typeface="Arial" panose="020B0604020202020204" pitchFamily="34" charset="0"/>
                          <a:cs typeface="Arial" panose="020B0604020202020204" pitchFamily="34" charset="0"/>
                        </a:rPr>
                        <a:t> </a:t>
                      </a:r>
                      <a:r>
                        <a:rPr sz="1200" b="0" i="0" spc="-20" dirty="0">
                          <a:solidFill>
                            <a:srgbClr val="202830"/>
                          </a:solidFill>
                          <a:latin typeface="Arial" panose="020B0604020202020204" pitchFamily="34" charset="0"/>
                          <a:cs typeface="Arial" panose="020B0604020202020204" pitchFamily="34" charset="0"/>
                        </a:rPr>
                        <a:t>home</a:t>
                      </a:r>
                      <a:endParaRPr sz="1200" b="0" i="0" dirty="0">
                        <a:solidFill>
                          <a:srgbClr val="202830"/>
                        </a:solidFill>
                        <a:latin typeface="Arial" panose="020B0604020202020204" pitchFamily="34" charset="0"/>
                        <a:cs typeface="Arial" panose="020B0604020202020204" pitchFamily="34" charset="0"/>
                      </a:endParaRPr>
                    </a:p>
                  </a:txBody>
                  <a:tcPr marL="0" marR="0" marT="1466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spcBef>
                          <a:spcPts val="434"/>
                        </a:spcBef>
                      </a:pPr>
                      <a:endParaRPr sz="1200" b="0" i="0" dirty="0">
                        <a:solidFill>
                          <a:srgbClr val="202830"/>
                        </a:solidFill>
                        <a:latin typeface="Arial" panose="020B0604020202020204" pitchFamily="34" charset="0"/>
                        <a:cs typeface="Arial" panose="020B0604020202020204" pitchFamily="34" charset="0"/>
                      </a:endParaRPr>
                    </a:p>
                    <a:p>
                      <a:pPr marL="88900" marR="346710">
                        <a:lnSpc>
                          <a:spcPct val="100000"/>
                        </a:lnSpc>
                      </a:pPr>
                      <a:r>
                        <a:rPr sz="1200" b="0" i="0" dirty="0">
                          <a:solidFill>
                            <a:srgbClr val="202830"/>
                          </a:solidFill>
                          <a:latin typeface="Arial" panose="020B0604020202020204" pitchFamily="34" charset="0"/>
                          <a:cs typeface="Arial" panose="020B0604020202020204" pitchFamily="34" charset="0"/>
                        </a:rPr>
                        <a:t>Best</a:t>
                      </a:r>
                      <a:r>
                        <a:rPr sz="1200" b="0" i="0" spc="-2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for</a:t>
                      </a:r>
                      <a:r>
                        <a:rPr sz="1200" b="0" i="0" spc="-2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more</a:t>
                      </a:r>
                      <a:r>
                        <a:rPr sz="1200" b="0" i="0" spc="-35"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challenging </a:t>
                      </a:r>
                      <a:r>
                        <a:rPr sz="1200" b="0" i="0" dirty="0">
                          <a:solidFill>
                            <a:srgbClr val="202830"/>
                          </a:solidFill>
                          <a:latin typeface="Arial" panose="020B0604020202020204" pitchFamily="34" charset="0"/>
                          <a:cs typeface="Arial" panose="020B0604020202020204" pitchFamily="34" charset="0"/>
                        </a:rPr>
                        <a:t>environments,</a:t>
                      </a:r>
                      <a:r>
                        <a:rPr sz="1200" b="0" i="0" spc="-6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such</a:t>
                      </a:r>
                      <a:r>
                        <a:rPr sz="1200" b="0" i="0" spc="-40" dirty="0">
                          <a:solidFill>
                            <a:srgbClr val="202830"/>
                          </a:solidFill>
                          <a:latin typeface="Arial" panose="020B0604020202020204" pitchFamily="34" charset="0"/>
                          <a:cs typeface="Arial" panose="020B0604020202020204" pitchFamily="34" charset="0"/>
                        </a:rPr>
                        <a:t> </a:t>
                      </a:r>
                      <a:r>
                        <a:rPr sz="1200" b="0" i="0" spc="-25" dirty="0">
                          <a:solidFill>
                            <a:srgbClr val="202830"/>
                          </a:solidFill>
                          <a:latin typeface="Arial" panose="020B0604020202020204" pitchFamily="34" charset="0"/>
                          <a:cs typeface="Arial" panose="020B0604020202020204" pitchFamily="34" charset="0"/>
                        </a:rPr>
                        <a:t>as </a:t>
                      </a:r>
                      <a:r>
                        <a:rPr sz="1200" b="0" i="0" dirty="0">
                          <a:solidFill>
                            <a:srgbClr val="202830"/>
                          </a:solidFill>
                          <a:latin typeface="Arial" panose="020B0604020202020204" pitchFamily="34" charset="0"/>
                          <a:cs typeface="Arial" panose="020B0604020202020204" pitchFamily="34" charset="0"/>
                        </a:rPr>
                        <a:t>offices</a:t>
                      </a:r>
                      <a:r>
                        <a:rPr sz="1200" b="0" i="0" spc="-4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or</a:t>
                      </a:r>
                      <a:r>
                        <a:rPr sz="1200" b="0" i="0" spc="-1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when</a:t>
                      </a:r>
                      <a:r>
                        <a:rPr sz="1200" b="0" i="0" spc="-3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in</a:t>
                      </a:r>
                      <a:r>
                        <a:rPr sz="1200" b="0" i="0" spc="-2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motion</a:t>
                      </a:r>
                      <a:endParaRPr sz="1200" b="0" i="0" dirty="0">
                        <a:solidFill>
                          <a:srgbClr val="202830"/>
                        </a:solidFill>
                        <a:latin typeface="Arial" panose="020B0604020202020204" pitchFamily="34" charset="0"/>
                        <a:cs typeface="Arial" panose="020B0604020202020204" pitchFamily="34" charset="0"/>
                      </a:endParaRPr>
                    </a:p>
                  </a:txBody>
                  <a:tcPr marL="0" marR="0" marT="55244"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marL="89535" marR="188595">
                        <a:lnSpc>
                          <a:spcPct val="100000"/>
                        </a:lnSpc>
                        <a:spcBef>
                          <a:spcPts val="1095"/>
                        </a:spcBef>
                      </a:pPr>
                      <a:r>
                        <a:rPr sz="1200" b="0" i="0" dirty="0">
                          <a:solidFill>
                            <a:srgbClr val="202830"/>
                          </a:solidFill>
                          <a:latin typeface="Arial" panose="020B0604020202020204" pitchFamily="34" charset="0"/>
                          <a:cs typeface="Arial" panose="020B0604020202020204" pitchFamily="34" charset="0"/>
                        </a:rPr>
                        <a:t>Best</a:t>
                      </a:r>
                      <a:r>
                        <a:rPr sz="1200" b="0" i="0" spc="-2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for</a:t>
                      </a:r>
                      <a:r>
                        <a:rPr sz="1200" b="0" i="0" spc="-2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challenging </a:t>
                      </a:r>
                      <a:r>
                        <a:rPr sz="1200" b="0" i="0" dirty="0">
                          <a:solidFill>
                            <a:srgbClr val="202830"/>
                          </a:solidFill>
                          <a:latin typeface="Arial" panose="020B0604020202020204" pitchFamily="34" charset="0"/>
                          <a:cs typeface="Arial" panose="020B0604020202020204" pitchFamily="34" charset="0"/>
                        </a:rPr>
                        <a:t>environments,</a:t>
                      </a:r>
                      <a:r>
                        <a:rPr sz="1200" b="0" i="0" spc="-6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such</a:t>
                      </a:r>
                      <a:r>
                        <a:rPr sz="1200" b="0" i="0" spc="-40" dirty="0">
                          <a:solidFill>
                            <a:srgbClr val="202830"/>
                          </a:solidFill>
                          <a:latin typeface="Arial" panose="020B0604020202020204" pitchFamily="34" charset="0"/>
                          <a:cs typeface="Arial" panose="020B0604020202020204" pitchFamily="34" charset="0"/>
                        </a:rPr>
                        <a:t> </a:t>
                      </a:r>
                      <a:r>
                        <a:rPr sz="1200" b="0" i="0" spc="-25" dirty="0">
                          <a:solidFill>
                            <a:srgbClr val="202830"/>
                          </a:solidFill>
                          <a:latin typeface="Arial" panose="020B0604020202020204" pitchFamily="34" charset="0"/>
                          <a:cs typeface="Arial" panose="020B0604020202020204" pitchFamily="34" charset="0"/>
                        </a:rPr>
                        <a:t>as </a:t>
                      </a:r>
                      <a:r>
                        <a:rPr sz="1200" b="0" i="0" dirty="0">
                          <a:solidFill>
                            <a:srgbClr val="202830"/>
                          </a:solidFill>
                          <a:latin typeface="Arial" panose="020B0604020202020204" pitchFamily="34" charset="0"/>
                          <a:cs typeface="Arial" panose="020B0604020202020204" pitchFamily="34" charset="0"/>
                        </a:rPr>
                        <a:t>restaurants</a:t>
                      </a:r>
                      <a:r>
                        <a:rPr sz="1200" b="0" i="0" spc="-5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or</a:t>
                      </a:r>
                      <a:r>
                        <a:rPr sz="1200" b="0" i="0" spc="-1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when</a:t>
                      </a:r>
                      <a:r>
                        <a:rPr sz="1200" b="0" i="0" spc="-3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in</a:t>
                      </a:r>
                      <a:r>
                        <a:rPr sz="1200" b="0" i="0" spc="-10" dirty="0">
                          <a:solidFill>
                            <a:srgbClr val="202830"/>
                          </a:solidFill>
                          <a:latin typeface="Arial" panose="020B0604020202020204" pitchFamily="34" charset="0"/>
                          <a:cs typeface="Arial" panose="020B0604020202020204" pitchFamily="34" charset="0"/>
                        </a:rPr>
                        <a:t> large </a:t>
                      </a:r>
                      <a:r>
                        <a:rPr sz="1200" b="0" i="0" dirty="0">
                          <a:solidFill>
                            <a:srgbClr val="202830"/>
                          </a:solidFill>
                          <a:latin typeface="Arial" panose="020B0604020202020204" pitchFamily="34" charset="0"/>
                          <a:cs typeface="Arial" panose="020B0604020202020204" pitchFamily="34" charset="0"/>
                        </a:rPr>
                        <a:t>groups</a:t>
                      </a:r>
                      <a:r>
                        <a:rPr sz="1200" b="0" i="0" spc="-4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of</a:t>
                      </a:r>
                      <a:r>
                        <a:rPr sz="1200" b="0" i="0" spc="-15"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people</a:t>
                      </a:r>
                      <a:endParaRPr sz="1200" b="0" i="0" dirty="0">
                        <a:solidFill>
                          <a:srgbClr val="202830"/>
                        </a:solidFill>
                        <a:latin typeface="Arial" panose="020B0604020202020204" pitchFamily="34" charset="0"/>
                        <a:cs typeface="Arial" panose="020B0604020202020204" pitchFamily="34" charset="0"/>
                      </a:endParaRPr>
                    </a:p>
                  </a:txBody>
                  <a:tcPr marL="0" marR="0" marT="13906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7"/>
                  </a:ext>
                </a:extLst>
              </a:tr>
              <a:tr h="1335533">
                <a:tc>
                  <a:txBody>
                    <a:bodyPr/>
                    <a:lstStyle/>
                    <a:p>
                      <a:pPr>
                        <a:lnSpc>
                          <a:spcPct val="100000"/>
                        </a:lnSpc>
                      </a:pPr>
                      <a:endParaRPr sz="1400" dirty="0">
                        <a:solidFill>
                          <a:srgbClr val="202830"/>
                        </a:solidFill>
                        <a:latin typeface="Times New Roman"/>
                        <a:cs typeface="Times New Roman"/>
                      </a:endParaRPr>
                    </a:p>
                    <a:p>
                      <a:pPr>
                        <a:lnSpc>
                          <a:spcPct val="100000"/>
                        </a:lnSpc>
                      </a:pPr>
                      <a:endParaRPr sz="1400" dirty="0">
                        <a:solidFill>
                          <a:srgbClr val="202830"/>
                        </a:solidFill>
                        <a:latin typeface="Times New Roman"/>
                        <a:cs typeface="Times New Roman"/>
                      </a:endParaRPr>
                    </a:p>
                    <a:p>
                      <a:pPr>
                        <a:lnSpc>
                          <a:spcPct val="100000"/>
                        </a:lnSpc>
                        <a:spcBef>
                          <a:spcPts val="114"/>
                        </a:spcBef>
                      </a:pPr>
                      <a:endParaRPr sz="1400" dirty="0">
                        <a:solidFill>
                          <a:srgbClr val="202830"/>
                        </a:solidFill>
                        <a:latin typeface="Times New Roman"/>
                        <a:cs typeface="Times New Roman"/>
                      </a:endParaRPr>
                    </a:p>
                    <a:p>
                      <a:pPr marL="88265">
                        <a:lnSpc>
                          <a:spcPct val="100000"/>
                        </a:lnSpc>
                      </a:pPr>
                      <a:r>
                        <a:rPr sz="1400" b="1" spc="-10" dirty="0">
                          <a:solidFill>
                            <a:srgbClr val="202830"/>
                          </a:solidFill>
                          <a:latin typeface="Arial"/>
                          <a:cs typeface="Arial"/>
                        </a:rPr>
                        <a:t>Features</a:t>
                      </a:r>
                      <a:endParaRPr sz="1400" dirty="0">
                        <a:solidFill>
                          <a:srgbClr val="202830"/>
                        </a:solidFill>
                        <a:latin typeface="Arial"/>
                        <a:cs typeface="Arial"/>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rgbClr val="7ECEEF">
                        <a:alpha val="29803"/>
                      </a:srgbClr>
                    </a:solidFill>
                  </a:tcPr>
                </a:tc>
                <a:tc>
                  <a:txBody>
                    <a:bodyPr/>
                    <a:lstStyle/>
                    <a:p>
                      <a:pPr>
                        <a:lnSpc>
                          <a:spcPct val="100000"/>
                        </a:lnSpc>
                      </a:pPr>
                      <a:endParaRPr sz="1200" b="0" i="0" dirty="0">
                        <a:solidFill>
                          <a:srgbClr val="202830"/>
                        </a:solidFill>
                        <a:latin typeface="Arial" panose="020B0604020202020204" pitchFamily="34" charset="0"/>
                        <a:cs typeface="Arial" panose="020B0604020202020204" pitchFamily="34" charset="0"/>
                      </a:endParaRPr>
                    </a:p>
                    <a:p>
                      <a:pPr>
                        <a:lnSpc>
                          <a:spcPct val="100000"/>
                        </a:lnSpc>
                        <a:spcBef>
                          <a:spcPts val="875"/>
                        </a:spcBef>
                      </a:pPr>
                      <a:endParaRPr sz="1200" b="0" i="0" dirty="0">
                        <a:solidFill>
                          <a:srgbClr val="202830"/>
                        </a:solidFill>
                        <a:latin typeface="Arial" panose="020B0604020202020204" pitchFamily="34" charset="0"/>
                        <a:cs typeface="Arial" panose="020B0604020202020204" pitchFamily="34" charset="0"/>
                      </a:endParaRPr>
                    </a:p>
                    <a:p>
                      <a:pPr marL="262255" indent="-173355">
                        <a:lnSpc>
                          <a:spcPct val="100000"/>
                        </a:lnSpc>
                        <a:buChar char="•"/>
                        <a:tabLst>
                          <a:tab pos="262255" algn="l"/>
                        </a:tabLst>
                      </a:pPr>
                      <a:r>
                        <a:rPr sz="1200" b="0" i="0" dirty="0">
                          <a:solidFill>
                            <a:srgbClr val="202830"/>
                          </a:solidFill>
                          <a:latin typeface="Arial" panose="020B0604020202020204" pitchFamily="34" charset="0"/>
                          <a:cs typeface="Arial" panose="020B0604020202020204" pitchFamily="34" charset="0"/>
                        </a:rPr>
                        <a:t>Limited</a:t>
                      </a:r>
                      <a:r>
                        <a:rPr sz="1200" b="0" i="0" spc="-40"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noise</a:t>
                      </a:r>
                      <a:r>
                        <a:rPr sz="1200" b="0" i="0" spc="-3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reduction</a:t>
                      </a:r>
                      <a:endParaRPr sz="1200" b="0" i="0" dirty="0">
                        <a:solidFill>
                          <a:srgbClr val="202830"/>
                        </a:solidFill>
                        <a:latin typeface="Arial" panose="020B0604020202020204" pitchFamily="34" charset="0"/>
                        <a:cs typeface="Arial" panose="020B0604020202020204" pitchFamily="34" charset="0"/>
                      </a:endParaRPr>
                    </a:p>
                    <a:p>
                      <a:pPr marL="260985" marR="868044" indent="-172720">
                        <a:lnSpc>
                          <a:spcPct val="100000"/>
                        </a:lnSpc>
                        <a:buChar char="•"/>
                        <a:tabLst>
                          <a:tab pos="260985" algn="l"/>
                        </a:tabLst>
                      </a:pPr>
                      <a:r>
                        <a:rPr sz="1200" b="0" i="0" dirty="0">
                          <a:solidFill>
                            <a:srgbClr val="202830"/>
                          </a:solidFill>
                          <a:latin typeface="Arial" panose="020B0604020202020204" pitchFamily="34" charset="0"/>
                          <a:cs typeface="Arial" panose="020B0604020202020204" pitchFamily="34" charset="0"/>
                        </a:rPr>
                        <a:t>Basic</a:t>
                      </a:r>
                      <a:r>
                        <a:rPr sz="1200" b="0" i="0" spc="-15"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feedback cancellation</a:t>
                      </a:r>
                      <a:endParaRPr sz="1200" b="0" i="0" dirty="0">
                        <a:solidFill>
                          <a:srgbClr val="202830"/>
                        </a:solidFill>
                        <a:latin typeface="Arial" panose="020B0604020202020204" pitchFamily="34" charset="0"/>
                        <a:cs typeface="Arial" panose="020B0604020202020204" pitchFamily="34" charset="0"/>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pPr>
                      <a:endParaRPr sz="1200" b="0" i="0" dirty="0">
                        <a:solidFill>
                          <a:srgbClr val="202830"/>
                        </a:solidFill>
                        <a:latin typeface="Arial" panose="020B0604020202020204" pitchFamily="34" charset="0"/>
                        <a:cs typeface="Arial" panose="020B0604020202020204" pitchFamily="34" charset="0"/>
                      </a:endParaRPr>
                    </a:p>
                    <a:p>
                      <a:pPr>
                        <a:lnSpc>
                          <a:spcPct val="100000"/>
                        </a:lnSpc>
                        <a:spcBef>
                          <a:spcPts val="875"/>
                        </a:spcBef>
                      </a:pPr>
                      <a:endParaRPr sz="1200" b="0" i="0" dirty="0">
                        <a:solidFill>
                          <a:srgbClr val="202830"/>
                        </a:solidFill>
                        <a:latin typeface="Arial" panose="020B0604020202020204" pitchFamily="34" charset="0"/>
                        <a:cs typeface="Arial" panose="020B0604020202020204" pitchFamily="34" charset="0"/>
                      </a:endParaRPr>
                    </a:p>
                    <a:p>
                      <a:pPr marL="262255" indent="-173355">
                        <a:lnSpc>
                          <a:spcPct val="100000"/>
                        </a:lnSpc>
                        <a:buChar char="•"/>
                        <a:tabLst>
                          <a:tab pos="262255" algn="l"/>
                        </a:tabLst>
                      </a:pPr>
                      <a:r>
                        <a:rPr sz="1200" b="0" i="0" dirty="0">
                          <a:solidFill>
                            <a:srgbClr val="202830"/>
                          </a:solidFill>
                          <a:latin typeface="Arial" panose="020B0604020202020204" pitchFamily="34" charset="0"/>
                          <a:cs typeface="Arial" panose="020B0604020202020204" pitchFamily="34" charset="0"/>
                        </a:rPr>
                        <a:t>Noise</a:t>
                      </a:r>
                      <a:r>
                        <a:rPr sz="1200" b="0" i="0" spc="-4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reduction</a:t>
                      </a:r>
                      <a:endParaRPr sz="1200" b="0" i="0" dirty="0">
                        <a:solidFill>
                          <a:srgbClr val="202830"/>
                        </a:solidFill>
                        <a:latin typeface="Arial" panose="020B0604020202020204" pitchFamily="34" charset="0"/>
                        <a:cs typeface="Arial" panose="020B0604020202020204" pitchFamily="34" charset="0"/>
                      </a:endParaRPr>
                    </a:p>
                    <a:p>
                      <a:pPr marL="260985" marR="711200" indent="-172720">
                        <a:lnSpc>
                          <a:spcPct val="100000"/>
                        </a:lnSpc>
                        <a:buChar char="•"/>
                        <a:tabLst>
                          <a:tab pos="260985" algn="l"/>
                        </a:tabLst>
                      </a:pPr>
                      <a:r>
                        <a:rPr sz="1200" b="0" i="0" dirty="0">
                          <a:solidFill>
                            <a:srgbClr val="202830"/>
                          </a:solidFill>
                          <a:latin typeface="Arial" panose="020B0604020202020204" pitchFamily="34" charset="0"/>
                          <a:cs typeface="Arial" panose="020B0604020202020204" pitchFamily="34" charset="0"/>
                        </a:rPr>
                        <a:t>Adjustable</a:t>
                      </a:r>
                      <a:r>
                        <a:rPr sz="1200" b="0" i="0" spc="-5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speech enhancement</a:t>
                      </a:r>
                      <a:endParaRPr sz="1200" b="0" i="0" dirty="0">
                        <a:solidFill>
                          <a:srgbClr val="202830"/>
                        </a:solidFill>
                        <a:latin typeface="Arial" panose="020B0604020202020204" pitchFamily="34" charset="0"/>
                        <a:cs typeface="Arial" panose="020B0604020202020204" pitchFamily="34" charset="0"/>
                      </a:endParaRPr>
                    </a:p>
                  </a:txBody>
                  <a:tcPr marL="0" marR="0" marT="0"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a:lnSpc>
                          <a:spcPct val="100000"/>
                        </a:lnSpc>
                        <a:spcBef>
                          <a:spcPts val="815"/>
                        </a:spcBef>
                      </a:pPr>
                      <a:endParaRPr sz="1200" b="0" i="0" dirty="0">
                        <a:solidFill>
                          <a:srgbClr val="202830"/>
                        </a:solidFill>
                        <a:latin typeface="Arial" panose="020B0604020202020204" pitchFamily="34" charset="0"/>
                        <a:cs typeface="Arial" panose="020B0604020202020204" pitchFamily="34" charset="0"/>
                      </a:endParaRPr>
                    </a:p>
                    <a:p>
                      <a:pPr marL="262255" indent="-173355">
                        <a:lnSpc>
                          <a:spcPct val="100000"/>
                        </a:lnSpc>
                        <a:buChar char="•"/>
                        <a:tabLst>
                          <a:tab pos="262255" algn="l"/>
                        </a:tabLst>
                      </a:pPr>
                      <a:r>
                        <a:rPr sz="1200" b="0" i="0" dirty="0">
                          <a:solidFill>
                            <a:srgbClr val="202830"/>
                          </a:solidFill>
                          <a:latin typeface="Arial" panose="020B0604020202020204" pitchFamily="34" charset="0"/>
                          <a:cs typeface="Arial" panose="020B0604020202020204" pitchFamily="34" charset="0"/>
                        </a:rPr>
                        <a:t>Noise</a:t>
                      </a:r>
                      <a:r>
                        <a:rPr sz="1200" b="0" i="0" spc="-3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reduction</a:t>
                      </a:r>
                      <a:endParaRPr sz="1200" b="0" i="0" dirty="0">
                        <a:solidFill>
                          <a:srgbClr val="202830"/>
                        </a:solidFill>
                        <a:latin typeface="Arial" panose="020B0604020202020204" pitchFamily="34" charset="0"/>
                        <a:cs typeface="Arial" panose="020B0604020202020204" pitchFamily="34" charset="0"/>
                      </a:endParaRPr>
                    </a:p>
                    <a:p>
                      <a:pPr marL="260985" marR="654050" indent="-172720">
                        <a:lnSpc>
                          <a:spcPct val="100000"/>
                        </a:lnSpc>
                        <a:buChar char="•"/>
                        <a:tabLst>
                          <a:tab pos="260985" algn="l"/>
                        </a:tabLst>
                      </a:pPr>
                      <a:r>
                        <a:rPr sz="1200" b="0" i="0" dirty="0">
                          <a:solidFill>
                            <a:srgbClr val="202830"/>
                          </a:solidFill>
                          <a:latin typeface="Arial" panose="020B0604020202020204" pitchFamily="34" charset="0"/>
                          <a:cs typeface="Arial" panose="020B0604020202020204" pitchFamily="34" charset="0"/>
                        </a:rPr>
                        <a:t>Adjustable</a:t>
                      </a:r>
                      <a:r>
                        <a:rPr sz="1200" b="0" i="0" spc="-45"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speech enhancement</a:t>
                      </a:r>
                      <a:endParaRPr sz="1200" b="0" i="0" dirty="0">
                        <a:solidFill>
                          <a:srgbClr val="202830"/>
                        </a:solidFill>
                        <a:latin typeface="Arial" panose="020B0604020202020204" pitchFamily="34" charset="0"/>
                        <a:cs typeface="Arial" panose="020B0604020202020204" pitchFamily="34" charset="0"/>
                      </a:endParaRPr>
                    </a:p>
                    <a:p>
                      <a:pPr marL="260985" marR="561975" indent="-172720">
                        <a:lnSpc>
                          <a:spcPct val="100000"/>
                        </a:lnSpc>
                        <a:buChar char="•"/>
                        <a:tabLst>
                          <a:tab pos="260985" algn="l"/>
                        </a:tabLst>
                      </a:pPr>
                      <a:r>
                        <a:rPr sz="1200" b="0" i="0" dirty="0">
                          <a:solidFill>
                            <a:srgbClr val="202830"/>
                          </a:solidFill>
                          <a:latin typeface="Arial" panose="020B0604020202020204" pitchFamily="34" charset="0"/>
                          <a:cs typeface="Arial" panose="020B0604020202020204" pitchFamily="34" charset="0"/>
                        </a:rPr>
                        <a:t>Artificial</a:t>
                      </a:r>
                      <a:r>
                        <a:rPr sz="1200" b="0" i="0" spc="-6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intelligence technology</a:t>
                      </a:r>
                      <a:endParaRPr sz="1200" b="0" i="0" dirty="0">
                        <a:solidFill>
                          <a:srgbClr val="202830"/>
                        </a:solidFill>
                        <a:latin typeface="Arial" panose="020B0604020202020204" pitchFamily="34" charset="0"/>
                        <a:cs typeface="Arial" panose="020B0604020202020204" pitchFamily="34" charset="0"/>
                      </a:endParaRPr>
                    </a:p>
                  </a:txBody>
                  <a:tcPr marL="0" marR="0" marT="10350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tc>
                  <a:txBody>
                    <a:bodyPr/>
                    <a:lstStyle/>
                    <a:p>
                      <a:pPr marL="262890" indent="-173355">
                        <a:lnSpc>
                          <a:spcPct val="100000"/>
                        </a:lnSpc>
                        <a:spcBef>
                          <a:spcPts val="755"/>
                        </a:spcBef>
                        <a:buChar char="•"/>
                        <a:tabLst>
                          <a:tab pos="262890" algn="l"/>
                        </a:tabLst>
                      </a:pPr>
                      <a:r>
                        <a:rPr sz="1200" b="0" i="0" dirty="0">
                          <a:solidFill>
                            <a:srgbClr val="202830"/>
                          </a:solidFill>
                          <a:latin typeface="Arial" panose="020B0604020202020204" pitchFamily="34" charset="0"/>
                          <a:cs typeface="Arial" panose="020B0604020202020204" pitchFamily="34" charset="0"/>
                        </a:rPr>
                        <a:t>Automatic</a:t>
                      </a:r>
                      <a:r>
                        <a:rPr sz="1200" b="0" i="0" spc="-45" dirty="0">
                          <a:solidFill>
                            <a:srgbClr val="202830"/>
                          </a:solidFill>
                          <a:latin typeface="Arial" panose="020B0604020202020204" pitchFamily="34" charset="0"/>
                          <a:cs typeface="Arial" panose="020B0604020202020204" pitchFamily="34" charset="0"/>
                        </a:rPr>
                        <a:t> </a:t>
                      </a:r>
                      <a:r>
                        <a:rPr sz="1200" b="0" i="0" dirty="0">
                          <a:solidFill>
                            <a:srgbClr val="202830"/>
                          </a:solidFill>
                          <a:latin typeface="Arial" panose="020B0604020202020204" pitchFamily="34" charset="0"/>
                          <a:cs typeface="Arial" panose="020B0604020202020204" pitchFamily="34" charset="0"/>
                        </a:rPr>
                        <a:t>noise</a:t>
                      </a:r>
                      <a:r>
                        <a:rPr sz="1200" b="0" i="0" spc="-4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reduction</a:t>
                      </a:r>
                      <a:endParaRPr sz="1200" b="0" i="0" dirty="0">
                        <a:solidFill>
                          <a:srgbClr val="202830"/>
                        </a:solidFill>
                        <a:latin typeface="Arial" panose="020B0604020202020204" pitchFamily="34" charset="0"/>
                        <a:cs typeface="Arial" panose="020B0604020202020204" pitchFamily="34" charset="0"/>
                      </a:endParaRPr>
                    </a:p>
                    <a:p>
                      <a:pPr marL="261620" marR="656590" indent="-172720">
                        <a:lnSpc>
                          <a:spcPct val="100000"/>
                        </a:lnSpc>
                        <a:buChar char="•"/>
                        <a:tabLst>
                          <a:tab pos="261620" algn="l"/>
                        </a:tabLst>
                      </a:pPr>
                      <a:r>
                        <a:rPr sz="1200" b="0" i="0" dirty="0">
                          <a:solidFill>
                            <a:srgbClr val="202830"/>
                          </a:solidFill>
                          <a:latin typeface="Arial" panose="020B0604020202020204" pitchFamily="34" charset="0"/>
                          <a:cs typeface="Arial" panose="020B0604020202020204" pitchFamily="34" charset="0"/>
                        </a:rPr>
                        <a:t>Adjustable</a:t>
                      </a:r>
                      <a:r>
                        <a:rPr sz="1200" b="0" i="0" spc="-50"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speech enhancement</a:t>
                      </a:r>
                      <a:endParaRPr sz="1200" b="0" i="0" dirty="0">
                        <a:solidFill>
                          <a:srgbClr val="202830"/>
                        </a:solidFill>
                        <a:latin typeface="Arial" panose="020B0604020202020204" pitchFamily="34" charset="0"/>
                        <a:cs typeface="Arial" panose="020B0604020202020204" pitchFamily="34" charset="0"/>
                      </a:endParaRPr>
                    </a:p>
                    <a:p>
                      <a:pPr marL="261620" marR="572135" indent="-172720">
                        <a:lnSpc>
                          <a:spcPct val="100000"/>
                        </a:lnSpc>
                        <a:buChar char="•"/>
                        <a:tabLst>
                          <a:tab pos="261620" algn="l"/>
                        </a:tabLst>
                      </a:pPr>
                      <a:r>
                        <a:rPr sz="1200" b="0" i="0" dirty="0">
                          <a:solidFill>
                            <a:srgbClr val="202830"/>
                          </a:solidFill>
                          <a:latin typeface="Arial" panose="020B0604020202020204" pitchFamily="34" charset="0"/>
                          <a:cs typeface="Arial" panose="020B0604020202020204" pitchFamily="34" charset="0"/>
                        </a:rPr>
                        <a:t>Adaptive</a:t>
                      </a:r>
                      <a:r>
                        <a:rPr sz="1200" b="0" i="0" spc="-35"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directional microphone</a:t>
                      </a:r>
                      <a:endParaRPr sz="1200" b="0" i="0" dirty="0">
                        <a:solidFill>
                          <a:srgbClr val="202830"/>
                        </a:solidFill>
                        <a:latin typeface="Arial" panose="020B0604020202020204" pitchFamily="34" charset="0"/>
                        <a:cs typeface="Arial" panose="020B0604020202020204" pitchFamily="34" charset="0"/>
                      </a:endParaRPr>
                    </a:p>
                    <a:p>
                      <a:pPr marL="261620" marR="909319" indent="-172720">
                        <a:lnSpc>
                          <a:spcPct val="100000"/>
                        </a:lnSpc>
                        <a:buChar char="•"/>
                        <a:tabLst>
                          <a:tab pos="261620" algn="l"/>
                        </a:tabLst>
                      </a:pPr>
                      <a:r>
                        <a:rPr sz="1200" b="0" i="0" dirty="0">
                          <a:solidFill>
                            <a:srgbClr val="202830"/>
                          </a:solidFill>
                          <a:latin typeface="Arial" panose="020B0604020202020204" pitchFamily="34" charset="0"/>
                          <a:cs typeface="Arial" panose="020B0604020202020204" pitchFamily="34" charset="0"/>
                        </a:rPr>
                        <a:t>Impulse</a:t>
                      </a:r>
                      <a:r>
                        <a:rPr sz="1200" b="0" i="0" spc="-55" dirty="0">
                          <a:solidFill>
                            <a:srgbClr val="202830"/>
                          </a:solidFill>
                          <a:latin typeface="Arial" panose="020B0604020202020204" pitchFamily="34" charset="0"/>
                          <a:cs typeface="Arial" panose="020B0604020202020204" pitchFamily="34" charset="0"/>
                        </a:rPr>
                        <a:t> </a:t>
                      </a:r>
                      <a:r>
                        <a:rPr sz="1200" b="0" i="0" spc="-10" dirty="0">
                          <a:solidFill>
                            <a:srgbClr val="202830"/>
                          </a:solidFill>
                          <a:latin typeface="Arial" panose="020B0604020202020204" pitchFamily="34" charset="0"/>
                          <a:cs typeface="Arial" panose="020B0604020202020204" pitchFamily="34" charset="0"/>
                        </a:rPr>
                        <a:t>sound management</a:t>
                      </a:r>
                      <a:endParaRPr sz="1200" b="0" i="0" dirty="0">
                        <a:solidFill>
                          <a:srgbClr val="202830"/>
                        </a:solidFill>
                        <a:latin typeface="Arial" panose="020B0604020202020204" pitchFamily="34" charset="0"/>
                        <a:cs typeface="Arial" panose="020B0604020202020204" pitchFamily="34" charset="0"/>
                      </a:endParaRPr>
                    </a:p>
                  </a:txBody>
                  <a:tcPr marL="0" marR="0" marT="95885" marB="0">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7" name="Shape 5">
            <a:extLst>
              <a:ext uri="{FF2B5EF4-FFF2-40B4-BE49-F238E27FC236}">
                <a16:creationId xmlns:a16="http://schemas.microsoft.com/office/drawing/2014/main" id="{EFF6B104-310F-26FC-0C77-A311556459E3}"/>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10" name="Text 8">
            <a:extLst>
              <a:ext uri="{FF2B5EF4-FFF2-40B4-BE49-F238E27FC236}">
                <a16:creationId xmlns:a16="http://schemas.microsoft.com/office/drawing/2014/main" id="{0B430A0A-6C17-5EB9-C260-CB8C2F5837D5}"/>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11" name="Slide Number Placeholder 42">
            <a:extLst>
              <a:ext uri="{FF2B5EF4-FFF2-40B4-BE49-F238E27FC236}">
                <a16:creationId xmlns:a16="http://schemas.microsoft.com/office/drawing/2014/main" id="{F42D0701-AAD0-98EC-F812-3249681D658D}"/>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55</a:t>
            </a:fld>
            <a:endParaRPr lang="en-US" sz="600" dirty="0">
              <a:solidFill>
                <a:schemeClr val="tx1"/>
              </a:solidFill>
              <a:latin typeface="Arial" panose="020B0604020202020204" pitchFamily="34" charset="0"/>
              <a:cs typeface="Arial" panose="020B0604020202020204" pitchFamily="34" charset="0"/>
            </a:endParaRPr>
          </a:p>
        </p:txBody>
      </p:sp>
      <p:sp>
        <p:nvSpPr>
          <p:cNvPr id="12" name="Shape 5">
            <a:extLst>
              <a:ext uri="{FF2B5EF4-FFF2-40B4-BE49-F238E27FC236}">
                <a16:creationId xmlns:a16="http://schemas.microsoft.com/office/drawing/2014/main" id="{A80B98DE-43A4-89E0-D97D-3C5419557CAF}"/>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3" name="Text 8">
            <a:extLst>
              <a:ext uri="{FF2B5EF4-FFF2-40B4-BE49-F238E27FC236}">
                <a16:creationId xmlns:a16="http://schemas.microsoft.com/office/drawing/2014/main" id="{5F546BF2-FF34-76D8-9352-2C384087BED7}"/>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4" name="TextBox 13">
            <a:extLst>
              <a:ext uri="{FF2B5EF4-FFF2-40B4-BE49-F238E27FC236}">
                <a16:creationId xmlns:a16="http://schemas.microsoft.com/office/drawing/2014/main" id="{221165A6-C8F5-3237-C3BF-46E95B70E5C0}"/>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9" name="TextBox 8">
            <a:extLst>
              <a:ext uri="{FF2B5EF4-FFF2-40B4-BE49-F238E27FC236}">
                <a16:creationId xmlns:a16="http://schemas.microsoft.com/office/drawing/2014/main" id="{CC3E743D-FB54-00B7-26EC-595C26193A85}"/>
              </a:ext>
            </a:extLst>
          </p:cNvPr>
          <p:cNvSpPr txBox="1"/>
          <p:nvPr/>
        </p:nvSpPr>
        <p:spPr>
          <a:xfrm>
            <a:off x="831531" y="701301"/>
            <a:ext cx="10699793"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Medicare Supplement Dental Vision Hearing Package</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E6D20-1049-52EA-B340-7B7EA236FDC7}"/>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397D0730-3071-F26A-41B8-320FB86A213D}"/>
              </a:ext>
            </a:extLst>
          </p:cNvPr>
          <p:cNvSpPr txBox="1"/>
          <p:nvPr/>
        </p:nvSpPr>
        <p:spPr>
          <a:xfrm>
            <a:off x="825064" y="1236091"/>
            <a:ext cx="10372397" cy="1146549"/>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02830"/>
                </a:solidFill>
                <a:effectLst/>
                <a:uLnTx/>
                <a:uFillTx/>
                <a:latin typeface="Arial"/>
              </a:rPr>
              <a:t>Like Medicare, Blue Cross Medicare Supplement coverage is accepted nationwide — use any health care provider who accepts Medicare. Simply present your Blue Cross Medicare Supplement member ID card with your red, white and blue Medicare health insurance card whenever you receive health care services. We’ll coordinate payment with Medicare and your health care providers. This is a solicitation of insurance. We may contact you about buying insurance. Medicare supplement plans offered through Blue Cross aren’t connected with or endorsed by the U.S. government or the federal Medicare program.</a:t>
            </a:r>
          </a:p>
        </p:txBody>
      </p:sp>
      <p:sp>
        <p:nvSpPr>
          <p:cNvPr id="3" name="Shape 5">
            <a:extLst>
              <a:ext uri="{FF2B5EF4-FFF2-40B4-BE49-F238E27FC236}">
                <a16:creationId xmlns:a16="http://schemas.microsoft.com/office/drawing/2014/main" id="{570A915F-4267-622A-A049-522F02C23B77}"/>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 name="Text 8">
            <a:extLst>
              <a:ext uri="{FF2B5EF4-FFF2-40B4-BE49-F238E27FC236}">
                <a16:creationId xmlns:a16="http://schemas.microsoft.com/office/drawing/2014/main" id="{3F31305E-41DD-E8C4-8F9C-F29EFB47E137}"/>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5" name="Slide Number Placeholder 42">
            <a:extLst>
              <a:ext uri="{FF2B5EF4-FFF2-40B4-BE49-F238E27FC236}">
                <a16:creationId xmlns:a16="http://schemas.microsoft.com/office/drawing/2014/main" id="{958A19F2-5CB9-EE29-B5FF-5F781F115F65}"/>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56</a:t>
            </a:fld>
            <a:endParaRPr lang="en-US" sz="600" dirty="0">
              <a:solidFill>
                <a:schemeClr val="tx1"/>
              </a:solidFill>
              <a:latin typeface="Arial" panose="020B0604020202020204" pitchFamily="34" charset="0"/>
              <a:cs typeface="Arial" panose="020B0604020202020204" pitchFamily="34" charset="0"/>
            </a:endParaRPr>
          </a:p>
        </p:txBody>
      </p:sp>
      <p:sp>
        <p:nvSpPr>
          <p:cNvPr id="6" name="Shape 5">
            <a:extLst>
              <a:ext uri="{FF2B5EF4-FFF2-40B4-BE49-F238E27FC236}">
                <a16:creationId xmlns:a16="http://schemas.microsoft.com/office/drawing/2014/main" id="{B613AB0C-4A02-C664-1287-89E60A721A88}"/>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4" name="Text 8">
            <a:extLst>
              <a:ext uri="{FF2B5EF4-FFF2-40B4-BE49-F238E27FC236}">
                <a16:creationId xmlns:a16="http://schemas.microsoft.com/office/drawing/2014/main" id="{F6CF6686-CCEE-5E0F-28DB-F1099DC982F7}"/>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5" name="TextBox 14">
            <a:extLst>
              <a:ext uri="{FF2B5EF4-FFF2-40B4-BE49-F238E27FC236}">
                <a16:creationId xmlns:a16="http://schemas.microsoft.com/office/drawing/2014/main" id="{8BD8CE29-43E0-468D-413D-9F11330EF3A1}"/>
              </a:ext>
            </a:extLst>
          </p:cNvPr>
          <p:cNvSpPr txBox="1"/>
          <p:nvPr/>
        </p:nvSpPr>
        <p:spPr>
          <a:xfrm>
            <a:off x="10414503" y="6503684"/>
            <a:ext cx="1371600" cy="164592"/>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p>
        </p:txBody>
      </p:sp>
      <p:sp>
        <p:nvSpPr>
          <p:cNvPr id="2" name="TextBox 1">
            <a:extLst>
              <a:ext uri="{FF2B5EF4-FFF2-40B4-BE49-F238E27FC236}">
                <a16:creationId xmlns:a16="http://schemas.microsoft.com/office/drawing/2014/main" id="{1F1B9A83-85F9-FA22-7796-C8B6272E040E}"/>
              </a:ext>
            </a:extLst>
          </p:cNvPr>
          <p:cNvSpPr txBox="1"/>
          <p:nvPr/>
        </p:nvSpPr>
        <p:spPr>
          <a:xfrm>
            <a:off x="825065"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Required notices: Medicare Supplement</a:t>
            </a:r>
          </a:p>
        </p:txBody>
      </p:sp>
      <p:sp>
        <p:nvSpPr>
          <p:cNvPr id="7" name="TextBox 6">
            <a:extLst>
              <a:ext uri="{FF2B5EF4-FFF2-40B4-BE49-F238E27FC236}">
                <a16:creationId xmlns:a16="http://schemas.microsoft.com/office/drawing/2014/main" id="{8A41E6A5-F33B-942B-055D-71ECBB9F59BF}"/>
              </a:ext>
            </a:extLst>
          </p:cNvPr>
          <p:cNvSpPr txBox="1"/>
          <p:nvPr/>
        </p:nvSpPr>
        <p:spPr>
          <a:xfrm>
            <a:off x="825065" y="2754504"/>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Sales and alternate formats</a:t>
            </a:r>
          </a:p>
        </p:txBody>
      </p:sp>
      <p:sp>
        <p:nvSpPr>
          <p:cNvPr id="8" name="TextBox 7">
            <a:extLst>
              <a:ext uri="{FF2B5EF4-FFF2-40B4-BE49-F238E27FC236}">
                <a16:creationId xmlns:a16="http://schemas.microsoft.com/office/drawing/2014/main" id="{FED086B6-420D-C33B-15DC-6E76A1390EED}"/>
              </a:ext>
            </a:extLst>
          </p:cNvPr>
          <p:cNvSpPr txBox="1"/>
          <p:nvPr/>
        </p:nvSpPr>
        <p:spPr>
          <a:xfrm>
            <a:off x="825062" y="3264360"/>
            <a:ext cx="10543849" cy="997193"/>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This presentation may be available in an alternate format. Sales agents or other individuals employed by or contracted with Blue Cross Blue Shield of Michigan may be paid based on your enrollment. Out-of-network/noncontracted providers are under no obligation to treat Medicare Plus Blue or BCN Advantage members, except in emergency situations. Please call Customer Service or see your Evidence of Coverage for more information, including the out-of-pocket costs that apply to out-of-network services.</a:t>
            </a:r>
          </a:p>
        </p:txBody>
      </p:sp>
      <p:sp>
        <p:nvSpPr>
          <p:cNvPr id="9" name="TextBox 8">
            <a:extLst>
              <a:ext uri="{FF2B5EF4-FFF2-40B4-BE49-F238E27FC236}">
                <a16:creationId xmlns:a16="http://schemas.microsoft.com/office/drawing/2014/main" id="{056E4A7A-20B1-81F8-3414-A2AED40C5116}"/>
              </a:ext>
            </a:extLst>
          </p:cNvPr>
          <p:cNvSpPr txBox="1"/>
          <p:nvPr/>
        </p:nvSpPr>
        <p:spPr>
          <a:xfrm>
            <a:off x="825062" y="5149033"/>
            <a:ext cx="9738360" cy="106782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400" dirty="0">
                <a:solidFill>
                  <a:srgbClr val="202830"/>
                </a:solidFill>
                <a:latin typeface="Arial"/>
              </a:rPr>
              <a:t>Blue Cross Blue Shield of Michigan and Blue Care Network comply with applicable federal civil rights law and don’t discriminate on the basis of race, color, national origin, age, disability or sex. Interpreter services are available at no cost to answer any questions you may have about our health or drug plans. To speak with an interpreter, please call the number on the back of your member ID card.</a:t>
            </a:r>
          </a:p>
        </p:txBody>
      </p:sp>
      <p:sp>
        <p:nvSpPr>
          <p:cNvPr id="17" name="TextBox 16">
            <a:extLst>
              <a:ext uri="{FF2B5EF4-FFF2-40B4-BE49-F238E27FC236}">
                <a16:creationId xmlns:a16="http://schemas.microsoft.com/office/drawing/2014/main" id="{84DDAE01-7261-8923-DF39-5C48220A4705}"/>
              </a:ext>
            </a:extLst>
          </p:cNvPr>
          <p:cNvSpPr txBox="1"/>
          <p:nvPr/>
        </p:nvSpPr>
        <p:spPr>
          <a:xfrm>
            <a:off x="825065" y="4634696"/>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Nondiscrimination and language assistance</a:t>
            </a:r>
          </a:p>
        </p:txBody>
      </p:sp>
      <p:sp>
        <p:nvSpPr>
          <p:cNvPr id="18" name="Shape 0">
            <a:extLst>
              <a:ext uri="{FF2B5EF4-FFF2-40B4-BE49-F238E27FC236}">
                <a16:creationId xmlns:a16="http://schemas.microsoft.com/office/drawing/2014/main" id="{1D3CBE05-5CB0-61B2-D62B-3202BFA95D97}"/>
              </a:ext>
            </a:extLst>
          </p:cNvPr>
          <p:cNvSpPr/>
          <p:nvPr/>
        </p:nvSpPr>
        <p:spPr>
          <a:xfrm>
            <a:off x="841882" y="2542785"/>
            <a:ext cx="457200" cy="38100"/>
          </a:xfrm>
          <a:prstGeom prst="roundRect">
            <a:avLst/>
          </a:prstGeom>
          <a:solidFill>
            <a:srgbClr val="7FCEF0"/>
          </a:solidFill>
          <a:ln/>
        </p:spPr>
        <p:txBody>
          <a:bodyPr/>
          <a:lstStyle/>
          <a:p>
            <a:endParaRPr lang="en-US" sz="1867" dirty="0"/>
          </a:p>
        </p:txBody>
      </p:sp>
      <p:sp>
        <p:nvSpPr>
          <p:cNvPr id="19" name="Shape 0">
            <a:extLst>
              <a:ext uri="{FF2B5EF4-FFF2-40B4-BE49-F238E27FC236}">
                <a16:creationId xmlns:a16="http://schemas.microsoft.com/office/drawing/2014/main" id="{669321A5-91F4-9A47-673C-FC7D96161445}"/>
              </a:ext>
            </a:extLst>
          </p:cNvPr>
          <p:cNvSpPr/>
          <p:nvPr/>
        </p:nvSpPr>
        <p:spPr>
          <a:xfrm>
            <a:off x="841882" y="4352535"/>
            <a:ext cx="457200" cy="38100"/>
          </a:xfrm>
          <a:prstGeom prst="roundRect">
            <a:avLst/>
          </a:prstGeom>
          <a:solidFill>
            <a:srgbClr val="7FCEF0"/>
          </a:solidFill>
          <a:ln/>
        </p:spPr>
        <p:txBody>
          <a:bodyPr/>
          <a:lstStyle/>
          <a:p>
            <a:endParaRPr lang="en-US" sz="1867" dirty="0"/>
          </a:p>
        </p:txBody>
      </p:sp>
    </p:spTree>
    <p:extLst>
      <p:ext uri="{BB962C8B-B14F-4D97-AF65-F5344CB8AC3E}">
        <p14:creationId xmlns:p14="http://schemas.microsoft.com/office/powerpoint/2010/main" val="18184389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69F14-B8E5-6B81-0541-AA12D8FF6D42}"/>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66C49FB8-84FC-6440-90BE-39EF0018FA64}"/>
              </a:ext>
            </a:extLst>
          </p:cNvPr>
          <p:cNvSpPr txBox="1"/>
          <p:nvPr/>
        </p:nvSpPr>
        <p:spPr>
          <a:xfrm>
            <a:off x="825064" y="1236091"/>
            <a:ext cx="10372397" cy="2497707"/>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02830"/>
                </a:solidFill>
                <a:effectLst/>
                <a:uLnTx/>
                <a:uFillTx/>
                <a:latin typeface="Arial"/>
              </a:rPr>
              <a:t>The benefits described are Special Supplemental Benefits for the Chronically Ill. Those with qualifying chronic conditions can purchase food items with your allowance. Eligibility for this benefit cannot be guaranteed based solely on your condition. All applicable eligibility requirements must be met before the benefit is provided. Your plan will notify you when you’re eligible. For details, please contact us. Qualifying chronic conditions include arthritis; autoimmune disorders (polyarteritis nodosa, polymyositis rheumatica, polymyositis, systemic lupus erythematosus); cancer (excluding precancer conditions or in-situ status); cardiac arrhythmias; chronic alcohol and/or other drug dependence; chronic cardiovascular disorders (coronary artery disease [CAD], peripheral vascular, chronic venous thromboembolic disorder); chronic and disabling mental health conditions; chronic heart failure; chronic lung disorders (chronic obstructive pulmonary disease [COPD]; dementia; diabetes; pre-diabetes; end stage liver disease; end stage renal disease (ESRD) requiring dialysis; HIV/AIDS; hypertension; neurologic disorders; severe hematologic disorders (aplastic anemia, hemophilia, immune thrombocytopenic purpura, myelodysplastic syndrome, sickle-cell disease [excluding having the sickle-cell trait], chronic venous thromboembolic disorder); and/or stroke.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202830"/>
              </a:solidFill>
              <a:effectLst/>
              <a:uLnTx/>
              <a:uFillTx/>
              <a:latin typeface="Arial"/>
            </a:endParaRPr>
          </a:p>
        </p:txBody>
      </p:sp>
      <p:sp>
        <p:nvSpPr>
          <p:cNvPr id="3" name="Shape 5">
            <a:extLst>
              <a:ext uri="{FF2B5EF4-FFF2-40B4-BE49-F238E27FC236}">
                <a16:creationId xmlns:a16="http://schemas.microsoft.com/office/drawing/2014/main" id="{746E309E-6939-3906-E656-165EF50B0953}"/>
              </a:ext>
            </a:extLst>
          </p:cNvPr>
          <p:cNvSpPr/>
          <p:nvPr/>
        </p:nvSpPr>
        <p:spPr>
          <a:xfrm rot="-10800000">
            <a:off x="269328" y="371974"/>
            <a:ext cx="11653344" cy="0"/>
          </a:xfrm>
          <a:prstGeom prst="line">
            <a:avLst/>
          </a:prstGeom>
          <a:noFill/>
          <a:ln w="3501">
            <a:solidFill>
              <a:srgbClr val="0A0A0A">
                <a:alpha val="50000"/>
              </a:srgbClr>
            </a:solidFill>
            <a:prstDash val="solid"/>
          </a:ln>
        </p:spPr>
        <p:txBody>
          <a:bodyPr/>
          <a:lstStyle/>
          <a:p>
            <a:endParaRPr lang="en-US" dirty="0"/>
          </a:p>
        </p:txBody>
      </p:sp>
      <p:sp>
        <p:nvSpPr>
          <p:cNvPr id="4" name="Text 8">
            <a:extLst>
              <a:ext uri="{FF2B5EF4-FFF2-40B4-BE49-F238E27FC236}">
                <a16:creationId xmlns:a16="http://schemas.microsoft.com/office/drawing/2014/main" id="{5038B6C3-DDDF-7C93-0D96-D71360DACFE8}"/>
              </a:ext>
            </a:extLst>
          </p:cNvPr>
          <p:cNvSpPr/>
          <p:nvPr/>
        </p:nvSpPr>
        <p:spPr>
          <a:xfrm>
            <a:off x="269328" y="256146"/>
            <a:ext cx="2890838" cy="114581"/>
          </a:xfrm>
          <a:prstGeom prst="rect">
            <a:avLst/>
          </a:prstGeom>
          <a:noFill/>
          <a:ln/>
        </p:spPr>
        <p:txBody>
          <a:bodyPr wrap="square" lIns="0" tIns="0" rIns="0" bIns="0" rtlCol="0" anchor="t"/>
          <a:lstStyle/>
          <a:p>
            <a:pPr marL="0" indent="0" algn="l">
              <a:lnSpc>
                <a:spcPts val="684"/>
              </a:lnSpc>
              <a:buNone/>
            </a:pPr>
            <a:r>
              <a:rPr lang="en-US" sz="600" b="1" dirty="0">
                <a:solidFill>
                  <a:srgbClr val="0A0A0A">
                    <a:alpha val="99000"/>
                  </a:srgbClr>
                </a:solidFill>
                <a:latin typeface="Arial" panose="020B0604020202020204" pitchFamily="34" charset="0"/>
                <a:ea typeface="Poppins" pitchFamily="34" charset="-122"/>
                <a:cs typeface="Arial" panose="020B0604020202020204" pitchFamily="34" charset="0"/>
              </a:rPr>
              <a:t>Blue Cross Blue Shield of Michigan </a:t>
            </a:r>
            <a:r>
              <a:rPr lang="en-US" sz="600" dirty="0">
                <a:solidFill>
                  <a:srgbClr val="0A0A0A">
                    <a:alpha val="99000"/>
                  </a:srgbClr>
                </a:solidFill>
                <a:latin typeface="Arial" panose="020B0604020202020204" pitchFamily="34" charset="0"/>
                <a:ea typeface="Poppins" pitchFamily="34" charset="-122"/>
                <a:cs typeface="Arial" panose="020B0604020202020204" pitchFamily="34" charset="0"/>
              </a:rPr>
              <a:t>| 2027 Product Sales Deck</a:t>
            </a:r>
            <a:endParaRPr lang="en-US" sz="600" dirty="0">
              <a:latin typeface="Arial" panose="020B0604020202020204" pitchFamily="34" charset="0"/>
              <a:cs typeface="Arial" panose="020B0604020202020204" pitchFamily="34" charset="0"/>
            </a:endParaRPr>
          </a:p>
        </p:txBody>
      </p:sp>
      <p:sp>
        <p:nvSpPr>
          <p:cNvPr id="5" name="Slide Number Placeholder 42">
            <a:extLst>
              <a:ext uri="{FF2B5EF4-FFF2-40B4-BE49-F238E27FC236}">
                <a16:creationId xmlns:a16="http://schemas.microsoft.com/office/drawing/2014/main" id="{626F5605-82F7-6724-F81D-7E4B754F62F0}"/>
              </a:ext>
            </a:extLst>
          </p:cNvPr>
          <p:cNvSpPr>
            <a:spLocks noGrp="1"/>
          </p:cNvSpPr>
          <p:nvPr>
            <p:ph type="sldNum" sz="quarter" idx="7"/>
          </p:nvPr>
        </p:nvSpPr>
        <p:spPr>
          <a:xfrm>
            <a:off x="11531325" y="6518224"/>
            <a:ext cx="362465" cy="92333"/>
          </a:xfrm>
        </p:spPr>
        <p:txBody>
          <a:bodyPr/>
          <a:lstStyle/>
          <a:p>
            <a:fld id="{B6F15528-21DE-4FAA-801E-634DDDAF4B2B}" type="slidenum">
              <a:rPr lang="en-US" sz="600" smtClean="0">
                <a:solidFill>
                  <a:schemeClr val="tx1"/>
                </a:solidFill>
                <a:latin typeface="Arial" panose="020B0604020202020204" pitchFamily="34" charset="0"/>
                <a:cs typeface="Arial" panose="020B0604020202020204" pitchFamily="34" charset="0"/>
              </a:rPr>
              <a:pPr/>
              <a:t>57</a:t>
            </a:fld>
            <a:endParaRPr lang="en-US" sz="600" dirty="0">
              <a:solidFill>
                <a:schemeClr val="tx1"/>
              </a:solidFill>
              <a:latin typeface="Arial" panose="020B0604020202020204" pitchFamily="34" charset="0"/>
              <a:cs typeface="Arial" panose="020B0604020202020204" pitchFamily="34" charset="0"/>
            </a:endParaRPr>
          </a:p>
        </p:txBody>
      </p:sp>
      <p:sp>
        <p:nvSpPr>
          <p:cNvPr id="6" name="Shape 5">
            <a:extLst>
              <a:ext uri="{FF2B5EF4-FFF2-40B4-BE49-F238E27FC236}">
                <a16:creationId xmlns:a16="http://schemas.microsoft.com/office/drawing/2014/main" id="{14493373-F06F-8E49-0F34-AFA3DC9CA41A}"/>
              </a:ext>
            </a:extLst>
          </p:cNvPr>
          <p:cNvSpPr/>
          <p:nvPr/>
        </p:nvSpPr>
        <p:spPr>
          <a:xfrm rot="-10800000">
            <a:off x="269328" y="6432761"/>
            <a:ext cx="11653344" cy="0"/>
          </a:xfrm>
          <a:prstGeom prst="line">
            <a:avLst/>
          </a:prstGeom>
          <a:noFill/>
          <a:ln w="3501">
            <a:solidFill>
              <a:srgbClr val="0A0A0A">
                <a:alpha val="50000"/>
              </a:srgbClr>
            </a:solidFill>
            <a:prstDash val="solid"/>
          </a:ln>
        </p:spPr>
        <p:txBody>
          <a:bodyPr/>
          <a:lstStyle/>
          <a:p>
            <a:endParaRPr lang="en-US" dirty="0"/>
          </a:p>
        </p:txBody>
      </p:sp>
      <p:sp>
        <p:nvSpPr>
          <p:cNvPr id="14" name="Text 8">
            <a:extLst>
              <a:ext uri="{FF2B5EF4-FFF2-40B4-BE49-F238E27FC236}">
                <a16:creationId xmlns:a16="http://schemas.microsoft.com/office/drawing/2014/main" id="{7B2BBC3A-F14D-F0B0-1311-328454D39CD5}"/>
              </a:ext>
            </a:extLst>
          </p:cNvPr>
          <p:cNvSpPr/>
          <p:nvPr/>
        </p:nvSpPr>
        <p:spPr>
          <a:xfrm>
            <a:off x="269327" y="6515055"/>
            <a:ext cx="6669521" cy="114584"/>
          </a:xfrm>
          <a:prstGeom prst="rect">
            <a:avLst/>
          </a:prstGeom>
          <a:noFill/>
          <a:ln/>
        </p:spPr>
        <p:txBody>
          <a:bodyPr wrap="square" lIns="0" tIns="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Arial"/>
              </a:rPr>
              <a:t>Blue Cross Blue Shield of Michigan and Blue Care Network are nonprofit corporations and independent licensees of the Blue Cross and Blue Shield Association.</a:t>
            </a:r>
          </a:p>
        </p:txBody>
      </p:sp>
      <p:sp>
        <p:nvSpPr>
          <p:cNvPr id="15" name="TextBox 14">
            <a:extLst>
              <a:ext uri="{FF2B5EF4-FFF2-40B4-BE49-F238E27FC236}">
                <a16:creationId xmlns:a16="http://schemas.microsoft.com/office/drawing/2014/main" id="{912B1FB4-CAAC-1C6A-9ECF-B7FEDD5E47EC}"/>
              </a:ext>
            </a:extLst>
          </p:cNvPr>
          <p:cNvSpPr txBox="1"/>
          <p:nvPr/>
        </p:nvSpPr>
        <p:spPr>
          <a:xfrm>
            <a:off x="6096000" y="6503683"/>
            <a:ext cx="5690103" cy="208241"/>
          </a:xfrm>
          <a:prstGeom prst="rect">
            <a:avLst/>
          </a:prstGeom>
          <a:noFill/>
        </p:spPr>
        <p:txBody>
          <a:bodyPr wrap="square" lIns="45720" tIns="18288" rIns="45720" bIns="18288">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sz="600" b="0" i="0" u="none" strike="noStrike" kern="0" cap="none" spc="0" normalizeH="0" baseline="0" noProof="0" dirty="0">
                <a:ln>
                  <a:noFill/>
                </a:ln>
                <a:solidFill>
                  <a:schemeClr val="tx1"/>
                </a:solidFill>
                <a:effectLst/>
                <a:uLnTx/>
                <a:uFillTx/>
                <a:latin typeface="Arial"/>
              </a:rPr>
              <a:t>For training purposes only.</a:t>
            </a:r>
            <a:endParaRPr kumimoji="0" lang="en-US" sz="600" b="0" i="0" u="none" strike="noStrike" kern="0" cap="none" spc="0" normalizeH="0" baseline="0" noProof="0" dirty="0">
              <a:ln>
                <a:noFill/>
              </a:ln>
              <a:solidFill>
                <a:schemeClr val="tx1"/>
              </a:solidFill>
              <a:effectLst/>
              <a:uLnTx/>
              <a:uFillTx/>
              <a:latin typeface="Arial"/>
            </a:endParaRPr>
          </a:p>
          <a:p>
            <a:pPr marL="0" marR="0" lvl="0" indent="0" algn="r" defTabSz="914400" eaLnBrk="1" fontAlgn="auto" latinLnBrk="0" hangingPunct="1">
              <a:lnSpc>
                <a:spcPct val="100000"/>
              </a:lnSpc>
              <a:spcBef>
                <a:spcPts val="0"/>
              </a:spcBef>
              <a:spcAft>
                <a:spcPts val="0"/>
              </a:spcAft>
              <a:buClrTx/>
              <a:buSzTx/>
              <a:buFontTx/>
              <a:buNone/>
              <a:tabLst/>
              <a:defRPr/>
            </a:pPr>
            <a:r>
              <a:rPr lang="en-US" sz="800" dirty="0"/>
              <a:t>FINAL_ Y0074_27AllPrdSlsPrnMdSup_M CMS Approved 09252026</a:t>
            </a:r>
            <a:endParaRPr kumimoji="0" sz="100" b="0" i="0" u="none" strike="noStrike" kern="0" cap="none" spc="0" normalizeH="0" baseline="0" noProof="0" dirty="0">
              <a:ln>
                <a:noFill/>
              </a:ln>
              <a:solidFill>
                <a:schemeClr val="tx1"/>
              </a:solidFill>
              <a:effectLst/>
              <a:uLnTx/>
              <a:uFillTx/>
              <a:latin typeface="Arial"/>
            </a:endParaRPr>
          </a:p>
        </p:txBody>
      </p:sp>
      <p:sp>
        <p:nvSpPr>
          <p:cNvPr id="2" name="TextBox 1">
            <a:extLst>
              <a:ext uri="{FF2B5EF4-FFF2-40B4-BE49-F238E27FC236}">
                <a16:creationId xmlns:a16="http://schemas.microsoft.com/office/drawing/2014/main" id="{B305C687-5E61-9000-68B9-3AE9B0D5B40D}"/>
              </a:ext>
            </a:extLst>
          </p:cNvPr>
          <p:cNvSpPr txBox="1"/>
          <p:nvPr/>
        </p:nvSpPr>
        <p:spPr>
          <a:xfrm>
            <a:off x="825065" y="701301"/>
            <a:ext cx="9829800" cy="530352"/>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dirty="0">
                <a:solidFill>
                  <a:srgbClr val="002638"/>
                </a:solidFill>
                <a:latin typeface="Arial"/>
              </a:rPr>
              <a:t>Required Notices: SSBCI Disclaimer</a:t>
            </a:r>
          </a:p>
        </p:txBody>
      </p:sp>
      <p:sp>
        <p:nvSpPr>
          <p:cNvPr id="8" name="Shape 0">
            <a:extLst>
              <a:ext uri="{FF2B5EF4-FFF2-40B4-BE49-F238E27FC236}">
                <a16:creationId xmlns:a16="http://schemas.microsoft.com/office/drawing/2014/main" id="{345424C6-F67D-5799-A8AD-BF6463B3AC4B}"/>
              </a:ext>
            </a:extLst>
          </p:cNvPr>
          <p:cNvSpPr/>
          <p:nvPr/>
        </p:nvSpPr>
        <p:spPr>
          <a:xfrm>
            <a:off x="841882" y="3947585"/>
            <a:ext cx="457200" cy="38100"/>
          </a:xfrm>
          <a:prstGeom prst="roundRect">
            <a:avLst/>
          </a:prstGeom>
          <a:solidFill>
            <a:srgbClr val="7FCEF0"/>
          </a:solidFill>
          <a:ln/>
        </p:spPr>
        <p:txBody>
          <a:bodyPr/>
          <a:lstStyle/>
          <a:p>
            <a:endParaRPr lang="en-US" sz="1867" dirty="0"/>
          </a:p>
        </p:txBody>
      </p:sp>
      <p:sp>
        <p:nvSpPr>
          <p:cNvPr id="9" name="TextBox 8">
            <a:extLst>
              <a:ext uri="{FF2B5EF4-FFF2-40B4-BE49-F238E27FC236}">
                <a16:creationId xmlns:a16="http://schemas.microsoft.com/office/drawing/2014/main" id="{F5D84FDD-D74A-9666-5E8A-2C5882FD0AC1}"/>
              </a:ext>
            </a:extLst>
          </p:cNvPr>
          <p:cNvSpPr txBox="1"/>
          <p:nvPr/>
        </p:nvSpPr>
        <p:spPr>
          <a:xfrm>
            <a:off x="841882" y="4268507"/>
            <a:ext cx="10372397" cy="543181"/>
          </a:xfrm>
          <a:prstGeom prst="rect">
            <a:avLst/>
          </a:prstGeom>
          <a:noFill/>
        </p:spPr>
        <p:txBody>
          <a:bodyPr wrap="square" lIns="45720" tIns="18288" rIns="45720" bIns="18288">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202830"/>
                </a:solidFill>
                <a:effectLst/>
                <a:uLnTx/>
                <a:uFillTx/>
                <a:latin typeface="Arial"/>
              </a:rPr>
              <a:t>Every year, Medicare evaluates plans based on a 5-star rating system.</a:t>
            </a:r>
          </a:p>
        </p:txBody>
      </p:sp>
    </p:spTree>
    <p:extLst>
      <p:ext uri="{BB962C8B-B14F-4D97-AF65-F5344CB8AC3E}">
        <p14:creationId xmlns:p14="http://schemas.microsoft.com/office/powerpoint/2010/main" val="147369149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12F7A61AAA1A4384B4EF1D747EF7C2" ma:contentTypeVersion="16" ma:contentTypeDescription="Create a new document." ma:contentTypeScope="" ma:versionID="169609ca7d76833dc593e2e697a783c1">
  <xsd:schema xmlns:xsd="http://www.w3.org/2001/XMLSchema" xmlns:xs="http://www.w3.org/2001/XMLSchema" xmlns:p="http://schemas.microsoft.com/office/2006/metadata/properties" xmlns:ns2="8d0d1780-fc1f-494a-831a-ff0f20dfa4b1" xmlns:ns3="bff3fb93-fc2f-46c1-a80f-f59eb9415399" targetNamespace="http://schemas.microsoft.com/office/2006/metadata/properties" ma:root="true" ma:fieldsID="9739e18aadf7e3d2d50c170b4c013444" ns2:_="" ns3:_="">
    <xsd:import namespace="8d0d1780-fc1f-494a-831a-ff0f20dfa4b1"/>
    <xsd:import namespace="bff3fb93-fc2f-46c1-a80f-f59eb9415399"/>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SearchProperties" minOccurs="0"/>
                <xsd:element ref="ns2:MediaServiceBillingMetadata" minOccurs="0"/>
                <xsd:element ref="ns2:No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0d1780-fc1f-494a-831a-ff0f20dfa4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f16a4af6-686f-4150-b107-a1183def43be"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BillingMetadata" ma:index="22" nillable="true" ma:displayName="MediaServiceBillingMetadata" ma:hidden="true" ma:internalName="MediaServiceBillingMetadata" ma:readOnly="true">
      <xsd:simpleType>
        <xsd:restriction base="dms:Note"/>
      </xsd:simpleType>
    </xsd:element>
    <xsd:element name="Note" ma:index="23" nillable="true" ma:displayName="Note" ma:description="According to Julie, all individuals in this file are prospects who became a member.  These individuals were in our marketing campaigns but never responded but did convert." ma:format="Dropdown" ma:internalName="Note">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ff3fb93-fc2f-46c1-a80f-f59eb9415399"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7fd19f4d-92b4-4ca5-a4c7-b419fa695172}" ma:internalName="TaxCatchAll" ma:showField="CatchAllData" ma:web="bff3fb93-fc2f-46c1-a80f-f59eb941539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Note xmlns="8d0d1780-fc1f-494a-831a-ff0f20dfa4b1" xsi:nil="true"/>
    <lcf76f155ced4ddcb4097134ff3c332f xmlns="8d0d1780-fc1f-494a-831a-ff0f20dfa4b1">
      <Terms xmlns="http://schemas.microsoft.com/office/infopath/2007/PartnerControls"/>
    </lcf76f155ced4ddcb4097134ff3c332f>
    <TaxCatchAll xmlns="bff3fb93-fc2f-46c1-a80f-f59eb9415399" xsi:nil="true"/>
  </documentManagement>
</p:properties>
</file>

<file path=customXml/itemProps1.xml><?xml version="1.0" encoding="utf-8"?>
<ds:datastoreItem xmlns:ds="http://schemas.openxmlformats.org/officeDocument/2006/customXml" ds:itemID="{D6200FEF-9216-4F8C-9F10-13F24BA64880}">
  <ds:schemaRefs>
    <ds:schemaRef ds:uri="8d0d1780-fc1f-494a-831a-ff0f20dfa4b1"/>
    <ds:schemaRef ds:uri="bff3fb93-fc2f-46c1-a80f-f59eb941539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5A89F725-F4FA-4D5B-A4CA-9D5D69DE8679}">
  <ds:schemaRefs>
    <ds:schemaRef ds:uri="http://schemas.microsoft.com/sharepoint/v3/contenttype/forms"/>
  </ds:schemaRefs>
</ds:datastoreItem>
</file>

<file path=customXml/itemProps3.xml><?xml version="1.0" encoding="utf-8"?>
<ds:datastoreItem xmlns:ds="http://schemas.openxmlformats.org/officeDocument/2006/customXml" ds:itemID="{AD6748C0-2FC3-4D37-9C96-AFF15E153D22}">
  <ds:schemaRefs>
    <ds:schemaRef ds:uri="http://schemas.microsoft.com/office/2006/documentManagement/types"/>
    <ds:schemaRef ds:uri="http://purl.org/dc/elements/1.1/"/>
    <ds:schemaRef ds:uri="http://purl.org/dc/terms/"/>
    <ds:schemaRef ds:uri="8d0d1780-fc1f-494a-831a-ff0f20dfa4b1"/>
    <ds:schemaRef ds:uri="http://www.w3.org/XML/1998/namespace"/>
    <ds:schemaRef ds:uri="http://schemas.microsoft.com/office/infopath/2007/PartnerControls"/>
    <ds:schemaRef ds:uri="http://schemas.openxmlformats.org/package/2006/metadata/core-properties"/>
    <ds:schemaRef ds:uri="bff3fb93-fc2f-46c1-a80f-f59eb9415399"/>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1416</TotalTime>
  <Words>11483</Words>
  <Application>Microsoft Office PowerPoint</Application>
  <PresentationFormat>Widescreen</PresentationFormat>
  <Paragraphs>1832</Paragraphs>
  <Slides>57</Slides>
  <Notes>53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66" baseType="lpstr">
      <vt:lpstr>Arial</vt:lpstr>
      <vt:lpstr>Calibri</vt:lpstr>
      <vt:lpstr>Calibri Light</vt:lpstr>
      <vt:lpstr>DM Sans</vt:lpstr>
      <vt:lpstr>Segoe UI Symbol</vt:lpstr>
      <vt:lpstr>Times New Roman</vt:lpstr>
      <vt:lpstr>Wingdings</vt:lpstr>
      <vt:lpstr>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McIver, Colleen</dc:creator>
  <cp:lastModifiedBy>Dustin VanDuine</cp:lastModifiedBy>
  <cp:revision>101</cp:revision>
  <dcterms:created xsi:type="dcterms:W3CDTF">2026-05-07T15:54:57Z</dcterms:created>
  <dcterms:modified xsi:type="dcterms:W3CDTF">2026-09-28T19:46:53Z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2026-01-12T00:00:00Z</vt:filetime>
  </property>
  <property fmtid="{D5CDD505-2E9C-101B-9397-08002B2CF9AE}" pid="3" name="Creator">
    <vt:lpwstr>Microsoft® PowerPoint® for Microsoft 365</vt:lpwstr>
  </property>
  <property fmtid="{D5CDD505-2E9C-101B-9397-08002B2CF9AE}" pid="4" name="LastSaved">
    <vt:filetime>2026-05-07T00:00:00Z</vt:filetime>
  </property>
  <property fmtid="{D5CDD505-2E9C-101B-9397-08002B2CF9AE}" pid="5" name="Producer">
    <vt:lpwstr>Microsoft® PowerPoint® for Microsoft 365</vt:lpwstr>
  </property>
  <property fmtid="{D5CDD505-2E9C-101B-9397-08002B2CF9AE}" pid="6" name="ContentTypeId">
    <vt:lpwstr>0x010100FA12F7A61AAA1A4384B4EF1D747EF7C2</vt:lpwstr>
  </property>
  <property fmtid="{D5CDD505-2E9C-101B-9397-08002B2CF9AE}" pid="7" name="MediaServiceImageTags">
    <vt:lpwstr/>
  </property>
</Properties>
</file>