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29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074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ide_view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2526"/>
            <a:ext cx="7772400" cy="228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2526"/>
            <a:ext cx="7772400" cy="2286000"/>
          </a:xfrm>
          <a:prstGeom prst="rect">
            <a:avLst/>
          </a:prstGeom>
          <a:solidFill>
            <a:srgbClr val="243D28">
              <a:alpha val="85000"/>
            </a:srgbClr>
          </a:solidFill>
          <a:ln w="12700">
            <a:solidFill>
              <a:srgbClr val="243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20040" y="216074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Barn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 Geronimo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320040" y="1468802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kern="0" spc="3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GERONIMO ADVENTURE PARK  ·  SPRING, TEXAS</a:t>
            </a:r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320039" y="1744125"/>
            <a:ext cx="6456541" cy="1540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E8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3,200 sq ft barn &amp; 1,600 sq ft covered porch — where rustic charm meets adventure.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20040" y="1999154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C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Up to 200 guests   ● Indoor &amp; Outdoor   ● Adventure park on-site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035040" y="216074"/>
            <a:ext cx="1463040" cy="960120"/>
          </a:xfrm>
          <a:prstGeom prst="rect">
            <a:avLst/>
          </a:prstGeom>
          <a:solidFill>
            <a:srgbClr val="FFCF1C"/>
          </a:solidFill>
          <a:ln w="12700">
            <a:solidFill>
              <a:srgbClr val="FFCF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035040" y="280082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 1, 2026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035040" y="73728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Exclusive Preview Event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35665" y="2372016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RENTAL PRICING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320040" y="2614644"/>
            <a:ext cx="2377440" cy="2908313"/>
          </a:xfrm>
          <a:prstGeom prst="rect">
            <a:avLst/>
          </a:prstGeom>
          <a:solidFill>
            <a:srgbClr val="F5FAF7"/>
          </a:solidFill>
          <a:ln w="6350">
            <a:solidFill>
              <a:srgbClr val="9DB5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57200" y="275180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2A7F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457200" y="293468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Weekday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57200" y="328215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Monday – Thursday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457200" y="3483326"/>
            <a:ext cx="2103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$3,000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457200" y="394052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flat rate · 8-hour access block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457200" y="4159982"/>
            <a:ext cx="210312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57200" y="426971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8-hour venue access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457200" y="4507454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&amp; chairs included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457200" y="4745198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climate-controlled barn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457200" y="4982942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Covered porch &amp; deck access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457200" y="5220686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Parking for guests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2697480" y="2614646"/>
            <a:ext cx="2377440" cy="29119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rgbClr val="9DB59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3951335" y="2614646"/>
            <a:ext cx="1123585" cy="320040"/>
          </a:xfrm>
          <a:prstGeom prst="rect">
            <a:avLst/>
          </a:prstGeom>
          <a:solidFill>
            <a:srgbClr val="FFCF1C"/>
          </a:solidFill>
          <a:ln w="12700">
            <a:solidFill>
              <a:srgbClr val="FFCF1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4029935" y="2653415"/>
            <a:ext cx="966383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</a:t>
            </a:r>
            <a:r>
              <a:rPr lang="en-US" sz="1100" b="1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Popular</a:t>
            </a:r>
          </a:p>
        </p:txBody>
      </p:sp>
      <p:sp>
        <p:nvSpPr>
          <p:cNvPr id="28" name="Text 25"/>
          <p:cNvSpPr/>
          <p:nvPr/>
        </p:nvSpPr>
        <p:spPr>
          <a:xfrm>
            <a:off x="2834640" y="275180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 26"/>
          <p:cNvSpPr/>
          <p:nvPr/>
        </p:nvSpPr>
        <p:spPr>
          <a:xfrm>
            <a:off x="2834640" y="293468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Weekend</a:t>
            </a:r>
            <a:endParaRPr lang="en-U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Text 27"/>
          <p:cNvSpPr/>
          <p:nvPr/>
        </p:nvSpPr>
        <p:spPr>
          <a:xfrm>
            <a:off x="2834640" y="328215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Friday – Sunday</a:t>
            </a:r>
            <a:endParaRPr lang="en-US" sz="8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Text 28"/>
          <p:cNvSpPr/>
          <p:nvPr/>
        </p:nvSpPr>
        <p:spPr>
          <a:xfrm>
            <a:off x="2834640" y="3483326"/>
            <a:ext cx="2103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$4,500</a:t>
            </a:r>
            <a:endParaRPr lang="en-US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 29"/>
          <p:cNvSpPr/>
          <p:nvPr/>
        </p:nvSpPr>
        <p:spPr>
          <a:xfrm>
            <a:off x="2834640" y="394052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flat rate · 10-hour access block</a:t>
            </a:r>
            <a:endParaRPr lang="en-US" sz="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Shape 30"/>
          <p:cNvSpPr/>
          <p:nvPr/>
        </p:nvSpPr>
        <p:spPr>
          <a:xfrm>
            <a:off x="2834640" y="4172508"/>
            <a:ext cx="2103120" cy="0"/>
          </a:xfrm>
          <a:prstGeom prst="line">
            <a:avLst/>
          </a:prstGeom>
          <a:noFill/>
          <a:ln w="6350">
            <a:solidFill>
              <a:srgbClr val="4A8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2834640" y="426971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10-hour venue access</a:t>
            </a:r>
            <a:endParaRPr lang="en-US" sz="9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5" name="Text 32"/>
          <p:cNvSpPr/>
          <p:nvPr/>
        </p:nvSpPr>
        <p:spPr>
          <a:xfrm>
            <a:off x="2834640" y="4507454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&amp; chairs included</a:t>
            </a:r>
            <a:endParaRPr lang="en-US" sz="9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Text 33"/>
          <p:cNvSpPr/>
          <p:nvPr/>
        </p:nvSpPr>
        <p:spPr>
          <a:xfrm>
            <a:off x="2834640" y="4745198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barn &amp; covered porch &amp; deck</a:t>
            </a:r>
            <a:endParaRPr lang="en-US" sz="9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7" name="Text 34"/>
          <p:cNvSpPr/>
          <p:nvPr/>
        </p:nvSpPr>
        <p:spPr>
          <a:xfrm>
            <a:off x="2834640" y="4982942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On-site event coordinator contact</a:t>
            </a:r>
            <a:endParaRPr lang="en-US" sz="9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8" name="Text 35"/>
          <p:cNvSpPr/>
          <p:nvPr/>
        </p:nvSpPr>
        <p:spPr>
          <a:xfrm>
            <a:off x="2834640" y="5220686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Parking for guests</a:t>
            </a:r>
            <a:endParaRPr lang="en-US" sz="9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9" name="Shape 36"/>
          <p:cNvSpPr/>
          <p:nvPr/>
        </p:nvSpPr>
        <p:spPr>
          <a:xfrm>
            <a:off x="5074920" y="2614646"/>
            <a:ext cx="2377440" cy="2908312"/>
          </a:xfrm>
          <a:prstGeom prst="rect">
            <a:avLst/>
          </a:prstGeom>
          <a:solidFill>
            <a:srgbClr val="F5FAF7"/>
          </a:solidFill>
          <a:ln w="6350">
            <a:solidFill>
              <a:srgbClr val="9DB5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5212080" y="275180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2A7F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FLEXIBLE</a:t>
            </a:r>
            <a:endParaRPr lang="en-US" sz="700" dirty="0"/>
          </a:p>
        </p:txBody>
      </p:sp>
      <p:sp>
        <p:nvSpPr>
          <p:cNvPr id="41" name="Text 38"/>
          <p:cNvSpPr/>
          <p:nvPr/>
        </p:nvSpPr>
        <p:spPr>
          <a:xfrm>
            <a:off x="5212080" y="293468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Hourly Add-On</a:t>
            </a:r>
            <a:endParaRPr lang="en-US" sz="1800" dirty="0"/>
          </a:p>
        </p:txBody>
      </p:sp>
      <p:sp>
        <p:nvSpPr>
          <p:cNvPr id="42" name="Text 39"/>
          <p:cNvSpPr/>
          <p:nvPr/>
        </p:nvSpPr>
        <p:spPr>
          <a:xfrm>
            <a:off x="5212080" y="328215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day · beyond included block</a:t>
            </a:r>
            <a:endParaRPr lang="en-US" sz="850" dirty="0"/>
          </a:p>
        </p:txBody>
      </p:sp>
      <p:sp>
        <p:nvSpPr>
          <p:cNvPr id="43" name="Text 40"/>
          <p:cNvSpPr/>
          <p:nvPr/>
        </p:nvSpPr>
        <p:spPr>
          <a:xfrm>
            <a:off x="5212080" y="3483326"/>
            <a:ext cx="2103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$200</a:t>
            </a:r>
            <a:endParaRPr lang="en-US" sz="3000" dirty="0"/>
          </a:p>
        </p:txBody>
      </p:sp>
      <p:sp>
        <p:nvSpPr>
          <p:cNvPr id="44" name="Text 41"/>
          <p:cNvSpPr/>
          <p:nvPr/>
        </p:nvSpPr>
        <p:spPr>
          <a:xfrm>
            <a:off x="5212080" y="3940526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hour · pre-arranged only</a:t>
            </a:r>
            <a:endParaRPr lang="en-US" sz="800" dirty="0"/>
          </a:p>
        </p:txBody>
      </p:sp>
      <p:sp>
        <p:nvSpPr>
          <p:cNvPr id="45" name="Shape 42"/>
          <p:cNvSpPr/>
          <p:nvPr/>
        </p:nvSpPr>
        <p:spPr>
          <a:xfrm>
            <a:off x="5212080" y="4185034"/>
            <a:ext cx="210312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5181905" y="4493926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Additional setup or breakdown time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5212080" y="4244407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Early-access hours available</a:t>
            </a:r>
            <a:endParaRPr lang="en-US" sz="950" dirty="0"/>
          </a:p>
        </p:txBody>
      </p:sp>
      <p:sp>
        <p:nvSpPr>
          <p:cNvPr id="48" name="Text 45"/>
          <p:cNvSpPr/>
          <p:nvPr/>
        </p:nvSpPr>
        <p:spPr>
          <a:xfrm>
            <a:off x="5212080" y="4745198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be booked in advance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5212080" y="4982942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r>
              <a:rPr lang="en-US" sz="9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to availability</a:t>
            </a:r>
            <a:endParaRPr lang="en-US" sz="950" dirty="0"/>
          </a:p>
        </p:txBody>
      </p:sp>
      <p:sp>
        <p:nvSpPr>
          <p:cNvPr id="50" name="Shape 47"/>
          <p:cNvSpPr/>
          <p:nvPr/>
        </p:nvSpPr>
        <p:spPr>
          <a:xfrm>
            <a:off x="320040" y="5593505"/>
            <a:ext cx="7132320" cy="621792"/>
          </a:xfrm>
          <a:prstGeom prst="rect">
            <a:avLst/>
          </a:prstGeom>
          <a:solidFill>
            <a:srgbClr val="2C5E30"/>
          </a:solidFill>
          <a:ln w="12700">
            <a:solidFill>
              <a:srgbClr val="2C5E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8"/>
          <p:cNvSpPr/>
          <p:nvPr/>
        </p:nvSpPr>
        <p:spPr>
          <a:xfrm>
            <a:off x="502920" y="5684945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F2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Peak Season Saturdays  ·  March–May &amp; December</a:t>
            </a:r>
            <a:endParaRPr lang="en-US" sz="1300" dirty="0"/>
          </a:p>
        </p:txBody>
      </p:sp>
      <p:sp>
        <p:nvSpPr>
          <p:cNvPr id="52" name="Text 49"/>
          <p:cNvSpPr/>
          <p:nvPr/>
        </p:nvSpPr>
        <p:spPr>
          <a:xfrm>
            <a:off x="502920" y="5977553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Texas wedding &amp; event season. Reserve early — these dates fill first.</a:t>
            </a:r>
            <a:endParaRPr lang="en-US" sz="1000" dirty="0"/>
          </a:p>
        </p:txBody>
      </p:sp>
      <p:sp>
        <p:nvSpPr>
          <p:cNvPr id="53" name="Text 50"/>
          <p:cNvSpPr/>
          <p:nvPr/>
        </p:nvSpPr>
        <p:spPr>
          <a:xfrm>
            <a:off x="4169288" y="5613609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dirty="0">
                <a:solidFill>
                  <a:srgbClr val="FFCF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$5,500</a:t>
            </a:r>
            <a:endParaRPr lang="en-US" sz="2600" dirty="0"/>
          </a:p>
        </p:txBody>
      </p:sp>
      <p:sp>
        <p:nvSpPr>
          <p:cNvPr id="94" name="Text 91"/>
          <p:cNvSpPr/>
          <p:nvPr/>
        </p:nvSpPr>
        <p:spPr>
          <a:xfrm>
            <a:off x="5715000" y="8547172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2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www.geronimoadventurepark.com</a:t>
            </a:r>
            <a:endParaRPr lang="en-US" sz="1100" dirty="0"/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4303A54-ED3B-EC84-3D5F-29C64E22B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372" y="5609369"/>
            <a:ext cx="1354940" cy="622620"/>
          </a:xfrm>
          <a:prstGeom prst="rect">
            <a:avLst/>
          </a:prstGeom>
        </p:spPr>
      </p:pic>
      <p:sp>
        <p:nvSpPr>
          <p:cNvPr id="97" name="Text 5"/>
          <p:cNvSpPr/>
          <p:nvPr/>
        </p:nvSpPr>
        <p:spPr>
          <a:xfrm>
            <a:off x="320040" y="630467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VENUE DETAILS</a:t>
            </a:r>
            <a:endParaRPr lang="en-US" sz="1100" dirty="0"/>
          </a:p>
        </p:txBody>
      </p:sp>
      <p:sp>
        <p:nvSpPr>
          <p:cNvPr id="98" name="Shape 6"/>
          <p:cNvSpPr/>
          <p:nvPr/>
        </p:nvSpPr>
        <p:spPr>
          <a:xfrm>
            <a:off x="320040" y="6514512"/>
            <a:ext cx="7132320" cy="0"/>
          </a:xfrm>
          <a:prstGeom prst="line">
            <a:avLst/>
          </a:prstGeom>
          <a:noFill/>
          <a:ln w="6350">
            <a:solidFill>
              <a:srgbClr val="2A7F9E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99" name="Shape 7"/>
          <p:cNvSpPr/>
          <p:nvPr/>
        </p:nvSpPr>
        <p:spPr>
          <a:xfrm>
            <a:off x="3886200" y="6610865"/>
            <a:ext cx="0" cy="3252971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8"/>
          <p:cNvSpPr/>
          <p:nvPr/>
        </p:nvSpPr>
        <p:spPr>
          <a:xfrm>
            <a:off x="365760" y="6547676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Always Included</a:t>
            </a:r>
            <a:endParaRPr lang="en-US" sz="1400" dirty="0"/>
          </a:p>
        </p:txBody>
      </p:sp>
      <p:sp>
        <p:nvSpPr>
          <p:cNvPr id="101" name="Text 11"/>
          <p:cNvSpPr/>
          <p:nvPr/>
        </p:nvSpPr>
        <p:spPr>
          <a:xfrm>
            <a:off x="612648" y="6789178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Barn — 3,200 sq ft</a:t>
            </a:r>
            <a:endParaRPr lang="en-US" sz="1100" dirty="0"/>
          </a:p>
        </p:txBody>
      </p:sp>
      <p:sp>
        <p:nvSpPr>
          <p:cNvPr id="102" name="Text 12"/>
          <p:cNvSpPr/>
          <p:nvPr/>
        </p:nvSpPr>
        <p:spPr>
          <a:xfrm>
            <a:off x="612648" y="6972058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Climate-controlled with HVAC</a:t>
            </a:r>
            <a:endParaRPr lang="en-US" sz="1100" dirty="0"/>
          </a:p>
        </p:txBody>
      </p:sp>
      <p:sp>
        <p:nvSpPr>
          <p:cNvPr id="109" name="Text 23"/>
          <p:cNvSpPr/>
          <p:nvPr/>
        </p:nvSpPr>
        <p:spPr>
          <a:xfrm>
            <a:off x="612648" y="7141923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Balcony</a:t>
            </a:r>
            <a:endParaRPr lang="en-US" sz="1100" dirty="0"/>
          </a:p>
        </p:txBody>
      </p:sp>
      <p:sp>
        <p:nvSpPr>
          <p:cNvPr id="110" name="Text 24"/>
          <p:cNvSpPr/>
          <p:nvPr/>
        </p:nvSpPr>
        <p:spPr>
          <a:xfrm>
            <a:off x="621793" y="7322536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Overlooks the main room — ideal DJ or AV setup</a:t>
            </a:r>
            <a:endParaRPr lang="en-US" sz="1100" dirty="0"/>
          </a:p>
        </p:txBody>
      </p:sp>
      <p:sp>
        <p:nvSpPr>
          <p:cNvPr id="112" name="Text 27"/>
          <p:cNvSpPr/>
          <p:nvPr/>
        </p:nvSpPr>
        <p:spPr>
          <a:xfrm>
            <a:off x="612648" y="7922972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Serving Kitchen</a:t>
            </a:r>
            <a:endParaRPr lang="en-US" sz="1100" dirty="0"/>
          </a:p>
        </p:txBody>
      </p:sp>
      <p:sp>
        <p:nvSpPr>
          <p:cNvPr id="113" name="Text 28"/>
          <p:cNvSpPr/>
          <p:nvPr/>
        </p:nvSpPr>
        <p:spPr>
          <a:xfrm>
            <a:off x="612648" y="8130318"/>
            <a:ext cx="3182112" cy="493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Refrigerator, microwave, sink</a:t>
            </a:r>
            <a:r>
              <a:rPr lang="en-US" sz="1100" b="1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ice maker</a:t>
            </a: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washer/dryer, drinking fountain with bottle filler. No stove or oven.</a:t>
            </a:r>
            <a:endParaRPr lang="en-US" sz="1100" dirty="0"/>
          </a:p>
        </p:txBody>
      </p:sp>
      <p:sp>
        <p:nvSpPr>
          <p:cNvPr id="114" name="Text 31"/>
          <p:cNvSpPr/>
          <p:nvPr/>
        </p:nvSpPr>
        <p:spPr>
          <a:xfrm>
            <a:off x="612648" y="7510859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Private Lounge &amp; Dressing Room</a:t>
            </a:r>
            <a:endParaRPr lang="en-US" sz="1100" dirty="0"/>
          </a:p>
        </p:txBody>
      </p:sp>
      <p:sp>
        <p:nvSpPr>
          <p:cNvPr id="115" name="Text 32"/>
          <p:cNvSpPr/>
          <p:nvPr/>
        </p:nvSpPr>
        <p:spPr>
          <a:xfrm>
            <a:off x="612648" y="7718825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space for your event supplies</a:t>
            </a:r>
            <a:endParaRPr lang="en-US" sz="1100" dirty="0"/>
          </a:p>
        </p:txBody>
      </p:sp>
      <p:sp>
        <p:nvSpPr>
          <p:cNvPr id="117" name="Text 35"/>
          <p:cNvSpPr/>
          <p:nvPr/>
        </p:nvSpPr>
        <p:spPr>
          <a:xfrm>
            <a:off x="612648" y="8677844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Private Bathrooms</a:t>
            </a:r>
            <a:endParaRPr lang="en-US" sz="1100" dirty="0"/>
          </a:p>
        </p:txBody>
      </p:sp>
      <p:sp>
        <p:nvSpPr>
          <p:cNvPr id="120" name="Text 39"/>
          <p:cNvSpPr/>
          <p:nvPr/>
        </p:nvSpPr>
        <p:spPr>
          <a:xfrm>
            <a:off x="4023360" y="6547676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Available for Use with Rental</a:t>
            </a:r>
            <a:endParaRPr lang="en-US" sz="1400" dirty="0"/>
          </a:p>
        </p:txBody>
      </p:sp>
      <p:sp>
        <p:nvSpPr>
          <p:cNvPr id="121" name="Text 42"/>
          <p:cNvSpPr/>
          <p:nvPr/>
        </p:nvSpPr>
        <p:spPr>
          <a:xfrm>
            <a:off x="4270247" y="6951109"/>
            <a:ext cx="3316797" cy="213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Tables: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20 five-ft round, 20 cocktail, 12 eight-ft rectangle</a:t>
            </a:r>
          </a:p>
        </p:txBody>
      </p:sp>
      <p:sp>
        <p:nvSpPr>
          <p:cNvPr id="122" name="Text 45"/>
          <p:cNvSpPr/>
          <p:nvPr/>
        </p:nvSpPr>
        <p:spPr>
          <a:xfrm>
            <a:off x="4270248" y="7517026"/>
            <a:ext cx="3182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4×8 ft movable stage</a:t>
            </a:r>
            <a:endParaRPr lang="en-US" sz="1100" dirty="0"/>
          </a:p>
        </p:txBody>
      </p:sp>
      <p:sp>
        <p:nvSpPr>
          <p:cNvPr id="124" name="Text 48"/>
          <p:cNvSpPr/>
          <p:nvPr/>
        </p:nvSpPr>
        <p:spPr>
          <a:xfrm>
            <a:off x="4270248" y="7782847"/>
            <a:ext cx="3182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Decorative arch — ceremony or photo backdrop</a:t>
            </a:r>
            <a:endParaRPr lang="en-US" sz="1100" dirty="0"/>
          </a:p>
        </p:txBody>
      </p:sp>
      <p:sp>
        <p:nvSpPr>
          <p:cNvPr id="126" name="Text 51"/>
          <p:cNvSpPr/>
          <p:nvPr/>
        </p:nvSpPr>
        <p:spPr>
          <a:xfrm>
            <a:off x="4270248" y="8032915"/>
            <a:ext cx="3182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100" display monitors</a:t>
            </a:r>
            <a:endParaRPr lang="en-US" sz="1100" dirty="0"/>
          </a:p>
        </p:txBody>
      </p:sp>
      <p:sp>
        <p:nvSpPr>
          <p:cNvPr id="134" name="Text 61"/>
          <p:cNvSpPr/>
          <p:nvPr/>
        </p:nvSpPr>
        <p:spPr>
          <a:xfrm>
            <a:off x="4270248" y="9496620"/>
            <a:ext cx="2788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Outside Vendors Welcome</a:t>
            </a:r>
            <a:endParaRPr lang="en-US" sz="1100" dirty="0"/>
          </a:p>
        </p:txBody>
      </p:sp>
      <p:sp>
        <p:nvSpPr>
          <p:cNvPr id="135" name="Shape 63"/>
          <p:cNvSpPr/>
          <p:nvPr/>
        </p:nvSpPr>
        <p:spPr>
          <a:xfrm>
            <a:off x="3977640" y="6226056"/>
            <a:ext cx="342900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136" name="Text 64"/>
          <p:cNvSpPr/>
          <p:nvPr/>
        </p:nvSpPr>
        <p:spPr>
          <a:xfrm>
            <a:off x="4270248" y="9247974"/>
            <a:ext cx="2788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Preferred Vendor List Available</a:t>
            </a:r>
            <a:endParaRPr lang="en-US" sz="1100" dirty="0"/>
          </a:p>
        </p:txBody>
      </p:sp>
      <p:sp>
        <p:nvSpPr>
          <p:cNvPr id="138" name="Text 15"/>
          <p:cNvSpPr/>
          <p:nvPr/>
        </p:nvSpPr>
        <p:spPr>
          <a:xfrm>
            <a:off x="612648" y="8914340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Covered Porch — 1,600 sq ft</a:t>
            </a:r>
            <a:endParaRPr lang="en-US" sz="1100" dirty="0"/>
          </a:p>
        </p:txBody>
      </p:sp>
      <p:sp>
        <p:nvSpPr>
          <p:cNvPr id="139" name="Text 16"/>
          <p:cNvSpPr/>
          <p:nvPr/>
        </p:nvSpPr>
        <p:spPr>
          <a:xfrm>
            <a:off x="612648" y="9097220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covered entertaining space</a:t>
            </a:r>
            <a:endParaRPr lang="en-US" sz="1100" dirty="0"/>
          </a:p>
        </p:txBody>
      </p:sp>
      <p:sp>
        <p:nvSpPr>
          <p:cNvPr id="140" name="Text 19"/>
          <p:cNvSpPr/>
          <p:nvPr/>
        </p:nvSpPr>
        <p:spPr>
          <a:xfrm>
            <a:off x="612648" y="9286278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Deck — 750 sq ft</a:t>
            </a:r>
            <a:endParaRPr lang="en-US" sz="1100" dirty="0"/>
          </a:p>
        </p:txBody>
      </p:sp>
      <p:sp>
        <p:nvSpPr>
          <p:cNvPr id="141" name="Text 20"/>
          <p:cNvSpPr/>
          <p:nvPr/>
        </p:nvSpPr>
        <p:spPr>
          <a:xfrm>
            <a:off x="612648" y="9514020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Additional outdoor gathering area</a:t>
            </a:r>
            <a:endParaRPr lang="en-US" sz="1100" dirty="0"/>
          </a:p>
        </p:txBody>
      </p:sp>
      <p:sp>
        <p:nvSpPr>
          <p:cNvPr id="12" name="Text 45">
            <a:extLst>
              <a:ext uri="{FF2B5EF4-FFF2-40B4-BE49-F238E27FC236}">
                <a16:creationId xmlns:a16="http://schemas.microsoft.com/office/drawing/2014/main" id="{CB28F930-7A5C-0B29-E8C7-75F5A7E59B91}"/>
              </a:ext>
            </a:extLst>
          </p:cNvPr>
          <p:cNvSpPr/>
          <p:nvPr/>
        </p:nvSpPr>
        <p:spPr>
          <a:xfrm>
            <a:off x="4270248" y="7285867"/>
            <a:ext cx="3182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chairs</a:t>
            </a:r>
            <a:endParaRPr lang="en-US" sz="1100" dirty="0"/>
          </a:p>
        </p:txBody>
      </p:sp>
      <p:sp>
        <p:nvSpPr>
          <p:cNvPr id="54" name="Text 38"/>
          <p:cNvSpPr/>
          <p:nvPr/>
        </p:nvSpPr>
        <p:spPr>
          <a:xfrm>
            <a:off x="4264070" y="8999834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Ample Guest Parking</a:t>
            </a:r>
            <a:endParaRPr lang="en-US" sz="1100" dirty="0"/>
          </a:p>
        </p:txBody>
      </p:sp>
      <p:sp>
        <p:nvSpPr>
          <p:cNvPr id="56" name="Text 39">
            <a:extLst>
              <a:ext uri="{FF2B5EF4-FFF2-40B4-BE49-F238E27FC236}">
                <a16:creationId xmlns:a16="http://schemas.microsoft.com/office/drawing/2014/main" id="{A1CB8EE8-8B58-F99D-8562-E3C6277E118A}"/>
              </a:ext>
            </a:extLst>
          </p:cNvPr>
          <p:cNvSpPr/>
          <p:nvPr/>
        </p:nvSpPr>
        <p:spPr>
          <a:xfrm>
            <a:off x="4029935" y="8646540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43D28"/>
                </a:solidFill>
                <a:latin typeface="Georgia" pitchFamily="34" charset="0"/>
              </a:rPr>
              <a:t>Helpful Extras</a:t>
            </a:r>
            <a:endParaRPr lang="en-US" sz="1300" dirty="0"/>
          </a:p>
        </p:txBody>
      </p:sp>
      <p:sp>
        <p:nvSpPr>
          <p:cNvPr id="57" name="Shape 42">
            <a:extLst>
              <a:ext uri="{FF2B5EF4-FFF2-40B4-BE49-F238E27FC236}">
                <a16:creationId xmlns:a16="http://schemas.microsoft.com/office/drawing/2014/main" id="{0935D5B3-5E63-87FE-A79D-C48F73B5E59F}"/>
              </a:ext>
            </a:extLst>
          </p:cNvPr>
          <p:cNvSpPr/>
          <p:nvPr/>
        </p:nvSpPr>
        <p:spPr>
          <a:xfrm flipV="1">
            <a:off x="4043846" y="8538770"/>
            <a:ext cx="3337640" cy="8402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1"/>
          <p:cNvSpPr/>
          <p:nvPr/>
        </p:nvSpPr>
        <p:spPr>
          <a:xfrm>
            <a:off x="307683" y="4741362"/>
            <a:ext cx="7132320" cy="2806218"/>
          </a:xfrm>
          <a:prstGeom prst="rect">
            <a:avLst/>
          </a:prstGeom>
          <a:solidFill>
            <a:srgbClr val="F5FAF7"/>
          </a:solidFill>
          <a:ln w="6350">
            <a:solidFill>
              <a:srgbClr val="9DB59E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29" name="Shape 78">
            <a:extLst>
              <a:ext uri="{FF2B5EF4-FFF2-40B4-BE49-F238E27FC236}">
                <a16:creationId xmlns:a16="http://schemas.microsoft.com/office/drawing/2014/main" id="{DE1678DC-BA27-D6D1-8D4D-7A701655400B}"/>
              </a:ext>
            </a:extLst>
          </p:cNvPr>
          <p:cNvSpPr/>
          <p:nvPr/>
        </p:nvSpPr>
        <p:spPr>
          <a:xfrm>
            <a:off x="5293238" y="5709387"/>
            <a:ext cx="2096719" cy="868680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pic>
        <p:nvPicPr>
          <p:cNvPr id="2" name="Image 0" descr="/home/claude/wide_view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772400" cy="777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72400" cy="777240"/>
          </a:xfrm>
          <a:prstGeom prst="rect">
            <a:avLst/>
          </a:prstGeom>
          <a:solidFill>
            <a:srgbClr val="243D28">
              <a:alpha val="90000"/>
            </a:srgbClr>
          </a:solidFill>
          <a:ln w="12700">
            <a:solidFill>
              <a:srgbClr val="243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20040" y="16459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Barn at Geronimo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20040" y="512064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kern="0" spc="200" dirty="0">
                <a:solidFill>
                  <a:srgbClr val="AAC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GERONIMO ADVENTURE PARK  ·  SPRING, TEXAS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4114800" y="164592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CCE8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Finishing Touches &amp; Adventure Park Add-ons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114800" y="457200"/>
            <a:ext cx="3337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FCF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House — May 1, 2026</a:t>
            </a:r>
            <a:endParaRPr lang="en-US" sz="1100" dirty="0"/>
          </a:p>
        </p:txBody>
      </p:sp>
      <p:pic>
        <p:nvPicPr>
          <p:cNvPr id="70" name="Image 1" descr="/home/claude/flowers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0040" y="3734770"/>
            <a:ext cx="2496312" cy="899004"/>
          </a:xfrm>
          <a:prstGeom prst="rect">
            <a:avLst/>
          </a:prstGeom>
        </p:spPr>
      </p:pic>
      <p:pic>
        <p:nvPicPr>
          <p:cNvPr id="71" name="Image 2" descr="/home/claude/wide_view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62072" y="3743656"/>
            <a:ext cx="4590288" cy="899003"/>
          </a:xfrm>
          <a:prstGeom prst="rect">
            <a:avLst/>
          </a:prstGeom>
        </p:spPr>
      </p:pic>
      <p:sp>
        <p:nvSpPr>
          <p:cNvPr id="72" name="Shape 67"/>
          <p:cNvSpPr/>
          <p:nvPr/>
        </p:nvSpPr>
        <p:spPr>
          <a:xfrm>
            <a:off x="320040" y="3734772"/>
            <a:ext cx="7132320" cy="899002"/>
          </a:xfrm>
          <a:prstGeom prst="rect">
            <a:avLst/>
          </a:prstGeom>
          <a:solidFill>
            <a:srgbClr val="243D28">
              <a:alpha val="55000"/>
            </a:srgbClr>
          </a:solidFill>
          <a:ln w="12700">
            <a:solidFill>
              <a:srgbClr val="243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68"/>
          <p:cNvSpPr/>
          <p:nvPr/>
        </p:nvSpPr>
        <p:spPr>
          <a:xfrm>
            <a:off x="623397" y="3708057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space where every event can be an adventure.</a:t>
            </a:r>
            <a:endParaRPr lang="en-US" sz="1500" dirty="0"/>
          </a:p>
        </p:txBody>
      </p:sp>
      <p:sp>
        <p:nvSpPr>
          <p:cNvPr id="74" name="Text 69"/>
          <p:cNvSpPr/>
          <p:nvPr/>
        </p:nvSpPr>
        <p:spPr>
          <a:xfrm>
            <a:off x="594360" y="4224094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Geronimo Adventure Park  ·  Spring, TX  ·  www.geronimoadventurepark.com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6" name="Shape 71"/>
          <p:cNvSpPr/>
          <p:nvPr/>
        </p:nvSpPr>
        <p:spPr>
          <a:xfrm>
            <a:off x="320040" y="7647598"/>
            <a:ext cx="7132320" cy="868680"/>
          </a:xfrm>
          <a:prstGeom prst="rect">
            <a:avLst/>
          </a:prstGeom>
          <a:solidFill>
            <a:srgbClr val="E8F2EE"/>
          </a:solidFill>
          <a:ln w="12700">
            <a:solidFill>
              <a:srgbClr val="2A7F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2"/>
          <p:cNvSpPr/>
          <p:nvPr/>
        </p:nvSpPr>
        <p:spPr>
          <a:xfrm>
            <a:off x="320040" y="7647598"/>
            <a:ext cx="54864" cy="868680"/>
          </a:xfrm>
          <a:prstGeom prst="rect">
            <a:avLst/>
          </a:prstGeom>
          <a:solidFill>
            <a:srgbClr val="2A7F9E"/>
          </a:solidFill>
          <a:ln w="12700">
            <a:solidFill>
              <a:srgbClr val="2A7F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3"/>
          <p:cNvSpPr/>
          <p:nvPr/>
        </p:nvSpPr>
        <p:spPr>
          <a:xfrm>
            <a:off x="457200" y="7739038"/>
            <a:ext cx="6949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20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BOOKING POLICIES</a:t>
            </a:r>
            <a:endParaRPr lang="en-US" sz="750" dirty="0"/>
          </a:p>
        </p:txBody>
      </p:sp>
      <p:sp>
        <p:nvSpPr>
          <p:cNvPr id="79" name="Text 74"/>
          <p:cNvSpPr/>
          <p:nvPr/>
        </p:nvSpPr>
        <p:spPr>
          <a:xfrm>
            <a:off x="457200" y="7921918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50% deposit required to hold your date</a:t>
            </a:r>
            <a:endParaRPr lang="en-US" sz="850" dirty="0"/>
          </a:p>
        </p:txBody>
      </p:sp>
      <p:sp>
        <p:nvSpPr>
          <p:cNvPr id="80" name="Text 75"/>
          <p:cNvSpPr/>
          <p:nvPr/>
        </p:nvSpPr>
        <p:spPr>
          <a:xfrm>
            <a:off x="3886200" y="7921918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Balance due 30 days before the event</a:t>
            </a:r>
            <a:endParaRPr lang="en-US" sz="850" dirty="0"/>
          </a:p>
        </p:txBody>
      </p:sp>
      <p:sp>
        <p:nvSpPr>
          <p:cNvPr id="81" name="Text 76"/>
          <p:cNvSpPr/>
          <p:nvPr/>
        </p:nvSpPr>
        <p:spPr>
          <a:xfrm>
            <a:off x="457200" y="806822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Refundable security deposit: $500</a:t>
            </a:r>
            <a:endParaRPr lang="en-US" sz="850" dirty="0"/>
          </a:p>
        </p:txBody>
      </p:sp>
      <p:sp>
        <p:nvSpPr>
          <p:cNvPr id="82" name="Text 77"/>
          <p:cNvSpPr/>
          <p:nvPr/>
        </p:nvSpPr>
        <p:spPr>
          <a:xfrm>
            <a:off x="3886200" y="806822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Date changes allowed with 90 days notice</a:t>
            </a:r>
            <a:endParaRPr lang="en-US" sz="850" dirty="0"/>
          </a:p>
        </p:txBody>
      </p:sp>
      <p:sp>
        <p:nvSpPr>
          <p:cNvPr id="83" name="Text 78"/>
          <p:cNvSpPr/>
          <p:nvPr/>
        </p:nvSpPr>
        <p:spPr>
          <a:xfrm>
            <a:off x="457200" y="8214526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Events end by 11:00 pm</a:t>
            </a:r>
            <a:endParaRPr lang="en-US" sz="850" dirty="0"/>
          </a:p>
        </p:txBody>
      </p:sp>
      <p:sp>
        <p:nvSpPr>
          <p:cNvPr id="84" name="Text 79"/>
          <p:cNvSpPr/>
          <p:nvPr/>
        </p:nvSpPr>
        <p:spPr>
          <a:xfrm>
            <a:off x="3886200" y="8214526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After-hours available by prior arrangement</a:t>
            </a:r>
            <a:endParaRPr lang="en-US" sz="850" dirty="0"/>
          </a:p>
        </p:txBody>
      </p:sp>
      <p:sp>
        <p:nvSpPr>
          <p:cNvPr id="85" name="Text 80"/>
          <p:cNvSpPr/>
          <p:nvPr/>
        </p:nvSpPr>
        <p:spPr>
          <a:xfrm>
            <a:off x="457200" y="8360830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Certificate of liability insurance required</a:t>
            </a:r>
            <a:endParaRPr lang="en-US" sz="850" dirty="0"/>
          </a:p>
        </p:txBody>
      </p:sp>
      <p:sp>
        <p:nvSpPr>
          <p:cNvPr id="86" name="Text 81"/>
          <p:cNvSpPr/>
          <p:nvPr/>
        </p:nvSpPr>
        <p:spPr>
          <a:xfrm>
            <a:off x="3886200" y="8360830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 5% discount for events booked at open house</a:t>
            </a:r>
            <a:endParaRPr lang="en-US" sz="850" dirty="0"/>
          </a:p>
        </p:txBody>
      </p:sp>
      <p:sp>
        <p:nvSpPr>
          <p:cNvPr id="87" name="Shape 82"/>
          <p:cNvSpPr/>
          <p:nvPr/>
        </p:nvSpPr>
        <p:spPr>
          <a:xfrm>
            <a:off x="320040" y="8604010"/>
            <a:ext cx="914400" cy="530352"/>
          </a:xfrm>
          <a:prstGeom prst="rect">
            <a:avLst/>
          </a:prstGeom>
          <a:solidFill>
            <a:srgbClr val="2C5E30"/>
          </a:solidFill>
          <a:ln w="12700">
            <a:solidFill>
              <a:srgbClr val="2C5E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3"/>
          <p:cNvSpPr/>
          <p:nvPr/>
        </p:nvSpPr>
        <p:spPr>
          <a:xfrm>
            <a:off x="320040" y="8604010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CF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5% Off</a:t>
            </a:r>
            <a:endParaRPr lang="en-US" sz="1600" dirty="0"/>
          </a:p>
        </p:txBody>
      </p:sp>
      <p:sp>
        <p:nvSpPr>
          <p:cNvPr id="89" name="Shape 84"/>
          <p:cNvSpPr/>
          <p:nvPr/>
        </p:nvSpPr>
        <p:spPr>
          <a:xfrm>
            <a:off x="1234440" y="8604010"/>
            <a:ext cx="6217920" cy="530352"/>
          </a:xfrm>
          <a:prstGeom prst="rect">
            <a:avLst/>
          </a:prstGeom>
          <a:solidFill>
            <a:srgbClr val="FFCF1C"/>
          </a:solidFill>
          <a:ln w="12700">
            <a:solidFill>
              <a:srgbClr val="FFCF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5"/>
          <p:cNvSpPr/>
          <p:nvPr/>
        </p:nvSpPr>
        <p:spPr>
          <a:xfrm>
            <a:off x="1371600" y="8658874"/>
            <a:ext cx="6035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House Exclusive  ·  May 1st Only</a:t>
            </a:r>
            <a:endParaRPr lang="en-US" sz="1200" dirty="0"/>
          </a:p>
        </p:txBody>
      </p:sp>
      <p:sp>
        <p:nvSpPr>
          <p:cNvPr id="91" name="Text 86"/>
          <p:cNvSpPr/>
          <p:nvPr/>
        </p:nvSpPr>
        <p:spPr>
          <a:xfrm>
            <a:off x="1371600" y="8878330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2C5E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any event date at the May 1st Open House and receive a 5% discount off your rental. New venue — introductory offer. Don't miss it!</a:t>
            </a:r>
            <a:endParaRPr lang="en-US" sz="850" dirty="0"/>
          </a:p>
        </p:txBody>
      </p:sp>
      <p:sp>
        <p:nvSpPr>
          <p:cNvPr id="92" name="Shape 87"/>
          <p:cNvSpPr/>
          <p:nvPr/>
        </p:nvSpPr>
        <p:spPr>
          <a:xfrm>
            <a:off x="0" y="9464040"/>
            <a:ext cx="7772400" cy="594360"/>
          </a:xfrm>
          <a:prstGeom prst="rect">
            <a:avLst/>
          </a:prstGeom>
          <a:solidFill>
            <a:srgbClr val="2C5E30"/>
          </a:solidFill>
          <a:ln w="12700">
            <a:solidFill>
              <a:srgbClr val="2C5E30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93" name="Shape 88"/>
          <p:cNvSpPr/>
          <p:nvPr/>
        </p:nvSpPr>
        <p:spPr>
          <a:xfrm>
            <a:off x="0" y="9464040"/>
            <a:ext cx="7772400" cy="0"/>
          </a:xfrm>
          <a:prstGeom prst="line">
            <a:avLst/>
          </a:prstGeom>
          <a:noFill/>
          <a:ln w="31750">
            <a:solidFill>
              <a:srgbClr val="FFCF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89"/>
          <p:cNvSpPr/>
          <p:nvPr/>
        </p:nvSpPr>
        <p:spPr>
          <a:xfrm>
            <a:off x="233541" y="9537192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CF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700" dirty="0"/>
          </a:p>
        </p:txBody>
      </p:sp>
      <p:sp>
        <p:nvSpPr>
          <p:cNvPr id="95" name="Text 90"/>
          <p:cNvSpPr/>
          <p:nvPr/>
        </p:nvSpPr>
        <p:spPr>
          <a:xfrm>
            <a:off x="208827" y="9683496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F2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monica@geronimozip.com</a:t>
            </a:r>
            <a:endParaRPr lang="en-US" sz="1000" dirty="0"/>
          </a:p>
        </p:txBody>
      </p:sp>
      <p:sp>
        <p:nvSpPr>
          <p:cNvPr id="96" name="Text 91"/>
          <p:cNvSpPr/>
          <p:nvPr/>
        </p:nvSpPr>
        <p:spPr>
          <a:xfrm>
            <a:off x="2214333" y="9537192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CF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PHONE</a:t>
            </a:r>
            <a:endParaRPr lang="en-US" sz="700" dirty="0"/>
          </a:p>
        </p:txBody>
      </p:sp>
      <p:sp>
        <p:nvSpPr>
          <p:cNvPr id="97" name="Text 92"/>
          <p:cNvSpPr/>
          <p:nvPr/>
        </p:nvSpPr>
        <p:spPr>
          <a:xfrm>
            <a:off x="2177261" y="9683496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F2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(830) 365-5867</a:t>
            </a:r>
            <a:endParaRPr lang="en-US" sz="1000" dirty="0"/>
          </a:p>
        </p:txBody>
      </p:sp>
      <p:sp>
        <p:nvSpPr>
          <p:cNvPr id="98" name="Text 93"/>
          <p:cNvSpPr/>
          <p:nvPr/>
        </p:nvSpPr>
        <p:spPr>
          <a:xfrm>
            <a:off x="3527851" y="9537192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CF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</a:t>
            </a:r>
            <a:endParaRPr lang="en-US" sz="700" dirty="0"/>
          </a:p>
        </p:txBody>
      </p:sp>
      <p:sp>
        <p:nvSpPr>
          <p:cNvPr id="99" name="Text 94"/>
          <p:cNvSpPr/>
          <p:nvPr/>
        </p:nvSpPr>
        <p:spPr>
          <a:xfrm>
            <a:off x="3503140" y="9683496"/>
            <a:ext cx="19565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F2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6749 FM 2920, Spring, TX 77379</a:t>
            </a:r>
            <a:endParaRPr lang="en-US" sz="1000" dirty="0"/>
          </a:p>
        </p:txBody>
      </p:sp>
      <p:sp>
        <p:nvSpPr>
          <p:cNvPr id="100" name="Text 95"/>
          <p:cNvSpPr/>
          <p:nvPr/>
        </p:nvSpPr>
        <p:spPr>
          <a:xfrm>
            <a:off x="5669280" y="9537192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CF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700" dirty="0"/>
          </a:p>
        </p:txBody>
      </p:sp>
      <p:sp>
        <p:nvSpPr>
          <p:cNvPr id="101" name="Text 96"/>
          <p:cNvSpPr/>
          <p:nvPr/>
        </p:nvSpPr>
        <p:spPr>
          <a:xfrm>
            <a:off x="5644566" y="9683496"/>
            <a:ext cx="195607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F2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www.geronimoadventurepark.com</a:t>
            </a:r>
            <a:endParaRPr lang="en-US" sz="1000" dirty="0"/>
          </a:p>
        </p:txBody>
      </p:sp>
      <p:sp>
        <p:nvSpPr>
          <p:cNvPr id="60" name="Text 57"/>
          <p:cNvSpPr/>
          <p:nvPr/>
        </p:nvSpPr>
        <p:spPr>
          <a:xfrm>
            <a:off x="472275" y="6661602"/>
            <a:ext cx="243596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C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be booked in advance. </a:t>
            </a:r>
            <a:endParaRPr lang="en-US" sz="1100" dirty="0"/>
          </a:p>
        </p:txBody>
      </p:sp>
      <p:sp>
        <p:nvSpPr>
          <p:cNvPr id="9" name="Shape 78"/>
          <p:cNvSpPr/>
          <p:nvPr/>
        </p:nvSpPr>
        <p:spPr>
          <a:xfrm>
            <a:off x="5291134" y="6636140"/>
            <a:ext cx="2096719" cy="868680"/>
          </a:xfrm>
          <a:prstGeom prst="rect">
            <a:avLst/>
          </a:prstGeom>
          <a:solidFill>
            <a:srgbClr val="2C5E30"/>
          </a:solidFill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55" name="Shape 52"/>
          <p:cNvSpPr/>
          <p:nvPr/>
        </p:nvSpPr>
        <p:spPr>
          <a:xfrm>
            <a:off x="307683" y="4741362"/>
            <a:ext cx="2710282" cy="2806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rgbClr val="2C5E30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56" name="Text 53"/>
          <p:cNvSpPr/>
          <p:nvPr/>
        </p:nvSpPr>
        <p:spPr>
          <a:xfrm>
            <a:off x="472275" y="5138262"/>
            <a:ext cx="2435962" cy="509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Engravers MT" panose="02090707080505020304" pitchFamily="18" charset="0"/>
                <a:ea typeface="Georgia" pitchFamily="34" charset="-122"/>
                <a:cs typeface="Georgia" pitchFamily="34" charset="-120"/>
              </a:rPr>
              <a:t>Adventure Park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Engravers MT" panose="02090707080505020304" pitchFamily="18" charset="0"/>
            </a:endParaRPr>
          </a:p>
        </p:txBody>
      </p:sp>
      <p:sp>
        <p:nvSpPr>
          <p:cNvPr id="57" name="Text 54"/>
          <p:cNvSpPr/>
          <p:nvPr/>
        </p:nvSpPr>
        <p:spPr>
          <a:xfrm>
            <a:off x="472275" y="5609799"/>
            <a:ext cx="243596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Engravers MT" panose="02090707080505020304" pitchFamily="18" charset="0"/>
                <a:ea typeface="Georgia" pitchFamily="34" charset="-122"/>
                <a:cs typeface="Georgia" pitchFamily="34" charset="-120"/>
              </a:rPr>
              <a:t>Add-Ons</a:t>
            </a:r>
            <a:endParaRPr lang="en-US" sz="1600" b="1" dirty="0">
              <a:solidFill>
                <a:schemeClr val="accent6">
                  <a:lumMod val="50000"/>
                </a:schemeClr>
              </a:solidFill>
              <a:latin typeface="Engravers MT" panose="02090707080505020304" pitchFamily="18" charset="0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472275" y="6099129"/>
            <a:ext cx="2381098" cy="0"/>
          </a:xfrm>
          <a:prstGeom prst="line">
            <a:avLst/>
          </a:prstGeom>
          <a:noFill/>
          <a:ln w="19050">
            <a:solidFill>
              <a:srgbClr val="FFCF1C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59" name="Text 56"/>
          <p:cNvSpPr/>
          <p:nvPr/>
        </p:nvSpPr>
        <p:spPr>
          <a:xfrm>
            <a:off x="472275" y="6239994"/>
            <a:ext cx="243596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chemeClr val="accent6">
                    <a:lumMod val="50000"/>
                  </a:schemeClr>
                </a:solidFill>
                <a:latin typeface="Sitka Small Semibold" pitchFamily="2" charset="0"/>
                <a:ea typeface="Arial" pitchFamily="34" charset="-122"/>
                <a:cs typeface="Arial" pitchFamily="34" charset="-120"/>
              </a:rPr>
              <a:t>Enhance your event with exclusive Geronimo experiences. All add-ons available to book with your barn rental</a:t>
            </a:r>
            <a:r>
              <a:rPr lang="en-US" sz="11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2" name="Text 59"/>
          <p:cNvSpPr/>
          <p:nvPr/>
        </p:nvSpPr>
        <p:spPr>
          <a:xfrm>
            <a:off x="5373179" y="5804728"/>
            <a:ext cx="11531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The Range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3" name="Text 60"/>
          <p:cNvSpPr/>
          <p:nvPr/>
        </p:nvSpPr>
        <p:spPr>
          <a:xfrm>
            <a:off x="6254788" y="5767707"/>
            <a:ext cx="106350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latin typeface="Georgia" panose="02040502050405020303" pitchFamily="18" charset="0"/>
              </a:rPr>
              <a:t>$450 / 2 </a:t>
            </a:r>
            <a:r>
              <a:rPr lang="en-US" sz="1100" b="1" dirty="0" err="1">
                <a:latin typeface="Georgia" panose="02040502050405020303" pitchFamily="18" charset="0"/>
              </a:rPr>
              <a:t>hrs</a:t>
            </a:r>
            <a:endParaRPr lang="en-US" sz="1100" b="1" dirty="0">
              <a:latin typeface="Georgia" panose="02040502050405020303" pitchFamily="18" charset="0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5348465" y="6003722"/>
            <a:ext cx="1968703" cy="5372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lanes – includes axes,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ninja stars &amp; throwing knives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 by a Geronimo “Ax-pert”</a:t>
            </a:r>
            <a:endParaRPr lang="en-US" sz="1100" dirty="0"/>
          </a:p>
        </p:txBody>
      </p:sp>
      <p:sp>
        <p:nvSpPr>
          <p:cNvPr id="66" name="Text 63"/>
          <p:cNvSpPr/>
          <p:nvPr/>
        </p:nvSpPr>
        <p:spPr>
          <a:xfrm>
            <a:off x="3170718" y="4892107"/>
            <a:ext cx="11531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2 Fire Pits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7" name="Text 64"/>
          <p:cNvSpPr/>
          <p:nvPr/>
        </p:nvSpPr>
        <p:spPr>
          <a:xfrm>
            <a:off x="4246879" y="4882666"/>
            <a:ext cx="88062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 / 2 hrs</a:t>
            </a:r>
            <a:endParaRPr lang="en-US" sz="1100" dirty="0"/>
          </a:p>
        </p:txBody>
      </p:sp>
      <p:sp>
        <p:nvSpPr>
          <p:cNvPr id="68" name="Text 65"/>
          <p:cNvSpPr/>
          <p:nvPr/>
        </p:nvSpPr>
        <p:spPr>
          <a:xfrm>
            <a:off x="3183075" y="5126146"/>
            <a:ext cx="1968703" cy="462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by Geronimo staff · Add s'mores kit &amp; bamboo skewers $5/person</a:t>
            </a:r>
            <a:endParaRPr lang="en-US" sz="1100" dirty="0"/>
          </a:p>
        </p:txBody>
      </p:sp>
      <p:sp>
        <p:nvSpPr>
          <p:cNvPr id="14" name="Text 71"/>
          <p:cNvSpPr/>
          <p:nvPr/>
        </p:nvSpPr>
        <p:spPr>
          <a:xfrm>
            <a:off x="3182557" y="6730236"/>
            <a:ext cx="11531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Rock Wall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15" name="Text 72"/>
          <p:cNvSpPr/>
          <p:nvPr/>
        </p:nvSpPr>
        <p:spPr>
          <a:xfrm>
            <a:off x="4264237" y="6730236"/>
            <a:ext cx="88062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$250 / 2 hrs</a:t>
            </a:r>
            <a:endParaRPr lang="en-US" sz="1100" dirty="0"/>
          </a:p>
        </p:txBody>
      </p:sp>
      <p:sp>
        <p:nvSpPr>
          <p:cNvPr id="16" name="Text 73"/>
          <p:cNvSpPr/>
          <p:nvPr/>
        </p:nvSpPr>
        <p:spPr>
          <a:xfrm>
            <a:off x="3182557" y="6913116"/>
            <a:ext cx="196870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by Geronimo staff</a:t>
            </a:r>
            <a:endParaRPr lang="en-US" sz="1100" dirty="0"/>
          </a:p>
        </p:txBody>
      </p:sp>
      <p:sp>
        <p:nvSpPr>
          <p:cNvPr id="17" name="Text 75"/>
          <p:cNvSpPr/>
          <p:nvPr/>
        </p:nvSpPr>
        <p:spPr>
          <a:xfrm>
            <a:off x="5403315" y="4903036"/>
            <a:ext cx="11531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Ziplining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18" name="Text 76"/>
          <p:cNvSpPr/>
          <p:nvPr/>
        </p:nvSpPr>
        <p:spPr>
          <a:xfrm>
            <a:off x="6149464" y="4877181"/>
            <a:ext cx="115319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 / $60 / $80</a:t>
            </a:r>
            <a:endParaRPr lang="en-US" sz="1100" dirty="0"/>
          </a:p>
        </p:txBody>
      </p:sp>
      <p:sp>
        <p:nvSpPr>
          <p:cNvPr id="19" name="Text 77"/>
          <p:cNvSpPr/>
          <p:nvPr/>
        </p:nvSpPr>
        <p:spPr>
          <a:xfrm>
            <a:off x="5372704" y="5129786"/>
            <a:ext cx="1968703" cy="50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pricing for 1, 2, or all 3 courses · price is per person · book in advance with rental</a:t>
            </a:r>
            <a:endParaRPr lang="en-US" sz="1100" dirty="0"/>
          </a:p>
        </p:txBody>
      </p:sp>
      <p:sp>
        <p:nvSpPr>
          <p:cNvPr id="20" name="Text 79"/>
          <p:cNvSpPr/>
          <p:nvPr/>
        </p:nvSpPr>
        <p:spPr>
          <a:xfrm>
            <a:off x="5394931" y="6777503"/>
            <a:ext cx="11531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CF1C"/>
                </a:solidFill>
                <a:latin typeface="Engravers MT" panose="02090707080505020304" pitchFamily="18" charset="0"/>
                <a:ea typeface="Arial" pitchFamily="34" charset="-122"/>
                <a:cs typeface="Arial" pitchFamily="34" charset="-120"/>
              </a:rPr>
              <a:t>Full Park Rental</a:t>
            </a:r>
            <a:endParaRPr lang="en-US" sz="1200" dirty="0">
              <a:latin typeface="Engravers MT" panose="02090707080505020304" pitchFamily="18" charset="0"/>
            </a:endParaRPr>
          </a:p>
        </p:txBody>
      </p:sp>
      <p:sp>
        <p:nvSpPr>
          <p:cNvPr id="21" name="Text 80"/>
          <p:cNvSpPr/>
          <p:nvPr/>
        </p:nvSpPr>
        <p:spPr>
          <a:xfrm>
            <a:off x="6639566" y="6740432"/>
            <a:ext cx="69774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$7,500 / 4 hrs</a:t>
            </a:r>
            <a:endParaRPr lang="en-US" sz="1100" dirty="0"/>
          </a:p>
        </p:txBody>
      </p:sp>
      <p:sp>
        <p:nvSpPr>
          <p:cNvPr id="22" name="Text 81"/>
          <p:cNvSpPr/>
          <p:nvPr/>
        </p:nvSpPr>
        <p:spPr>
          <a:xfrm>
            <a:off x="5354531" y="7028099"/>
            <a:ext cx="2009103" cy="427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CE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Ziplining (up to 130), Throwing, Rock Wall, &amp; Grounds (up to 200) </a:t>
            </a:r>
            <a:endParaRPr lang="en-US" sz="1050" dirty="0"/>
          </a:p>
        </p:txBody>
      </p:sp>
      <p:sp>
        <p:nvSpPr>
          <p:cNvPr id="30" name="Shape 78">
            <a:extLst>
              <a:ext uri="{FF2B5EF4-FFF2-40B4-BE49-F238E27FC236}">
                <a16:creationId xmlns:a16="http://schemas.microsoft.com/office/drawing/2014/main" id="{C3AD318D-3719-0FD7-4364-171B35054E30}"/>
              </a:ext>
            </a:extLst>
          </p:cNvPr>
          <p:cNvSpPr/>
          <p:nvPr/>
        </p:nvSpPr>
        <p:spPr>
          <a:xfrm>
            <a:off x="3115383" y="5702894"/>
            <a:ext cx="2096719" cy="868680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12" name="Text 69"/>
          <p:cNvSpPr/>
          <p:nvPr/>
        </p:nvSpPr>
        <p:spPr>
          <a:xfrm>
            <a:off x="3194540" y="6114014"/>
            <a:ext cx="196870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grounds access for up to 200 event guests. </a:t>
            </a:r>
            <a:endParaRPr lang="en-US" sz="1100" dirty="0"/>
          </a:p>
        </p:txBody>
      </p:sp>
      <p:sp>
        <p:nvSpPr>
          <p:cNvPr id="10" name="Text 67"/>
          <p:cNvSpPr/>
          <p:nvPr/>
        </p:nvSpPr>
        <p:spPr>
          <a:xfrm>
            <a:off x="3188362" y="5751346"/>
            <a:ext cx="1507080" cy="3535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Open 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243D28"/>
                </a:solidFill>
                <a:latin typeface="Georgia" panose="02040502050405020303" pitchFamily="18" charset="0"/>
                <a:ea typeface="Arial" pitchFamily="34" charset="-122"/>
                <a:cs typeface="Arial" pitchFamily="34" charset="-120"/>
              </a:rPr>
              <a:t>Grounds Play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11" name="Text 68"/>
          <p:cNvSpPr/>
          <p:nvPr/>
        </p:nvSpPr>
        <p:spPr>
          <a:xfrm>
            <a:off x="4578240" y="5840867"/>
            <a:ext cx="558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$500 / 2 hrs</a:t>
            </a:r>
            <a:endParaRPr lang="en-US" sz="1100" dirty="0"/>
          </a:p>
        </p:txBody>
      </p:sp>
      <p:sp>
        <p:nvSpPr>
          <p:cNvPr id="31" name="Shape 78">
            <a:extLst>
              <a:ext uri="{FF2B5EF4-FFF2-40B4-BE49-F238E27FC236}">
                <a16:creationId xmlns:a16="http://schemas.microsoft.com/office/drawing/2014/main" id="{C52A587F-0A74-D0CD-BBFF-6A5441373F2B}"/>
              </a:ext>
            </a:extLst>
          </p:cNvPr>
          <p:cNvSpPr/>
          <p:nvPr/>
        </p:nvSpPr>
        <p:spPr>
          <a:xfrm>
            <a:off x="5284266" y="4791580"/>
            <a:ext cx="2096719" cy="868680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33" name="Shape 78">
            <a:extLst>
              <a:ext uri="{FF2B5EF4-FFF2-40B4-BE49-F238E27FC236}">
                <a16:creationId xmlns:a16="http://schemas.microsoft.com/office/drawing/2014/main" id="{FEDEA114-0579-87A3-F1D4-56CD55DC6DA3}"/>
              </a:ext>
            </a:extLst>
          </p:cNvPr>
          <p:cNvSpPr/>
          <p:nvPr/>
        </p:nvSpPr>
        <p:spPr>
          <a:xfrm>
            <a:off x="3101585" y="4792613"/>
            <a:ext cx="2096719" cy="868680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34" name="Shape 78">
            <a:extLst>
              <a:ext uri="{FF2B5EF4-FFF2-40B4-BE49-F238E27FC236}">
                <a16:creationId xmlns:a16="http://schemas.microsoft.com/office/drawing/2014/main" id="{6667388C-8EEB-4AE4-68E5-ABBDD71BDD83}"/>
              </a:ext>
            </a:extLst>
          </p:cNvPr>
          <p:cNvSpPr/>
          <p:nvPr/>
        </p:nvSpPr>
        <p:spPr>
          <a:xfrm>
            <a:off x="3119599" y="6621419"/>
            <a:ext cx="2096719" cy="868680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26E222A2-DBE1-230D-D836-1BBC621A3F1F}"/>
              </a:ext>
            </a:extLst>
          </p:cNvPr>
          <p:cNvSpPr/>
          <p:nvPr/>
        </p:nvSpPr>
        <p:spPr>
          <a:xfrm>
            <a:off x="320040" y="88003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FINISHING TOUCHES</a:t>
            </a:r>
            <a:endParaRPr lang="en-US" sz="1100" dirty="0"/>
          </a:p>
        </p:txBody>
      </p:sp>
      <p:sp>
        <p:nvSpPr>
          <p:cNvPr id="36" name="Shape 6">
            <a:extLst>
              <a:ext uri="{FF2B5EF4-FFF2-40B4-BE49-F238E27FC236}">
                <a16:creationId xmlns:a16="http://schemas.microsoft.com/office/drawing/2014/main" id="{7717EF20-1DBD-1CA9-F333-EE9E5A910289}"/>
              </a:ext>
            </a:extLst>
          </p:cNvPr>
          <p:cNvSpPr/>
          <p:nvPr/>
        </p:nvSpPr>
        <p:spPr>
          <a:xfrm>
            <a:off x="320040" y="1089874"/>
            <a:ext cx="7132320" cy="0"/>
          </a:xfrm>
          <a:prstGeom prst="line">
            <a:avLst/>
          </a:prstGeom>
          <a:noFill/>
          <a:ln w="6350">
            <a:solidFill>
              <a:srgbClr val="2A7F9E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02BAF919-AE65-B43A-F7B7-2F417180450A}"/>
              </a:ext>
            </a:extLst>
          </p:cNvPr>
          <p:cNvSpPr/>
          <p:nvPr/>
        </p:nvSpPr>
        <p:spPr>
          <a:xfrm>
            <a:off x="365760" y="1123038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Linens &amp; Décor Rentals</a:t>
            </a:r>
            <a:endParaRPr lang="en-US" sz="1400" dirty="0"/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7F62EF4C-34FA-FD7D-F944-8A140B4D8955}"/>
              </a:ext>
            </a:extLst>
          </p:cNvPr>
          <p:cNvSpPr/>
          <p:nvPr/>
        </p:nvSpPr>
        <p:spPr>
          <a:xfrm>
            <a:off x="416671" y="1426653"/>
            <a:ext cx="3182112" cy="33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20  Ivory, Taffeta, Round Tablecloths  </a:t>
            </a:r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107234A0-3515-2CA8-84E4-ADFE4751B2C1}"/>
              </a:ext>
            </a:extLst>
          </p:cNvPr>
          <p:cNvSpPr/>
          <p:nvPr/>
        </p:nvSpPr>
        <p:spPr>
          <a:xfrm>
            <a:off x="648111" y="1685784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120” </a:t>
            </a: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 Length, Seamless Accordion Crinkle </a:t>
            </a:r>
            <a:endParaRPr lang="en-US" sz="1100" dirty="0"/>
          </a:p>
        </p:txBody>
      </p:sp>
      <p:sp>
        <p:nvSpPr>
          <p:cNvPr id="40" name="Text 23">
            <a:extLst>
              <a:ext uri="{FF2B5EF4-FFF2-40B4-BE49-F238E27FC236}">
                <a16:creationId xmlns:a16="http://schemas.microsoft.com/office/drawing/2014/main" id="{8AB0C054-CEBE-E02D-A04B-F50D4CD969FC}"/>
              </a:ext>
            </a:extLst>
          </p:cNvPr>
          <p:cNvSpPr/>
          <p:nvPr/>
        </p:nvSpPr>
        <p:spPr>
          <a:xfrm>
            <a:off x="416671" y="1888499"/>
            <a:ext cx="3182112" cy="347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 White, Polyester, Round Tablecloths </a:t>
            </a:r>
            <a:endParaRPr lang="en-US" sz="1100" dirty="0"/>
          </a:p>
        </p:txBody>
      </p:sp>
      <p:sp>
        <p:nvSpPr>
          <p:cNvPr id="41" name="Text 24">
            <a:extLst>
              <a:ext uri="{FF2B5EF4-FFF2-40B4-BE49-F238E27FC236}">
                <a16:creationId xmlns:a16="http://schemas.microsoft.com/office/drawing/2014/main" id="{4542B416-4B40-BB5B-19A4-32859474E8AF}"/>
              </a:ext>
            </a:extLst>
          </p:cNvPr>
          <p:cNvSpPr/>
          <p:nvPr/>
        </p:nvSpPr>
        <p:spPr>
          <a:xfrm>
            <a:off x="4375741" y="1697784"/>
            <a:ext cx="2158988" cy="152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 Spandex Stretch </a:t>
            </a:r>
            <a:endParaRPr lang="en-US" sz="1100" dirty="0"/>
          </a:p>
        </p:txBody>
      </p:sp>
      <p:sp>
        <p:nvSpPr>
          <p:cNvPr id="43" name="Text 31">
            <a:extLst>
              <a:ext uri="{FF2B5EF4-FFF2-40B4-BE49-F238E27FC236}">
                <a16:creationId xmlns:a16="http://schemas.microsoft.com/office/drawing/2014/main" id="{829BA7D6-BC8F-926A-C492-AB264C9CCDD6}"/>
              </a:ext>
            </a:extLst>
          </p:cNvPr>
          <p:cNvSpPr/>
          <p:nvPr/>
        </p:nvSpPr>
        <p:spPr>
          <a:xfrm>
            <a:off x="4061918" y="1494866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 Chair Covers</a:t>
            </a:r>
            <a:endParaRPr lang="en-US" sz="1100" dirty="0"/>
          </a:p>
        </p:txBody>
      </p:sp>
      <p:sp>
        <p:nvSpPr>
          <p:cNvPr id="102" name="Shape 42">
            <a:extLst>
              <a:ext uri="{FF2B5EF4-FFF2-40B4-BE49-F238E27FC236}">
                <a16:creationId xmlns:a16="http://schemas.microsoft.com/office/drawing/2014/main" id="{E2CE0F21-FB44-E4A5-A2B2-D785C12C4771}"/>
              </a:ext>
            </a:extLst>
          </p:cNvPr>
          <p:cNvSpPr/>
          <p:nvPr/>
        </p:nvSpPr>
        <p:spPr>
          <a:xfrm>
            <a:off x="320040" y="3346944"/>
            <a:ext cx="7132400" cy="15396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7">
            <a:extLst>
              <a:ext uri="{FF2B5EF4-FFF2-40B4-BE49-F238E27FC236}">
                <a16:creationId xmlns:a16="http://schemas.microsoft.com/office/drawing/2014/main" id="{EEDBA9D2-C423-9D37-0C51-7DCD108CCE13}"/>
              </a:ext>
            </a:extLst>
          </p:cNvPr>
          <p:cNvSpPr/>
          <p:nvPr/>
        </p:nvSpPr>
        <p:spPr>
          <a:xfrm>
            <a:off x="3942179" y="1181316"/>
            <a:ext cx="0" cy="2019174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64">
            <a:extLst>
              <a:ext uri="{FF2B5EF4-FFF2-40B4-BE49-F238E27FC236}">
                <a16:creationId xmlns:a16="http://schemas.microsoft.com/office/drawing/2014/main" id="{CFC87B68-6B43-577E-902D-38B18C198098}"/>
              </a:ext>
            </a:extLst>
          </p:cNvPr>
          <p:cNvSpPr/>
          <p:nvPr/>
        </p:nvSpPr>
        <p:spPr>
          <a:xfrm>
            <a:off x="3373396" y="1462647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$200</a:t>
            </a:r>
            <a:endParaRPr lang="en-US" sz="1100" dirty="0"/>
          </a:p>
        </p:txBody>
      </p:sp>
      <p:sp>
        <p:nvSpPr>
          <p:cNvPr id="105" name="Text 12">
            <a:extLst>
              <a:ext uri="{FF2B5EF4-FFF2-40B4-BE49-F238E27FC236}">
                <a16:creationId xmlns:a16="http://schemas.microsoft.com/office/drawing/2014/main" id="{D5588B9E-7CFC-95F1-3773-46D75DD9FE96}"/>
              </a:ext>
            </a:extLst>
          </p:cNvPr>
          <p:cNvSpPr/>
          <p:nvPr/>
        </p:nvSpPr>
        <p:spPr>
          <a:xfrm>
            <a:off x="664584" y="2159894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120” </a:t>
            </a: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 Length </a:t>
            </a:r>
            <a:endParaRPr lang="en-US" sz="1100" dirty="0"/>
          </a:p>
        </p:txBody>
      </p:sp>
      <p:sp>
        <p:nvSpPr>
          <p:cNvPr id="106" name="Text 64">
            <a:extLst>
              <a:ext uri="{FF2B5EF4-FFF2-40B4-BE49-F238E27FC236}">
                <a16:creationId xmlns:a16="http://schemas.microsoft.com/office/drawing/2014/main" id="{9E8A7C83-574E-EA31-EFB9-0B87E70FEBC5}"/>
              </a:ext>
            </a:extLst>
          </p:cNvPr>
          <p:cNvSpPr/>
          <p:nvPr/>
        </p:nvSpPr>
        <p:spPr>
          <a:xfrm>
            <a:off x="3373396" y="1937806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</a:t>
            </a:r>
            <a:endParaRPr lang="en-US" sz="1100" dirty="0"/>
          </a:p>
        </p:txBody>
      </p:sp>
      <p:sp>
        <p:nvSpPr>
          <p:cNvPr id="107" name="Text 64">
            <a:extLst>
              <a:ext uri="{FF2B5EF4-FFF2-40B4-BE49-F238E27FC236}">
                <a16:creationId xmlns:a16="http://schemas.microsoft.com/office/drawing/2014/main" id="{C1B0C5FD-5447-7786-A9F5-18140770FA17}"/>
              </a:ext>
            </a:extLst>
          </p:cNvPr>
          <p:cNvSpPr/>
          <p:nvPr/>
        </p:nvSpPr>
        <p:spPr>
          <a:xfrm>
            <a:off x="7046989" y="1514786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$150</a:t>
            </a:r>
            <a:endParaRPr lang="en-US" sz="1100" dirty="0"/>
          </a:p>
        </p:txBody>
      </p:sp>
      <p:sp>
        <p:nvSpPr>
          <p:cNvPr id="111" name="Text 64">
            <a:extLst>
              <a:ext uri="{FF2B5EF4-FFF2-40B4-BE49-F238E27FC236}">
                <a16:creationId xmlns:a16="http://schemas.microsoft.com/office/drawing/2014/main" id="{7F62522E-BCE9-E7A1-8EDB-3430B714E0A6}"/>
              </a:ext>
            </a:extLst>
          </p:cNvPr>
          <p:cNvSpPr/>
          <p:nvPr/>
        </p:nvSpPr>
        <p:spPr>
          <a:xfrm>
            <a:off x="3383769" y="2379380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$60</a:t>
            </a:r>
            <a:endParaRPr lang="en-US" sz="1100" dirty="0"/>
          </a:p>
        </p:txBody>
      </p:sp>
      <p:sp>
        <p:nvSpPr>
          <p:cNvPr id="112" name="Text 23">
            <a:extLst>
              <a:ext uri="{FF2B5EF4-FFF2-40B4-BE49-F238E27FC236}">
                <a16:creationId xmlns:a16="http://schemas.microsoft.com/office/drawing/2014/main" id="{BAAB34AB-E1F8-9519-27CF-777B8891E5DF}"/>
              </a:ext>
            </a:extLst>
          </p:cNvPr>
          <p:cNvSpPr/>
          <p:nvPr/>
        </p:nvSpPr>
        <p:spPr>
          <a:xfrm>
            <a:off x="371608" y="2374845"/>
            <a:ext cx="3182112" cy="268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 White, Polyester, Rectangle Tablecloths </a:t>
            </a:r>
            <a:endParaRPr lang="en-US" sz="1100" dirty="0"/>
          </a:p>
        </p:txBody>
      </p:sp>
      <p:sp>
        <p:nvSpPr>
          <p:cNvPr id="113" name="Text 12">
            <a:extLst>
              <a:ext uri="{FF2B5EF4-FFF2-40B4-BE49-F238E27FC236}">
                <a16:creationId xmlns:a16="http://schemas.microsoft.com/office/drawing/2014/main" id="{6FE9714B-3C1C-E64F-CD42-4C39F6288E2D}"/>
              </a:ext>
            </a:extLst>
          </p:cNvPr>
          <p:cNvSpPr/>
          <p:nvPr/>
        </p:nvSpPr>
        <p:spPr>
          <a:xfrm>
            <a:off x="643989" y="2609023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243D28"/>
                </a:solidFill>
                <a:latin typeface="Arial" pitchFamily="34" charset="0"/>
                <a:cs typeface="Arial" pitchFamily="34" charset="-120"/>
              </a:rPr>
              <a:t>120” </a:t>
            </a: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 Length </a:t>
            </a:r>
            <a:endParaRPr lang="en-US" sz="1100" dirty="0"/>
          </a:p>
        </p:txBody>
      </p:sp>
      <p:sp>
        <p:nvSpPr>
          <p:cNvPr id="115" name="Text 24">
            <a:extLst>
              <a:ext uri="{FF2B5EF4-FFF2-40B4-BE49-F238E27FC236}">
                <a16:creationId xmlns:a16="http://schemas.microsoft.com/office/drawing/2014/main" id="{D99E1A33-CC95-605E-F5FB-B9D606B8304D}"/>
              </a:ext>
            </a:extLst>
          </p:cNvPr>
          <p:cNvSpPr/>
          <p:nvPr/>
        </p:nvSpPr>
        <p:spPr>
          <a:xfrm>
            <a:off x="660468" y="3036498"/>
            <a:ext cx="2158988" cy="152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Fitted Stretch Spandex</a:t>
            </a:r>
            <a:endParaRPr lang="en-US" sz="1100" dirty="0"/>
          </a:p>
        </p:txBody>
      </p:sp>
      <p:sp>
        <p:nvSpPr>
          <p:cNvPr id="116" name="Text 27">
            <a:extLst>
              <a:ext uri="{FF2B5EF4-FFF2-40B4-BE49-F238E27FC236}">
                <a16:creationId xmlns:a16="http://schemas.microsoft.com/office/drawing/2014/main" id="{D1ECCD71-E903-514F-E073-FE454B853408}"/>
              </a:ext>
            </a:extLst>
          </p:cNvPr>
          <p:cNvSpPr/>
          <p:nvPr/>
        </p:nvSpPr>
        <p:spPr>
          <a:xfrm>
            <a:off x="4114800" y="2387375"/>
            <a:ext cx="3004175" cy="188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Wisteria Hanging Flowers</a:t>
            </a:r>
            <a:endParaRPr lang="en-US" sz="1100" dirty="0"/>
          </a:p>
        </p:txBody>
      </p:sp>
      <p:sp>
        <p:nvSpPr>
          <p:cNvPr id="117" name="Text 31">
            <a:extLst>
              <a:ext uri="{FF2B5EF4-FFF2-40B4-BE49-F238E27FC236}">
                <a16:creationId xmlns:a16="http://schemas.microsoft.com/office/drawing/2014/main" id="{EDC3098B-3326-9004-2F65-BC6174BD26B3}"/>
              </a:ext>
            </a:extLst>
          </p:cNvPr>
          <p:cNvSpPr/>
          <p:nvPr/>
        </p:nvSpPr>
        <p:spPr>
          <a:xfrm>
            <a:off x="371608" y="2858848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 White, Cocktail Table Covers</a:t>
            </a:r>
            <a:endParaRPr lang="en-US" sz="1100" dirty="0"/>
          </a:p>
        </p:txBody>
      </p:sp>
      <p:sp>
        <p:nvSpPr>
          <p:cNvPr id="118" name="Text 64">
            <a:extLst>
              <a:ext uri="{FF2B5EF4-FFF2-40B4-BE49-F238E27FC236}">
                <a16:creationId xmlns:a16="http://schemas.microsoft.com/office/drawing/2014/main" id="{473A59BA-DA97-F2F9-7EAD-985204C3BCAB}"/>
              </a:ext>
            </a:extLst>
          </p:cNvPr>
          <p:cNvSpPr/>
          <p:nvPr/>
        </p:nvSpPr>
        <p:spPr>
          <a:xfrm>
            <a:off x="3379111" y="2803124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</a:t>
            </a:r>
            <a:endParaRPr lang="en-US" sz="1100" dirty="0"/>
          </a:p>
        </p:txBody>
      </p:sp>
      <p:sp>
        <p:nvSpPr>
          <p:cNvPr id="119" name="Text 64">
            <a:extLst>
              <a:ext uri="{FF2B5EF4-FFF2-40B4-BE49-F238E27FC236}">
                <a16:creationId xmlns:a16="http://schemas.microsoft.com/office/drawing/2014/main" id="{113888D9-50A3-2241-B520-39FC5106B02C}"/>
              </a:ext>
            </a:extLst>
          </p:cNvPr>
          <p:cNvSpPr/>
          <p:nvPr/>
        </p:nvSpPr>
        <p:spPr>
          <a:xfrm>
            <a:off x="7078628" y="2336861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</a:t>
            </a:r>
            <a:endParaRPr lang="en-US" sz="1100" dirty="0"/>
          </a:p>
        </p:txBody>
      </p:sp>
      <p:sp>
        <p:nvSpPr>
          <p:cNvPr id="120" name="Text 24">
            <a:extLst>
              <a:ext uri="{FF2B5EF4-FFF2-40B4-BE49-F238E27FC236}">
                <a16:creationId xmlns:a16="http://schemas.microsoft.com/office/drawing/2014/main" id="{BDE78D9E-79FC-32A2-7ED6-4046CFCF3EA9}"/>
              </a:ext>
            </a:extLst>
          </p:cNvPr>
          <p:cNvSpPr/>
          <p:nvPr/>
        </p:nvSpPr>
        <p:spPr>
          <a:xfrm>
            <a:off x="4331251" y="2557339"/>
            <a:ext cx="3044468" cy="199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White, pink &amp; blue</a:t>
            </a:r>
            <a:endParaRPr lang="en-US" sz="1100" dirty="0"/>
          </a:p>
        </p:txBody>
      </p:sp>
      <p:sp>
        <p:nvSpPr>
          <p:cNvPr id="121" name="Text 27">
            <a:extLst>
              <a:ext uri="{FF2B5EF4-FFF2-40B4-BE49-F238E27FC236}">
                <a16:creationId xmlns:a16="http://schemas.microsoft.com/office/drawing/2014/main" id="{F3DB7D00-A5F4-2522-A891-54D7506BF05E}"/>
              </a:ext>
            </a:extLst>
          </p:cNvPr>
          <p:cNvSpPr/>
          <p:nvPr/>
        </p:nvSpPr>
        <p:spPr>
          <a:xfrm>
            <a:off x="4070153" y="1947651"/>
            <a:ext cx="3182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Burlap Chair Bows </a:t>
            </a:r>
            <a:endParaRPr lang="en-US" sz="1100" dirty="0"/>
          </a:p>
        </p:txBody>
      </p:sp>
      <p:sp>
        <p:nvSpPr>
          <p:cNvPr id="122" name="Text 64">
            <a:extLst>
              <a:ext uri="{FF2B5EF4-FFF2-40B4-BE49-F238E27FC236}">
                <a16:creationId xmlns:a16="http://schemas.microsoft.com/office/drawing/2014/main" id="{6144DDED-FC41-92B0-670C-3DCF2C7ED5C0}"/>
              </a:ext>
            </a:extLst>
          </p:cNvPr>
          <p:cNvSpPr/>
          <p:nvPr/>
        </p:nvSpPr>
        <p:spPr>
          <a:xfrm>
            <a:off x="7074328" y="1908935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</a:t>
            </a:r>
            <a:endParaRPr lang="en-US" sz="1100" dirty="0"/>
          </a:p>
        </p:txBody>
      </p:sp>
      <p:sp>
        <p:nvSpPr>
          <p:cNvPr id="123" name="Text 24">
            <a:extLst>
              <a:ext uri="{FF2B5EF4-FFF2-40B4-BE49-F238E27FC236}">
                <a16:creationId xmlns:a16="http://schemas.microsoft.com/office/drawing/2014/main" id="{DFD1CFBB-8B40-8408-571A-AD6C83B7BE4B}"/>
              </a:ext>
            </a:extLst>
          </p:cNvPr>
          <p:cNvSpPr/>
          <p:nvPr/>
        </p:nvSpPr>
        <p:spPr>
          <a:xfrm>
            <a:off x="4335905" y="2117096"/>
            <a:ext cx="3044468" cy="199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12 burlap lace table runner with lights</a:t>
            </a:r>
            <a:endParaRPr lang="en-US" sz="1100" dirty="0"/>
          </a:p>
        </p:txBody>
      </p:sp>
      <p:sp>
        <p:nvSpPr>
          <p:cNvPr id="124" name="Text 27">
            <a:extLst>
              <a:ext uri="{FF2B5EF4-FFF2-40B4-BE49-F238E27FC236}">
                <a16:creationId xmlns:a16="http://schemas.microsoft.com/office/drawing/2014/main" id="{868688C7-1B8C-B856-E1E8-068D3961DC00}"/>
              </a:ext>
            </a:extLst>
          </p:cNvPr>
          <p:cNvSpPr/>
          <p:nvPr/>
        </p:nvSpPr>
        <p:spPr>
          <a:xfrm>
            <a:off x="4094202" y="2848691"/>
            <a:ext cx="3004175" cy="188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43D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Wood Slices for Centerpieces</a:t>
            </a:r>
            <a:endParaRPr lang="en-US" sz="1100" dirty="0"/>
          </a:p>
        </p:txBody>
      </p:sp>
      <p:sp>
        <p:nvSpPr>
          <p:cNvPr id="125" name="Text 64">
            <a:extLst>
              <a:ext uri="{FF2B5EF4-FFF2-40B4-BE49-F238E27FC236}">
                <a16:creationId xmlns:a16="http://schemas.microsoft.com/office/drawing/2014/main" id="{3FA1C7AE-B8B8-2B20-3844-49C2D99B5762}"/>
              </a:ext>
            </a:extLst>
          </p:cNvPr>
          <p:cNvSpPr/>
          <p:nvPr/>
        </p:nvSpPr>
        <p:spPr>
          <a:xfrm>
            <a:off x="7058030" y="2798177"/>
            <a:ext cx="448062" cy="2268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43D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$100</a:t>
            </a:r>
            <a:endParaRPr lang="en-US" sz="1100" dirty="0"/>
          </a:p>
        </p:txBody>
      </p:sp>
      <p:sp>
        <p:nvSpPr>
          <p:cNvPr id="126" name="Text 24">
            <a:extLst>
              <a:ext uri="{FF2B5EF4-FFF2-40B4-BE49-F238E27FC236}">
                <a16:creationId xmlns:a16="http://schemas.microsoft.com/office/drawing/2014/main" id="{D79E4ED6-9C05-5D8D-C835-1454E00D6958}"/>
              </a:ext>
            </a:extLst>
          </p:cNvPr>
          <p:cNvSpPr/>
          <p:nvPr/>
        </p:nvSpPr>
        <p:spPr>
          <a:xfrm>
            <a:off x="4310653" y="3018655"/>
            <a:ext cx="3044468" cy="199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B50"/>
                </a:solidFill>
                <a:latin typeface="Arial" pitchFamily="34" charset="0"/>
                <a:cs typeface="Arial" pitchFamily="34" charset="-120"/>
              </a:rPr>
              <a:t>12-13 inch, round, natural wood</a:t>
            </a:r>
            <a:endParaRPr lang="en-US" sz="1100" dirty="0"/>
          </a:p>
        </p:txBody>
      </p:sp>
      <p:sp>
        <p:nvSpPr>
          <p:cNvPr id="127" name="Text 8">
            <a:extLst>
              <a:ext uri="{FF2B5EF4-FFF2-40B4-BE49-F238E27FC236}">
                <a16:creationId xmlns:a16="http://schemas.microsoft.com/office/drawing/2014/main" id="{0AEE2A24-69F3-8AB5-9EE9-4DEA8202E0BA}"/>
              </a:ext>
            </a:extLst>
          </p:cNvPr>
          <p:cNvSpPr/>
          <p:nvPr/>
        </p:nvSpPr>
        <p:spPr>
          <a:xfrm>
            <a:off x="330155" y="3438943"/>
            <a:ext cx="7164896" cy="234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i="1" dirty="0">
                <a:latin typeface="Georgia" panose="02040502050405020303" pitchFamily="18" charset="0"/>
              </a:rPr>
              <a:t>A complete list of rental decorations is available upon request.</a:t>
            </a:r>
          </a:p>
        </p:txBody>
      </p:sp>
      <p:sp>
        <p:nvSpPr>
          <p:cNvPr id="128" name="Text 8">
            <a:extLst>
              <a:ext uri="{FF2B5EF4-FFF2-40B4-BE49-F238E27FC236}">
                <a16:creationId xmlns:a16="http://schemas.microsoft.com/office/drawing/2014/main" id="{5DCC1427-B74B-6678-FA4A-F7EF9B2E8398}"/>
              </a:ext>
            </a:extLst>
          </p:cNvPr>
          <p:cNvSpPr/>
          <p:nvPr/>
        </p:nvSpPr>
        <p:spPr>
          <a:xfrm>
            <a:off x="321914" y="9176621"/>
            <a:ext cx="7164896" cy="234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/>
              <a:t>Based on the 2026 price list. Prices are subject to change.</a:t>
            </a:r>
            <a:endParaRPr lang="en-US" sz="1100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796</Words>
  <Application>Microsoft Office PowerPoint</Application>
  <PresentationFormat>Custom</PresentationFormat>
  <Paragraphs>149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Engravers MT</vt:lpstr>
      <vt:lpstr>Georgia</vt:lpstr>
      <vt:lpstr>Sitka Small Semibold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Barn at Geronimo — Rental Pricing</dc:title>
  <dc:subject>PptxGenJS Presentation</dc:subject>
  <dc:creator>PptxGenJS</dc:creator>
  <cp:lastModifiedBy>Charity Adams</cp:lastModifiedBy>
  <cp:revision>5</cp:revision>
  <dcterms:created xsi:type="dcterms:W3CDTF">2026-04-02T22:56:43Z</dcterms:created>
  <dcterms:modified xsi:type="dcterms:W3CDTF">2026-04-03T21:42:32Z</dcterms:modified>
</cp:coreProperties>
</file>