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4" r:id="rId7"/>
    <p:sldId id="265" r:id="rId8"/>
    <p:sldId id="297" r:id="rId9"/>
    <p:sldId id="298" r:id="rId10"/>
    <p:sldId id="299" r:id="rId11"/>
    <p:sldId id="300" r:id="rId12"/>
    <p:sldId id="301" r:id="rId13"/>
    <p:sldId id="266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10" r:id="rId30"/>
    <p:sldId id="311" r:id="rId31"/>
    <p:sldId id="312" r:id="rId32"/>
    <p:sldId id="313" r:id="rId33"/>
    <p:sldId id="314" r:id="rId34"/>
    <p:sldId id="309" r:id="rId35"/>
    <p:sldId id="283" r:id="rId36"/>
    <p:sldId id="276" r:id="rId37"/>
    <p:sldId id="273" r:id="rId38"/>
    <p:sldId id="274" r:id="rId39"/>
    <p:sldId id="289" r:id="rId40"/>
    <p:sldId id="271" r:id="rId41"/>
    <p:sldId id="270" r:id="rId42"/>
    <p:sldId id="293" r:id="rId43"/>
    <p:sldId id="292" r:id="rId44"/>
    <p:sldId id="277" r:id="rId45"/>
    <p:sldId id="282" r:id="rId46"/>
    <p:sldId id="280" r:id="rId47"/>
    <p:sldId id="287" r:id="rId48"/>
    <p:sldId id="296" r:id="rId49"/>
    <p:sldId id="291" r:id="rId50"/>
    <p:sldId id="267" r:id="rId51"/>
    <p:sldId id="295" r:id="rId52"/>
    <p:sldId id="275" r:id="rId53"/>
    <p:sldId id="290" r:id="rId54"/>
    <p:sldId id="281" r:id="rId55"/>
    <p:sldId id="286" r:id="rId56"/>
    <p:sldId id="285" r:id="rId57"/>
    <p:sldId id="269" r:id="rId58"/>
    <p:sldId id="272" r:id="rId59"/>
    <p:sldId id="278" r:id="rId60"/>
    <p:sldId id="268" r:id="rId61"/>
    <p:sldId id="284" r:id="rId62"/>
    <p:sldId id="279" r:id="rId63"/>
    <p:sldId id="294" r:id="rId64"/>
    <p:sldId id="288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-27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7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1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2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0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5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75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6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0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5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4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4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F36B4-AD0A-4E07-9BDC-09AE98BBBB1F}" type="datetimeFigureOut">
              <a:rPr lang="en-US" smtClean="0"/>
              <a:t>11/04/2016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700CA-703E-47C3-865E-E7AD5A1CD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7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2862" y="5105400"/>
            <a:ext cx="6400800" cy="91440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r>
              <a:rPr lang="en-US" sz="12800" b="1" dirty="0" smtClean="0">
                <a:solidFill>
                  <a:schemeClr val="tx1"/>
                </a:solidFill>
              </a:rPr>
              <a:t>WORKERS COMPENSATION and PRESCRIPTION NARCOTICS</a:t>
            </a:r>
          </a:p>
          <a:p>
            <a:r>
              <a:rPr lang="en-US" sz="6200" b="1" dirty="0" smtClean="0"/>
              <a:t>Dr. </a:t>
            </a:r>
            <a:r>
              <a:rPr lang="en-US" sz="6200" b="1" dirty="0" smtClean="0"/>
              <a:t>J. Tobias Musser</a:t>
            </a:r>
          </a:p>
          <a:p>
            <a:r>
              <a:rPr lang="en-US" sz="6200" b="1" dirty="0" smtClean="0"/>
              <a:t>Shepherd Center</a:t>
            </a:r>
          </a:p>
          <a:p>
            <a:r>
              <a:rPr lang="en-US" sz="6200" b="1" dirty="0" smtClean="0"/>
              <a:t>Shepherd Spine and Pain Institute</a:t>
            </a:r>
            <a:endParaRPr lang="en-US" sz="6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" y="0"/>
            <a:ext cx="9140451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473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49556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74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CONTROLLED SUBSTANCES AND WC PRESCRIPTION DRUG COSTS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Controlled substances are a significant share of WC prescription drug costs. </a:t>
            </a:r>
            <a:endParaRPr lang="en-US" b="1" dirty="0" smtClean="0"/>
          </a:p>
          <a:p>
            <a:r>
              <a:rPr lang="en-US" dirty="0" smtClean="0"/>
              <a:t>In </a:t>
            </a:r>
            <a:r>
              <a:rPr lang="en-US" dirty="0"/>
              <a:t>2014, the countrywide </a:t>
            </a:r>
            <a:r>
              <a:rPr lang="en-US" dirty="0" smtClean="0"/>
              <a:t>controlled substances</a:t>
            </a:r>
            <a:r>
              <a:rPr lang="en-US" dirty="0"/>
              <a:t>’ share of prescription drug costs was </a:t>
            </a:r>
            <a:r>
              <a:rPr lang="en-US" dirty="0" smtClean="0"/>
              <a:t>29%, ranging </a:t>
            </a:r>
            <a:r>
              <a:rPr lang="en-US" dirty="0"/>
              <a:t>between 28% and </a:t>
            </a:r>
            <a:r>
              <a:rPr lang="en-US" dirty="0" smtClean="0"/>
              <a:t>31%.</a:t>
            </a:r>
          </a:p>
          <a:p>
            <a:r>
              <a:rPr lang="en-US" dirty="0" smtClean="0"/>
              <a:t>The </a:t>
            </a:r>
            <a:r>
              <a:rPr lang="en-US" dirty="0"/>
              <a:t>controlled substances’ share of prescription drugs costs has </a:t>
            </a:r>
            <a:r>
              <a:rPr lang="en-US" dirty="0" smtClean="0"/>
              <a:t>varied substantially </a:t>
            </a:r>
            <a:r>
              <a:rPr lang="en-US" dirty="0"/>
              <a:t>by </a:t>
            </a:r>
            <a:r>
              <a:rPr lang="en-US" dirty="0" smtClean="0"/>
              <a:t>state, ranging </a:t>
            </a:r>
            <a:r>
              <a:rPr lang="en-US" dirty="0"/>
              <a:t>from 16% to 41</a:t>
            </a:r>
            <a:r>
              <a:rPr lang="en-US" dirty="0" smtClean="0"/>
              <a:t>% in 2014.</a:t>
            </a:r>
          </a:p>
          <a:p>
            <a:r>
              <a:rPr lang="en-US" b="1" dirty="0"/>
              <a:t>Controlled substance costs per active claim continue to </a:t>
            </a:r>
            <a:r>
              <a:rPr lang="en-US" b="1" dirty="0" smtClean="0"/>
              <a:t>grow - costs </a:t>
            </a:r>
            <a:r>
              <a:rPr lang="en-US" b="1" dirty="0"/>
              <a:t>grew 8% in 2014 due to a 16</a:t>
            </a:r>
            <a:r>
              <a:rPr lang="en-US" b="1" dirty="0" smtClean="0"/>
              <a:t>% increase </a:t>
            </a:r>
            <a:r>
              <a:rPr lang="en-US" b="1" dirty="0"/>
              <a:t>in prices and a 7% decrease in utilization. </a:t>
            </a:r>
            <a:endParaRPr lang="en-US" b="1" dirty="0" smtClean="0"/>
          </a:p>
          <a:p>
            <a:r>
              <a:rPr lang="en-US" dirty="0" smtClean="0"/>
              <a:t>Notably</a:t>
            </a:r>
            <a:r>
              <a:rPr lang="en-US" dirty="0"/>
              <a:t>, the 2014 decline in utilization marks the second </a:t>
            </a:r>
            <a:r>
              <a:rPr lang="en-US" dirty="0" smtClean="0"/>
              <a:t>consecutive year </a:t>
            </a:r>
            <a:r>
              <a:rPr lang="en-US" dirty="0"/>
              <a:t>of utilization decreases for controlled substances.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primary drivers of the utilization decreases observed in </a:t>
            </a:r>
            <a:r>
              <a:rPr lang="en-US" dirty="0" smtClean="0"/>
              <a:t>2013 and </a:t>
            </a:r>
            <a:r>
              <a:rPr lang="en-US" dirty="0"/>
              <a:t>2014 were declines in </a:t>
            </a:r>
            <a:r>
              <a:rPr lang="en-US" dirty="0" smtClean="0"/>
              <a:t>both</a:t>
            </a:r>
          </a:p>
          <a:p>
            <a:pPr lvl="1"/>
            <a:r>
              <a:rPr lang="en-US" dirty="0" smtClean="0"/>
              <a:t>(1</a:t>
            </a:r>
            <a:r>
              <a:rPr lang="en-US" dirty="0"/>
              <a:t>) the share of active claims receiving a controlled substance </a:t>
            </a:r>
            <a:endParaRPr lang="en-US" dirty="0"/>
          </a:p>
          <a:p>
            <a:pPr lvl="1"/>
            <a:r>
              <a:rPr lang="en-US" dirty="0" smtClean="0"/>
              <a:t>(2</a:t>
            </a:r>
            <a:r>
              <a:rPr lang="en-US" dirty="0"/>
              <a:t>) the number </a:t>
            </a:r>
            <a:r>
              <a:rPr lang="en-US" dirty="0" smtClean="0"/>
              <a:t>of controlled </a:t>
            </a:r>
            <a:r>
              <a:rPr lang="en-US" dirty="0"/>
              <a:t>substances per active claim receiving at least one controlled substance.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5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652492" cy="5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277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9227"/>
            <a:ext cx="84201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286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NARCOTICS IN WORKERS COMPENSATION: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Per-claim </a:t>
            </a:r>
            <a:r>
              <a:rPr lang="en-US" dirty="0"/>
              <a:t>narcotic costs have increased </a:t>
            </a:r>
          </a:p>
          <a:p>
            <a:r>
              <a:rPr lang="en-US" dirty="0" smtClean="0"/>
              <a:t>There </a:t>
            </a:r>
            <a:r>
              <a:rPr lang="en-US" dirty="0"/>
              <a:t>have been changes in which narcotics are most commonly used </a:t>
            </a:r>
          </a:p>
          <a:p>
            <a:r>
              <a:rPr lang="en-US" dirty="0" smtClean="0"/>
              <a:t>Narcotic </a:t>
            </a:r>
            <a:r>
              <a:rPr lang="en-US" dirty="0"/>
              <a:t>use is concentrated among a small percentage of claimants </a:t>
            </a:r>
          </a:p>
          <a:p>
            <a:r>
              <a:rPr lang="en-US" dirty="0" smtClean="0"/>
              <a:t>Initial </a:t>
            </a:r>
            <a:r>
              <a:rPr lang="en-US" dirty="0"/>
              <a:t>narcotic use is indicative of future use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79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400050"/>
            <a:ext cx="8334375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640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5263"/>
            <a:ext cx="8534400" cy="646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996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1475"/>
            <a:ext cx="8778771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649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3370"/>
            <a:ext cx="8229600" cy="660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474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76238"/>
            <a:ext cx="8543925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156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GENERAL THOUGHTS &amp; COMMENTS FOR WC PAIN MANAGEMENT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Lack of required:</a:t>
            </a:r>
          </a:p>
          <a:p>
            <a:pPr lvl="1"/>
            <a:r>
              <a:rPr lang="en-US" dirty="0" smtClean="0"/>
              <a:t>Risk stratification measures</a:t>
            </a:r>
          </a:p>
          <a:p>
            <a:pPr lvl="1"/>
            <a:r>
              <a:rPr lang="en-US" dirty="0" smtClean="0"/>
              <a:t>Outcome measures</a:t>
            </a:r>
          </a:p>
          <a:p>
            <a:pPr lvl="1"/>
            <a:r>
              <a:rPr lang="en-US" dirty="0" smtClean="0"/>
              <a:t>WC-specific </a:t>
            </a:r>
            <a:r>
              <a:rPr lang="en-US" dirty="0" err="1" smtClean="0"/>
              <a:t>physcian</a:t>
            </a:r>
            <a:r>
              <a:rPr lang="en-US" dirty="0" smtClean="0"/>
              <a:t> education</a:t>
            </a:r>
          </a:p>
          <a:p>
            <a:r>
              <a:rPr lang="en-US" dirty="0" smtClean="0"/>
              <a:t>Comparison of “Pain Management and Psychologic Treatment” in WC</a:t>
            </a:r>
            <a:r>
              <a:rPr lang="en-US" dirty="0" smtClean="0"/>
              <a:t>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Psychological profiling, screening, and </a:t>
            </a:r>
            <a:r>
              <a:rPr lang="en-US" dirty="0" smtClean="0"/>
              <a:t>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5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700"/>
            <a:ext cx="8735778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683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42939"/>
            <a:ext cx="8823341" cy="522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674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COMORBIDITIES IN WORKERS COMPENSATION: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share of workers compensation claims with a comorbidity diagnosis nearly tripled from Accident Year1 2000 </a:t>
            </a:r>
            <a:r>
              <a:rPr lang="en-US" dirty="0" smtClean="0"/>
              <a:t>to Accident </a:t>
            </a:r>
            <a:r>
              <a:rPr lang="en-US" dirty="0"/>
              <a:t>Year 2009, growing from a share of 2.4% to </a:t>
            </a:r>
            <a:r>
              <a:rPr lang="en-US" dirty="0" smtClean="0"/>
              <a:t>6.6%</a:t>
            </a:r>
          </a:p>
          <a:p>
            <a:r>
              <a:rPr lang="en-US" dirty="0" smtClean="0"/>
              <a:t>Claims </a:t>
            </a:r>
            <a:r>
              <a:rPr lang="en-US" dirty="0"/>
              <a:t>with a comorbidity diagnosis have about twice the medical costs of otherwise comparable claims</a:t>
            </a:r>
          </a:p>
          <a:p>
            <a:r>
              <a:rPr lang="en-US" dirty="0" smtClean="0"/>
              <a:t>Comorbidity </a:t>
            </a:r>
            <a:r>
              <a:rPr lang="en-US" dirty="0"/>
              <a:t>diagnoses for hypertension are the most prevalent of those investigated</a:t>
            </a:r>
          </a:p>
          <a:p>
            <a:r>
              <a:rPr lang="en-US" dirty="0" smtClean="0"/>
              <a:t>The </a:t>
            </a:r>
            <a:r>
              <a:rPr lang="en-US" dirty="0"/>
              <a:t>initial comorbidity diagnosis tends to occur early in the life of a claim</a:t>
            </a:r>
          </a:p>
          <a:p>
            <a:r>
              <a:rPr lang="en-US" dirty="0" smtClean="0"/>
              <a:t>Hospital </a:t>
            </a:r>
            <a:r>
              <a:rPr lang="en-US" dirty="0"/>
              <a:t>and physician visits account for a majority of visits resulting in a recorded comorbidity diagnosis</a:t>
            </a:r>
          </a:p>
          <a:p>
            <a:r>
              <a:rPr lang="en-US" dirty="0" smtClean="0"/>
              <a:t>Only </a:t>
            </a:r>
            <a:r>
              <a:rPr lang="en-US" dirty="0"/>
              <a:t>a small portion of visits result in the recording of a comorbidity diagnosis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229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9"/>
          <a:stretch/>
        </p:blipFill>
        <p:spPr bwMode="auto">
          <a:xfrm>
            <a:off x="228600" y="609601"/>
            <a:ext cx="8643074" cy="513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568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45" y="228600"/>
            <a:ext cx="740585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380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5275"/>
            <a:ext cx="8667750" cy="633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812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010"/>
            <a:ext cx="8482013" cy="592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910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8150"/>
            <a:ext cx="8645843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039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86" y="271344"/>
            <a:ext cx="8753214" cy="635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86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5750"/>
            <a:ext cx="8748135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11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WORKERS COMPENSATION AND PRESCRIPTION DRUGS: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major topics </a:t>
            </a:r>
            <a:r>
              <a:rPr lang="en-US" dirty="0" smtClean="0"/>
              <a:t>that </a:t>
            </a:r>
            <a:r>
              <a:rPr lang="en-US" b="1" dirty="0" smtClean="0"/>
              <a:t>COULD</a:t>
            </a:r>
            <a:r>
              <a:rPr lang="en-US" dirty="0" smtClean="0"/>
              <a:t> be discussed </a:t>
            </a:r>
            <a:r>
              <a:rPr lang="en-US" dirty="0"/>
              <a:t>are:</a:t>
            </a:r>
          </a:p>
          <a:p>
            <a:r>
              <a:rPr lang="en-US" dirty="0" smtClean="0"/>
              <a:t>The </a:t>
            </a:r>
            <a:r>
              <a:rPr lang="en-US" dirty="0"/>
              <a:t>estimated </a:t>
            </a:r>
            <a:r>
              <a:rPr lang="en-US" dirty="0" smtClean="0"/>
              <a:t>annual prescription </a:t>
            </a:r>
            <a:r>
              <a:rPr lang="en-US" dirty="0"/>
              <a:t>drug share of WC medical costs</a:t>
            </a:r>
          </a:p>
          <a:p>
            <a:r>
              <a:rPr lang="en-US" dirty="0" smtClean="0"/>
              <a:t>The </a:t>
            </a:r>
            <a:r>
              <a:rPr lang="en-US" dirty="0"/>
              <a:t>impact of price and utilization changes on prescription drug costs</a:t>
            </a:r>
          </a:p>
          <a:p>
            <a:r>
              <a:rPr lang="en-US" dirty="0" smtClean="0"/>
              <a:t>Potential </a:t>
            </a:r>
            <a:r>
              <a:rPr lang="en-US" dirty="0"/>
              <a:t>prescription drug cost savings from a </a:t>
            </a:r>
            <a:r>
              <a:rPr lang="en-US" dirty="0" smtClean="0"/>
              <a:t>State-drug </a:t>
            </a:r>
            <a:r>
              <a:rPr lang="en-US" dirty="0"/>
              <a:t>formulary</a:t>
            </a:r>
          </a:p>
          <a:p>
            <a:r>
              <a:rPr lang="en-US" dirty="0" smtClean="0"/>
              <a:t>Physician </a:t>
            </a:r>
            <a:r>
              <a:rPr lang="en-US" dirty="0"/>
              <a:t>dispensing</a:t>
            </a:r>
          </a:p>
          <a:p>
            <a:r>
              <a:rPr lang="en-US" dirty="0" smtClean="0"/>
              <a:t>Brand </a:t>
            </a:r>
            <a:r>
              <a:rPr lang="en-US" dirty="0"/>
              <a:t>name and generic </a:t>
            </a:r>
            <a:r>
              <a:rPr lang="en-US" dirty="0" smtClean="0"/>
              <a:t>drugs</a:t>
            </a:r>
          </a:p>
          <a:p>
            <a:r>
              <a:rPr lang="en-US" dirty="0" smtClean="0"/>
              <a:t>Compounded pain (topical</a:t>
            </a:r>
            <a:r>
              <a:rPr lang="en-US" dirty="0"/>
              <a:t>) </a:t>
            </a:r>
            <a:r>
              <a:rPr lang="en-US" dirty="0" smtClean="0"/>
              <a:t>medications</a:t>
            </a:r>
          </a:p>
          <a:p>
            <a:r>
              <a:rPr lang="en-US" dirty="0" smtClean="0"/>
              <a:t>Controlled substances</a:t>
            </a:r>
          </a:p>
          <a:p>
            <a:r>
              <a:rPr lang="en-US" dirty="0" smtClean="0"/>
              <a:t>Comorbidities in WC claim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320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33425"/>
            <a:ext cx="8648881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523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8625"/>
            <a:ext cx="8685706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9360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23925"/>
            <a:ext cx="8661142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753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084867"/>
            <a:ext cx="8715375" cy="510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924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90513"/>
            <a:ext cx="882015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3707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78" y="0"/>
            <a:ext cx="8743950" cy="101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649706"/>
            <a:ext cx="5834062" cy="591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609600"/>
            <a:ext cx="1456153" cy="4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459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61" y="-38100"/>
            <a:ext cx="8705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534" y="659446"/>
            <a:ext cx="5270866" cy="618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833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" y="76200"/>
            <a:ext cx="85820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0600"/>
            <a:ext cx="5424864" cy="561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6712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8686800" cy="131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47709"/>
            <a:ext cx="5486400" cy="608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946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210550" cy="1271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828" y="533400"/>
            <a:ext cx="5623372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276" y="914400"/>
            <a:ext cx="1456153" cy="4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73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WORKERS COMPENSATION AND PRESCRIPTION DRUGS: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dirty="0"/>
              <a:t>Prescription drug (Rx) costs represent a significant portion of workers compensation (WC) medical costs and is one of </a:t>
            </a:r>
            <a:r>
              <a:rPr lang="en-US" dirty="0" smtClean="0"/>
              <a:t>the most </a:t>
            </a:r>
            <a:r>
              <a:rPr lang="en-US" dirty="0"/>
              <a:t>active subjects of WC‐related legislative activity. </a:t>
            </a:r>
            <a:endParaRPr lang="en-US" dirty="0" smtClean="0"/>
          </a:p>
          <a:p>
            <a:r>
              <a:rPr lang="en-US" dirty="0" smtClean="0"/>
              <a:t>NCCI </a:t>
            </a:r>
            <a:r>
              <a:rPr lang="en-US" dirty="0"/>
              <a:t>estimates that for every $100 paid for medical services </a:t>
            </a:r>
            <a:r>
              <a:rPr lang="en-US" dirty="0" smtClean="0"/>
              <a:t>provided to </a:t>
            </a:r>
            <a:r>
              <a:rPr lang="en-US" dirty="0"/>
              <a:t>workers injured in 2014, $17 will be paid for prescription drugs. </a:t>
            </a:r>
            <a:endParaRPr lang="en-US" dirty="0" smtClean="0"/>
          </a:p>
          <a:p>
            <a:r>
              <a:rPr lang="en-US" dirty="0" smtClean="0"/>
              <a:t>Furthermore</a:t>
            </a:r>
            <a:r>
              <a:rPr lang="en-US" dirty="0"/>
              <a:t>, the prescription drugs portion of </a:t>
            </a:r>
            <a:r>
              <a:rPr lang="en-US" dirty="0" smtClean="0"/>
              <a:t>medical costs </a:t>
            </a:r>
            <a:r>
              <a:rPr lang="en-US" dirty="0"/>
              <a:t>increases rapidly as claims age.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every $100 of medical services paid on claims older than 10 years, </a:t>
            </a:r>
            <a:r>
              <a:rPr lang="en-US" dirty="0" smtClean="0"/>
              <a:t>approximately $45 </a:t>
            </a:r>
            <a:r>
              <a:rPr lang="en-US" dirty="0"/>
              <a:t>to $50 will be for prescription drugs.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693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0"/>
            <a:ext cx="76485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78" y="960238"/>
            <a:ext cx="6687722" cy="574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7012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0"/>
            <a:ext cx="76485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26" y="1058314"/>
            <a:ext cx="6645474" cy="579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919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"/>
            <a:ext cx="8443913" cy="110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807" y="762000"/>
            <a:ext cx="714919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563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177213" cy="132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238" y="990600"/>
            <a:ext cx="693376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311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49" y="0"/>
            <a:ext cx="86010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87270"/>
            <a:ext cx="5791200" cy="598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438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0"/>
            <a:ext cx="85820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00933"/>
            <a:ext cx="5249872" cy="608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072368"/>
            <a:ext cx="54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8701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76200"/>
            <a:ext cx="85058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9" y="1295400"/>
            <a:ext cx="8579321" cy="46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5" y="685800"/>
            <a:ext cx="54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874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64579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85800"/>
            <a:ext cx="6046226" cy="564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3466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"/>
            <a:ext cx="8505532" cy="131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73715"/>
            <a:ext cx="5053013" cy="585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063656"/>
            <a:ext cx="809332" cy="48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2670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405813" cy="1369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240" y="685799"/>
            <a:ext cx="5913560" cy="5931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613" y="1045586"/>
            <a:ext cx="732400" cy="43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189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WORKERS COMPENSATION AND </a:t>
            </a:r>
            <a:r>
              <a:rPr lang="en-US" b="1" dirty="0" smtClean="0"/>
              <a:t>CONTROLLED SUBSTANCES: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major topics that </a:t>
            </a:r>
            <a:r>
              <a:rPr lang="en-US" b="1" dirty="0" smtClean="0"/>
              <a:t>COULD</a:t>
            </a:r>
            <a:r>
              <a:rPr lang="en-US" dirty="0" smtClean="0"/>
              <a:t> be </a:t>
            </a:r>
            <a:r>
              <a:rPr lang="en-US" dirty="0"/>
              <a:t>discussed are:</a:t>
            </a:r>
          </a:p>
          <a:p>
            <a:pPr lvl="1"/>
            <a:r>
              <a:rPr lang="en-US" dirty="0" smtClean="0"/>
              <a:t>Who should decided the Rx</a:t>
            </a:r>
          </a:p>
          <a:p>
            <a:pPr lvl="1"/>
            <a:r>
              <a:rPr lang="en-US" dirty="0" smtClean="0"/>
              <a:t>Indication for controlled substances</a:t>
            </a:r>
          </a:p>
          <a:p>
            <a:pPr lvl="1"/>
            <a:r>
              <a:rPr lang="en-US" dirty="0" smtClean="0"/>
              <a:t>State drug formularies</a:t>
            </a:r>
          </a:p>
          <a:p>
            <a:pPr lvl="1"/>
            <a:r>
              <a:rPr lang="en-US" dirty="0" smtClean="0"/>
              <a:t>Duration of treatment</a:t>
            </a:r>
          </a:p>
          <a:p>
            <a:pPr lvl="1"/>
            <a:r>
              <a:rPr lang="en-US" dirty="0" smtClean="0"/>
              <a:t>Assessment of benefit</a:t>
            </a:r>
          </a:p>
          <a:p>
            <a:pPr lvl="1"/>
            <a:r>
              <a:rPr lang="en-US" dirty="0" smtClean="0"/>
              <a:t>Complications</a:t>
            </a:r>
          </a:p>
          <a:p>
            <a:pPr lvl="1"/>
            <a:r>
              <a:rPr lang="en-US" dirty="0" smtClean="0"/>
              <a:t>Long term costs</a:t>
            </a:r>
          </a:p>
          <a:p>
            <a:pPr lvl="1"/>
            <a:r>
              <a:rPr lang="en-US" dirty="0" smtClean="0"/>
              <a:t>Legal issues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068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" y="0"/>
            <a:ext cx="77819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072" y="990600"/>
            <a:ext cx="5151128" cy="570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74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7670216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85800"/>
            <a:ext cx="5986981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891" y="900112"/>
            <a:ext cx="54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3111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76200"/>
            <a:ext cx="7410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62000"/>
            <a:ext cx="5711900" cy="572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5716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0"/>
            <a:ext cx="85439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672" y="1123950"/>
            <a:ext cx="6608528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990600"/>
            <a:ext cx="542925" cy="50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053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0"/>
            <a:ext cx="85439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121" y="1066800"/>
            <a:ext cx="575987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091417"/>
            <a:ext cx="1223963" cy="73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71600"/>
            <a:ext cx="1560083" cy="93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67" y="1047750"/>
            <a:ext cx="54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5669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0" y="0"/>
            <a:ext cx="85534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9" y="1600200"/>
            <a:ext cx="7884611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586411"/>
            <a:ext cx="7884611" cy="103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1035148"/>
            <a:ext cx="5429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619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0" y="0"/>
            <a:ext cx="85534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90650"/>
            <a:ext cx="845259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0639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76200"/>
            <a:ext cx="80200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338888" cy="577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972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76009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52970"/>
            <a:ext cx="5237324" cy="597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9247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8676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91"/>
          <a:stretch/>
        </p:blipFill>
        <p:spPr bwMode="auto">
          <a:xfrm>
            <a:off x="2057399" y="685800"/>
            <a:ext cx="6387199" cy="614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278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WORKERS COMPENSATION AND PRESCRIPTION DRUGS: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Prescription </a:t>
            </a:r>
            <a:r>
              <a:rPr lang="en-US" dirty="0"/>
              <a:t>drug costs per active claim continue to grow</a:t>
            </a:r>
          </a:p>
          <a:p>
            <a:r>
              <a:rPr lang="en-US" dirty="0" smtClean="0"/>
              <a:t>The prescription </a:t>
            </a:r>
            <a:r>
              <a:rPr lang="en-US" dirty="0"/>
              <a:t>drug share of total medical costs for Accident Year 2014 </a:t>
            </a:r>
            <a:r>
              <a:rPr lang="en-US" dirty="0" smtClean="0"/>
              <a:t>was 17</a:t>
            </a:r>
            <a:r>
              <a:rPr lang="en-US" dirty="0"/>
              <a:t>%</a:t>
            </a:r>
          </a:p>
          <a:p>
            <a:r>
              <a:rPr lang="en-US" dirty="0" smtClean="0"/>
              <a:t>The </a:t>
            </a:r>
            <a:r>
              <a:rPr lang="en-US" dirty="0"/>
              <a:t>prescription drug share of total medical costs increases rapidly as claims age</a:t>
            </a:r>
          </a:p>
          <a:p>
            <a:r>
              <a:rPr lang="en-US" dirty="0" smtClean="0"/>
              <a:t>In </a:t>
            </a:r>
            <a:r>
              <a:rPr lang="en-US" dirty="0"/>
              <a:t>2014, prescription drug prices increased 11%—substantially greater than the 10‐year average increase of 4%</a:t>
            </a:r>
          </a:p>
          <a:p>
            <a:r>
              <a:rPr lang="en-US" dirty="0" smtClean="0"/>
              <a:t>In </a:t>
            </a:r>
            <a:r>
              <a:rPr lang="en-US" dirty="0"/>
              <a:t>2014, prescription drug utilization declined by 4%, resulting in growth in prescription drug costs per active claim </a:t>
            </a:r>
            <a:r>
              <a:rPr lang="en-US" dirty="0" smtClean="0"/>
              <a:t>of 6</a:t>
            </a:r>
            <a:r>
              <a:rPr lang="en-US" dirty="0"/>
              <a:t>%</a:t>
            </a:r>
          </a:p>
          <a:p>
            <a:r>
              <a:rPr lang="en-US" dirty="0" smtClean="0"/>
              <a:t>In </a:t>
            </a:r>
            <a:r>
              <a:rPr lang="en-US" dirty="0"/>
              <a:t>many states, introduction of a drug formulary has the potential to reduce WC prescription drug costs by 10% </a:t>
            </a:r>
            <a:r>
              <a:rPr lang="en-US" dirty="0" smtClean="0"/>
              <a:t>or More</a:t>
            </a:r>
          </a:p>
          <a:p>
            <a:r>
              <a:rPr lang="en-US" dirty="0" smtClean="0"/>
              <a:t>In </a:t>
            </a:r>
            <a:r>
              <a:rPr lang="en-US" dirty="0"/>
              <a:t>2014, controlled substances’ prices increased 16%, while utilization decreased 7%</a:t>
            </a:r>
          </a:p>
          <a:p>
            <a:r>
              <a:rPr lang="en-US" dirty="0" smtClean="0"/>
              <a:t>Both </a:t>
            </a:r>
            <a:r>
              <a:rPr lang="en-US" dirty="0"/>
              <a:t>physician‐dispensed prescription drug prices and utilization increased 4% in 2014</a:t>
            </a:r>
          </a:p>
          <a:p>
            <a:r>
              <a:rPr lang="en-US" dirty="0" smtClean="0"/>
              <a:t>The </a:t>
            </a:r>
            <a:r>
              <a:rPr lang="en-US" dirty="0"/>
              <a:t>share of prescription drug costs for generic drugs increased in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329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96250" cy="119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0"/>
            <a:ext cx="6463029" cy="593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978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"/>
            <a:ext cx="72675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620" y="1066800"/>
            <a:ext cx="666978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4472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50" y="76200"/>
            <a:ext cx="78771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9498" cy="532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141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"/>
            <a:ext cx="8524875" cy="132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062" y="762000"/>
            <a:ext cx="727853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8321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73" y="19050"/>
            <a:ext cx="78105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85800"/>
            <a:ext cx="575044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818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PRESCRIPTION DRUG SHARE OF TOTAL MEDICAL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17908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12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PRESCRIPTION DRUG PRICE, UTILIZATION, AND </a:t>
            </a:r>
            <a:r>
              <a:rPr lang="en-US" b="1" dirty="0" smtClean="0"/>
              <a:t>COSTS: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729395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780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106031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86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737</Words>
  <Application>Microsoft Office PowerPoint</Application>
  <PresentationFormat>On-screen Show (4:3)</PresentationFormat>
  <Paragraphs>71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PowerPoint Presentation</vt:lpstr>
      <vt:lpstr>GENERAL THOUGHTS &amp; COMMENTS FOR WC PAIN MANAGEMENT </vt:lpstr>
      <vt:lpstr>WORKERS COMPENSATION AND PRESCRIPTION DRUGS:</vt:lpstr>
      <vt:lpstr>WORKERS COMPENSATION AND PRESCRIPTION DRUGS:</vt:lpstr>
      <vt:lpstr>WORKERS COMPENSATION AND CONTROLLED SUBSTANCES:</vt:lpstr>
      <vt:lpstr>WORKERS COMPENSATION AND PRESCRIPTION DRUGS:</vt:lpstr>
      <vt:lpstr>PRESCRIPTION DRUG SHARE OF TOTAL MEDICAL</vt:lpstr>
      <vt:lpstr>PRESCRIPTION DRUG PRICE, UTILIZATION, AND COSTS:</vt:lpstr>
      <vt:lpstr>PowerPoint Presentation</vt:lpstr>
      <vt:lpstr>PowerPoint Presentation</vt:lpstr>
      <vt:lpstr>CONTROLLED SUBSTANCES AND WC PRESCRIPTION DRUG COSTS </vt:lpstr>
      <vt:lpstr>PowerPoint Presentation</vt:lpstr>
      <vt:lpstr>PowerPoint Presentation</vt:lpstr>
      <vt:lpstr> NARCOTICS IN WORKERS COMPENSATION: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COMORBIDITIES IN WORKERS COMPENSATION: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Shepherd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Musser</dc:creator>
  <cp:lastModifiedBy>John Musser</cp:lastModifiedBy>
  <cp:revision>28</cp:revision>
  <dcterms:created xsi:type="dcterms:W3CDTF">2016-11-02T16:41:15Z</dcterms:created>
  <dcterms:modified xsi:type="dcterms:W3CDTF">2016-11-04T13:34:46Z</dcterms:modified>
</cp:coreProperties>
</file>