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0"/>
  </p:notesMasterIdLst>
  <p:sldIdLst>
    <p:sldId id="256" r:id="rId2"/>
    <p:sldId id="284" r:id="rId3"/>
    <p:sldId id="279" r:id="rId4"/>
    <p:sldId id="280" r:id="rId5"/>
    <p:sldId id="282" r:id="rId6"/>
    <p:sldId id="283" r:id="rId7"/>
    <p:sldId id="278" r:id="rId8"/>
    <p:sldId id="275" r:id="rId9"/>
    <p:sldId id="265" r:id="rId10"/>
    <p:sldId id="277" r:id="rId11"/>
    <p:sldId id="276" r:id="rId12"/>
    <p:sldId id="273" r:id="rId13"/>
    <p:sldId id="274" r:id="rId14"/>
    <p:sldId id="257" r:id="rId15"/>
    <p:sldId id="258" r:id="rId16"/>
    <p:sldId id="285" r:id="rId17"/>
    <p:sldId id="259" r:id="rId18"/>
    <p:sldId id="261" r:id="rId19"/>
  </p:sldIdLst>
  <p:sldSz cx="7772400" cy="100584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760" userDrawn="1">
          <p15:clr>
            <a:srgbClr val="A4A3A4"/>
          </p15:clr>
        </p15:guide>
        <p15:guide id="2" pos="244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F2D0"/>
    <a:srgbClr val="CAD6B6"/>
    <a:srgbClr val="386550"/>
    <a:srgbClr val="3C6B53"/>
    <a:srgbClr val="FFFFCC"/>
    <a:srgbClr val="000000"/>
    <a:srgbClr val="E3E8D9"/>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showGuides="1">
      <p:cViewPr varScale="1">
        <p:scale>
          <a:sx n="62" d="100"/>
          <a:sy n="62" d="100"/>
        </p:scale>
        <p:origin x="2299" y="58"/>
      </p:cViewPr>
      <p:guideLst>
        <p:guide orient="horz" pos="5760"/>
        <p:guide pos="244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88B06BEE-0EAA-4D3B-A79A-154E5982360C}" type="datetimeFigureOut">
              <a:rPr lang="en-US" smtClean="0"/>
              <a:t>10/23/2026</a:t>
            </a:fld>
            <a:endParaRPr lang="en-US"/>
          </a:p>
        </p:txBody>
      </p:sp>
      <p:sp>
        <p:nvSpPr>
          <p:cNvPr id="4" name="Slide Image Placeholder 3"/>
          <p:cNvSpPr>
            <a:spLocks noGrp="1" noRot="1" noChangeAspect="1"/>
          </p:cNvSpPr>
          <p:nvPr>
            <p:ph type="sldImg" idx="2"/>
          </p:nvPr>
        </p:nvSpPr>
        <p:spPr>
          <a:xfrm>
            <a:off x="2293938" y="1162050"/>
            <a:ext cx="242252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C19EE651-17E4-4DEC-852F-119CDFB8ED58}" type="slidenum">
              <a:rPr lang="en-US" smtClean="0"/>
              <a:t>‹#›</a:t>
            </a:fld>
            <a:endParaRPr lang="en-US"/>
          </a:p>
        </p:txBody>
      </p:sp>
    </p:spTree>
    <p:extLst>
      <p:ext uri="{BB962C8B-B14F-4D97-AF65-F5344CB8AC3E}">
        <p14:creationId xmlns:p14="http://schemas.microsoft.com/office/powerpoint/2010/main" val="35012217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a:t>Click to edit Master title style</a:t>
            </a:r>
            <a:endParaRPr lang="en-US" dirty="0"/>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DEBB640-91A9-434C-A65A-4154195A632B}" type="datetime1">
              <a:rPr lang="en-US" smtClean="0"/>
              <a:t>10/23/2026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B87FE4-C180-46C2-8ED7-AAA93534384E}" type="slidenum">
              <a:rPr lang="en-US" smtClean="0"/>
              <a:t>‹#›</a:t>
            </a:fld>
            <a:endParaRPr lang="en-US"/>
          </a:p>
        </p:txBody>
      </p:sp>
    </p:spTree>
    <p:extLst>
      <p:ext uri="{BB962C8B-B14F-4D97-AF65-F5344CB8AC3E}">
        <p14:creationId xmlns:p14="http://schemas.microsoft.com/office/powerpoint/2010/main" val="6996354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F49D18-6067-41DA-B31D-71D55FE4506D}" type="datetime1">
              <a:rPr lang="en-US" smtClean="0"/>
              <a:t>10/23/2026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B87FE4-C180-46C2-8ED7-AAA93534384E}" type="slidenum">
              <a:rPr lang="en-US" smtClean="0"/>
              <a:t>‹#›</a:t>
            </a:fld>
            <a:endParaRPr lang="en-US"/>
          </a:p>
        </p:txBody>
      </p:sp>
    </p:spTree>
    <p:extLst>
      <p:ext uri="{BB962C8B-B14F-4D97-AF65-F5344CB8AC3E}">
        <p14:creationId xmlns:p14="http://schemas.microsoft.com/office/powerpoint/2010/main" val="1995083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a:t>Click to edit Master title style</a:t>
            </a:r>
            <a:endParaRPr lang="en-US" dirty="0"/>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tint val="82000"/>
                  </a:schemeClr>
                </a:solidFill>
              </a:defRPr>
            </a:lvl1pPr>
            <a:lvl2pPr marL="388620" indent="0">
              <a:buNone/>
              <a:defRPr sz="1700">
                <a:solidFill>
                  <a:schemeClr val="tx1">
                    <a:tint val="82000"/>
                  </a:schemeClr>
                </a:solidFill>
              </a:defRPr>
            </a:lvl2pPr>
            <a:lvl3pPr marL="777240" indent="0">
              <a:buNone/>
              <a:defRPr sz="1530">
                <a:solidFill>
                  <a:schemeClr val="tx1">
                    <a:tint val="82000"/>
                  </a:schemeClr>
                </a:solidFill>
              </a:defRPr>
            </a:lvl3pPr>
            <a:lvl4pPr marL="1165860" indent="0">
              <a:buNone/>
              <a:defRPr sz="1360">
                <a:solidFill>
                  <a:schemeClr val="tx1">
                    <a:tint val="82000"/>
                  </a:schemeClr>
                </a:solidFill>
              </a:defRPr>
            </a:lvl4pPr>
            <a:lvl5pPr marL="1554480" indent="0">
              <a:buNone/>
              <a:defRPr sz="1360">
                <a:solidFill>
                  <a:schemeClr val="tx1">
                    <a:tint val="82000"/>
                  </a:schemeClr>
                </a:solidFill>
              </a:defRPr>
            </a:lvl5pPr>
            <a:lvl6pPr marL="1943100" indent="0">
              <a:buNone/>
              <a:defRPr sz="1360">
                <a:solidFill>
                  <a:schemeClr val="tx1">
                    <a:tint val="82000"/>
                  </a:schemeClr>
                </a:solidFill>
              </a:defRPr>
            </a:lvl6pPr>
            <a:lvl7pPr marL="2331720" indent="0">
              <a:buNone/>
              <a:defRPr sz="1360">
                <a:solidFill>
                  <a:schemeClr val="tx1">
                    <a:tint val="82000"/>
                  </a:schemeClr>
                </a:solidFill>
              </a:defRPr>
            </a:lvl7pPr>
            <a:lvl8pPr marL="2720340" indent="0">
              <a:buNone/>
              <a:defRPr sz="1360">
                <a:solidFill>
                  <a:schemeClr val="tx1">
                    <a:tint val="82000"/>
                  </a:schemeClr>
                </a:solidFill>
              </a:defRPr>
            </a:lvl8pPr>
            <a:lvl9pPr marL="3108960" indent="0">
              <a:buNone/>
              <a:defRPr sz="136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FD019CE-0022-41DC-AECA-9A2EC757464F}" type="datetime1">
              <a:rPr lang="en-US" smtClean="0"/>
              <a:t>10/23/2026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B87FE4-C180-46C2-8ED7-AAA93534384E}" type="slidenum">
              <a:rPr lang="en-US" smtClean="0"/>
              <a:t>‹#›</a:t>
            </a:fld>
            <a:endParaRPr lang="en-US"/>
          </a:p>
        </p:txBody>
      </p:sp>
    </p:spTree>
    <p:extLst>
      <p:ext uri="{BB962C8B-B14F-4D97-AF65-F5344CB8AC3E}">
        <p14:creationId xmlns:p14="http://schemas.microsoft.com/office/powerpoint/2010/main" val="19745544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52F0785-1234-4B02-B03F-5B5CEA74AF89}" type="datetime1">
              <a:rPr lang="en-US" smtClean="0"/>
              <a:t>10/23/2026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B87FE4-C180-46C2-8ED7-AAA93534384E}" type="slidenum">
              <a:rPr lang="en-US" smtClean="0"/>
              <a:t>‹#›</a:t>
            </a:fld>
            <a:endParaRPr lang="en-US"/>
          </a:p>
        </p:txBody>
      </p:sp>
    </p:spTree>
    <p:extLst>
      <p:ext uri="{BB962C8B-B14F-4D97-AF65-F5344CB8AC3E}">
        <p14:creationId xmlns:p14="http://schemas.microsoft.com/office/powerpoint/2010/main" val="4098863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AA5AADE-A94F-4E5B-8F6C-9ACDBEA77158}" type="datetime1">
              <a:rPr lang="en-US" smtClean="0"/>
              <a:t>10/23/2026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9B87FE4-C180-46C2-8ED7-AAA93534384E}" type="slidenum">
              <a:rPr lang="en-US" smtClean="0"/>
              <a:t>‹#›</a:t>
            </a:fld>
            <a:endParaRPr lang="en-US"/>
          </a:p>
        </p:txBody>
      </p:sp>
    </p:spTree>
    <p:extLst>
      <p:ext uri="{BB962C8B-B14F-4D97-AF65-F5344CB8AC3E}">
        <p14:creationId xmlns:p14="http://schemas.microsoft.com/office/powerpoint/2010/main" val="33344032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3280EE1-8CC2-41A0-8C24-A1DC1AE8C085}" type="datetime1">
              <a:rPr lang="en-US" smtClean="0"/>
              <a:t>10/23/2026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9B87FE4-C180-46C2-8ED7-AAA93534384E}" type="slidenum">
              <a:rPr lang="en-US" smtClean="0"/>
              <a:t>‹#›</a:t>
            </a:fld>
            <a:endParaRPr lang="en-US"/>
          </a:p>
        </p:txBody>
      </p:sp>
    </p:spTree>
    <p:extLst>
      <p:ext uri="{BB962C8B-B14F-4D97-AF65-F5344CB8AC3E}">
        <p14:creationId xmlns:p14="http://schemas.microsoft.com/office/powerpoint/2010/main" val="4886273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059E62-D919-41AF-B035-2C1A6029BB75}" type="datetime1">
              <a:rPr lang="en-US" smtClean="0"/>
              <a:t>10/23/2026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9B87FE4-C180-46C2-8ED7-AAA93534384E}" type="slidenum">
              <a:rPr lang="en-US" smtClean="0"/>
              <a:t>‹#›</a:t>
            </a:fld>
            <a:endParaRPr lang="en-US"/>
          </a:p>
        </p:txBody>
      </p:sp>
    </p:spTree>
    <p:extLst>
      <p:ext uri="{BB962C8B-B14F-4D97-AF65-F5344CB8AC3E}">
        <p14:creationId xmlns:p14="http://schemas.microsoft.com/office/powerpoint/2010/main" val="12866414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BF67B14E-78AD-407C-8AB9-4CE70518E305}" type="datetime1">
              <a:rPr lang="en-US" smtClean="0"/>
              <a:t>10/23/2026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B87FE4-C180-46C2-8ED7-AAA93534384E}" type="slidenum">
              <a:rPr lang="en-US" smtClean="0"/>
              <a:t>‹#›</a:t>
            </a:fld>
            <a:endParaRPr lang="en-US"/>
          </a:p>
        </p:txBody>
      </p:sp>
    </p:spTree>
    <p:extLst>
      <p:ext uri="{BB962C8B-B14F-4D97-AF65-F5344CB8AC3E}">
        <p14:creationId xmlns:p14="http://schemas.microsoft.com/office/powerpoint/2010/main" val="3177242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028AC8EC-BBC3-4AC0-9C53-34B826AD6A73}" type="datetime1">
              <a:rPr lang="en-US" smtClean="0"/>
              <a:t>10/23/2026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B87FE4-C180-46C2-8ED7-AAA93534384E}" type="slidenum">
              <a:rPr lang="en-US" smtClean="0"/>
              <a:t>‹#›</a:t>
            </a:fld>
            <a:endParaRPr lang="en-US"/>
          </a:p>
        </p:txBody>
      </p:sp>
    </p:spTree>
    <p:extLst>
      <p:ext uri="{BB962C8B-B14F-4D97-AF65-F5344CB8AC3E}">
        <p14:creationId xmlns:p14="http://schemas.microsoft.com/office/powerpoint/2010/main" val="19147546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A57DB15-9AC0-4194-B0CD-14EF394C69B1}" type="datetime1">
              <a:rPr lang="en-US" smtClean="0"/>
              <a:t>10/23/2026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B87FE4-C180-46C2-8ED7-AAA93534384E}" type="slidenum">
              <a:rPr lang="en-US" smtClean="0"/>
              <a:t>‹#›</a:t>
            </a:fld>
            <a:endParaRPr lang="en-US"/>
          </a:p>
        </p:txBody>
      </p:sp>
    </p:spTree>
    <p:extLst>
      <p:ext uri="{BB962C8B-B14F-4D97-AF65-F5344CB8AC3E}">
        <p14:creationId xmlns:p14="http://schemas.microsoft.com/office/powerpoint/2010/main" val="8318120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EE9098-7612-4A32-A7FC-BD0023442CB5}" type="datetime1">
              <a:rPr lang="en-US" smtClean="0"/>
              <a:t>10/23/2026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B87FE4-C180-46C2-8ED7-AAA93534384E}" type="slidenum">
              <a:rPr lang="en-US" smtClean="0"/>
              <a:t>‹#›</a:t>
            </a:fld>
            <a:endParaRPr lang="en-US"/>
          </a:p>
        </p:txBody>
      </p:sp>
    </p:spTree>
    <p:extLst>
      <p:ext uri="{BB962C8B-B14F-4D97-AF65-F5344CB8AC3E}">
        <p14:creationId xmlns:p14="http://schemas.microsoft.com/office/powerpoint/2010/main" val="1668128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82000"/>
                  </a:schemeClr>
                </a:solidFill>
              </a:defRPr>
            </a:lvl1pPr>
          </a:lstStyle>
          <a:p>
            <a:fld id="{4F6DF17A-475A-4A3D-8F9D-A4610D4A319C}" type="datetime1">
              <a:rPr lang="en-US" smtClean="0"/>
              <a:t>10/23/2026</a:t>
            </a:fld>
            <a:endParaRPr lang="en-US"/>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82000"/>
                  </a:schemeClr>
                </a:solidFill>
              </a:defRPr>
            </a:lvl1pPr>
          </a:lstStyle>
          <a:p>
            <a:fld id="{99B87FE4-C180-46C2-8ED7-AAA93534384E}" type="slidenum">
              <a:rPr lang="en-US" smtClean="0"/>
              <a:t>‹#›</a:t>
            </a:fld>
            <a:endParaRPr lang="en-US"/>
          </a:p>
        </p:txBody>
      </p:sp>
    </p:spTree>
    <p:extLst>
      <p:ext uri="{BB962C8B-B14F-4D97-AF65-F5344CB8AC3E}">
        <p14:creationId xmlns:p14="http://schemas.microsoft.com/office/powerpoint/2010/main" val="258937971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www.gibsonfamilyhealthcare.com/" TargetMode="External"/><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www.gibsonfamilyhealthcare.com/"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7.xml"/><Relationship Id="rId5" Type="http://schemas.openxmlformats.org/officeDocument/2006/relationships/image" Target="../media/image15.jp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76D477D-4E02-E127-A151-A51291A918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7772400" cy="1956816"/>
          </a:xfrm>
          <a:prstGeom prst="rect">
            <a:avLst/>
          </a:prstGeom>
        </p:spPr>
      </p:pic>
      <p:sp>
        <p:nvSpPr>
          <p:cNvPr id="4" name="TextBox 3">
            <a:extLst>
              <a:ext uri="{FF2B5EF4-FFF2-40B4-BE49-F238E27FC236}">
                <a16:creationId xmlns:a16="http://schemas.microsoft.com/office/drawing/2014/main" id="{7296FD52-C082-D399-099D-A140583F685C}"/>
              </a:ext>
            </a:extLst>
          </p:cNvPr>
          <p:cNvSpPr txBox="1"/>
          <p:nvPr/>
        </p:nvSpPr>
        <p:spPr>
          <a:xfrm>
            <a:off x="213360" y="2017776"/>
            <a:ext cx="2898140" cy="8002191"/>
          </a:xfrm>
          <a:prstGeom prst="rect">
            <a:avLst/>
          </a:prstGeom>
          <a:solidFill>
            <a:srgbClr val="FFFFCC">
              <a:alpha val="50196"/>
            </a:srgbClr>
          </a:solidFill>
        </p:spPr>
        <p:txBody>
          <a:bodyPr wrap="square" rtlCol="0">
            <a:spAutoFit/>
          </a:bodyPr>
          <a:lstStyle/>
          <a:p>
            <a:endParaRPr lang="en-US" sz="2200" b="1" dirty="0">
              <a:latin typeface="Calibri" panose="020F0502020204030204" pitchFamily="34" charset="0"/>
              <a:ea typeface="Calibri" panose="020F0502020204030204" pitchFamily="34" charset="0"/>
              <a:cs typeface="Calibri" panose="020F0502020204030204" pitchFamily="34" charset="0"/>
            </a:endParaRPr>
          </a:p>
          <a:p>
            <a:endParaRPr lang="en-US" sz="2200" b="1" dirty="0">
              <a:latin typeface="Calibri" panose="020F0502020204030204" pitchFamily="34" charset="0"/>
              <a:ea typeface="Calibri" panose="020F0502020204030204" pitchFamily="34" charset="0"/>
              <a:cs typeface="Calibri" panose="020F0502020204030204" pitchFamily="34" charset="0"/>
            </a:endParaRPr>
          </a:p>
          <a:p>
            <a:endParaRPr lang="en-US" sz="2200" b="1" dirty="0">
              <a:latin typeface="Calibri" panose="020F0502020204030204" pitchFamily="34" charset="0"/>
              <a:ea typeface="Calibri" panose="020F0502020204030204" pitchFamily="34" charset="0"/>
              <a:cs typeface="Calibri" panose="020F0502020204030204" pitchFamily="34" charset="0"/>
            </a:endParaRPr>
          </a:p>
          <a:p>
            <a:endParaRPr lang="en-US" sz="2200" b="1" dirty="0">
              <a:latin typeface="Calibri" panose="020F0502020204030204" pitchFamily="34" charset="0"/>
              <a:ea typeface="Calibri" panose="020F0502020204030204" pitchFamily="34" charset="0"/>
              <a:cs typeface="Calibri" panose="020F0502020204030204" pitchFamily="34" charset="0"/>
            </a:endParaRPr>
          </a:p>
          <a:p>
            <a:endParaRPr lang="en-US" sz="2200" b="1" dirty="0">
              <a:latin typeface="Calibri" panose="020F0502020204030204" pitchFamily="34" charset="0"/>
              <a:ea typeface="Calibri" panose="020F0502020204030204" pitchFamily="34" charset="0"/>
              <a:cs typeface="Calibri" panose="020F0502020204030204" pitchFamily="34" charset="0"/>
            </a:endParaRPr>
          </a:p>
          <a:p>
            <a:r>
              <a:rPr lang="en-US" sz="2200" b="1" dirty="0">
                <a:latin typeface="Calibri" panose="020F0502020204030204" pitchFamily="34" charset="0"/>
                <a:ea typeface="Calibri" panose="020F0502020204030204" pitchFamily="34" charset="0"/>
                <a:cs typeface="Calibri" panose="020F0502020204030204" pitchFamily="34" charset="0"/>
              </a:rPr>
              <a:t>Remembrance Day</a:t>
            </a:r>
          </a:p>
          <a:p>
            <a:r>
              <a:rPr lang="en-US" sz="1400" dirty="0">
                <a:latin typeface="Calibri" panose="020F0502020204030204" pitchFamily="34" charset="0"/>
                <a:ea typeface="Calibri" panose="020F0502020204030204" pitchFamily="34" charset="0"/>
                <a:cs typeface="Calibri" panose="020F0502020204030204" pitchFamily="34" charset="0"/>
              </a:rPr>
              <a:t>On Nov. 11, please join us for a moment of silence at 10:30 AM and for a special Remembrance Day service at 2 pm in our Sunshine Sensor Room. </a:t>
            </a:r>
          </a:p>
          <a:p>
            <a:r>
              <a:rPr lang="en-US" sz="2200" b="1" dirty="0">
                <a:latin typeface="Calibri" panose="020F0502020204030204" pitchFamily="34" charset="0"/>
                <a:ea typeface="Calibri" panose="020F0502020204030204" pitchFamily="34" charset="0"/>
                <a:cs typeface="Calibri" panose="020F0502020204030204" pitchFamily="34" charset="0"/>
              </a:rPr>
              <a:t>Turkey Winners</a:t>
            </a:r>
          </a:p>
          <a:p>
            <a:r>
              <a:rPr lang="en-US" sz="1400" dirty="0">
                <a:latin typeface="Calibri" panose="020F0502020204030204" pitchFamily="34" charset="0"/>
                <a:ea typeface="Calibri" panose="020F0502020204030204" pitchFamily="34" charset="0"/>
                <a:cs typeface="Calibri" panose="020F0502020204030204" pitchFamily="34" charset="0"/>
              </a:rPr>
              <a:t>Congratulations to the staff who won Thanksgiving turkeys from the Gibson family last month!</a:t>
            </a:r>
          </a:p>
          <a:p>
            <a:r>
              <a:rPr lang="en-US" sz="2200" b="1" dirty="0">
                <a:latin typeface="Calibri" panose="020F0502020204030204" pitchFamily="34" charset="0"/>
                <a:ea typeface="Calibri" panose="020F0502020204030204" pitchFamily="34" charset="0"/>
                <a:cs typeface="Calibri" panose="020F0502020204030204" pitchFamily="34" charset="0"/>
              </a:rPr>
              <a:t>Daylight Savings</a:t>
            </a:r>
          </a:p>
          <a:p>
            <a:r>
              <a:rPr lang="en-US" sz="1400" dirty="0">
                <a:latin typeface="Calibri" panose="020F0502020204030204" pitchFamily="34" charset="0"/>
                <a:ea typeface="Calibri" panose="020F0502020204030204" pitchFamily="34" charset="0"/>
                <a:cs typeface="Calibri" panose="020F0502020204030204" pitchFamily="34" charset="0"/>
              </a:rPr>
              <a:t>The days are getting shorter which means it’s time to turn your clocks back one-hour. Remember to turn your clocks back on Nov. 1 at 2 am (or before you go to bed if that’s too early.)</a:t>
            </a:r>
          </a:p>
          <a:p>
            <a:r>
              <a:rPr lang="en-US" sz="2200" b="1" dirty="0">
                <a:latin typeface="Calibri" panose="020F0502020204030204" pitchFamily="34" charset="0"/>
                <a:ea typeface="Calibri" panose="020F0502020204030204" pitchFamily="34" charset="0"/>
                <a:cs typeface="Calibri" panose="020F0502020204030204" pitchFamily="34" charset="0"/>
              </a:rPr>
              <a:t>Daily updates</a:t>
            </a:r>
          </a:p>
          <a:p>
            <a:r>
              <a:rPr lang="en-US" sz="1400" dirty="0">
                <a:latin typeface="Calibri" panose="020F0502020204030204" pitchFamily="34" charset="0"/>
                <a:ea typeface="Calibri" panose="020F0502020204030204" pitchFamily="34" charset="0"/>
                <a:cs typeface="Calibri" panose="020F0502020204030204" pitchFamily="34" charset="0"/>
              </a:rPr>
              <a:t>Watch for regular updates about our home on our website and Facebook page.</a:t>
            </a:r>
          </a:p>
          <a:p>
            <a:r>
              <a:rPr lang="en-US" sz="2200" b="1" dirty="0">
                <a:latin typeface="Calibri" panose="020F0502020204030204" pitchFamily="34" charset="0"/>
                <a:ea typeface="Calibri" panose="020F0502020204030204" pitchFamily="34" charset="0"/>
                <a:cs typeface="Calibri" panose="020F0502020204030204" pitchFamily="34" charset="0"/>
              </a:rPr>
              <a:t>Staff Spotlight</a:t>
            </a:r>
          </a:p>
          <a:p>
            <a:r>
              <a:rPr lang="en-US" sz="1400" dirty="0">
                <a:latin typeface="Calibri" panose="020F0502020204030204" pitchFamily="34" charset="0"/>
                <a:ea typeface="Calibri" panose="020F0502020204030204" pitchFamily="34" charset="0"/>
                <a:cs typeface="Calibri" panose="020F0502020204030204" pitchFamily="34" charset="0"/>
              </a:rPr>
              <a:t>This month, we are featuring the good work of Sara Dennison, a Residential Aide in our lodge. </a:t>
            </a:r>
          </a:p>
          <a:p>
            <a:r>
              <a:rPr lang="en-US" sz="1400" dirty="0">
                <a:latin typeface="Calibri" panose="020F0502020204030204" pitchFamily="34" charset="0"/>
                <a:ea typeface="Calibri" panose="020F0502020204030204" pitchFamily="34" charset="0"/>
                <a:cs typeface="Calibri" panose="020F0502020204030204" pitchFamily="34" charset="0"/>
              </a:rPr>
              <a:t>Please see details on Page 3.</a:t>
            </a:r>
          </a:p>
        </p:txBody>
      </p:sp>
      <p:sp>
        <p:nvSpPr>
          <p:cNvPr id="7" name="Rectangle: Rounded Corners 6">
            <a:extLst>
              <a:ext uri="{FF2B5EF4-FFF2-40B4-BE49-F238E27FC236}">
                <a16:creationId xmlns:a16="http://schemas.microsoft.com/office/drawing/2014/main" id="{399AD22C-1E2C-CEC3-38C0-84626CBDF5AA}"/>
              </a:ext>
            </a:extLst>
          </p:cNvPr>
          <p:cNvSpPr/>
          <p:nvPr/>
        </p:nvSpPr>
        <p:spPr>
          <a:xfrm>
            <a:off x="228600" y="2011680"/>
            <a:ext cx="2794000" cy="1668780"/>
          </a:xfrm>
          <a:prstGeom prst="round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latin typeface="Impact" panose="020B0806030902050204" pitchFamily="34" charset="0"/>
              </a:rPr>
              <a:t>November</a:t>
            </a:r>
          </a:p>
          <a:p>
            <a:pPr algn="ctr"/>
            <a:r>
              <a:rPr lang="en-US" sz="7700" dirty="0">
                <a:latin typeface="Impact" panose="020B0806030902050204" pitchFamily="34" charset="0"/>
              </a:rPr>
              <a:t>2026</a:t>
            </a:r>
          </a:p>
        </p:txBody>
      </p:sp>
      <p:sp>
        <p:nvSpPr>
          <p:cNvPr id="2" name="TextBox 1">
            <a:extLst>
              <a:ext uri="{FF2B5EF4-FFF2-40B4-BE49-F238E27FC236}">
                <a16:creationId xmlns:a16="http://schemas.microsoft.com/office/drawing/2014/main" id="{545FB6A4-936B-7EDC-1902-693C7BADF48C}"/>
              </a:ext>
            </a:extLst>
          </p:cNvPr>
          <p:cNvSpPr txBox="1"/>
          <p:nvPr/>
        </p:nvSpPr>
        <p:spPr>
          <a:xfrm>
            <a:off x="3155950" y="8156575"/>
            <a:ext cx="4514850" cy="1831271"/>
          </a:xfrm>
          <a:prstGeom prst="rect">
            <a:avLst/>
          </a:prstGeom>
          <a:solidFill>
            <a:srgbClr val="FFFFCC">
              <a:alpha val="65098"/>
            </a:srgbClr>
          </a:solidFill>
        </p:spPr>
        <p:txBody>
          <a:bodyPr wrap="square" rtlCol="0">
            <a:spAutoFit/>
          </a:bodyPr>
          <a:lstStyle/>
          <a:p>
            <a:pPr algn="just"/>
            <a:r>
              <a:rPr lang="en-US" sz="2200" b="1" dirty="0"/>
              <a:t>Interesting facts about November </a:t>
            </a:r>
            <a:r>
              <a:rPr lang="en-US" sz="1300" dirty="0"/>
              <a:t>1. In the US and Canada, November is National Beard Month or No Shave Month. 2. On Nov. 18, 1963, Bell Telephone Company introduced to the public the push button phone. 3. The Erie Canal was formally opened in New York on Nov. 4. 1825. 4. The first mechanically ventilated underwater tunnel in the world, The Holland Tunnell, opened to traffic on Nov. 13, 1927. 5. The Suez Canal opened on Nov. 17, 1896. </a:t>
            </a:r>
          </a:p>
        </p:txBody>
      </p:sp>
      <p:cxnSp>
        <p:nvCxnSpPr>
          <p:cNvPr id="9" name="Straight Connector 8">
            <a:extLst>
              <a:ext uri="{FF2B5EF4-FFF2-40B4-BE49-F238E27FC236}">
                <a16:creationId xmlns:a16="http://schemas.microsoft.com/office/drawing/2014/main" id="{3311E433-21F7-A16A-2499-FA053AA36C97}"/>
              </a:ext>
            </a:extLst>
          </p:cNvPr>
          <p:cNvCxnSpPr/>
          <p:nvPr/>
        </p:nvCxnSpPr>
        <p:spPr>
          <a:xfrm>
            <a:off x="228600" y="10011271"/>
            <a:ext cx="7442200" cy="0"/>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p:pic>
        <p:nvPicPr>
          <p:cNvPr id="11" name="Picture 10">
            <a:extLst>
              <a:ext uri="{FF2B5EF4-FFF2-40B4-BE49-F238E27FC236}">
                <a16:creationId xmlns:a16="http://schemas.microsoft.com/office/drawing/2014/main" id="{3950B955-AD74-35CA-0B1D-9F917A605B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1099" y="9277351"/>
            <a:ext cx="640237" cy="633128"/>
          </a:xfrm>
          <a:prstGeom prst="rect">
            <a:avLst/>
          </a:prstGeom>
        </p:spPr>
      </p:pic>
      <p:pic>
        <p:nvPicPr>
          <p:cNvPr id="8" name="Picture 7">
            <a:extLst>
              <a:ext uri="{FF2B5EF4-FFF2-40B4-BE49-F238E27FC236}">
                <a16:creationId xmlns:a16="http://schemas.microsoft.com/office/drawing/2014/main" id="{9380806C-86BA-1AB1-5001-1291CA917BB5}"/>
              </a:ext>
            </a:extLst>
          </p:cNvPr>
          <p:cNvPicPr>
            <a:picLocks noChangeAspect="1"/>
          </p:cNvPicPr>
          <p:nvPr/>
        </p:nvPicPr>
        <p:blipFill>
          <a:blip r:embed="rId4">
            <a:extLst>
              <a:ext uri="{28A0092B-C50C-407E-A947-70E740481C1C}">
                <a14:useLocalDpi xmlns:a14="http://schemas.microsoft.com/office/drawing/2010/main" val="0"/>
              </a:ext>
            </a:extLst>
          </a:blip>
          <a:srcRect l="3933"/>
          <a:stretch>
            <a:fillRect/>
          </a:stretch>
        </p:blipFill>
        <p:spPr>
          <a:xfrm>
            <a:off x="3155950" y="2027128"/>
            <a:ext cx="4506326" cy="6074181"/>
          </a:xfrm>
          <a:prstGeom prst="rect">
            <a:avLst/>
          </a:prstGeom>
        </p:spPr>
      </p:pic>
    </p:spTree>
    <p:extLst>
      <p:ext uri="{BB962C8B-B14F-4D97-AF65-F5344CB8AC3E}">
        <p14:creationId xmlns:p14="http://schemas.microsoft.com/office/powerpoint/2010/main" val="31198734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8F619-6B0B-B1AB-37AF-988C2EBCED2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6D4C23E-629D-2C3D-1477-B45B17203ACA}"/>
              </a:ext>
            </a:extLst>
          </p:cNvPr>
          <p:cNvSpPr txBox="1"/>
          <p:nvPr/>
        </p:nvSpPr>
        <p:spPr>
          <a:xfrm>
            <a:off x="165735" y="27051"/>
            <a:ext cx="3158490" cy="9825767"/>
          </a:xfrm>
          <a:prstGeom prst="rect">
            <a:avLst/>
          </a:prstGeom>
          <a:solidFill>
            <a:srgbClr val="FFFFCC"/>
          </a:solidFill>
        </p:spPr>
        <p:txBody>
          <a:bodyPr wrap="square" rtlCol="0">
            <a:spAutoFit/>
          </a:bodyPr>
          <a:lstStyle/>
          <a:p>
            <a:pPr algn="just"/>
            <a:endParaRPr lang="en-US" sz="2200" b="1" dirty="0">
              <a:latin typeface="Calibri" panose="020F0502020204030204" pitchFamily="34" charset="0"/>
              <a:ea typeface="Calibri" panose="020F0502020204030204" pitchFamily="34" charset="0"/>
              <a:cs typeface="Calibri" panose="020F0502020204030204" pitchFamily="34" charset="0"/>
            </a:endParaRPr>
          </a:p>
          <a:p>
            <a:pPr algn="just"/>
            <a:endParaRPr lang="en-US" sz="2200" b="1" dirty="0">
              <a:latin typeface="Calibri" panose="020F0502020204030204" pitchFamily="34" charset="0"/>
              <a:ea typeface="Calibri" panose="020F0502020204030204" pitchFamily="34" charset="0"/>
              <a:cs typeface="Calibri" panose="020F0502020204030204" pitchFamily="34" charset="0"/>
            </a:endParaRPr>
          </a:p>
          <a:p>
            <a:pPr algn="just"/>
            <a:endParaRPr lang="en-US" sz="1500" b="1" dirty="0">
              <a:latin typeface="Calibri" panose="020F0502020204030204" pitchFamily="34" charset="0"/>
              <a:ea typeface="Calibri" panose="020F0502020204030204" pitchFamily="34" charset="0"/>
              <a:cs typeface="Calibri" panose="020F0502020204030204" pitchFamily="34" charset="0"/>
            </a:endParaRPr>
          </a:p>
          <a:p>
            <a:pPr algn="just"/>
            <a:endParaRPr lang="en-US" sz="1500" b="1" dirty="0">
              <a:latin typeface="Calibri" panose="020F0502020204030204" pitchFamily="34" charset="0"/>
              <a:ea typeface="Calibri" panose="020F0502020204030204" pitchFamily="34" charset="0"/>
              <a:cs typeface="Calibri" panose="020F0502020204030204" pitchFamily="34" charset="0"/>
            </a:endParaRPr>
          </a:p>
          <a:p>
            <a:pPr algn="just"/>
            <a:r>
              <a:rPr lang="en-US" sz="2000" b="1" dirty="0">
                <a:latin typeface="Calibri" panose="020F0502020204030204" pitchFamily="34" charset="0"/>
                <a:ea typeface="Calibri" panose="020F0502020204030204" pitchFamily="34" charset="0"/>
                <a:cs typeface="Calibri" panose="020F0502020204030204" pitchFamily="34" charset="0"/>
              </a:rPr>
              <a:t>Weather or not</a:t>
            </a:r>
          </a:p>
          <a:p>
            <a:pPr algn="just"/>
            <a:r>
              <a:rPr lang="en-US" sz="1400" dirty="0">
                <a:latin typeface="Calibri" panose="020F0502020204030204" pitchFamily="34" charset="0"/>
                <a:ea typeface="Calibri" panose="020F0502020204030204" pitchFamily="34" charset="0"/>
                <a:cs typeface="Calibri" panose="020F0502020204030204" pitchFamily="34" charset="0"/>
              </a:rPr>
              <a:t>Use this November weather lore to predict the weather in future months: As the weather is in November, so it will be in March. Thunder in November means a fertile year to come. </a:t>
            </a:r>
          </a:p>
          <a:p>
            <a:pPr algn="just"/>
            <a:endParaRPr lang="en-US" sz="500" dirty="0">
              <a:latin typeface="Calibri" panose="020F0502020204030204" pitchFamily="34" charset="0"/>
              <a:ea typeface="Calibri" panose="020F0502020204030204" pitchFamily="34" charset="0"/>
              <a:cs typeface="Calibri" panose="020F0502020204030204" pitchFamily="34" charset="0"/>
            </a:endParaRPr>
          </a:p>
          <a:p>
            <a:pPr algn="just"/>
            <a:r>
              <a:rPr lang="en-US" sz="2000" b="1" dirty="0">
                <a:latin typeface="Calibri" panose="020F0502020204030204" pitchFamily="34" charset="0"/>
                <a:ea typeface="Calibri" panose="020F0502020204030204" pitchFamily="34" charset="0"/>
                <a:cs typeface="Calibri" panose="020F0502020204030204" pitchFamily="34" charset="0"/>
              </a:rPr>
              <a:t>Family Council</a:t>
            </a:r>
          </a:p>
          <a:p>
            <a:pPr algn="just"/>
            <a:r>
              <a:rPr lang="en-US" sz="1400" dirty="0">
                <a:latin typeface="Calibri" panose="020F0502020204030204" pitchFamily="34" charset="0"/>
                <a:ea typeface="Calibri" panose="020F0502020204030204" pitchFamily="34" charset="0"/>
                <a:cs typeface="Calibri" panose="020F0502020204030204" pitchFamily="34" charset="0"/>
              </a:rPr>
              <a:t>We would like to find a few more people to join our Family Council. It’s a small group that meets every month at Carveth for an hour or two. The group tells us what we’re doing well and what we could do better. It’s invaluable feedback because we’re always looking for ways to improve. Please consider joining this fun group at our next meeting. Everyone welcome!</a:t>
            </a:r>
          </a:p>
          <a:p>
            <a:pPr algn="just"/>
            <a:endParaRPr lang="en-US" sz="500" dirty="0">
              <a:latin typeface="Calibri" panose="020F0502020204030204" pitchFamily="34" charset="0"/>
              <a:ea typeface="Calibri" panose="020F0502020204030204" pitchFamily="34" charset="0"/>
              <a:cs typeface="Calibri" panose="020F0502020204030204" pitchFamily="34" charset="0"/>
            </a:endParaRPr>
          </a:p>
          <a:p>
            <a:pPr algn="just"/>
            <a:r>
              <a:rPr lang="en-US" sz="2000" b="1" dirty="0">
                <a:latin typeface="Calibri" panose="020F0502020204030204" pitchFamily="34" charset="0"/>
                <a:ea typeface="Calibri" panose="020F0502020204030204" pitchFamily="34" charset="0"/>
                <a:cs typeface="Calibri" panose="020F0502020204030204" pitchFamily="34" charset="0"/>
              </a:rPr>
              <a:t>Holiday fun for the family</a:t>
            </a:r>
          </a:p>
          <a:p>
            <a:pPr algn="just"/>
            <a:r>
              <a:rPr lang="en-US" sz="1400" dirty="0">
                <a:latin typeface="Calibri" panose="020F0502020204030204" pitchFamily="34" charset="0"/>
                <a:ea typeface="Calibri" panose="020F0502020204030204" pitchFamily="34" charset="0"/>
                <a:cs typeface="Calibri" panose="020F0502020204030204" pitchFamily="34" charset="0"/>
              </a:rPr>
              <a:t>The weather is getting cooler which means Christmas is around the corner. The Gananoque Santa Claus Parade starts at the high school at 5:30 pm on Saturday, Nov. 28. The Lyndhurst Santa Claus Parade starts at 4 pm on Nov. 21.</a:t>
            </a:r>
          </a:p>
          <a:p>
            <a:pPr algn="just"/>
            <a:endParaRPr lang="en-US" sz="500" dirty="0">
              <a:latin typeface="Calibri" panose="020F0502020204030204" pitchFamily="34" charset="0"/>
              <a:ea typeface="Calibri" panose="020F0502020204030204" pitchFamily="34" charset="0"/>
              <a:cs typeface="Calibri" panose="020F0502020204030204" pitchFamily="34" charset="0"/>
            </a:endParaRPr>
          </a:p>
          <a:p>
            <a:pPr algn="just"/>
            <a:r>
              <a:rPr lang="en-US" sz="2000" b="1" dirty="0">
                <a:latin typeface="Calibri" panose="020F0502020204030204" pitchFamily="34" charset="0"/>
                <a:ea typeface="Calibri" panose="020F0502020204030204" pitchFamily="34" charset="0"/>
                <a:cs typeface="Calibri" panose="020F0502020204030204" pitchFamily="34" charset="0"/>
              </a:rPr>
              <a:t>Upcoming Christmas events</a:t>
            </a:r>
          </a:p>
          <a:p>
            <a:pPr algn="just"/>
            <a:r>
              <a:rPr lang="en-US" sz="1400" dirty="0">
                <a:latin typeface="Calibri" panose="020F0502020204030204" pitchFamily="34" charset="0"/>
                <a:ea typeface="Calibri" panose="020F0502020204030204" pitchFamily="34" charset="0"/>
                <a:cs typeface="Calibri" panose="020F0502020204030204" pitchFamily="34" charset="0"/>
              </a:rPr>
              <a:t>We have two upcoming Christmas activities: The Carveth Christmas Pop Up Sale Nov. 26 to 28; and an Open House in our lodge from 1:30 to 3:30 pm on Saturday, Dec. 5.</a:t>
            </a:r>
          </a:p>
          <a:p>
            <a:pPr algn="just"/>
            <a:r>
              <a:rPr lang="en-US" sz="1200" i="1" dirty="0">
                <a:latin typeface="Calibri" panose="020F0502020204030204" pitchFamily="34" charset="0"/>
                <a:ea typeface="Calibri" panose="020F0502020204030204" pitchFamily="34" charset="0"/>
                <a:cs typeface="Calibri" panose="020F0502020204030204" pitchFamily="34" charset="0"/>
              </a:rPr>
              <a:t>“November comes and November goes, </a:t>
            </a:r>
          </a:p>
          <a:p>
            <a:pPr algn="just"/>
            <a:r>
              <a:rPr lang="en-US" sz="1200" i="1" dirty="0">
                <a:latin typeface="Calibri" panose="020F0502020204030204" pitchFamily="34" charset="0"/>
                <a:ea typeface="Calibri" panose="020F0502020204030204" pitchFamily="34" charset="0"/>
                <a:cs typeface="Calibri" panose="020F0502020204030204" pitchFamily="34" charset="0"/>
              </a:rPr>
              <a:t>With the last red berries and first white snows.”</a:t>
            </a:r>
          </a:p>
          <a:p>
            <a:pPr algn="just"/>
            <a:r>
              <a:rPr lang="en-US" sz="2200" b="1" dirty="0">
                <a:latin typeface="Calibri" panose="020F0502020204030204" pitchFamily="34" charset="0"/>
                <a:ea typeface="Calibri" panose="020F0502020204030204" pitchFamily="34" charset="0"/>
                <a:cs typeface="Calibri" panose="020F0502020204030204" pitchFamily="34" charset="0"/>
              </a:rPr>
              <a:t>Tell us what you think</a:t>
            </a:r>
          </a:p>
          <a:p>
            <a:pPr algn="just"/>
            <a:r>
              <a:rPr lang="en-US" sz="1400" dirty="0">
                <a:latin typeface="Calibri" panose="020F0502020204030204" pitchFamily="34" charset="0"/>
                <a:ea typeface="Calibri" panose="020F0502020204030204" pitchFamily="34" charset="0"/>
                <a:cs typeface="Calibri" panose="020F0502020204030204" pitchFamily="34" charset="0"/>
              </a:rPr>
              <a:t>Do you have a story idea or feedback for our newsletter?  Contact Catherine Reynolds at  613-384-4582 ext. 251 or </a:t>
            </a:r>
            <a:r>
              <a:rPr lang="en-US" sz="1150" b="1" dirty="0">
                <a:solidFill>
                  <a:srgbClr val="002060"/>
                </a:solidFill>
                <a:latin typeface="Calibri" panose="020F0502020204030204" pitchFamily="34" charset="0"/>
                <a:ea typeface="Calibri" panose="020F0502020204030204" pitchFamily="34" charset="0"/>
                <a:cs typeface="Calibri" panose="020F0502020204030204" pitchFamily="34" charset="0"/>
              </a:rPr>
              <a:t>catherinereynolds@gibsonfamilyhealthcare.com</a:t>
            </a:r>
          </a:p>
        </p:txBody>
      </p:sp>
      <p:pic>
        <p:nvPicPr>
          <p:cNvPr id="7" name="Picture 6">
            <a:extLst>
              <a:ext uri="{FF2B5EF4-FFF2-40B4-BE49-F238E27FC236}">
                <a16:creationId xmlns:a16="http://schemas.microsoft.com/office/drawing/2014/main" id="{15D72111-27BB-7C93-FEC0-0064B2AB5B43}"/>
              </a:ext>
            </a:extLst>
          </p:cNvPr>
          <p:cNvPicPr>
            <a:picLocks noChangeAspect="1"/>
          </p:cNvPicPr>
          <p:nvPr/>
        </p:nvPicPr>
        <p:blipFill>
          <a:blip r:embed="rId2">
            <a:extLst>
              <a:ext uri="{28A0092B-C50C-407E-A947-70E740481C1C}">
                <a14:useLocalDpi xmlns:a14="http://schemas.microsoft.com/office/drawing/2010/main" val="0"/>
              </a:ext>
            </a:extLst>
          </a:blip>
          <a:srcRect t="5068"/>
          <a:stretch>
            <a:fillRect/>
          </a:stretch>
        </p:blipFill>
        <p:spPr>
          <a:xfrm>
            <a:off x="180774" y="38099"/>
            <a:ext cx="3429201" cy="1142631"/>
          </a:xfrm>
          <a:prstGeom prst="rect">
            <a:avLst/>
          </a:prstGeom>
        </p:spPr>
      </p:pic>
      <p:cxnSp>
        <p:nvCxnSpPr>
          <p:cNvPr id="9" name="Straight Connector 8">
            <a:extLst>
              <a:ext uri="{FF2B5EF4-FFF2-40B4-BE49-F238E27FC236}">
                <a16:creationId xmlns:a16="http://schemas.microsoft.com/office/drawing/2014/main" id="{019B02B6-1C92-7083-DA1F-C0B42FB67051}"/>
              </a:ext>
            </a:extLst>
          </p:cNvPr>
          <p:cNvCxnSpPr/>
          <p:nvPr/>
        </p:nvCxnSpPr>
        <p:spPr>
          <a:xfrm>
            <a:off x="209349" y="8204835"/>
            <a:ext cx="3038676" cy="0"/>
          </a:xfrm>
          <a:prstGeom prst="line">
            <a:avLst/>
          </a:prstGeom>
          <a:ln w="6350">
            <a:solidFill>
              <a:srgbClr val="FFC000"/>
            </a:solidFill>
          </a:ln>
        </p:spPr>
        <p:style>
          <a:lnRef idx="2">
            <a:schemeClr val="accent1"/>
          </a:lnRef>
          <a:fillRef idx="0">
            <a:schemeClr val="accent1"/>
          </a:fillRef>
          <a:effectRef idx="1">
            <a:schemeClr val="accent1"/>
          </a:effectRef>
          <a:fontRef idx="minor">
            <a:schemeClr val="tx1"/>
          </a:fontRef>
        </p:style>
      </p:cxnSp>
      <p:pic>
        <p:nvPicPr>
          <p:cNvPr id="11" name="Picture 10">
            <a:extLst>
              <a:ext uri="{FF2B5EF4-FFF2-40B4-BE49-F238E27FC236}">
                <a16:creationId xmlns:a16="http://schemas.microsoft.com/office/drawing/2014/main" id="{5FF89BF1-5E1A-F2A5-6F32-208C6D9909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32172" y="89296"/>
            <a:ext cx="4283078" cy="1606154"/>
          </a:xfrm>
          <a:prstGeom prst="rect">
            <a:avLst/>
          </a:prstGeom>
        </p:spPr>
      </p:pic>
      <p:sp>
        <p:nvSpPr>
          <p:cNvPr id="13" name="TextBox 12">
            <a:extLst>
              <a:ext uri="{FF2B5EF4-FFF2-40B4-BE49-F238E27FC236}">
                <a16:creationId xmlns:a16="http://schemas.microsoft.com/office/drawing/2014/main" id="{5758E9E3-8A11-6904-D5E8-ED4808E93E33}"/>
              </a:ext>
            </a:extLst>
          </p:cNvPr>
          <p:cNvSpPr txBox="1"/>
          <p:nvPr/>
        </p:nvSpPr>
        <p:spPr>
          <a:xfrm>
            <a:off x="3432172" y="1590675"/>
            <a:ext cx="4283078" cy="8725466"/>
          </a:xfrm>
          <a:prstGeom prst="rect">
            <a:avLst/>
          </a:prstGeom>
          <a:noFill/>
        </p:spPr>
        <p:txBody>
          <a:bodyPr wrap="square" rtlCol="0">
            <a:spAutoFit/>
          </a:bodyPr>
          <a:lstStyle/>
          <a:p>
            <a:pPr algn="just"/>
            <a:r>
              <a:rPr lang="en-US" sz="3300" b="1" dirty="0"/>
              <a:t>In Flanders Field</a:t>
            </a:r>
          </a:p>
          <a:p>
            <a:pPr algn="just"/>
            <a:r>
              <a:rPr lang="en-US" sz="1400" i="1" dirty="0"/>
              <a:t>by Lieutenant Colonel John McCrae</a:t>
            </a:r>
          </a:p>
          <a:p>
            <a:pPr algn="just"/>
            <a:r>
              <a:rPr lang="en-US" sz="1400" dirty="0"/>
              <a:t>In Flanders fields, the poppies blow, between the crosses, row on row, that mark our place; and in the sky, the larks still bravely singing fly scarce heard amid the guns below.</a:t>
            </a:r>
          </a:p>
          <a:p>
            <a:pPr algn="just"/>
            <a:r>
              <a:rPr lang="en-US" sz="1400" dirty="0"/>
              <a:t>We are the dead; short days ago, we lived, felt dawn, saw sunset glow, loved and were loved, and now we live in Flanders fields!</a:t>
            </a:r>
          </a:p>
          <a:p>
            <a:pPr algn="just"/>
            <a:r>
              <a:rPr lang="en-US" sz="1400" dirty="0"/>
              <a:t>Take up our quarrel with the foe, to you, from failing hands, we throw the torch; be yours to hold it high. If ye break faith with us who die, we shall not sleep, though poppies grow in Flanders fields. </a:t>
            </a:r>
          </a:p>
          <a:p>
            <a:pPr algn="just"/>
            <a:r>
              <a:rPr lang="en-US" sz="1300" i="1" dirty="0">
                <a:latin typeface="Calibri" panose="020F0502020204030204" pitchFamily="34" charset="0"/>
                <a:ea typeface="Calibri" panose="020F0502020204030204" pitchFamily="34" charset="0"/>
                <a:cs typeface="Calibri" panose="020F0502020204030204" pitchFamily="34" charset="0"/>
              </a:rPr>
              <a:t>Did you know this Canadian poem was inspired by the poppy: The iconic red poppy tradition grew out of the poem "In Flanders Fields," written in 1915 by John McCrae, a Canadian military doctor and poet from Guelph, Ontario, after he noticed bright red poppies blooming across the churned-up battlefields of Belgium.</a:t>
            </a:r>
          </a:p>
          <a:p>
            <a:pPr algn="just"/>
            <a:r>
              <a:rPr lang="en-US" sz="2200" b="1" dirty="0"/>
              <a:t>O Canada</a:t>
            </a:r>
          </a:p>
          <a:p>
            <a:pPr algn="just"/>
            <a:r>
              <a:rPr lang="en-US" sz="1400" dirty="0"/>
              <a:t>O Canada!</a:t>
            </a:r>
          </a:p>
          <a:p>
            <a:pPr algn="just"/>
            <a:r>
              <a:rPr lang="en-US" sz="1400" dirty="0"/>
              <a:t>Our home and native land.</a:t>
            </a:r>
          </a:p>
          <a:p>
            <a:pPr algn="just"/>
            <a:r>
              <a:rPr lang="en-US" sz="1400" dirty="0"/>
              <a:t>True patriot love, in all they sons' command.</a:t>
            </a:r>
          </a:p>
          <a:p>
            <a:pPr algn="just"/>
            <a:r>
              <a:rPr lang="en-US" sz="1400" dirty="0"/>
              <a:t>With glowing hearts, we see they rise, the true north strong and free. From far and wide, O Canada, we stand on guard for thee. </a:t>
            </a:r>
          </a:p>
          <a:p>
            <a:pPr algn="just"/>
            <a:r>
              <a:rPr lang="en-US" sz="1400" dirty="0"/>
              <a:t>O Canada, we stand on guard for thee.</a:t>
            </a:r>
          </a:p>
          <a:p>
            <a:pPr algn="just"/>
            <a:r>
              <a:rPr lang="en-US" sz="1400" dirty="0"/>
              <a:t>O Canada, we stand on guard for thee.</a:t>
            </a:r>
          </a:p>
          <a:p>
            <a:pPr algn="just"/>
            <a:r>
              <a:rPr lang="en-US" sz="1300" i="1" dirty="0">
                <a:latin typeface="Calibri" panose="020F0502020204030204" pitchFamily="34" charset="0"/>
                <a:ea typeface="Calibri" panose="020F0502020204030204" pitchFamily="34" charset="0"/>
                <a:cs typeface="Calibri" panose="020F0502020204030204" pitchFamily="34" charset="0"/>
              </a:rPr>
              <a:t>Did you know about The Thanksgiving Merger? From 1921 through 1930, Canada held Armistice Day on the Monday of the week of Nov. 11, merging it into a joint holiday with Thanksgiving. This mix of celebration and solemn mourning upset many veterans and the public, leading Parliament to separate the two holidays and establish official Remembrance Day on Nov. 11 in 1931. </a:t>
            </a:r>
            <a:r>
              <a:rPr lang="en-US" sz="1300" dirty="0">
                <a:latin typeface="Calibri" panose="020F0502020204030204" pitchFamily="34" charset="0"/>
                <a:ea typeface="Calibri" panose="020F0502020204030204" pitchFamily="34" charset="0"/>
                <a:cs typeface="Calibri" panose="020F0502020204030204" pitchFamily="34" charset="0"/>
              </a:rPr>
              <a:t>The 11th Hour Origin</a:t>
            </a:r>
            <a:r>
              <a:rPr lang="en-US" sz="1300" i="1" dirty="0">
                <a:latin typeface="Calibri" panose="020F0502020204030204" pitchFamily="34" charset="0"/>
                <a:ea typeface="Calibri" panose="020F0502020204030204" pitchFamily="34" charset="0"/>
                <a:cs typeface="Calibri" panose="020F0502020204030204" pitchFamily="34" charset="0"/>
              </a:rPr>
              <a:t>: The date and time mark the official end of First World War fighting through an armistice that took effect on the "11th hour of the 11th day of the 11th month" in 1918.</a:t>
            </a:r>
          </a:p>
          <a:p>
            <a:pPr algn="just"/>
            <a:endParaRPr lang="en-US" dirty="0"/>
          </a:p>
        </p:txBody>
      </p:sp>
      <p:cxnSp>
        <p:nvCxnSpPr>
          <p:cNvPr id="14" name="Straight Connector 13">
            <a:extLst>
              <a:ext uri="{FF2B5EF4-FFF2-40B4-BE49-F238E27FC236}">
                <a16:creationId xmlns:a16="http://schemas.microsoft.com/office/drawing/2014/main" id="{97F4782C-FD03-B947-A97D-5EAF1EB1390A}"/>
              </a:ext>
            </a:extLst>
          </p:cNvPr>
          <p:cNvCxnSpPr/>
          <p:nvPr/>
        </p:nvCxnSpPr>
        <p:spPr>
          <a:xfrm>
            <a:off x="228600" y="10011271"/>
            <a:ext cx="7442200" cy="0"/>
          </a:xfrm>
          <a:prstGeom prst="line">
            <a:avLst/>
          </a:prstGeom>
          <a:ln>
            <a:solidFill>
              <a:schemeClr val="bg2">
                <a:lumMod val="1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416999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39433-90CC-3F6C-6BA2-A213FD1CC07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C030ECF-F7C1-9129-F5AC-3B49EFDDE4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0" y="7490460"/>
            <a:ext cx="7772400" cy="2590800"/>
          </a:xfrm>
          <a:prstGeom prst="rect">
            <a:avLst/>
          </a:prstGeom>
        </p:spPr>
      </p:pic>
      <p:sp>
        <p:nvSpPr>
          <p:cNvPr id="6" name="TextBox 5">
            <a:extLst>
              <a:ext uri="{FF2B5EF4-FFF2-40B4-BE49-F238E27FC236}">
                <a16:creationId xmlns:a16="http://schemas.microsoft.com/office/drawing/2014/main" id="{ABCAAFB8-324D-791C-01A2-3DF9FDF18629}"/>
              </a:ext>
            </a:extLst>
          </p:cNvPr>
          <p:cNvSpPr txBox="1"/>
          <p:nvPr/>
        </p:nvSpPr>
        <p:spPr>
          <a:xfrm>
            <a:off x="114300" y="2580640"/>
            <a:ext cx="7581900" cy="6694140"/>
          </a:xfrm>
          <a:prstGeom prst="rect">
            <a:avLst/>
          </a:prstGeom>
          <a:noFill/>
        </p:spPr>
        <p:txBody>
          <a:bodyPr wrap="square" rtlCol="0">
            <a:spAutoFit/>
          </a:bodyPr>
          <a:lstStyle/>
          <a:p>
            <a:r>
              <a:rPr lang="en-US" sz="2700" b="1" dirty="0">
                <a:latin typeface="Calibri" panose="020F0502020204030204" pitchFamily="34" charset="0"/>
                <a:ea typeface="Calibri" panose="020F0502020204030204" pitchFamily="34" charset="0"/>
                <a:cs typeface="Calibri" panose="020F0502020204030204" pitchFamily="34" charset="0"/>
              </a:rPr>
              <a:t>Carveth Retirement Lodge celebrates Sara Dennison</a:t>
            </a:r>
          </a:p>
          <a:p>
            <a:r>
              <a:rPr lang="en-US" sz="2500" i="1" dirty="0">
                <a:latin typeface="Calibri" panose="020F0502020204030204" pitchFamily="34" charset="0"/>
                <a:ea typeface="Calibri" panose="020F0502020204030204" pitchFamily="34" charset="0"/>
                <a:cs typeface="Calibri" panose="020F0502020204030204" pitchFamily="34" charset="0"/>
              </a:rPr>
              <a:t>Residential aide is Employee of the Month for November</a:t>
            </a:r>
          </a:p>
          <a:p>
            <a:r>
              <a:rPr lang="en-US" sz="1400" dirty="0">
                <a:latin typeface="Calibri" panose="020F0502020204030204" pitchFamily="34" charset="0"/>
                <a:ea typeface="Calibri" panose="020F0502020204030204" pitchFamily="34" charset="0"/>
                <a:cs typeface="Calibri" panose="020F0502020204030204" pitchFamily="34" charset="0"/>
              </a:rPr>
              <a:t>As a new member of the workforce at Carveth Retirement Lodge, Sarah Dennison has made a big impact on its residents and staff in a short amount of time. </a:t>
            </a:r>
          </a:p>
          <a:p>
            <a:r>
              <a:rPr lang="en-US" sz="1400" dirty="0">
                <a:latin typeface="Calibri" panose="020F0502020204030204" pitchFamily="34" charset="0"/>
                <a:ea typeface="Calibri" panose="020F0502020204030204" pitchFamily="34" charset="0"/>
                <a:cs typeface="Calibri" panose="020F0502020204030204" pitchFamily="34" charset="0"/>
              </a:rPr>
              <a:t>A Residential Aide at Carveth Retirement Lodge for less than seven months, Sarah is the home’s Employee of the Month for November 2026 in recognition of the care and support she provides residents.</a:t>
            </a:r>
          </a:p>
          <a:p>
            <a:r>
              <a:rPr lang="en-US" sz="1400" dirty="0">
                <a:latin typeface="Calibri" panose="020F0502020204030204" pitchFamily="34" charset="0"/>
                <a:ea typeface="Calibri" panose="020F0502020204030204" pitchFamily="34" charset="0"/>
                <a:cs typeface="Calibri" panose="020F0502020204030204" pitchFamily="34" charset="0"/>
              </a:rPr>
              <a:t>Since joining Carveth in May 2026, Sarah has enjoyed getting to know the residents and making a difference in their day-to-day lives. For her, the people she works with are what make the job so rewarding.</a:t>
            </a:r>
          </a:p>
          <a:p>
            <a:r>
              <a:rPr lang="en-US" sz="1400" dirty="0">
                <a:latin typeface="Calibri" panose="020F0502020204030204" pitchFamily="34" charset="0"/>
                <a:ea typeface="Calibri" panose="020F0502020204030204" pitchFamily="34" charset="0"/>
                <a:cs typeface="Calibri" panose="020F0502020204030204" pitchFamily="34" charset="0"/>
              </a:rPr>
              <a:t>“The residents are the best part of the job for sure,” she says with a smile.</a:t>
            </a:r>
          </a:p>
          <a:p>
            <a:r>
              <a:rPr lang="en-US" sz="1400" dirty="0">
                <a:latin typeface="Calibri" panose="020F0502020204030204" pitchFamily="34" charset="0"/>
                <a:ea typeface="Calibri" panose="020F0502020204030204" pitchFamily="34" charset="0"/>
                <a:cs typeface="Calibri" panose="020F0502020204030204" pitchFamily="34" charset="0"/>
              </a:rPr>
              <a:t>Lodge Manager Joe Classen recommended Sarah for the award, recognizing her dedication and the positive contribution she makes to the Carveth team.</a:t>
            </a:r>
          </a:p>
          <a:p>
            <a:r>
              <a:rPr lang="en-US" sz="1400" dirty="0">
                <a:latin typeface="Calibri" panose="020F0502020204030204" pitchFamily="34" charset="0"/>
                <a:ea typeface="Calibri" panose="020F0502020204030204" pitchFamily="34" charset="0"/>
                <a:cs typeface="Calibri" panose="020F0502020204030204" pitchFamily="34" charset="0"/>
              </a:rPr>
              <a:t>“Sarah has been a wonderful addition to our team at Carveth Retirement Lodge,” explains Joe. </a:t>
            </a:r>
          </a:p>
          <a:p>
            <a:r>
              <a:rPr lang="en-US" sz="1400" dirty="0">
                <a:latin typeface="Calibri" panose="020F0502020204030204" pitchFamily="34" charset="0"/>
                <a:ea typeface="Calibri" panose="020F0502020204030204" pitchFamily="34" charset="0"/>
                <a:cs typeface="Calibri" panose="020F0502020204030204" pitchFamily="34" charset="0"/>
              </a:rPr>
              <a:t>“Her commitment to her work and the care she brings to her role help make our home a welcoming place for residents. We’re pleased to recognize her contributions and congratulate her on being named Employee of the Month.”</a:t>
            </a:r>
          </a:p>
          <a:p>
            <a:r>
              <a:rPr lang="en-US" sz="1400" dirty="0">
                <a:latin typeface="Calibri" panose="020F0502020204030204" pitchFamily="34" charset="0"/>
                <a:ea typeface="Calibri" panose="020F0502020204030204" pitchFamily="34" charset="0"/>
                <a:cs typeface="Calibri" panose="020F0502020204030204" pitchFamily="34" charset="0"/>
              </a:rPr>
              <a:t>When she’s not at work, Sarah enjoys photography, watching movies and spending time at home with her two cats, Ellie and Malcolm.</a:t>
            </a:r>
          </a:p>
          <a:p>
            <a:r>
              <a:rPr lang="en-US" sz="1400" dirty="0">
                <a:latin typeface="Calibri" panose="020F0502020204030204" pitchFamily="34" charset="0"/>
                <a:ea typeface="Calibri" panose="020F0502020204030204" pitchFamily="34" charset="0"/>
                <a:cs typeface="Calibri" panose="020F0502020204030204" pitchFamily="34" charset="0"/>
              </a:rPr>
              <a:t>Looking ahead to the next decade, Sarah hopes to keep things simple and focus on what matters most.</a:t>
            </a:r>
          </a:p>
          <a:p>
            <a:r>
              <a:rPr lang="en-US" sz="1400" dirty="0">
                <a:latin typeface="Calibri" panose="020F0502020204030204" pitchFamily="34" charset="0"/>
                <a:ea typeface="Calibri" panose="020F0502020204030204" pitchFamily="34" charset="0"/>
                <a:cs typeface="Calibri" panose="020F0502020204030204" pitchFamily="34" charset="0"/>
              </a:rPr>
              <a:t>“In 10 years, I hope I am healthy, happy and not taking life too seriously,” she says with conviction.</a:t>
            </a:r>
          </a:p>
          <a:p>
            <a:r>
              <a:rPr lang="en-US" sz="1400" i="1" dirty="0">
                <a:latin typeface="Calibri" panose="020F0502020204030204" pitchFamily="34" charset="0"/>
                <a:ea typeface="Calibri" panose="020F0502020204030204" pitchFamily="34" charset="0"/>
                <a:cs typeface="Calibri" panose="020F0502020204030204" pitchFamily="34" charset="0"/>
              </a:rPr>
              <a:t>Carveth Retirement Lodge congratulates Sarah on this well-deserved recognition and thanks her for being part of the team. Her appreciation for the residents and the relationships she builds with them reflect the importance of compassion and connection in everyday life at the Lodge. </a:t>
            </a:r>
          </a:p>
          <a:p>
            <a:r>
              <a:rPr lang="en-US" sz="1400" i="1" dirty="0">
                <a:latin typeface="Calibri" panose="020F0502020204030204" pitchFamily="34" charset="0"/>
                <a:ea typeface="Calibri" panose="020F0502020204030204" pitchFamily="34" charset="0"/>
                <a:cs typeface="Calibri" panose="020F0502020204030204" pitchFamily="34" charset="0"/>
              </a:rPr>
              <a:t>To learn more about living or working at Carveth, please call 613-382-4752 ext. 110 or visit </a:t>
            </a:r>
            <a:r>
              <a:rPr lang="en-US" sz="1400" i="1" u="sng" dirty="0">
                <a:latin typeface="Calibri" panose="020F0502020204030204" pitchFamily="34" charset="0"/>
                <a:ea typeface="Calibri" panose="020F0502020204030204" pitchFamily="34" charset="0"/>
                <a:cs typeface="Calibri" panose="020F0502020204030204" pitchFamily="34" charset="0"/>
                <a:hlinkClick r:id="rId3"/>
              </a:rPr>
              <a:t>www.gibsonfamilyhealthcare.com</a:t>
            </a:r>
            <a:r>
              <a:rPr lang="en-US" sz="1400" i="1" dirty="0">
                <a:latin typeface="Calibri" panose="020F0502020204030204" pitchFamily="34" charset="0"/>
                <a:ea typeface="Calibri" panose="020F0502020204030204" pitchFamily="34" charset="0"/>
                <a:cs typeface="Calibri" panose="020F0502020204030204" pitchFamily="34" charset="0"/>
              </a:rPr>
              <a:t> </a:t>
            </a:r>
            <a:endParaRPr lang="en-US" sz="1400" dirty="0">
              <a:latin typeface="Calibri" panose="020F0502020204030204" pitchFamily="34" charset="0"/>
              <a:ea typeface="Calibri" panose="020F0502020204030204" pitchFamily="34" charset="0"/>
              <a:cs typeface="Calibri" panose="020F0502020204030204" pitchFamily="34" charset="0"/>
            </a:endParaRPr>
          </a:p>
          <a:p>
            <a:r>
              <a:rPr lang="en-US" sz="1400" dirty="0">
                <a:latin typeface="Calibri" panose="020F0502020204030204" pitchFamily="34" charset="0"/>
                <a:ea typeface="Calibri" panose="020F0502020204030204" pitchFamily="34" charset="0"/>
                <a:cs typeface="Calibri" panose="020F0502020204030204" pitchFamily="34" charset="0"/>
              </a:rPr>
              <a:t> </a:t>
            </a:r>
          </a:p>
          <a:p>
            <a:endParaRPr lang="en-US" sz="1300" dirty="0">
              <a:latin typeface="Calibri" panose="020F0502020204030204" pitchFamily="34" charset="0"/>
              <a:ea typeface="Calibri" panose="020F0502020204030204" pitchFamily="34" charset="0"/>
              <a:cs typeface="Calibri" panose="020F0502020204030204" pitchFamily="34" charset="0"/>
            </a:endParaRPr>
          </a:p>
        </p:txBody>
      </p:sp>
      <p:pic>
        <p:nvPicPr>
          <p:cNvPr id="8" name="Picture 7">
            <a:extLst>
              <a:ext uri="{FF2B5EF4-FFF2-40B4-BE49-F238E27FC236}">
                <a16:creationId xmlns:a16="http://schemas.microsoft.com/office/drawing/2014/main" id="{FBE15142-6E96-E1B8-9DAA-23B256DD1B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7772400" cy="2590800"/>
          </a:xfrm>
          <a:prstGeom prst="rect">
            <a:avLst/>
          </a:prstGeom>
        </p:spPr>
      </p:pic>
    </p:spTree>
    <p:extLst>
      <p:ext uri="{BB962C8B-B14F-4D97-AF65-F5344CB8AC3E}">
        <p14:creationId xmlns:p14="http://schemas.microsoft.com/office/powerpoint/2010/main" val="41116971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0472F-1B48-F9F2-7D6E-6206D1AE005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48383E5-ADDA-CB76-1497-EA7A3C6957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05" y="42900"/>
            <a:ext cx="7608990" cy="9972599"/>
          </a:xfrm>
          <a:prstGeom prst="rect">
            <a:avLst/>
          </a:prstGeom>
        </p:spPr>
      </p:pic>
    </p:spTree>
    <p:extLst>
      <p:ext uri="{BB962C8B-B14F-4D97-AF65-F5344CB8AC3E}">
        <p14:creationId xmlns:p14="http://schemas.microsoft.com/office/powerpoint/2010/main" val="18984738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BDA03-A9D6-71F2-85A5-02782E05990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A61A67F-76C3-C66B-5F14-0B6D7A9CC143}"/>
              </a:ext>
            </a:extLst>
          </p:cNvPr>
          <p:cNvSpPr txBox="1"/>
          <p:nvPr/>
        </p:nvSpPr>
        <p:spPr>
          <a:xfrm>
            <a:off x="0" y="0"/>
            <a:ext cx="7715249" cy="10464403"/>
          </a:xfrm>
          <a:prstGeom prst="rect">
            <a:avLst/>
          </a:prstGeom>
          <a:noFill/>
        </p:spPr>
        <p:txBody>
          <a:bodyPr wrap="square" rtlCol="0">
            <a:spAutoFit/>
          </a:bodyPr>
          <a:lstStyle/>
          <a:p>
            <a:pPr algn="just"/>
            <a:r>
              <a:rPr lang="en-US" sz="2200" b="1" dirty="0">
                <a:latin typeface="Calibri" panose="020F0502020204030204" pitchFamily="34" charset="0"/>
                <a:ea typeface="Calibri" panose="020F0502020204030204" pitchFamily="34" charset="0"/>
                <a:cs typeface="Calibri" panose="020F0502020204030204" pitchFamily="34" charset="0"/>
              </a:rPr>
              <a:t>Carveth Care Centre team member receives Award of Excellence</a:t>
            </a:r>
            <a:endParaRPr lang="en-US" sz="2200" dirty="0">
              <a:latin typeface="Calibri" panose="020F0502020204030204" pitchFamily="34" charset="0"/>
              <a:ea typeface="Calibri" panose="020F0502020204030204" pitchFamily="34" charset="0"/>
              <a:cs typeface="Calibri" panose="020F0502020204030204" pitchFamily="34" charset="0"/>
            </a:endParaRPr>
          </a:p>
          <a:p>
            <a:pPr algn="just"/>
            <a:r>
              <a:rPr lang="en-US" sz="1500" i="1" dirty="0">
                <a:latin typeface="Calibri" panose="020F0502020204030204" pitchFamily="34" charset="0"/>
                <a:ea typeface="Calibri" panose="020F0502020204030204" pitchFamily="34" charset="0"/>
                <a:cs typeface="Calibri" panose="020F0502020204030204" pitchFamily="34" charset="0"/>
              </a:rPr>
              <a:t>Nicole Chisamore recognized for her dedication to keeping residents safe, comfortable &amp; cared for</a:t>
            </a:r>
            <a:endParaRPr lang="en-US" sz="1500" dirty="0">
              <a:latin typeface="Calibri" panose="020F0502020204030204" pitchFamily="34" charset="0"/>
              <a:ea typeface="Calibri" panose="020F0502020204030204" pitchFamily="34" charset="0"/>
              <a:cs typeface="Calibri" panose="020F0502020204030204" pitchFamily="34" charset="0"/>
            </a:endParaRPr>
          </a:p>
          <a:p>
            <a:pPr algn="just"/>
            <a:r>
              <a:rPr lang="en-US" sz="1300" dirty="0">
                <a:latin typeface="Calibri" panose="020F0502020204030204" pitchFamily="34" charset="0"/>
                <a:ea typeface="Calibri" panose="020F0502020204030204" pitchFamily="34" charset="0"/>
                <a:cs typeface="Calibri" panose="020F0502020204030204" pitchFamily="34" charset="0"/>
              </a:rPr>
              <a:t>At Carveth Care Centre, creating a safe, clean and welcoming </a:t>
            </a:r>
          </a:p>
          <a:p>
            <a:pPr algn="just"/>
            <a:r>
              <a:rPr lang="en-US" sz="1300" dirty="0">
                <a:latin typeface="Calibri" panose="020F0502020204030204" pitchFamily="34" charset="0"/>
                <a:ea typeface="Calibri" panose="020F0502020204030204" pitchFamily="34" charset="0"/>
                <a:cs typeface="Calibri" panose="020F0502020204030204" pitchFamily="34" charset="0"/>
              </a:rPr>
              <a:t>environment for residents takes a dedicated team working behind </a:t>
            </a:r>
          </a:p>
          <a:p>
            <a:pPr algn="just"/>
            <a:r>
              <a:rPr lang="en-US" sz="1300" dirty="0">
                <a:latin typeface="Calibri" panose="020F0502020204030204" pitchFamily="34" charset="0"/>
                <a:ea typeface="Calibri" panose="020F0502020204030204" pitchFamily="34" charset="0"/>
                <a:cs typeface="Calibri" panose="020F0502020204030204" pitchFamily="34" charset="0"/>
              </a:rPr>
              <a:t>the scenes every day. </a:t>
            </a:r>
          </a:p>
          <a:p>
            <a:pPr algn="just"/>
            <a:r>
              <a:rPr lang="en-US" sz="1300" dirty="0">
                <a:latin typeface="Calibri" panose="020F0502020204030204" pitchFamily="34" charset="0"/>
                <a:ea typeface="Calibri" panose="020F0502020204030204" pitchFamily="34" charset="0"/>
                <a:cs typeface="Calibri" panose="020F0502020204030204" pitchFamily="34" charset="0"/>
              </a:rPr>
              <a:t>For Nicole Chisamore, a member of the home’s housekeeping team, </a:t>
            </a:r>
          </a:p>
          <a:p>
            <a:pPr algn="just"/>
            <a:r>
              <a:rPr lang="en-US" sz="1300" dirty="0">
                <a:latin typeface="Calibri" panose="020F0502020204030204" pitchFamily="34" charset="0"/>
                <a:ea typeface="Calibri" panose="020F0502020204030204" pitchFamily="34" charset="0"/>
                <a:cs typeface="Calibri" panose="020F0502020204030204" pitchFamily="34" charset="0"/>
              </a:rPr>
              <a:t>that commitment is personal — and it has now earned her special </a:t>
            </a:r>
          </a:p>
          <a:p>
            <a:pPr algn="just"/>
            <a:r>
              <a:rPr lang="en-US" sz="1300" dirty="0">
                <a:latin typeface="Calibri" panose="020F0502020204030204" pitchFamily="34" charset="0"/>
                <a:ea typeface="Calibri" panose="020F0502020204030204" pitchFamily="34" charset="0"/>
                <a:cs typeface="Calibri" panose="020F0502020204030204" pitchFamily="34" charset="0"/>
              </a:rPr>
              <a:t>recognition. Nicole has received the Award of Excellence from the </a:t>
            </a:r>
          </a:p>
          <a:p>
            <a:pPr algn="just"/>
            <a:r>
              <a:rPr lang="en-US" sz="1300" dirty="0">
                <a:latin typeface="Calibri" panose="020F0502020204030204" pitchFamily="34" charset="0"/>
                <a:ea typeface="Calibri" panose="020F0502020204030204" pitchFamily="34" charset="0"/>
                <a:cs typeface="Calibri" panose="020F0502020204030204" pitchFamily="34" charset="0"/>
              </a:rPr>
              <a:t>Canadian Healthcare Environmental Services Association (CHESA), </a:t>
            </a:r>
          </a:p>
          <a:p>
            <a:pPr algn="just"/>
            <a:r>
              <a:rPr lang="en-US" sz="1300" dirty="0">
                <a:latin typeface="Calibri" panose="020F0502020204030204" pitchFamily="34" charset="0"/>
                <a:ea typeface="Calibri" panose="020F0502020204030204" pitchFamily="34" charset="0"/>
                <a:cs typeface="Calibri" panose="020F0502020204030204" pitchFamily="34" charset="0"/>
              </a:rPr>
              <a:t>celebrating her dedication, professionalism and valuable </a:t>
            </a:r>
          </a:p>
          <a:p>
            <a:pPr algn="just"/>
            <a:r>
              <a:rPr lang="en-US" sz="1300" dirty="0">
                <a:latin typeface="Calibri" panose="020F0502020204030204" pitchFamily="34" charset="0"/>
                <a:ea typeface="Calibri" panose="020F0502020204030204" pitchFamily="34" charset="0"/>
                <a:cs typeface="Calibri" panose="020F0502020204030204" pitchFamily="34" charset="0"/>
              </a:rPr>
              <a:t>contributions to healthcare environmental services.</a:t>
            </a:r>
          </a:p>
          <a:p>
            <a:pPr algn="just"/>
            <a:r>
              <a:rPr lang="en-US" sz="1300" dirty="0">
                <a:latin typeface="Calibri" panose="020F0502020204030204" pitchFamily="34" charset="0"/>
                <a:ea typeface="Calibri" panose="020F0502020204030204" pitchFamily="34" charset="0"/>
                <a:cs typeface="Calibri" panose="020F0502020204030204" pitchFamily="34" charset="0"/>
              </a:rPr>
              <a:t>The award recognizes individuals and teams whose work helps create </a:t>
            </a:r>
          </a:p>
          <a:p>
            <a:pPr algn="just"/>
            <a:r>
              <a:rPr lang="en-US" sz="1300" dirty="0">
                <a:latin typeface="Calibri" panose="020F0502020204030204" pitchFamily="34" charset="0"/>
                <a:ea typeface="Calibri" panose="020F0502020204030204" pitchFamily="34" charset="0"/>
                <a:cs typeface="Calibri" panose="020F0502020204030204" pitchFamily="34" charset="0"/>
              </a:rPr>
              <a:t>clean, safe and welcoming healthcare environments for residents, patients, staff and visitors.</a:t>
            </a:r>
          </a:p>
          <a:p>
            <a:pPr algn="just"/>
            <a:r>
              <a:rPr lang="en-US" sz="1300" dirty="0">
                <a:latin typeface="Calibri" panose="020F0502020204030204" pitchFamily="34" charset="0"/>
                <a:ea typeface="Calibri" panose="020F0502020204030204" pitchFamily="34" charset="0"/>
                <a:cs typeface="Calibri" panose="020F0502020204030204" pitchFamily="34" charset="0"/>
              </a:rPr>
              <a:t>For Nicole, maintaining that environment is about much more than keeping a building clean. It is about caring for the people who call Carveth home.</a:t>
            </a:r>
          </a:p>
          <a:p>
            <a:pPr algn="just"/>
            <a:r>
              <a:rPr lang="en-US" sz="1300" dirty="0">
                <a:latin typeface="Calibri" panose="020F0502020204030204" pitchFamily="34" charset="0"/>
                <a:ea typeface="Calibri" panose="020F0502020204030204" pitchFamily="34" charset="0"/>
                <a:cs typeface="Calibri" panose="020F0502020204030204" pitchFamily="34" charset="0"/>
              </a:rPr>
              <a:t>“Being part of the Carveth housekeeping team, I feel our work is extremely important to the comfort, cleanliness and safety of the residents’ home,” Nicole explains.</a:t>
            </a:r>
          </a:p>
          <a:p>
            <a:pPr algn="just"/>
            <a:r>
              <a:rPr lang="en-US" sz="1300" dirty="0">
                <a:latin typeface="Calibri" panose="020F0502020204030204" pitchFamily="34" charset="0"/>
                <a:ea typeface="Calibri" panose="020F0502020204030204" pitchFamily="34" charset="0"/>
                <a:cs typeface="Calibri" panose="020F0502020204030204" pitchFamily="34" charset="0"/>
              </a:rPr>
              <a:t>Her connection to Carveth Care Centre runs deep. Over the years, she has worked at the home as both a Personal Support Worker (PSW) and a member of the housekeeping department. Her family connections to Carveth, including having her mother live there, have made her work especially meaningful.</a:t>
            </a:r>
          </a:p>
          <a:p>
            <a:pPr algn="just"/>
            <a:r>
              <a:rPr lang="en-US" sz="1300" dirty="0">
                <a:latin typeface="Calibri" panose="020F0502020204030204" pitchFamily="34" charset="0"/>
                <a:ea typeface="Calibri" panose="020F0502020204030204" pitchFamily="34" charset="0"/>
                <a:cs typeface="Calibri" panose="020F0502020204030204" pitchFamily="34" charset="0"/>
              </a:rPr>
              <a:t>With her aunt and other loved ones also connected to the home, Nicole understands firsthand the importance of providing an environment where residents feel safe, comfortable and respected.</a:t>
            </a:r>
          </a:p>
          <a:p>
            <a:pPr algn="just"/>
            <a:r>
              <a:rPr lang="en-US" sz="1300" dirty="0">
                <a:latin typeface="Calibri" panose="020F0502020204030204" pitchFamily="34" charset="0"/>
                <a:ea typeface="Calibri" panose="020F0502020204030204" pitchFamily="34" charset="0"/>
                <a:cs typeface="Calibri" panose="020F0502020204030204" pitchFamily="34" charset="0"/>
              </a:rPr>
              <a:t>“It is important to me that their environment is safe, healthy and clean, and I will go the extra mile, share ideas and, from time to time, put in a little extra of my own time to assure my job is complete,” she says with sincerity.</a:t>
            </a:r>
          </a:p>
          <a:p>
            <a:pPr algn="just"/>
            <a:r>
              <a:rPr lang="en-US" sz="1300" dirty="0">
                <a:latin typeface="Calibri" panose="020F0502020204030204" pitchFamily="34" charset="0"/>
                <a:ea typeface="Calibri" panose="020F0502020204030204" pitchFamily="34" charset="0"/>
                <a:cs typeface="Calibri" panose="020F0502020204030204" pitchFamily="34" charset="0"/>
              </a:rPr>
              <a:t>Nicole is quick to share the credit for her achievement with her colleagues, emphasizing the importance of teamwork and the supportive workplace they have built together.</a:t>
            </a:r>
          </a:p>
          <a:p>
            <a:pPr algn="just"/>
            <a:r>
              <a:rPr lang="en-US" sz="1300" dirty="0">
                <a:latin typeface="Calibri" panose="020F0502020204030204" pitchFamily="34" charset="0"/>
                <a:ea typeface="Calibri" panose="020F0502020204030204" pitchFamily="34" charset="0"/>
                <a:cs typeface="Calibri" panose="020F0502020204030204" pitchFamily="34" charset="0"/>
              </a:rPr>
              <a:t>“I love my work and the team that I work with because each of us brings something valuable and works hard at our job,” she says, adding that housekeeping manager Mark Campbell provides fantastic leadership and treats the team with respect, making coming to work enjoyable.</a:t>
            </a:r>
          </a:p>
          <a:p>
            <a:pPr algn="just"/>
            <a:r>
              <a:rPr lang="en-US" sz="1300" dirty="0">
                <a:latin typeface="Calibri" panose="020F0502020204030204" pitchFamily="34" charset="0"/>
                <a:ea typeface="Calibri" panose="020F0502020204030204" pitchFamily="34" charset="0"/>
                <a:cs typeface="Calibri" panose="020F0502020204030204" pitchFamily="34" charset="0"/>
              </a:rPr>
              <a:t>She also credits her fellow housekeeping colleagues — Amanda, Jen, Kathy, Amy, Shawny and Cass — along with Mark and Tom from the maintenance team, for making her work rewarding and inspiring her to do her best.</a:t>
            </a:r>
          </a:p>
          <a:p>
            <a:pPr algn="just"/>
            <a:r>
              <a:rPr lang="en-US" sz="1300" dirty="0">
                <a:latin typeface="Calibri" panose="020F0502020204030204" pitchFamily="34" charset="0"/>
                <a:ea typeface="Calibri" panose="020F0502020204030204" pitchFamily="34" charset="0"/>
                <a:cs typeface="Calibri" panose="020F0502020204030204" pitchFamily="34" charset="0"/>
              </a:rPr>
              <a:t>“We are a circle of care at Carveth Care Centre,” Nicole said.</a:t>
            </a:r>
          </a:p>
          <a:p>
            <a:pPr algn="just"/>
            <a:r>
              <a:rPr lang="en-US" sz="1300" dirty="0">
                <a:latin typeface="Calibri" panose="020F0502020204030204" pitchFamily="34" charset="0"/>
                <a:ea typeface="Calibri" panose="020F0502020204030204" pitchFamily="34" charset="0"/>
                <a:cs typeface="Calibri" panose="020F0502020204030204" pitchFamily="34" charset="0"/>
              </a:rPr>
              <a:t>Anitha Chandrahausan, Infection Prevention and Control (IPAC) Lead at Carveth Care Centre, shares her congratulations and pride in seeing Nicole’s contributions recognized by CHESA.</a:t>
            </a:r>
          </a:p>
          <a:p>
            <a:pPr algn="just"/>
            <a:r>
              <a:rPr lang="en-US" sz="1300" dirty="0">
                <a:latin typeface="Calibri" panose="020F0502020204030204" pitchFamily="34" charset="0"/>
                <a:ea typeface="Calibri" panose="020F0502020204030204" pitchFamily="34" charset="0"/>
                <a:cs typeface="Calibri" panose="020F0502020204030204" pitchFamily="34" charset="0"/>
              </a:rPr>
              <a:t>“Nicole’s Award of Excellence is a wonderful recognition of the dedication and care she brings to her work every day. Our housekeeping team plays an essential role in infection prevention, resident safety and creating a clean, comfortable home for everyone who lives and works here. Nicole’s commitment to going the extra mile reflects the values we strive to uphold at Carveth Care Centre. We are very proud of her and delighted to see her receive this well-deserved recognition.”</a:t>
            </a:r>
          </a:p>
          <a:p>
            <a:pPr algn="just"/>
            <a:r>
              <a:rPr lang="en-US" sz="1300" dirty="0">
                <a:latin typeface="Calibri" panose="020F0502020204030204" pitchFamily="34" charset="0"/>
                <a:ea typeface="Calibri" panose="020F0502020204030204" pitchFamily="34" charset="0"/>
                <a:cs typeface="Calibri" panose="020F0502020204030204" pitchFamily="34" charset="0"/>
              </a:rPr>
              <a:t>CHESA’s Award of Excellence celebrates the important contributions of healthcare environmental services professionals across Canada, highlighting the meaningful difference their work makes in the lives of others.</a:t>
            </a:r>
          </a:p>
          <a:p>
            <a:pPr algn="just"/>
            <a:r>
              <a:rPr lang="en-US" sz="1300" dirty="0">
                <a:latin typeface="Calibri" panose="020F0502020204030204" pitchFamily="34" charset="0"/>
                <a:ea typeface="Calibri" panose="020F0502020204030204" pitchFamily="34" charset="0"/>
                <a:cs typeface="Calibri" panose="020F0502020204030204" pitchFamily="34" charset="0"/>
              </a:rPr>
              <a:t>For Nicole, the award is a reflection not only of her own dedication but also of the colleagues who support her and the residents who inspire her.</a:t>
            </a:r>
          </a:p>
          <a:p>
            <a:pPr algn="just"/>
            <a:r>
              <a:rPr lang="en-US" sz="1300" dirty="0">
                <a:latin typeface="Calibri" panose="020F0502020204030204" pitchFamily="34" charset="0"/>
                <a:ea typeface="Calibri" panose="020F0502020204030204" pitchFamily="34" charset="0"/>
                <a:cs typeface="Calibri" panose="020F0502020204030204" pitchFamily="34" charset="0"/>
              </a:rPr>
              <a:t>At Carveth Care Centre, her story is a reminder that exceptional care takes many forms. Sometimes, it is found in the everyday work of people who quietly go the extra mile to make a place feel safe, healthy and like home.</a:t>
            </a:r>
          </a:p>
          <a:p>
            <a:pPr algn="just"/>
            <a:r>
              <a:rPr lang="en-US" sz="1300" i="1" dirty="0">
                <a:latin typeface="Calibri" panose="020F0502020204030204" pitchFamily="34" charset="0"/>
                <a:ea typeface="Calibri" panose="020F0502020204030204" pitchFamily="34" charset="0"/>
                <a:cs typeface="Calibri" panose="020F0502020204030204" pitchFamily="34" charset="0"/>
              </a:rPr>
              <a:t>To learn more about living or working at Carveth Care Centre, please call 613-382-4752 or visit </a:t>
            </a:r>
            <a:r>
              <a:rPr lang="en-US" sz="1300" i="1" u="sng" dirty="0">
                <a:latin typeface="Calibri" panose="020F0502020204030204" pitchFamily="34" charset="0"/>
                <a:ea typeface="Calibri" panose="020F0502020204030204" pitchFamily="34" charset="0"/>
                <a:cs typeface="Calibri" panose="020F0502020204030204" pitchFamily="34" charset="0"/>
                <a:hlinkClick r:id="rId2"/>
              </a:rPr>
              <a:t>www.gibsonfamilyhealthcare.com</a:t>
            </a:r>
            <a:r>
              <a:rPr lang="en-US" sz="1300" i="1" dirty="0">
                <a:latin typeface="Calibri" panose="020F0502020204030204" pitchFamily="34" charset="0"/>
                <a:ea typeface="Calibri" panose="020F0502020204030204" pitchFamily="34" charset="0"/>
                <a:cs typeface="Calibri" panose="020F0502020204030204" pitchFamily="34" charset="0"/>
              </a:rPr>
              <a:t> </a:t>
            </a:r>
            <a:endParaRPr lang="en-US" sz="1300" dirty="0">
              <a:latin typeface="Calibri" panose="020F0502020204030204" pitchFamily="34" charset="0"/>
              <a:ea typeface="Calibri" panose="020F0502020204030204" pitchFamily="34" charset="0"/>
              <a:cs typeface="Calibri" panose="020F0502020204030204" pitchFamily="34" charset="0"/>
            </a:endParaRPr>
          </a:p>
          <a:p>
            <a:pPr algn="just"/>
            <a:r>
              <a:rPr lang="en-US" sz="1300" dirty="0">
                <a:latin typeface="Calibri" panose="020F0502020204030204" pitchFamily="34" charset="0"/>
                <a:ea typeface="Calibri" panose="020F0502020204030204" pitchFamily="34" charset="0"/>
                <a:cs typeface="Calibri" panose="020F0502020204030204" pitchFamily="34" charset="0"/>
              </a:rPr>
              <a:t> </a:t>
            </a:r>
          </a:p>
        </p:txBody>
      </p:sp>
      <p:cxnSp>
        <p:nvCxnSpPr>
          <p:cNvPr id="2" name="Straight Connector 1">
            <a:extLst>
              <a:ext uri="{FF2B5EF4-FFF2-40B4-BE49-F238E27FC236}">
                <a16:creationId xmlns:a16="http://schemas.microsoft.com/office/drawing/2014/main" id="{E82FC3B3-FA08-6F1B-BAD9-988B9CCF9CCB}"/>
              </a:ext>
            </a:extLst>
          </p:cNvPr>
          <p:cNvCxnSpPr/>
          <p:nvPr/>
        </p:nvCxnSpPr>
        <p:spPr>
          <a:xfrm>
            <a:off x="190500" y="9960857"/>
            <a:ext cx="7524749"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3DBF7486-AA65-0640-AEBC-9E1A50F8420E}"/>
              </a:ext>
            </a:extLst>
          </p:cNvPr>
          <p:cNvPicPr>
            <a:picLocks noChangeAspect="1"/>
          </p:cNvPicPr>
          <p:nvPr/>
        </p:nvPicPr>
        <p:blipFill>
          <a:blip r:embed="rId3">
            <a:extLst>
              <a:ext uri="{28A0092B-C50C-407E-A947-70E740481C1C}">
                <a14:useLocalDpi xmlns:a14="http://schemas.microsoft.com/office/drawing/2010/main" val="0"/>
              </a:ext>
            </a:extLst>
          </a:blip>
          <a:srcRect l="8629" t="18537" r="24116" b="43881"/>
          <a:stretch>
            <a:fillRect/>
          </a:stretch>
        </p:blipFill>
        <p:spPr>
          <a:xfrm>
            <a:off x="4869180" y="650239"/>
            <a:ext cx="2732503" cy="1907972"/>
          </a:xfrm>
          <a:prstGeom prst="rect">
            <a:avLst/>
          </a:prstGeom>
          <a:ln w="3175">
            <a:solidFill>
              <a:schemeClr val="tx1">
                <a:lumMod val="95000"/>
                <a:lumOff val="5000"/>
              </a:schemeClr>
            </a:solidFill>
          </a:ln>
        </p:spPr>
      </p:pic>
    </p:spTree>
    <p:extLst>
      <p:ext uri="{BB962C8B-B14F-4D97-AF65-F5344CB8AC3E}">
        <p14:creationId xmlns:p14="http://schemas.microsoft.com/office/powerpoint/2010/main" val="3835059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F28DE-B542-2433-9394-11291E6D20C3}"/>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8C2D5CE2-192F-A4D0-2AEB-F761C1A1B3A0}"/>
              </a:ext>
            </a:extLst>
          </p:cNvPr>
          <p:cNvCxnSpPr/>
          <p:nvPr/>
        </p:nvCxnSpPr>
        <p:spPr>
          <a:xfrm>
            <a:off x="171450" y="9960857"/>
            <a:ext cx="7524749" cy="0"/>
          </a:xfrm>
          <a:prstGeom prst="line">
            <a:avLst/>
          </a:prstGeom>
          <a:ln>
            <a:solidFill>
              <a:schemeClr val="accent5">
                <a:lumMod val="50000"/>
              </a:schemeClr>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C86D3028-4D89-A0A7-946B-4A60EA3348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7772400" cy="10058400"/>
          </a:xfrm>
          <a:prstGeom prst="rect">
            <a:avLst/>
          </a:prstGeom>
        </p:spPr>
      </p:pic>
    </p:spTree>
    <p:extLst>
      <p:ext uri="{BB962C8B-B14F-4D97-AF65-F5344CB8AC3E}">
        <p14:creationId xmlns:p14="http://schemas.microsoft.com/office/powerpoint/2010/main" val="18384122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F2E26A-FD82-53F2-7665-99C60061A37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5E4F5A6-AE8B-4316-1D9F-7C84D8DE5B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213" y="41515"/>
            <a:ext cx="7705973" cy="9975370"/>
          </a:xfrm>
          <a:prstGeom prst="rect">
            <a:avLst/>
          </a:prstGeom>
        </p:spPr>
      </p:pic>
    </p:spTree>
    <p:extLst>
      <p:ext uri="{BB962C8B-B14F-4D97-AF65-F5344CB8AC3E}">
        <p14:creationId xmlns:p14="http://schemas.microsoft.com/office/powerpoint/2010/main" val="26403415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CB63F-7B57-A2B6-18B1-3645AC9BA078}"/>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73FF9504-B7C3-7EE1-85A3-DDCC63744976}"/>
              </a:ext>
            </a:extLst>
          </p:cNvPr>
          <p:cNvCxnSpPr/>
          <p:nvPr/>
        </p:nvCxnSpPr>
        <p:spPr>
          <a:xfrm>
            <a:off x="161925" y="9953239"/>
            <a:ext cx="7524749"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AE9C60F6-4B4A-CC0E-013B-4A60935931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7800" y="71120"/>
            <a:ext cx="3764280" cy="4869201"/>
          </a:xfrm>
          <a:prstGeom prst="rect">
            <a:avLst/>
          </a:prstGeom>
        </p:spPr>
      </p:pic>
      <p:sp>
        <p:nvSpPr>
          <p:cNvPr id="14" name="TextBox 13">
            <a:extLst>
              <a:ext uri="{FF2B5EF4-FFF2-40B4-BE49-F238E27FC236}">
                <a16:creationId xmlns:a16="http://schemas.microsoft.com/office/drawing/2014/main" id="{B6B0698B-6116-5C72-2270-AA1F99E42865}"/>
              </a:ext>
            </a:extLst>
          </p:cNvPr>
          <p:cNvSpPr txBox="1"/>
          <p:nvPr/>
        </p:nvSpPr>
        <p:spPr>
          <a:xfrm>
            <a:off x="0" y="3977639"/>
            <a:ext cx="3886200" cy="3093154"/>
          </a:xfrm>
          <a:prstGeom prst="rect">
            <a:avLst/>
          </a:prstGeom>
          <a:solidFill>
            <a:srgbClr val="FFFFCC"/>
          </a:solidFill>
        </p:spPr>
        <p:txBody>
          <a:bodyPr wrap="square" rtlCol="0">
            <a:spAutoFit/>
          </a:bodyPr>
          <a:lstStyle/>
          <a:p>
            <a:pPr algn="r"/>
            <a:r>
              <a:rPr lang="en-US" sz="1300" dirty="0">
                <a:latin typeface="Calibri" panose="020F0502020204030204" pitchFamily="34" charset="0"/>
                <a:ea typeface="Calibri" panose="020F0502020204030204" pitchFamily="34" charset="0"/>
                <a:cs typeface="Calibri" panose="020F0502020204030204" pitchFamily="34" charset="0"/>
              </a:rPr>
              <a:t> </a:t>
            </a:r>
          </a:p>
          <a:p>
            <a:pPr algn="r"/>
            <a:endParaRPr lang="en-US" sz="1300" dirty="0">
              <a:latin typeface="Calibri" panose="020F0502020204030204" pitchFamily="34" charset="0"/>
              <a:ea typeface="Calibri" panose="020F0502020204030204" pitchFamily="34" charset="0"/>
              <a:cs typeface="Calibri" panose="020F0502020204030204" pitchFamily="34" charset="0"/>
            </a:endParaRPr>
          </a:p>
          <a:p>
            <a:pPr algn="r"/>
            <a:endParaRPr lang="en-US" sz="1300" dirty="0">
              <a:latin typeface="Calibri" panose="020F0502020204030204" pitchFamily="34" charset="0"/>
              <a:ea typeface="Calibri" panose="020F0502020204030204" pitchFamily="34" charset="0"/>
              <a:cs typeface="Calibri" panose="020F0502020204030204" pitchFamily="34" charset="0"/>
            </a:endParaRPr>
          </a:p>
          <a:p>
            <a:pPr algn="r"/>
            <a:endParaRPr lang="en-US" sz="1300" dirty="0">
              <a:latin typeface="Calibri" panose="020F0502020204030204" pitchFamily="34" charset="0"/>
              <a:ea typeface="Calibri" panose="020F0502020204030204" pitchFamily="34" charset="0"/>
              <a:cs typeface="Calibri" panose="020F0502020204030204" pitchFamily="34" charset="0"/>
            </a:endParaRPr>
          </a:p>
          <a:p>
            <a:pPr algn="r"/>
            <a:endParaRPr lang="en-US" sz="1300" dirty="0">
              <a:latin typeface="Calibri" panose="020F0502020204030204" pitchFamily="34" charset="0"/>
              <a:ea typeface="Calibri" panose="020F0502020204030204" pitchFamily="34" charset="0"/>
              <a:cs typeface="Calibri" panose="020F0502020204030204" pitchFamily="34" charset="0"/>
            </a:endParaRPr>
          </a:p>
          <a:p>
            <a:pPr algn="r"/>
            <a:r>
              <a:rPr lang="en-US" sz="1300" dirty="0">
                <a:latin typeface="Calibri" panose="020F0502020204030204" pitchFamily="34" charset="0"/>
                <a:ea typeface="Calibri" panose="020F0502020204030204" pitchFamily="34" charset="0"/>
                <a:cs typeface="Calibri" panose="020F0502020204030204" pitchFamily="34" charset="0"/>
              </a:rPr>
              <a:t>Nicole G. Nov. 3</a:t>
            </a:r>
          </a:p>
          <a:p>
            <a:pPr algn="r"/>
            <a:r>
              <a:rPr lang="en-US" sz="1300" dirty="0">
                <a:latin typeface="Calibri" panose="020F0502020204030204" pitchFamily="34" charset="0"/>
                <a:ea typeface="Calibri" panose="020F0502020204030204" pitchFamily="34" charset="0"/>
                <a:cs typeface="Calibri" panose="020F0502020204030204" pitchFamily="34" charset="0"/>
              </a:rPr>
              <a:t>Ann B, Nov. 5</a:t>
            </a:r>
          </a:p>
          <a:p>
            <a:pPr algn="r"/>
            <a:r>
              <a:rPr lang="en-US" sz="1300" dirty="0">
                <a:latin typeface="Calibri" panose="020F0502020204030204" pitchFamily="34" charset="0"/>
                <a:ea typeface="Calibri" panose="020F0502020204030204" pitchFamily="34" charset="0"/>
                <a:cs typeface="Calibri" panose="020F0502020204030204" pitchFamily="34" charset="0"/>
              </a:rPr>
              <a:t>Krystyna S, Nov. 14</a:t>
            </a:r>
          </a:p>
          <a:p>
            <a:pPr algn="r"/>
            <a:endParaRPr lang="en-US" sz="1300" dirty="0">
              <a:latin typeface="Calibri" panose="020F0502020204030204" pitchFamily="34" charset="0"/>
              <a:ea typeface="Calibri" panose="020F0502020204030204" pitchFamily="34" charset="0"/>
              <a:cs typeface="Calibri" panose="020F0502020204030204" pitchFamily="34" charset="0"/>
            </a:endParaRPr>
          </a:p>
          <a:p>
            <a:pPr algn="r"/>
            <a:endParaRPr lang="en-US" sz="1300" dirty="0">
              <a:latin typeface="Calibri" panose="020F0502020204030204" pitchFamily="34" charset="0"/>
              <a:ea typeface="Calibri" panose="020F0502020204030204" pitchFamily="34" charset="0"/>
              <a:cs typeface="Calibri" panose="020F0502020204030204" pitchFamily="34" charset="0"/>
            </a:endParaRPr>
          </a:p>
          <a:p>
            <a:pPr algn="r"/>
            <a:endParaRPr lang="en-US" sz="1300" dirty="0">
              <a:latin typeface="Calibri" panose="020F0502020204030204" pitchFamily="34" charset="0"/>
              <a:ea typeface="Calibri" panose="020F0502020204030204" pitchFamily="34" charset="0"/>
              <a:cs typeface="Calibri" panose="020F0502020204030204" pitchFamily="34" charset="0"/>
            </a:endParaRPr>
          </a:p>
          <a:p>
            <a:pPr algn="r"/>
            <a:endParaRPr lang="en-US" sz="1300" dirty="0">
              <a:latin typeface="Calibri" panose="020F0502020204030204" pitchFamily="34" charset="0"/>
              <a:ea typeface="Calibri" panose="020F0502020204030204" pitchFamily="34" charset="0"/>
              <a:cs typeface="Calibri" panose="020F0502020204030204" pitchFamily="34" charset="0"/>
            </a:endParaRPr>
          </a:p>
          <a:p>
            <a:pPr algn="r"/>
            <a:endParaRPr lang="en-US" sz="1300" dirty="0">
              <a:latin typeface="Calibri" panose="020F0502020204030204" pitchFamily="34" charset="0"/>
              <a:ea typeface="Calibri" panose="020F0502020204030204" pitchFamily="34" charset="0"/>
              <a:cs typeface="Calibri" panose="020F0502020204030204" pitchFamily="34" charset="0"/>
            </a:endParaRPr>
          </a:p>
          <a:p>
            <a:pPr algn="r"/>
            <a:endParaRPr lang="en-US" sz="1300" dirty="0">
              <a:latin typeface="Calibri" panose="020F0502020204030204" pitchFamily="34" charset="0"/>
              <a:ea typeface="Calibri" panose="020F0502020204030204" pitchFamily="34" charset="0"/>
              <a:cs typeface="Calibri" panose="020F0502020204030204" pitchFamily="34" charset="0"/>
            </a:endParaRPr>
          </a:p>
          <a:p>
            <a:pPr algn="r"/>
            <a:endParaRPr lang="en-US" sz="1300" dirty="0">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1636444E-9137-7F96-2617-BE2043601E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3886201" cy="1295400"/>
          </a:xfrm>
          <a:prstGeom prst="rect">
            <a:avLst/>
          </a:prstGeom>
        </p:spPr>
      </p:pic>
      <p:sp>
        <p:nvSpPr>
          <p:cNvPr id="13" name="TextBox 12">
            <a:extLst>
              <a:ext uri="{FF2B5EF4-FFF2-40B4-BE49-F238E27FC236}">
                <a16:creationId xmlns:a16="http://schemas.microsoft.com/office/drawing/2014/main" id="{61A14ED8-496B-1842-AF02-49A52AF1B843}"/>
              </a:ext>
            </a:extLst>
          </p:cNvPr>
          <p:cNvSpPr txBox="1"/>
          <p:nvPr/>
        </p:nvSpPr>
        <p:spPr>
          <a:xfrm>
            <a:off x="-1" y="1206502"/>
            <a:ext cx="3886201" cy="2693045"/>
          </a:xfrm>
          <a:prstGeom prst="rect">
            <a:avLst/>
          </a:prstGeom>
          <a:solidFill>
            <a:schemeClr val="accent6">
              <a:lumMod val="20000"/>
              <a:lumOff val="80000"/>
            </a:schemeClr>
          </a:solidFill>
        </p:spPr>
        <p:txBody>
          <a:bodyPr wrap="square" numCol="1" rtlCol="0">
            <a:spAutoFit/>
          </a:bodyPr>
          <a:lstStyle/>
          <a:p>
            <a:pPr algn="r"/>
            <a:r>
              <a:rPr lang="en-US" sz="1300" dirty="0">
                <a:latin typeface="Calibri" panose="020F0502020204030204" pitchFamily="34" charset="0"/>
                <a:ea typeface="Calibri" panose="020F0502020204030204" pitchFamily="34" charset="0"/>
                <a:cs typeface="Calibri" panose="020F0502020204030204" pitchFamily="34" charset="0"/>
              </a:rPr>
              <a:t>Cassandra A, Nov. 1</a:t>
            </a:r>
          </a:p>
          <a:p>
            <a:pPr algn="r"/>
            <a:r>
              <a:rPr lang="en-US" sz="1300" dirty="0">
                <a:latin typeface="Calibri" panose="020F0502020204030204" pitchFamily="34" charset="0"/>
                <a:ea typeface="Calibri" panose="020F0502020204030204" pitchFamily="34" charset="0"/>
                <a:cs typeface="Calibri" panose="020F0502020204030204" pitchFamily="34" charset="0"/>
              </a:rPr>
              <a:t>Preeti B, Nov. 1</a:t>
            </a:r>
          </a:p>
          <a:p>
            <a:pPr algn="r"/>
            <a:r>
              <a:rPr lang="en-US" sz="1300" dirty="0">
                <a:latin typeface="Calibri" panose="020F0502020204030204" pitchFamily="34" charset="0"/>
                <a:ea typeface="Calibri" panose="020F0502020204030204" pitchFamily="34" charset="0"/>
                <a:cs typeface="Calibri" panose="020F0502020204030204" pitchFamily="34" charset="0"/>
              </a:rPr>
              <a:t>Jennifer O, Nov. 2</a:t>
            </a:r>
          </a:p>
          <a:p>
            <a:pPr algn="r"/>
            <a:r>
              <a:rPr lang="en-US" sz="1300" dirty="0">
                <a:latin typeface="Calibri" panose="020F0502020204030204" pitchFamily="34" charset="0"/>
                <a:ea typeface="Calibri" panose="020F0502020204030204" pitchFamily="34" charset="0"/>
                <a:cs typeface="Calibri" panose="020F0502020204030204" pitchFamily="34" charset="0"/>
              </a:rPr>
              <a:t>Laurie B, Nov. 3</a:t>
            </a:r>
          </a:p>
          <a:p>
            <a:pPr algn="r"/>
            <a:r>
              <a:rPr lang="en-US" sz="1300" dirty="0">
                <a:latin typeface="Calibri" panose="020F0502020204030204" pitchFamily="34" charset="0"/>
                <a:ea typeface="Calibri" panose="020F0502020204030204" pitchFamily="34" charset="0"/>
                <a:cs typeface="Calibri" panose="020F0502020204030204" pitchFamily="34" charset="0"/>
              </a:rPr>
              <a:t>Ferly B, Nov. 3</a:t>
            </a:r>
          </a:p>
          <a:p>
            <a:pPr algn="r"/>
            <a:r>
              <a:rPr lang="en-US" sz="1300" dirty="0">
                <a:latin typeface="Calibri" panose="020F0502020204030204" pitchFamily="34" charset="0"/>
                <a:ea typeface="Calibri" panose="020F0502020204030204" pitchFamily="34" charset="0"/>
                <a:cs typeface="Calibri" panose="020F0502020204030204" pitchFamily="34" charset="0"/>
              </a:rPr>
              <a:t>Varaidzo G, Nov. 11</a:t>
            </a:r>
          </a:p>
          <a:p>
            <a:pPr algn="r"/>
            <a:r>
              <a:rPr lang="en-US" sz="1300" dirty="0">
                <a:latin typeface="Calibri" panose="020F0502020204030204" pitchFamily="34" charset="0"/>
                <a:ea typeface="Calibri" panose="020F0502020204030204" pitchFamily="34" charset="0"/>
                <a:cs typeface="Calibri" panose="020F0502020204030204" pitchFamily="34" charset="0"/>
              </a:rPr>
              <a:t>Krystyna S, Nov. 14</a:t>
            </a:r>
          </a:p>
          <a:p>
            <a:pPr algn="r"/>
            <a:r>
              <a:rPr lang="en-US" sz="1300" dirty="0">
                <a:latin typeface="Calibri" panose="020F0502020204030204" pitchFamily="34" charset="0"/>
                <a:ea typeface="Calibri" panose="020F0502020204030204" pitchFamily="34" charset="0"/>
                <a:cs typeface="Calibri" panose="020F0502020204030204" pitchFamily="34" charset="0"/>
              </a:rPr>
              <a:t>Marcie G, Nov. 15</a:t>
            </a:r>
          </a:p>
          <a:p>
            <a:pPr algn="r"/>
            <a:r>
              <a:rPr lang="en-US" sz="1300" dirty="0">
                <a:latin typeface="Calibri" panose="020F0502020204030204" pitchFamily="34" charset="0"/>
                <a:ea typeface="Calibri" panose="020F0502020204030204" pitchFamily="34" charset="0"/>
                <a:cs typeface="Calibri" panose="020F0502020204030204" pitchFamily="34" charset="0"/>
              </a:rPr>
              <a:t>George H, Nov. 22</a:t>
            </a:r>
          </a:p>
          <a:p>
            <a:pPr algn="r"/>
            <a:r>
              <a:rPr lang="en-US" sz="1300" dirty="0">
                <a:latin typeface="Calibri" panose="020F0502020204030204" pitchFamily="34" charset="0"/>
                <a:ea typeface="Calibri" panose="020F0502020204030204" pitchFamily="34" charset="0"/>
                <a:cs typeface="Calibri" panose="020F0502020204030204" pitchFamily="34" charset="0"/>
              </a:rPr>
              <a:t>Hunter C, Nov. 25</a:t>
            </a:r>
          </a:p>
          <a:p>
            <a:pPr algn="r"/>
            <a:r>
              <a:rPr lang="en-US" sz="1300" dirty="0">
                <a:latin typeface="Calibri" panose="020F0502020204030204" pitchFamily="34" charset="0"/>
                <a:ea typeface="Calibri" panose="020F0502020204030204" pitchFamily="34" charset="0"/>
                <a:cs typeface="Calibri" panose="020F0502020204030204" pitchFamily="34" charset="0"/>
              </a:rPr>
              <a:t>Wendy A, Nov. 27</a:t>
            </a:r>
          </a:p>
          <a:p>
            <a:pPr algn="r"/>
            <a:r>
              <a:rPr lang="en-US" sz="1300" dirty="0">
                <a:latin typeface="Calibri" panose="020F0502020204030204" pitchFamily="34" charset="0"/>
                <a:ea typeface="Calibri" panose="020F0502020204030204" pitchFamily="34" charset="0"/>
                <a:cs typeface="Calibri" panose="020F0502020204030204" pitchFamily="34" charset="0"/>
              </a:rPr>
              <a:t>Margi P, Nov. 28</a:t>
            </a:r>
          </a:p>
          <a:p>
            <a:pPr algn="r"/>
            <a:r>
              <a:rPr lang="en-US" sz="1300" dirty="0">
                <a:latin typeface="Calibri" panose="020F0502020204030204" pitchFamily="34" charset="0"/>
                <a:ea typeface="Calibri" panose="020F0502020204030204" pitchFamily="34" charset="0"/>
                <a:cs typeface="Calibri" panose="020F0502020204030204" pitchFamily="34" charset="0"/>
              </a:rPr>
              <a:t>Amanda G, Nov. 29</a:t>
            </a:r>
          </a:p>
        </p:txBody>
      </p:sp>
      <p:sp>
        <p:nvSpPr>
          <p:cNvPr id="15" name="TextBox 14">
            <a:extLst>
              <a:ext uri="{FF2B5EF4-FFF2-40B4-BE49-F238E27FC236}">
                <a16:creationId xmlns:a16="http://schemas.microsoft.com/office/drawing/2014/main" id="{F7B71B4E-F9A2-EEAA-207D-467746A86851}"/>
              </a:ext>
            </a:extLst>
          </p:cNvPr>
          <p:cNvSpPr txBox="1"/>
          <p:nvPr/>
        </p:nvSpPr>
        <p:spPr>
          <a:xfrm>
            <a:off x="-1" y="7147560"/>
            <a:ext cx="3886201" cy="2693045"/>
          </a:xfrm>
          <a:prstGeom prst="rect">
            <a:avLst/>
          </a:prstGeom>
          <a:solidFill>
            <a:schemeClr val="accent6">
              <a:lumMod val="20000"/>
              <a:lumOff val="80000"/>
            </a:schemeClr>
          </a:solidFill>
        </p:spPr>
        <p:txBody>
          <a:bodyPr wrap="square" rtlCol="0">
            <a:spAutoFit/>
          </a:bodyPr>
          <a:lstStyle/>
          <a:p>
            <a:pPr algn="r"/>
            <a:endParaRPr lang="en-US" sz="1300" dirty="0">
              <a:latin typeface="Calibri" panose="020F0502020204030204" pitchFamily="34" charset="0"/>
              <a:ea typeface="Calibri" panose="020F0502020204030204" pitchFamily="34" charset="0"/>
              <a:cs typeface="Calibri" panose="020F0502020204030204" pitchFamily="34" charset="0"/>
            </a:endParaRPr>
          </a:p>
          <a:p>
            <a:pPr algn="r"/>
            <a:endParaRPr lang="en-US" sz="1300" dirty="0">
              <a:latin typeface="Calibri" panose="020F0502020204030204" pitchFamily="34" charset="0"/>
              <a:ea typeface="Calibri" panose="020F0502020204030204" pitchFamily="34" charset="0"/>
              <a:cs typeface="Calibri" panose="020F0502020204030204" pitchFamily="34" charset="0"/>
            </a:endParaRPr>
          </a:p>
          <a:p>
            <a:pPr algn="r"/>
            <a:endParaRPr lang="en-US" sz="1300" dirty="0">
              <a:latin typeface="Calibri" panose="020F0502020204030204" pitchFamily="34" charset="0"/>
              <a:ea typeface="Calibri" panose="020F0502020204030204" pitchFamily="34" charset="0"/>
              <a:cs typeface="Calibri" panose="020F0502020204030204" pitchFamily="34" charset="0"/>
            </a:endParaRPr>
          </a:p>
          <a:p>
            <a:pPr algn="r"/>
            <a:r>
              <a:rPr lang="en-US" sz="1300" dirty="0">
                <a:latin typeface="Calibri" panose="020F0502020204030204" pitchFamily="34" charset="0"/>
                <a:ea typeface="Calibri" panose="020F0502020204030204" pitchFamily="34" charset="0"/>
                <a:cs typeface="Calibri" panose="020F0502020204030204" pitchFamily="34" charset="0"/>
              </a:rPr>
              <a:t>Amandeep Kaur, PSW</a:t>
            </a:r>
          </a:p>
          <a:p>
            <a:pPr algn="r"/>
            <a:r>
              <a:rPr lang="en-US" sz="1300" dirty="0" err="1">
                <a:latin typeface="Calibri" panose="020F0502020204030204" pitchFamily="34" charset="0"/>
                <a:ea typeface="Calibri" panose="020F0502020204030204" pitchFamily="34" charset="0"/>
                <a:cs typeface="Calibri" panose="020F0502020204030204" pitchFamily="34" charset="0"/>
              </a:rPr>
              <a:t>Gurjindeer</a:t>
            </a:r>
            <a:r>
              <a:rPr lang="en-US" sz="1300" dirty="0">
                <a:latin typeface="Calibri" panose="020F0502020204030204" pitchFamily="34" charset="0"/>
                <a:ea typeface="Calibri" panose="020F0502020204030204" pitchFamily="34" charset="0"/>
                <a:cs typeface="Calibri" panose="020F0502020204030204" pitchFamily="34" charset="0"/>
              </a:rPr>
              <a:t> Kaur, PSW</a:t>
            </a:r>
          </a:p>
          <a:p>
            <a:pPr algn="r"/>
            <a:r>
              <a:rPr lang="en-US" sz="1300" dirty="0" err="1">
                <a:latin typeface="Calibri" panose="020F0502020204030204" pitchFamily="34" charset="0"/>
                <a:ea typeface="Calibri" panose="020F0502020204030204" pitchFamily="34" charset="0"/>
                <a:cs typeface="Calibri" panose="020F0502020204030204" pitchFamily="34" charset="0"/>
              </a:rPr>
              <a:t>Diyaben</a:t>
            </a:r>
            <a:r>
              <a:rPr lang="en-US" sz="1300" dirty="0">
                <a:latin typeface="Calibri" panose="020F0502020204030204" pitchFamily="34" charset="0"/>
                <a:ea typeface="Calibri" panose="020F0502020204030204" pitchFamily="34" charset="0"/>
                <a:cs typeface="Calibri" panose="020F0502020204030204" pitchFamily="34" charset="0"/>
              </a:rPr>
              <a:t> Patel, PSW</a:t>
            </a:r>
          </a:p>
          <a:p>
            <a:pPr algn="r"/>
            <a:r>
              <a:rPr lang="en-US" sz="1300" dirty="0">
                <a:latin typeface="Calibri" panose="020F0502020204030204" pitchFamily="34" charset="0"/>
                <a:ea typeface="Calibri" panose="020F0502020204030204" pitchFamily="34" charset="0"/>
                <a:cs typeface="Calibri" panose="020F0502020204030204" pitchFamily="34" charset="0"/>
              </a:rPr>
              <a:t>Nandini </a:t>
            </a:r>
            <a:r>
              <a:rPr lang="en-US" sz="1300" dirty="0" err="1">
                <a:latin typeface="Calibri" panose="020F0502020204030204" pitchFamily="34" charset="0"/>
                <a:ea typeface="Calibri" panose="020F0502020204030204" pitchFamily="34" charset="0"/>
                <a:cs typeface="Calibri" panose="020F0502020204030204" pitchFamily="34" charset="0"/>
              </a:rPr>
              <a:t>Nandini</a:t>
            </a:r>
            <a:r>
              <a:rPr lang="en-US" sz="1300" dirty="0">
                <a:latin typeface="Calibri" panose="020F0502020204030204" pitchFamily="34" charset="0"/>
                <a:ea typeface="Calibri" panose="020F0502020204030204" pitchFamily="34" charset="0"/>
                <a:cs typeface="Calibri" panose="020F0502020204030204" pitchFamily="34" charset="0"/>
              </a:rPr>
              <a:t>, PSW</a:t>
            </a:r>
          </a:p>
          <a:p>
            <a:pPr algn="r"/>
            <a:endParaRPr lang="en-US" sz="1300" dirty="0">
              <a:latin typeface="Calibri" panose="020F0502020204030204" pitchFamily="34" charset="0"/>
              <a:ea typeface="Calibri" panose="020F0502020204030204" pitchFamily="34" charset="0"/>
              <a:cs typeface="Calibri" panose="020F0502020204030204" pitchFamily="34" charset="0"/>
            </a:endParaRPr>
          </a:p>
          <a:p>
            <a:pPr algn="r"/>
            <a:endParaRPr lang="en-US" sz="1300" dirty="0">
              <a:latin typeface="Calibri" panose="020F0502020204030204" pitchFamily="34" charset="0"/>
              <a:ea typeface="Calibri" panose="020F0502020204030204" pitchFamily="34" charset="0"/>
              <a:cs typeface="Calibri" panose="020F0502020204030204" pitchFamily="34" charset="0"/>
            </a:endParaRPr>
          </a:p>
          <a:p>
            <a:pPr algn="r"/>
            <a:endParaRPr lang="en-US" sz="1300" dirty="0">
              <a:latin typeface="Calibri" panose="020F0502020204030204" pitchFamily="34" charset="0"/>
              <a:ea typeface="Calibri" panose="020F0502020204030204" pitchFamily="34" charset="0"/>
              <a:cs typeface="Calibri" panose="020F0502020204030204" pitchFamily="34" charset="0"/>
            </a:endParaRPr>
          </a:p>
          <a:p>
            <a:pPr algn="r"/>
            <a:endParaRPr lang="en-US" sz="1300" dirty="0">
              <a:latin typeface="Calibri" panose="020F0502020204030204" pitchFamily="34" charset="0"/>
              <a:ea typeface="Calibri" panose="020F0502020204030204" pitchFamily="34" charset="0"/>
              <a:cs typeface="Calibri" panose="020F0502020204030204" pitchFamily="34" charset="0"/>
            </a:endParaRPr>
          </a:p>
          <a:p>
            <a:pPr algn="r"/>
            <a:endParaRPr lang="en-US" sz="1300" dirty="0">
              <a:latin typeface="Calibri" panose="020F0502020204030204" pitchFamily="34" charset="0"/>
              <a:ea typeface="Calibri" panose="020F0502020204030204" pitchFamily="34" charset="0"/>
              <a:cs typeface="Calibri" panose="020F0502020204030204" pitchFamily="34" charset="0"/>
            </a:endParaRPr>
          </a:p>
          <a:p>
            <a:pPr algn="r"/>
            <a:endParaRPr lang="en-US" sz="1300" dirty="0">
              <a:latin typeface="Calibri" panose="020F0502020204030204" pitchFamily="34" charset="0"/>
              <a:ea typeface="Calibri" panose="020F0502020204030204" pitchFamily="34" charset="0"/>
              <a:cs typeface="Calibri" panose="020F0502020204030204" pitchFamily="34" charset="0"/>
            </a:endParaRPr>
          </a:p>
        </p:txBody>
      </p:sp>
      <p:pic>
        <p:nvPicPr>
          <p:cNvPr id="8" name="Picture 7">
            <a:extLst>
              <a:ext uri="{FF2B5EF4-FFF2-40B4-BE49-F238E27FC236}">
                <a16:creationId xmlns:a16="http://schemas.microsoft.com/office/drawing/2014/main" id="{0258EF25-A2B2-7E3F-D723-A439D4BB37C5}"/>
              </a:ext>
            </a:extLst>
          </p:cNvPr>
          <p:cNvPicPr>
            <a:picLocks noChangeAspect="1"/>
          </p:cNvPicPr>
          <p:nvPr/>
        </p:nvPicPr>
        <p:blipFill>
          <a:blip r:embed="rId4">
            <a:extLst>
              <a:ext uri="{28A0092B-C50C-407E-A947-70E740481C1C}">
                <a14:useLocalDpi xmlns:a14="http://schemas.microsoft.com/office/drawing/2010/main" val="0"/>
              </a:ext>
            </a:extLst>
          </a:blip>
          <a:srcRect r="64828"/>
          <a:stretch>
            <a:fillRect/>
          </a:stretch>
        </p:blipFill>
        <p:spPr>
          <a:xfrm>
            <a:off x="0" y="1381762"/>
            <a:ext cx="2361165" cy="2237740"/>
          </a:xfrm>
          <a:prstGeom prst="rect">
            <a:avLst/>
          </a:prstGeom>
        </p:spPr>
      </p:pic>
      <p:pic>
        <p:nvPicPr>
          <p:cNvPr id="10" name="Picture 9">
            <a:extLst>
              <a:ext uri="{FF2B5EF4-FFF2-40B4-BE49-F238E27FC236}">
                <a16:creationId xmlns:a16="http://schemas.microsoft.com/office/drawing/2014/main" id="{01A855F9-EE43-8E57-67E6-7BC5C082C0B8}"/>
              </a:ext>
            </a:extLst>
          </p:cNvPr>
          <p:cNvPicPr>
            <a:picLocks noChangeAspect="1"/>
          </p:cNvPicPr>
          <p:nvPr/>
        </p:nvPicPr>
        <p:blipFill>
          <a:blip r:embed="rId4">
            <a:extLst>
              <a:ext uri="{28A0092B-C50C-407E-A947-70E740481C1C}">
                <a14:useLocalDpi xmlns:a14="http://schemas.microsoft.com/office/drawing/2010/main" val="0"/>
              </a:ext>
            </a:extLst>
          </a:blip>
          <a:srcRect l="35332" r="33173"/>
          <a:stretch>
            <a:fillRect/>
          </a:stretch>
        </p:blipFill>
        <p:spPr>
          <a:xfrm>
            <a:off x="-1" y="4246924"/>
            <a:ext cx="2371785" cy="2510242"/>
          </a:xfrm>
          <a:prstGeom prst="rect">
            <a:avLst/>
          </a:prstGeom>
        </p:spPr>
      </p:pic>
      <p:pic>
        <p:nvPicPr>
          <p:cNvPr id="12" name="Picture 11">
            <a:extLst>
              <a:ext uri="{FF2B5EF4-FFF2-40B4-BE49-F238E27FC236}">
                <a16:creationId xmlns:a16="http://schemas.microsoft.com/office/drawing/2014/main" id="{7328897A-50D7-3252-659D-FE03F4F2D4AD}"/>
              </a:ext>
            </a:extLst>
          </p:cNvPr>
          <p:cNvPicPr>
            <a:picLocks noChangeAspect="1"/>
          </p:cNvPicPr>
          <p:nvPr/>
        </p:nvPicPr>
        <p:blipFill>
          <a:blip r:embed="rId4">
            <a:extLst>
              <a:ext uri="{28A0092B-C50C-407E-A947-70E740481C1C}">
                <a14:useLocalDpi xmlns:a14="http://schemas.microsoft.com/office/drawing/2010/main" val="0"/>
              </a:ext>
            </a:extLst>
          </a:blip>
          <a:srcRect l="66827"/>
          <a:stretch>
            <a:fillRect/>
          </a:stretch>
        </p:blipFill>
        <p:spPr>
          <a:xfrm>
            <a:off x="-1" y="7332474"/>
            <a:ext cx="2270761" cy="2281705"/>
          </a:xfrm>
          <a:prstGeom prst="rect">
            <a:avLst/>
          </a:prstGeom>
        </p:spPr>
      </p:pic>
      <p:pic>
        <p:nvPicPr>
          <p:cNvPr id="17" name="Picture 16">
            <a:extLst>
              <a:ext uri="{FF2B5EF4-FFF2-40B4-BE49-F238E27FC236}">
                <a16:creationId xmlns:a16="http://schemas.microsoft.com/office/drawing/2014/main" id="{D9D1BE0F-A5F6-8457-3A4D-3A6121A6A67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47376" y="5008767"/>
            <a:ext cx="3739298" cy="4839092"/>
          </a:xfrm>
          <a:prstGeom prst="rect">
            <a:avLst/>
          </a:prstGeom>
        </p:spPr>
      </p:pic>
    </p:spTree>
    <p:extLst>
      <p:ext uri="{BB962C8B-B14F-4D97-AF65-F5344CB8AC3E}">
        <p14:creationId xmlns:p14="http://schemas.microsoft.com/office/powerpoint/2010/main" val="23295143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9FFE4-4C85-1D90-D66B-E2A42FF1BEEB}"/>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D6D99E27-6552-E03F-C1B4-9CD4C8ED8C7F}"/>
              </a:ext>
            </a:extLst>
          </p:cNvPr>
          <p:cNvCxnSpPr/>
          <p:nvPr/>
        </p:nvCxnSpPr>
        <p:spPr>
          <a:xfrm>
            <a:off x="161925" y="9953239"/>
            <a:ext cx="7524749" cy="0"/>
          </a:xfrm>
          <a:prstGeom prst="line">
            <a:avLst/>
          </a:prstGeom>
          <a:ln>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9CC2DBD4-4207-E85C-8E06-61DFB33C157D}"/>
              </a:ext>
            </a:extLst>
          </p:cNvPr>
          <p:cNvPicPr>
            <a:picLocks noChangeAspect="1"/>
          </p:cNvPicPr>
          <p:nvPr/>
        </p:nvPicPr>
        <p:blipFill>
          <a:blip r:embed="rId2">
            <a:extLst>
              <a:ext uri="{28A0092B-C50C-407E-A947-70E740481C1C}">
                <a14:useLocalDpi xmlns:a14="http://schemas.microsoft.com/office/drawing/2010/main" val="0"/>
              </a:ext>
            </a:extLst>
          </a:blip>
          <a:srcRect l="39804" t="23333" r="29902" b="13608"/>
          <a:stretch>
            <a:fillRect/>
          </a:stretch>
        </p:blipFill>
        <p:spPr>
          <a:xfrm>
            <a:off x="161925" y="105160"/>
            <a:ext cx="7524748" cy="9789478"/>
          </a:xfrm>
          <a:prstGeom prst="rect">
            <a:avLst/>
          </a:prstGeom>
        </p:spPr>
      </p:pic>
      <p:sp>
        <p:nvSpPr>
          <p:cNvPr id="7" name="TextBox 6">
            <a:extLst>
              <a:ext uri="{FF2B5EF4-FFF2-40B4-BE49-F238E27FC236}">
                <a16:creationId xmlns:a16="http://schemas.microsoft.com/office/drawing/2014/main" id="{E0615C46-2F95-6731-9938-50CC22C92223}"/>
              </a:ext>
            </a:extLst>
          </p:cNvPr>
          <p:cNvSpPr txBox="1"/>
          <p:nvPr/>
        </p:nvSpPr>
        <p:spPr>
          <a:xfrm>
            <a:off x="4742688" y="262128"/>
            <a:ext cx="2639568" cy="415498"/>
          </a:xfrm>
          <a:prstGeom prst="rect">
            <a:avLst/>
          </a:prstGeom>
          <a:solidFill>
            <a:schemeClr val="tx1">
              <a:lumMod val="95000"/>
              <a:lumOff val="5000"/>
            </a:schemeClr>
          </a:solidFill>
        </p:spPr>
        <p:txBody>
          <a:bodyPr wrap="square" rtlCol="0">
            <a:spAutoFit/>
          </a:bodyPr>
          <a:lstStyle/>
          <a:p>
            <a:r>
              <a:rPr lang="en-US" sz="2100" dirty="0">
                <a:solidFill>
                  <a:schemeClr val="bg1"/>
                </a:solidFill>
                <a:latin typeface="Calibri" panose="020F0502020204030204" pitchFamily="34" charset="0"/>
                <a:ea typeface="Calibri" panose="020F0502020204030204" pitchFamily="34" charset="0"/>
                <a:cs typeface="Calibri" panose="020F0502020204030204" pitchFamily="34" charset="0"/>
              </a:rPr>
              <a:t>(Answers on Page 15)</a:t>
            </a:r>
          </a:p>
        </p:txBody>
      </p:sp>
    </p:spTree>
    <p:extLst>
      <p:ext uri="{BB962C8B-B14F-4D97-AF65-F5344CB8AC3E}">
        <p14:creationId xmlns:p14="http://schemas.microsoft.com/office/powerpoint/2010/main" val="28100418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CA315-957B-BCC0-661B-14567B5EA060}"/>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086AE4A3-FC50-1F26-A819-39D7D4A50D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6567"/>
            <a:ext cx="7772400" cy="9925266"/>
          </a:xfrm>
          <a:prstGeom prst="rect">
            <a:avLst/>
          </a:prstGeom>
        </p:spPr>
      </p:pic>
    </p:spTree>
    <p:extLst>
      <p:ext uri="{BB962C8B-B14F-4D97-AF65-F5344CB8AC3E}">
        <p14:creationId xmlns:p14="http://schemas.microsoft.com/office/powerpoint/2010/main" val="16497676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6E7B2-FF9D-6A3E-83AA-5A5F8886691A}"/>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21D8F76E-66D9-918B-CFF0-453CA27CCD12}"/>
              </a:ext>
            </a:extLst>
          </p:cNvPr>
          <p:cNvCxnSpPr/>
          <p:nvPr/>
        </p:nvCxnSpPr>
        <p:spPr>
          <a:xfrm>
            <a:off x="161925" y="9953239"/>
            <a:ext cx="7524749" cy="0"/>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71AF30EA-C48F-E987-9FD0-9EA8ACE2CD1C}"/>
              </a:ext>
            </a:extLst>
          </p:cNvPr>
          <p:cNvSpPr txBox="1"/>
          <p:nvPr/>
        </p:nvSpPr>
        <p:spPr>
          <a:xfrm>
            <a:off x="40640" y="2"/>
            <a:ext cx="3777181" cy="4924425"/>
          </a:xfrm>
          <a:prstGeom prst="rect">
            <a:avLst/>
          </a:prstGeom>
          <a:solidFill>
            <a:schemeClr val="bg1">
              <a:lumMod val="95000"/>
            </a:schemeClr>
          </a:solidFill>
        </p:spPr>
        <p:txBody>
          <a:bodyPr wrap="square" rtlCol="0">
            <a:spAutoFit/>
          </a:bodyPr>
          <a:lstStyle/>
          <a:p>
            <a:r>
              <a:rPr lang="en-US" sz="3300" b="1" dirty="0">
                <a:latin typeface="Calibri" panose="020F0502020204030204" pitchFamily="34" charset="0"/>
                <a:ea typeface="Calibri" panose="020F0502020204030204" pitchFamily="34" charset="0"/>
                <a:cs typeface="Calibri" panose="020F0502020204030204" pitchFamily="34" charset="0"/>
              </a:rPr>
              <a:t>November is Falls Prevention Month</a:t>
            </a:r>
          </a:p>
          <a:p>
            <a:pPr algn="just"/>
            <a:r>
              <a:rPr lang="en-US" sz="1300" dirty="0">
                <a:latin typeface="Calibri" panose="020F0502020204030204" pitchFamily="34" charset="0"/>
                <a:ea typeface="Calibri" panose="020F0502020204030204" pitchFamily="34" charset="0"/>
                <a:cs typeface="Calibri" panose="020F0502020204030204" pitchFamily="34" charset="0"/>
              </a:rPr>
              <a:t>As we age, our risk for falling increases. </a:t>
            </a:r>
          </a:p>
          <a:p>
            <a:pPr algn="just"/>
            <a:r>
              <a:rPr lang="en-US" sz="1300" b="1" dirty="0">
                <a:latin typeface="Calibri" panose="020F0502020204030204" pitchFamily="34" charset="0"/>
                <a:ea typeface="Calibri" panose="020F0502020204030204" pitchFamily="34" charset="0"/>
                <a:cs typeface="Calibri" panose="020F0502020204030204" pitchFamily="34" charset="0"/>
              </a:rPr>
              <a:t>People fall due to:</a:t>
            </a:r>
          </a:p>
          <a:p>
            <a:pPr marL="285750" indent="-285750" algn="just">
              <a:buFont typeface="Arial" panose="020B0604020202020204" pitchFamily="34" charset="0"/>
              <a:buChar char="•"/>
            </a:pPr>
            <a:r>
              <a:rPr lang="en-US" sz="1300" dirty="0">
                <a:latin typeface="Calibri" panose="020F0502020204030204" pitchFamily="34" charset="0"/>
                <a:ea typeface="Calibri" panose="020F0502020204030204" pitchFamily="34" charset="0"/>
                <a:cs typeface="Calibri" panose="020F0502020204030204" pitchFamily="34" charset="0"/>
              </a:rPr>
              <a:t>Tripping or slipping due to lose of footing or traction.</a:t>
            </a:r>
          </a:p>
          <a:p>
            <a:pPr marL="285750" indent="-285750" algn="just">
              <a:buFont typeface="Arial" panose="020B0604020202020204" pitchFamily="34" charset="0"/>
              <a:buChar char="•"/>
            </a:pPr>
            <a:r>
              <a:rPr lang="en-US" sz="1300" dirty="0">
                <a:latin typeface="Calibri" panose="020F0502020204030204" pitchFamily="34" charset="0"/>
                <a:ea typeface="Calibri" panose="020F0502020204030204" pitchFamily="34" charset="0"/>
                <a:cs typeface="Calibri" panose="020F0502020204030204" pitchFamily="34" charset="0"/>
              </a:rPr>
              <a:t>Slow reflexes which makes it hard to keep your balance or move out of the way of a hazard.</a:t>
            </a:r>
          </a:p>
          <a:p>
            <a:pPr marL="285750" indent="-285750" algn="just">
              <a:buFont typeface="Arial" panose="020B0604020202020204" pitchFamily="34" charset="0"/>
              <a:buChar char="•"/>
            </a:pPr>
            <a:r>
              <a:rPr lang="en-US" sz="1300" dirty="0">
                <a:latin typeface="Calibri" panose="020F0502020204030204" pitchFamily="34" charset="0"/>
                <a:ea typeface="Calibri" panose="020F0502020204030204" pitchFamily="34" charset="0"/>
                <a:cs typeface="Calibri" panose="020F0502020204030204" pitchFamily="34" charset="0"/>
              </a:rPr>
              <a:t>Balance problems.</a:t>
            </a:r>
          </a:p>
          <a:p>
            <a:pPr marL="285750" indent="-285750" algn="just">
              <a:buFont typeface="Arial" panose="020B0604020202020204" pitchFamily="34" charset="0"/>
              <a:buChar char="•"/>
            </a:pPr>
            <a:r>
              <a:rPr lang="en-US" sz="1300" dirty="0">
                <a:latin typeface="Calibri" panose="020F0502020204030204" pitchFamily="34" charset="0"/>
                <a:ea typeface="Calibri" panose="020F0502020204030204" pitchFamily="34" charset="0"/>
                <a:cs typeface="Calibri" panose="020F0502020204030204" pitchFamily="34" charset="0"/>
              </a:rPr>
              <a:t>Reduced muscle strength.</a:t>
            </a:r>
          </a:p>
          <a:p>
            <a:pPr marL="285750" indent="-285750" algn="just">
              <a:buFont typeface="Arial" panose="020B0604020202020204" pitchFamily="34" charset="0"/>
              <a:buChar char="•"/>
            </a:pPr>
            <a:r>
              <a:rPr lang="en-US" sz="1300" dirty="0">
                <a:latin typeface="Calibri" panose="020F0502020204030204" pitchFamily="34" charset="0"/>
                <a:ea typeface="Calibri" panose="020F0502020204030204" pitchFamily="34" charset="0"/>
                <a:cs typeface="Calibri" panose="020F0502020204030204" pitchFamily="34" charset="0"/>
              </a:rPr>
              <a:t>Poor vision.</a:t>
            </a:r>
          </a:p>
          <a:p>
            <a:pPr marL="285750" indent="-285750" algn="just">
              <a:buFont typeface="Arial" panose="020B0604020202020204" pitchFamily="34" charset="0"/>
              <a:buChar char="•"/>
            </a:pPr>
            <a:r>
              <a:rPr lang="en-US" sz="1300" dirty="0">
                <a:latin typeface="Calibri" panose="020F0502020204030204" pitchFamily="34" charset="0"/>
                <a:ea typeface="Calibri" panose="020F0502020204030204" pitchFamily="34" charset="0"/>
                <a:cs typeface="Calibri" panose="020F0502020204030204" pitchFamily="34" charset="0"/>
              </a:rPr>
              <a:t>Illness.</a:t>
            </a:r>
          </a:p>
          <a:p>
            <a:pPr marL="285750" indent="-285750" algn="just">
              <a:buFont typeface="Arial" panose="020B0604020202020204" pitchFamily="34" charset="0"/>
              <a:buChar char="•"/>
            </a:pPr>
            <a:r>
              <a:rPr lang="en-US" sz="1300" dirty="0">
                <a:latin typeface="Calibri" panose="020F0502020204030204" pitchFamily="34" charset="0"/>
                <a:ea typeface="Calibri" panose="020F0502020204030204" pitchFamily="34" charset="0"/>
                <a:cs typeface="Calibri" panose="020F0502020204030204" pitchFamily="34" charset="0"/>
              </a:rPr>
              <a:t>Consumption of medication or alcohol/drugs.</a:t>
            </a:r>
          </a:p>
          <a:p>
            <a:pPr algn="just"/>
            <a:r>
              <a:rPr lang="en-US" sz="1300" dirty="0">
                <a:latin typeface="Calibri" panose="020F0502020204030204" pitchFamily="34" charset="0"/>
                <a:ea typeface="Calibri" panose="020F0502020204030204" pitchFamily="34" charset="0"/>
                <a:cs typeface="Calibri" panose="020F0502020204030204" pitchFamily="34" charset="0"/>
              </a:rPr>
              <a:t>At Carveth Care Centre, our goal is to prevent falls. Let’s work together to achieve this goal. </a:t>
            </a:r>
          </a:p>
          <a:p>
            <a:pPr algn="just"/>
            <a:r>
              <a:rPr lang="en-US" sz="1300" i="1" dirty="0">
                <a:latin typeface="Calibri" panose="020F0502020204030204" pitchFamily="34" charset="0"/>
                <a:ea typeface="Calibri" panose="020F0502020204030204" pitchFamily="34" charset="0"/>
                <a:cs typeface="Calibri" panose="020F0502020204030204" pitchFamily="34" charset="0"/>
              </a:rPr>
              <a:t>Did you know: </a:t>
            </a:r>
            <a:r>
              <a:rPr lang="en-US" sz="1300" dirty="0">
                <a:latin typeface="Calibri" panose="020F0502020204030204" pitchFamily="34" charset="0"/>
                <a:ea typeface="Calibri" panose="020F0502020204030204" pitchFamily="34" charset="0"/>
                <a:cs typeface="Calibri" panose="020F0502020204030204" pitchFamily="34" charset="0"/>
              </a:rPr>
              <a:t>An older adult who falls once is twice as likely to fall again. Women are three times more likely than men to be hospitalized for a fall-related injury. Falls are the number one cause of injury, emergency department visits, hospitalizations, and injury-related deaths for older adults in Canada.</a:t>
            </a:r>
          </a:p>
        </p:txBody>
      </p:sp>
      <p:pic>
        <p:nvPicPr>
          <p:cNvPr id="5" name="Picture 4">
            <a:extLst>
              <a:ext uri="{FF2B5EF4-FFF2-40B4-BE49-F238E27FC236}">
                <a16:creationId xmlns:a16="http://schemas.microsoft.com/office/drawing/2014/main" id="{56382332-2A7D-6BF9-134E-F4CE22D04A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40" y="4984460"/>
            <a:ext cx="3777181" cy="4891060"/>
          </a:xfrm>
          <a:prstGeom prst="rect">
            <a:avLst/>
          </a:prstGeom>
        </p:spPr>
      </p:pic>
      <p:pic>
        <p:nvPicPr>
          <p:cNvPr id="7" name="Picture 6">
            <a:extLst>
              <a:ext uri="{FF2B5EF4-FFF2-40B4-BE49-F238E27FC236}">
                <a16:creationId xmlns:a16="http://schemas.microsoft.com/office/drawing/2014/main" id="{FCFB65A1-8F5C-93B2-D16B-86A6A2D0D88C}"/>
              </a:ext>
            </a:extLst>
          </p:cNvPr>
          <p:cNvPicPr>
            <a:picLocks noChangeAspect="1"/>
          </p:cNvPicPr>
          <p:nvPr/>
        </p:nvPicPr>
        <p:blipFill>
          <a:blip r:embed="rId3">
            <a:extLst>
              <a:ext uri="{28A0092B-C50C-407E-A947-70E740481C1C}">
                <a14:useLocalDpi xmlns:a14="http://schemas.microsoft.com/office/drawing/2010/main" val="0"/>
              </a:ext>
            </a:extLst>
          </a:blip>
          <a:srcRect t="2870" b="7093"/>
          <a:stretch>
            <a:fillRect/>
          </a:stretch>
        </p:blipFill>
        <p:spPr>
          <a:xfrm>
            <a:off x="3924299" y="46029"/>
            <a:ext cx="3820157" cy="5159372"/>
          </a:xfrm>
          <a:prstGeom prst="rect">
            <a:avLst/>
          </a:prstGeom>
        </p:spPr>
      </p:pic>
      <p:pic>
        <p:nvPicPr>
          <p:cNvPr id="11" name="Picture 10">
            <a:extLst>
              <a:ext uri="{FF2B5EF4-FFF2-40B4-BE49-F238E27FC236}">
                <a16:creationId xmlns:a16="http://schemas.microsoft.com/office/drawing/2014/main" id="{7E2BFE2D-9DF1-EA0F-08B3-D9C1931729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34261" y="5244894"/>
            <a:ext cx="3787681" cy="2132979"/>
          </a:xfrm>
          <a:prstGeom prst="rect">
            <a:avLst/>
          </a:prstGeom>
        </p:spPr>
      </p:pic>
      <p:pic>
        <p:nvPicPr>
          <p:cNvPr id="9" name="Picture 8">
            <a:extLst>
              <a:ext uri="{FF2B5EF4-FFF2-40B4-BE49-F238E27FC236}">
                <a16:creationId xmlns:a16="http://schemas.microsoft.com/office/drawing/2014/main" id="{B2302259-9806-8F25-2A42-B8FD3045904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21469" y="7368252"/>
            <a:ext cx="3800473" cy="2533649"/>
          </a:xfrm>
          <a:prstGeom prst="rect">
            <a:avLst/>
          </a:prstGeom>
        </p:spPr>
      </p:pic>
    </p:spTree>
    <p:extLst>
      <p:ext uri="{BB962C8B-B14F-4D97-AF65-F5344CB8AC3E}">
        <p14:creationId xmlns:p14="http://schemas.microsoft.com/office/powerpoint/2010/main" val="33396105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035EA-AE4E-E8C0-2DFD-01CD55A760C0}"/>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1A01DC7A-EC30-8404-805D-5F490A05F715}"/>
              </a:ext>
            </a:extLst>
          </p:cNvPr>
          <p:cNvCxnSpPr/>
          <p:nvPr/>
        </p:nvCxnSpPr>
        <p:spPr>
          <a:xfrm>
            <a:off x="161925" y="9953239"/>
            <a:ext cx="7524749" cy="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pic>
        <p:nvPicPr>
          <p:cNvPr id="6" name="Picture 5">
            <a:extLst>
              <a:ext uri="{FF2B5EF4-FFF2-40B4-BE49-F238E27FC236}">
                <a16:creationId xmlns:a16="http://schemas.microsoft.com/office/drawing/2014/main" id="{4CB541E4-11BB-94FA-79A6-E5AD2E1D35E8}"/>
              </a:ext>
            </a:extLst>
          </p:cNvPr>
          <p:cNvPicPr>
            <a:picLocks noChangeAspect="1"/>
          </p:cNvPicPr>
          <p:nvPr/>
        </p:nvPicPr>
        <p:blipFill>
          <a:blip r:embed="rId2">
            <a:extLst>
              <a:ext uri="{28A0092B-C50C-407E-A947-70E740481C1C}">
                <a14:useLocalDpi xmlns:a14="http://schemas.microsoft.com/office/drawing/2010/main" val="0"/>
              </a:ext>
            </a:extLst>
          </a:blip>
          <a:srcRect l="39347" t="22183" r="30326" b="11935"/>
          <a:stretch>
            <a:fillRect/>
          </a:stretch>
        </p:blipFill>
        <p:spPr>
          <a:xfrm>
            <a:off x="161925" y="105159"/>
            <a:ext cx="7448550" cy="10113333"/>
          </a:xfrm>
          <a:prstGeom prst="rect">
            <a:avLst/>
          </a:prstGeom>
        </p:spPr>
      </p:pic>
      <p:pic>
        <p:nvPicPr>
          <p:cNvPr id="4" name="Picture 3">
            <a:extLst>
              <a:ext uri="{FF2B5EF4-FFF2-40B4-BE49-F238E27FC236}">
                <a16:creationId xmlns:a16="http://schemas.microsoft.com/office/drawing/2014/main" id="{D0C48505-D8D7-683C-35AC-D24354CA0A74}"/>
              </a:ext>
            </a:extLst>
          </p:cNvPr>
          <p:cNvPicPr>
            <a:picLocks noChangeAspect="1"/>
          </p:cNvPicPr>
          <p:nvPr/>
        </p:nvPicPr>
        <p:blipFill>
          <a:blip r:embed="rId3">
            <a:extLst>
              <a:ext uri="{28A0092B-C50C-407E-A947-70E740481C1C}">
                <a14:useLocalDpi xmlns:a14="http://schemas.microsoft.com/office/drawing/2010/main" val="0"/>
              </a:ext>
            </a:extLst>
          </a:blip>
          <a:srcRect l="3182" r="20401" b="632"/>
          <a:stretch>
            <a:fillRect/>
          </a:stretch>
        </p:blipFill>
        <p:spPr>
          <a:xfrm rot="5400000">
            <a:off x="4941153" y="672248"/>
            <a:ext cx="2598421" cy="2534090"/>
          </a:xfrm>
          <a:prstGeom prst="rect">
            <a:avLst/>
          </a:prstGeom>
          <a:ln w="3175">
            <a:solidFill>
              <a:schemeClr val="accent1"/>
            </a:solidFill>
          </a:ln>
        </p:spPr>
      </p:pic>
    </p:spTree>
    <p:extLst>
      <p:ext uri="{BB962C8B-B14F-4D97-AF65-F5344CB8AC3E}">
        <p14:creationId xmlns:p14="http://schemas.microsoft.com/office/powerpoint/2010/main" val="11754808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A0CA4-93BC-424B-C861-09F77D861AB9}"/>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64BFFC9-3025-AEA7-9D9F-7CA2A77F1845}"/>
              </a:ext>
            </a:extLst>
          </p:cNvPr>
          <p:cNvCxnSpPr/>
          <p:nvPr/>
        </p:nvCxnSpPr>
        <p:spPr>
          <a:xfrm>
            <a:off x="161925" y="9953239"/>
            <a:ext cx="7524749"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4A9BC89F-F1D1-5E08-E376-55C738F46D70}"/>
              </a:ext>
            </a:extLst>
          </p:cNvPr>
          <p:cNvSpPr txBox="1"/>
          <p:nvPr/>
        </p:nvSpPr>
        <p:spPr>
          <a:xfrm>
            <a:off x="161925" y="111760"/>
            <a:ext cx="3724275" cy="9679573"/>
          </a:xfrm>
          <a:prstGeom prst="rect">
            <a:avLst/>
          </a:prstGeom>
          <a:solidFill>
            <a:srgbClr val="FFFFCC">
              <a:alpha val="61176"/>
            </a:srgbClr>
          </a:solidFill>
        </p:spPr>
        <p:txBody>
          <a:bodyPr wrap="square" rtlCol="0">
            <a:spAutoFit/>
          </a:bodyPr>
          <a:lstStyle/>
          <a:p>
            <a:r>
              <a:rPr lang="en-US" sz="3300" b="1" dirty="0">
                <a:latin typeface="Calibri" panose="020F0502020204030204" pitchFamily="34" charset="0"/>
                <a:ea typeface="Calibri" panose="020F0502020204030204" pitchFamily="34" charset="0"/>
                <a:cs typeface="Calibri" panose="020F0502020204030204" pitchFamily="34" charset="0"/>
              </a:rPr>
              <a:t>Make it a healthy </a:t>
            </a:r>
            <a:r>
              <a:rPr lang="en-US" sz="4400" b="1" dirty="0">
                <a:latin typeface="Calibri" panose="020F0502020204030204" pitchFamily="34" charset="0"/>
                <a:ea typeface="Calibri" panose="020F0502020204030204" pitchFamily="34" charset="0"/>
                <a:cs typeface="Calibri" panose="020F0502020204030204" pitchFamily="34" charset="0"/>
              </a:rPr>
              <a:t>November</a:t>
            </a:r>
          </a:p>
          <a:p>
            <a:pPr algn="just"/>
            <a:r>
              <a:rPr lang="en-US" sz="1300" dirty="0">
                <a:latin typeface="Calibri" panose="020F0502020204030204" pitchFamily="34" charset="0"/>
                <a:ea typeface="Calibri" panose="020F0502020204030204" pitchFamily="34" charset="0"/>
                <a:cs typeface="Calibri" panose="020F0502020204030204" pitchFamily="34" charset="0"/>
              </a:rPr>
              <a:t>To have a healthy November, focus on staying hydrated, increasing vitamin D intake, and eating seasonal produce such as pumpkin and leafy greens. Stay active with indoor workouts or cold-weather activities, prioritizing eight hours of sleep and manage stress through mindful activities such as reading or yoga. You should also get your flu shot, wash your hands frequently, and plan ahead for holiday events to maintain balance. </a:t>
            </a:r>
          </a:p>
          <a:p>
            <a:pPr algn="just"/>
            <a:r>
              <a:rPr lang="en-US" sz="1300" b="1" dirty="0">
                <a:latin typeface="Calibri" panose="020F0502020204030204" pitchFamily="34" charset="0"/>
                <a:ea typeface="Calibri" panose="020F0502020204030204" pitchFamily="34" charset="0"/>
                <a:cs typeface="Calibri" panose="020F0502020204030204" pitchFamily="34" charset="0"/>
              </a:rPr>
              <a:t>Reminders=</a:t>
            </a:r>
            <a:endParaRPr lang="en-US" sz="1300" dirty="0">
              <a:latin typeface="Calibri" panose="020F0502020204030204" pitchFamily="34" charset="0"/>
              <a:ea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en-US" sz="1300" dirty="0">
                <a:latin typeface="Calibri" panose="020F0502020204030204" pitchFamily="34" charset="0"/>
                <a:ea typeface="Calibri" panose="020F0502020204030204" pitchFamily="34" charset="0"/>
                <a:cs typeface="Calibri" panose="020F0502020204030204" pitchFamily="34" charset="0"/>
              </a:rPr>
              <a:t>Stay hydrated – Drink plenty of water throughout the day, as it’s easy to drink less in colder months.</a:t>
            </a:r>
          </a:p>
          <a:p>
            <a:pPr marL="285750" indent="-285750" algn="just">
              <a:buFont typeface="Arial" panose="020B0604020202020204" pitchFamily="34" charset="0"/>
              <a:buChar char="•"/>
            </a:pPr>
            <a:r>
              <a:rPr lang="en-US" sz="1300" dirty="0">
                <a:latin typeface="Calibri" panose="020F0502020204030204" pitchFamily="34" charset="0"/>
                <a:ea typeface="Calibri" panose="020F0502020204030204" pitchFamily="34" charset="0"/>
                <a:cs typeface="Calibri" panose="020F0502020204030204" pitchFamily="34" charset="0"/>
              </a:rPr>
              <a:t>Increase Vitamin D - With shorter, darker days, supplement your intake through food or supplements.</a:t>
            </a:r>
          </a:p>
          <a:p>
            <a:pPr marL="285750" indent="-285750" algn="just">
              <a:buFont typeface="Arial" panose="020B0604020202020204" pitchFamily="34" charset="0"/>
              <a:buChar char="•"/>
            </a:pPr>
            <a:r>
              <a:rPr lang="en-US" sz="1300" dirty="0">
                <a:latin typeface="Calibri" panose="020F0502020204030204" pitchFamily="34" charset="0"/>
                <a:ea typeface="Calibri" panose="020F0502020204030204" pitchFamily="34" charset="0"/>
                <a:cs typeface="Calibri" panose="020F0502020204030204" pitchFamily="34" charset="0"/>
              </a:rPr>
              <a:t>Eat seasonal foods – Focus on fall produce such as pumpkin, sweet potatoes, dark leafy greens, cranberries and apples, which are packed with nutrients and antioxidants.</a:t>
            </a:r>
          </a:p>
          <a:p>
            <a:pPr marL="285750" indent="-285750" algn="just">
              <a:buFont typeface="Arial" panose="020B0604020202020204" pitchFamily="34" charset="0"/>
              <a:buChar char="•"/>
            </a:pPr>
            <a:r>
              <a:rPr lang="en-US" sz="1300" dirty="0">
                <a:latin typeface="Calibri" panose="020F0502020204030204" pitchFamily="34" charset="0"/>
                <a:ea typeface="Calibri" panose="020F0502020204030204" pitchFamily="34" charset="0"/>
                <a:cs typeface="Calibri" panose="020F0502020204030204" pitchFamily="34" charset="0"/>
              </a:rPr>
              <a:t>Incorporate walnuts – A handful of walnuts provide Omega Threes which can help with heart health.</a:t>
            </a:r>
          </a:p>
          <a:p>
            <a:pPr marL="285750" indent="-285750" algn="just">
              <a:buFont typeface="Arial" panose="020B0604020202020204" pitchFamily="34" charset="0"/>
              <a:buChar char="•"/>
            </a:pPr>
            <a:r>
              <a:rPr lang="en-US" sz="1300" dirty="0">
                <a:latin typeface="Calibri" panose="020F0502020204030204" pitchFamily="34" charset="0"/>
                <a:ea typeface="Calibri" panose="020F0502020204030204" pitchFamily="34" charset="0"/>
                <a:cs typeface="Calibri" panose="020F0502020204030204" pitchFamily="34" charset="0"/>
              </a:rPr>
              <a:t>Mindful eating – During the holidays, practice moderation and fill your plate with lean proteins, colorful vegetables and whole grains.</a:t>
            </a:r>
          </a:p>
          <a:p>
            <a:pPr marL="285750" indent="-285750" algn="just">
              <a:buFont typeface="Arial" panose="020B0604020202020204" pitchFamily="34" charset="0"/>
              <a:buChar char="•"/>
            </a:pPr>
            <a:r>
              <a:rPr lang="en-US" sz="1300" dirty="0">
                <a:latin typeface="Calibri" panose="020F0502020204030204" pitchFamily="34" charset="0"/>
                <a:ea typeface="Calibri" panose="020F0502020204030204" pitchFamily="34" charset="0"/>
                <a:cs typeface="Calibri" panose="020F0502020204030204" pitchFamily="34" charset="0"/>
              </a:rPr>
              <a:t>Healthy snacks – Have snacks such as baby carrots with hummus or a handful of nuts to curb cravings.</a:t>
            </a:r>
          </a:p>
          <a:p>
            <a:pPr algn="just"/>
            <a:r>
              <a:rPr lang="en-US" sz="1300" b="1" dirty="0">
                <a:latin typeface="Calibri" panose="020F0502020204030204" pitchFamily="34" charset="0"/>
                <a:ea typeface="Calibri" panose="020F0502020204030204" pitchFamily="34" charset="0"/>
                <a:cs typeface="Calibri" panose="020F0502020204030204" pitchFamily="34" charset="0"/>
              </a:rPr>
              <a:t>Practical tips</a:t>
            </a:r>
          </a:p>
          <a:p>
            <a:pPr marL="285750" indent="-285750" algn="just">
              <a:buFont typeface="Arial" panose="020B0604020202020204" pitchFamily="34" charset="0"/>
              <a:buChar char="•"/>
            </a:pPr>
            <a:r>
              <a:rPr lang="en-US" sz="1300" dirty="0">
                <a:latin typeface="Calibri" panose="020F0502020204030204" pitchFamily="34" charset="0"/>
                <a:ea typeface="Calibri" panose="020F0502020204030204" pitchFamily="34" charset="0"/>
                <a:cs typeface="Calibri" panose="020F0502020204030204" pitchFamily="34" charset="0"/>
              </a:rPr>
              <a:t>Anchor Your Wake-Time, Not Your Bedtime: Shorter days can mess with your natural circadian rhythm. Instead of stressing over an exact bedtime, keep your morning wake-up time consistent within an hour every day—even after late nights—to keep your body clock steady.</a:t>
            </a:r>
          </a:p>
          <a:p>
            <a:pPr marL="285750" indent="-285750" algn="just">
              <a:buFont typeface="Arial" panose="020B0604020202020204" pitchFamily="34" charset="0"/>
              <a:buChar char="•"/>
            </a:pPr>
            <a:r>
              <a:rPr lang="en-US" sz="1300" dirty="0">
                <a:latin typeface="Calibri" panose="020F0502020204030204" pitchFamily="34" charset="0"/>
                <a:ea typeface="Calibri" panose="020F0502020204030204" pitchFamily="34" charset="0"/>
                <a:cs typeface="Calibri" panose="020F0502020204030204" pitchFamily="34" charset="0"/>
              </a:rPr>
              <a:t>Schedule "No-Plan" Days: November kicks off the social and holiday rush. Prevent burnout before it starts by deliberately blocking out quiet, obligation-free days on your calendar to rest and recharge</a:t>
            </a:r>
          </a:p>
        </p:txBody>
      </p:sp>
      <p:pic>
        <p:nvPicPr>
          <p:cNvPr id="8" name="Picture 7">
            <a:extLst>
              <a:ext uri="{FF2B5EF4-FFF2-40B4-BE49-F238E27FC236}">
                <a16:creationId xmlns:a16="http://schemas.microsoft.com/office/drawing/2014/main" id="{0D183C77-8EC6-8BE0-7CA5-A7F71F679DFF}"/>
              </a:ext>
            </a:extLst>
          </p:cNvPr>
          <p:cNvPicPr>
            <a:picLocks noChangeAspect="1"/>
          </p:cNvPicPr>
          <p:nvPr/>
        </p:nvPicPr>
        <p:blipFill>
          <a:blip r:embed="rId2">
            <a:extLst>
              <a:ext uri="{28A0092B-C50C-407E-A947-70E740481C1C}">
                <a14:useLocalDpi xmlns:a14="http://schemas.microsoft.com/office/drawing/2010/main" val="0"/>
              </a:ext>
            </a:extLst>
          </a:blip>
          <a:srcRect b="636"/>
          <a:stretch>
            <a:fillRect/>
          </a:stretch>
        </p:blipFill>
        <p:spPr>
          <a:xfrm>
            <a:off x="3927459" y="105159"/>
            <a:ext cx="3759216" cy="4829129"/>
          </a:xfrm>
          <a:prstGeom prst="rect">
            <a:avLst/>
          </a:prstGeom>
        </p:spPr>
      </p:pic>
      <p:pic>
        <p:nvPicPr>
          <p:cNvPr id="5" name="Picture 4">
            <a:extLst>
              <a:ext uri="{FF2B5EF4-FFF2-40B4-BE49-F238E27FC236}">
                <a16:creationId xmlns:a16="http://schemas.microsoft.com/office/drawing/2014/main" id="{278C1E16-7E96-6379-BE82-A96577F0DE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2399" y="4989514"/>
            <a:ext cx="3724275" cy="4819650"/>
          </a:xfrm>
          <a:prstGeom prst="rect">
            <a:avLst/>
          </a:prstGeom>
        </p:spPr>
      </p:pic>
    </p:spTree>
    <p:extLst>
      <p:ext uri="{BB962C8B-B14F-4D97-AF65-F5344CB8AC3E}">
        <p14:creationId xmlns:p14="http://schemas.microsoft.com/office/powerpoint/2010/main" val="13571626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C60E64-13A0-FF1B-C3A7-D5FB3477597C}"/>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D2D6C31D-85D1-3139-6812-8BDF976BF0B1}"/>
              </a:ext>
            </a:extLst>
          </p:cNvPr>
          <p:cNvCxnSpPr/>
          <p:nvPr/>
        </p:nvCxnSpPr>
        <p:spPr>
          <a:xfrm>
            <a:off x="161925" y="9953239"/>
            <a:ext cx="7524749" cy="0"/>
          </a:xfrm>
          <a:prstGeom prst="line">
            <a:avLst/>
          </a:prstGeom>
          <a:ln>
            <a:solidFill>
              <a:srgbClr val="7030A0"/>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6EE53FAC-8172-398E-300D-AF15E71939FC}"/>
              </a:ext>
            </a:extLst>
          </p:cNvPr>
          <p:cNvPicPr>
            <a:picLocks noChangeAspect="1"/>
          </p:cNvPicPr>
          <p:nvPr/>
        </p:nvPicPr>
        <p:blipFill>
          <a:blip r:embed="rId2">
            <a:extLst>
              <a:ext uri="{28A0092B-C50C-407E-A947-70E740481C1C}">
                <a14:useLocalDpi xmlns:a14="http://schemas.microsoft.com/office/drawing/2010/main" val="0"/>
              </a:ext>
            </a:extLst>
          </a:blip>
          <a:srcRect l="39118" t="25137" r="30000" b="31176"/>
          <a:stretch>
            <a:fillRect/>
          </a:stretch>
        </p:blipFill>
        <p:spPr>
          <a:xfrm>
            <a:off x="-1" y="1330960"/>
            <a:ext cx="3981777" cy="3520439"/>
          </a:xfrm>
          <a:prstGeom prst="rect">
            <a:avLst/>
          </a:prstGeom>
        </p:spPr>
      </p:pic>
      <p:sp>
        <p:nvSpPr>
          <p:cNvPr id="6" name="TextBox 5">
            <a:extLst>
              <a:ext uri="{FF2B5EF4-FFF2-40B4-BE49-F238E27FC236}">
                <a16:creationId xmlns:a16="http://schemas.microsoft.com/office/drawing/2014/main" id="{62B6169B-D74C-AF0F-F01E-E59CF25B5A57}"/>
              </a:ext>
            </a:extLst>
          </p:cNvPr>
          <p:cNvSpPr txBox="1"/>
          <p:nvPr/>
        </p:nvSpPr>
        <p:spPr>
          <a:xfrm>
            <a:off x="1580467" y="1282189"/>
            <a:ext cx="2343833" cy="292388"/>
          </a:xfrm>
          <a:prstGeom prst="rect">
            <a:avLst/>
          </a:prstGeom>
          <a:solidFill>
            <a:schemeClr val="bg1"/>
          </a:solidFill>
        </p:spPr>
        <p:txBody>
          <a:bodyPr wrap="square" rtlCol="0">
            <a:spAutoFit/>
          </a:bodyPr>
          <a:lstStyle/>
          <a:p>
            <a:pPr algn="r"/>
            <a:r>
              <a:rPr lang="en-US" sz="1300" dirty="0"/>
              <a:t>Answers on Page 15</a:t>
            </a:r>
          </a:p>
        </p:txBody>
      </p:sp>
      <p:pic>
        <p:nvPicPr>
          <p:cNvPr id="10" name="Picture 9">
            <a:extLst>
              <a:ext uri="{FF2B5EF4-FFF2-40B4-BE49-F238E27FC236}">
                <a16:creationId xmlns:a16="http://schemas.microsoft.com/office/drawing/2014/main" id="{6546B494-7828-B8C0-1E96-BE3EE40DF582}"/>
              </a:ext>
            </a:extLst>
          </p:cNvPr>
          <p:cNvPicPr>
            <a:picLocks noChangeAspect="1"/>
          </p:cNvPicPr>
          <p:nvPr/>
        </p:nvPicPr>
        <p:blipFill>
          <a:blip r:embed="rId3">
            <a:extLst>
              <a:ext uri="{28A0092B-C50C-407E-A947-70E740481C1C}">
                <a14:useLocalDpi xmlns:a14="http://schemas.microsoft.com/office/drawing/2010/main" val="0"/>
              </a:ext>
            </a:extLst>
          </a:blip>
          <a:srcRect t="-531"/>
          <a:stretch>
            <a:fillRect/>
          </a:stretch>
        </p:blipFill>
        <p:spPr>
          <a:xfrm>
            <a:off x="3981776" y="4983482"/>
            <a:ext cx="3745872" cy="4876316"/>
          </a:xfrm>
          <a:prstGeom prst="rect">
            <a:avLst/>
          </a:prstGeom>
        </p:spPr>
      </p:pic>
      <p:pic>
        <p:nvPicPr>
          <p:cNvPr id="14" name="Picture 13">
            <a:extLst>
              <a:ext uri="{FF2B5EF4-FFF2-40B4-BE49-F238E27FC236}">
                <a16:creationId xmlns:a16="http://schemas.microsoft.com/office/drawing/2014/main" id="{A9246842-9B61-4CCA-0250-94A79E17BB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083" y="4876726"/>
            <a:ext cx="3839023" cy="4963233"/>
          </a:xfrm>
          <a:prstGeom prst="rect">
            <a:avLst/>
          </a:prstGeom>
        </p:spPr>
      </p:pic>
      <p:pic>
        <p:nvPicPr>
          <p:cNvPr id="16" name="Picture 15">
            <a:extLst>
              <a:ext uri="{FF2B5EF4-FFF2-40B4-BE49-F238E27FC236}">
                <a16:creationId xmlns:a16="http://schemas.microsoft.com/office/drawing/2014/main" id="{0EB75191-6AE5-FDCE-ABA1-9780C5D4B653}"/>
              </a:ext>
            </a:extLst>
          </p:cNvPr>
          <p:cNvPicPr>
            <a:picLocks noChangeAspect="1"/>
          </p:cNvPicPr>
          <p:nvPr/>
        </p:nvPicPr>
        <p:blipFill>
          <a:blip r:embed="rId5">
            <a:extLst>
              <a:ext uri="{28A0092B-C50C-407E-A947-70E740481C1C}">
                <a14:useLocalDpi xmlns:a14="http://schemas.microsoft.com/office/drawing/2010/main" val="0"/>
              </a:ext>
            </a:extLst>
          </a:blip>
          <a:srcRect b="6241"/>
          <a:stretch>
            <a:fillRect/>
          </a:stretch>
        </p:blipFill>
        <p:spPr>
          <a:xfrm>
            <a:off x="40005" y="76200"/>
            <a:ext cx="3858784" cy="1205990"/>
          </a:xfrm>
          <a:prstGeom prst="rect">
            <a:avLst/>
          </a:prstGeom>
        </p:spPr>
      </p:pic>
      <p:pic>
        <p:nvPicPr>
          <p:cNvPr id="5" name="Picture 4">
            <a:extLst>
              <a:ext uri="{FF2B5EF4-FFF2-40B4-BE49-F238E27FC236}">
                <a16:creationId xmlns:a16="http://schemas.microsoft.com/office/drawing/2014/main" id="{976B8840-5EFC-9FF0-8B97-E120935C67BD}"/>
              </a:ext>
            </a:extLst>
          </p:cNvPr>
          <p:cNvPicPr>
            <a:picLocks noChangeAspect="1"/>
          </p:cNvPicPr>
          <p:nvPr/>
        </p:nvPicPr>
        <p:blipFill>
          <a:blip r:embed="rId6">
            <a:extLst>
              <a:ext uri="{28A0092B-C50C-407E-A947-70E740481C1C}">
                <a14:useLocalDpi xmlns:a14="http://schemas.microsoft.com/office/drawing/2010/main" val="0"/>
              </a:ext>
            </a:extLst>
          </a:blip>
          <a:srcRect b="640"/>
          <a:stretch>
            <a:fillRect/>
          </a:stretch>
        </p:blipFill>
        <p:spPr>
          <a:xfrm>
            <a:off x="3981776" y="83336"/>
            <a:ext cx="3747782" cy="4821974"/>
          </a:xfrm>
          <a:prstGeom prst="rect">
            <a:avLst/>
          </a:prstGeom>
        </p:spPr>
      </p:pic>
    </p:spTree>
    <p:extLst>
      <p:ext uri="{BB962C8B-B14F-4D97-AF65-F5344CB8AC3E}">
        <p14:creationId xmlns:p14="http://schemas.microsoft.com/office/powerpoint/2010/main" val="20777252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BDE47C-41A9-1C61-3C74-55F4BDB9F203}"/>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7E312829-F7FF-7D6E-6933-C82BA7BA543B}"/>
              </a:ext>
            </a:extLst>
          </p:cNvPr>
          <p:cNvCxnSpPr/>
          <p:nvPr/>
        </p:nvCxnSpPr>
        <p:spPr>
          <a:xfrm>
            <a:off x="161925" y="9953239"/>
            <a:ext cx="7524749" cy="0"/>
          </a:xfrm>
          <a:prstGeom prst="line">
            <a:avLst/>
          </a:prstGeom>
          <a:ln>
            <a:solidFill>
              <a:schemeClr val="accent2">
                <a:lumMod val="50000"/>
              </a:schemeClr>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A9C25AAD-165B-15E8-139E-2BEE18D2E430}"/>
              </a:ext>
            </a:extLst>
          </p:cNvPr>
          <p:cNvPicPr>
            <a:picLocks noChangeAspect="1"/>
          </p:cNvPicPr>
          <p:nvPr/>
        </p:nvPicPr>
        <p:blipFill>
          <a:blip r:embed="rId2">
            <a:extLst>
              <a:ext uri="{28A0092B-C50C-407E-A947-70E740481C1C}">
                <a14:useLocalDpi xmlns:a14="http://schemas.microsoft.com/office/drawing/2010/main" val="0"/>
              </a:ext>
            </a:extLst>
          </a:blip>
          <a:srcRect l="39608" t="29792" r="42783" b="13777"/>
          <a:stretch>
            <a:fillRect/>
          </a:stretch>
        </p:blipFill>
        <p:spPr>
          <a:xfrm>
            <a:off x="-1" y="438914"/>
            <a:ext cx="3926769" cy="7864564"/>
          </a:xfrm>
          <a:prstGeom prst="rect">
            <a:avLst/>
          </a:prstGeom>
        </p:spPr>
      </p:pic>
      <p:sp>
        <p:nvSpPr>
          <p:cNvPr id="5" name="TextBox 4">
            <a:extLst>
              <a:ext uri="{FF2B5EF4-FFF2-40B4-BE49-F238E27FC236}">
                <a16:creationId xmlns:a16="http://schemas.microsoft.com/office/drawing/2014/main" id="{803E1A8D-F3E3-8044-5C24-CC39DA65EA1D}"/>
              </a:ext>
            </a:extLst>
          </p:cNvPr>
          <p:cNvSpPr txBox="1"/>
          <p:nvPr/>
        </p:nvSpPr>
        <p:spPr>
          <a:xfrm>
            <a:off x="161925" y="42673"/>
            <a:ext cx="3724275" cy="338554"/>
          </a:xfrm>
          <a:prstGeom prst="rect">
            <a:avLst/>
          </a:prstGeom>
          <a:solidFill>
            <a:schemeClr val="tx1">
              <a:lumMod val="95000"/>
              <a:lumOff val="5000"/>
            </a:schemeClr>
          </a:solidFill>
        </p:spPr>
        <p:txBody>
          <a:bodyPr wrap="square" rtlCol="0">
            <a:spAutoFit/>
          </a:bodyPr>
          <a:lstStyle/>
          <a:p>
            <a:r>
              <a:rPr lang="en-US" sz="1600" dirty="0">
                <a:solidFill>
                  <a:schemeClr val="bg1"/>
                </a:solidFill>
              </a:rPr>
              <a:t>Crossword Answers (Puzzle on Page 9)</a:t>
            </a:r>
          </a:p>
        </p:txBody>
      </p:sp>
      <p:sp>
        <p:nvSpPr>
          <p:cNvPr id="7" name="TextBox 6">
            <a:extLst>
              <a:ext uri="{FF2B5EF4-FFF2-40B4-BE49-F238E27FC236}">
                <a16:creationId xmlns:a16="http://schemas.microsoft.com/office/drawing/2014/main" id="{B88D3969-42F8-F656-3DDB-E970A80B5CB9}"/>
              </a:ext>
            </a:extLst>
          </p:cNvPr>
          <p:cNvSpPr txBox="1"/>
          <p:nvPr/>
        </p:nvSpPr>
        <p:spPr>
          <a:xfrm>
            <a:off x="2061845" y="4423664"/>
            <a:ext cx="1702435" cy="313932"/>
          </a:xfrm>
          <a:prstGeom prst="rect">
            <a:avLst/>
          </a:prstGeom>
          <a:solidFill>
            <a:schemeClr val="tx1">
              <a:lumMod val="95000"/>
              <a:lumOff val="5000"/>
            </a:schemeClr>
          </a:solidFill>
        </p:spPr>
        <p:txBody>
          <a:bodyPr wrap="square" rtlCol="0">
            <a:spAutoFit/>
          </a:bodyPr>
          <a:lstStyle/>
          <a:p>
            <a:r>
              <a:rPr lang="en-US" sz="1440" dirty="0">
                <a:solidFill>
                  <a:schemeClr val="bg1"/>
                </a:solidFill>
              </a:rPr>
              <a:t>(Puzzle on Page 14)</a:t>
            </a:r>
          </a:p>
        </p:txBody>
      </p:sp>
      <p:sp>
        <p:nvSpPr>
          <p:cNvPr id="8" name="TextBox 7">
            <a:extLst>
              <a:ext uri="{FF2B5EF4-FFF2-40B4-BE49-F238E27FC236}">
                <a16:creationId xmlns:a16="http://schemas.microsoft.com/office/drawing/2014/main" id="{85D4E5E6-E43E-593C-46D2-5C4F3F8B9B5B}"/>
              </a:ext>
            </a:extLst>
          </p:cNvPr>
          <p:cNvSpPr txBox="1"/>
          <p:nvPr/>
        </p:nvSpPr>
        <p:spPr>
          <a:xfrm>
            <a:off x="161925" y="8382000"/>
            <a:ext cx="7524749" cy="1492716"/>
          </a:xfrm>
          <a:prstGeom prst="rect">
            <a:avLst/>
          </a:prstGeom>
          <a:solidFill>
            <a:srgbClr val="D9F2D0">
              <a:alpha val="65882"/>
            </a:srgbClr>
          </a:solidFill>
        </p:spPr>
        <p:txBody>
          <a:bodyPr wrap="square" rtlCol="0">
            <a:spAutoFit/>
          </a:bodyPr>
          <a:lstStyle/>
          <a:p>
            <a:r>
              <a:rPr lang="en-US" sz="1300" b="1" dirty="0">
                <a:latin typeface="Calibri" panose="020F0502020204030204" pitchFamily="34" charset="0"/>
                <a:ea typeface="Calibri" panose="020F0502020204030204" pitchFamily="34" charset="0"/>
                <a:cs typeface="Calibri" panose="020F0502020204030204" pitchFamily="34" charset="0"/>
              </a:rPr>
              <a:t>Tips to be productive in bleak winter months:  </a:t>
            </a:r>
            <a:r>
              <a:rPr lang="en-US" sz="1300" i="1" dirty="0">
                <a:latin typeface="Calibri" panose="020F0502020204030204" pitchFamily="34" charset="0"/>
                <a:ea typeface="Calibri" panose="020F0502020204030204" pitchFamily="34" charset="0"/>
                <a:cs typeface="Calibri" panose="020F0502020204030204" pitchFamily="34" charset="0"/>
              </a:rPr>
              <a:t>Get moving </a:t>
            </a:r>
            <a:r>
              <a:rPr lang="en-US" sz="1300" dirty="0">
                <a:latin typeface="Calibri" panose="020F0502020204030204" pitchFamily="34" charset="0"/>
                <a:ea typeface="Calibri" panose="020F0502020204030204" pitchFamily="34" charset="0"/>
                <a:cs typeface="Calibri" panose="020F0502020204030204" pitchFamily="34" charset="0"/>
              </a:rPr>
              <a:t>– moving your body with regular exercise before, after or during work, especially outdoors, helps reduce stress and improve sleep. </a:t>
            </a:r>
            <a:r>
              <a:rPr lang="en-US" sz="1300" i="1" dirty="0">
                <a:latin typeface="Calibri" panose="020F0502020204030204" pitchFamily="34" charset="0"/>
                <a:ea typeface="Calibri" panose="020F0502020204030204" pitchFamily="34" charset="0"/>
                <a:cs typeface="Calibri" panose="020F0502020204030204" pitchFamily="34" charset="0"/>
              </a:rPr>
              <a:t>Spend time outside </a:t>
            </a:r>
            <a:r>
              <a:rPr lang="en-US" sz="1300" dirty="0">
                <a:latin typeface="Calibri" panose="020F0502020204030204" pitchFamily="34" charset="0"/>
                <a:ea typeface="Calibri" panose="020F0502020204030204" pitchFamily="34" charset="0"/>
                <a:cs typeface="Calibri" panose="020F0502020204030204" pitchFamily="34" charset="0"/>
              </a:rPr>
              <a:t>– If you suffer from Seasonal Affective Disorder (and even if you don’t), get 10 minutes of sunshine everyday if possible. </a:t>
            </a:r>
            <a:r>
              <a:rPr lang="en-US" sz="1300" i="1" dirty="0">
                <a:latin typeface="Calibri" panose="020F0502020204030204" pitchFamily="34" charset="0"/>
                <a:ea typeface="Calibri" panose="020F0502020204030204" pitchFamily="34" charset="0"/>
                <a:cs typeface="Calibri" panose="020F0502020204030204" pitchFamily="34" charset="0"/>
              </a:rPr>
              <a:t>Keep your environment warm </a:t>
            </a:r>
            <a:r>
              <a:rPr lang="en-US" sz="1300" dirty="0">
                <a:latin typeface="Calibri" panose="020F0502020204030204" pitchFamily="34" charset="0"/>
                <a:ea typeface="Calibri" panose="020F0502020204030204" pitchFamily="34" charset="0"/>
                <a:cs typeface="Calibri" panose="020F0502020204030204" pitchFamily="34" charset="0"/>
              </a:rPr>
              <a:t>– It’s important to have a comfortable environment. </a:t>
            </a:r>
            <a:r>
              <a:rPr lang="en-US" sz="1300" i="1" dirty="0">
                <a:latin typeface="Calibri" panose="020F0502020204030204" pitchFamily="34" charset="0"/>
                <a:ea typeface="Calibri" panose="020F0502020204030204" pitchFamily="34" charset="0"/>
                <a:cs typeface="Calibri" panose="020F0502020204030204" pitchFamily="34" charset="0"/>
              </a:rPr>
              <a:t>Eat well </a:t>
            </a:r>
            <a:r>
              <a:rPr lang="en-US" sz="1300" dirty="0">
                <a:latin typeface="Calibri" panose="020F0502020204030204" pitchFamily="34" charset="0"/>
                <a:ea typeface="Calibri" panose="020F0502020204030204" pitchFamily="34" charset="0"/>
                <a:cs typeface="Calibri" panose="020F0502020204030204" pitchFamily="34" charset="0"/>
              </a:rPr>
              <a:t>– Watch what you eat and drink. Warm yourself with a cup of green tea. </a:t>
            </a:r>
            <a:r>
              <a:rPr lang="en-US" sz="1300" i="1" dirty="0">
                <a:latin typeface="Calibri" panose="020F0502020204030204" pitchFamily="34" charset="0"/>
                <a:ea typeface="Calibri" panose="020F0502020204030204" pitchFamily="34" charset="0"/>
                <a:cs typeface="Calibri" panose="020F0502020204030204" pitchFamily="34" charset="0"/>
              </a:rPr>
              <a:t>Set goals </a:t>
            </a:r>
            <a:r>
              <a:rPr lang="en-US" sz="1300" dirty="0">
                <a:latin typeface="Calibri" panose="020F0502020204030204" pitchFamily="34" charset="0"/>
                <a:ea typeface="Calibri" panose="020F0502020204030204" pitchFamily="34" charset="0"/>
                <a:cs typeface="Calibri" panose="020F0502020204030204" pitchFamily="34" charset="0"/>
              </a:rPr>
              <a:t>– Even if you’re feeling a bit sluggish, set new goals and volunteer for something that excites you. </a:t>
            </a:r>
            <a:r>
              <a:rPr lang="en-US" sz="1300" i="1" dirty="0">
                <a:latin typeface="Calibri" panose="020F0502020204030204" pitchFamily="34" charset="0"/>
                <a:ea typeface="Calibri" panose="020F0502020204030204" pitchFamily="34" charset="0"/>
                <a:cs typeface="Calibri" panose="020F0502020204030204" pitchFamily="34" charset="0"/>
              </a:rPr>
              <a:t>Stay healthy </a:t>
            </a:r>
            <a:r>
              <a:rPr lang="en-US" sz="1300" dirty="0">
                <a:latin typeface="Calibri" panose="020F0502020204030204" pitchFamily="34" charset="0"/>
                <a:ea typeface="Calibri" panose="020F0502020204030204" pitchFamily="34" charset="0"/>
                <a:cs typeface="Calibri" panose="020F0502020204030204" pitchFamily="34" charset="0"/>
              </a:rPr>
              <a:t>– While it’s sometimes difficult or impossible NOT to get sick when everyone else is unwell, do what you can to prevent it.</a:t>
            </a:r>
          </a:p>
        </p:txBody>
      </p:sp>
      <p:pic>
        <p:nvPicPr>
          <p:cNvPr id="10" name="Picture 9">
            <a:extLst>
              <a:ext uri="{FF2B5EF4-FFF2-40B4-BE49-F238E27FC236}">
                <a16:creationId xmlns:a16="http://schemas.microsoft.com/office/drawing/2014/main" id="{61571962-186C-B5C0-1A3F-1AAF6D7BA231}"/>
              </a:ext>
            </a:extLst>
          </p:cNvPr>
          <p:cNvPicPr>
            <a:picLocks noChangeAspect="1"/>
          </p:cNvPicPr>
          <p:nvPr/>
        </p:nvPicPr>
        <p:blipFill>
          <a:blip r:embed="rId3">
            <a:extLst>
              <a:ext uri="{28A0092B-C50C-407E-A947-70E740481C1C}">
                <a14:useLocalDpi xmlns:a14="http://schemas.microsoft.com/office/drawing/2010/main" val="0"/>
              </a:ext>
            </a:extLst>
          </a:blip>
          <a:srcRect b="11885"/>
          <a:stretch>
            <a:fillRect/>
          </a:stretch>
        </p:blipFill>
        <p:spPr>
          <a:xfrm>
            <a:off x="3963771" y="3993266"/>
            <a:ext cx="3722903" cy="4247912"/>
          </a:xfrm>
          <a:prstGeom prst="rect">
            <a:avLst/>
          </a:prstGeom>
        </p:spPr>
      </p:pic>
      <p:pic>
        <p:nvPicPr>
          <p:cNvPr id="12" name="Picture 11">
            <a:extLst>
              <a:ext uri="{FF2B5EF4-FFF2-40B4-BE49-F238E27FC236}">
                <a16:creationId xmlns:a16="http://schemas.microsoft.com/office/drawing/2014/main" id="{E5D32A92-F01F-8AAB-8AF9-E00872DFEC4A}"/>
              </a:ext>
            </a:extLst>
          </p:cNvPr>
          <p:cNvPicPr>
            <a:picLocks noChangeAspect="1"/>
          </p:cNvPicPr>
          <p:nvPr/>
        </p:nvPicPr>
        <p:blipFill>
          <a:blip r:embed="rId4">
            <a:extLst>
              <a:ext uri="{28A0092B-C50C-407E-A947-70E740481C1C}">
                <a14:useLocalDpi xmlns:a14="http://schemas.microsoft.com/office/drawing/2010/main" val="0"/>
              </a:ext>
            </a:extLst>
          </a:blip>
          <a:srcRect b="21661"/>
          <a:stretch>
            <a:fillRect/>
          </a:stretch>
        </p:blipFill>
        <p:spPr>
          <a:xfrm>
            <a:off x="3994782" y="77727"/>
            <a:ext cx="3728895" cy="3776642"/>
          </a:xfrm>
          <a:prstGeom prst="rect">
            <a:avLst/>
          </a:prstGeom>
        </p:spPr>
      </p:pic>
    </p:spTree>
    <p:extLst>
      <p:ext uri="{BB962C8B-B14F-4D97-AF65-F5344CB8AC3E}">
        <p14:creationId xmlns:p14="http://schemas.microsoft.com/office/powerpoint/2010/main" val="36793610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9AA3F-A615-FA04-DCDD-7C706CA78CA8}"/>
            </a:ext>
          </a:extLst>
        </p:cNvPr>
        <p:cNvGrpSpPr/>
        <p:nvPr/>
      </p:nvGrpSpPr>
      <p:grpSpPr>
        <a:xfrm>
          <a:off x="0" y="0"/>
          <a:ext cx="0" cy="0"/>
          <a:chOff x="0" y="0"/>
          <a:chExt cx="0" cy="0"/>
        </a:xfrm>
      </p:grpSpPr>
      <p:pic>
        <p:nvPicPr>
          <p:cNvPr id="19" name="Picture 18">
            <a:extLst>
              <a:ext uri="{FF2B5EF4-FFF2-40B4-BE49-F238E27FC236}">
                <a16:creationId xmlns:a16="http://schemas.microsoft.com/office/drawing/2014/main" id="{09A3FB9B-F6BC-E8B7-D44D-FB454545861B}"/>
              </a:ext>
            </a:extLst>
          </p:cNvPr>
          <p:cNvPicPr>
            <a:picLocks noChangeAspect="1"/>
          </p:cNvPicPr>
          <p:nvPr/>
        </p:nvPicPr>
        <p:blipFill>
          <a:blip r:embed="rId2">
            <a:extLst>
              <a:ext uri="{28A0092B-C50C-407E-A947-70E740481C1C}">
                <a14:useLocalDpi xmlns:a14="http://schemas.microsoft.com/office/drawing/2010/main" val="0"/>
              </a:ext>
            </a:extLst>
          </a:blip>
          <a:srcRect t="18969" b="17072"/>
          <a:stretch>
            <a:fillRect/>
          </a:stretch>
        </p:blipFill>
        <p:spPr>
          <a:xfrm>
            <a:off x="-3174" y="0"/>
            <a:ext cx="7787629" cy="7471329"/>
          </a:xfrm>
          <a:prstGeom prst="rect">
            <a:avLst/>
          </a:prstGeom>
        </p:spPr>
      </p:pic>
      <p:cxnSp>
        <p:nvCxnSpPr>
          <p:cNvPr id="2" name="Straight Connector 1">
            <a:extLst>
              <a:ext uri="{FF2B5EF4-FFF2-40B4-BE49-F238E27FC236}">
                <a16:creationId xmlns:a16="http://schemas.microsoft.com/office/drawing/2014/main" id="{34451882-9A74-E81A-18FC-6E521231D334}"/>
              </a:ext>
            </a:extLst>
          </p:cNvPr>
          <p:cNvCxnSpPr/>
          <p:nvPr/>
        </p:nvCxnSpPr>
        <p:spPr>
          <a:xfrm>
            <a:off x="161925" y="9953239"/>
            <a:ext cx="7524749" cy="0"/>
          </a:xfrm>
          <a:prstGeom prst="line">
            <a:avLst/>
          </a:prstGeom>
          <a:ln>
            <a:solidFill>
              <a:srgbClr val="7030A0"/>
            </a:solidFill>
          </a:ln>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D01CBE7A-D30F-5285-7D37-D92251775E2E}"/>
              </a:ext>
            </a:extLst>
          </p:cNvPr>
          <p:cNvSpPr txBox="1"/>
          <p:nvPr/>
        </p:nvSpPr>
        <p:spPr>
          <a:xfrm>
            <a:off x="3836320" y="2198946"/>
            <a:ext cx="3908773" cy="3077766"/>
          </a:xfrm>
          <a:prstGeom prst="rect">
            <a:avLst/>
          </a:prstGeom>
          <a:noFill/>
        </p:spPr>
        <p:txBody>
          <a:bodyPr wrap="square" rtlCol="0">
            <a:spAutoFit/>
          </a:bodyPr>
          <a:lstStyle/>
          <a:p>
            <a:pPr algn="r"/>
            <a:r>
              <a:rPr lang="en-US" sz="2600" b="1" dirty="0">
                <a:solidFill>
                  <a:srgbClr val="3C6B53"/>
                </a:solidFill>
                <a:latin typeface="Calibri" panose="020F0502020204030204" pitchFamily="34" charset="0"/>
                <a:ea typeface="Calibri" panose="020F0502020204030204" pitchFamily="34" charset="0"/>
                <a:cs typeface="Calibri" panose="020F0502020204030204" pitchFamily="34" charset="0"/>
              </a:rPr>
              <a:t>Birthdays</a:t>
            </a:r>
            <a:r>
              <a:rPr lang="en-US" sz="1400" b="1" dirty="0">
                <a:solidFill>
                  <a:srgbClr val="3C6B53"/>
                </a:solidFill>
                <a:latin typeface="Calibri" panose="020F0502020204030204" pitchFamily="34" charset="0"/>
                <a:ea typeface="Calibri" panose="020F0502020204030204" pitchFamily="34" charset="0"/>
                <a:cs typeface="Calibri" panose="020F0502020204030204" pitchFamily="34" charset="0"/>
              </a:rPr>
              <a:t> </a:t>
            </a:r>
          </a:p>
          <a:p>
            <a:pPr algn="r"/>
            <a:r>
              <a:rPr lang="en-US" sz="1400" dirty="0">
                <a:latin typeface="Calibri" panose="020F0502020204030204" pitchFamily="34" charset="0"/>
                <a:ea typeface="Calibri" panose="020F0502020204030204" pitchFamily="34" charset="0"/>
                <a:cs typeface="Calibri" panose="020F0502020204030204" pitchFamily="34" charset="0"/>
              </a:rPr>
              <a:t>Helen W, Nov. 11</a:t>
            </a:r>
          </a:p>
          <a:p>
            <a:pPr algn="r"/>
            <a:r>
              <a:rPr lang="en-US" sz="1400" dirty="0">
                <a:latin typeface="Calibri" panose="020F0502020204030204" pitchFamily="34" charset="0"/>
                <a:ea typeface="Calibri" panose="020F0502020204030204" pitchFamily="34" charset="0"/>
                <a:cs typeface="Calibri" panose="020F0502020204030204" pitchFamily="34" charset="0"/>
              </a:rPr>
              <a:t>Jennifer G, Nov. 15</a:t>
            </a:r>
          </a:p>
          <a:p>
            <a:pPr algn="r"/>
            <a:r>
              <a:rPr lang="en-US" sz="1400" dirty="0">
                <a:latin typeface="Calibri" panose="020F0502020204030204" pitchFamily="34" charset="0"/>
                <a:ea typeface="Calibri" panose="020F0502020204030204" pitchFamily="34" charset="0"/>
                <a:cs typeface="Calibri" panose="020F0502020204030204" pitchFamily="34" charset="0"/>
              </a:rPr>
              <a:t>Heather C, Nov. 19</a:t>
            </a:r>
          </a:p>
          <a:p>
            <a:pPr algn="r"/>
            <a:r>
              <a:rPr lang="en-US" sz="1400" dirty="0">
                <a:latin typeface="Calibri" panose="020F0502020204030204" pitchFamily="34" charset="0"/>
                <a:ea typeface="Calibri" panose="020F0502020204030204" pitchFamily="34" charset="0"/>
                <a:cs typeface="Calibri" panose="020F0502020204030204" pitchFamily="34" charset="0"/>
              </a:rPr>
              <a:t>Eileen G, Nov. 21</a:t>
            </a:r>
          </a:p>
          <a:p>
            <a:pPr algn="r"/>
            <a:r>
              <a:rPr lang="en-US" sz="1400" dirty="0">
                <a:latin typeface="Calibri" panose="020F0502020204030204" pitchFamily="34" charset="0"/>
                <a:ea typeface="Calibri" panose="020F0502020204030204" pitchFamily="34" charset="0"/>
                <a:cs typeface="Calibri" panose="020F0502020204030204" pitchFamily="34" charset="0"/>
              </a:rPr>
              <a:t>Ernest W, Nov. 21</a:t>
            </a:r>
          </a:p>
          <a:p>
            <a:pPr algn="r"/>
            <a:r>
              <a:rPr lang="en-US" sz="1400" dirty="0">
                <a:latin typeface="Calibri" panose="020F0502020204030204" pitchFamily="34" charset="0"/>
                <a:ea typeface="Calibri" panose="020F0502020204030204" pitchFamily="34" charset="0"/>
                <a:cs typeface="Calibri" panose="020F0502020204030204" pitchFamily="34" charset="0"/>
              </a:rPr>
              <a:t>Anneliese S, Nov. 23</a:t>
            </a:r>
          </a:p>
          <a:p>
            <a:pPr algn="r"/>
            <a:r>
              <a:rPr lang="en-US" sz="1400" dirty="0">
                <a:latin typeface="Calibri" panose="020F0502020204030204" pitchFamily="34" charset="0"/>
                <a:ea typeface="Calibri" panose="020F0502020204030204" pitchFamily="34" charset="0"/>
                <a:cs typeface="Calibri" panose="020F0502020204030204" pitchFamily="34" charset="0"/>
              </a:rPr>
              <a:t>Yvonne L, Nov. 25</a:t>
            </a:r>
          </a:p>
          <a:p>
            <a:pPr algn="r"/>
            <a:r>
              <a:rPr lang="en-US" sz="1400" dirty="0">
                <a:latin typeface="Calibri" panose="020F0502020204030204" pitchFamily="34" charset="0"/>
                <a:ea typeface="Calibri" panose="020F0502020204030204" pitchFamily="34" charset="0"/>
                <a:cs typeface="Calibri" panose="020F0502020204030204" pitchFamily="34" charset="0"/>
              </a:rPr>
              <a:t>Susan B, Nov. 26</a:t>
            </a:r>
          </a:p>
          <a:p>
            <a:pPr algn="r"/>
            <a:r>
              <a:rPr lang="en-US" sz="1400" dirty="0">
                <a:latin typeface="Calibri" panose="020F0502020204030204" pitchFamily="34" charset="0"/>
                <a:ea typeface="Calibri" panose="020F0502020204030204" pitchFamily="34" charset="0"/>
                <a:cs typeface="Calibri" panose="020F0502020204030204" pitchFamily="34" charset="0"/>
              </a:rPr>
              <a:t>Mary C, Nov. 27</a:t>
            </a:r>
          </a:p>
          <a:p>
            <a:pPr algn="r"/>
            <a:r>
              <a:rPr lang="en-US" sz="1400" dirty="0">
                <a:latin typeface="Calibri" panose="020F0502020204030204" pitchFamily="34" charset="0"/>
                <a:ea typeface="Calibri" panose="020F0502020204030204" pitchFamily="34" charset="0"/>
                <a:cs typeface="Calibri" panose="020F0502020204030204" pitchFamily="34" charset="0"/>
              </a:rPr>
              <a:t>Elaine D, Nov. 29</a:t>
            </a:r>
          </a:p>
          <a:p>
            <a:pPr algn="r"/>
            <a:r>
              <a:rPr lang="en-US" sz="1400" dirty="0">
                <a:latin typeface="Calibri" panose="020F0502020204030204" pitchFamily="34" charset="0"/>
                <a:ea typeface="Calibri" panose="020F0502020204030204" pitchFamily="34" charset="0"/>
                <a:cs typeface="Calibri" panose="020F0502020204030204" pitchFamily="34" charset="0"/>
              </a:rPr>
              <a:t>Bruce F, Nov. 30</a:t>
            </a:r>
          </a:p>
          <a:p>
            <a:pPr algn="r"/>
            <a:r>
              <a:rPr lang="en-US" sz="1400" dirty="0">
                <a:latin typeface="Calibri" panose="020F0502020204030204" pitchFamily="34" charset="0"/>
                <a:ea typeface="Calibri" panose="020F0502020204030204" pitchFamily="34" charset="0"/>
                <a:cs typeface="Calibri" panose="020F0502020204030204" pitchFamily="34" charset="0"/>
              </a:rPr>
              <a:t>Chris J, Nov. 30</a:t>
            </a:r>
          </a:p>
        </p:txBody>
      </p:sp>
      <p:pic>
        <p:nvPicPr>
          <p:cNvPr id="5" name="Picture 4">
            <a:extLst>
              <a:ext uri="{FF2B5EF4-FFF2-40B4-BE49-F238E27FC236}">
                <a16:creationId xmlns:a16="http://schemas.microsoft.com/office/drawing/2014/main" id="{383D087E-7E94-1322-0B4D-214A6D3845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54" y="7471330"/>
            <a:ext cx="7802302" cy="2600767"/>
          </a:xfrm>
          <a:prstGeom prst="rect">
            <a:avLst/>
          </a:prstGeom>
        </p:spPr>
      </p:pic>
      <p:sp>
        <p:nvSpPr>
          <p:cNvPr id="13" name="TextBox 12">
            <a:extLst>
              <a:ext uri="{FF2B5EF4-FFF2-40B4-BE49-F238E27FC236}">
                <a16:creationId xmlns:a16="http://schemas.microsoft.com/office/drawing/2014/main" id="{29AD5F15-4A74-92B0-150B-BBD69EA9F74D}"/>
              </a:ext>
            </a:extLst>
          </p:cNvPr>
          <p:cNvSpPr txBox="1"/>
          <p:nvPr/>
        </p:nvSpPr>
        <p:spPr>
          <a:xfrm>
            <a:off x="3871246" y="190821"/>
            <a:ext cx="3908773" cy="1785104"/>
          </a:xfrm>
          <a:prstGeom prst="rect">
            <a:avLst/>
          </a:prstGeom>
          <a:noFill/>
        </p:spPr>
        <p:txBody>
          <a:bodyPr wrap="square" rtlCol="0">
            <a:spAutoFit/>
          </a:bodyPr>
          <a:lstStyle/>
          <a:p>
            <a:pPr algn="r"/>
            <a:r>
              <a:rPr lang="en-US" sz="2600" b="1" dirty="0">
                <a:solidFill>
                  <a:srgbClr val="3C6B53"/>
                </a:solidFill>
                <a:latin typeface="Calibri" panose="020F0502020204030204" pitchFamily="34" charset="0"/>
                <a:ea typeface="Calibri" panose="020F0502020204030204" pitchFamily="34" charset="0"/>
                <a:cs typeface="Calibri" panose="020F0502020204030204" pitchFamily="34" charset="0"/>
              </a:rPr>
              <a:t>Welcome</a:t>
            </a:r>
          </a:p>
          <a:p>
            <a:pPr algn="r"/>
            <a:r>
              <a:rPr lang="en-US" sz="1400" dirty="0">
                <a:latin typeface="Calibri" panose="020F0502020204030204" pitchFamily="34" charset="0"/>
                <a:ea typeface="Calibri" panose="020F0502020204030204" pitchFamily="34" charset="0"/>
                <a:cs typeface="Calibri" panose="020F0502020204030204" pitchFamily="34" charset="0"/>
              </a:rPr>
              <a:t>Aimee Campbell</a:t>
            </a:r>
          </a:p>
          <a:p>
            <a:pPr algn="r"/>
            <a:r>
              <a:rPr lang="en-US" sz="1400" dirty="0">
                <a:latin typeface="Calibri" panose="020F0502020204030204" pitchFamily="34" charset="0"/>
                <a:ea typeface="Calibri" panose="020F0502020204030204" pitchFamily="34" charset="0"/>
                <a:cs typeface="Calibri" panose="020F0502020204030204" pitchFamily="34" charset="0"/>
              </a:rPr>
              <a:t>Mary Smith</a:t>
            </a:r>
          </a:p>
          <a:p>
            <a:pPr algn="r"/>
            <a:r>
              <a:rPr lang="en-US" sz="1400" dirty="0">
                <a:latin typeface="Calibri" panose="020F0502020204030204" pitchFamily="34" charset="0"/>
                <a:ea typeface="Calibri" panose="020F0502020204030204" pitchFamily="34" charset="0"/>
                <a:cs typeface="Calibri" panose="020F0502020204030204" pitchFamily="34" charset="0"/>
              </a:rPr>
              <a:t>Elaine </a:t>
            </a:r>
            <a:r>
              <a:rPr lang="en-US" sz="1400" dirty="0" err="1">
                <a:latin typeface="Calibri" panose="020F0502020204030204" pitchFamily="34" charset="0"/>
                <a:ea typeface="Calibri" panose="020F0502020204030204" pitchFamily="34" charset="0"/>
                <a:cs typeface="Calibri" panose="020F0502020204030204" pitchFamily="34" charset="0"/>
              </a:rPr>
              <a:t>Mainse</a:t>
            </a:r>
            <a:endParaRPr lang="en-US" sz="1400" dirty="0">
              <a:latin typeface="Calibri" panose="020F0502020204030204" pitchFamily="34" charset="0"/>
              <a:ea typeface="Calibri" panose="020F0502020204030204" pitchFamily="34" charset="0"/>
              <a:cs typeface="Calibri" panose="020F0502020204030204" pitchFamily="34" charset="0"/>
            </a:endParaRPr>
          </a:p>
          <a:p>
            <a:pPr algn="r"/>
            <a:r>
              <a:rPr lang="en-US" sz="1400" dirty="0">
                <a:latin typeface="Calibri" panose="020F0502020204030204" pitchFamily="34" charset="0"/>
                <a:ea typeface="Calibri" panose="020F0502020204030204" pitchFamily="34" charset="0"/>
                <a:cs typeface="Calibri" panose="020F0502020204030204" pitchFamily="34" charset="0"/>
              </a:rPr>
              <a:t>Wally Vandepol</a:t>
            </a:r>
          </a:p>
          <a:p>
            <a:pPr algn="r"/>
            <a:r>
              <a:rPr lang="en-US" sz="1400" dirty="0">
                <a:latin typeface="Calibri" panose="020F0502020204030204" pitchFamily="34" charset="0"/>
                <a:ea typeface="Calibri" panose="020F0502020204030204" pitchFamily="34" charset="0"/>
                <a:cs typeface="Calibri" panose="020F0502020204030204" pitchFamily="34" charset="0"/>
              </a:rPr>
              <a:t>Yvonne Landon</a:t>
            </a:r>
          </a:p>
          <a:p>
            <a:pPr algn="r"/>
            <a:r>
              <a:rPr lang="en-US" sz="1400" dirty="0">
                <a:latin typeface="Calibri" panose="020F0502020204030204" pitchFamily="34" charset="0"/>
                <a:ea typeface="Calibri" panose="020F0502020204030204" pitchFamily="34" charset="0"/>
                <a:cs typeface="Calibri" panose="020F0502020204030204" pitchFamily="34" charset="0"/>
              </a:rPr>
              <a:t>Lynn Pritchard (Lodge</a:t>
            </a:r>
            <a:r>
              <a:rPr lang="en-US" sz="1300" dirty="0">
                <a:latin typeface="Calibri" panose="020F0502020204030204" pitchFamily="34" charset="0"/>
                <a:ea typeface="Calibri" panose="020F0502020204030204" pitchFamily="34" charset="0"/>
                <a:cs typeface="Calibri" panose="020F0502020204030204" pitchFamily="34" charset="0"/>
              </a:rPr>
              <a:t>)</a:t>
            </a:r>
          </a:p>
        </p:txBody>
      </p:sp>
      <p:sp>
        <p:nvSpPr>
          <p:cNvPr id="27" name="TextBox 26">
            <a:extLst>
              <a:ext uri="{FF2B5EF4-FFF2-40B4-BE49-F238E27FC236}">
                <a16:creationId xmlns:a16="http://schemas.microsoft.com/office/drawing/2014/main" id="{FBB55885-5982-D49D-88FD-D499D8431C00}"/>
              </a:ext>
            </a:extLst>
          </p:cNvPr>
          <p:cNvSpPr txBox="1"/>
          <p:nvPr/>
        </p:nvSpPr>
        <p:spPr>
          <a:xfrm>
            <a:off x="3777901" y="5387412"/>
            <a:ext cx="3908773" cy="923330"/>
          </a:xfrm>
          <a:prstGeom prst="rect">
            <a:avLst/>
          </a:prstGeom>
          <a:noFill/>
        </p:spPr>
        <p:txBody>
          <a:bodyPr wrap="square" rtlCol="0">
            <a:spAutoFit/>
          </a:bodyPr>
          <a:lstStyle/>
          <a:p>
            <a:pPr algn="r"/>
            <a:r>
              <a:rPr lang="en-US" sz="2600" b="1" dirty="0">
                <a:solidFill>
                  <a:srgbClr val="3C6B53"/>
                </a:solidFill>
                <a:latin typeface="Calibri" panose="020F0502020204030204" pitchFamily="34" charset="0"/>
                <a:ea typeface="Calibri" panose="020F0502020204030204" pitchFamily="34" charset="0"/>
                <a:cs typeface="Calibri" panose="020F0502020204030204" pitchFamily="34" charset="0"/>
              </a:rPr>
              <a:t>In Memory</a:t>
            </a:r>
            <a:endParaRPr lang="en-US" sz="2600" dirty="0">
              <a:latin typeface="Calibri" panose="020F0502020204030204" pitchFamily="34" charset="0"/>
              <a:ea typeface="Calibri" panose="020F0502020204030204" pitchFamily="34" charset="0"/>
              <a:cs typeface="Calibri" panose="020F0502020204030204" pitchFamily="34" charset="0"/>
            </a:endParaRPr>
          </a:p>
          <a:p>
            <a:pPr algn="r"/>
            <a:r>
              <a:rPr lang="en-US" sz="1400" dirty="0">
                <a:latin typeface="Calibri" panose="020F0502020204030204" pitchFamily="34" charset="0"/>
                <a:ea typeface="Calibri" panose="020F0502020204030204" pitchFamily="34" charset="0"/>
                <a:cs typeface="Calibri" panose="020F0502020204030204" pitchFamily="34" charset="0"/>
              </a:rPr>
              <a:t>Marguerite Graham</a:t>
            </a:r>
          </a:p>
          <a:p>
            <a:pPr algn="r"/>
            <a:r>
              <a:rPr lang="en-US" sz="1400" dirty="0">
                <a:latin typeface="Calibri" panose="020F0502020204030204" pitchFamily="34" charset="0"/>
                <a:ea typeface="Calibri" panose="020F0502020204030204" pitchFamily="34" charset="0"/>
                <a:cs typeface="Calibri" panose="020F0502020204030204" pitchFamily="34" charset="0"/>
              </a:rPr>
              <a:t>Elmer Steacy</a:t>
            </a:r>
          </a:p>
        </p:txBody>
      </p:sp>
      <p:cxnSp>
        <p:nvCxnSpPr>
          <p:cNvPr id="4" name="Straight Connector 3">
            <a:extLst>
              <a:ext uri="{FF2B5EF4-FFF2-40B4-BE49-F238E27FC236}">
                <a16:creationId xmlns:a16="http://schemas.microsoft.com/office/drawing/2014/main" id="{37ED767F-8109-DC05-B537-2EC3F2682EEF}"/>
              </a:ext>
            </a:extLst>
          </p:cNvPr>
          <p:cNvCxnSpPr/>
          <p:nvPr/>
        </p:nvCxnSpPr>
        <p:spPr>
          <a:xfrm>
            <a:off x="-14954" y="7471329"/>
            <a:ext cx="7809569" cy="0"/>
          </a:xfrm>
          <a:prstGeom prst="line">
            <a:avLst/>
          </a:prstGeom>
          <a:ln>
            <a:solidFill>
              <a:srgbClr val="CAD6B6"/>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100857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99DC2-2BF5-7C68-F2FB-AE4B17F75502}"/>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7C8AEF48-4CD1-11F2-3341-8EF62ACD3C46}"/>
              </a:ext>
            </a:extLst>
          </p:cNvPr>
          <p:cNvCxnSpPr/>
          <p:nvPr/>
        </p:nvCxnSpPr>
        <p:spPr>
          <a:xfrm>
            <a:off x="161925" y="9953239"/>
            <a:ext cx="7524749"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7A0CDA89-6FE9-22C3-7062-C94F4F548303}"/>
              </a:ext>
            </a:extLst>
          </p:cNvPr>
          <p:cNvPicPr>
            <a:picLocks noChangeAspect="1"/>
          </p:cNvPicPr>
          <p:nvPr/>
        </p:nvPicPr>
        <p:blipFill>
          <a:blip r:embed="rId2">
            <a:extLst>
              <a:ext uri="{28A0092B-C50C-407E-A947-70E740481C1C}">
                <a14:useLocalDpi xmlns:a14="http://schemas.microsoft.com/office/drawing/2010/main" val="0"/>
              </a:ext>
            </a:extLst>
          </a:blip>
          <a:srcRect l="3921" t="5002" r="3188" b="4494"/>
          <a:stretch>
            <a:fillRect/>
          </a:stretch>
        </p:blipFill>
        <p:spPr>
          <a:xfrm rot="16200000">
            <a:off x="-1112902" y="1229927"/>
            <a:ext cx="9953235" cy="7493377"/>
          </a:xfrm>
          <a:prstGeom prst="rect">
            <a:avLst/>
          </a:prstGeom>
        </p:spPr>
      </p:pic>
    </p:spTree>
    <p:extLst>
      <p:ext uri="{BB962C8B-B14F-4D97-AF65-F5344CB8AC3E}">
        <p14:creationId xmlns:p14="http://schemas.microsoft.com/office/powerpoint/2010/main" val="3598045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0D861-7E9A-9D09-CE5C-F66E7A375C12}"/>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5F8A5089-885F-523C-67CC-6BAA16BEC4BF}"/>
              </a:ext>
            </a:extLst>
          </p:cNvPr>
          <p:cNvCxnSpPr/>
          <p:nvPr/>
        </p:nvCxnSpPr>
        <p:spPr>
          <a:xfrm>
            <a:off x="161925" y="9953239"/>
            <a:ext cx="7524749" cy="0"/>
          </a:xfrm>
          <a:prstGeom prst="line">
            <a:avLst/>
          </a:prstGeom>
          <a:ln>
            <a:solidFill>
              <a:schemeClr val="tx2">
                <a:lumMod val="90000"/>
                <a:lumOff val="10000"/>
              </a:schemeClr>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FD6720FC-8D47-C766-495C-2C8CA5DDBE07}"/>
              </a:ext>
            </a:extLst>
          </p:cNvPr>
          <p:cNvPicPr>
            <a:picLocks noChangeAspect="1"/>
          </p:cNvPicPr>
          <p:nvPr/>
        </p:nvPicPr>
        <p:blipFill>
          <a:blip r:embed="rId2">
            <a:extLst>
              <a:ext uri="{28A0092B-C50C-407E-A947-70E740481C1C}">
                <a14:useLocalDpi xmlns:a14="http://schemas.microsoft.com/office/drawing/2010/main" val="0"/>
              </a:ext>
            </a:extLst>
          </a:blip>
          <a:srcRect l="3987" t="4241" r="3463" b="3901"/>
          <a:stretch>
            <a:fillRect/>
          </a:stretch>
        </p:blipFill>
        <p:spPr>
          <a:xfrm rot="16200000">
            <a:off x="-1087656" y="1142462"/>
            <a:ext cx="9804398" cy="7519474"/>
          </a:xfrm>
          <a:prstGeom prst="rect">
            <a:avLst/>
          </a:prstGeom>
        </p:spPr>
      </p:pic>
    </p:spTree>
    <p:extLst>
      <p:ext uri="{BB962C8B-B14F-4D97-AF65-F5344CB8AC3E}">
        <p14:creationId xmlns:p14="http://schemas.microsoft.com/office/powerpoint/2010/main" val="319267252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1899</TotalTime>
  <Words>2763</Words>
  <Application>Microsoft Office PowerPoint</Application>
  <PresentationFormat>Custom</PresentationFormat>
  <Paragraphs>185</Paragraphs>
  <Slides>18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Aptos</vt:lpstr>
      <vt:lpstr>Aptos Display</vt:lpstr>
      <vt:lpstr>Arial</vt:lpstr>
      <vt:lpstr>Calibri</vt:lpstr>
      <vt:lpstr>Impact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Catherine</dc:creator>
  <cp:lastModifiedBy>Catherine Reynolds</cp:lastModifiedBy>
  <cp:revision>64</cp:revision>
  <cp:lastPrinted>2026-10-22T19:03:52Z</cp:lastPrinted>
  <dcterms:created xsi:type="dcterms:W3CDTF">2026-10-16T17:02:12Z</dcterms:created>
  <dcterms:modified xsi:type="dcterms:W3CDTF">2026-10-23T20:03:21Z</dcterms:modified>
</cp:coreProperties>
</file>