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8288000" cy="10287000"/>
  <p:notesSz cx="6858000" cy="9144000"/>
  <p:embeddedFontLst>
    <p:embeddedFont>
      <p:font typeface="Anton" pitchFamily="2" charset="0"/>
      <p:regular r:id="rId20"/>
    </p:embeddedFont>
    <p:embeddedFont>
      <p:font typeface="Arial MT Pro" panose="020B0604020202020204" charset="0"/>
      <p:regular r:id="rId21"/>
    </p:embeddedFont>
    <p:embeddedFont>
      <p:font typeface="Arial MT Pro Bold" panose="020B0604020202020204" charset="0"/>
      <p:regular r:id="rId22"/>
    </p:embeddedFont>
    <p:embeddedFont>
      <p:font typeface="Arial MT Pro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E39DB-043F-4005-A085-AD5155619858}" v="105" dt="2026-05-16T14:29:58.123"/>
    <p1510:client id="{715A7B22-0D04-4091-B306-99669C2D1B98}" v="5" dt="2026-05-16T14:21:39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20" y="-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ólmfríður Rún Guðmundsdóttir" userId="a07bde7f-f01b-4209-bc9d-d4f243894803" providerId="ADAL" clId="{FE31E1B3-94DB-497E-8D38-71603F29FE9E}"/>
    <pc:docChg chg="modSld">
      <pc:chgData name="Hólmfríður Rún Guðmundsdóttir" userId="a07bde7f-f01b-4209-bc9d-d4f243894803" providerId="ADAL" clId="{FE31E1B3-94DB-497E-8D38-71603F29FE9E}" dt="2026-05-16T14:21:39.814" v="7" actId="1076"/>
      <pc:docMkLst>
        <pc:docMk/>
      </pc:docMkLst>
      <pc:sldChg chg="addSp modSp mod">
        <pc:chgData name="Hólmfríður Rún Guðmundsdóttir" userId="a07bde7f-f01b-4209-bc9d-d4f243894803" providerId="ADAL" clId="{FE31E1B3-94DB-497E-8D38-71603F29FE9E}" dt="2026-05-16T14:21:39.814" v="7" actId="1076"/>
        <pc:sldMkLst>
          <pc:docMk/>
          <pc:sldMk cId="0" sldId="256"/>
        </pc:sldMkLst>
        <pc:spChg chg="add">
          <ac:chgData name="Hólmfríður Rún Guðmundsdóttir" userId="a07bde7f-f01b-4209-bc9d-d4f243894803" providerId="ADAL" clId="{FE31E1B3-94DB-497E-8D38-71603F29FE9E}" dt="2026-05-16T14:20:55.192" v="2" actId="22"/>
          <ac:spMkLst>
            <pc:docMk/>
            <pc:sldMk cId="0" sldId="256"/>
            <ac:spMk id="12" creationId="{87E6D802-9AD6-374F-CBB4-00597052E4A4}"/>
          </ac:spMkLst>
        </pc:spChg>
        <pc:picChg chg="add mod">
          <ac:chgData name="Hólmfríður Rún Guðmundsdóttir" userId="a07bde7f-f01b-4209-bc9d-d4f243894803" providerId="ADAL" clId="{FE31E1B3-94DB-497E-8D38-71603F29FE9E}" dt="2026-05-16T14:21:39.814" v="7" actId="1076"/>
          <ac:picMkLst>
            <pc:docMk/>
            <pc:sldMk cId="0" sldId="256"/>
            <ac:picMk id="14" creationId="{4020AC89-EBAB-21F6-452A-3C88CA5886F8}"/>
          </ac:picMkLst>
        </pc:picChg>
      </pc:sldChg>
      <pc:sldChg chg="addSp modSp mod">
        <pc:chgData name="Hólmfríður Rún Guðmundsdóttir" userId="a07bde7f-f01b-4209-bc9d-d4f243894803" providerId="ADAL" clId="{FE31E1B3-94DB-497E-8D38-71603F29FE9E}" dt="2026-05-13T09:24:14.818" v="1" actId="1076"/>
        <pc:sldMkLst>
          <pc:docMk/>
          <pc:sldMk cId="0" sldId="257"/>
        </pc:sldMkLst>
        <pc:spChg chg="mod">
          <ac:chgData name="Hólmfríður Rún Guðmundsdóttir" userId="a07bde7f-f01b-4209-bc9d-d4f243894803" providerId="ADAL" clId="{FE31E1B3-94DB-497E-8D38-71603F29FE9E}" dt="2026-05-13T09:24:10.408" v="0"/>
          <ac:spMkLst>
            <pc:docMk/>
            <pc:sldMk cId="0" sldId="257"/>
            <ac:spMk id="15" creationId="{55A800D5-B890-1C4B-6898-E1BDE29E4225}"/>
          </ac:spMkLst>
        </pc:spChg>
        <pc:spChg chg="mod">
          <ac:chgData name="Hólmfríður Rún Guðmundsdóttir" userId="a07bde7f-f01b-4209-bc9d-d4f243894803" providerId="ADAL" clId="{FE31E1B3-94DB-497E-8D38-71603F29FE9E}" dt="2026-05-13T09:24:10.408" v="0"/>
          <ac:spMkLst>
            <pc:docMk/>
            <pc:sldMk cId="0" sldId="257"/>
            <ac:spMk id="16" creationId="{C3CC3205-200B-4F91-EC94-A138D591C57C}"/>
          </ac:spMkLst>
        </pc:spChg>
        <pc:spChg chg="mod">
          <ac:chgData name="Hólmfríður Rún Guðmundsdóttir" userId="a07bde7f-f01b-4209-bc9d-d4f243894803" providerId="ADAL" clId="{FE31E1B3-94DB-497E-8D38-71603F29FE9E}" dt="2026-05-13T09:24:10.408" v="0"/>
          <ac:spMkLst>
            <pc:docMk/>
            <pc:sldMk cId="0" sldId="257"/>
            <ac:spMk id="17" creationId="{1485B8C6-9295-99D7-1DF3-2937CC8601C7}"/>
          </ac:spMkLst>
        </pc:spChg>
        <pc:grpChg chg="add mod">
          <ac:chgData name="Hólmfríður Rún Guðmundsdóttir" userId="a07bde7f-f01b-4209-bc9d-d4f243894803" providerId="ADAL" clId="{FE31E1B3-94DB-497E-8D38-71603F29FE9E}" dt="2026-05-13T09:24:14.818" v="1" actId="1076"/>
          <ac:grpSpMkLst>
            <pc:docMk/>
            <pc:sldMk cId="0" sldId="257"/>
            <ac:grpSpMk id="14" creationId="{DE1EB7BE-E784-A01D-64CD-8557E9810861}"/>
          </ac:grpSpMkLst>
        </pc:grpChg>
      </pc:sldChg>
    </pc:docChg>
  </pc:docChgLst>
  <pc:docChgLst>
    <pc:chgData name="Selma Ruth Iqbal" userId="e77f623f-3c5b-4cef-88b8-6683c2cfd5da" providerId="ADAL" clId="{0CD0E835-CA3B-455A-B478-3FC7C148C9DD}"/>
    <pc:docChg chg="custSel delSld modSld">
      <pc:chgData name="Selma Ruth Iqbal" userId="e77f623f-3c5b-4cef-88b8-6683c2cfd5da" providerId="ADAL" clId="{0CD0E835-CA3B-455A-B478-3FC7C148C9DD}" dt="2026-05-16T14:29:58.123" v="103" actId="20577"/>
      <pc:docMkLst>
        <pc:docMk/>
      </pc:docMkLst>
      <pc:sldChg chg="modSp mod">
        <pc:chgData name="Selma Ruth Iqbal" userId="e77f623f-3c5b-4cef-88b8-6683c2cfd5da" providerId="ADAL" clId="{0CD0E835-CA3B-455A-B478-3FC7C148C9DD}" dt="2026-05-16T14:29:58.123" v="103" actId="20577"/>
        <pc:sldMkLst>
          <pc:docMk/>
          <pc:sldMk cId="0" sldId="270"/>
        </pc:sldMkLst>
        <pc:spChg chg="mod">
          <ac:chgData name="Selma Ruth Iqbal" userId="e77f623f-3c5b-4cef-88b8-6683c2cfd5da" providerId="ADAL" clId="{0CD0E835-CA3B-455A-B478-3FC7C148C9DD}" dt="2026-05-16T14:29:58.123" v="103" actId="20577"/>
          <ac:spMkLst>
            <pc:docMk/>
            <pc:sldMk cId="0" sldId="270"/>
            <ac:spMk id="2" creationId="{00000000-0000-0000-0000-000000000000}"/>
          </ac:spMkLst>
        </pc:spChg>
      </pc:sldChg>
      <pc:sldChg chg="del">
        <pc:chgData name="Selma Ruth Iqbal" userId="e77f623f-3c5b-4cef-88b8-6683c2cfd5da" providerId="ADAL" clId="{0CD0E835-CA3B-455A-B478-3FC7C148C9DD}" dt="2026-05-16T14:26:42.957" v="0" actId="47"/>
        <pc:sldMkLst>
          <pc:docMk/>
          <pc:sldMk cId="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8852" y="4616137"/>
            <a:ext cx="14019730" cy="99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64"/>
              </a:lnSpc>
            </a:pPr>
            <a:r>
              <a:rPr lang="en-US" sz="6203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Staðalímyndir um fjarlæg lönd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4" name="Freeform 4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8" name="Freeform 8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E6D802-9AD6-374F-CBB4-00597052E4A4}"/>
              </a:ext>
            </a:extLst>
          </p:cNvPr>
          <p:cNvSpPr txBox="1"/>
          <p:nvPr/>
        </p:nvSpPr>
        <p:spPr>
          <a:xfrm>
            <a:off x="749300" y="4726000"/>
            <a:ext cx="1511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20AC89-EBAB-21F6-452A-3C88CA588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39" y="7146806"/>
            <a:ext cx="3148321" cy="31483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5257" y="1729969"/>
            <a:ext cx="10357485" cy="12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8"/>
              </a:lnSpc>
            </a:pPr>
            <a:r>
              <a:rPr lang="en-US" sz="719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Rétt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67424" y="4674641"/>
            <a:ext cx="11953151" cy="163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 b="1" i="1">
                <a:solidFill>
                  <a:srgbClr val="3F382C"/>
                </a:solidFill>
                <a:latin typeface="Arial MT Pro Bold Italics"/>
                <a:ea typeface="Arial MT Pro Bold Italics"/>
                <a:cs typeface="Arial MT Pro Bold Italics"/>
                <a:sym typeface="Arial MT Pro Bold Italics"/>
              </a:rPr>
              <a:t>85% barna á skólaaldri í Kína ljúka grunnskólanámi.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71849" y="1559071"/>
            <a:ext cx="2110464" cy="2121075"/>
            <a:chOff x="0" y="0"/>
            <a:chExt cx="2813952" cy="2828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3939" cy="2828036"/>
            </a:xfrm>
            <a:custGeom>
              <a:avLst/>
              <a:gdLst/>
              <a:ahLst/>
              <a:cxnLst/>
              <a:rect l="l" t="t" r="r" b="b"/>
              <a:pathLst>
                <a:path w="2813939" h="2828036">
                  <a:moveTo>
                    <a:pt x="0" y="0"/>
                  </a:moveTo>
                  <a:lnTo>
                    <a:pt x="2813939" y="0"/>
                  </a:lnTo>
                  <a:lnTo>
                    <a:pt x="2813939" y="2828036"/>
                  </a:lnTo>
                  <a:lnTo>
                    <a:pt x="0" y="2828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" r="-3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7" name="Freeform 7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11" name="Freeform 11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92842" y="7187957"/>
            <a:ext cx="2047637" cy="2600173"/>
            <a:chOff x="0" y="0"/>
            <a:chExt cx="2730182" cy="3466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0246" cy="3466846"/>
            </a:xfrm>
            <a:custGeom>
              <a:avLst/>
              <a:gdLst/>
              <a:ahLst/>
              <a:cxnLst/>
              <a:rect l="l" t="t" r="r" b="b"/>
              <a:pathLst>
                <a:path w="2730246" h="3466846">
                  <a:moveTo>
                    <a:pt x="0" y="0"/>
                  </a:moveTo>
                  <a:lnTo>
                    <a:pt x="2730246" y="0"/>
                  </a:lnTo>
                  <a:lnTo>
                    <a:pt x="2730246" y="3466846"/>
                  </a:lnTo>
                  <a:lnTo>
                    <a:pt x="0" y="3466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" r="-19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65257" y="4598924"/>
            <a:ext cx="10357485" cy="313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8"/>
              </a:lnSpc>
            </a:pPr>
            <a:r>
              <a:rPr lang="en-US" sz="5999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Flest börn í Austur-Asíu eru ekki bólusett gegn mislingum.</a:t>
            </a:r>
          </a:p>
          <a:p>
            <a:pPr algn="ctr">
              <a:lnSpc>
                <a:spcPts val="8398"/>
              </a:lnSpc>
            </a:pPr>
            <a:endParaRPr lang="en-US" sz="5999">
              <a:solidFill>
                <a:srgbClr val="3F382C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6" name="Freeform 6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10" name="Freeform 10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82994" y="1411899"/>
            <a:ext cx="10357485" cy="2251138"/>
            <a:chOff x="0" y="0"/>
            <a:chExt cx="13809980" cy="3001518"/>
          </a:xfrm>
        </p:grpSpPr>
        <p:grpSp>
          <p:nvGrpSpPr>
            <p:cNvPr id="14" name="Group 14"/>
            <p:cNvGrpSpPr/>
            <p:nvPr/>
          </p:nvGrpSpPr>
          <p:grpSpPr>
            <a:xfrm>
              <a:off x="4258882" y="1347051"/>
              <a:ext cx="1646187" cy="1654467"/>
              <a:chOff x="0" y="0"/>
              <a:chExt cx="1646187" cy="165446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7840517" y="1347051"/>
              <a:ext cx="1646187" cy="1654467"/>
              <a:chOff x="0" y="0"/>
              <a:chExt cx="1646187" cy="165446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-104775"/>
              <a:ext cx="13809980" cy="123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en-US" sz="5599">
                  <a:solidFill>
                    <a:srgbClr val="3F382C"/>
                  </a:solidFill>
                  <a:latin typeface="Anton"/>
                  <a:ea typeface="Anton"/>
                  <a:cs typeface="Anton"/>
                  <a:sym typeface="Anton"/>
                </a:rPr>
                <a:t>Rétt eða rangt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5257" y="1729969"/>
            <a:ext cx="10357485" cy="12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8"/>
              </a:lnSpc>
            </a:pPr>
            <a:r>
              <a:rPr lang="en-US" sz="719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Rangt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67424" y="4024627"/>
            <a:ext cx="11953151" cy="321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 b="1" i="1">
                <a:solidFill>
                  <a:srgbClr val="3F382C"/>
                </a:solidFill>
                <a:latin typeface="Arial MT Pro Bold Italics"/>
                <a:ea typeface="Arial MT Pro Bold Italics"/>
                <a:cs typeface="Arial MT Pro Bold Italics"/>
                <a:sym typeface="Arial MT Pro Bold Italics"/>
              </a:rPr>
              <a:t>89% barna í Austur Asíu eru bólusett. (Hlutfall bólusettra barna nær frá hámarki 99% barna í Kóreu til lágmarks 20% barna í Laos.)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995443" y="1379858"/>
            <a:ext cx="2032473" cy="2042693"/>
            <a:chOff x="0" y="0"/>
            <a:chExt cx="2709964" cy="2723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926" cy="2723642"/>
            </a:xfrm>
            <a:custGeom>
              <a:avLst/>
              <a:gdLst/>
              <a:ahLst/>
              <a:cxnLst/>
              <a:rect l="l" t="t" r="r" b="b"/>
              <a:pathLst>
                <a:path w="2709926" h="2723642">
                  <a:moveTo>
                    <a:pt x="0" y="0"/>
                  </a:moveTo>
                  <a:lnTo>
                    <a:pt x="2709926" y="0"/>
                  </a:lnTo>
                  <a:lnTo>
                    <a:pt x="2709926" y="2723642"/>
                  </a:lnTo>
                  <a:lnTo>
                    <a:pt x="0" y="2723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" r="-37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7" name="Freeform 7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11" name="Freeform 11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5257" y="4706032"/>
            <a:ext cx="10357485" cy="207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8"/>
              </a:lnSpc>
            </a:pPr>
            <a:r>
              <a:rPr lang="en-US" sz="5999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Á Indlandi hafa 50% íbúa aðgang að rafmagni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4" name="Freeform 4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8" name="Freeform 8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82994" y="1411899"/>
            <a:ext cx="10357485" cy="2251138"/>
            <a:chOff x="0" y="0"/>
            <a:chExt cx="13809980" cy="3001518"/>
          </a:xfrm>
        </p:grpSpPr>
        <p:grpSp>
          <p:nvGrpSpPr>
            <p:cNvPr id="12" name="Group 12"/>
            <p:cNvGrpSpPr/>
            <p:nvPr/>
          </p:nvGrpSpPr>
          <p:grpSpPr>
            <a:xfrm>
              <a:off x="4258882" y="1347051"/>
              <a:ext cx="1646187" cy="1654467"/>
              <a:chOff x="0" y="0"/>
              <a:chExt cx="1646187" cy="16544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840517" y="1347051"/>
              <a:ext cx="1646187" cy="1654467"/>
              <a:chOff x="0" y="0"/>
              <a:chExt cx="1646187" cy="165446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-104775"/>
              <a:ext cx="13809980" cy="123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en-US" sz="5599">
                  <a:solidFill>
                    <a:srgbClr val="3F382C"/>
                  </a:solidFill>
                  <a:latin typeface="Anton"/>
                  <a:ea typeface="Anton"/>
                  <a:cs typeface="Anton"/>
                  <a:sym typeface="Anton"/>
                </a:rPr>
                <a:t>Rétt eða rangt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5257" y="1729969"/>
            <a:ext cx="10357485" cy="12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8"/>
              </a:lnSpc>
            </a:pPr>
            <a:r>
              <a:rPr lang="en-US" sz="719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Rangt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82480" y="4567828"/>
            <a:ext cx="11953151" cy="163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 b="1" i="1">
                <a:solidFill>
                  <a:srgbClr val="3F382C"/>
                </a:solidFill>
                <a:latin typeface="Arial MT Pro Bold Italics"/>
                <a:ea typeface="Arial MT Pro Bold Italics"/>
                <a:cs typeface="Arial MT Pro Bold Italics"/>
                <a:sym typeface="Arial MT Pro Bold Italics"/>
              </a:rPr>
              <a:t>99,5 % íbúa á Indlandi hafa aðgang að rafmagni.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995443" y="1379858"/>
            <a:ext cx="2032473" cy="2042693"/>
            <a:chOff x="0" y="0"/>
            <a:chExt cx="2709964" cy="2723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926" cy="2723642"/>
            </a:xfrm>
            <a:custGeom>
              <a:avLst/>
              <a:gdLst/>
              <a:ahLst/>
              <a:cxnLst/>
              <a:rect l="l" t="t" r="r" b="b"/>
              <a:pathLst>
                <a:path w="2709926" h="2723642">
                  <a:moveTo>
                    <a:pt x="0" y="0"/>
                  </a:moveTo>
                  <a:lnTo>
                    <a:pt x="2709926" y="0"/>
                  </a:lnTo>
                  <a:lnTo>
                    <a:pt x="2709926" y="2723642"/>
                  </a:lnTo>
                  <a:lnTo>
                    <a:pt x="0" y="2723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" r="-37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7" name="Freeform 7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11" name="Freeform 11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5407" y="3004164"/>
            <a:ext cx="14862591" cy="6214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1"/>
              </a:lnSpc>
            </a:pPr>
            <a:endParaRPr dirty="0"/>
          </a:p>
          <a:p>
            <a:pPr algn="l">
              <a:lnSpc>
                <a:spcPts val="6801"/>
              </a:lnSpc>
            </a:pPr>
            <a:endParaRPr dirty="0"/>
          </a:p>
          <a:p>
            <a:pPr algn="ctr">
              <a:lnSpc>
                <a:spcPts val="6801"/>
              </a:lnSpc>
            </a:pP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Var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eitthvað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sem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kom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ykkur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á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óvart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?</a:t>
            </a:r>
          </a:p>
          <a:p>
            <a:pPr algn="ctr">
              <a:lnSpc>
                <a:spcPts val="6801"/>
              </a:lnSpc>
            </a:pP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Hvaðan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fáum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við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þessar</a:t>
            </a:r>
            <a:r>
              <a:rPr lang="en-US" sz="4858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4858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hugmyndir</a:t>
            </a:r>
            <a:r>
              <a:rPr lang="en-US" sz="4858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?</a:t>
            </a:r>
            <a:endParaRPr lang="en-US" sz="4858" dirty="0">
              <a:solidFill>
                <a:srgbClr val="3F382C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861"/>
              </a:lnSpc>
            </a:pPr>
            <a:endParaRPr lang="en-US" sz="4858" dirty="0">
              <a:solidFill>
                <a:srgbClr val="3F382C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861"/>
              </a:lnSpc>
            </a:pPr>
            <a:endParaRPr lang="en-US" sz="4858" dirty="0">
              <a:solidFill>
                <a:srgbClr val="3F382C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861"/>
              </a:lnSpc>
            </a:pPr>
            <a:endParaRPr lang="en-US" sz="4858" dirty="0">
              <a:solidFill>
                <a:srgbClr val="3F382C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4276"/>
              </a:lnSpc>
            </a:pPr>
            <a:endParaRPr lang="en-US" sz="4858" dirty="0">
              <a:solidFill>
                <a:srgbClr val="3F382C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861"/>
              </a:lnSpc>
            </a:pPr>
            <a:endParaRPr lang="en-US" sz="4858" dirty="0">
              <a:solidFill>
                <a:srgbClr val="3F382C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861"/>
              </a:lnSpc>
            </a:pPr>
            <a:endParaRPr lang="en-US" sz="4858" dirty="0">
              <a:solidFill>
                <a:srgbClr val="3F382C"/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376893" y="6595801"/>
            <a:ext cx="3534213" cy="2778776"/>
          </a:xfrm>
          <a:custGeom>
            <a:avLst/>
            <a:gdLst/>
            <a:ahLst/>
            <a:cxnLst/>
            <a:rect l="l" t="t" r="r" b="b"/>
            <a:pathLst>
              <a:path w="3534213" h="2778776">
                <a:moveTo>
                  <a:pt x="0" y="0"/>
                </a:moveTo>
                <a:lnTo>
                  <a:pt x="3534214" y="0"/>
                </a:lnTo>
                <a:lnTo>
                  <a:pt x="3534214" y="2778776"/>
                </a:lnTo>
                <a:lnTo>
                  <a:pt x="0" y="2778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3" r="-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60266" y="1210615"/>
            <a:ext cx="13567467" cy="107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8"/>
              </a:lnSpc>
            </a:pPr>
            <a:r>
              <a:rPr lang="en-US" sz="629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Umræða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6" name="Freeform 6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96702" y="-4361929"/>
            <a:ext cx="14157196" cy="12347118"/>
            <a:chOff x="0" y="0"/>
            <a:chExt cx="18876261" cy="16462824"/>
          </a:xfrm>
        </p:grpSpPr>
        <p:sp>
          <p:nvSpPr>
            <p:cNvPr id="10" name="Freeform 10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96921" y="2777735"/>
            <a:ext cx="15666073" cy="11901149"/>
            <a:chOff x="0" y="0"/>
            <a:chExt cx="20888097" cy="15868199"/>
          </a:xfrm>
        </p:grpSpPr>
        <p:sp>
          <p:nvSpPr>
            <p:cNvPr id="3" name="Freeform 3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2783212"/>
            <a:ext cx="1750390" cy="1750390"/>
          </a:xfrm>
          <a:custGeom>
            <a:avLst/>
            <a:gdLst/>
            <a:ahLst/>
            <a:cxnLst/>
            <a:rect l="l" t="t" r="r" b="b"/>
            <a:pathLst>
              <a:path w="1750390" h="1750390">
                <a:moveTo>
                  <a:pt x="0" y="0"/>
                </a:moveTo>
                <a:lnTo>
                  <a:pt x="1750390" y="0"/>
                </a:lnTo>
                <a:lnTo>
                  <a:pt x="1750390" y="1750390"/>
                </a:lnTo>
                <a:lnTo>
                  <a:pt x="0" y="17503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03433" y="2777735"/>
            <a:ext cx="1755867" cy="1755867"/>
          </a:xfrm>
          <a:custGeom>
            <a:avLst/>
            <a:gdLst/>
            <a:ahLst/>
            <a:cxnLst/>
            <a:rect l="l" t="t" r="r" b="b"/>
            <a:pathLst>
              <a:path w="1755867" h="1755867">
                <a:moveTo>
                  <a:pt x="0" y="0"/>
                </a:moveTo>
                <a:lnTo>
                  <a:pt x="1755867" y="0"/>
                </a:lnTo>
                <a:lnTo>
                  <a:pt x="1755867" y="1755867"/>
                </a:lnTo>
                <a:lnTo>
                  <a:pt x="0" y="17558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654034" y="4773363"/>
            <a:ext cx="2499722" cy="2206000"/>
            <a:chOff x="0" y="0"/>
            <a:chExt cx="3332963" cy="2941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2988" cy="2941320"/>
            </a:xfrm>
            <a:custGeom>
              <a:avLst/>
              <a:gdLst/>
              <a:ahLst/>
              <a:cxnLst/>
              <a:rect l="l" t="t" r="r" b="b"/>
              <a:pathLst>
                <a:path w="3332988" h="2941320">
                  <a:moveTo>
                    <a:pt x="0" y="0"/>
                  </a:moveTo>
                  <a:lnTo>
                    <a:pt x="3332988" y="0"/>
                  </a:lnTo>
                  <a:lnTo>
                    <a:pt x="3332988" y="2941320"/>
                  </a:lnTo>
                  <a:lnTo>
                    <a:pt x="0" y="294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0" b="-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73716" y="4773363"/>
            <a:ext cx="2415302" cy="2228117"/>
          </a:xfrm>
          <a:custGeom>
            <a:avLst/>
            <a:gdLst/>
            <a:ahLst/>
            <a:cxnLst/>
            <a:rect l="l" t="t" r="r" b="b"/>
            <a:pathLst>
              <a:path w="2415302" h="2228117">
                <a:moveTo>
                  <a:pt x="0" y="0"/>
                </a:moveTo>
                <a:lnTo>
                  <a:pt x="2415301" y="0"/>
                </a:lnTo>
                <a:lnTo>
                  <a:pt x="2415301" y="2228117"/>
                </a:lnTo>
                <a:lnTo>
                  <a:pt x="0" y="22281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64" r="-2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829617" y="3984638"/>
            <a:ext cx="10628767" cy="21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Kennari les upp eina staðhæfingu í einu. Nemendur meta hvort að hún sé rétt eða röng og fara á viðeigandi stað.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65257" y="1364464"/>
            <a:ext cx="10357485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Leikur - Út í horn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4898" y="8619487"/>
            <a:ext cx="9830981" cy="106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Verkefni</a:t>
            </a: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aðlagað</a:t>
            </a: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og</a:t>
            </a: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fengið</a:t>
            </a: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frá</a:t>
            </a: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Unicef</a:t>
            </a: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- </a:t>
            </a: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Allir</a:t>
            </a: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eiga</a:t>
            </a: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911" dirty="0" err="1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rétt</a:t>
            </a:r>
            <a:endParaRPr lang="en-US" sz="2911" dirty="0">
              <a:solidFill>
                <a:srgbClr val="3F382C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ctr">
              <a:lnSpc>
                <a:spcPts val="4076"/>
              </a:lnSpc>
            </a:pPr>
            <a:r>
              <a:rPr lang="en-US" sz="2911" dirty="0">
                <a:solidFill>
                  <a:srgbClr val="3F382C"/>
                </a:solidFill>
                <a:latin typeface="Arial MT Pro"/>
                <a:ea typeface="Arial MT Pro"/>
                <a:cs typeface="Arial MT Pro"/>
                <a:sym typeface="Arial MT Pro"/>
              </a:rPr>
              <a:t>https://www1.mms.is/unicef/kafli.php?id=151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DE1EB7BE-E784-A01D-64CD-8557E9810861}"/>
              </a:ext>
            </a:extLst>
          </p:cNvPr>
          <p:cNvGrpSpPr/>
          <p:nvPr/>
        </p:nvGrpSpPr>
        <p:grpSpPr>
          <a:xfrm>
            <a:off x="10180702" y="-4809095"/>
            <a:ext cx="14157196" cy="12347118"/>
            <a:chOff x="0" y="0"/>
            <a:chExt cx="18876261" cy="16462824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5A800D5-B890-1C4B-6898-E1BDE29E4225}"/>
                </a:ext>
              </a:extLst>
            </p:cNvPr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3CC3205-200B-4F91-EC94-A138D591C57C}"/>
                </a:ext>
              </a:extLst>
            </p:cNvPr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485B8C6-9295-99D7-1DF3-2937CC8601C7}"/>
                </a:ext>
              </a:extLst>
            </p:cNvPr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68181" y="-3859075"/>
            <a:ext cx="14157196" cy="12347118"/>
            <a:chOff x="0" y="0"/>
            <a:chExt cx="18876261" cy="16462824"/>
          </a:xfrm>
        </p:grpSpPr>
        <p:sp>
          <p:nvSpPr>
            <p:cNvPr id="3" name="Freeform 3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86040">
            <a:off x="11894124" y="6573982"/>
            <a:ext cx="2799659" cy="3199603"/>
            <a:chOff x="0" y="0"/>
            <a:chExt cx="2815692" cy="3217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5717" cy="3217926"/>
            </a:xfrm>
            <a:custGeom>
              <a:avLst/>
              <a:gdLst/>
              <a:ahLst/>
              <a:cxnLst/>
              <a:rect l="l" t="t" r="r" b="b"/>
              <a:pathLst>
                <a:path w="2815717" h="3217926">
                  <a:moveTo>
                    <a:pt x="0" y="0"/>
                  </a:moveTo>
                  <a:lnTo>
                    <a:pt x="2815717" y="0"/>
                  </a:lnTo>
                  <a:lnTo>
                    <a:pt x="2815717" y="3217926"/>
                  </a:lnTo>
                  <a:lnTo>
                    <a:pt x="0" y="3217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" r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82994" y="1411899"/>
            <a:ext cx="10357485" cy="2251138"/>
            <a:chOff x="0" y="0"/>
            <a:chExt cx="13809980" cy="3001518"/>
          </a:xfrm>
        </p:grpSpPr>
        <p:grpSp>
          <p:nvGrpSpPr>
            <p:cNvPr id="9" name="Group 9"/>
            <p:cNvGrpSpPr/>
            <p:nvPr/>
          </p:nvGrpSpPr>
          <p:grpSpPr>
            <a:xfrm>
              <a:off x="4258882" y="1347051"/>
              <a:ext cx="1646187" cy="1654467"/>
              <a:chOff x="0" y="0"/>
              <a:chExt cx="1646187" cy="1654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7840517" y="1347051"/>
              <a:ext cx="1646187" cy="1654467"/>
              <a:chOff x="0" y="0"/>
              <a:chExt cx="1646187" cy="165446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-104775"/>
              <a:ext cx="13809980" cy="123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en-US" sz="5599">
                  <a:solidFill>
                    <a:srgbClr val="3F382C"/>
                  </a:solidFill>
                  <a:latin typeface="Anton"/>
                  <a:ea typeface="Anton"/>
                  <a:cs typeface="Anton"/>
                  <a:sym typeface="Anton"/>
                </a:rPr>
                <a:t>Rétt eða rangt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65257" y="5029200"/>
            <a:ext cx="10357485" cy="101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8"/>
              </a:lnSpc>
            </a:pPr>
            <a:r>
              <a:rPr lang="en-US" sz="5999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Flest börn í Afríku svelta.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16" name="Freeform 16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16424" y="1559071"/>
            <a:ext cx="2110464" cy="2121075"/>
            <a:chOff x="0" y="0"/>
            <a:chExt cx="2813952" cy="2828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3939" cy="2828036"/>
            </a:xfrm>
            <a:custGeom>
              <a:avLst/>
              <a:gdLst/>
              <a:ahLst/>
              <a:cxnLst/>
              <a:rect l="l" t="t" r="r" b="b"/>
              <a:pathLst>
                <a:path w="2813939" h="2828036">
                  <a:moveTo>
                    <a:pt x="0" y="0"/>
                  </a:moveTo>
                  <a:lnTo>
                    <a:pt x="2813939" y="0"/>
                  </a:lnTo>
                  <a:lnTo>
                    <a:pt x="2813939" y="2828036"/>
                  </a:lnTo>
                  <a:lnTo>
                    <a:pt x="0" y="2828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" r="-3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65257" y="1729969"/>
            <a:ext cx="10357485" cy="12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8"/>
              </a:lnSpc>
            </a:pPr>
            <a:r>
              <a:rPr lang="en-US" sz="719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Rangt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67424" y="3976897"/>
            <a:ext cx="11953151" cy="321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 b="1">
                <a:solidFill>
                  <a:srgbClr val="3F382C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4500" b="1" i="1">
                <a:solidFill>
                  <a:srgbClr val="3F382C"/>
                </a:solidFill>
                <a:latin typeface="Arial MT Pro Bold Italics"/>
                <a:ea typeface="Arial MT Pro Bold Italics"/>
                <a:cs typeface="Arial MT Pro Bold Italics"/>
                <a:sym typeface="Arial MT Pro Bold Italics"/>
              </a:rPr>
              <a:t>Minna en einn þriðji (31%) barna í Afríku sunnan Sahara eru vannærð. (Hlutfall vannærðra barna nær frá hámarki 49% í Níger til lágmarks 12% í Simbabve).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7" name="Freeform 7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11" name="Freeform 11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5257" y="4710309"/>
            <a:ext cx="10357485" cy="205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n-US" sz="5899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Flest fólk á Indlandi</a:t>
            </a:r>
          </a:p>
          <a:p>
            <a:pPr algn="ctr">
              <a:lnSpc>
                <a:spcPts val="8258"/>
              </a:lnSpc>
            </a:pPr>
            <a:r>
              <a:rPr lang="en-US" sz="5899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hefur ekki aðgang að hreinu vatni.</a:t>
            </a:r>
          </a:p>
        </p:txBody>
      </p:sp>
      <p:sp>
        <p:nvSpPr>
          <p:cNvPr id="3" name="Freeform 3"/>
          <p:cNvSpPr/>
          <p:nvPr/>
        </p:nvSpPr>
        <p:spPr>
          <a:xfrm>
            <a:off x="13475152" y="7238629"/>
            <a:ext cx="2728293" cy="3048371"/>
          </a:xfrm>
          <a:custGeom>
            <a:avLst/>
            <a:gdLst/>
            <a:ahLst/>
            <a:cxnLst/>
            <a:rect l="l" t="t" r="r" b="b"/>
            <a:pathLst>
              <a:path w="2728293" h="3048371">
                <a:moveTo>
                  <a:pt x="0" y="0"/>
                </a:moveTo>
                <a:lnTo>
                  <a:pt x="2728293" y="0"/>
                </a:lnTo>
                <a:lnTo>
                  <a:pt x="2728293" y="3048371"/>
                </a:lnTo>
                <a:lnTo>
                  <a:pt x="0" y="30483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51" b="-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6522073" y="2204396"/>
            <a:ext cx="15666073" cy="11901149"/>
            <a:chOff x="0" y="0"/>
            <a:chExt cx="20888097" cy="15868199"/>
          </a:xfrm>
        </p:grpSpPr>
        <p:sp>
          <p:nvSpPr>
            <p:cNvPr id="5" name="Freeform 5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25583" y="-4192148"/>
            <a:ext cx="14157196" cy="12347118"/>
            <a:chOff x="0" y="0"/>
            <a:chExt cx="18876261" cy="16462824"/>
          </a:xfrm>
        </p:grpSpPr>
        <p:sp>
          <p:nvSpPr>
            <p:cNvPr id="9" name="Freeform 9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82994" y="1411899"/>
            <a:ext cx="10357485" cy="2251138"/>
            <a:chOff x="0" y="0"/>
            <a:chExt cx="13809980" cy="3001518"/>
          </a:xfrm>
        </p:grpSpPr>
        <p:grpSp>
          <p:nvGrpSpPr>
            <p:cNvPr id="13" name="Group 13"/>
            <p:cNvGrpSpPr/>
            <p:nvPr/>
          </p:nvGrpSpPr>
          <p:grpSpPr>
            <a:xfrm>
              <a:off x="4258882" y="1347051"/>
              <a:ext cx="1646187" cy="1654467"/>
              <a:chOff x="0" y="0"/>
              <a:chExt cx="1646187" cy="16544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840517" y="1347051"/>
              <a:ext cx="1646187" cy="1654467"/>
              <a:chOff x="0" y="0"/>
              <a:chExt cx="1646187" cy="165446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-104775"/>
              <a:ext cx="13809980" cy="123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en-US" sz="5599">
                  <a:solidFill>
                    <a:srgbClr val="3F382C"/>
                  </a:solidFill>
                  <a:latin typeface="Anton"/>
                  <a:ea typeface="Anton"/>
                  <a:cs typeface="Anton"/>
                  <a:sym typeface="Anton"/>
                </a:rPr>
                <a:t>Rétt eða rangt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16424" y="1559071"/>
            <a:ext cx="2110464" cy="2121075"/>
            <a:chOff x="0" y="0"/>
            <a:chExt cx="2813952" cy="2828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3939" cy="2828036"/>
            </a:xfrm>
            <a:custGeom>
              <a:avLst/>
              <a:gdLst/>
              <a:ahLst/>
              <a:cxnLst/>
              <a:rect l="l" t="t" r="r" b="b"/>
              <a:pathLst>
                <a:path w="2813939" h="2828036">
                  <a:moveTo>
                    <a:pt x="0" y="0"/>
                  </a:moveTo>
                  <a:lnTo>
                    <a:pt x="2813939" y="0"/>
                  </a:lnTo>
                  <a:lnTo>
                    <a:pt x="2813939" y="2828036"/>
                  </a:lnTo>
                  <a:lnTo>
                    <a:pt x="0" y="2828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" r="-3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65257" y="1729969"/>
            <a:ext cx="10357485" cy="12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8"/>
              </a:lnSpc>
            </a:pPr>
            <a:r>
              <a:rPr lang="en-US" sz="719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Rangt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67424" y="4674641"/>
            <a:ext cx="11953151" cy="163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 b="1" i="1">
                <a:solidFill>
                  <a:srgbClr val="3F382C"/>
                </a:solidFill>
                <a:latin typeface="Arial MT Pro Bold Italics"/>
                <a:ea typeface="Arial MT Pro Bold Italics"/>
                <a:cs typeface="Arial MT Pro Bold Italics"/>
                <a:sym typeface="Arial MT Pro Bold Italics"/>
              </a:rPr>
              <a:t>86% fólks á Indlandi hefur aðgang að hreinu vatni.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7" name="Freeform 7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11" name="Freeform 11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4053" y="4186835"/>
            <a:ext cx="12315367" cy="316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5"/>
              </a:lnSpc>
            </a:pPr>
            <a:r>
              <a:rPr lang="en-US" sz="601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Í Suður-Ameríku</a:t>
            </a:r>
          </a:p>
          <a:p>
            <a:pPr algn="ctr">
              <a:lnSpc>
                <a:spcPts val="8425"/>
              </a:lnSpc>
            </a:pPr>
            <a:r>
              <a:rPr lang="en-US" sz="601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kunna flestir fullorðnir einstaklingar að lesa og skrifa.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706788" y="6571488"/>
            <a:ext cx="2617889" cy="3715512"/>
            <a:chOff x="0" y="0"/>
            <a:chExt cx="3490519" cy="49540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90468" cy="4954016"/>
            </a:xfrm>
            <a:custGeom>
              <a:avLst/>
              <a:gdLst/>
              <a:ahLst/>
              <a:cxnLst/>
              <a:rect l="l" t="t" r="r" b="b"/>
              <a:pathLst>
                <a:path w="3490468" h="4954016">
                  <a:moveTo>
                    <a:pt x="0" y="0"/>
                  </a:moveTo>
                  <a:lnTo>
                    <a:pt x="3490468" y="0"/>
                  </a:lnTo>
                  <a:lnTo>
                    <a:pt x="3490468" y="4954016"/>
                  </a:lnTo>
                  <a:lnTo>
                    <a:pt x="0" y="4954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" r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6" name="Freeform 6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10" name="Freeform 10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82994" y="1411899"/>
            <a:ext cx="10357485" cy="2251138"/>
            <a:chOff x="0" y="0"/>
            <a:chExt cx="13809980" cy="3001518"/>
          </a:xfrm>
        </p:grpSpPr>
        <p:grpSp>
          <p:nvGrpSpPr>
            <p:cNvPr id="14" name="Group 14"/>
            <p:cNvGrpSpPr/>
            <p:nvPr/>
          </p:nvGrpSpPr>
          <p:grpSpPr>
            <a:xfrm>
              <a:off x="4258882" y="1347051"/>
              <a:ext cx="1646187" cy="1654467"/>
              <a:chOff x="0" y="0"/>
              <a:chExt cx="1646187" cy="165446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7840517" y="1347051"/>
              <a:ext cx="1646187" cy="1654467"/>
              <a:chOff x="0" y="0"/>
              <a:chExt cx="1646187" cy="165446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-104775"/>
              <a:ext cx="13809980" cy="123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en-US" sz="5599">
                  <a:solidFill>
                    <a:srgbClr val="3F382C"/>
                  </a:solidFill>
                  <a:latin typeface="Anton"/>
                  <a:ea typeface="Anton"/>
                  <a:cs typeface="Anton"/>
                  <a:sym typeface="Anton"/>
                </a:rPr>
                <a:t>Rétt eða rangt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5257" y="1729969"/>
            <a:ext cx="10357485" cy="12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8"/>
              </a:lnSpc>
            </a:pPr>
            <a:r>
              <a:rPr lang="en-US" sz="7198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Rétt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67424" y="4674641"/>
            <a:ext cx="11953151" cy="163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 b="1" i="1">
                <a:solidFill>
                  <a:srgbClr val="3F382C"/>
                </a:solidFill>
                <a:latin typeface="Arial MT Pro Bold Italics"/>
                <a:ea typeface="Arial MT Pro Bold Italics"/>
                <a:cs typeface="Arial MT Pro Bold Italics"/>
                <a:sym typeface="Arial MT Pro Bold Italics"/>
              </a:rPr>
              <a:t>Í löndum Suður-Ameríku kunna milli 80% og 96% fullorðinna að lesa og skrifa.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71849" y="1559071"/>
            <a:ext cx="2110464" cy="2121075"/>
            <a:chOff x="0" y="0"/>
            <a:chExt cx="2813952" cy="2828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3939" cy="2828036"/>
            </a:xfrm>
            <a:custGeom>
              <a:avLst/>
              <a:gdLst/>
              <a:ahLst/>
              <a:cxnLst/>
              <a:rect l="l" t="t" r="r" b="b"/>
              <a:pathLst>
                <a:path w="2813939" h="2828036">
                  <a:moveTo>
                    <a:pt x="0" y="0"/>
                  </a:moveTo>
                  <a:lnTo>
                    <a:pt x="2813939" y="0"/>
                  </a:lnTo>
                  <a:lnTo>
                    <a:pt x="2813939" y="2828036"/>
                  </a:lnTo>
                  <a:lnTo>
                    <a:pt x="0" y="2828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" r="-3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7" name="Freeform 7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51011" y="-4614488"/>
            <a:ext cx="14157196" cy="12347118"/>
            <a:chOff x="0" y="0"/>
            <a:chExt cx="18876261" cy="16462824"/>
          </a:xfrm>
        </p:grpSpPr>
        <p:sp>
          <p:nvSpPr>
            <p:cNvPr id="11" name="Freeform 11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5257" y="4368825"/>
            <a:ext cx="10357485" cy="4190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8"/>
              </a:lnSpc>
            </a:pPr>
            <a:r>
              <a:rPr lang="en-US" sz="5999">
                <a:solidFill>
                  <a:srgbClr val="3F382C"/>
                </a:solidFill>
                <a:latin typeface="Anton"/>
                <a:ea typeface="Anton"/>
                <a:cs typeface="Anton"/>
                <a:sym typeface="Anton"/>
              </a:rPr>
              <a:t>Flest börn sem byrja grunnskólanám í Kína ljúka náminu</a:t>
            </a:r>
          </a:p>
          <a:p>
            <a:pPr algn="ctr">
              <a:lnSpc>
                <a:spcPts val="8398"/>
              </a:lnSpc>
            </a:pPr>
            <a:endParaRPr lang="en-US" sz="5999">
              <a:solidFill>
                <a:srgbClr val="3F382C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300948" y="7530952"/>
            <a:ext cx="2322043" cy="1914182"/>
          </a:xfrm>
          <a:custGeom>
            <a:avLst/>
            <a:gdLst/>
            <a:ahLst/>
            <a:cxnLst/>
            <a:rect l="l" t="t" r="r" b="b"/>
            <a:pathLst>
              <a:path w="2322043" h="1914182">
                <a:moveTo>
                  <a:pt x="0" y="0"/>
                </a:moveTo>
                <a:lnTo>
                  <a:pt x="2322042" y="0"/>
                </a:lnTo>
                <a:lnTo>
                  <a:pt x="2322042" y="1914182"/>
                </a:lnTo>
                <a:lnTo>
                  <a:pt x="0" y="1914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13" b="-2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6804337" y="2537468"/>
            <a:ext cx="15666073" cy="11901149"/>
            <a:chOff x="0" y="0"/>
            <a:chExt cx="20888097" cy="15868199"/>
          </a:xfrm>
        </p:grpSpPr>
        <p:sp>
          <p:nvSpPr>
            <p:cNvPr id="5" name="Freeform 5"/>
            <p:cNvSpPr/>
            <p:nvPr/>
          </p:nvSpPr>
          <p:spPr>
            <a:xfrm>
              <a:off x="4035725" y="2176520"/>
              <a:ext cx="16852372" cy="12136291"/>
            </a:xfrm>
            <a:custGeom>
              <a:avLst/>
              <a:gdLst/>
              <a:ahLst/>
              <a:cxnLst/>
              <a:rect l="l" t="t" r="r" b="b"/>
              <a:pathLst>
                <a:path w="16852372" h="12136291">
                  <a:moveTo>
                    <a:pt x="0" y="0"/>
                  </a:moveTo>
                  <a:lnTo>
                    <a:pt x="16852372" y="0"/>
                  </a:lnTo>
                  <a:lnTo>
                    <a:pt x="16852372" y="12136290"/>
                  </a:lnTo>
                  <a:lnTo>
                    <a:pt x="0" y="1213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341241">
              <a:off x="1881056" y="800239"/>
              <a:ext cx="16791163" cy="12905672"/>
            </a:xfrm>
            <a:custGeom>
              <a:avLst/>
              <a:gdLst/>
              <a:ahLst/>
              <a:cxnLst/>
              <a:rect l="l" t="t" r="r" b="b"/>
              <a:pathLst>
                <a:path w="16791163" h="12905672">
                  <a:moveTo>
                    <a:pt x="0" y="0"/>
                  </a:moveTo>
                  <a:lnTo>
                    <a:pt x="16791164" y="0"/>
                  </a:lnTo>
                  <a:lnTo>
                    <a:pt x="16791164" y="12905672"/>
                  </a:lnTo>
                  <a:lnTo>
                    <a:pt x="0" y="1290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88337">
              <a:off x="861671" y="3056190"/>
              <a:ext cx="16246280" cy="11512682"/>
            </a:xfrm>
            <a:custGeom>
              <a:avLst/>
              <a:gdLst/>
              <a:ahLst/>
              <a:cxnLst/>
              <a:rect l="l" t="t" r="r" b="b"/>
              <a:pathLst>
                <a:path w="16246280" h="11512682">
                  <a:moveTo>
                    <a:pt x="0" y="0"/>
                  </a:moveTo>
                  <a:lnTo>
                    <a:pt x="16246280" y="0"/>
                  </a:lnTo>
                  <a:lnTo>
                    <a:pt x="16246280" y="11512681"/>
                  </a:lnTo>
                  <a:lnTo>
                    <a:pt x="0" y="11512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19443" y="-4816166"/>
            <a:ext cx="14157196" cy="12347118"/>
            <a:chOff x="0" y="0"/>
            <a:chExt cx="18876261" cy="16462824"/>
          </a:xfrm>
        </p:grpSpPr>
        <p:sp>
          <p:nvSpPr>
            <p:cNvPr id="9" name="Freeform 9"/>
            <p:cNvSpPr/>
            <p:nvPr/>
          </p:nvSpPr>
          <p:spPr>
            <a:xfrm rot="10711948">
              <a:off x="898348" y="120492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10711948">
              <a:off x="189885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10711948">
              <a:off x="1834004" y="213331"/>
              <a:ext cx="16852372" cy="15044572"/>
            </a:xfrm>
            <a:custGeom>
              <a:avLst/>
              <a:gdLst/>
              <a:ahLst/>
              <a:cxnLst/>
              <a:rect l="l" t="t" r="r" b="b"/>
              <a:pathLst>
                <a:path w="16852372" h="15044572">
                  <a:moveTo>
                    <a:pt x="0" y="0"/>
                  </a:moveTo>
                  <a:lnTo>
                    <a:pt x="16852372" y="0"/>
                  </a:lnTo>
                  <a:lnTo>
                    <a:pt x="16852372" y="15044572"/>
                  </a:lnTo>
                  <a:lnTo>
                    <a:pt x="0" y="1504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82994" y="1411899"/>
            <a:ext cx="10357485" cy="2251138"/>
            <a:chOff x="0" y="0"/>
            <a:chExt cx="13809980" cy="3001518"/>
          </a:xfrm>
        </p:grpSpPr>
        <p:grpSp>
          <p:nvGrpSpPr>
            <p:cNvPr id="13" name="Group 13"/>
            <p:cNvGrpSpPr/>
            <p:nvPr/>
          </p:nvGrpSpPr>
          <p:grpSpPr>
            <a:xfrm>
              <a:off x="4258882" y="1347051"/>
              <a:ext cx="1646187" cy="1654467"/>
              <a:chOff x="0" y="0"/>
              <a:chExt cx="1646187" cy="16544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840517" y="1347051"/>
              <a:ext cx="1646187" cy="1654467"/>
              <a:chOff x="0" y="0"/>
              <a:chExt cx="1646187" cy="165446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46174" cy="1654429"/>
              </a:xfrm>
              <a:custGeom>
                <a:avLst/>
                <a:gdLst/>
                <a:ahLst/>
                <a:cxnLst/>
                <a:rect l="l" t="t" r="r" b="b"/>
                <a:pathLst>
                  <a:path w="1646174" h="1654429">
                    <a:moveTo>
                      <a:pt x="0" y="0"/>
                    </a:moveTo>
                    <a:lnTo>
                      <a:pt x="1646174" y="0"/>
                    </a:lnTo>
                    <a:lnTo>
                      <a:pt x="1646174" y="1654429"/>
                    </a:lnTo>
                    <a:lnTo>
                      <a:pt x="0" y="16544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36" r="-36" b="-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-104775"/>
              <a:ext cx="13809980" cy="123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en-US" sz="5599">
                  <a:solidFill>
                    <a:srgbClr val="3F382C"/>
                  </a:solidFill>
                  <a:latin typeface="Anton"/>
                  <a:ea typeface="Anton"/>
                  <a:cs typeface="Anton"/>
                  <a:sym typeface="Anton"/>
                </a:rPr>
                <a:t>Rétt eða rangt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37cdad-d061-490e-b824-bba087f8fbd6" xsi:nil="true"/>
    <lcf76f155ced4ddcb4097134ff3c332f xmlns="b915c125-db96-4dad-a539-d4bfd59c391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F2CB5C3E963418D080CA4DA27D837" ma:contentTypeVersion="15" ma:contentTypeDescription="Create a new document." ma:contentTypeScope="" ma:versionID="7cf89dc73151518092b15aecdc76ab64">
  <xsd:schema xmlns:xsd="http://www.w3.org/2001/XMLSchema" xmlns:xs="http://www.w3.org/2001/XMLSchema" xmlns:p="http://schemas.microsoft.com/office/2006/metadata/properties" xmlns:ns2="b915c125-db96-4dad-a539-d4bfd59c3914" xmlns:ns3="c337cdad-d061-490e-b824-bba087f8fbd6" targetNamespace="http://schemas.microsoft.com/office/2006/metadata/properties" ma:root="true" ma:fieldsID="02b45e5c9ce2732efc95a6310c9225af" ns2:_="" ns3:_="">
    <xsd:import namespace="b915c125-db96-4dad-a539-d4bfd59c3914"/>
    <xsd:import namespace="c337cdad-d061-490e-b824-bba087f8f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c125-db96-4dad-a539-d4bfd59c39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c722b8a-8a0b-46be-a4d0-93a307828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7cdad-d061-490e-b824-bba087f8f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84101db-18e7-4b32-99c0-77bf63623035}" ma:internalName="TaxCatchAll" ma:showField="CatchAllData" ma:web="c337cdad-d061-490e-b824-bba087f8f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80D864-C03A-49E5-9E69-55F306DF2223}">
  <ds:schemaRefs>
    <ds:schemaRef ds:uri="b915c125-db96-4dad-a539-d4bfd59c3914"/>
    <ds:schemaRef ds:uri="c337cdad-d061-490e-b824-bba087f8fbd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0403D8-C88C-4DC2-B21B-F2E3CA83F328}">
  <ds:schemaRefs>
    <ds:schemaRef ds:uri="b915c125-db96-4dad-a539-d4bfd59c3914"/>
    <ds:schemaRef ds:uri="c337cdad-d061-490e-b824-bba087f8fb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106C970-19DD-4627-88BD-5EB2A09D89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Custom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Anton</vt:lpstr>
      <vt:lpstr>Calibri</vt:lpstr>
      <vt:lpstr>Arial MT Pro</vt:lpstr>
      <vt:lpstr>Arial</vt:lpstr>
      <vt:lpstr>Arial MT Pro Bold Italics</vt:lpstr>
      <vt:lpstr>Arial MT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Staðalímyndir - leikur</dc:title>
  <cp:lastModifiedBy>Selma Ruth Iqbal</cp:lastModifiedBy>
  <cp:revision>1</cp:revision>
  <dcterms:created xsi:type="dcterms:W3CDTF">2006-08-16T00:00:00Z</dcterms:created>
  <dcterms:modified xsi:type="dcterms:W3CDTF">2026-05-16T14:30:15Z</dcterms:modified>
  <dc:identifier>DAHJTdgtc0E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0x010100179F2CB5C3E963418D080CA4DA27D837</vt:lpwstr>
  </property>
  <property fmtid="{D5CDD505-2E9C-101B-9397-08002B2CF9AE}" pid="3" name="MediaServiceImageTags">
    <vt:lpwstr/>
  </property>
</Properties>
</file>