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8288000" cy="10287000"/>
  <p:notesSz cx="6858000" cy="9144000"/>
  <p:embeddedFontLst>
    <p:embeddedFont>
      <p:font typeface="Anton" pitchFamily="2" charset="0"/>
      <p:regular r:id="rId14"/>
    </p:embeddedFont>
    <p:embeddedFont>
      <p:font typeface="Arial MT Pro" panose="020B0604020202020204" charset="0"/>
      <p:regular r:id="rId15"/>
    </p:embeddedFont>
    <p:embeddedFont>
      <p:font typeface="Arial MT Pro Bold" panose="020B0604020202020204" charset="0"/>
      <p:regular r:id="rId16"/>
    </p:embeddedFont>
    <p:embeddedFont>
      <p:font typeface="Canva Sans Bold" panose="020B0604020202020204" charset="0"/>
      <p:regular r:id="rId17"/>
    </p:embeddedFont>
    <p:embeddedFont>
      <p:font typeface="Negrita Pro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F8457C-E3A9-443A-831B-5121E6CDFFFA}" v="5" dt="2026-06-15T20:58:28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ólmfríður Rún Guðmundsdóttir" userId="a07bde7f-f01b-4209-bc9d-d4f243894803" providerId="ADAL" clId="{FE31E1B3-94DB-497E-8D38-71603F29FE9E}"/>
    <pc:docChg chg="custSel modSld">
      <pc:chgData name="Hólmfríður Rún Guðmundsdóttir" userId="a07bde7f-f01b-4209-bc9d-d4f243894803" providerId="ADAL" clId="{FE31E1B3-94DB-497E-8D38-71603F29FE9E}" dt="2026-06-15T20:58:30.386" v="83" actId="1076"/>
      <pc:docMkLst>
        <pc:docMk/>
      </pc:docMkLst>
      <pc:sldChg chg="modSp mod">
        <pc:chgData name="Hólmfríður Rún Guðmundsdóttir" userId="a07bde7f-f01b-4209-bc9d-d4f243894803" providerId="ADAL" clId="{FE31E1B3-94DB-497E-8D38-71603F29FE9E}" dt="2026-06-15T20:56:03.689" v="74" actId="20577"/>
        <pc:sldMkLst>
          <pc:docMk/>
          <pc:sldMk cId="0" sldId="259"/>
        </pc:sldMkLst>
        <pc:spChg chg="mod">
          <ac:chgData name="Hólmfríður Rún Guðmundsdóttir" userId="a07bde7f-f01b-4209-bc9d-d4f243894803" providerId="ADAL" clId="{FE31E1B3-94DB-497E-8D38-71603F29FE9E}" dt="2026-06-15T20:56:03.689" v="74" actId="20577"/>
          <ac:spMkLst>
            <pc:docMk/>
            <pc:sldMk cId="0" sldId="259"/>
            <ac:spMk id="4" creationId="{00000000-0000-0000-0000-000000000000}"/>
          </ac:spMkLst>
        </pc:spChg>
      </pc:sldChg>
      <pc:sldChg chg="addSp delSp modSp mod">
        <pc:chgData name="Hólmfríður Rún Guðmundsdóttir" userId="a07bde7f-f01b-4209-bc9d-d4f243894803" providerId="ADAL" clId="{FE31E1B3-94DB-497E-8D38-71603F29FE9E}" dt="2026-06-15T20:58:30.386" v="83" actId="1076"/>
        <pc:sldMkLst>
          <pc:docMk/>
          <pc:sldMk cId="0" sldId="263"/>
        </pc:sldMkLst>
        <pc:spChg chg="del">
          <ac:chgData name="Hólmfríður Rún Guðmundsdóttir" userId="a07bde7f-f01b-4209-bc9d-d4f243894803" providerId="ADAL" clId="{FE31E1B3-94DB-497E-8D38-71603F29FE9E}" dt="2026-06-15T20:58:27.783" v="81" actId="478"/>
          <ac:spMkLst>
            <pc:docMk/>
            <pc:sldMk cId="0" sldId="263"/>
            <ac:spMk id="3" creationId="{00000000-0000-0000-0000-000000000000}"/>
          </ac:spMkLst>
        </pc:spChg>
        <pc:picChg chg="add mod">
          <ac:chgData name="Hólmfríður Rún Guðmundsdóttir" userId="a07bde7f-f01b-4209-bc9d-d4f243894803" providerId="ADAL" clId="{FE31E1B3-94DB-497E-8D38-71603F29FE9E}" dt="2026-06-15T20:58:30.386" v="83" actId="1076"/>
          <ac:picMkLst>
            <pc:docMk/>
            <pc:sldMk cId="0" sldId="263"/>
            <ac:picMk id="12" creationId="{68B5C5B4-C815-C103-FC7D-EABA80EF9487}"/>
          </ac:picMkLst>
        </pc:picChg>
      </pc:sldChg>
      <pc:sldChg chg="addSp delSp modSp mod">
        <pc:chgData name="Hólmfríður Rún Guðmundsdóttir" userId="a07bde7f-f01b-4209-bc9d-d4f243894803" providerId="ADAL" clId="{FE31E1B3-94DB-497E-8D38-71603F29FE9E}" dt="2026-06-15T20:58:22.547" v="80" actId="1076"/>
        <pc:sldMkLst>
          <pc:docMk/>
          <pc:sldMk cId="0" sldId="264"/>
        </pc:sldMkLst>
        <pc:spChg chg="del">
          <ac:chgData name="Hólmfríður Rún Guðmundsdóttir" userId="a07bde7f-f01b-4209-bc9d-d4f243894803" providerId="ADAL" clId="{FE31E1B3-94DB-497E-8D38-71603F29FE9E}" dt="2026-06-15T20:58:11.691" v="75" actId="478"/>
          <ac:spMkLst>
            <pc:docMk/>
            <pc:sldMk cId="0" sldId="264"/>
            <ac:spMk id="3" creationId="{00000000-0000-0000-0000-000000000000}"/>
          </ac:spMkLst>
        </pc:spChg>
        <pc:spChg chg="add">
          <ac:chgData name="Hólmfríður Rún Guðmundsdóttir" userId="a07bde7f-f01b-4209-bc9d-d4f243894803" providerId="ADAL" clId="{FE31E1B3-94DB-497E-8D38-71603F29FE9E}" dt="2026-06-15T20:58:12.689" v="76"/>
          <ac:spMkLst>
            <pc:docMk/>
            <pc:sldMk cId="0" sldId="264"/>
            <ac:spMk id="11" creationId="{0C052061-AD9B-BC27-8B37-B926331A7BD6}"/>
          </ac:spMkLst>
        </pc:spChg>
        <pc:picChg chg="add mod">
          <ac:chgData name="Hólmfríður Rún Guðmundsdóttir" userId="a07bde7f-f01b-4209-bc9d-d4f243894803" providerId="ADAL" clId="{FE31E1B3-94DB-497E-8D38-71603F29FE9E}" dt="2026-06-15T20:58:22.547" v="80" actId="1076"/>
          <ac:picMkLst>
            <pc:docMk/>
            <pc:sldMk cId="0" sldId="264"/>
            <ac:picMk id="13" creationId="{FAD396CD-ABB2-DA2C-E281-4309E4D1A2A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15.6.2026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rj0cZTBhUI?feature=oembed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486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619750" y="1171413"/>
            <a:ext cx="15048500" cy="3605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19"/>
              </a:lnSpc>
            </a:pPr>
            <a:r>
              <a:rPr lang="en-US" sz="10299">
                <a:solidFill>
                  <a:srgbClr val="3F382C"/>
                </a:solidFill>
                <a:latin typeface="Negrita Pro"/>
                <a:ea typeface="Negrita Pro"/>
                <a:cs typeface="Negrita Pro"/>
                <a:sym typeface="Negrita Pro"/>
              </a:rPr>
              <a:t>Staðalímyndir og menningarfordómar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105809" y="5587926"/>
            <a:ext cx="4076383" cy="4076383"/>
            <a:chOff x="0" y="0"/>
            <a:chExt cx="3682568" cy="36825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82619" cy="3682619"/>
            </a:xfrm>
            <a:custGeom>
              <a:avLst/>
              <a:gdLst/>
              <a:ahLst/>
              <a:cxnLst/>
              <a:rect l="l" t="t" r="r" b="b"/>
              <a:pathLst>
                <a:path w="3682619" h="3682619">
                  <a:moveTo>
                    <a:pt x="0" y="0"/>
                  </a:moveTo>
                  <a:lnTo>
                    <a:pt x="3682619" y="0"/>
                  </a:lnTo>
                  <a:lnTo>
                    <a:pt x="3682619" y="3682619"/>
                  </a:lnTo>
                  <a:lnTo>
                    <a:pt x="0" y="36826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1" b="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42868" y="-4254734"/>
            <a:ext cx="14157196" cy="12347118"/>
            <a:chOff x="0" y="0"/>
            <a:chExt cx="18876261" cy="16462824"/>
          </a:xfrm>
        </p:grpSpPr>
        <p:sp>
          <p:nvSpPr>
            <p:cNvPr id="3" name="Freeform 3"/>
            <p:cNvSpPr/>
            <p:nvPr/>
          </p:nvSpPr>
          <p:spPr>
            <a:xfrm rot="10711948">
              <a:off x="898348" y="120492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10711948">
              <a:off x="189885" y="21333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0711948">
              <a:off x="1834004" y="21333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-651442" y="486642"/>
            <a:ext cx="19590884" cy="970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06"/>
              </a:lnSpc>
            </a:pPr>
            <a:r>
              <a:rPr lang="en-US" sz="5647">
                <a:solidFill>
                  <a:srgbClr val="3F382C"/>
                </a:solidFill>
                <a:latin typeface="Anton"/>
                <a:ea typeface="Anton"/>
                <a:cs typeface="Anton"/>
                <a:sym typeface="Anton"/>
              </a:rPr>
              <a:t>The danger of a single story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-6804337" y="2537468"/>
            <a:ext cx="15666073" cy="11901149"/>
            <a:chOff x="0" y="0"/>
            <a:chExt cx="20888097" cy="15868199"/>
          </a:xfrm>
        </p:grpSpPr>
        <p:sp>
          <p:nvSpPr>
            <p:cNvPr id="8" name="Freeform 8"/>
            <p:cNvSpPr/>
            <p:nvPr/>
          </p:nvSpPr>
          <p:spPr>
            <a:xfrm>
              <a:off x="4035725" y="2176520"/>
              <a:ext cx="16852372" cy="12136291"/>
            </a:xfrm>
            <a:custGeom>
              <a:avLst/>
              <a:gdLst/>
              <a:ahLst/>
              <a:cxnLst/>
              <a:rect l="l" t="t" r="r" b="b"/>
              <a:pathLst>
                <a:path w="16852372" h="12136291">
                  <a:moveTo>
                    <a:pt x="0" y="0"/>
                  </a:moveTo>
                  <a:lnTo>
                    <a:pt x="16852372" y="0"/>
                  </a:lnTo>
                  <a:lnTo>
                    <a:pt x="16852372" y="12136290"/>
                  </a:lnTo>
                  <a:lnTo>
                    <a:pt x="0" y="12136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396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41241">
              <a:off x="1881056" y="800239"/>
              <a:ext cx="16791163" cy="12905672"/>
            </a:xfrm>
            <a:custGeom>
              <a:avLst/>
              <a:gdLst/>
              <a:ahLst/>
              <a:cxnLst/>
              <a:rect l="l" t="t" r="r" b="b"/>
              <a:pathLst>
                <a:path w="16791163" h="12905672">
                  <a:moveTo>
                    <a:pt x="0" y="0"/>
                  </a:moveTo>
                  <a:lnTo>
                    <a:pt x="16791164" y="0"/>
                  </a:lnTo>
                  <a:lnTo>
                    <a:pt x="16791164" y="12905672"/>
                  </a:lnTo>
                  <a:lnTo>
                    <a:pt x="0" y="1290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16573" r="-3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588337">
              <a:off x="861671" y="3056190"/>
              <a:ext cx="16246280" cy="11512682"/>
            </a:xfrm>
            <a:custGeom>
              <a:avLst/>
              <a:gdLst/>
              <a:ahLst/>
              <a:cxnLst/>
              <a:rect l="l" t="t" r="r" b="b"/>
              <a:pathLst>
                <a:path w="16246280" h="11512682">
                  <a:moveTo>
                    <a:pt x="0" y="0"/>
                  </a:moveTo>
                  <a:lnTo>
                    <a:pt x="16246280" y="0"/>
                  </a:lnTo>
                  <a:lnTo>
                    <a:pt x="16246280" y="11512681"/>
                  </a:lnTo>
                  <a:lnTo>
                    <a:pt x="0" y="11512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30678" r="-37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" name="Online Media 13" title="Chimamanda Adichie The danger of a single story 3 min cut">
            <a:hlinkClick r:id="" action="ppaction://media"/>
            <a:extLst>
              <a:ext uri="{FF2B5EF4-FFF2-40B4-BE49-F238E27FC236}">
                <a16:creationId xmlns:a16="http://schemas.microsoft.com/office/drawing/2014/main" id="{BD8E4242-2406-2E8C-A2D3-B1E7C50B4D6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194214" y="2092075"/>
            <a:ext cx="10160000" cy="76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75370"/>
            <a:ext cx="5124354" cy="4306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53"/>
              </a:lnSpc>
            </a:pPr>
            <a:r>
              <a:rPr lang="en-US" sz="5966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Hvað getum við lært af</a:t>
            </a:r>
          </a:p>
          <a:p>
            <a:pPr algn="l">
              <a:lnSpc>
                <a:spcPts val="8353"/>
              </a:lnSpc>
            </a:pPr>
            <a:r>
              <a:rPr lang="en-US" sz="5966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frásögn Adichie?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805936" y="1028700"/>
            <a:ext cx="10453364" cy="7382685"/>
            <a:chOff x="0" y="0"/>
            <a:chExt cx="13937818" cy="98435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937869" cy="9843643"/>
            </a:xfrm>
            <a:custGeom>
              <a:avLst/>
              <a:gdLst/>
              <a:ahLst/>
              <a:cxnLst/>
              <a:rect l="l" t="t" r="r" b="b"/>
              <a:pathLst>
                <a:path w="13937869" h="9843643">
                  <a:moveTo>
                    <a:pt x="0" y="0"/>
                  </a:moveTo>
                  <a:lnTo>
                    <a:pt x="13937869" y="0"/>
                  </a:lnTo>
                  <a:lnTo>
                    <a:pt x="13937869" y="9843643"/>
                  </a:lnTo>
                  <a:lnTo>
                    <a:pt x="0" y="9843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596940" y="2460810"/>
            <a:ext cx="15666073" cy="11901149"/>
            <a:chOff x="0" y="0"/>
            <a:chExt cx="20888097" cy="15868199"/>
          </a:xfrm>
        </p:grpSpPr>
        <p:sp>
          <p:nvSpPr>
            <p:cNvPr id="6" name="Freeform 6"/>
            <p:cNvSpPr/>
            <p:nvPr/>
          </p:nvSpPr>
          <p:spPr>
            <a:xfrm>
              <a:off x="4035725" y="2176520"/>
              <a:ext cx="16852372" cy="12136291"/>
            </a:xfrm>
            <a:custGeom>
              <a:avLst/>
              <a:gdLst/>
              <a:ahLst/>
              <a:cxnLst/>
              <a:rect l="l" t="t" r="r" b="b"/>
              <a:pathLst>
                <a:path w="16852372" h="12136291">
                  <a:moveTo>
                    <a:pt x="0" y="0"/>
                  </a:moveTo>
                  <a:lnTo>
                    <a:pt x="16852372" y="0"/>
                  </a:lnTo>
                  <a:lnTo>
                    <a:pt x="16852372" y="12136290"/>
                  </a:lnTo>
                  <a:lnTo>
                    <a:pt x="0" y="12136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t="-2396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341241">
              <a:off x="1881056" y="800239"/>
              <a:ext cx="16791163" cy="12905672"/>
            </a:xfrm>
            <a:custGeom>
              <a:avLst/>
              <a:gdLst/>
              <a:ahLst/>
              <a:cxnLst/>
              <a:rect l="l" t="t" r="r" b="b"/>
              <a:pathLst>
                <a:path w="16791163" h="12905672">
                  <a:moveTo>
                    <a:pt x="0" y="0"/>
                  </a:moveTo>
                  <a:lnTo>
                    <a:pt x="16791164" y="0"/>
                  </a:lnTo>
                  <a:lnTo>
                    <a:pt x="16791164" y="12905672"/>
                  </a:lnTo>
                  <a:lnTo>
                    <a:pt x="0" y="1290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16573" r="-3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588337">
              <a:off x="861671" y="3056190"/>
              <a:ext cx="16246280" cy="11512682"/>
            </a:xfrm>
            <a:custGeom>
              <a:avLst/>
              <a:gdLst/>
              <a:ahLst/>
              <a:cxnLst/>
              <a:rect l="l" t="t" r="r" b="b"/>
              <a:pathLst>
                <a:path w="16246280" h="11512682">
                  <a:moveTo>
                    <a:pt x="0" y="0"/>
                  </a:moveTo>
                  <a:lnTo>
                    <a:pt x="16246280" y="0"/>
                  </a:lnTo>
                  <a:lnTo>
                    <a:pt x="16246280" y="11512681"/>
                  </a:lnTo>
                  <a:lnTo>
                    <a:pt x="0" y="115126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30678" r="-373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32971" y="4919348"/>
            <a:ext cx="4422057" cy="3261265"/>
            <a:chOff x="0" y="0"/>
            <a:chExt cx="5896077" cy="43483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102" cy="4348353"/>
            </a:xfrm>
            <a:custGeom>
              <a:avLst/>
              <a:gdLst/>
              <a:ahLst/>
              <a:cxnLst/>
              <a:rect l="l" t="t" r="r" b="b"/>
              <a:pathLst>
                <a:path w="5896102" h="4348353">
                  <a:moveTo>
                    <a:pt x="0" y="0"/>
                  </a:moveTo>
                  <a:lnTo>
                    <a:pt x="5896102" y="0"/>
                  </a:lnTo>
                  <a:lnTo>
                    <a:pt x="5896102" y="4348353"/>
                  </a:lnTo>
                  <a:lnTo>
                    <a:pt x="0" y="43483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8" r="-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424916" y="2075291"/>
            <a:ext cx="13438168" cy="2370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9"/>
              </a:lnSpc>
            </a:pP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Hvaða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staðalímyndir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eru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algengar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 um </a:t>
            </a: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Ísland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og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 </a:t>
            </a:r>
            <a:r>
              <a:rPr lang="en-US" sz="6798" dirty="0" err="1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Íslendinga</a:t>
            </a:r>
            <a:r>
              <a:rPr lang="en-US" sz="6798" dirty="0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?</a:t>
            </a:r>
          </a:p>
        </p:txBody>
      </p:sp>
      <p:sp>
        <p:nvSpPr>
          <p:cNvPr id="5" name="Freeform 5"/>
          <p:cNvSpPr/>
          <p:nvPr/>
        </p:nvSpPr>
        <p:spPr>
          <a:xfrm>
            <a:off x="-3777543" y="4169858"/>
            <a:ext cx="12639279" cy="9102218"/>
          </a:xfrm>
          <a:custGeom>
            <a:avLst/>
            <a:gdLst/>
            <a:ahLst/>
            <a:cxnLst/>
            <a:rect l="l" t="t" r="r" b="b"/>
            <a:pathLst>
              <a:path w="12639279" h="9102218">
                <a:moveTo>
                  <a:pt x="0" y="0"/>
                </a:moveTo>
                <a:lnTo>
                  <a:pt x="12639280" y="0"/>
                </a:lnTo>
                <a:lnTo>
                  <a:pt x="12639280" y="9102218"/>
                </a:lnTo>
                <a:lnTo>
                  <a:pt x="0" y="91022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9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396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341241">
            <a:off x="-5697097" y="3340986"/>
            <a:ext cx="12593372" cy="9679254"/>
          </a:xfrm>
          <a:custGeom>
            <a:avLst/>
            <a:gdLst/>
            <a:ahLst/>
            <a:cxnLst/>
            <a:rect l="l" t="t" r="r" b="b"/>
            <a:pathLst>
              <a:path w="12593372" h="9679254">
                <a:moveTo>
                  <a:pt x="0" y="0"/>
                </a:moveTo>
                <a:lnTo>
                  <a:pt x="12593372" y="0"/>
                </a:lnTo>
                <a:lnTo>
                  <a:pt x="12593372" y="9679254"/>
                </a:lnTo>
                <a:lnTo>
                  <a:pt x="0" y="96792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9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6573" r="-36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588337">
            <a:off x="-6158083" y="4829611"/>
            <a:ext cx="12184710" cy="8634511"/>
          </a:xfrm>
          <a:custGeom>
            <a:avLst/>
            <a:gdLst/>
            <a:ahLst/>
            <a:cxnLst/>
            <a:rect l="l" t="t" r="r" b="b"/>
            <a:pathLst>
              <a:path w="12184710" h="8634511">
                <a:moveTo>
                  <a:pt x="0" y="0"/>
                </a:moveTo>
                <a:lnTo>
                  <a:pt x="12184710" y="0"/>
                </a:lnTo>
                <a:lnTo>
                  <a:pt x="12184710" y="8634511"/>
                </a:lnTo>
                <a:lnTo>
                  <a:pt x="0" y="86345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59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30678" r="-373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8861737" y="-4457103"/>
            <a:ext cx="14157196" cy="12347118"/>
            <a:chOff x="0" y="0"/>
            <a:chExt cx="18876261" cy="16462824"/>
          </a:xfrm>
        </p:grpSpPr>
        <p:sp>
          <p:nvSpPr>
            <p:cNvPr id="9" name="Freeform 9"/>
            <p:cNvSpPr/>
            <p:nvPr/>
          </p:nvSpPr>
          <p:spPr>
            <a:xfrm rot="10711948">
              <a:off x="898348" y="120492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711948">
              <a:off x="189885" y="21333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10711948">
              <a:off x="1834004" y="21333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4110" y="1474441"/>
            <a:ext cx="2725226" cy="1887217"/>
            <a:chOff x="0" y="0"/>
            <a:chExt cx="3633635" cy="251628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33597" cy="2516251"/>
            </a:xfrm>
            <a:custGeom>
              <a:avLst/>
              <a:gdLst/>
              <a:ahLst/>
              <a:cxnLst/>
              <a:rect l="l" t="t" r="r" b="b"/>
              <a:pathLst>
                <a:path w="3633597" h="2516251">
                  <a:moveTo>
                    <a:pt x="0" y="0"/>
                  </a:moveTo>
                  <a:lnTo>
                    <a:pt x="3633597" y="0"/>
                  </a:lnTo>
                  <a:lnTo>
                    <a:pt x="3633597" y="2516251"/>
                  </a:lnTo>
                  <a:lnTo>
                    <a:pt x="0" y="25162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6" r="-27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444552" y="4323683"/>
            <a:ext cx="14561115" cy="201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8"/>
              </a:lnSpc>
            </a:pPr>
            <a:r>
              <a:rPr lang="en-US" sz="5498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Að allir Íslendingar séu ljóshærðir með blá augu.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5760479" y="3472926"/>
            <a:ext cx="1815475" cy="2863682"/>
            <a:chOff x="0" y="0"/>
            <a:chExt cx="3265043" cy="51501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65043" cy="5150231"/>
            </a:xfrm>
            <a:custGeom>
              <a:avLst/>
              <a:gdLst/>
              <a:ahLst/>
              <a:cxnLst/>
              <a:rect l="l" t="t" r="r" b="b"/>
              <a:pathLst>
                <a:path w="3265043" h="5150231">
                  <a:moveTo>
                    <a:pt x="0" y="0"/>
                  </a:moveTo>
                  <a:lnTo>
                    <a:pt x="3265043" y="0"/>
                  </a:lnTo>
                  <a:lnTo>
                    <a:pt x="3265043" y="5150231"/>
                  </a:lnTo>
                  <a:lnTo>
                    <a:pt x="0" y="51502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503" t="-1" r="-550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107101" y="7451055"/>
            <a:ext cx="14561115" cy="104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8"/>
              </a:lnSpc>
            </a:pPr>
            <a:r>
              <a:rPr lang="en-US" sz="5498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Að allir Íslendingar trúi á álfa og tröll.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920640" y="6621957"/>
            <a:ext cx="952167" cy="2909121"/>
            <a:chOff x="0" y="0"/>
            <a:chExt cx="2539111" cy="77576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39111" cy="7757706"/>
            </a:xfrm>
            <a:custGeom>
              <a:avLst/>
              <a:gdLst/>
              <a:ahLst/>
              <a:cxnLst/>
              <a:rect l="l" t="t" r="r" b="b"/>
              <a:pathLst>
                <a:path w="2539111" h="7757706">
                  <a:moveTo>
                    <a:pt x="0" y="0"/>
                  </a:moveTo>
                  <a:lnTo>
                    <a:pt x="2539111" y="0"/>
                  </a:lnTo>
                  <a:lnTo>
                    <a:pt x="2539111" y="7757706"/>
                  </a:lnTo>
                  <a:lnTo>
                    <a:pt x="0" y="7757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763" r="-576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396719" y="1638900"/>
            <a:ext cx="14561115" cy="10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58"/>
              </a:lnSpc>
            </a:pPr>
            <a:r>
              <a:rPr lang="en-US" sz="5398">
                <a:solidFill>
                  <a:srgbClr val="3F382C"/>
                </a:solidFill>
                <a:latin typeface="Arial MT Pro"/>
                <a:ea typeface="Arial MT Pro"/>
                <a:cs typeface="Arial MT Pro"/>
                <a:sym typeface="Arial MT Pro"/>
              </a:rPr>
              <a:t>Að Íslendingar búi í snjóhúsum.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0668000" y="-4342719"/>
            <a:ext cx="14157196" cy="12347118"/>
            <a:chOff x="0" y="0"/>
            <a:chExt cx="18876261" cy="16462824"/>
          </a:xfrm>
        </p:grpSpPr>
        <p:sp>
          <p:nvSpPr>
            <p:cNvPr id="12" name="Freeform 12"/>
            <p:cNvSpPr/>
            <p:nvPr/>
          </p:nvSpPr>
          <p:spPr>
            <a:xfrm rot="10711948">
              <a:off x="898348" y="120492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0711948">
              <a:off x="189885" y="21333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10711948">
              <a:off x="1834004" y="213331"/>
              <a:ext cx="16852372" cy="15044572"/>
            </a:xfrm>
            <a:custGeom>
              <a:avLst/>
              <a:gdLst/>
              <a:ahLst/>
              <a:cxnLst/>
              <a:rect l="l" t="t" r="r" b="b"/>
              <a:pathLst>
                <a:path w="16852372" h="15044572">
                  <a:moveTo>
                    <a:pt x="0" y="0"/>
                  </a:moveTo>
                  <a:lnTo>
                    <a:pt x="16852372" y="0"/>
                  </a:lnTo>
                  <a:lnTo>
                    <a:pt x="16852372" y="15044572"/>
                  </a:lnTo>
                  <a:lnTo>
                    <a:pt x="0" y="150445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59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2318172" y="1841500"/>
            <a:ext cx="4780167" cy="2894242"/>
          </a:xfrm>
          <a:custGeom>
            <a:avLst/>
            <a:gdLst/>
            <a:ahLst/>
            <a:cxnLst/>
            <a:rect l="l" t="t" r="r" b="b"/>
            <a:pathLst>
              <a:path w="4780167" h="2894242">
                <a:moveTo>
                  <a:pt x="0" y="0"/>
                </a:moveTo>
                <a:lnTo>
                  <a:pt x="4780167" y="0"/>
                </a:lnTo>
                <a:lnTo>
                  <a:pt x="4780167" y="2894242"/>
                </a:lnTo>
                <a:lnTo>
                  <a:pt x="0" y="2894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266033" y="1841500"/>
            <a:ext cx="5272195" cy="2755674"/>
          </a:xfrm>
          <a:custGeom>
            <a:avLst/>
            <a:gdLst/>
            <a:ahLst/>
            <a:cxnLst/>
            <a:rect l="l" t="t" r="r" b="b"/>
            <a:pathLst>
              <a:path w="5272195" h="2755674">
                <a:moveTo>
                  <a:pt x="0" y="0"/>
                </a:moveTo>
                <a:lnTo>
                  <a:pt x="5272194" y="0"/>
                </a:lnTo>
                <a:lnTo>
                  <a:pt x="5272194" y="2755674"/>
                </a:lnTo>
                <a:lnTo>
                  <a:pt x="0" y="27556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539" r="-155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2318172" y="5552758"/>
            <a:ext cx="4689500" cy="2716511"/>
          </a:xfrm>
          <a:custGeom>
            <a:avLst/>
            <a:gdLst/>
            <a:ahLst/>
            <a:cxnLst/>
            <a:rect l="l" t="t" r="r" b="b"/>
            <a:pathLst>
              <a:path w="4689500" h="2716511">
                <a:moveTo>
                  <a:pt x="0" y="0"/>
                </a:moveTo>
                <a:lnTo>
                  <a:pt x="4689501" y="0"/>
                </a:lnTo>
                <a:lnTo>
                  <a:pt x="4689501" y="2716511"/>
                </a:lnTo>
                <a:lnTo>
                  <a:pt x="0" y="27165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615" b="-761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863443" y="325754"/>
            <a:ext cx="14561114" cy="1363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Verkefni: Hvar eru þessar myndir teknar? 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 Merkið tölurnar inn á heimskortið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694712" y="4753292"/>
            <a:ext cx="240109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872514" y="4602392"/>
            <a:ext cx="240109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708504" y="8382557"/>
            <a:ext cx="240109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3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06304" y="5489268"/>
            <a:ext cx="5331923" cy="2876937"/>
          </a:xfrm>
          <a:custGeom>
            <a:avLst/>
            <a:gdLst/>
            <a:ahLst/>
            <a:cxnLst/>
            <a:rect l="l" t="t" r="r" b="b"/>
            <a:pathLst>
              <a:path w="5331923" h="2876937">
                <a:moveTo>
                  <a:pt x="0" y="0"/>
                </a:moveTo>
                <a:lnTo>
                  <a:pt x="5331923" y="0"/>
                </a:lnTo>
                <a:lnTo>
                  <a:pt x="5331923" y="2876937"/>
                </a:lnTo>
                <a:lnTo>
                  <a:pt x="0" y="28769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135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2909621" y="8375730"/>
            <a:ext cx="240109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18172" y="1841500"/>
            <a:ext cx="4780167" cy="2894242"/>
          </a:xfrm>
          <a:custGeom>
            <a:avLst/>
            <a:gdLst/>
            <a:ahLst/>
            <a:cxnLst/>
            <a:rect l="l" t="t" r="r" b="b"/>
            <a:pathLst>
              <a:path w="4780167" h="2894242">
                <a:moveTo>
                  <a:pt x="0" y="0"/>
                </a:moveTo>
                <a:lnTo>
                  <a:pt x="4780167" y="0"/>
                </a:lnTo>
                <a:lnTo>
                  <a:pt x="4780167" y="2894242"/>
                </a:lnTo>
                <a:lnTo>
                  <a:pt x="0" y="28942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266033" y="1841500"/>
            <a:ext cx="5272195" cy="2755674"/>
          </a:xfrm>
          <a:custGeom>
            <a:avLst/>
            <a:gdLst/>
            <a:ahLst/>
            <a:cxnLst/>
            <a:rect l="l" t="t" r="r" b="b"/>
            <a:pathLst>
              <a:path w="5272195" h="2755674">
                <a:moveTo>
                  <a:pt x="0" y="0"/>
                </a:moveTo>
                <a:lnTo>
                  <a:pt x="5272194" y="0"/>
                </a:lnTo>
                <a:lnTo>
                  <a:pt x="5272194" y="2755674"/>
                </a:lnTo>
                <a:lnTo>
                  <a:pt x="0" y="27556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539" r="-1553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2318172" y="5552758"/>
            <a:ext cx="4780167" cy="2716511"/>
          </a:xfrm>
          <a:custGeom>
            <a:avLst/>
            <a:gdLst/>
            <a:ahLst/>
            <a:cxnLst/>
            <a:rect l="l" t="t" r="r" b="b"/>
            <a:pathLst>
              <a:path w="4780167" h="2716511">
                <a:moveTo>
                  <a:pt x="0" y="0"/>
                </a:moveTo>
                <a:lnTo>
                  <a:pt x="4780167" y="0"/>
                </a:lnTo>
                <a:lnTo>
                  <a:pt x="4780167" y="2716511"/>
                </a:lnTo>
                <a:lnTo>
                  <a:pt x="0" y="27165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29" b="-872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0206304" y="5489268"/>
            <a:ext cx="5331923" cy="2876937"/>
          </a:xfrm>
          <a:custGeom>
            <a:avLst/>
            <a:gdLst/>
            <a:ahLst/>
            <a:cxnLst/>
            <a:rect l="l" t="t" r="r" b="b"/>
            <a:pathLst>
              <a:path w="5331923" h="2876937">
                <a:moveTo>
                  <a:pt x="0" y="0"/>
                </a:moveTo>
                <a:lnTo>
                  <a:pt x="5331923" y="0"/>
                </a:lnTo>
                <a:lnTo>
                  <a:pt x="5331923" y="2876937"/>
                </a:lnTo>
                <a:lnTo>
                  <a:pt x="0" y="28769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135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863443" y="478154"/>
            <a:ext cx="14561114" cy="70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Umræður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97277" y="4771978"/>
            <a:ext cx="4498550" cy="581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Luanda, </a:t>
            </a:r>
            <a:r>
              <a:rPr lang="en-US" sz="3399" b="1" dirty="0" err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Angóla</a:t>
            </a:r>
            <a:endParaRPr lang="en-US" sz="3399" b="1" dirty="0">
              <a:solidFill>
                <a:srgbClr val="3F382C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189663" y="4703674"/>
            <a:ext cx="3813699" cy="581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Naíróbí</a:t>
            </a:r>
            <a:r>
              <a:rPr lang="en-US" sz="3399" b="1" dirty="0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, </a:t>
            </a:r>
            <a:r>
              <a:rPr lang="en-US" sz="3399" b="1" dirty="0" err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Kenía</a:t>
            </a:r>
            <a:endParaRPr lang="en-US" sz="3399" b="1" dirty="0">
              <a:solidFill>
                <a:srgbClr val="3F382C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97277" y="8382557"/>
            <a:ext cx="4221956" cy="647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Houston, Bandaríkin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468180" y="8366205"/>
            <a:ext cx="5331923" cy="5811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Bangkok, </a:t>
            </a:r>
            <a:r>
              <a:rPr lang="en-US" sz="3399" b="1" dirty="0" err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Taíland</a:t>
            </a:r>
            <a:endParaRPr lang="en-US" sz="3399" b="1" dirty="0">
              <a:solidFill>
                <a:srgbClr val="3F382C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4951" y="2442041"/>
            <a:ext cx="3463607" cy="3463607"/>
          </a:xfrm>
          <a:custGeom>
            <a:avLst/>
            <a:gdLst/>
            <a:ahLst/>
            <a:cxnLst/>
            <a:rect l="l" t="t" r="r" b="b"/>
            <a:pathLst>
              <a:path w="3463607" h="3463607">
                <a:moveTo>
                  <a:pt x="0" y="0"/>
                </a:moveTo>
                <a:lnTo>
                  <a:pt x="3463607" y="0"/>
                </a:lnTo>
                <a:lnTo>
                  <a:pt x="3463607" y="3463608"/>
                </a:lnTo>
                <a:lnTo>
                  <a:pt x="0" y="3463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8204840" y="2532370"/>
            <a:ext cx="3392665" cy="3373279"/>
          </a:xfrm>
          <a:custGeom>
            <a:avLst/>
            <a:gdLst/>
            <a:ahLst/>
            <a:cxnLst/>
            <a:rect l="l" t="t" r="r" b="b"/>
            <a:pathLst>
              <a:path w="3392665" h="3373279">
                <a:moveTo>
                  <a:pt x="0" y="0"/>
                </a:moveTo>
                <a:lnTo>
                  <a:pt x="3392665" y="0"/>
                </a:lnTo>
                <a:lnTo>
                  <a:pt x="3392665" y="3373279"/>
                </a:lnTo>
                <a:lnTo>
                  <a:pt x="0" y="3373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842411" y="1407177"/>
            <a:ext cx="1352779" cy="5900197"/>
          </a:xfrm>
          <a:custGeom>
            <a:avLst/>
            <a:gdLst/>
            <a:ahLst/>
            <a:cxnLst/>
            <a:rect l="l" t="t" r="r" b="b"/>
            <a:pathLst>
              <a:path w="1352779" h="5900197">
                <a:moveTo>
                  <a:pt x="0" y="0"/>
                </a:moveTo>
                <a:lnTo>
                  <a:pt x="1352779" y="0"/>
                </a:lnTo>
                <a:lnTo>
                  <a:pt x="1352779" y="5900197"/>
                </a:lnTo>
                <a:lnTo>
                  <a:pt x="0" y="5900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863443" y="478154"/>
            <a:ext cx="14561114" cy="70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Verkefni: Krossaumur -  Úkraína, Palestína, Ísland og Bólivía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83000" y="6127165"/>
            <a:ext cx="22750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98498" y="7459774"/>
            <a:ext cx="24060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773627" y="6127165"/>
            <a:ext cx="25509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839215" y="6127165"/>
            <a:ext cx="26858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87530" y="8116364"/>
            <a:ext cx="14561114" cy="7061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Hvaða krossaumur kemur frá hvaða landi?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B5C5B4-C815-C103-FC7D-EABA80EF94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32350" y="2864435"/>
            <a:ext cx="4282314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CB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64951" y="2442041"/>
            <a:ext cx="3463607" cy="3463607"/>
          </a:xfrm>
          <a:custGeom>
            <a:avLst/>
            <a:gdLst/>
            <a:ahLst/>
            <a:cxnLst/>
            <a:rect l="l" t="t" r="r" b="b"/>
            <a:pathLst>
              <a:path w="3463607" h="3463607">
                <a:moveTo>
                  <a:pt x="0" y="0"/>
                </a:moveTo>
                <a:lnTo>
                  <a:pt x="3463607" y="0"/>
                </a:lnTo>
                <a:lnTo>
                  <a:pt x="3463607" y="3463608"/>
                </a:lnTo>
                <a:lnTo>
                  <a:pt x="0" y="3463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8204840" y="2532370"/>
            <a:ext cx="3392665" cy="3373279"/>
          </a:xfrm>
          <a:custGeom>
            <a:avLst/>
            <a:gdLst/>
            <a:ahLst/>
            <a:cxnLst/>
            <a:rect l="l" t="t" r="r" b="b"/>
            <a:pathLst>
              <a:path w="3392665" h="3373279">
                <a:moveTo>
                  <a:pt x="0" y="0"/>
                </a:moveTo>
                <a:lnTo>
                  <a:pt x="3392665" y="0"/>
                </a:lnTo>
                <a:lnTo>
                  <a:pt x="3392665" y="3373279"/>
                </a:lnTo>
                <a:lnTo>
                  <a:pt x="0" y="3373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842411" y="1407177"/>
            <a:ext cx="1352779" cy="5900197"/>
          </a:xfrm>
          <a:custGeom>
            <a:avLst/>
            <a:gdLst/>
            <a:ahLst/>
            <a:cxnLst/>
            <a:rect l="l" t="t" r="r" b="b"/>
            <a:pathLst>
              <a:path w="1352779" h="5900197">
                <a:moveTo>
                  <a:pt x="0" y="0"/>
                </a:moveTo>
                <a:lnTo>
                  <a:pt x="1352779" y="0"/>
                </a:lnTo>
                <a:lnTo>
                  <a:pt x="1352779" y="5900197"/>
                </a:lnTo>
                <a:lnTo>
                  <a:pt x="0" y="59001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863443" y="478154"/>
            <a:ext cx="14561114" cy="63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99" b="1" dirty="0" err="1">
                <a:solidFill>
                  <a:srgbClr val="3F382C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Umræður</a:t>
            </a:r>
            <a:endParaRPr lang="en-US" sz="3699" b="1" dirty="0">
              <a:solidFill>
                <a:srgbClr val="3F382C"/>
              </a:solidFill>
              <a:latin typeface="Arial MT Pro Bold"/>
              <a:ea typeface="Arial MT Pro Bold"/>
              <a:cs typeface="Arial MT Pro Bold"/>
              <a:sym typeface="Arial MT Pro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420364" y="5951146"/>
            <a:ext cx="1352779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Ísland</a:t>
            </a:r>
            <a:endParaRPr lang="en-US" sz="33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615629" y="7429500"/>
            <a:ext cx="1806342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Bólivía</a:t>
            </a:r>
            <a:endParaRPr lang="en-US" sz="33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903039" y="5951146"/>
            <a:ext cx="2189773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Palestína</a:t>
            </a:r>
            <a:endParaRPr lang="en-US" sz="33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390915" y="5951146"/>
            <a:ext cx="2000985" cy="574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 err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Úkraína</a:t>
            </a:r>
            <a:endParaRPr lang="en-US" sz="33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D396CD-ABB2-DA2C-E281-4309E4D1A2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14908" y="2857500"/>
            <a:ext cx="4282314" cy="2590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F2CB5C3E963418D080CA4DA27D837" ma:contentTypeVersion="15" ma:contentTypeDescription="Create a new document." ma:contentTypeScope="" ma:versionID="7cf89dc73151518092b15aecdc76ab64">
  <xsd:schema xmlns:xsd="http://www.w3.org/2001/XMLSchema" xmlns:xs="http://www.w3.org/2001/XMLSchema" xmlns:p="http://schemas.microsoft.com/office/2006/metadata/properties" xmlns:ns2="b915c125-db96-4dad-a539-d4bfd59c3914" xmlns:ns3="c337cdad-d061-490e-b824-bba087f8fbd6" targetNamespace="http://schemas.microsoft.com/office/2006/metadata/properties" ma:root="true" ma:fieldsID="02b45e5c9ce2732efc95a6310c9225af" ns2:_="" ns3:_="">
    <xsd:import namespace="b915c125-db96-4dad-a539-d4bfd59c3914"/>
    <xsd:import namespace="c337cdad-d061-490e-b824-bba087f8fb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5c125-db96-4dad-a539-d4bfd59c39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c722b8a-8a0b-46be-a4d0-93a307828f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37cdad-d061-490e-b824-bba087f8fbd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84101db-18e7-4b32-99c0-77bf63623035}" ma:internalName="TaxCatchAll" ma:showField="CatchAllData" ma:web="c337cdad-d061-490e-b824-bba087f8fb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37cdad-d061-490e-b824-bba087f8fbd6" xsi:nil="true"/>
    <lcf76f155ced4ddcb4097134ff3c332f xmlns="b915c125-db96-4dad-a539-d4bfd59c39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66343F-A919-497A-A458-1025C41542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5c125-db96-4dad-a539-d4bfd59c3914"/>
    <ds:schemaRef ds:uri="c337cdad-d061-490e-b824-bba087f8fb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93457C-DCE5-4BCA-88A8-82A8E68D5A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E40929C-1DD5-485E-9F74-AA42703EA991}">
  <ds:schemaRefs>
    <ds:schemaRef ds:uri="http://schemas.microsoft.com/office/2006/metadata/properties"/>
    <ds:schemaRef ds:uri="http://schemas.microsoft.com/office/infopath/2007/PartnerControls"/>
    <ds:schemaRef ds:uri="c337cdad-d061-490e-b824-bba087f8fbd6"/>
    <ds:schemaRef ds:uri="b915c125-db96-4dad-a539-d4bfd59c391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108</Words>
  <Application>Microsoft Office PowerPoint</Application>
  <PresentationFormat>Custom</PresentationFormat>
  <Paragraphs>30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Negrita Pro</vt:lpstr>
      <vt:lpstr>Arial MT Pro Bold</vt:lpstr>
      <vt:lpstr>Arial MT Pro</vt:lpstr>
      <vt:lpstr>Calibri</vt:lpstr>
      <vt:lpstr>Canva Sans Bold</vt:lpstr>
      <vt:lpstr>Anton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Menningarfordómar</dc:title>
  <cp:lastModifiedBy>Hólmfríður Rún Guðmundsdóttir</cp:lastModifiedBy>
  <cp:revision>1</cp:revision>
  <dcterms:created xsi:type="dcterms:W3CDTF">2006-08-16T00:00:00Z</dcterms:created>
  <dcterms:modified xsi:type="dcterms:W3CDTF">2026-06-15T20:58:31Z</dcterms:modified>
  <dc:identifier>DAHFzAqNl6M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0x010100179F2CB5C3E963418D080CA4DA27D837</vt:lpwstr>
  </property>
  <property fmtid="{D5CDD505-2E9C-101B-9397-08002B2CF9AE}" pid="3" name="MediaServiceImageTags">
    <vt:lpwstr/>
  </property>
</Properties>
</file>