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8288000" cy="10287000"/>
  <p:notesSz cx="6858000" cy="9144000"/>
  <p:embeddedFontLst>
    <p:embeddedFont>
      <p:font typeface="Canva Sans" panose="020B0604020202020204" charset="0"/>
      <p:regular r:id="rId10"/>
    </p:embeddedFont>
    <p:embeddedFont>
      <p:font typeface="Gagalin" panose="020B0604020202020204" charset="0"/>
      <p:regular r:id="rId11"/>
    </p:embeddedFont>
    <p:embeddedFont>
      <p:font typeface="Negrita Pro" panose="020B0604020202020204" charset="0"/>
      <p:regular r:id="rId12"/>
    </p:embeddedFont>
    <p:embeddedFont>
      <p:font typeface="Poppins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1A0D95-3807-4A21-88F7-BAA866BCE248}" v="1" dt="2026-06-15T21:48:11.9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ólmfríður Rún Guðmundsdóttir" userId="a07bde7f-f01b-4209-bc9d-d4f243894803" providerId="ADAL" clId="{FE31E1B3-94DB-497E-8D38-71603F29FE9E}"/>
    <pc:docChg chg="custSel modSld">
      <pc:chgData name="Hólmfríður Rún Guðmundsdóttir" userId="a07bde7f-f01b-4209-bc9d-d4f243894803" providerId="ADAL" clId="{FE31E1B3-94DB-497E-8D38-71603F29FE9E}" dt="2026-06-15T21:48:24.888" v="3" actId="14100"/>
      <pc:docMkLst>
        <pc:docMk/>
      </pc:docMkLst>
      <pc:sldChg chg="addSp delSp modSp mod modAnim">
        <pc:chgData name="Hólmfríður Rún Guðmundsdóttir" userId="a07bde7f-f01b-4209-bc9d-d4f243894803" providerId="ADAL" clId="{FE31E1B3-94DB-497E-8D38-71603F29FE9E}" dt="2026-06-15T21:48:24.888" v="3" actId="14100"/>
        <pc:sldMkLst>
          <pc:docMk/>
          <pc:sldMk cId="0" sldId="257"/>
        </pc:sldMkLst>
        <pc:picChg chg="del">
          <ac:chgData name="Hólmfríður Rún Guðmundsdóttir" userId="a07bde7f-f01b-4209-bc9d-d4f243894803" providerId="ADAL" clId="{FE31E1B3-94DB-497E-8D38-71603F29FE9E}" dt="2026-06-15T21:47:57.047" v="0" actId="478"/>
          <ac:picMkLst>
            <pc:docMk/>
            <pc:sldMk cId="0" sldId="257"/>
            <ac:picMk id="8" creationId="{00000000-0000-0000-0000-000000000000}"/>
          </ac:picMkLst>
        </pc:picChg>
        <pc:picChg chg="add mod">
          <ac:chgData name="Hólmfríður Rún Guðmundsdóttir" userId="a07bde7f-f01b-4209-bc9d-d4f243894803" providerId="ADAL" clId="{FE31E1B3-94DB-497E-8D38-71603F29FE9E}" dt="2026-06-15T21:48:24.888" v="3" actId="14100"/>
          <ac:picMkLst>
            <pc:docMk/>
            <pc:sldMk cId="0" sldId="257"/>
            <ac:picMk id="9" creationId="{36BC248E-E715-714C-AD98-919B047FEA8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YWdRPv8Xbk?start=6&amp;feature=oembed" TargetMode="External"/><Relationship Id="rId6" Type="http://schemas.openxmlformats.org/officeDocument/2006/relationships/image" Target="../media/image5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6181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6"/>
                </a:lnTo>
                <a:lnTo>
                  <a:pt x="7315200" y="3274806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909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6"/>
                </a:lnTo>
                <a:lnTo>
                  <a:pt x="0" y="3274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 flipH="1">
            <a:off x="12572566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7"/>
                </a:lnTo>
                <a:lnTo>
                  <a:pt x="7315200" y="3274807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-1636439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7"/>
                </a:lnTo>
                <a:lnTo>
                  <a:pt x="0" y="3274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951823" y="8601060"/>
            <a:ext cx="5192177" cy="4114800"/>
          </a:xfrm>
          <a:custGeom>
            <a:avLst/>
            <a:gdLst/>
            <a:ahLst/>
            <a:cxnLst/>
            <a:rect l="l" t="t" r="r" b="b"/>
            <a:pathLst>
              <a:path w="5192177" h="4114800">
                <a:moveTo>
                  <a:pt x="0" y="0"/>
                </a:moveTo>
                <a:lnTo>
                  <a:pt x="5192177" y="0"/>
                </a:lnTo>
                <a:lnTo>
                  <a:pt x="5192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722933" y="4439630"/>
            <a:ext cx="14114593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222434"/>
                </a:solidFill>
                <a:latin typeface="Negrita Pro"/>
                <a:ea typeface="Negrita Pro"/>
                <a:cs typeface="Negrita Pro"/>
                <a:sym typeface="Negrita Pro"/>
              </a:rPr>
              <a:t>Menningarfordómar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3582463" cy="3582463"/>
          </a:xfrm>
          <a:custGeom>
            <a:avLst/>
            <a:gdLst/>
            <a:ahLst/>
            <a:cxnLst/>
            <a:rect l="l" t="t" r="r" b="b"/>
            <a:pathLst>
              <a:path w="3582463" h="3582463">
                <a:moveTo>
                  <a:pt x="0" y="0"/>
                </a:moveTo>
                <a:lnTo>
                  <a:pt x="3582463" y="0"/>
                </a:lnTo>
                <a:lnTo>
                  <a:pt x="3582463" y="3582463"/>
                </a:lnTo>
                <a:lnTo>
                  <a:pt x="0" y="35824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6992987" y="6449405"/>
            <a:ext cx="430202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22434"/>
                </a:solidFill>
                <a:latin typeface="Canva Sans"/>
                <a:ea typeface="Canva Sans"/>
                <a:cs typeface="Canva Sans"/>
                <a:sym typeface="Canva Sans"/>
              </a:rPr>
              <a:t>(e.cultural prejudice)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6181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6"/>
                </a:lnTo>
                <a:lnTo>
                  <a:pt x="7315200" y="3274806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909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6"/>
                </a:lnTo>
                <a:lnTo>
                  <a:pt x="0" y="3274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 flipH="1">
            <a:off x="12572566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7"/>
                </a:lnTo>
                <a:lnTo>
                  <a:pt x="7315200" y="3274807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-1636439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7"/>
                </a:lnTo>
                <a:lnTo>
                  <a:pt x="0" y="3274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951823" y="8601060"/>
            <a:ext cx="5192177" cy="4114800"/>
          </a:xfrm>
          <a:custGeom>
            <a:avLst/>
            <a:gdLst/>
            <a:ahLst/>
            <a:cxnLst/>
            <a:rect l="l" t="t" r="r" b="b"/>
            <a:pathLst>
              <a:path w="5192177" h="4114800">
                <a:moveTo>
                  <a:pt x="0" y="0"/>
                </a:moveTo>
                <a:lnTo>
                  <a:pt x="5192177" y="0"/>
                </a:lnTo>
                <a:lnTo>
                  <a:pt x="5192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7893775" y="-2057400"/>
            <a:ext cx="6282137" cy="4114800"/>
          </a:xfrm>
          <a:custGeom>
            <a:avLst/>
            <a:gdLst/>
            <a:ahLst/>
            <a:cxnLst/>
            <a:rect l="l" t="t" r="r" b="b"/>
            <a:pathLst>
              <a:path w="6282137" h="4114800">
                <a:moveTo>
                  <a:pt x="0" y="4114800"/>
                </a:moveTo>
                <a:lnTo>
                  <a:pt x="6282137" y="4114800"/>
                </a:lnTo>
                <a:lnTo>
                  <a:pt x="6282137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Online Media 8" title="Menningarfordómar">
            <a:hlinkClick r:id="" action="ppaction://media"/>
            <a:extLst>
              <a:ext uri="{FF2B5EF4-FFF2-40B4-BE49-F238E27FC236}">
                <a16:creationId xmlns:a16="http://schemas.microsoft.com/office/drawing/2014/main" id="{36BC248E-E715-714C-AD98-919B047FEA8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726301" y="952500"/>
            <a:ext cx="15190099" cy="8582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45762" y="546108"/>
            <a:ext cx="2176280" cy="2140915"/>
          </a:xfrm>
          <a:custGeom>
            <a:avLst/>
            <a:gdLst/>
            <a:ahLst/>
            <a:cxnLst/>
            <a:rect l="l" t="t" r="r" b="b"/>
            <a:pathLst>
              <a:path w="2176280" h="2140915">
                <a:moveTo>
                  <a:pt x="0" y="0"/>
                </a:moveTo>
                <a:lnTo>
                  <a:pt x="2176280" y="0"/>
                </a:lnTo>
                <a:lnTo>
                  <a:pt x="2176280" y="2140915"/>
                </a:lnTo>
                <a:lnTo>
                  <a:pt x="0" y="21409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3664629" y="6172200"/>
            <a:ext cx="4623371" cy="4114800"/>
          </a:xfrm>
          <a:custGeom>
            <a:avLst/>
            <a:gdLst/>
            <a:ahLst/>
            <a:cxnLst/>
            <a:rect l="l" t="t" r="r" b="b"/>
            <a:pathLst>
              <a:path w="4623371" h="4114800">
                <a:moveTo>
                  <a:pt x="4623371" y="0"/>
                </a:moveTo>
                <a:lnTo>
                  <a:pt x="0" y="0"/>
                </a:lnTo>
                <a:lnTo>
                  <a:pt x="0" y="4114800"/>
                </a:lnTo>
                <a:lnTo>
                  <a:pt x="4623371" y="4114800"/>
                </a:lnTo>
                <a:lnTo>
                  <a:pt x="46233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735506" y="2971020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Hvað eru menningarfordómar? Getið þið tekið dæmi um birtingarmyndir menningarfordóma?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33902" y="5237502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are cultural prejudices?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Can you give examples of how cultural prejudice can appear in society?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07413" y="7112463"/>
            <a:ext cx="3298836" cy="2828752"/>
          </a:xfrm>
          <a:custGeom>
            <a:avLst/>
            <a:gdLst/>
            <a:ahLst/>
            <a:cxnLst/>
            <a:rect l="l" t="t" r="r" b="b"/>
            <a:pathLst>
              <a:path w="3298836" h="2828752">
                <a:moveTo>
                  <a:pt x="0" y="0"/>
                </a:moveTo>
                <a:lnTo>
                  <a:pt x="3298836" y="0"/>
                </a:lnTo>
                <a:lnTo>
                  <a:pt x="3298836" y="2828752"/>
                </a:lnTo>
                <a:lnTo>
                  <a:pt x="0" y="2828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89469" y="6378485"/>
            <a:ext cx="967361" cy="731677"/>
          </a:xfrm>
          <a:custGeom>
            <a:avLst/>
            <a:gdLst/>
            <a:ahLst/>
            <a:cxnLst/>
            <a:rect l="l" t="t" r="r" b="b"/>
            <a:pathLst>
              <a:path w="967361" h="731677">
                <a:moveTo>
                  <a:pt x="0" y="0"/>
                </a:moveTo>
                <a:lnTo>
                  <a:pt x="967362" y="0"/>
                </a:lnTo>
                <a:lnTo>
                  <a:pt x="967362" y="731677"/>
                </a:lnTo>
                <a:lnTo>
                  <a:pt x="0" y="7316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2668387" y="6423869"/>
            <a:ext cx="847356" cy="640909"/>
          </a:xfrm>
          <a:custGeom>
            <a:avLst/>
            <a:gdLst/>
            <a:ahLst/>
            <a:cxnLst/>
            <a:rect l="l" t="t" r="r" b="b"/>
            <a:pathLst>
              <a:path w="847356" h="640909">
                <a:moveTo>
                  <a:pt x="847356" y="0"/>
                </a:moveTo>
                <a:lnTo>
                  <a:pt x="0" y="0"/>
                </a:lnTo>
                <a:lnTo>
                  <a:pt x="0" y="640910"/>
                </a:lnTo>
                <a:lnTo>
                  <a:pt x="847356" y="640910"/>
                </a:lnTo>
                <a:lnTo>
                  <a:pt x="84735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92108" y="303575"/>
            <a:ext cx="2176280" cy="2140915"/>
          </a:xfrm>
          <a:custGeom>
            <a:avLst/>
            <a:gdLst/>
            <a:ahLst/>
            <a:cxnLst/>
            <a:rect l="l" t="t" r="r" b="b"/>
            <a:pathLst>
              <a:path w="2176280" h="2140915">
                <a:moveTo>
                  <a:pt x="0" y="0"/>
                </a:moveTo>
                <a:lnTo>
                  <a:pt x="2176279" y="0"/>
                </a:lnTo>
                <a:lnTo>
                  <a:pt x="2176279" y="2140915"/>
                </a:lnTo>
                <a:lnTo>
                  <a:pt x="0" y="21409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735506" y="2911215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Hvers vegna er ekki í lagi að segja eitthvað fordómafullt í gríni?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16860" y="5555397"/>
            <a:ext cx="14816988" cy="1004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is it not okay to say something prejudiced as a joke</a:t>
            </a:r>
          </a:p>
        </p:txBody>
      </p:sp>
      <p:sp>
        <p:nvSpPr>
          <p:cNvPr id="12" name="Freeform 12"/>
          <p:cNvSpPr/>
          <p:nvPr/>
        </p:nvSpPr>
        <p:spPr>
          <a:xfrm flipH="1">
            <a:off x="13664629" y="6172200"/>
            <a:ext cx="4623371" cy="4114800"/>
          </a:xfrm>
          <a:custGeom>
            <a:avLst/>
            <a:gdLst/>
            <a:ahLst/>
            <a:cxnLst/>
            <a:rect l="l" t="t" r="r" b="b"/>
            <a:pathLst>
              <a:path w="4623371" h="4114800">
                <a:moveTo>
                  <a:pt x="4623371" y="0"/>
                </a:moveTo>
                <a:lnTo>
                  <a:pt x="0" y="0"/>
                </a:lnTo>
                <a:lnTo>
                  <a:pt x="0" y="4114800"/>
                </a:lnTo>
                <a:lnTo>
                  <a:pt x="4623371" y="4114800"/>
                </a:lnTo>
                <a:lnTo>
                  <a:pt x="46233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35506" y="4940329"/>
            <a:ext cx="14816988" cy="199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negative consequences do cultural prejudices have for those who experience them?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Freeform 6"/>
          <p:cNvSpPr/>
          <p:nvPr/>
        </p:nvSpPr>
        <p:spPr>
          <a:xfrm flipH="1">
            <a:off x="13664629" y="6172200"/>
            <a:ext cx="4623371" cy="4114800"/>
          </a:xfrm>
          <a:custGeom>
            <a:avLst/>
            <a:gdLst/>
            <a:ahLst/>
            <a:cxnLst/>
            <a:rect l="l" t="t" r="r" b="b"/>
            <a:pathLst>
              <a:path w="4623371" h="4114800">
                <a:moveTo>
                  <a:pt x="4623371" y="0"/>
                </a:moveTo>
                <a:lnTo>
                  <a:pt x="0" y="0"/>
                </a:lnTo>
                <a:lnTo>
                  <a:pt x="0" y="4114800"/>
                </a:lnTo>
                <a:lnTo>
                  <a:pt x="4623371" y="4114800"/>
                </a:lnTo>
                <a:lnTo>
                  <a:pt x="46233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0" y="63516"/>
            <a:ext cx="2176280" cy="2140915"/>
          </a:xfrm>
          <a:custGeom>
            <a:avLst/>
            <a:gdLst/>
            <a:ahLst/>
            <a:cxnLst/>
            <a:rect l="l" t="t" r="r" b="b"/>
            <a:pathLst>
              <a:path w="2176280" h="2140915">
                <a:moveTo>
                  <a:pt x="0" y="0"/>
                </a:moveTo>
                <a:lnTo>
                  <a:pt x="2176280" y="0"/>
                </a:lnTo>
                <a:lnTo>
                  <a:pt x="2176280" y="2140915"/>
                </a:lnTo>
                <a:lnTo>
                  <a:pt x="0" y="2140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735506" y="2911215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Hvaða neikvæðu afleiðingar hafa menningarfordómar fyrir þá sem fyrir þeim verða?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37cdad-d061-490e-b824-bba087f8fbd6" xsi:nil="true"/>
    <lcf76f155ced4ddcb4097134ff3c332f xmlns="b915c125-db96-4dad-a539-d4bfd59c391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F2CB5C3E963418D080CA4DA27D837" ma:contentTypeVersion="15" ma:contentTypeDescription="Create a new document." ma:contentTypeScope="" ma:versionID="7cf89dc73151518092b15aecdc76ab64">
  <xsd:schema xmlns:xsd="http://www.w3.org/2001/XMLSchema" xmlns:xs="http://www.w3.org/2001/XMLSchema" xmlns:p="http://schemas.microsoft.com/office/2006/metadata/properties" xmlns:ns2="b915c125-db96-4dad-a539-d4bfd59c3914" xmlns:ns3="c337cdad-d061-490e-b824-bba087f8fbd6" targetNamespace="http://schemas.microsoft.com/office/2006/metadata/properties" ma:root="true" ma:fieldsID="02b45e5c9ce2732efc95a6310c9225af" ns2:_="" ns3:_="">
    <xsd:import namespace="b915c125-db96-4dad-a539-d4bfd59c3914"/>
    <xsd:import namespace="c337cdad-d061-490e-b824-bba087f8fb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5c125-db96-4dad-a539-d4bfd59c3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c722b8a-8a0b-46be-a4d0-93a307828f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7cdad-d061-490e-b824-bba087f8fbd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84101db-18e7-4b32-99c0-77bf63623035}" ma:internalName="TaxCatchAll" ma:showField="CatchAllData" ma:web="c337cdad-d061-490e-b824-bba087f8fb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1AB4BD-AB68-4C9B-AA1D-84B2C2723DDA}">
  <ds:schemaRefs>
    <ds:schemaRef ds:uri="http://schemas.microsoft.com/office/2006/metadata/properties"/>
    <ds:schemaRef ds:uri="http://schemas.microsoft.com/office/infopath/2007/PartnerControls"/>
    <ds:schemaRef ds:uri="c337cdad-d061-490e-b824-bba087f8fbd6"/>
    <ds:schemaRef ds:uri="b915c125-db96-4dad-a539-d4bfd59c3914"/>
  </ds:schemaRefs>
</ds:datastoreItem>
</file>

<file path=customXml/itemProps2.xml><?xml version="1.0" encoding="utf-8"?>
<ds:datastoreItem xmlns:ds="http://schemas.openxmlformats.org/officeDocument/2006/customXml" ds:itemID="{4062CFD7-E033-46BC-B5AE-BF4A0337B8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C0072B-ED19-4698-B372-7A6CF8F1E7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5c125-db96-4dad-a539-d4bfd59c3914"/>
    <ds:schemaRef ds:uri="c337cdad-d061-490e-b824-bba087f8fb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Custom</PresentationFormat>
  <Paragraphs>15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Gagalin</vt:lpstr>
      <vt:lpstr>Poppins Bold</vt:lpstr>
      <vt:lpstr>Negrita Pro</vt:lpstr>
      <vt:lpstr>Calibri</vt:lpstr>
      <vt:lpstr>Canva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Menningarfordómar- myndband</dc:title>
  <cp:lastModifiedBy>Hólmfríður Rún Guðmundsdóttir</cp:lastModifiedBy>
  <cp:revision>1</cp:revision>
  <dcterms:created xsi:type="dcterms:W3CDTF">2006-08-16T00:00:00Z</dcterms:created>
  <dcterms:modified xsi:type="dcterms:W3CDTF">2026-06-15T21:48:31Z</dcterms:modified>
  <dc:identifier>DAHKPj3NREc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0x010100179F2CB5C3E963418D080CA4DA27D837</vt:lpwstr>
  </property>
  <property fmtid="{D5CDD505-2E9C-101B-9397-08002B2CF9AE}" pid="3" name="MediaServiceImageTags">
    <vt:lpwstr/>
  </property>
</Properties>
</file>