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6858000" cy="9144000"/>
  <p:embeddedFontLst>
    <p:embeddedFont>
      <p:font typeface="Canva Sans" panose="020B0604020202020204" charset="0"/>
      <p:regular r:id="rId11"/>
    </p:embeddedFont>
    <p:embeddedFont>
      <p:font typeface="Gagalin" panose="020B0604020202020204" charset="0"/>
      <p:regular r:id="rId12"/>
    </p:embeddedFont>
    <p:embeddedFont>
      <p:font typeface="Negrita Pro" panose="020B0604020202020204" charset="0"/>
      <p:regular r:id="rId13"/>
    </p:embeddedFont>
    <p:embeddedFont>
      <p:font typeface="Poppins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9AF397-BB2B-4FCF-BAFB-187C312BEB72}" v="5" dt="2026-06-15T21:43:19.5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ólmfríður Rún Guðmundsdóttir" userId="a07bde7f-f01b-4209-bc9d-d4f243894803" providerId="ADAL" clId="{FE31E1B3-94DB-497E-8D38-71603F29FE9E}"/>
    <pc:docChg chg="undo custSel modSld">
      <pc:chgData name="Hólmfríður Rún Guðmundsdóttir" userId="a07bde7f-f01b-4209-bc9d-d4f243894803" providerId="ADAL" clId="{FE31E1B3-94DB-497E-8D38-71603F29FE9E}" dt="2026-06-15T21:43:56.299" v="17" actId="5793"/>
      <pc:docMkLst>
        <pc:docMk/>
      </pc:docMkLst>
      <pc:sldChg chg="modSp mod">
        <pc:chgData name="Hólmfríður Rún Guðmundsdóttir" userId="a07bde7f-f01b-4209-bc9d-d4f243894803" providerId="ADAL" clId="{FE31E1B3-94DB-497E-8D38-71603F29FE9E}" dt="2026-06-15T21:40:26.571" v="2" actId="14100"/>
        <pc:sldMkLst>
          <pc:docMk/>
          <pc:sldMk cId="0" sldId="256"/>
        </pc:sldMkLst>
        <pc:spChg chg="mod">
          <ac:chgData name="Hólmfríður Rún Guðmundsdóttir" userId="a07bde7f-f01b-4209-bc9d-d4f243894803" providerId="ADAL" clId="{FE31E1B3-94DB-497E-8D38-71603F29FE9E}" dt="2026-06-15T21:40:26.571" v="2" actId="14100"/>
          <ac:spMkLst>
            <pc:docMk/>
            <pc:sldMk cId="0" sldId="256"/>
            <ac:spMk id="9" creationId="{00000000-0000-0000-0000-000000000000}"/>
          </ac:spMkLst>
        </pc:spChg>
      </pc:sldChg>
      <pc:sldChg chg="addSp delSp modSp mod modAnim">
        <pc:chgData name="Hólmfríður Rún Guðmundsdóttir" userId="a07bde7f-f01b-4209-bc9d-d4f243894803" providerId="ADAL" clId="{FE31E1B3-94DB-497E-8D38-71603F29FE9E}" dt="2026-06-15T21:41:57.232" v="6" actId="14100"/>
        <pc:sldMkLst>
          <pc:docMk/>
          <pc:sldMk cId="0" sldId="257"/>
        </pc:sldMkLst>
        <pc:picChg chg="del">
          <ac:chgData name="Hólmfríður Rún Guðmundsdóttir" userId="a07bde7f-f01b-4209-bc9d-d4f243894803" providerId="ADAL" clId="{FE31E1B3-94DB-497E-8D38-71603F29FE9E}" dt="2026-06-15T21:41:13.367" v="3" actId="478"/>
          <ac:picMkLst>
            <pc:docMk/>
            <pc:sldMk cId="0" sldId="257"/>
            <ac:picMk id="8" creationId="{00000000-0000-0000-0000-000000000000}"/>
          </ac:picMkLst>
        </pc:picChg>
        <pc:picChg chg="add mod">
          <ac:chgData name="Hólmfríður Rún Guðmundsdóttir" userId="a07bde7f-f01b-4209-bc9d-d4f243894803" providerId="ADAL" clId="{FE31E1B3-94DB-497E-8D38-71603F29FE9E}" dt="2026-06-15T21:41:57.232" v="6" actId="14100"/>
          <ac:picMkLst>
            <pc:docMk/>
            <pc:sldMk cId="0" sldId="257"/>
            <ac:picMk id="9" creationId="{EB920714-3A2A-5223-D9D5-504B63FDE692}"/>
          </ac:picMkLst>
        </pc:picChg>
      </pc:sldChg>
      <pc:sldChg chg="delSp modSp mod">
        <pc:chgData name="Hólmfríður Rún Guðmundsdóttir" userId="a07bde7f-f01b-4209-bc9d-d4f243894803" providerId="ADAL" clId="{FE31E1B3-94DB-497E-8D38-71603F29FE9E}" dt="2026-06-15T21:43:56.299" v="17" actId="5793"/>
        <pc:sldMkLst>
          <pc:docMk/>
          <pc:sldMk cId="0" sldId="261"/>
        </pc:sldMkLst>
        <pc:spChg chg="mod">
          <ac:chgData name="Hólmfríður Rún Guðmundsdóttir" userId="a07bde7f-f01b-4209-bc9d-d4f243894803" providerId="ADAL" clId="{FE31E1B3-94DB-497E-8D38-71603F29FE9E}" dt="2026-06-15T21:43:56.299" v="17" actId="5793"/>
          <ac:spMkLst>
            <pc:docMk/>
            <pc:sldMk cId="0" sldId="261"/>
            <ac:spMk id="9" creationId="{00000000-0000-0000-0000-000000000000}"/>
          </ac:spMkLst>
        </pc:spChg>
        <pc:spChg chg="del mod">
          <ac:chgData name="Hólmfríður Rún Guðmundsdóttir" userId="a07bde7f-f01b-4209-bc9d-d4f243894803" providerId="ADAL" clId="{FE31E1B3-94DB-497E-8D38-71603F29FE9E}" dt="2026-06-15T21:43:25.063" v="11" actId="478"/>
          <ac:spMkLst>
            <pc:docMk/>
            <pc:sldMk cId="0" sldId="261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9WFfG-x8nno?feature=oembed" TargetMode="External"/><Relationship Id="rId6" Type="http://schemas.openxmlformats.org/officeDocument/2006/relationships/image" Target="../media/image5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722933" y="4439630"/>
            <a:ext cx="13507233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222434"/>
                </a:solidFill>
                <a:latin typeface="Negrita Pro"/>
                <a:ea typeface="Negrita Pro"/>
                <a:cs typeface="Negrita Pro"/>
                <a:sym typeface="Negrita Pro"/>
              </a:rPr>
              <a:t>Kynþáttafordómar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3582463" cy="3582463"/>
          </a:xfrm>
          <a:custGeom>
            <a:avLst/>
            <a:gdLst/>
            <a:ahLst/>
            <a:cxnLst/>
            <a:rect l="l" t="t" r="r" b="b"/>
            <a:pathLst>
              <a:path w="3582463" h="3582463">
                <a:moveTo>
                  <a:pt x="0" y="0"/>
                </a:moveTo>
                <a:lnTo>
                  <a:pt x="3582463" y="0"/>
                </a:lnTo>
                <a:lnTo>
                  <a:pt x="3582463" y="3582463"/>
                </a:lnTo>
                <a:lnTo>
                  <a:pt x="0" y="35824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135888" y="6449405"/>
            <a:ext cx="2608312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222434"/>
                </a:solidFill>
                <a:latin typeface="Canva Sans"/>
                <a:ea typeface="Canva Sans"/>
                <a:cs typeface="Canva Sans"/>
                <a:sym typeface="Canva Sans"/>
              </a:rPr>
              <a:t>(</a:t>
            </a:r>
            <a:r>
              <a:rPr lang="en-US" sz="3399" dirty="0" err="1">
                <a:solidFill>
                  <a:srgbClr val="222434"/>
                </a:solidFill>
                <a:latin typeface="Canva Sans"/>
                <a:ea typeface="Canva Sans"/>
                <a:cs typeface="Canva Sans"/>
                <a:sym typeface="Canva Sans"/>
              </a:rPr>
              <a:t>e.racism</a:t>
            </a:r>
            <a:r>
              <a:rPr lang="en-US" sz="3399" dirty="0">
                <a:solidFill>
                  <a:srgbClr val="222434"/>
                </a:solidFill>
                <a:latin typeface="Canva Sans"/>
                <a:ea typeface="Canva Sans"/>
                <a:cs typeface="Canva Sans"/>
                <a:sym typeface="Canva Sans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6181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6"/>
                </a:lnTo>
                <a:lnTo>
                  <a:pt x="7315200" y="3274806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590903" y="7620897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6"/>
                </a:lnTo>
                <a:lnTo>
                  <a:pt x="0" y="32748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800000" flipH="1">
            <a:off x="12572566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7315200" y="0"/>
                </a:moveTo>
                <a:lnTo>
                  <a:pt x="0" y="0"/>
                </a:lnTo>
                <a:lnTo>
                  <a:pt x="0" y="3274807"/>
                </a:lnTo>
                <a:lnTo>
                  <a:pt x="7315200" y="3274807"/>
                </a:lnTo>
                <a:lnTo>
                  <a:pt x="731520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0800000">
            <a:off x="-1636439" y="-539881"/>
            <a:ext cx="7315200" cy="3274807"/>
          </a:xfrm>
          <a:custGeom>
            <a:avLst/>
            <a:gdLst/>
            <a:ahLst/>
            <a:cxnLst/>
            <a:rect l="l" t="t" r="r" b="b"/>
            <a:pathLst>
              <a:path w="7315200" h="3274807">
                <a:moveTo>
                  <a:pt x="0" y="0"/>
                </a:moveTo>
                <a:lnTo>
                  <a:pt x="7315200" y="0"/>
                </a:lnTo>
                <a:lnTo>
                  <a:pt x="7315200" y="3274807"/>
                </a:lnTo>
                <a:lnTo>
                  <a:pt x="0" y="3274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951823" y="8601060"/>
            <a:ext cx="5192177" cy="4114800"/>
          </a:xfrm>
          <a:custGeom>
            <a:avLst/>
            <a:gdLst/>
            <a:ahLst/>
            <a:cxnLst/>
            <a:rect l="l" t="t" r="r" b="b"/>
            <a:pathLst>
              <a:path w="5192177" h="4114800">
                <a:moveTo>
                  <a:pt x="0" y="0"/>
                </a:moveTo>
                <a:lnTo>
                  <a:pt x="5192177" y="0"/>
                </a:lnTo>
                <a:lnTo>
                  <a:pt x="5192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V="1">
            <a:off x="7893775" y="-2057400"/>
            <a:ext cx="6282137" cy="4114800"/>
          </a:xfrm>
          <a:custGeom>
            <a:avLst/>
            <a:gdLst/>
            <a:ahLst/>
            <a:cxnLst/>
            <a:rect l="l" t="t" r="r" b="b"/>
            <a:pathLst>
              <a:path w="6282137" h="4114800">
                <a:moveTo>
                  <a:pt x="0" y="4114800"/>
                </a:moveTo>
                <a:lnTo>
                  <a:pt x="6282137" y="4114800"/>
                </a:lnTo>
                <a:lnTo>
                  <a:pt x="6282137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9" name="Online Media 8" title="Kynþáttafordómar">
            <a:hlinkClick r:id="" action="ppaction://media"/>
            <a:extLst>
              <a:ext uri="{FF2B5EF4-FFF2-40B4-BE49-F238E27FC236}">
                <a16:creationId xmlns:a16="http://schemas.microsoft.com/office/drawing/2014/main" id="{EB920714-3A2A-5223-D9D5-504B63FDE69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600200" y="881253"/>
            <a:ext cx="15096366" cy="8529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35506" y="2971020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Í myndbandinu kemur fram að rasismi sé kerfisbundinn?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 er átt við með því?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33902" y="5237502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 the video, it is said that racism is systemic.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What does that mean?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418511" y="7790005"/>
            <a:ext cx="4561693" cy="2936590"/>
          </a:xfrm>
          <a:custGeom>
            <a:avLst/>
            <a:gdLst/>
            <a:ahLst/>
            <a:cxnLst/>
            <a:rect l="l" t="t" r="r" b="b"/>
            <a:pathLst>
              <a:path w="4561693" h="2936590">
                <a:moveTo>
                  <a:pt x="0" y="0"/>
                </a:moveTo>
                <a:lnTo>
                  <a:pt x="4561693" y="0"/>
                </a:lnTo>
                <a:lnTo>
                  <a:pt x="4561693" y="2936590"/>
                </a:lnTo>
                <a:lnTo>
                  <a:pt x="0" y="2936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911215"/>
            <a:ext cx="14816988" cy="199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Í myndbandinu kemur fram að í raun megi segja að kynþáttafordómar hafi skapað kynþætti/kynþáttaflokkun en ekki öfugt. Hvað er átt við með því?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16860" y="5057775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 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 the video, it is stated that racism actually created races/racial classification, not the other way around. What is meant by that?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5365650"/>
            <a:ext cx="6587078" cy="5360235"/>
          </a:xfrm>
          <a:custGeom>
            <a:avLst/>
            <a:gdLst/>
            <a:ahLst/>
            <a:cxnLst/>
            <a:rect l="l" t="t" r="r" b="b"/>
            <a:pathLst>
              <a:path w="6587078" h="5360235">
                <a:moveTo>
                  <a:pt x="0" y="0"/>
                </a:moveTo>
                <a:lnTo>
                  <a:pt x="6587078" y="0"/>
                </a:lnTo>
                <a:lnTo>
                  <a:pt x="6587078" y="5360235"/>
                </a:lnTo>
                <a:lnTo>
                  <a:pt x="0" y="53602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911215"/>
            <a:ext cx="14816988" cy="1004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Hvernig birtast kynþáttafordómar ennþá í dag?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35506" y="4940329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does racism still appear today?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C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6944" y="8045768"/>
            <a:ext cx="19921889" cy="3086100"/>
            <a:chOff x="0" y="0"/>
            <a:chExt cx="5246917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6917" cy="812800"/>
            </a:xfrm>
            <a:custGeom>
              <a:avLst/>
              <a:gdLst/>
              <a:ahLst/>
              <a:cxnLst/>
              <a:rect l="l" t="t" r="r" b="b"/>
              <a:pathLst>
                <a:path w="5246917" h="812800">
                  <a:moveTo>
                    <a:pt x="0" y="0"/>
                  </a:moveTo>
                  <a:lnTo>
                    <a:pt x="5246917" y="0"/>
                  </a:lnTo>
                  <a:lnTo>
                    <a:pt x="524691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895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46917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2493" y="7199594"/>
            <a:ext cx="2771718" cy="3087406"/>
          </a:xfrm>
          <a:custGeom>
            <a:avLst/>
            <a:gdLst/>
            <a:ahLst/>
            <a:cxnLst/>
            <a:rect l="l" t="t" r="r" b="b"/>
            <a:pathLst>
              <a:path w="2771718" h="3087406">
                <a:moveTo>
                  <a:pt x="0" y="0"/>
                </a:moveTo>
                <a:lnTo>
                  <a:pt x="2771718" y="0"/>
                </a:lnTo>
                <a:lnTo>
                  <a:pt x="2771718" y="3087406"/>
                </a:lnTo>
                <a:lnTo>
                  <a:pt x="0" y="30874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5506" y="2911215"/>
            <a:ext cx="14816988" cy="1499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Hvað er átt við þegar sagt er að kynþáttafordómar geti verið ómeðvitaðir? Nefnið dæmi.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55750" y="885825"/>
            <a:ext cx="9376499" cy="131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81"/>
              </a:lnSpc>
            </a:pPr>
            <a:r>
              <a:rPr lang="en-US" sz="7772">
                <a:solidFill>
                  <a:srgbClr val="000000"/>
                </a:solidFill>
                <a:latin typeface="Gagalin"/>
                <a:ea typeface="Gagalin"/>
                <a:cs typeface="Gagalin"/>
                <a:sym typeface="Gagalin"/>
              </a:rPr>
              <a:t>Umræðuspurning 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2493" y="4528426"/>
            <a:ext cx="15890001" cy="2985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English: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does implicit bias mean?</a:t>
            </a:r>
          </a:p>
          <a:p>
            <a:pPr algn="ctr">
              <a:lnSpc>
                <a:spcPts val="3953"/>
              </a:lnSpc>
            </a:pPr>
            <a:r>
              <a:rPr lang="en-US" sz="2824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Give examples</a:t>
            </a: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3953"/>
              </a:lnSpc>
            </a:pPr>
            <a:endParaRPr lang="en-US" sz="2824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95939" y="7609251"/>
            <a:ext cx="1304826" cy="1159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628" dirty="0" err="1">
                <a:solidFill>
                  <a:srgbClr val="FFF5F3"/>
                </a:solidFill>
                <a:latin typeface="Canva Sans"/>
                <a:ea typeface="Canva Sans"/>
                <a:cs typeface="Canva Sans"/>
                <a:sym typeface="Canva Sans"/>
              </a:rPr>
              <a:t>Ómeðvitaðir</a:t>
            </a:r>
            <a:endParaRPr lang="en-US" sz="1628" dirty="0">
              <a:solidFill>
                <a:srgbClr val="FFF5F3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280"/>
              </a:lnSpc>
            </a:pPr>
            <a:r>
              <a:rPr lang="en-US" sz="1628" dirty="0" err="1">
                <a:solidFill>
                  <a:srgbClr val="FFF5F3"/>
                </a:solidFill>
                <a:latin typeface="Canva Sans"/>
                <a:ea typeface="Canva Sans"/>
                <a:cs typeface="Canva Sans"/>
                <a:sym typeface="Canva Sans"/>
              </a:rPr>
              <a:t>Fordómar</a:t>
            </a:r>
            <a:endParaRPr lang="en-US" sz="1628" dirty="0">
              <a:solidFill>
                <a:srgbClr val="FFF5F3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280"/>
              </a:lnSpc>
            </a:pPr>
            <a:endParaRPr lang="en-US" sz="1628" dirty="0">
              <a:solidFill>
                <a:srgbClr val="FFF5F3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280"/>
              </a:lnSpc>
            </a:pPr>
            <a:r>
              <a:rPr lang="en-US" sz="1628" dirty="0">
                <a:solidFill>
                  <a:srgbClr val="FFF5F3"/>
                </a:solidFill>
                <a:latin typeface="Canva Sans"/>
                <a:ea typeface="Canva Sans"/>
                <a:cs typeface="Canva Sans"/>
                <a:sym typeface="Canva Sans"/>
              </a:rPr>
              <a:t>Implicit bias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F2CB5C3E963418D080CA4DA27D837" ma:contentTypeVersion="15" ma:contentTypeDescription="Create a new document." ma:contentTypeScope="" ma:versionID="7cf89dc73151518092b15aecdc76ab64">
  <xsd:schema xmlns:xsd="http://www.w3.org/2001/XMLSchema" xmlns:xs="http://www.w3.org/2001/XMLSchema" xmlns:p="http://schemas.microsoft.com/office/2006/metadata/properties" xmlns:ns2="b915c125-db96-4dad-a539-d4bfd59c3914" xmlns:ns3="c337cdad-d061-490e-b824-bba087f8fbd6" targetNamespace="http://schemas.microsoft.com/office/2006/metadata/properties" ma:root="true" ma:fieldsID="02b45e5c9ce2732efc95a6310c9225af" ns2:_="" ns3:_="">
    <xsd:import namespace="b915c125-db96-4dad-a539-d4bfd59c3914"/>
    <xsd:import namespace="c337cdad-d061-490e-b824-bba087f8fb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5c125-db96-4dad-a539-d4bfd59c3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c722b8a-8a0b-46be-a4d0-93a307828f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7cdad-d061-490e-b824-bba087f8fb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4101db-18e7-4b32-99c0-77bf63623035}" ma:internalName="TaxCatchAll" ma:showField="CatchAllData" ma:web="c337cdad-d061-490e-b824-bba087f8fb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37cdad-d061-490e-b824-bba087f8fbd6" xsi:nil="true"/>
    <lcf76f155ced4ddcb4097134ff3c332f xmlns="b915c125-db96-4dad-a539-d4bfd59c39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53E2D5-B2EF-4256-846D-FB0FD1DFAA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5c125-db96-4dad-a539-d4bfd59c3914"/>
    <ds:schemaRef ds:uri="c337cdad-d061-490e-b824-bba087f8fb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A83698-CDCC-4FA4-966D-31A58F2402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74E8CA-5DA6-42E1-A291-14D1FC8CD804}">
  <ds:schemaRefs>
    <ds:schemaRef ds:uri="http://schemas.microsoft.com/office/2006/metadata/properties"/>
    <ds:schemaRef ds:uri="http://schemas.microsoft.com/office/infopath/2007/PartnerControls"/>
    <ds:schemaRef ds:uri="c337cdad-d061-490e-b824-bba087f8fbd6"/>
    <ds:schemaRef ds:uri="b915c125-db96-4dad-a539-d4bfd59c391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155</Words>
  <Application>Microsoft Office PowerPoint</Application>
  <PresentationFormat>Custom</PresentationFormat>
  <Paragraphs>27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Canva Sans</vt:lpstr>
      <vt:lpstr>Gagalin</vt:lpstr>
      <vt:lpstr>Calibri</vt:lpstr>
      <vt:lpstr>Negrita Pro</vt:lpstr>
      <vt:lpstr>Poppins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Kynþáttafordómar- myndband</dc:title>
  <cp:lastModifiedBy>Hólmfríður Rún Guðmundsdóttir</cp:lastModifiedBy>
  <cp:revision>1</cp:revision>
  <dcterms:created xsi:type="dcterms:W3CDTF">2006-08-16T00:00:00Z</dcterms:created>
  <dcterms:modified xsi:type="dcterms:W3CDTF">2026-06-15T21:44:01Z</dcterms:modified>
  <dc:identifier>DAHKPTyyNXs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0x010100179F2CB5C3E963418D080CA4DA27D837</vt:lpwstr>
  </property>
  <property fmtid="{D5CDD505-2E9C-101B-9397-08002B2CF9AE}" pid="3" name="MediaServiceImageTags">
    <vt:lpwstr/>
  </property>
</Properties>
</file>