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2"/>
  </p:notesMasterIdLst>
  <p:sldIdLst>
    <p:sldId id="256" r:id="rId5"/>
    <p:sldId id="257" r:id="rId6"/>
    <p:sldId id="258" r:id="rId7"/>
    <p:sldId id="259" r:id="rId8"/>
    <p:sldId id="260" r:id="rId9"/>
    <p:sldId id="261" r:id="rId10"/>
    <p:sldId id="262" r:id="rId11"/>
    <p:sldId id="263" r:id="rId12"/>
    <p:sldId id="272"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Arial MT Pro" panose="020B0604020202020204" charset="0"/>
      <p:regular r:id="rId23"/>
    </p:embeddedFont>
    <p:embeddedFont>
      <p:font typeface="Arial MT Pro Bold" panose="020B0604020202020204" charset="0"/>
      <p:regular r:id="rId24"/>
    </p:embeddedFont>
    <p:embeddedFont>
      <p:font typeface="Arial MT Pro Bold Italics" panose="020B0604020202020204" charset="0"/>
      <p:regular r:id="rId25"/>
    </p:embeddedFont>
    <p:embeddedFont>
      <p:font typeface="Arimo" panose="020B0604020202020204" charset="0"/>
      <p:regular r:id="rId26"/>
    </p:embeddedFont>
    <p:embeddedFont>
      <p:font typeface="Arimo Bold" panose="020B0604020202020204" charset="0"/>
      <p:regular r:id="rId27"/>
    </p:embeddedFont>
    <p:embeddedFont>
      <p:font typeface="Glacial Indifference" panose="020B0604020202020204" charset="0"/>
      <p:regular r:id="rId28"/>
    </p:embeddedFont>
    <p:embeddedFont>
      <p:font typeface="Londrina Solid" panose="020B0604020202020204" charset="0"/>
      <p:regular r:id="rId29"/>
    </p:embeddedFont>
    <p:embeddedFont>
      <p:font typeface="Londrina Solid Heavy" panose="020B0604020202020204" charset="0"/>
      <p:regular r:id="rId30"/>
    </p:embeddedFont>
    <p:embeddedFont>
      <p:font typeface="Open Sans" panose="020B0606030504020204" pitchFamily="3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38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611F19-8162-4A50-956D-76C88B76D0A9}" v="4" dt="2026-05-13T09:13:40.1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8" d="100"/>
          <a:sy n="38" d="100"/>
        </p:scale>
        <p:origin x="102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ólmfríður Rún Guðmundsdóttir" userId="a07bde7f-f01b-4209-bc9d-d4f243894803" providerId="ADAL" clId="{FE31E1B3-94DB-497E-8D38-71603F29FE9E}"/>
    <pc:docChg chg="custSel addSld modSld sldOrd">
      <pc:chgData name="Hólmfríður Rún Guðmundsdóttir" userId="a07bde7f-f01b-4209-bc9d-d4f243894803" providerId="ADAL" clId="{FE31E1B3-94DB-497E-8D38-71603F29FE9E}" dt="2026-05-13T09:15:33.121" v="152" actId="207"/>
      <pc:docMkLst>
        <pc:docMk/>
      </pc:docMkLst>
      <pc:sldChg chg="addSp delSp modSp mod modAnim">
        <pc:chgData name="Hólmfríður Rún Guðmundsdóttir" userId="a07bde7f-f01b-4209-bc9d-d4f243894803" providerId="ADAL" clId="{FE31E1B3-94DB-497E-8D38-71603F29FE9E}" dt="2026-05-13T09:13:55.729" v="143" actId="1076"/>
        <pc:sldMkLst>
          <pc:docMk/>
          <pc:sldMk cId="0" sldId="258"/>
        </pc:sldMkLst>
        <pc:spChg chg="add del mod">
          <ac:chgData name="Hólmfríður Rún Guðmundsdóttir" userId="a07bde7f-f01b-4209-bc9d-d4f243894803" providerId="ADAL" clId="{FE31E1B3-94DB-497E-8D38-71603F29FE9E}" dt="2026-05-13T09:13:11.845" v="137" actId="478"/>
          <ac:spMkLst>
            <pc:docMk/>
            <pc:sldMk cId="0" sldId="258"/>
            <ac:spMk id="11" creationId="{2BDCFEEC-8332-E026-ECDB-36C8A49260BE}"/>
          </ac:spMkLst>
        </pc:spChg>
        <pc:grpChg chg="del">
          <ac:chgData name="Hólmfríður Rún Guðmundsdóttir" userId="a07bde7f-f01b-4209-bc9d-d4f243894803" providerId="ADAL" clId="{FE31E1B3-94DB-497E-8D38-71603F29FE9E}" dt="2026-05-13T09:13:01.946" v="134" actId="478"/>
          <ac:grpSpMkLst>
            <pc:docMk/>
            <pc:sldMk cId="0" sldId="258"/>
            <ac:grpSpMk id="8" creationId="{00000000-0000-0000-0000-000000000000}"/>
          </ac:grpSpMkLst>
        </pc:grpChg>
        <pc:picChg chg="add mod">
          <ac:chgData name="Hólmfríður Rún Guðmundsdóttir" userId="a07bde7f-f01b-4209-bc9d-d4f243894803" providerId="ADAL" clId="{FE31E1B3-94DB-497E-8D38-71603F29FE9E}" dt="2026-05-13T09:13:55.729" v="143" actId="1076"/>
          <ac:picMkLst>
            <pc:docMk/>
            <pc:sldMk cId="0" sldId="258"/>
            <ac:picMk id="12" creationId="{626DFCC6-60AD-28C4-34C4-D12AF05686D4}"/>
          </ac:picMkLst>
        </pc:picChg>
      </pc:sldChg>
      <pc:sldChg chg="modSp mod">
        <pc:chgData name="Hólmfríður Rún Guðmundsdóttir" userId="a07bde7f-f01b-4209-bc9d-d4f243894803" providerId="ADAL" clId="{FE31E1B3-94DB-497E-8D38-71603F29FE9E}" dt="2026-05-13T09:04:57.952" v="65" actId="1076"/>
        <pc:sldMkLst>
          <pc:docMk/>
          <pc:sldMk cId="0" sldId="261"/>
        </pc:sldMkLst>
        <pc:spChg chg="mod">
          <ac:chgData name="Hólmfríður Rún Guðmundsdóttir" userId="a07bde7f-f01b-4209-bc9d-d4f243894803" providerId="ADAL" clId="{FE31E1B3-94DB-497E-8D38-71603F29FE9E}" dt="2026-05-13T09:04:57.952" v="65" actId="1076"/>
          <ac:spMkLst>
            <pc:docMk/>
            <pc:sldMk cId="0" sldId="261"/>
            <ac:spMk id="6" creationId="{00000000-0000-0000-0000-000000000000}"/>
          </ac:spMkLst>
        </pc:spChg>
        <pc:spChg chg="mod">
          <ac:chgData name="Hólmfríður Rún Guðmundsdóttir" userId="a07bde7f-f01b-4209-bc9d-d4f243894803" providerId="ADAL" clId="{FE31E1B3-94DB-497E-8D38-71603F29FE9E}" dt="2026-05-13T09:04:53.484" v="64" actId="1076"/>
          <ac:spMkLst>
            <pc:docMk/>
            <pc:sldMk cId="0" sldId="261"/>
            <ac:spMk id="7" creationId="{00000000-0000-0000-0000-000000000000}"/>
          </ac:spMkLst>
        </pc:spChg>
      </pc:sldChg>
      <pc:sldChg chg="modSp mod">
        <pc:chgData name="Hólmfríður Rún Guðmundsdóttir" userId="a07bde7f-f01b-4209-bc9d-d4f243894803" providerId="ADAL" clId="{FE31E1B3-94DB-497E-8D38-71603F29FE9E}" dt="2026-05-13T09:05:53.030" v="70" actId="1076"/>
        <pc:sldMkLst>
          <pc:docMk/>
          <pc:sldMk cId="0" sldId="262"/>
        </pc:sldMkLst>
        <pc:spChg chg="mod">
          <ac:chgData name="Hólmfríður Rún Guðmundsdóttir" userId="a07bde7f-f01b-4209-bc9d-d4f243894803" providerId="ADAL" clId="{FE31E1B3-94DB-497E-8D38-71603F29FE9E}" dt="2026-05-13T09:05:46.957" v="69" actId="1076"/>
          <ac:spMkLst>
            <pc:docMk/>
            <pc:sldMk cId="0" sldId="262"/>
            <ac:spMk id="5" creationId="{00000000-0000-0000-0000-000000000000}"/>
          </ac:spMkLst>
        </pc:spChg>
        <pc:spChg chg="mod">
          <ac:chgData name="Hólmfríður Rún Guðmundsdóttir" userId="a07bde7f-f01b-4209-bc9d-d4f243894803" providerId="ADAL" clId="{FE31E1B3-94DB-497E-8D38-71603F29FE9E}" dt="2026-05-13T09:05:53.030" v="70" actId="1076"/>
          <ac:spMkLst>
            <pc:docMk/>
            <pc:sldMk cId="0" sldId="262"/>
            <ac:spMk id="8" creationId="{00000000-0000-0000-0000-000000000000}"/>
          </ac:spMkLst>
        </pc:spChg>
      </pc:sldChg>
      <pc:sldChg chg="modSp mod">
        <pc:chgData name="Hólmfríður Rún Guðmundsdóttir" userId="a07bde7f-f01b-4209-bc9d-d4f243894803" providerId="ADAL" clId="{FE31E1B3-94DB-497E-8D38-71603F29FE9E}" dt="2026-05-13T09:06:42.001" v="73" actId="1076"/>
        <pc:sldMkLst>
          <pc:docMk/>
          <pc:sldMk cId="0" sldId="264"/>
        </pc:sldMkLst>
        <pc:spChg chg="mod">
          <ac:chgData name="Hólmfríður Rún Guðmundsdóttir" userId="a07bde7f-f01b-4209-bc9d-d4f243894803" providerId="ADAL" clId="{FE31E1B3-94DB-497E-8D38-71603F29FE9E}" dt="2026-05-13T09:06:36.291" v="72" actId="1076"/>
          <ac:spMkLst>
            <pc:docMk/>
            <pc:sldMk cId="0" sldId="264"/>
            <ac:spMk id="8" creationId="{00000000-0000-0000-0000-000000000000}"/>
          </ac:spMkLst>
        </pc:spChg>
        <pc:spChg chg="mod">
          <ac:chgData name="Hólmfríður Rún Guðmundsdóttir" userId="a07bde7f-f01b-4209-bc9d-d4f243894803" providerId="ADAL" clId="{FE31E1B3-94DB-497E-8D38-71603F29FE9E}" dt="2026-05-13T09:06:42.001" v="73" actId="1076"/>
          <ac:spMkLst>
            <pc:docMk/>
            <pc:sldMk cId="0" sldId="264"/>
            <ac:spMk id="19" creationId="{00000000-0000-0000-0000-000000000000}"/>
          </ac:spMkLst>
        </pc:spChg>
      </pc:sldChg>
      <pc:sldChg chg="modSp mod">
        <pc:chgData name="Hólmfríður Rún Guðmundsdóttir" userId="a07bde7f-f01b-4209-bc9d-d4f243894803" providerId="ADAL" clId="{FE31E1B3-94DB-497E-8D38-71603F29FE9E}" dt="2026-05-13T09:02:50.607" v="63" actId="404"/>
        <pc:sldMkLst>
          <pc:docMk/>
          <pc:sldMk cId="0" sldId="267"/>
        </pc:sldMkLst>
        <pc:spChg chg="mod">
          <ac:chgData name="Hólmfríður Rún Guðmundsdóttir" userId="a07bde7f-f01b-4209-bc9d-d4f243894803" providerId="ADAL" clId="{FE31E1B3-94DB-497E-8D38-71603F29FE9E}" dt="2026-05-13T09:02:40.265" v="59" actId="404"/>
          <ac:spMkLst>
            <pc:docMk/>
            <pc:sldMk cId="0" sldId="267"/>
            <ac:spMk id="8" creationId="{00000000-0000-0000-0000-000000000000}"/>
          </ac:spMkLst>
        </pc:spChg>
        <pc:spChg chg="mod">
          <ac:chgData name="Hólmfríður Rún Guðmundsdóttir" userId="a07bde7f-f01b-4209-bc9d-d4f243894803" providerId="ADAL" clId="{FE31E1B3-94DB-497E-8D38-71603F29FE9E}" dt="2026-05-13T09:02:45.599" v="61" actId="404"/>
          <ac:spMkLst>
            <pc:docMk/>
            <pc:sldMk cId="0" sldId="267"/>
            <ac:spMk id="9" creationId="{00000000-0000-0000-0000-000000000000}"/>
          </ac:spMkLst>
        </pc:spChg>
        <pc:spChg chg="mod">
          <ac:chgData name="Hólmfríður Rún Guðmundsdóttir" userId="a07bde7f-f01b-4209-bc9d-d4f243894803" providerId="ADAL" clId="{FE31E1B3-94DB-497E-8D38-71603F29FE9E}" dt="2026-05-13T09:02:29.600" v="55" actId="404"/>
          <ac:spMkLst>
            <pc:docMk/>
            <pc:sldMk cId="0" sldId="267"/>
            <ac:spMk id="10" creationId="{00000000-0000-0000-0000-000000000000}"/>
          </ac:spMkLst>
        </pc:spChg>
        <pc:spChg chg="mod">
          <ac:chgData name="Hólmfríður Rún Guðmundsdóttir" userId="a07bde7f-f01b-4209-bc9d-d4f243894803" providerId="ADAL" clId="{FE31E1B3-94DB-497E-8D38-71603F29FE9E}" dt="2026-05-13T09:02:35.203" v="57" actId="404"/>
          <ac:spMkLst>
            <pc:docMk/>
            <pc:sldMk cId="0" sldId="267"/>
            <ac:spMk id="11" creationId="{00000000-0000-0000-0000-000000000000}"/>
          </ac:spMkLst>
        </pc:spChg>
        <pc:spChg chg="mod">
          <ac:chgData name="Hólmfríður Rún Guðmundsdóttir" userId="a07bde7f-f01b-4209-bc9d-d4f243894803" providerId="ADAL" clId="{FE31E1B3-94DB-497E-8D38-71603F29FE9E}" dt="2026-05-13T09:02:50.607" v="63" actId="404"/>
          <ac:spMkLst>
            <pc:docMk/>
            <pc:sldMk cId="0" sldId="267"/>
            <ac:spMk id="12" creationId="{00000000-0000-0000-0000-000000000000}"/>
          </ac:spMkLst>
        </pc:spChg>
        <pc:grpChg chg="mod">
          <ac:chgData name="Hólmfríður Rún Guðmundsdóttir" userId="a07bde7f-f01b-4209-bc9d-d4f243894803" providerId="ADAL" clId="{FE31E1B3-94DB-497E-8D38-71603F29FE9E}" dt="2026-05-13T09:01:07.577" v="23" actId="1076"/>
          <ac:grpSpMkLst>
            <pc:docMk/>
            <pc:sldMk cId="0" sldId="267"/>
            <ac:grpSpMk id="5" creationId="{00000000-0000-0000-0000-000000000000}"/>
          </ac:grpSpMkLst>
        </pc:grpChg>
      </pc:sldChg>
      <pc:sldChg chg="modSp mod">
        <pc:chgData name="Hólmfríður Rún Guðmundsdóttir" userId="a07bde7f-f01b-4209-bc9d-d4f243894803" providerId="ADAL" clId="{FE31E1B3-94DB-497E-8D38-71603F29FE9E}" dt="2026-05-13T09:09:11.393" v="114" actId="1076"/>
        <pc:sldMkLst>
          <pc:docMk/>
          <pc:sldMk cId="0" sldId="268"/>
        </pc:sldMkLst>
        <pc:spChg chg="mod">
          <ac:chgData name="Hólmfríður Rún Guðmundsdóttir" userId="a07bde7f-f01b-4209-bc9d-d4f243894803" providerId="ADAL" clId="{FE31E1B3-94DB-497E-8D38-71603F29FE9E}" dt="2026-05-13T09:09:08.596" v="113" actId="1076"/>
          <ac:spMkLst>
            <pc:docMk/>
            <pc:sldMk cId="0" sldId="268"/>
            <ac:spMk id="8" creationId="{00000000-0000-0000-0000-000000000000}"/>
          </ac:spMkLst>
        </pc:spChg>
        <pc:spChg chg="mod">
          <ac:chgData name="Hólmfríður Rún Guðmundsdóttir" userId="a07bde7f-f01b-4209-bc9d-d4f243894803" providerId="ADAL" clId="{FE31E1B3-94DB-497E-8D38-71603F29FE9E}" dt="2026-05-13T09:09:11.393" v="114" actId="1076"/>
          <ac:spMkLst>
            <pc:docMk/>
            <pc:sldMk cId="0" sldId="268"/>
            <ac:spMk id="14" creationId="{00000000-0000-0000-0000-000000000000}"/>
          </ac:spMkLst>
        </pc:spChg>
      </pc:sldChg>
      <pc:sldChg chg="modSp mod">
        <pc:chgData name="Hólmfríður Rún Guðmundsdóttir" userId="a07bde7f-f01b-4209-bc9d-d4f243894803" providerId="ADAL" clId="{FE31E1B3-94DB-497E-8D38-71603F29FE9E}" dt="2026-05-13T09:11:23.630" v="129" actId="207"/>
        <pc:sldMkLst>
          <pc:docMk/>
          <pc:sldMk cId="0" sldId="270"/>
        </pc:sldMkLst>
        <pc:spChg chg="mod">
          <ac:chgData name="Hólmfríður Rún Guðmundsdóttir" userId="a07bde7f-f01b-4209-bc9d-d4f243894803" providerId="ADAL" clId="{FE31E1B3-94DB-497E-8D38-71603F29FE9E}" dt="2026-05-13T09:11:23.630" v="129" actId="207"/>
          <ac:spMkLst>
            <pc:docMk/>
            <pc:sldMk cId="0" sldId="270"/>
            <ac:spMk id="7" creationId="{00000000-0000-0000-0000-000000000000}"/>
          </ac:spMkLst>
        </pc:spChg>
      </pc:sldChg>
      <pc:sldChg chg="modSp mod">
        <pc:chgData name="Hólmfríður Rún Guðmundsdóttir" userId="a07bde7f-f01b-4209-bc9d-d4f243894803" providerId="ADAL" clId="{FE31E1B3-94DB-497E-8D38-71603F29FE9E}" dt="2026-05-13T09:11:40.538" v="133" actId="120"/>
        <pc:sldMkLst>
          <pc:docMk/>
          <pc:sldMk cId="0" sldId="271"/>
        </pc:sldMkLst>
        <pc:spChg chg="mod">
          <ac:chgData name="Hólmfríður Rún Guðmundsdóttir" userId="a07bde7f-f01b-4209-bc9d-d4f243894803" providerId="ADAL" clId="{FE31E1B3-94DB-497E-8D38-71603F29FE9E}" dt="2026-05-13T09:11:40.538" v="133" actId="120"/>
          <ac:spMkLst>
            <pc:docMk/>
            <pc:sldMk cId="0" sldId="271"/>
            <ac:spMk id="7" creationId="{00000000-0000-0000-0000-000000000000}"/>
          </ac:spMkLst>
        </pc:spChg>
      </pc:sldChg>
      <pc:sldChg chg="modSp add mod ord">
        <pc:chgData name="Hólmfríður Rún Guðmundsdóttir" userId="a07bde7f-f01b-4209-bc9d-d4f243894803" providerId="ADAL" clId="{FE31E1B3-94DB-497E-8D38-71603F29FE9E}" dt="2026-05-13T09:15:33.121" v="152" actId="207"/>
        <pc:sldMkLst>
          <pc:docMk/>
          <pc:sldMk cId="2291268957" sldId="272"/>
        </pc:sldMkLst>
        <pc:spChg chg="mod">
          <ac:chgData name="Hólmfríður Rún Guðmundsdóttir" userId="a07bde7f-f01b-4209-bc9d-d4f243894803" providerId="ADAL" clId="{FE31E1B3-94DB-497E-8D38-71603F29FE9E}" dt="2026-05-13T09:14:10.135" v="146" actId="1076"/>
          <ac:spMkLst>
            <pc:docMk/>
            <pc:sldMk cId="2291268957" sldId="272"/>
            <ac:spMk id="4" creationId="{3EA19CC7-7597-BFE4-649B-24AFE9F2DFD6}"/>
          </ac:spMkLst>
        </pc:spChg>
        <pc:spChg chg="mod">
          <ac:chgData name="Hólmfríður Rún Guðmundsdóttir" userId="a07bde7f-f01b-4209-bc9d-d4f243894803" providerId="ADAL" clId="{FE31E1B3-94DB-497E-8D38-71603F29FE9E}" dt="2026-05-13T09:15:33.121" v="152" actId="207"/>
          <ac:spMkLst>
            <pc:docMk/>
            <pc:sldMk cId="2291268957" sldId="272"/>
            <ac:spMk id="5" creationId="{5BDF9E4C-9BA0-1C0F-61E8-2E77A821EDA8}"/>
          </ac:spMkLst>
        </pc:spChg>
        <pc:spChg chg="mod">
          <ac:chgData name="Hólmfríður Rún Guðmundsdóttir" userId="a07bde7f-f01b-4209-bc9d-d4f243894803" providerId="ADAL" clId="{FE31E1B3-94DB-497E-8D38-71603F29FE9E}" dt="2026-05-13T09:07:09.062" v="83" actId="1076"/>
          <ac:spMkLst>
            <pc:docMk/>
            <pc:sldMk cId="2291268957" sldId="272"/>
            <ac:spMk id="7" creationId="{011A5412-5F5C-8D2F-2DCD-C2BC30A70B78}"/>
          </ac:spMkLst>
        </pc:spChg>
        <pc:spChg chg="mod">
          <ac:chgData name="Hólmfríður Rún Guðmundsdóttir" userId="a07bde7f-f01b-4209-bc9d-d4f243894803" providerId="ADAL" clId="{FE31E1B3-94DB-497E-8D38-71603F29FE9E}" dt="2026-05-13T09:14:20.302" v="149" actId="20577"/>
          <ac:spMkLst>
            <pc:docMk/>
            <pc:sldMk cId="2291268957" sldId="272"/>
            <ac:spMk id="9" creationId="{AF7628BE-BC6B-1902-7AE2-D38945E4FCE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endParaRPr lang="en-US"/>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endParaRPr lang="en-US"/>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endParaRPr lang="en-US"/>
          </a:p>
          <a:p>
            <a:endParaRPr lang="en-US"/>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13.5.2026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13.5.2026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13.5.2026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svg"/><Relationship Id="rId3" Type="http://schemas.openxmlformats.org/officeDocument/2006/relationships/image" Target="../media/image8.sv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6.svg"/><Relationship Id="rId10" Type="http://schemas.openxmlformats.org/officeDocument/2006/relationships/image" Target="../media/image16.png"/><Relationship Id="rId4" Type="http://schemas.openxmlformats.org/officeDocument/2006/relationships/image" Target="../media/image1.svg"/><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3.svg"/><Relationship Id="rId4" Type="http://schemas.openxmlformats.org/officeDocument/2006/relationships/image" Target="../media/image1.sv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8.svg"/><Relationship Id="rId7"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3.svg"/><Relationship Id="rId9"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8.svg"/><Relationship Id="rId7"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13.svg"/><Relationship Id="rId9" Type="http://schemas.openxmlformats.org/officeDocument/2006/relationships/image" Target="../media/image6.svg"/></Relationships>
</file>

<file path=ppt/slides/_rels/slide17.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7.svg"/><Relationship Id="rId7" Type="http://schemas.openxmlformats.org/officeDocument/2006/relationships/hyperlink" Target="https://www.112.is/ofbeldi/takast-a-vid-fordoma" TargetMode="External"/><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8.svg"/><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2.svg"/><Relationship Id="rId4" Type="http://schemas.openxmlformats.org/officeDocument/2006/relationships/image" Target="../media/image1.sv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7.svg"/><Relationship Id="rId7" Type="http://schemas.openxmlformats.org/officeDocument/2006/relationships/image" Target="../media/image6.svg"/><Relationship Id="rId2" Type="http://schemas.openxmlformats.org/officeDocument/2006/relationships/slideLayout" Target="../slideLayouts/slideLayout7.xml"/><Relationship Id="rId1" Type="http://schemas.openxmlformats.org/officeDocument/2006/relationships/video" Target="https://www.youtube.com/embed/LbilEnZxhco?start=142&amp;feature=oembed" TargetMode="Externa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7.svg"/><Relationship Id="rId7"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3.svg"/><Relationship Id="rId4" Type="http://schemas.openxmlformats.org/officeDocument/2006/relationships/image" Target="../media/image8.svg"/><Relationship Id="rId9" Type="http://schemas.openxmlformats.org/officeDocument/2006/relationships/image" Target="../media/image6.svg"/></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svg"/><Relationship Id="rId7"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svg"/><Relationship Id="rId5" Type="http://schemas.openxmlformats.org/officeDocument/2006/relationships/image" Target="../media/image3.sv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svg"/><Relationship Id="rId7"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svg"/><Relationship Id="rId5" Type="http://schemas.openxmlformats.org/officeDocument/2006/relationships/image" Target="../media/image3.sv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8.svg"/><Relationship Id="rId7"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svg"/><Relationship Id="rId5" Type="http://schemas.openxmlformats.org/officeDocument/2006/relationships/image" Target="../media/image11.svg"/><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8.svg"/><Relationship Id="rId7"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svg"/><Relationship Id="rId5" Type="http://schemas.openxmlformats.org/officeDocument/2006/relationships/image" Target="../media/image11.sv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436130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p:cNvSpPr/>
          <p:nvPr/>
        </p:nvSpPr>
        <p:spPr>
          <a:xfrm rot="-1236840">
            <a:off x="1510433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sp>
        <p:nvSpPr>
          <p:cNvPr id="4" name="Freeform 4"/>
          <p:cNvSpPr/>
          <p:nvPr/>
        </p:nvSpPr>
        <p:spPr>
          <a:xfrm>
            <a:off x="3953408" y="6192479"/>
            <a:ext cx="7047786" cy="7047786"/>
          </a:xfrm>
          <a:custGeom>
            <a:avLst/>
            <a:gdLst/>
            <a:ahLst/>
            <a:cxnLst/>
            <a:rect l="l" t="t" r="r" b="b"/>
            <a:pathLst>
              <a:path w="7047786" h="7047786">
                <a:moveTo>
                  <a:pt x="0" y="0"/>
                </a:moveTo>
                <a:lnTo>
                  <a:pt x="7047786" y="0"/>
                </a:lnTo>
                <a:lnTo>
                  <a:pt x="7047786" y="7047785"/>
                </a:lnTo>
                <a:lnTo>
                  <a:pt x="0" y="70477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6959622" y="6057100"/>
            <a:ext cx="6071006" cy="2944435"/>
            <a:chOff x="0" y="0"/>
            <a:chExt cx="8094675" cy="3925913"/>
          </a:xfrm>
        </p:grpSpPr>
        <p:sp>
          <p:nvSpPr>
            <p:cNvPr id="6" name="Freeform 6"/>
            <p:cNvSpPr/>
            <p:nvPr/>
          </p:nvSpPr>
          <p:spPr>
            <a:xfrm>
              <a:off x="0" y="0"/>
              <a:ext cx="8094726" cy="3925951"/>
            </a:xfrm>
            <a:custGeom>
              <a:avLst/>
              <a:gdLst/>
              <a:ahLst/>
              <a:cxnLst/>
              <a:rect l="l" t="t" r="r" b="b"/>
              <a:pathLst>
                <a:path w="8094726" h="3925951">
                  <a:moveTo>
                    <a:pt x="0" y="0"/>
                  </a:moveTo>
                  <a:lnTo>
                    <a:pt x="8094726" y="0"/>
                  </a:lnTo>
                  <a:lnTo>
                    <a:pt x="8094726" y="3925951"/>
                  </a:lnTo>
                  <a:lnTo>
                    <a:pt x="0" y="3925951"/>
                  </a:lnTo>
                  <a:lnTo>
                    <a:pt x="0" y="0"/>
                  </a:lnTo>
                  <a:close/>
                </a:path>
              </a:pathLst>
            </a:custGeom>
            <a:blipFill>
              <a:blip r:embed="rId5"/>
              <a:stretch>
                <a:fillRect l="-18" r="-18"/>
              </a:stretch>
            </a:blipFill>
          </p:spPr>
          <p:txBody>
            <a:bodyPr/>
            <a:lstStyle/>
            <a:p>
              <a:endParaRPr lang="en-US"/>
            </a:p>
          </p:txBody>
        </p:sp>
      </p:grpSp>
      <p:sp>
        <p:nvSpPr>
          <p:cNvPr id="7" name="TextBox 7"/>
          <p:cNvSpPr txBox="1"/>
          <p:nvPr/>
        </p:nvSpPr>
        <p:spPr>
          <a:xfrm>
            <a:off x="1824009" y="2772118"/>
            <a:ext cx="14728727" cy="1480004"/>
          </a:xfrm>
          <a:prstGeom prst="rect">
            <a:avLst/>
          </a:prstGeom>
        </p:spPr>
        <p:txBody>
          <a:bodyPr lIns="0" tIns="0" rIns="0" bIns="0" rtlCol="0" anchor="t">
            <a:spAutoFit/>
          </a:bodyPr>
          <a:lstStyle/>
          <a:p>
            <a:pPr algn="ctr">
              <a:lnSpc>
                <a:spcPts val="6088"/>
              </a:lnSpc>
            </a:pPr>
            <a:r>
              <a:rPr lang="en-US" sz="5534">
                <a:solidFill>
                  <a:srgbClr val="4C5270"/>
                </a:solidFill>
                <a:latin typeface="Open Sans"/>
                <a:ea typeface="Open Sans"/>
                <a:cs typeface="Open Sans"/>
                <a:sym typeface="Open Sans"/>
              </a:rPr>
              <a:t>vs.</a:t>
            </a:r>
          </a:p>
          <a:p>
            <a:pPr algn="ctr">
              <a:lnSpc>
                <a:spcPts val="6088"/>
              </a:lnSpc>
            </a:pPr>
            <a:endParaRPr lang="en-US" sz="5534">
              <a:solidFill>
                <a:srgbClr val="4C5270"/>
              </a:solidFill>
              <a:latin typeface="Open Sans"/>
              <a:ea typeface="Open Sans"/>
              <a:cs typeface="Open Sans"/>
              <a:sym typeface="Open Sans"/>
            </a:endParaRPr>
          </a:p>
        </p:txBody>
      </p:sp>
      <p:sp>
        <p:nvSpPr>
          <p:cNvPr id="8" name="TextBox 8"/>
          <p:cNvSpPr txBox="1"/>
          <p:nvPr/>
        </p:nvSpPr>
        <p:spPr>
          <a:xfrm>
            <a:off x="1028700" y="892702"/>
            <a:ext cx="16141846" cy="1746066"/>
          </a:xfrm>
          <a:prstGeom prst="rect">
            <a:avLst/>
          </a:prstGeom>
        </p:spPr>
        <p:txBody>
          <a:bodyPr lIns="0" tIns="0" rIns="0" bIns="0" rtlCol="0" anchor="t">
            <a:spAutoFit/>
          </a:bodyPr>
          <a:lstStyle/>
          <a:p>
            <a:pPr algn="ctr">
              <a:lnSpc>
                <a:spcPts val="14283"/>
              </a:lnSpc>
            </a:pPr>
            <a:r>
              <a:rPr lang="en-US" sz="12985" b="1">
                <a:solidFill>
                  <a:srgbClr val="3F382C"/>
                </a:solidFill>
                <a:latin typeface="Londrina Solid Heavy"/>
                <a:ea typeface="Londrina Solid Heavy"/>
                <a:cs typeface="Londrina Solid Heavy"/>
                <a:sym typeface="Londrina Solid Heavy"/>
              </a:rPr>
              <a:t>TJÁNINGARFRELSI</a:t>
            </a:r>
          </a:p>
        </p:txBody>
      </p:sp>
      <p:sp>
        <p:nvSpPr>
          <p:cNvPr id="9" name="TextBox 9"/>
          <p:cNvSpPr txBox="1"/>
          <p:nvPr/>
        </p:nvSpPr>
        <p:spPr>
          <a:xfrm>
            <a:off x="1073077" y="3820830"/>
            <a:ext cx="16141846" cy="1746066"/>
          </a:xfrm>
          <a:prstGeom prst="rect">
            <a:avLst/>
          </a:prstGeom>
        </p:spPr>
        <p:txBody>
          <a:bodyPr lIns="0" tIns="0" rIns="0" bIns="0" rtlCol="0" anchor="t">
            <a:spAutoFit/>
          </a:bodyPr>
          <a:lstStyle/>
          <a:p>
            <a:pPr algn="ctr">
              <a:lnSpc>
                <a:spcPts val="14283"/>
              </a:lnSpc>
            </a:pPr>
            <a:r>
              <a:rPr lang="en-US" sz="12985" b="1">
                <a:solidFill>
                  <a:srgbClr val="3F382C"/>
                </a:solidFill>
                <a:latin typeface="Londrina Solid Heavy"/>
                <a:ea typeface="Londrina Solid Heavy"/>
                <a:cs typeface="Londrina Solid Heavy"/>
                <a:sym typeface="Londrina Solid Heavy"/>
              </a:rPr>
              <a:t>HATURSORÐRÆÐA</a:t>
            </a:r>
          </a:p>
        </p:txBody>
      </p:sp>
      <p:grpSp>
        <p:nvGrpSpPr>
          <p:cNvPr id="10" name="Group 10"/>
          <p:cNvGrpSpPr/>
          <p:nvPr/>
        </p:nvGrpSpPr>
        <p:grpSpPr>
          <a:xfrm>
            <a:off x="13916454" y="6304350"/>
            <a:ext cx="4474064" cy="4474064"/>
            <a:chOff x="0" y="0"/>
            <a:chExt cx="5965419" cy="5965419"/>
          </a:xfrm>
        </p:grpSpPr>
        <p:sp>
          <p:nvSpPr>
            <p:cNvPr id="11" name="Freeform 11"/>
            <p:cNvSpPr/>
            <p:nvPr/>
          </p:nvSpPr>
          <p:spPr>
            <a:xfrm>
              <a:off x="0" y="0"/>
              <a:ext cx="5965444" cy="5965444"/>
            </a:xfrm>
            <a:custGeom>
              <a:avLst/>
              <a:gdLst/>
              <a:ahLst/>
              <a:cxnLst/>
              <a:rect l="l" t="t" r="r" b="b"/>
              <a:pathLst>
                <a:path w="5965444" h="5965444">
                  <a:moveTo>
                    <a:pt x="0" y="0"/>
                  </a:moveTo>
                  <a:lnTo>
                    <a:pt x="5965444" y="0"/>
                  </a:lnTo>
                  <a:lnTo>
                    <a:pt x="5965444" y="5965444"/>
                  </a:lnTo>
                  <a:lnTo>
                    <a:pt x="0" y="5965444"/>
                  </a:lnTo>
                  <a:lnTo>
                    <a:pt x="0" y="0"/>
                  </a:lnTo>
                  <a:close/>
                </a:path>
              </a:pathLst>
            </a:custGeom>
            <a:blipFill>
              <a:blip r:embed="rId6"/>
              <a:stretch>
                <a:fillRect/>
              </a:stretch>
            </a:blipFill>
          </p:spPr>
          <p:txBody>
            <a:bodyPr/>
            <a:lstStyle/>
            <a:p>
              <a:endParaRPr lang="en-US"/>
            </a:p>
          </p:txBody>
        </p:sp>
      </p:grpSp>
      <p:sp>
        <p:nvSpPr>
          <p:cNvPr id="12" name="Freeform 12"/>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2"/>
                </a:ext>
              </a:extLst>
            </a:blip>
            <a:stretch>
              <a:fillRect t="-123" b="-123"/>
            </a:stretch>
          </a:blipFill>
        </p:spPr>
        <p:txBody>
          <a:bodyPr/>
          <a:lstStyle/>
          <a:p>
            <a:endParaRPr lang="en-US"/>
          </a:p>
        </p:txBody>
      </p:sp>
      <p:sp>
        <p:nvSpPr>
          <p:cNvPr id="13" name="Freeform 13"/>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7"/>
                </a:ext>
              </a:extLst>
            </a:blip>
            <a:stretch>
              <a:fillRect l="-84" r="-84"/>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sp>
        <p:nvSpPr>
          <p:cNvPr id="4" name="Freeform 4"/>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4"/>
                </a:ext>
              </a:extLst>
            </a:blip>
            <a:stretch>
              <a:fillRect t="-123" b="-123"/>
            </a:stretch>
          </a:blipFill>
        </p:spPr>
        <p:txBody>
          <a:bodyPr/>
          <a:lstStyle/>
          <a:p>
            <a:endParaRPr lang="en-US"/>
          </a:p>
        </p:txBody>
      </p:sp>
      <p:sp>
        <p:nvSpPr>
          <p:cNvPr id="5" name="Freeform 5"/>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5"/>
                </a:ext>
              </a:extLst>
            </a:blip>
            <a:stretch>
              <a:fillRect l="-84" r="-84"/>
            </a:stretch>
          </a:blipFill>
        </p:spPr>
        <p:txBody>
          <a:bodyPr/>
          <a:lstStyle/>
          <a:p>
            <a:endParaRPr lang="en-US"/>
          </a:p>
        </p:txBody>
      </p:sp>
      <p:grpSp>
        <p:nvGrpSpPr>
          <p:cNvPr id="6" name="Group 6"/>
          <p:cNvGrpSpPr/>
          <p:nvPr/>
        </p:nvGrpSpPr>
        <p:grpSpPr>
          <a:xfrm>
            <a:off x="1514475" y="7351709"/>
            <a:ext cx="1155106" cy="1155106"/>
            <a:chOff x="0" y="0"/>
            <a:chExt cx="1540142" cy="1540142"/>
          </a:xfrm>
        </p:grpSpPr>
        <p:sp>
          <p:nvSpPr>
            <p:cNvPr id="7" name="Freeform 7"/>
            <p:cNvSpPr/>
            <p:nvPr/>
          </p:nvSpPr>
          <p:spPr>
            <a:xfrm>
              <a:off x="0" y="0"/>
              <a:ext cx="1540129" cy="1540129"/>
            </a:xfrm>
            <a:custGeom>
              <a:avLst/>
              <a:gdLst/>
              <a:ahLst/>
              <a:cxnLst/>
              <a:rect l="l" t="t" r="r" b="b"/>
              <a:pathLst>
                <a:path w="1540129" h="1540129">
                  <a:moveTo>
                    <a:pt x="0" y="0"/>
                  </a:moveTo>
                  <a:lnTo>
                    <a:pt x="1540129" y="0"/>
                  </a:lnTo>
                  <a:lnTo>
                    <a:pt x="1540129" y="1540129"/>
                  </a:lnTo>
                  <a:lnTo>
                    <a:pt x="0" y="1540129"/>
                  </a:lnTo>
                  <a:lnTo>
                    <a:pt x="0" y="0"/>
                  </a:lnTo>
                  <a:close/>
                </a:path>
              </a:pathLst>
            </a:custGeom>
            <a:blipFill>
              <a:blip r:embed="rId6"/>
              <a:stretch>
                <a:fillRect/>
              </a:stretch>
            </a:blipFill>
          </p:spPr>
          <p:txBody>
            <a:bodyPr/>
            <a:lstStyle/>
            <a:p>
              <a:endParaRPr lang="en-US"/>
            </a:p>
          </p:txBody>
        </p:sp>
      </p:grpSp>
      <p:sp>
        <p:nvSpPr>
          <p:cNvPr id="8" name="Freeform 8"/>
          <p:cNvSpPr/>
          <p:nvPr/>
        </p:nvSpPr>
        <p:spPr>
          <a:xfrm>
            <a:off x="701096" y="455656"/>
            <a:ext cx="17021661" cy="9585331"/>
          </a:xfrm>
          <a:custGeom>
            <a:avLst/>
            <a:gdLst/>
            <a:ahLst/>
            <a:cxnLst/>
            <a:rect l="l" t="t" r="r" b="b"/>
            <a:pathLst>
              <a:path w="17021661" h="9585331">
                <a:moveTo>
                  <a:pt x="0" y="0"/>
                </a:moveTo>
                <a:lnTo>
                  <a:pt x="17021661" y="0"/>
                </a:lnTo>
                <a:lnTo>
                  <a:pt x="17021661" y="9585332"/>
                </a:lnTo>
                <a:lnTo>
                  <a:pt x="0" y="958533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9" name="Group 9"/>
          <p:cNvGrpSpPr/>
          <p:nvPr/>
        </p:nvGrpSpPr>
        <p:grpSpPr>
          <a:xfrm>
            <a:off x="2450716" y="8624821"/>
            <a:ext cx="968369" cy="968369"/>
            <a:chOff x="0" y="0"/>
            <a:chExt cx="1291158" cy="1291158"/>
          </a:xfrm>
        </p:grpSpPr>
        <p:sp>
          <p:nvSpPr>
            <p:cNvPr id="10" name="Freeform 10"/>
            <p:cNvSpPr/>
            <p:nvPr/>
          </p:nvSpPr>
          <p:spPr>
            <a:xfrm>
              <a:off x="0" y="0"/>
              <a:ext cx="1291209" cy="1291209"/>
            </a:xfrm>
            <a:custGeom>
              <a:avLst/>
              <a:gdLst/>
              <a:ahLst/>
              <a:cxnLst/>
              <a:rect l="l" t="t" r="r" b="b"/>
              <a:pathLst>
                <a:path w="1291209" h="1291209">
                  <a:moveTo>
                    <a:pt x="0" y="0"/>
                  </a:moveTo>
                  <a:lnTo>
                    <a:pt x="1291209" y="0"/>
                  </a:lnTo>
                  <a:lnTo>
                    <a:pt x="1291209" y="1291209"/>
                  </a:lnTo>
                  <a:lnTo>
                    <a:pt x="0" y="1291209"/>
                  </a:lnTo>
                  <a:lnTo>
                    <a:pt x="0" y="0"/>
                  </a:lnTo>
                  <a:close/>
                </a:path>
              </a:pathLst>
            </a:custGeom>
            <a:blipFill>
              <a:blip r:embed="rId8"/>
              <a:stretch>
                <a:fillRect r="3" b="3"/>
              </a:stretch>
            </a:blipFill>
          </p:spPr>
          <p:txBody>
            <a:bodyPr/>
            <a:lstStyle/>
            <a:p>
              <a:endParaRPr lang="en-US"/>
            </a:p>
          </p:txBody>
        </p:sp>
      </p:grpSp>
      <p:grpSp>
        <p:nvGrpSpPr>
          <p:cNvPr id="11" name="Group 11"/>
          <p:cNvGrpSpPr/>
          <p:nvPr/>
        </p:nvGrpSpPr>
        <p:grpSpPr>
          <a:xfrm>
            <a:off x="3419084" y="7539238"/>
            <a:ext cx="967578" cy="967578"/>
            <a:chOff x="0" y="0"/>
            <a:chExt cx="1290104" cy="1290104"/>
          </a:xfrm>
        </p:grpSpPr>
        <p:sp>
          <p:nvSpPr>
            <p:cNvPr id="12" name="Freeform 12"/>
            <p:cNvSpPr/>
            <p:nvPr/>
          </p:nvSpPr>
          <p:spPr>
            <a:xfrm>
              <a:off x="0" y="0"/>
              <a:ext cx="1290066" cy="1290066"/>
            </a:xfrm>
            <a:custGeom>
              <a:avLst/>
              <a:gdLst/>
              <a:ahLst/>
              <a:cxnLst/>
              <a:rect l="l" t="t" r="r" b="b"/>
              <a:pathLst>
                <a:path w="1290066" h="1290066">
                  <a:moveTo>
                    <a:pt x="0" y="0"/>
                  </a:moveTo>
                  <a:lnTo>
                    <a:pt x="1290066" y="0"/>
                  </a:lnTo>
                  <a:lnTo>
                    <a:pt x="1290066" y="1290066"/>
                  </a:lnTo>
                  <a:lnTo>
                    <a:pt x="0" y="1290066"/>
                  </a:lnTo>
                  <a:lnTo>
                    <a:pt x="0" y="0"/>
                  </a:lnTo>
                  <a:close/>
                </a:path>
              </a:pathLst>
            </a:custGeom>
            <a:blipFill>
              <a:blip r:embed="rId9"/>
              <a:stretch>
                <a:fillRect r="-2" b="-2"/>
              </a:stretch>
            </a:blipFill>
          </p:spPr>
          <p:txBody>
            <a:bodyPr/>
            <a:lstStyle/>
            <a:p>
              <a:endParaRPr lang="en-US"/>
            </a:p>
          </p:txBody>
        </p:sp>
      </p:grpSp>
      <p:grpSp>
        <p:nvGrpSpPr>
          <p:cNvPr id="13" name="Group 13"/>
          <p:cNvGrpSpPr/>
          <p:nvPr/>
        </p:nvGrpSpPr>
        <p:grpSpPr>
          <a:xfrm>
            <a:off x="14614236" y="8506825"/>
            <a:ext cx="1629556" cy="1086364"/>
            <a:chOff x="0" y="0"/>
            <a:chExt cx="2172741" cy="1448486"/>
          </a:xfrm>
        </p:grpSpPr>
        <p:sp>
          <p:nvSpPr>
            <p:cNvPr id="14" name="Freeform 14"/>
            <p:cNvSpPr/>
            <p:nvPr/>
          </p:nvSpPr>
          <p:spPr>
            <a:xfrm>
              <a:off x="0" y="0"/>
              <a:ext cx="2172716" cy="1448435"/>
            </a:xfrm>
            <a:custGeom>
              <a:avLst/>
              <a:gdLst/>
              <a:ahLst/>
              <a:cxnLst/>
              <a:rect l="l" t="t" r="r" b="b"/>
              <a:pathLst>
                <a:path w="2172716" h="1448435">
                  <a:moveTo>
                    <a:pt x="0" y="0"/>
                  </a:moveTo>
                  <a:lnTo>
                    <a:pt x="2172716" y="0"/>
                  </a:lnTo>
                  <a:lnTo>
                    <a:pt x="2172716" y="1448435"/>
                  </a:lnTo>
                  <a:lnTo>
                    <a:pt x="0" y="1448435"/>
                  </a:lnTo>
                  <a:lnTo>
                    <a:pt x="0" y="0"/>
                  </a:lnTo>
                  <a:close/>
                </a:path>
              </a:pathLst>
            </a:custGeom>
            <a:blipFill>
              <a:blip r:embed="rId10"/>
              <a:stretch>
                <a:fillRect t="-25001" r="-1" b="-25004"/>
              </a:stretch>
            </a:blipFill>
          </p:spPr>
          <p:txBody>
            <a:bodyPr/>
            <a:lstStyle/>
            <a:p>
              <a:endParaRPr lang="en-US"/>
            </a:p>
          </p:txBody>
        </p:sp>
      </p:grpSp>
      <p:grpSp>
        <p:nvGrpSpPr>
          <p:cNvPr id="15" name="Group 15"/>
          <p:cNvGrpSpPr/>
          <p:nvPr/>
        </p:nvGrpSpPr>
        <p:grpSpPr>
          <a:xfrm>
            <a:off x="16052816" y="7539238"/>
            <a:ext cx="940918" cy="940918"/>
            <a:chOff x="0" y="0"/>
            <a:chExt cx="1254557" cy="1254557"/>
          </a:xfrm>
        </p:grpSpPr>
        <p:sp>
          <p:nvSpPr>
            <p:cNvPr id="16" name="Freeform 16"/>
            <p:cNvSpPr/>
            <p:nvPr/>
          </p:nvSpPr>
          <p:spPr>
            <a:xfrm>
              <a:off x="0" y="0"/>
              <a:ext cx="1254506" cy="1254506"/>
            </a:xfrm>
            <a:custGeom>
              <a:avLst/>
              <a:gdLst/>
              <a:ahLst/>
              <a:cxnLst/>
              <a:rect l="l" t="t" r="r" b="b"/>
              <a:pathLst>
                <a:path w="1254506" h="1254506">
                  <a:moveTo>
                    <a:pt x="0" y="0"/>
                  </a:moveTo>
                  <a:lnTo>
                    <a:pt x="1254506" y="0"/>
                  </a:lnTo>
                  <a:lnTo>
                    <a:pt x="1254506" y="1254506"/>
                  </a:lnTo>
                  <a:lnTo>
                    <a:pt x="0" y="1254506"/>
                  </a:lnTo>
                  <a:lnTo>
                    <a:pt x="0" y="0"/>
                  </a:lnTo>
                  <a:close/>
                </a:path>
              </a:pathLst>
            </a:custGeom>
            <a:blipFill>
              <a:blip r:embed="rId11"/>
              <a:stretch>
                <a:fillRect r="-4" b="-4"/>
              </a:stretch>
            </a:blipFill>
          </p:spPr>
          <p:txBody>
            <a:bodyPr/>
            <a:lstStyle/>
            <a:p>
              <a:endParaRPr lang="en-US"/>
            </a:p>
          </p:txBody>
        </p:sp>
      </p:grpSp>
      <p:grpSp>
        <p:nvGrpSpPr>
          <p:cNvPr id="17" name="Group 17"/>
          <p:cNvGrpSpPr/>
          <p:nvPr/>
        </p:nvGrpSpPr>
        <p:grpSpPr>
          <a:xfrm>
            <a:off x="14026582" y="7539238"/>
            <a:ext cx="967578" cy="967578"/>
            <a:chOff x="0" y="0"/>
            <a:chExt cx="1290104" cy="1290104"/>
          </a:xfrm>
        </p:grpSpPr>
        <p:sp>
          <p:nvSpPr>
            <p:cNvPr id="18" name="Freeform 18"/>
            <p:cNvSpPr/>
            <p:nvPr/>
          </p:nvSpPr>
          <p:spPr>
            <a:xfrm>
              <a:off x="0" y="0"/>
              <a:ext cx="1290066" cy="1290066"/>
            </a:xfrm>
            <a:custGeom>
              <a:avLst/>
              <a:gdLst/>
              <a:ahLst/>
              <a:cxnLst/>
              <a:rect l="l" t="t" r="r" b="b"/>
              <a:pathLst>
                <a:path w="1290066" h="1290066">
                  <a:moveTo>
                    <a:pt x="0" y="0"/>
                  </a:moveTo>
                  <a:lnTo>
                    <a:pt x="1290066" y="0"/>
                  </a:lnTo>
                  <a:lnTo>
                    <a:pt x="1290066" y="1290066"/>
                  </a:lnTo>
                  <a:lnTo>
                    <a:pt x="0" y="1290066"/>
                  </a:lnTo>
                  <a:lnTo>
                    <a:pt x="0" y="0"/>
                  </a:lnTo>
                  <a:close/>
                </a:path>
              </a:pathLst>
            </a:custGeom>
            <a:blipFill>
              <a:blip r:embed="rId12"/>
              <a:stretch>
                <a:fillRect r="-2" b="-2"/>
              </a:stretch>
            </a:blipFill>
          </p:spPr>
          <p:txBody>
            <a:bodyPr/>
            <a:lstStyle/>
            <a:p>
              <a:endParaRPr lang="en-US"/>
            </a:p>
          </p:txBody>
        </p:sp>
      </p:grpSp>
      <p:sp>
        <p:nvSpPr>
          <p:cNvPr id="19" name="TextBox 19"/>
          <p:cNvSpPr txBox="1"/>
          <p:nvPr/>
        </p:nvSpPr>
        <p:spPr>
          <a:xfrm>
            <a:off x="666928" y="866682"/>
            <a:ext cx="16877005" cy="1704289"/>
          </a:xfrm>
          <a:prstGeom prst="rect">
            <a:avLst/>
          </a:prstGeom>
        </p:spPr>
        <p:txBody>
          <a:bodyPr lIns="0" tIns="0" rIns="0" bIns="0" rtlCol="0" anchor="t">
            <a:spAutoFit/>
          </a:bodyPr>
          <a:lstStyle/>
          <a:p>
            <a:pPr algn="ctr">
              <a:lnSpc>
                <a:spcPts val="13965"/>
              </a:lnSpc>
            </a:pPr>
            <a:r>
              <a:rPr lang="en-US" sz="12694" b="1" dirty="0">
                <a:solidFill>
                  <a:srgbClr val="3F382C"/>
                </a:solidFill>
                <a:latin typeface="Londrina Solid Heavy"/>
                <a:ea typeface="Londrina Solid Heavy"/>
                <a:cs typeface="Londrina Solid Heavy"/>
                <a:sym typeface="Londrina Solid Heavy"/>
              </a:rPr>
              <a:t>HATURSORÐRÆÐA</a:t>
            </a:r>
          </a:p>
        </p:txBody>
      </p:sp>
      <p:sp>
        <p:nvSpPr>
          <p:cNvPr id="20" name="Freeform 20"/>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4"/>
                </a:ext>
              </a:extLst>
            </a:blip>
            <a:stretch>
              <a:fillRect t="-131" b="-132"/>
            </a:stretch>
          </a:blipFill>
        </p:spPr>
        <p:txBody>
          <a:bodyPr/>
          <a:lstStyle/>
          <a:p>
            <a:endParaRPr lang="en-US"/>
          </a:p>
        </p:txBody>
      </p:sp>
      <p:sp>
        <p:nvSpPr>
          <p:cNvPr id="21" name="Freeform 21"/>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13"/>
                </a:ext>
              </a:extLst>
            </a:blip>
            <a:stretch>
              <a:fillRect l="-138" r="-138"/>
            </a:stretch>
          </a:blipFill>
        </p:spPr>
        <p:txBody>
          <a:bodyPr/>
          <a:lstStyle/>
          <a:p>
            <a:endParaRPr lang="en-US"/>
          </a:p>
        </p:txBody>
      </p:sp>
      <p:sp>
        <p:nvSpPr>
          <p:cNvPr id="22" name="TextBox 22"/>
          <p:cNvSpPr txBox="1"/>
          <p:nvPr/>
        </p:nvSpPr>
        <p:spPr>
          <a:xfrm>
            <a:off x="2666248" y="2674868"/>
            <a:ext cx="13386568" cy="5949953"/>
          </a:xfrm>
          <a:prstGeom prst="rect">
            <a:avLst/>
          </a:prstGeom>
        </p:spPr>
        <p:txBody>
          <a:bodyPr lIns="0" tIns="0" rIns="0" bIns="0" rtlCol="0" anchor="t">
            <a:spAutoFit/>
          </a:bodyPr>
          <a:lstStyle/>
          <a:p>
            <a:pPr algn="ctr">
              <a:lnSpc>
                <a:spcPts val="3850"/>
              </a:lnSpc>
            </a:pPr>
            <a:r>
              <a:rPr lang="en-US" sz="3500">
                <a:solidFill>
                  <a:srgbClr val="3F382C"/>
                </a:solidFill>
                <a:latin typeface="Arial MT Pro"/>
                <a:ea typeface="Arial MT Pro"/>
                <a:cs typeface="Arial MT Pro"/>
                <a:sym typeface="Arial MT Pro"/>
              </a:rPr>
              <a:t>Hatursorðræða er víða á internetinu</a:t>
            </a:r>
          </a:p>
          <a:p>
            <a:pPr algn="ctr">
              <a:lnSpc>
                <a:spcPts val="3850"/>
              </a:lnSpc>
            </a:pPr>
            <a:endParaRPr lang="en-US" sz="3500">
              <a:solidFill>
                <a:srgbClr val="3F382C"/>
              </a:solidFill>
              <a:latin typeface="Arial MT Pro"/>
              <a:ea typeface="Arial MT Pro"/>
              <a:cs typeface="Arial MT Pro"/>
              <a:sym typeface="Arial MT Pro"/>
            </a:endParaRPr>
          </a:p>
          <a:p>
            <a:pPr algn="ctr">
              <a:lnSpc>
                <a:spcPts val="3850"/>
              </a:lnSpc>
            </a:pPr>
            <a:r>
              <a:rPr lang="en-US" sz="3500">
                <a:solidFill>
                  <a:srgbClr val="3F382C"/>
                </a:solidFill>
                <a:latin typeface="Arial MT Pro"/>
                <a:ea typeface="Arial MT Pro"/>
                <a:cs typeface="Arial MT Pro"/>
                <a:sym typeface="Arial MT Pro"/>
              </a:rPr>
              <a:t>Oft beinist hatur gagnvart ákveðnum hópi sem kennt er um vandamál samfélagsins</a:t>
            </a:r>
          </a:p>
          <a:p>
            <a:pPr algn="ctr">
              <a:lnSpc>
                <a:spcPts val="3850"/>
              </a:lnSpc>
            </a:pPr>
            <a:endParaRPr lang="en-US" sz="3500">
              <a:solidFill>
                <a:srgbClr val="3F382C"/>
              </a:solidFill>
              <a:latin typeface="Arial MT Pro"/>
              <a:ea typeface="Arial MT Pro"/>
              <a:cs typeface="Arial MT Pro"/>
              <a:sym typeface="Arial MT Pro"/>
            </a:endParaRPr>
          </a:p>
          <a:p>
            <a:pPr algn="ctr">
              <a:lnSpc>
                <a:spcPts val="3850"/>
              </a:lnSpc>
            </a:pPr>
            <a:r>
              <a:rPr lang="en-US" sz="3500">
                <a:solidFill>
                  <a:srgbClr val="3F382C"/>
                </a:solidFill>
                <a:latin typeface="Arial MT Pro"/>
                <a:ea typeface="Arial MT Pro"/>
                <a:cs typeface="Arial MT Pro"/>
                <a:sym typeface="Arial MT Pro"/>
              </a:rPr>
              <a:t>Hatursorðræða getur til dæmis birst í myndum, myndböndum, athugasemdum, meme’s og getur valdið miklum skaða</a:t>
            </a:r>
          </a:p>
          <a:p>
            <a:pPr algn="ctr">
              <a:lnSpc>
                <a:spcPts val="3850"/>
              </a:lnSpc>
            </a:pPr>
            <a:endParaRPr lang="en-US" sz="3500">
              <a:solidFill>
                <a:srgbClr val="3F382C"/>
              </a:solidFill>
              <a:latin typeface="Arial MT Pro"/>
              <a:ea typeface="Arial MT Pro"/>
              <a:cs typeface="Arial MT Pro"/>
              <a:sym typeface="Arial MT Pro"/>
            </a:endParaRPr>
          </a:p>
          <a:p>
            <a:pPr algn="ctr">
              <a:lnSpc>
                <a:spcPts val="3850"/>
              </a:lnSpc>
            </a:pPr>
            <a:r>
              <a:rPr lang="en-US" sz="3500">
                <a:solidFill>
                  <a:srgbClr val="3F382C"/>
                </a:solidFill>
                <a:latin typeface="Arial MT Pro"/>
                <a:ea typeface="Arial MT Pro"/>
                <a:cs typeface="Arial MT Pro"/>
                <a:sym typeface="Arial MT Pro"/>
              </a:rPr>
              <a:t>Hatursorðræða á sér oft stað undir nafnleynd</a:t>
            </a:r>
          </a:p>
          <a:p>
            <a:pPr algn="ctr">
              <a:lnSpc>
                <a:spcPts val="3850"/>
              </a:lnSpc>
            </a:pPr>
            <a:endParaRPr lang="en-US" sz="3500">
              <a:solidFill>
                <a:srgbClr val="3F382C"/>
              </a:solidFill>
              <a:latin typeface="Arial MT Pro"/>
              <a:ea typeface="Arial MT Pro"/>
              <a:cs typeface="Arial MT Pro"/>
              <a:sym typeface="Arial MT Pro"/>
            </a:endParaRPr>
          </a:p>
          <a:p>
            <a:pPr algn="ctr">
              <a:lnSpc>
                <a:spcPts val="3850"/>
              </a:lnSpc>
            </a:pPr>
            <a:r>
              <a:rPr lang="en-US" sz="3500">
                <a:solidFill>
                  <a:srgbClr val="3F382C"/>
                </a:solidFill>
                <a:latin typeface="Arial MT Pro"/>
                <a:ea typeface="Arial MT Pro"/>
                <a:cs typeface="Arial MT Pro"/>
                <a:sym typeface="Arial MT Pro"/>
              </a:rPr>
              <a:t>Allir geta tjáð hatur gagnvart hópum, einnig</a:t>
            </a:r>
          </a:p>
          <a:p>
            <a:pPr algn="ctr">
              <a:lnSpc>
                <a:spcPts val="3850"/>
              </a:lnSpc>
            </a:pPr>
            <a:r>
              <a:rPr lang="en-US" sz="3500">
                <a:solidFill>
                  <a:srgbClr val="3F382C"/>
                </a:solidFill>
                <a:latin typeface="Arial MT Pro"/>
                <a:ea typeface="Arial MT Pro"/>
                <a:cs typeface="Arial MT Pro"/>
                <a:sym typeface="Arial MT Pro"/>
              </a:rPr>
              <a:t>þeir sem tilheyra hópnum sjálfir.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sp>
        <p:nvSpPr>
          <p:cNvPr id="4" name="Freeform 4"/>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4"/>
                </a:ext>
              </a:extLst>
            </a:blip>
            <a:stretch>
              <a:fillRect t="-123" b="-123"/>
            </a:stretch>
          </a:blipFill>
        </p:spPr>
        <p:txBody>
          <a:bodyPr/>
          <a:lstStyle/>
          <a:p>
            <a:endParaRPr lang="en-US"/>
          </a:p>
        </p:txBody>
      </p:sp>
      <p:sp>
        <p:nvSpPr>
          <p:cNvPr id="5" name="Freeform 5"/>
          <p:cNvSpPr/>
          <p:nvPr/>
        </p:nvSpPr>
        <p:spPr>
          <a:xfrm>
            <a:off x="633165" y="296589"/>
            <a:ext cx="17021661" cy="9585331"/>
          </a:xfrm>
          <a:custGeom>
            <a:avLst/>
            <a:gdLst/>
            <a:ahLst/>
            <a:cxnLst/>
            <a:rect l="l" t="t" r="r" b="b"/>
            <a:pathLst>
              <a:path w="17021661" h="9585331">
                <a:moveTo>
                  <a:pt x="0" y="0"/>
                </a:moveTo>
                <a:lnTo>
                  <a:pt x="17021661" y="0"/>
                </a:lnTo>
                <a:lnTo>
                  <a:pt x="17021661" y="9585332"/>
                </a:lnTo>
                <a:lnTo>
                  <a:pt x="0" y="958533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705498" y="1325089"/>
            <a:ext cx="16877005" cy="1704289"/>
          </a:xfrm>
          <a:prstGeom prst="rect">
            <a:avLst/>
          </a:prstGeom>
        </p:spPr>
        <p:txBody>
          <a:bodyPr lIns="0" tIns="0" rIns="0" bIns="0" rtlCol="0" anchor="t">
            <a:spAutoFit/>
          </a:bodyPr>
          <a:lstStyle/>
          <a:p>
            <a:pPr algn="ctr">
              <a:lnSpc>
                <a:spcPts val="13965"/>
              </a:lnSpc>
            </a:pPr>
            <a:r>
              <a:rPr lang="en-US" sz="12694" b="1">
                <a:solidFill>
                  <a:srgbClr val="3F382C"/>
                </a:solidFill>
                <a:latin typeface="Londrina Solid Heavy"/>
                <a:ea typeface="Londrina Solid Heavy"/>
                <a:cs typeface="Londrina Solid Heavy"/>
                <a:sym typeface="Londrina Solid Heavy"/>
              </a:rPr>
              <a:t>HATURSORÐRÆÐA</a:t>
            </a:r>
          </a:p>
        </p:txBody>
      </p:sp>
      <p:sp>
        <p:nvSpPr>
          <p:cNvPr id="7" name="TextBox 7"/>
          <p:cNvSpPr txBox="1"/>
          <p:nvPr/>
        </p:nvSpPr>
        <p:spPr>
          <a:xfrm>
            <a:off x="2450716" y="3162519"/>
            <a:ext cx="13386568" cy="7893053"/>
          </a:xfrm>
          <a:prstGeom prst="rect">
            <a:avLst/>
          </a:prstGeom>
        </p:spPr>
        <p:txBody>
          <a:bodyPr lIns="0" tIns="0" rIns="0" bIns="0" rtlCol="0" anchor="t">
            <a:spAutoFit/>
          </a:bodyPr>
          <a:lstStyle/>
          <a:p>
            <a:pPr marL="800101" lvl="2" indent="-266700" algn="l">
              <a:lnSpc>
                <a:spcPts val="3850"/>
              </a:lnSpc>
              <a:buFont typeface="Arial"/>
              <a:buChar char="⚬"/>
            </a:pPr>
            <a:r>
              <a:rPr lang="en-US" sz="3500">
                <a:solidFill>
                  <a:srgbClr val="3F382C"/>
                </a:solidFill>
                <a:latin typeface="Arial MT Pro"/>
                <a:ea typeface="Arial MT Pro"/>
                <a:cs typeface="Arial MT Pro"/>
                <a:sym typeface="Arial MT Pro"/>
              </a:rPr>
              <a:t>Hatursorðræða beinist oft að fólki vegna þátta sem það getur ekki breytt, til dæmis húðlit, kyn, kynhneigð og fötlun. Lög eru því mikilvæg til að vernda fólk frá áreiti, niðrandi tali og hótunum sem geta haft áhrif á líðan og öryggi fólks</a:t>
            </a:r>
          </a:p>
          <a:p>
            <a:pPr marL="800101" lvl="2" indent="-266700" algn="l">
              <a:lnSpc>
                <a:spcPts val="3850"/>
              </a:lnSpc>
            </a:pPr>
            <a:endParaRPr lang="en-US" sz="3500">
              <a:solidFill>
                <a:srgbClr val="3F382C"/>
              </a:solidFill>
              <a:latin typeface="Arial MT Pro"/>
              <a:ea typeface="Arial MT Pro"/>
              <a:cs typeface="Arial MT Pro"/>
              <a:sym typeface="Arial MT Pro"/>
            </a:endParaRPr>
          </a:p>
          <a:p>
            <a:pPr marL="800101" lvl="2" indent="-266700" algn="l">
              <a:lnSpc>
                <a:spcPts val="3850"/>
              </a:lnSpc>
              <a:buFont typeface="Arial"/>
              <a:buChar char="⚬"/>
            </a:pPr>
            <a:r>
              <a:rPr lang="en-US" sz="3500">
                <a:solidFill>
                  <a:srgbClr val="3F382C"/>
                </a:solidFill>
                <a:latin typeface="Arial MT Pro"/>
                <a:ea typeface="Arial MT Pro"/>
                <a:cs typeface="Arial MT Pro"/>
                <a:sym typeface="Arial MT Pro"/>
              </a:rPr>
              <a:t>Lögin eiga að tryggja að öll hafi jafnan rétt til þátttöku í samfélaginu og ákveðnir hópar séu ekki útilokaðir</a:t>
            </a:r>
          </a:p>
          <a:p>
            <a:pPr marL="800101" lvl="2" indent="-266700" algn="l">
              <a:lnSpc>
                <a:spcPts val="3850"/>
              </a:lnSpc>
            </a:pPr>
            <a:endParaRPr lang="en-US" sz="3500">
              <a:solidFill>
                <a:srgbClr val="3F382C"/>
              </a:solidFill>
              <a:latin typeface="Arial MT Pro"/>
              <a:ea typeface="Arial MT Pro"/>
              <a:cs typeface="Arial MT Pro"/>
              <a:sym typeface="Arial MT Pro"/>
            </a:endParaRPr>
          </a:p>
          <a:p>
            <a:pPr marL="800101" lvl="2" indent="-266700" algn="l">
              <a:lnSpc>
                <a:spcPts val="3850"/>
              </a:lnSpc>
              <a:buFont typeface="Arial"/>
              <a:buChar char="⚬"/>
            </a:pPr>
            <a:r>
              <a:rPr lang="en-US" sz="3500">
                <a:solidFill>
                  <a:srgbClr val="3F382C"/>
                </a:solidFill>
                <a:latin typeface="Arial MT Pro"/>
                <a:ea typeface="Arial MT Pro"/>
                <a:cs typeface="Arial MT Pro"/>
                <a:sym typeface="Arial MT Pro"/>
              </a:rPr>
              <a:t>Hatursorðræða getur leitt til ofbeldis og mismununar og lögin eru því mikilvæg til að tryggja frið og öryggi.</a:t>
            </a:r>
          </a:p>
          <a:p>
            <a:pPr marL="800101" lvl="2" indent="-266700" algn="l">
              <a:lnSpc>
                <a:spcPts val="3850"/>
              </a:lnSpc>
            </a:pPr>
            <a:endParaRPr lang="en-US" sz="3500">
              <a:solidFill>
                <a:srgbClr val="3F382C"/>
              </a:solidFill>
              <a:latin typeface="Arial MT Pro"/>
              <a:ea typeface="Arial MT Pro"/>
              <a:cs typeface="Arial MT Pro"/>
              <a:sym typeface="Arial MT Pro"/>
            </a:endParaRPr>
          </a:p>
          <a:p>
            <a:pPr marL="800101" lvl="2" indent="-266700" algn="l">
              <a:lnSpc>
                <a:spcPts val="3850"/>
              </a:lnSpc>
              <a:buFont typeface="Arial"/>
              <a:buChar char="⚬"/>
            </a:pPr>
            <a:r>
              <a:rPr lang="en-US" sz="3500">
                <a:solidFill>
                  <a:srgbClr val="3F382C"/>
                </a:solidFill>
                <a:latin typeface="Arial MT Pro"/>
                <a:ea typeface="Arial MT Pro"/>
                <a:cs typeface="Arial MT Pro"/>
                <a:sym typeface="Arial MT Pro"/>
              </a:rPr>
              <a:t>Frelsi til að tjá sig fylgir ábyrgð og lögin tryggja að frelsi annarra sé ekki brotið.</a:t>
            </a:r>
          </a:p>
          <a:p>
            <a:pPr marL="800101" lvl="2" indent="-266700" algn="l">
              <a:lnSpc>
                <a:spcPts val="3850"/>
              </a:lnSpc>
            </a:pPr>
            <a:endParaRPr lang="en-US" sz="3500">
              <a:solidFill>
                <a:srgbClr val="3F382C"/>
              </a:solidFill>
              <a:latin typeface="Arial MT Pro"/>
              <a:ea typeface="Arial MT Pro"/>
              <a:cs typeface="Arial MT Pro"/>
              <a:sym typeface="Arial MT Pro"/>
            </a:endParaRPr>
          </a:p>
          <a:p>
            <a:pPr marL="800101" lvl="2" indent="-266700" algn="l">
              <a:lnSpc>
                <a:spcPts val="3850"/>
              </a:lnSpc>
            </a:pPr>
            <a:endParaRPr lang="en-US" sz="3500">
              <a:solidFill>
                <a:srgbClr val="3F382C"/>
              </a:solidFill>
              <a:latin typeface="Arial MT Pro"/>
              <a:ea typeface="Arial MT Pro"/>
              <a:cs typeface="Arial MT Pro"/>
              <a:sym typeface="Arial MT Pro"/>
            </a:endParaRPr>
          </a:p>
          <a:p>
            <a:pPr marL="800101" lvl="2" indent="-266700" algn="l">
              <a:lnSpc>
                <a:spcPts val="3850"/>
              </a:lnSpc>
            </a:pPr>
            <a:endParaRPr lang="en-US" sz="3500">
              <a:solidFill>
                <a:srgbClr val="3F382C"/>
              </a:solidFill>
              <a:latin typeface="Arial MT Pro"/>
              <a:ea typeface="Arial MT Pro"/>
              <a:cs typeface="Arial MT Pro"/>
              <a:sym typeface="Arial MT Pro"/>
            </a:endParaRPr>
          </a:p>
        </p:txBody>
      </p:sp>
      <p:sp>
        <p:nvSpPr>
          <p:cNvPr id="8" name="Freeform 8"/>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4"/>
                </a:ext>
              </a:extLst>
            </a:blip>
            <a:stretch>
              <a:fillRect t="-131" b="-132"/>
            </a:stretch>
          </a:blipFill>
        </p:spPr>
        <p:txBody>
          <a:bodyPr/>
          <a:lstStyle/>
          <a:p>
            <a:endParaRPr lang="en-US"/>
          </a:p>
        </p:txBody>
      </p:sp>
      <p:sp>
        <p:nvSpPr>
          <p:cNvPr id="9" name="Freeform 9"/>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6"/>
                </a:ext>
              </a:extLst>
            </a:blip>
            <a:stretch>
              <a:fillRect l="-138" r="-138"/>
            </a:stretch>
          </a:blipFill>
        </p:spPr>
        <p:txBody>
          <a:bodyPr/>
          <a:lstStyle/>
          <a:p>
            <a:endParaRPr lang="en-US"/>
          </a:p>
        </p:txBody>
      </p:sp>
      <p:sp>
        <p:nvSpPr>
          <p:cNvPr id="10" name="Freeform 10"/>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7"/>
                </a:ext>
              </a:extLst>
            </a:blip>
            <a:stretch>
              <a:fillRect l="-84" r="-84"/>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sp>
        <p:nvSpPr>
          <p:cNvPr id="4" name="Freeform 4"/>
          <p:cNvSpPr/>
          <p:nvPr/>
        </p:nvSpPr>
        <p:spPr>
          <a:xfrm>
            <a:off x="633165" y="296589"/>
            <a:ext cx="17021661" cy="9585331"/>
          </a:xfrm>
          <a:custGeom>
            <a:avLst/>
            <a:gdLst/>
            <a:ahLst/>
            <a:cxnLst/>
            <a:rect l="l" t="t" r="r" b="b"/>
            <a:pathLst>
              <a:path w="17021661" h="9585331">
                <a:moveTo>
                  <a:pt x="0" y="0"/>
                </a:moveTo>
                <a:lnTo>
                  <a:pt x="17021661" y="0"/>
                </a:lnTo>
                <a:lnTo>
                  <a:pt x="17021661" y="9585332"/>
                </a:lnTo>
                <a:lnTo>
                  <a:pt x="0" y="95853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705498" y="1325089"/>
            <a:ext cx="16877005" cy="1704289"/>
          </a:xfrm>
          <a:prstGeom prst="rect">
            <a:avLst/>
          </a:prstGeom>
        </p:spPr>
        <p:txBody>
          <a:bodyPr lIns="0" tIns="0" rIns="0" bIns="0" rtlCol="0" anchor="t">
            <a:spAutoFit/>
          </a:bodyPr>
          <a:lstStyle/>
          <a:p>
            <a:pPr algn="ctr">
              <a:lnSpc>
                <a:spcPts val="13965"/>
              </a:lnSpc>
            </a:pPr>
            <a:r>
              <a:rPr lang="en-US" sz="12694" b="1">
                <a:solidFill>
                  <a:srgbClr val="3F382C"/>
                </a:solidFill>
                <a:latin typeface="Londrina Solid Heavy"/>
                <a:ea typeface="Londrina Solid Heavy"/>
                <a:cs typeface="Londrina Solid Heavy"/>
                <a:sym typeface="Londrina Solid Heavy"/>
              </a:rPr>
              <a:t>AFLEIÐINGAR</a:t>
            </a:r>
          </a:p>
        </p:txBody>
      </p:sp>
      <p:sp>
        <p:nvSpPr>
          <p:cNvPr id="6" name="TextBox 6"/>
          <p:cNvSpPr txBox="1"/>
          <p:nvPr/>
        </p:nvSpPr>
        <p:spPr>
          <a:xfrm>
            <a:off x="2450716" y="3543567"/>
            <a:ext cx="13386568" cy="4492628"/>
          </a:xfrm>
          <a:prstGeom prst="rect">
            <a:avLst/>
          </a:prstGeom>
        </p:spPr>
        <p:txBody>
          <a:bodyPr lIns="0" tIns="0" rIns="0" bIns="0" rtlCol="0" anchor="t">
            <a:spAutoFit/>
          </a:bodyPr>
          <a:lstStyle/>
          <a:p>
            <a:pPr marL="800101" lvl="2" indent="-266700" algn="l">
              <a:lnSpc>
                <a:spcPts val="3850"/>
              </a:lnSpc>
              <a:buFont typeface="Arial"/>
              <a:buChar char="⚬"/>
            </a:pPr>
            <a:r>
              <a:rPr lang="en-US" sz="3500">
                <a:solidFill>
                  <a:srgbClr val="3F382C"/>
                </a:solidFill>
                <a:latin typeface="Arial MT Pro"/>
                <a:ea typeface="Arial MT Pro"/>
                <a:cs typeface="Arial MT Pro"/>
                <a:sym typeface="Arial MT Pro"/>
              </a:rPr>
              <a:t>Þolendur hatursorðræðu upplifa sig óörugg í samfélaginu sem getur valdið einangrun, kvíða, ótta og þunglyndi</a:t>
            </a:r>
          </a:p>
          <a:p>
            <a:pPr marL="800101" lvl="2" indent="-266700" algn="l">
              <a:lnSpc>
                <a:spcPts val="3850"/>
              </a:lnSpc>
            </a:pPr>
            <a:endParaRPr lang="en-US" sz="3500">
              <a:solidFill>
                <a:srgbClr val="3F382C"/>
              </a:solidFill>
              <a:latin typeface="Arial MT Pro"/>
              <a:ea typeface="Arial MT Pro"/>
              <a:cs typeface="Arial MT Pro"/>
              <a:sym typeface="Arial MT Pro"/>
            </a:endParaRPr>
          </a:p>
          <a:p>
            <a:pPr marL="800101" lvl="2" indent="-266700" algn="l">
              <a:lnSpc>
                <a:spcPts val="3850"/>
              </a:lnSpc>
              <a:buFont typeface="Arial"/>
              <a:buChar char="⚬"/>
            </a:pPr>
            <a:r>
              <a:rPr lang="en-US" sz="3500">
                <a:solidFill>
                  <a:srgbClr val="3F382C"/>
                </a:solidFill>
                <a:latin typeface="Arial MT Pro"/>
                <a:ea typeface="Arial MT Pro"/>
                <a:cs typeface="Arial MT Pro"/>
                <a:sym typeface="Arial MT Pro"/>
              </a:rPr>
              <a:t>Ef hatursorðræða verður algeng getur hún orðið ,,eðlilegri” í augum fólks sem fer þá að trúa henni og beitir henni þá líka. Hatursorðræðan fer þá að valda enn meiri fordómum</a:t>
            </a:r>
          </a:p>
          <a:p>
            <a:pPr marL="800101" lvl="2" indent="-266700" algn="l">
              <a:lnSpc>
                <a:spcPts val="3850"/>
              </a:lnSpc>
            </a:pPr>
            <a:endParaRPr lang="en-US" sz="3500">
              <a:solidFill>
                <a:srgbClr val="3F382C"/>
              </a:solidFill>
              <a:latin typeface="Arial MT Pro"/>
              <a:ea typeface="Arial MT Pro"/>
              <a:cs typeface="Arial MT Pro"/>
              <a:sym typeface="Arial MT Pro"/>
            </a:endParaRPr>
          </a:p>
          <a:p>
            <a:pPr marL="800101" lvl="2" indent="-266700" algn="l">
              <a:lnSpc>
                <a:spcPts val="3850"/>
              </a:lnSpc>
              <a:buFont typeface="Arial"/>
              <a:buChar char="⚬"/>
            </a:pPr>
            <a:r>
              <a:rPr lang="en-US" sz="3500">
                <a:solidFill>
                  <a:srgbClr val="3F382C"/>
                </a:solidFill>
                <a:latin typeface="Arial MT Pro"/>
                <a:ea typeface="Arial MT Pro"/>
                <a:cs typeface="Arial MT Pro"/>
                <a:sym typeface="Arial MT Pro"/>
              </a:rPr>
              <a:t>Fólk getur farið að upplifa ótta við að verða fyrir hatursorðræðu</a:t>
            </a:r>
          </a:p>
          <a:p>
            <a:pPr marL="800101" lvl="2" indent="-266700" algn="l">
              <a:lnSpc>
                <a:spcPts val="3850"/>
              </a:lnSpc>
            </a:pPr>
            <a:endParaRPr lang="en-US" sz="3500">
              <a:solidFill>
                <a:srgbClr val="3F382C"/>
              </a:solidFill>
              <a:latin typeface="Arial MT Pro"/>
              <a:ea typeface="Arial MT Pro"/>
              <a:cs typeface="Arial MT Pro"/>
              <a:sym typeface="Arial MT Pro"/>
            </a:endParaRPr>
          </a:p>
        </p:txBody>
      </p:sp>
      <p:sp>
        <p:nvSpPr>
          <p:cNvPr id="7" name="Freeform 7"/>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5"/>
                </a:ext>
              </a:extLst>
            </a:blip>
            <a:stretch>
              <a:fillRect t="-131" b="-132"/>
            </a:stretch>
          </a:blipFill>
        </p:spPr>
        <p:txBody>
          <a:bodyPr/>
          <a:lstStyle/>
          <a:p>
            <a:endParaRPr lang="en-US"/>
          </a:p>
        </p:txBody>
      </p:sp>
      <p:sp>
        <p:nvSpPr>
          <p:cNvPr id="8" name="Freeform 8"/>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6"/>
                </a:ext>
              </a:extLst>
            </a:blip>
            <a:stretch>
              <a:fillRect l="-138" r="-138"/>
            </a:stretch>
          </a:blipFill>
        </p:spPr>
        <p:txBody>
          <a:bodyPr/>
          <a:lstStyle/>
          <a:p>
            <a:endParaRPr lang="en-US"/>
          </a:p>
        </p:txBody>
      </p:sp>
      <p:sp>
        <p:nvSpPr>
          <p:cNvPr id="9" name="Freeform 9"/>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5"/>
                </a:ext>
              </a:extLst>
            </a:blip>
            <a:stretch>
              <a:fillRect t="-123" b="-123"/>
            </a:stretch>
          </a:blipFill>
        </p:spPr>
        <p:txBody>
          <a:bodyPr/>
          <a:lstStyle/>
          <a:p>
            <a:endParaRPr lang="en-US"/>
          </a:p>
        </p:txBody>
      </p:sp>
      <p:sp>
        <p:nvSpPr>
          <p:cNvPr id="10" name="Freeform 10"/>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7"/>
                </a:ext>
              </a:extLst>
            </a:blip>
            <a:stretch>
              <a:fillRect l="-84" r="-84"/>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sp>
        <p:nvSpPr>
          <p:cNvPr id="4" name="Freeform 4"/>
          <p:cNvSpPr/>
          <p:nvPr/>
        </p:nvSpPr>
        <p:spPr>
          <a:xfrm>
            <a:off x="633165" y="296589"/>
            <a:ext cx="17021661" cy="9585331"/>
          </a:xfrm>
          <a:custGeom>
            <a:avLst/>
            <a:gdLst/>
            <a:ahLst/>
            <a:cxnLst/>
            <a:rect l="l" t="t" r="r" b="b"/>
            <a:pathLst>
              <a:path w="17021661" h="9585331">
                <a:moveTo>
                  <a:pt x="0" y="0"/>
                </a:moveTo>
                <a:lnTo>
                  <a:pt x="17021661" y="0"/>
                </a:lnTo>
                <a:lnTo>
                  <a:pt x="17021661" y="9585332"/>
                </a:lnTo>
                <a:lnTo>
                  <a:pt x="0" y="95853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8088068" y="671123"/>
            <a:ext cx="8488575" cy="8488575"/>
            <a:chOff x="0" y="0"/>
            <a:chExt cx="11318100" cy="11318100"/>
          </a:xfrm>
        </p:grpSpPr>
        <p:sp>
          <p:nvSpPr>
            <p:cNvPr id="6" name="Freeform 6"/>
            <p:cNvSpPr/>
            <p:nvPr/>
          </p:nvSpPr>
          <p:spPr>
            <a:xfrm>
              <a:off x="0" y="0"/>
              <a:ext cx="11318113" cy="11318113"/>
            </a:xfrm>
            <a:custGeom>
              <a:avLst/>
              <a:gdLst/>
              <a:ahLst/>
              <a:cxnLst/>
              <a:rect l="l" t="t" r="r" b="b"/>
              <a:pathLst>
                <a:path w="11318113" h="11318113">
                  <a:moveTo>
                    <a:pt x="0" y="0"/>
                  </a:moveTo>
                  <a:lnTo>
                    <a:pt x="11318113" y="0"/>
                  </a:lnTo>
                  <a:lnTo>
                    <a:pt x="11318113" y="11318113"/>
                  </a:lnTo>
                  <a:lnTo>
                    <a:pt x="0" y="11318113"/>
                  </a:lnTo>
                  <a:lnTo>
                    <a:pt x="0" y="0"/>
                  </a:lnTo>
                  <a:close/>
                </a:path>
              </a:pathLst>
            </a:custGeom>
            <a:blipFill>
              <a:blip r:embed="rId5"/>
              <a:stretch>
                <a:fillRect/>
              </a:stretch>
            </a:blipFill>
          </p:spPr>
          <p:txBody>
            <a:bodyPr/>
            <a:lstStyle/>
            <a:p>
              <a:endParaRPr lang="en-US"/>
            </a:p>
          </p:txBody>
        </p:sp>
      </p:grpSp>
      <p:sp>
        <p:nvSpPr>
          <p:cNvPr id="7" name="Freeform 7"/>
          <p:cNvSpPr/>
          <p:nvPr/>
        </p:nvSpPr>
        <p:spPr>
          <a:xfrm rot="-1151520" flipH="1">
            <a:off x="13987910" y="3263265"/>
            <a:ext cx="543811" cy="2685469"/>
          </a:xfrm>
          <a:custGeom>
            <a:avLst/>
            <a:gdLst/>
            <a:ahLst/>
            <a:cxnLst/>
            <a:rect l="l" t="t" r="r" b="b"/>
            <a:pathLst>
              <a:path w="543811" h="2685469">
                <a:moveTo>
                  <a:pt x="543811" y="0"/>
                </a:moveTo>
                <a:lnTo>
                  <a:pt x="0" y="0"/>
                </a:lnTo>
                <a:lnTo>
                  <a:pt x="0" y="2685469"/>
                </a:lnTo>
                <a:lnTo>
                  <a:pt x="543811" y="2685469"/>
                </a:lnTo>
                <a:lnTo>
                  <a:pt x="543811" y="0"/>
                </a:lnTo>
                <a:close/>
              </a:path>
            </a:pathLst>
          </a:custGeom>
          <a:blipFill>
            <a:blip>
              <a:extLst>
                <a:ext uri="{96DAC541-7B7A-43D3-8B79-37D633B846F1}">
                  <asvg:svgBlip xmlns:asvg="http://schemas.microsoft.com/office/drawing/2016/SVG/main" r:embed="rId6"/>
                </a:ext>
              </a:extLst>
            </a:blip>
            <a:stretch>
              <a:fillRect l="-3410" r="-3410"/>
            </a:stretch>
          </a:blipFill>
        </p:spPr>
        <p:txBody>
          <a:bodyPr/>
          <a:lstStyle/>
          <a:p>
            <a:endParaRPr lang="en-US"/>
          </a:p>
        </p:txBody>
      </p:sp>
      <p:sp>
        <p:nvSpPr>
          <p:cNvPr id="8" name="TextBox 8"/>
          <p:cNvSpPr txBox="1"/>
          <p:nvPr/>
        </p:nvSpPr>
        <p:spPr>
          <a:xfrm>
            <a:off x="10692260" y="5246843"/>
            <a:ext cx="3373145" cy="481607"/>
          </a:xfrm>
          <a:prstGeom prst="rect">
            <a:avLst/>
          </a:prstGeom>
        </p:spPr>
        <p:txBody>
          <a:bodyPr wrap="square" lIns="0" tIns="0" rIns="0" bIns="0" rtlCol="0" anchor="t">
            <a:spAutoFit/>
          </a:bodyPr>
          <a:lstStyle/>
          <a:p>
            <a:pPr algn="ctr">
              <a:lnSpc>
                <a:spcPts val="4408"/>
              </a:lnSpc>
            </a:pPr>
            <a:r>
              <a:rPr lang="en-US" sz="1600" dirty="0" err="1">
                <a:latin typeface="Arimo"/>
                <a:ea typeface="Arimo"/>
                <a:cs typeface="Arimo"/>
                <a:sym typeface="Arimo"/>
              </a:rPr>
              <a:t>Formleg</a:t>
            </a:r>
            <a:r>
              <a:rPr lang="en-US" sz="1600" dirty="0">
                <a:latin typeface="Arimo"/>
                <a:ea typeface="Arimo"/>
                <a:cs typeface="Arimo"/>
                <a:sym typeface="Arimo"/>
              </a:rPr>
              <a:t> </a:t>
            </a:r>
            <a:r>
              <a:rPr lang="en-US" sz="1600" dirty="0" err="1">
                <a:latin typeface="Arimo"/>
                <a:ea typeface="Arimo"/>
                <a:cs typeface="Arimo"/>
                <a:sym typeface="Arimo"/>
              </a:rPr>
              <a:t>mismunun</a:t>
            </a:r>
            <a:endParaRPr lang="en-US" sz="1600" dirty="0">
              <a:latin typeface="Arimo"/>
              <a:ea typeface="Arimo"/>
              <a:cs typeface="Arimo"/>
              <a:sym typeface="Arimo"/>
            </a:endParaRPr>
          </a:p>
        </p:txBody>
      </p:sp>
      <p:sp>
        <p:nvSpPr>
          <p:cNvPr id="9" name="TextBox 9"/>
          <p:cNvSpPr txBox="1"/>
          <p:nvPr/>
        </p:nvSpPr>
        <p:spPr>
          <a:xfrm>
            <a:off x="10467909" y="6578984"/>
            <a:ext cx="3821849" cy="481607"/>
          </a:xfrm>
          <a:prstGeom prst="rect">
            <a:avLst/>
          </a:prstGeom>
        </p:spPr>
        <p:txBody>
          <a:bodyPr wrap="square" lIns="0" tIns="0" rIns="0" bIns="0" rtlCol="0" anchor="t">
            <a:spAutoFit/>
          </a:bodyPr>
          <a:lstStyle/>
          <a:p>
            <a:pPr algn="ctr">
              <a:lnSpc>
                <a:spcPts val="4408"/>
              </a:lnSpc>
            </a:pPr>
            <a:r>
              <a:rPr lang="en-US" sz="1600" dirty="0" err="1">
                <a:latin typeface="Arimo"/>
                <a:ea typeface="Arimo"/>
                <a:cs typeface="Arimo"/>
                <a:sym typeface="Arimo"/>
              </a:rPr>
              <a:t>Óformleg</a:t>
            </a:r>
            <a:r>
              <a:rPr lang="en-US" sz="1600" dirty="0">
                <a:latin typeface="Arimo"/>
                <a:ea typeface="Arimo"/>
                <a:cs typeface="Arimo"/>
                <a:sym typeface="Arimo"/>
              </a:rPr>
              <a:t> </a:t>
            </a:r>
            <a:r>
              <a:rPr lang="en-US" sz="1600" dirty="0" err="1">
                <a:latin typeface="Arimo"/>
                <a:ea typeface="Arimo"/>
                <a:cs typeface="Arimo"/>
                <a:sym typeface="Arimo"/>
              </a:rPr>
              <a:t>mismunun</a:t>
            </a:r>
            <a:endParaRPr lang="en-US" sz="1600" dirty="0">
              <a:latin typeface="Arimo"/>
              <a:ea typeface="Arimo"/>
              <a:cs typeface="Arimo"/>
              <a:sym typeface="Arimo"/>
            </a:endParaRPr>
          </a:p>
        </p:txBody>
      </p:sp>
      <p:sp>
        <p:nvSpPr>
          <p:cNvPr id="10" name="TextBox 10"/>
          <p:cNvSpPr txBox="1"/>
          <p:nvPr/>
        </p:nvSpPr>
        <p:spPr>
          <a:xfrm>
            <a:off x="10788356" y="3978669"/>
            <a:ext cx="3045047" cy="481607"/>
          </a:xfrm>
          <a:prstGeom prst="rect">
            <a:avLst/>
          </a:prstGeom>
        </p:spPr>
        <p:txBody>
          <a:bodyPr wrap="square" lIns="0" tIns="0" rIns="0" bIns="0" rtlCol="0" anchor="t">
            <a:spAutoFit/>
          </a:bodyPr>
          <a:lstStyle/>
          <a:p>
            <a:pPr algn="ctr">
              <a:lnSpc>
                <a:spcPts val="4408"/>
              </a:lnSpc>
            </a:pPr>
            <a:r>
              <a:rPr lang="en-US" sz="1600" dirty="0" err="1">
                <a:latin typeface="Arimo"/>
                <a:ea typeface="Arimo"/>
                <a:cs typeface="Arimo"/>
                <a:sym typeface="Arimo"/>
              </a:rPr>
              <a:t>Ofbeldi</a:t>
            </a:r>
            <a:r>
              <a:rPr lang="en-US" sz="1600" dirty="0">
                <a:latin typeface="Arimo"/>
                <a:ea typeface="Arimo"/>
                <a:cs typeface="Arimo"/>
                <a:sym typeface="Arimo"/>
              </a:rPr>
              <a:t>  </a:t>
            </a:r>
            <a:r>
              <a:rPr lang="en-US" sz="1600" dirty="0" err="1">
                <a:latin typeface="Arimo"/>
                <a:ea typeface="Arimo"/>
                <a:cs typeface="Arimo"/>
                <a:sym typeface="Arimo"/>
              </a:rPr>
              <a:t>og</a:t>
            </a:r>
            <a:r>
              <a:rPr lang="en-US" sz="1600" dirty="0">
                <a:latin typeface="Arimo"/>
                <a:ea typeface="Arimo"/>
                <a:cs typeface="Arimo"/>
                <a:sym typeface="Arimo"/>
              </a:rPr>
              <a:t> </a:t>
            </a:r>
            <a:r>
              <a:rPr lang="en-US" sz="1600" dirty="0" err="1">
                <a:latin typeface="Arimo"/>
                <a:ea typeface="Arimo"/>
                <a:cs typeface="Arimo"/>
                <a:sym typeface="Arimo"/>
              </a:rPr>
              <a:t>hatursorðræða</a:t>
            </a:r>
            <a:endParaRPr lang="en-US" sz="1600" dirty="0">
              <a:latin typeface="Arimo"/>
              <a:ea typeface="Arimo"/>
              <a:cs typeface="Arimo"/>
              <a:sym typeface="Arimo"/>
            </a:endParaRPr>
          </a:p>
        </p:txBody>
      </p:sp>
      <p:sp>
        <p:nvSpPr>
          <p:cNvPr id="11" name="TextBox 11"/>
          <p:cNvSpPr txBox="1"/>
          <p:nvPr/>
        </p:nvSpPr>
        <p:spPr>
          <a:xfrm>
            <a:off x="11177709" y="2684879"/>
            <a:ext cx="2402245" cy="481607"/>
          </a:xfrm>
          <a:prstGeom prst="rect">
            <a:avLst/>
          </a:prstGeom>
        </p:spPr>
        <p:txBody>
          <a:bodyPr wrap="square" lIns="0" tIns="0" rIns="0" bIns="0" rtlCol="0" anchor="t">
            <a:spAutoFit/>
          </a:bodyPr>
          <a:lstStyle/>
          <a:p>
            <a:pPr algn="ctr">
              <a:lnSpc>
                <a:spcPts val="4408"/>
              </a:lnSpc>
            </a:pPr>
            <a:r>
              <a:rPr lang="en-US" sz="1600" dirty="0" err="1">
                <a:latin typeface="Arimo"/>
                <a:ea typeface="Arimo"/>
                <a:cs typeface="Arimo"/>
                <a:sym typeface="Arimo"/>
              </a:rPr>
              <a:t>Þjóðarmorð</a:t>
            </a:r>
            <a:endParaRPr lang="en-US" sz="2000" dirty="0">
              <a:latin typeface="Arimo"/>
              <a:ea typeface="Arimo"/>
              <a:cs typeface="Arimo"/>
              <a:sym typeface="Arimo"/>
            </a:endParaRPr>
          </a:p>
        </p:txBody>
      </p:sp>
      <p:sp>
        <p:nvSpPr>
          <p:cNvPr id="12" name="TextBox 12"/>
          <p:cNvSpPr txBox="1"/>
          <p:nvPr/>
        </p:nvSpPr>
        <p:spPr>
          <a:xfrm>
            <a:off x="10459154" y="7977727"/>
            <a:ext cx="3957933" cy="493212"/>
          </a:xfrm>
          <a:prstGeom prst="rect">
            <a:avLst/>
          </a:prstGeom>
        </p:spPr>
        <p:txBody>
          <a:bodyPr lIns="0" tIns="0" rIns="0" bIns="0" rtlCol="0" anchor="t">
            <a:spAutoFit/>
          </a:bodyPr>
          <a:lstStyle/>
          <a:p>
            <a:pPr algn="ctr">
              <a:lnSpc>
                <a:spcPts val="4408"/>
              </a:lnSpc>
            </a:pPr>
            <a:r>
              <a:rPr lang="en-US" sz="1600" dirty="0" err="1">
                <a:latin typeface="Arimo"/>
                <a:ea typeface="Arimo"/>
                <a:cs typeface="Arimo"/>
                <a:sym typeface="Arimo"/>
              </a:rPr>
              <a:t>Fordómafullar</a:t>
            </a:r>
            <a:r>
              <a:rPr lang="en-US" sz="2400" dirty="0">
                <a:solidFill>
                  <a:srgbClr val="FFFFFF"/>
                </a:solidFill>
                <a:latin typeface="Arimo"/>
                <a:ea typeface="Arimo"/>
                <a:cs typeface="Arimo"/>
                <a:sym typeface="Arimo"/>
              </a:rPr>
              <a:t> </a:t>
            </a:r>
            <a:r>
              <a:rPr lang="en-US" sz="1600" dirty="0" err="1">
                <a:latin typeface="Arimo"/>
                <a:ea typeface="Arimo"/>
                <a:cs typeface="Arimo"/>
                <a:sym typeface="Arimo"/>
              </a:rPr>
              <a:t>skoðanir</a:t>
            </a:r>
            <a:endParaRPr lang="en-US" sz="1600" dirty="0">
              <a:latin typeface="Arimo"/>
              <a:ea typeface="Arimo"/>
              <a:cs typeface="Arimo"/>
              <a:sym typeface="Arimo"/>
            </a:endParaRPr>
          </a:p>
        </p:txBody>
      </p:sp>
      <p:sp>
        <p:nvSpPr>
          <p:cNvPr id="13" name="Freeform 13"/>
          <p:cNvSpPr/>
          <p:nvPr/>
        </p:nvSpPr>
        <p:spPr>
          <a:xfrm rot="9473880">
            <a:off x="14864086" y="5895565"/>
            <a:ext cx="543811" cy="2685469"/>
          </a:xfrm>
          <a:custGeom>
            <a:avLst/>
            <a:gdLst/>
            <a:ahLst/>
            <a:cxnLst/>
            <a:rect l="l" t="t" r="r" b="b"/>
            <a:pathLst>
              <a:path w="543811" h="2685469">
                <a:moveTo>
                  <a:pt x="0" y="0"/>
                </a:moveTo>
                <a:lnTo>
                  <a:pt x="543811" y="0"/>
                </a:lnTo>
                <a:lnTo>
                  <a:pt x="543811" y="2685469"/>
                </a:lnTo>
                <a:lnTo>
                  <a:pt x="0" y="2685469"/>
                </a:lnTo>
                <a:lnTo>
                  <a:pt x="0" y="0"/>
                </a:lnTo>
                <a:close/>
              </a:path>
            </a:pathLst>
          </a:custGeom>
          <a:blipFill>
            <a:blip>
              <a:extLst>
                <a:ext uri="{96DAC541-7B7A-43D3-8B79-37D633B846F1}">
                  <asvg:svgBlip xmlns:asvg="http://schemas.microsoft.com/office/drawing/2016/SVG/main" r:embed="rId6"/>
                </a:ext>
              </a:extLst>
            </a:blip>
            <a:stretch>
              <a:fillRect l="-3410" r="-3410"/>
            </a:stretch>
          </a:blipFill>
        </p:spPr>
        <p:txBody>
          <a:bodyPr/>
          <a:lstStyle/>
          <a:p>
            <a:endParaRPr lang="en-US"/>
          </a:p>
        </p:txBody>
      </p:sp>
      <p:sp>
        <p:nvSpPr>
          <p:cNvPr id="14" name="TextBox 14"/>
          <p:cNvSpPr txBox="1"/>
          <p:nvPr/>
        </p:nvSpPr>
        <p:spPr>
          <a:xfrm>
            <a:off x="14646192" y="4255856"/>
            <a:ext cx="1476261" cy="590626"/>
          </a:xfrm>
          <a:prstGeom prst="rect">
            <a:avLst/>
          </a:prstGeom>
        </p:spPr>
        <p:txBody>
          <a:bodyPr lIns="0" tIns="0" rIns="0" bIns="0" rtlCol="0" anchor="t">
            <a:spAutoFit/>
          </a:bodyPr>
          <a:lstStyle/>
          <a:p>
            <a:pPr algn="l">
              <a:lnSpc>
                <a:spcPts val="2443"/>
              </a:lnSpc>
            </a:pPr>
            <a:r>
              <a:rPr lang="en-US" sz="2443" spc="24">
                <a:solidFill>
                  <a:srgbClr val="010A4F"/>
                </a:solidFill>
                <a:latin typeface="Glacial Indifference"/>
                <a:ea typeface="Glacial Indifference"/>
                <a:cs typeface="Glacial Indifference"/>
                <a:sym typeface="Glacial Indifference"/>
              </a:rPr>
              <a:t>mismunun </a:t>
            </a:r>
          </a:p>
          <a:p>
            <a:pPr algn="l">
              <a:lnSpc>
                <a:spcPts val="2443"/>
              </a:lnSpc>
            </a:pPr>
            <a:r>
              <a:rPr lang="en-US" sz="2443" spc="24">
                <a:solidFill>
                  <a:srgbClr val="010A4F"/>
                </a:solidFill>
                <a:latin typeface="Glacial Indifference"/>
                <a:ea typeface="Glacial Indifference"/>
                <a:cs typeface="Glacial Indifference"/>
                <a:sym typeface="Glacial Indifference"/>
              </a:rPr>
              <a:t>&amp; ofbeldi</a:t>
            </a:r>
          </a:p>
        </p:txBody>
      </p:sp>
      <p:sp>
        <p:nvSpPr>
          <p:cNvPr id="15" name="TextBox 15"/>
          <p:cNvSpPr txBox="1"/>
          <p:nvPr/>
        </p:nvSpPr>
        <p:spPr>
          <a:xfrm>
            <a:off x="15570784" y="6761731"/>
            <a:ext cx="2011718" cy="590626"/>
          </a:xfrm>
          <a:prstGeom prst="rect">
            <a:avLst/>
          </a:prstGeom>
        </p:spPr>
        <p:txBody>
          <a:bodyPr lIns="0" tIns="0" rIns="0" bIns="0" rtlCol="0" anchor="t">
            <a:spAutoFit/>
          </a:bodyPr>
          <a:lstStyle/>
          <a:p>
            <a:pPr algn="l">
              <a:lnSpc>
                <a:spcPts val="2443"/>
              </a:lnSpc>
            </a:pPr>
            <a:r>
              <a:rPr lang="en-US" sz="2443" spc="24">
                <a:solidFill>
                  <a:srgbClr val="010A4F"/>
                </a:solidFill>
                <a:latin typeface="Glacial Indifference"/>
                <a:ea typeface="Glacial Indifference"/>
                <a:cs typeface="Glacial Indifference"/>
                <a:sym typeface="Glacial Indifference"/>
              </a:rPr>
              <a:t>samfélags-</a:t>
            </a:r>
          </a:p>
          <a:p>
            <a:pPr algn="l">
              <a:lnSpc>
                <a:spcPts val="2443"/>
              </a:lnSpc>
            </a:pPr>
            <a:r>
              <a:rPr lang="en-US" sz="2443" spc="24">
                <a:solidFill>
                  <a:srgbClr val="010A4F"/>
                </a:solidFill>
                <a:latin typeface="Glacial Indifference"/>
                <a:ea typeface="Glacial Indifference"/>
                <a:cs typeface="Glacial Indifference"/>
                <a:sym typeface="Glacial Indifference"/>
              </a:rPr>
              <a:t>hegðun</a:t>
            </a:r>
          </a:p>
        </p:txBody>
      </p:sp>
      <p:sp>
        <p:nvSpPr>
          <p:cNvPr id="16" name="TextBox 16"/>
          <p:cNvSpPr txBox="1"/>
          <p:nvPr/>
        </p:nvSpPr>
        <p:spPr>
          <a:xfrm>
            <a:off x="1028700" y="522075"/>
            <a:ext cx="8991971" cy="6068530"/>
          </a:xfrm>
          <a:prstGeom prst="rect">
            <a:avLst/>
          </a:prstGeom>
        </p:spPr>
        <p:txBody>
          <a:bodyPr lIns="0" tIns="0" rIns="0" bIns="0" rtlCol="0" anchor="t">
            <a:spAutoFit/>
          </a:bodyPr>
          <a:lstStyle/>
          <a:p>
            <a:pPr algn="ctr">
              <a:lnSpc>
                <a:spcPts val="4663"/>
              </a:lnSpc>
            </a:pPr>
            <a:endParaRPr/>
          </a:p>
          <a:p>
            <a:pPr algn="ctr">
              <a:lnSpc>
                <a:spcPts val="4663"/>
              </a:lnSpc>
            </a:pPr>
            <a:endParaRPr/>
          </a:p>
          <a:p>
            <a:pPr algn="l">
              <a:lnSpc>
                <a:spcPts val="4663"/>
              </a:lnSpc>
            </a:pPr>
            <a:r>
              <a:rPr lang="en-US" sz="3331">
                <a:solidFill>
                  <a:srgbClr val="3F382C"/>
                </a:solidFill>
                <a:latin typeface="Arial MT Pro"/>
                <a:ea typeface="Arial MT Pro"/>
                <a:cs typeface="Arial MT Pro"/>
                <a:sym typeface="Arial MT Pro"/>
              </a:rPr>
              <a:t>Fordómapíramídinn sýnir afleiðingar þess ef fordómar fá að vera óáreittir. Þeir geta þá orðið „eðlilegir“ og stuðlað að því að mismunun, ofbeldi og óréttlæti sé samþykkt í samfélaginu.</a:t>
            </a:r>
          </a:p>
          <a:p>
            <a:pPr algn="ctr">
              <a:lnSpc>
                <a:spcPts val="4663"/>
              </a:lnSpc>
            </a:pPr>
            <a:endParaRPr lang="en-US" sz="3331">
              <a:solidFill>
                <a:srgbClr val="3F382C"/>
              </a:solidFill>
              <a:latin typeface="Arial MT Pro"/>
              <a:ea typeface="Arial MT Pro"/>
              <a:cs typeface="Arial MT Pro"/>
              <a:sym typeface="Arial MT Pro"/>
            </a:endParaRPr>
          </a:p>
          <a:p>
            <a:pPr algn="l">
              <a:lnSpc>
                <a:spcPts val="4663"/>
              </a:lnSpc>
            </a:pPr>
            <a:r>
              <a:rPr lang="en-US" sz="3331">
                <a:solidFill>
                  <a:srgbClr val="3F382C"/>
                </a:solidFill>
                <a:latin typeface="Arial MT Pro"/>
                <a:ea typeface="Arial MT Pro"/>
                <a:cs typeface="Arial MT Pro"/>
                <a:sym typeface="Arial MT Pro"/>
              </a:rPr>
              <a:t>Með því að bregðast við fordómum snemma getum við komið í veg fyrir að þeir vaxi og verði alvarlegri</a:t>
            </a:r>
          </a:p>
        </p:txBody>
      </p:sp>
      <p:sp>
        <p:nvSpPr>
          <p:cNvPr id="17" name="TextBox 17"/>
          <p:cNvSpPr txBox="1"/>
          <p:nvPr/>
        </p:nvSpPr>
        <p:spPr>
          <a:xfrm>
            <a:off x="4017235" y="8855297"/>
            <a:ext cx="16543268" cy="635946"/>
          </a:xfrm>
          <a:prstGeom prst="rect">
            <a:avLst/>
          </a:prstGeom>
        </p:spPr>
        <p:txBody>
          <a:bodyPr lIns="0" tIns="0" rIns="0" bIns="0" rtlCol="0" anchor="t">
            <a:spAutoFit/>
          </a:bodyPr>
          <a:lstStyle/>
          <a:p>
            <a:pPr algn="ctr">
              <a:lnSpc>
                <a:spcPts val="4322"/>
              </a:lnSpc>
            </a:pPr>
            <a:r>
              <a:rPr lang="en-US" sz="3086" b="1">
                <a:solidFill>
                  <a:srgbClr val="000000"/>
                </a:solidFill>
                <a:latin typeface="Arimo Bold"/>
                <a:ea typeface="Arimo Bold"/>
                <a:cs typeface="Arimo Bold"/>
                <a:sym typeface="Arimo Bold"/>
              </a:rPr>
              <a:t>The pyramid of hate</a:t>
            </a:r>
          </a:p>
        </p:txBody>
      </p:sp>
      <p:sp>
        <p:nvSpPr>
          <p:cNvPr id="18" name="Freeform 18"/>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7"/>
                </a:ext>
              </a:extLst>
            </a:blip>
            <a:stretch>
              <a:fillRect t="-131" b="-132"/>
            </a:stretch>
          </a:blipFill>
        </p:spPr>
        <p:txBody>
          <a:bodyPr/>
          <a:lstStyle/>
          <a:p>
            <a:endParaRPr lang="en-US"/>
          </a:p>
        </p:txBody>
      </p:sp>
      <p:sp>
        <p:nvSpPr>
          <p:cNvPr id="19" name="Freeform 19"/>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8"/>
                </a:ext>
              </a:extLst>
            </a:blip>
            <a:stretch>
              <a:fillRect l="-138" r="-138"/>
            </a:stretch>
          </a:blipFill>
        </p:spPr>
        <p:txBody>
          <a:bodyPr/>
          <a:lstStyle/>
          <a:p>
            <a:endParaRPr lang="en-US"/>
          </a:p>
        </p:txBody>
      </p:sp>
      <p:sp>
        <p:nvSpPr>
          <p:cNvPr id="20" name="Freeform 20"/>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7"/>
                </a:ext>
              </a:extLst>
            </a:blip>
            <a:stretch>
              <a:fillRect t="-123" b="-123"/>
            </a:stretch>
          </a:blipFill>
        </p:spPr>
        <p:txBody>
          <a:bodyPr/>
          <a:lstStyle/>
          <a:p>
            <a:endParaRPr lang="en-US"/>
          </a:p>
        </p:txBody>
      </p:sp>
      <p:sp>
        <p:nvSpPr>
          <p:cNvPr id="21" name="Freeform 21"/>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9"/>
                </a:ext>
              </a:extLst>
            </a:blip>
            <a:stretch>
              <a:fillRect l="-84" r="-84"/>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a:off x="633165" y="2601859"/>
            <a:ext cx="17021661" cy="7033774"/>
          </a:xfrm>
          <a:custGeom>
            <a:avLst/>
            <a:gdLst/>
            <a:ahLst/>
            <a:cxnLst/>
            <a:rect l="l" t="t" r="r" b="b"/>
            <a:pathLst>
              <a:path w="17021661" h="7033774">
                <a:moveTo>
                  <a:pt x="0" y="0"/>
                </a:moveTo>
                <a:lnTo>
                  <a:pt x="17021661" y="0"/>
                </a:lnTo>
                <a:lnTo>
                  <a:pt x="17021661" y="7033774"/>
                </a:lnTo>
                <a:lnTo>
                  <a:pt x="0" y="703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705498" y="1327918"/>
            <a:ext cx="16877005" cy="1701051"/>
          </a:xfrm>
          <a:prstGeom prst="rect">
            <a:avLst/>
          </a:prstGeom>
        </p:spPr>
        <p:txBody>
          <a:bodyPr lIns="0" tIns="0" rIns="0" bIns="0" rtlCol="0" anchor="t">
            <a:spAutoFit/>
          </a:bodyPr>
          <a:lstStyle/>
          <a:p>
            <a:pPr algn="ctr">
              <a:lnSpc>
                <a:spcPts val="13965"/>
              </a:lnSpc>
            </a:pPr>
            <a:r>
              <a:rPr lang="en-US" sz="12694">
                <a:solidFill>
                  <a:srgbClr val="3F382C"/>
                </a:solidFill>
                <a:latin typeface="Londrina Solid"/>
                <a:ea typeface="Londrina Solid"/>
                <a:cs typeface="Londrina Solid"/>
                <a:sym typeface="Londrina Solid"/>
              </a:rPr>
              <a:t>DÆMI</a:t>
            </a:r>
          </a:p>
        </p:txBody>
      </p:sp>
      <p:grpSp>
        <p:nvGrpSpPr>
          <p:cNvPr id="4" name="Group 4"/>
          <p:cNvGrpSpPr/>
          <p:nvPr/>
        </p:nvGrpSpPr>
        <p:grpSpPr>
          <a:xfrm>
            <a:off x="1704794" y="3538080"/>
            <a:ext cx="7112032" cy="1165850"/>
            <a:chOff x="0" y="0"/>
            <a:chExt cx="9482709" cy="1554467"/>
          </a:xfrm>
        </p:grpSpPr>
        <p:sp>
          <p:nvSpPr>
            <p:cNvPr id="5" name="Freeform 5"/>
            <p:cNvSpPr/>
            <p:nvPr/>
          </p:nvSpPr>
          <p:spPr>
            <a:xfrm>
              <a:off x="0" y="0"/>
              <a:ext cx="9482582" cy="1554353"/>
            </a:xfrm>
            <a:custGeom>
              <a:avLst/>
              <a:gdLst/>
              <a:ahLst/>
              <a:cxnLst/>
              <a:rect l="l" t="t" r="r" b="b"/>
              <a:pathLst>
                <a:path w="9482582" h="1554353">
                  <a:moveTo>
                    <a:pt x="104648" y="0"/>
                  </a:moveTo>
                  <a:lnTo>
                    <a:pt x="9377934" y="0"/>
                  </a:lnTo>
                  <a:cubicBezTo>
                    <a:pt x="9435719" y="0"/>
                    <a:pt x="9482582" y="46863"/>
                    <a:pt x="9482582" y="104648"/>
                  </a:cubicBezTo>
                  <a:lnTo>
                    <a:pt x="9482582" y="1449705"/>
                  </a:lnTo>
                  <a:cubicBezTo>
                    <a:pt x="9482582" y="1507490"/>
                    <a:pt x="9435719" y="1554353"/>
                    <a:pt x="9377934" y="1554353"/>
                  </a:cubicBezTo>
                  <a:lnTo>
                    <a:pt x="104648" y="1554353"/>
                  </a:lnTo>
                  <a:cubicBezTo>
                    <a:pt x="46863" y="1554353"/>
                    <a:pt x="0" y="1507490"/>
                    <a:pt x="0" y="1449705"/>
                  </a:cubicBezTo>
                  <a:lnTo>
                    <a:pt x="0" y="104648"/>
                  </a:lnTo>
                  <a:cubicBezTo>
                    <a:pt x="0" y="46863"/>
                    <a:pt x="46863" y="0"/>
                    <a:pt x="104648" y="0"/>
                  </a:cubicBezTo>
                  <a:close/>
                </a:path>
              </a:pathLst>
            </a:custGeom>
            <a:solidFill>
              <a:srgbClr val="FFD9CF"/>
            </a:solidFill>
          </p:spPr>
          <p:txBody>
            <a:bodyPr/>
            <a:lstStyle/>
            <a:p>
              <a:endParaRPr lang="en-US"/>
            </a:p>
          </p:txBody>
        </p:sp>
      </p:grpSp>
      <p:grpSp>
        <p:nvGrpSpPr>
          <p:cNvPr id="6" name="Group 6"/>
          <p:cNvGrpSpPr/>
          <p:nvPr/>
        </p:nvGrpSpPr>
        <p:grpSpPr>
          <a:xfrm>
            <a:off x="1352896" y="2670115"/>
            <a:ext cx="7463926" cy="2431108"/>
            <a:chOff x="-469197" y="0"/>
            <a:chExt cx="9951901" cy="3241478"/>
          </a:xfrm>
        </p:grpSpPr>
        <p:sp>
          <p:nvSpPr>
            <p:cNvPr id="7" name="Freeform 7"/>
            <p:cNvSpPr/>
            <p:nvPr/>
          </p:nvSpPr>
          <p:spPr>
            <a:xfrm>
              <a:off x="0" y="0"/>
              <a:ext cx="9482704" cy="2711749"/>
            </a:xfrm>
            <a:custGeom>
              <a:avLst/>
              <a:gdLst/>
              <a:ahLst/>
              <a:cxnLst/>
              <a:rect l="l" t="t" r="r" b="b"/>
              <a:pathLst>
                <a:path w="9482704" h="2711749">
                  <a:moveTo>
                    <a:pt x="0" y="0"/>
                  </a:moveTo>
                  <a:lnTo>
                    <a:pt x="9482704" y="0"/>
                  </a:lnTo>
                  <a:lnTo>
                    <a:pt x="9482704" y="2711749"/>
                  </a:lnTo>
                  <a:lnTo>
                    <a:pt x="0" y="2711749"/>
                  </a:lnTo>
                  <a:close/>
                </a:path>
              </a:pathLst>
            </a:custGeom>
            <a:blipFill>
              <a:blip r:embed="rId3">
                <a:alphaModFix amt="0"/>
              </a:blip>
              <a:stretch>
                <a:fillRect t="-18137" b="-18137"/>
              </a:stretch>
            </a:blipFill>
          </p:spPr>
          <p:txBody>
            <a:bodyPr/>
            <a:lstStyle/>
            <a:p>
              <a:endParaRPr lang="en-US"/>
            </a:p>
          </p:txBody>
        </p:sp>
        <p:sp>
          <p:nvSpPr>
            <p:cNvPr id="8" name="TextBox 8"/>
            <p:cNvSpPr txBox="1"/>
            <p:nvPr/>
          </p:nvSpPr>
          <p:spPr>
            <a:xfrm>
              <a:off x="-469197" y="301123"/>
              <a:ext cx="9482709" cy="2940355"/>
            </a:xfrm>
            <a:prstGeom prst="rect">
              <a:avLst/>
            </a:prstGeom>
          </p:spPr>
          <p:txBody>
            <a:bodyPr lIns="0" tIns="0" rIns="0" bIns="0" rtlCol="0" anchor="ctr"/>
            <a:lstStyle/>
            <a:p>
              <a:pPr algn="ctr">
                <a:lnSpc>
                  <a:spcPts val="9822"/>
                </a:lnSpc>
              </a:pPr>
              <a:r>
                <a:rPr lang="en-US" sz="6256" dirty="0" err="1">
                  <a:solidFill>
                    <a:srgbClr val="3F382C"/>
                  </a:solidFill>
                  <a:latin typeface="Londrina Solid"/>
                  <a:ea typeface="Londrina Solid"/>
                  <a:cs typeface="Londrina Solid"/>
                  <a:sym typeface="Londrina Solid"/>
                </a:rPr>
                <a:t>Tjáningarfrelsi</a:t>
              </a:r>
              <a:endParaRPr lang="en-US" sz="6256" dirty="0">
                <a:solidFill>
                  <a:srgbClr val="3F382C"/>
                </a:solidFill>
                <a:latin typeface="Londrina Solid"/>
                <a:ea typeface="Londrina Solid"/>
                <a:cs typeface="Londrina Solid"/>
                <a:sym typeface="Londrina Solid"/>
              </a:endParaRPr>
            </a:p>
          </p:txBody>
        </p:sp>
      </p:grpSp>
      <p:sp>
        <p:nvSpPr>
          <p:cNvPr id="9" name="TextBox 9"/>
          <p:cNvSpPr txBox="1"/>
          <p:nvPr/>
        </p:nvSpPr>
        <p:spPr>
          <a:xfrm>
            <a:off x="2051809" y="5161979"/>
            <a:ext cx="6417983" cy="2400300"/>
          </a:xfrm>
          <a:prstGeom prst="rect">
            <a:avLst/>
          </a:prstGeom>
        </p:spPr>
        <p:txBody>
          <a:bodyPr lIns="0" tIns="0" rIns="0" bIns="0" rtlCol="0" anchor="t">
            <a:spAutoFit/>
          </a:bodyPr>
          <a:lstStyle/>
          <a:p>
            <a:pPr algn="l">
              <a:lnSpc>
                <a:spcPts val="3645"/>
              </a:lnSpc>
            </a:pPr>
            <a:r>
              <a:rPr lang="en-US" sz="3037">
                <a:solidFill>
                  <a:srgbClr val="3F382C"/>
                </a:solidFill>
                <a:latin typeface="Arial MT Pro"/>
                <a:ea typeface="Arial MT Pro"/>
                <a:cs typeface="Arial MT Pro"/>
                <a:sym typeface="Arial MT Pro"/>
              </a:rPr>
              <a:t>Beinist gagnvart hugmyndum, hegðun og ákvörðunum en ekki </a:t>
            </a:r>
          </a:p>
          <a:p>
            <a:pPr algn="l">
              <a:lnSpc>
                <a:spcPts val="3645"/>
              </a:lnSpc>
            </a:pPr>
            <a:r>
              <a:rPr lang="en-US" sz="3037">
                <a:solidFill>
                  <a:srgbClr val="3F382C"/>
                </a:solidFill>
                <a:latin typeface="Arial MT Pro"/>
                <a:ea typeface="Arial MT Pro"/>
                <a:cs typeface="Arial MT Pro"/>
                <a:sym typeface="Arial MT Pro"/>
              </a:rPr>
              <a:t>einstaklingum og hópum.</a:t>
            </a:r>
          </a:p>
          <a:p>
            <a:pPr algn="l">
              <a:lnSpc>
                <a:spcPts val="3645"/>
              </a:lnSpc>
            </a:pPr>
            <a:endParaRPr lang="en-US" sz="3037">
              <a:solidFill>
                <a:srgbClr val="3F382C"/>
              </a:solidFill>
              <a:latin typeface="Arial MT Pro"/>
              <a:ea typeface="Arial MT Pro"/>
              <a:cs typeface="Arial MT Pro"/>
              <a:sym typeface="Arial MT Pro"/>
            </a:endParaRPr>
          </a:p>
          <a:p>
            <a:pPr algn="l">
              <a:lnSpc>
                <a:spcPts val="3645"/>
              </a:lnSpc>
            </a:pPr>
            <a:r>
              <a:rPr lang="en-US" sz="3037">
                <a:solidFill>
                  <a:srgbClr val="3F382C"/>
                </a:solidFill>
                <a:latin typeface="Arial MT Pro"/>
                <a:ea typeface="Arial MT Pro"/>
                <a:cs typeface="Arial MT Pro"/>
                <a:sym typeface="Arial MT Pro"/>
              </a:rPr>
              <a:t>Dæmi: Ég skil ekki þessa hefð.</a:t>
            </a:r>
          </a:p>
        </p:txBody>
      </p:sp>
      <p:grpSp>
        <p:nvGrpSpPr>
          <p:cNvPr id="10" name="Group 10"/>
          <p:cNvGrpSpPr/>
          <p:nvPr/>
        </p:nvGrpSpPr>
        <p:grpSpPr>
          <a:xfrm>
            <a:off x="9471184" y="3538080"/>
            <a:ext cx="7112032" cy="1165850"/>
            <a:chOff x="0" y="0"/>
            <a:chExt cx="9482709" cy="1554467"/>
          </a:xfrm>
        </p:grpSpPr>
        <p:sp>
          <p:nvSpPr>
            <p:cNvPr id="11" name="Freeform 11"/>
            <p:cNvSpPr/>
            <p:nvPr/>
          </p:nvSpPr>
          <p:spPr>
            <a:xfrm>
              <a:off x="0" y="0"/>
              <a:ext cx="9482582" cy="1554353"/>
            </a:xfrm>
            <a:custGeom>
              <a:avLst/>
              <a:gdLst/>
              <a:ahLst/>
              <a:cxnLst/>
              <a:rect l="l" t="t" r="r" b="b"/>
              <a:pathLst>
                <a:path w="9482582" h="1554353">
                  <a:moveTo>
                    <a:pt x="104648" y="0"/>
                  </a:moveTo>
                  <a:lnTo>
                    <a:pt x="9377934" y="0"/>
                  </a:lnTo>
                  <a:cubicBezTo>
                    <a:pt x="9435719" y="0"/>
                    <a:pt x="9482582" y="46863"/>
                    <a:pt x="9482582" y="104648"/>
                  </a:cubicBezTo>
                  <a:lnTo>
                    <a:pt x="9482582" y="1449705"/>
                  </a:lnTo>
                  <a:cubicBezTo>
                    <a:pt x="9482582" y="1507490"/>
                    <a:pt x="9435719" y="1554353"/>
                    <a:pt x="9377934" y="1554353"/>
                  </a:cubicBezTo>
                  <a:lnTo>
                    <a:pt x="104648" y="1554353"/>
                  </a:lnTo>
                  <a:cubicBezTo>
                    <a:pt x="46863" y="1554353"/>
                    <a:pt x="0" y="1507490"/>
                    <a:pt x="0" y="1449705"/>
                  </a:cubicBezTo>
                  <a:lnTo>
                    <a:pt x="0" y="104648"/>
                  </a:lnTo>
                  <a:cubicBezTo>
                    <a:pt x="0" y="46863"/>
                    <a:pt x="46863" y="0"/>
                    <a:pt x="104648" y="0"/>
                  </a:cubicBezTo>
                  <a:close/>
                </a:path>
              </a:pathLst>
            </a:custGeom>
            <a:solidFill>
              <a:srgbClr val="FFD9CF"/>
            </a:solidFill>
          </p:spPr>
          <p:txBody>
            <a:bodyPr/>
            <a:lstStyle/>
            <a:p>
              <a:endParaRPr lang="en-US"/>
            </a:p>
          </p:txBody>
        </p:sp>
      </p:grpSp>
      <p:grpSp>
        <p:nvGrpSpPr>
          <p:cNvPr id="12" name="Group 12"/>
          <p:cNvGrpSpPr/>
          <p:nvPr/>
        </p:nvGrpSpPr>
        <p:grpSpPr>
          <a:xfrm>
            <a:off x="9398861" y="2670115"/>
            <a:ext cx="7184352" cy="2461603"/>
            <a:chOff x="-96431" y="0"/>
            <a:chExt cx="9579135" cy="3282138"/>
          </a:xfrm>
        </p:grpSpPr>
        <p:sp>
          <p:nvSpPr>
            <p:cNvPr id="13" name="Freeform 13"/>
            <p:cNvSpPr/>
            <p:nvPr/>
          </p:nvSpPr>
          <p:spPr>
            <a:xfrm>
              <a:off x="0" y="0"/>
              <a:ext cx="9482704" cy="2711749"/>
            </a:xfrm>
            <a:custGeom>
              <a:avLst/>
              <a:gdLst/>
              <a:ahLst/>
              <a:cxnLst/>
              <a:rect l="l" t="t" r="r" b="b"/>
              <a:pathLst>
                <a:path w="9482704" h="2711749">
                  <a:moveTo>
                    <a:pt x="0" y="0"/>
                  </a:moveTo>
                  <a:lnTo>
                    <a:pt x="9482704" y="0"/>
                  </a:lnTo>
                  <a:lnTo>
                    <a:pt x="9482704" y="2711749"/>
                  </a:lnTo>
                  <a:lnTo>
                    <a:pt x="0" y="2711749"/>
                  </a:lnTo>
                  <a:close/>
                </a:path>
              </a:pathLst>
            </a:custGeom>
            <a:blipFill>
              <a:blip r:embed="rId3">
                <a:alphaModFix amt="0"/>
              </a:blip>
              <a:stretch>
                <a:fillRect t="-18137" b="-18137"/>
              </a:stretch>
            </a:blipFill>
          </p:spPr>
          <p:txBody>
            <a:bodyPr/>
            <a:lstStyle/>
            <a:p>
              <a:endParaRPr lang="en-US"/>
            </a:p>
          </p:txBody>
        </p:sp>
        <p:sp>
          <p:nvSpPr>
            <p:cNvPr id="14" name="TextBox 14"/>
            <p:cNvSpPr txBox="1"/>
            <p:nvPr/>
          </p:nvSpPr>
          <p:spPr>
            <a:xfrm>
              <a:off x="-96431" y="341783"/>
              <a:ext cx="9482709" cy="2940355"/>
            </a:xfrm>
            <a:prstGeom prst="rect">
              <a:avLst/>
            </a:prstGeom>
          </p:spPr>
          <p:txBody>
            <a:bodyPr lIns="0" tIns="0" rIns="0" bIns="0" rtlCol="0" anchor="ctr"/>
            <a:lstStyle/>
            <a:p>
              <a:pPr algn="ctr">
                <a:lnSpc>
                  <a:spcPts val="9822"/>
                </a:lnSpc>
              </a:pPr>
              <a:r>
                <a:rPr lang="en-US" sz="6256" dirty="0" err="1">
                  <a:solidFill>
                    <a:srgbClr val="3F382C"/>
                  </a:solidFill>
                  <a:latin typeface="Londrina Solid"/>
                  <a:ea typeface="Londrina Solid"/>
                  <a:cs typeface="Londrina Solid"/>
                  <a:sym typeface="Londrina Solid"/>
                </a:rPr>
                <a:t>Hatursorðræða</a:t>
              </a:r>
              <a:endParaRPr lang="en-US" sz="6256" dirty="0">
                <a:solidFill>
                  <a:srgbClr val="3F382C"/>
                </a:solidFill>
                <a:latin typeface="Londrina Solid"/>
                <a:ea typeface="Londrina Solid"/>
                <a:cs typeface="Londrina Solid"/>
                <a:sym typeface="Londrina Solid"/>
              </a:endParaRPr>
            </a:p>
          </p:txBody>
        </p:sp>
      </p:grpSp>
      <p:sp>
        <p:nvSpPr>
          <p:cNvPr id="15" name="TextBox 15"/>
          <p:cNvSpPr txBox="1"/>
          <p:nvPr/>
        </p:nvSpPr>
        <p:spPr>
          <a:xfrm>
            <a:off x="9899875" y="5029200"/>
            <a:ext cx="6683331" cy="3314700"/>
          </a:xfrm>
          <a:prstGeom prst="rect">
            <a:avLst/>
          </a:prstGeom>
        </p:spPr>
        <p:txBody>
          <a:bodyPr lIns="0" tIns="0" rIns="0" bIns="0" rtlCol="0" anchor="t">
            <a:spAutoFit/>
          </a:bodyPr>
          <a:lstStyle/>
          <a:p>
            <a:pPr algn="l">
              <a:lnSpc>
                <a:spcPts val="3645"/>
              </a:lnSpc>
            </a:pPr>
            <a:r>
              <a:rPr lang="en-US" sz="3037">
                <a:solidFill>
                  <a:srgbClr val="3F382C"/>
                </a:solidFill>
                <a:latin typeface="Arial MT Pro"/>
                <a:ea typeface="Arial MT Pro"/>
                <a:cs typeface="Arial MT Pro"/>
                <a:sym typeface="Arial MT Pro"/>
              </a:rPr>
              <a:t>Samskipti sem fela í sér fordóma gagnvart sjálfsmynd (e.identity) einstaklinga eða hópi fólks.</a:t>
            </a:r>
          </a:p>
          <a:p>
            <a:pPr algn="l">
              <a:lnSpc>
                <a:spcPts val="3645"/>
              </a:lnSpc>
            </a:pPr>
            <a:endParaRPr lang="en-US" sz="3037">
              <a:solidFill>
                <a:srgbClr val="3F382C"/>
              </a:solidFill>
              <a:latin typeface="Arial MT Pro"/>
              <a:ea typeface="Arial MT Pro"/>
              <a:cs typeface="Arial MT Pro"/>
              <a:sym typeface="Arial MT Pro"/>
            </a:endParaRPr>
          </a:p>
          <a:p>
            <a:pPr algn="l">
              <a:lnSpc>
                <a:spcPts val="3645"/>
              </a:lnSpc>
            </a:pPr>
            <a:r>
              <a:rPr lang="en-US" sz="3037">
                <a:solidFill>
                  <a:srgbClr val="3F382C"/>
                </a:solidFill>
                <a:latin typeface="Arial MT Pro"/>
                <a:ea typeface="Arial MT Pro"/>
                <a:cs typeface="Arial MT Pro"/>
                <a:sym typeface="Arial MT Pro"/>
              </a:rPr>
              <a:t>Dæmi: Þetta fólk passar ekki inn í samfélagið okkar.</a:t>
            </a:r>
          </a:p>
          <a:p>
            <a:pPr algn="l">
              <a:lnSpc>
                <a:spcPts val="3645"/>
              </a:lnSpc>
            </a:pPr>
            <a:endParaRPr lang="en-US" sz="3037">
              <a:solidFill>
                <a:srgbClr val="3F382C"/>
              </a:solidFill>
              <a:latin typeface="Arial MT Pro"/>
              <a:ea typeface="Arial MT Pro"/>
              <a:cs typeface="Arial MT Pro"/>
              <a:sym typeface="Arial MT Pr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sp>
        <p:nvSpPr>
          <p:cNvPr id="4" name="Freeform 4"/>
          <p:cNvSpPr/>
          <p:nvPr/>
        </p:nvSpPr>
        <p:spPr>
          <a:xfrm>
            <a:off x="633165" y="296589"/>
            <a:ext cx="17021661" cy="9585331"/>
          </a:xfrm>
          <a:custGeom>
            <a:avLst/>
            <a:gdLst/>
            <a:ahLst/>
            <a:cxnLst/>
            <a:rect l="l" t="t" r="r" b="b"/>
            <a:pathLst>
              <a:path w="17021661" h="9585331">
                <a:moveTo>
                  <a:pt x="0" y="0"/>
                </a:moveTo>
                <a:lnTo>
                  <a:pt x="17021661" y="0"/>
                </a:lnTo>
                <a:lnTo>
                  <a:pt x="17021661" y="9585332"/>
                </a:lnTo>
                <a:lnTo>
                  <a:pt x="0" y="95853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705498" y="1325089"/>
            <a:ext cx="16877005" cy="1704289"/>
          </a:xfrm>
          <a:prstGeom prst="rect">
            <a:avLst/>
          </a:prstGeom>
        </p:spPr>
        <p:txBody>
          <a:bodyPr lIns="0" tIns="0" rIns="0" bIns="0" rtlCol="0" anchor="t">
            <a:spAutoFit/>
          </a:bodyPr>
          <a:lstStyle/>
          <a:p>
            <a:pPr algn="ctr">
              <a:lnSpc>
                <a:spcPts val="13965"/>
              </a:lnSpc>
            </a:pPr>
            <a:r>
              <a:rPr lang="en-US" sz="12694" b="1">
                <a:solidFill>
                  <a:srgbClr val="3F382C"/>
                </a:solidFill>
                <a:latin typeface="Londrina Solid Heavy"/>
                <a:ea typeface="Londrina Solid Heavy"/>
                <a:cs typeface="Londrina Solid Heavy"/>
                <a:sym typeface="Londrina Solid Heavy"/>
              </a:rPr>
              <a:t>VIÐBRÖGÐ</a:t>
            </a:r>
          </a:p>
        </p:txBody>
      </p:sp>
      <p:sp>
        <p:nvSpPr>
          <p:cNvPr id="6" name="TextBox 6"/>
          <p:cNvSpPr txBox="1"/>
          <p:nvPr/>
        </p:nvSpPr>
        <p:spPr>
          <a:xfrm>
            <a:off x="2450716" y="3057792"/>
            <a:ext cx="13386568" cy="5464178"/>
          </a:xfrm>
          <a:prstGeom prst="rect">
            <a:avLst/>
          </a:prstGeom>
        </p:spPr>
        <p:txBody>
          <a:bodyPr lIns="0" tIns="0" rIns="0" bIns="0" rtlCol="0" anchor="t">
            <a:spAutoFit/>
          </a:bodyPr>
          <a:lstStyle/>
          <a:p>
            <a:pPr marL="800101" lvl="2" indent="-266700" algn="l">
              <a:lnSpc>
                <a:spcPts val="3850"/>
              </a:lnSpc>
              <a:buFont typeface="Arial"/>
              <a:buChar char="⚬"/>
            </a:pPr>
            <a:r>
              <a:rPr lang="en-US" sz="3500" dirty="0" err="1">
                <a:solidFill>
                  <a:srgbClr val="3F382C"/>
                </a:solidFill>
                <a:latin typeface="Arial MT Pro"/>
                <a:ea typeface="Arial MT Pro"/>
                <a:cs typeface="Arial MT Pro"/>
                <a:sym typeface="Arial MT Pro"/>
              </a:rPr>
              <a:t>Það</a:t>
            </a:r>
            <a:r>
              <a:rPr lang="en-US" sz="3500" dirty="0">
                <a:solidFill>
                  <a:srgbClr val="3F382C"/>
                </a:solidFill>
                <a:latin typeface="Arial MT Pro"/>
                <a:ea typeface="Arial MT Pro"/>
                <a:cs typeface="Arial MT Pro"/>
                <a:sym typeface="Arial MT Pro"/>
              </a:rPr>
              <a:t> er </a:t>
            </a:r>
            <a:r>
              <a:rPr lang="en-US" sz="3500" dirty="0" err="1">
                <a:solidFill>
                  <a:srgbClr val="3F382C"/>
                </a:solidFill>
                <a:latin typeface="Arial MT Pro"/>
                <a:ea typeface="Arial MT Pro"/>
                <a:cs typeface="Arial MT Pro"/>
                <a:sym typeface="Arial MT Pro"/>
              </a:rPr>
              <a:t>margt</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hægt</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að</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gera</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til</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að</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berjast</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gegn</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hatursorðræðu</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þegar</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við</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verðum</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vitni</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að</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henni</a:t>
            </a:r>
            <a:endParaRPr lang="en-US" sz="3500" dirty="0">
              <a:solidFill>
                <a:srgbClr val="3F382C"/>
              </a:solidFill>
              <a:latin typeface="Arial MT Pro"/>
              <a:ea typeface="Arial MT Pro"/>
              <a:cs typeface="Arial MT Pro"/>
              <a:sym typeface="Arial MT Pro"/>
            </a:endParaRPr>
          </a:p>
          <a:p>
            <a:pPr marL="800101" lvl="2" indent="-266700" algn="l">
              <a:lnSpc>
                <a:spcPts val="3850"/>
              </a:lnSpc>
            </a:pPr>
            <a:endParaRPr lang="en-US" sz="3500" dirty="0">
              <a:solidFill>
                <a:srgbClr val="3F382C"/>
              </a:solidFill>
              <a:latin typeface="Arial MT Pro"/>
              <a:ea typeface="Arial MT Pro"/>
              <a:cs typeface="Arial MT Pro"/>
              <a:sym typeface="Arial MT Pro"/>
            </a:endParaRPr>
          </a:p>
          <a:p>
            <a:pPr marL="800101" lvl="2" indent="-266700" algn="l">
              <a:lnSpc>
                <a:spcPts val="3850"/>
              </a:lnSpc>
              <a:buFont typeface="Arial"/>
              <a:buChar char="⚬"/>
            </a:pPr>
            <a:r>
              <a:rPr lang="en-US" sz="3500" dirty="0">
                <a:solidFill>
                  <a:srgbClr val="3F382C"/>
                </a:solidFill>
                <a:latin typeface="Arial MT Pro"/>
                <a:ea typeface="Arial MT Pro"/>
                <a:cs typeface="Arial MT Pro"/>
                <a:sym typeface="Arial MT Pro"/>
              </a:rPr>
              <a:t>Vera </a:t>
            </a:r>
            <a:r>
              <a:rPr lang="en-US" sz="3500" dirty="0" err="1">
                <a:solidFill>
                  <a:srgbClr val="3F382C"/>
                </a:solidFill>
                <a:latin typeface="Arial MT Pro"/>
                <a:ea typeface="Arial MT Pro"/>
                <a:cs typeface="Arial MT Pro"/>
                <a:sym typeface="Arial MT Pro"/>
              </a:rPr>
              <a:t>til</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staðar</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fyrir</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þá</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sem</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verða</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fyrir</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hatursorðræðu</a:t>
            </a:r>
            <a:endParaRPr lang="en-US" sz="3500" dirty="0">
              <a:solidFill>
                <a:srgbClr val="3F382C"/>
              </a:solidFill>
              <a:latin typeface="Arial MT Pro"/>
              <a:ea typeface="Arial MT Pro"/>
              <a:cs typeface="Arial MT Pro"/>
              <a:sym typeface="Arial MT Pro"/>
            </a:endParaRPr>
          </a:p>
          <a:p>
            <a:pPr marL="800101" lvl="2" indent="-266700" algn="l">
              <a:lnSpc>
                <a:spcPts val="3850"/>
              </a:lnSpc>
            </a:pPr>
            <a:endParaRPr lang="en-US" sz="3500" dirty="0">
              <a:solidFill>
                <a:srgbClr val="3F382C"/>
              </a:solidFill>
              <a:latin typeface="Arial MT Pro"/>
              <a:ea typeface="Arial MT Pro"/>
              <a:cs typeface="Arial MT Pro"/>
              <a:sym typeface="Arial MT Pro"/>
            </a:endParaRPr>
          </a:p>
          <a:p>
            <a:pPr marL="800101" lvl="2" indent="-266700" algn="l">
              <a:lnSpc>
                <a:spcPts val="3850"/>
              </a:lnSpc>
              <a:buFont typeface="Arial"/>
              <a:buChar char="⚬"/>
            </a:pPr>
            <a:r>
              <a:rPr lang="en-US" sz="3500" dirty="0">
                <a:solidFill>
                  <a:srgbClr val="3F382C"/>
                </a:solidFill>
                <a:latin typeface="Arial MT Pro"/>
                <a:ea typeface="Arial MT Pro"/>
                <a:cs typeface="Arial MT Pro"/>
                <a:sym typeface="Arial MT Pro"/>
              </a:rPr>
              <a:t>Ekki taka </a:t>
            </a:r>
            <a:r>
              <a:rPr lang="en-US" sz="3500" dirty="0" err="1">
                <a:solidFill>
                  <a:srgbClr val="3F382C"/>
                </a:solidFill>
                <a:latin typeface="Arial MT Pro"/>
                <a:ea typeface="Arial MT Pro"/>
                <a:cs typeface="Arial MT Pro"/>
                <a:sym typeface="Arial MT Pro"/>
              </a:rPr>
              <a:t>þátt</a:t>
            </a:r>
            <a:r>
              <a:rPr lang="en-US" sz="3500" dirty="0">
                <a:solidFill>
                  <a:srgbClr val="3F382C"/>
                </a:solidFill>
                <a:latin typeface="Arial MT Pro"/>
                <a:ea typeface="Arial MT Pro"/>
                <a:cs typeface="Arial MT Pro"/>
                <a:sym typeface="Arial MT Pro"/>
              </a:rPr>
              <a:t> í </a:t>
            </a:r>
            <a:r>
              <a:rPr lang="en-US" sz="3500" dirty="0" err="1">
                <a:solidFill>
                  <a:srgbClr val="3F382C"/>
                </a:solidFill>
                <a:latin typeface="Arial MT Pro"/>
                <a:ea typeface="Arial MT Pro"/>
                <a:cs typeface="Arial MT Pro"/>
                <a:sym typeface="Arial MT Pro"/>
              </a:rPr>
              <a:t>hatursorðræðu</a:t>
            </a:r>
            <a:r>
              <a:rPr lang="en-US" sz="3500" dirty="0">
                <a:solidFill>
                  <a:srgbClr val="3F382C"/>
                </a:solidFill>
                <a:latin typeface="Arial MT Pro"/>
                <a:ea typeface="Arial MT Pro"/>
                <a:cs typeface="Arial MT Pro"/>
                <a:sym typeface="Arial MT Pro"/>
              </a:rPr>
              <a:t> né </a:t>
            </a:r>
            <a:r>
              <a:rPr lang="en-US" sz="3500" dirty="0" err="1">
                <a:solidFill>
                  <a:srgbClr val="3F382C"/>
                </a:solidFill>
                <a:latin typeface="Arial MT Pro"/>
                <a:ea typeface="Arial MT Pro"/>
                <a:cs typeface="Arial MT Pro"/>
                <a:sym typeface="Arial MT Pro"/>
              </a:rPr>
              <a:t>sýna</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henni</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samþykki</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með</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því</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að</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læka</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færslur</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til</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dæmis</a:t>
            </a:r>
            <a:r>
              <a:rPr lang="en-US" sz="3500" dirty="0">
                <a:solidFill>
                  <a:srgbClr val="3F382C"/>
                </a:solidFill>
                <a:latin typeface="Arial MT Pro"/>
                <a:ea typeface="Arial MT Pro"/>
                <a:cs typeface="Arial MT Pro"/>
                <a:sym typeface="Arial MT Pro"/>
              </a:rPr>
              <a:t>.</a:t>
            </a:r>
          </a:p>
          <a:p>
            <a:pPr marL="800101" lvl="2" indent="-266700" algn="l">
              <a:lnSpc>
                <a:spcPts val="3850"/>
              </a:lnSpc>
            </a:pPr>
            <a:endParaRPr lang="en-US" sz="3500" dirty="0">
              <a:solidFill>
                <a:srgbClr val="3F382C"/>
              </a:solidFill>
              <a:latin typeface="Arial MT Pro"/>
              <a:ea typeface="Arial MT Pro"/>
              <a:cs typeface="Arial MT Pro"/>
              <a:sym typeface="Arial MT Pro"/>
            </a:endParaRPr>
          </a:p>
          <a:p>
            <a:pPr marL="800101" lvl="2" indent="-266700" algn="l">
              <a:lnSpc>
                <a:spcPts val="3850"/>
              </a:lnSpc>
              <a:buFont typeface="Arial"/>
              <a:buChar char="⚬"/>
            </a:pPr>
            <a:r>
              <a:rPr lang="en-US" sz="3500" dirty="0" err="1">
                <a:solidFill>
                  <a:srgbClr val="3F382C"/>
                </a:solidFill>
                <a:latin typeface="Arial MT Pro"/>
                <a:ea typeface="Arial MT Pro"/>
                <a:cs typeface="Arial MT Pro"/>
                <a:sym typeface="Arial MT Pro"/>
              </a:rPr>
              <a:t>Notaðu</a:t>
            </a:r>
            <a:r>
              <a:rPr lang="en-US" sz="3500" dirty="0">
                <a:solidFill>
                  <a:srgbClr val="3F382C"/>
                </a:solidFill>
                <a:latin typeface="Arial MT Pro"/>
                <a:ea typeface="Arial MT Pro"/>
                <a:cs typeface="Arial MT Pro"/>
                <a:sym typeface="Arial MT Pro"/>
              </a:rPr>
              <a:t> ,,report” </a:t>
            </a:r>
            <a:r>
              <a:rPr lang="en-US" sz="3500" dirty="0" err="1">
                <a:solidFill>
                  <a:srgbClr val="3F382C"/>
                </a:solidFill>
                <a:latin typeface="Arial MT Pro"/>
                <a:ea typeface="Arial MT Pro"/>
                <a:cs typeface="Arial MT Pro"/>
                <a:sym typeface="Arial MT Pro"/>
              </a:rPr>
              <a:t>takkann</a:t>
            </a:r>
            <a:r>
              <a:rPr lang="en-US" sz="3500" dirty="0">
                <a:solidFill>
                  <a:srgbClr val="3F382C"/>
                </a:solidFill>
                <a:latin typeface="Arial MT Pro"/>
                <a:ea typeface="Arial MT Pro"/>
                <a:cs typeface="Arial MT Pro"/>
                <a:sym typeface="Arial MT Pro"/>
              </a:rPr>
              <a:t> á </a:t>
            </a:r>
            <a:r>
              <a:rPr lang="en-US" sz="3500" dirty="0" err="1">
                <a:solidFill>
                  <a:srgbClr val="3F382C"/>
                </a:solidFill>
                <a:latin typeface="Arial MT Pro"/>
                <a:ea typeface="Arial MT Pro"/>
                <a:cs typeface="Arial MT Pro"/>
                <a:sym typeface="Arial MT Pro"/>
              </a:rPr>
              <a:t>samfélagsmiðlum</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til</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að</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tilkynna</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hatursorðræðu</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Allir</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miðlar</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bjóða</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upp</a:t>
            </a:r>
            <a:r>
              <a:rPr lang="en-US" sz="3500" dirty="0">
                <a:solidFill>
                  <a:srgbClr val="3F382C"/>
                </a:solidFill>
                <a:latin typeface="Arial MT Pro"/>
                <a:ea typeface="Arial MT Pro"/>
                <a:cs typeface="Arial MT Pro"/>
                <a:sym typeface="Arial MT Pro"/>
              </a:rPr>
              <a:t> á </a:t>
            </a:r>
            <a:r>
              <a:rPr lang="en-US" sz="3500" dirty="0" err="1">
                <a:solidFill>
                  <a:srgbClr val="3F382C"/>
                </a:solidFill>
                <a:latin typeface="Arial MT Pro"/>
                <a:ea typeface="Arial MT Pro"/>
                <a:cs typeface="Arial MT Pro"/>
                <a:sym typeface="Arial MT Pro"/>
              </a:rPr>
              <a:t>að</a:t>
            </a:r>
            <a:r>
              <a:rPr lang="en-US" sz="3500" dirty="0">
                <a:solidFill>
                  <a:srgbClr val="3F382C"/>
                </a:solidFill>
                <a:latin typeface="Arial MT Pro"/>
                <a:ea typeface="Arial MT Pro"/>
                <a:cs typeface="Arial MT Pro"/>
                <a:sym typeface="Arial MT Pro"/>
              </a:rPr>
              <a:t> </a:t>
            </a:r>
            <a:r>
              <a:rPr lang="en-US" sz="3500" dirty="0" err="1">
                <a:solidFill>
                  <a:srgbClr val="3F382C"/>
                </a:solidFill>
                <a:latin typeface="Arial MT Pro"/>
                <a:ea typeface="Arial MT Pro"/>
                <a:cs typeface="Arial MT Pro"/>
                <a:sym typeface="Arial MT Pro"/>
              </a:rPr>
              <a:t>tilkynna</a:t>
            </a:r>
            <a:r>
              <a:rPr lang="en-US" sz="3500" dirty="0">
                <a:solidFill>
                  <a:srgbClr val="3F382C"/>
                </a:solidFill>
                <a:latin typeface="Arial MT Pro"/>
                <a:ea typeface="Arial MT Pro"/>
                <a:cs typeface="Arial MT Pro"/>
                <a:sym typeface="Arial MT Pro"/>
              </a:rPr>
              <a:t> hate speech.</a:t>
            </a:r>
          </a:p>
          <a:p>
            <a:pPr marL="800101" lvl="2" indent="-266700" algn="l">
              <a:lnSpc>
                <a:spcPts val="3850"/>
              </a:lnSpc>
            </a:pPr>
            <a:endParaRPr lang="en-US" sz="3500" dirty="0">
              <a:solidFill>
                <a:srgbClr val="3F382C"/>
              </a:solidFill>
              <a:latin typeface="Arial MT Pro"/>
              <a:ea typeface="Arial MT Pro"/>
              <a:cs typeface="Arial MT Pro"/>
              <a:sym typeface="Arial MT Pro"/>
            </a:endParaRPr>
          </a:p>
        </p:txBody>
      </p:sp>
      <p:sp>
        <p:nvSpPr>
          <p:cNvPr id="7" name="Freeform 7"/>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5"/>
                </a:ext>
              </a:extLst>
            </a:blip>
            <a:stretch>
              <a:fillRect t="-131" b="-132"/>
            </a:stretch>
          </a:blipFill>
        </p:spPr>
        <p:txBody>
          <a:bodyPr/>
          <a:lstStyle/>
          <a:p>
            <a:endParaRPr lang="en-US"/>
          </a:p>
        </p:txBody>
      </p:sp>
      <p:sp>
        <p:nvSpPr>
          <p:cNvPr id="8" name="Freeform 8"/>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6"/>
                </a:ext>
              </a:extLst>
            </a:blip>
            <a:stretch>
              <a:fillRect l="-138" r="-138"/>
            </a:stretch>
          </a:blipFill>
        </p:spPr>
        <p:txBody>
          <a:bodyPr/>
          <a:lstStyle/>
          <a:p>
            <a:endParaRPr lang="en-US"/>
          </a:p>
        </p:txBody>
      </p:sp>
      <p:sp>
        <p:nvSpPr>
          <p:cNvPr id="9" name="Freeform 9"/>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5"/>
                </a:ext>
              </a:extLst>
            </a:blip>
            <a:stretch>
              <a:fillRect t="-123" b="-123"/>
            </a:stretch>
          </a:blipFill>
        </p:spPr>
        <p:txBody>
          <a:bodyPr/>
          <a:lstStyle/>
          <a:p>
            <a:endParaRPr lang="en-US"/>
          </a:p>
        </p:txBody>
      </p:sp>
      <p:sp>
        <p:nvSpPr>
          <p:cNvPr id="10" name="Freeform 10"/>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7"/>
                </a:ext>
              </a:extLst>
            </a:blip>
            <a:stretch>
              <a:fillRect l="-84" r="-84"/>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sp>
        <p:nvSpPr>
          <p:cNvPr id="4" name="Freeform 4"/>
          <p:cNvSpPr/>
          <p:nvPr/>
        </p:nvSpPr>
        <p:spPr>
          <a:xfrm>
            <a:off x="633165" y="209398"/>
            <a:ext cx="17021661" cy="9585331"/>
          </a:xfrm>
          <a:custGeom>
            <a:avLst/>
            <a:gdLst/>
            <a:ahLst/>
            <a:cxnLst/>
            <a:rect l="l" t="t" r="r" b="b"/>
            <a:pathLst>
              <a:path w="17021661" h="9585331">
                <a:moveTo>
                  <a:pt x="0" y="0"/>
                </a:moveTo>
                <a:lnTo>
                  <a:pt x="17021661" y="0"/>
                </a:lnTo>
                <a:lnTo>
                  <a:pt x="17021661" y="9585331"/>
                </a:lnTo>
                <a:lnTo>
                  <a:pt x="0" y="958533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2069544" y="1775365"/>
            <a:ext cx="14148911" cy="1467707"/>
          </a:xfrm>
          <a:custGeom>
            <a:avLst/>
            <a:gdLst/>
            <a:ahLst/>
            <a:cxnLst/>
            <a:rect l="l" t="t" r="r" b="b"/>
            <a:pathLst>
              <a:path w="14148911" h="1467707">
                <a:moveTo>
                  <a:pt x="0" y="0"/>
                </a:moveTo>
                <a:lnTo>
                  <a:pt x="14148912" y="0"/>
                </a:lnTo>
                <a:lnTo>
                  <a:pt x="14148912" y="1467707"/>
                </a:lnTo>
                <a:lnTo>
                  <a:pt x="0" y="146770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2450716" y="2221868"/>
            <a:ext cx="13386568" cy="850773"/>
          </a:xfrm>
          <a:prstGeom prst="rect">
            <a:avLst/>
          </a:prstGeom>
        </p:spPr>
        <p:txBody>
          <a:bodyPr lIns="0" tIns="0" rIns="0" bIns="0" rtlCol="0" anchor="t">
            <a:spAutoFit/>
          </a:bodyPr>
          <a:lstStyle/>
          <a:p>
            <a:pPr algn="ctr">
              <a:lnSpc>
                <a:spcPts val="6864"/>
              </a:lnSpc>
            </a:pPr>
            <a:r>
              <a:rPr lang="en-US" sz="6239">
                <a:solidFill>
                  <a:srgbClr val="3F382C"/>
                </a:solidFill>
                <a:latin typeface="Londrina Solid"/>
                <a:ea typeface="Londrina Solid"/>
                <a:cs typeface="Londrina Solid"/>
                <a:sym typeface="Londrina Solid"/>
              </a:rPr>
              <a:t>Verkefni (para verkefni)</a:t>
            </a:r>
          </a:p>
        </p:txBody>
      </p:sp>
      <p:sp>
        <p:nvSpPr>
          <p:cNvPr id="7" name="TextBox 7"/>
          <p:cNvSpPr txBox="1"/>
          <p:nvPr/>
        </p:nvSpPr>
        <p:spPr>
          <a:xfrm>
            <a:off x="2940148" y="2581618"/>
            <a:ext cx="12407703" cy="5321970"/>
          </a:xfrm>
          <a:prstGeom prst="rect">
            <a:avLst/>
          </a:prstGeom>
        </p:spPr>
        <p:txBody>
          <a:bodyPr lIns="0" tIns="0" rIns="0" bIns="0" rtlCol="0" anchor="t">
            <a:spAutoFit/>
          </a:bodyPr>
          <a:lstStyle/>
          <a:p>
            <a:pPr algn="l">
              <a:lnSpc>
                <a:spcPts val="5741"/>
              </a:lnSpc>
            </a:pPr>
            <a:endParaRPr dirty="0"/>
          </a:p>
          <a:p>
            <a:pPr algn="l">
              <a:lnSpc>
                <a:spcPts val="5741"/>
              </a:lnSpc>
            </a:pPr>
            <a:endParaRPr dirty="0"/>
          </a:p>
          <a:p>
            <a:pPr marL="896113" lvl="2" indent="-298704" algn="l">
              <a:lnSpc>
                <a:spcPts val="4312"/>
              </a:lnSpc>
              <a:buAutoNum type="arabicPeriod"/>
            </a:pPr>
            <a:r>
              <a:rPr lang="en-US" sz="3920" dirty="0">
                <a:solidFill>
                  <a:srgbClr val="3F382C"/>
                </a:solidFill>
                <a:latin typeface="Arial MT Pro "/>
                <a:ea typeface="Open Sans"/>
                <a:cs typeface="Open Sans"/>
                <a:sym typeface="Open Sans"/>
              </a:rPr>
              <a:t>Hvers </a:t>
            </a:r>
            <a:r>
              <a:rPr lang="en-US" sz="3920" dirty="0" err="1">
                <a:solidFill>
                  <a:srgbClr val="3F382C"/>
                </a:solidFill>
                <a:latin typeface="Arial MT Pro "/>
                <a:ea typeface="Open Sans"/>
                <a:cs typeface="Open Sans"/>
                <a:sym typeface="Open Sans"/>
              </a:rPr>
              <a:t>vegna</a:t>
            </a:r>
            <a:r>
              <a:rPr lang="en-US" sz="3920" dirty="0">
                <a:solidFill>
                  <a:srgbClr val="3F382C"/>
                </a:solidFill>
                <a:latin typeface="Arial MT Pro "/>
                <a:ea typeface="Open Sans"/>
                <a:cs typeface="Open Sans"/>
                <a:sym typeface="Open Sans"/>
              </a:rPr>
              <a:t> er </a:t>
            </a:r>
            <a:r>
              <a:rPr lang="en-US" sz="3920" dirty="0" err="1">
                <a:solidFill>
                  <a:srgbClr val="3F382C"/>
                </a:solidFill>
                <a:latin typeface="Arial MT Pro "/>
                <a:ea typeface="Open Sans"/>
                <a:cs typeface="Open Sans"/>
                <a:sym typeface="Open Sans"/>
              </a:rPr>
              <a:t>mikilvægt</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að</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fólk</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geti</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tjáð</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skoðanir</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sínar</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frjálslega</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jafnvel</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þegar</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aðrir</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eru</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ósammála</a:t>
            </a:r>
            <a:r>
              <a:rPr lang="en-US" sz="3920" dirty="0">
                <a:solidFill>
                  <a:srgbClr val="3F382C"/>
                </a:solidFill>
                <a:latin typeface="Arial MT Pro "/>
                <a:ea typeface="Open Sans"/>
                <a:cs typeface="Open Sans"/>
                <a:sym typeface="Open Sans"/>
              </a:rPr>
              <a:t>?</a:t>
            </a:r>
          </a:p>
          <a:p>
            <a:pPr marL="896113" lvl="2" indent="-298704" algn="l">
              <a:lnSpc>
                <a:spcPts val="4312"/>
              </a:lnSpc>
            </a:pPr>
            <a:endParaRPr lang="en-US" sz="3920" dirty="0">
              <a:solidFill>
                <a:srgbClr val="3F382C"/>
              </a:solidFill>
              <a:latin typeface="Arial MT Pro "/>
              <a:ea typeface="Open Sans"/>
              <a:cs typeface="Open Sans"/>
              <a:sym typeface="Open Sans"/>
            </a:endParaRPr>
          </a:p>
          <a:p>
            <a:pPr marL="896113" lvl="2" indent="-298704" algn="l">
              <a:lnSpc>
                <a:spcPts val="4312"/>
              </a:lnSpc>
              <a:buAutoNum type="arabicPeriod"/>
            </a:pPr>
            <a:r>
              <a:rPr lang="en-US" sz="3920" dirty="0">
                <a:solidFill>
                  <a:srgbClr val="3F382C"/>
                </a:solidFill>
                <a:latin typeface="Arial MT Pro "/>
                <a:ea typeface="Open Sans"/>
                <a:cs typeface="Open Sans"/>
                <a:sym typeface="Open Sans"/>
              </a:rPr>
              <a:t>Hvers </a:t>
            </a:r>
            <a:r>
              <a:rPr lang="en-US" sz="3920" dirty="0" err="1">
                <a:solidFill>
                  <a:srgbClr val="3F382C"/>
                </a:solidFill>
                <a:latin typeface="Arial MT Pro "/>
                <a:ea typeface="Open Sans"/>
                <a:cs typeface="Open Sans"/>
                <a:sym typeface="Open Sans"/>
              </a:rPr>
              <a:t>vegna</a:t>
            </a:r>
            <a:r>
              <a:rPr lang="en-US" sz="3920" dirty="0">
                <a:solidFill>
                  <a:srgbClr val="3F382C"/>
                </a:solidFill>
                <a:latin typeface="Arial MT Pro "/>
                <a:ea typeface="Open Sans"/>
                <a:cs typeface="Open Sans"/>
                <a:sym typeface="Open Sans"/>
              </a:rPr>
              <a:t> er </a:t>
            </a:r>
            <a:r>
              <a:rPr lang="en-US" sz="3920" dirty="0" err="1">
                <a:solidFill>
                  <a:srgbClr val="3F382C"/>
                </a:solidFill>
                <a:latin typeface="Arial MT Pro "/>
                <a:ea typeface="Open Sans"/>
                <a:cs typeface="Open Sans"/>
                <a:sym typeface="Open Sans"/>
              </a:rPr>
              <a:t>mikilvægt</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að</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til</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séu</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lög</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gegn</a:t>
            </a:r>
            <a:r>
              <a:rPr lang="en-US" sz="3920" dirty="0">
                <a:solidFill>
                  <a:srgbClr val="3F382C"/>
                </a:solidFill>
                <a:latin typeface="Arial MT Pro "/>
                <a:ea typeface="Open Sans"/>
                <a:cs typeface="Open Sans"/>
                <a:sym typeface="Open Sans"/>
              </a:rPr>
              <a:t> </a:t>
            </a:r>
            <a:r>
              <a:rPr lang="en-US" sz="3920" dirty="0" err="1">
                <a:solidFill>
                  <a:srgbClr val="3F382C"/>
                </a:solidFill>
                <a:latin typeface="Arial MT Pro "/>
                <a:ea typeface="Open Sans"/>
                <a:cs typeface="Open Sans"/>
                <a:sym typeface="Open Sans"/>
              </a:rPr>
              <a:t>hatursorðræðu</a:t>
            </a:r>
            <a:r>
              <a:rPr lang="en-US" sz="3920" dirty="0">
                <a:solidFill>
                  <a:srgbClr val="3F382C"/>
                </a:solidFill>
                <a:latin typeface="Arial MT Pro "/>
                <a:ea typeface="Open Sans"/>
                <a:cs typeface="Open Sans"/>
                <a:sym typeface="Open Sans"/>
              </a:rPr>
              <a:t>?</a:t>
            </a:r>
          </a:p>
          <a:p>
            <a:pPr marL="896113" lvl="2" indent="-298704" algn="l">
              <a:lnSpc>
                <a:spcPts val="4312"/>
              </a:lnSpc>
            </a:pPr>
            <a:endParaRPr lang="en-US" sz="3920" dirty="0">
              <a:solidFill>
                <a:srgbClr val="4C5270"/>
              </a:solidFill>
              <a:latin typeface="Open Sans"/>
              <a:ea typeface="Open Sans"/>
              <a:cs typeface="Open Sans"/>
              <a:sym typeface="Open Sans"/>
            </a:endParaRPr>
          </a:p>
          <a:p>
            <a:pPr marL="896113" lvl="2" indent="-298704" algn="l">
              <a:lnSpc>
                <a:spcPts val="4312"/>
              </a:lnSpc>
            </a:pPr>
            <a:endParaRPr lang="en-US" sz="3920" dirty="0">
              <a:solidFill>
                <a:srgbClr val="4C5270"/>
              </a:solidFill>
              <a:latin typeface="Open Sans"/>
              <a:ea typeface="Open Sans"/>
              <a:cs typeface="Open Sans"/>
              <a:sym typeface="Open Sans"/>
            </a:endParaRPr>
          </a:p>
        </p:txBody>
      </p:sp>
      <p:sp>
        <p:nvSpPr>
          <p:cNvPr id="8" name="Freeform 8"/>
          <p:cNvSpPr/>
          <p:nvPr/>
        </p:nvSpPr>
        <p:spPr>
          <a:xfrm rot="907980">
            <a:off x="15051415" y="7431748"/>
            <a:ext cx="1791071" cy="1978085"/>
          </a:xfrm>
          <a:custGeom>
            <a:avLst/>
            <a:gdLst/>
            <a:ahLst/>
            <a:cxnLst/>
            <a:rect l="l" t="t" r="r" b="b"/>
            <a:pathLst>
              <a:path w="1791071" h="1978085">
                <a:moveTo>
                  <a:pt x="0" y="0"/>
                </a:moveTo>
                <a:lnTo>
                  <a:pt x="1791071" y="0"/>
                </a:lnTo>
                <a:lnTo>
                  <a:pt x="1791071" y="1978085"/>
                </a:lnTo>
                <a:lnTo>
                  <a:pt x="0" y="1978085"/>
                </a:lnTo>
                <a:lnTo>
                  <a:pt x="0" y="0"/>
                </a:lnTo>
                <a:close/>
              </a:path>
            </a:pathLst>
          </a:custGeom>
          <a:blipFill>
            <a:blip>
              <a:extLst>
                <a:ext uri="{96DAC541-7B7A-43D3-8B79-37D633B846F1}">
                  <asvg:svgBlip xmlns:asvg="http://schemas.microsoft.com/office/drawing/2016/SVG/main" r:embed="rId6"/>
                </a:ext>
              </a:extLst>
            </a:blip>
            <a:stretch>
              <a:fillRect t="-63" b="-63"/>
            </a:stretch>
          </a:blipFill>
        </p:spPr>
        <p:txBody>
          <a:bodyPr/>
          <a:lstStyle/>
          <a:p>
            <a:endParaRPr lang="en-US"/>
          </a:p>
        </p:txBody>
      </p:sp>
      <p:sp>
        <p:nvSpPr>
          <p:cNvPr id="9" name="Freeform 9"/>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7"/>
                </a:ext>
              </a:extLst>
            </a:blip>
            <a:stretch>
              <a:fillRect t="-131" b="-132"/>
            </a:stretch>
          </a:blipFill>
        </p:spPr>
        <p:txBody>
          <a:bodyPr/>
          <a:lstStyle/>
          <a:p>
            <a:endParaRPr lang="en-US"/>
          </a:p>
        </p:txBody>
      </p:sp>
      <p:sp>
        <p:nvSpPr>
          <p:cNvPr id="10" name="Freeform 10"/>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8"/>
                </a:ext>
              </a:extLst>
            </a:blip>
            <a:stretch>
              <a:fillRect l="-138" r="-138"/>
            </a:stretch>
          </a:blipFill>
        </p:spPr>
        <p:txBody>
          <a:bodyPr/>
          <a:lstStyle/>
          <a:p>
            <a:endParaRPr lang="en-US"/>
          </a:p>
        </p:txBody>
      </p:sp>
      <p:sp>
        <p:nvSpPr>
          <p:cNvPr id="11" name="Freeform 11"/>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7"/>
                </a:ext>
              </a:extLst>
            </a:blip>
            <a:stretch>
              <a:fillRect t="-123" b="-123"/>
            </a:stretch>
          </a:blipFill>
        </p:spPr>
        <p:txBody>
          <a:bodyPr/>
          <a:lstStyle/>
          <a:p>
            <a:endParaRPr lang="en-US"/>
          </a:p>
        </p:txBody>
      </p:sp>
      <p:sp>
        <p:nvSpPr>
          <p:cNvPr id="12" name="Freeform 12"/>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9"/>
                </a:ext>
              </a:extLst>
            </a:blip>
            <a:stretch>
              <a:fillRect l="-84" r="-84"/>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2"/>
                </a:ext>
              </a:extLst>
            </a:blip>
            <a:stretch>
              <a:fillRect t="-123" b="-123"/>
            </a:stretch>
          </a:blipFill>
        </p:spPr>
        <p:txBody>
          <a:bodyPr/>
          <a:lstStyle/>
          <a:p>
            <a:endParaRPr lang="en-US"/>
          </a:p>
        </p:txBody>
      </p:sp>
      <p:sp>
        <p:nvSpPr>
          <p:cNvPr id="3" name="Freeform 3"/>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3"/>
                </a:ext>
              </a:extLst>
            </a:blip>
            <a:stretch>
              <a:fillRect t="-131" b="-132"/>
            </a:stretch>
          </a:blipFill>
        </p:spPr>
        <p:txBody>
          <a:bodyPr/>
          <a:lstStyle/>
          <a:p>
            <a:endParaRPr lang="en-US"/>
          </a:p>
        </p:txBody>
      </p:sp>
      <p:sp>
        <p:nvSpPr>
          <p:cNvPr id="4" name="Freeform 4"/>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4"/>
                </a:ext>
              </a:extLst>
            </a:blip>
            <a:stretch>
              <a:fillRect l="-84" r="-84"/>
            </a:stretch>
          </a:blipFill>
        </p:spPr>
        <p:txBody>
          <a:bodyPr/>
          <a:lstStyle/>
          <a:p>
            <a:endParaRPr lang="en-US"/>
          </a:p>
        </p:txBody>
      </p:sp>
      <p:sp>
        <p:nvSpPr>
          <p:cNvPr id="5" name="Freeform 5"/>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5"/>
                </a:ext>
              </a:extLst>
            </a:blip>
            <a:stretch>
              <a:fillRect l="-138" r="-138"/>
            </a:stretch>
          </a:blipFill>
        </p:spPr>
        <p:txBody>
          <a:bodyPr/>
          <a:lstStyle/>
          <a:p>
            <a:endParaRPr lang="en-US"/>
          </a:p>
        </p:txBody>
      </p:sp>
      <p:sp>
        <p:nvSpPr>
          <p:cNvPr id="6" name="Freeform 6"/>
          <p:cNvSpPr/>
          <p:nvPr/>
        </p:nvSpPr>
        <p:spPr>
          <a:xfrm>
            <a:off x="633165" y="296589"/>
            <a:ext cx="17021661" cy="9585331"/>
          </a:xfrm>
          <a:custGeom>
            <a:avLst/>
            <a:gdLst/>
            <a:ahLst/>
            <a:cxnLst/>
            <a:rect l="l" t="t" r="r" b="b"/>
            <a:pathLst>
              <a:path w="17021661" h="9585331">
                <a:moveTo>
                  <a:pt x="0" y="0"/>
                </a:moveTo>
                <a:lnTo>
                  <a:pt x="17021661" y="0"/>
                </a:lnTo>
                <a:lnTo>
                  <a:pt x="17021661" y="9585332"/>
                </a:lnTo>
                <a:lnTo>
                  <a:pt x="0" y="958533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1214466" y="2364162"/>
            <a:ext cx="15859068" cy="5463034"/>
          </a:xfrm>
          <a:prstGeom prst="rect">
            <a:avLst/>
          </a:prstGeom>
        </p:spPr>
        <p:txBody>
          <a:bodyPr lIns="0" tIns="0" rIns="0" bIns="0" rtlCol="0" anchor="t">
            <a:spAutoFit/>
          </a:bodyPr>
          <a:lstStyle/>
          <a:p>
            <a:pPr>
              <a:lnSpc>
                <a:spcPts val="6858"/>
              </a:lnSpc>
            </a:pPr>
            <a:r>
              <a:rPr lang="en-US" sz="6234" dirty="0" err="1">
                <a:solidFill>
                  <a:srgbClr val="3F382C"/>
                </a:solidFill>
                <a:latin typeface="Arial MT Pro "/>
                <a:ea typeface="Open Sans"/>
                <a:cs typeface="Open Sans"/>
                <a:sym typeface="Open Sans"/>
              </a:rPr>
              <a:t>Heimildir</a:t>
            </a:r>
            <a:endParaRPr lang="en-US" sz="6234" dirty="0">
              <a:solidFill>
                <a:srgbClr val="3F382C"/>
              </a:solidFill>
              <a:latin typeface="Arial MT Pro "/>
              <a:ea typeface="Open Sans"/>
              <a:cs typeface="Open Sans"/>
              <a:sym typeface="Open Sans"/>
            </a:endParaRPr>
          </a:p>
          <a:p>
            <a:pPr algn="ctr">
              <a:lnSpc>
                <a:spcPts val="6858"/>
              </a:lnSpc>
            </a:pPr>
            <a:endParaRPr lang="en-US" sz="6234" dirty="0">
              <a:solidFill>
                <a:srgbClr val="3F382C"/>
              </a:solidFill>
              <a:latin typeface="Arial MT Pro "/>
              <a:ea typeface="Open Sans"/>
              <a:cs typeface="Open Sans"/>
              <a:sym typeface="Open Sans"/>
            </a:endParaRPr>
          </a:p>
          <a:p>
            <a:pPr>
              <a:lnSpc>
                <a:spcPts val="4769"/>
              </a:lnSpc>
            </a:pPr>
            <a:r>
              <a:rPr lang="en-US" sz="4334" dirty="0">
                <a:solidFill>
                  <a:srgbClr val="3F382C"/>
                </a:solidFill>
                <a:latin typeface="Arial MT Pro "/>
                <a:ea typeface="Open Sans"/>
                <a:cs typeface="Open Sans"/>
                <a:sym typeface="Open Sans"/>
              </a:rPr>
              <a:t>https://www.stophateuk.org/about-hate-crime/what-is-online-hate-crime/online-hate-and-free-speech/</a:t>
            </a:r>
          </a:p>
          <a:p>
            <a:pPr>
              <a:lnSpc>
                <a:spcPts val="4769"/>
              </a:lnSpc>
            </a:pPr>
            <a:r>
              <a:rPr lang="en-US" sz="4334" dirty="0">
                <a:solidFill>
                  <a:srgbClr val="3F382C"/>
                </a:solidFill>
                <a:latin typeface="Arial MT Pro "/>
                <a:ea typeface="Open Sans"/>
                <a:cs typeface="Open Sans"/>
                <a:sym typeface="Open Sans"/>
              </a:rPr>
              <a:t>https://www.112.is/ofbeldi/hatursordraeda</a:t>
            </a:r>
          </a:p>
          <a:p>
            <a:pPr>
              <a:lnSpc>
                <a:spcPts val="4769"/>
              </a:lnSpc>
            </a:pPr>
            <a:r>
              <a:rPr lang="en-US" sz="4334" dirty="0">
                <a:solidFill>
                  <a:srgbClr val="3F382C"/>
                </a:solidFill>
                <a:latin typeface="Arial MT Pro "/>
                <a:ea typeface="Open Sans"/>
                <a:cs typeface="Open Sans"/>
                <a:sym typeface="Open Sans"/>
                <a:hlinkClick r:id="rId7">
                  <a:extLst>
                    <a:ext uri="{A12FA001-AC4F-418D-AE19-62706E023703}">
                      <ahyp:hlinkClr xmlns:ahyp="http://schemas.microsoft.com/office/drawing/2018/hyperlinkcolor" val="tx"/>
                    </a:ext>
                  </a:extLst>
                </a:hlinkClick>
              </a:rPr>
              <a:t>https://www.112.is/ofbeldi/takast-a-vid-fordoma</a:t>
            </a:r>
            <a:endParaRPr lang="en-US" sz="4334" dirty="0">
              <a:solidFill>
                <a:srgbClr val="3F382C"/>
              </a:solidFill>
              <a:latin typeface="Arial MT Pro "/>
              <a:ea typeface="Open Sans"/>
              <a:cs typeface="Open Sans"/>
              <a:sym typeface="Open Sans"/>
            </a:endParaRPr>
          </a:p>
          <a:p>
            <a:pPr>
              <a:lnSpc>
                <a:spcPts val="4769"/>
              </a:lnSpc>
            </a:pPr>
            <a:r>
              <a:rPr lang="en-US" sz="4334" dirty="0">
                <a:solidFill>
                  <a:srgbClr val="3F382C"/>
                </a:solidFill>
                <a:latin typeface="Arial MT Pro "/>
                <a:ea typeface="Open Sans"/>
                <a:cs typeface="Open Sans"/>
                <a:sym typeface="Open Sans"/>
              </a:rPr>
              <a:t>https://reykjavik.is/fraedsluefni-um-hatursordraedu-og-skadlega-ordraedu</a:t>
            </a:r>
          </a:p>
        </p:txBody>
      </p:sp>
      <p:sp>
        <p:nvSpPr>
          <p:cNvPr id="8" name="Freeform 8"/>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9" name="Freeform 9"/>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8"/>
                </a:ext>
              </a:extLst>
            </a:blip>
            <a:stretch>
              <a:fillRect l="-138" r="-138"/>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descr="blob"/>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descr="Green blob"/>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grpSp>
        <p:nvGrpSpPr>
          <p:cNvPr id="4" name="Group 4"/>
          <p:cNvGrpSpPr/>
          <p:nvPr/>
        </p:nvGrpSpPr>
        <p:grpSpPr>
          <a:xfrm>
            <a:off x="914695" y="793575"/>
            <a:ext cx="16458609" cy="8699849"/>
            <a:chOff x="0" y="0"/>
            <a:chExt cx="21944813" cy="11599799"/>
          </a:xfrm>
        </p:grpSpPr>
        <p:sp>
          <p:nvSpPr>
            <p:cNvPr id="5" name="Freeform 5"/>
            <p:cNvSpPr/>
            <p:nvPr/>
          </p:nvSpPr>
          <p:spPr>
            <a:xfrm>
              <a:off x="0" y="0"/>
              <a:ext cx="21944837" cy="11599799"/>
            </a:xfrm>
            <a:custGeom>
              <a:avLst/>
              <a:gdLst/>
              <a:ahLst/>
              <a:cxnLst/>
              <a:rect l="l" t="t" r="r" b="b"/>
              <a:pathLst>
                <a:path w="21944837" h="11599799">
                  <a:moveTo>
                    <a:pt x="0" y="0"/>
                  </a:moveTo>
                  <a:lnTo>
                    <a:pt x="0" y="11599799"/>
                  </a:lnTo>
                  <a:lnTo>
                    <a:pt x="21944837" y="11599799"/>
                  </a:lnTo>
                  <a:lnTo>
                    <a:pt x="21944837" y="0"/>
                  </a:lnTo>
                  <a:lnTo>
                    <a:pt x="0" y="0"/>
                  </a:lnTo>
                  <a:close/>
                  <a:moveTo>
                    <a:pt x="21783167" y="11438128"/>
                  </a:moveTo>
                  <a:lnTo>
                    <a:pt x="158242" y="11438128"/>
                  </a:lnTo>
                  <a:lnTo>
                    <a:pt x="158242" y="158242"/>
                  </a:lnTo>
                  <a:lnTo>
                    <a:pt x="21783167" y="158242"/>
                  </a:lnTo>
                  <a:lnTo>
                    <a:pt x="21783167" y="11438128"/>
                  </a:lnTo>
                  <a:close/>
                </a:path>
              </a:pathLst>
            </a:custGeom>
            <a:solidFill>
              <a:srgbClr val="3F382C"/>
            </a:solidFill>
          </p:spPr>
          <p:txBody>
            <a:bodyPr/>
            <a:lstStyle/>
            <a:p>
              <a:endParaRPr lang="en-US"/>
            </a:p>
          </p:txBody>
        </p:sp>
      </p:grpSp>
      <p:grpSp>
        <p:nvGrpSpPr>
          <p:cNvPr id="6" name="Group 6"/>
          <p:cNvGrpSpPr/>
          <p:nvPr/>
        </p:nvGrpSpPr>
        <p:grpSpPr>
          <a:xfrm>
            <a:off x="3859682" y="-391897"/>
            <a:ext cx="10411063" cy="11070784"/>
            <a:chOff x="0" y="0"/>
            <a:chExt cx="13881418" cy="14761045"/>
          </a:xfrm>
        </p:grpSpPr>
        <p:sp>
          <p:nvSpPr>
            <p:cNvPr id="7" name="Freeform 7"/>
            <p:cNvSpPr/>
            <p:nvPr/>
          </p:nvSpPr>
          <p:spPr>
            <a:xfrm>
              <a:off x="0" y="0"/>
              <a:ext cx="13881481" cy="14761083"/>
            </a:xfrm>
            <a:custGeom>
              <a:avLst/>
              <a:gdLst/>
              <a:ahLst/>
              <a:cxnLst/>
              <a:rect l="l" t="t" r="r" b="b"/>
              <a:pathLst>
                <a:path w="13881481" h="14761083">
                  <a:moveTo>
                    <a:pt x="0" y="0"/>
                  </a:moveTo>
                  <a:lnTo>
                    <a:pt x="13881481" y="0"/>
                  </a:lnTo>
                  <a:lnTo>
                    <a:pt x="13881481" y="14761083"/>
                  </a:lnTo>
                  <a:lnTo>
                    <a:pt x="0" y="14761083"/>
                  </a:lnTo>
                  <a:close/>
                </a:path>
              </a:pathLst>
            </a:custGeom>
            <a:solidFill>
              <a:srgbClr val="F5ECE8"/>
            </a:solidFill>
          </p:spPr>
          <p:txBody>
            <a:bodyPr/>
            <a:lstStyle/>
            <a:p>
              <a:endParaRPr lang="en-US"/>
            </a:p>
          </p:txBody>
        </p:sp>
      </p:grpSp>
      <p:sp>
        <p:nvSpPr>
          <p:cNvPr id="8" name="TextBox 8"/>
          <p:cNvSpPr txBox="1"/>
          <p:nvPr/>
        </p:nvSpPr>
        <p:spPr>
          <a:xfrm>
            <a:off x="3126010" y="3305880"/>
            <a:ext cx="12035980" cy="3579990"/>
          </a:xfrm>
          <a:prstGeom prst="rect">
            <a:avLst/>
          </a:prstGeom>
        </p:spPr>
        <p:txBody>
          <a:bodyPr lIns="0" tIns="0" rIns="0" bIns="0" rtlCol="0" anchor="t">
            <a:spAutoFit/>
          </a:bodyPr>
          <a:lstStyle/>
          <a:p>
            <a:pPr algn="ctr">
              <a:lnSpc>
                <a:spcPts val="8703"/>
              </a:lnSpc>
            </a:pPr>
            <a:r>
              <a:rPr lang="en-US" sz="8368">
                <a:solidFill>
                  <a:srgbClr val="3F382C"/>
                </a:solidFill>
                <a:latin typeface="Arial MT Pro"/>
                <a:ea typeface="Arial MT Pro"/>
                <a:cs typeface="Arial MT Pro"/>
                <a:sym typeface="Arial MT Pro"/>
              </a:rPr>
              <a:t>Hver er munurinn á tjáningarfrelsi</a:t>
            </a:r>
          </a:p>
          <a:p>
            <a:pPr algn="ctr">
              <a:lnSpc>
                <a:spcPts val="8703"/>
              </a:lnSpc>
            </a:pPr>
            <a:r>
              <a:rPr lang="en-US" sz="8368">
                <a:solidFill>
                  <a:srgbClr val="3F382C"/>
                </a:solidFill>
                <a:latin typeface="Arial MT Pro"/>
                <a:ea typeface="Arial MT Pro"/>
                <a:cs typeface="Arial MT Pro"/>
                <a:sym typeface="Arial MT Pro"/>
              </a:rPr>
              <a:t>og hatursorðræðu?</a:t>
            </a:r>
          </a:p>
        </p:txBody>
      </p:sp>
      <p:sp>
        <p:nvSpPr>
          <p:cNvPr id="9" name="Freeform 9"/>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4"/>
                </a:ext>
              </a:extLst>
            </a:blip>
            <a:stretch>
              <a:fillRect t="-131" b="-132"/>
            </a:stretch>
          </a:blipFill>
        </p:spPr>
        <p:txBody>
          <a:bodyPr/>
          <a:lstStyle/>
          <a:p>
            <a:endParaRPr lang="en-US"/>
          </a:p>
        </p:txBody>
      </p:sp>
      <p:sp>
        <p:nvSpPr>
          <p:cNvPr id="10" name="Freeform 10"/>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5"/>
                </a:ext>
              </a:extLst>
            </a:blip>
            <a:stretch>
              <a:fillRect l="-138" r="-138"/>
            </a:stretch>
          </a:blipFill>
        </p:spPr>
        <p:txBody>
          <a:bodyPr/>
          <a:lstStyle/>
          <a:p>
            <a:endParaRPr lang="en-US"/>
          </a:p>
        </p:txBody>
      </p:sp>
      <p:sp>
        <p:nvSpPr>
          <p:cNvPr id="11" name="Freeform 11"/>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4"/>
                </a:ext>
              </a:extLst>
            </a:blip>
            <a:stretch>
              <a:fillRect t="-123" b="-123"/>
            </a:stretch>
          </a:blipFill>
        </p:spPr>
        <p:txBody>
          <a:bodyPr/>
          <a:lstStyle/>
          <a:p>
            <a:endParaRPr lang="en-US"/>
          </a:p>
        </p:txBody>
      </p:sp>
      <p:sp>
        <p:nvSpPr>
          <p:cNvPr id="12" name="Freeform 12"/>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6"/>
                </a:ext>
              </a:extLst>
            </a:blip>
            <a:stretch>
              <a:fillRect l="-84" r="-84"/>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3"/>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4"/>
                </a:ext>
              </a:extLst>
            </a:blip>
            <a:stretch>
              <a:fillRect l="-138" r="-138"/>
            </a:stretch>
          </a:blipFill>
        </p:spPr>
        <p:txBody>
          <a:bodyPr/>
          <a:lstStyle/>
          <a:p>
            <a:endParaRPr lang="en-US"/>
          </a:p>
        </p:txBody>
      </p:sp>
      <p:sp>
        <p:nvSpPr>
          <p:cNvPr id="4" name="Freeform 4"/>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5"/>
                </a:ext>
              </a:extLst>
            </a:blip>
            <a:stretch>
              <a:fillRect t="-131" b="-132"/>
            </a:stretch>
          </a:blipFill>
        </p:spPr>
        <p:txBody>
          <a:bodyPr/>
          <a:lstStyle/>
          <a:p>
            <a:endParaRPr lang="en-US"/>
          </a:p>
        </p:txBody>
      </p:sp>
      <p:sp>
        <p:nvSpPr>
          <p:cNvPr id="5" name="Freeform 5"/>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6"/>
                </a:ext>
              </a:extLst>
            </a:blip>
            <a:stretch>
              <a:fillRect l="-138" r="-138"/>
            </a:stretch>
          </a:blipFill>
        </p:spPr>
        <p:txBody>
          <a:bodyPr/>
          <a:lstStyle/>
          <a:p>
            <a:endParaRPr lang="en-US"/>
          </a:p>
        </p:txBody>
      </p:sp>
      <p:sp>
        <p:nvSpPr>
          <p:cNvPr id="6" name="Freeform 6"/>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5"/>
                </a:ext>
              </a:extLst>
            </a:blip>
            <a:stretch>
              <a:fillRect t="-123" b="-123"/>
            </a:stretch>
          </a:blipFill>
        </p:spPr>
        <p:txBody>
          <a:bodyPr/>
          <a:lstStyle/>
          <a:p>
            <a:endParaRPr lang="en-US"/>
          </a:p>
        </p:txBody>
      </p:sp>
      <p:sp>
        <p:nvSpPr>
          <p:cNvPr id="7" name="Freeform 7"/>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7"/>
                </a:ext>
              </a:extLst>
            </a:blip>
            <a:stretch>
              <a:fillRect l="-84" r="-84"/>
            </a:stretch>
          </a:blipFill>
        </p:spPr>
        <p:txBody>
          <a:bodyPr/>
          <a:lstStyle/>
          <a:p>
            <a:endParaRPr lang="en-US"/>
          </a:p>
        </p:txBody>
      </p:sp>
      <p:pic>
        <p:nvPicPr>
          <p:cNvPr id="12" name="Online Media 11" title="Stop Hate UK - Online Hate">
            <a:hlinkClick r:id="" action="ppaction://media"/>
            <a:extLst>
              <a:ext uri="{FF2B5EF4-FFF2-40B4-BE49-F238E27FC236}">
                <a16:creationId xmlns:a16="http://schemas.microsoft.com/office/drawing/2014/main" id="{626DFCC6-60AD-28C4-34C4-D12AF05686D4}"/>
              </a:ext>
            </a:extLst>
          </p:cNvPr>
          <p:cNvPicPr>
            <a:picLocks noRot="1" noChangeAspect="1"/>
          </p:cNvPicPr>
          <p:nvPr>
            <a:videoFile r:link="rId1"/>
          </p:nvPr>
        </p:nvPicPr>
        <p:blipFill>
          <a:blip r:embed="rId8"/>
          <a:stretch>
            <a:fillRect/>
          </a:stretch>
        </p:blipFill>
        <p:spPr>
          <a:xfrm>
            <a:off x="1648410" y="1409700"/>
            <a:ext cx="14991180" cy="84700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3"/>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4"/>
                </a:ext>
              </a:extLst>
            </a:blip>
            <a:stretch>
              <a:fillRect l="-138" r="-138"/>
            </a:stretch>
          </a:blipFill>
        </p:spPr>
        <p:txBody>
          <a:bodyPr/>
          <a:lstStyle/>
          <a:p>
            <a:endParaRPr lang="en-US"/>
          </a:p>
        </p:txBody>
      </p:sp>
      <p:sp>
        <p:nvSpPr>
          <p:cNvPr id="4" name="Freeform 4"/>
          <p:cNvSpPr/>
          <p:nvPr/>
        </p:nvSpPr>
        <p:spPr>
          <a:xfrm>
            <a:off x="3997785" y="2036426"/>
            <a:ext cx="10292429" cy="10292429"/>
          </a:xfrm>
          <a:custGeom>
            <a:avLst/>
            <a:gdLst/>
            <a:ahLst/>
            <a:cxnLst/>
            <a:rect l="l" t="t" r="r" b="b"/>
            <a:pathLst>
              <a:path w="10292429" h="10292429">
                <a:moveTo>
                  <a:pt x="0" y="0"/>
                </a:moveTo>
                <a:lnTo>
                  <a:pt x="10292430" y="0"/>
                </a:lnTo>
                <a:lnTo>
                  <a:pt x="10292430" y="10292429"/>
                </a:lnTo>
                <a:lnTo>
                  <a:pt x="0" y="102924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15134834" y="2545728"/>
            <a:ext cx="1695783" cy="1695783"/>
            <a:chOff x="0" y="0"/>
            <a:chExt cx="2261044" cy="2261044"/>
          </a:xfrm>
        </p:grpSpPr>
        <p:sp>
          <p:nvSpPr>
            <p:cNvPr id="6" name="Freeform 6"/>
            <p:cNvSpPr/>
            <p:nvPr/>
          </p:nvSpPr>
          <p:spPr>
            <a:xfrm>
              <a:off x="0" y="0"/>
              <a:ext cx="2261108" cy="2261108"/>
            </a:xfrm>
            <a:custGeom>
              <a:avLst/>
              <a:gdLst/>
              <a:ahLst/>
              <a:cxnLst/>
              <a:rect l="l" t="t" r="r" b="b"/>
              <a:pathLst>
                <a:path w="2261108" h="2261108">
                  <a:moveTo>
                    <a:pt x="0" y="0"/>
                  </a:moveTo>
                  <a:lnTo>
                    <a:pt x="2261108" y="0"/>
                  </a:lnTo>
                  <a:lnTo>
                    <a:pt x="2261108" y="2261108"/>
                  </a:lnTo>
                  <a:lnTo>
                    <a:pt x="0" y="2261108"/>
                  </a:lnTo>
                  <a:lnTo>
                    <a:pt x="0" y="0"/>
                  </a:lnTo>
                  <a:close/>
                </a:path>
              </a:pathLst>
            </a:custGeom>
            <a:blipFill>
              <a:blip r:embed="rId6"/>
              <a:stretch>
                <a:fillRect t="-37" r="2" b="-34"/>
              </a:stretch>
            </a:blipFill>
          </p:spPr>
          <p:txBody>
            <a:bodyPr/>
            <a:lstStyle/>
            <a:p>
              <a:endParaRPr lang="en-US"/>
            </a:p>
          </p:txBody>
        </p:sp>
      </p:grpSp>
      <p:sp>
        <p:nvSpPr>
          <p:cNvPr id="7" name="TextBox 7"/>
          <p:cNvSpPr txBox="1"/>
          <p:nvPr/>
        </p:nvSpPr>
        <p:spPr>
          <a:xfrm>
            <a:off x="1940357" y="2934938"/>
            <a:ext cx="14638973" cy="6019800"/>
          </a:xfrm>
          <a:prstGeom prst="rect">
            <a:avLst/>
          </a:prstGeom>
        </p:spPr>
        <p:txBody>
          <a:bodyPr lIns="0" tIns="0" rIns="0" bIns="0" rtlCol="0" anchor="t">
            <a:spAutoFit/>
          </a:bodyPr>
          <a:lstStyle/>
          <a:p>
            <a:pPr algn="ctr">
              <a:lnSpc>
                <a:spcPts val="4245"/>
              </a:lnSpc>
            </a:pPr>
            <a:r>
              <a:rPr lang="en-US" sz="3537" b="1">
                <a:solidFill>
                  <a:srgbClr val="3F382C"/>
                </a:solidFill>
                <a:latin typeface="Arial MT Pro Bold"/>
                <a:ea typeface="Arial MT Pro Bold"/>
                <a:cs typeface="Arial MT Pro Bold"/>
                <a:sym typeface="Arial MT Pro Bold"/>
              </a:rPr>
              <a:t>Stjórnarskrá Íslands, 73. grein</a:t>
            </a:r>
          </a:p>
          <a:p>
            <a:pPr algn="ctr">
              <a:lnSpc>
                <a:spcPts val="4245"/>
              </a:lnSpc>
            </a:pPr>
            <a:endParaRPr lang="en-US" sz="3537" b="1">
              <a:solidFill>
                <a:srgbClr val="3F382C"/>
              </a:solidFill>
              <a:latin typeface="Arial MT Pro Bold"/>
              <a:ea typeface="Arial MT Pro Bold"/>
              <a:cs typeface="Arial MT Pro Bold"/>
              <a:sym typeface="Arial MT Pro Bold"/>
            </a:endParaRPr>
          </a:p>
          <a:p>
            <a:pPr algn="ctr">
              <a:lnSpc>
                <a:spcPts val="4245"/>
              </a:lnSpc>
            </a:pPr>
            <a:r>
              <a:rPr lang="en-US" sz="3537">
                <a:solidFill>
                  <a:srgbClr val="3F382C"/>
                </a:solidFill>
                <a:latin typeface="Arial MT Pro"/>
                <a:ea typeface="Arial MT Pro"/>
                <a:cs typeface="Arial MT Pro"/>
                <a:sym typeface="Arial MT Pro"/>
              </a:rPr>
              <a:t>Allir eru frjálsir skoðana sinna og sannfæringar.</a:t>
            </a:r>
          </a:p>
          <a:p>
            <a:pPr algn="ctr">
              <a:lnSpc>
                <a:spcPts val="4245"/>
              </a:lnSpc>
            </a:pPr>
            <a:r>
              <a:rPr lang="en-US" sz="3537">
                <a:solidFill>
                  <a:srgbClr val="3F382C"/>
                </a:solidFill>
                <a:latin typeface="Arial MT Pro"/>
                <a:ea typeface="Arial MT Pro"/>
                <a:cs typeface="Arial MT Pro"/>
                <a:sym typeface="Arial MT Pro"/>
              </a:rPr>
              <a:t>Hver maður á rétt á að láta í ljós hugsanir sínar, </a:t>
            </a:r>
            <a:r>
              <a:rPr lang="en-US" sz="3537" b="1">
                <a:solidFill>
                  <a:srgbClr val="3F382C"/>
                </a:solidFill>
                <a:latin typeface="Arial MT Pro Bold"/>
                <a:ea typeface="Arial MT Pro Bold"/>
                <a:cs typeface="Arial MT Pro Bold"/>
                <a:sym typeface="Arial MT Pro Bold"/>
              </a:rPr>
              <a:t>en ábyrgjast verður hann þær fyrir dómi. </a:t>
            </a:r>
            <a:r>
              <a:rPr lang="en-US" sz="3537">
                <a:solidFill>
                  <a:srgbClr val="3F382C"/>
                </a:solidFill>
                <a:latin typeface="Arial MT Pro"/>
                <a:ea typeface="Arial MT Pro"/>
                <a:cs typeface="Arial MT Pro"/>
                <a:sym typeface="Arial MT Pro"/>
              </a:rPr>
              <a:t>Ritskoðun og aðrar sambærilegar tálmanir á tjáningarfrelsi má aldrei í lög leiða.</a:t>
            </a:r>
          </a:p>
          <a:p>
            <a:pPr algn="ctr">
              <a:lnSpc>
                <a:spcPts val="4245"/>
              </a:lnSpc>
            </a:pPr>
            <a:endParaRPr lang="en-US" sz="3537">
              <a:solidFill>
                <a:srgbClr val="3F382C"/>
              </a:solidFill>
              <a:latin typeface="Arial MT Pro"/>
              <a:ea typeface="Arial MT Pro"/>
              <a:cs typeface="Arial MT Pro"/>
              <a:sym typeface="Arial MT Pro"/>
            </a:endParaRPr>
          </a:p>
          <a:p>
            <a:pPr algn="ctr">
              <a:lnSpc>
                <a:spcPts val="4245"/>
              </a:lnSpc>
            </a:pPr>
            <a:r>
              <a:rPr lang="en-US" sz="3537">
                <a:solidFill>
                  <a:srgbClr val="3F382C"/>
                </a:solidFill>
                <a:latin typeface="Arial MT Pro"/>
                <a:ea typeface="Arial MT Pro"/>
                <a:cs typeface="Arial MT Pro"/>
                <a:sym typeface="Arial MT Pro"/>
              </a:rPr>
              <a:t>Tjáningarfrelsi </a:t>
            </a:r>
            <a:r>
              <a:rPr lang="en-US" sz="3537" b="1">
                <a:solidFill>
                  <a:srgbClr val="3F382C"/>
                </a:solidFill>
                <a:latin typeface="Arial MT Pro Bold"/>
                <a:ea typeface="Arial MT Pro Bold"/>
                <a:cs typeface="Arial MT Pro Bold"/>
                <a:sym typeface="Arial MT Pro Bold"/>
              </a:rPr>
              <a:t>má aðeins setja skorður með lögum í þágu allsherjarreglu eða öryggis ríkisins, til verndar heilsu eða siðgæði manna eða vegna réttinda eða mannorðs annarra, enda teljist þær nauðsynlegar og samrýmist lýðræðishefðum.</a:t>
            </a:r>
          </a:p>
        </p:txBody>
      </p:sp>
      <p:sp>
        <p:nvSpPr>
          <p:cNvPr id="8" name="Freeform 8"/>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7"/>
                </a:ext>
              </a:extLst>
            </a:blip>
            <a:stretch>
              <a:fillRect t="-131" b="-132"/>
            </a:stretch>
          </a:blipFill>
        </p:spPr>
        <p:txBody>
          <a:bodyPr/>
          <a:lstStyle/>
          <a:p>
            <a:endParaRPr lang="en-US"/>
          </a:p>
        </p:txBody>
      </p:sp>
      <p:sp>
        <p:nvSpPr>
          <p:cNvPr id="9" name="Freeform 9"/>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8"/>
                </a:ext>
              </a:extLst>
            </a:blip>
            <a:stretch>
              <a:fillRect l="-138" r="-138"/>
            </a:stretch>
          </a:blipFill>
        </p:spPr>
        <p:txBody>
          <a:bodyPr/>
          <a:lstStyle/>
          <a:p>
            <a:endParaRPr lang="en-US"/>
          </a:p>
        </p:txBody>
      </p:sp>
      <p:sp>
        <p:nvSpPr>
          <p:cNvPr id="10" name="TextBox 10"/>
          <p:cNvSpPr txBox="1"/>
          <p:nvPr/>
        </p:nvSpPr>
        <p:spPr>
          <a:xfrm>
            <a:off x="371018" y="799662"/>
            <a:ext cx="17545964" cy="1746066"/>
          </a:xfrm>
          <a:prstGeom prst="rect">
            <a:avLst/>
          </a:prstGeom>
        </p:spPr>
        <p:txBody>
          <a:bodyPr lIns="0" tIns="0" rIns="0" bIns="0" rtlCol="0" anchor="t">
            <a:spAutoFit/>
          </a:bodyPr>
          <a:lstStyle/>
          <a:p>
            <a:pPr algn="ctr">
              <a:lnSpc>
                <a:spcPts val="14283"/>
              </a:lnSpc>
            </a:pPr>
            <a:r>
              <a:rPr lang="en-US" sz="12985" b="1">
                <a:solidFill>
                  <a:srgbClr val="56342F"/>
                </a:solidFill>
                <a:latin typeface="Londrina Solid Heavy"/>
                <a:ea typeface="Londrina Solid Heavy"/>
                <a:cs typeface="Londrina Solid Heavy"/>
                <a:sym typeface="Londrina Solid Heavy"/>
              </a:rPr>
              <a:t>LÖG UM TJÁNINGARFRELSI</a:t>
            </a:r>
          </a:p>
        </p:txBody>
      </p:sp>
      <p:sp>
        <p:nvSpPr>
          <p:cNvPr id="11" name="Freeform 11"/>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7"/>
                </a:ext>
              </a:extLst>
            </a:blip>
            <a:stretch>
              <a:fillRect t="-123" b="-123"/>
            </a:stretch>
          </a:blipFill>
        </p:spPr>
        <p:txBody>
          <a:bodyPr/>
          <a:lstStyle/>
          <a:p>
            <a:endParaRPr lang="en-US"/>
          </a:p>
        </p:txBody>
      </p:sp>
      <p:sp>
        <p:nvSpPr>
          <p:cNvPr id="12" name="Freeform 12"/>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9"/>
                </a:ext>
              </a:extLst>
            </a:blip>
            <a:stretch>
              <a:fillRect l="-84" r="-84"/>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3"/>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4"/>
                </a:ext>
              </a:extLst>
            </a:blip>
            <a:stretch>
              <a:fillRect l="-138" r="-138"/>
            </a:stretch>
          </a:blipFill>
        </p:spPr>
        <p:txBody>
          <a:bodyPr/>
          <a:lstStyle/>
          <a:p>
            <a:endParaRPr lang="en-US"/>
          </a:p>
        </p:txBody>
      </p:sp>
      <p:sp>
        <p:nvSpPr>
          <p:cNvPr id="4" name="Freeform 4"/>
          <p:cNvSpPr/>
          <p:nvPr/>
        </p:nvSpPr>
        <p:spPr>
          <a:xfrm>
            <a:off x="3997785" y="2036426"/>
            <a:ext cx="10292429" cy="10292429"/>
          </a:xfrm>
          <a:custGeom>
            <a:avLst/>
            <a:gdLst/>
            <a:ahLst/>
            <a:cxnLst/>
            <a:rect l="l" t="t" r="r" b="b"/>
            <a:pathLst>
              <a:path w="10292429" h="10292429">
                <a:moveTo>
                  <a:pt x="0" y="0"/>
                </a:moveTo>
                <a:lnTo>
                  <a:pt x="10292430" y="0"/>
                </a:lnTo>
                <a:lnTo>
                  <a:pt x="10292430" y="10292429"/>
                </a:lnTo>
                <a:lnTo>
                  <a:pt x="0" y="102924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371018" y="799662"/>
            <a:ext cx="17545964" cy="1746066"/>
          </a:xfrm>
          <a:prstGeom prst="rect">
            <a:avLst/>
          </a:prstGeom>
        </p:spPr>
        <p:txBody>
          <a:bodyPr lIns="0" tIns="0" rIns="0" bIns="0" rtlCol="0" anchor="t">
            <a:spAutoFit/>
          </a:bodyPr>
          <a:lstStyle/>
          <a:p>
            <a:pPr algn="ctr">
              <a:lnSpc>
                <a:spcPts val="14283"/>
              </a:lnSpc>
            </a:pPr>
            <a:r>
              <a:rPr lang="en-US" sz="12985" b="1">
                <a:solidFill>
                  <a:srgbClr val="3F382C"/>
                </a:solidFill>
                <a:latin typeface="Londrina Solid Heavy"/>
                <a:ea typeface="Londrina Solid Heavy"/>
                <a:cs typeface="Londrina Solid Heavy"/>
                <a:sym typeface="Londrina Solid Heavy"/>
              </a:rPr>
              <a:t>TJÁNINGARFRELSI</a:t>
            </a:r>
          </a:p>
        </p:txBody>
      </p:sp>
      <p:sp>
        <p:nvSpPr>
          <p:cNvPr id="6" name="TextBox 6"/>
          <p:cNvSpPr txBox="1"/>
          <p:nvPr/>
        </p:nvSpPr>
        <p:spPr>
          <a:xfrm>
            <a:off x="1940357" y="2934938"/>
            <a:ext cx="14638973" cy="8153400"/>
          </a:xfrm>
          <a:prstGeom prst="rect">
            <a:avLst/>
          </a:prstGeom>
        </p:spPr>
        <p:txBody>
          <a:bodyPr lIns="0" tIns="0" rIns="0" bIns="0" rtlCol="0" anchor="t">
            <a:spAutoFit/>
          </a:bodyPr>
          <a:lstStyle/>
          <a:p>
            <a:pPr marL="808855" lvl="2" indent="-269618" algn="l">
              <a:lnSpc>
                <a:spcPts val="4245"/>
              </a:lnSpc>
              <a:buFont typeface="Arial"/>
              <a:buChar char="⚬"/>
            </a:pPr>
            <a:r>
              <a:rPr lang="en-US" sz="3537">
                <a:solidFill>
                  <a:srgbClr val="3F382C"/>
                </a:solidFill>
                <a:latin typeface="Arial MT Pro"/>
                <a:ea typeface="Arial MT Pro"/>
                <a:cs typeface="Arial MT Pro"/>
                <a:sym typeface="Arial MT Pro"/>
              </a:rPr>
              <a:t>Tjáningarfrelsi er mikilvægt svo að fólk geti tjáð skoðanir sínar og sjónarhorn, t.d. frelsi til að geta gagnrýnt stjórnvöld án þess að lenda í ofsóknum</a:t>
            </a:r>
          </a:p>
          <a:p>
            <a:pPr marL="808855" lvl="2" indent="-269618" algn="ctr">
              <a:lnSpc>
                <a:spcPts val="4245"/>
              </a:lnSpc>
            </a:pPr>
            <a:endParaRPr lang="en-US" sz="3537">
              <a:solidFill>
                <a:srgbClr val="3F382C"/>
              </a:solidFill>
              <a:latin typeface="Arial MT Pro"/>
              <a:ea typeface="Arial MT Pro"/>
              <a:cs typeface="Arial MT Pro"/>
              <a:sym typeface="Arial MT Pro"/>
            </a:endParaRPr>
          </a:p>
          <a:p>
            <a:pPr marL="808855" lvl="2" indent="-269618" algn="l">
              <a:lnSpc>
                <a:spcPts val="4245"/>
              </a:lnSpc>
              <a:buFont typeface="Arial"/>
              <a:buChar char="⚬"/>
            </a:pPr>
            <a:r>
              <a:rPr lang="en-US" sz="3537">
                <a:solidFill>
                  <a:srgbClr val="3F382C"/>
                </a:solidFill>
                <a:latin typeface="Arial MT Pro"/>
                <a:ea typeface="Arial MT Pro"/>
                <a:cs typeface="Arial MT Pro"/>
                <a:sym typeface="Arial MT Pro"/>
              </a:rPr>
              <a:t>Tjáningarfrelsi hvetur til þess að við hlustum á aðra, heyrum aðrar skoðanir og berum virðingu fyrir skoðunum annarra.</a:t>
            </a:r>
          </a:p>
          <a:p>
            <a:pPr marL="808855" lvl="2" indent="-269618" algn="ctr">
              <a:lnSpc>
                <a:spcPts val="4245"/>
              </a:lnSpc>
            </a:pPr>
            <a:endParaRPr lang="en-US" sz="3537">
              <a:solidFill>
                <a:srgbClr val="3F382C"/>
              </a:solidFill>
              <a:latin typeface="Arial MT Pro"/>
              <a:ea typeface="Arial MT Pro"/>
              <a:cs typeface="Arial MT Pro"/>
              <a:sym typeface="Arial MT Pro"/>
            </a:endParaRPr>
          </a:p>
          <a:p>
            <a:pPr marL="808855" lvl="2" indent="-269618" algn="ctr">
              <a:lnSpc>
                <a:spcPts val="4245"/>
              </a:lnSpc>
            </a:pPr>
            <a:endParaRPr lang="en-US" sz="3537">
              <a:solidFill>
                <a:srgbClr val="3F382C"/>
              </a:solidFill>
              <a:latin typeface="Arial MT Pro"/>
              <a:ea typeface="Arial MT Pro"/>
              <a:cs typeface="Arial MT Pro"/>
              <a:sym typeface="Arial MT Pro"/>
            </a:endParaRPr>
          </a:p>
          <a:p>
            <a:pPr marL="808855" lvl="2" indent="-269618" algn="l">
              <a:lnSpc>
                <a:spcPts val="4245"/>
              </a:lnSpc>
              <a:buFont typeface="Arial"/>
              <a:buChar char="⚬"/>
            </a:pPr>
            <a:r>
              <a:rPr lang="en-US" sz="3537">
                <a:solidFill>
                  <a:srgbClr val="3F382C"/>
                </a:solidFill>
                <a:latin typeface="Arial MT Pro"/>
                <a:ea typeface="Arial MT Pro"/>
                <a:cs typeface="Arial MT Pro"/>
                <a:sym typeface="Arial MT Pro"/>
              </a:rPr>
              <a:t>Nýjar hugmyndir geta mögulega vera móðgandi fyrir einhverja, t.d. var þróunarkenning Darwin mjög móðgandi fyrir marga þegar hún kom fyrst fram. Að deila hugmyndum frjálslega ýtir undir framþróun.</a:t>
            </a:r>
          </a:p>
          <a:p>
            <a:pPr marL="808855" lvl="2" indent="-269618" algn="ctr">
              <a:lnSpc>
                <a:spcPts val="4245"/>
              </a:lnSpc>
            </a:pPr>
            <a:endParaRPr lang="en-US" sz="3537">
              <a:solidFill>
                <a:srgbClr val="3F382C"/>
              </a:solidFill>
              <a:latin typeface="Arial MT Pro"/>
              <a:ea typeface="Arial MT Pro"/>
              <a:cs typeface="Arial MT Pro"/>
              <a:sym typeface="Arial MT Pro"/>
            </a:endParaRPr>
          </a:p>
          <a:p>
            <a:pPr marL="808855" lvl="2" indent="-269618" algn="ctr">
              <a:lnSpc>
                <a:spcPts val="4245"/>
              </a:lnSpc>
            </a:pPr>
            <a:endParaRPr lang="en-US" sz="3537">
              <a:solidFill>
                <a:srgbClr val="3F382C"/>
              </a:solidFill>
              <a:latin typeface="Arial MT Pro"/>
              <a:ea typeface="Arial MT Pro"/>
              <a:cs typeface="Arial MT Pro"/>
              <a:sym typeface="Arial MT Pro"/>
            </a:endParaRPr>
          </a:p>
          <a:p>
            <a:pPr marL="808855" lvl="2" indent="-269618" algn="ctr">
              <a:lnSpc>
                <a:spcPts val="4245"/>
              </a:lnSpc>
            </a:pPr>
            <a:endParaRPr lang="en-US" sz="3537">
              <a:solidFill>
                <a:srgbClr val="3F382C"/>
              </a:solidFill>
              <a:latin typeface="Arial MT Pro"/>
              <a:ea typeface="Arial MT Pro"/>
              <a:cs typeface="Arial MT Pro"/>
              <a:sym typeface="Arial MT Pro"/>
            </a:endParaRPr>
          </a:p>
          <a:p>
            <a:pPr marL="808855" lvl="2" indent="-269618" algn="ctr">
              <a:lnSpc>
                <a:spcPts val="4245"/>
              </a:lnSpc>
            </a:pPr>
            <a:endParaRPr lang="en-US" sz="3537">
              <a:solidFill>
                <a:srgbClr val="3F382C"/>
              </a:solidFill>
              <a:latin typeface="Arial MT Pro"/>
              <a:ea typeface="Arial MT Pro"/>
              <a:cs typeface="Arial MT Pro"/>
              <a:sym typeface="Arial MT Pro"/>
            </a:endParaRPr>
          </a:p>
        </p:txBody>
      </p:sp>
      <p:sp>
        <p:nvSpPr>
          <p:cNvPr id="7" name="Freeform 7"/>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6"/>
                </a:ext>
              </a:extLst>
            </a:blip>
            <a:stretch>
              <a:fillRect t="-131" b="-132"/>
            </a:stretch>
          </a:blipFill>
        </p:spPr>
        <p:txBody>
          <a:bodyPr/>
          <a:lstStyle/>
          <a:p>
            <a:endParaRPr lang="en-US"/>
          </a:p>
        </p:txBody>
      </p:sp>
      <p:sp>
        <p:nvSpPr>
          <p:cNvPr id="8" name="Freeform 8"/>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7"/>
                </a:ext>
              </a:extLst>
            </a:blip>
            <a:stretch>
              <a:fillRect l="-138" r="-138"/>
            </a:stretch>
          </a:blipFill>
        </p:spPr>
        <p:txBody>
          <a:bodyPr/>
          <a:lstStyle/>
          <a:p>
            <a:endParaRPr lang="en-US"/>
          </a:p>
        </p:txBody>
      </p:sp>
      <p:sp>
        <p:nvSpPr>
          <p:cNvPr id="9" name="Freeform 9"/>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6"/>
                </a:ext>
              </a:extLst>
            </a:blip>
            <a:stretch>
              <a:fillRect t="-123" b="-123"/>
            </a:stretch>
          </a:blipFill>
        </p:spPr>
        <p:txBody>
          <a:bodyPr/>
          <a:lstStyle/>
          <a:p>
            <a:endParaRPr lang="en-US"/>
          </a:p>
        </p:txBody>
      </p:sp>
      <p:sp>
        <p:nvSpPr>
          <p:cNvPr id="10" name="Freeform 10"/>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8"/>
                </a:ext>
              </a:extLst>
            </a:blip>
            <a:stretch>
              <a:fillRect l="-84" r="-84"/>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3"/>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4"/>
                </a:ext>
              </a:extLst>
            </a:blip>
            <a:stretch>
              <a:fillRect l="-138" r="-138"/>
            </a:stretch>
          </a:blipFill>
        </p:spPr>
        <p:txBody>
          <a:bodyPr/>
          <a:lstStyle/>
          <a:p>
            <a:endParaRPr lang="en-US"/>
          </a:p>
        </p:txBody>
      </p:sp>
      <p:sp>
        <p:nvSpPr>
          <p:cNvPr id="4" name="Freeform 4"/>
          <p:cNvSpPr/>
          <p:nvPr/>
        </p:nvSpPr>
        <p:spPr>
          <a:xfrm>
            <a:off x="3997785" y="2036426"/>
            <a:ext cx="10292429" cy="10292429"/>
          </a:xfrm>
          <a:custGeom>
            <a:avLst/>
            <a:gdLst/>
            <a:ahLst/>
            <a:cxnLst/>
            <a:rect l="l" t="t" r="r" b="b"/>
            <a:pathLst>
              <a:path w="10292429" h="10292429">
                <a:moveTo>
                  <a:pt x="0" y="0"/>
                </a:moveTo>
                <a:lnTo>
                  <a:pt x="10292430" y="0"/>
                </a:lnTo>
                <a:lnTo>
                  <a:pt x="10292430" y="10292429"/>
                </a:lnTo>
                <a:lnTo>
                  <a:pt x="0" y="102924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371018" y="799662"/>
            <a:ext cx="17545964" cy="1746066"/>
          </a:xfrm>
          <a:prstGeom prst="rect">
            <a:avLst/>
          </a:prstGeom>
        </p:spPr>
        <p:txBody>
          <a:bodyPr lIns="0" tIns="0" rIns="0" bIns="0" rtlCol="0" anchor="t">
            <a:spAutoFit/>
          </a:bodyPr>
          <a:lstStyle/>
          <a:p>
            <a:pPr algn="ctr">
              <a:lnSpc>
                <a:spcPts val="14283"/>
              </a:lnSpc>
            </a:pPr>
            <a:r>
              <a:rPr lang="en-US" sz="12985" b="1">
                <a:solidFill>
                  <a:srgbClr val="3F382C"/>
                </a:solidFill>
                <a:latin typeface="Londrina Solid Heavy"/>
                <a:ea typeface="Londrina Solid Heavy"/>
                <a:cs typeface="Londrina Solid Heavy"/>
                <a:sym typeface="Londrina Solid Heavy"/>
              </a:rPr>
              <a:t>TJÁNINGARFRELSI</a:t>
            </a:r>
          </a:p>
        </p:txBody>
      </p:sp>
      <p:sp>
        <p:nvSpPr>
          <p:cNvPr id="6" name="TextBox 6"/>
          <p:cNvSpPr txBox="1"/>
          <p:nvPr/>
        </p:nvSpPr>
        <p:spPr>
          <a:xfrm>
            <a:off x="1824512" y="3364121"/>
            <a:ext cx="14638973" cy="5486400"/>
          </a:xfrm>
          <a:prstGeom prst="rect">
            <a:avLst/>
          </a:prstGeom>
        </p:spPr>
        <p:txBody>
          <a:bodyPr lIns="0" tIns="0" rIns="0" bIns="0" rtlCol="0" anchor="t">
            <a:spAutoFit/>
          </a:bodyPr>
          <a:lstStyle/>
          <a:p>
            <a:pPr marL="808855" lvl="2" indent="-269618" algn="l">
              <a:lnSpc>
                <a:spcPts val="4245"/>
              </a:lnSpc>
              <a:buFont typeface="Arial"/>
              <a:buChar char="⚬"/>
            </a:pPr>
            <a:r>
              <a:rPr lang="en-US" sz="3537" dirty="0" err="1">
                <a:solidFill>
                  <a:srgbClr val="3F382C"/>
                </a:solidFill>
                <a:latin typeface="Arial MT Pro"/>
                <a:ea typeface="Arial MT Pro"/>
                <a:cs typeface="Arial MT Pro"/>
                <a:sym typeface="Arial MT Pro"/>
              </a:rPr>
              <a:t>Tjáningarfrelsi</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hjálpar</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okkur</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við</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að</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takast</a:t>
            </a:r>
            <a:r>
              <a:rPr lang="en-US" sz="3537" dirty="0">
                <a:solidFill>
                  <a:srgbClr val="3F382C"/>
                </a:solidFill>
                <a:latin typeface="Arial MT Pro"/>
                <a:ea typeface="Arial MT Pro"/>
                <a:cs typeface="Arial MT Pro"/>
                <a:sym typeface="Arial MT Pro"/>
              </a:rPr>
              <a:t> á </a:t>
            </a:r>
            <a:r>
              <a:rPr lang="en-US" sz="3537" dirty="0" err="1">
                <a:solidFill>
                  <a:srgbClr val="3F382C"/>
                </a:solidFill>
                <a:latin typeface="Arial MT Pro"/>
                <a:ea typeface="Arial MT Pro"/>
                <a:cs typeface="Arial MT Pro"/>
                <a:sym typeface="Arial MT Pro"/>
              </a:rPr>
              <a:t>við</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gagnrýni</a:t>
            </a:r>
            <a:r>
              <a:rPr lang="en-US" sz="3537" dirty="0">
                <a:solidFill>
                  <a:srgbClr val="3F382C"/>
                </a:solidFill>
                <a:latin typeface="Arial MT Pro"/>
                <a:ea typeface="Arial MT Pro"/>
                <a:cs typeface="Arial MT Pro"/>
                <a:sym typeface="Arial MT Pro"/>
              </a:rPr>
              <a:t> á </a:t>
            </a:r>
            <a:r>
              <a:rPr lang="en-US" sz="3537" dirty="0" err="1">
                <a:solidFill>
                  <a:srgbClr val="3F382C"/>
                </a:solidFill>
                <a:latin typeface="Arial MT Pro"/>
                <a:ea typeface="Arial MT Pro"/>
                <a:cs typeface="Arial MT Pro"/>
                <a:sym typeface="Arial MT Pro"/>
              </a:rPr>
              <a:t>okkar</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eigin</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skoðanir</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og</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fær</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okkur</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til</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að</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hugsa</a:t>
            </a:r>
            <a:r>
              <a:rPr lang="en-US" sz="3537" dirty="0">
                <a:solidFill>
                  <a:srgbClr val="3F382C"/>
                </a:solidFill>
                <a:latin typeface="Arial MT Pro"/>
                <a:ea typeface="Arial MT Pro"/>
                <a:cs typeface="Arial MT Pro"/>
                <a:sym typeface="Arial MT Pro"/>
              </a:rPr>
              <a:t> um </a:t>
            </a:r>
            <a:r>
              <a:rPr lang="en-US" sz="3537" dirty="0" err="1">
                <a:solidFill>
                  <a:srgbClr val="3F382C"/>
                </a:solidFill>
                <a:latin typeface="Arial MT Pro"/>
                <a:ea typeface="Arial MT Pro"/>
                <a:cs typeface="Arial MT Pro"/>
                <a:sym typeface="Arial MT Pro"/>
              </a:rPr>
              <a:t>það</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sem</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við</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segjum</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og</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trúum</a:t>
            </a:r>
            <a:r>
              <a:rPr lang="en-US" sz="3537" dirty="0">
                <a:solidFill>
                  <a:srgbClr val="3F382C"/>
                </a:solidFill>
                <a:latin typeface="Arial MT Pro"/>
                <a:ea typeface="Arial MT Pro"/>
                <a:cs typeface="Arial MT Pro"/>
                <a:sym typeface="Arial MT Pro"/>
              </a:rPr>
              <a:t>.</a:t>
            </a:r>
          </a:p>
          <a:p>
            <a:pPr marL="808855" lvl="2" indent="-269618" algn="l">
              <a:lnSpc>
                <a:spcPts val="4245"/>
              </a:lnSpc>
            </a:pPr>
            <a:endParaRPr lang="en-US" sz="3537" dirty="0">
              <a:solidFill>
                <a:srgbClr val="3F382C"/>
              </a:solidFill>
              <a:latin typeface="Arial MT Pro"/>
              <a:ea typeface="Arial MT Pro"/>
              <a:cs typeface="Arial MT Pro"/>
              <a:sym typeface="Arial MT Pro"/>
            </a:endParaRPr>
          </a:p>
          <a:p>
            <a:pPr marL="808855" lvl="2" indent="-269618" algn="l">
              <a:lnSpc>
                <a:spcPts val="4245"/>
              </a:lnSpc>
              <a:buFont typeface="Arial"/>
              <a:buChar char="⚬"/>
            </a:pPr>
            <a:r>
              <a:rPr lang="en-US" sz="3537" dirty="0" err="1">
                <a:solidFill>
                  <a:srgbClr val="3F382C"/>
                </a:solidFill>
                <a:latin typeface="Arial MT Pro"/>
                <a:ea typeface="Arial MT Pro"/>
                <a:cs typeface="Arial MT Pro"/>
                <a:sym typeface="Arial MT Pro"/>
              </a:rPr>
              <a:t>Tjáningarfrelsi</a:t>
            </a:r>
            <a:r>
              <a:rPr lang="en-US" sz="3537" dirty="0">
                <a:solidFill>
                  <a:srgbClr val="3F382C"/>
                </a:solidFill>
                <a:latin typeface="Arial MT Pro"/>
                <a:ea typeface="Arial MT Pro"/>
                <a:cs typeface="Arial MT Pro"/>
                <a:sym typeface="Arial MT Pro"/>
              </a:rPr>
              <a:t> er </a:t>
            </a:r>
            <a:r>
              <a:rPr lang="en-US" sz="3537" dirty="0" err="1">
                <a:solidFill>
                  <a:srgbClr val="3F382C"/>
                </a:solidFill>
                <a:latin typeface="Arial MT Pro"/>
                <a:ea typeface="Arial MT Pro"/>
                <a:cs typeface="Arial MT Pro"/>
                <a:sym typeface="Arial MT Pro"/>
              </a:rPr>
              <a:t>mikilvægt</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til</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að</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knýja</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fram</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breytingar</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konur</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hefðu</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til</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dæmis</a:t>
            </a:r>
            <a:r>
              <a:rPr lang="en-US" sz="3537" dirty="0">
                <a:solidFill>
                  <a:srgbClr val="3F382C"/>
                </a:solidFill>
                <a:latin typeface="Arial MT Pro"/>
                <a:ea typeface="Arial MT Pro"/>
                <a:cs typeface="Arial MT Pro"/>
                <a:sym typeface="Arial MT Pro"/>
              </a:rPr>
              <a:t> ekki </a:t>
            </a:r>
            <a:r>
              <a:rPr lang="en-US" sz="3537" dirty="0" err="1">
                <a:solidFill>
                  <a:srgbClr val="3F382C"/>
                </a:solidFill>
                <a:latin typeface="Arial MT Pro"/>
                <a:ea typeface="Arial MT Pro"/>
                <a:cs typeface="Arial MT Pro"/>
                <a:sym typeface="Arial MT Pro"/>
              </a:rPr>
              <a:t>fengið</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kosningarétt</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ef</a:t>
            </a:r>
            <a:r>
              <a:rPr lang="en-US" sz="3537" dirty="0">
                <a:solidFill>
                  <a:srgbClr val="3F382C"/>
                </a:solidFill>
                <a:latin typeface="Arial MT Pro"/>
                <a:ea typeface="Arial MT Pro"/>
                <a:cs typeface="Arial MT Pro"/>
                <a:sym typeface="Arial MT Pro"/>
              </a:rPr>
              <a:t> ekki </a:t>
            </a:r>
            <a:r>
              <a:rPr lang="en-US" sz="3537" dirty="0" err="1">
                <a:solidFill>
                  <a:srgbClr val="3F382C"/>
                </a:solidFill>
                <a:latin typeface="Arial MT Pro"/>
                <a:ea typeface="Arial MT Pro"/>
                <a:cs typeface="Arial MT Pro"/>
                <a:sym typeface="Arial MT Pro"/>
              </a:rPr>
              <a:t>væri</a:t>
            </a:r>
            <a:r>
              <a:rPr lang="en-US" sz="3537" dirty="0">
                <a:solidFill>
                  <a:srgbClr val="3F382C"/>
                </a:solidFill>
                <a:latin typeface="Arial MT Pro"/>
                <a:ea typeface="Arial MT Pro"/>
                <a:cs typeface="Arial MT Pro"/>
                <a:sym typeface="Arial MT Pro"/>
              </a:rPr>
              <a:t> </a:t>
            </a:r>
            <a:r>
              <a:rPr lang="en-US" sz="3537" dirty="0" err="1">
                <a:solidFill>
                  <a:srgbClr val="3F382C"/>
                </a:solidFill>
                <a:latin typeface="Arial MT Pro"/>
                <a:ea typeface="Arial MT Pro"/>
                <a:cs typeface="Arial MT Pro"/>
                <a:sym typeface="Arial MT Pro"/>
              </a:rPr>
              <a:t>tjáningarfrelsi</a:t>
            </a:r>
            <a:r>
              <a:rPr lang="en-US" sz="3537" dirty="0">
                <a:solidFill>
                  <a:srgbClr val="3F382C"/>
                </a:solidFill>
                <a:latin typeface="Arial MT Pro"/>
                <a:ea typeface="Arial MT Pro"/>
                <a:cs typeface="Arial MT Pro"/>
                <a:sym typeface="Arial MT Pro"/>
              </a:rPr>
              <a:t>.</a:t>
            </a:r>
          </a:p>
          <a:p>
            <a:pPr marL="808855" lvl="2" indent="-269618" algn="l">
              <a:lnSpc>
                <a:spcPts val="4245"/>
              </a:lnSpc>
            </a:pPr>
            <a:endParaRPr lang="en-US" sz="3537" dirty="0">
              <a:solidFill>
                <a:srgbClr val="3F382C"/>
              </a:solidFill>
              <a:latin typeface="Arial MT Pro"/>
              <a:ea typeface="Arial MT Pro"/>
              <a:cs typeface="Arial MT Pro"/>
              <a:sym typeface="Arial MT Pro"/>
            </a:endParaRPr>
          </a:p>
          <a:p>
            <a:pPr marL="808855" lvl="2" indent="-269618" algn="l">
              <a:lnSpc>
                <a:spcPts val="4245"/>
              </a:lnSpc>
            </a:pPr>
            <a:endParaRPr lang="en-US" sz="3537" dirty="0">
              <a:solidFill>
                <a:srgbClr val="3F382C"/>
              </a:solidFill>
              <a:latin typeface="Arial MT Pro"/>
              <a:ea typeface="Arial MT Pro"/>
              <a:cs typeface="Arial MT Pro"/>
              <a:sym typeface="Arial MT Pro"/>
            </a:endParaRPr>
          </a:p>
          <a:p>
            <a:pPr marL="808855" lvl="2" indent="-269618" algn="l">
              <a:lnSpc>
                <a:spcPts val="4245"/>
              </a:lnSpc>
            </a:pPr>
            <a:endParaRPr lang="en-US" sz="3537" dirty="0">
              <a:solidFill>
                <a:srgbClr val="3F382C"/>
              </a:solidFill>
              <a:latin typeface="Arial MT Pro"/>
              <a:ea typeface="Arial MT Pro"/>
              <a:cs typeface="Arial MT Pro"/>
              <a:sym typeface="Arial MT Pro"/>
            </a:endParaRPr>
          </a:p>
          <a:p>
            <a:pPr marL="808855" lvl="2" indent="-269618" algn="l">
              <a:lnSpc>
                <a:spcPts val="4245"/>
              </a:lnSpc>
            </a:pPr>
            <a:endParaRPr lang="en-US" sz="3537" dirty="0">
              <a:solidFill>
                <a:srgbClr val="3F382C"/>
              </a:solidFill>
              <a:latin typeface="Arial MT Pro"/>
              <a:ea typeface="Arial MT Pro"/>
              <a:cs typeface="Arial MT Pro"/>
              <a:sym typeface="Arial MT Pro"/>
            </a:endParaRPr>
          </a:p>
          <a:p>
            <a:pPr marL="808855" lvl="2" indent="-269618" algn="l">
              <a:lnSpc>
                <a:spcPts val="4245"/>
              </a:lnSpc>
            </a:pPr>
            <a:endParaRPr lang="en-US" sz="3537" dirty="0">
              <a:solidFill>
                <a:srgbClr val="3F382C"/>
              </a:solidFill>
              <a:latin typeface="Arial MT Pro"/>
              <a:ea typeface="Arial MT Pro"/>
              <a:cs typeface="Arial MT Pro"/>
              <a:sym typeface="Arial MT Pro"/>
            </a:endParaRPr>
          </a:p>
        </p:txBody>
      </p:sp>
      <p:sp>
        <p:nvSpPr>
          <p:cNvPr id="7" name="Freeform 7"/>
          <p:cNvSpPr/>
          <p:nvPr/>
        </p:nvSpPr>
        <p:spPr>
          <a:xfrm rot="3636540">
            <a:off x="15041501" y="-298865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6"/>
                </a:ext>
              </a:extLst>
            </a:blip>
            <a:stretch>
              <a:fillRect t="-131" b="-132"/>
            </a:stretch>
          </a:blipFill>
        </p:spPr>
        <p:txBody>
          <a:bodyPr/>
          <a:lstStyle/>
          <a:p>
            <a:endParaRPr lang="en-US" dirty="0"/>
          </a:p>
        </p:txBody>
      </p:sp>
      <p:sp>
        <p:nvSpPr>
          <p:cNvPr id="8" name="Freeform 8"/>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7"/>
                </a:ext>
              </a:extLst>
            </a:blip>
            <a:stretch>
              <a:fillRect l="-138" r="-138"/>
            </a:stretch>
          </a:blipFill>
        </p:spPr>
        <p:txBody>
          <a:bodyPr/>
          <a:lstStyle/>
          <a:p>
            <a:endParaRPr lang="en-US"/>
          </a:p>
        </p:txBody>
      </p:sp>
      <p:sp>
        <p:nvSpPr>
          <p:cNvPr id="9" name="Freeform 9"/>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6"/>
                </a:ext>
              </a:extLst>
            </a:blip>
            <a:stretch>
              <a:fillRect t="-123" b="-123"/>
            </a:stretch>
          </a:blipFill>
        </p:spPr>
        <p:txBody>
          <a:bodyPr/>
          <a:lstStyle/>
          <a:p>
            <a:endParaRPr lang="en-US"/>
          </a:p>
        </p:txBody>
      </p:sp>
      <p:sp>
        <p:nvSpPr>
          <p:cNvPr id="10" name="Freeform 10"/>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8"/>
                </a:ext>
              </a:extLst>
            </a:blip>
            <a:stretch>
              <a:fillRect l="-84" r="-84"/>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sp>
        <p:nvSpPr>
          <p:cNvPr id="4" name="Freeform 4"/>
          <p:cNvSpPr/>
          <p:nvPr/>
        </p:nvSpPr>
        <p:spPr>
          <a:xfrm>
            <a:off x="3997785" y="2036426"/>
            <a:ext cx="10292429" cy="10292429"/>
          </a:xfrm>
          <a:custGeom>
            <a:avLst/>
            <a:gdLst/>
            <a:ahLst/>
            <a:cxnLst/>
            <a:rect l="l" t="t" r="r" b="b"/>
            <a:pathLst>
              <a:path w="10292429" h="10292429">
                <a:moveTo>
                  <a:pt x="0" y="0"/>
                </a:moveTo>
                <a:lnTo>
                  <a:pt x="10292430" y="0"/>
                </a:lnTo>
                <a:lnTo>
                  <a:pt x="10292430" y="10292429"/>
                </a:lnTo>
                <a:lnTo>
                  <a:pt x="0" y="1029242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1824512" y="3271327"/>
            <a:ext cx="14638973" cy="4953000"/>
          </a:xfrm>
          <a:prstGeom prst="rect">
            <a:avLst/>
          </a:prstGeom>
        </p:spPr>
        <p:txBody>
          <a:bodyPr lIns="0" tIns="0" rIns="0" bIns="0" rtlCol="0" anchor="t">
            <a:spAutoFit/>
          </a:bodyPr>
          <a:lstStyle/>
          <a:p>
            <a:pPr algn="ctr">
              <a:lnSpc>
                <a:spcPts val="4245"/>
              </a:lnSpc>
            </a:pPr>
            <a:r>
              <a:rPr lang="en-US" sz="3537" b="1" dirty="0" err="1">
                <a:solidFill>
                  <a:srgbClr val="3F382C"/>
                </a:solidFill>
                <a:latin typeface="Arial MT Pro Bold"/>
                <a:ea typeface="Arial MT Pro Bold"/>
                <a:cs typeface="Arial MT Pro Bold"/>
                <a:sym typeface="Arial MT Pro Bold"/>
              </a:rPr>
              <a:t>Almenn</a:t>
            </a:r>
            <a:r>
              <a:rPr lang="en-US" sz="3537" b="1" dirty="0">
                <a:solidFill>
                  <a:srgbClr val="3F382C"/>
                </a:solidFill>
                <a:latin typeface="Arial MT Pro Bold"/>
                <a:ea typeface="Arial MT Pro Bold"/>
                <a:cs typeface="Arial MT Pro Bold"/>
                <a:sym typeface="Arial MT Pro Bold"/>
              </a:rPr>
              <a:t> </a:t>
            </a:r>
            <a:r>
              <a:rPr lang="en-US" sz="3537" b="1" dirty="0" err="1">
                <a:solidFill>
                  <a:srgbClr val="3F382C"/>
                </a:solidFill>
                <a:latin typeface="Arial MT Pro Bold"/>
                <a:ea typeface="Arial MT Pro Bold"/>
                <a:cs typeface="Arial MT Pro Bold"/>
                <a:sym typeface="Arial MT Pro Bold"/>
              </a:rPr>
              <a:t>hegningarlög</a:t>
            </a:r>
            <a:r>
              <a:rPr lang="en-US" sz="3537" b="1" dirty="0">
                <a:solidFill>
                  <a:srgbClr val="3F382C"/>
                </a:solidFill>
                <a:latin typeface="Arial MT Pro Bold"/>
                <a:ea typeface="Arial MT Pro Bold"/>
                <a:cs typeface="Arial MT Pro Bold"/>
                <a:sym typeface="Arial MT Pro Bold"/>
              </a:rPr>
              <a:t>, 233. gr. a.</a:t>
            </a:r>
          </a:p>
          <a:p>
            <a:pPr algn="ctr">
              <a:lnSpc>
                <a:spcPts val="4245"/>
              </a:lnSpc>
            </a:pPr>
            <a:endParaRPr lang="en-US" sz="3537" b="1" dirty="0">
              <a:solidFill>
                <a:srgbClr val="3F382C"/>
              </a:solidFill>
              <a:latin typeface="Arial MT Pro Bold"/>
              <a:ea typeface="Arial MT Pro Bold"/>
              <a:cs typeface="Arial MT Pro Bold"/>
              <a:sym typeface="Arial MT Pro Bold"/>
            </a:endParaRPr>
          </a:p>
          <a:p>
            <a:pPr algn="ctr">
              <a:lnSpc>
                <a:spcPts val="4245"/>
              </a:lnSpc>
            </a:pPr>
            <a:r>
              <a:rPr lang="en-US" sz="3537" b="1" i="1" dirty="0" err="1">
                <a:solidFill>
                  <a:srgbClr val="3F382C"/>
                </a:solidFill>
                <a:latin typeface="Arial MT Pro Bold Italics"/>
                <a:ea typeface="Arial MT Pro Bold Italics"/>
                <a:cs typeface="Arial MT Pro Bold Italics"/>
                <a:sym typeface="Arial MT Pro Bold Italics"/>
              </a:rPr>
              <a:t>Hver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sem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opinberlega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hæðist</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að</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rógber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smánar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ógnar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manni</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hópi</a:t>
            </a:r>
            <a:r>
              <a:rPr lang="en-US" sz="3537" b="1" i="1" dirty="0">
                <a:solidFill>
                  <a:srgbClr val="3F382C"/>
                </a:solidFill>
                <a:latin typeface="Arial MT Pro Bold Italics"/>
                <a:ea typeface="Arial MT Pro Bold Italics"/>
                <a:cs typeface="Arial MT Pro Bold Italics"/>
                <a:sym typeface="Arial MT Pro Bold Italics"/>
              </a:rPr>
              <a:t> manna </a:t>
            </a:r>
            <a:r>
              <a:rPr lang="en-US" sz="3537" b="1" i="1" dirty="0" err="1">
                <a:solidFill>
                  <a:srgbClr val="3F382C"/>
                </a:solidFill>
                <a:latin typeface="Arial MT Pro Bold Italics"/>
                <a:ea typeface="Arial MT Pro Bold Italics"/>
                <a:cs typeface="Arial MT Pro Bold Italics"/>
                <a:sym typeface="Arial MT Pro Bold Italics"/>
              </a:rPr>
              <a:t>með</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ummælum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annars</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konar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tjáningu</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svo</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sem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með</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myndum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táknum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vegna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þjóðernisuppruna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þjóðlegs</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uppruna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litarháttar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kynþáttar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trúarbragða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fötlunar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kyneinkenna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kynhneigðar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kynvitundar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breiðir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slíkt</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út</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skal</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sæta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sektum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fangelsi</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allt</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að</a:t>
            </a:r>
            <a:r>
              <a:rPr lang="en-US" sz="3537" b="1" i="1" dirty="0">
                <a:solidFill>
                  <a:srgbClr val="3F382C"/>
                </a:solidFill>
                <a:latin typeface="Arial MT Pro Bold Italics"/>
                <a:ea typeface="Arial MT Pro Bold Italics"/>
                <a:cs typeface="Arial MT Pro Bold Italics"/>
                <a:sym typeface="Arial MT Pro Bold Italics"/>
              </a:rPr>
              <a:t> 2 </a:t>
            </a:r>
            <a:r>
              <a:rPr lang="en-US" sz="3537" b="1" i="1" dirty="0" err="1">
                <a:solidFill>
                  <a:srgbClr val="3F382C"/>
                </a:solidFill>
                <a:latin typeface="Arial MT Pro Bold Italics"/>
                <a:ea typeface="Arial MT Pro Bold Italics"/>
                <a:cs typeface="Arial MT Pro Bold Italics"/>
                <a:sym typeface="Arial MT Pro Bold Italics"/>
              </a:rPr>
              <a:t>árum</a:t>
            </a:r>
            <a:r>
              <a:rPr lang="en-US" sz="3537" b="1" i="1" dirty="0">
                <a:solidFill>
                  <a:srgbClr val="3F382C"/>
                </a:solidFill>
                <a:latin typeface="Arial MT Pro Bold Italics"/>
                <a:ea typeface="Arial MT Pro Bold Italics"/>
                <a:cs typeface="Arial MT Pro Bold Italics"/>
                <a:sym typeface="Arial MT Pro Bold Italics"/>
              </a:rPr>
              <a:t>.</a:t>
            </a:r>
          </a:p>
          <a:p>
            <a:pPr algn="ctr">
              <a:lnSpc>
                <a:spcPts val="4245"/>
              </a:lnSpc>
            </a:pPr>
            <a:endParaRPr lang="en-US" sz="3537" b="1" i="1" dirty="0">
              <a:solidFill>
                <a:srgbClr val="3F382C"/>
              </a:solidFill>
              <a:latin typeface="Arial MT Pro Bold Italics"/>
              <a:ea typeface="Arial MT Pro Bold Italics"/>
              <a:cs typeface="Arial MT Pro Bold Italics"/>
              <a:sym typeface="Arial MT Pro Bold Italics"/>
            </a:endParaRPr>
          </a:p>
        </p:txBody>
      </p:sp>
      <p:sp>
        <p:nvSpPr>
          <p:cNvPr id="6" name="Freeform 6"/>
          <p:cNvSpPr/>
          <p:nvPr/>
        </p:nvSpPr>
        <p:spPr>
          <a:xfrm>
            <a:off x="15859582" y="7200900"/>
            <a:ext cx="2057400" cy="2057400"/>
          </a:xfrm>
          <a:custGeom>
            <a:avLst/>
            <a:gdLst/>
            <a:ahLst/>
            <a:cxnLst/>
            <a:rect l="l" t="t" r="r" b="b"/>
            <a:pathLst>
              <a:path w="2057400" h="2057400">
                <a:moveTo>
                  <a:pt x="0" y="0"/>
                </a:moveTo>
                <a:lnTo>
                  <a:pt x="2057400" y="0"/>
                </a:lnTo>
                <a:lnTo>
                  <a:pt x="2057400" y="2057400"/>
                </a:lnTo>
                <a:lnTo>
                  <a:pt x="0" y="20574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6"/>
                </a:ext>
              </a:extLst>
            </a:blip>
            <a:stretch>
              <a:fillRect t="-131" b="-132"/>
            </a:stretch>
          </a:blipFill>
        </p:spPr>
        <p:txBody>
          <a:bodyPr/>
          <a:lstStyle/>
          <a:p>
            <a:endParaRPr lang="en-US"/>
          </a:p>
        </p:txBody>
      </p:sp>
      <p:sp>
        <p:nvSpPr>
          <p:cNvPr id="8" name="Freeform 8"/>
          <p:cNvSpPr/>
          <p:nvPr/>
        </p:nvSpPr>
        <p:spPr>
          <a:xfrm rot="-1236840">
            <a:off x="15922739"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7"/>
                </a:ext>
              </a:extLst>
            </a:blip>
            <a:stretch>
              <a:fillRect l="-138" r="-138"/>
            </a:stretch>
          </a:blipFill>
        </p:spPr>
        <p:txBody>
          <a:bodyPr/>
          <a:lstStyle/>
          <a:p>
            <a:endParaRPr lang="en-US"/>
          </a:p>
        </p:txBody>
      </p:sp>
      <p:sp>
        <p:nvSpPr>
          <p:cNvPr id="9" name="TextBox 9"/>
          <p:cNvSpPr txBox="1"/>
          <p:nvPr/>
        </p:nvSpPr>
        <p:spPr>
          <a:xfrm>
            <a:off x="371018" y="799662"/>
            <a:ext cx="17545964" cy="1746066"/>
          </a:xfrm>
          <a:prstGeom prst="rect">
            <a:avLst/>
          </a:prstGeom>
        </p:spPr>
        <p:txBody>
          <a:bodyPr lIns="0" tIns="0" rIns="0" bIns="0" rtlCol="0" anchor="t">
            <a:spAutoFit/>
          </a:bodyPr>
          <a:lstStyle/>
          <a:p>
            <a:pPr algn="ctr">
              <a:lnSpc>
                <a:spcPts val="14283"/>
              </a:lnSpc>
            </a:pPr>
            <a:r>
              <a:rPr lang="en-US" sz="12985" b="1">
                <a:solidFill>
                  <a:srgbClr val="3F382C"/>
                </a:solidFill>
                <a:latin typeface="Londrina Solid Heavy"/>
                <a:ea typeface="Londrina Solid Heavy"/>
                <a:cs typeface="Londrina Solid Heavy"/>
                <a:sym typeface="Londrina Solid Heavy"/>
              </a:rPr>
              <a:t>LÖG UM HATURSORÐRÆÐU</a:t>
            </a:r>
          </a:p>
        </p:txBody>
      </p:sp>
      <p:sp>
        <p:nvSpPr>
          <p:cNvPr id="10" name="Freeform 10"/>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6"/>
                </a:ext>
              </a:extLst>
            </a:blip>
            <a:stretch>
              <a:fillRect t="-123" b="-123"/>
            </a:stretch>
          </a:blipFill>
        </p:spPr>
        <p:txBody>
          <a:bodyPr/>
          <a:lstStyle/>
          <a:p>
            <a:endParaRPr lang="en-US"/>
          </a:p>
        </p:txBody>
      </p:sp>
      <p:sp>
        <p:nvSpPr>
          <p:cNvPr id="11" name="Freeform 11"/>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8"/>
                </a:ext>
              </a:extLst>
            </a:blip>
            <a:stretch>
              <a:fillRect l="-84" r="-84"/>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p:cNvGrpSpPr/>
        <p:nvPr/>
      </p:nvGrpSpPr>
      <p:grpSpPr>
        <a:xfrm>
          <a:off x="0" y="0"/>
          <a:ext cx="0" cy="0"/>
          <a:chOff x="0" y="0"/>
          <a:chExt cx="0" cy="0"/>
        </a:xfrm>
      </p:grpSpPr>
      <p:sp>
        <p:nvSpPr>
          <p:cNvPr id="2" name="Freeform 2"/>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sp>
        <p:nvSpPr>
          <p:cNvPr id="4" name="Freeform 4"/>
          <p:cNvSpPr/>
          <p:nvPr/>
        </p:nvSpPr>
        <p:spPr>
          <a:xfrm>
            <a:off x="3997785" y="2036426"/>
            <a:ext cx="10292429" cy="10292429"/>
          </a:xfrm>
          <a:custGeom>
            <a:avLst/>
            <a:gdLst/>
            <a:ahLst/>
            <a:cxnLst/>
            <a:rect l="l" t="t" r="r" b="b"/>
            <a:pathLst>
              <a:path w="10292429" h="10292429">
                <a:moveTo>
                  <a:pt x="0" y="0"/>
                </a:moveTo>
                <a:lnTo>
                  <a:pt x="10292430" y="0"/>
                </a:lnTo>
                <a:lnTo>
                  <a:pt x="10292430" y="10292429"/>
                </a:lnTo>
                <a:lnTo>
                  <a:pt x="0" y="1029242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5"/>
                </a:ext>
              </a:extLst>
            </a:blip>
            <a:stretch>
              <a:fillRect t="-131" b="-132"/>
            </a:stretch>
          </a:blipFill>
        </p:spPr>
        <p:txBody>
          <a:bodyPr/>
          <a:lstStyle/>
          <a:p>
            <a:endParaRPr lang="en-US"/>
          </a:p>
        </p:txBody>
      </p:sp>
      <p:sp>
        <p:nvSpPr>
          <p:cNvPr id="6" name="Freeform 6"/>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6"/>
                </a:ext>
              </a:extLst>
            </a:blip>
            <a:stretch>
              <a:fillRect l="-138" r="-138"/>
            </a:stretch>
          </a:blipFill>
        </p:spPr>
        <p:txBody>
          <a:bodyPr/>
          <a:lstStyle/>
          <a:p>
            <a:endParaRPr lang="en-US"/>
          </a:p>
        </p:txBody>
      </p:sp>
      <p:sp>
        <p:nvSpPr>
          <p:cNvPr id="7" name="TextBox 7"/>
          <p:cNvSpPr txBox="1"/>
          <p:nvPr/>
        </p:nvSpPr>
        <p:spPr>
          <a:xfrm>
            <a:off x="1940357" y="2934938"/>
            <a:ext cx="14638973" cy="4419600"/>
          </a:xfrm>
          <a:prstGeom prst="rect">
            <a:avLst/>
          </a:prstGeom>
        </p:spPr>
        <p:txBody>
          <a:bodyPr lIns="0" tIns="0" rIns="0" bIns="0" rtlCol="0" anchor="t">
            <a:spAutoFit/>
          </a:bodyPr>
          <a:lstStyle/>
          <a:p>
            <a:pPr algn="ctr">
              <a:lnSpc>
                <a:spcPts val="4245"/>
              </a:lnSpc>
            </a:pPr>
            <a:endParaRPr dirty="0"/>
          </a:p>
          <a:p>
            <a:pPr algn="ctr">
              <a:lnSpc>
                <a:spcPts val="4245"/>
              </a:lnSpc>
            </a:pPr>
            <a:r>
              <a:rPr lang="en-US" sz="3537" b="1" i="1" dirty="0" err="1">
                <a:solidFill>
                  <a:srgbClr val="3F382C"/>
                </a:solidFill>
                <a:latin typeface="Arial MT Pro Bold Italics"/>
                <a:ea typeface="Arial MT Pro Bold Italics"/>
                <a:cs typeface="Arial MT Pro Bold Italics"/>
                <a:sym typeface="Arial MT Pro Bold Italics"/>
              </a:rPr>
              <a:t>Öll</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tjáning</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sem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dreifir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hvetur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til</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stuðlar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að</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réttlætir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kynþáttahatur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útlendingahatur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gyðingahatur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annars</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konar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hatur</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sem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byggist</a:t>
            </a:r>
            <a:r>
              <a:rPr lang="en-US" sz="3537" b="1" i="1" dirty="0">
                <a:solidFill>
                  <a:srgbClr val="3F382C"/>
                </a:solidFill>
                <a:latin typeface="Arial MT Pro Bold Italics"/>
                <a:ea typeface="Arial MT Pro Bold Italics"/>
                <a:cs typeface="Arial MT Pro Bold Italics"/>
                <a:sym typeface="Arial MT Pro Bold Italics"/>
              </a:rPr>
              <a:t> á </a:t>
            </a:r>
            <a:r>
              <a:rPr lang="en-US" sz="3537" b="1" i="1" dirty="0" err="1">
                <a:solidFill>
                  <a:srgbClr val="3F382C"/>
                </a:solidFill>
                <a:latin typeface="Arial MT Pro Bold Italics"/>
                <a:ea typeface="Arial MT Pro Bold Italics"/>
                <a:cs typeface="Arial MT Pro Bold Italics"/>
                <a:sym typeface="Arial MT Pro Bold Italics"/>
              </a:rPr>
              <a:t>umburðarleysi</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þar</a:t>
            </a:r>
            <a:r>
              <a:rPr lang="en-US" sz="3537" b="1" i="1" dirty="0">
                <a:solidFill>
                  <a:srgbClr val="3F382C"/>
                </a:solidFill>
                <a:latin typeface="Arial MT Pro Bold Italics"/>
                <a:ea typeface="Arial MT Pro Bold Italics"/>
                <a:cs typeface="Arial MT Pro Bold Italics"/>
                <a:sym typeface="Arial MT Pro Bold Italics"/>
              </a:rPr>
              <a:t> á </a:t>
            </a:r>
            <a:r>
              <a:rPr lang="en-US" sz="3537" b="1" i="1" dirty="0" err="1">
                <a:solidFill>
                  <a:srgbClr val="3F382C"/>
                </a:solidFill>
                <a:latin typeface="Arial MT Pro Bold Italics"/>
                <a:ea typeface="Arial MT Pro Bold Italics"/>
                <a:cs typeface="Arial MT Pro Bold Italics"/>
                <a:sym typeface="Arial MT Pro Bold Italics"/>
              </a:rPr>
              <a:t>meðal</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umburðarleysi</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sem</a:t>
            </a:r>
            <a:r>
              <a:rPr lang="en-US" sz="3537" b="1" i="1" dirty="0">
                <a:solidFill>
                  <a:srgbClr val="3F382C"/>
                </a:solidFill>
                <a:latin typeface="Arial MT Pro Bold Italics"/>
                <a:ea typeface="Arial MT Pro Bold Italics"/>
                <a:cs typeface="Arial MT Pro Bold Italics"/>
                <a:sym typeface="Arial MT Pro Bold Italics"/>
              </a:rPr>
              <a:t> er </a:t>
            </a:r>
            <a:r>
              <a:rPr lang="en-US" sz="3537" b="1" i="1" dirty="0" err="1">
                <a:solidFill>
                  <a:srgbClr val="3F382C"/>
                </a:solidFill>
                <a:latin typeface="Arial MT Pro Bold Italics"/>
                <a:ea typeface="Arial MT Pro Bold Italics"/>
                <a:cs typeface="Arial MT Pro Bold Italics"/>
                <a:sym typeface="Arial MT Pro Bold Italics"/>
              </a:rPr>
              <a:t>tjáð</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með</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herskárri</a:t>
            </a:r>
            <a:r>
              <a:rPr lang="en-US" sz="3537" b="1" i="1" dirty="0">
                <a:solidFill>
                  <a:srgbClr val="3F382C"/>
                </a:solidFill>
                <a:latin typeface="Arial MT Pro Bold Italics"/>
                <a:ea typeface="Arial MT Pro Bold Italics"/>
                <a:cs typeface="Arial MT Pro Bold Italics"/>
                <a:sym typeface="Arial MT Pro Bold Italics"/>
              </a:rPr>
              <a:t>/</a:t>
            </a:r>
            <a:r>
              <a:rPr lang="en-US" sz="3537" b="1" i="1" dirty="0" err="1">
                <a:solidFill>
                  <a:srgbClr val="3F382C"/>
                </a:solidFill>
                <a:latin typeface="Arial MT Pro Bold Italics"/>
                <a:ea typeface="Arial MT Pro Bold Italics"/>
                <a:cs typeface="Arial MT Pro Bold Italics"/>
                <a:sym typeface="Arial MT Pro Bold Italics"/>
              </a:rPr>
              <a:t>óvæginni</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þjóðræknisstefnu</a:t>
            </a:r>
            <a:r>
              <a:rPr lang="en-US" sz="3537" b="1" i="1" dirty="0">
                <a:solidFill>
                  <a:srgbClr val="3F382C"/>
                </a:solidFill>
                <a:latin typeface="Arial MT Pro Bold Italics"/>
                <a:ea typeface="Arial MT Pro Bold Italics"/>
                <a:cs typeface="Arial MT Pro Bold Italics"/>
                <a:sym typeface="Arial MT Pro Bold Italics"/>
              </a:rPr>
              <a:t>/</a:t>
            </a:r>
            <a:r>
              <a:rPr lang="en-US" sz="3537" b="1" i="1" dirty="0" err="1">
                <a:solidFill>
                  <a:srgbClr val="3F382C"/>
                </a:solidFill>
                <a:latin typeface="Arial MT Pro Bold Italics"/>
                <a:ea typeface="Arial MT Pro Bold Italics"/>
                <a:cs typeface="Arial MT Pro Bold Italics"/>
                <a:sym typeface="Arial MT Pro Bold Italics"/>
              </a:rPr>
              <a:t>þjóðernishyggju</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eða</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þjóðhverfum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sjónarmiðum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mismunun</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og</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fjandskap</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gegn</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minnihlutahópum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farandverkafólki</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og</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fólki</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af</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erlendum</a:t>
            </a:r>
            <a:r>
              <a:rPr lang="en-US" sz="3537" b="1" i="1" dirty="0">
                <a:solidFill>
                  <a:srgbClr val="3F382C"/>
                </a:solidFill>
                <a:latin typeface="Arial MT Pro Bold Italics"/>
                <a:ea typeface="Arial MT Pro Bold Italics"/>
                <a:cs typeface="Arial MT Pro Bold Italics"/>
                <a:sym typeface="Arial MT Pro Bold Italics"/>
              </a:rPr>
              <a:t> </a:t>
            </a:r>
            <a:r>
              <a:rPr lang="en-US" sz="3537" b="1" i="1" dirty="0" err="1">
                <a:solidFill>
                  <a:srgbClr val="3F382C"/>
                </a:solidFill>
                <a:latin typeface="Arial MT Pro Bold Italics"/>
                <a:ea typeface="Arial MT Pro Bold Italics"/>
                <a:cs typeface="Arial MT Pro Bold Italics"/>
                <a:sym typeface="Arial MT Pro Bold Italics"/>
              </a:rPr>
              <a:t>uppruna</a:t>
            </a:r>
            <a:r>
              <a:rPr lang="en-US" sz="3537" b="1" i="1" dirty="0">
                <a:solidFill>
                  <a:srgbClr val="3F382C"/>
                </a:solidFill>
                <a:latin typeface="Arial MT Pro Bold Italics"/>
                <a:ea typeface="Arial MT Pro Bold Italics"/>
                <a:cs typeface="Arial MT Pro Bold Italics"/>
                <a:sym typeface="Arial MT Pro Bold Italics"/>
              </a:rPr>
              <a:t>.</a:t>
            </a:r>
          </a:p>
          <a:p>
            <a:pPr algn="ctr">
              <a:lnSpc>
                <a:spcPts val="4245"/>
              </a:lnSpc>
            </a:pPr>
            <a:endParaRPr lang="en-US" sz="3537" b="1" i="1" dirty="0">
              <a:solidFill>
                <a:srgbClr val="3F382C"/>
              </a:solidFill>
              <a:latin typeface="Arial MT Pro Bold Italics"/>
              <a:ea typeface="Arial MT Pro Bold Italics"/>
              <a:cs typeface="Arial MT Pro Bold Italics"/>
              <a:sym typeface="Arial MT Pro Bold Italics"/>
            </a:endParaRPr>
          </a:p>
        </p:txBody>
      </p:sp>
      <p:sp>
        <p:nvSpPr>
          <p:cNvPr id="8" name="TextBox 8"/>
          <p:cNvSpPr txBox="1"/>
          <p:nvPr/>
        </p:nvSpPr>
        <p:spPr>
          <a:xfrm>
            <a:off x="371018" y="799662"/>
            <a:ext cx="17545964" cy="1746066"/>
          </a:xfrm>
          <a:prstGeom prst="rect">
            <a:avLst/>
          </a:prstGeom>
        </p:spPr>
        <p:txBody>
          <a:bodyPr lIns="0" tIns="0" rIns="0" bIns="0" rtlCol="0" anchor="t">
            <a:spAutoFit/>
          </a:bodyPr>
          <a:lstStyle/>
          <a:p>
            <a:pPr algn="ctr">
              <a:lnSpc>
                <a:spcPts val="14283"/>
              </a:lnSpc>
            </a:pPr>
            <a:r>
              <a:rPr lang="en-US" sz="12985" b="1">
                <a:solidFill>
                  <a:srgbClr val="3F382C"/>
                </a:solidFill>
                <a:latin typeface="Londrina Solid Heavy"/>
                <a:ea typeface="Londrina Solid Heavy"/>
                <a:cs typeface="Londrina Solid Heavy"/>
                <a:sym typeface="Londrina Solid Heavy"/>
              </a:rPr>
              <a:t>SKILGREINING EVRÓPURÁÐS</a:t>
            </a:r>
          </a:p>
        </p:txBody>
      </p:sp>
      <p:sp>
        <p:nvSpPr>
          <p:cNvPr id="9" name="Freeform 9"/>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5"/>
                </a:ext>
              </a:extLst>
            </a:blip>
            <a:stretch>
              <a:fillRect t="-123" b="-123"/>
            </a:stretch>
          </a:blipFill>
        </p:spPr>
        <p:txBody>
          <a:bodyPr/>
          <a:lstStyle/>
          <a:p>
            <a:endParaRPr lang="en-US"/>
          </a:p>
        </p:txBody>
      </p:sp>
      <p:sp>
        <p:nvSpPr>
          <p:cNvPr id="10" name="Freeform 10"/>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7"/>
                </a:ext>
              </a:extLst>
            </a:blip>
            <a:stretch>
              <a:fillRect l="-84" r="-84"/>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ECE8"/>
        </a:solidFill>
        <a:effectLst/>
      </p:bgPr>
    </p:bg>
    <p:spTree>
      <p:nvGrpSpPr>
        <p:cNvPr id="1" name="">
          <a:extLst>
            <a:ext uri="{FF2B5EF4-FFF2-40B4-BE49-F238E27FC236}">
              <a16:creationId xmlns:a16="http://schemas.microsoft.com/office/drawing/2014/main" id="{BACA24D8-48FF-734A-45BD-473E97B9B46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AA22923-517B-E1DB-A268-88CADF5A66D6}"/>
              </a:ext>
            </a:extLst>
          </p:cNvPr>
          <p:cNvSpPr/>
          <p:nvPr/>
        </p:nvSpPr>
        <p:spPr>
          <a:xfrm rot="3636540">
            <a:off x="15135330" y="-2895610"/>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extLst>
                <a:ext uri="{96DAC541-7B7A-43D3-8B79-37D633B846F1}">
                  <asvg:svgBlip xmlns:asvg="http://schemas.microsoft.com/office/drawing/2016/SVG/main" r:embed="rId2"/>
                </a:ext>
              </a:extLst>
            </a:blip>
            <a:stretch>
              <a:fillRect t="-131" b="-132"/>
            </a:stretch>
          </a:blipFill>
        </p:spPr>
        <p:txBody>
          <a:bodyPr/>
          <a:lstStyle/>
          <a:p>
            <a:endParaRPr lang="en-US"/>
          </a:p>
        </p:txBody>
      </p:sp>
      <p:sp>
        <p:nvSpPr>
          <p:cNvPr id="3" name="Freeform 3">
            <a:extLst>
              <a:ext uri="{FF2B5EF4-FFF2-40B4-BE49-F238E27FC236}">
                <a16:creationId xmlns:a16="http://schemas.microsoft.com/office/drawing/2014/main" id="{B9AF9F76-0085-74A6-54B9-870035CD3434}"/>
              </a:ext>
            </a:extLst>
          </p:cNvPr>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3"/>
                </a:ext>
              </a:extLst>
            </a:blip>
            <a:stretch>
              <a:fillRect l="-138" r="-138"/>
            </a:stretch>
          </a:blipFill>
        </p:spPr>
        <p:txBody>
          <a:bodyPr/>
          <a:lstStyle/>
          <a:p>
            <a:endParaRPr lang="en-US"/>
          </a:p>
        </p:txBody>
      </p:sp>
      <p:sp>
        <p:nvSpPr>
          <p:cNvPr id="4" name="Freeform 4">
            <a:extLst>
              <a:ext uri="{FF2B5EF4-FFF2-40B4-BE49-F238E27FC236}">
                <a16:creationId xmlns:a16="http://schemas.microsoft.com/office/drawing/2014/main" id="{3EA19CC7-7597-BFE4-649B-24AFE9F2DFD6}"/>
              </a:ext>
            </a:extLst>
          </p:cNvPr>
          <p:cNvSpPr/>
          <p:nvPr/>
        </p:nvSpPr>
        <p:spPr>
          <a:xfrm>
            <a:off x="3383846" y="3245329"/>
            <a:ext cx="10292429" cy="10292429"/>
          </a:xfrm>
          <a:custGeom>
            <a:avLst/>
            <a:gdLst/>
            <a:ahLst/>
            <a:cxnLst/>
            <a:rect l="l" t="t" r="r" b="b"/>
            <a:pathLst>
              <a:path w="10292429" h="10292429">
                <a:moveTo>
                  <a:pt x="0" y="0"/>
                </a:moveTo>
                <a:lnTo>
                  <a:pt x="10292430" y="0"/>
                </a:lnTo>
                <a:lnTo>
                  <a:pt x="10292430" y="10292429"/>
                </a:lnTo>
                <a:lnTo>
                  <a:pt x="0" y="1029242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5BDF9E4C-9BA0-1C0F-61E8-2E77A821EDA8}"/>
              </a:ext>
            </a:extLst>
          </p:cNvPr>
          <p:cNvSpPr txBox="1"/>
          <p:nvPr/>
        </p:nvSpPr>
        <p:spPr>
          <a:xfrm>
            <a:off x="1676400" y="3930378"/>
            <a:ext cx="14638973" cy="3231654"/>
          </a:xfrm>
          <a:prstGeom prst="rect">
            <a:avLst/>
          </a:prstGeom>
        </p:spPr>
        <p:txBody>
          <a:bodyPr lIns="0" tIns="0" rIns="0" bIns="0" rtlCol="0" anchor="t">
            <a:spAutoFit/>
          </a:bodyPr>
          <a:lstStyle/>
          <a:p>
            <a:pPr algn="ctr">
              <a:lnSpc>
                <a:spcPts val="4245"/>
              </a:lnSpc>
            </a:pPr>
            <a:r>
              <a:rPr lang="en-US" sz="3540" dirty="0" err="1">
                <a:solidFill>
                  <a:srgbClr val="3F382C"/>
                </a:solidFill>
                <a:latin typeface="Arial MT Pro Bold Italics" panose="020B0604020202020204" charset="0"/>
              </a:rPr>
              <a:t>Hatursfull</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skilaboð</a:t>
            </a:r>
            <a:r>
              <a:rPr lang="en-US" sz="3540" dirty="0">
                <a:solidFill>
                  <a:srgbClr val="3F382C"/>
                </a:solidFill>
                <a:latin typeface="Arial MT Pro Bold Italics" panose="020B0604020202020204" charset="0"/>
              </a:rPr>
              <a:t> geta </a:t>
            </a:r>
            <a:r>
              <a:rPr lang="en-US" sz="3540" dirty="0" err="1">
                <a:solidFill>
                  <a:srgbClr val="3F382C"/>
                </a:solidFill>
                <a:latin typeface="Arial MT Pro Bold Italics" panose="020B0604020202020204" charset="0"/>
              </a:rPr>
              <a:t>einnig</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verið</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hættuleg</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þó</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svo</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að</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þau</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nái</a:t>
            </a:r>
            <a:r>
              <a:rPr lang="en-US" sz="3540" dirty="0">
                <a:solidFill>
                  <a:srgbClr val="3F382C"/>
                </a:solidFill>
                <a:latin typeface="Arial MT Pro Bold Italics" panose="020B0604020202020204" charset="0"/>
              </a:rPr>
              <a:t> ekki </a:t>
            </a:r>
            <a:r>
              <a:rPr lang="en-US" sz="3540" dirty="0" err="1">
                <a:solidFill>
                  <a:srgbClr val="3F382C"/>
                </a:solidFill>
                <a:latin typeface="Arial MT Pro Bold Italics" panose="020B0604020202020204" charset="0"/>
              </a:rPr>
              <a:t>því</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alvarleikastigi</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að</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falla</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undir</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ákvæði</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almennra</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hegningarlaga</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yfir</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hatursorðræðu</a:t>
            </a:r>
            <a:r>
              <a:rPr lang="en-US" sz="3540" dirty="0">
                <a:solidFill>
                  <a:srgbClr val="3F382C"/>
                </a:solidFill>
                <a:latin typeface="Arial MT Pro Bold Italics" panose="020B0604020202020204" charset="0"/>
              </a:rPr>
              <a:t>. </a:t>
            </a:r>
          </a:p>
          <a:p>
            <a:pPr algn="ctr">
              <a:lnSpc>
                <a:spcPts val="4245"/>
              </a:lnSpc>
            </a:pPr>
            <a:endParaRPr lang="en-US" sz="3540" dirty="0">
              <a:solidFill>
                <a:srgbClr val="3F382C"/>
              </a:solidFill>
              <a:latin typeface="Arial MT Pro Bold Italics" panose="020B0604020202020204" charset="0"/>
            </a:endParaRPr>
          </a:p>
          <a:p>
            <a:pPr algn="ctr">
              <a:lnSpc>
                <a:spcPts val="4245"/>
              </a:lnSpc>
            </a:pPr>
            <a:r>
              <a:rPr lang="en-US" sz="3540" dirty="0" err="1">
                <a:solidFill>
                  <a:srgbClr val="3F382C"/>
                </a:solidFill>
                <a:latin typeface="Arial MT Pro Bold Italics" panose="020B0604020202020204" charset="0"/>
              </a:rPr>
              <a:t>Sú</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orðræða</a:t>
            </a:r>
            <a:r>
              <a:rPr lang="en-US" sz="3540" dirty="0">
                <a:solidFill>
                  <a:srgbClr val="3F382C"/>
                </a:solidFill>
                <a:latin typeface="Arial MT Pro Bold Italics" panose="020B0604020202020204" charset="0"/>
              </a:rPr>
              <a:t> er </a:t>
            </a:r>
            <a:r>
              <a:rPr lang="en-US" sz="3540" dirty="0" err="1">
                <a:solidFill>
                  <a:srgbClr val="3F382C"/>
                </a:solidFill>
                <a:latin typeface="Arial MT Pro Bold Italics" panose="020B0604020202020204" charset="0"/>
              </a:rPr>
              <a:t>skaðleg</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samfélaginu</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og</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getur</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m.a.</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verið</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undanfari</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hatursorðræðu</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og</a:t>
            </a:r>
            <a:r>
              <a:rPr lang="en-US" sz="3540" dirty="0">
                <a:solidFill>
                  <a:srgbClr val="3F382C"/>
                </a:solidFill>
                <a:latin typeface="Arial MT Pro Bold Italics" panose="020B0604020202020204" charset="0"/>
              </a:rPr>
              <a:t> </a:t>
            </a:r>
            <a:r>
              <a:rPr lang="en-US" sz="3540" dirty="0" err="1">
                <a:solidFill>
                  <a:srgbClr val="3F382C"/>
                </a:solidFill>
                <a:latin typeface="Arial MT Pro Bold Italics" panose="020B0604020202020204" charset="0"/>
              </a:rPr>
              <a:t>hatursglæpa</a:t>
            </a:r>
            <a:r>
              <a:rPr lang="en-US" sz="3540" dirty="0">
                <a:solidFill>
                  <a:srgbClr val="3F382C"/>
                </a:solidFill>
                <a:latin typeface="Arial MT Pro Bold Italics" panose="020B0604020202020204" charset="0"/>
              </a:rPr>
              <a:t>.</a:t>
            </a:r>
            <a:endParaRPr lang="en-US" sz="3540" b="1" i="1" dirty="0">
              <a:solidFill>
                <a:srgbClr val="3F382C"/>
              </a:solidFill>
              <a:latin typeface="Arial MT Pro Bold Italics" panose="020B0604020202020204" charset="0"/>
              <a:ea typeface="Arial MT Pro Bold Italics"/>
              <a:cs typeface="Arial MT Pro Bold Italics"/>
              <a:sym typeface="Arial MT Pro Bold Italics"/>
            </a:endParaRPr>
          </a:p>
        </p:txBody>
      </p:sp>
      <p:sp>
        <p:nvSpPr>
          <p:cNvPr id="6" name="Freeform 6">
            <a:extLst>
              <a:ext uri="{FF2B5EF4-FFF2-40B4-BE49-F238E27FC236}">
                <a16:creationId xmlns:a16="http://schemas.microsoft.com/office/drawing/2014/main" id="{71E94D0C-9E97-624F-E3B0-E991EC992F61}"/>
              </a:ext>
            </a:extLst>
          </p:cNvPr>
          <p:cNvSpPr/>
          <p:nvPr/>
        </p:nvSpPr>
        <p:spPr>
          <a:xfrm>
            <a:off x="15859582" y="7200900"/>
            <a:ext cx="2057400" cy="2057400"/>
          </a:xfrm>
          <a:custGeom>
            <a:avLst/>
            <a:gdLst/>
            <a:ahLst/>
            <a:cxnLst/>
            <a:rect l="l" t="t" r="r" b="b"/>
            <a:pathLst>
              <a:path w="2057400" h="2057400">
                <a:moveTo>
                  <a:pt x="0" y="0"/>
                </a:moveTo>
                <a:lnTo>
                  <a:pt x="2057400" y="0"/>
                </a:lnTo>
                <a:lnTo>
                  <a:pt x="2057400" y="2057400"/>
                </a:lnTo>
                <a:lnTo>
                  <a:pt x="0" y="20574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a:extLst>
              <a:ext uri="{FF2B5EF4-FFF2-40B4-BE49-F238E27FC236}">
                <a16:creationId xmlns:a16="http://schemas.microsoft.com/office/drawing/2014/main" id="{011A5412-5F5C-8D2F-2DCD-C2BC30A70B78}"/>
              </a:ext>
            </a:extLst>
          </p:cNvPr>
          <p:cNvSpPr/>
          <p:nvPr/>
        </p:nvSpPr>
        <p:spPr>
          <a:xfrm rot="3636540">
            <a:off x="15169375" y="-2938558"/>
            <a:ext cx="12449518" cy="11068755"/>
          </a:xfrm>
          <a:custGeom>
            <a:avLst/>
            <a:gdLst/>
            <a:ahLst/>
            <a:cxnLst/>
            <a:rect l="l" t="t" r="r" b="b"/>
            <a:pathLst>
              <a:path w="12449518" h="11068755">
                <a:moveTo>
                  <a:pt x="0" y="0"/>
                </a:moveTo>
                <a:lnTo>
                  <a:pt x="12449518" y="0"/>
                </a:lnTo>
                <a:lnTo>
                  <a:pt x="12449518" y="11068755"/>
                </a:lnTo>
                <a:lnTo>
                  <a:pt x="0" y="11068755"/>
                </a:lnTo>
                <a:lnTo>
                  <a:pt x="0" y="0"/>
                </a:lnTo>
                <a:close/>
              </a:path>
            </a:pathLst>
          </a:custGeom>
          <a:blipFill>
            <a:blip>
              <a:alphaModFix amt="83000"/>
              <a:extLst>
                <a:ext uri="{96DAC541-7B7A-43D3-8B79-37D633B846F1}">
                  <asvg:svgBlip xmlns:asvg="http://schemas.microsoft.com/office/drawing/2016/SVG/main" r:embed="rId6"/>
                </a:ext>
              </a:extLst>
            </a:blip>
            <a:stretch>
              <a:fillRect t="-131" b="-132"/>
            </a:stretch>
          </a:blipFill>
        </p:spPr>
        <p:txBody>
          <a:bodyPr/>
          <a:lstStyle/>
          <a:p>
            <a:endParaRPr lang="en-US"/>
          </a:p>
        </p:txBody>
      </p:sp>
      <p:sp>
        <p:nvSpPr>
          <p:cNvPr id="8" name="Freeform 8">
            <a:extLst>
              <a:ext uri="{FF2B5EF4-FFF2-40B4-BE49-F238E27FC236}">
                <a16:creationId xmlns:a16="http://schemas.microsoft.com/office/drawing/2014/main" id="{21505F7D-14C0-B4E4-42C4-3C4FF606A1A4}"/>
              </a:ext>
            </a:extLst>
          </p:cNvPr>
          <p:cNvSpPr/>
          <p:nvPr/>
        </p:nvSpPr>
        <p:spPr>
          <a:xfrm rot="-1236840">
            <a:off x="15878365" y="-3064402"/>
            <a:ext cx="11726132" cy="11406330"/>
          </a:xfrm>
          <a:custGeom>
            <a:avLst/>
            <a:gdLst/>
            <a:ahLst/>
            <a:cxnLst/>
            <a:rect l="l" t="t" r="r" b="b"/>
            <a:pathLst>
              <a:path w="11726132" h="11406330">
                <a:moveTo>
                  <a:pt x="0" y="0"/>
                </a:moveTo>
                <a:lnTo>
                  <a:pt x="11726133" y="0"/>
                </a:lnTo>
                <a:lnTo>
                  <a:pt x="11726133" y="11406330"/>
                </a:lnTo>
                <a:lnTo>
                  <a:pt x="0" y="11406330"/>
                </a:lnTo>
                <a:lnTo>
                  <a:pt x="0" y="0"/>
                </a:lnTo>
                <a:close/>
              </a:path>
            </a:pathLst>
          </a:custGeom>
          <a:blipFill>
            <a:blip>
              <a:extLst>
                <a:ext uri="{96DAC541-7B7A-43D3-8B79-37D633B846F1}">
                  <asvg:svgBlip xmlns:asvg="http://schemas.microsoft.com/office/drawing/2016/SVG/main" r:embed="rId7"/>
                </a:ext>
              </a:extLst>
            </a:blip>
            <a:stretch>
              <a:fillRect l="-138" r="-138"/>
            </a:stretch>
          </a:blipFill>
        </p:spPr>
        <p:txBody>
          <a:bodyPr/>
          <a:lstStyle/>
          <a:p>
            <a:endParaRPr lang="en-US"/>
          </a:p>
        </p:txBody>
      </p:sp>
      <p:sp>
        <p:nvSpPr>
          <p:cNvPr id="9" name="TextBox 9">
            <a:extLst>
              <a:ext uri="{FF2B5EF4-FFF2-40B4-BE49-F238E27FC236}">
                <a16:creationId xmlns:a16="http://schemas.microsoft.com/office/drawing/2014/main" id="{AF7628BE-BC6B-1902-7AE2-D38945E4FCED}"/>
              </a:ext>
            </a:extLst>
          </p:cNvPr>
          <p:cNvSpPr txBox="1"/>
          <p:nvPr/>
        </p:nvSpPr>
        <p:spPr>
          <a:xfrm>
            <a:off x="371018" y="799662"/>
            <a:ext cx="17545964" cy="1833835"/>
          </a:xfrm>
          <a:prstGeom prst="rect">
            <a:avLst/>
          </a:prstGeom>
        </p:spPr>
        <p:txBody>
          <a:bodyPr lIns="0" tIns="0" rIns="0" bIns="0" rtlCol="0" anchor="t">
            <a:spAutoFit/>
          </a:bodyPr>
          <a:lstStyle/>
          <a:p>
            <a:pPr algn="ctr">
              <a:lnSpc>
                <a:spcPts val="14283"/>
              </a:lnSpc>
            </a:pPr>
            <a:r>
              <a:rPr lang="en-US" sz="12985" b="1" dirty="0">
                <a:solidFill>
                  <a:srgbClr val="3F382C"/>
                </a:solidFill>
                <a:latin typeface="Londrina Solid Heavy"/>
                <a:ea typeface="Londrina Solid Heavy"/>
                <a:cs typeface="Londrina Solid Heavy"/>
                <a:sym typeface="Londrina Solid Heavy"/>
              </a:rPr>
              <a:t>HATURSFULL SKILABOÐ</a:t>
            </a:r>
          </a:p>
        </p:txBody>
      </p:sp>
      <p:sp>
        <p:nvSpPr>
          <p:cNvPr id="10" name="Freeform 10">
            <a:extLst>
              <a:ext uri="{FF2B5EF4-FFF2-40B4-BE49-F238E27FC236}">
                <a16:creationId xmlns:a16="http://schemas.microsoft.com/office/drawing/2014/main" id="{7B29C1A9-B1F3-BBE2-D945-322A363F96E9}"/>
              </a:ext>
            </a:extLst>
          </p:cNvPr>
          <p:cNvSpPr/>
          <p:nvPr/>
        </p:nvSpPr>
        <p:spPr>
          <a:xfrm rot="4449360">
            <a:off x="-8495995" y="4468092"/>
            <a:ext cx="14098438" cy="12534786"/>
          </a:xfrm>
          <a:custGeom>
            <a:avLst/>
            <a:gdLst/>
            <a:ahLst/>
            <a:cxnLst/>
            <a:rect l="l" t="t" r="r" b="b"/>
            <a:pathLst>
              <a:path w="14098438" h="12534786">
                <a:moveTo>
                  <a:pt x="0" y="0"/>
                </a:moveTo>
                <a:lnTo>
                  <a:pt x="14098438" y="0"/>
                </a:lnTo>
                <a:lnTo>
                  <a:pt x="14098438" y="12534785"/>
                </a:lnTo>
                <a:lnTo>
                  <a:pt x="0" y="12534785"/>
                </a:lnTo>
                <a:lnTo>
                  <a:pt x="0" y="0"/>
                </a:lnTo>
                <a:close/>
              </a:path>
            </a:pathLst>
          </a:custGeom>
          <a:blipFill>
            <a:blip>
              <a:alphaModFix amt="56999"/>
              <a:extLst>
                <a:ext uri="{96DAC541-7B7A-43D3-8B79-37D633B846F1}">
                  <asvg:svgBlip xmlns:asvg="http://schemas.microsoft.com/office/drawing/2016/SVG/main" r:embed="rId6"/>
                </a:ext>
              </a:extLst>
            </a:blip>
            <a:stretch>
              <a:fillRect t="-123" b="-123"/>
            </a:stretch>
          </a:blipFill>
        </p:spPr>
        <p:txBody>
          <a:bodyPr/>
          <a:lstStyle/>
          <a:p>
            <a:endParaRPr lang="en-US"/>
          </a:p>
        </p:txBody>
      </p:sp>
      <p:sp>
        <p:nvSpPr>
          <p:cNvPr id="11" name="Freeform 11">
            <a:extLst>
              <a:ext uri="{FF2B5EF4-FFF2-40B4-BE49-F238E27FC236}">
                <a16:creationId xmlns:a16="http://schemas.microsoft.com/office/drawing/2014/main" id="{0414ADAF-BED4-CDF4-DC4D-FF1A3E83028A}"/>
              </a:ext>
            </a:extLst>
          </p:cNvPr>
          <p:cNvSpPr/>
          <p:nvPr/>
        </p:nvSpPr>
        <p:spPr>
          <a:xfrm rot="3655620">
            <a:off x="-5890746" y="5743946"/>
            <a:ext cx="9529753" cy="8594103"/>
          </a:xfrm>
          <a:custGeom>
            <a:avLst/>
            <a:gdLst/>
            <a:ahLst/>
            <a:cxnLst/>
            <a:rect l="l" t="t" r="r" b="b"/>
            <a:pathLst>
              <a:path w="9529753" h="8594103">
                <a:moveTo>
                  <a:pt x="0" y="0"/>
                </a:moveTo>
                <a:lnTo>
                  <a:pt x="9529753" y="0"/>
                </a:lnTo>
                <a:lnTo>
                  <a:pt x="9529753" y="8594103"/>
                </a:lnTo>
                <a:lnTo>
                  <a:pt x="0" y="8594103"/>
                </a:lnTo>
                <a:lnTo>
                  <a:pt x="0" y="0"/>
                </a:lnTo>
                <a:close/>
              </a:path>
            </a:pathLst>
          </a:custGeom>
          <a:blipFill>
            <a:blip>
              <a:extLst>
                <a:ext uri="{96DAC541-7B7A-43D3-8B79-37D633B846F1}">
                  <asvg:svgBlip xmlns:asvg="http://schemas.microsoft.com/office/drawing/2016/SVG/main" r:embed="rId8"/>
                </a:ext>
              </a:extLst>
            </a:blip>
            <a:stretch>
              <a:fillRect l="-84" r="-84"/>
            </a:stretch>
          </a:blipFill>
        </p:spPr>
        <p:txBody>
          <a:bodyPr/>
          <a:lstStyle/>
          <a:p>
            <a:endParaRPr lang="en-US"/>
          </a:p>
        </p:txBody>
      </p:sp>
    </p:spTree>
    <p:extLst>
      <p:ext uri="{BB962C8B-B14F-4D97-AF65-F5344CB8AC3E}">
        <p14:creationId xmlns:p14="http://schemas.microsoft.com/office/powerpoint/2010/main" val="22912689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337cdad-d061-490e-b824-bba087f8fbd6" xsi:nil="true"/>
    <lcf76f155ced4ddcb4097134ff3c332f xmlns="b915c125-db96-4dad-a539-d4bfd59c391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9F2CB5C3E963418D080CA4DA27D837" ma:contentTypeVersion="15" ma:contentTypeDescription="Create a new document." ma:contentTypeScope="" ma:versionID="7cf89dc73151518092b15aecdc76ab64">
  <xsd:schema xmlns:xsd="http://www.w3.org/2001/XMLSchema" xmlns:xs="http://www.w3.org/2001/XMLSchema" xmlns:p="http://schemas.microsoft.com/office/2006/metadata/properties" xmlns:ns2="b915c125-db96-4dad-a539-d4bfd59c3914" xmlns:ns3="c337cdad-d061-490e-b824-bba087f8fbd6" targetNamespace="http://schemas.microsoft.com/office/2006/metadata/properties" ma:root="true" ma:fieldsID="02b45e5c9ce2732efc95a6310c9225af" ns2:_="" ns3:_="">
    <xsd:import namespace="b915c125-db96-4dad-a539-d4bfd59c3914"/>
    <xsd:import namespace="c337cdad-d061-490e-b824-bba087f8fbd6"/>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15c125-db96-4dad-a539-d4bfd59c39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c722b8a-8a0b-46be-a4d0-93a307828f6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37cdad-d061-490e-b824-bba087f8fb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c84101db-18e7-4b32-99c0-77bf63623035}" ma:internalName="TaxCatchAll" ma:showField="CatchAllData" ma:web="c337cdad-d061-490e-b824-bba087f8fb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841FD9-9854-4401-B1D7-B37B5BC957A5}">
  <ds:schemaRefs>
    <ds:schemaRef ds:uri="http://schemas.microsoft.com/sharepoint/v3/contenttype/forms"/>
  </ds:schemaRefs>
</ds:datastoreItem>
</file>

<file path=customXml/itemProps2.xml><?xml version="1.0" encoding="utf-8"?>
<ds:datastoreItem xmlns:ds="http://schemas.openxmlformats.org/officeDocument/2006/customXml" ds:itemID="{F477E9D8-4969-421B-9152-F476D4412B7F}">
  <ds:schemaRefs>
    <ds:schemaRef ds:uri="http://schemas.microsoft.com/office/2006/metadata/properties"/>
    <ds:schemaRef ds:uri="http://schemas.microsoft.com/office/infopath/2007/PartnerControls"/>
    <ds:schemaRef ds:uri="c337cdad-d061-490e-b824-bba087f8fbd6"/>
    <ds:schemaRef ds:uri="b915c125-db96-4dad-a539-d4bfd59c3914"/>
  </ds:schemaRefs>
</ds:datastoreItem>
</file>

<file path=customXml/itemProps3.xml><?xml version="1.0" encoding="utf-8"?>
<ds:datastoreItem xmlns:ds="http://schemas.openxmlformats.org/officeDocument/2006/customXml" ds:itemID="{FEAF72FB-BA73-4147-A15E-972BBC84AB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15c125-db96-4dad-a539-d4bfd59c3914"/>
    <ds:schemaRef ds:uri="c337cdad-d061-490e-b824-bba087f8fb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3508</TotalTime>
  <Words>911</Words>
  <Application>Microsoft Office PowerPoint</Application>
  <PresentationFormat>Custom</PresentationFormat>
  <Paragraphs>131</Paragraphs>
  <Slides>17</Slides>
  <Notes>3</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17</vt:i4>
      </vt:variant>
    </vt:vector>
  </HeadingPairs>
  <TitlesOfParts>
    <vt:vector size="30" baseType="lpstr">
      <vt:lpstr>Arimo</vt:lpstr>
      <vt:lpstr>Open Sans</vt:lpstr>
      <vt:lpstr>Calibri</vt:lpstr>
      <vt:lpstr>Arial MT Pro </vt:lpstr>
      <vt:lpstr>Londrina Solid Heavy</vt:lpstr>
      <vt:lpstr>Londrina Solid</vt:lpstr>
      <vt:lpstr>Arial MT Pro Bold Italics</vt:lpstr>
      <vt:lpstr>Arimo Bold</vt:lpstr>
      <vt:lpstr>Arial MT Pro</vt:lpstr>
      <vt:lpstr>Arial</vt:lpstr>
      <vt:lpstr>Arial MT Pro Bold</vt:lpstr>
      <vt:lpstr>Glacial Indifference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Hatursorðræða</dc:title>
  <cp:lastModifiedBy>Hólmfríður Rún Guðmundsdóttir</cp:lastModifiedBy>
  <cp:revision>1</cp:revision>
  <dcterms:created xsi:type="dcterms:W3CDTF">2006-08-16T00:00:00Z</dcterms:created>
  <dcterms:modified xsi:type="dcterms:W3CDTF">2026-05-13T09:15:42Z</dcterms:modified>
  <dc:identifier>DAHFzAKCn7c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0x010100179F2CB5C3E963418D080CA4DA27D837</vt:lpwstr>
  </property>
  <property fmtid="{D5CDD505-2E9C-101B-9397-08002B2CF9AE}" pid="3" name="MediaServiceImageTags">
    <vt:lpwstr/>
  </property>
</Properties>
</file>