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8288000" cy="10287000"/>
  <p:notesSz cx="6858000" cy="9144000"/>
  <p:embeddedFontLst>
    <p:embeddedFont>
      <p:font typeface="Canva Sans" panose="020B0604020202020204" charset="0"/>
      <p:regular r:id="rId11"/>
    </p:embeddedFont>
    <p:embeddedFont>
      <p:font typeface="Gagalin" panose="020B0604020202020204" charset="0"/>
      <p:regular r:id="rId12"/>
    </p:embeddedFont>
    <p:embeddedFont>
      <p:font typeface="Negrita Pro" panose="020B0604020202020204" charset="0"/>
      <p:regular r:id="rId13"/>
    </p:embeddedFont>
    <p:embeddedFont>
      <p:font typeface="Poppins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78F014-E33D-43C4-81E8-D857BAF76A39}" v="1" dt="2026-06-15T21:50:58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ólmfríður Rún Guðmundsdóttir" userId="a07bde7f-f01b-4209-bc9d-d4f243894803" providerId="ADAL" clId="{FE31E1B3-94DB-497E-8D38-71603F29FE9E}"/>
    <pc:docChg chg="custSel modSld">
      <pc:chgData name="Hólmfríður Rún Guðmundsdóttir" userId="a07bde7f-f01b-4209-bc9d-d4f243894803" providerId="ADAL" clId="{FE31E1B3-94DB-497E-8D38-71603F29FE9E}" dt="2026-06-15T21:51:19.853" v="7" actId="1076"/>
      <pc:docMkLst>
        <pc:docMk/>
      </pc:docMkLst>
      <pc:sldChg chg="modSp mod">
        <pc:chgData name="Hólmfríður Rún Guðmundsdóttir" userId="a07bde7f-f01b-4209-bc9d-d4f243894803" providerId="ADAL" clId="{FE31E1B3-94DB-497E-8D38-71603F29FE9E}" dt="2026-06-15T21:51:19.853" v="7" actId="1076"/>
        <pc:sldMkLst>
          <pc:docMk/>
          <pc:sldMk cId="0" sldId="256"/>
        </pc:sldMkLst>
        <pc:spChg chg="mod">
          <ac:chgData name="Hólmfríður Rún Guðmundsdóttir" userId="a07bde7f-f01b-4209-bc9d-d4f243894803" providerId="ADAL" clId="{FE31E1B3-94DB-497E-8D38-71603F29FE9E}" dt="2026-06-15T21:51:16.928" v="6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Hólmfríður Rún Guðmundsdóttir" userId="a07bde7f-f01b-4209-bc9d-d4f243894803" providerId="ADAL" clId="{FE31E1B3-94DB-497E-8D38-71603F29FE9E}" dt="2026-06-15T21:51:19.853" v="7" actId="1076"/>
          <ac:spMkLst>
            <pc:docMk/>
            <pc:sldMk cId="0" sldId="256"/>
            <ac:spMk id="9" creationId="{00000000-0000-0000-0000-000000000000}"/>
          </ac:spMkLst>
        </pc:spChg>
      </pc:sldChg>
      <pc:sldChg chg="addSp delSp modSp mod modAnim">
        <pc:chgData name="Hólmfríður Rún Guðmundsdóttir" userId="a07bde7f-f01b-4209-bc9d-d4f243894803" providerId="ADAL" clId="{FE31E1B3-94DB-497E-8D38-71603F29FE9E}" dt="2026-06-15T21:51:03.516" v="3" actId="14100"/>
        <pc:sldMkLst>
          <pc:docMk/>
          <pc:sldMk cId="0" sldId="257"/>
        </pc:sldMkLst>
        <pc:picChg chg="del">
          <ac:chgData name="Hólmfríður Rún Guðmundsdóttir" userId="a07bde7f-f01b-4209-bc9d-d4f243894803" providerId="ADAL" clId="{FE31E1B3-94DB-497E-8D38-71603F29FE9E}" dt="2026-06-15T21:50:44.764" v="0" actId="478"/>
          <ac:picMkLst>
            <pc:docMk/>
            <pc:sldMk cId="0" sldId="257"/>
            <ac:picMk id="8" creationId="{00000000-0000-0000-0000-000000000000}"/>
          </ac:picMkLst>
        </pc:picChg>
        <pc:picChg chg="add mod">
          <ac:chgData name="Hólmfríður Rún Guðmundsdóttir" userId="a07bde7f-f01b-4209-bc9d-d4f243894803" providerId="ADAL" clId="{FE31E1B3-94DB-497E-8D38-71603F29FE9E}" dt="2026-06-15T21:51:03.516" v="3" actId="14100"/>
          <ac:picMkLst>
            <pc:docMk/>
            <pc:sldMk cId="0" sldId="257"/>
            <ac:picMk id="9" creationId="{50B145DE-208E-BFF6-B3E9-F1CA8D39C43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IITAWGJ5CY?start=7&amp;feature=oembed" TargetMode="External"/><Relationship Id="rId6" Type="http://schemas.openxmlformats.org/officeDocument/2006/relationships/image" Target="../media/image5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6181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6"/>
                </a:lnTo>
                <a:lnTo>
                  <a:pt x="7315200" y="3274806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5909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6"/>
                </a:lnTo>
                <a:lnTo>
                  <a:pt x="0" y="32748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 flipH="1">
            <a:off x="12572566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7"/>
                </a:lnTo>
                <a:lnTo>
                  <a:pt x="7315200" y="3274807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-1636439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7"/>
                </a:lnTo>
                <a:lnTo>
                  <a:pt x="0" y="32748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951823" y="8601060"/>
            <a:ext cx="5192177" cy="4114800"/>
          </a:xfrm>
          <a:custGeom>
            <a:avLst/>
            <a:gdLst/>
            <a:ahLst/>
            <a:cxnLst/>
            <a:rect l="l" t="t" r="r" b="b"/>
            <a:pathLst>
              <a:path w="5192177" h="4114800">
                <a:moveTo>
                  <a:pt x="0" y="0"/>
                </a:moveTo>
                <a:lnTo>
                  <a:pt x="5192177" y="0"/>
                </a:lnTo>
                <a:lnTo>
                  <a:pt x="51921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722933" y="3186506"/>
            <a:ext cx="13507233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 err="1">
                <a:solidFill>
                  <a:srgbClr val="222434"/>
                </a:solidFill>
                <a:latin typeface="Negrita Pro"/>
                <a:ea typeface="Negrita Pro"/>
                <a:cs typeface="Negrita Pro"/>
                <a:sym typeface="Negrita Pro"/>
              </a:rPr>
              <a:t>Fordómar</a:t>
            </a:r>
            <a:endParaRPr lang="en-US" sz="12000" dirty="0">
              <a:solidFill>
                <a:srgbClr val="222434"/>
              </a:solidFill>
              <a:latin typeface="Negrita Pro"/>
              <a:ea typeface="Negrita Pro"/>
              <a:cs typeface="Negrita Pro"/>
              <a:sym typeface="Negrita Pro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3582463" cy="3582463"/>
          </a:xfrm>
          <a:custGeom>
            <a:avLst/>
            <a:gdLst/>
            <a:ahLst/>
            <a:cxnLst/>
            <a:rect l="l" t="t" r="r" b="b"/>
            <a:pathLst>
              <a:path w="3582463" h="3582463">
                <a:moveTo>
                  <a:pt x="0" y="0"/>
                </a:moveTo>
                <a:lnTo>
                  <a:pt x="3582463" y="0"/>
                </a:lnTo>
                <a:lnTo>
                  <a:pt x="3582463" y="3582463"/>
                </a:lnTo>
                <a:lnTo>
                  <a:pt x="0" y="35824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6830987" y="4975858"/>
            <a:ext cx="4626025" cy="574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222434"/>
                </a:solidFill>
                <a:latin typeface="Canva Sans"/>
                <a:ea typeface="Canva Sans"/>
                <a:cs typeface="Canva Sans"/>
                <a:sym typeface="Canva Sans"/>
              </a:rPr>
              <a:t>(e. prejudice)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6181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6"/>
                </a:lnTo>
                <a:lnTo>
                  <a:pt x="7315200" y="3274806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5909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6"/>
                </a:lnTo>
                <a:lnTo>
                  <a:pt x="0" y="32748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 flipH="1">
            <a:off x="12572566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7"/>
                </a:lnTo>
                <a:lnTo>
                  <a:pt x="7315200" y="3274807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-1636439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7"/>
                </a:lnTo>
                <a:lnTo>
                  <a:pt x="0" y="32748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951823" y="8601060"/>
            <a:ext cx="5192177" cy="4114800"/>
          </a:xfrm>
          <a:custGeom>
            <a:avLst/>
            <a:gdLst/>
            <a:ahLst/>
            <a:cxnLst/>
            <a:rect l="l" t="t" r="r" b="b"/>
            <a:pathLst>
              <a:path w="5192177" h="4114800">
                <a:moveTo>
                  <a:pt x="0" y="0"/>
                </a:moveTo>
                <a:lnTo>
                  <a:pt x="5192177" y="0"/>
                </a:lnTo>
                <a:lnTo>
                  <a:pt x="51921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7893775" y="-2057400"/>
            <a:ext cx="6282137" cy="4114800"/>
          </a:xfrm>
          <a:custGeom>
            <a:avLst/>
            <a:gdLst/>
            <a:ahLst/>
            <a:cxnLst/>
            <a:rect l="l" t="t" r="r" b="b"/>
            <a:pathLst>
              <a:path w="6282137" h="4114800">
                <a:moveTo>
                  <a:pt x="0" y="4114800"/>
                </a:moveTo>
                <a:lnTo>
                  <a:pt x="6282137" y="4114800"/>
                </a:lnTo>
                <a:lnTo>
                  <a:pt x="6282137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Online Media 8" title="Fordómar">
            <a:hlinkClick r:id="" action="ppaction://media"/>
            <a:extLst>
              <a:ext uri="{FF2B5EF4-FFF2-40B4-BE49-F238E27FC236}">
                <a16:creationId xmlns:a16="http://schemas.microsoft.com/office/drawing/2014/main" id="{50B145DE-208E-BFF6-B3E9-F1CA8D39C43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600200" y="881253"/>
            <a:ext cx="15240000" cy="861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168176" y="587866"/>
            <a:ext cx="1434402" cy="1434402"/>
          </a:xfrm>
          <a:custGeom>
            <a:avLst/>
            <a:gdLst/>
            <a:ahLst/>
            <a:cxnLst/>
            <a:rect l="l" t="t" r="r" b="b"/>
            <a:pathLst>
              <a:path w="1434402" h="1434402">
                <a:moveTo>
                  <a:pt x="0" y="0"/>
                </a:moveTo>
                <a:lnTo>
                  <a:pt x="1434402" y="0"/>
                </a:lnTo>
                <a:lnTo>
                  <a:pt x="1434402" y="1434402"/>
                </a:lnTo>
                <a:lnTo>
                  <a:pt x="0" y="1434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660703" y="1616566"/>
            <a:ext cx="1380374" cy="1380374"/>
          </a:xfrm>
          <a:custGeom>
            <a:avLst/>
            <a:gdLst/>
            <a:ahLst/>
            <a:cxnLst/>
            <a:rect l="l" t="t" r="r" b="b"/>
            <a:pathLst>
              <a:path w="1380374" h="1380374">
                <a:moveTo>
                  <a:pt x="0" y="0"/>
                </a:moveTo>
                <a:lnTo>
                  <a:pt x="1380374" y="0"/>
                </a:lnTo>
                <a:lnTo>
                  <a:pt x="1380374" y="1380374"/>
                </a:lnTo>
                <a:lnTo>
                  <a:pt x="0" y="13803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735506" y="2514961"/>
            <a:ext cx="14816988" cy="249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Í myndbandinu kemur fram að fordómar birtist meðal annars á samfélagsmiðlum og spjallrásum tölvuleikja.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Hafið þið orðið vitni af fordómum á þessum stöðum?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Hvar annars staðar hafið þið orðið vitni af fordómum? Hvers kyns fordómum?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33902" y="5237502"/>
            <a:ext cx="14816988" cy="249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The video shows that prejudice appears, among other things, on social media and video game chat rooms.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Have you witnessed prejudice in these places?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Where else have you witnessed prejudice? What kind of prejudice?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770987">
            <a:off x="248987" y="3240438"/>
            <a:ext cx="2473283" cy="2517647"/>
          </a:xfrm>
          <a:custGeom>
            <a:avLst/>
            <a:gdLst/>
            <a:ahLst/>
            <a:cxnLst/>
            <a:rect l="l" t="t" r="r" b="b"/>
            <a:pathLst>
              <a:path w="2473283" h="2517647">
                <a:moveTo>
                  <a:pt x="0" y="0"/>
                </a:moveTo>
                <a:lnTo>
                  <a:pt x="2473284" y="0"/>
                </a:lnTo>
                <a:lnTo>
                  <a:pt x="2473284" y="2517647"/>
                </a:lnTo>
                <a:lnTo>
                  <a:pt x="0" y="25176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148063" y="3704024"/>
            <a:ext cx="1019995" cy="2130538"/>
          </a:xfrm>
          <a:custGeom>
            <a:avLst/>
            <a:gdLst/>
            <a:ahLst/>
            <a:cxnLst/>
            <a:rect l="l" t="t" r="r" b="b"/>
            <a:pathLst>
              <a:path w="1019995" h="2130538">
                <a:moveTo>
                  <a:pt x="0" y="0"/>
                </a:moveTo>
                <a:lnTo>
                  <a:pt x="1019995" y="0"/>
                </a:lnTo>
                <a:lnTo>
                  <a:pt x="1019995" y="2130538"/>
                </a:lnTo>
                <a:lnTo>
                  <a:pt x="0" y="21305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5066742" y="3973985"/>
            <a:ext cx="1081320" cy="1669993"/>
          </a:xfrm>
          <a:custGeom>
            <a:avLst/>
            <a:gdLst/>
            <a:ahLst/>
            <a:cxnLst/>
            <a:rect l="l" t="t" r="r" b="b"/>
            <a:pathLst>
              <a:path w="1081320" h="1669993">
                <a:moveTo>
                  <a:pt x="0" y="0"/>
                </a:moveTo>
                <a:lnTo>
                  <a:pt x="1081321" y="0"/>
                </a:lnTo>
                <a:lnTo>
                  <a:pt x="1081321" y="1669993"/>
                </a:lnTo>
                <a:lnTo>
                  <a:pt x="0" y="16699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735506" y="2911215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Hvað er átt við í myndbandinu þegar fordómum er líkt við samtenginguna á poppi og kóki eða malti og appelsíni? Getið þið nefnt dæmi.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35506" y="4940329"/>
            <a:ext cx="14816988" cy="199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 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the video referring to when prejudice is compared to the combination of popcorn and Coke or malt and appelsín? Can you give an example?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69274" y="3456374"/>
            <a:ext cx="3886476" cy="4342432"/>
          </a:xfrm>
          <a:custGeom>
            <a:avLst/>
            <a:gdLst/>
            <a:ahLst/>
            <a:cxnLst/>
            <a:rect l="l" t="t" r="r" b="b"/>
            <a:pathLst>
              <a:path w="3886476" h="4342432">
                <a:moveTo>
                  <a:pt x="0" y="0"/>
                </a:moveTo>
                <a:lnTo>
                  <a:pt x="3886476" y="0"/>
                </a:lnTo>
                <a:lnTo>
                  <a:pt x="3886476" y="4342431"/>
                </a:lnTo>
                <a:lnTo>
                  <a:pt x="0" y="43424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35506" y="2911215"/>
            <a:ext cx="14816988" cy="1004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Af hverju er fólk með fordóma? Hvað haldið þið?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35506" y="4940329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Why are people prejudiced? What do you think?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988562" y="6410398"/>
            <a:ext cx="3270738" cy="3270738"/>
          </a:xfrm>
          <a:custGeom>
            <a:avLst/>
            <a:gdLst/>
            <a:ahLst/>
            <a:cxnLst/>
            <a:rect l="l" t="t" r="r" b="b"/>
            <a:pathLst>
              <a:path w="3270738" h="3270738">
                <a:moveTo>
                  <a:pt x="0" y="0"/>
                </a:moveTo>
                <a:lnTo>
                  <a:pt x="3270738" y="0"/>
                </a:lnTo>
                <a:lnTo>
                  <a:pt x="3270738" y="3270739"/>
                </a:lnTo>
                <a:lnTo>
                  <a:pt x="0" y="32707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35506" y="2911215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Lærðuð þið eitthvað nýtt í myndbandinu?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Hvað fannst ykkur áhugaverðast?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35506" y="4940329"/>
            <a:ext cx="14816988" cy="249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Did you learn anything new from the video?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did you find most interesting?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37cdad-d061-490e-b824-bba087f8fbd6" xsi:nil="true"/>
    <lcf76f155ced4ddcb4097134ff3c332f xmlns="b915c125-db96-4dad-a539-d4bfd59c391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9F2CB5C3E963418D080CA4DA27D837" ma:contentTypeVersion="15" ma:contentTypeDescription="Create a new document." ma:contentTypeScope="" ma:versionID="7cf89dc73151518092b15aecdc76ab64">
  <xsd:schema xmlns:xsd="http://www.w3.org/2001/XMLSchema" xmlns:xs="http://www.w3.org/2001/XMLSchema" xmlns:p="http://schemas.microsoft.com/office/2006/metadata/properties" xmlns:ns2="b915c125-db96-4dad-a539-d4bfd59c3914" xmlns:ns3="c337cdad-d061-490e-b824-bba087f8fbd6" targetNamespace="http://schemas.microsoft.com/office/2006/metadata/properties" ma:root="true" ma:fieldsID="02b45e5c9ce2732efc95a6310c9225af" ns2:_="" ns3:_="">
    <xsd:import namespace="b915c125-db96-4dad-a539-d4bfd59c3914"/>
    <xsd:import namespace="c337cdad-d061-490e-b824-bba087f8fb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5c125-db96-4dad-a539-d4bfd59c39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c722b8a-8a0b-46be-a4d0-93a307828f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37cdad-d061-490e-b824-bba087f8fbd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84101db-18e7-4b32-99c0-77bf63623035}" ma:internalName="TaxCatchAll" ma:showField="CatchAllData" ma:web="c337cdad-d061-490e-b824-bba087f8fb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840201-18B2-44AA-B442-63A8E9DCFE25}">
  <ds:schemaRefs>
    <ds:schemaRef ds:uri="http://schemas.microsoft.com/office/2006/metadata/properties"/>
    <ds:schemaRef ds:uri="http://schemas.microsoft.com/office/infopath/2007/PartnerControls"/>
    <ds:schemaRef ds:uri="c337cdad-d061-490e-b824-bba087f8fbd6"/>
    <ds:schemaRef ds:uri="b915c125-db96-4dad-a539-d4bfd59c3914"/>
  </ds:schemaRefs>
</ds:datastoreItem>
</file>

<file path=customXml/itemProps2.xml><?xml version="1.0" encoding="utf-8"?>
<ds:datastoreItem xmlns:ds="http://schemas.openxmlformats.org/officeDocument/2006/customXml" ds:itemID="{412CC462-434A-4339-B742-3F8DFFC5D0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4E0A25-075A-48B1-8557-22AC0837B8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5c125-db96-4dad-a539-d4bfd59c3914"/>
    <ds:schemaRef ds:uri="c337cdad-d061-490e-b824-bba087f8fb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Custom</PresentationFormat>
  <Paragraphs>25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Negrita Pro</vt:lpstr>
      <vt:lpstr>Poppins Bold</vt:lpstr>
      <vt:lpstr>Canva Sans</vt:lpstr>
      <vt:lpstr>Calibri</vt:lpstr>
      <vt:lpstr>Gagalin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Fordómar - myndband</dc:title>
  <cp:lastModifiedBy>Hólmfríður Rún Guðmundsdóttir</cp:lastModifiedBy>
  <cp:revision>1</cp:revision>
  <dcterms:created xsi:type="dcterms:W3CDTF">2006-08-16T00:00:00Z</dcterms:created>
  <dcterms:modified xsi:type="dcterms:W3CDTF">2026-06-15T21:51:21Z</dcterms:modified>
  <dc:identifier>DAHK23aDDEM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0x010100179F2CB5C3E963418D080CA4DA27D837</vt:lpwstr>
  </property>
  <property fmtid="{D5CDD505-2E9C-101B-9397-08002B2CF9AE}" pid="3" name="MediaServiceImageTags">
    <vt:lpwstr/>
  </property>
</Properties>
</file>