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Canva Sans Bold" panose="020B0604020202020204" charset="0"/>
      <p:regular r:id="rId19"/>
    </p:embeddedFont>
    <p:embeddedFont>
      <p:font typeface="Fredoka" panose="020B0604020202020204" charset="0"/>
      <p:regular r:id="rId20"/>
    </p:embeddedFont>
    <p:embeddedFont>
      <p:font typeface="Gagalin" panose="020B0604020202020204" charset="0"/>
      <p:regular r:id="rId21"/>
    </p:embeddedFont>
    <p:embeddedFont>
      <p:font typeface="Negrita Pro" panose="020B0604020202020204" charset="0"/>
      <p:regular r:id="rId22"/>
    </p:embeddedFont>
    <p:embeddedFont>
      <p:font typeface="Poppins" panose="020B0604020202020204" charset="0"/>
      <p:regular r:id="rId23"/>
    </p:embeddedFont>
    <p:embeddedFont>
      <p:font typeface="Poppins Bold" panose="020B0604020202020204" charset="0"/>
      <p:regular r:id="rId24"/>
    </p:embeddedFont>
    <p:embeddedFont>
      <p:font typeface="Poppins Bol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C93C6A-4899-436F-8FF3-CBB2136EB580}" v="25" dt="2026-05-18T21:06:20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ólmfríður Rún Guðmundsdóttir" userId="a07bde7f-f01b-4209-bc9d-d4f243894803" providerId="ADAL" clId="{FE31E1B3-94DB-497E-8D38-71603F29FE9E}"/>
    <pc:docChg chg="undo custSel addSld delSld modSld">
      <pc:chgData name="Hólmfríður Rún Guðmundsdóttir" userId="a07bde7f-f01b-4209-bc9d-d4f243894803" providerId="ADAL" clId="{FE31E1B3-94DB-497E-8D38-71603F29FE9E}" dt="2026-05-18T21:06:20.081" v="52"/>
      <pc:docMkLst>
        <pc:docMk/>
      </pc:docMkLst>
      <pc:sldChg chg="addSp delSp modSp mod modAnim">
        <pc:chgData name="Hólmfríður Rún Guðmundsdóttir" userId="a07bde7f-f01b-4209-bc9d-d4f243894803" providerId="ADAL" clId="{FE31E1B3-94DB-497E-8D38-71603F29FE9E}" dt="2026-05-13T09:22:29.096" v="7" actId="14100"/>
        <pc:sldMkLst>
          <pc:docMk/>
          <pc:sldMk cId="0" sldId="257"/>
        </pc:sldMkLst>
        <pc:picChg chg="add mod">
          <ac:chgData name="Hólmfríður Rún Guðmundsdóttir" userId="a07bde7f-f01b-4209-bc9d-d4f243894803" providerId="ADAL" clId="{FE31E1B3-94DB-497E-8D38-71603F29FE9E}" dt="2026-05-13T09:22:29.096" v="7" actId="14100"/>
          <ac:picMkLst>
            <pc:docMk/>
            <pc:sldMk cId="0" sldId="257"/>
            <ac:picMk id="9" creationId="{6337EAD5-FD25-E2DF-ACCC-0BCCC6EF6AE0}"/>
          </ac:picMkLst>
        </pc:picChg>
      </pc:sldChg>
      <pc:sldChg chg="addSp delSp modSp mod modAnim">
        <pc:chgData name="Hólmfríður Rún Guðmundsdóttir" userId="a07bde7f-f01b-4209-bc9d-d4f243894803" providerId="ADAL" clId="{FE31E1B3-94DB-497E-8D38-71603F29FE9E}" dt="2026-05-13T09:23:13.361" v="13" actId="1076"/>
        <pc:sldMkLst>
          <pc:docMk/>
          <pc:sldMk cId="0" sldId="263"/>
        </pc:sldMkLst>
        <pc:picChg chg="add mod">
          <ac:chgData name="Hólmfríður Rún Guðmundsdóttir" userId="a07bde7f-f01b-4209-bc9d-d4f243894803" providerId="ADAL" clId="{FE31E1B3-94DB-497E-8D38-71603F29FE9E}" dt="2026-05-13T09:23:13.361" v="13" actId="1076"/>
          <ac:picMkLst>
            <pc:docMk/>
            <pc:sldMk cId="0" sldId="263"/>
            <ac:picMk id="10" creationId="{3DC29F5D-A70B-D118-0713-449E7F835A05}"/>
          </ac:picMkLst>
        </pc:picChg>
      </pc:sldChg>
      <pc:sldChg chg="modSp mod">
        <pc:chgData name="Hólmfríður Rún Guðmundsdóttir" userId="a07bde7f-f01b-4209-bc9d-d4f243894803" providerId="ADAL" clId="{FE31E1B3-94DB-497E-8D38-71603F29FE9E}" dt="2026-05-13T09:23:20.845" v="14" actId="14100"/>
        <pc:sldMkLst>
          <pc:docMk/>
          <pc:sldMk cId="0" sldId="265"/>
        </pc:sldMkLst>
        <pc:spChg chg="mod">
          <ac:chgData name="Hólmfríður Rún Guðmundsdóttir" userId="a07bde7f-f01b-4209-bc9d-d4f243894803" providerId="ADAL" clId="{FE31E1B3-94DB-497E-8D38-71603F29FE9E}" dt="2026-05-13T09:23:20.845" v="14" actId="14100"/>
          <ac:spMkLst>
            <pc:docMk/>
            <pc:sldMk cId="0" sldId="265"/>
            <ac:spMk id="14" creationId="{00000000-0000-0000-0000-000000000000}"/>
          </ac:spMkLst>
        </pc:spChg>
      </pc:sldChg>
      <pc:sldChg chg="addSp delSp modSp mod">
        <pc:chgData name="Hólmfríður Rún Guðmundsdóttir" userId="a07bde7f-f01b-4209-bc9d-d4f243894803" providerId="ADAL" clId="{FE31E1B3-94DB-497E-8D38-71603F29FE9E}" dt="2026-05-16T14:29:13.877" v="27"/>
        <pc:sldMkLst>
          <pc:docMk/>
          <pc:sldMk cId="0" sldId="267"/>
        </pc:sldMkLst>
        <pc:spChg chg="mod">
          <ac:chgData name="Hólmfríður Rún Guðmundsdóttir" userId="a07bde7f-f01b-4209-bc9d-d4f243894803" providerId="ADAL" clId="{FE31E1B3-94DB-497E-8D38-71603F29FE9E}" dt="2026-05-16T14:29:13.877" v="27"/>
          <ac:spMkLst>
            <pc:docMk/>
            <pc:sldMk cId="0" sldId="267"/>
            <ac:spMk id="39" creationId="{87C1D7F3-033F-BCA9-D2B3-B9CC136D26E1}"/>
          </ac:spMkLst>
        </pc:spChg>
        <pc:grpChg chg="add mod">
          <ac:chgData name="Hólmfríður Rún Guðmundsdóttir" userId="a07bde7f-f01b-4209-bc9d-d4f243894803" providerId="ADAL" clId="{FE31E1B3-94DB-497E-8D38-71603F29FE9E}" dt="2026-05-16T14:29:13.877" v="27"/>
          <ac:grpSpMkLst>
            <pc:docMk/>
            <pc:sldMk cId="0" sldId="267"/>
            <ac:grpSpMk id="38" creationId="{4DAC94BD-4628-032F-2845-0BC4F13DC95D}"/>
          </ac:grpSpMkLst>
        </pc:grpChg>
      </pc:sldChg>
      <pc:sldChg chg="addSp delSp modSp add mod">
        <pc:chgData name="Hólmfríður Rún Guðmundsdóttir" userId="a07bde7f-f01b-4209-bc9d-d4f243894803" providerId="ADAL" clId="{FE31E1B3-94DB-497E-8D38-71603F29FE9E}" dt="2026-05-18T21:06:20.081" v="52"/>
        <pc:sldMkLst>
          <pc:docMk/>
          <pc:sldMk cId="3372069276" sldId="269"/>
        </pc:sldMkLst>
        <pc:spChg chg="del">
          <ac:chgData name="Hólmfríður Rún Guðmundsdóttir" userId="a07bde7f-f01b-4209-bc9d-d4f243894803" providerId="ADAL" clId="{FE31E1B3-94DB-497E-8D38-71603F29FE9E}" dt="2026-05-18T20:57:35.022" v="47" actId="478"/>
          <ac:spMkLst>
            <pc:docMk/>
            <pc:sldMk cId="3372069276" sldId="269"/>
            <ac:spMk id="2" creationId="{0332DE4C-DDE3-F5E6-29E8-68C92FEC23C7}"/>
          </ac:spMkLst>
        </pc:spChg>
        <pc:spChg chg="add del mod">
          <ac:chgData name="Hólmfríður Rún Guðmundsdóttir" userId="a07bde7f-f01b-4209-bc9d-d4f243894803" providerId="ADAL" clId="{FE31E1B3-94DB-497E-8D38-71603F29FE9E}" dt="2026-05-18T21:06:20.081" v="52"/>
          <ac:spMkLst>
            <pc:docMk/>
            <pc:sldMk cId="3372069276" sldId="269"/>
            <ac:spMk id="3" creationId="{122B9C50-D27A-F19A-9ADC-B0AD381B85E0}"/>
          </ac:spMkLst>
        </pc:spChg>
        <pc:spChg chg="mod">
          <ac:chgData name="Hólmfríður Rún Guðmundsdóttir" userId="a07bde7f-f01b-4209-bc9d-d4f243894803" providerId="ADAL" clId="{FE31E1B3-94DB-497E-8D38-71603F29FE9E}" dt="2026-05-18T20:57:39.895" v="49" actId="1076"/>
          <ac:spMkLst>
            <pc:docMk/>
            <pc:sldMk cId="3372069276" sldId="269"/>
            <ac:spMk id="4" creationId="{63F4462D-B202-4CF8-33AC-CB51231AF49A}"/>
          </ac:spMkLst>
        </pc:spChg>
        <pc:spChg chg="del">
          <ac:chgData name="Hólmfríður Rún Guðmundsdóttir" userId="a07bde7f-f01b-4209-bc9d-d4f243894803" providerId="ADAL" clId="{FE31E1B3-94DB-497E-8D38-71603F29FE9E}" dt="2026-05-18T20:57:36.112" v="48" actId="478"/>
          <ac:spMkLst>
            <pc:docMk/>
            <pc:sldMk cId="3372069276" sldId="269"/>
            <ac:spMk id="11" creationId="{A7DC1B41-CF89-0E32-1025-BA97C795DF6D}"/>
          </ac:spMkLst>
        </pc:spChg>
        <pc:picChg chg="add del">
          <ac:chgData name="Hólmfríður Rún Guðmundsdóttir" userId="a07bde7f-f01b-4209-bc9d-d4f243894803" providerId="ADAL" clId="{FE31E1B3-94DB-497E-8D38-71603F29FE9E}" dt="2026-05-18T20:57:19.999" v="43" actId="478"/>
          <ac:picMkLst>
            <pc:docMk/>
            <pc:sldMk cId="3372069276" sldId="269"/>
            <ac:picMk id="1026" creationId="{29EBD295-8ED8-B37E-4502-3B1F294E269C}"/>
          </ac:picMkLst>
        </pc:picChg>
      </pc:sldChg>
    </pc:docChg>
  </pc:docChgLst>
  <pc:docChgLst>
    <pc:chgData name="Selma Ruth Iqbal" userId="e77f623f-3c5b-4cef-88b8-6683c2cfd5da" providerId="ADAL" clId="{0CD0E835-CA3B-455A-B478-3FC7C148C9DD}"/>
    <pc:docChg chg="modSld">
      <pc:chgData name="Selma Ruth Iqbal" userId="e77f623f-3c5b-4cef-88b8-6683c2cfd5da" providerId="ADAL" clId="{0CD0E835-CA3B-455A-B478-3FC7C148C9DD}" dt="2026-05-18T19:12:04.739" v="38" actId="20577"/>
      <pc:docMkLst>
        <pc:docMk/>
      </pc:docMkLst>
      <pc:sldChg chg="modSp mod">
        <pc:chgData name="Selma Ruth Iqbal" userId="e77f623f-3c5b-4cef-88b8-6683c2cfd5da" providerId="ADAL" clId="{0CD0E835-CA3B-455A-B478-3FC7C148C9DD}" dt="2026-05-18T19:12:04.739" v="38" actId="20577"/>
        <pc:sldMkLst>
          <pc:docMk/>
          <pc:sldMk cId="0" sldId="261"/>
        </pc:sldMkLst>
        <pc:spChg chg="mod">
          <ac:chgData name="Selma Ruth Iqbal" userId="e77f623f-3c5b-4cef-88b8-6683c2cfd5da" providerId="ADAL" clId="{0CD0E835-CA3B-455A-B478-3FC7C148C9DD}" dt="2026-05-18T19:12:04.739" v="38" actId="20577"/>
          <ac:spMkLst>
            <pc:docMk/>
            <pc:sldMk cId="0" sldId="261"/>
            <ac:spMk id="2" creationId="{00000000-0000-0000-0000-000000000000}"/>
          </ac:spMkLst>
        </pc:spChg>
      </pc:sldChg>
      <pc:sldChg chg="modSp mod">
        <pc:chgData name="Selma Ruth Iqbal" userId="e77f623f-3c5b-4cef-88b8-6683c2cfd5da" providerId="ADAL" clId="{0CD0E835-CA3B-455A-B478-3FC7C148C9DD}" dt="2026-05-14T15:34:39.926" v="13" actId="20577"/>
        <pc:sldMkLst>
          <pc:docMk/>
          <pc:sldMk cId="0" sldId="265"/>
        </pc:sldMkLst>
        <pc:spChg chg="mod">
          <ac:chgData name="Selma Ruth Iqbal" userId="e77f623f-3c5b-4cef-88b8-6683c2cfd5da" providerId="ADAL" clId="{0CD0E835-CA3B-455A-B478-3FC7C148C9DD}" dt="2026-05-14T15:34:39.926" v="13" actId="20577"/>
          <ac:spMkLst>
            <pc:docMk/>
            <pc:sldMk cId="0" sldId="265"/>
            <ac:spMk id="4" creationId="{00000000-0000-0000-0000-000000000000}"/>
          </ac:spMkLst>
        </pc:spChg>
        <pc:spChg chg="mod">
          <ac:chgData name="Selma Ruth Iqbal" userId="e77f623f-3c5b-4cef-88b8-6683c2cfd5da" providerId="ADAL" clId="{0CD0E835-CA3B-455A-B478-3FC7C148C9DD}" dt="2026-05-14T15:34:24.698" v="0" actId="20577"/>
          <ac:spMkLst>
            <pc:docMk/>
            <pc:sldMk cId="0" sldId="265"/>
            <ac:spMk id="13" creationId="{00000000-0000-0000-0000-000000000000}"/>
          </ac:spMkLst>
        </pc:spChg>
      </pc:sldChg>
      <pc:sldChg chg="modSp mod">
        <pc:chgData name="Selma Ruth Iqbal" userId="e77f623f-3c5b-4cef-88b8-6683c2cfd5da" providerId="ADAL" clId="{0CD0E835-CA3B-455A-B478-3FC7C148C9DD}" dt="2026-05-18T19:10:05.783" v="34" actId="20577"/>
        <pc:sldMkLst>
          <pc:docMk/>
          <pc:sldMk cId="0" sldId="266"/>
        </pc:sldMkLst>
        <pc:spChg chg="mod">
          <ac:chgData name="Selma Ruth Iqbal" userId="e77f623f-3c5b-4cef-88b8-6683c2cfd5da" providerId="ADAL" clId="{0CD0E835-CA3B-455A-B478-3FC7C148C9DD}" dt="2026-05-18T19:10:05.783" v="34" actId="20577"/>
          <ac:spMkLst>
            <pc:docMk/>
            <pc:sldMk cId="0" sldId="266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sv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hyperlink" Target="https://www.112.is/abuse/orareitn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Dd3bzA7450?feature=oembed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rCgBLoMxTQ?feature=oembed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181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6"/>
                </a:lnTo>
                <a:lnTo>
                  <a:pt x="7315200" y="3274806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909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6"/>
                </a:lnTo>
                <a:lnTo>
                  <a:pt x="0" y="3274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12572566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-1636439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51823" y="860106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7893775" y="-205740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55348" y="4450326"/>
            <a:ext cx="2300913" cy="4114800"/>
          </a:xfrm>
          <a:custGeom>
            <a:avLst/>
            <a:gdLst/>
            <a:ahLst/>
            <a:cxnLst/>
            <a:rect l="l" t="t" r="r" b="b"/>
            <a:pathLst>
              <a:path w="2300913" h="4114800">
                <a:moveTo>
                  <a:pt x="0" y="0"/>
                </a:moveTo>
                <a:lnTo>
                  <a:pt x="2300914" y="0"/>
                </a:lnTo>
                <a:lnTo>
                  <a:pt x="230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81295" y="5143500"/>
            <a:ext cx="3594227" cy="2574365"/>
          </a:xfrm>
          <a:custGeom>
            <a:avLst/>
            <a:gdLst/>
            <a:ahLst/>
            <a:cxnLst/>
            <a:rect l="l" t="t" r="r" b="b"/>
            <a:pathLst>
              <a:path w="3594227" h="2574365">
                <a:moveTo>
                  <a:pt x="0" y="0"/>
                </a:moveTo>
                <a:lnTo>
                  <a:pt x="3594227" y="0"/>
                </a:lnTo>
                <a:lnTo>
                  <a:pt x="3594227" y="2574365"/>
                </a:lnTo>
                <a:lnTo>
                  <a:pt x="0" y="25743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916331" y="3677098"/>
            <a:ext cx="13507233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22434"/>
                </a:solidFill>
                <a:latin typeface="Negrita Pro"/>
                <a:ea typeface="Negrita Pro"/>
                <a:cs typeface="Negrita Pro"/>
                <a:sym typeface="Negrita Pro"/>
              </a:rPr>
              <a:t>Öráreiti</a:t>
            </a:r>
          </a:p>
        </p:txBody>
      </p:sp>
      <p:sp>
        <p:nvSpPr>
          <p:cNvPr id="11" name="Freeform 11"/>
          <p:cNvSpPr/>
          <p:nvPr/>
        </p:nvSpPr>
        <p:spPr>
          <a:xfrm>
            <a:off x="9781295" y="1943100"/>
            <a:ext cx="3500490" cy="2507226"/>
          </a:xfrm>
          <a:custGeom>
            <a:avLst/>
            <a:gdLst/>
            <a:ahLst/>
            <a:cxnLst/>
            <a:rect l="l" t="t" r="r" b="b"/>
            <a:pathLst>
              <a:path w="3500490" h="2507226">
                <a:moveTo>
                  <a:pt x="0" y="0"/>
                </a:moveTo>
                <a:lnTo>
                  <a:pt x="3500490" y="0"/>
                </a:lnTo>
                <a:lnTo>
                  <a:pt x="3500490" y="2507226"/>
                </a:lnTo>
                <a:lnTo>
                  <a:pt x="0" y="2507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45113" y="1182345"/>
            <a:ext cx="3591840" cy="2572656"/>
          </a:xfrm>
          <a:custGeom>
            <a:avLst/>
            <a:gdLst/>
            <a:ahLst/>
            <a:cxnLst/>
            <a:rect l="l" t="t" r="r" b="b"/>
            <a:pathLst>
              <a:path w="3591840" h="2572656">
                <a:moveTo>
                  <a:pt x="3591841" y="0"/>
                </a:moveTo>
                <a:lnTo>
                  <a:pt x="0" y="0"/>
                </a:lnTo>
                <a:lnTo>
                  <a:pt x="0" y="2572656"/>
                </a:lnTo>
                <a:lnTo>
                  <a:pt x="3591841" y="2572656"/>
                </a:lnTo>
                <a:lnTo>
                  <a:pt x="359184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0"/>
            <a:ext cx="3582463" cy="3582463"/>
          </a:xfrm>
          <a:custGeom>
            <a:avLst/>
            <a:gdLst/>
            <a:ahLst/>
            <a:cxnLst/>
            <a:rect l="l" t="t" r="r" b="b"/>
            <a:pathLst>
              <a:path w="3582463" h="3582463">
                <a:moveTo>
                  <a:pt x="0" y="0"/>
                </a:moveTo>
                <a:lnTo>
                  <a:pt x="3582463" y="0"/>
                </a:lnTo>
                <a:lnTo>
                  <a:pt x="3582463" y="3582463"/>
                </a:lnTo>
                <a:lnTo>
                  <a:pt x="0" y="35824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963102" y="5517126"/>
            <a:ext cx="313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2224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Hvaðan ertu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2224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í alvörunni?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72595" y="1581457"/>
            <a:ext cx="313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2224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Þú talar svo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2224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góða íslensku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09970" y="2401998"/>
            <a:ext cx="313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2224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Má ég snerta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2224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hárið þitt?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91" y="1155002"/>
            <a:ext cx="4614763" cy="4438454"/>
            <a:chOff x="0" y="0"/>
            <a:chExt cx="6153018" cy="5917938"/>
          </a:xfrm>
        </p:grpSpPr>
        <p:sp>
          <p:nvSpPr>
            <p:cNvPr id="3" name="Freeform 3"/>
            <p:cNvSpPr/>
            <p:nvPr/>
          </p:nvSpPr>
          <p:spPr>
            <a:xfrm>
              <a:off x="979934" y="0"/>
              <a:ext cx="4193150" cy="4193150"/>
            </a:xfrm>
            <a:custGeom>
              <a:avLst/>
              <a:gdLst/>
              <a:ahLst/>
              <a:cxnLst/>
              <a:rect l="l" t="t" r="r" b="b"/>
              <a:pathLst>
                <a:path w="4193150" h="4193150">
                  <a:moveTo>
                    <a:pt x="0" y="0"/>
                  </a:moveTo>
                  <a:lnTo>
                    <a:pt x="4193150" y="0"/>
                  </a:lnTo>
                  <a:lnTo>
                    <a:pt x="4193150" y="4193150"/>
                  </a:lnTo>
                  <a:lnTo>
                    <a:pt x="0" y="419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204306"/>
              <a:ext cx="6153018" cy="1713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Katrín er 15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ára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 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Hún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er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fædd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á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Íslandi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en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foreldrar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hennar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eru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frá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Kenía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52537" y="5186677"/>
            <a:ext cx="4721371" cy="4071623"/>
            <a:chOff x="0" y="0"/>
            <a:chExt cx="6295161" cy="5428831"/>
          </a:xfrm>
        </p:grpSpPr>
        <p:sp>
          <p:nvSpPr>
            <p:cNvPr id="6" name="Freeform 6"/>
            <p:cNvSpPr/>
            <p:nvPr/>
          </p:nvSpPr>
          <p:spPr>
            <a:xfrm>
              <a:off x="900600" y="0"/>
              <a:ext cx="4445039" cy="4299976"/>
            </a:xfrm>
            <a:custGeom>
              <a:avLst/>
              <a:gdLst/>
              <a:ahLst/>
              <a:cxnLst/>
              <a:rect l="l" t="t" r="r" b="b"/>
              <a:pathLst>
                <a:path w="4445039" h="4299976">
                  <a:moveTo>
                    <a:pt x="0" y="0"/>
                  </a:moveTo>
                  <a:lnTo>
                    <a:pt x="4445038" y="0"/>
                  </a:lnTo>
                  <a:lnTo>
                    <a:pt x="4445038" y="4299976"/>
                  </a:lnTo>
                  <a:lnTo>
                    <a:pt x="0" y="429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0338" b="-710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325837"/>
              <a:ext cx="6295161" cy="1102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Amina er 14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ára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 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Hún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er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frá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Íslandi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og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Íran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1028700"/>
            <a:ext cx="4905772" cy="4912526"/>
            <a:chOff x="0" y="0"/>
            <a:chExt cx="6541029" cy="6550035"/>
          </a:xfrm>
        </p:grpSpPr>
        <p:sp>
          <p:nvSpPr>
            <p:cNvPr id="9" name="Freeform 9"/>
            <p:cNvSpPr/>
            <p:nvPr/>
          </p:nvSpPr>
          <p:spPr>
            <a:xfrm>
              <a:off x="1110787" y="0"/>
              <a:ext cx="4319455" cy="4319455"/>
            </a:xfrm>
            <a:custGeom>
              <a:avLst/>
              <a:gdLst/>
              <a:ahLst/>
              <a:cxnLst/>
              <a:rect l="l" t="t" r="r" b="b"/>
              <a:pathLst>
                <a:path w="4319455" h="4319455">
                  <a:moveTo>
                    <a:pt x="0" y="0"/>
                  </a:moveTo>
                  <a:lnTo>
                    <a:pt x="4319455" y="0"/>
                  </a:lnTo>
                  <a:lnTo>
                    <a:pt x="4319455" y="4319455"/>
                  </a:lnTo>
                  <a:lnTo>
                    <a:pt x="0" y="4319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329441"/>
              <a:ext cx="6541029" cy="2220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Marcel er 16 ára. 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Hann flutti til Íslands fyrir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2 árum frá Póllandi. 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Hann er ennþá að læra íslensku.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434333" y="5143500"/>
            <a:ext cx="3610820" cy="5101325"/>
            <a:chOff x="0" y="0"/>
            <a:chExt cx="4814426" cy="6801767"/>
          </a:xfrm>
        </p:grpSpPr>
        <p:sp>
          <p:nvSpPr>
            <p:cNvPr id="12" name="Freeform 12"/>
            <p:cNvSpPr/>
            <p:nvPr/>
          </p:nvSpPr>
          <p:spPr>
            <a:xfrm>
              <a:off x="209155" y="0"/>
              <a:ext cx="4396116" cy="4396116"/>
            </a:xfrm>
            <a:custGeom>
              <a:avLst/>
              <a:gdLst/>
              <a:ahLst/>
              <a:cxnLst/>
              <a:rect l="l" t="t" r="r" b="b"/>
              <a:pathLst>
                <a:path w="4396116" h="4396116">
                  <a:moveTo>
                    <a:pt x="0" y="0"/>
                  </a:moveTo>
                  <a:lnTo>
                    <a:pt x="4396116" y="0"/>
                  </a:lnTo>
                  <a:lnTo>
                    <a:pt x="4396116" y="4396116"/>
                  </a:lnTo>
                  <a:lnTo>
                    <a:pt x="0" y="4396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506780"/>
              <a:ext cx="4814426" cy="2294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Breki er 15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ára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 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Hann er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frá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Íslandi</a:t>
              </a:r>
              <a:endPara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og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Bandaríkjunum</a:t>
              </a: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  <a:p>
              <a:pPr algn="ctr">
                <a:lnSpc>
                  <a:spcPts val="3360"/>
                </a:lnSpc>
              </a:pPr>
              <a:endPara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468600" y="-66675"/>
            <a:ext cx="2819400" cy="843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Myndir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gerðar</a:t>
            </a: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360"/>
              </a:lnSpc>
            </a:pPr>
            <a:r>
              <a:rPr lang="en-US" sz="24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meðgervigreind</a:t>
            </a: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62975" y="554151"/>
            <a:ext cx="9725025" cy="9178698"/>
            <a:chOff x="0" y="0"/>
            <a:chExt cx="3289700" cy="310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9700" cy="3104893"/>
            </a:xfrm>
            <a:custGeom>
              <a:avLst/>
              <a:gdLst/>
              <a:ahLst/>
              <a:cxnLst/>
              <a:rect l="l" t="t" r="r" b="b"/>
              <a:pathLst>
                <a:path w="3289700" h="3104893">
                  <a:moveTo>
                    <a:pt x="0" y="0"/>
                  </a:moveTo>
                  <a:lnTo>
                    <a:pt x="3289700" y="0"/>
                  </a:lnTo>
                  <a:lnTo>
                    <a:pt x="3289700" y="3104893"/>
                  </a:lnTo>
                  <a:lnTo>
                    <a:pt x="0" y="3104893"/>
                  </a:lnTo>
                  <a:close/>
                </a:path>
              </a:pathLst>
            </a:custGeom>
            <a:solidFill>
              <a:srgbClr val="5C473F">
                <a:alpha val="5764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14350" y="1277711"/>
            <a:ext cx="7731579" cy="7731579"/>
          </a:xfrm>
          <a:custGeom>
            <a:avLst/>
            <a:gdLst/>
            <a:ahLst/>
            <a:cxnLst/>
            <a:rect l="l" t="t" r="r" b="b"/>
            <a:pathLst>
              <a:path w="7731579" h="7731579">
                <a:moveTo>
                  <a:pt x="0" y="0"/>
                </a:moveTo>
                <a:lnTo>
                  <a:pt x="7731579" y="0"/>
                </a:lnTo>
                <a:lnTo>
                  <a:pt x="7731579" y="7731578"/>
                </a:lnTo>
                <a:lnTo>
                  <a:pt x="0" y="77315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110630" y="2085975"/>
            <a:ext cx="6834345" cy="605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  <a:spcBef>
                <a:spcPct val="0"/>
              </a:spcBef>
            </a:pP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Á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Íslandi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eru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um 25%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íbúa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með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erlendan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bakgrunn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marL="0" lvl="0" indent="0" algn="ctr">
              <a:lnSpc>
                <a:spcPts val="5940"/>
              </a:lnSpc>
              <a:spcBef>
                <a:spcPct val="0"/>
              </a:spcBef>
            </a:pP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Á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næstu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glæru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má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sjá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marga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þekkta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Íslendinga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með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erlendan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/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blandaðan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50" b="1" u="none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bakgrunn</a:t>
            </a:r>
            <a:r>
              <a:rPr lang="en-US" sz="4950" b="1" u="non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thnic Style Borders"/>
          <p:cNvSpPr/>
          <p:nvPr/>
        </p:nvSpPr>
        <p:spPr>
          <a:xfrm>
            <a:off x="16711148" y="9565287"/>
            <a:ext cx="5362506" cy="971954"/>
          </a:xfrm>
          <a:custGeom>
            <a:avLst/>
            <a:gdLst/>
            <a:ahLst/>
            <a:cxnLst/>
            <a:rect l="l" t="t" r="r" b="b"/>
            <a:pathLst>
              <a:path w="5362506" h="971954">
                <a:moveTo>
                  <a:pt x="0" y="0"/>
                </a:moveTo>
                <a:lnTo>
                  <a:pt x="5362506" y="0"/>
                </a:lnTo>
                <a:lnTo>
                  <a:pt x="5362506" y="971954"/>
                </a:lnTo>
                <a:lnTo>
                  <a:pt x="0" y="9719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Ethnic Style Borders"/>
          <p:cNvSpPr/>
          <p:nvPr/>
        </p:nvSpPr>
        <p:spPr>
          <a:xfrm>
            <a:off x="-4683470" y="-513207"/>
            <a:ext cx="7315200" cy="941832"/>
          </a:xfrm>
          <a:custGeom>
            <a:avLst/>
            <a:gdLst/>
            <a:ahLst/>
            <a:cxnLst/>
            <a:rect l="l" t="t" r="r" b="b"/>
            <a:pathLst>
              <a:path w="7315200" h="941832">
                <a:moveTo>
                  <a:pt x="0" y="0"/>
                </a:moveTo>
                <a:lnTo>
                  <a:pt x="7315200" y="0"/>
                </a:lnTo>
                <a:lnTo>
                  <a:pt x="7315200" y="941832"/>
                </a:lnTo>
                <a:lnTo>
                  <a:pt x="0" y="941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746750" y="7042715"/>
            <a:ext cx="3397250" cy="3244285"/>
            <a:chOff x="0" y="0"/>
            <a:chExt cx="851123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1123" cy="812800"/>
            </a:xfrm>
            <a:custGeom>
              <a:avLst/>
              <a:gdLst/>
              <a:ahLst/>
              <a:cxnLst/>
              <a:rect l="l" t="t" r="r" b="b"/>
              <a:pathLst>
                <a:path w="851123" h="812800">
                  <a:moveTo>
                    <a:pt x="0" y="0"/>
                  </a:moveTo>
                  <a:lnTo>
                    <a:pt x="851123" y="0"/>
                  </a:lnTo>
                  <a:lnTo>
                    <a:pt x="85112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34167" b="-99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46750" y="0"/>
            <a:ext cx="3397250" cy="3378482"/>
            <a:chOff x="0" y="0"/>
            <a:chExt cx="81731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7315" cy="812800"/>
            </a:xfrm>
            <a:custGeom>
              <a:avLst/>
              <a:gdLst/>
              <a:ahLst/>
              <a:cxnLst/>
              <a:rect l="l" t="t" r="r" b="b"/>
              <a:pathLst>
                <a:path w="817315" h="812800">
                  <a:moveTo>
                    <a:pt x="0" y="0"/>
                  </a:moveTo>
                  <a:lnTo>
                    <a:pt x="817315" y="0"/>
                  </a:lnTo>
                  <a:lnTo>
                    <a:pt x="81731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23823" r="-25791" b="-263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54250" y="5258223"/>
            <a:ext cx="3397250" cy="5028777"/>
            <a:chOff x="0" y="0"/>
            <a:chExt cx="812800" cy="1203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203147"/>
            </a:xfrm>
            <a:custGeom>
              <a:avLst/>
              <a:gdLst/>
              <a:ahLst/>
              <a:cxnLst/>
              <a:rect l="l" t="t" r="r" b="b"/>
              <a:pathLst>
                <a:path w="812800" h="1203147">
                  <a:moveTo>
                    <a:pt x="0" y="0"/>
                  </a:moveTo>
                  <a:lnTo>
                    <a:pt x="812800" y="0"/>
                  </a:lnTo>
                  <a:lnTo>
                    <a:pt x="812800" y="1203147"/>
                  </a:lnTo>
                  <a:lnTo>
                    <a:pt x="0" y="1203147"/>
                  </a:lnTo>
                  <a:close/>
                </a:path>
              </a:pathLst>
            </a:custGeom>
            <a:blipFill>
              <a:blip r:embed="rId6"/>
              <a:stretch>
                <a:fillRect l="-24012" r="-240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54250" y="-42291"/>
            <a:ext cx="3397250" cy="5162973"/>
            <a:chOff x="0" y="0"/>
            <a:chExt cx="812800" cy="12352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235253"/>
            </a:xfrm>
            <a:custGeom>
              <a:avLst/>
              <a:gdLst/>
              <a:ahLst/>
              <a:cxnLst/>
              <a:rect l="l" t="t" r="r" b="b"/>
              <a:pathLst>
                <a:path w="812800" h="1235253">
                  <a:moveTo>
                    <a:pt x="0" y="0"/>
                  </a:moveTo>
                  <a:lnTo>
                    <a:pt x="812800" y="0"/>
                  </a:lnTo>
                  <a:lnTo>
                    <a:pt x="812800" y="1235253"/>
                  </a:lnTo>
                  <a:lnTo>
                    <a:pt x="0" y="1235253"/>
                  </a:lnTo>
                  <a:close/>
                </a:path>
              </a:pathLst>
            </a:custGeom>
            <a:blipFill>
              <a:blip r:embed="rId7"/>
              <a:stretch>
                <a:fillRect l="-25987" r="-259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7042715"/>
            <a:ext cx="2159000" cy="3244285"/>
            <a:chOff x="0" y="0"/>
            <a:chExt cx="812800" cy="12213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221378"/>
            </a:xfrm>
            <a:custGeom>
              <a:avLst/>
              <a:gdLst/>
              <a:ahLst/>
              <a:cxnLst/>
              <a:rect l="l" t="t" r="r" b="b"/>
              <a:pathLst>
                <a:path w="812800" h="1221378">
                  <a:moveTo>
                    <a:pt x="0" y="0"/>
                  </a:moveTo>
                  <a:lnTo>
                    <a:pt x="812800" y="0"/>
                  </a:lnTo>
                  <a:lnTo>
                    <a:pt x="812800" y="1221378"/>
                  </a:lnTo>
                  <a:lnTo>
                    <a:pt x="0" y="1221378"/>
                  </a:lnTo>
                  <a:close/>
                </a:path>
              </a:pathLst>
            </a:custGeom>
            <a:blipFill>
              <a:blip r:embed="rId8"/>
              <a:stretch>
                <a:fillRect l="-60040" r="-650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3473732"/>
            <a:ext cx="2159000" cy="3473732"/>
            <a:chOff x="0" y="0"/>
            <a:chExt cx="812800" cy="13077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307758"/>
            </a:xfrm>
            <a:custGeom>
              <a:avLst/>
              <a:gdLst/>
              <a:ahLst/>
              <a:cxnLst/>
              <a:rect l="l" t="t" r="r" b="b"/>
              <a:pathLst>
                <a:path w="812800" h="1307758">
                  <a:moveTo>
                    <a:pt x="0" y="0"/>
                  </a:moveTo>
                  <a:lnTo>
                    <a:pt x="812800" y="0"/>
                  </a:lnTo>
                  <a:lnTo>
                    <a:pt x="812800" y="1307758"/>
                  </a:lnTo>
                  <a:lnTo>
                    <a:pt x="0" y="1307758"/>
                  </a:lnTo>
                  <a:close/>
                </a:path>
              </a:pathLst>
            </a:custGeom>
            <a:blipFill>
              <a:blip r:embed="rId9"/>
              <a:stretch>
                <a:fillRect l="-138373" t="-2951" r="-67200" b="-394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0"/>
            <a:ext cx="2159000" cy="3378482"/>
            <a:chOff x="0" y="0"/>
            <a:chExt cx="812800" cy="12718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1271899"/>
            </a:xfrm>
            <a:custGeom>
              <a:avLst/>
              <a:gdLst/>
              <a:ahLst/>
              <a:cxnLst/>
              <a:rect l="l" t="t" r="r" b="b"/>
              <a:pathLst>
                <a:path w="812800" h="1271899">
                  <a:moveTo>
                    <a:pt x="0" y="0"/>
                  </a:moveTo>
                  <a:lnTo>
                    <a:pt x="812800" y="0"/>
                  </a:lnTo>
                  <a:lnTo>
                    <a:pt x="812800" y="1271899"/>
                  </a:lnTo>
                  <a:lnTo>
                    <a:pt x="0" y="1271899"/>
                  </a:lnTo>
                  <a:close/>
                </a:path>
              </a:pathLst>
            </a:custGeom>
            <a:blipFill>
              <a:blip r:embed="rId10"/>
              <a:stretch>
                <a:fillRect l="-16663" r="-16663" b="-65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986000" y="7062188"/>
            <a:ext cx="3397250" cy="3244285"/>
            <a:chOff x="0" y="0"/>
            <a:chExt cx="851123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1123" cy="812800"/>
            </a:xfrm>
            <a:custGeom>
              <a:avLst/>
              <a:gdLst/>
              <a:ahLst/>
              <a:cxnLst/>
              <a:rect l="l" t="t" r="r" b="b"/>
              <a:pathLst>
                <a:path w="851123" h="812800">
                  <a:moveTo>
                    <a:pt x="0" y="0"/>
                  </a:moveTo>
                  <a:lnTo>
                    <a:pt x="851123" y="0"/>
                  </a:lnTo>
                  <a:lnTo>
                    <a:pt x="85112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57967" t="-20680" r="-57935" b="-302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986000" y="3493206"/>
            <a:ext cx="3397250" cy="3473732"/>
            <a:chOff x="0" y="0"/>
            <a:chExt cx="812800" cy="83109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31099"/>
            </a:xfrm>
            <a:custGeom>
              <a:avLst/>
              <a:gdLst/>
              <a:ahLst/>
              <a:cxnLst/>
              <a:rect l="l" t="t" r="r" b="b"/>
              <a:pathLst>
                <a:path w="812800" h="831099">
                  <a:moveTo>
                    <a:pt x="0" y="0"/>
                  </a:moveTo>
                  <a:lnTo>
                    <a:pt x="812800" y="0"/>
                  </a:lnTo>
                  <a:lnTo>
                    <a:pt x="812800" y="831099"/>
                  </a:lnTo>
                  <a:lnTo>
                    <a:pt x="0" y="831099"/>
                  </a:lnTo>
                  <a:close/>
                </a:path>
              </a:pathLst>
            </a:custGeom>
            <a:blipFill>
              <a:blip r:embed="rId12"/>
              <a:stretch>
                <a:fillRect l="-32106" r="-31014" b="-65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986000" y="19473"/>
            <a:ext cx="3397250" cy="3378482"/>
            <a:chOff x="0" y="0"/>
            <a:chExt cx="817315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7315" cy="812800"/>
            </a:xfrm>
            <a:custGeom>
              <a:avLst/>
              <a:gdLst/>
              <a:ahLst/>
              <a:cxnLst/>
              <a:rect l="l" t="t" r="r" b="b"/>
              <a:pathLst>
                <a:path w="817315" h="812800">
                  <a:moveTo>
                    <a:pt x="0" y="0"/>
                  </a:moveTo>
                  <a:lnTo>
                    <a:pt x="817315" y="0"/>
                  </a:lnTo>
                  <a:lnTo>
                    <a:pt x="81731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-31526" r="-177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493500" y="5277697"/>
            <a:ext cx="3397250" cy="5028777"/>
            <a:chOff x="0" y="0"/>
            <a:chExt cx="812800" cy="120314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1203147"/>
            </a:xfrm>
            <a:custGeom>
              <a:avLst/>
              <a:gdLst/>
              <a:ahLst/>
              <a:cxnLst/>
              <a:rect l="l" t="t" r="r" b="b"/>
              <a:pathLst>
                <a:path w="812800" h="1203147">
                  <a:moveTo>
                    <a:pt x="0" y="0"/>
                  </a:moveTo>
                  <a:lnTo>
                    <a:pt x="812800" y="0"/>
                  </a:lnTo>
                  <a:lnTo>
                    <a:pt x="812800" y="1203147"/>
                  </a:lnTo>
                  <a:lnTo>
                    <a:pt x="0" y="1203147"/>
                  </a:lnTo>
                  <a:close/>
                </a:path>
              </a:pathLst>
            </a:custGeom>
            <a:blipFill>
              <a:blip r:embed="rId14"/>
              <a:stretch>
                <a:fillRect l="-31376" r="-31376" b="-340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493500" y="19473"/>
            <a:ext cx="3397250" cy="5162973"/>
            <a:chOff x="0" y="0"/>
            <a:chExt cx="812800" cy="123525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235253"/>
            </a:xfrm>
            <a:custGeom>
              <a:avLst/>
              <a:gdLst/>
              <a:ahLst/>
              <a:cxnLst/>
              <a:rect l="l" t="t" r="r" b="b"/>
              <a:pathLst>
                <a:path w="812800" h="1235253">
                  <a:moveTo>
                    <a:pt x="0" y="0"/>
                  </a:moveTo>
                  <a:lnTo>
                    <a:pt x="812800" y="0"/>
                  </a:lnTo>
                  <a:lnTo>
                    <a:pt x="812800" y="1235253"/>
                  </a:lnTo>
                  <a:lnTo>
                    <a:pt x="0" y="1235253"/>
                  </a:lnTo>
                  <a:close/>
                </a:path>
              </a:pathLst>
            </a:custGeom>
            <a:blipFill>
              <a:blip r:embed="rId15"/>
              <a:stretch>
                <a:fillRect l="-61507" r="-666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239250" y="7062188"/>
            <a:ext cx="2159000" cy="3244285"/>
            <a:chOff x="0" y="0"/>
            <a:chExt cx="812800" cy="122137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1221378"/>
            </a:xfrm>
            <a:custGeom>
              <a:avLst/>
              <a:gdLst/>
              <a:ahLst/>
              <a:cxnLst/>
              <a:rect l="l" t="t" r="r" b="b"/>
              <a:pathLst>
                <a:path w="812800" h="1221378">
                  <a:moveTo>
                    <a:pt x="0" y="0"/>
                  </a:moveTo>
                  <a:lnTo>
                    <a:pt x="812800" y="0"/>
                  </a:lnTo>
                  <a:lnTo>
                    <a:pt x="812800" y="1221378"/>
                  </a:lnTo>
                  <a:lnTo>
                    <a:pt x="0" y="1221378"/>
                  </a:lnTo>
                  <a:close/>
                </a:path>
              </a:pathLst>
            </a:custGeom>
            <a:blipFill>
              <a:blip r:embed="rId16"/>
              <a:stretch>
                <a:fillRect l="-53991" r="-91609" b="-485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239250" y="3493206"/>
            <a:ext cx="2159000" cy="3473732"/>
            <a:chOff x="0" y="0"/>
            <a:chExt cx="812800" cy="130775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1307758"/>
            </a:xfrm>
            <a:custGeom>
              <a:avLst/>
              <a:gdLst/>
              <a:ahLst/>
              <a:cxnLst/>
              <a:rect l="l" t="t" r="r" b="b"/>
              <a:pathLst>
                <a:path w="812800" h="1307758">
                  <a:moveTo>
                    <a:pt x="0" y="0"/>
                  </a:moveTo>
                  <a:lnTo>
                    <a:pt x="812800" y="0"/>
                  </a:lnTo>
                  <a:lnTo>
                    <a:pt x="812800" y="1307758"/>
                  </a:lnTo>
                  <a:lnTo>
                    <a:pt x="0" y="1307758"/>
                  </a:lnTo>
                  <a:close/>
                </a:path>
              </a:pathLst>
            </a:custGeom>
            <a:blipFill>
              <a:blip r:embed="rId17"/>
              <a:stretch>
                <a:fillRect l="-30447" r="-304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239250" y="19473"/>
            <a:ext cx="2159000" cy="3378482"/>
            <a:chOff x="0" y="0"/>
            <a:chExt cx="812800" cy="127189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1271899"/>
            </a:xfrm>
            <a:custGeom>
              <a:avLst/>
              <a:gdLst/>
              <a:ahLst/>
              <a:cxnLst/>
              <a:rect l="l" t="t" r="r" b="b"/>
              <a:pathLst>
                <a:path w="812800" h="1271899">
                  <a:moveTo>
                    <a:pt x="0" y="0"/>
                  </a:moveTo>
                  <a:lnTo>
                    <a:pt x="812800" y="0"/>
                  </a:lnTo>
                  <a:lnTo>
                    <a:pt x="812800" y="1271899"/>
                  </a:lnTo>
                  <a:lnTo>
                    <a:pt x="0" y="1271899"/>
                  </a:lnTo>
                  <a:close/>
                </a:path>
              </a:pathLst>
            </a:custGeom>
            <a:blipFill>
              <a:blip r:embed="rId18"/>
              <a:stretch>
                <a:fillRect l="-118821" r="-127106" b="-494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4DAC94BD-4628-032F-2845-0BC4F13DC95D}"/>
              </a:ext>
            </a:extLst>
          </p:cNvPr>
          <p:cNvGrpSpPr/>
          <p:nvPr/>
        </p:nvGrpSpPr>
        <p:grpSpPr>
          <a:xfrm>
            <a:off x="5746750" y="3473732"/>
            <a:ext cx="3397250" cy="3473732"/>
            <a:chOff x="0" y="0"/>
            <a:chExt cx="812800" cy="831099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87C1D7F3-033F-BCA9-D2B3-B9CC136D26E1}"/>
                </a:ext>
              </a:extLst>
            </p:cNvPr>
            <p:cNvSpPr/>
            <p:nvPr/>
          </p:nvSpPr>
          <p:spPr>
            <a:xfrm>
              <a:off x="0" y="0"/>
              <a:ext cx="812800" cy="831099"/>
            </a:xfrm>
            <a:custGeom>
              <a:avLst/>
              <a:gdLst/>
              <a:ahLst/>
              <a:cxnLst/>
              <a:rect l="l" t="t" r="r" b="b"/>
              <a:pathLst>
                <a:path w="812800" h="831099">
                  <a:moveTo>
                    <a:pt x="0" y="0"/>
                  </a:moveTo>
                  <a:lnTo>
                    <a:pt x="812800" y="0"/>
                  </a:lnTo>
                  <a:lnTo>
                    <a:pt x="812800" y="831099"/>
                  </a:lnTo>
                  <a:lnTo>
                    <a:pt x="0" y="831099"/>
                  </a:lnTo>
                  <a:close/>
                </a:path>
              </a:pathLst>
            </a:custGeom>
            <a:blipFill>
              <a:blip r:embed="rId19"/>
              <a:stretch>
                <a:fillRect t="-8440" b="-385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29114">
            <a:off x="3516339" y="2262809"/>
            <a:ext cx="2094046" cy="2057400"/>
          </a:xfrm>
          <a:custGeom>
            <a:avLst/>
            <a:gdLst/>
            <a:ahLst/>
            <a:cxnLst/>
            <a:rect l="l" t="t" r="r" b="b"/>
            <a:pathLst>
              <a:path w="2094046" h="2057400">
                <a:moveTo>
                  <a:pt x="0" y="0"/>
                </a:moveTo>
                <a:lnTo>
                  <a:pt x="2094046" y="0"/>
                </a:lnTo>
                <a:lnTo>
                  <a:pt x="20940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48332" y="5195532"/>
            <a:ext cx="17339668" cy="87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Haldið þið að fólkið á myndinni hafi upplifað öráreiti?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59720" y="2355443"/>
            <a:ext cx="7168561" cy="145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5"/>
              </a:lnSpc>
            </a:pPr>
            <a:r>
              <a:rPr lang="en-US" sz="8561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Hugleiðing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1516757" y="7652943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92248" y="7652943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2673912" y="-507834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-1535093" y="-507834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53169" y="8633106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6" y="0"/>
                </a:lnTo>
                <a:lnTo>
                  <a:pt x="5192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7995120" y="-2025353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87573">
            <a:off x="12481111" y="2273075"/>
            <a:ext cx="2094046" cy="2057400"/>
          </a:xfrm>
          <a:custGeom>
            <a:avLst/>
            <a:gdLst/>
            <a:ahLst/>
            <a:cxnLst/>
            <a:rect l="l" t="t" r="r" b="b"/>
            <a:pathLst>
              <a:path w="2094046" h="2057400">
                <a:moveTo>
                  <a:pt x="0" y="0"/>
                </a:moveTo>
                <a:lnTo>
                  <a:pt x="2094045" y="0"/>
                </a:lnTo>
                <a:lnTo>
                  <a:pt x="20940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7151B8-75A9-1B7B-5E5B-CC8AA6A2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22B9C50-D27A-F19A-9ADC-B0AD381B85E0}"/>
              </a:ext>
            </a:extLst>
          </p:cNvPr>
          <p:cNvSpPr txBox="1"/>
          <p:nvPr/>
        </p:nvSpPr>
        <p:spPr>
          <a:xfrm>
            <a:off x="948332" y="2137333"/>
            <a:ext cx="17339668" cy="349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2"/>
              </a:rPr>
              <a:t>https://www.112.is/abuse/orareitni</a:t>
            </a:r>
            <a:endParaRPr lang="en-US" sz="4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https://hagstofa.is/utgafur/frettasafn/mannfjoldi/mannfjoldi-eftir-bakgrunni-1-januar-2025/</a:t>
            </a:r>
            <a:b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n-US" sz="4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3F4462D-B202-4CF8-33AC-CB51231AF49A}"/>
              </a:ext>
            </a:extLst>
          </p:cNvPr>
          <p:cNvSpPr txBox="1"/>
          <p:nvPr/>
        </p:nvSpPr>
        <p:spPr>
          <a:xfrm>
            <a:off x="5545253" y="375821"/>
            <a:ext cx="7168561" cy="136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5"/>
              </a:lnSpc>
            </a:pPr>
            <a:r>
              <a:rPr lang="en-US" sz="8561" err="1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Heimildir</a:t>
            </a:r>
            <a:endParaRPr lang="en-US" sz="8561">
              <a:solidFill>
                <a:srgbClr val="000000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C5E4E95-CEB6-8D18-639F-75332F5A25B1}"/>
              </a:ext>
            </a:extLst>
          </p:cNvPr>
          <p:cNvSpPr/>
          <p:nvPr/>
        </p:nvSpPr>
        <p:spPr>
          <a:xfrm flipH="1">
            <a:off x="-1516757" y="7652943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0BC7DAD-C65D-0100-AB20-DA09ECD89286}"/>
              </a:ext>
            </a:extLst>
          </p:cNvPr>
          <p:cNvSpPr/>
          <p:nvPr/>
        </p:nvSpPr>
        <p:spPr>
          <a:xfrm>
            <a:off x="12692248" y="7652943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8AF6611-B955-CB47-F5D5-7853779CDD7B}"/>
              </a:ext>
            </a:extLst>
          </p:cNvPr>
          <p:cNvSpPr/>
          <p:nvPr/>
        </p:nvSpPr>
        <p:spPr>
          <a:xfrm rot="-10800000" flipH="1">
            <a:off x="12673912" y="-507834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4FB7A6E-4E29-7903-1E13-B8A0D750103B}"/>
              </a:ext>
            </a:extLst>
          </p:cNvPr>
          <p:cNvSpPr/>
          <p:nvPr/>
        </p:nvSpPr>
        <p:spPr>
          <a:xfrm rot="-10800000">
            <a:off x="-1535093" y="-507834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30245D2-14C9-04DA-8E2F-578C14C390D6}"/>
              </a:ext>
            </a:extLst>
          </p:cNvPr>
          <p:cNvSpPr/>
          <p:nvPr/>
        </p:nvSpPr>
        <p:spPr>
          <a:xfrm>
            <a:off x="4053169" y="8633106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6" y="0"/>
                </a:lnTo>
                <a:lnTo>
                  <a:pt x="5192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EB8DA8A-BA4C-F6DC-4D62-A2A046BB9461}"/>
              </a:ext>
            </a:extLst>
          </p:cNvPr>
          <p:cNvSpPr/>
          <p:nvPr/>
        </p:nvSpPr>
        <p:spPr>
          <a:xfrm flipV="1">
            <a:off x="7995120" y="-2025353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6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181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6"/>
                </a:lnTo>
                <a:lnTo>
                  <a:pt x="7315200" y="3274806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909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6"/>
                </a:lnTo>
                <a:lnTo>
                  <a:pt x="0" y="3274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12572566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7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-1636439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51823" y="860106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7893775" y="-205740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7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Online Media 8" title="How microaggressions are like mosquito bites • Same Difference">
            <a:hlinkClick r:id="" action="ppaction://media"/>
            <a:extLst>
              <a:ext uri="{FF2B5EF4-FFF2-40B4-BE49-F238E27FC236}">
                <a16:creationId xmlns:a16="http://schemas.microsoft.com/office/drawing/2014/main" id="{6337EAD5-FD25-E2DF-ACCC-0BCCC6EF6A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200400" y="1785366"/>
            <a:ext cx="12063175" cy="681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6944" y="8045768"/>
            <a:ext cx="19921889" cy="3086100"/>
            <a:chOff x="0" y="0"/>
            <a:chExt cx="524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17" cy="812800"/>
            </a:xfrm>
            <a:custGeom>
              <a:avLst/>
              <a:gdLst/>
              <a:ahLst/>
              <a:cxnLst/>
              <a:rect l="l" t="t" r="r" b="b"/>
              <a:pathLst>
                <a:path w="5246917" h="812800">
                  <a:moveTo>
                    <a:pt x="0" y="0"/>
                  </a:moveTo>
                  <a:lnTo>
                    <a:pt x="5246917" y="0"/>
                  </a:lnTo>
                  <a:lnTo>
                    <a:pt x="524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95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246917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7799" y="5143500"/>
            <a:ext cx="5829925" cy="4445318"/>
          </a:xfrm>
          <a:custGeom>
            <a:avLst/>
            <a:gdLst/>
            <a:ahLst/>
            <a:cxnLst/>
            <a:rect l="l" t="t" r="r" b="b"/>
            <a:pathLst>
              <a:path w="5829925" h="4445318">
                <a:moveTo>
                  <a:pt x="0" y="0"/>
                </a:moveTo>
                <a:lnTo>
                  <a:pt x="5829925" y="0"/>
                </a:lnTo>
                <a:lnTo>
                  <a:pt x="5829925" y="4445318"/>
                </a:lnTo>
                <a:lnTo>
                  <a:pt x="0" y="444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44000" y="2742488"/>
            <a:ext cx="7583010" cy="448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Öráreitni (microaggression) eru fordómar og mismunun sem geta komið fram í daglegri hegðun og samskiptum. Algengt er að enginn taki eftir fordómunum sem felast í samskiptunum nema þolandinn.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85034" y="683512"/>
            <a:ext cx="5517932" cy="131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1"/>
              </a:lnSpc>
            </a:pPr>
            <a:r>
              <a:rPr lang="en-US" sz="7772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Öráreiti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230999" y="599272"/>
            <a:ext cx="7616238" cy="2805693"/>
            <a:chOff x="0" y="0"/>
            <a:chExt cx="2005923" cy="7389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05923" cy="738948"/>
            </a:xfrm>
            <a:custGeom>
              <a:avLst/>
              <a:gdLst/>
              <a:ahLst/>
              <a:cxnLst/>
              <a:rect l="l" t="t" r="r" b="b"/>
              <a:pathLst>
                <a:path w="2005923" h="738948">
                  <a:moveTo>
                    <a:pt x="0" y="0"/>
                  </a:moveTo>
                  <a:lnTo>
                    <a:pt x="2005923" y="0"/>
                  </a:lnTo>
                  <a:lnTo>
                    <a:pt x="2005923" y="738948"/>
                  </a:lnTo>
                  <a:lnTo>
                    <a:pt x="0" y="738948"/>
                  </a:lnTo>
                  <a:close/>
                </a:path>
              </a:pathLst>
            </a:custGeom>
            <a:solidFill>
              <a:srgbClr val="B895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005923" cy="796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3123" y="985501"/>
            <a:ext cx="5232116" cy="186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Öráreiti getur birst gagnvart allskonar fólki, þótt við séum hér að tala um það í samhengi við erlendan uppruna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8598" y="3541518"/>
            <a:ext cx="12966171" cy="511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 glápa.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Svipbrigði eða líkamstjáning sem sýna að einstaklingur sé ekki jafningi eða ekki velkominn.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Gera ráð fyrir því að þeir sem líta ekki út eins og staðalímyndir af Íslendingi séu útlendingar, tali ekki íslensku eða séu ekki hluti af íslensku samfélagi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494769" y="3646293"/>
            <a:ext cx="2026539" cy="4114800"/>
          </a:xfrm>
          <a:custGeom>
            <a:avLst/>
            <a:gdLst/>
            <a:ahLst/>
            <a:cxnLst/>
            <a:rect l="l" t="t" r="r" b="b"/>
            <a:pathLst>
              <a:path w="2026539" h="4114800">
                <a:moveTo>
                  <a:pt x="0" y="0"/>
                </a:moveTo>
                <a:lnTo>
                  <a:pt x="2026539" y="0"/>
                </a:lnTo>
                <a:lnTo>
                  <a:pt x="2026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6181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6"/>
                </a:lnTo>
                <a:lnTo>
                  <a:pt x="7315200" y="3274806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909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6"/>
                </a:lnTo>
                <a:lnTo>
                  <a:pt x="0" y="3274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12572566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-1636439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951823" y="860106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7893775" y="-205740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951047" y="1518920"/>
            <a:ext cx="1457026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222434"/>
                </a:solidFill>
                <a:latin typeface="Gagalin"/>
                <a:ea typeface="Gagalin"/>
                <a:cs typeface="Gagalin"/>
                <a:sym typeface="Gagalin"/>
              </a:rPr>
              <a:t>Dæmi um fordóma sem birtast í öráreiti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6944" y="8743950"/>
            <a:ext cx="19921889" cy="3086100"/>
            <a:chOff x="0" y="0"/>
            <a:chExt cx="524691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6917" cy="812800"/>
            </a:xfrm>
            <a:custGeom>
              <a:avLst/>
              <a:gdLst/>
              <a:ahLst/>
              <a:cxnLst/>
              <a:rect l="l" t="t" r="r" b="b"/>
              <a:pathLst>
                <a:path w="5246917" h="812800">
                  <a:moveTo>
                    <a:pt x="0" y="0"/>
                  </a:moveTo>
                  <a:lnTo>
                    <a:pt x="5246917" y="0"/>
                  </a:lnTo>
                  <a:lnTo>
                    <a:pt x="52469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95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246917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772285"/>
            <a:ext cx="11031221" cy="843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endParaRPr/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Gera ráð fyrir því að einstaklingur tali ekki íslensku vegna útlits eða nafns.</a:t>
            </a:r>
          </a:p>
          <a:p>
            <a:pPr marL="1424943" lvl="2" indent="-474981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Spyrja talarðu íslensku? </a:t>
            </a:r>
          </a:p>
          <a:p>
            <a:pPr marL="1424943" lvl="2" indent="-474981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Byrja að tala ensku við fólk og halda jafnvel áfram þó að einstaklingurinn tali við þig á íslensku. </a:t>
            </a:r>
          </a:p>
          <a:p>
            <a:pPr marL="1424943" lvl="2" indent="-474981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Þykjast ekki skilja einstaklinginn. </a:t>
            </a:r>
          </a:p>
          <a:p>
            <a:pPr marL="1424943" lvl="2" indent="-474981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Hækka röddina “svo að einstaklingurinn skilji íslenskuna þína betur” þótt ekki sé um að ræða manneskju sem heyrir illa.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040"/>
              </a:lnSpc>
            </a:pPr>
            <a:endParaRPr lang="en-US" sz="3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040"/>
              </a:lnSpc>
            </a:pPr>
            <a:endParaRPr lang="en-US" sz="33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059921" y="4544338"/>
            <a:ext cx="2931379" cy="3618987"/>
          </a:xfrm>
          <a:custGeom>
            <a:avLst/>
            <a:gdLst/>
            <a:ahLst/>
            <a:cxnLst/>
            <a:rect l="l" t="t" r="r" b="b"/>
            <a:pathLst>
              <a:path w="2931379" h="3618987">
                <a:moveTo>
                  <a:pt x="0" y="0"/>
                </a:moveTo>
                <a:lnTo>
                  <a:pt x="2931380" y="0"/>
                </a:lnTo>
                <a:lnTo>
                  <a:pt x="2931380" y="3618986"/>
                </a:lnTo>
                <a:lnTo>
                  <a:pt x="0" y="3618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424654" y="2933437"/>
            <a:ext cx="3326898" cy="2528443"/>
          </a:xfrm>
          <a:custGeom>
            <a:avLst/>
            <a:gdLst/>
            <a:ahLst/>
            <a:cxnLst/>
            <a:rect l="l" t="t" r="r" b="b"/>
            <a:pathLst>
              <a:path w="3326898" h="2528443">
                <a:moveTo>
                  <a:pt x="3326898" y="0"/>
                </a:moveTo>
                <a:lnTo>
                  <a:pt x="0" y="0"/>
                </a:lnTo>
                <a:lnTo>
                  <a:pt x="0" y="2528443"/>
                </a:lnTo>
                <a:lnTo>
                  <a:pt x="3326898" y="2528443"/>
                </a:lnTo>
                <a:lnTo>
                  <a:pt x="332689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951047" y="914400"/>
            <a:ext cx="1457026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222434"/>
                </a:solidFill>
                <a:latin typeface="Gagalin"/>
                <a:ea typeface="Gagalin"/>
                <a:cs typeface="Gagalin"/>
                <a:sym typeface="Gagalin"/>
              </a:rPr>
              <a:t>Dæmi um fordóma sem birtast í öráreiti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24654" y="3444518"/>
            <a:ext cx="332689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Þú talar svo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góða íslensku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36913" y="3789002"/>
            <a:ext cx="12600156" cy="445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þú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gerir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ráð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fyrir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þú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þurfir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segja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„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Ég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var bara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djóka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eftir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þú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segir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eitthvað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þá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getur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verið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gott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sleppa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því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segja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það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88620" lvl="1"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2. Ef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þú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myndir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ekki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spyrja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hvítan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Íslending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þessarar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spurningar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ekki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spyrja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þessarar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spurningar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yfirhöfuð</a:t>
            </a: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137069" y="4452891"/>
            <a:ext cx="2542525" cy="2542525"/>
          </a:xfrm>
          <a:custGeom>
            <a:avLst/>
            <a:gdLst/>
            <a:ahLst/>
            <a:cxnLst/>
            <a:rect l="l" t="t" r="r" b="b"/>
            <a:pathLst>
              <a:path w="2542525" h="2542525">
                <a:moveTo>
                  <a:pt x="0" y="0"/>
                </a:moveTo>
                <a:lnTo>
                  <a:pt x="2542525" y="0"/>
                </a:lnTo>
                <a:lnTo>
                  <a:pt x="2542525" y="2542526"/>
                </a:lnTo>
                <a:lnTo>
                  <a:pt x="0" y="2542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658250" y="1365533"/>
            <a:ext cx="10357482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Góð ráð til að koma í veg fyrir að beita öráreiti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16181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6"/>
                </a:lnTo>
                <a:lnTo>
                  <a:pt x="7315200" y="3274806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5909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6"/>
                </a:lnTo>
                <a:lnTo>
                  <a:pt x="0" y="3274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2572566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-1636439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951823" y="860106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7893775" y="-205740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8697" y="3622393"/>
            <a:ext cx="13376587" cy="463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2"/>
              </a:lnSpc>
            </a:pPr>
            <a:r>
              <a:rPr lang="en-US" sz="28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Spyrja sig:</a:t>
            </a:r>
          </a:p>
          <a:p>
            <a:pPr algn="l">
              <a:lnSpc>
                <a:spcPts val="4052"/>
              </a:lnSpc>
            </a:pPr>
            <a:r>
              <a:rPr lang="en-US" sz="289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Hvað var ég að reyna að gera?</a:t>
            </a:r>
          </a:p>
          <a:p>
            <a:pPr marL="624920" lvl="1" indent="-312460" algn="l">
              <a:lnSpc>
                <a:spcPts val="4052"/>
              </a:lnSpc>
              <a:buFont typeface="Arial"/>
              <a:buChar char="•"/>
            </a:pPr>
            <a:r>
              <a:rPr lang="en-US" sz="28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Kannski tengjast manneskjunni eða kynnast henni betur</a:t>
            </a:r>
          </a:p>
          <a:p>
            <a:pPr algn="l">
              <a:lnSpc>
                <a:spcPts val="4052"/>
              </a:lnSpc>
            </a:pPr>
            <a:r>
              <a:rPr lang="en-US" sz="289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Hvað gaf ég til kynna með því sem ég sagði?</a:t>
            </a:r>
          </a:p>
          <a:p>
            <a:pPr marL="624920" lvl="1" indent="-312460" algn="l">
              <a:lnSpc>
                <a:spcPts val="4052"/>
              </a:lnSpc>
              <a:buFont typeface="Arial"/>
              <a:buChar char="•"/>
            </a:pPr>
            <a:r>
              <a:rPr lang="en-US" sz="28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Að manneskjan liti ekki út fyrir að vera héðan, eða það sé eitthvað öðruvísi við manneskjuna</a:t>
            </a:r>
          </a:p>
          <a:p>
            <a:pPr algn="l">
              <a:lnSpc>
                <a:spcPts val="4052"/>
              </a:lnSpc>
            </a:pPr>
            <a:r>
              <a:rPr lang="en-US" sz="289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Hvernig lét það manneskjunni mögulega líða?</a:t>
            </a:r>
          </a:p>
          <a:p>
            <a:pPr marL="624920" lvl="1" indent="-312460" algn="l">
              <a:lnSpc>
                <a:spcPts val="4052"/>
              </a:lnSpc>
              <a:buFont typeface="Arial"/>
              <a:buChar char="•"/>
            </a:pPr>
            <a:r>
              <a:rPr lang="en-US" sz="28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Kannski að hún tilheyri ekki hópnum, eða það sé eitthvað neikvætt við að vera eins og hún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18430" y="1023620"/>
            <a:ext cx="10357482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Góð ráð til að koma í veg fyrir að beita öráreiti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16181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6"/>
                </a:lnTo>
                <a:lnTo>
                  <a:pt x="7315200" y="3274806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909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6"/>
                </a:lnTo>
                <a:lnTo>
                  <a:pt x="0" y="3274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51823" y="860106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2572566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-1636439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7893775" y="-205740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181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6"/>
                </a:lnTo>
                <a:lnTo>
                  <a:pt x="7315200" y="3274806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909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6"/>
                </a:lnTo>
                <a:lnTo>
                  <a:pt x="0" y="3274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12572566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-1636439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51823" y="860106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7893775" y="-205740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633890" y="522376"/>
            <a:ext cx="11020220" cy="102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595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Viðbrögð við öráreiti</a:t>
            </a:r>
          </a:p>
        </p:txBody>
      </p:sp>
      <p:pic>
        <p:nvPicPr>
          <p:cNvPr id="10" name="Online Media 9" title="Responding to Microaggressions">
            <a:hlinkClick r:id="" action="ppaction://media"/>
            <a:extLst>
              <a:ext uri="{FF2B5EF4-FFF2-40B4-BE49-F238E27FC236}">
                <a16:creationId xmlns:a16="http://schemas.microsoft.com/office/drawing/2014/main" id="{3DC29F5D-A70B-D118-0713-449E7F835A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272852" y="2453754"/>
            <a:ext cx="11742297" cy="6634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C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42490" y="1845420"/>
            <a:ext cx="9603019" cy="89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1"/>
              </a:lnSpc>
            </a:pPr>
            <a:r>
              <a:rPr lang="en-US" sz="527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Verkefni -Paraverkefni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38344" y="2630151"/>
            <a:ext cx="12389391" cy="939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1"/>
              </a:lnSpc>
            </a:pPr>
            <a:endParaRPr/>
          </a:p>
          <a:p>
            <a:pPr algn="l">
              <a:lnSpc>
                <a:spcPts val="4701"/>
              </a:lnSpc>
            </a:pPr>
            <a:endParaRPr/>
          </a:p>
          <a:p>
            <a:pPr algn="l">
              <a:lnSpc>
                <a:spcPts val="4701"/>
              </a:lnSpc>
            </a:pP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1)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Veljið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eina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manneskju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af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myndinni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á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næstu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glæru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og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svarið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eftirfarandi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58" b="1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spurningum</a:t>
            </a: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4701"/>
              </a:lnSpc>
            </a:pPr>
            <a:r>
              <a:rPr lang="en-US" sz="335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-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Hvers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konar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öráreiti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gæti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þessi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manneskja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mögulega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upplifað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?</a:t>
            </a:r>
          </a:p>
          <a:p>
            <a:pPr algn="l">
              <a:lnSpc>
                <a:spcPts val="4701"/>
              </a:lnSpc>
            </a:pP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-Í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hvaða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aðstæðum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gæti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það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gerst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? (í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skóla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,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vinnu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,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netinu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,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félagsmiðstöð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...).</a:t>
            </a:r>
          </a:p>
          <a:p>
            <a:pPr algn="l">
              <a:lnSpc>
                <a:spcPts val="4701"/>
              </a:lnSpc>
            </a:pP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-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Hvaða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áhrif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gæti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það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haft á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manneskjuna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að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verða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ítrekað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fyrir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358" b="1" i="1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öráreiti</a:t>
            </a:r>
            <a:r>
              <a:rPr lang="en-US" sz="335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?</a:t>
            </a:r>
          </a:p>
          <a:p>
            <a:pPr algn="l">
              <a:lnSpc>
                <a:spcPts val="3861"/>
              </a:lnSpc>
            </a:pPr>
            <a:endParaRPr lang="en-US" sz="3358" b="1" i="1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861"/>
              </a:lnSpc>
            </a:pPr>
            <a:endParaRPr lang="en-US" sz="3358" b="1" i="1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861"/>
              </a:lnSpc>
            </a:pPr>
            <a:endParaRPr lang="en-US" sz="3358" b="1" i="1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861"/>
              </a:lnSpc>
            </a:pPr>
            <a:endParaRPr lang="en-US" sz="3358" b="1" i="1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4276"/>
              </a:lnSpc>
            </a:pPr>
            <a:endParaRPr lang="en-US" sz="3358" b="1" i="1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861"/>
              </a:lnSpc>
            </a:pPr>
            <a:endParaRPr lang="en-US" sz="3358" b="1" i="1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861"/>
              </a:lnSpc>
            </a:pPr>
            <a:endParaRPr lang="en-US" sz="3358" b="1" i="1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16181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6"/>
                </a:lnTo>
                <a:lnTo>
                  <a:pt x="7315200" y="3274806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90903" y="7620897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6"/>
                </a:lnTo>
                <a:lnTo>
                  <a:pt x="0" y="3274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12572566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7315200" y="0"/>
                </a:moveTo>
                <a:lnTo>
                  <a:pt x="0" y="0"/>
                </a:lnTo>
                <a:lnTo>
                  <a:pt x="0" y="3274807"/>
                </a:lnTo>
                <a:lnTo>
                  <a:pt x="7315200" y="3274807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-1636439" y="-539881"/>
            <a:ext cx="7315200" cy="3274807"/>
          </a:xfrm>
          <a:custGeom>
            <a:avLst/>
            <a:gdLst/>
            <a:ahLst/>
            <a:cxnLst/>
            <a:rect l="l" t="t" r="r" b="b"/>
            <a:pathLst>
              <a:path w="7315200" h="3274807">
                <a:moveTo>
                  <a:pt x="0" y="0"/>
                </a:moveTo>
                <a:lnTo>
                  <a:pt x="7315200" y="0"/>
                </a:lnTo>
                <a:lnTo>
                  <a:pt x="7315200" y="3274807"/>
                </a:lnTo>
                <a:lnTo>
                  <a:pt x="0" y="3274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951823" y="860106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7" y="0"/>
                </a:lnTo>
                <a:lnTo>
                  <a:pt x="5192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7893775" y="-205740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4114800"/>
                </a:moveTo>
                <a:lnTo>
                  <a:pt x="6282137" y="4114800"/>
                </a:lnTo>
                <a:lnTo>
                  <a:pt x="628213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37cdad-d061-490e-b824-bba087f8fbd6" xsi:nil="true"/>
    <lcf76f155ced4ddcb4097134ff3c332f xmlns="b915c125-db96-4dad-a539-d4bfd59c391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9F2CB5C3E963418D080CA4DA27D837" ma:contentTypeVersion="15" ma:contentTypeDescription="Create a new document." ma:contentTypeScope="" ma:versionID="7cf89dc73151518092b15aecdc76ab64">
  <xsd:schema xmlns:xsd="http://www.w3.org/2001/XMLSchema" xmlns:xs="http://www.w3.org/2001/XMLSchema" xmlns:p="http://schemas.microsoft.com/office/2006/metadata/properties" xmlns:ns2="b915c125-db96-4dad-a539-d4bfd59c3914" xmlns:ns3="c337cdad-d061-490e-b824-bba087f8fbd6" targetNamespace="http://schemas.microsoft.com/office/2006/metadata/properties" ma:root="true" ma:fieldsID="02b45e5c9ce2732efc95a6310c9225af" ns2:_="" ns3:_="">
    <xsd:import namespace="b915c125-db96-4dad-a539-d4bfd59c3914"/>
    <xsd:import namespace="c337cdad-d061-490e-b824-bba087f8f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5c125-db96-4dad-a539-d4bfd59c39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c722b8a-8a0b-46be-a4d0-93a307828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7cdad-d061-490e-b824-bba087f8f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84101db-18e7-4b32-99c0-77bf63623035}" ma:internalName="TaxCatchAll" ma:showField="CatchAllData" ma:web="c337cdad-d061-490e-b824-bba087f8fb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4BB940-E7AC-42B0-A90E-91586DFBD0C8}">
  <ds:schemaRefs>
    <ds:schemaRef ds:uri="b915c125-db96-4dad-a539-d4bfd59c3914"/>
    <ds:schemaRef ds:uri="c337cdad-d061-490e-b824-bba087f8fbd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17D99D-44EF-4AFD-8376-AEDF9D53787D}">
  <ds:schemaRefs>
    <ds:schemaRef ds:uri="b915c125-db96-4dad-a539-d4bfd59c3914"/>
    <ds:schemaRef ds:uri="c337cdad-d061-490e-b824-bba087f8fb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ADA48C1-9614-478F-B43C-3819BFB97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Öráreiti 10.5.2026</dc:title>
  <cp:revision>1</cp:revision>
  <dcterms:created xsi:type="dcterms:W3CDTF">2006-08-16T00:00:00Z</dcterms:created>
  <dcterms:modified xsi:type="dcterms:W3CDTF">2026-05-18T21:07:08Z</dcterms:modified>
  <dc:identifier>DAHFzbBUL2U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0x010100179F2CB5C3E963418D080CA4DA27D837</vt:lpwstr>
  </property>
  <property fmtid="{D5CDD505-2E9C-101B-9397-08002B2CF9AE}" pid="3" name="MediaServiceImageTags">
    <vt:lpwstr/>
  </property>
</Properties>
</file>