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</p:sldIdLst>
  <p:sldSz cx="18288000" cy="10287000"/>
  <p:notesSz cx="6858000" cy="9144000"/>
  <p:embeddedFontLst>
    <p:embeddedFont>
      <p:font typeface="Canva Sans" panose="020B0604020202020204" charset="0"/>
      <p:regular r:id="rId10"/>
    </p:embeddedFont>
    <p:embeddedFont>
      <p:font typeface="Gagalin" panose="020B0604020202020204" charset="0"/>
      <p:regular r:id="rId11"/>
    </p:embeddedFont>
    <p:embeddedFont>
      <p:font typeface="Negrita Pro" panose="020B0604020202020204" charset="0"/>
      <p:regular r:id="rId12"/>
    </p:embeddedFont>
    <p:embeddedFont>
      <p:font typeface="Poppins Bold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9B69E7-6C6A-4FB6-B480-63E0A25185A1}" v="1" dt="2026-06-15T21:45:26.8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-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ólmfríður Rún Guðmundsdóttir" userId="a07bde7f-f01b-4209-bc9d-d4f243894803" providerId="ADAL" clId="{FE31E1B3-94DB-497E-8D38-71603F29FE9E}"/>
    <pc:docChg chg="custSel modSld">
      <pc:chgData name="Hólmfríður Rún Guðmundsdóttir" userId="a07bde7f-f01b-4209-bc9d-d4f243894803" providerId="ADAL" clId="{FE31E1B3-94DB-497E-8D38-71603F29FE9E}" dt="2026-06-15T21:45:46.101" v="3" actId="14100"/>
      <pc:docMkLst>
        <pc:docMk/>
      </pc:docMkLst>
      <pc:sldChg chg="addSp delSp modSp mod modAnim">
        <pc:chgData name="Hólmfríður Rún Guðmundsdóttir" userId="a07bde7f-f01b-4209-bc9d-d4f243894803" providerId="ADAL" clId="{FE31E1B3-94DB-497E-8D38-71603F29FE9E}" dt="2026-06-15T21:45:46.101" v="3" actId="14100"/>
        <pc:sldMkLst>
          <pc:docMk/>
          <pc:sldMk cId="0" sldId="257"/>
        </pc:sldMkLst>
        <pc:picChg chg="del">
          <ac:chgData name="Hólmfríður Rún Guðmundsdóttir" userId="a07bde7f-f01b-4209-bc9d-d4f243894803" providerId="ADAL" clId="{FE31E1B3-94DB-497E-8D38-71603F29FE9E}" dt="2026-06-15T21:44:53.770" v="0" actId="478"/>
          <ac:picMkLst>
            <pc:docMk/>
            <pc:sldMk cId="0" sldId="257"/>
            <ac:picMk id="8" creationId="{00000000-0000-0000-0000-000000000000}"/>
          </ac:picMkLst>
        </pc:picChg>
        <pc:picChg chg="add mod">
          <ac:chgData name="Hólmfríður Rún Guðmundsdóttir" userId="a07bde7f-f01b-4209-bc9d-d4f243894803" providerId="ADAL" clId="{FE31E1B3-94DB-497E-8D38-71603F29FE9E}" dt="2026-06-15T21:45:46.101" v="3" actId="14100"/>
          <ac:picMkLst>
            <pc:docMk/>
            <pc:sldMk cId="0" sldId="257"/>
            <ac:picMk id="9" creationId="{CE4BC558-0780-A915-3D33-BFB758A8614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VYoSCXDHfKo?feature=oembed" TargetMode="External"/><Relationship Id="rId6" Type="http://schemas.openxmlformats.org/officeDocument/2006/relationships/image" Target="../media/image5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1618103" y="7620897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7315200" y="0"/>
                </a:moveTo>
                <a:lnTo>
                  <a:pt x="0" y="0"/>
                </a:lnTo>
                <a:lnTo>
                  <a:pt x="0" y="3274806"/>
                </a:lnTo>
                <a:lnTo>
                  <a:pt x="7315200" y="3274806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590903" y="7620897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0" y="0"/>
                </a:moveTo>
                <a:lnTo>
                  <a:pt x="7315200" y="0"/>
                </a:lnTo>
                <a:lnTo>
                  <a:pt x="7315200" y="3274806"/>
                </a:lnTo>
                <a:lnTo>
                  <a:pt x="0" y="32748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0800000" flipH="1">
            <a:off x="12572566" y="-539881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7315200" y="0"/>
                </a:moveTo>
                <a:lnTo>
                  <a:pt x="0" y="0"/>
                </a:lnTo>
                <a:lnTo>
                  <a:pt x="0" y="3274807"/>
                </a:lnTo>
                <a:lnTo>
                  <a:pt x="7315200" y="3274807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-1636439" y="-539881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0" y="0"/>
                </a:moveTo>
                <a:lnTo>
                  <a:pt x="7315200" y="0"/>
                </a:lnTo>
                <a:lnTo>
                  <a:pt x="7315200" y="3274807"/>
                </a:lnTo>
                <a:lnTo>
                  <a:pt x="0" y="32748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951823" y="8601060"/>
            <a:ext cx="5192177" cy="4114800"/>
          </a:xfrm>
          <a:custGeom>
            <a:avLst/>
            <a:gdLst/>
            <a:ahLst/>
            <a:cxnLst/>
            <a:rect l="l" t="t" r="r" b="b"/>
            <a:pathLst>
              <a:path w="5192177" h="4114800">
                <a:moveTo>
                  <a:pt x="0" y="0"/>
                </a:moveTo>
                <a:lnTo>
                  <a:pt x="5192177" y="0"/>
                </a:lnTo>
                <a:lnTo>
                  <a:pt x="51921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2390383" y="3334813"/>
            <a:ext cx="13507233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>
                <a:solidFill>
                  <a:srgbClr val="222434"/>
                </a:solidFill>
                <a:latin typeface="Negrita Pro"/>
                <a:ea typeface="Negrita Pro"/>
                <a:cs typeface="Negrita Pro"/>
                <a:sym typeface="Negrita Pro"/>
              </a:rPr>
              <a:t>Öráreiti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0"/>
            <a:ext cx="3582463" cy="3582463"/>
          </a:xfrm>
          <a:custGeom>
            <a:avLst/>
            <a:gdLst/>
            <a:ahLst/>
            <a:cxnLst/>
            <a:rect l="l" t="t" r="r" b="b"/>
            <a:pathLst>
              <a:path w="3582463" h="3582463">
                <a:moveTo>
                  <a:pt x="0" y="0"/>
                </a:moveTo>
                <a:lnTo>
                  <a:pt x="3582463" y="0"/>
                </a:lnTo>
                <a:lnTo>
                  <a:pt x="3582463" y="3582463"/>
                </a:lnTo>
                <a:lnTo>
                  <a:pt x="0" y="35824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7068989" y="5344588"/>
            <a:ext cx="415002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22434"/>
                </a:solidFill>
                <a:latin typeface="Canva Sans"/>
                <a:ea typeface="Canva Sans"/>
                <a:cs typeface="Canva Sans"/>
                <a:sym typeface="Canva Sans"/>
              </a:rPr>
              <a:t>(e. microaggression)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1618103" y="7620897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7315200" y="0"/>
                </a:moveTo>
                <a:lnTo>
                  <a:pt x="0" y="0"/>
                </a:lnTo>
                <a:lnTo>
                  <a:pt x="0" y="3274806"/>
                </a:lnTo>
                <a:lnTo>
                  <a:pt x="7315200" y="3274806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590903" y="7620897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0" y="0"/>
                </a:moveTo>
                <a:lnTo>
                  <a:pt x="7315200" y="0"/>
                </a:lnTo>
                <a:lnTo>
                  <a:pt x="7315200" y="3274806"/>
                </a:lnTo>
                <a:lnTo>
                  <a:pt x="0" y="32748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0800000" flipH="1">
            <a:off x="12572566" y="-539881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7315200" y="0"/>
                </a:moveTo>
                <a:lnTo>
                  <a:pt x="0" y="0"/>
                </a:lnTo>
                <a:lnTo>
                  <a:pt x="0" y="3274807"/>
                </a:lnTo>
                <a:lnTo>
                  <a:pt x="7315200" y="3274807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-1636439" y="-539881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0" y="0"/>
                </a:moveTo>
                <a:lnTo>
                  <a:pt x="7315200" y="0"/>
                </a:lnTo>
                <a:lnTo>
                  <a:pt x="7315200" y="3274807"/>
                </a:lnTo>
                <a:lnTo>
                  <a:pt x="0" y="32748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951823" y="8601060"/>
            <a:ext cx="5192177" cy="4114800"/>
          </a:xfrm>
          <a:custGeom>
            <a:avLst/>
            <a:gdLst/>
            <a:ahLst/>
            <a:cxnLst/>
            <a:rect l="l" t="t" r="r" b="b"/>
            <a:pathLst>
              <a:path w="5192177" h="4114800">
                <a:moveTo>
                  <a:pt x="0" y="0"/>
                </a:moveTo>
                <a:lnTo>
                  <a:pt x="5192177" y="0"/>
                </a:lnTo>
                <a:lnTo>
                  <a:pt x="51921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7893775" y="-2057400"/>
            <a:ext cx="6282137" cy="4114800"/>
          </a:xfrm>
          <a:custGeom>
            <a:avLst/>
            <a:gdLst/>
            <a:ahLst/>
            <a:cxnLst/>
            <a:rect l="l" t="t" r="r" b="b"/>
            <a:pathLst>
              <a:path w="6282137" h="4114800">
                <a:moveTo>
                  <a:pt x="0" y="4114800"/>
                </a:moveTo>
                <a:lnTo>
                  <a:pt x="6282137" y="4114800"/>
                </a:lnTo>
                <a:lnTo>
                  <a:pt x="6282137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9" name="Online Media 8" title="Öráreiti">
            <a:hlinkClick r:id="" action="ppaction://media"/>
            <a:extLst>
              <a:ext uri="{FF2B5EF4-FFF2-40B4-BE49-F238E27FC236}">
                <a16:creationId xmlns:a16="http://schemas.microsoft.com/office/drawing/2014/main" id="{CE4BC558-0780-A915-3D33-BFB758A8614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752600" y="967359"/>
            <a:ext cx="14710136" cy="83112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6944" y="8045768"/>
            <a:ext cx="19921889" cy="3086100"/>
            <a:chOff x="0" y="0"/>
            <a:chExt cx="524691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6917" cy="812800"/>
            </a:xfrm>
            <a:custGeom>
              <a:avLst/>
              <a:gdLst/>
              <a:ahLst/>
              <a:cxnLst/>
              <a:rect l="l" t="t" r="r" b="b"/>
              <a:pathLst>
                <a:path w="5246917" h="812800">
                  <a:moveTo>
                    <a:pt x="0" y="0"/>
                  </a:moveTo>
                  <a:lnTo>
                    <a:pt x="5246917" y="0"/>
                  </a:lnTo>
                  <a:lnTo>
                    <a:pt x="524691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957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6917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3307770"/>
            <a:ext cx="3473124" cy="3365773"/>
          </a:xfrm>
          <a:custGeom>
            <a:avLst/>
            <a:gdLst/>
            <a:ahLst/>
            <a:cxnLst/>
            <a:rect l="l" t="t" r="r" b="b"/>
            <a:pathLst>
              <a:path w="3473124" h="3365773">
                <a:moveTo>
                  <a:pt x="0" y="0"/>
                </a:moveTo>
                <a:lnTo>
                  <a:pt x="3473124" y="0"/>
                </a:lnTo>
                <a:lnTo>
                  <a:pt x="3473124" y="3365772"/>
                </a:lnTo>
                <a:lnTo>
                  <a:pt x="0" y="3365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735506" y="2486386"/>
            <a:ext cx="14816988" cy="2018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Hvað er öráreiti?</a:t>
            </a:r>
          </a:p>
          <a:p>
            <a:pPr algn="ctr">
              <a:lnSpc>
                <a:spcPts val="5320"/>
              </a:lnSpc>
            </a:pPr>
            <a:r>
              <a:rPr lang="en-US" sz="38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Getið þið nefnt dæmi um öráreiti?</a:t>
            </a:r>
          </a:p>
          <a:p>
            <a:pPr algn="ctr">
              <a:lnSpc>
                <a:spcPts val="5320"/>
              </a:lnSpc>
            </a:pPr>
            <a:endParaRPr lang="en-US" sz="38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455750" y="885825"/>
            <a:ext cx="9376499" cy="131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81"/>
              </a:lnSpc>
            </a:pPr>
            <a:r>
              <a:rPr lang="en-US" sz="7772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Umræðuspurning 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89421" y="5208927"/>
            <a:ext cx="14816988" cy="2018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English: </a:t>
            </a:r>
          </a:p>
          <a:p>
            <a:pPr algn="ctr">
              <a:lnSpc>
                <a:spcPts val="5320"/>
              </a:lnSpc>
            </a:pPr>
            <a:r>
              <a:rPr lang="en-US" sz="38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microaggression?</a:t>
            </a:r>
          </a:p>
          <a:p>
            <a:pPr algn="ctr">
              <a:lnSpc>
                <a:spcPts val="5320"/>
              </a:lnSpc>
            </a:pPr>
            <a:r>
              <a:rPr lang="en-US" sz="38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Can you name an example?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6944" y="8045768"/>
            <a:ext cx="19921889" cy="3086100"/>
            <a:chOff x="0" y="0"/>
            <a:chExt cx="524691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6917" cy="812800"/>
            </a:xfrm>
            <a:custGeom>
              <a:avLst/>
              <a:gdLst/>
              <a:ahLst/>
              <a:cxnLst/>
              <a:rect l="l" t="t" r="r" b="b"/>
              <a:pathLst>
                <a:path w="5246917" h="812800">
                  <a:moveTo>
                    <a:pt x="0" y="0"/>
                  </a:moveTo>
                  <a:lnTo>
                    <a:pt x="5246917" y="0"/>
                  </a:lnTo>
                  <a:lnTo>
                    <a:pt x="524691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957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6917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499678" y="1028700"/>
            <a:ext cx="1362339" cy="1328280"/>
          </a:xfrm>
          <a:custGeom>
            <a:avLst/>
            <a:gdLst/>
            <a:ahLst/>
            <a:cxnLst/>
            <a:rect l="l" t="t" r="r" b="b"/>
            <a:pathLst>
              <a:path w="1362339" h="1328280">
                <a:moveTo>
                  <a:pt x="0" y="0"/>
                </a:moveTo>
                <a:lnTo>
                  <a:pt x="1362339" y="0"/>
                </a:lnTo>
                <a:lnTo>
                  <a:pt x="1362339" y="1328280"/>
                </a:lnTo>
                <a:lnTo>
                  <a:pt x="0" y="13282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735506" y="2901690"/>
            <a:ext cx="14816988" cy="1782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53"/>
              </a:lnSpc>
            </a:pPr>
            <a:r>
              <a:rPr lang="en-US" sz="33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Í myndbandinu er mynd af konu sem er margbitin af moskítóflugum.</a:t>
            </a:r>
          </a:p>
          <a:p>
            <a:pPr algn="ctr">
              <a:lnSpc>
                <a:spcPts val="4653"/>
              </a:lnSpc>
            </a:pPr>
            <a:r>
              <a:rPr lang="en-US" sz="33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Hvernig tengist það öráreiti? Hvað tákna bitin?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455750" y="885825"/>
            <a:ext cx="9376499" cy="131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81"/>
              </a:lnSpc>
            </a:pPr>
            <a:r>
              <a:rPr lang="en-US" sz="7772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Umræðuspurning 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35506" y="5379483"/>
            <a:ext cx="15523794" cy="2373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53"/>
              </a:lnSpc>
            </a:pPr>
            <a:r>
              <a:rPr lang="en-US" sz="33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English: </a:t>
            </a:r>
          </a:p>
          <a:p>
            <a:pPr algn="ctr">
              <a:lnSpc>
                <a:spcPts val="4653"/>
              </a:lnSpc>
            </a:pPr>
            <a:r>
              <a:rPr lang="en-US" sz="33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 the video, there is an image of a woman covered in mosquito bites.</a:t>
            </a:r>
          </a:p>
          <a:p>
            <a:pPr algn="ctr">
              <a:lnSpc>
                <a:spcPts val="4653"/>
              </a:lnSpc>
            </a:pPr>
            <a:r>
              <a:rPr lang="en-US" sz="33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How does this relate to microaggressions? </a:t>
            </a:r>
          </a:p>
          <a:p>
            <a:pPr algn="ctr">
              <a:lnSpc>
                <a:spcPts val="4653"/>
              </a:lnSpc>
            </a:pPr>
            <a:r>
              <a:rPr lang="en-US" sz="33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do the bites symbolize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6944" y="8045768"/>
            <a:ext cx="19921889" cy="3086100"/>
            <a:chOff x="0" y="0"/>
            <a:chExt cx="524691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6917" cy="812800"/>
            </a:xfrm>
            <a:custGeom>
              <a:avLst/>
              <a:gdLst/>
              <a:ahLst/>
              <a:cxnLst/>
              <a:rect l="l" t="t" r="r" b="b"/>
              <a:pathLst>
                <a:path w="5246917" h="812800">
                  <a:moveTo>
                    <a:pt x="0" y="0"/>
                  </a:moveTo>
                  <a:lnTo>
                    <a:pt x="5246917" y="0"/>
                  </a:lnTo>
                  <a:lnTo>
                    <a:pt x="524691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957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6917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382098" y="6440222"/>
            <a:ext cx="3489911" cy="3525162"/>
          </a:xfrm>
          <a:custGeom>
            <a:avLst/>
            <a:gdLst/>
            <a:ahLst/>
            <a:cxnLst/>
            <a:rect l="l" t="t" r="r" b="b"/>
            <a:pathLst>
              <a:path w="3489911" h="3525162">
                <a:moveTo>
                  <a:pt x="0" y="0"/>
                </a:moveTo>
                <a:lnTo>
                  <a:pt x="3489911" y="0"/>
                </a:lnTo>
                <a:lnTo>
                  <a:pt x="3489911" y="3525162"/>
                </a:lnTo>
                <a:lnTo>
                  <a:pt x="0" y="352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735506" y="2892165"/>
            <a:ext cx="14816988" cy="1324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13"/>
              </a:lnSpc>
            </a:pPr>
            <a:r>
              <a:rPr lang="en-US" sz="37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Hvað getum við gert til að draga úr öráreiti?</a:t>
            </a:r>
          </a:p>
          <a:p>
            <a:pPr algn="ctr">
              <a:lnSpc>
                <a:spcPts val="5213"/>
              </a:lnSpc>
            </a:pPr>
            <a:endParaRPr lang="en-US" sz="37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455750" y="885825"/>
            <a:ext cx="9376499" cy="131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81"/>
              </a:lnSpc>
            </a:pPr>
            <a:r>
              <a:rPr lang="en-US" sz="7772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Umræðuspurning 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35506" y="4921279"/>
            <a:ext cx="14816988" cy="1981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13"/>
              </a:lnSpc>
            </a:pPr>
            <a:r>
              <a:rPr lang="en-US" sz="37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English:</a:t>
            </a:r>
          </a:p>
          <a:p>
            <a:pPr algn="ctr">
              <a:lnSpc>
                <a:spcPts val="5213"/>
              </a:lnSpc>
            </a:pPr>
            <a:r>
              <a:rPr lang="en-US" sz="37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can we do to reduce microagressions?</a:t>
            </a:r>
          </a:p>
          <a:p>
            <a:pPr algn="ctr">
              <a:lnSpc>
                <a:spcPts val="5213"/>
              </a:lnSpc>
            </a:pPr>
            <a:endParaRPr lang="en-US" sz="37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337cdad-d061-490e-b824-bba087f8fbd6" xsi:nil="true"/>
    <lcf76f155ced4ddcb4097134ff3c332f xmlns="b915c125-db96-4dad-a539-d4bfd59c391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9F2CB5C3E963418D080CA4DA27D837" ma:contentTypeVersion="15" ma:contentTypeDescription="Create a new document." ma:contentTypeScope="" ma:versionID="7cf89dc73151518092b15aecdc76ab64">
  <xsd:schema xmlns:xsd="http://www.w3.org/2001/XMLSchema" xmlns:xs="http://www.w3.org/2001/XMLSchema" xmlns:p="http://schemas.microsoft.com/office/2006/metadata/properties" xmlns:ns2="b915c125-db96-4dad-a539-d4bfd59c3914" xmlns:ns3="c337cdad-d061-490e-b824-bba087f8fbd6" targetNamespace="http://schemas.microsoft.com/office/2006/metadata/properties" ma:root="true" ma:fieldsID="02b45e5c9ce2732efc95a6310c9225af" ns2:_="" ns3:_="">
    <xsd:import namespace="b915c125-db96-4dad-a539-d4bfd59c3914"/>
    <xsd:import namespace="c337cdad-d061-490e-b824-bba087f8fb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15c125-db96-4dad-a539-d4bfd59c39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c722b8a-8a0b-46be-a4d0-93a307828f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37cdad-d061-490e-b824-bba087f8fbd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84101db-18e7-4b32-99c0-77bf63623035}" ma:internalName="TaxCatchAll" ma:showField="CatchAllData" ma:web="c337cdad-d061-490e-b824-bba087f8fb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520ECD-84D5-4A61-9F08-D72CBD3497E9}">
  <ds:schemaRefs>
    <ds:schemaRef ds:uri="http://schemas.microsoft.com/office/2006/metadata/properties"/>
    <ds:schemaRef ds:uri="http://schemas.microsoft.com/office/infopath/2007/PartnerControls"/>
    <ds:schemaRef ds:uri="c337cdad-d061-490e-b824-bba087f8fbd6"/>
    <ds:schemaRef ds:uri="b915c125-db96-4dad-a539-d4bfd59c3914"/>
  </ds:schemaRefs>
</ds:datastoreItem>
</file>

<file path=customXml/itemProps2.xml><?xml version="1.0" encoding="utf-8"?>
<ds:datastoreItem xmlns:ds="http://schemas.openxmlformats.org/officeDocument/2006/customXml" ds:itemID="{EAE32222-3858-4D46-B086-B7446A1B274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3963FE-F642-4365-9AD6-C5AC865A55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15c125-db96-4dad-a539-d4bfd59c3914"/>
    <ds:schemaRef ds:uri="c337cdad-d061-490e-b824-bba087f8fb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107</Words>
  <Application>Microsoft Office PowerPoint</Application>
  <PresentationFormat>Custom</PresentationFormat>
  <Paragraphs>19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Calibri</vt:lpstr>
      <vt:lpstr>Canva Sans</vt:lpstr>
      <vt:lpstr>Poppins Bold</vt:lpstr>
      <vt:lpstr>Negrita Pro</vt:lpstr>
      <vt:lpstr>Gagalin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Fordómar - myndband</dc:title>
  <cp:lastModifiedBy>Hólmfríður Rún Guðmundsdóttir</cp:lastModifiedBy>
  <cp:revision>1</cp:revision>
  <dcterms:created xsi:type="dcterms:W3CDTF">2006-08-16T00:00:00Z</dcterms:created>
  <dcterms:modified xsi:type="dcterms:W3CDTF">2026-06-15T21:45:49Z</dcterms:modified>
  <dc:identifier>DAHKOqHiqKY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0x010100179F2CB5C3E963418D080CA4DA27D837</vt:lpwstr>
  </property>
  <property fmtid="{D5CDD505-2E9C-101B-9397-08002B2CF9AE}" pid="3" name="MediaServiceImageTags">
    <vt:lpwstr/>
  </property>
</Properties>
</file>