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Raleway"/>
      <p:regular r:id="rId34"/>
      <p:bold r:id="rId35"/>
      <p:italic r:id="rId36"/>
      <p:boldItalic r:id="rId37"/>
    </p:embeddedFont>
    <p:embeddedFont>
      <p:font typeface="Inter Tight Light"/>
      <p:regular r:id="rId38"/>
      <p:bold r:id="rId39"/>
      <p:italic r:id="rId40"/>
      <p:boldItalic r:id="rId41"/>
    </p:embeddedFont>
    <p:embeddedFont>
      <p:font typeface="Inter Tight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F5A1293-58B4-4EBF-B1FE-395CBC0FE889}">
  <a:tblStyle styleId="{6F5A1293-58B4-4EBF-B1FE-395CBC0FE8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TightLight-italic.fntdata"/><Relationship Id="rId20" Type="http://schemas.openxmlformats.org/officeDocument/2006/relationships/slide" Target="slides/slide14.xml"/><Relationship Id="rId42" Type="http://schemas.openxmlformats.org/officeDocument/2006/relationships/font" Target="fonts/InterTight-regular.fntdata"/><Relationship Id="rId41" Type="http://schemas.openxmlformats.org/officeDocument/2006/relationships/font" Target="fonts/InterTightLight-boldItalic.fntdata"/><Relationship Id="rId22" Type="http://schemas.openxmlformats.org/officeDocument/2006/relationships/slide" Target="slides/slide16.xml"/><Relationship Id="rId44" Type="http://schemas.openxmlformats.org/officeDocument/2006/relationships/font" Target="fonts/InterTight-italic.fntdata"/><Relationship Id="rId21" Type="http://schemas.openxmlformats.org/officeDocument/2006/relationships/slide" Target="slides/slide15.xml"/><Relationship Id="rId43" Type="http://schemas.openxmlformats.org/officeDocument/2006/relationships/font" Target="fonts/InterTight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InterTigh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aleway-bold.fntdata"/><Relationship Id="rId12" Type="http://schemas.openxmlformats.org/officeDocument/2006/relationships/slide" Target="slides/slide6.xml"/><Relationship Id="rId34" Type="http://schemas.openxmlformats.org/officeDocument/2006/relationships/font" Target="fonts/Raleway-regular.fntdata"/><Relationship Id="rId15" Type="http://schemas.openxmlformats.org/officeDocument/2006/relationships/slide" Target="slides/slide9.xml"/><Relationship Id="rId37" Type="http://schemas.openxmlformats.org/officeDocument/2006/relationships/font" Target="fonts/Raleway-boldItalic.fntdata"/><Relationship Id="rId14" Type="http://schemas.openxmlformats.org/officeDocument/2006/relationships/slide" Target="slides/slide8.xml"/><Relationship Id="rId36" Type="http://schemas.openxmlformats.org/officeDocument/2006/relationships/font" Target="fonts/Raleway-italic.fntdata"/><Relationship Id="rId17" Type="http://schemas.openxmlformats.org/officeDocument/2006/relationships/slide" Target="slides/slide11.xml"/><Relationship Id="rId39" Type="http://schemas.openxmlformats.org/officeDocument/2006/relationships/font" Target="fonts/InterTightLight-bold.fntdata"/><Relationship Id="rId16" Type="http://schemas.openxmlformats.org/officeDocument/2006/relationships/slide" Target="slides/slide10.xml"/><Relationship Id="rId38" Type="http://schemas.openxmlformats.org/officeDocument/2006/relationships/font" Target="fonts/InterTightLigh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0db847aa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0db847aa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12c5aa58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712c5aa58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12c5aa58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712c5aa58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12c5aa58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712c5aa58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12c5aa583_2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712c5aa583_2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Your marketing coordinator is your point of contact for both opting into the local social posting program and a list of preferred vendors for your brand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12c5aa583_2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712c5aa583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ability to schedule out content in Meta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12c5aa583_2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12c5aa583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Paid ads are different than just boosting organic content. They should be strategic &amp; targeted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12c5aa583_2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712c5aa583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personally don’t run awareness ads. I don’t feel that there is a good way to gauge if they are connecting with your audience. We run traffic ads as our top of funnel strategy bc CTR is a good indication of engagement &amp; the right creative.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712b10a1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712b10a1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12b10a12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12b10a12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0db847aa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0db847aa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712b10a12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712b10a12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712c5aa58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712c5aa58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Carousels make great before &amp; afters as well!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712c5aa583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712c5aa583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0db847aa9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0db847aa9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12c5aa583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712c5aa583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712c5aa583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712c5aa583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12c5aa583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712c5aa583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12c5aa583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712c5aa583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12c5aa583_2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12c5aa583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0db847aa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0db847aa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12c5aa583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12c5aa583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12c5aa58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712c5aa58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Organic is the long game.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nurtures the audience that already knows you–Helps to build that community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also serves as a “phone book” these days. When people first learn of your company, they look for your online presence before reaching out.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12c5aa583_2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12c5aa583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Do not just sell! People are very in-tune to when they are being advertised to, and they get sick of it. No one wants to follow or engage with a constant feed of BUY, BUY, BUY!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12c5aa583_2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712c5aa583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one is big. And it’s counter intuitive when your primary reason for being on social media IS to sell.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12c5aa58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12c5aa58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 rot="10800000">
            <a:off x="72301" y="4459514"/>
            <a:ext cx="8996724" cy="622836"/>
          </a:xfrm>
          <a:prstGeom prst="flowChartProcess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478813" y="13170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478813" y="27906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FG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H">
  <p:cSld name="TITLE_AND_BODY_2_1_1_1_1_1_1_1_1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/>
          <p:nvPr>
            <p:ph idx="2" type="pic"/>
          </p:nvPr>
        </p:nvSpPr>
        <p:spPr>
          <a:xfrm>
            <a:off x="509688" y="1512575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sp>
      <p:sp>
        <p:nvSpPr>
          <p:cNvPr id="59" name="Google Shape;59;p13"/>
          <p:cNvSpPr txBox="1"/>
          <p:nvPr>
            <p:ph type="title"/>
          </p:nvPr>
        </p:nvSpPr>
        <p:spPr>
          <a:xfrm>
            <a:off x="509687" y="692700"/>
            <a:ext cx="81291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3856357" y="1497376"/>
            <a:ext cx="47823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61" name="Google Shape;61;p13"/>
          <p:cNvCxnSpPr/>
          <p:nvPr/>
        </p:nvCxnSpPr>
        <p:spPr>
          <a:xfrm>
            <a:off x="505213" y="540325"/>
            <a:ext cx="1059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80700" y="4448075"/>
            <a:ext cx="8982600" cy="6147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24175" y="9834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562250"/>
            <a:ext cx="8520600" cy="28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424175" y="9834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670153" y="1698875"/>
            <a:ext cx="3663300" cy="29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accen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10547" y="1698875"/>
            <a:ext cx="3663300" cy="29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accen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424175" y="9834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9725" y="1414875"/>
            <a:ext cx="2468400" cy="68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9725" y="2165312"/>
            <a:ext cx="2468400" cy="28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noFill/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636800" y="864400"/>
            <a:ext cx="4426500" cy="41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9"/>
          <p:cNvSpPr txBox="1"/>
          <p:nvPr>
            <p:ph type="title"/>
          </p:nvPr>
        </p:nvSpPr>
        <p:spPr>
          <a:xfrm>
            <a:off x="201200" y="14865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01200" y="30738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1406675"/>
            <a:ext cx="3837000" cy="311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24175" y="983400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erdana"/>
              <a:buNone/>
              <a:defRPr b="1" sz="3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62250"/>
            <a:ext cx="8520600" cy="28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●"/>
              <a:def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■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●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■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●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alibri"/>
              <a:buChar char="■"/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726175" y="80751"/>
            <a:ext cx="3045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2852475" y="432138"/>
            <a:ext cx="6042300" cy="112500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04700" y="80743"/>
            <a:ext cx="2523700" cy="8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261675" y="4756000"/>
            <a:ext cx="8683200" cy="1206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acebook.com/share/p/1JKczGRL53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facebook.com/share/p/16oGaQ7jKZ/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facebook.com/share/p/1Lso1AZuTr/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canva.com/" TargetMode="External"/><Relationship Id="rId4" Type="http://schemas.openxmlformats.org/officeDocument/2006/relationships/hyperlink" Target="http://capcut.com" TargetMode="External"/><Relationship Id="rId5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youtube.com/watch?v=bt0f9tT-zzI" TargetMode="External"/><Relationship Id="rId4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22.jpg"/><Relationship Id="rId6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sproutsocial.com/insights/the-state-of-social-media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facebook.com/share/p/19dyjXyhQ5/" TargetMode="External"/><Relationship Id="rId4" Type="http://schemas.openxmlformats.org/officeDocument/2006/relationships/image" Target="../media/image16.png"/><Relationship Id="rId5" Type="http://schemas.openxmlformats.org/officeDocument/2006/relationships/hyperlink" Target="https://www.facebook.com/share/p/1CXYPYa5EJ/" TargetMode="External"/><Relationship Id="rId6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facebook.com/share/r/16qdotdNWc/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ctrTitle"/>
          </p:nvPr>
        </p:nvSpPr>
        <p:spPr>
          <a:xfrm>
            <a:off x="478813" y="13170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Social Media Best Practices</a:t>
            </a:r>
            <a:endParaRPr sz="4100"/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478813" y="27906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Paid vs. Organic - What’s the Difference?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</a:t>
            </a:r>
            <a:r>
              <a:rPr lang="en"/>
              <a:t>Great Organic Content</a:t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858550" y="1484000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 rot="-5400000">
            <a:off x="463175" y="1960733"/>
            <a:ext cx="134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Carousels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3889400" y="1519375"/>
            <a:ext cx="44472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✨ From damaged to dazzling!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This ceiling had seen better days—but our crew brought it back to life with expert repair and texture matching that blends in flawlessly.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Check out the full transformation and why homeowners trust The Patch Boys to raise the bar (and the ceiling). 💪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#CeilingRepair #BeforeAndAfter #ThePatchBoys #DrywallPros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3923900" y="418170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  <a:latin typeface="Verdana"/>
                <a:ea typeface="Verdana"/>
                <a:cs typeface="Verdana"/>
                <a:sym typeface="Verdana"/>
              </a:rPr>
              <a:t>Pillar: Inform</a:t>
            </a:r>
            <a:endParaRPr b="1" sz="1800">
              <a:solidFill>
                <a:srgbClr val="4A86E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1" name="Google Shape;181;p23" title="Screenshot 2025-07-21 at 4.28.0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250" y="1484000"/>
            <a:ext cx="2400125" cy="3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</a:t>
            </a:r>
            <a:r>
              <a:rPr lang="en"/>
              <a:t>Great Organic Content</a:t>
            </a: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858550" y="1484000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 rot="-5400000">
            <a:off x="403450" y="2026250"/>
            <a:ext cx="145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Static Post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4250000" y="1519375"/>
            <a:ext cx="41178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💖 Love is in the pipes! 💧🔧 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This Valentine's Day, we're sending warm wishes to our amazing customers. Your trust in us means everything. Wishing you a day filled with love, laughter, and worry-free plumbing! 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Happy Valentine's Day from all of us at Z PLUMBERZ! ❤️🏠 #ValentinesDay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4294625" y="3984425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Pillar: Entertain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1" name="Google Shape;191;p24" title="Screenshot 2025-07-23 at 9.02.18 A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250" y="1484000"/>
            <a:ext cx="2799538" cy="28833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</a:t>
            </a:r>
            <a:r>
              <a:rPr lang="en"/>
              <a:t>Great Organic Content</a:t>
            </a:r>
            <a:endParaRPr/>
          </a:p>
        </p:txBody>
      </p:sp>
      <p:sp>
        <p:nvSpPr>
          <p:cNvPr id="197" name="Google Shape;197;p25"/>
          <p:cNvSpPr/>
          <p:nvPr/>
        </p:nvSpPr>
        <p:spPr>
          <a:xfrm>
            <a:off x="858550" y="1484000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 rot="-5400000">
            <a:off x="403450" y="2026250"/>
            <a:ext cx="145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Static Post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4250000" y="1519375"/>
            <a:ext cx="41178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🔥🚫 In honor of #FirePreventionWeek, we're here to remind you that maintaining a clean exhaust system goes beyond code compliance and cleanliness—it’s about protecting your staff and patrons. 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Professional cleaning of your kitchen exhaust system is essential. Reach out to #HOODZ to learn more about reducing fire risks in your kitchen!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4294625" y="4060625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Pillar: Entertain + Sell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1" name="Google Shape;201;p25" title="Screenshot 2025-07-23 at 9.06.58 A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250" y="1484000"/>
            <a:ext cx="2848749" cy="29461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</a:t>
            </a:r>
            <a:r>
              <a:rPr lang="en"/>
              <a:t>Great Organic Content</a:t>
            </a:r>
            <a:endParaRPr/>
          </a:p>
        </p:txBody>
      </p:sp>
      <p:sp>
        <p:nvSpPr>
          <p:cNvPr id="207" name="Google Shape;207;p26"/>
          <p:cNvSpPr/>
          <p:nvPr/>
        </p:nvSpPr>
        <p:spPr>
          <a:xfrm>
            <a:off x="858550" y="1484000"/>
            <a:ext cx="542700" cy="225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 rot="-5400000">
            <a:off x="120084" y="2264700"/>
            <a:ext cx="204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Shared Content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3907825" y="1528950"/>
            <a:ext cx="4117800" cy="2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🚨 New Podcast Alert! 🎙️💧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Owning a 1-800 WATER DAMAGE franchise is more than just a business—it’s about serving communities and living out our tagline: Restoring What Matters Most. In this Best Franchise Brands podcast, host James Butler sits down with Tim Fagan and 1-800 WATER Damage of Athens &amp; East Gwinnett owner Chad Fallows to talk all things franchising, business growth, and making an impact. 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🎧 Click one of the links below to tune in. 👇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3999975" y="423495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  <a:latin typeface="Verdana"/>
                <a:ea typeface="Verdana"/>
                <a:cs typeface="Verdana"/>
                <a:sym typeface="Verdana"/>
              </a:rPr>
              <a:t>Pillar: Inform</a:t>
            </a:r>
            <a:endParaRPr b="1" sz="1800">
              <a:solidFill>
                <a:srgbClr val="4A86E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1" name="Google Shape;211;p26" title="Screenshot 2025-07-23 at 8.52.02 A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250" y="1484000"/>
            <a:ext cx="2409399" cy="3192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509687" y="997500"/>
            <a:ext cx="81291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 Posts - How to Get It Done</a:t>
            </a:r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509675" y="1521200"/>
            <a:ext cx="46248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DIY your posts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 up for our free Local Social Posting Program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Pay for customized content &amp; posting through a vendor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i="1" lang="en"/>
              <a:t>Pro-tip: Your marketing coordinator can help you with opting into the free posting program and/or preferred vendors.</a:t>
            </a:r>
            <a:endParaRPr/>
          </a:p>
        </p:txBody>
      </p:sp>
      <p:pic>
        <p:nvPicPr>
          <p:cNvPr id="218" name="Google Shape;218;p27" title="social deck 1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8163" y="1521200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75" y="997500"/>
            <a:ext cx="9144000" cy="56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to DIY?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856482" y="1512576"/>
            <a:ext cx="47823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Monthly content added to owner drive with images &amp; captions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tools like </a:t>
            </a:r>
            <a:r>
              <a:rPr lang="en" u="sng">
                <a:solidFill>
                  <a:schemeClr val="hlink"/>
                </a:solidFill>
                <a:hlinkClick r:id="rId3"/>
              </a:rPr>
              <a:t>Canva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4"/>
              </a:rPr>
              <a:t>CapCut</a:t>
            </a:r>
            <a:r>
              <a:rPr lang="en"/>
              <a:t>, or similar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 content from national brand accounts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i="1" lang="en"/>
              <a:t>Pro-tip: Images don’t always need to be curated graphics. Share pics from your phone!</a:t>
            </a:r>
            <a:endParaRPr i="1"/>
          </a:p>
        </p:txBody>
      </p:sp>
      <p:sp>
        <p:nvSpPr>
          <p:cNvPr id="225" name="Google Shape;225;p28"/>
          <p:cNvSpPr txBox="1"/>
          <p:nvPr/>
        </p:nvSpPr>
        <p:spPr>
          <a:xfrm rot="-1532770">
            <a:off x="410590" y="2067030"/>
            <a:ext cx="3614013" cy="3597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Replace image</a:t>
            </a:r>
            <a:endParaRPr sz="2300">
              <a:solidFill>
                <a:srgbClr val="98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8" title="025_social_media_marketin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050" y="1825098"/>
            <a:ext cx="3369277" cy="232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title"/>
          </p:nvPr>
        </p:nvSpPr>
        <p:spPr>
          <a:xfrm>
            <a:off x="507462" y="1042725"/>
            <a:ext cx="81291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Paid Social: Reaching New Eyes</a:t>
            </a:r>
            <a:endParaRPr/>
          </a:p>
        </p:txBody>
      </p:sp>
      <p:sp>
        <p:nvSpPr>
          <p:cNvPr id="232" name="Google Shape;232;p29"/>
          <p:cNvSpPr txBox="1"/>
          <p:nvPr>
            <p:ph idx="1" type="body"/>
          </p:nvPr>
        </p:nvSpPr>
        <p:spPr>
          <a:xfrm>
            <a:off x="3856357" y="1497376"/>
            <a:ext cx="47823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Drives traffic, leads, or sales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Reaches targeted, new audiences (not just your followers)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different content approaches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en"/>
              <a:t>Compliments organic social efforts</a:t>
            </a:r>
            <a:endParaRPr/>
          </a:p>
        </p:txBody>
      </p:sp>
      <p:pic>
        <p:nvPicPr>
          <p:cNvPr id="233" name="Google Shape;233;p29" title="social deck 1 (3)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688" y="1512575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509687" y="1226100"/>
            <a:ext cx="81291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Paid Social Goals</a:t>
            </a:r>
            <a:endParaRPr/>
          </a:p>
        </p:txBody>
      </p:sp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509675" y="1893600"/>
            <a:ext cx="4782300" cy="157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Awareness:</a:t>
            </a:r>
            <a:r>
              <a:rPr lang="en"/>
              <a:t> eyeballs on your content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Traffic:</a:t>
            </a:r>
            <a:r>
              <a:rPr lang="en"/>
              <a:t> link clicks &amp; visits to your website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b="1" lang="en"/>
              <a:t>Conversions:</a:t>
            </a:r>
            <a:r>
              <a:rPr lang="en"/>
              <a:t> phone calls, messages, form fills</a:t>
            </a:r>
            <a:endParaRPr/>
          </a:p>
        </p:txBody>
      </p:sp>
      <p:pic>
        <p:nvPicPr>
          <p:cNvPr id="240" name="Google Shape;240;p30" title="social deck 1 (1)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8163" y="1064000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Paid Social Content</a:t>
            </a:r>
            <a:endParaRPr/>
          </a:p>
        </p:txBody>
      </p:sp>
      <p:sp>
        <p:nvSpPr>
          <p:cNvPr id="246" name="Google Shape;246;p31"/>
          <p:cNvSpPr/>
          <p:nvPr/>
        </p:nvSpPr>
        <p:spPr>
          <a:xfrm>
            <a:off x="854238" y="1519375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 rot="-5400000">
            <a:off x="184225" y="2274100"/>
            <a:ext cx="189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Commercials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3584600" y="1519375"/>
            <a:ext cx="47832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Brand commercials are useful for more than just TV!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Video content is huge on social media right now. 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Lean into that trend by using assets that already exist in paid ads to introduce new customers to your business.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p31"/>
          <p:cNvSpPr txBox="1"/>
          <p:nvPr/>
        </p:nvSpPr>
        <p:spPr>
          <a:xfrm>
            <a:off x="3584600" y="369040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Great for Traffic Level Ads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Driving potential customers to your website to learn more about you</a:t>
            </a:r>
            <a:endParaRPr sz="15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850" y="1519375"/>
            <a:ext cx="1940050" cy="3200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Paid Social Content</a:t>
            </a:r>
            <a:endParaRPr/>
          </a:p>
        </p:txBody>
      </p:sp>
      <p:sp>
        <p:nvSpPr>
          <p:cNvPr id="256" name="Google Shape;256;p32"/>
          <p:cNvSpPr/>
          <p:nvPr/>
        </p:nvSpPr>
        <p:spPr>
          <a:xfrm>
            <a:off x="858550" y="1484000"/>
            <a:ext cx="542700" cy="253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 rot="-5400000">
            <a:off x="-63950" y="2446825"/>
            <a:ext cx="246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Static Brand Promo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5406100" y="1519375"/>
            <a:ext cx="29616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Static images that highlight services or differentiators are great paid content.</a:t>
            </a:r>
            <a:b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They introduce your business &amp; provide just enough information to drive the </a:t>
            </a: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audience</a:t>
            </a: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to </a:t>
            </a: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click</a:t>
            </a: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through to your site to learn more.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Pro tip: Evergreen static social ads can be found in your owner drive.</a:t>
            </a:r>
            <a:endParaRPr i="1"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1549725" y="378135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Great for Traffic Level Ads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Driving potential customers to your website to learn more about you</a:t>
            </a:r>
            <a:endParaRPr sz="15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0" name="Google Shape;260;p32" title="BKP-LinkedIn ads-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250" y="1484001"/>
            <a:ext cx="3558624" cy="18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5"/>
          <p:cNvGrpSpPr/>
          <p:nvPr/>
        </p:nvGrpSpPr>
        <p:grpSpPr>
          <a:xfrm>
            <a:off x="1633372" y="1268400"/>
            <a:ext cx="7336210" cy="3125638"/>
            <a:chOff x="303956" y="1124200"/>
            <a:chExt cx="7336210" cy="3125638"/>
          </a:xfrm>
        </p:grpSpPr>
        <p:grpSp>
          <p:nvGrpSpPr>
            <p:cNvPr id="73" name="Google Shape;73;p15"/>
            <p:cNvGrpSpPr/>
            <p:nvPr/>
          </p:nvGrpSpPr>
          <p:grpSpPr>
            <a:xfrm>
              <a:off x="303956" y="1124200"/>
              <a:ext cx="7336210" cy="3125638"/>
              <a:chOff x="1695440" y="1305713"/>
              <a:chExt cx="7336210" cy="2715820"/>
            </a:xfrm>
          </p:grpSpPr>
          <p:sp>
            <p:nvSpPr>
              <p:cNvPr id="74" name="Google Shape;74;p15"/>
              <p:cNvSpPr txBox="1"/>
              <p:nvPr/>
            </p:nvSpPr>
            <p:spPr>
              <a:xfrm>
                <a:off x="1695440" y="1305713"/>
                <a:ext cx="4643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300">
                    <a:solidFill>
                      <a:srgbClr val="000000"/>
                    </a:solidFill>
                    <a:latin typeface="Inter Tight"/>
                    <a:ea typeface="Inter Tight"/>
                    <a:cs typeface="Inter Tight"/>
                    <a:sym typeface="Inter Tight"/>
                  </a:rPr>
                  <a:t>Today’s </a:t>
                </a:r>
                <a:r>
                  <a:rPr b="1" lang="en" sz="2300">
                    <a:latin typeface="Inter Tight"/>
                    <a:ea typeface="Inter Tight"/>
                    <a:cs typeface="Inter Tight"/>
                    <a:sym typeface="Inter Tight"/>
                  </a:rPr>
                  <a:t>P</a:t>
                </a:r>
                <a:r>
                  <a:rPr b="1" lang="en" sz="2300">
                    <a:solidFill>
                      <a:srgbClr val="000000"/>
                    </a:solidFill>
                    <a:latin typeface="Inter Tight"/>
                    <a:ea typeface="Inter Tight"/>
                    <a:cs typeface="Inter Tight"/>
                    <a:sym typeface="Inter Tight"/>
                  </a:rPr>
                  <a:t>resentation Agenda:</a:t>
                </a:r>
                <a:endParaRPr b="1" sz="2300">
                  <a:solidFill>
                    <a:srgbClr val="000000"/>
                  </a:solidFill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  <p:sp>
            <p:nvSpPr>
              <p:cNvPr id="75" name="Google Shape;75;p15"/>
              <p:cNvSpPr txBox="1"/>
              <p:nvPr/>
            </p:nvSpPr>
            <p:spPr>
              <a:xfrm>
                <a:off x="1695443" y="1842380"/>
                <a:ext cx="11319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>
                    <a:solidFill>
                      <a:srgbClr val="000000"/>
                    </a:solidFill>
                    <a:latin typeface="Inter Tight Light"/>
                    <a:ea typeface="Inter Tight Light"/>
                    <a:cs typeface="Inter Tight Light"/>
                    <a:sym typeface="Inter Tight Light"/>
                  </a:rPr>
                  <a:t>01</a:t>
                </a:r>
                <a:endParaRPr sz="7200">
                  <a:solidFill>
                    <a:srgbClr val="000000"/>
                  </a:solidFill>
                  <a:latin typeface="Inter Tight Light"/>
                  <a:ea typeface="Inter Tight Light"/>
                  <a:cs typeface="Inter Tight Light"/>
                  <a:sym typeface="Inter Tight Light"/>
                </a:endParaRPr>
              </a:p>
            </p:txBody>
          </p:sp>
          <p:sp>
            <p:nvSpPr>
              <p:cNvPr id="76" name="Google Shape;76;p15"/>
              <p:cNvSpPr txBox="1"/>
              <p:nvPr/>
            </p:nvSpPr>
            <p:spPr>
              <a:xfrm>
                <a:off x="1695450" y="3141889"/>
                <a:ext cx="11826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Inter Tight"/>
                    <a:ea typeface="Inter Tight"/>
                    <a:cs typeface="Inter Tight"/>
                    <a:sym typeface="Inter Tight"/>
                  </a:rPr>
                  <a:t>Explore organic social media best practices</a:t>
                </a:r>
                <a:endParaRPr>
                  <a:latin typeface="Inter Tight"/>
                  <a:ea typeface="Inter Tight"/>
                  <a:cs typeface="Inter Tight"/>
                  <a:sym typeface="Inter Tight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  <p:cxnSp>
            <p:nvCxnSpPr>
              <p:cNvPr id="77" name="Google Shape;77;p15"/>
              <p:cNvCxnSpPr/>
              <p:nvPr/>
            </p:nvCxnSpPr>
            <p:spPr>
              <a:xfrm flipH="1" rot="10800000">
                <a:off x="1695450" y="2919580"/>
                <a:ext cx="7336200" cy="8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78" name="Google Shape;78;p15"/>
              <p:cNvSpPr txBox="1"/>
              <p:nvPr/>
            </p:nvSpPr>
            <p:spPr>
              <a:xfrm>
                <a:off x="3162293" y="1842401"/>
                <a:ext cx="11826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>
                    <a:solidFill>
                      <a:srgbClr val="000000"/>
                    </a:solidFill>
                    <a:latin typeface="Inter Tight Light"/>
                    <a:ea typeface="Inter Tight Light"/>
                    <a:cs typeface="Inter Tight Light"/>
                    <a:sym typeface="Inter Tight Light"/>
                  </a:rPr>
                  <a:t>02</a:t>
                </a:r>
                <a:endParaRPr sz="7200">
                  <a:solidFill>
                    <a:srgbClr val="000000"/>
                  </a:solidFill>
                  <a:latin typeface="Inter Tight Light"/>
                  <a:ea typeface="Inter Tight Light"/>
                  <a:cs typeface="Inter Tight Light"/>
                  <a:sym typeface="Inter Tight Light"/>
                </a:endParaRPr>
              </a:p>
            </p:txBody>
          </p:sp>
          <p:sp>
            <p:nvSpPr>
              <p:cNvPr id="79" name="Google Shape;79;p15"/>
              <p:cNvSpPr txBox="1"/>
              <p:nvPr/>
            </p:nvSpPr>
            <p:spPr>
              <a:xfrm>
                <a:off x="3162294" y="3141884"/>
                <a:ext cx="12012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Inter Tight"/>
                    <a:ea typeface="Inter Tight"/>
                    <a:cs typeface="Inter Tight"/>
                    <a:sym typeface="Inter Tight"/>
                  </a:rPr>
                  <a:t>Discuss effective organic content strategies</a:t>
                </a:r>
                <a:endParaRPr>
                  <a:solidFill>
                    <a:srgbClr val="000000"/>
                  </a:solidFill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  <p:sp>
            <p:nvSpPr>
              <p:cNvPr id="80" name="Google Shape;80;p15"/>
              <p:cNvSpPr txBox="1"/>
              <p:nvPr/>
            </p:nvSpPr>
            <p:spPr>
              <a:xfrm>
                <a:off x="4629138" y="1842400"/>
                <a:ext cx="13527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>
                    <a:solidFill>
                      <a:srgbClr val="000000"/>
                    </a:solidFill>
                    <a:latin typeface="Inter Tight Light"/>
                    <a:ea typeface="Inter Tight Light"/>
                    <a:cs typeface="Inter Tight Light"/>
                    <a:sym typeface="Inter Tight Light"/>
                  </a:rPr>
                  <a:t>03</a:t>
                </a:r>
                <a:endParaRPr sz="7200">
                  <a:solidFill>
                    <a:srgbClr val="000000"/>
                  </a:solidFill>
                  <a:latin typeface="Inter Tight Light"/>
                  <a:ea typeface="Inter Tight Light"/>
                  <a:cs typeface="Inter Tight Light"/>
                  <a:sym typeface="Inter Tight Light"/>
                </a:endParaRPr>
              </a:p>
            </p:txBody>
          </p:sp>
          <p:sp>
            <p:nvSpPr>
              <p:cNvPr id="81" name="Google Shape;81;p15"/>
              <p:cNvSpPr txBox="1"/>
              <p:nvPr/>
            </p:nvSpPr>
            <p:spPr>
              <a:xfrm>
                <a:off x="4629144" y="3141884"/>
                <a:ext cx="11319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Inter Tight"/>
                    <a:ea typeface="Inter Tight"/>
                    <a:cs typeface="Inter Tight"/>
                    <a:sym typeface="Inter Tight"/>
                  </a:rPr>
                  <a:t>Understand various organic social media options</a:t>
                </a:r>
                <a:endParaRPr>
                  <a:solidFill>
                    <a:srgbClr val="000000"/>
                  </a:solidFill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  <p:sp>
            <p:nvSpPr>
              <p:cNvPr id="82" name="Google Shape;82;p15"/>
              <p:cNvSpPr txBox="1"/>
              <p:nvPr/>
            </p:nvSpPr>
            <p:spPr>
              <a:xfrm>
                <a:off x="6095994" y="1842401"/>
                <a:ext cx="12012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>
                    <a:solidFill>
                      <a:srgbClr val="000000"/>
                    </a:solidFill>
                    <a:latin typeface="Inter Tight Light"/>
                    <a:ea typeface="Inter Tight Light"/>
                    <a:cs typeface="Inter Tight Light"/>
                    <a:sym typeface="Inter Tight Light"/>
                  </a:rPr>
                  <a:t>04</a:t>
                </a:r>
                <a:endParaRPr sz="7200">
                  <a:solidFill>
                    <a:srgbClr val="000000"/>
                  </a:solidFill>
                  <a:latin typeface="Inter Tight Light"/>
                  <a:ea typeface="Inter Tight Light"/>
                  <a:cs typeface="Inter Tight Light"/>
                  <a:sym typeface="Inter Tight Light"/>
                </a:endParaRPr>
              </a:p>
            </p:txBody>
          </p:sp>
          <p:sp>
            <p:nvSpPr>
              <p:cNvPr id="83" name="Google Shape;83;p15"/>
              <p:cNvSpPr txBox="1"/>
              <p:nvPr/>
            </p:nvSpPr>
            <p:spPr>
              <a:xfrm>
                <a:off x="6095998" y="3141933"/>
                <a:ext cx="13524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Inter Tight"/>
                    <a:ea typeface="Inter Tight"/>
                    <a:cs typeface="Inter Tight"/>
                    <a:sym typeface="Inter Tight"/>
                  </a:rPr>
                  <a:t>Review paid social media goals and content</a:t>
                </a:r>
                <a:endParaRPr>
                  <a:solidFill>
                    <a:srgbClr val="000000"/>
                  </a:solidFill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1695487" y="1744304"/>
                <a:ext cx="7293000" cy="981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</p:grpSp>
        <p:grpSp>
          <p:nvGrpSpPr>
            <p:cNvPr id="85" name="Google Shape;85;p15"/>
            <p:cNvGrpSpPr/>
            <p:nvPr/>
          </p:nvGrpSpPr>
          <p:grpSpPr>
            <a:xfrm>
              <a:off x="6158103" y="1741873"/>
              <a:ext cx="1352400" cy="2507958"/>
              <a:chOff x="6095988" y="1842400"/>
              <a:chExt cx="1352400" cy="2179128"/>
            </a:xfrm>
          </p:grpSpPr>
          <p:sp>
            <p:nvSpPr>
              <p:cNvPr id="86" name="Google Shape;86;p15"/>
              <p:cNvSpPr txBox="1"/>
              <p:nvPr/>
            </p:nvSpPr>
            <p:spPr>
              <a:xfrm>
                <a:off x="6095988" y="1842400"/>
                <a:ext cx="13524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>
                    <a:solidFill>
                      <a:srgbClr val="000000"/>
                    </a:solidFill>
                    <a:latin typeface="Inter Tight Light"/>
                    <a:ea typeface="Inter Tight Light"/>
                    <a:cs typeface="Inter Tight Light"/>
                    <a:sym typeface="Inter Tight Light"/>
                  </a:rPr>
                  <a:t>0</a:t>
                </a:r>
                <a:r>
                  <a:rPr lang="en" sz="7200">
                    <a:latin typeface="Inter Tight Light"/>
                    <a:ea typeface="Inter Tight Light"/>
                    <a:cs typeface="Inter Tight Light"/>
                    <a:sym typeface="Inter Tight Light"/>
                  </a:rPr>
                  <a:t>5</a:t>
                </a:r>
                <a:endParaRPr sz="7200">
                  <a:solidFill>
                    <a:srgbClr val="000000"/>
                  </a:solidFill>
                  <a:latin typeface="Inter Tight Light"/>
                  <a:ea typeface="Inter Tight Light"/>
                  <a:cs typeface="Inter Tight Light"/>
                  <a:sym typeface="Inter Tight Light"/>
                </a:endParaRPr>
              </a:p>
            </p:txBody>
          </p:sp>
          <p:sp>
            <p:nvSpPr>
              <p:cNvPr id="87" name="Google Shape;87;p15"/>
              <p:cNvSpPr txBox="1"/>
              <p:nvPr/>
            </p:nvSpPr>
            <p:spPr>
              <a:xfrm>
                <a:off x="6095988" y="3141928"/>
                <a:ext cx="11826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Inter Tight"/>
                    <a:ea typeface="Inter Tight"/>
                    <a:cs typeface="Inter Tight"/>
                    <a:sym typeface="Inter Tight"/>
                  </a:rPr>
                  <a:t>Identify key paid social media resources</a:t>
                </a:r>
                <a:endParaRPr>
                  <a:latin typeface="Inter Tight"/>
                  <a:ea typeface="Inter Tight"/>
                  <a:cs typeface="Inter Tight"/>
                  <a:sym typeface="Inter Tight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Inter Tight"/>
                  <a:ea typeface="Inter Tight"/>
                  <a:cs typeface="Inter Tight"/>
                  <a:sym typeface="Inter Tight"/>
                </a:endParaRPr>
              </a:p>
            </p:txBody>
          </p:sp>
        </p:grpSp>
      </p:grpSp>
      <p:sp>
        <p:nvSpPr>
          <p:cNvPr id="88" name="Google Shape;88;p15"/>
          <p:cNvSpPr/>
          <p:nvPr/>
        </p:nvSpPr>
        <p:spPr>
          <a:xfrm>
            <a:off x="271100" y="1314750"/>
            <a:ext cx="1198200" cy="32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Paid Social Content</a:t>
            </a:r>
            <a:endParaRPr/>
          </a:p>
        </p:txBody>
      </p:sp>
      <p:sp>
        <p:nvSpPr>
          <p:cNvPr id="266" name="Google Shape;266;p33"/>
          <p:cNvSpPr/>
          <p:nvPr/>
        </p:nvSpPr>
        <p:spPr>
          <a:xfrm>
            <a:off x="858550" y="1484000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 rot="-5400000">
            <a:off x="205150" y="2224525"/>
            <a:ext cx="184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Before &amp; After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8" name="Google Shape;268;p33"/>
          <p:cNvSpPr txBox="1"/>
          <p:nvPr/>
        </p:nvSpPr>
        <p:spPr>
          <a:xfrm>
            <a:off x="4250000" y="1519375"/>
            <a:ext cx="41178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Before &amp; after images are great social proof content.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They show potential customers the impact of your work, which can be a strong driver for both </a:t>
            </a: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learning</a:t>
            </a: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more about your business and booking your services.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4294625" y="389170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Great for Both Traffic &amp; </a:t>
            </a: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Conversion Level Ads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0" name="Google Shape;270;p33" title="DZ-DryerVent_BeforeAfter_A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250" y="1484000"/>
            <a:ext cx="2848749" cy="284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Paid Social Content</a:t>
            </a:r>
            <a:endParaRPr/>
          </a:p>
        </p:txBody>
      </p:sp>
      <p:sp>
        <p:nvSpPr>
          <p:cNvPr id="276" name="Google Shape;276;p34"/>
          <p:cNvSpPr/>
          <p:nvPr/>
        </p:nvSpPr>
        <p:spPr>
          <a:xfrm>
            <a:off x="858550" y="1484000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 rot="-5400000">
            <a:off x="205150" y="2224525"/>
            <a:ext cx="184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Carousels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4250000" y="1519375"/>
            <a:ext cx="41178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For visual services, carousels are a great way to showcase before &amp; after images.</a:t>
            </a:r>
            <a:b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They allow users to interact with the ad by swiping through the cards at their own pace, increasing the time they spend viewing your content.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4294625" y="389170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Great for Both Traffic &amp; Conversion Level Ads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250" y="1484000"/>
            <a:ext cx="1440979" cy="269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9021" y="1946125"/>
            <a:ext cx="1440979" cy="271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Paid Social Content</a:t>
            </a:r>
            <a:endParaRPr/>
          </a:p>
        </p:txBody>
      </p:sp>
      <p:sp>
        <p:nvSpPr>
          <p:cNvPr id="287" name="Google Shape;287;p35"/>
          <p:cNvSpPr/>
          <p:nvPr/>
        </p:nvSpPr>
        <p:spPr>
          <a:xfrm>
            <a:off x="858550" y="1484000"/>
            <a:ext cx="542700" cy="227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 rot="-5400000">
            <a:off x="-50225" y="2443350"/>
            <a:ext cx="242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Offers &amp; Promotions</a:t>
            </a:r>
            <a:endParaRPr sz="17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3792800" y="1519375"/>
            <a:ext cx="41178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Offers &amp; promotions are a great way to add urgency to your call to action.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They work well as Conversion Ads to generate leads.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The action can be clicking through to your site, making a phone call, sending a message on Meta, or entering their information in a Meta form.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3837425" y="389170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Great for Conversion Level Ads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Lead generating through messages, form fills, and phone calls</a:t>
            </a:r>
            <a:endParaRPr sz="15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250" y="1484000"/>
            <a:ext cx="1612050" cy="31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>
            <p:ph type="title"/>
          </p:nvPr>
        </p:nvSpPr>
        <p:spPr>
          <a:xfrm>
            <a:off x="0" y="9368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Conversion Ads: What to Know Before You Start</a:t>
            </a:r>
            <a:endParaRPr sz="2500"/>
          </a:p>
        </p:txBody>
      </p:sp>
      <p:sp>
        <p:nvSpPr>
          <p:cNvPr id="297" name="Google Shape;297;p36"/>
          <p:cNvSpPr txBox="1"/>
          <p:nvPr/>
        </p:nvSpPr>
        <p:spPr>
          <a:xfrm>
            <a:off x="1597025" y="1833000"/>
            <a:ext cx="62880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Conversion ads often come with a higher cost.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Don’t run message or form fill ads if you are not checking Meta daily.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Don’t run phone call ads if you don’t have a system in place for after hours calls.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/>
          <p:nvPr>
            <p:ph type="title"/>
          </p:nvPr>
        </p:nvSpPr>
        <p:spPr>
          <a:xfrm>
            <a:off x="0" y="9368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Paid Social Audience Targeting</a:t>
            </a:r>
            <a:endParaRPr/>
          </a:p>
        </p:txBody>
      </p:sp>
      <p:sp>
        <p:nvSpPr>
          <p:cNvPr id="303" name="Google Shape;303;p37"/>
          <p:cNvSpPr txBox="1"/>
          <p:nvPr/>
        </p:nvSpPr>
        <p:spPr>
          <a:xfrm>
            <a:off x="2787100" y="1833000"/>
            <a:ext cx="62880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Paid social allows you to target specific audiences.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You should ONLY target your owned zip codes.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Think about who your customers are, and select demographics that match – age, gender, household income, parents, pet owners, job titles, etc.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Broader audiences work for awareness and traffic campaigns. 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Verdana"/>
              <a:buChar char="●"/>
            </a:pPr>
            <a:r>
              <a:rPr lang="en" sz="13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Be more specific when targeting for conversion campaigns.</a:t>
            </a:r>
            <a:endParaRPr sz="13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p37" title="social deck 1 (2)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00" y="1595550"/>
            <a:ext cx="2560500" cy="25605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/>
          <p:nvPr>
            <p:ph type="title"/>
          </p:nvPr>
        </p:nvSpPr>
        <p:spPr>
          <a:xfrm>
            <a:off x="509687" y="997500"/>
            <a:ext cx="81291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Paid Social - Resources to Get It Done</a:t>
            </a:r>
            <a:endParaRPr/>
          </a:p>
        </p:txBody>
      </p:sp>
      <p:sp>
        <p:nvSpPr>
          <p:cNvPr id="310" name="Google Shape;310;p38"/>
          <p:cNvSpPr txBox="1"/>
          <p:nvPr>
            <p:ph idx="1" type="body"/>
          </p:nvPr>
        </p:nvSpPr>
        <p:spPr>
          <a:xfrm>
            <a:off x="509675" y="1521200"/>
            <a:ext cx="46248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BFG Paid Social Media </a:t>
            </a:r>
            <a:r>
              <a:rPr lang="en" u="sng">
                <a:solidFill>
                  <a:schemeClr val="hlink"/>
                </a:solidFill>
                <a:hlinkClick r:id="rId3"/>
              </a:rPr>
              <a:t>Tutorial Video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Evergreen Social Ads + Captions on the Owner Drive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 with a Vendor for customized, done-for-you support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i="1" lang="en"/>
              <a:t>Pro-tip: Your marketing coordinator can help you with locating evergreen content and/or preferred vendors.</a:t>
            </a:r>
            <a:endParaRPr/>
          </a:p>
        </p:txBody>
      </p:sp>
      <p:pic>
        <p:nvPicPr>
          <p:cNvPr id="311" name="Google Shape;311;p38" title="social deck 1.pn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8163" y="1521200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type="title"/>
          </p:nvPr>
        </p:nvSpPr>
        <p:spPr>
          <a:xfrm>
            <a:off x="311700" y="203145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/>
          <p:nvPr>
            <p:ph type="title"/>
          </p:nvPr>
        </p:nvSpPr>
        <p:spPr>
          <a:xfrm>
            <a:off x="415575" y="1241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 next month!</a:t>
            </a:r>
            <a:br>
              <a:rPr lang="en"/>
            </a:br>
            <a:br>
              <a:rPr lang="en"/>
            </a:br>
            <a:r>
              <a:rPr lang="en"/>
              <a:t>Local PR featuring Ripley PR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Wednesday, August 20th at 4 p.m. EST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401725" y="3391125"/>
            <a:ext cx="1505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Amy Byrne</a:t>
            </a:r>
            <a:endParaRPr b="1" sz="1900"/>
          </a:p>
        </p:txBody>
      </p:sp>
      <p:pic>
        <p:nvPicPr>
          <p:cNvPr id="94" name="Google Shape;94;p16" title="IMG_62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88" y="1370250"/>
            <a:ext cx="2062561" cy="20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 title="JT headshot.jpg"/>
          <p:cNvPicPr preferRelativeResize="0"/>
          <p:nvPr/>
        </p:nvPicPr>
        <p:blipFill rotWithShape="1">
          <a:blip r:embed="rId4">
            <a:alphaModFix/>
          </a:blip>
          <a:srcRect b="1009" l="0" r="0" t="1009"/>
          <a:stretch/>
        </p:blipFill>
        <p:spPr>
          <a:xfrm>
            <a:off x="4658796" y="1370250"/>
            <a:ext cx="2062561" cy="20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 title="6Z8A0013.JPG"/>
          <p:cNvPicPr preferRelativeResize="0"/>
          <p:nvPr/>
        </p:nvPicPr>
        <p:blipFill rotWithShape="1">
          <a:blip r:embed="rId5">
            <a:alphaModFix/>
          </a:blip>
          <a:srcRect b="39193" l="18627" r="18633" t="19834"/>
          <a:stretch/>
        </p:blipFill>
        <p:spPr>
          <a:xfrm>
            <a:off x="6894950" y="1370250"/>
            <a:ext cx="2062563" cy="20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2422650" y="3391125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Erika Kostamo</a:t>
            </a:r>
            <a:endParaRPr b="1" sz="1900"/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4658825" y="3391125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Justin Trudell</a:t>
            </a:r>
            <a:endParaRPr b="1" sz="1900"/>
          </a:p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6895000" y="3391125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Marquel Thigpen</a:t>
            </a:r>
            <a:endParaRPr b="1" sz="1900"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123025" y="3719700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Content Director</a:t>
            </a:r>
            <a:endParaRPr sz="1800"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2390925" y="3835450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Social Media Coordinator</a:t>
            </a:r>
            <a:endParaRPr sz="1800"/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4722275" y="3835450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Paid Social Media Specialist</a:t>
            </a:r>
            <a:endParaRPr sz="1800"/>
          </a:p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6895000" y="3835450"/>
            <a:ext cx="2062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WMS Social Media Manager</a:t>
            </a:r>
            <a:endParaRPr sz="1800"/>
          </a:p>
        </p:txBody>
      </p:sp>
      <p:pic>
        <p:nvPicPr>
          <p:cNvPr id="104" name="Google Shape;104;p16" title="Headshot.png"/>
          <p:cNvPicPr preferRelativeResize="0"/>
          <p:nvPr/>
        </p:nvPicPr>
        <p:blipFill rotWithShape="1">
          <a:blip r:embed="rId6">
            <a:alphaModFix/>
          </a:blip>
          <a:srcRect b="23687" l="0" r="0" t="0"/>
          <a:stretch/>
        </p:blipFill>
        <p:spPr>
          <a:xfrm>
            <a:off x="2373975" y="1370250"/>
            <a:ext cx="2111227" cy="19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of customers says social media influenced a purchase within the past 6 months</a:t>
            </a:r>
            <a:endParaRPr sz="3600"/>
          </a:p>
        </p:txBody>
      </p:sp>
      <p:sp>
        <p:nvSpPr>
          <p:cNvPr id="110" name="Google Shape;110;p17"/>
          <p:cNvSpPr txBox="1"/>
          <p:nvPr>
            <p:ph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76%</a:t>
            </a:r>
            <a:endParaRPr/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412650" y="4585455"/>
            <a:ext cx="8520600" cy="2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*Source: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Sprout Social’s 2025 State of Social Media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idx="4294967295" type="title"/>
          </p:nvPr>
        </p:nvSpPr>
        <p:spPr>
          <a:xfrm>
            <a:off x="346375" y="985575"/>
            <a:ext cx="85533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 Vs. Paid: What is the difference?</a:t>
            </a:r>
            <a:endParaRPr/>
          </a:p>
        </p:txBody>
      </p:sp>
      <p:graphicFrame>
        <p:nvGraphicFramePr>
          <p:cNvPr id="117" name="Google Shape;117;p18"/>
          <p:cNvGraphicFramePr/>
          <p:nvPr/>
        </p:nvGraphicFramePr>
        <p:xfrm>
          <a:off x="1313775" y="16281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{6F5A1293-58B4-4EBF-B1FE-395CBC0FE889}</a:tableStyleId>
              </a:tblPr>
              <a:tblGrid>
                <a:gridCol w="3258225"/>
                <a:gridCol w="3258225"/>
              </a:tblGrid>
              <a:tr h="69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Organic Posting (</a:t>
                      </a: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Unpaid</a:t>
                      </a: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)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Paid Ads (Sponsored)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07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600"/>
                        <a:t>What it is:</a:t>
                      </a:r>
                      <a:r>
                        <a:rPr lang="en" sz="1600"/>
                        <a:t> Free content posted on your business page.</a:t>
                      </a:r>
                      <a:endParaRPr sz="16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1" i="1" lang="en" sz="1600">
                          <a:solidFill>
                            <a:schemeClr val="dk2"/>
                          </a:solidFill>
                        </a:rPr>
                        <a:t>What it is:</a:t>
                      </a:r>
                      <a:r>
                        <a:rPr lang="en" sz="1600">
                          <a:solidFill>
                            <a:schemeClr val="dk2"/>
                          </a:solidFill>
                        </a:rPr>
                        <a:t> Content you pay to promote.</a:t>
                      </a:r>
                      <a:endParaRPr sz="16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600"/>
                        <a:t>Who sees it</a:t>
                      </a:r>
                      <a:r>
                        <a:rPr b="1" i="1" lang="en" sz="1600"/>
                        <a:t>:</a:t>
                      </a:r>
                      <a:r>
                        <a:rPr lang="en" sz="1600"/>
                        <a:t> Limited to followers + engagement.</a:t>
                      </a:r>
                      <a:endParaRPr sz="16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600"/>
                        <a:t>Who sees it</a:t>
                      </a:r>
                      <a:r>
                        <a:rPr b="1" i="1" lang="en" sz="1600"/>
                        <a:t>:</a:t>
                      </a:r>
                      <a:r>
                        <a:rPr lang="en" sz="1600"/>
                        <a:t> Larger, targeted audience (even if they don’t follow you).</a:t>
                      </a:r>
                      <a:endParaRPr sz="16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idx="4294967295" type="title"/>
          </p:nvPr>
        </p:nvSpPr>
        <p:spPr>
          <a:xfrm>
            <a:off x="346375" y="985575"/>
            <a:ext cx="85533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 Social: More Than Just A Post</a:t>
            </a:r>
            <a:endParaRPr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4485400" y="1653075"/>
            <a:ext cx="4028400" cy="26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These posts are shown to people that already know your company &amp; follow your page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Builds brand awareness and trust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Fosters a community, not just an audience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Should feel authentic, helpful, and human</a:t>
            </a:r>
            <a:endParaRPr/>
          </a:p>
        </p:txBody>
      </p:sp>
      <p:pic>
        <p:nvPicPr>
          <p:cNvPr id="124" name="Google Shape;124;p19"/>
          <p:cNvPicPr preferRelativeResize="0"/>
          <p:nvPr>
            <p:ph idx="2" type="pic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00" y="1567575"/>
            <a:ext cx="2906400" cy="2906400"/>
          </a:xfrm>
          <a:prstGeom prst="roundRect">
            <a:avLst>
              <a:gd fmla="val 8343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idx="4294967295" type="title"/>
          </p:nvPr>
        </p:nvSpPr>
        <p:spPr>
          <a:xfrm>
            <a:off x="230900" y="1055225"/>
            <a:ext cx="86496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Pillars of Organic Content</a:t>
            </a:r>
            <a:endParaRPr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4039150" y="1804550"/>
            <a:ext cx="4042800" cy="2572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Inform/Educate:</a:t>
            </a:r>
            <a:r>
              <a:rPr lang="en"/>
              <a:t> Tips, FAQs, Service Explanations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Entertain:</a:t>
            </a:r>
            <a:r>
              <a:rPr lang="en"/>
              <a:t> Reels, Memes, Fun Facts, Trends, Team Intros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Sell:</a:t>
            </a:r>
            <a:r>
              <a:rPr lang="en"/>
              <a:t> Promos, Coupons, CTAs</a:t>
            </a:r>
            <a:endParaRPr/>
          </a:p>
        </p:txBody>
      </p:sp>
      <p:pic>
        <p:nvPicPr>
          <p:cNvPr id="131" name="Google Shape;131;p20"/>
          <p:cNvPicPr preferRelativeResize="0"/>
          <p:nvPr>
            <p:ph idx="2" type="pic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824" y="1621700"/>
            <a:ext cx="2938200" cy="29382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idx="4294967295" type="title"/>
          </p:nvPr>
        </p:nvSpPr>
        <p:spPr>
          <a:xfrm>
            <a:off x="507450" y="1087500"/>
            <a:ext cx="8129100" cy="42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Avoid Constant Sales Pitches &amp; Direct Links</a:t>
            </a:r>
            <a:endParaRPr sz="2600"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4518101" y="1512600"/>
            <a:ext cx="4160100" cy="309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Every post should not include a link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Links kill reach in most algorithms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Focus on value, then direct people where to go to book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i="1" lang="en"/>
              <a:t>Pro-Tip: Include a link in the comment section and call it out in the caption.</a:t>
            </a:r>
            <a:endParaRPr i="1"/>
          </a:p>
        </p:txBody>
      </p:sp>
      <p:pic>
        <p:nvPicPr>
          <p:cNvPr id="138" name="Google Shape;138;p21" title="Screenshot 2025-07-21 at 3.51.01 P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450" y="1667900"/>
            <a:ext cx="1863001" cy="27800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9" name="Google Shape;139;p21" title="Screenshot 2025-07-21 at 3.55.18 PM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2851" y="1665000"/>
            <a:ext cx="1842851" cy="28087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40" name="Google Shape;140;p21"/>
          <p:cNvGrpSpPr/>
          <p:nvPr/>
        </p:nvGrpSpPr>
        <p:grpSpPr>
          <a:xfrm>
            <a:off x="1682548" y="1425998"/>
            <a:ext cx="840300" cy="797100"/>
            <a:chOff x="4151848" y="2173198"/>
            <a:chExt cx="840300" cy="797100"/>
          </a:xfrm>
        </p:grpSpPr>
        <p:sp>
          <p:nvSpPr>
            <p:cNvPr id="141" name="Google Shape;141;p21"/>
            <p:cNvSpPr/>
            <p:nvPr/>
          </p:nvSpPr>
          <p:spPr>
            <a:xfrm>
              <a:off x="4151848" y="2173198"/>
              <a:ext cx="840300" cy="797100"/>
            </a:xfrm>
            <a:prstGeom prst="star5">
              <a:avLst>
                <a:gd fmla="val 28831" name="adj"/>
                <a:gd fmla="val 105146" name="hf"/>
                <a:gd fmla="val 110557" name="vf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4217203" y="2243818"/>
              <a:ext cx="708300" cy="672000"/>
            </a:xfrm>
            <a:prstGeom prst="star5">
              <a:avLst>
                <a:gd fmla="val 28831" name="adj"/>
                <a:gd fmla="val 105146" name="hf"/>
                <a:gd fmla="val 110557" name="vf"/>
              </a:avLst>
            </a:prstGeom>
            <a:solidFill>
              <a:srgbClr val="0F9D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 rot="-900458">
              <a:off x="4517841" y="2530493"/>
              <a:ext cx="188841" cy="202523"/>
            </a:xfrm>
            <a:prstGeom prst="roundRect">
              <a:avLst>
                <a:gd fmla="val 16565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 flipH="1" rot="-3108409">
              <a:off x="4500985" y="2448459"/>
              <a:ext cx="80541" cy="80541"/>
            </a:xfrm>
            <a:prstGeom prst="pie">
              <a:avLst>
                <a:gd fmla="val 5730646" name="adj1"/>
                <a:gd fmla="val 1620000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 rot="-899905">
              <a:off x="4487644" y="2458757"/>
              <a:ext cx="97721" cy="103389"/>
            </a:xfrm>
            <a:custGeom>
              <a:rect b="b" l="l" r="r" t="t"/>
              <a:pathLst>
                <a:path extrusionOk="0" h="10724" w="10136">
                  <a:moveTo>
                    <a:pt x="0" y="10724"/>
                  </a:moveTo>
                  <a:lnTo>
                    <a:pt x="3397" y="3691"/>
                  </a:lnTo>
                  <a:lnTo>
                    <a:pt x="3612" y="0"/>
                  </a:lnTo>
                  <a:lnTo>
                    <a:pt x="10136" y="4334"/>
                  </a:lnTo>
                  <a:lnTo>
                    <a:pt x="8839" y="105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6" name="Google Shape;146;p21"/>
            <p:cNvSpPr/>
            <p:nvPr/>
          </p:nvSpPr>
          <p:spPr>
            <a:xfrm rot="-903522">
              <a:off x="4586380" y="2517556"/>
              <a:ext cx="130481" cy="7022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 rot="-903522">
              <a:off x="4589031" y="2562493"/>
              <a:ext cx="130481" cy="7022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 rot="-903522">
              <a:off x="4591683" y="2607430"/>
              <a:ext cx="130481" cy="7022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 rot="-903522">
              <a:off x="4594335" y="2652368"/>
              <a:ext cx="130481" cy="7022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 rot="-900746">
              <a:off x="4439173" y="2567712"/>
              <a:ext cx="68332" cy="202523"/>
            </a:xfrm>
            <a:prstGeom prst="roundRect">
              <a:avLst>
                <a:gd fmla="val 1731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21"/>
          <p:cNvGrpSpPr/>
          <p:nvPr/>
        </p:nvGrpSpPr>
        <p:grpSpPr>
          <a:xfrm>
            <a:off x="3898888" y="1591147"/>
            <a:ext cx="619200" cy="619200"/>
            <a:chOff x="4205238" y="2262147"/>
            <a:chExt cx="619200" cy="619200"/>
          </a:xfrm>
        </p:grpSpPr>
        <p:sp>
          <p:nvSpPr>
            <p:cNvPr id="152" name="Google Shape;152;p21"/>
            <p:cNvSpPr/>
            <p:nvPr/>
          </p:nvSpPr>
          <p:spPr>
            <a:xfrm>
              <a:off x="4205238" y="2262147"/>
              <a:ext cx="619200" cy="61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4245914" y="2302743"/>
              <a:ext cx="538200" cy="5382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 rot="9899141">
              <a:off x="4371669" y="2457419"/>
              <a:ext cx="200339" cy="213364"/>
            </a:xfrm>
            <a:prstGeom prst="roundRect">
              <a:avLst>
                <a:gd fmla="val 16565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 flipH="1" rot="7706388">
              <a:off x="4504099" y="2671856"/>
              <a:ext cx="85412" cy="85277"/>
            </a:xfrm>
            <a:prstGeom prst="pie">
              <a:avLst>
                <a:gd fmla="val 5730646" name="adj1"/>
                <a:gd fmla="val 1620000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 rot="9900542">
              <a:off x="4500077" y="2637379"/>
              <a:ext cx="103646" cy="108800"/>
            </a:xfrm>
            <a:custGeom>
              <a:rect b="b" l="l" r="r" t="t"/>
              <a:pathLst>
                <a:path extrusionOk="0" h="10724" w="10136">
                  <a:moveTo>
                    <a:pt x="0" y="10724"/>
                  </a:moveTo>
                  <a:lnTo>
                    <a:pt x="3397" y="3691"/>
                  </a:lnTo>
                  <a:lnTo>
                    <a:pt x="3612" y="0"/>
                  </a:lnTo>
                  <a:lnTo>
                    <a:pt x="10136" y="4334"/>
                  </a:lnTo>
                  <a:lnTo>
                    <a:pt x="8839" y="105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7" name="Google Shape;157;p21"/>
            <p:cNvSpPr/>
            <p:nvPr/>
          </p:nvSpPr>
          <p:spPr>
            <a:xfrm rot="9903635">
              <a:off x="4360654" y="2610442"/>
              <a:ext cx="138481" cy="7393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 rot="9903635">
              <a:off x="4357932" y="2563129"/>
              <a:ext cx="138481" cy="7393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 rot="9903635">
              <a:off x="4355211" y="2515816"/>
              <a:ext cx="138481" cy="7393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 rot="9903635">
              <a:off x="4352490" y="2468503"/>
              <a:ext cx="138481" cy="73936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 rot="9895891">
              <a:off x="4582757" y="2417991"/>
              <a:ext cx="72700" cy="213364"/>
            </a:xfrm>
            <a:prstGeom prst="roundRect">
              <a:avLst>
                <a:gd fmla="val 17316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0" y="860600"/>
            <a:ext cx="9144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</a:t>
            </a:r>
            <a:r>
              <a:rPr lang="en"/>
              <a:t>Great Organic Content</a:t>
            </a:r>
            <a:endParaRPr/>
          </a:p>
        </p:txBody>
      </p:sp>
      <p:pic>
        <p:nvPicPr>
          <p:cNvPr id="167" name="Google Shape;167;p22" title="Screenshot 2025-07-21 at 4.18.12 P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6862" y="1519375"/>
            <a:ext cx="2080324" cy="30944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8" name="Google Shape;168;p22"/>
          <p:cNvSpPr/>
          <p:nvPr/>
        </p:nvSpPr>
        <p:spPr>
          <a:xfrm>
            <a:off x="854238" y="1519375"/>
            <a:ext cx="542700" cy="194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 rot="-5400000">
            <a:off x="132613" y="222250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Reels &amp; Videos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3584600" y="1519375"/>
            <a:ext cx="47832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Happy ✨ #TransformationTuesday ✨ 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Check out this video for a stunning before and after that helped our customer stay within their budget AND was done in just one week! Who says a cabinet remodel has to break the bank and take months? Not so with N-Hance. Reach out today for more information!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#BeforeAfter #KitchenTransformation #KitchenRenovationOnABudget</a:t>
            </a:r>
            <a:endParaRPr sz="11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3591075" y="4248400"/>
            <a:ext cx="41955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06666"/>
                </a:solidFill>
                <a:latin typeface="Verdana"/>
                <a:ea typeface="Verdana"/>
                <a:cs typeface="Verdana"/>
                <a:sym typeface="Verdana"/>
              </a:rPr>
              <a:t>Pillar: Entertain + Inform</a:t>
            </a:r>
            <a:endParaRPr b="1" sz="1800">
              <a:solidFill>
                <a:srgbClr val="E0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FG ">
  <a:themeElements>
    <a:clrScheme name="Plum">
      <a:dk1>
        <a:srgbClr val="B90A0A"/>
      </a:dk1>
      <a:lt1>
        <a:srgbClr val="FFFFFF"/>
      </a:lt1>
      <a:dk2>
        <a:srgbClr val="000000"/>
      </a:dk2>
      <a:lt2>
        <a:srgbClr val="7F7F7F"/>
      </a:lt2>
      <a:accent1>
        <a:srgbClr val="231F20"/>
      </a:accent1>
      <a:accent2>
        <a:srgbClr val="ED1C24"/>
      </a:accent2>
      <a:accent3>
        <a:srgbClr val="BD5050"/>
      </a:accent3>
      <a:accent4>
        <a:srgbClr val="ED771C"/>
      </a:accent4>
      <a:accent5>
        <a:srgbClr val="3E93D6"/>
      </a:accent5>
      <a:accent6>
        <a:srgbClr val="ED811C"/>
      </a:accent6>
      <a:hlink>
        <a:srgbClr val="0000FF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