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2"/>
  </p:notesMasterIdLst>
  <p:sldIdLst>
    <p:sldId id="257" r:id="rId5"/>
    <p:sldId id="318" r:id="rId6"/>
    <p:sldId id="323" r:id="rId7"/>
    <p:sldId id="324" r:id="rId8"/>
    <p:sldId id="319" r:id="rId9"/>
    <p:sldId id="321" r:id="rId10"/>
    <p:sldId id="329" r:id="rId11"/>
    <p:sldId id="313" r:id="rId12"/>
    <p:sldId id="317" r:id="rId13"/>
    <p:sldId id="328" r:id="rId14"/>
    <p:sldId id="312" r:id="rId15"/>
    <p:sldId id="330" r:id="rId16"/>
    <p:sldId id="327" r:id="rId17"/>
    <p:sldId id="311" r:id="rId18"/>
    <p:sldId id="331" r:id="rId19"/>
    <p:sldId id="315" r:id="rId20"/>
    <p:sldId id="332" r:id="rId21"/>
  </p:sldIdLst>
  <p:sldSz cx="100584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74780-18B8-45F5-82BB-1B8B2E82707D}" v="1" dt="2025-07-10T18:38:08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6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950" y="3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D33B2306-45C9-4D07-8746-DEC92B36CAF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1F259D1D-CA7B-41DF-8715-2E3443D8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1pPr>
    <a:lvl2pPr marL="438637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2pPr>
    <a:lvl3pPr marL="877276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3pPr>
    <a:lvl4pPr marL="1315913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4pPr>
    <a:lvl5pPr marL="1754552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5pPr>
    <a:lvl6pPr marL="2193188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6pPr>
    <a:lvl7pPr marL="2631825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7pPr>
    <a:lvl8pPr marL="3070464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8pPr>
    <a:lvl9pPr marL="3509101" algn="l" defTabSz="877276" rtl="0" eaLnBrk="1" latinLnBrk="0" hangingPunct="1">
      <a:defRPr sz="11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26549-48A0-4713-82A0-9DD4C05B7F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41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0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9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9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2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3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62050"/>
            <a:ext cx="40608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59D1D-CA7B-41DF-8715-2E3443D89C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51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4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2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2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0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1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2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4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6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5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50264-7376-46FD-A27E-B3FDDB27382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66D29-DDCD-4CAA-A7B1-34D06E42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0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and red truck with a concrete mixer&#10;&#10;AI-generated content may be incorrect.">
            <a:extLst>
              <a:ext uri="{FF2B5EF4-FFF2-40B4-BE49-F238E27FC236}">
                <a16:creationId xmlns:a16="http://schemas.microsoft.com/office/drawing/2014/main" id="{5F0C0665-C75C-30EB-8934-850AF5DC9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76" y="2641600"/>
            <a:ext cx="8981990" cy="5992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9AF72-E09E-4376-8C8D-676FB9CF0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580" y="1262730"/>
            <a:ext cx="9196424" cy="2049909"/>
          </a:xfrm>
        </p:spPr>
        <p:txBody>
          <a:bodyPr>
            <a:noAutofit/>
          </a:bodyPr>
          <a:lstStyle/>
          <a:p>
            <a:pPr algn="r"/>
            <a:r>
              <a:rPr lang="en-US" sz="8000" dirty="0">
                <a:solidFill>
                  <a:srgbClr val="CF102D"/>
                </a:solidFill>
                <a:latin typeface="Myriad Pro Light"/>
              </a:rPr>
              <a:t>Dash Symbols </a:t>
            </a:r>
            <a:br>
              <a:rPr lang="en-US" sz="8000" dirty="0">
                <a:solidFill>
                  <a:srgbClr val="CF102D"/>
                </a:solidFill>
                <a:latin typeface="Myriad Pro Light"/>
              </a:rPr>
            </a:br>
            <a:r>
              <a:rPr lang="en-US" sz="8000" dirty="0">
                <a:solidFill>
                  <a:srgbClr val="CF102D"/>
                </a:solidFill>
                <a:latin typeface="Myriad Pro Light"/>
              </a:rPr>
              <a:t>&amp; Controls Guide</a:t>
            </a:r>
            <a:br>
              <a:rPr lang="en-US" sz="4800" dirty="0">
                <a:latin typeface="Myriad Pro Light" panose="020B0403030403020204" pitchFamily="34" charset="0"/>
              </a:rPr>
            </a:br>
            <a:r>
              <a:rPr lang="en-US" sz="4400" dirty="0">
                <a:latin typeface="Myriad Pro Light"/>
              </a:rPr>
              <a:t>For Medium Duty Kenworth Trucks</a:t>
            </a:r>
            <a:endParaRPr lang="en-US" sz="4217" dirty="0">
              <a:latin typeface="Myriad Pro Light" panose="020B0403030403020204" pitchFamily="34" charset="0"/>
            </a:endParaRP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32F84480-368E-975A-8C86-C241F151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36798" r="21104" b="34415"/>
          <a:stretch/>
        </p:blipFill>
        <p:spPr>
          <a:xfrm>
            <a:off x="352476" y="6552202"/>
            <a:ext cx="2156808" cy="831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FC547-016E-ACBF-4998-9E125B74E4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39572" r="-6295"/>
          <a:stretch/>
        </p:blipFill>
        <p:spPr>
          <a:xfrm>
            <a:off x="0" y="0"/>
            <a:ext cx="3285460" cy="2376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5D6E9-A783-8B7A-EC53-F53EE079F5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" t="3585" r="-604" b="3010"/>
          <a:stretch/>
        </p:blipFill>
        <p:spPr>
          <a:xfrm>
            <a:off x="3360130" y="3629530"/>
            <a:ext cx="6571482" cy="37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4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 dashboard&#10;&#10;Description automatically generated">
            <a:extLst>
              <a:ext uri="{FF2B5EF4-FFF2-40B4-BE49-F238E27FC236}">
                <a16:creationId xmlns:a16="http://schemas.microsoft.com/office/drawing/2014/main" id="{684A5A58-E254-8CCB-36FC-AECFBEC80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2166" r="7989" b="2953"/>
          <a:stretch/>
        </p:blipFill>
        <p:spPr>
          <a:xfrm>
            <a:off x="2940904" y="705000"/>
            <a:ext cx="4606800" cy="6362400"/>
          </a:xfrm>
          <a:prstGeom prst="rect">
            <a:avLst/>
          </a:prstGeom>
        </p:spPr>
      </p:pic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78852" y="1803246"/>
            <a:ext cx="1308445" cy="315838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FD864FD-7B82-AC71-8823-4DDADC053E83}"/>
              </a:ext>
            </a:extLst>
          </p:cNvPr>
          <p:cNvSpPr txBox="1"/>
          <p:nvPr/>
        </p:nvSpPr>
        <p:spPr>
          <a:xfrm>
            <a:off x="1344272" y="1856296"/>
            <a:ext cx="1183070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Axle Traction Control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8B5B5AFB-CBFC-2ABB-5C0F-852265B0F867}"/>
              </a:ext>
            </a:extLst>
          </p:cNvPr>
          <p:cNvCxnSpPr>
            <a:cxnSpLocks/>
          </p:cNvCxnSpPr>
          <p:nvPr/>
        </p:nvCxnSpPr>
        <p:spPr>
          <a:xfrm>
            <a:off x="6837852" y="1803245"/>
            <a:ext cx="1204157" cy="631679"/>
          </a:xfrm>
          <a:prstGeom prst="bentConnector3">
            <a:avLst>
              <a:gd name="adj1" fmla="val 98603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0F52EF9-1422-31DE-5F80-40A7CF14F795}"/>
              </a:ext>
            </a:extLst>
          </p:cNvPr>
          <p:cNvSpPr txBox="1"/>
          <p:nvPr/>
        </p:nvSpPr>
        <p:spPr>
          <a:xfrm>
            <a:off x="7742452" y="2454325"/>
            <a:ext cx="1336104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Suspension Dump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23" name="Straight Connector 27">
            <a:extLst>
              <a:ext uri="{FF2B5EF4-FFF2-40B4-BE49-F238E27FC236}">
                <a16:creationId xmlns:a16="http://schemas.microsoft.com/office/drawing/2014/main" id="{9F48EB33-4715-DD03-3D2C-12E98606E329}"/>
              </a:ext>
            </a:extLst>
          </p:cNvPr>
          <p:cNvCxnSpPr>
            <a:cxnSpLocks/>
          </p:cNvCxnSpPr>
          <p:nvPr/>
        </p:nvCxnSpPr>
        <p:spPr>
          <a:xfrm>
            <a:off x="2266422" y="4904471"/>
            <a:ext cx="1230451" cy="319721"/>
          </a:xfrm>
          <a:prstGeom prst="bentConnector3">
            <a:avLst>
              <a:gd name="adj1" fmla="val 41132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819B352-0939-432B-0BF0-4A1848704638}"/>
              </a:ext>
            </a:extLst>
          </p:cNvPr>
          <p:cNvSpPr txBox="1"/>
          <p:nvPr/>
        </p:nvSpPr>
        <p:spPr>
          <a:xfrm>
            <a:off x="8204731" y="3619291"/>
            <a:ext cx="1180047" cy="909674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Lane Departure</a:t>
            </a:r>
          </a:p>
          <a:p>
            <a:r>
              <a:rPr lang="en-US" sz="1833" dirty="0">
                <a:latin typeface="Myriad Pro Light"/>
              </a:rPr>
              <a:t>Disable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C77B2C-5E58-AB96-DE1E-3CF34F144D9B}"/>
              </a:ext>
            </a:extLst>
          </p:cNvPr>
          <p:cNvCxnSpPr>
            <a:cxnSpLocks/>
          </p:cNvCxnSpPr>
          <p:nvPr/>
        </p:nvCxnSpPr>
        <p:spPr>
          <a:xfrm>
            <a:off x="5153058" y="2209837"/>
            <a:ext cx="2955612" cy="1764415"/>
          </a:xfrm>
          <a:prstGeom prst="bentConnector3">
            <a:avLst>
              <a:gd name="adj1" fmla="val -678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BBE7A5-2D0C-0499-C1BF-CBFECB701EE3}"/>
              </a:ext>
            </a:extLst>
          </p:cNvPr>
          <p:cNvSpPr txBox="1"/>
          <p:nvPr/>
        </p:nvSpPr>
        <p:spPr>
          <a:xfrm>
            <a:off x="8204731" y="5126001"/>
            <a:ext cx="1180047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Manual Regen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46" name="Straight Connector 29">
            <a:extLst>
              <a:ext uri="{FF2B5EF4-FFF2-40B4-BE49-F238E27FC236}">
                <a16:creationId xmlns:a16="http://schemas.microsoft.com/office/drawing/2014/main" id="{5068873F-22AA-1A3E-AFC1-1F6C1D5891C1}"/>
              </a:ext>
            </a:extLst>
          </p:cNvPr>
          <p:cNvCxnSpPr>
            <a:cxnSpLocks/>
          </p:cNvCxnSpPr>
          <p:nvPr/>
        </p:nvCxnSpPr>
        <p:spPr>
          <a:xfrm>
            <a:off x="6620043" y="5021219"/>
            <a:ext cx="1488626" cy="299026"/>
          </a:xfrm>
          <a:prstGeom prst="bentConnector3">
            <a:avLst>
              <a:gd name="adj1" fmla="val 67992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B35218C-B13C-E1C0-A7BA-772208D421C6}"/>
              </a:ext>
            </a:extLst>
          </p:cNvPr>
          <p:cNvSpPr txBox="1"/>
          <p:nvPr/>
        </p:nvSpPr>
        <p:spPr>
          <a:xfrm>
            <a:off x="852141" y="4708685"/>
            <a:ext cx="1929468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Engine Brake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5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witch&#10;&#10;Description automatically generated">
            <a:extLst>
              <a:ext uri="{FF2B5EF4-FFF2-40B4-BE49-F238E27FC236}">
                <a16:creationId xmlns:a16="http://schemas.microsoft.com/office/drawing/2014/main" id="{C2676F52-9FE7-F644-86BE-D74E86838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1048" r="15897" b="1946"/>
          <a:stretch/>
        </p:blipFill>
        <p:spPr>
          <a:xfrm>
            <a:off x="5401338" y="1504082"/>
            <a:ext cx="2691500" cy="5676446"/>
          </a:xfrm>
          <a:prstGeom prst="rect">
            <a:avLst/>
          </a:prstGeom>
        </p:spPr>
      </p:pic>
      <p:pic>
        <p:nvPicPr>
          <p:cNvPr id="5" name="Picture 4" descr="A close-up of a button&#10;&#10;Description automatically generated">
            <a:extLst>
              <a:ext uri="{FF2B5EF4-FFF2-40B4-BE49-F238E27FC236}">
                <a16:creationId xmlns:a16="http://schemas.microsoft.com/office/drawing/2014/main" id="{87B65393-4AAC-66BF-911C-A16C8AB2F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13" y="1484360"/>
            <a:ext cx="2613266" cy="5676444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H="1">
            <a:off x="1768759" y="3408290"/>
            <a:ext cx="1983461" cy="792231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flipV="1">
            <a:off x="1862326" y="2664023"/>
            <a:ext cx="1851629" cy="147349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3">
            <a:extLst>
              <a:ext uri="{FF2B5EF4-FFF2-40B4-BE49-F238E27FC236}">
                <a16:creationId xmlns:a16="http://schemas.microsoft.com/office/drawing/2014/main" id="{A1FF2626-69B0-9C89-95A1-2F06CDE8D2CF}"/>
              </a:ext>
            </a:extLst>
          </p:cNvPr>
          <p:cNvCxnSpPr>
            <a:cxnSpLocks/>
          </p:cNvCxnSpPr>
          <p:nvPr/>
        </p:nvCxnSpPr>
        <p:spPr>
          <a:xfrm flipV="1">
            <a:off x="1777492" y="4981885"/>
            <a:ext cx="1743311" cy="408408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35">
            <a:extLst>
              <a:ext uri="{FF2B5EF4-FFF2-40B4-BE49-F238E27FC236}">
                <a16:creationId xmlns:a16="http://schemas.microsoft.com/office/drawing/2014/main" id="{631B0CBD-0B65-E9BA-7756-7294338E2FF6}"/>
              </a:ext>
            </a:extLst>
          </p:cNvPr>
          <p:cNvCxnSpPr>
            <a:cxnSpLocks/>
          </p:cNvCxnSpPr>
          <p:nvPr/>
        </p:nvCxnSpPr>
        <p:spPr>
          <a:xfrm flipV="1">
            <a:off x="1930069" y="6173311"/>
            <a:ext cx="1906406" cy="390575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</p:cNvCxnSpPr>
          <p:nvPr/>
        </p:nvCxnSpPr>
        <p:spPr>
          <a:xfrm>
            <a:off x="1713301" y="2108733"/>
            <a:ext cx="1807502" cy="0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364706" y="2623858"/>
            <a:ext cx="1807502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Mirror Adjust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919772" y="1731964"/>
            <a:ext cx="1253824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Mirror Heat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748878" y="3929472"/>
            <a:ext cx="1427091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LH + RH Mirror Adjust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D864FD-7B82-AC71-8823-4DDADC053E83}"/>
              </a:ext>
            </a:extLst>
          </p:cNvPr>
          <p:cNvSpPr txBox="1"/>
          <p:nvPr/>
        </p:nvSpPr>
        <p:spPr>
          <a:xfrm>
            <a:off x="785515" y="5089049"/>
            <a:ext cx="1180047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Window Controls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731F56-80A4-702C-3E2B-9DCFA906DDB7}"/>
              </a:ext>
            </a:extLst>
          </p:cNvPr>
          <p:cNvSpPr txBox="1"/>
          <p:nvPr/>
        </p:nvSpPr>
        <p:spPr>
          <a:xfrm>
            <a:off x="648698" y="6343471"/>
            <a:ext cx="1761043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 Door Lock</a:t>
            </a:r>
          </a:p>
        </p:txBody>
      </p:sp>
      <p:cxnSp>
        <p:nvCxnSpPr>
          <p:cNvPr id="3" name="Straight Connector 27">
            <a:extLst>
              <a:ext uri="{FF2B5EF4-FFF2-40B4-BE49-F238E27FC236}">
                <a16:creationId xmlns:a16="http://schemas.microsoft.com/office/drawing/2014/main" id="{4D543207-F0D6-D529-B608-4A4A60E7DEEF}"/>
              </a:ext>
            </a:extLst>
          </p:cNvPr>
          <p:cNvCxnSpPr>
            <a:cxnSpLocks/>
          </p:cNvCxnSpPr>
          <p:nvPr/>
        </p:nvCxnSpPr>
        <p:spPr>
          <a:xfrm flipH="1">
            <a:off x="6661439" y="3470149"/>
            <a:ext cx="1897686" cy="91864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FA525F33-11D7-00F8-8E62-F47F735E82DB}"/>
              </a:ext>
            </a:extLst>
          </p:cNvPr>
          <p:cNvCxnSpPr>
            <a:cxnSpLocks/>
          </p:cNvCxnSpPr>
          <p:nvPr/>
        </p:nvCxnSpPr>
        <p:spPr>
          <a:xfrm flipV="1">
            <a:off x="6778464" y="5397295"/>
            <a:ext cx="1590943" cy="69643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15271C-9F11-796F-368F-74D8EF786530}"/>
              </a:ext>
            </a:extLst>
          </p:cNvPr>
          <p:cNvSpPr txBox="1"/>
          <p:nvPr/>
        </p:nvSpPr>
        <p:spPr>
          <a:xfrm>
            <a:off x="8360679" y="5164622"/>
            <a:ext cx="1897685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Door Lock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8D54C0-4F8A-D197-A677-599938440626}"/>
              </a:ext>
            </a:extLst>
          </p:cNvPr>
          <p:cNvSpPr txBox="1"/>
          <p:nvPr/>
        </p:nvSpPr>
        <p:spPr>
          <a:xfrm>
            <a:off x="8559125" y="3080059"/>
            <a:ext cx="1180047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Window Controls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FEC63-C352-3301-AC26-A02E955778CD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DOOR CONTROLS</a:t>
            </a:r>
          </a:p>
        </p:txBody>
      </p:sp>
    </p:spTree>
    <p:extLst>
      <p:ext uri="{BB962C8B-B14F-4D97-AF65-F5344CB8AC3E}">
        <p14:creationId xmlns:p14="http://schemas.microsoft.com/office/powerpoint/2010/main" val="27306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r dashboard&#10;&#10;Description automatically generated">
            <a:extLst>
              <a:ext uri="{FF2B5EF4-FFF2-40B4-BE49-F238E27FC236}">
                <a16:creationId xmlns:a16="http://schemas.microsoft.com/office/drawing/2014/main" id="{12DC9237-FFAE-0F54-FF92-98A4A4CA7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821" r="1942" b="1315"/>
          <a:stretch/>
        </p:blipFill>
        <p:spPr>
          <a:xfrm>
            <a:off x="3003213" y="1525837"/>
            <a:ext cx="4329804" cy="5890308"/>
          </a:xfrm>
          <a:prstGeom prst="rect">
            <a:avLst/>
          </a:prstGeom>
        </p:spPr>
      </p:pic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flipV="1">
            <a:off x="6404844" y="4864631"/>
            <a:ext cx="1427010" cy="222213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3">
            <a:extLst>
              <a:ext uri="{FF2B5EF4-FFF2-40B4-BE49-F238E27FC236}">
                <a16:creationId xmlns:a16="http://schemas.microsoft.com/office/drawing/2014/main" id="{A1FF2626-69B0-9C89-95A1-2F06CDE8D2CF}"/>
              </a:ext>
            </a:extLst>
          </p:cNvPr>
          <p:cNvCxnSpPr>
            <a:cxnSpLocks/>
          </p:cNvCxnSpPr>
          <p:nvPr/>
        </p:nvCxnSpPr>
        <p:spPr>
          <a:xfrm flipV="1">
            <a:off x="2637898" y="2001236"/>
            <a:ext cx="1768331" cy="129331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</p:cNvCxnSpPr>
          <p:nvPr/>
        </p:nvCxnSpPr>
        <p:spPr>
          <a:xfrm rot="10800000">
            <a:off x="2329576" y="4078443"/>
            <a:ext cx="2749091" cy="819306"/>
          </a:xfrm>
          <a:prstGeom prst="bentConnector3">
            <a:avLst>
              <a:gd name="adj1" fmla="val 566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7909126" y="4669838"/>
            <a:ext cx="1673047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Hazard Lights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635716" y="4310747"/>
            <a:ext cx="1593946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Lights, Off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D864FD-7B82-AC71-8823-4DDADC053E83}"/>
              </a:ext>
            </a:extLst>
          </p:cNvPr>
          <p:cNvSpPr txBox="1"/>
          <p:nvPr/>
        </p:nvSpPr>
        <p:spPr>
          <a:xfrm>
            <a:off x="1192809" y="1908260"/>
            <a:ext cx="159394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Lights Flood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7A794F31-A83F-93DE-8EE0-BD5CB74A77CA}"/>
              </a:ext>
            </a:extLst>
          </p:cNvPr>
          <p:cNvCxnSpPr>
            <a:cxnSpLocks/>
          </p:cNvCxnSpPr>
          <p:nvPr/>
        </p:nvCxnSpPr>
        <p:spPr>
          <a:xfrm rot="10800000">
            <a:off x="2657975" y="3518727"/>
            <a:ext cx="2716164" cy="1782288"/>
          </a:xfrm>
          <a:prstGeom prst="bentConnector3">
            <a:avLst>
              <a:gd name="adj1" fmla="val 698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F1908D8-A503-2D42-CE54-D7ACC570DC26}"/>
              </a:ext>
            </a:extLst>
          </p:cNvPr>
          <p:cNvSpPr txBox="1"/>
          <p:nvPr/>
        </p:nvSpPr>
        <p:spPr>
          <a:xfrm>
            <a:off x="983299" y="3269410"/>
            <a:ext cx="182600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Headlights, 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1B427-BAE0-E068-234B-EDAD2A9A2BE7}"/>
              </a:ext>
            </a:extLst>
          </p:cNvPr>
          <p:cNvSpPr txBox="1"/>
          <p:nvPr/>
        </p:nvSpPr>
        <p:spPr>
          <a:xfrm>
            <a:off x="7831854" y="6094491"/>
            <a:ext cx="175587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Dash Dimmer</a:t>
            </a:r>
          </a:p>
        </p:txBody>
      </p:sp>
      <p:cxnSp>
        <p:nvCxnSpPr>
          <p:cNvPr id="21" name="Straight Connector 29">
            <a:extLst>
              <a:ext uri="{FF2B5EF4-FFF2-40B4-BE49-F238E27FC236}">
                <a16:creationId xmlns:a16="http://schemas.microsoft.com/office/drawing/2014/main" id="{AA1983E3-3383-1959-8420-C41123BFDAA0}"/>
              </a:ext>
            </a:extLst>
          </p:cNvPr>
          <p:cNvCxnSpPr>
            <a:cxnSpLocks/>
          </p:cNvCxnSpPr>
          <p:nvPr/>
        </p:nvCxnSpPr>
        <p:spPr>
          <a:xfrm flipV="1">
            <a:off x="6357514" y="6281690"/>
            <a:ext cx="1441050" cy="8683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9">
            <a:extLst>
              <a:ext uri="{FF2B5EF4-FFF2-40B4-BE49-F238E27FC236}">
                <a16:creationId xmlns:a16="http://schemas.microsoft.com/office/drawing/2014/main" id="{2E6495FC-2905-499F-66FD-507F114271CB}"/>
              </a:ext>
            </a:extLst>
          </p:cNvPr>
          <p:cNvCxnSpPr>
            <a:cxnSpLocks/>
          </p:cNvCxnSpPr>
          <p:nvPr/>
        </p:nvCxnSpPr>
        <p:spPr>
          <a:xfrm flipV="1">
            <a:off x="2582824" y="5480035"/>
            <a:ext cx="1173258" cy="64786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EC0F1F-0034-CEC0-2D9E-60C9CE8D6BCC}"/>
              </a:ext>
            </a:extLst>
          </p:cNvPr>
          <p:cNvSpPr txBox="1"/>
          <p:nvPr/>
        </p:nvSpPr>
        <p:spPr>
          <a:xfrm>
            <a:off x="1682806" y="5891545"/>
            <a:ext cx="1426574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Lights, Exterior Self Test</a:t>
            </a:r>
          </a:p>
        </p:txBody>
      </p:sp>
      <p:cxnSp>
        <p:nvCxnSpPr>
          <p:cNvPr id="6" name="Straight Connector 29">
            <a:extLst>
              <a:ext uri="{FF2B5EF4-FFF2-40B4-BE49-F238E27FC236}">
                <a16:creationId xmlns:a16="http://schemas.microsoft.com/office/drawing/2014/main" id="{A117804B-8CB5-6522-08FF-9A5B7F080B19}"/>
              </a:ext>
            </a:extLst>
          </p:cNvPr>
          <p:cNvCxnSpPr>
            <a:cxnSpLocks/>
          </p:cNvCxnSpPr>
          <p:nvPr/>
        </p:nvCxnSpPr>
        <p:spPr>
          <a:xfrm flipV="1">
            <a:off x="1750481" y="5057590"/>
            <a:ext cx="2265927" cy="111463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ACFE92-B863-F291-2D14-62D79A82080F}"/>
              </a:ext>
            </a:extLst>
          </p:cNvPr>
          <p:cNvSpPr txBox="1"/>
          <p:nvPr/>
        </p:nvSpPr>
        <p:spPr>
          <a:xfrm>
            <a:off x="841804" y="4857037"/>
            <a:ext cx="1774945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Lights, Automatic On/Off</a:t>
            </a:r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ECEFB665-DC43-3EFD-FFE1-125FDB513D06}"/>
              </a:ext>
            </a:extLst>
          </p:cNvPr>
          <p:cNvCxnSpPr>
            <a:cxnSpLocks/>
          </p:cNvCxnSpPr>
          <p:nvPr/>
        </p:nvCxnSpPr>
        <p:spPr>
          <a:xfrm rot="10800000">
            <a:off x="1863460" y="4545560"/>
            <a:ext cx="2756054" cy="228543"/>
          </a:xfrm>
          <a:prstGeom prst="bentConnector3">
            <a:avLst>
              <a:gd name="adj1" fmla="val -748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0D986C7-094B-FE2F-9D2A-ABCFBC761309}"/>
              </a:ext>
            </a:extLst>
          </p:cNvPr>
          <p:cNvSpPr txBox="1"/>
          <p:nvPr/>
        </p:nvSpPr>
        <p:spPr>
          <a:xfrm>
            <a:off x="618486" y="3824862"/>
            <a:ext cx="1976838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Running Lights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00BC8-1BC1-A5D9-7255-8A979D778C33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LIGHTS</a:t>
            </a:r>
          </a:p>
        </p:txBody>
      </p:sp>
    </p:spTree>
    <p:extLst>
      <p:ext uri="{BB962C8B-B14F-4D97-AF65-F5344CB8AC3E}">
        <p14:creationId xmlns:p14="http://schemas.microsoft.com/office/powerpoint/2010/main" val="258486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with icons on it&#10;&#10;Description automatically generated">
            <a:extLst>
              <a:ext uri="{FF2B5EF4-FFF2-40B4-BE49-F238E27FC236}">
                <a16:creationId xmlns:a16="http://schemas.microsoft.com/office/drawing/2014/main" id="{1F5103CF-1685-4616-B1EB-5D81497D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2707" r="2367" b="3347"/>
          <a:stretch/>
        </p:blipFill>
        <p:spPr>
          <a:xfrm>
            <a:off x="1566284" y="1877779"/>
            <a:ext cx="7374467" cy="4606108"/>
          </a:xfrm>
          <a:prstGeom prst="rect">
            <a:avLst/>
          </a:prstGeom>
        </p:spPr>
      </p:pic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91044" y="6148148"/>
            <a:ext cx="1292258" cy="709902"/>
          </a:xfrm>
          <a:prstGeom prst="bentConnector3">
            <a:avLst>
              <a:gd name="adj1" fmla="val 98737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1765866" y="6869991"/>
            <a:ext cx="2316884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Page Back/Return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3833691" y="6702455"/>
            <a:ext cx="1464892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Home/</a:t>
            </a:r>
            <a:br>
              <a:rPr lang="en-US" sz="1833" dirty="0">
                <a:latin typeface="Myriad Pro Light" panose="020B0403030403020204" pitchFamily="34" charset="0"/>
              </a:rPr>
            </a:br>
            <a:r>
              <a:rPr lang="en-US" sz="1833" dirty="0">
                <a:latin typeface="Myriad Pro Light" panose="020B0403030403020204" pitchFamily="34" charset="0"/>
              </a:rPr>
              <a:t>Main Menu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6C5E1-439B-CA0C-4528-940D4D65A9E5}"/>
              </a:ext>
            </a:extLst>
          </p:cNvPr>
          <p:cNvSpPr txBox="1"/>
          <p:nvPr/>
        </p:nvSpPr>
        <p:spPr>
          <a:xfrm>
            <a:off x="8064682" y="6869991"/>
            <a:ext cx="2142574" cy="451342"/>
          </a:xfrm>
          <a:prstGeom prst="rect">
            <a:avLst/>
          </a:prstGeom>
          <a:noFill/>
        </p:spPr>
        <p:txBody>
          <a:bodyPr wrap="square" lIns="167640" tIns="83820" rIns="167640" bIns="83820" anchor="t">
            <a:spAutoFit/>
          </a:bodyPr>
          <a:lstStyle/>
          <a:p>
            <a:r>
              <a:rPr lang="en-US" sz="1833" dirty="0">
                <a:latin typeface="Myriad Pro Light"/>
              </a:rPr>
              <a:t>Channel Selector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A86577-5456-19BB-6156-BC6DA9542E19}"/>
              </a:ext>
            </a:extLst>
          </p:cNvPr>
          <p:cNvCxnSpPr>
            <a:cxnSpLocks/>
          </p:cNvCxnSpPr>
          <p:nvPr/>
        </p:nvCxnSpPr>
        <p:spPr>
          <a:xfrm>
            <a:off x="8232904" y="5433244"/>
            <a:ext cx="419074" cy="1499230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318EA35-C87C-F78D-A07F-07459A6C7456}"/>
              </a:ext>
            </a:extLst>
          </p:cNvPr>
          <p:cNvSpPr txBox="1"/>
          <p:nvPr/>
        </p:nvSpPr>
        <p:spPr>
          <a:xfrm>
            <a:off x="6297920" y="6908463"/>
            <a:ext cx="201643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Options/Settings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28321-911D-8E42-57E4-A6319530B4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62074" y="6268036"/>
            <a:ext cx="884532" cy="444347"/>
          </a:xfrm>
          <a:prstGeom prst="bentConnector3">
            <a:avLst>
              <a:gd name="adj1" fmla="val -486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3594A1-3EE8-DFBC-0CC9-6663053561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17231" y="1872306"/>
            <a:ext cx="1043260" cy="728631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31BD9EC-D4E3-A461-C276-8224361C9DD6}"/>
              </a:ext>
            </a:extLst>
          </p:cNvPr>
          <p:cNvSpPr txBox="1"/>
          <p:nvPr/>
        </p:nvSpPr>
        <p:spPr>
          <a:xfrm>
            <a:off x="2749042" y="1375969"/>
            <a:ext cx="330836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Swipe For More Menu Options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C4F591-70F2-955B-BB8B-9FADD87B98F0}"/>
              </a:ext>
            </a:extLst>
          </p:cNvPr>
          <p:cNvSpPr txBox="1"/>
          <p:nvPr/>
        </p:nvSpPr>
        <p:spPr>
          <a:xfrm>
            <a:off x="478152" y="5747080"/>
            <a:ext cx="1349273" cy="705258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650" dirty="0">
                <a:latin typeface="Myriad Pro Light"/>
              </a:rPr>
              <a:t>Phone Setting</a:t>
            </a:r>
            <a:r>
              <a:rPr lang="en-US" sz="1833" dirty="0">
                <a:latin typeface="Myriad Pro Light"/>
              </a:rPr>
              <a:t>s</a:t>
            </a: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id="{A7A1F82C-BBC2-A28A-9DC6-597636CE08AC}"/>
              </a:ext>
            </a:extLst>
          </p:cNvPr>
          <p:cNvCxnSpPr>
            <a:cxnSpLocks/>
          </p:cNvCxnSpPr>
          <p:nvPr/>
        </p:nvCxnSpPr>
        <p:spPr>
          <a:xfrm flipH="1">
            <a:off x="1286370" y="5258321"/>
            <a:ext cx="1152542" cy="76903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1E1E72E-EF24-DF5D-59DC-9730A72CF1F0}"/>
              </a:ext>
            </a:extLst>
          </p:cNvPr>
          <p:cNvSpPr txBox="1"/>
          <p:nvPr/>
        </p:nvSpPr>
        <p:spPr>
          <a:xfrm>
            <a:off x="5239698" y="6718171"/>
            <a:ext cx="1358357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Clock Settings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A1CCD45-0DC4-FEC3-9D90-C441DEE1CC60}"/>
              </a:ext>
            </a:extLst>
          </p:cNvPr>
          <p:cNvCxnSpPr>
            <a:cxnSpLocks/>
          </p:cNvCxnSpPr>
          <p:nvPr/>
        </p:nvCxnSpPr>
        <p:spPr>
          <a:xfrm flipH="1">
            <a:off x="5817272" y="5561252"/>
            <a:ext cx="385481" cy="1243213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0179302-C3A3-018B-72AF-C483B90684D3}"/>
              </a:ext>
            </a:extLst>
          </p:cNvPr>
          <p:cNvSpPr txBox="1"/>
          <p:nvPr/>
        </p:nvSpPr>
        <p:spPr>
          <a:xfrm>
            <a:off x="6408187" y="1300515"/>
            <a:ext cx="1824717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Media/ Music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509588-B636-7E0D-A462-B600CD596289}"/>
              </a:ext>
            </a:extLst>
          </p:cNvPr>
          <p:cNvSpPr txBox="1"/>
          <p:nvPr/>
        </p:nvSpPr>
        <p:spPr>
          <a:xfrm>
            <a:off x="588522" y="3611540"/>
            <a:ext cx="1238903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View Gauges</a:t>
            </a:r>
          </a:p>
        </p:txBody>
      </p:sp>
      <p:cxnSp>
        <p:nvCxnSpPr>
          <p:cNvPr id="57" name="Straight Connector 29">
            <a:extLst>
              <a:ext uri="{FF2B5EF4-FFF2-40B4-BE49-F238E27FC236}">
                <a16:creationId xmlns:a16="http://schemas.microsoft.com/office/drawing/2014/main" id="{8BAF4878-EEC0-6973-B708-612A473ADC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86373" y="3321516"/>
            <a:ext cx="1291466" cy="511113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5">
            <a:extLst>
              <a:ext uri="{FF2B5EF4-FFF2-40B4-BE49-F238E27FC236}">
                <a16:creationId xmlns:a16="http://schemas.microsoft.com/office/drawing/2014/main" id="{77BA1B4E-C649-856C-A483-7890E7D22B58}"/>
              </a:ext>
            </a:extLst>
          </p:cNvPr>
          <p:cNvCxnSpPr>
            <a:cxnSpLocks/>
          </p:cNvCxnSpPr>
          <p:nvPr/>
        </p:nvCxnSpPr>
        <p:spPr>
          <a:xfrm rot="5400000">
            <a:off x="4563007" y="6269261"/>
            <a:ext cx="858749" cy="467676"/>
          </a:xfrm>
          <a:prstGeom prst="bentConnector3">
            <a:avLst>
              <a:gd name="adj1" fmla="val -764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E27A1D0C-3268-DCA6-013A-A4F67961186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34712" y="2266475"/>
            <a:ext cx="1899588" cy="684015"/>
          </a:xfrm>
          <a:prstGeom prst="bentConnector3">
            <a:avLst>
              <a:gd name="adj1" fmla="val 184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37387FF-6766-FCF2-E59D-FF504ED3A565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TOUCH SCREEN MEDIA</a:t>
            </a:r>
          </a:p>
        </p:txBody>
      </p:sp>
    </p:spTree>
    <p:extLst>
      <p:ext uri="{BB962C8B-B14F-4D97-AF65-F5344CB8AC3E}">
        <p14:creationId xmlns:p14="http://schemas.microsoft.com/office/powerpoint/2010/main" val="369945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adio&#10;&#10;Description automatically generated">
            <a:extLst>
              <a:ext uri="{FF2B5EF4-FFF2-40B4-BE49-F238E27FC236}">
                <a16:creationId xmlns:a16="http://schemas.microsoft.com/office/drawing/2014/main" id="{1EA4E89E-2EE4-6DB0-5918-EE962FDA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4541" r="1031" b="2074"/>
          <a:stretch/>
        </p:blipFill>
        <p:spPr>
          <a:xfrm>
            <a:off x="1517968" y="2680716"/>
            <a:ext cx="7358215" cy="266714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  <a:endCxn id="17" idx="0"/>
          </p:cNvCxnSpPr>
          <p:nvPr/>
        </p:nvCxnSpPr>
        <p:spPr>
          <a:xfrm rot="5400000">
            <a:off x="6873988" y="5349326"/>
            <a:ext cx="2411265" cy="373656"/>
          </a:xfrm>
          <a:prstGeom prst="bentConnector3">
            <a:avLst>
              <a:gd name="adj1" fmla="val -71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7D83078-A294-B5F5-F37F-DAC575CF3334}"/>
              </a:ext>
            </a:extLst>
          </p:cNvPr>
          <p:cNvSpPr txBox="1"/>
          <p:nvPr/>
        </p:nvSpPr>
        <p:spPr>
          <a:xfrm>
            <a:off x="2164056" y="1851871"/>
            <a:ext cx="208068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Phone Settings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88A9F7-A822-8C5C-7D22-EAEA0DD79F7B}"/>
              </a:ext>
            </a:extLst>
          </p:cNvPr>
          <p:cNvCxnSpPr>
            <a:cxnSpLocks/>
          </p:cNvCxnSpPr>
          <p:nvPr/>
        </p:nvCxnSpPr>
        <p:spPr>
          <a:xfrm flipV="1">
            <a:off x="6507538" y="4861657"/>
            <a:ext cx="681281" cy="91170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516D33-0BDA-2084-FCF9-CB2FD0D3A5DF}"/>
              </a:ext>
            </a:extLst>
          </p:cNvPr>
          <p:cNvSpPr txBox="1"/>
          <p:nvPr/>
        </p:nvSpPr>
        <p:spPr>
          <a:xfrm>
            <a:off x="6024070" y="5773361"/>
            <a:ext cx="1244179" cy="733406"/>
          </a:xfrm>
          <a:prstGeom prst="rect">
            <a:avLst/>
          </a:prstGeom>
          <a:noFill/>
        </p:spPr>
        <p:txBody>
          <a:bodyPr wrap="square" lIns="167640" tIns="83820" rIns="167640" bIns="83820" anchor="t">
            <a:spAutoFit/>
          </a:bodyPr>
          <a:lstStyle/>
          <a:p>
            <a:r>
              <a:rPr lang="en-US" sz="1833" dirty="0">
                <a:latin typeface="Myriad Pro Light"/>
              </a:rPr>
              <a:t>Channel Selector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10246-E3D5-69EC-DD54-F33AD7589423}"/>
              </a:ext>
            </a:extLst>
          </p:cNvPr>
          <p:cNvSpPr txBox="1"/>
          <p:nvPr/>
        </p:nvSpPr>
        <p:spPr>
          <a:xfrm>
            <a:off x="3548989" y="5612349"/>
            <a:ext cx="2317904" cy="9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Favorites, Radio </a:t>
            </a:r>
            <a:r>
              <a:rPr lang="en-US" sz="1833" i="1" dirty="0">
                <a:latin typeface="Myriad Pro Light"/>
              </a:rPr>
              <a:t>(Hold button to save favorite station)</a:t>
            </a:r>
            <a:endParaRPr lang="en-US" sz="1833" i="1" dirty="0">
              <a:latin typeface="Myriad Pro Light" panose="020B0403030403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B1EAC9-3E9F-B6E2-AA7F-8AA97425581B}"/>
              </a:ext>
            </a:extLst>
          </p:cNvPr>
          <p:cNvCxnSpPr>
            <a:cxnSpLocks/>
          </p:cNvCxnSpPr>
          <p:nvPr/>
        </p:nvCxnSpPr>
        <p:spPr>
          <a:xfrm flipV="1">
            <a:off x="2436552" y="2250883"/>
            <a:ext cx="455895" cy="1146613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66B778-6993-C008-7E1E-43AF48516574}"/>
              </a:ext>
            </a:extLst>
          </p:cNvPr>
          <p:cNvSpPr txBox="1"/>
          <p:nvPr/>
        </p:nvSpPr>
        <p:spPr>
          <a:xfrm>
            <a:off x="6399217" y="6741787"/>
            <a:ext cx="2987149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Push: Power/Mute/Select</a:t>
            </a:r>
          </a:p>
          <a:p>
            <a:r>
              <a:rPr lang="en-US" sz="1833" dirty="0">
                <a:latin typeface="Myriad Pro Light"/>
              </a:rPr>
              <a:t>Turn: Volume/Menu Select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BFBD03-4EFC-6E0A-F9F0-1E39FB8454EE}"/>
              </a:ext>
            </a:extLst>
          </p:cNvPr>
          <p:cNvSpPr txBox="1"/>
          <p:nvPr/>
        </p:nvSpPr>
        <p:spPr>
          <a:xfrm>
            <a:off x="5167534" y="1569743"/>
            <a:ext cx="2080685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Display Light Dimmer Button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62E767-6A4B-2431-417A-5D66788161EA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39543" y="2610767"/>
            <a:ext cx="1808041" cy="1088274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A104F6-F052-1A5F-D225-68921C640B0C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3366740" y="4909685"/>
            <a:ext cx="1341201" cy="70266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B838EAD-4014-46E2-A244-EBACF278474D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3902583" y="4850271"/>
            <a:ext cx="805358" cy="762078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D7F7F5C-88EC-1283-F3E7-C5FAC677052A}"/>
              </a:ext>
            </a:extLst>
          </p:cNvPr>
          <p:cNvCxnSpPr>
            <a:cxnSpLocks/>
          </p:cNvCxnSpPr>
          <p:nvPr/>
        </p:nvCxnSpPr>
        <p:spPr>
          <a:xfrm flipV="1">
            <a:off x="4104934" y="2250883"/>
            <a:ext cx="139806" cy="2568817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726CC93-0799-BCA6-D1DA-22270D918FFC}"/>
              </a:ext>
            </a:extLst>
          </p:cNvPr>
          <p:cNvSpPr txBox="1"/>
          <p:nvPr/>
        </p:nvSpPr>
        <p:spPr>
          <a:xfrm>
            <a:off x="3901275" y="1851872"/>
            <a:ext cx="208068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>
                <a:latin typeface="Myriad Pro Light"/>
              </a:rPr>
              <a:t>Pause</a:t>
            </a:r>
            <a:endParaRPr lang="en-US" sz="1833">
              <a:latin typeface="Myriad Pro Light" panose="020B0403030403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D9F21CE-057E-35E1-468B-7AF0EFC4792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707941" y="4865646"/>
            <a:ext cx="1546672" cy="746703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78882F6-0CCA-4B4D-EE4D-F721E770084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707941" y="4836225"/>
            <a:ext cx="874606" cy="77612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A714740-7731-F215-AD99-61A0B2023A5E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707941" y="4860846"/>
            <a:ext cx="324220" cy="751503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CB816B1-4649-EF75-82FE-6E13F73AE3FF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4598766" y="4808439"/>
            <a:ext cx="109175" cy="803910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F9F078-34BF-23A3-D407-9EA89842711F}"/>
              </a:ext>
            </a:extLst>
          </p:cNvPr>
          <p:cNvSpPr txBox="1"/>
          <p:nvPr/>
        </p:nvSpPr>
        <p:spPr>
          <a:xfrm>
            <a:off x="1956315" y="5879265"/>
            <a:ext cx="168277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Scan, Radio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82EBC5-3DD8-9D9B-8F79-DC7E4B542061}"/>
              </a:ext>
            </a:extLst>
          </p:cNvPr>
          <p:cNvCxnSpPr>
            <a:cxnSpLocks/>
          </p:cNvCxnSpPr>
          <p:nvPr/>
        </p:nvCxnSpPr>
        <p:spPr>
          <a:xfrm flipV="1">
            <a:off x="2472367" y="4876805"/>
            <a:ext cx="216256" cy="102300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971298-94D5-381E-4DCB-B961E3099CA3}"/>
              </a:ext>
            </a:extLst>
          </p:cNvPr>
          <p:cNvCxnSpPr>
            <a:cxnSpLocks/>
          </p:cNvCxnSpPr>
          <p:nvPr/>
        </p:nvCxnSpPr>
        <p:spPr>
          <a:xfrm>
            <a:off x="930246" y="3393348"/>
            <a:ext cx="1140874" cy="769624"/>
          </a:xfrm>
          <a:prstGeom prst="bentConnector3">
            <a:avLst>
              <a:gd name="adj1" fmla="val -1389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327EC1-CDFA-0C82-2F65-9882BE36DE6E}"/>
              </a:ext>
            </a:extLst>
          </p:cNvPr>
          <p:cNvSpPr txBox="1"/>
          <p:nvPr/>
        </p:nvSpPr>
        <p:spPr>
          <a:xfrm>
            <a:off x="440344" y="2971508"/>
            <a:ext cx="120899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USB Port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285FFE-5306-78CF-EC13-620755481038}"/>
              </a:ext>
            </a:extLst>
          </p:cNvPr>
          <p:cNvSpPr txBox="1"/>
          <p:nvPr/>
        </p:nvSpPr>
        <p:spPr>
          <a:xfrm>
            <a:off x="628153" y="5595696"/>
            <a:ext cx="168277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AUX Port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760C25-7366-C4E1-C421-1DF95F6AE1A3}"/>
              </a:ext>
            </a:extLst>
          </p:cNvPr>
          <p:cNvCxnSpPr>
            <a:cxnSpLocks/>
          </p:cNvCxnSpPr>
          <p:nvPr/>
        </p:nvCxnSpPr>
        <p:spPr>
          <a:xfrm flipH="1">
            <a:off x="1288813" y="4595065"/>
            <a:ext cx="895303" cy="1000632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544BC2-F183-46A9-442A-94965D7432EA}"/>
              </a:ext>
            </a:extLst>
          </p:cNvPr>
          <p:cNvCxnSpPr>
            <a:cxnSpLocks/>
          </p:cNvCxnSpPr>
          <p:nvPr/>
        </p:nvCxnSpPr>
        <p:spPr>
          <a:xfrm flipH="1">
            <a:off x="7648363" y="2250883"/>
            <a:ext cx="325675" cy="1142466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3B83AB9-2760-9194-3483-6B581DD9ADA5}"/>
              </a:ext>
            </a:extLst>
          </p:cNvPr>
          <p:cNvSpPr txBox="1"/>
          <p:nvPr/>
        </p:nvSpPr>
        <p:spPr>
          <a:xfrm>
            <a:off x="7309176" y="1851871"/>
            <a:ext cx="208068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Media Source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5C118-EAE8-2EDF-7AD3-39DBB3E030F3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RADIO, NO CD PLAYER</a:t>
            </a:r>
          </a:p>
        </p:txBody>
      </p:sp>
    </p:spTree>
    <p:extLst>
      <p:ext uri="{BB962C8B-B14F-4D97-AF65-F5344CB8AC3E}">
        <p14:creationId xmlns:p14="http://schemas.microsoft.com/office/powerpoint/2010/main" val="246889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radio&#10;&#10;Description automatically generated">
            <a:extLst>
              <a:ext uri="{FF2B5EF4-FFF2-40B4-BE49-F238E27FC236}">
                <a16:creationId xmlns:a16="http://schemas.microsoft.com/office/drawing/2014/main" id="{B888FB18-FC10-5A7E-7634-8EAD8D60F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8386" r="2494" b="2699"/>
          <a:stretch/>
        </p:blipFill>
        <p:spPr>
          <a:xfrm>
            <a:off x="1049752" y="2807536"/>
            <a:ext cx="7675534" cy="28074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</p:cNvCxnSpPr>
          <p:nvPr/>
        </p:nvCxnSpPr>
        <p:spPr>
          <a:xfrm flipH="1">
            <a:off x="2089756" y="2458613"/>
            <a:ext cx="546293" cy="109146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3B5A7A2-49C0-9BC2-8B5A-089017182140}"/>
              </a:ext>
            </a:extLst>
          </p:cNvPr>
          <p:cNvSpPr txBox="1"/>
          <p:nvPr/>
        </p:nvSpPr>
        <p:spPr>
          <a:xfrm>
            <a:off x="6566361" y="2043408"/>
            <a:ext cx="1338110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Eject Disk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7" name="Straight Connector 29">
            <a:extLst>
              <a:ext uri="{FF2B5EF4-FFF2-40B4-BE49-F238E27FC236}">
                <a16:creationId xmlns:a16="http://schemas.microsoft.com/office/drawing/2014/main" id="{5C1D75E6-D5A1-B29B-BA82-70E135B9CC58}"/>
              </a:ext>
            </a:extLst>
          </p:cNvPr>
          <p:cNvCxnSpPr>
            <a:cxnSpLocks/>
          </p:cNvCxnSpPr>
          <p:nvPr/>
        </p:nvCxnSpPr>
        <p:spPr>
          <a:xfrm flipH="1">
            <a:off x="2208655" y="4994309"/>
            <a:ext cx="291984" cy="921026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ECA461-7BE2-1484-3F9C-A265C00AD7A5}"/>
              </a:ext>
            </a:extLst>
          </p:cNvPr>
          <p:cNvCxnSpPr>
            <a:cxnSpLocks/>
          </p:cNvCxnSpPr>
          <p:nvPr/>
        </p:nvCxnSpPr>
        <p:spPr>
          <a:xfrm>
            <a:off x="4112068" y="4932198"/>
            <a:ext cx="250102" cy="983138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C0A72F9-72E1-29C4-7C10-A90AA780C910}"/>
              </a:ext>
            </a:extLst>
          </p:cNvPr>
          <p:cNvSpPr txBox="1"/>
          <p:nvPr/>
        </p:nvSpPr>
        <p:spPr>
          <a:xfrm>
            <a:off x="1307251" y="5842261"/>
            <a:ext cx="238677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Page Back/Return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34960-421A-953D-9191-A406D140249D}"/>
              </a:ext>
            </a:extLst>
          </p:cNvPr>
          <p:cNvSpPr txBox="1"/>
          <p:nvPr/>
        </p:nvSpPr>
        <p:spPr>
          <a:xfrm>
            <a:off x="3338855" y="5842260"/>
            <a:ext cx="2064091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>
                <a:latin typeface="Myriad Pro Light" panose="020B0403030403020204" pitchFamily="34" charset="0"/>
              </a:rPr>
              <a:t>Home/Main Menu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112D98-FAEB-F39C-DCA8-410ADE0EDC8A}"/>
              </a:ext>
            </a:extLst>
          </p:cNvPr>
          <p:cNvCxnSpPr>
            <a:cxnSpLocks/>
          </p:cNvCxnSpPr>
          <p:nvPr/>
        </p:nvCxnSpPr>
        <p:spPr>
          <a:xfrm>
            <a:off x="7111832" y="2489750"/>
            <a:ext cx="468807" cy="1060327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D8EE6C-6A5D-416A-8198-DC995107A9C1}"/>
              </a:ext>
            </a:extLst>
          </p:cNvPr>
          <p:cNvSpPr txBox="1"/>
          <p:nvPr/>
        </p:nvSpPr>
        <p:spPr>
          <a:xfrm>
            <a:off x="1984532" y="2078975"/>
            <a:ext cx="208068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Phone Settings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5D25B4-DB21-FAE1-BC95-AC8E5C1469E1}"/>
              </a:ext>
            </a:extLst>
          </p:cNvPr>
          <p:cNvSpPr txBox="1"/>
          <p:nvPr/>
        </p:nvSpPr>
        <p:spPr>
          <a:xfrm>
            <a:off x="5897584" y="5827945"/>
            <a:ext cx="1641361" cy="451342"/>
          </a:xfrm>
          <a:prstGeom prst="rect">
            <a:avLst/>
          </a:prstGeom>
          <a:noFill/>
        </p:spPr>
        <p:txBody>
          <a:bodyPr wrap="square" lIns="167640" tIns="83820" rIns="167640" bIns="83820" anchor="t">
            <a:spAutoFit/>
          </a:bodyPr>
          <a:lstStyle/>
          <a:p>
            <a:r>
              <a:rPr lang="en-US" sz="1833" dirty="0">
                <a:latin typeface="Myriad Pro Light"/>
              </a:rPr>
              <a:t>Day Mode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39047-B6DE-A077-9E07-6CCC888B5D57}"/>
              </a:ext>
            </a:extLst>
          </p:cNvPr>
          <p:cNvSpPr txBox="1"/>
          <p:nvPr/>
        </p:nvSpPr>
        <p:spPr>
          <a:xfrm>
            <a:off x="4059369" y="1778080"/>
            <a:ext cx="2431222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Push: Power</a:t>
            </a:r>
          </a:p>
          <a:p>
            <a:r>
              <a:rPr lang="en-US" sz="1833" dirty="0">
                <a:latin typeface="Myriad Pro Light"/>
              </a:rPr>
              <a:t>Turn: Volume Adjust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03D0B7-8051-5F10-3CE9-8C4A595F02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30198" y="2881790"/>
            <a:ext cx="1999653" cy="1145386"/>
          </a:xfrm>
          <a:prstGeom prst="bentConnector3">
            <a:avLst>
              <a:gd name="adj1" fmla="val 99018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76ED9F-C8A3-7F27-09EA-0ADFB53AF810}"/>
              </a:ext>
            </a:extLst>
          </p:cNvPr>
          <p:cNvSpPr txBox="1"/>
          <p:nvPr/>
        </p:nvSpPr>
        <p:spPr>
          <a:xfrm>
            <a:off x="4970279" y="6352887"/>
            <a:ext cx="201643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Options/Settings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B8BBDE-73D6-D2A7-74FD-7FF69C1F14AD}"/>
              </a:ext>
            </a:extLst>
          </p:cNvPr>
          <p:cNvCxnSpPr>
            <a:cxnSpLocks/>
          </p:cNvCxnSpPr>
          <p:nvPr/>
        </p:nvCxnSpPr>
        <p:spPr>
          <a:xfrm>
            <a:off x="5351966" y="4994309"/>
            <a:ext cx="411930" cy="1421552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A3F675-4C8E-5BAB-1CD6-3B1C240DD82B}"/>
              </a:ext>
            </a:extLst>
          </p:cNvPr>
          <p:cNvSpPr txBox="1"/>
          <p:nvPr/>
        </p:nvSpPr>
        <p:spPr>
          <a:xfrm>
            <a:off x="7213307" y="5932740"/>
            <a:ext cx="1244179" cy="733406"/>
          </a:xfrm>
          <a:prstGeom prst="rect">
            <a:avLst/>
          </a:prstGeom>
          <a:noFill/>
        </p:spPr>
        <p:txBody>
          <a:bodyPr wrap="square" lIns="167640" tIns="83820" rIns="167640" bIns="83820" anchor="t">
            <a:spAutoFit/>
          </a:bodyPr>
          <a:lstStyle/>
          <a:p>
            <a:r>
              <a:rPr lang="en-US" sz="1833" dirty="0">
                <a:latin typeface="Myriad Pro Light"/>
              </a:rPr>
              <a:t>Night Mode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340E37-851C-3703-FEE7-1C5EBAF2303A}"/>
              </a:ext>
            </a:extLst>
          </p:cNvPr>
          <p:cNvCxnSpPr>
            <a:cxnSpLocks/>
          </p:cNvCxnSpPr>
          <p:nvPr/>
        </p:nvCxnSpPr>
        <p:spPr>
          <a:xfrm flipH="1">
            <a:off x="6616951" y="4173937"/>
            <a:ext cx="596356" cy="168423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1722F5-7EBF-2463-1146-1945235D3082}"/>
              </a:ext>
            </a:extLst>
          </p:cNvPr>
          <p:cNvCxnSpPr>
            <a:cxnSpLocks/>
          </p:cNvCxnSpPr>
          <p:nvPr/>
        </p:nvCxnSpPr>
        <p:spPr>
          <a:xfrm flipH="1">
            <a:off x="7614665" y="4836681"/>
            <a:ext cx="18707" cy="1151541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7A2B4674-5B6D-C044-0930-2CE84944AF34}"/>
              </a:ext>
            </a:extLst>
          </p:cNvPr>
          <p:cNvCxnSpPr>
            <a:cxnSpLocks/>
          </p:cNvCxnSpPr>
          <p:nvPr/>
        </p:nvCxnSpPr>
        <p:spPr>
          <a:xfrm rot="5400000">
            <a:off x="7436653" y="3089741"/>
            <a:ext cx="1620196" cy="350027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CCE154-C489-DE8B-3F5D-FB4A4C58770B}"/>
              </a:ext>
            </a:extLst>
          </p:cNvPr>
          <p:cNvSpPr txBox="1"/>
          <p:nvPr/>
        </p:nvSpPr>
        <p:spPr>
          <a:xfrm>
            <a:off x="7998246" y="2060209"/>
            <a:ext cx="1208995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USB Port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263DE-CE99-7039-740C-F89C2D861F35}"/>
              </a:ext>
            </a:extLst>
          </p:cNvPr>
          <p:cNvSpPr txBox="1"/>
          <p:nvPr/>
        </p:nvSpPr>
        <p:spPr>
          <a:xfrm>
            <a:off x="8132443" y="6289438"/>
            <a:ext cx="168277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33" dirty="0">
                <a:latin typeface="Myriad Pro Light"/>
              </a:rPr>
              <a:t>AUX Port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22702B-A0B3-B6E7-5418-518BF71C8A24}"/>
              </a:ext>
            </a:extLst>
          </p:cNvPr>
          <p:cNvCxnSpPr>
            <a:cxnSpLocks/>
          </p:cNvCxnSpPr>
          <p:nvPr/>
        </p:nvCxnSpPr>
        <p:spPr>
          <a:xfrm>
            <a:off x="8071734" y="4844901"/>
            <a:ext cx="516380" cy="1487919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CEB1C0-2D9F-2A00-9165-36BD08028914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RADIO, WITH CD PLAYER</a:t>
            </a:r>
          </a:p>
        </p:txBody>
      </p:sp>
    </p:spTree>
    <p:extLst>
      <p:ext uri="{BB962C8B-B14F-4D97-AF65-F5344CB8AC3E}">
        <p14:creationId xmlns:p14="http://schemas.microsoft.com/office/powerpoint/2010/main" val="165553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r climate control&#10;&#10;Description automatically generated">
            <a:extLst>
              <a:ext uri="{FF2B5EF4-FFF2-40B4-BE49-F238E27FC236}">
                <a16:creationId xmlns:a16="http://schemas.microsoft.com/office/drawing/2014/main" id="{84315498-80B1-4FB5-8454-1E5A6F0F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13436" r="5348" b="9945"/>
          <a:stretch/>
        </p:blipFill>
        <p:spPr>
          <a:xfrm>
            <a:off x="659952" y="2554952"/>
            <a:ext cx="8866819" cy="3379506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V="1">
            <a:off x="4337516" y="4489697"/>
            <a:ext cx="245795" cy="179801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flipH="1">
            <a:off x="2106582" y="4363974"/>
            <a:ext cx="23386" cy="192373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61111" y="2324929"/>
            <a:ext cx="1674675" cy="735609"/>
          </a:xfrm>
          <a:prstGeom prst="bentConnector3">
            <a:avLst>
              <a:gd name="adj1" fmla="val 99222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659952" y="6291579"/>
            <a:ext cx="2606419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33" dirty="0">
                <a:latin typeface="Myriad Pro Light" panose="020B0403030403020204" pitchFamily="34" charset="0"/>
              </a:rPr>
              <a:t>Push In: Recirculation</a:t>
            </a:r>
          </a:p>
          <a:p>
            <a:pPr algn="r"/>
            <a:r>
              <a:rPr lang="en-US" sz="1833" dirty="0">
                <a:latin typeface="Myriad Pro Light" panose="020B0403030403020204" pitchFamily="34" charset="0"/>
              </a:rPr>
              <a:t>Turn Dial: Fan Control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3430976" y="6291578"/>
            <a:ext cx="2634595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Temperature Control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D864FD-7B82-AC71-8823-4DDADC053E83}"/>
              </a:ext>
            </a:extLst>
          </p:cNvPr>
          <p:cNvSpPr txBox="1"/>
          <p:nvPr/>
        </p:nvSpPr>
        <p:spPr>
          <a:xfrm>
            <a:off x="919633" y="1880880"/>
            <a:ext cx="322933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Automatic Climate Control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82DC1-5E6F-1067-4353-06089BBAAEB9}"/>
              </a:ext>
            </a:extLst>
          </p:cNvPr>
          <p:cNvCxnSpPr>
            <a:cxnSpLocks/>
          </p:cNvCxnSpPr>
          <p:nvPr/>
        </p:nvCxnSpPr>
        <p:spPr>
          <a:xfrm flipH="1">
            <a:off x="7627797" y="4132582"/>
            <a:ext cx="384072" cy="2155127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A4CDBC-C148-6DA4-53E4-3C0CC47D65AF}"/>
              </a:ext>
            </a:extLst>
          </p:cNvPr>
          <p:cNvSpPr txBox="1"/>
          <p:nvPr/>
        </p:nvSpPr>
        <p:spPr>
          <a:xfrm>
            <a:off x="6633359" y="6291579"/>
            <a:ext cx="2365101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Air Distribution Dial</a:t>
            </a:r>
          </a:p>
        </p:txBody>
      </p:sp>
      <p:cxnSp>
        <p:nvCxnSpPr>
          <p:cNvPr id="6" name="Straight Connector 29">
            <a:extLst>
              <a:ext uri="{FF2B5EF4-FFF2-40B4-BE49-F238E27FC236}">
                <a16:creationId xmlns:a16="http://schemas.microsoft.com/office/drawing/2014/main" id="{5B8930FC-8EDC-6E99-3F12-5A6E37457F9D}"/>
              </a:ext>
            </a:extLst>
          </p:cNvPr>
          <p:cNvCxnSpPr>
            <a:cxnSpLocks/>
          </p:cNvCxnSpPr>
          <p:nvPr/>
        </p:nvCxnSpPr>
        <p:spPr>
          <a:xfrm flipV="1">
            <a:off x="4925123" y="2296418"/>
            <a:ext cx="0" cy="170877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2CB8E3-621E-0BED-A18A-3C6D3E60225E}"/>
              </a:ext>
            </a:extLst>
          </p:cNvPr>
          <p:cNvSpPr txBox="1"/>
          <p:nvPr/>
        </p:nvSpPr>
        <p:spPr>
          <a:xfrm>
            <a:off x="4017140" y="1880880"/>
            <a:ext cx="1868359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Push In For A/C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9B3477-9E7C-E21C-5650-CFB9DB6D8F2A}"/>
              </a:ext>
            </a:extLst>
          </p:cNvPr>
          <p:cNvSpPr txBox="1"/>
          <p:nvPr/>
        </p:nvSpPr>
        <p:spPr>
          <a:xfrm>
            <a:off x="6779567" y="1668197"/>
            <a:ext cx="1868359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Max Defrost</a:t>
            </a:r>
          </a:p>
        </p:txBody>
      </p:sp>
      <p:cxnSp>
        <p:nvCxnSpPr>
          <p:cNvPr id="13" name="Straight Connector 29">
            <a:extLst>
              <a:ext uri="{FF2B5EF4-FFF2-40B4-BE49-F238E27FC236}">
                <a16:creationId xmlns:a16="http://schemas.microsoft.com/office/drawing/2014/main" id="{4D11B827-C79C-BC69-D628-7594A0B965D1}"/>
              </a:ext>
            </a:extLst>
          </p:cNvPr>
          <p:cNvCxnSpPr>
            <a:cxnSpLocks/>
          </p:cNvCxnSpPr>
          <p:nvPr/>
        </p:nvCxnSpPr>
        <p:spPr>
          <a:xfrm flipH="1" flipV="1">
            <a:off x="2651698" y="2296418"/>
            <a:ext cx="668729" cy="1159220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609655-60DB-B0B7-626D-D3AFC3889CF3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CLIMATE CONTROL</a:t>
            </a:r>
          </a:p>
        </p:txBody>
      </p:sp>
    </p:spTree>
    <p:extLst>
      <p:ext uri="{BB962C8B-B14F-4D97-AF65-F5344CB8AC3E}">
        <p14:creationId xmlns:p14="http://schemas.microsoft.com/office/powerpoint/2010/main" val="2517904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red switch with a white text&#10;&#10;Description automatically generated">
            <a:extLst>
              <a:ext uri="{FF2B5EF4-FFF2-40B4-BE49-F238E27FC236}">
                <a16:creationId xmlns:a16="http://schemas.microsoft.com/office/drawing/2014/main" id="{38E91C10-E594-E6EA-986E-4454AEB30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0224"/>
          <a:stretch/>
        </p:blipFill>
        <p:spPr>
          <a:xfrm>
            <a:off x="158984" y="1653743"/>
            <a:ext cx="2057418" cy="3170432"/>
          </a:xfrm>
        </p:spPr>
      </p:pic>
      <p:pic>
        <p:nvPicPr>
          <p:cNvPr id="5" name="Picture 4" descr="A close-up of a plug&#10;&#10;Description automatically generated">
            <a:extLst>
              <a:ext uri="{FF2B5EF4-FFF2-40B4-BE49-F238E27FC236}">
                <a16:creationId xmlns:a16="http://schemas.microsoft.com/office/drawing/2014/main" id="{5E787CE7-D373-673F-C5E0-2F0251B2F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3" t="16828" r="7252" b="18470"/>
          <a:stretch/>
        </p:blipFill>
        <p:spPr>
          <a:xfrm>
            <a:off x="2358170" y="1653743"/>
            <a:ext cx="2340441" cy="3170432"/>
          </a:xfrm>
          <a:prstGeom prst="rect">
            <a:avLst/>
          </a:prstGeom>
        </p:spPr>
      </p:pic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288B34C6-D7A5-B99D-61C6-619B01E8EE34}"/>
              </a:ext>
            </a:extLst>
          </p:cNvPr>
          <p:cNvCxnSpPr>
            <a:cxnSpLocks/>
          </p:cNvCxnSpPr>
          <p:nvPr/>
        </p:nvCxnSpPr>
        <p:spPr>
          <a:xfrm flipH="1">
            <a:off x="1187690" y="1199288"/>
            <a:ext cx="51304" cy="706655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6154DC-48AD-E1BF-F106-9BCCD34A8066}"/>
              </a:ext>
            </a:extLst>
          </p:cNvPr>
          <p:cNvSpPr txBox="1"/>
          <p:nvPr/>
        </p:nvSpPr>
        <p:spPr>
          <a:xfrm>
            <a:off x="674364" y="853393"/>
            <a:ext cx="2164736" cy="343290"/>
          </a:xfrm>
          <a:prstGeom prst="rect">
            <a:avLst/>
          </a:prstGeom>
          <a:noFill/>
        </p:spPr>
        <p:txBody>
          <a:bodyPr wrap="square" lIns="58029" tIns="29015" rIns="58029" bIns="29015" rtlCol="0" anchor="t">
            <a:spAutoFit/>
          </a:bodyPr>
          <a:lstStyle/>
          <a:p>
            <a:r>
              <a:rPr lang="en-US" sz="1850" dirty="0">
                <a:latin typeface="Myriad Pro Light"/>
              </a:rPr>
              <a:t>PTO Switch</a:t>
            </a:r>
            <a:endParaRPr lang="en-US" sz="1850" dirty="0">
              <a:latin typeface="Myriad Pro Light" panose="020B0403030403020204" pitchFamily="34" charset="0"/>
            </a:endParaRPr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E6E44227-8FCD-6D3B-CBE3-9398CBC41A74}"/>
              </a:ext>
            </a:extLst>
          </p:cNvPr>
          <p:cNvCxnSpPr>
            <a:cxnSpLocks/>
          </p:cNvCxnSpPr>
          <p:nvPr/>
        </p:nvCxnSpPr>
        <p:spPr>
          <a:xfrm flipH="1">
            <a:off x="3484525" y="1199283"/>
            <a:ext cx="226605" cy="906068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DCC927-6FC4-1958-A9CC-5E631EEC42CC}"/>
              </a:ext>
            </a:extLst>
          </p:cNvPr>
          <p:cNvSpPr txBox="1"/>
          <p:nvPr/>
        </p:nvSpPr>
        <p:spPr>
          <a:xfrm>
            <a:off x="2358170" y="866585"/>
            <a:ext cx="3300989" cy="343290"/>
          </a:xfrm>
          <a:prstGeom prst="rect">
            <a:avLst/>
          </a:prstGeom>
          <a:noFill/>
        </p:spPr>
        <p:txBody>
          <a:bodyPr wrap="square" lIns="58029" tIns="29015" rIns="58029" bIns="29015" rtlCol="0" anchor="t">
            <a:spAutoFit/>
          </a:bodyPr>
          <a:lstStyle/>
          <a:p>
            <a:r>
              <a:rPr lang="en-US" sz="1850" dirty="0">
                <a:latin typeface="Myriad Pro Light"/>
              </a:rPr>
              <a:t>On-Board Diagnostic Port (OBD)</a:t>
            </a:r>
          </a:p>
        </p:txBody>
      </p:sp>
      <p:pic>
        <p:nvPicPr>
          <p:cNvPr id="3" name="Picture 2" descr="A close-up of a black knob&#10;&#10;Description automatically generated">
            <a:extLst>
              <a:ext uri="{FF2B5EF4-FFF2-40B4-BE49-F238E27FC236}">
                <a16:creationId xmlns:a16="http://schemas.microsoft.com/office/drawing/2014/main" id="{8CB2F14A-96A5-22DC-36E1-513F561B3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t="5838" r="2516" b="12404"/>
          <a:stretch/>
        </p:blipFill>
        <p:spPr>
          <a:xfrm>
            <a:off x="4840386" y="1689232"/>
            <a:ext cx="2843248" cy="3099445"/>
          </a:xfrm>
          <a:prstGeom prst="rect">
            <a:avLst/>
          </a:prstGeom>
        </p:spPr>
      </p:pic>
      <p:pic>
        <p:nvPicPr>
          <p:cNvPr id="10" name="Picture 9" descr="A black box with wires attached to it&#10;&#10;Description automatically generated">
            <a:extLst>
              <a:ext uri="{FF2B5EF4-FFF2-40B4-BE49-F238E27FC236}">
                <a16:creationId xmlns:a16="http://schemas.microsoft.com/office/drawing/2014/main" id="{81DB47BE-90E8-64BB-4E7A-71F612D5D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1347"/>
          <a:stretch/>
        </p:blipFill>
        <p:spPr>
          <a:xfrm>
            <a:off x="7825404" y="1689232"/>
            <a:ext cx="2024536" cy="309944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11" name="Straight Connector 27">
            <a:extLst>
              <a:ext uri="{FF2B5EF4-FFF2-40B4-BE49-F238E27FC236}">
                <a16:creationId xmlns:a16="http://schemas.microsoft.com/office/drawing/2014/main" id="{B232199D-E0CB-3849-F1EB-DD9E4F8EB57E}"/>
              </a:ext>
            </a:extLst>
          </p:cNvPr>
          <p:cNvCxnSpPr>
            <a:cxnSpLocks/>
          </p:cNvCxnSpPr>
          <p:nvPr/>
        </p:nvCxnSpPr>
        <p:spPr>
          <a:xfrm flipH="1">
            <a:off x="6358096" y="1199283"/>
            <a:ext cx="309364" cy="116621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5EA878C9-A6D0-535C-8A7D-9126AE306F6D}"/>
              </a:ext>
            </a:extLst>
          </p:cNvPr>
          <p:cNvCxnSpPr>
            <a:cxnSpLocks/>
          </p:cNvCxnSpPr>
          <p:nvPr/>
        </p:nvCxnSpPr>
        <p:spPr>
          <a:xfrm flipH="1">
            <a:off x="8637279" y="1199287"/>
            <a:ext cx="183947" cy="983331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497BC8-F08E-7A6B-701E-A6DBBFE9B1DB}"/>
              </a:ext>
            </a:extLst>
          </p:cNvPr>
          <p:cNvSpPr txBox="1"/>
          <p:nvPr/>
        </p:nvSpPr>
        <p:spPr>
          <a:xfrm>
            <a:off x="5647983" y="859612"/>
            <a:ext cx="2475132" cy="343290"/>
          </a:xfrm>
          <a:prstGeom prst="rect">
            <a:avLst/>
          </a:prstGeom>
          <a:noFill/>
        </p:spPr>
        <p:txBody>
          <a:bodyPr wrap="square" lIns="58029" tIns="29015" rIns="58029" bIns="29015" rtlCol="0" anchor="t">
            <a:spAutoFit/>
          </a:bodyPr>
          <a:lstStyle/>
          <a:p>
            <a:r>
              <a:rPr lang="en-US" sz="1850" dirty="0">
                <a:latin typeface="Myriad Pro Light"/>
              </a:rPr>
              <a:t>Ram/Telematic Mount</a:t>
            </a:r>
            <a:endParaRPr lang="en-US" sz="1850" dirty="0">
              <a:latin typeface="Myriad Pro Light" panose="020B04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254A3C-6E7E-BBA2-C090-43766D549389}"/>
              </a:ext>
            </a:extLst>
          </p:cNvPr>
          <p:cNvSpPr txBox="1"/>
          <p:nvPr/>
        </p:nvSpPr>
        <p:spPr>
          <a:xfrm>
            <a:off x="8221084" y="853393"/>
            <a:ext cx="2164736" cy="343290"/>
          </a:xfrm>
          <a:prstGeom prst="rect">
            <a:avLst/>
          </a:prstGeom>
          <a:noFill/>
        </p:spPr>
        <p:txBody>
          <a:bodyPr wrap="square" lIns="58029" tIns="29015" rIns="58029" bIns="29015" rtlCol="0" anchor="t">
            <a:spAutoFit/>
          </a:bodyPr>
          <a:lstStyle/>
          <a:p>
            <a:r>
              <a:rPr lang="en-US" sz="1850" dirty="0">
                <a:latin typeface="Myriad Pro Light"/>
              </a:rPr>
              <a:t>Fusion Camera</a:t>
            </a:r>
            <a:endParaRPr lang="en-US" sz="1850" dirty="0">
              <a:latin typeface="Myriad Pro Light" panose="020B04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A81FF-2AA9-EB69-FE35-76583DD74692}"/>
              </a:ext>
            </a:extLst>
          </p:cNvPr>
          <p:cNvSpPr txBox="1">
            <a:spLocks/>
          </p:cNvSpPr>
          <p:nvPr/>
        </p:nvSpPr>
        <p:spPr>
          <a:xfrm>
            <a:off x="704164" y="4926304"/>
            <a:ext cx="8117062" cy="1646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CF102D"/>
                </a:solidFill>
                <a:latin typeface="Myriad Pro Light" panose="020B0403030403020204" pitchFamily="34" charset="0"/>
              </a:rPr>
              <a:t>More </a:t>
            </a:r>
            <a:r>
              <a:rPr lang="en-US" sz="6600" dirty="0">
                <a:latin typeface="Myriad Pro Light" panose="020B0403030403020204" pitchFamily="34" charset="0"/>
              </a:rPr>
              <a:t>Questions?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07BBB9C-F2B8-5594-550D-97CD66ED2FB7}"/>
              </a:ext>
            </a:extLst>
          </p:cNvPr>
          <p:cNvSpPr txBox="1">
            <a:spLocks/>
          </p:cNvSpPr>
          <p:nvPr/>
        </p:nvSpPr>
        <p:spPr>
          <a:xfrm>
            <a:off x="761975" y="6230447"/>
            <a:ext cx="5417545" cy="1826592"/>
          </a:xfrm>
          <a:prstGeom prst="rect">
            <a:avLst/>
          </a:prstGeom>
        </p:spPr>
        <p:txBody>
          <a:bodyPr vert="horz" lIns="75438" tIns="37720" rIns="75438" bIns="37720" rtlCol="0" anchor="t">
            <a:norm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Myriad Pro Light"/>
              </a:rPr>
              <a:t>Visit Rihm </a:t>
            </a:r>
            <a:r>
              <a:rPr lang="en-US" sz="3600" dirty="0">
                <a:latin typeface="Myriad Pro Light"/>
              </a:rPr>
              <a:t>Kenworth’s</a:t>
            </a:r>
            <a:r>
              <a:rPr lang="en-US" sz="3200" dirty="0">
                <a:latin typeface="Myriad Pro Light"/>
              </a:rPr>
              <a:t> YouTube channel for instructional videos.</a:t>
            </a:r>
            <a:endParaRPr lang="en-US" sz="4800" dirty="0">
              <a:latin typeface="Myriad Pro Light"/>
            </a:endParaRPr>
          </a:p>
        </p:txBody>
      </p:sp>
      <p:pic>
        <p:nvPicPr>
          <p:cNvPr id="16" name="Picture 15" descr="A qr code with a red square and white text&#10;&#10;Description automatically generated">
            <a:extLst>
              <a:ext uri="{FF2B5EF4-FFF2-40B4-BE49-F238E27FC236}">
                <a16:creationId xmlns:a16="http://schemas.microsoft.com/office/drawing/2014/main" id="{35882128-0F42-EFC4-419F-E0EFE8A5A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43" y="5325218"/>
            <a:ext cx="1868253" cy="18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ar dashboard&#10;&#10;Description automatically generated">
            <a:extLst>
              <a:ext uri="{FF2B5EF4-FFF2-40B4-BE49-F238E27FC236}">
                <a16:creationId xmlns:a16="http://schemas.microsoft.com/office/drawing/2014/main" id="{3E6F5B96-60D7-3176-11FC-A73CCF722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5928"/>
          <a:stretch/>
        </p:blipFill>
        <p:spPr>
          <a:xfrm>
            <a:off x="1407838" y="2859592"/>
            <a:ext cx="6725097" cy="3402179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H="1">
            <a:off x="1450783" y="5988249"/>
            <a:ext cx="440537" cy="684224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4098460" y="2053833"/>
            <a:ext cx="1901486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Driver/ Passenger Door Not Shut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5905469" y="6600108"/>
            <a:ext cx="1717172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Traction Control (Automatic)</a:t>
            </a:r>
          </a:p>
        </p:txBody>
      </p:sp>
      <p:cxnSp>
        <p:nvCxnSpPr>
          <p:cNvPr id="13" name="Straight Connector 29">
            <a:extLst>
              <a:ext uri="{FF2B5EF4-FFF2-40B4-BE49-F238E27FC236}">
                <a16:creationId xmlns:a16="http://schemas.microsoft.com/office/drawing/2014/main" id="{65FE1583-B0CF-B188-8653-80DDE87EADE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892002" y="5893583"/>
            <a:ext cx="1192022" cy="1176395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9BA10653-30EC-5935-B47F-98B719899629}"/>
              </a:ext>
            </a:extLst>
          </p:cNvPr>
          <p:cNvCxnSpPr>
            <a:cxnSpLocks/>
          </p:cNvCxnSpPr>
          <p:nvPr/>
        </p:nvCxnSpPr>
        <p:spPr>
          <a:xfrm flipV="1">
            <a:off x="7941392" y="5253408"/>
            <a:ext cx="479914" cy="205619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">
            <a:extLst>
              <a:ext uri="{FF2B5EF4-FFF2-40B4-BE49-F238E27FC236}">
                <a16:creationId xmlns:a16="http://schemas.microsoft.com/office/drawing/2014/main" id="{39F66176-273E-7B3B-F301-A3409D24C4A4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65912" y="2385331"/>
            <a:ext cx="791171" cy="648248"/>
          </a:xfrm>
          <a:prstGeom prst="bentConnector3">
            <a:avLst>
              <a:gd name="adj1" fmla="val 98097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9031D9D3-8AC7-9047-E4E6-15BC4F814E2D}"/>
              </a:ext>
            </a:extLst>
          </p:cNvPr>
          <p:cNvCxnSpPr>
            <a:cxnSpLocks/>
          </p:cNvCxnSpPr>
          <p:nvPr/>
        </p:nvCxnSpPr>
        <p:spPr>
          <a:xfrm flipV="1">
            <a:off x="6142823" y="1952694"/>
            <a:ext cx="1242465" cy="1090645"/>
          </a:xfrm>
          <a:prstGeom prst="bentConnector3">
            <a:avLst>
              <a:gd name="adj1" fmla="val -9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6CD8C1-9031-E4D3-73F5-3988732B8630}"/>
              </a:ext>
            </a:extLst>
          </p:cNvPr>
          <p:cNvSpPr txBox="1"/>
          <p:nvPr/>
        </p:nvSpPr>
        <p:spPr>
          <a:xfrm>
            <a:off x="7182220" y="2156527"/>
            <a:ext cx="2155896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Diesel Particulate (DP) Warning Lamp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C0ABD0-D12F-928F-F066-E1EB7B5681D8}"/>
              </a:ext>
            </a:extLst>
          </p:cNvPr>
          <p:cNvSpPr txBox="1"/>
          <p:nvPr/>
        </p:nvSpPr>
        <p:spPr>
          <a:xfrm>
            <a:off x="2045366" y="6694973"/>
            <a:ext cx="231930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Parking Brake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F6D53E-8653-C5A8-598E-0FBA70D57213}"/>
              </a:ext>
            </a:extLst>
          </p:cNvPr>
          <p:cNvSpPr txBox="1"/>
          <p:nvPr/>
        </p:nvSpPr>
        <p:spPr>
          <a:xfrm>
            <a:off x="1258914" y="1666677"/>
            <a:ext cx="1843342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Turn Signal,</a:t>
            </a:r>
            <a:r>
              <a:rPr lang="en-US" sz="1833" b="1" dirty="0">
                <a:latin typeface="Myriad Pro Light"/>
              </a:rPr>
              <a:t> </a:t>
            </a:r>
            <a:r>
              <a:rPr lang="en-US" sz="1833" dirty="0">
                <a:latin typeface="Myriad Pro Light"/>
              </a:rPr>
              <a:t>Left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BBDE7C-A056-1465-6EA1-EBE85286D185}"/>
              </a:ext>
            </a:extLst>
          </p:cNvPr>
          <p:cNvSpPr txBox="1"/>
          <p:nvPr/>
        </p:nvSpPr>
        <p:spPr>
          <a:xfrm>
            <a:off x="3377450" y="7058911"/>
            <a:ext cx="231930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Axle Stability Control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BA0124-14DF-9F07-1C73-960FCDE42F9F}"/>
              </a:ext>
            </a:extLst>
          </p:cNvPr>
          <p:cNvSpPr txBox="1"/>
          <p:nvPr/>
        </p:nvSpPr>
        <p:spPr>
          <a:xfrm>
            <a:off x="187471" y="3954594"/>
            <a:ext cx="1361841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Brakes, ABS Tractor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BD2CE7-D69A-A68F-F666-3101F7F4B62F}"/>
              </a:ext>
            </a:extLst>
          </p:cNvPr>
          <p:cNvSpPr txBox="1"/>
          <p:nvPr/>
        </p:nvSpPr>
        <p:spPr>
          <a:xfrm>
            <a:off x="7341305" y="1757099"/>
            <a:ext cx="215589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Turn Signal, Right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4E9D094-5B7F-CB2E-F4B4-A0F617ECFBC3}"/>
              </a:ext>
            </a:extLst>
          </p:cNvPr>
          <p:cNvSpPr txBox="1"/>
          <p:nvPr/>
        </p:nvSpPr>
        <p:spPr>
          <a:xfrm>
            <a:off x="871167" y="2122989"/>
            <a:ext cx="202864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Seat Belt Fasten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2E84079-D8A3-60FD-847E-04D5FD7954A6}"/>
              </a:ext>
            </a:extLst>
          </p:cNvPr>
          <p:cNvSpPr txBox="1"/>
          <p:nvPr/>
        </p:nvSpPr>
        <p:spPr>
          <a:xfrm>
            <a:off x="8401295" y="2851750"/>
            <a:ext cx="1365011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Light, </a:t>
            </a:r>
            <a:br>
              <a:rPr lang="en-US" sz="1833" dirty="0">
                <a:latin typeface="Myriad Pro Light" panose="020B0403030403020204" pitchFamily="34" charset="0"/>
              </a:rPr>
            </a:br>
            <a:r>
              <a:rPr lang="en-US" sz="1833" dirty="0">
                <a:latin typeface="Myriad Pro Light" panose="020B0403030403020204" pitchFamily="34" charset="0"/>
              </a:rPr>
              <a:t>High Beams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EB3D208-CD2D-CCDA-355F-B5353331A178}"/>
              </a:ext>
            </a:extLst>
          </p:cNvPr>
          <p:cNvSpPr txBox="1"/>
          <p:nvPr/>
        </p:nvSpPr>
        <p:spPr>
          <a:xfrm>
            <a:off x="4600878" y="1378165"/>
            <a:ext cx="402872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Emissions, Malfunction Indicator Light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A0E6CA4-7F17-E168-1E73-DFCF54113D03}"/>
              </a:ext>
            </a:extLst>
          </p:cNvPr>
          <p:cNvSpPr txBox="1"/>
          <p:nvPr/>
        </p:nvSpPr>
        <p:spPr>
          <a:xfrm>
            <a:off x="7636202" y="6795696"/>
            <a:ext cx="185488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Brakes, Low Air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77B1637-692C-9643-3FAF-D7652E95101A}"/>
              </a:ext>
            </a:extLst>
          </p:cNvPr>
          <p:cNvSpPr txBox="1"/>
          <p:nvPr/>
        </p:nvSpPr>
        <p:spPr>
          <a:xfrm>
            <a:off x="866339" y="6629739"/>
            <a:ext cx="1631960" cy="909674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Trailer, </a:t>
            </a:r>
            <a:br>
              <a:rPr lang="en-US" sz="1833" dirty="0">
                <a:latin typeface="Myriad Pro Light"/>
              </a:rPr>
            </a:br>
            <a:r>
              <a:rPr lang="en-US" sz="1833" dirty="0">
                <a:latin typeface="Myriad Pro Light"/>
              </a:rPr>
              <a:t>Anti-Lock Brakes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412E8-A10C-EB87-1322-1B65FCD14EBF}"/>
              </a:ext>
            </a:extLst>
          </p:cNvPr>
          <p:cNvSpPr txBox="1"/>
          <p:nvPr/>
        </p:nvSpPr>
        <p:spPr>
          <a:xfrm>
            <a:off x="4362917" y="6334391"/>
            <a:ext cx="1366851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Engine Stop</a:t>
            </a:r>
          </a:p>
          <a:p>
            <a:r>
              <a:rPr lang="en-US" sz="1833" dirty="0">
                <a:latin typeface="Myriad Pro Light"/>
              </a:rPr>
              <a:t>Immediately</a:t>
            </a:r>
          </a:p>
        </p:txBody>
      </p:sp>
      <p:cxnSp>
        <p:nvCxnSpPr>
          <p:cNvPr id="18" name="Straight Connector 27">
            <a:extLst>
              <a:ext uri="{FF2B5EF4-FFF2-40B4-BE49-F238E27FC236}">
                <a16:creationId xmlns:a16="http://schemas.microsoft.com/office/drawing/2014/main" id="{E7BCD242-2DF9-1A33-ED23-9DACD3167BEE}"/>
              </a:ext>
            </a:extLst>
          </p:cNvPr>
          <p:cNvCxnSpPr>
            <a:cxnSpLocks/>
          </p:cNvCxnSpPr>
          <p:nvPr/>
        </p:nvCxnSpPr>
        <p:spPr>
          <a:xfrm>
            <a:off x="2398923" y="6025596"/>
            <a:ext cx="222919" cy="733779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AB22DD33-7FA0-097E-CFF7-90EBF814C1B3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67426" y="6156131"/>
            <a:ext cx="755992" cy="220363"/>
          </a:xfrm>
          <a:prstGeom prst="bentConnector3">
            <a:avLst>
              <a:gd name="adj1" fmla="val 63278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D4A01D2-4ACA-B843-B148-5AC2C749FA3A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DASH LIGHTS &amp; GAUGES</a:t>
            </a:r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1F1D1D30-4221-9F46-2728-E64D6B0D68C1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64700" y="6091106"/>
            <a:ext cx="790775" cy="663271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">
            <a:extLst>
              <a:ext uri="{FF2B5EF4-FFF2-40B4-BE49-F238E27FC236}">
                <a16:creationId xmlns:a16="http://schemas.microsoft.com/office/drawing/2014/main" id="{28671E31-B502-D91E-A9C2-ABFF066FB97B}"/>
              </a:ext>
            </a:extLst>
          </p:cNvPr>
          <p:cNvCxnSpPr>
            <a:cxnSpLocks/>
          </p:cNvCxnSpPr>
          <p:nvPr/>
        </p:nvCxnSpPr>
        <p:spPr>
          <a:xfrm flipV="1">
            <a:off x="6260919" y="3061672"/>
            <a:ext cx="2168177" cy="492780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9">
            <a:extLst>
              <a:ext uri="{FF2B5EF4-FFF2-40B4-BE49-F238E27FC236}">
                <a16:creationId xmlns:a16="http://schemas.microsoft.com/office/drawing/2014/main" id="{FB67CF41-2504-B9C3-FE5A-5EA1734776B4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64374" y="2285904"/>
            <a:ext cx="1153253" cy="485021"/>
          </a:xfrm>
          <a:prstGeom prst="bentConnector2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9">
            <a:extLst>
              <a:ext uri="{FF2B5EF4-FFF2-40B4-BE49-F238E27FC236}">
                <a16:creationId xmlns:a16="http://schemas.microsoft.com/office/drawing/2014/main" id="{5DC879E2-7E67-C35B-AB62-A31EE8C85D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44950" y="5460899"/>
            <a:ext cx="1162975" cy="1084004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">
            <a:extLst>
              <a:ext uri="{FF2B5EF4-FFF2-40B4-BE49-F238E27FC236}">
                <a16:creationId xmlns:a16="http://schemas.microsoft.com/office/drawing/2014/main" id="{432A01D4-C279-EB8C-B541-20CFF797F1BC}"/>
              </a:ext>
            </a:extLst>
          </p:cNvPr>
          <p:cNvCxnSpPr>
            <a:cxnSpLocks/>
          </p:cNvCxnSpPr>
          <p:nvPr/>
        </p:nvCxnSpPr>
        <p:spPr>
          <a:xfrm flipH="1">
            <a:off x="4638525" y="2656785"/>
            <a:ext cx="70125" cy="480696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3F2320D5-F246-67B6-6FAF-46E3BC444C3E}"/>
              </a:ext>
            </a:extLst>
          </p:cNvPr>
          <p:cNvSpPr txBox="1"/>
          <p:nvPr/>
        </p:nvSpPr>
        <p:spPr>
          <a:xfrm>
            <a:off x="8293167" y="5032994"/>
            <a:ext cx="1083313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Battery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0C6600D-E796-6A6E-1D2E-F0E19BBA14E1}"/>
              </a:ext>
            </a:extLst>
          </p:cNvPr>
          <p:cNvSpPr txBox="1"/>
          <p:nvPr/>
        </p:nvSpPr>
        <p:spPr>
          <a:xfrm>
            <a:off x="8423329" y="5683295"/>
            <a:ext cx="1255443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Parking Brake Active</a:t>
            </a:r>
          </a:p>
        </p:txBody>
      </p:sp>
      <p:cxnSp>
        <p:nvCxnSpPr>
          <p:cNvPr id="196" name="Straight Connector 9">
            <a:extLst>
              <a:ext uri="{FF2B5EF4-FFF2-40B4-BE49-F238E27FC236}">
                <a16:creationId xmlns:a16="http://schemas.microsoft.com/office/drawing/2014/main" id="{FB41FFD9-B0A2-8603-3330-50C68A8FA36A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354710" y="2484758"/>
            <a:ext cx="827510" cy="591376"/>
          </a:xfrm>
          <a:prstGeom prst="bentConnector3">
            <a:avLst>
              <a:gd name="adj1" fmla="val 1174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19849598-0985-BE3B-9AC2-446CFFB5EDBE}"/>
              </a:ext>
            </a:extLst>
          </p:cNvPr>
          <p:cNvSpPr txBox="1"/>
          <p:nvPr/>
        </p:nvSpPr>
        <p:spPr>
          <a:xfrm>
            <a:off x="369904" y="5524580"/>
            <a:ext cx="1408018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Service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6FAA4-989E-C104-84BC-D16184F081A7}"/>
              </a:ext>
            </a:extLst>
          </p:cNvPr>
          <p:cNvSpPr txBox="1"/>
          <p:nvPr/>
        </p:nvSpPr>
        <p:spPr>
          <a:xfrm>
            <a:off x="316214" y="2452988"/>
            <a:ext cx="2623355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DPF Warning Indicator</a:t>
            </a:r>
            <a:endParaRPr lang="en-US" sz="1833" dirty="0">
              <a:ea typeface="Calibri"/>
              <a:cs typeface="Calibri"/>
            </a:endParaRPr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72535E5F-CB0F-38A3-BB95-0D55F9E9A6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77844" y="4286747"/>
            <a:ext cx="949458" cy="805626"/>
          </a:xfrm>
          <a:prstGeom prst="bentConnector3">
            <a:avLst>
              <a:gd name="adj1" fmla="val 99273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158C3C-BC38-45F4-312B-78A56BA37801}"/>
              </a:ext>
            </a:extLst>
          </p:cNvPr>
          <p:cNvSpPr txBox="1"/>
          <p:nvPr/>
        </p:nvSpPr>
        <p:spPr>
          <a:xfrm>
            <a:off x="8170716" y="3966787"/>
            <a:ext cx="1866267" cy="733406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Transmission Service Needed</a:t>
            </a:r>
          </a:p>
        </p:txBody>
      </p:sp>
      <p:cxnSp>
        <p:nvCxnSpPr>
          <p:cNvPr id="72" name="Straight Connector 9">
            <a:extLst>
              <a:ext uri="{FF2B5EF4-FFF2-40B4-BE49-F238E27FC236}">
                <a16:creationId xmlns:a16="http://schemas.microsoft.com/office/drawing/2014/main" id="{35E36956-1651-4067-9095-032C8036F8F5}"/>
              </a:ext>
            </a:extLst>
          </p:cNvPr>
          <p:cNvCxnSpPr>
            <a:cxnSpLocks/>
          </p:cNvCxnSpPr>
          <p:nvPr/>
        </p:nvCxnSpPr>
        <p:spPr>
          <a:xfrm>
            <a:off x="7862791" y="5743711"/>
            <a:ext cx="528560" cy="142058"/>
          </a:xfrm>
          <a:prstGeom prst="bentConnector3">
            <a:avLst>
              <a:gd name="adj1" fmla="val 60058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9">
            <a:extLst>
              <a:ext uri="{FF2B5EF4-FFF2-40B4-BE49-F238E27FC236}">
                <a16:creationId xmlns:a16="http://schemas.microsoft.com/office/drawing/2014/main" id="{117D4F02-F692-ADC2-E9EC-AEDE540C7413}"/>
              </a:ext>
            </a:extLst>
          </p:cNvPr>
          <p:cNvCxnSpPr>
            <a:cxnSpLocks/>
          </p:cNvCxnSpPr>
          <p:nvPr/>
        </p:nvCxnSpPr>
        <p:spPr>
          <a:xfrm rot="16200000" flipV="1">
            <a:off x="898556" y="3061521"/>
            <a:ext cx="1581853" cy="1129531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27">
            <a:extLst>
              <a:ext uri="{FF2B5EF4-FFF2-40B4-BE49-F238E27FC236}">
                <a16:creationId xmlns:a16="http://schemas.microsoft.com/office/drawing/2014/main" id="{B6BFDE06-3F93-0053-156A-1381BEB16FD8}"/>
              </a:ext>
            </a:extLst>
          </p:cNvPr>
          <p:cNvCxnSpPr>
            <a:cxnSpLocks/>
          </p:cNvCxnSpPr>
          <p:nvPr/>
        </p:nvCxnSpPr>
        <p:spPr>
          <a:xfrm>
            <a:off x="1086936" y="4368895"/>
            <a:ext cx="1031281" cy="864132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7">
            <a:extLst>
              <a:ext uri="{FF2B5EF4-FFF2-40B4-BE49-F238E27FC236}">
                <a16:creationId xmlns:a16="http://schemas.microsoft.com/office/drawing/2014/main" id="{8509FF50-A0B6-CF26-F0A5-4915D5C51A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6662" y="5472864"/>
            <a:ext cx="764000" cy="87608"/>
          </a:xfrm>
          <a:prstGeom prst="bentConnector3">
            <a:avLst>
              <a:gd name="adj1" fmla="val 98452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9">
            <a:extLst>
              <a:ext uri="{FF2B5EF4-FFF2-40B4-BE49-F238E27FC236}">
                <a16:creationId xmlns:a16="http://schemas.microsoft.com/office/drawing/2014/main" id="{997EAD40-1895-EE01-03A4-B29A8C6BAE9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65594" y="2071317"/>
            <a:ext cx="1899696" cy="917572"/>
          </a:xfrm>
          <a:prstGeom prst="bentConnector2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67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a car wiper switch&#10;&#10;Description automatically generated">
            <a:extLst>
              <a:ext uri="{FF2B5EF4-FFF2-40B4-BE49-F238E27FC236}">
                <a16:creationId xmlns:a16="http://schemas.microsoft.com/office/drawing/2014/main" id="{DCF300C7-DB6B-E0D5-D61A-77C42AEA3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15118" r="74295" b="30846"/>
          <a:stretch/>
        </p:blipFill>
        <p:spPr>
          <a:xfrm>
            <a:off x="1506291" y="2578885"/>
            <a:ext cx="1056585" cy="1536709"/>
          </a:xfrm>
          <a:prstGeom prst="rect">
            <a:avLst/>
          </a:prstGeom>
        </p:spPr>
      </p:pic>
      <p:pic>
        <p:nvPicPr>
          <p:cNvPr id="5" name="Picture 4" descr="A close up of a car steering wheel&#10;&#10;Description automatically generated">
            <a:extLst>
              <a:ext uri="{FF2B5EF4-FFF2-40B4-BE49-F238E27FC236}">
                <a16:creationId xmlns:a16="http://schemas.microsoft.com/office/drawing/2014/main" id="{039CA992-0A43-DB54-E770-35610B5A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5314" r="30159" b="17168"/>
          <a:stretch/>
        </p:blipFill>
        <p:spPr>
          <a:xfrm>
            <a:off x="3220933" y="2372675"/>
            <a:ext cx="5200054" cy="3908328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V="1">
            <a:off x="2321572" y="3163008"/>
            <a:ext cx="1144642" cy="281344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2253033" y="1678706"/>
            <a:ext cx="5322763" cy="571311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650" dirty="0">
                <a:latin typeface="Myriad Pro Light"/>
              </a:rPr>
              <a:t>High Beam: Pull In Turn Signal Toward Steering Wheel </a:t>
            </a:r>
            <a:br>
              <a:rPr lang="en-US" sz="1650" dirty="0">
                <a:latin typeface="Myriad Pro Light"/>
              </a:rPr>
            </a:br>
            <a:r>
              <a:rPr lang="en-US" sz="1650" dirty="0">
                <a:latin typeface="Myriad Pro Light"/>
              </a:rPr>
              <a:t>Flash High Beams: Push In Opposite Direction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82DC1-5E6F-1067-4353-06089BBAAE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33043" y="2597111"/>
            <a:ext cx="1792285" cy="794248"/>
          </a:xfrm>
          <a:prstGeom prst="bentConnector3">
            <a:avLst>
              <a:gd name="adj1" fmla="val -955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A4CDBC-C148-6DA4-53E4-3C0CC47D65AF}"/>
              </a:ext>
            </a:extLst>
          </p:cNvPr>
          <p:cNvSpPr txBox="1"/>
          <p:nvPr/>
        </p:nvSpPr>
        <p:spPr>
          <a:xfrm>
            <a:off x="4126039" y="6323384"/>
            <a:ext cx="2529023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Turn Signal</a:t>
            </a:r>
          </a:p>
          <a:p>
            <a:r>
              <a:rPr lang="en-US" sz="1833" dirty="0">
                <a:latin typeface="Myriad Pro Light" panose="020B0403030403020204" pitchFamily="34" charset="0"/>
              </a:rPr>
              <a:t>Push Down: Left</a:t>
            </a:r>
          </a:p>
          <a:p>
            <a:r>
              <a:rPr lang="en-US" sz="1833" dirty="0">
                <a:latin typeface="Myriad Pro Light" panose="020B0403030403020204" pitchFamily="34" charset="0"/>
              </a:rPr>
              <a:t>Push Up: Right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7EF8D-9FA2-F10E-3B1E-48FDC18631AE}"/>
              </a:ext>
            </a:extLst>
          </p:cNvPr>
          <p:cNvSpPr txBox="1"/>
          <p:nvPr/>
        </p:nvSpPr>
        <p:spPr>
          <a:xfrm>
            <a:off x="1452540" y="4969882"/>
            <a:ext cx="1766981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Windshield Spray Collar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E9F507-07AC-FDF4-B654-0BB0C74C4253}"/>
              </a:ext>
            </a:extLst>
          </p:cNvPr>
          <p:cNvCxnSpPr>
            <a:cxnSpLocks/>
          </p:cNvCxnSpPr>
          <p:nvPr/>
        </p:nvCxnSpPr>
        <p:spPr>
          <a:xfrm flipH="1">
            <a:off x="5390551" y="5341513"/>
            <a:ext cx="1250090" cy="1171346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98A6FBE2-682B-CF6C-8488-9E741FB8D108}"/>
              </a:ext>
            </a:extLst>
          </p:cNvPr>
          <p:cNvCxnSpPr>
            <a:cxnSpLocks/>
          </p:cNvCxnSpPr>
          <p:nvPr/>
        </p:nvCxnSpPr>
        <p:spPr>
          <a:xfrm flipH="1">
            <a:off x="2941728" y="4814545"/>
            <a:ext cx="2569587" cy="1340715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30AA7B-E111-A72B-45B6-842B2B09103E}"/>
              </a:ext>
            </a:extLst>
          </p:cNvPr>
          <p:cNvSpPr txBox="1"/>
          <p:nvPr/>
        </p:nvSpPr>
        <p:spPr>
          <a:xfrm>
            <a:off x="839972" y="4095681"/>
            <a:ext cx="217751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33">
                <a:latin typeface="Myriad Pro Light" panose="020B0403030403020204" pitchFamily="34" charset="0"/>
              </a:rPr>
              <a:t>Marker Interrupter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A91F3-316D-3AFC-C23E-DA2604159CD6}"/>
              </a:ext>
            </a:extLst>
          </p:cNvPr>
          <p:cNvSpPr txBox="1"/>
          <p:nvPr/>
        </p:nvSpPr>
        <p:spPr>
          <a:xfrm>
            <a:off x="790846" y="5974102"/>
            <a:ext cx="217751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33" dirty="0">
                <a:latin typeface="Myriad Pro Light" panose="020B0403030403020204" pitchFamily="34" charset="0"/>
              </a:rPr>
              <a:t>Wiper Speed</a:t>
            </a:r>
          </a:p>
        </p:txBody>
      </p:sp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A813B888-E31C-6D34-2D2B-942EA1FD3FDC}"/>
              </a:ext>
            </a:extLst>
          </p:cNvPr>
          <p:cNvCxnSpPr>
            <a:cxnSpLocks/>
          </p:cNvCxnSpPr>
          <p:nvPr/>
        </p:nvCxnSpPr>
        <p:spPr>
          <a:xfrm flipH="1">
            <a:off x="2819820" y="4177116"/>
            <a:ext cx="2847333" cy="116439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1412A9-3556-594E-7615-E848B69FDFF6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STEERING WHEEL CONTROLS</a:t>
            </a:r>
          </a:p>
        </p:txBody>
      </p:sp>
    </p:spTree>
    <p:extLst>
      <p:ext uri="{BB962C8B-B14F-4D97-AF65-F5344CB8AC3E}">
        <p14:creationId xmlns:p14="http://schemas.microsoft.com/office/powerpoint/2010/main" val="188857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r steering wheel&#10;&#10;Description automatically generated">
            <a:extLst>
              <a:ext uri="{FF2B5EF4-FFF2-40B4-BE49-F238E27FC236}">
                <a16:creationId xmlns:a16="http://schemas.microsoft.com/office/drawing/2014/main" id="{647BB069-3C7D-0DCE-5BE7-7CDC0CC7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6290" r="2353" b="8452"/>
          <a:stretch/>
        </p:blipFill>
        <p:spPr>
          <a:xfrm>
            <a:off x="2389121" y="4474911"/>
            <a:ext cx="4888664" cy="2553287"/>
          </a:xfrm>
          <a:prstGeom prst="rect">
            <a:avLst/>
          </a:prstGeom>
        </p:spPr>
      </p:pic>
      <p:pic>
        <p:nvPicPr>
          <p:cNvPr id="3" name="Picture 2" descr="A close-up of a car steering wheel&#10;&#10;Description automatically generated">
            <a:extLst>
              <a:ext uri="{FF2B5EF4-FFF2-40B4-BE49-F238E27FC236}">
                <a16:creationId xmlns:a16="http://schemas.microsoft.com/office/drawing/2014/main" id="{DEE65114-4F12-949E-C9DF-4BC6E3EE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3774" r="3052" b="3242"/>
          <a:stretch/>
        </p:blipFill>
        <p:spPr>
          <a:xfrm>
            <a:off x="2950216" y="1306324"/>
            <a:ext cx="4298523" cy="29591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82DC1-5E6F-1067-4353-06089BBAAEB9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427898" y="3340000"/>
            <a:ext cx="1251418" cy="1380287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A4CDBC-C148-6DA4-53E4-3C0CC47D65AF}"/>
              </a:ext>
            </a:extLst>
          </p:cNvPr>
          <p:cNvSpPr txBox="1"/>
          <p:nvPr/>
        </p:nvSpPr>
        <p:spPr>
          <a:xfrm>
            <a:off x="7679316" y="4124418"/>
            <a:ext cx="1155796" cy="1191738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>
                <a:latin typeface="Myriad Pro Light"/>
              </a:rPr>
              <a:t>Manual Shift Lever – Up/Down</a:t>
            </a:r>
            <a:endParaRPr lang="en-US" sz="1833">
              <a:latin typeface="Myriad Pro Light" panose="020B0403030403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829007-ADD5-9224-616C-079549FE9F0B}"/>
              </a:ext>
            </a:extLst>
          </p:cNvPr>
          <p:cNvCxnSpPr>
            <a:cxnSpLocks/>
          </p:cNvCxnSpPr>
          <p:nvPr/>
        </p:nvCxnSpPr>
        <p:spPr>
          <a:xfrm>
            <a:off x="2564643" y="3318653"/>
            <a:ext cx="3311238" cy="0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C5FCB6-DCCB-EB79-DA0A-DB5EDE5B14D6}"/>
              </a:ext>
            </a:extLst>
          </p:cNvPr>
          <p:cNvCxnSpPr>
            <a:cxnSpLocks/>
          </p:cNvCxnSpPr>
          <p:nvPr/>
        </p:nvCxnSpPr>
        <p:spPr>
          <a:xfrm>
            <a:off x="2564644" y="2216189"/>
            <a:ext cx="2670622" cy="0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BB0756-B88B-D396-F3E0-0AA40B8E2821}"/>
              </a:ext>
            </a:extLst>
          </p:cNvPr>
          <p:cNvCxnSpPr>
            <a:cxnSpLocks/>
          </p:cNvCxnSpPr>
          <p:nvPr/>
        </p:nvCxnSpPr>
        <p:spPr>
          <a:xfrm rot="10800000">
            <a:off x="2071683" y="5108528"/>
            <a:ext cx="2916313" cy="573927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2343B7-BD31-0B1D-F2DE-ACA520B9AF39}"/>
              </a:ext>
            </a:extLst>
          </p:cNvPr>
          <p:cNvCxnSpPr>
            <a:cxnSpLocks/>
          </p:cNvCxnSpPr>
          <p:nvPr/>
        </p:nvCxnSpPr>
        <p:spPr>
          <a:xfrm flipH="1">
            <a:off x="6810376" y="1866140"/>
            <a:ext cx="823935" cy="710373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32BD307-8160-38BD-65FB-75AE23CFD274}"/>
              </a:ext>
            </a:extLst>
          </p:cNvPr>
          <p:cNvSpPr txBox="1"/>
          <p:nvPr/>
        </p:nvSpPr>
        <p:spPr>
          <a:xfrm>
            <a:off x="7651775" y="1579723"/>
            <a:ext cx="1670770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Manual Shift On/Off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01D4C7-81B0-500A-D743-6AD33F587026}"/>
              </a:ext>
            </a:extLst>
          </p:cNvPr>
          <p:cNvSpPr txBox="1"/>
          <p:nvPr/>
        </p:nvSpPr>
        <p:spPr>
          <a:xfrm>
            <a:off x="1290846" y="4861479"/>
            <a:ext cx="1393489" cy="909674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Drive, Neutral, Reverse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8CDCE2-C92A-D895-1D35-FC8078EB764F}"/>
              </a:ext>
            </a:extLst>
          </p:cNvPr>
          <p:cNvSpPr txBox="1"/>
          <p:nvPr/>
        </p:nvSpPr>
        <p:spPr>
          <a:xfrm>
            <a:off x="712851" y="2852844"/>
            <a:ext cx="1815517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Manual Shift Lever – Up/Down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133624-97DF-2E50-8109-A483E6FDD334}"/>
              </a:ext>
            </a:extLst>
          </p:cNvPr>
          <p:cNvSpPr txBox="1"/>
          <p:nvPr/>
        </p:nvSpPr>
        <p:spPr>
          <a:xfrm>
            <a:off x="753320" y="1726664"/>
            <a:ext cx="1948478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Engine Manual Mode Shift Lever 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4925AB-BF28-51BB-77C1-112E971117FF}"/>
              </a:ext>
            </a:extLst>
          </p:cNvPr>
          <p:cNvCxnSpPr>
            <a:cxnSpLocks/>
          </p:cNvCxnSpPr>
          <p:nvPr/>
        </p:nvCxnSpPr>
        <p:spPr>
          <a:xfrm flipV="1">
            <a:off x="6661946" y="4699643"/>
            <a:ext cx="1013588" cy="854696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02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8A066F-E050-7537-5DC7-4AE4F42E4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3189" r="1912" b="4138"/>
          <a:stretch/>
        </p:blipFill>
        <p:spPr>
          <a:xfrm>
            <a:off x="2406344" y="2110349"/>
            <a:ext cx="5245719" cy="3551702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V="1">
            <a:off x="1706582" y="4761101"/>
            <a:ext cx="2219686" cy="813408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flipH="1" flipV="1">
            <a:off x="1706582" y="2404325"/>
            <a:ext cx="1677269" cy="73385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3">
            <a:extLst>
              <a:ext uri="{FF2B5EF4-FFF2-40B4-BE49-F238E27FC236}">
                <a16:creationId xmlns:a16="http://schemas.microsoft.com/office/drawing/2014/main" id="{A1FF2626-69B0-9C89-95A1-2F06CDE8D2CF}"/>
              </a:ext>
            </a:extLst>
          </p:cNvPr>
          <p:cNvCxnSpPr>
            <a:cxnSpLocks/>
            <a:endCxn id="42" idx="2"/>
          </p:cNvCxnSpPr>
          <p:nvPr/>
        </p:nvCxnSpPr>
        <p:spPr>
          <a:xfrm flipH="1" flipV="1">
            <a:off x="4060871" y="1740861"/>
            <a:ext cx="497833" cy="141147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35">
            <a:extLst>
              <a:ext uri="{FF2B5EF4-FFF2-40B4-BE49-F238E27FC236}">
                <a16:creationId xmlns:a16="http://schemas.microsoft.com/office/drawing/2014/main" id="{631B0CBD-0B65-E9BA-7756-7294338E2FF6}"/>
              </a:ext>
            </a:extLst>
          </p:cNvPr>
          <p:cNvCxnSpPr>
            <a:cxnSpLocks/>
          </p:cNvCxnSpPr>
          <p:nvPr/>
        </p:nvCxnSpPr>
        <p:spPr>
          <a:xfrm flipV="1">
            <a:off x="6264840" y="4422086"/>
            <a:ext cx="1727303" cy="515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</p:cNvCxnSpPr>
          <p:nvPr/>
        </p:nvCxnSpPr>
        <p:spPr>
          <a:xfrm>
            <a:off x="4974299" y="4634829"/>
            <a:ext cx="3017843" cy="766876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675530" y="1984321"/>
            <a:ext cx="1460591" cy="909674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Forward Track Radio &amp; Accept Call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8016362" y="5237632"/>
            <a:ext cx="1599044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Back or Cancel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1116559" y="4871236"/>
            <a:ext cx="1180047" cy="232757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endParaRPr lang="en-US" sz="1100">
              <a:latin typeface="Myriad Pro Light" panose="020B0403030403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D864FD-7B82-AC71-8823-4DDADC053E83}"/>
              </a:ext>
            </a:extLst>
          </p:cNvPr>
          <p:cNvSpPr txBox="1"/>
          <p:nvPr/>
        </p:nvSpPr>
        <p:spPr>
          <a:xfrm>
            <a:off x="3065487" y="1113252"/>
            <a:ext cx="1990767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Favorites To Customize Gauges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731F56-80A4-702C-3E2B-9DCFA906DDB7}"/>
              </a:ext>
            </a:extLst>
          </p:cNvPr>
          <p:cNvSpPr txBox="1"/>
          <p:nvPr/>
        </p:nvSpPr>
        <p:spPr>
          <a:xfrm>
            <a:off x="8039040" y="4249282"/>
            <a:ext cx="1840249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Volume Control</a:t>
            </a: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8B5B5AFB-CBFC-2ABB-5C0F-852265B0F86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490530" y="3341281"/>
            <a:ext cx="1403582" cy="370700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0F52EF9-1422-31DE-5F80-40A7CF14F795}"/>
              </a:ext>
            </a:extLst>
          </p:cNvPr>
          <p:cNvSpPr txBox="1"/>
          <p:nvPr/>
        </p:nvSpPr>
        <p:spPr>
          <a:xfrm>
            <a:off x="7894112" y="3027476"/>
            <a:ext cx="1840251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Auto ON/OFF Radio Mute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82DC1-5E6F-1067-4353-06089BBAAEB9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6274039" y="1867958"/>
            <a:ext cx="1592400" cy="1284375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A4CDBC-C148-6DA4-53E4-3C0CC47D65AF}"/>
              </a:ext>
            </a:extLst>
          </p:cNvPr>
          <p:cNvSpPr txBox="1"/>
          <p:nvPr/>
        </p:nvSpPr>
        <p:spPr>
          <a:xfrm>
            <a:off x="7866439" y="1554153"/>
            <a:ext cx="1180047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Volume Control</a:t>
            </a:r>
          </a:p>
        </p:txBody>
      </p:sp>
      <p:cxnSp>
        <p:nvCxnSpPr>
          <p:cNvPr id="26" name="Straight Connector 29">
            <a:extLst>
              <a:ext uri="{FF2B5EF4-FFF2-40B4-BE49-F238E27FC236}">
                <a16:creationId xmlns:a16="http://schemas.microsoft.com/office/drawing/2014/main" id="{FEFBAF99-ADDF-2F56-D20F-E540228F2AC9}"/>
              </a:ext>
            </a:extLst>
          </p:cNvPr>
          <p:cNvCxnSpPr>
            <a:cxnSpLocks/>
          </p:cNvCxnSpPr>
          <p:nvPr/>
        </p:nvCxnSpPr>
        <p:spPr>
          <a:xfrm flipH="1" flipV="1">
            <a:off x="2099933" y="3945099"/>
            <a:ext cx="1567584" cy="59184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9D2DD4-775D-2B69-2F38-DC86930176C2}"/>
              </a:ext>
            </a:extLst>
          </p:cNvPr>
          <p:cNvSpPr txBox="1"/>
          <p:nvPr/>
        </p:nvSpPr>
        <p:spPr>
          <a:xfrm>
            <a:off x="721766" y="3730211"/>
            <a:ext cx="1448728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Radio 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E6426-3D71-584D-23B1-14BADD9BDF74}"/>
              </a:ext>
            </a:extLst>
          </p:cNvPr>
          <p:cNvSpPr txBox="1"/>
          <p:nvPr/>
        </p:nvSpPr>
        <p:spPr>
          <a:xfrm>
            <a:off x="570744" y="5392084"/>
            <a:ext cx="1690931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Back Track </a:t>
            </a:r>
            <a:br>
              <a:rPr lang="en-US" sz="1833" dirty="0">
                <a:latin typeface="Myriad Pro Light"/>
              </a:rPr>
            </a:br>
            <a:r>
              <a:rPr lang="en-US" sz="1833" dirty="0">
                <a:latin typeface="Myriad Pro Light"/>
              </a:rPr>
              <a:t>Radio &amp; End Call</a:t>
            </a:r>
            <a:endParaRPr lang="en-US" sz="1833" b="1" dirty="0">
              <a:latin typeface="Myriad Pro Light"/>
            </a:endParaRPr>
          </a:p>
        </p:txBody>
      </p:sp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7B3D818A-8501-D29C-3C49-AB232F5CA752}"/>
              </a:ext>
            </a:extLst>
          </p:cNvPr>
          <p:cNvCxnSpPr>
            <a:cxnSpLocks/>
          </p:cNvCxnSpPr>
          <p:nvPr/>
        </p:nvCxnSpPr>
        <p:spPr>
          <a:xfrm flipV="1">
            <a:off x="4974299" y="1902765"/>
            <a:ext cx="938274" cy="1855152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AE9A1F-1115-96E6-0F32-F24FD77D6841}"/>
              </a:ext>
            </a:extLst>
          </p:cNvPr>
          <p:cNvSpPr txBox="1"/>
          <p:nvPr/>
        </p:nvSpPr>
        <p:spPr>
          <a:xfrm>
            <a:off x="5314314" y="1275029"/>
            <a:ext cx="2049342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Customize Gauges </a:t>
            </a:r>
          </a:p>
          <a:p>
            <a:r>
              <a:rPr lang="en-US" sz="1833" dirty="0">
                <a:latin typeface="Myriad Pro Light"/>
              </a:rPr>
              <a:t>Navigate Screens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33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r steering wheel&#10;&#10;Description automatically generated">
            <a:extLst>
              <a:ext uri="{FF2B5EF4-FFF2-40B4-BE49-F238E27FC236}">
                <a16:creationId xmlns:a16="http://schemas.microsoft.com/office/drawing/2014/main" id="{51FD5D80-5005-B5F0-CB2A-8FA7DA92B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4955" r="2115" b="4955"/>
          <a:stretch/>
        </p:blipFill>
        <p:spPr>
          <a:xfrm>
            <a:off x="2481182" y="2089501"/>
            <a:ext cx="5301358" cy="3593401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V="1">
            <a:off x="1740094" y="4459747"/>
            <a:ext cx="2054635" cy="733535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flipH="1" flipV="1">
            <a:off x="1801220" y="3125399"/>
            <a:ext cx="1937065" cy="187255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3">
            <a:extLst>
              <a:ext uri="{FF2B5EF4-FFF2-40B4-BE49-F238E27FC236}">
                <a16:creationId xmlns:a16="http://schemas.microsoft.com/office/drawing/2014/main" id="{A1FF2626-69B0-9C89-95A1-2F06CDE8D2CF}"/>
              </a:ext>
            </a:extLst>
          </p:cNvPr>
          <p:cNvCxnSpPr>
            <a:cxnSpLocks/>
          </p:cNvCxnSpPr>
          <p:nvPr/>
        </p:nvCxnSpPr>
        <p:spPr>
          <a:xfrm flipH="1" flipV="1">
            <a:off x="4552191" y="1748226"/>
            <a:ext cx="395501" cy="1345934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35">
            <a:extLst>
              <a:ext uri="{FF2B5EF4-FFF2-40B4-BE49-F238E27FC236}">
                <a16:creationId xmlns:a16="http://schemas.microsoft.com/office/drawing/2014/main" id="{631B0CBD-0B65-E9BA-7756-7294338E2FF6}"/>
              </a:ext>
            </a:extLst>
          </p:cNvPr>
          <p:cNvCxnSpPr>
            <a:cxnSpLocks/>
          </p:cNvCxnSpPr>
          <p:nvPr/>
        </p:nvCxnSpPr>
        <p:spPr>
          <a:xfrm flipV="1">
            <a:off x="6552955" y="3886200"/>
            <a:ext cx="1704226" cy="57354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FD51A2-0B72-520E-7DF6-66B6C4DD8A6D}"/>
              </a:ext>
            </a:extLst>
          </p:cNvPr>
          <p:cNvCxnSpPr>
            <a:cxnSpLocks/>
          </p:cNvCxnSpPr>
          <p:nvPr/>
        </p:nvCxnSpPr>
        <p:spPr>
          <a:xfrm>
            <a:off x="5108860" y="4708448"/>
            <a:ext cx="191693" cy="1315728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8B87F5-48D5-E30F-71FF-CAD55F7EF2CE}"/>
              </a:ext>
            </a:extLst>
          </p:cNvPr>
          <p:cNvSpPr txBox="1"/>
          <p:nvPr/>
        </p:nvSpPr>
        <p:spPr>
          <a:xfrm>
            <a:off x="723433" y="2640020"/>
            <a:ext cx="1477507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Set Cruise/ Increase Cruise Speed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4646761" y="6012459"/>
            <a:ext cx="1906194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Cruise Control </a:t>
            </a:r>
          </a:p>
          <a:p>
            <a:r>
              <a:rPr lang="en-US" sz="1833" dirty="0">
                <a:latin typeface="Myriad Pro Light" panose="020B0403030403020204" pitchFamily="34" charset="0"/>
              </a:rPr>
              <a:t>ON/OFF 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723432" y="4975661"/>
            <a:ext cx="1477507" cy="9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>
                <a:latin typeface="Myriad Pro Light" panose="020B0403030403020204" pitchFamily="34" charset="0"/>
              </a:rPr>
              <a:t>Resume Cruise/ Lower Cruise Speed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D864FD-7B82-AC71-8823-4DDADC053E83}"/>
              </a:ext>
            </a:extLst>
          </p:cNvPr>
          <p:cNvSpPr txBox="1"/>
          <p:nvPr/>
        </p:nvSpPr>
        <p:spPr>
          <a:xfrm>
            <a:off x="3502865" y="1050195"/>
            <a:ext cx="1653636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Start New Trip Segment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82DC1-5E6F-1067-4353-06089BBAAEB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458384" y="3125398"/>
            <a:ext cx="1821722" cy="760707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E034B2-182F-24CA-8290-38B1DFBEB345}"/>
              </a:ext>
            </a:extLst>
          </p:cNvPr>
          <p:cNvCxnSpPr>
            <a:cxnSpLocks/>
          </p:cNvCxnSpPr>
          <p:nvPr/>
        </p:nvCxnSpPr>
        <p:spPr>
          <a:xfrm flipV="1">
            <a:off x="5312914" y="1590908"/>
            <a:ext cx="1145470" cy="2332464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AC94A7-24CF-A884-1D52-3E5AD1AC28ED}"/>
              </a:ext>
            </a:extLst>
          </p:cNvPr>
          <p:cNvSpPr txBox="1"/>
          <p:nvPr/>
        </p:nvSpPr>
        <p:spPr>
          <a:xfrm>
            <a:off x="8280106" y="3431268"/>
            <a:ext cx="1054862" cy="909674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>
                <a:latin typeface="Myriad Pro Light"/>
              </a:rPr>
              <a:t>Toggle Dash Settings</a:t>
            </a:r>
            <a:endParaRPr lang="en-US" sz="1833">
              <a:latin typeface="Myriad Pro Light" panose="020B04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5E3DC-7D95-0555-FD6D-0184BB208B9F}"/>
              </a:ext>
            </a:extLst>
          </p:cNvPr>
          <p:cNvSpPr txBox="1"/>
          <p:nvPr/>
        </p:nvSpPr>
        <p:spPr>
          <a:xfrm>
            <a:off x="6151824" y="1181296"/>
            <a:ext cx="1653636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OK/Select</a:t>
            </a:r>
          </a:p>
        </p:txBody>
      </p:sp>
    </p:spTree>
    <p:extLst>
      <p:ext uri="{BB962C8B-B14F-4D97-AF65-F5344CB8AC3E}">
        <p14:creationId xmlns:p14="http://schemas.microsoft.com/office/powerpoint/2010/main" val="1324228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 seat belt in a car&#10;&#10;Description automatically generated with medium confidence">
            <a:extLst>
              <a:ext uri="{FF2B5EF4-FFF2-40B4-BE49-F238E27FC236}">
                <a16:creationId xmlns:a16="http://schemas.microsoft.com/office/drawing/2014/main" id="{1C870E66-08CA-2EBF-8C47-85CE185D2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17707" r="17287" b="7097"/>
          <a:stretch/>
        </p:blipFill>
        <p:spPr>
          <a:xfrm>
            <a:off x="330793" y="2025000"/>
            <a:ext cx="4133116" cy="5042400"/>
          </a:xfrm>
          <a:prstGeom prst="rect">
            <a:avLst/>
          </a:prstGeom>
        </p:spPr>
      </p:pic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9858E29F-DFAE-B51A-571C-F14033BE8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2559" r="8769" b="2559"/>
          <a:stretch/>
        </p:blipFill>
        <p:spPr>
          <a:xfrm>
            <a:off x="4872661" y="705000"/>
            <a:ext cx="3562174" cy="6362400"/>
          </a:xfrm>
          <a:prstGeom prst="rect">
            <a:avLst/>
          </a:prstGeom>
        </p:spPr>
      </p:pic>
      <p:cxnSp>
        <p:nvCxnSpPr>
          <p:cNvPr id="95" name="Straight Connector 29">
            <a:extLst>
              <a:ext uri="{FF2B5EF4-FFF2-40B4-BE49-F238E27FC236}">
                <a16:creationId xmlns:a16="http://schemas.microsoft.com/office/drawing/2014/main" id="{75ED88C6-FEF6-59FE-27B0-79B4C3DB86C6}"/>
              </a:ext>
            </a:extLst>
          </p:cNvPr>
          <p:cNvCxnSpPr>
            <a:cxnSpLocks/>
          </p:cNvCxnSpPr>
          <p:nvPr/>
        </p:nvCxnSpPr>
        <p:spPr>
          <a:xfrm flipV="1">
            <a:off x="3140289" y="1721619"/>
            <a:ext cx="104757" cy="1351403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2449742" y="1085151"/>
            <a:ext cx="2345130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Steering Wheel Tilt Telescopic Lever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8B5B5AFB-CBFC-2ABB-5C0F-852265B0F867}"/>
              </a:ext>
            </a:extLst>
          </p:cNvPr>
          <p:cNvCxnSpPr>
            <a:cxnSpLocks/>
          </p:cNvCxnSpPr>
          <p:nvPr/>
        </p:nvCxnSpPr>
        <p:spPr>
          <a:xfrm flipV="1">
            <a:off x="6653749" y="5742037"/>
            <a:ext cx="2035471" cy="313020"/>
          </a:xfrm>
          <a:prstGeom prst="bentConnector3">
            <a:avLst>
              <a:gd name="adj1" fmla="val 43854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6A847C-6465-5F81-5414-746108166EE0}"/>
              </a:ext>
            </a:extLst>
          </p:cNvPr>
          <p:cNvSpPr txBox="1"/>
          <p:nvPr/>
        </p:nvSpPr>
        <p:spPr>
          <a:xfrm>
            <a:off x="8698408" y="5560075"/>
            <a:ext cx="1394155" cy="825227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650" dirty="0">
                <a:latin typeface="Myriad Pro Light"/>
              </a:rPr>
              <a:t>Fuel Filter Restriction Gauge</a:t>
            </a:r>
            <a:endParaRPr lang="en-US" sz="1650" dirty="0">
              <a:latin typeface="Myriad Pro Light" panose="020B0403030403020204" pitchFamily="34" charset="0"/>
            </a:endParaRPr>
          </a:p>
        </p:txBody>
      </p:sp>
      <p:cxnSp>
        <p:nvCxnSpPr>
          <p:cNvPr id="9" name="Straight Connector 35">
            <a:extLst>
              <a:ext uri="{FF2B5EF4-FFF2-40B4-BE49-F238E27FC236}">
                <a16:creationId xmlns:a16="http://schemas.microsoft.com/office/drawing/2014/main" id="{E16404B6-9D2F-2DA2-C1CD-7A1EE5861C2E}"/>
              </a:ext>
            </a:extLst>
          </p:cNvPr>
          <p:cNvCxnSpPr>
            <a:cxnSpLocks/>
          </p:cNvCxnSpPr>
          <p:nvPr/>
        </p:nvCxnSpPr>
        <p:spPr>
          <a:xfrm flipV="1">
            <a:off x="6653749" y="2899593"/>
            <a:ext cx="2012749" cy="332253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F1C83D-D727-7D1D-4009-13D7893BF2A9}"/>
              </a:ext>
            </a:extLst>
          </p:cNvPr>
          <p:cNvSpPr txBox="1"/>
          <p:nvPr/>
        </p:nvSpPr>
        <p:spPr>
          <a:xfrm>
            <a:off x="8657336" y="2729683"/>
            <a:ext cx="1296885" cy="1050994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650" dirty="0">
                <a:latin typeface="Myriad Pro Light"/>
              </a:rPr>
              <a:t>Transmission Temperature</a:t>
            </a:r>
            <a:endParaRPr lang="en-US" sz="1650" dirty="0">
              <a:latin typeface="Myriad Pro Light" panose="020B0403030403020204" pitchFamily="34" charset="0"/>
            </a:endParaRPr>
          </a:p>
          <a:p>
            <a:r>
              <a:rPr lang="en-US" sz="1650" dirty="0">
                <a:latin typeface="Myriad Pro Light"/>
              </a:rPr>
              <a:t>Gauge</a:t>
            </a:r>
          </a:p>
          <a:p>
            <a:endParaRPr lang="en-US" sz="1467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1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ack device&#10;&#10;Description automatically generated">
            <a:extLst>
              <a:ext uri="{FF2B5EF4-FFF2-40B4-BE49-F238E27FC236}">
                <a16:creationId xmlns:a16="http://schemas.microsoft.com/office/drawing/2014/main" id="{CBE018CC-91C1-56FD-2E0D-CB613BAFF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16319" r="13527" b="16472"/>
          <a:stretch/>
        </p:blipFill>
        <p:spPr>
          <a:xfrm>
            <a:off x="1997747" y="2109452"/>
            <a:ext cx="2937664" cy="4752871"/>
          </a:xfrm>
          <a:prstGeom prst="rect">
            <a:avLst/>
          </a:prstGeom>
        </p:spPr>
      </p:pic>
      <p:pic>
        <p:nvPicPr>
          <p:cNvPr id="4" name="Picture 3" descr="A yellow square with black text on it&#10;&#10;Description automatically generated">
            <a:extLst>
              <a:ext uri="{FF2B5EF4-FFF2-40B4-BE49-F238E27FC236}">
                <a16:creationId xmlns:a16="http://schemas.microsoft.com/office/drawing/2014/main" id="{82B3B879-D224-3B17-9E74-246183142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13324" r="17060" b="11827"/>
          <a:stretch/>
        </p:blipFill>
        <p:spPr>
          <a:xfrm>
            <a:off x="5614793" y="2109452"/>
            <a:ext cx="3180753" cy="3310320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>
            <a:off x="1545055" y="3847704"/>
            <a:ext cx="1557338" cy="348619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685409" y="3644154"/>
            <a:ext cx="199574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Reverse</a:t>
            </a:r>
          </a:p>
        </p:txBody>
      </p:sp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E70D0C7B-0EA5-7CE5-FBB2-0CEEA820B7EE}"/>
              </a:ext>
            </a:extLst>
          </p:cNvPr>
          <p:cNvCxnSpPr>
            <a:cxnSpLocks/>
          </p:cNvCxnSpPr>
          <p:nvPr/>
        </p:nvCxnSpPr>
        <p:spPr>
          <a:xfrm>
            <a:off x="6016517" y="1971443"/>
            <a:ext cx="425773" cy="1528567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0BCBAD-4FA2-6767-B8F8-9372684F16E0}"/>
              </a:ext>
            </a:extLst>
          </p:cNvPr>
          <p:cNvSpPr txBox="1"/>
          <p:nvPr/>
        </p:nvSpPr>
        <p:spPr>
          <a:xfrm>
            <a:off x="5478009" y="1576403"/>
            <a:ext cx="199574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Parking Brake</a:t>
            </a: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455875CC-4A12-D4C0-0FB8-60B05292CF6E}"/>
              </a:ext>
            </a:extLst>
          </p:cNvPr>
          <p:cNvCxnSpPr>
            <a:cxnSpLocks/>
          </p:cNvCxnSpPr>
          <p:nvPr/>
        </p:nvCxnSpPr>
        <p:spPr>
          <a:xfrm rot="10800000">
            <a:off x="3956189" y="5927200"/>
            <a:ext cx="1641869" cy="1133037"/>
          </a:xfrm>
          <a:prstGeom prst="bentConnector3">
            <a:avLst>
              <a:gd name="adj1" fmla="val 54572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9C583F86-AAC2-9B7F-E692-AA2DCE218A8F}"/>
              </a:ext>
            </a:extLst>
          </p:cNvPr>
          <p:cNvCxnSpPr>
            <a:cxnSpLocks/>
          </p:cNvCxnSpPr>
          <p:nvPr/>
        </p:nvCxnSpPr>
        <p:spPr>
          <a:xfrm rot="10800000">
            <a:off x="3956190" y="5177232"/>
            <a:ext cx="2176695" cy="1278163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F66BE24C-9B91-5E8A-FA78-187E68CB87F0}"/>
              </a:ext>
            </a:extLst>
          </p:cNvPr>
          <p:cNvCxnSpPr>
            <a:cxnSpLocks/>
          </p:cNvCxnSpPr>
          <p:nvPr/>
        </p:nvCxnSpPr>
        <p:spPr>
          <a:xfrm>
            <a:off x="1548367" y="4622566"/>
            <a:ext cx="1484989" cy="347419"/>
          </a:xfrm>
          <a:prstGeom prst="bentConnector3">
            <a:avLst>
              <a:gd name="adj1" fmla="val 60952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7">
            <a:extLst>
              <a:ext uri="{FF2B5EF4-FFF2-40B4-BE49-F238E27FC236}">
                <a16:creationId xmlns:a16="http://schemas.microsoft.com/office/drawing/2014/main" id="{3A46F6D8-96BF-63F2-5073-901176BB64C9}"/>
              </a:ext>
            </a:extLst>
          </p:cNvPr>
          <p:cNvCxnSpPr>
            <a:cxnSpLocks/>
          </p:cNvCxnSpPr>
          <p:nvPr/>
        </p:nvCxnSpPr>
        <p:spPr>
          <a:xfrm>
            <a:off x="1548368" y="5359807"/>
            <a:ext cx="1449824" cy="386487"/>
          </a:xfrm>
          <a:prstGeom prst="bentConnector3">
            <a:avLst>
              <a:gd name="adj1" fmla="val 57766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3C430C-70F9-7B21-A755-AB3F5310C705}"/>
              </a:ext>
            </a:extLst>
          </p:cNvPr>
          <p:cNvSpPr txBox="1"/>
          <p:nvPr/>
        </p:nvSpPr>
        <p:spPr>
          <a:xfrm>
            <a:off x="714150" y="4451283"/>
            <a:ext cx="199574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>
                <a:latin typeface="Myriad Pro Light" panose="020B0403030403020204" pitchFamily="34" charset="0"/>
              </a:rPr>
              <a:t>Neutral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72AED-D948-26AB-FABB-0E2A2AB3305D}"/>
              </a:ext>
            </a:extLst>
          </p:cNvPr>
          <p:cNvSpPr txBox="1"/>
          <p:nvPr/>
        </p:nvSpPr>
        <p:spPr>
          <a:xfrm>
            <a:off x="910177" y="5169803"/>
            <a:ext cx="1995748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latin typeface="Myriad Pro Light" panose="020B0403030403020204" pitchFamily="34" charset="0"/>
              </a:rPr>
              <a:t>Drive</a:t>
            </a:r>
          </a:p>
        </p:txBody>
      </p:sp>
      <p:cxnSp>
        <p:nvCxnSpPr>
          <p:cNvPr id="21" name="Straight Connector 27">
            <a:extLst>
              <a:ext uri="{FF2B5EF4-FFF2-40B4-BE49-F238E27FC236}">
                <a16:creationId xmlns:a16="http://schemas.microsoft.com/office/drawing/2014/main" id="{948BCDB9-289A-2DE2-49E8-9F9342EF65C9}"/>
              </a:ext>
            </a:extLst>
          </p:cNvPr>
          <p:cNvCxnSpPr>
            <a:cxnSpLocks/>
          </p:cNvCxnSpPr>
          <p:nvPr/>
        </p:nvCxnSpPr>
        <p:spPr>
          <a:xfrm>
            <a:off x="3885758" y="4319750"/>
            <a:ext cx="2876410" cy="1595220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C2D3A5E-2230-6714-D766-1FECF94749B1}"/>
              </a:ext>
            </a:extLst>
          </p:cNvPr>
          <p:cNvSpPr txBox="1"/>
          <p:nvPr/>
        </p:nvSpPr>
        <p:spPr>
          <a:xfrm>
            <a:off x="6743528" y="5707835"/>
            <a:ext cx="2307021" cy="423193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650" dirty="0">
                <a:latin typeface="Myriad Pro Light"/>
              </a:rPr>
              <a:t>Fuel Economy Mode</a:t>
            </a:r>
            <a:endParaRPr lang="en-US" sz="1650" dirty="0">
              <a:latin typeface="Myriad Pro Light" panose="020B0403030403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20D4E9-743C-5BAC-8AFD-F0F1FDD8859E}"/>
              </a:ext>
            </a:extLst>
          </p:cNvPr>
          <p:cNvSpPr txBox="1"/>
          <p:nvPr/>
        </p:nvSpPr>
        <p:spPr>
          <a:xfrm>
            <a:off x="6120405" y="6234540"/>
            <a:ext cx="2445729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Manual Forward Shift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8B79F-09CD-F548-5A00-5D79404E0602}"/>
              </a:ext>
            </a:extLst>
          </p:cNvPr>
          <p:cNvSpPr txBox="1"/>
          <p:nvPr/>
        </p:nvSpPr>
        <p:spPr>
          <a:xfrm>
            <a:off x="5598057" y="6823952"/>
            <a:ext cx="2677437" cy="451342"/>
          </a:xfrm>
          <a:prstGeom prst="rect">
            <a:avLst/>
          </a:prstGeom>
          <a:noFill/>
        </p:spPr>
        <p:txBody>
          <a:bodyPr wrap="square" lIns="167640" tIns="83820" rIns="167640" bIns="83820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Manual Down Shift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3BF7B-653F-26E7-5FAB-88C78EB966EF}"/>
              </a:ext>
            </a:extLst>
          </p:cNvPr>
          <p:cNvSpPr txBox="1"/>
          <p:nvPr/>
        </p:nvSpPr>
        <p:spPr>
          <a:xfrm rot="5400000">
            <a:off x="4526877" y="-4266426"/>
            <a:ext cx="1015663" cy="10069414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marL="167637" algn="ctr"/>
            <a:r>
              <a:rPr lang="en-US" sz="5400" dirty="0">
                <a:solidFill>
                  <a:schemeClr val="bg1"/>
                </a:solidFill>
                <a:latin typeface="Myriad Pro" panose="020B0503030403020204" pitchFamily="34" charset="0"/>
              </a:rPr>
              <a:t>GEARS &amp; BRAKES</a:t>
            </a:r>
          </a:p>
        </p:txBody>
      </p:sp>
    </p:spTree>
    <p:extLst>
      <p:ext uri="{BB962C8B-B14F-4D97-AF65-F5344CB8AC3E}">
        <p14:creationId xmlns:p14="http://schemas.microsoft.com/office/powerpoint/2010/main" val="424025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r's side panel&#10;&#10;Description automatically generated">
            <a:extLst>
              <a:ext uri="{FF2B5EF4-FFF2-40B4-BE49-F238E27FC236}">
                <a16:creationId xmlns:a16="http://schemas.microsoft.com/office/drawing/2014/main" id="{BA59ED8E-BFB7-85E1-AE9D-EF3C7626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3743" r="7413" b="3892"/>
          <a:stretch/>
        </p:blipFill>
        <p:spPr>
          <a:xfrm>
            <a:off x="2976596" y="789378"/>
            <a:ext cx="4375842" cy="6193645"/>
          </a:xfrm>
          <a:prstGeom prst="rect">
            <a:avLst/>
          </a:prstGeom>
        </p:spPr>
      </p:pic>
      <p:cxnSp>
        <p:nvCxnSpPr>
          <p:cNvPr id="94" name="Straight Connector 27">
            <a:extLst>
              <a:ext uri="{FF2B5EF4-FFF2-40B4-BE49-F238E27FC236}">
                <a16:creationId xmlns:a16="http://schemas.microsoft.com/office/drawing/2014/main" id="{92BA47A6-C478-04AD-3555-752DB5C0DCA1}"/>
              </a:ext>
            </a:extLst>
          </p:cNvPr>
          <p:cNvCxnSpPr>
            <a:cxnSpLocks/>
          </p:cNvCxnSpPr>
          <p:nvPr/>
        </p:nvCxnSpPr>
        <p:spPr>
          <a:xfrm flipH="1" flipV="1">
            <a:off x="6532187" y="2062891"/>
            <a:ext cx="1047530" cy="359770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3">
            <a:extLst>
              <a:ext uri="{FF2B5EF4-FFF2-40B4-BE49-F238E27FC236}">
                <a16:creationId xmlns:a16="http://schemas.microsoft.com/office/drawing/2014/main" id="{A1FF2626-69B0-9C89-95A1-2F06CDE8D2CF}"/>
              </a:ext>
            </a:extLst>
          </p:cNvPr>
          <p:cNvCxnSpPr>
            <a:cxnSpLocks/>
          </p:cNvCxnSpPr>
          <p:nvPr/>
        </p:nvCxnSpPr>
        <p:spPr>
          <a:xfrm flipH="1" flipV="1">
            <a:off x="2348970" y="4585159"/>
            <a:ext cx="1272713" cy="208754"/>
          </a:xfrm>
          <a:prstGeom prst="straightConnector1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051EA1E-D444-BC09-FD03-05B49CED807C}"/>
              </a:ext>
            </a:extLst>
          </p:cNvPr>
          <p:cNvSpPr txBox="1"/>
          <p:nvPr/>
        </p:nvSpPr>
        <p:spPr>
          <a:xfrm>
            <a:off x="819847" y="1427731"/>
            <a:ext cx="1929468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Spare Switches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84457-1285-216A-7588-3DE20C8A43C5}"/>
              </a:ext>
            </a:extLst>
          </p:cNvPr>
          <p:cNvSpPr txBox="1"/>
          <p:nvPr/>
        </p:nvSpPr>
        <p:spPr>
          <a:xfrm>
            <a:off x="7646152" y="2233685"/>
            <a:ext cx="1327663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Differential  Lock Control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4" name="Straight Connector 35">
            <a:extLst>
              <a:ext uri="{FF2B5EF4-FFF2-40B4-BE49-F238E27FC236}">
                <a16:creationId xmlns:a16="http://schemas.microsoft.com/office/drawing/2014/main" id="{8B5B5AFB-CBFC-2ABB-5C0F-852265B0F867}"/>
              </a:ext>
            </a:extLst>
          </p:cNvPr>
          <p:cNvCxnSpPr>
            <a:cxnSpLocks/>
          </p:cNvCxnSpPr>
          <p:nvPr/>
        </p:nvCxnSpPr>
        <p:spPr>
          <a:xfrm>
            <a:off x="6412390" y="4849877"/>
            <a:ext cx="1242582" cy="909795"/>
          </a:xfrm>
          <a:prstGeom prst="bentConnector3">
            <a:avLst>
              <a:gd name="adj1" fmla="val 50000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0F52EF9-1422-31DE-5F80-40A7CF14F795}"/>
              </a:ext>
            </a:extLst>
          </p:cNvPr>
          <p:cNvSpPr txBox="1"/>
          <p:nvPr/>
        </p:nvSpPr>
        <p:spPr>
          <a:xfrm>
            <a:off x="7703425" y="5517224"/>
            <a:ext cx="1503630" cy="627609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>
                <a:latin typeface="Myriad Pro Light"/>
              </a:rPr>
              <a:t>Disable Manual Regen</a:t>
            </a:r>
            <a:endParaRPr lang="en-US" sz="1833">
              <a:latin typeface="Myriad Pro Light" panose="020B0403030403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82DC1-5E6F-1067-4353-06089BBAAEB9}"/>
              </a:ext>
            </a:extLst>
          </p:cNvPr>
          <p:cNvCxnSpPr>
            <a:cxnSpLocks/>
          </p:cNvCxnSpPr>
          <p:nvPr/>
        </p:nvCxnSpPr>
        <p:spPr>
          <a:xfrm>
            <a:off x="2412249" y="1617404"/>
            <a:ext cx="1429501" cy="930149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>
            <a:extLst>
              <a:ext uri="{FF2B5EF4-FFF2-40B4-BE49-F238E27FC236}">
                <a16:creationId xmlns:a16="http://schemas.microsoft.com/office/drawing/2014/main" id="{9F48EB33-4715-DD03-3D2C-12E98606E3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11962" y="5221573"/>
            <a:ext cx="2326434" cy="777487"/>
          </a:xfrm>
          <a:prstGeom prst="bentConnector3">
            <a:avLst>
              <a:gd name="adj1" fmla="val 966"/>
            </a:avLst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819B352-0939-432B-0BF0-4A1848704638}"/>
              </a:ext>
            </a:extLst>
          </p:cNvPr>
          <p:cNvSpPr txBox="1"/>
          <p:nvPr/>
        </p:nvSpPr>
        <p:spPr>
          <a:xfrm>
            <a:off x="799803" y="5809389"/>
            <a:ext cx="2161317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Suspension Dump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C77B2C-5E58-AB96-DE1E-3CF34F144D9B}"/>
              </a:ext>
            </a:extLst>
          </p:cNvPr>
          <p:cNvCxnSpPr>
            <a:cxnSpLocks/>
          </p:cNvCxnSpPr>
          <p:nvPr/>
        </p:nvCxnSpPr>
        <p:spPr>
          <a:xfrm>
            <a:off x="2412250" y="1620411"/>
            <a:ext cx="2498560" cy="927142"/>
          </a:xfrm>
          <a:prstGeom prst="line">
            <a:avLst/>
          </a:prstGeom>
          <a:ln w="19050">
            <a:solidFill>
              <a:srgbClr val="CF1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60D6BD-FF3A-5A12-753B-1D5AB6892749}"/>
              </a:ext>
            </a:extLst>
          </p:cNvPr>
          <p:cNvSpPr txBox="1"/>
          <p:nvPr/>
        </p:nvSpPr>
        <p:spPr>
          <a:xfrm>
            <a:off x="943618" y="4373245"/>
            <a:ext cx="1929468" cy="345545"/>
          </a:xfrm>
          <a:prstGeom prst="rect">
            <a:avLst/>
          </a:prstGeom>
          <a:noFill/>
        </p:spPr>
        <p:txBody>
          <a:bodyPr wrap="square" lIns="62865" tIns="31433" rIns="62865" bIns="31433" rtlCol="0" anchor="t">
            <a:spAutoFit/>
          </a:bodyPr>
          <a:lstStyle/>
          <a:p>
            <a:r>
              <a:rPr lang="en-US" sz="1833" dirty="0">
                <a:latin typeface="Myriad Pro Light"/>
              </a:rPr>
              <a:t>Engine Brake</a:t>
            </a:r>
            <a:endParaRPr lang="en-US" sz="1833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99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2DD854D1ABA641B5DA11057C202D94" ma:contentTypeVersion="19" ma:contentTypeDescription="Create a new document." ma:contentTypeScope="" ma:versionID="bb0309baf7954b5a21ff5c31ac3a05e8">
  <xsd:schema xmlns:xsd="http://www.w3.org/2001/XMLSchema" xmlns:xs="http://www.w3.org/2001/XMLSchema" xmlns:p="http://schemas.microsoft.com/office/2006/metadata/properties" xmlns:ns2="1a8c1898-2672-4546-a1db-6e6bffa9b76e" xmlns:ns3="b3b06dfe-973e-4feb-880b-69072c048698" targetNamespace="http://schemas.microsoft.com/office/2006/metadata/properties" ma:root="true" ma:fieldsID="75523d484ec92c49b74a49070c1c9272" ns2:_="" ns3:_="">
    <xsd:import namespace="1a8c1898-2672-4546-a1db-6e6bffa9b76e"/>
    <xsd:import namespace="b3b06dfe-973e-4feb-880b-69072c0486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c1898-2672-4546-a1db-6e6bffa9b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081a3ef-57a1-47e5-b2c1-49c6deae19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06dfe-973e-4feb-880b-69072c048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2fccc7-922b-4513-ba8f-1ba84ab59be7}" ma:internalName="TaxCatchAll" ma:showField="CatchAllData" ma:web="b3b06dfe-973e-4feb-880b-69072c0486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8c1898-2672-4546-a1db-6e6bffa9b76e">
      <Terms xmlns="http://schemas.microsoft.com/office/infopath/2007/PartnerControls"/>
    </lcf76f155ced4ddcb4097134ff3c332f>
    <TaxCatchAll xmlns="b3b06dfe-973e-4feb-880b-69072c04869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1960CB-67C3-491D-9A91-5CDDC30B7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c1898-2672-4546-a1db-6e6bffa9b76e"/>
    <ds:schemaRef ds:uri="b3b06dfe-973e-4feb-880b-69072c048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30AFA6-FF94-4FE1-BCF9-BFBB2204FDB5}">
  <ds:schemaRefs>
    <ds:schemaRef ds:uri="http://purl.org/dc/terms/"/>
    <ds:schemaRef ds:uri="http://purl.org/dc/dcmitype/"/>
    <ds:schemaRef ds:uri="http://schemas.microsoft.com/office/infopath/2007/PartnerControls"/>
    <ds:schemaRef ds:uri="1a8c1898-2672-4546-a1db-6e6bffa9b76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b3b06dfe-973e-4feb-880b-69072c04869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9E7823E-556A-4044-B5DA-257EF6348BF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b8a1d75-7ea2-40ea-98cc-16ad2743bc63}" enabled="0" method="" siteId="{2b8a1d75-7ea2-40ea-98cc-16ad2743bc6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649</TotalTime>
  <Words>495</Words>
  <Application>Microsoft Office PowerPoint</Application>
  <PresentationFormat>Custom</PresentationFormat>
  <Paragraphs>150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Myriad Pro Light</vt:lpstr>
      <vt:lpstr>Office 2013 - 2022 Theme</vt:lpstr>
      <vt:lpstr>Dash Symbols  &amp; Controls Guide For Medium Duty Kenworth Trucks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customer/dealer partnerships</dc:title>
  <dc:creator>Kristin Oftedahl</dc:creator>
  <cp:lastModifiedBy>Steve Jahner</cp:lastModifiedBy>
  <cp:revision>15</cp:revision>
  <cp:lastPrinted>2025-03-03T19:35:37Z</cp:lastPrinted>
  <dcterms:created xsi:type="dcterms:W3CDTF">2019-04-23T17:38:16Z</dcterms:created>
  <dcterms:modified xsi:type="dcterms:W3CDTF">2025-12-02T15:23:11Z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0x010100782DD854D1ABA641B5DA11057C202D94</vt:lpwstr>
  </property>
  <property fmtid="{D5CDD505-2E9C-101B-9397-08002B2CF9AE}" pid="3" name="MediaServiceImageTags">
    <vt:lpwstr/>
  </property>
</Properties>
</file>