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81" r:id="rId5"/>
    <p:sldId id="269" r:id="rId6"/>
    <p:sldId id="282" r:id="rId7"/>
    <p:sldId id="288" r:id="rId8"/>
    <p:sldId id="294" r:id="rId9"/>
    <p:sldId id="286" r:id="rId10"/>
    <p:sldId id="285" r:id="rId11"/>
    <p:sldId id="295" r:id="rId12"/>
    <p:sldId id="290" r:id="rId13"/>
    <p:sldId id="292" r:id="rId14"/>
    <p:sldId id="284" r:id="rId15"/>
    <p:sldId id="259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2A"/>
    <a:srgbClr val="E1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D5881-C770-47D0-4614-53E5F332417B}" v="3" dt="2025-12-05T20:09:45.391"/>
    <p1510:client id="{2871117A-8FE3-4CBF-A677-AFBE876E4B49}" v="2057" dt="2025-12-04T23:28:32.689"/>
    <p1510:client id="{5D7266D4-5844-4E7F-8C47-6FC6B2C0B2F8}" v="395" dt="2025-12-05T19:51:55.199"/>
    <p1510:client id="{8C6A9898-7463-C59E-C127-35080E507A16}" v="170" dt="2025-12-05T20:04:10.626"/>
    <p1510:client id="{8FB9FBA6-EF0B-42C4-89D9-7EE216FC74BE}" v="1" dt="2025-12-05T20:22:17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ush" userId="0eab4e30-c04a-47b7-a653-02c39e69729d" providerId="ADAL" clId="{403A00FC-EC2D-44CA-AD85-C994D4790FCB}"/>
    <pc:docChg chg="modSld">
      <pc:chgData name="John Bush" userId="0eab4e30-c04a-47b7-a653-02c39e69729d" providerId="ADAL" clId="{403A00FC-EC2D-44CA-AD85-C994D4790FCB}" dt="2025-12-05T20:22:17.068" v="0" actId="1076"/>
      <pc:docMkLst>
        <pc:docMk/>
      </pc:docMkLst>
      <pc:sldChg chg="modSp mod">
        <pc:chgData name="John Bush" userId="0eab4e30-c04a-47b7-a653-02c39e69729d" providerId="ADAL" clId="{403A00FC-EC2D-44CA-AD85-C994D4790FCB}" dt="2025-12-05T20:22:17.068" v="0" actId="1076"/>
        <pc:sldMkLst>
          <pc:docMk/>
          <pc:sldMk cId="0" sldId="257"/>
        </pc:sldMkLst>
        <pc:spChg chg="mod">
          <ac:chgData name="John Bush" userId="0eab4e30-c04a-47b7-a653-02c39e69729d" providerId="ADAL" clId="{403A00FC-EC2D-44CA-AD85-C994D4790FCB}" dt="2025-12-05T20:22:17.068" v="0" actId="1076"/>
          <ac:spMkLst>
            <pc:docMk/>
            <pc:sldMk cId="0" sldId="257"/>
            <ac:spMk id="11" creationId="{B7B94B3A-9B29-1BA3-18C2-30004B6369F1}"/>
          </ac:spMkLst>
        </pc:spChg>
      </pc:sldChg>
    </pc:docChg>
  </pc:docChgLst>
  <pc:docChgLst>
    <pc:chgData name="Guest User" userId="S::urn:spo:tenantanon#2b8a1d75-7ea2-40ea-98cc-16ad2743bc63::" providerId="AD" clId="Web-{8C6A9898-7463-C59E-C127-35080E507A16}"/>
    <pc:docChg chg="modSld">
      <pc:chgData name="Guest User" userId="S::urn:spo:tenantanon#2b8a1d75-7ea2-40ea-98cc-16ad2743bc63::" providerId="AD" clId="Web-{8C6A9898-7463-C59E-C127-35080E507A16}" dt="2025-12-05T20:04:10.626" v="88" actId="20577"/>
      <pc:docMkLst>
        <pc:docMk/>
      </pc:docMkLst>
      <pc:sldChg chg="modSp">
        <pc:chgData name="Guest User" userId="S::urn:spo:tenantanon#2b8a1d75-7ea2-40ea-98cc-16ad2743bc63::" providerId="AD" clId="Web-{8C6A9898-7463-C59E-C127-35080E507A16}" dt="2025-12-05T20:00:42.435" v="0" actId="1076"/>
        <pc:sldMkLst>
          <pc:docMk/>
          <pc:sldMk cId="0" sldId="257"/>
        </pc:sldMkLst>
        <pc:spChg chg="mod">
          <ac:chgData name="Guest User" userId="S::urn:spo:tenantanon#2b8a1d75-7ea2-40ea-98cc-16ad2743bc63::" providerId="AD" clId="Web-{8C6A9898-7463-C59E-C127-35080E507A16}" dt="2025-12-05T20:00:42.435" v="0" actId="1076"/>
          <ac:spMkLst>
            <pc:docMk/>
            <pc:sldMk cId="0" sldId="257"/>
            <ac:spMk id="11" creationId="{B7B94B3A-9B29-1BA3-18C2-30004B6369F1}"/>
          </ac:spMkLst>
        </pc:spChg>
      </pc:sldChg>
      <pc:sldChg chg="modSp">
        <pc:chgData name="Guest User" userId="S::urn:spo:tenantanon#2b8a1d75-7ea2-40ea-98cc-16ad2743bc63::" providerId="AD" clId="Web-{8C6A9898-7463-C59E-C127-35080E507A16}" dt="2025-12-05T20:04:10.626" v="88" actId="20577"/>
        <pc:sldMkLst>
          <pc:docMk/>
          <pc:sldMk cId="0" sldId="281"/>
        </pc:sldMkLst>
        <pc:spChg chg="mod">
          <ac:chgData name="Guest User" userId="S::urn:spo:tenantanon#2b8a1d75-7ea2-40ea-98cc-16ad2743bc63::" providerId="AD" clId="Web-{8C6A9898-7463-C59E-C127-35080E507A16}" dt="2025-12-05T20:04:10.626" v="88" actId="20577"/>
          <ac:spMkLst>
            <pc:docMk/>
            <pc:sldMk cId="0" sldId="281"/>
            <ac:spMk id="3" creationId="{00000000-0000-0000-0000-000000000000}"/>
          </ac:spMkLst>
        </pc:spChg>
      </pc:sldChg>
    </pc:docChg>
  </pc:docChgLst>
  <pc:docChgLst>
    <pc:chgData name="Guest User" userId="S::urn:spo:tenantanon#2b8a1d75-7ea2-40ea-98cc-16ad2743bc63::" providerId="AD" clId="Web-{0DDD5881-C770-47D0-4614-53E5F332417B}"/>
    <pc:docChg chg="modSld">
      <pc:chgData name="Guest User" userId="S::urn:spo:tenantanon#2b8a1d75-7ea2-40ea-98cc-16ad2743bc63::" providerId="AD" clId="Web-{0DDD5881-C770-47D0-4614-53E5F332417B}" dt="2025-12-05T20:09:45.391" v="2" actId="14100"/>
      <pc:docMkLst>
        <pc:docMk/>
      </pc:docMkLst>
      <pc:sldChg chg="modSp">
        <pc:chgData name="Guest User" userId="S::urn:spo:tenantanon#2b8a1d75-7ea2-40ea-98cc-16ad2743bc63::" providerId="AD" clId="Web-{0DDD5881-C770-47D0-4614-53E5F332417B}" dt="2025-12-05T20:09:45.391" v="2" actId="14100"/>
        <pc:sldMkLst>
          <pc:docMk/>
          <pc:sldMk cId="3344578128" sldId="282"/>
        </pc:sldMkLst>
        <pc:spChg chg="mod">
          <ac:chgData name="Guest User" userId="S::urn:spo:tenantanon#2b8a1d75-7ea2-40ea-98cc-16ad2743bc63::" providerId="AD" clId="Web-{0DDD5881-C770-47D0-4614-53E5F332417B}" dt="2025-12-05T20:09:45.391" v="2" actId="14100"/>
          <ac:spMkLst>
            <pc:docMk/>
            <pc:sldMk cId="3344578128" sldId="282"/>
            <ac:spMk id="2" creationId="{DD71C72B-E2E9-E3CF-D947-1B2FFA0CC535}"/>
          </ac:spMkLst>
        </pc:spChg>
      </pc:sldChg>
      <pc:sldChg chg="modSp">
        <pc:chgData name="Guest User" userId="S::urn:spo:tenantanon#2b8a1d75-7ea2-40ea-98cc-16ad2743bc63::" providerId="AD" clId="Web-{0DDD5881-C770-47D0-4614-53E5F332417B}" dt="2025-12-05T20:09:17.747" v="1" actId="14100"/>
        <pc:sldMkLst>
          <pc:docMk/>
          <pc:sldMk cId="692459879" sldId="288"/>
        </pc:sldMkLst>
        <pc:spChg chg="mod">
          <ac:chgData name="Guest User" userId="S::urn:spo:tenantanon#2b8a1d75-7ea2-40ea-98cc-16ad2743bc63::" providerId="AD" clId="Web-{0DDD5881-C770-47D0-4614-53E5F332417B}" dt="2025-12-05T20:09:17.747" v="1" actId="14100"/>
          <ac:spMkLst>
            <pc:docMk/>
            <pc:sldMk cId="692459879" sldId="288"/>
            <ac:spMk id="5" creationId="{DE33AB34-E0E6-B0FC-D81A-F19EE69FB7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xo" panose="00000500000000000000" pitchFamily="2" charset="0"/>
              </a:defRPr>
            </a:lvl1pPr>
          </a:lstStyle>
          <a:p>
            <a:fld id="{CF7EB13B-E336-40AD-A896-F7F8AED6C36C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xo" panose="00000500000000000000" pitchFamily="2" charset="0"/>
              </a:defRPr>
            </a:lvl1pPr>
          </a:lstStyle>
          <a:p>
            <a:fld id="{0B64CBD7-4BA4-448B-A5CD-AF5DA9E2CC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4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xo" panose="00000500000000000000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4CBD7-4BA4-448B-A5CD-AF5DA9E2CC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4CBD7-4BA4-448B-A5CD-AF5DA9E2CC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7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4CBD7-4BA4-448B-A5CD-AF5DA9E2CC1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6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4CBD7-4BA4-448B-A5CD-AF5DA9E2CC1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76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4CBD7-4BA4-448B-A5CD-AF5DA9E2CC1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1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B1623-C64F-4357-90E9-C703F5DB6D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5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6DBC-6DF4-D2C1-7B5C-69659B133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93E35-CD6C-F79E-F0A5-4D0C74886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F332A-9319-9B46-5738-0A829D41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EBDA0-BEB7-7167-BCA8-1C2B16F9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680A4-F0F3-29BF-4B09-19F84455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A255-C4D6-A45A-AFEE-8E72060F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1A130-56AA-68BC-3293-2211472D7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FFEAB-784A-FB0E-A47E-496BC2C2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F5532-47BC-A6DF-AC98-60DC63DF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94CC9-7CC7-5823-84BD-E15D4154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0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75E36-ECD0-64C9-6831-EFCD9CC2D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AD7B6-50B9-EF9D-E9C0-C38DDFE34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15BF-14E6-EF80-1AE0-C3CD759C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8A033-4D76-6B2C-A027-9D467E21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24E2-4970-2573-6A37-8C977DE1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1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7A6073-2CAA-9F01-69B3-EFD432AB6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975FE-3CCE-9045-500F-B8E67173723F}"/>
              </a:ext>
            </a:extLst>
          </p:cNvPr>
          <p:cNvSpPr/>
          <p:nvPr userDrawn="1"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0F6CE-9DEC-380D-A2A9-600FDB10D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191" y="365125"/>
            <a:ext cx="11183618" cy="14050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9C25-68A5-85ED-1D76-B91A9DA8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799"/>
            <a:ext cx="10515600" cy="405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3D0B8-D333-CD19-D31F-2BAAA27A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EC5C6-0C42-6720-C260-1369A6ED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37710-F402-4A92-13C3-D30EBF5A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3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7E83-1E24-F24A-B889-6E1EA6E2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7D052-F2D3-1AB1-96A7-4BF10DB1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562E7-3264-8389-4587-420B8461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6D391-6D27-4CEC-18C0-093E7828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A8FF2-63C4-D77E-B5A3-7D0B391B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5716F1-3571-A592-B1FA-E621A8DE3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B52B9E-A6A2-CA5E-D22B-E9F5E32D9C8E}"/>
              </a:ext>
            </a:extLst>
          </p:cNvPr>
          <p:cNvSpPr/>
          <p:nvPr userDrawn="1"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912C9-D187-A834-3B28-EEE987CEF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191" y="410368"/>
            <a:ext cx="11183618" cy="132556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ADF86-B1F7-64AE-D95F-399C2DB26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0749"/>
            <a:ext cx="5181600" cy="3986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A984C-489B-B5C5-65C4-D50CF768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49"/>
            <a:ext cx="5181600" cy="398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83830-3178-5298-5B29-22286F42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0AF35-0D22-1CA4-750E-17DD51C8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66F0A-0534-CE76-C8FC-999705E4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DFFAE6-E5C5-B1BE-47FC-448CC4662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4681EE-328D-2A5B-28B1-EA8DE528BC09}"/>
              </a:ext>
            </a:extLst>
          </p:cNvPr>
          <p:cNvSpPr/>
          <p:nvPr userDrawn="1"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821A1-7CBB-7A6C-652E-3275A0F6B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191" y="365125"/>
            <a:ext cx="11183618" cy="1416698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0D4A8-8220-8DB4-FFFA-5B3C75AF7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45AFB-C914-A86C-B620-A3EBA54D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AABB8-A00E-E5E8-34AB-E91EBA3B9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2394D-F9EA-A388-1852-C058ABA6C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79410-5EF8-DCF7-A171-0F520EBB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655E-7877-AEE5-8784-C81CD718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9EB89-1E8D-6E6A-343B-1DD052E8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4D763F-D1C9-5219-0C4E-6F957BC58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D01490-9735-C883-3CF6-7FD0BE0C0CC7}"/>
              </a:ext>
            </a:extLst>
          </p:cNvPr>
          <p:cNvSpPr/>
          <p:nvPr userDrawn="1"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CF9010-0C5D-B9A5-3B6D-66CF8FDDA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191" y="365125"/>
            <a:ext cx="11183618" cy="1416697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71E92E-887B-55BE-04F6-E9BD89EC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AC9C0E-2DC4-40CD-4FB6-01B4B3FF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1EE4C-AAE9-2E50-B275-26634BD0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B69BE-5937-953C-541F-AFBDE4E7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FF5DE-B5BF-4A61-5915-8B9589D8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B54F0-A635-A905-22FE-E7CEAE16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E4FD-4452-3DAF-E958-A30382B5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9CFB-4654-093E-F923-BF8376AA8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8ABE2-AF38-D964-3BDE-A2E57AEE7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631F5-A8C2-447A-2A9F-18A42FC6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12ECC-0217-7F42-E407-72E2D1DA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7306-5F73-97A4-5F97-AA54015E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A52F-552C-3137-C0EC-915152F5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679B2-386F-927E-3653-DECEF7F50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19B23-95DB-21E9-E8FD-59B35EC76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69DC3-277F-4FA8-0FB3-4913A8F0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C5477-E4D9-47E2-B540-DEC5BECFAC2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54A7D-2BB0-1449-6FA6-C502097B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2BC9C-8535-2ED0-9C86-0CC0EBDD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D656-8E4B-4A1D-93FD-7D4F3A218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ED3C-74EE-6D2E-8B6F-C805B9B7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68244-EAF3-6251-832D-975E3920A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FBD1-B649-E1CC-4955-B0282E5E8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fld id="{F40C5477-E4D9-47E2-B540-DEC5BECFAC24}" type="datetimeFigureOut">
              <a:rPr lang="en-US" smtClean="0"/>
              <a:pPr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10BC6-3B62-9F56-AFEF-E1C112059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EF061-8D7B-F494-5696-6685D330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Exo" panose="00000500000000000000" pitchFamily="2" charset="0"/>
              </a:defRPr>
            </a:lvl1pPr>
          </a:lstStyle>
          <a:p>
            <a:fld id="{1D45D656-8E4B-4A1D-93FD-7D4F3A2187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1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Exo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jT4terafeY?feature=oembed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RbLFRAuFlk?feature=oembed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94196510?app_id=122963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0787681F-D851-CFD4-B26F-80179415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5852" b="4148"/>
          <a:stretch>
            <a:fillRect/>
          </a:stretch>
        </p:blipFill>
        <p:spPr>
          <a:xfrm>
            <a:off x="0" y="0"/>
            <a:ext cx="12259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7E909-2D45-79C6-7F30-C42890D7E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368" y="1622153"/>
            <a:ext cx="10404764" cy="166208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Rihm Kenworth Chassis Design, Dash Display &amp; Warranty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AC40D-F64A-2ECA-3DBD-06217EC32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368" y="3552703"/>
            <a:ext cx="10251263" cy="109696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Redbox+ Dumpsters Maintenance Academy</a:t>
            </a:r>
            <a:br>
              <a:rPr lang="en-US" sz="3400">
                <a:solidFill>
                  <a:schemeClr val="bg1"/>
                </a:solidFill>
              </a:rPr>
            </a:br>
            <a:r>
              <a:rPr lang="en-US" sz="3400" i="1">
                <a:solidFill>
                  <a:schemeClr val="bg1"/>
                </a:solidFill>
              </a:rPr>
              <a:t>December 10, 2025 | 8:15–9:30 AM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5E9B62-508B-7371-82D6-709D1AD5CD2A}"/>
              </a:ext>
            </a:extLst>
          </p:cNvPr>
          <p:cNvSpPr/>
          <p:nvPr/>
        </p:nvSpPr>
        <p:spPr>
          <a:xfrm>
            <a:off x="263236" y="231228"/>
            <a:ext cx="11665528" cy="637739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9C6945-79B9-12CA-5923-CA6C6714DA8B}"/>
              </a:ext>
            </a:extLst>
          </p:cNvPr>
          <p:cNvCxnSpPr>
            <a:cxnSpLocks/>
          </p:cNvCxnSpPr>
          <p:nvPr/>
        </p:nvCxnSpPr>
        <p:spPr>
          <a:xfrm flipV="1">
            <a:off x="593522" y="4792119"/>
            <a:ext cx="11004957" cy="10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CC2B931-A4EE-2DF5-F578-0A0C50A6D825}"/>
              </a:ext>
            </a:extLst>
          </p:cNvPr>
          <p:cNvSpPr txBox="1">
            <a:spLocks/>
          </p:cNvSpPr>
          <p:nvPr/>
        </p:nvSpPr>
        <p:spPr>
          <a:xfrm>
            <a:off x="796764" y="5062767"/>
            <a:ext cx="10251263" cy="62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i="1">
                <a:solidFill>
                  <a:schemeClr val="bg1"/>
                </a:solidFill>
              </a:rPr>
              <a:t>Presented by: John Bush &amp; Matt Dake</a:t>
            </a:r>
          </a:p>
        </p:txBody>
      </p:sp>
      <p:pic>
        <p:nvPicPr>
          <p:cNvPr id="11" name="Picture 10" descr="A white number on a black background&#10;&#10;AI-generated content may be incorrect.">
            <a:extLst>
              <a:ext uri="{FF2B5EF4-FFF2-40B4-BE49-F238E27FC236}">
                <a16:creationId xmlns:a16="http://schemas.microsoft.com/office/drawing/2014/main" id="{1D6D6424-9472-88FA-69F8-F193A82C6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4" y="6037987"/>
            <a:ext cx="3105013" cy="44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7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C7DB-D17D-AF53-DD82-3EB8E899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BENEFITS OF KENWORTH TRUCK TECH 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3839-1087-B2A7-4A10-7B048AAA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42" y="2245389"/>
            <a:ext cx="10783186" cy="42474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Real-Time Diagnostics | Smarter Service | Maximum Uptime</a:t>
            </a:r>
          </a:p>
          <a:p>
            <a:pPr lvl="1"/>
            <a:r>
              <a:rPr lang="en-US"/>
              <a:t>Factory‑integrated remote diagnostics platform</a:t>
            </a:r>
          </a:p>
          <a:p>
            <a:pPr lvl="1"/>
            <a:r>
              <a:rPr lang="en-US"/>
              <a:t>Monitors engine, aftertreatment and chassis systems</a:t>
            </a:r>
          </a:p>
          <a:p>
            <a:pPr lvl="1"/>
            <a:r>
              <a:rPr lang="en-US"/>
              <a:t>Continuously scans hundreds of fault codes in real time</a:t>
            </a:r>
          </a:p>
          <a:p>
            <a:pPr lvl="1"/>
            <a:r>
              <a:rPr lang="en-US"/>
              <a:t>Alerts the driver, fleet manager, and dealer simultaneously</a:t>
            </a:r>
          </a:p>
          <a:p>
            <a:pPr lvl="1"/>
            <a:r>
              <a:rPr lang="en-US"/>
              <a:t>Runs automatically — no driver interaction required</a:t>
            </a:r>
          </a:p>
          <a:p>
            <a:pPr lvl="2"/>
            <a:r>
              <a:rPr lang="en-US"/>
              <a:t>“Failures don’t start suddenly — they start silently. </a:t>
            </a:r>
          </a:p>
          <a:p>
            <a:pPr lvl="2"/>
            <a:r>
              <a:rPr lang="en-US"/>
              <a:t>Truck Tech+ listens before the driver ever notices.”</a:t>
            </a:r>
          </a:p>
        </p:txBody>
      </p:sp>
    </p:spTree>
    <p:extLst>
      <p:ext uri="{BB962C8B-B14F-4D97-AF65-F5344CB8AC3E}">
        <p14:creationId xmlns:p14="http://schemas.microsoft.com/office/powerpoint/2010/main" val="274016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D590-FFA1-6F68-4AAA-D8161F81F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0317DD-42CD-910B-BE53-48E87694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7295"/>
          <a:stretch>
            <a:fillRect/>
          </a:stretch>
        </p:blipFill>
        <p:spPr>
          <a:xfrm>
            <a:off x="0" y="5895"/>
            <a:ext cx="12191363" cy="13763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065A60-0E5E-0DD6-D64D-C3863D3811A0}"/>
              </a:ext>
            </a:extLst>
          </p:cNvPr>
          <p:cNvSpPr txBox="1">
            <a:spLocks/>
          </p:cNvSpPr>
          <p:nvPr/>
        </p:nvSpPr>
        <p:spPr>
          <a:xfrm>
            <a:off x="512050" y="322595"/>
            <a:ext cx="11183618" cy="9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Exo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b="1"/>
              <a:t>KENWORTH TRUCK TECH + 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6622E-2543-B9FB-34C4-11FDA4950497}"/>
              </a:ext>
            </a:extLst>
          </p:cNvPr>
          <p:cNvSpPr/>
          <p:nvPr/>
        </p:nvSpPr>
        <p:spPr>
          <a:xfrm>
            <a:off x="508238" y="269429"/>
            <a:ext cx="11191242" cy="9320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Kenworth TruckTech+ Remote Diagnostics">
            <a:hlinkClick r:id="" action="ppaction://media"/>
            <a:extLst>
              <a:ext uri="{FF2B5EF4-FFF2-40B4-BE49-F238E27FC236}">
                <a16:creationId xmlns:a16="http://schemas.microsoft.com/office/drawing/2014/main" id="{705B7BC3-AE1C-CC1B-F7C6-A851531D4D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42694" y="1531996"/>
            <a:ext cx="9106613" cy="514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9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08" y="404037"/>
            <a:ext cx="11164185" cy="1382234"/>
          </a:xfrm>
        </p:spPr>
        <p:txBody>
          <a:bodyPr>
            <a:noAutofit/>
          </a:bodyPr>
          <a:lstStyle/>
          <a:p>
            <a:pPr algn="ctr"/>
            <a:r>
              <a:rPr lang="en-US" b="1"/>
              <a:t>WARRANTY COVERAGE</a:t>
            </a:r>
            <a:br>
              <a:rPr lang="en-US" sz="3600" b="1"/>
            </a:br>
            <a:r>
              <a:rPr lang="en-US" sz="3600" b="1" i="1"/>
              <a:t>(STANDARD VS REDBOX+)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773242"/>
              </p:ext>
            </p:extLst>
          </p:nvPr>
        </p:nvGraphicFramePr>
        <p:xfrm>
          <a:off x="513907" y="2117271"/>
          <a:ext cx="11164186" cy="456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0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880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STANDARD OEM WARRANTY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lang="en-US" sz="2000">
                          <a:latin typeface="Exo" panose="00000500000000000000" pitchFamily="2" charset="0"/>
                        </a:rPr>
                        <a:t>REDBOX+ EXTENDED COVERAGE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930"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ENGINE &amp; AFTERTREATMENT – PACCAR PX-9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2 Years / Unlimited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Includes: Internals, turbo, injectors, ECM, emissions defects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Excludes: Contamination, wear, maintenance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Exo" panose="00000500000000000000" pitchFamily="2" charset="0"/>
                        </a:rPr>
                        <a:t>ENGINE &amp; AFTERTREATMENT – PACCAR PX-9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5 Years / 250,000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Same coverage — extended term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930"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TRANSMISSION – Allison 3000RDS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2 Years / Unlimited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Includes: Internals, torque converter, electronics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Excludes: Abuse, fluid 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TRANSMISSION – Allison 3000RDS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5 Years / Unlimited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Same coverage — extended term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513"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MERITOR AXLES – MFS20 20K / RT46-160P 46K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Front: 2 yrs / Unlimited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Rear: 3 yrs / Unlimited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Includes: Gears &amp; housing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Excludes: Seals, bearings, overload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AXLES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Same coverage (no extension)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930"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BASE VEHICLE / CHASSIS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1 Year / 100,000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Includes: Frame, cab, wiring, HVAC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Excludes: Trim &amp; wear items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Exo" panose="00000500000000000000" pitchFamily="2" charset="0"/>
                        </a:rPr>
                        <a:t>BASE VEHICLE / CHASSIS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5 Years / 300,000 Miles</a:t>
                      </a:r>
                    </a:p>
                    <a:p>
                      <a:r>
                        <a:rPr lang="en-US" sz="1400">
                          <a:latin typeface="Exo" panose="00000500000000000000" pitchFamily="2" charset="0"/>
                        </a:rPr>
                        <a:t>Same coverage — extended term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1EAD5D-AAD0-CBC0-D4B2-8DB207AB15C8}"/>
              </a:ext>
            </a:extLst>
          </p:cNvPr>
          <p:cNvSpPr/>
          <p:nvPr/>
        </p:nvSpPr>
        <p:spPr>
          <a:xfrm>
            <a:off x="565495" y="6299722"/>
            <a:ext cx="11061011" cy="411118"/>
          </a:xfrm>
          <a:prstGeom prst="rect">
            <a:avLst/>
          </a:prstGeom>
          <a:solidFill>
            <a:srgbClr val="B02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2" y="498985"/>
            <a:ext cx="104502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sz="4800">
                <a:latin typeface="Exo" panose="00000500000000000000" pitchFamily="2" charset="0"/>
              </a:rPr>
              <a:t>COMMON </a:t>
            </a:r>
            <a:r>
              <a:rPr lang="en-US" sz="4800">
                <a:latin typeface="Exo" panose="00000500000000000000" pitchFamily="2" charset="0"/>
              </a:rPr>
              <a:t>WARRANTY </a:t>
            </a:r>
            <a:r>
              <a:rPr sz="4800">
                <a:latin typeface="Exo" panose="00000500000000000000" pitchFamily="2" charset="0"/>
              </a:rPr>
              <a:t>EXCLUSIONS </a:t>
            </a:r>
            <a:endParaRPr lang="en-US" sz="4800">
              <a:latin typeface="Exo" panose="00000500000000000000" pitchFamily="2" charset="0"/>
            </a:endParaRP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lang="en-US" sz="2400" i="1">
                <a:latin typeface="Exo" panose="00000500000000000000" pitchFamily="2" charset="0"/>
              </a:rPr>
              <a:t>(APPLIES TO ALL WARRANTIES)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022" y="2038400"/>
            <a:ext cx="556145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lang="en-US" sz="2400">
                <a:latin typeface="Exo" panose="00000500000000000000" pitchFamily="2" charset="0"/>
              </a:rPr>
              <a:t>Accidents or physical damage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Improper maintenance or neglect</a:t>
            </a:r>
            <a:endParaRPr lang="en-US" sz="2400">
              <a:latin typeface="Exo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Unauthorized modifications</a:t>
            </a:r>
            <a:endParaRPr lang="en-US" sz="2400">
              <a:latin typeface="Exo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Contamination (fuel, DEF, coolant)</a:t>
            </a:r>
            <a:endParaRPr lang="en-US" sz="2400">
              <a:latin typeface="Exo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Overloading or misuse</a:t>
            </a:r>
            <a:endParaRPr lang="en-US" sz="2400">
              <a:latin typeface="Exo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Normal wear items, including:</a:t>
            </a:r>
            <a:endParaRPr lang="en-US" sz="2400">
              <a:latin typeface="Exo" panose="000005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Brakes</a:t>
            </a:r>
            <a:endParaRPr lang="en-US" sz="2400">
              <a:latin typeface="Exo" panose="000005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Belts</a:t>
            </a:r>
            <a:endParaRPr lang="en-US" sz="2400">
              <a:latin typeface="Exo" panose="000005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Filters</a:t>
            </a:r>
            <a:endParaRPr lang="en-US" sz="2400">
              <a:latin typeface="Exo" panose="000005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Hoses</a:t>
            </a:r>
            <a:endParaRPr lang="en-US" sz="2400">
              <a:latin typeface="Exo" panose="000005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 sz="2000">
                <a:solidFill>
                  <a:srgbClr val="282828"/>
                </a:solidFill>
              </a:defRPr>
            </a:pPr>
            <a:r>
              <a:rPr sz="2400">
                <a:latin typeface="Exo" panose="00000500000000000000" pitchFamily="2" charset="0"/>
              </a:rPr>
              <a:t>Fluids</a:t>
            </a:r>
            <a:endParaRPr lang="en-US" sz="2400">
              <a:latin typeface="Exo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575" y="6352887"/>
            <a:ext cx="9952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solidFill>
                  <a:srgbClr val="282828"/>
                </a:solidFill>
              </a:defRPr>
            </a:pPr>
            <a:r>
              <a:rPr lang="en-US" b="1">
                <a:solidFill>
                  <a:schemeClr val="bg1"/>
                </a:solidFill>
                <a:latin typeface="Exo" panose="00000500000000000000" pitchFamily="2" charset="0"/>
              </a:rPr>
              <a:t>An extended warranty does not change what’s excluded — only how long you’re protected</a:t>
            </a:r>
            <a:endParaRPr lang="en-US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pic>
        <p:nvPicPr>
          <p:cNvPr id="14" name="Picture 13" descr="A person pouring oil into a car engine&#10;&#10;AI-generated content may be incorrect.">
            <a:extLst>
              <a:ext uri="{FF2B5EF4-FFF2-40B4-BE49-F238E27FC236}">
                <a16:creationId xmlns:a16="http://schemas.microsoft.com/office/drawing/2014/main" id="{E0BE19E0-7E66-2720-314F-AE2651EE1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658" r="16912" b="1950"/>
          <a:stretch>
            <a:fillRect/>
          </a:stretch>
        </p:blipFill>
        <p:spPr>
          <a:xfrm>
            <a:off x="6528391" y="2285998"/>
            <a:ext cx="5065307" cy="36184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82B07-FBB1-E526-9E61-8DE160C9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" y="542261"/>
            <a:ext cx="12168387" cy="1190847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KENWORTH DEALER VS INDEPENDENT SHOP</a:t>
            </a:r>
            <a:r>
              <a:rPr lang="en-US" sz="4000" b="1">
                <a:ea typeface="+mj-lt"/>
                <a:cs typeface="+mj-lt"/>
              </a:rPr>
              <a:t> </a:t>
            </a:r>
            <a:endParaRPr lang="en-US" sz="4000" b="1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D3536A-0246-4D70-B5C8-DCC931C44B4F}"/>
              </a:ext>
            </a:extLst>
          </p:cNvPr>
          <p:cNvSpPr txBox="1">
            <a:spLocks/>
          </p:cNvSpPr>
          <p:nvPr/>
        </p:nvSpPr>
        <p:spPr>
          <a:xfrm>
            <a:off x="451288" y="2232837"/>
            <a:ext cx="6257857" cy="4265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Exo ExtraBold" panose="000009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chemeClr val="tx1"/>
                </a:solidFill>
              </a:rPr>
              <a:t>✅ </a:t>
            </a:r>
            <a:r>
              <a:rPr lang="en-US" sz="2400" b="1">
                <a:solidFill>
                  <a:schemeClr val="tx1"/>
                </a:solidFill>
              </a:rPr>
              <a:t>KENWORTH DEALERSHIP</a:t>
            </a:r>
          </a:p>
          <a:p>
            <a:pPr algn="l"/>
            <a:endParaRPr lang="en-US" sz="2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Factory-trained Kenworth &amp; engine specialists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OEM diagnostic software with </a:t>
            </a:r>
            <a:r>
              <a:rPr lang="en-US" sz="2100" b="1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live system access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Warranty-safe repairs &amp; procedures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Correct OEM parts, programming, &amp; calibrations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Full </a:t>
            </a:r>
            <a:r>
              <a:rPr lang="en-US" sz="2100" b="1" err="1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TruckTech</a:t>
            </a:r>
            <a:r>
              <a:rPr lang="en-US" sz="2100" b="1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+</a:t>
            </a: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 integration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Complete service history &amp; documentation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Stronger resale value &amp; higher</a:t>
            </a:r>
            <a:b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</a:b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trade-in confidence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AF7D87-99EB-8567-CAFF-1471046F7F24}"/>
              </a:ext>
            </a:extLst>
          </p:cNvPr>
          <p:cNvSpPr txBox="1">
            <a:spLocks/>
          </p:cNvSpPr>
          <p:nvPr/>
        </p:nvSpPr>
        <p:spPr>
          <a:xfrm>
            <a:off x="7205327" y="2232837"/>
            <a:ext cx="5273749" cy="536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Exo ExtraBold" panose="000009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schemeClr val="tx1"/>
                </a:solidFill>
              </a:rPr>
              <a:t>⚠️ </a:t>
            </a:r>
            <a:r>
              <a:rPr lang="en-US" sz="2400" b="1">
                <a:solidFill>
                  <a:schemeClr val="tx1"/>
                </a:solidFill>
              </a:rPr>
              <a:t>INDEPENDENT REPAIR SHOP</a:t>
            </a:r>
          </a:p>
          <a:p>
            <a:pPr algn="l"/>
            <a:endParaRPr lang="en-US" sz="2400">
              <a:solidFill>
                <a:schemeClr val="tx1"/>
              </a:solidFill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General-purpose technicians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Generic diagnostic scanners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Higher risk to factory warranties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“Best-guess” parts and settings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No access to </a:t>
            </a:r>
            <a:r>
              <a:rPr lang="en-US" sz="2100" err="1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TruckTech</a:t>
            </a: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+ data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Limited repair documentation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100">
                <a:solidFill>
                  <a:schemeClr val="tx1"/>
                </a:solidFill>
                <a:latin typeface="Exo" panose="00000500000000000000" pitchFamily="2" charset="0"/>
                <a:ea typeface="+mj-lt"/>
                <a:cs typeface="+mj-lt"/>
              </a:rPr>
              <a:t>Lower resale confidence</a:t>
            </a:r>
            <a:endParaRPr lang="en-US" sz="2100">
              <a:solidFill>
                <a:schemeClr val="tx1"/>
              </a:solidFill>
              <a:latin typeface="Exo" panose="00000500000000000000" pitchFamily="2" charset="0"/>
            </a:endParaRPr>
          </a:p>
          <a:p>
            <a:br>
              <a:rPr lang="en-US" sz="2400" b="1">
                <a:solidFill>
                  <a:schemeClr val="tx1"/>
                </a:solidFill>
              </a:rPr>
            </a:br>
            <a:br>
              <a:rPr lang="en-US" sz="2400" b="1">
                <a:solidFill>
                  <a:schemeClr val="tx1"/>
                </a:solidFill>
              </a:rPr>
            </a:br>
            <a:br>
              <a:rPr lang="en-US" sz="2400" b="1">
                <a:solidFill>
                  <a:schemeClr val="tx1"/>
                </a:solidFill>
              </a:rPr>
            </a:b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F561A-5EA0-DB87-B388-90727DF79277}"/>
              </a:ext>
            </a:extLst>
          </p:cNvPr>
          <p:cNvSpPr/>
          <p:nvPr/>
        </p:nvSpPr>
        <p:spPr>
          <a:xfrm>
            <a:off x="355590" y="2324243"/>
            <a:ext cx="6353555" cy="3885172"/>
          </a:xfrm>
          <a:prstGeom prst="rect">
            <a:avLst/>
          </a:prstGeom>
          <a:noFill/>
          <a:ln w="28575">
            <a:solidFill>
              <a:srgbClr val="E153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6A2F1-CB6D-4B3F-E7FE-7FE4716FCD4F}"/>
              </a:ext>
            </a:extLst>
          </p:cNvPr>
          <p:cNvSpPr/>
          <p:nvPr/>
        </p:nvSpPr>
        <p:spPr>
          <a:xfrm>
            <a:off x="6974958" y="2324241"/>
            <a:ext cx="5032742" cy="3885173"/>
          </a:xfrm>
          <a:prstGeom prst="rect">
            <a:avLst/>
          </a:prstGeom>
          <a:noFill/>
          <a:ln w="28575">
            <a:solidFill>
              <a:srgbClr val="E153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B8B2AE51-2F4B-380D-0978-3593BEF80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2" b="15663"/>
          <a:stretch>
            <a:fillRect/>
          </a:stretch>
        </p:blipFill>
        <p:spPr>
          <a:xfrm>
            <a:off x="0" y="0"/>
            <a:ext cx="1227124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754192-5AC7-481B-4094-4D0650E26CAC}"/>
              </a:ext>
            </a:extLst>
          </p:cNvPr>
          <p:cNvSpPr/>
          <p:nvPr/>
        </p:nvSpPr>
        <p:spPr>
          <a:xfrm>
            <a:off x="2197449" y="471037"/>
            <a:ext cx="7797103" cy="12195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CA955AB6-FC26-385B-6C50-4797FCF8008A}"/>
              </a:ext>
            </a:extLst>
          </p:cNvPr>
          <p:cNvSpPr>
            <a:spLocks noGrp="1" noChangeAspect="1" noChangeArrowheads="1"/>
          </p:cNvSpPr>
          <p:nvPr>
            <p:ph type="title" idx="4294967295"/>
          </p:nvPr>
        </p:nvSpPr>
        <p:spPr bwMode="auto">
          <a:xfrm>
            <a:off x="1610519" y="688696"/>
            <a:ext cx="8970963" cy="8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Redbox+ Maintenance Mindset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A20327-3748-70C1-54EB-DE30F8EDF5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7"/>
          <a:stretch>
            <a:fillRect/>
          </a:stretch>
        </p:blipFill>
        <p:spPr>
          <a:xfrm>
            <a:off x="3072437" y="2034724"/>
            <a:ext cx="6047126" cy="45587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8200A-5347-EFBF-530F-90657926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red car&#10;&#10;AI-generated content may be incorrect.">
            <a:extLst>
              <a:ext uri="{FF2B5EF4-FFF2-40B4-BE49-F238E27FC236}">
                <a16:creationId xmlns:a16="http://schemas.microsoft.com/office/drawing/2014/main" id="{59F84C0C-5CB1-319A-B2D4-AB6C102F6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8057" b="1243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C2F87-323C-34DE-695A-ECA5F536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30" y="2873286"/>
            <a:ext cx="9002341" cy="1449060"/>
          </a:xfrm>
        </p:spPr>
        <p:txBody>
          <a:bodyPr>
            <a:no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Exo" panose="00000500000000000000" pitchFamily="2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930C9-88FB-2A22-F407-C8641B778061}"/>
              </a:ext>
            </a:extLst>
          </p:cNvPr>
          <p:cNvSpPr/>
          <p:nvPr/>
        </p:nvSpPr>
        <p:spPr>
          <a:xfrm>
            <a:off x="442686" y="1951265"/>
            <a:ext cx="11306629" cy="29554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number on a black background&#10;&#10;AI-generated content may be incorrect.">
            <a:extLst>
              <a:ext uri="{FF2B5EF4-FFF2-40B4-BE49-F238E27FC236}">
                <a16:creationId xmlns:a16="http://schemas.microsoft.com/office/drawing/2014/main" id="{1BD3E49C-6B0E-C7D6-8EB9-025C3BAA2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08" y="5991061"/>
            <a:ext cx="3584883" cy="5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red diamond plate&#10;&#10;AI-generated content may be incorrect.">
            <a:extLst>
              <a:ext uri="{FF2B5EF4-FFF2-40B4-BE49-F238E27FC236}">
                <a16:creationId xmlns:a16="http://schemas.microsoft.com/office/drawing/2014/main" id="{AB844A82-4F45-BE5E-F956-AE52C0F34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2" b="15663"/>
          <a:stretch>
            <a:fillRect/>
          </a:stretch>
        </p:blipFill>
        <p:spPr>
          <a:xfrm>
            <a:off x="0" y="0"/>
            <a:ext cx="122712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3624" y="1504122"/>
            <a:ext cx="9144000" cy="2387600"/>
          </a:xfrm>
        </p:spPr>
        <p:txBody>
          <a:bodyPr/>
          <a:lstStyle/>
          <a:p>
            <a:r>
              <a:rPr>
                <a:solidFill>
                  <a:schemeClr val="bg1"/>
                </a:solidFill>
              </a:rPr>
              <a:t>Kenworth T</a:t>
            </a:r>
            <a:r>
              <a:rPr lang="en-US">
                <a:solidFill>
                  <a:schemeClr val="bg1"/>
                </a:solidFill>
              </a:rPr>
              <a:t>48</a:t>
            </a:r>
            <a:r>
              <a:rPr>
                <a:solidFill>
                  <a:schemeClr val="bg1"/>
                </a:solidFill>
              </a:rPr>
              <a:t>0 vs T</a:t>
            </a:r>
            <a:r>
              <a:rPr lang="en-US">
                <a:solidFill>
                  <a:schemeClr val="bg1"/>
                </a:solidFill>
              </a:rPr>
              <a:t>37</a:t>
            </a:r>
            <a:r>
              <a:rPr>
                <a:solidFill>
                  <a:schemeClr val="bg1"/>
                </a:solidFill>
              </a:rPr>
              <a:t>0 — Redbox+ Upgrade</a:t>
            </a:r>
            <a:r>
              <a:rPr lang="en-US">
                <a:solidFill>
                  <a:schemeClr val="bg1"/>
                </a:solidFill>
              </a:rPr>
              <a:t> —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624" y="4381476"/>
            <a:ext cx="9144000" cy="760228"/>
          </a:xfrm>
        </p:spPr>
        <p:txBody>
          <a:bodyPr>
            <a:normAutofit/>
          </a:bodyPr>
          <a:lstStyle/>
          <a:p>
            <a:r>
              <a:rPr sz="4800">
                <a:solidFill>
                  <a:schemeClr val="bg1"/>
                </a:solidFill>
              </a:rPr>
              <a:t>Spec &amp; Options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C46E4-6F9B-B54D-7DE5-3E337D07459B}"/>
              </a:ext>
            </a:extLst>
          </p:cNvPr>
          <p:cNvSpPr/>
          <p:nvPr/>
        </p:nvSpPr>
        <p:spPr>
          <a:xfrm>
            <a:off x="1098804" y="1716297"/>
            <a:ext cx="9994392" cy="342540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1D85FF-20F2-C279-E557-544EDC2D0E35}"/>
              </a:ext>
            </a:extLst>
          </p:cNvPr>
          <p:cNvSpPr/>
          <p:nvPr/>
        </p:nvSpPr>
        <p:spPr>
          <a:xfrm>
            <a:off x="384048" y="5678424"/>
            <a:ext cx="11393424" cy="635401"/>
          </a:xfrm>
          <a:prstGeom prst="rect">
            <a:avLst/>
          </a:prstGeom>
          <a:solidFill>
            <a:srgbClr val="B02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6072D-D6F0-C254-1237-5D40F376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07838F-D297-679B-1444-AD318160431E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3260" y="677459"/>
            <a:ext cx="830548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800"/>
            </a:pPr>
            <a:r>
              <a:rPr lang="en-US" sz="4800" b="1">
                <a:solidFill>
                  <a:schemeClr val="bg1"/>
                </a:solidFill>
                <a:latin typeface="Exo" panose="00000500000000000000" pitchFamily="2" charset="0"/>
              </a:rPr>
              <a:t>FULL VEHICLE COMPARISON</a:t>
            </a:r>
          </a:p>
        </p:txBody>
      </p:sp>
      <p:pic>
        <p:nvPicPr>
          <p:cNvPr id="3" name="Picture 2" descr="4b78580c-378b-4762-8f14-570bbf01ae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235" y="2214189"/>
            <a:ext cx="4037060" cy="2614699"/>
          </a:xfrm>
          <a:prstGeom prst="rect">
            <a:avLst/>
          </a:prstGeom>
        </p:spPr>
      </p:pic>
      <p:pic>
        <p:nvPicPr>
          <p:cNvPr id="4" name="Picture 3" descr="66d4dc04-a4d7-4440-8068-6b83d6f44dac.png"/>
          <p:cNvPicPr>
            <a:picLocks noChangeAspect="1"/>
          </p:cNvPicPr>
          <p:nvPr/>
        </p:nvPicPr>
        <p:blipFill>
          <a:blip r:embed="rId4"/>
          <a:srcRect l="2217" t="2217" r="1848"/>
          <a:stretch>
            <a:fillRect/>
          </a:stretch>
        </p:blipFill>
        <p:spPr>
          <a:xfrm>
            <a:off x="1191774" y="2211874"/>
            <a:ext cx="4037060" cy="261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2904" y="4899812"/>
            <a:ext cx="411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latin typeface="Exo" panose="00000500000000000000" pitchFamily="2" charset="0"/>
              </a:rPr>
              <a:t>T</a:t>
            </a:r>
            <a:r>
              <a:rPr lang="en-US" sz="2400">
                <a:latin typeface="Exo" panose="00000500000000000000" pitchFamily="2" charset="0"/>
              </a:rPr>
              <a:t>480 - Current</a:t>
            </a:r>
            <a:r>
              <a:rPr sz="2400">
                <a:latin typeface="Exo" panose="00000500000000000000" pitchFamily="2" charset="0"/>
              </a:rPr>
              <a:t> Platform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0692" y="4899812"/>
            <a:ext cx="3780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latin typeface="Exo" panose="00000500000000000000" pitchFamily="2" charset="0"/>
              </a:rPr>
              <a:t>T</a:t>
            </a:r>
            <a:r>
              <a:rPr lang="en-US" sz="2400">
                <a:latin typeface="Exo" panose="00000500000000000000" pitchFamily="2" charset="0"/>
              </a:rPr>
              <a:t>37</a:t>
            </a:r>
            <a:r>
              <a:rPr sz="2400">
                <a:latin typeface="Exo" panose="00000500000000000000" pitchFamily="2" charset="0"/>
              </a:rPr>
              <a:t>0 — </a:t>
            </a:r>
            <a:r>
              <a:rPr lang="en-US" sz="2400">
                <a:latin typeface="Exo" panose="00000500000000000000" pitchFamily="2" charset="0"/>
              </a:rPr>
              <a:t>Former</a:t>
            </a:r>
            <a:r>
              <a:rPr sz="2400">
                <a:latin typeface="Exo" panose="00000500000000000000" pitchFamily="2" charset="0"/>
              </a:rPr>
              <a:t> 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730" y="5765292"/>
            <a:ext cx="111780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Exo" panose="00000500000000000000" pitchFamily="2" charset="0"/>
              </a:rPr>
              <a:t>WHY REDBOX+ UPGRADED      </a:t>
            </a:r>
            <a:r>
              <a:rPr sz="2400" b="1">
                <a:solidFill>
                  <a:schemeClr val="bg1"/>
                </a:solidFill>
                <a:latin typeface="Exo" panose="00000500000000000000" pitchFamily="2" charset="0"/>
              </a:rPr>
              <a:t>Strength • Uptime • Future-Ready Architecture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B94B3A-9B29-1BA3-18C2-30004B6369F1}"/>
              </a:ext>
            </a:extLst>
          </p:cNvPr>
          <p:cNvSpPr/>
          <p:nvPr/>
        </p:nvSpPr>
        <p:spPr>
          <a:xfrm>
            <a:off x="4707304" y="5872733"/>
            <a:ext cx="256032" cy="2467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252" y="365761"/>
            <a:ext cx="11477497" cy="1434350"/>
          </a:xfrm>
        </p:spPr>
        <p:txBody>
          <a:bodyPr>
            <a:normAutofit/>
          </a:bodyPr>
          <a:lstStyle/>
          <a:p>
            <a:r>
              <a:rPr lang="en-US" sz="3900" b="1"/>
              <a:t>WHY THE UPGRADE TO T480 BABY 8 MATTERS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69" y="1938528"/>
            <a:ext cx="6108956" cy="49523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/>
            </a:pPr>
            <a:r>
              <a:rPr lang="en-US" sz="1600">
                <a:latin typeface="Exo"/>
              </a:rPr>
              <a:t>CAB &amp; DRIVER ENVIRONMENT</a:t>
            </a:r>
          </a:p>
          <a:p>
            <a:pPr>
              <a:defRPr sz="1800"/>
            </a:pPr>
            <a:r>
              <a:rPr sz="1600">
                <a:latin typeface="Exo"/>
              </a:rPr>
              <a:t>✅ 96" wide cab vs 90" on T370</a:t>
            </a:r>
          </a:p>
          <a:p>
            <a:pPr>
              <a:defRPr sz="1800"/>
            </a:pPr>
            <a:r>
              <a:rPr sz="1600">
                <a:latin typeface="Exo"/>
              </a:rPr>
              <a:t>✅ Better visibility &amp; HVAC design</a:t>
            </a:r>
          </a:p>
          <a:p>
            <a:pPr>
              <a:defRPr sz="1800"/>
            </a:pPr>
            <a:endParaRPr sz="1600">
              <a:latin typeface="Exo" panose="00000500000000000000" pitchFamily="2" charset="0"/>
            </a:endParaRPr>
          </a:p>
          <a:p>
            <a:pPr>
              <a:defRPr sz="1800" b="1"/>
            </a:pPr>
            <a:r>
              <a:rPr lang="en-US" sz="1600">
                <a:latin typeface="Exo"/>
              </a:rPr>
              <a:t>FRAME &amp; STRUCTURE</a:t>
            </a:r>
          </a:p>
          <a:p>
            <a:pPr>
              <a:defRPr sz="1800"/>
            </a:pPr>
            <a:r>
              <a:rPr sz="1600">
                <a:latin typeface="Exo"/>
              </a:rPr>
              <a:t>✅ Heavy-duty frame rails</a:t>
            </a:r>
            <a:r>
              <a:rPr lang="en-US" sz="1600">
                <a:latin typeface="Exo"/>
              </a:rPr>
              <a:t> – Frame Inserts</a:t>
            </a:r>
            <a:endParaRPr sz="1600">
              <a:latin typeface="Exo"/>
            </a:endParaRPr>
          </a:p>
          <a:p>
            <a:pPr>
              <a:defRPr sz="1800"/>
            </a:pPr>
            <a:r>
              <a:rPr sz="1600">
                <a:latin typeface="Exo"/>
              </a:rPr>
              <a:t>✅ Built for roll-off stress</a:t>
            </a:r>
            <a:endParaRPr lang="en-US" sz="1600">
              <a:latin typeface="Exo"/>
            </a:endParaRPr>
          </a:p>
          <a:p>
            <a:pPr>
              <a:defRPr sz="1800"/>
            </a:pPr>
            <a:endParaRPr lang="en-US" sz="1600">
              <a:latin typeface="Exo" panose="00000500000000000000" pitchFamily="2" charset="0"/>
            </a:endParaRPr>
          </a:p>
          <a:p>
            <a:pPr>
              <a:defRPr sz="1800"/>
            </a:pPr>
            <a:r>
              <a:rPr lang="en-US" sz="1600" b="1">
                <a:latin typeface="Exo"/>
              </a:rPr>
              <a:t>Brakes</a:t>
            </a:r>
            <a:endParaRPr lang="en-US" sz="1600">
              <a:latin typeface="Exo"/>
            </a:endParaRPr>
          </a:p>
          <a:p>
            <a:pPr>
              <a:defRPr sz="1800"/>
            </a:pPr>
            <a:r>
              <a:rPr lang="en-US" sz="1600">
                <a:latin typeface="Exo"/>
              </a:rPr>
              <a:t>✅ Air Disc</a:t>
            </a:r>
          </a:p>
          <a:p>
            <a:pPr>
              <a:defRPr sz="1800"/>
            </a:pPr>
            <a:r>
              <a:rPr lang="en-US" sz="1600">
                <a:latin typeface="Exo"/>
              </a:rPr>
              <a:t>✅ Safety</a:t>
            </a:r>
            <a:endParaRPr sz="1600" b="1">
              <a:latin typeface="Exo"/>
            </a:endParaRPr>
          </a:p>
          <a:p>
            <a:pPr>
              <a:defRPr sz="1800"/>
            </a:pPr>
            <a:endParaRPr sz="1600">
              <a:latin typeface="Exo" panose="00000500000000000000" pitchFamily="2" charset="0"/>
            </a:endParaRPr>
          </a:p>
          <a:p>
            <a:pPr>
              <a:defRPr sz="1800" b="1"/>
            </a:pPr>
            <a:r>
              <a:rPr lang="en-US" sz="1600">
                <a:latin typeface="Exo"/>
              </a:rPr>
              <a:t>AXLE SYSTEM</a:t>
            </a:r>
          </a:p>
          <a:p>
            <a:pPr>
              <a:defRPr sz="1800"/>
            </a:pPr>
            <a:r>
              <a:rPr sz="1600">
                <a:latin typeface="Exo"/>
              </a:rPr>
              <a:t>✅ Heavy-duty </a:t>
            </a:r>
            <a:r>
              <a:rPr lang="en-US" sz="1600">
                <a:latin typeface="Exo"/>
              </a:rPr>
              <a:t>axles – 20K Front, 46K Rear</a:t>
            </a:r>
          </a:p>
          <a:p>
            <a:pPr>
              <a:defRPr sz="1800"/>
            </a:pPr>
            <a:r>
              <a:rPr lang="en-US" sz="1600">
                <a:latin typeface="Exo"/>
              </a:rPr>
              <a:t>✅ Higher payload capacity</a:t>
            </a:r>
          </a:p>
          <a:p>
            <a:pPr>
              <a:defRPr sz="1800" b="1"/>
            </a:pPr>
            <a:endParaRPr lang="en-US" sz="1600">
              <a:latin typeface="Exo" panose="00000500000000000000" pitchFamily="2" charset="0"/>
            </a:endParaRPr>
          </a:p>
          <a:p>
            <a:pPr>
              <a:defRPr sz="1800" b="1"/>
            </a:pPr>
            <a:r>
              <a:rPr lang="en-US" sz="1600">
                <a:latin typeface="Exo"/>
              </a:rPr>
              <a:t>ELECTRICAL ARCHITECTURE</a:t>
            </a:r>
          </a:p>
          <a:p>
            <a:pPr>
              <a:defRPr sz="1800"/>
            </a:pPr>
            <a:r>
              <a:rPr sz="1600">
                <a:latin typeface="Exo"/>
              </a:rPr>
              <a:t>✅ New PACCAR electrical network</a:t>
            </a:r>
          </a:p>
          <a:p>
            <a:pPr>
              <a:defRPr sz="1800"/>
            </a:pPr>
            <a:r>
              <a:rPr sz="1600">
                <a:latin typeface="Exo"/>
              </a:rPr>
              <a:t>✅ </a:t>
            </a:r>
            <a:r>
              <a:rPr lang="en-US" sz="1600">
                <a:latin typeface="Exo"/>
              </a:rPr>
              <a:t>Offers more functions – Truck Tech+, Electric </a:t>
            </a:r>
            <a:r>
              <a:rPr lang="en-US" sz="1600">
                <a:latin typeface="Aptos"/>
              </a:rPr>
              <a:t>Park</a:t>
            </a:r>
            <a:r>
              <a:rPr lang="en-US" sz="1600">
                <a:ea typeface="+mn-lt"/>
                <a:cs typeface="+mn-lt"/>
              </a:rPr>
              <a:t> Brake </a:t>
            </a:r>
            <a:endParaRPr sz="1600">
              <a:latin typeface="Exo" panose="00000500000000000000" pitchFamily="2" charset="0"/>
            </a:endParaRPr>
          </a:p>
        </p:txBody>
      </p:sp>
      <p:pic>
        <p:nvPicPr>
          <p:cNvPr id="4" name="Picture 3" descr="66d4dc04-a4d7-4440-8068-6b83d6f44dac.png">
            <a:extLst>
              <a:ext uri="{FF2B5EF4-FFF2-40B4-BE49-F238E27FC236}">
                <a16:creationId xmlns:a16="http://schemas.microsoft.com/office/drawing/2014/main" id="{840B5BC2-D2CD-44D0-C41C-FF2BEE567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" r="23242"/>
          <a:stretch>
            <a:fillRect/>
          </a:stretch>
        </p:blipFill>
        <p:spPr>
          <a:xfrm>
            <a:off x="6475227" y="2276856"/>
            <a:ext cx="5114261" cy="43088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25E08-9225-4469-C1F2-7EDCEAF40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1010"/>
          <a:stretch>
            <a:fillRect/>
          </a:stretch>
        </p:blipFill>
        <p:spPr>
          <a:xfrm>
            <a:off x="0" y="5895"/>
            <a:ext cx="12191363" cy="1924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3C7AA1-63F1-6918-D858-28C30B4A7CA7}"/>
              </a:ext>
            </a:extLst>
          </p:cNvPr>
          <p:cNvSpPr txBox="1">
            <a:spLocks/>
          </p:cNvSpPr>
          <p:nvPr/>
        </p:nvSpPr>
        <p:spPr>
          <a:xfrm>
            <a:off x="496567" y="525100"/>
            <a:ext cx="11191241" cy="1259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o ExtraBold" panose="000009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chemeClr val="bg1"/>
                </a:solidFill>
                <a:latin typeface="Exo"/>
              </a:rPr>
              <a:t>SPEC &amp; OPTIONS COMPARISON</a:t>
            </a:r>
            <a:endParaRPr lang="en-US" sz="5400" b="1">
              <a:solidFill>
                <a:schemeClr val="bg1"/>
              </a:solidFill>
              <a:latin typeface="Exo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00604-0378-7F3A-306F-54D2EC071A80}"/>
              </a:ext>
            </a:extLst>
          </p:cNvPr>
          <p:cNvSpPr/>
          <p:nvPr/>
        </p:nvSpPr>
        <p:spPr>
          <a:xfrm>
            <a:off x="496567" y="353499"/>
            <a:ext cx="11191242" cy="14166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3833"/>
              </p:ext>
            </p:extLst>
          </p:nvPr>
        </p:nvGraphicFramePr>
        <p:xfrm>
          <a:off x="1190560" y="2117800"/>
          <a:ext cx="9810880" cy="4490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0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4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534">
                <a:tc>
                  <a:txBody>
                    <a:bodyPr/>
                    <a:lstStyle/>
                    <a:p>
                      <a:pPr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Exo" panose="00000500000000000000" pitchFamily="2" charset="0"/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Exo" panose="00000500000000000000" pitchFamily="2" charset="0"/>
                        </a:rPr>
                        <a:t>T370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Exo" panose="00000500000000000000" pitchFamily="2" charset="0"/>
                        </a:rPr>
                        <a:t>T480</a:t>
                      </a:r>
                      <a:r>
                        <a:rPr lang="en-US" sz="1600"/>
                        <a:t> Baby 8</a:t>
                      </a:r>
                      <a:endParaRPr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</a:defRPr>
                      </a:pPr>
                      <a:r>
                        <a:rPr sz="1600">
                          <a:latin typeface="Exo" panose="00000500000000000000" pitchFamily="2" charset="0"/>
                        </a:rPr>
                        <a:t>Redbox+ Build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20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Cab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Narrow MD</a:t>
                      </a:r>
                      <a:r>
                        <a:rPr lang="en-US" sz="1400"/>
                        <a:t> 90”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Wide 2.1 m (~96")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96" Wide Cab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GVWR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Class 7 &amp;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Class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Class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Light Vocational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H</a:t>
                      </a:r>
                      <a:r>
                        <a:rPr lang="en-US" sz="1400">
                          <a:latin typeface="Exo" panose="00000500000000000000" pitchFamily="2" charset="0"/>
                        </a:rPr>
                        <a:t>D Double Frame</a:t>
                      </a:r>
                      <a:endParaRPr sz="1400">
                        <a:latin typeface="Exo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HD </a:t>
                      </a:r>
                      <a:r>
                        <a:rPr sz="1400">
                          <a:latin typeface="Exo" panose="00000500000000000000" pitchFamily="2" charset="0"/>
                        </a:rPr>
                        <a:t>Double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Axles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12K/</a:t>
                      </a:r>
                      <a:r>
                        <a:rPr sz="1400">
                          <a:latin typeface="Exo" panose="00000500000000000000" pitchFamily="2" charset="0"/>
                        </a:rPr>
                        <a:t>21K Single &amp; </a:t>
                      </a:r>
                      <a:r>
                        <a:rPr lang="en-US" sz="1400">
                          <a:latin typeface="Exo" panose="00000500000000000000" pitchFamily="2" charset="0"/>
                        </a:rPr>
                        <a:t>12K/</a:t>
                      </a:r>
                      <a:r>
                        <a:rPr sz="1400">
                          <a:latin typeface="Exo" panose="00000500000000000000" pitchFamily="2" charset="0"/>
                        </a:rPr>
                        <a:t>40K Tandem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20K/</a:t>
                      </a:r>
                      <a:r>
                        <a:rPr sz="1400">
                          <a:latin typeface="Exo" panose="00000500000000000000" pitchFamily="2" charset="0"/>
                        </a:rPr>
                        <a:t>46K Tandem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20K/</a:t>
                      </a:r>
                      <a:r>
                        <a:rPr sz="1400">
                          <a:latin typeface="Exo" panose="00000500000000000000" pitchFamily="2" charset="0"/>
                        </a:rPr>
                        <a:t>46K Tandem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Brakes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Air Drum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Air Drum</a:t>
                      </a:r>
                      <a:r>
                        <a:rPr lang="en-US" sz="1400"/>
                        <a:t>/Air Disc 2026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Air Disc</a:t>
                      </a:r>
                      <a:r>
                        <a:rPr lang="en-US" sz="1400">
                          <a:latin typeface="Exo" panose="00000500000000000000" pitchFamily="2" charset="0"/>
                        </a:rPr>
                        <a:t> </a:t>
                      </a:r>
                      <a:r>
                        <a:rPr lang="en-US" sz="1400"/>
                        <a:t>March 2026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7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Electrical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MD Multiplex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PACCAR HD Network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Upgraded Electrical network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Suspension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Air Ride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Haul </a:t>
                      </a:r>
                      <a:r>
                        <a:rPr sz="1400" err="1"/>
                        <a:t>Maax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Haul </a:t>
                      </a:r>
                      <a:r>
                        <a:rPr sz="1400" err="1"/>
                        <a:t>Maax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Engine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PACCAR PX </a:t>
                      </a:r>
                      <a:r>
                        <a:rPr lang="en-US" sz="1400"/>
                        <a:t>7 &amp; PX9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PACCAR PX9 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PACCAR PX9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Transmission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Allison </a:t>
                      </a:r>
                      <a:r>
                        <a:rPr lang="en-US" sz="1400"/>
                        <a:t>2500 RDS/3000RDS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Allison </a:t>
                      </a:r>
                      <a:r>
                        <a:rPr lang="en-US" sz="1400"/>
                        <a:t>3000RDS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Allison </a:t>
                      </a:r>
                      <a:r>
                        <a:rPr lang="en-US" sz="1400"/>
                        <a:t>3000RDS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Cab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400">
                          <a:latin typeface="Exo" panose="00000500000000000000" pitchFamily="2" charset="0"/>
                        </a:rPr>
                        <a:t>St</a:t>
                      </a:r>
                      <a:r>
                        <a:rPr lang="en-US" sz="1400"/>
                        <a:t>ationary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Air Ride Cab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Air Ride Cab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Telematics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N/A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Truck Tech +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March 2026 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Parking Brake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Manual Pull Value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Electronic 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400">
                          <a:latin typeface="Exo" panose="00000500000000000000" pitchFamily="2" charset="0"/>
                        </a:rPr>
                        <a:t>March 2026</a:t>
                      </a:r>
                      <a:endParaRPr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C72B-E2E9-E3CF-D947-1B2FFA0C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22" y="543858"/>
            <a:ext cx="11099791" cy="1178517"/>
          </a:xfrm>
        </p:spPr>
        <p:txBody>
          <a:bodyPr>
            <a:normAutofit/>
          </a:bodyPr>
          <a:lstStyle/>
          <a:p>
            <a:r>
              <a:rPr lang="en-US" sz="5400" b="1"/>
              <a:t>NEW ELECTRONIC PARK BRAKE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2B58C-A9E8-3822-A435-BA51936A75ED}"/>
              </a:ext>
            </a:extLst>
          </p:cNvPr>
          <p:cNvSpPr txBox="1">
            <a:spLocks/>
          </p:cNvSpPr>
          <p:nvPr/>
        </p:nvSpPr>
        <p:spPr>
          <a:xfrm>
            <a:off x="180622" y="2192229"/>
            <a:ext cx="6188280" cy="4378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o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endParaRPr lang="en-US"/>
          </a:p>
          <a:p>
            <a:r>
              <a:rPr lang="en-US" b="1"/>
              <a:t>Automatic apply at key-off</a:t>
            </a:r>
            <a:r>
              <a:rPr lang="en-US"/>
              <a:t> — the truck is always secured when shut down</a:t>
            </a:r>
          </a:p>
          <a:p>
            <a:r>
              <a:rPr lang="en-US" b="1"/>
              <a:t>Roll-away prevention logic</a:t>
            </a:r>
            <a:r>
              <a:rPr lang="en-US"/>
              <a:t> — applies if the door opens or seat pressure is lost</a:t>
            </a:r>
          </a:p>
          <a:p>
            <a:r>
              <a:rPr lang="en-US" b="1"/>
              <a:t>Full clamp force every time</a:t>
            </a:r>
            <a:r>
              <a:rPr lang="en-US"/>
              <a:t> — no risk of a partially set parking brake</a:t>
            </a:r>
          </a:p>
          <a:p>
            <a:r>
              <a:rPr lang="en-US" b="1"/>
              <a:t>Ideal for city and landfill duty</a:t>
            </a:r>
            <a:r>
              <a:rPr lang="en-US"/>
              <a:t> — built for constant stop/start operation</a:t>
            </a:r>
          </a:p>
          <a:p>
            <a:r>
              <a:rPr lang="en-US" b="1"/>
              <a:t>One-touch operation</a:t>
            </a:r>
            <a:r>
              <a:rPr lang="en-US"/>
              <a:t> — faster, easier, and safer than the yellow knob</a:t>
            </a:r>
          </a:p>
          <a:p>
            <a:r>
              <a:rPr lang="en-US" b="1"/>
              <a:t>Lower maintenance</a:t>
            </a:r>
            <a:r>
              <a:rPr lang="en-US"/>
              <a:t> — fewer air valves, lines, and leak points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/>
          </a:p>
        </p:txBody>
      </p:sp>
      <p:pic>
        <p:nvPicPr>
          <p:cNvPr id="1026" name="Picture 2" descr="Bendix® Intellipark® Electronic Parking Brake System">
            <a:extLst>
              <a:ext uri="{FF2B5EF4-FFF2-40B4-BE49-F238E27FC236}">
                <a16:creationId xmlns:a16="http://schemas.microsoft.com/office/drawing/2014/main" id="{EAF25415-F161-1958-86D7-94A241223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11887" r="14728" b="12403"/>
          <a:stretch>
            <a:fillRect/>
          </a:stretch>
        </p:blipFill>
        <p:spPr bwMode="auto">
          <a:xfrm>
            <a:off x="7644809" y="4116484"/>
            <a:ext cx="4040372" cy="24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car&#10;&#10;Description automatically generated">
            <a:extLst>
              <a:ext uri="{FF2B5EF4-FFF2-40B4-BE49-F238E27FC236}">
                <a16:creationId xmlns:a16="http://schemas.microsoft.com/office/drawing/2014/main" id="{9CAA4D52-811E-5696-56D4-6ABDFDD50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25392" r="8561" b="21160"/>
          <a:stretch/>
        </p:blipFill>
        <p:spPr>
          <a:xfrm>
            <a:off x="7857459" y="2239235"/>
            <a:ext cx="3593934" cy="173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C4DB4-AF82-8B9E-26E9-82DFC98CC7DC}"/>
              </a:ext>
            </a:extLst>
          </p:cNvPr>
          <p:cNvSpPr txBox="1"/>
          <p:nvPr/>
        </p:nvSpPr>
        <p:spPr>
          <a:xfrm>
            <a:off x="6567375" y="2874976"/>
            <a:ext cx="138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B0202A"/>
                </a:solidFill>
                <a:latin typeface="Exo" panose="00000500000000000000" pitchFamily="2" charset="0"/>
              </a:rPr>
              <a:t>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860B8-F495-3CD2-3DA7-BD750060226A}"/>
              </a:ext>
            </a:extLst>
          </p:cNvPr>
          <p:cNvSpPr txBox="1"/>
          <p:nvPr/>
        </p:nvSpPr>
        <p:spPr>
          <a:xfrm>
            <a:off x="6567375" y="5150347"/>
            <a:ext cx="138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B0202A"/>
                </a:solidFill>
                <a:latin typeface="Exo" panose="00000500000000000000" pitchFamily="2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34457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ashboard&#10;&#10;AI-generated content may be incorrect.">
            <a:extLst>
              <a:ext uri="{FF2B5EF4-FFF2-40B4-BE49-F238E27FC236}">
                <a16:creationId xmlns:a16="http://schemas.microsoft.com/office/drawing/2014/main" id="{63618920-65BC-EF47-6556-1E04B2654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b="3929"/>
          <a:stretch>
            <a:fillRect/>
          </a:stretch>
        </p:blipFill>
        <p:spPr>
          <a:xfrm>
            <a:off x="1762357" y="1376338"/>
            <a:ext cx="8667286" cy="5259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60EAD-A383-9FA6-5F73-AA8AA837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7295"/>
          <a:stretch>
            <a:fillRect/>
          </a:stretch>
        </p:blipFill>
        <p:spPr>
          <a:xfrm>
            <a:off x="0" y="0"/>
            <a:ext cx="12191363" cy="1376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33AB34-E0E6-B0FC-D81A-F19EE69FB77A}"/>
              </a:ext>
            </a:extLst>
          </p:cNvPr>
          <p:cNvSpPr/>
          <p:nvPr/>
        </p:nvSpPr>
        <p:spPr>
          <a:xfrm>
            <a:off x="518970" y="11852"/>
            <a:ext cx="11159046" cy="13613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8F527E-0B19-D402-D403-1E0CAEB460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28" y="365125"/>
            <a:ext cx="11142662" cy="896938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a typeface="+mj-lt"/>
                <a:cs typeface="+mj-lt"/>
              </a:rPr>
              <a:t>DASH WARNING SYMBOLS &amp; INDICATORS</a:t>
            </a:r>
          </a:p>
        </p:txBody>
      </p:sp>
    </p:spTree>
    <p:extLst>
      <p:ext uri="{BB962C8B-B14F-4D97-AF65-F5344CB8AC3E}">
        <p14:creationId xmlns:p14="http://schemas.microsoft.com/office/powerpoint/2010/main" val="69245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1AE68-8FF4-65F3-0B72-8D26C70C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5517D-8565-D57C-F392-0076B655D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7295"/>
          <a:stretch>
            <a:fillRect/>
          </a:stretch>
        </p:blipFill>
        <p:spPr>
          <a:xfrm>
            <a:off x="0" y="5895"/>
            <a:ext cx="12191363" cy="1376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185422-74DA-CAE7-9272-BB88F2EC363D}"/>
              </a:ext>
            </a:extLst>
          </p:cNvPr>
          <p:cNvSpPr/>
          <p:nvPr/>
        </p:nvSpPr>
        <p:spPr>
          <a:xfrm>
            <a:off x="508238" y="269429"/>
            <a:ext cx="11191242" cy="9320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8C469-93AA-E7FA-ECB6-7F1FC3E6C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520" y="290694"/>
            <a:ext cx="11191242" cy="932049"/>
          </a:xfrm>
        </p:spPr>
        <p:txBody>
          <a:bodyPr>
            <a:noAutofit/>
          </a:bodyPr>
          <a:lstStyle/>
          <a:p>
            <a:pPr algn="ctr"/>
            <a:br>
              <a:rPr lang="en-US" sz="4000">
                <a:solidFill>
                  <a:schemeClr val="bg1"/>
                </a:solidFill>
                <a:ea typeface="+mj-lt"/>
                <a:cs typeface="+mj-lt"/>
              </a:rPr>
            </a:br>
            <a:br>
              <a:rPr lang="en-US" sz="40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US" sz="4000" b="1">
                <a:solidFill>
                  <a:schemeClr val="bg1"/>
                </a:solidFill>
                <a:ea typeface="+mj-lt"/>
                <a:cs typeface="+mj-lt"/>
              </a:rPr>
              <a:t>WARNING SYMBOLS &amp; INDICATORS VIDEO</a:t>
            </a:r>
            <a:br>
              <a:rPr lang="en-US" sz="4000" u="sng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br>
              <a:rPr lang="en-US" sz="4000" u="sng">
                <a:solidFill>
                  <a:schemeClr val="bg1"/>
                </a:solidFill>
                <a:latin typeface="Exo" panose="00000500000000000000" pitchFamily="2" charset="0"/>
                <a:ea typeface="+mj-lt"/>
                <a:cs typeface="+mj-lt"/>
              </a:rPr>
            </a:br>
            <a:endParaRPr lang="en-US" sz="4000">
              <a:solidFill>
                <a:schemeClr val="bg1"/>
              </a:solidFill>
              <a:ea typeface="+mj-lt"/>
              <a:cs typeface="+mj-lt"/>
            </a:endParaRPr>
          </a:p>
        </p:txBody>
      </p:sp>
      <p:pic>
        <p:nvPicPr>
          <p:cNvPr id="6" name="Online Media 5" title="Warning Symbols and Indicator Lamps">
            <a:hlinkClick r:id="" action="ppaction://media"/>
            <a:extLst>
              <a:ext uri="{FF2B5EF4-FFF2-40B4-BE49-F238E27FC236}">
                <a16:creationId xmlns:a16="http://schemas.microsoft.com/office/drawing/2014/main" id="{C94A66DB-1D59-7571-86AE-70D38ADAAC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69311" y="1544756"/>
            <a:ext cx="9092204" cy="513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683067-4B24-4B60-0E60-7E6812571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76924" r="2241" b="7295"/>
          <a:stretch>
            <a:fillRect/>
          </a:stretch>
        </p:blipFill>
        <p:spPr>
          <a:xfrm>
            <a:off x="0" y="47284"/>
            <a:ext cx="12191363" cy="13763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457446-3843-2147-6DF8-0DF189423391}"/>
              </a:ext>
            </a:extLst>
          </p:cNvPr>
          <p:cNvSpPr txBox="1">
            <a:spLocks/>
          </p:cNvSpPr>
          <p:nvPr/>
        </p:nvSpPr>
        <p:spPr>
          <a:xfrm>
            <a:off x="512050" y="322595"/>
            <a:ext cx="11183618" cy="9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Exo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b="1"/>
              <a:t>MANUAL REGEN VIDEO</a:t>
            </a:r>
          </a:p>
        </p:txBody>
      </p:sp>
      <p:pic>
        <p:nvPicPr>
          <p:cNvPr id="4" name="Online Media 3" title="Parked/Forced Manual Regen">
            <a:hlinkClick r:id="" action="ppaction://media"/>
            <a:extLst>
              <a:ext uri="{FF2B5EF4-FFF2-40B4-BE49-F238E27FC236}">
                <a16:creationId xmlns:a16="http://schemas.microsoft.com/office/drawing/2014/main" id="{81EE81BB-BCDD-6D00-645A-326F556813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89014" y="1510276"/>
            <a:ext cx="9013973" cy="50782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BDEB94-60BF-602B-80C5-BF8BDA026419}"/>
              </a:ext>
            </a:extLst>
          </p:cNvPr>
          <p:cNvSpPr/>
          <p:nvPr/>
        </p:nvSpPr>
        <p:spPr>
          <a:xfrm>
            <a:off x="508238" y="269429"/>
            <a:ext cx="11191242" cy="9320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Rihm Kenworth Chassis Design, Dash Display &amp; Warranty</vt:lpstr>
      <vt:lpstr>Kenworth T480 vs T370 — Redbox+ Upgrade —</vt:lpstr>
      <vt:lpstr>PowerPoint Presentation</vt:lpstr>
      <vt:lpstr>WHY THE UPGRADE TO T480 BABY 8 MATTERS</vt:lpstr>
      <vt:lpstr>PowerPoint Presentation</vt:lpstr>
      <vt:lpstr>NEW ELECTRONIC PARK BRAKE</vt:lpstr>
      <vt:lpstr>DASH WARNING SYMBOLS &amp; INDICATORS</vt:lpstr>
      <vt:lpstr>  WARNING SYMBOLS &amp; INDICATORS VIDEO  </vt:lpstr>
      <vt:lpstr>PowerPoint Presentation</vt:lpstr>
      <vt:lpstr>BENEFITS OF KENWORTH TRUCK TECH +</vt:lpstr>
      <vt:lpstr>PowerPoint Presentation</vt:lpstr>
      <vt:lpstr>WARRANTY COVERAGE (STANDARD VS REDBOX+)</vt:lpstr>
      <vt:lpstr>PowerPoint Presentation</vt:lpstr>
      <vt:lpstr>KENWORTH DEALER VS INDEPENDENT SHOP </vt:lpstr>
      <vt:lpstr>Redbox+ Maintenance Mindset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Bush</dc:creator>
  <cp:revision>1</cp:revision>
  <dcterms:created xsi:type="dcterms:W3CDTF">2025-11-29T16:14:20Z</dcterms:created>
  <dcterms:modified xsi:type="dcterms:W3CDTF">2025-12-05T20:22:18Z</dcterms:modified>
</cp:coreProperties>
</file>