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Inter" panose="020B0604020202020204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Lato Black" panose="020F0502020204030204" pitchFamily="34" charset="0"/>
      <p:bold r:id="rId33"/>
      <p:boldItalic r:id="rId34"/>
    </p:embeddedFont>
    <p:embeddedFont>
      <p:font typeface="Oswald" panose="00000500000000000000" pitchFamily="2" charset="0"/>
      <p:regular r:id="rId35"/>
      <p:bold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E8FD11-E4A9-495B-8D8A-8D8A59EC8606}">
  <a:tblStyle styleId="{42E8FD11-E4A9-495B-8D8A-8D8A59EC86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90dba6b4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a90dba6b4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90dba6b4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a90dba6b4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a90dba6b4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a90dba6b4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3e81552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a3e81552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a90dba6b4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a90dba6b4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a1cb90d93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a1cb90d93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a1cb90d931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a1cb90d931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98f9a27cb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98f9a27cb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a7a10d7b2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a7a10d7b2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1cb90d93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a1cb90d93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1cb90d931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a1cb90d93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f9a27c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8f9a27c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90dba6b4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90dba6b4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90dba6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a90dba6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7a10d7b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a7a10d7b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search?q=DOT+C2+tape&amp;rlz=1CAJFMC_enUS1096US1096&amp;oq=Required+reflective+Tape+&amp;gs_lcrp=EgZjaHJvbWUyBggAEEUYOTIICAEQABgWGB4yDQgCEAAYhgMYgAQYigUyDQgDEAAYhgMYgAQYigUyDQgEEAAYhgMYgAQYigUyDQgFEAAYhgMYgAQYigUyDQgGEAAYhgMYgAQYigUyCggHEAAYgAQYogQyCggIEAAYgAQYogQyCggJEAAYogQYiQXSAQkxNzIwajBqMTWoAgiwAgHxBUkIiX8cWiUS8QVJCIl_HFolEg&amp;sourceid=chrome&amp;ie=UTF-8&amp;mstk=AUtExfCj984s7MWNYC_jKa6QiG1fv0r0pA1H9ovs4fattPi3XzN3xV0qumy6_jHw-IFIM0TGn5l09JqX9sBUB3Irh7tH8aVOfGvzy62EL6Z5eSV-Mgr_ykWwz2vqxTbssYZUBxFNhrwn0-jZhiQYU0qD-1-IwkE4Ymg0gXWV6TIjSGxA2jc&amp;csui=3&amp;ved=2ahUKEwjPv5zFn6CRAxVulokEHbdZLCcQgK4QegQIARA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robles.com/usa/uslaws/cfr/title49/49-5.1.1.2.39.php?utm_source=chatgpt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aw.cornell.edu/cfr/text/49/392.9?utm_source=chatgpt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95275" y="2045940"/>
            <a:ext cx="11601450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DOT Requirements: Theory &amp; Regulations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847975" y="4255740"/>
            <a:ext cx="64960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A Classroom Guide to Vehicle Inspections, Safety, and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2406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571500" y="2214562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Purpose: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To identify any defects that developed during the day's operation.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571500" y="3014662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Process: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thorough walk-around, similar to the pre-trip, checking all key safety components.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571500" y="3814762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The Key: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This is the inspection that is formally documented on the DVIR (if defects are found for trucks, or always for buses).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571500" y="4614862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This report allows the motor carrier to schedule and complete repairs *before* the vehicle is dispatched for its next trip.</a:t>
            </a:r>
            <a:endParaRPr/>
          </a:p>
        </p:txBody>
      </p:sp>
      <p:pic>
        <p:nvPicPr>
          <p:cNvPr id="214" name="Google Shape;214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02406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Post-Trip Inspection (§ 396.11)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581025" y="2568525"/>
            <a:ext cx="81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What is it?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formal written report completed by the driver at the end of each workday to document the vehicle's condition.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581013" y="3429000"/>
            <a:ext cx="81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Property-Carrying: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DVIR must be submitted </a:t>
            </a:r>
            <a:r>
              <a:rPr lang="en-US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only if</a:t>
            </a:r>
            <a:r>
              <a:rPr lang="en-US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safety-related defect is found or reported.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581013" y="4289475"/>
            <a:ext cx="8143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Passenger-Carrying: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DVIR must be submitted </a:t>
            </a: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every day,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even if no defects are found.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581025" y="5046950"/>
            <a:ext cx="814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Driver's Signature: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The driver must sign the report to certify that the inspection was </a:t>
            </a:r>
            <a:endParaRPr sz="1500" b="0" i="0" u="none" strike="noStrike" cap="none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completed.</a:t>
            </a:r>
            <a:endParaRPr/>
          </a:p>
        </p:txBody>
      </p:sp>
      <p:pic>
        <p:nvPicPr>
          <p:cNvPr id="225" name="Google Shape;22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050" y="2568525"/>
            <a:ext cx="2857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050" y="3429000"/>
            <a:ext cx="2857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050" y="4289475"/>
            <a:ext cx="2857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250" y="5029100"/>
            <a:ext cx="28575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295200" y="317125"/>
            <a:ext cx="1160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The Driver Vehicle Inspection Report (DVIR) (§ 396.11)</a:t>
            </a:r>
            <a:endParaRPr/>
          </a:p>
        </p:txBody>
      </p:sp>
      <p:pic>
        <p:nvPicPr>
          <p:cNvPr id="230" name="Google Shape;230;p23" title="DVIR general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5775" y="1074025"/>
            <a:ext cx="3441099" cy="55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9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4" descr="image.png"/>
          <p:cNvPicPr preferRelativeResize="0"/>
          <p:nvPr/>
        </p:nvPicPr>
        <p:blipFill rotWithShape="1">
          <a:blip r:embed="rId3">
            <a:alphaModFix/>
          </a:blip>
          <a:srcRect b="4625"/>
          <a:stretch/>
        </p:blipFill>
        <p:spPr>
          <a:xfrm>
            <a:off x="0" y="0"/>
            <a:ext cx="12192000" cy="65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20290"/>
            <a:ext cx="6868025" cy="7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 txBox="1"/>
          <p:nvPr/>
        </p:nvSpPr>
        <p:spPr>
          <a:xfrm>
            <a:off x="571500" y="864840"/>
            <a:ext cx="8001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F172A"/>
                </a:solidFill>
                <a:latin typeface="Oswald"/>
                <a:ea typeface="Oswald"/>
                <a:cs typeface="Oswald"/>
                <a:sym typeface="Oswald"/>
              </a:rPr>
              <a:t>ANNUAL DOT INSPECTION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>
                <a:solidFill>
                  <a:srgbClr val="0F172A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571500" y="4617690"/>
            <a:ext cx="7620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571500" y="4427190"/>
            <a:ext cx="7620000" cy="192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5" title="Screenshot_20220519-130257_Samsung Interne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225" y="152400"/>
            <a:ext cx="5143573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75" y="738750"/>
            <a:ext cx="533400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804100" y="901400"/>
            <a:ext cx="4947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Federal law (49 CFR 396.17) mandates that every commercial vehicle must undergo an inspection at least once every 12 months.</a:t>
            </a:r>
            <a:endParaRPr/>
          </a:p>
        </p:txBody>
      </p:sp>
      <p:sp>
        <p:nvSpPr>
          <p:cNvPr id="247" name="Google Shape;247;p25"/>
          <p:cNvSpPr txBox="1"/>
          <p:nvPr/>
        </p:nvSpPr>
        <p:spPr>
          <a:xfrm>
            <a:off x="554775" y="222075"/>
            <a:ext cx="480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3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Oswald"/>
                <a:ea typeface="Oswald"/>
                <a:cs typeface="Oswald"/>
                <a:sym typeface="Oswald"/>
              </a:rPr>
              <a:t>COMPLIANCE REQUIREMENT</a:t>
            </a:r>
            <a:endParaRPr/>
          </a:p>
        </p:txBody>
      </p:sp>
      <p:pic>
        <p:nvPicPr>
          <p:cNvPr id="248" name="Google Shape;248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75" y="3529450"/>
            <a:ext cx="533400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/>
        </p:nvSpPr>
        <p:spPr>
          <a:xfrm>
            <a:off x="554775" y="3105900"/>
            <a:ext cx="480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3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Oswald"/>
                <a:ea typeface="Oswald"/>
                <a:cs typeface="Oswald"/>
                <a:sym typeface="Oswald"/>
              </a:rPr>
              <a:t>QUALIFIED INSPECTOR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935775" y="3905513"/>
            <a:ext cx="4572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Inspections must be performed by a qualified individual who understands FMCSA regulations and can identify defective components. This can be a 3rd party shop or a certified internal mechanic.</a:t>
            </a:r>
            <a:endParaRPr/>
          </a:p>
        </p:txBody>
      </p:sp>
      <p:pic>
        <p:nvPicPr>
          <p:cNvPr id="251" name="Google Shape;251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625" y="187925"/>
            <a:ext cx="489250" cy="3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581" y="3009400"/>
            <a:ext cx="489250" cy="3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00225"/>
            <a:ext cx="5286375" cy="425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800225"/>
            <a:ext cx="5286375" cy="42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 txBox="1"/>
          <p:nvPr/>
        </p:nvSpPr>
        <p:spPr>
          <a:xfrm>
            <a:off x="962025" y="2190750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3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563EB"/>
                </a:solidFill>
                <a:latin typeface="Poppins"/>
                <a:ea typeface="Poppins"/>
                <a:cs typeface="Poppins"/>
                <a:sym typeface="Poppins"/>
              </a:rPr>
              <a:t>Brakes</a:t>
            </a:r>
            <a:endParaRPr/>
          </a:p>
        </p:txBody>
      </p:sp>
      <p:sp>
        <p:nvSpPr>
          <p:cNvPr id="261" name="Google Shape;261;p26"/>
          <p:cNvSpPr txBox="1"/>
          <p:nvPr/>
        </p:nvSpPr>
        <p:spPr>
          <a:xfrm>
            <a:off x="961988" y="2590800"/>
            <a:ext cx="4505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An OOS order is issued if </a:t>
            </a: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20% or more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of a vehicle's service brakes are defective.</a:t>
            </a:r>
            <a:endParaRPr/>
          </a:p>
        </p:txBody>
      </p:sp>
      <p:sp>
        <p:nvSpPr>
          <p:cNvPr id="262" name="Google Shape;262;p26"/>
          <p:cNvSpPr txBox="1"/>
          <p:nvPr/>
        </p:nvSpPr>
        <p:spPr>
          <a:xfrm>
            <a:off x="6724650" y="2190750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563EB"/>
                </a:solidFill>
                <a:latin typeface="Poppins"/>
                <a:ea typeface="Poppins"/>
                <a:cs typeface="Poppins"/>
                <a:sym typeface="Poppins"/>
              </a:rPr>
              <a:t>Tires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6724650" y="2781300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Tire failures can be catastrophic, especially on a steer axle.</a:t>
            </a:r>
            <a:endParaRPr/>
          </a:p>
        </p:txBody>
      </p:sp>
      <p:pic>
        <p:nvPicPr>
          <p:cNvPr id="264" name="Google Shape;264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247900"/>
            <a:ext cx="33337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/>
          <p:nvPr/>
        </p:nvSpPr>
        <p:spPr>
          <a:xfrm>
            <a:off x="1152525" y="358044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1247775" y="3581400"/>
            <a:ext cx="4219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Brakes out of adjustment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1152525" y="399761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1247775" y="3998565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Audible air leaks</a:t>
            </a:r>
            <a:endParaRPr/>
          </a:p>
        </p:txBody>
      </p:sp>
      <p:sp>
        <p:nvSpPr>
          <p:cNvPr id="269" name="Google Shape;269;p26"/>
          <p:cNvSpPr txBox="1"/>
          <p:nvPr/>
        </p:nvSpPr>
        <p:spPr>
          <a:xfrm>
            <a:off x="1152525" y="441477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1247775" y="4415730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Oil-soaked brake lining</a:t>
            </a:r>
            <a:endParaRPr/>
          </a:p>
        </p:txBody>
      </p:sp>
      <p:sp>
        <p:nvSpPr>
          <p:cNvPr id="271" name="Google Shape;271;p26"/>
          <p:cNvSpPr txBox="1"/>
          <p:nvPr/>
        </p:nvSpPr>
        <p:spPr>
          <a:xfrm>
            <a:off x="1152525" y="4831943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1247775" y="4832895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Cracked or broken drums</a:t>
            </a:r>
            <a:endParaRPr/>
          </a:p>
        </p:txBody>
      </p:sp>
      <p:pic>
        <p:nvPicPr>
          <p:cNvPr id="273" name="Google Shape;273;p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4650" y="2247900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/>
          <p:nvPr/>
        </p:nvSpPr>
        <p:spPr>
          <a:xfrm>
            <a:off x="6915150" y="358044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7010400" y="3581400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Steer Tires: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Less than 4/32" tread depth.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6915150" y="399761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7010400" y="3998565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Other Tires: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Less than 2/32" tread depth.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6915150" y="441477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7010400" y="4415730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Audible air leak.</a:t>
            </a:r>
            <a:endParaRPr/>
          </a:p>
        </p:txBody>
      </p:sp>
      <p:sp>
        <p:nvSpPr>
          <p:cNvPr id="280" name="Google Shape;280;p26"/>
          <p:cNvSpPr txBox="1"/>
          <p:nvPr/>
        </p:nvSpPr>
        <p:spPr>
          <a:xfrm>
            <a:off x="6915150" y="4831943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1" name="Google Shape;281;p26"/>
          <p:cNvSpPr txBox="1"/>
          <p:nvPr/>
        </p:nvSpPr>
        <p:spPr>
          <a:xfrm>
            <a:off x="7010400" y="4832895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Deep cuts exposing cord or belts.</a:t>
            </a:r>
            <a:endParaRPr/>
          </a:p>
        </p:txBody>
      </p:sp>
      <p:sp>
        <p:nvSpPr>
          <p:cNvPr id="282" name="Google Shape;282;p26"/>
          <p:cNvSpPr txBox="1"/>
          <p:nvPr/>
        </p:nvSpPr>
        <p:spPr>
          <a:xfrm>
            <a:off x="6915150" y="5249108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7010400" y="5250060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Sidewall bulges.</a:t>
            </a:r>
            <a:endParaRPr/>
          </a:p>
        </p:txBody>
      </p:sp>
      <p:sp>
        <p:nvSpPr>
          <p:cNvPr id="284" name="Google Shape;284;p26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Critical OOS Violations: Brakes &amp; Tires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7" title="20251003_1641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50" y="230700"/>
            <a:ext cx="5666289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7" title="20251025_12475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236" y="230700"/>
            <a:ext cx="566628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8" title="Screenshot_20251125_151616_Samsung Intern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0625" cy="5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 title="Screenshot_20251125_151456_Samsung Interne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5425" y="152400"/>
            <a:ext cx="2924176" cy="278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 title="Screenshot_20251125_151419_Samsung Internet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5425" y="3093597"/>
            <a:ext cx="2750079" cy="3612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18444"/>
            <a:ext cx="3429000" cy="322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318444"/>
            <a:ext cx="3429000" cy="322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318444"/>
            <a:ext cx="3429000" cy="322123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 txBox="1"/>
          <p:nvPr/>
        </p:nvSpPr>
        <p:spPr>
          <a:xfrm>
            <a:off x="1915953" y="3328094"/>
            <a:ext cx="74009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Lights</a:t>
            </a:r>
            <a:endParaRPr/>
          </a:p>
        </p:txBody>
      </p:sp>
      <p:sp>
        <p:nvSpPr>
          <p:cNvPr id="307" name="Google Shape;307;p29"/>
          <p:cNvSpPr txBox="1"/>
          <p:nvPr/>
        </p:nvSpPr>
        <p:spPr>
          <a:xfrm>
            <a:off x="866775" y="3975794"/>
            <a:ext cx="2838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Inoperative required lights, such as headlights, brake lights, tail lamps, or turn signals.</a:t>
            </a:r>
            <a:endParaRPr/>
          </a:p>
        </p:txBody>
      </p:sp>
      <p:sp>
        <p:nvSpPr>
          <p:cNvPr id="308" name="Google Shape;308;p29"/>
          <p:cNvSpPr txBox="1"/>
          <p:nvPr/>
        </p:nvSpPr>
        <p:spPr>
          <a:xfrm>
            <a:off x="4920853" y="3328094"/>
            <a:ext cx="235029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Cargo Securement</a:t>
            </a:r>
            <a:endParaRPr/>
          </a:p>
        </p:txBody>
      </p:sp>
      <p:sp>
        <p:nvSpPr>
          <p:cNvPr id="309" name="Google Shape;309;p29"/>
          <p:cNvSpPr txBox="1"/>
          <p:nvPr/>
        </p:nvSpPr>
        <p:spPr>
          <a:xfrm>
            <a:off x="4676775" y="3975794"/>
            <a:ext cx="2838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Failure to secure a load, insufficient tie-downs, or improper blocking and bracing.</a:t>
            </a:r>
            <a:endParaRPr/>
          </a:p>
        </p:txBody>
      </p:sp>
      <p:sp>
        <p:nvSpPr>
          <p:cNvPr id="310" name="Google Shape;310;p29"/>
          <p:cNvSpPr txBox="1"/>
          <p:nvPr/>
        </p:nvSpPr>
        <p:spPr>
          <a:xfrm>
            <a:off x="9535953" y="3328094"/>
            <a:ext cx="740092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Driver</a:t>
            </a:r>
            <a:endParaRPr/>
          </a:p>
        </p:txBody>
      </p:sp>
      <p:sp>
        <p:nvSpPr>
          <p:cNvPr id="311" name="Google Shape;311;p29"/>
          <p:cNvSpPr txBox="1"/>
          <p:nvPr/>
        </p:nvSpPr>
        <p:spPr>
          <a:xfrm>
            <a:off x="8486775" y="3975794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Operating without a valid CDL, an expired medical certificate, or a violation of Hours of Service (HOS) rules.</a:t>
            </a:r>
            <a:endParaRPr/>
          </a:p>
        </p:txBody>
      </p:sp>
      <p:pic>
        <p:nvPicPr>
          <p:cNvPr id="312" name="Google Shape;312;p2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4550" y="2632769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38825" y="2632769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48825" y="2632769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9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More Critical OOS Violations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05025"/>
            <a:ext cx="3492549" cy="376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105025"/>
            <a:ext cx="3492549" cy="376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105025"/>
            <a:ext cx="3492549" cy="376207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 txBox="1"/>
          <p:nvPr/>
        </p:nvSpPr>
        <p:spPr>
          <a:xfrm>
            <a:off x="866775" y="2971800"/>
            <a:ext cx="2810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For the Driver (In-Cab)</a:t>
            </a:r>
            <a:endParaRPr/>
          </a:p>
        </p:txBody>
      </p:sp>
      <p:sp>
        <p:nvSpPr>
          <p:cNvPr id="325" name="Google Shape;325;p30"/>
          <p:cNvSpPr txBox="1"/>
          <p:nvPr/>
        </p:nvSpPr>
        <p:spPr>
          <a:xfrm>
            <a:off x="4645074" y="2971800"/>
            <a:ext cx="300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For the Vehicle (In-Cab)</a:t>
            </a:r>
            <a:endParaRPr/>
          </a:p>
        </p:txBody>
      </p:sp>
      <p:sp>
        <p:nvSpPr>
          <p:cNvPr id="326" name="Google Shape;326;p30"/>
          <p:cNvSpPr txBox="1"/>
          <p:nvPr/>
        </p:nvSpPr>
        <p:spPr>
          <a:xfrm>
            <a:off x="8423374" y="2971800"/>
            <a:ext cx="304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For the Company (At Office)</a:t>
            </a:r>
            <a:endParaRPr/>
          </a:p>
        </p:txBody>
      </p:sp>
      <p:pic>
        <p:nvPicPr>
          <p:cNvPr id="327" name="Google Shape;327;p3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438400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0"/>
          <p:cNvSpPr txBox="1"/>
          <p:nvPr/>
        </p:nvSpPr>
        <p:spPr>
          <a:xfrm>
            <a:off x="1152525" y="3448050"/>
            <a:ext cx="2616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Valid License (CDL/Chauffeur's)</a:t>
            </a:r>
            <a:endParaRPr/>
          </a:p>
        </p:txBody>
      </p:sp>
      <p:sp>
        <p:nvSpPr>
          <p:cNvPr id="329" name="Google Shape;329;p30"/>
          <p:cNvSpPr txBox="1"/>
          <p:nvPr/>
        </p:nvSpPr>
        <p:spPr>
          <a:xfrm>
            <a:off x="1152525" y="3806130"/>
            <a:ext cx="2616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Medical Examiner's Certificate</a:t>
            </a:r>
            <a:endParaRPr/>
          </a:p>
        </p:txBody>
      </p:sp>
      <p:sp>
        <p:nvSpPr>
          <p:cNvPr id="330" name="Google Shape;330;p30"/>
          <p:cNvSpPr txBox="1"/>
          <p:nvPr/>
        </p:nvSpPr>
        <p:spPr>
          <a:xfrm>
            <a:off x="1152525" y="4164210"/>
            <a:ext cx="2616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Record of Duty Status (HOS/ELD)</a:t>
            </a:r>
            <a:endParaRPr/>
          </a:p>
        </p:txBody>
      </p:sp>
      <p:sp>
        <p:nvSpPr>
          <p:cNvPr id="331" name="Google Shape;331;p30"/>
          <p:cNvSpPr txBox="1"/>
          <p:nvPr/>
        </p:nvSpPr>
        <p:spPr>
          <a:xfrm>
            <a:off x="1152525" y="4522291"/>
            <a:ext cx="2616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pre-trip/post-trip inspection reports (DVIRs)</a:t>
            </a:r>
            <a:endParaRPr/>
          </a:p>
        </p:txBody>
      </p:sp>
      <p:pic>
        <p:nvPicPr>
          <p:cNvPr id="332" name="Google Shape;332;p3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438400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0"/>
          <p:cNvSpPr txBox="1"/>
          <p:nvPr/>
        </p:nvSpPr>
        <p:spPr>
          <a:xfrm>
            <a:off x="4930824" y="3448050"/>
            <a:ext cx="2314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Valid Registration (Cab Card / IRP)</a:t>
            </a:r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4930824" y="3806130"/>
            <a:ext cx="2314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Proof of Liability Insurance</a:t>
            </a:r>
            <a:endParaRPr/>
          </a:p>
        </p:txBody>
      </p:sp>
      <p:sp>
        <p:nvSpPr>
          <p:cNvPr id="335" name="Google Shape;335;p30"/>
          <p:cNvSpPr txBox="1"/>
          <p:nvPr/>
        </p:nvSpPr>
        <p:spPr>
          <a:xfrm>
            <a:off x="4930824" y="4164210"/>
            <a:ext cx="2314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Proof of Annual Inspection</a:t>
            </a:r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4930824" y="4522291"/>
            <a:ext cx="2314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IFTA License &amp; Decals (if interstate)</a:t>
            </a:r>
            <a:endParaRPr/>
          </a:p>
        </p:txBody>
      </p:sp>
      <p:sp>
        <p:nvSpPr>
          <p:cNvPr id="337" name="Google Shape;337;p30"/>
          <p:cNvSpPr txBox="1"/>
          <p:nvPr/>
        </p:nvSpPr>
        <p:spPr>
          <a:xfrm>
            <a:off x="4938837" y="5114921"/>
            <a:ext cx="231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3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438400"/>
            <a:ext cx="2857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0"/>
          <p:cNvSpPr txBox="1"/>
          <p:nvPr/>
        </p:nvSpPr>
        <p:spPr>
          <a:xfrm>
            <a:off x="8709124" y="3781425"/>
            <a:ext cx="2390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Driver Qualification Files (DQF)</a:t>
            </a:r>
            <a:endParaRPr/>
          </a:p>
        </p:txBody>
      </p:sp>
      <p:sp>
        <p:nvSpPr>
          <p:cNvPr id="340" name="Google Shape;340;p30"/>
          <p:cNvSpPr txBox="1"/>
          <p:nvPr/>
        </p:nvSpPr>
        <p:spPr>
          <a:xfrm>
            <a:off x="8709124" y="4139505"/>
            <a:ext cx="2390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Drug &amp; Alcohol Program Records</a:t>
            </a:r>
            <a:endParaRPr/>
          </a:p>
        </p:txBody>
      </p:sp>
      <p:sp>
        <p:nvSpPr>
          <p:cNvPr id="341" name="Google Shape;341;p30"/>
          <p:cNvSpPr txBox="1"/>
          <p:nvPr/>
        </p:nvSpPr>
        <p:spPr>
          <a:xfrm>
            <a:off x="8709124" y="4497585"/>
            <a:ext cx="2390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Full Maintenance &amp; Repair History</a:t>
            </a:r>
            <a:endParaRPr/>
          </a:p>
        </p:txBody>
      </p:sp>
      <p:sp>
        <p:nvSpPr>
          <p:cNvPr id="342" name="Google Shape;342;p30"/>
          <p:cNvSpPr txBox="1"/>
          <p:nvPr/>
        </p:nvSpPr>
        <p:spPr>
          <a:xfrm>
            <a:off x="8709124" y="4855666"/>
            <a:ext cx="2390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Proof of UCR &amp; Operating Authority</a:t>
            </a:r>
            <a:endParaRPr/>
          </a:p>
        </p:txBody>
      </p:sp>
      <p:sp>
        <p:nvSpPr>
          <p:cNvPr id="343" name="Google Shape;343;p30"/>
          <p:cNvSpPr txBox="1"/>
          <p:nvPr/>
        </p:nvSpPr>
        <p:spPr>
          <a:xfrm>
            <a:off x="8709124" y="5448296"/>
            <a:ext cx="2390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Accident Register</a:t>
            </a:r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295275" y="47625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DOT Documentation: Who, What, Where?</a:t>
            </a: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573025" y="1572825"/>
            <a:ext cx="1103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Required documents are split between the driver, the vehicle, and the company's home office.</a:t>
            </a:r>
            <a:endParaRPr sz="2100" b="1"/>
          </a:p>
        </p:txBody>
      </p:sp>
      <p:pic>
        <p:nvPicPr>
          <p:cNvPr id="346" name="Google Shape;346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775" y="3495675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775" y="3853755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775" y="4211835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775" y="4569916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5074" y="3495675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5074" y="3853755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5074" y="4211835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5074" y="4569916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3374" y="3829050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3374" y="4187130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3374" y="4545210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3374" y="4903291"/>
            <a:ext cx="1428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3374" y="5448296"/>
            <a:ext cx="142875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Google Shape;363;p31"/>
          <p:cNvGraphicFramePr/>
          <p:nvPr/>
        </p:nvGraphicFramePr>
        <p:xfrm>
          <a:off x="345975" y="178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{42E8FD11-E4A9-495B-8D8A-8D8A59EC8606}</a:tableStyleId>
              </a:tblPr>
              <a:tblGrid>
                <a:gridCol w="621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Record Type</a:t>
                      </a:r>
                      <a:endParaRPr sz="17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Retention Period</a:t>
                      </a:r>
                      <a:endParaRPr sz="17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Driver Qualification File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Employment + 3 years after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Drug &amp; Alcohol (positive/refusal)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 years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Drug &amp; Alcohol (negative)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 year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Hours of Service (logs/ELD)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 months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Vehicle Maintenance Records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 year + 6 months post-sale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Annual Inspection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14 months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DVIR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 months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Accident Register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 years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4" name="Google Shape;364;p31"/>
          <p:cNvSpPr txBox="1"/>
          <p:nvPr/>
        </p:nvSpPr>
        <p:spPr>
          <a:xfrm>
            <a:off x="424275" y="506625"/>
            <a:ext cx="9672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3300" b="1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🚛 Record Retention Requirements (FMCSA)</a:t>
            </a:r>
            <a:endParaRPr sz="3300" b="1">
              <a:solidFill>
                <a:srgbClr val="1E3A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1500" y="962025"/>
            <a:ext cx="5550693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Why Inspections are Mandatory</a:t>
            </a:r>
            <a:endParaRPr/>
          </a:p>
        </p:txBody>
      </p:sp>
      <p:pic>
        <p:nvPicPr>
          <p:cNvPr id="95" name="Google Shape;95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904875" y="273367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Driver &amp; Public Safety: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The primary goal is to ensure the vehicle is safe to operate.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04875" y="34861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Legal Compliance: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Required by law under FMCSR § 392.7 (Pre-Trip) and § 396.11 (Post-Trip).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04875" y="423862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Prevent Breakdowns: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Identify and fix minor issues before they become major, costly repairs.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04875" y="499110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Avoid Violations: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Proactively find and fix issues that would lead to fines or Out-of-Service (OOS) orders.</a:t>
            </a:r>
            <a:endParaRPr/>
          </a:p>
        </p:txBody>
      </p:sp>
      <p:pic>
        <p:nvPicPr>
          <p:cNvPr id="100" name="Google Shape;100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771775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524250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276725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5029200"/>
            <a:ext cx="20955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/>
        </p:nvSpPr>
        <p:spPr>
          <a:xfrm>
            <a:off x="0" y="0"/>
            <a:ext cx="5691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Key Onboard Safety Equipment (Required by FMCSA/DOT):</a:t>
            </a:r>
            <a:endParaRPr sz="3300" b="1">
              <a:solidFill>
                <a:srgbClr val="3341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3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5234700" cy="48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2845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563EB"/>
              </a:buClr>
              <a:buSzPct val="100000"/>
              <a:buFont typeface="Lato Black"/>
              <a:buChar char="●"/>
            </a:pPr>
            <a:r>
              <a:rPr lang="en-US" sz="1700">
                <a:solidFill>
                  <a:srgbClr val="2563EB"/>
                </a:solidFill>
                <a:latin typeface="Lato Black"/>
                <a:ea typeface="Lato Black"/>
                <a:cs typeface="Lato Black"/>
                <a:sym typeface="Lato Black"/>
              </a:rPr>
              <a:t>Fire Extinguisher:</a:t>
            </a:r>
            <a:endParaRPr sz="1700">
              <a:solidFill>
                <a:srgbClr val="2563EB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2563EB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2845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-US" sz="1700">
                <a:latin typeface="Lato"/>
                <a:ea typeface="Lato"/>
                <a:cs typeface="Lato"/>
                <a:sym typeface="Lato"/>
              </a:rPr>
              <a:t>5 B:C / 10 B:C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914400" lvl="1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-US" sz="1700">
                <a:latin typeface="Lato"/>
                <a:ea typeface="Lato"/>
                <a:cs typeface="Lato"/>
                <a:sym typeface="Lato"/>
              </a:rPr>
              <a:t>Must be properly charged, mounted securely.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2845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563EB"/>
              </a:buClr>
              <a:buSzPct val="100000"/>
              <a:buFont typeface="Lato Black"/>
              <a:buChar char="●"/>
            </a:pPr>
            <a:r>
              <a:rPr lang="en-US" sz="1700">
                <a:solidFill>
                  <a:srgbClr val="2563EB"/>
                </a:solidFill>
                <a:latin typeface="Lato Black"/>
                <a:ea typeface="Lato Black"/>
                <a:cs typeface="Lato Black"/>
                <a:sym typeface="Lato Black"/>
              </a:rPr>
              <a:t>Warning Devices (for Stopped Vehicles):</a:t>
            </a:r>
            <a:endParaRPr sz="1700">
              <a:solidFill>
                <a:srgbClr val="2563EB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2563E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845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-US" sz="1700">
                <a:latin typeface="Lato"/>
                <a:ea typeface="Lato"/>
                <a:cs typeface="Lato"/>
                <a:sym typeface="Lato"/>
              </a:rPr>
              <a:t>Three Bi-Directional Emergency Reflective Triangles.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914400" lvl="1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-US" sz="1700">
                <a:latin typeface="Lato"/>
                <a:ea typeface="Lato"/>
                <a:cs typeface="Lato"/>
                <a:sym typeface="Lato"/>
              </a:rPr>
              <a:t>Must be ready for immediate use to warn approaching traffic if the vehicle stops on the roadside.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914400" lvl="1" indent="-3284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-US" sz="1700" i="1">
                <a:latin typeface="Lato"/>
                <a:ea typeface="Lato"/>
                <a:cs typeface="Lato"/>
                <a:sym typeface="Lato"/>
              </a:rPr>
              <a:t>Alternative </a:t>
            </a:r>
            <a:r>
              <a:rPr lang="en-US" sz="1700">
                <a:latin typeface="Lato"/>
                <a:ea typeface="Lato"/>
                <a:cs typeface="Lato"/>
                <a:sym typeface="Lato"/>
              </a:rPr>
              <a:t> Three liquid-burning flares.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2"/>
          <p:cNvSpPr txBox="1">
            <a:spLocks noGrp="1"/>
          </p:cNvSpPr>
          <p:nvPr>
            <p:ph type="body" idx="2"/>
          </p:nvPr>
        </p:nvSpPr>
        <p:spPr>
          <a:xfrm>
            <a:off x="6431100" y="16857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p32" title="safety equipment 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775" y="1785542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3" title="dot_required dot tape 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700" y="498450"/>
            <a:ext cx="6768224" cy="56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3"/>
          <p:cNvSpPr txBox="1"/>
          <p:nvPr/>
        </p:nvSpPr>
        <p:spPr>
          <a:xfrm>
            <a:off x="187900" y="2332900"/>
            <a:ext cx="5310900" cy="3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A0A0A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specifically </a:t>
            </a:r>
            <a:r>
              <a:rPr lang="en-US" sz="21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DOT C2 tape</a:t>
            </a:r>
            <a:r>
              <a:rPr lang="en-US" sz="2100">
                <a:solidFill>
                  <a:srgbClr val="0A0A0A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is mandatory for commercial trailers over 80 inches wide with a gross vehicle weight over 10,000 pounds to enhance visibility. This tape must be alternating red and white segments, and placement requires covering at least 50% of each side, the entire lower rear bar, and an inverted "L" shape on the top rear corners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297500" y="498450"/>
            <a:ext cx="43404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0D47A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Required reflective tape </a:t>
            </a:r>
            <a:r>
              <a:rPr lang="en-US" sz="3300" b="1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(§ 393.11)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0D47A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 txBox="1"/>
          <p:nvPr/>
        </p:nvSpPr>
        <p:spPr>
          <a:xfrm>
            <a:off x="295275" y="2445990"/>
            <a:ext cx="11601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4"/>
          <p:cNvSpPr txBox="1"/>
          <p:nvPr/>
        </p:nvSpPr>
        <p:spPr>
          <a:xfrm>
            <a:off x="571575" y="1625540"/>
            <a:ext cx="11049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Thank you for your attention.</a:t>
            </a:r>
            <a:endParaRPr sz="4000"/>
          </a:p>
        </p:txBody>
      </p:sp>
      <p:sp>
        <p:nvSpPr>
          <p:cNvPr id="388" name="Google Shape;388;p34"/>
          <p:cNvSpPr txBox="1"/>
          <p:nvPr/>
        </p:nvSpPr>
        <p:spPr>
          <a:xfrm>
            <a:off x="1897700" y="3717100"/>
            <a:ext cx="901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28925"/>
            <a:ext cx="261937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75" y="2828925"/>
            <a:ext cx="261937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250" y="2828925"/>
            <a:ext cx="261937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1125" y="2828925"/>
            <a:ext cx="261937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1311116" y="3857625"/>
            <a:ext cx="1140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A237E"/>
                </a:solidFill>
                <a:latin typeface="Poppins"/>
                <a:ea typeface="Poppins"/>
                <a:cs typeface="Poppins"/>
                <a:sym typeface="Poppins"/>
              </a:rPr>
              <a:t>By Weight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693300" y="4352100"/>
            <a:ext cx="2202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>
                <a:solidFill>
                  <a:srgbClr val="37474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vehicle has a </a:t>
            </a:r>
            <a:r>
              <a:rPr lang="en-US" sz="1200" b="1">
                <a:solidFill>
                  <a:srgbClr val="1A237E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gross vehicle weight rating </a:t>
            </a:r>
            <a:r>
              <a:rPr lang="en-US" sz="1200">
                <a:solidFill>
                  <a:srgbClr val="37474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(GVWR) or gross combination weight rating (GCWR) of 10,001 pounds or more.</a:t>
            </a:r>
            <a:endParaRPr>
              <a:solidFill>
                <a:srgbClr val="3747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3625929" y="3857625"/>
            <a:ext cx="2130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A237E"/>
                </a:solidFill>
                <a:latin typeface="Poppins"/>
                <a:ea typeface="Poppins"/>
                <a:cs typeface="Poppins"/>
                <a:sym typeface="Poppins"/>
              </a:rPr>
              <a:t>Passengers (For-Hire)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3676650" y="4629150"/>
            <a:ext cx="202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Designed to transport </a:t>
            </a:r>
            <a:r>
              <a:rPr lang="en-US" sz="1200" b="1" i="0" u="none" strike="noStrike" cap="none">
                <a:solidFill>
                  <a:srgbClr val="1A237E"/>
                </a:solidFill>
                <a:latin typeface="Lato"/>
                <a:ea typeface="Lato"/>
                <a:cs typeface="Lato"/>
                <a:sym typeface="Lato"/>
              </a:rPr>
              <a:t>more than 8 passengers</a:t>
            </a:r>
            <a:r>
              <a:rPr lang="en-US" sz="12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 (including the driver) for compensation.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435804" y="3857625"/>
            <a:ext cx="2130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A237E"/>
                </a:solidFill>
                <a:latin typeface="Poppins"/>
                <a:ea typeface="Poppins"/>
                <a:cs typeface="Poppins"/>
                <a:sym typeface="Poppins"/>
              </a:rPr>
              <a:t>Passengers (Private)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486525" y="4629150"/>
            <a:ext cx="202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Designed to transport </a:t>
            </a:r>
            <a:r>
              <a:rPr lang="en-US" sz="1200" b="1" i="0" u="none" strike="noStrike" cap="none">
                <a:solidFill>
                  <a:srgbClr val="1A237E"/>
                </a:solidFill>
                <a:latin typeface="Lato"/>
                <a:ea typeface="Lato"/>
                <a:cs typeface="Lato"/>
                <a:sym typeface="Lato"/>
              </a:rPr>
              <a:t>more than 15 passengers</a:t>
            </a:r>
            <a:r>
              <a:rPr lang="en-US" sz="12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 (including the driver), not for compensation.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9675733" y="3857625"/>
            <a:ext cx="1270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A237E"/>
                </a:solidFill>
                <a:latin typeface="Poppins"/>
                <a:ea typeface="Poppins"/>
                <a:cs typeface="Poppins"/>
                <a:sym typeface="Poppins"/>
              </a:rPr>
              <a:t>By Material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9296400" y="4314825"/>
            <a:ext cx="202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Transports </a:t>
            </a:r>
            <a:r>
              <a:rPr lang="en-US" sz="1200" b="1" i="0" u="none" strike="noStrike" cap="none">
                <a:solidFill>
                  <a:srgbClr val="1A237E"/>
                </a:solidFill>
                <a:latin typeface="Lato"/>
                <a:ea typeface="Lato"/>
                <a:cs typeface="Lato"/>
                <a:sym typeface="Lato"/>
              </a:rPr>
              <a:t>Hazardous Materials (HazMat)</a:t>
            </a:r>
            <a:r>
              <a:rPr lang="en-US" sz="12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 in a quantity requiring placarding, regardless of vehicle size.</a:t>
            </a:r>
            <a:endParaRPr/>
          </a:p>
        </p:txBody>
      </p:sp>
      <p:pic>
        <p:nvPicPr>
          <p:cNvPr id="121" name="Google Shape;121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2587" y="31718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5312" y="3171825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43762" y="3171825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53637" y="3171825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295275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A237E"/>
                </a:solidFill>
                <a:latin typeface="Poppins"/>
                <a:ea typeface="Poppins"/>
                <a:cs typeface="Poppins"/>
                <a:sym typeface="Poppins"/>
              </a:rPr>
              <a:t>What is a Commercial Motor Vehicle (CMV)?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123950" y="1543050"/>
            <a:ext cx="99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A vehicle is subject to DOT/FMCSA regulations (driver qualification, maintenance, etc.) if it meets </a:t>
            </a:r>
            <a:r>
              <a:rPr lang="en-US" sz="1500" b="1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any</a:t>
            </a:r>
            <a:r>
              <a:rPr lang="en-US" sz="1500" b="0" i="0" u="none" strike="noStrike" cap="none">
                <a:solidFill>
                  <a:srgbClr val="37474F"/>
                </a:solidFill>
                <a:latin typeface="Lato"/>
                <a:ea typeface="Lato"/>
                <a:cs typeface="Lato"/>
                <a:sym typeface="Lato"/>
              </a:rPr>
              <a:t> of these criteria in commerce: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1905000" y="1671637"/>
            <a:ext cx="8953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Level I: North American Standard Inspection</a:t>
            </a:r>
            <a:r>
              <a:rPr lang="en-US" sz="1550" b="0" i="0" u="none" strike="noStrike" cap="none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 The most comprehensive. A full check of the driver (logs, license, med card) and a detailed vehicle inspection, including components underneath the truck.</a:t>
            </a:r>
            <a:endParaRPr sz="1600"/>
          </a:p>
        </p:txBody>
      </p:sp>
      <p:sp>
        <p:nvSpPr>
          <p:cNvPr id="133" name="Google Shape;133;p16"/>
          <p:cNvSpPr txBox="1"/>
          <p:nvPr/>
        </p:nvSpPr>
        <p:spPr>
          <a:xfrm>
            <a:off x="1905000" y="2690799"/>
            <a:ext cx="8953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Level II: Walk-Around Driver/Vehicle Inspection</a:t>
            </a:r>
            <a:r>
              <a:rPr lang="en-US" sz="1550" b="0" i="0" u="none" strike="noStrike" cap="none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 Includes all driver checks from Level I, but the vehicle inspection is a "walk-around" that doesn't involve getting under the vehicle.</a:t>
            </a:r>
            <a:endParaRPr sz="1600"/>
          </a:p>
        </p:txBody>
      </p:sp>
      <p:sp>
        <p:nvSpPr>
          <p:cNvPr id="134" name="Google Shape;134;p16"/>
          <p:cNvSpPr txBox="1"/>
          <p:nvPr/>
        </p:nvSpPr>
        <p:spPr>
          <a:xfrm>
            <a:off x="1905000" y="3709977"/>
            <a:ext cx="8953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Level III: Driver-Only Inspection</a:t>
            </a:r>
            <a:r>
              <a:rPr lang="en-US" sz="1550" b="0" i="0" u="none" strike="noStrike" cap="none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 Focuses entirely on the driver's credentials: HOS logs, CDL, medical certificate, and other required paperwork. No vehicle inspection is performed.</a:t>
            </a:r>
            <a:endParaRPr sz="1600"/>
          </a:p>
        </p:txBody>
      </p:sp>
      <p:sp>
        <p:nvSpPr>
          <p:cNvPr id="135" name="Google Shape;135;p16"/>
          <p:cNvSpPr txBox="1"/>
          <p:nvPr/>
        </p:nvSpPr>
        <p:spPr>
          <a:xfrm>
            <a:off x="1905000" y="4729162"/>
            <a:ext cx="8953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Level IV: Special Inspection</a:t>
            </a:r>
            <a:r>
              <a:rPr lang="en-US" sz="1550" b="0" i="0" u="none" strike="noStrike" cap="none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 A one-time, limited inspection to examine a specific feature (e.g., brakes, a recall item) or to gather data for a study.</a:t>
            </a:r>
            <a:endParaRPr sz="1550"/>
          </a:p>
        </p:txBody>
      </p:sp>
      <p:sp>
        <p:nvSpPr>
          <p:cNvPr id="136" name="Google Shape;136;p16"/>
          <p:cNvSpPr txBox="1"/>
          <p:nvPr/>
        </p:nvSpPr>
        <p:spPr>
          <a:xfrm>
            <a:off x="1905000" y="5491162"/>
            <a:ext cx="8953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Level V: Vehicle-Only Inspection</a:t>
            </a:r>
            <a:r>
              <a:rPr lang="en-US" sz="1550" b="0" i="0" u="none" strike="noStrike" cap="none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 An inspection of the vehicle (with no driver present) that can be performed at the carrier's location, a terminal, or roadside.</a:t>
            </a:r>
            <a:endParaRPr sz="1600"/>
          </a:p>
        </p:txBody>
      </p:sp>
      <p:pic>
        <p:nvPicPr>
          <p:cNvPr id="137" name="Google Shape;137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500" y="1719262"/>
            <a:ext cx="381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500" y="2738437"/>
            <a:ext cx="381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3500" y="3757612"/>
            <a:ext cx="381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3500" y="4776787"/>
            <a:ext cx="381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3500" y="5538787"/>
            <a:ext cx="3810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295275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-US" sz="3600" b="1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Main</a:t>
            </a:r>
            <a:r>
              <a:rPr lang="en-US" sz="36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 5 Levels of DOT Inspection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614650" y="940150"/>
            <a:ext cx="10662000" cy="46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 What the Carrier &amp; Driver Must Do (General) </a:t>
            </a:r>
            <a:endParaRPr sz="3300" b="1">
              <a:solidFill>
                <a:srgbClr val="1E3A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2563EB"/>
                </a:solidFill>
                <a:latin typeface="Lato"/>
                <a:ea typeface="Lato"/>
                <a:cs typeface="Lato"/>
                <a:sym typeface="Lato"/>
              </a:rPr>
              <a:t>Carrier Responsibilities :</a:t>
            </a:r>
            <a:endParaRPr sz="1500" b="1">
              <a:solidFill>
                <a:srgbClr val="2563EB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Lato"/>
              <a:buChar char="●"/>
            </a:pPr>
            <a:r>
              <a:rPr lang="en-US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Under § 396.3(a): The motor carrier must systematically inspect, repair, and maintain – or cause to be systematically inspected, repaired, and maintained.</a:t>
            </a:r>
            <a:br>
              <a:rPr lang="en-US" sz="1500" u="sng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500" u="sng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The motor carrier must repair any defects or deficiencies noted by the driver on the DVIR, or certify that immediate repair is not necessary,</a:t>
            </a:r>
            <a:endParaRPr sz="11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2563EB"/>
                </a:solidFill>
                <a:latin typeface="Lato"/>
                <a:ea typeface="Lato"/>
                <a:cs typeface="Lato"/>
                <a:sym typeface="Lato"/>
              </a:rPr>
              <a:t>Driver</a:t>
            </a:r>
            <a:r>
              <a:rPr lang="en-US" sz="1300" b="1">
                <a:solidFill>
                  <a:srgbClr val="2563EB"/>
                </a:solidFill>
              </a:rPr>
              <a:t> </a:t>
            </a:r>
            <a:r>
              <a:rPr lang="en-US" sz="1500" b="1">
                <a:solidFill>
                  <a:srgbClr val="2563EB"/>
                </a:solidFill>
                <a:latin typeface="Lato"/>
                <a:ea typeface="Lato"/>
                <a:cs typeface="Lato"/>
                <a:sym typeface="Lato"/>
              </a:rPr>
              <a:t>Responsibilities :</a:t>
            </a:r>
            <a:endParaRPr sz="1300" b="1">
              <a:solidFill>
                <a:srgbClr val="2563EB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Lato"/>
              <a:buChar char="●"/>
            </a:pPr>
            <a:r>
              <a:rPr lang="en-US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Before operating the vehicle: complete a pre-trip inspection (visual &amp; functional checks)  Use the 7-point walk-around, and should review previous report. </a:t>
            </a:r>
            <a:br>
              <a:rPr lang="en-US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sz="1500" u="sng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500" u="sng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Lato"/>
              <a:buChar char="●"/>
            </a:pPr>
            <a:r>
              <a:rPr lang="en-US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At end of shift/day: complete (if required) a post-trip inspection report per § 396.11</a:t>
            </a:r>
            <a:endParaRPr sz="1500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 title="truck inspection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474427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392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75" y="1636750"/>
            <a:ext cx="5770076" cy="442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962025" y="2411759"/>
            <a:ext cx="473059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563EB"/>
                </a:solidFill>
                <a:latin typeface="Poppins"/>
                <a:ea typeface="Poppins"/>
                <a:cs typeface="Poppins"/>
                <a:sym typeface="Poppins"/>
              </a:rPr>
              <a:t>The "Walk-Around"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6724650" y="2411759"/>
            <a:ext cx="473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1152525" y="295373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1247775" y="2954684"/>
            <a:ext cx="421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General: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Look for leaks, damage, and vehicle stance.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1152525" y="337089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247775" y="3371850"/>
            <a:ext cx="42195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Front: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Lights, steering components, engine fluids, belts, hoses.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152525" y="4062352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247775" y="4063305"/>
            <a:ext cx="42195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Sides: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Tires (tread, pressure, cuts), wheels (lugs, seals), suspension (springs, U-bolts).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1152525" y="4753808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247775" y="4754760"/>
            <a:ext cx="421957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Rear: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Lights, reflectors, coupling (fifth wheel, pintle), doors, splash guards.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571500" y="571500"/>
            <a:ext cx="116014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Pre-Trip Inspection (§ 392.7)</a:t>
            </a:r>
            <a:endParaRPr/>
          </a:p>
        </p:txBody>
      </p:sp>
      <p:pic>
        <p:nvPicPr>
          <p:cNvPr id="170" name="Google Shape;17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7850" y="1636750"/>
            <a:ext cx="5402350" cy="44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0750" y="1724050"/>
            <a:ext cx="7389550" cy="41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962025" y="2411759"/>
            <a:ext cx="473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5969225" y="2200747"/>
            <a:ext cx="473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563EB"/>
                </a:solidFill>
                <a:latin typeface="Poppins"/>
                <a:ea typeface="Poppins"/>
                <a:cs typeface="Poppins"/>
                <a:sym typeface="Poppins"/>
              </a:rPr>
              <a:t>In-Cab &amp; Brakes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6915150" y="2953732"/>
            <a:ext cx="9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7010400" y="2954684"/>
            <a:ext cx="42195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In-Cab:</a:t>
            </a:r>
            <a:r>
              <a:rPr lang="en-US" sz="15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Seatbelt, mirrors, horn, wipers, fire extinguisher, warning triangles.</a:t>
            </a:r>
            <a:endParaRPr sz="1600"/>
          </a:p>
        </p:txBody>
      </p:sp>
      <p:sp>
        <p:nvSpPr>
          <p:cNvPr id="181" name="Google Shape;181;p20"/>
          <p:cNvSpPr txBox="1"/>
          <p:nvPr/>
        </p:nvSpPr>
        <p:spPr>
          <a:xfrm>
            <a:off x="6915150" y="3645187"/>
            <a:ext cx="9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7010400" y="3646140"/>
            <a:ext cx="42195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Brakes:</a:t>
            </a:r>
            <a:r>
              <a:rPr lang="en-US" sz="15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Test air brakes (check for air loss, low-pressure warning, and compressor cut-out).</a:t>
            </a:r>
            <a:endParaRPr sz="1600"/>
          </a:p>
        </p:txBody>
      </p:sp>
      <p:sp>
        <p:nvSpPr>
          <p:cNvPr id="183" name="Google Shape;183;p20"/>
          <p:cNvSpPr txBox="1"/>
          <p:nvPr/>
        </p:nvSpPr>
        <p:spPr>
          <a:xfrm>
            <a:off x="6915150" y="4336643"/>
            <a:ext cx="9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7010400" y="4337595"/>
            <a:ext cx="4219500" cy="13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Paperwork:</a:t>
            </a:r>
            <a:r>
              <a:rPr lang="en-US" sz="15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Review the *previous* DVIR. If defects were noted, ensure a signed certification of repair is present *before* operating.</a:t>
            </a:r>
            <a:endParaRPr sz="1600"/>
          </a:p>
        </p:txBody>
      </p:sp>
      <p:sp>
        <p:nvSpPr>
          <p:cNvPr id="185" name="Google Shape;185;p20"/>
          <p:cNvSpPr txBox="1"/>
          <p:nvPr/>
        </p:nvSpPr>
        <p:spPr>
          <a:xfrm>
            <a:off x="571500" y="571500"/>
            <a:ext cx="1160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Pre-Trip Inspection (§ 392.7)</a:t>
            </a:r>
            <a:endParaRPr/>
          </a:p>
        </p:txBody>
      </p:sp>
      <p:pic>
        <p:nvPicPr>
          <p:cNvPr id="186" name="Google Shape;186;p20" title="brake pedal 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6525" y="4186450"/>
            <a:ext cx="2616152" cy="17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 title="air gauge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6525" y="1841125"/>
            <a:ext cx="2616150" cy="23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57462"/>
            <a:ext cx="34924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557462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2557462"/>
            <a:ext cx="34924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571500" y="5081587"/>
            <a:ext cx="3492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Roboto"/>
                <a:ea typeface="Roboto"/>
                <a:cs typeface="Roboto"/>
                <a:sym typeface="Roboto"/>
              </a:rPr>
              <a:t>Service &amp; Parking Brakes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4349650" y="5081587"/>
            <a:ext cx="3492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Roboto"/>
                <a:ea typeface="Roboto"/>
                <a:cs typeface="Roboto"/>
                <a:sym typeface="Roboto"/>
              </a:rPr>
              <a:t>Lighting Devices &amp; Reflectors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8127950" y="5081587"/>
            <a:ext cx="3492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Roboto"/>
                <a:ea typeface="Roboto"/>
                <a:cs typeface="Roboto"/>
                <a:sym typeface="Roboto"/>
              </a:rPr>
              <a:t>Tires, Wheels &amp; Rims</a:t>
            </a:r>
            <a:endParaRPr/>
          </a:p>
        </p:txBody>
      </p:sp>
      <p:pic>
        <p:nvPicPr>
          <p:cNvPr id="199" name="Google Shape;199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557462"/>
            <a:ext cx="34924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9650" y="2557462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7950" y="2557462"/>
            <a:ext cx="34924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F172A"/>
                </a:solidFill>
                <a:latin typeface="Oswald"/>
                <a:ea typeface="Oswald"/>
                <a:cs typeface="Oswald"/>
                <a:sym typeface="Oswald"/>
              </a:rPr>
              <a:t>CORE INSPECTION CHECKLIST</a:t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571500" y="1390650"/>
            <a:ext cx="11049000" cy="28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Widescreen</PresentationFormat>
  <Paragraphs>149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Lato</vt:lpstr>
      <vt:lpstr>Lato Black</vt:lpstr>
      <vt:lpstr>Poppins</vt:lpstr>
      <vt:lpstr>Inter</vt:lpstr>
      <vt:lpstr>Calibri</vt:lpstr>
      <vt:lpstr>Oswald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Onboard Safety Equipment (Required by FMCSA/DOT):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Steve Jahner</cp:lastModifiedBy>
  <cp:revision>1</cp:revision>
  <dcterms:modified xsi:type="dcterms:W3CDTF">2025-12-03T14:47:14Z</dcterms:modified>
</cp:coreProperties>
</file>