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30"/>
  </p:notesMasterIdLst>
  <p:handoutMasterIdLst>
    <p:handoutMasterId r:id="rId31"/>
  </p:handoutMasterIdLst>
  <p:sldIdLst>
    <p:sldId id="39940" r:id="rId2"/>
    <p:sldId id="268" r:id="rId3"/>
    <p:sldId id="265" r:id="rId4"/>
    <p:sldId id="273" r:id="rId5"/>
    <p:sldId id="39943" r:id="rId6"/>
    <p:sldId id="39944" r:id="rId7"/>
    <p:sldId id="411" r:id="rId8"/>
    <p:sldId id="419" r:id="rId9"/>
    <p:sldId id="744" r:id="rId10"/>
    <p:sldId id="810" r:id="rId11"/>
    <p:sldId id="849" r:id="rId12"/>
    <p:sldId id="829" r:id="rId13"/>
    <p:sldId id="840" r:id="rId14"/>
    <p:sldId id="839" r:id="rId15"/>
    <p:sldId id="830" r:id="rId16"/>
    <p:sldId id="39945" r:id="rId17"/>
    <p:sldId id="421" r:id="rId18"/>
    <p:sldId id="39928" r:id="rId19"/>
    <p:sldId id="39929" r:id="rId20"/>
    <p:sldId id="39930" r:id="rId21"/>
    <p:sldId id="39931" r:id="rId22"/>
    <p:sldId id="39932" r:id="rId23"/>
    <p:sldId id="39937" r:id="rId24"/>
    <p:sldId id="39938" r:id="rId25"/>
    <p:sldId id="420" r:id="rId26"/>
    <p:sldId id="39941" r:id="rId27"/>
    <p:sldId id="39942" r:id="rId28"/>
    <p:sldId id="39946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C"/>
    <a:srgbClr val="99CCFF"/>
    <a:srgbClr val="AF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32EE4-A4DC-49FB-946A-6957C8ADFD2D}" v="112" dt="2025-11-24T14:49:33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5" autoAdjust="0"/>
    <p:restoredTop sz="94057" autoAdjust="0"/>
  </p:normalViewPr>
  <p:slideViewPr>
    <p:cSldViewPr>
      <p:cViewPr varScale="1">
        <p:scale>
          <a:sx n="57" d="100"/>
          <a:sy n="57" d="100"/>
        </p:scale>
        <p:origin x="1788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576" y="5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71810A-277D-4272-B389-47896F4C03F8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E6ED57-1287-406D-89C0-A693230A6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48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0872C-F799-4A82-A2DB-1364B588287A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FBE55-4021-458B-8F11-A5AC45A8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1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the process work, emphasizing the technology used Bendix (Not all Oil Coalescing systems are the same)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5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C898B14C-0E9A-0683-F919-12190684CB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91F3F5E0-D91C-7F3F-3432-0761BE7B5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Old hardware and fatigued springs need to be replaced.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 Support Resource – Tech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45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Replaceable PPV, unlike AD-IS replace whole dryer. This is a ‘rebuildable’ Dryer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6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Bendix advanced technology, is a pre-desiccant filter using a special threated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4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1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Parts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Reason why to maintain you vehicle with all Genuine Bendix Parts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BE55-4021-458B-8F11-A5AC45A8E6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AB76838-0A9F-34D8-F90C-D4B850D0DF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4188" y="838200"/>
            <a:ext cx="5588000" cy="4191000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5F817D2-9F2F-7265-911C-6EB3F0665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97133CD-BE20-DBBA-21B1-C547D08C0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101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Instructor: See Bw-7258 or BRSM-0033 ES &amp; EB Service Manual – page # 14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Part number is located on the concave side of the cam lobes.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</a:rPr>
              <a:t>Head, splines and journals are heat treated as per OEM requirements.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4B10D146-9D46-573A-3BAC-112305718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9DD4A6B-A2F9-9227-250C-5FE9DF67C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One source of stroke  problems is worn out clevis pins</a:t>
            </a:r>
          </a:p>
          <a:p>
            <a:r>
              <a:rPr lang="en-US" altLang="en-US">
                <a:latin typeface="Arial" panose="020B0604020202020204" pitchFamily="34" charset="0"/>
              </a:rPr>
              <a:t>Remember a brake system is a system of levels a fulcrums, each one of them must be in good working order for the system to work well</a:t>
            </a:r>
          </a:p>
          <a:p>
            <a:r>
              <a:rPr lang="en-US" altLang="en-US">
                <a:latin typeface="Arial" panose="020B0604020202020204" pitchFamily="34" charset="0"/>
              </a:rPr>
              <a:t>Ware at any one of the points will increase the overall stroke at the push rod and decrease the performance of the brake system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B61F17B7-D23B-5723-6EE7-BA91DCEE27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21BAB723-9215-AB52-81A9-44DBE6473D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Worn camshaft bushings will cause improper and premature lining wear. Previous slide is and indication of worn camshaft bushings and improper axial end play.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1351746"/>
            <a:ext cx="6781800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/>
              <a:t>Insert Product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5800" y="1350963"/>
            <a:ext cx="4495800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62600" y="1989292"/>
            <a:ext cx="28956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562600" y="3853832"/>
            <a:ext cx="2895600" cy="224216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8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638FB9-64CC-9939-5405-27BAD8E129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E4951E-778E-9285-0E44-7E653C817A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EAF4DA-C98D-ACDB-23C8-8D1FB2B13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F923-1E92-4E00-BC17-1D9C25B1F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54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9F3D120E-84DB-C46E-C30C-AB01FAB4D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7C60FA-7D3C-A94F-3237-BE8413071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396CBB1-7580-E242-54AE-ABFA5DDC11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EBCBE3EF-0281-41D7-9A4A-B480B4745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836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ctiona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457200" y="1981200"/>
            <a:ext cx="4841060" cy="4114800"/>
          </a:xfrm>
          <a:prstGeom prst="rect">
            <a:avLst/>
          </a:prstGeom>
          <a:blipFill dpi="0" rotWithShape="1">
            <a:blip r:embed="rId2">
              <a:alphaModFix amt="55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1351746"/>
            <a:ext cx="6781800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500" b="1" baseline="0" dirty="0">
                <a:solidFill>
                  <a:schemeClr val="bg1"/>
                </a:solidFill>
              </a:rPr>
              <a:t>          Product Overview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/>
              <a:t>Insert Product Name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562600" y="1992664"/>
            <a:ext cx="2895600" cy="410333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et Owner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1351746"/>
            <a:ext cx="6781800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500" b="1" baseline="0" dirty="0">
                <a:solidFill>
                  <a:schemeClr val="bg1"/>
                </a:solidFill>
              </a:rPr>
              <a:t>          Customer Solutions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/>
              <a:t>Insert Product Name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562600" y="1992664"/>
            <a:ext cx="2895600" cy="21740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5562600" y="4343400"/>
            <a:ext cx="28956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6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0" y="1351746"/>
            <a:ext cx="6781800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500" b="1" baseline="0" dirty="0">
                <a:solidFill>
                  <a:schemeClr val="bg1"/>
                </a:solidFill>
              </a:rPr>
              <a:t>          Wrap-Up</a:t>
            </a:r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/>
              <a:t>Insert Product Name</a:t>
            </a:r>
          </a:p>
        </p:txBody>
      </p:sp>
    </p:spTree>
    <p:extLst>
      <p:ext uri="{BB962C8B-B14F-4D97-AF65-F5344CB8AC3E}">
        <p14:creationId xmlns:p14="http://schemas.microsoft.com/office/powerpoint/2010/main" val="1846339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38200" y="3810000"/>
            <a:ext cx="5181600" cy="2444469"/>
          </a:xfrm>
          <a:prstGeom prst="rect">
            <a:avLst/>
          </a:prstGeom>
          <a:blipFill dpi="0" rotWithShape="1">
            <a:blip r:embed="rId2">
              <a:alphaModFix amt="55000"/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 anchorCtr="0"/>
          <a:lstStyle/>
          <a:p>
            <a:pPr lvl="0">
              <a:spcBef>
                <a:spcPct val="20000"/>
              </a:spcBef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4130984"/>
            <a:ext cx="45720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 u="sng"/>
            </a:lvl1pPr>
            <a:lvl2pPr marL="744538" indent="-342900">
              <a:spcBef>
                <a:spcPct val="20000"/>
              </a:spcBef>
              <a:buFont typeface="Wingdings" panose="05000000000000000000" pitchFamily="2" charset="2"/>
              <a:buChar char="ü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Helps address: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38200" y="1447800"/>
            <a:ext cx="5715000" cy="60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838200" y="2133600"/>
            <a:ext cx="5715000" cy="160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6172200" y="4050738"/>
            <a:ext cx="2362200" cy="20452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4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1351746"/>
            <a:ext cx="6781800" cy="4770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/>
              <a:t>Insert Product Name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685800" y="1350963"/>
            <a:ext cx="4495800" cy="477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2281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en-US"/>
              <a:t>│</a:t>
            </a:r>
            <a:fld id="{FC65B8BB-65AE-4D29-A595-68FBDC617E1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4083697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8B5D5B-15ED-971E-1F99-DCB4CDF52A0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A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685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457200"/>
            <a:ext cx="8229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925E7C8-9710-FB9A-CC71-941D46BE7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C1C6932-D7E8-A2C1-E707-ABF610806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3EE180-2876-ECFB-212D-86F97E1221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70867-446E-4C44-9D6A-A3BC09A38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37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 b="22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57200" y="1141412"/>
            <a:ext cx="8229600" cy="53355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52" y="243841"/>
            <a:ext cx="1368136" cy="845584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016444" y="243841"/>
            <a:ext cx="0" cy="12801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7016444" y="6248400"/>
            <a:ext cx="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27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1" r:id="rId2"/>
    <p:sldLayoutId id="2147483751" r:id="rId3"/>
    <p:sldLayoutId id="2147483766" r:id="rId4"/>
    <p:sldLayoutId id="2147483765" r:id="rId5"/>
    <p:sldLayoutId id="2147483767" r:id="rId6"/>
    <p:sldLayoutId id="2147483768" r:id="rId7"/>
    <p:sldLayoutId id="2147483769" r:id="rId8"/>
    <p:sldLayoutId id="2147483771" r:id="rId9"/>
    <p:sldLayoutId id="2147483772" r:id="rId10"/>
    <p:sldLayoutId id="214748377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TechTeam@Bendix.com" TargetMode="External"/><Relationship Id="rId2" Type="http://schemas.openxmlformats.org/officeDocument/2006/relationships/hyperlink" Target="mailto:Kent.Klausing@Bendix.com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727871B8-8C5F-AA23-DCC1-3D7F1F81EA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1350963"/>
            <a:ext cx="4495800" cy="477837"/>
          </a:xfrm>
        </p:spPr>
        <p:txBody>
          <a:bodyPr/>
          <a:lstStyle/>
          <a:p>
            <a:r>
              <a:rPr lang="en-US" dirty="0"/>
              <a:t>Product Maintenance </a:t>
            </a:r>
          </a:p>
        </p:txBody>
      </p:sp>
      <p:pic>
        <p:nvPicPr>
          <p:cNvPr id="12" name="Picture Placeholder 11" descr="A blue semi truck on the road&#10;&#10;AI-generated content may be incorrect.">
            <a:extLst>
              <a:ext uri="{FF2B5EF4-FFF2-40B4-BE49-F238E27FC236}">
                <a16:creationId xmlns:a16="http://schemas.microsoft.com/office/drawing/2014/main" id="{FE84478F-6F79-BA40-C6C8-00B264502D5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3" b="2"/>
          <a:stretch>
            <a:fillRect/>
          </a:stretch>
        </p:blipFill>
        <p:spPr>
          <a:xfrm>
            <a:off x="3886200" y="3368757"/>
            <a:ext cx="4800600" cy="2882787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E5453F-96AA-6A8A-38FC-090D5A30691C}"/>
              </a:ext>
            </a:extLst>
          </p:cNvPr>
          <p:cNvSpPr txBox="1"/>
          <p:nvPr/>
        </p:nvSpPr>
        <p:spPr>
          <a:xfrm>
            <a:off x="647700" y="2027014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Presented by: Moe Alkholany </a:t>
            </a:r>
          </a:p>
          <a:p>
            <a:r>
              <a:rPr lang="en-US" b="1" i="1" dirty="0"/>
              <a:t>Technical Solutions Support Specialist </a:t>
            </a:r>
          </a:p>
          <a:p>
            <a:r>
              <a:rPr lang="en-US" b="1" i="1" dirty="0"/>
              <a:t>Bendix Tech Team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63BB5D7-AC6B-36BC-06FA-08EDDD1A1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005163"/>
            <a:ext cx="2542466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4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2208F8-AFDF-BF4B-EC76-6FE1433866B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3000"/>
            <a:ext cx="4419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51095-EB1F-5E2C-16E6-FF7814F0F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82" y="1143000"/>
            <a:ext cx="4364794" cy="533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CC97F4-53E6-F513-4137-8E5289A49554}"/>
              </a:ext>
            </a:extLst>
          </p:cNvPr>
          <p:cNvSpPr txBox="1"/>
          <p:nvPr/>
        </p:nvSpPr>
        <p:spPr>
          <a:xfrm>
            <a:off x="452582" y="381000"/>
            <a:ext cx="61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68BC"/>
                </a:solidFill>
              </a:rPr>
              <a:t>Bendix </a:t>
            </a:r>
            <a:r>
              <a:rPr lang="en-US" sz="2400" dirty="0" err="1">
                <a:solidFill>
                  <a:srgbClr val="0068BC"/>
                </a:solidFill>
              </a:rPr>
              <a:t>Versajust</a:t>
            </a:r>
            <a:r>
              <a:rPr lang="en-US" sz="2400" dirty="0">
                <a:solidFill>
                  <a:srgbClr val="0068BC"/>
                </a:solidFill>
              </a:rPr>
              <a:t> Automatic Slack Adjusters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>
            <a:extLst>
              <a:ext uri="{FF2B5EF4-FFF2-40B4-BE49-F238E27FC236}">
                <a16:creationId xmlns:a16="http://schemas.microsoft.com/office/drawing/2014/main" id="{97A2C594-D97B-6719-A181-10B76BB42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618" y="305593"/>
            <a:ext cx="6781800" cy="455613"/>
          </a:xfrm>
          <a:prstGeom prst="rect">
            <a:avLst/>
          </a:prstGeom>
          <a:noFill/>
          <a:ln>
            <a:noFill/>
          </a:ln>
          <a:effectLst/>
        </p:spPr>
        <p:txBody>
          <a:bodyPr lIns="73025" tIns="36512" rIns="73025" bIns="36512" anchor="ctr"/>
          <a:lstStyle/>
          <a:p>
            <a:pPr algn="ctr" defTabSz="487363">
              <a:defRPr/>
            </a:pPr>
            <a:r>
              <a:rPr kumimoji="1" lang="en-US" altLang="en-US" sz="2400" b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Brake Adjustment &amp; Inspection involves </a:t>
            </a:r>
            <a:r>
              <a:rPr kumimoji="1" lang="en-US" altLang="en-US" sz="2400" b="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all components</a:t>
            </a:r>
            <a:r>
              <a:rPr kumimoji="1" lang="en-US" altLang="en-US" sz="2400" b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from the chamber to the drum! </a:t>
            </a:r>
          </a:p>
        </p:txBody>
      </p:sp>
      <p:pic>
        <p:nvPicPr>
          <p:cNvPr id="20483" name="Picture 4" descr="BSFB at Huntington 12-6-05 004">
            <a:extLst>
              <a:ext uri="{FF2B5EF4-FFF2-40B4-BE49-F238E27FC236}">
                <a16:creationId xmlns:a16="http://schemas.microsoft.com/office/drawing/2014/main" id="{6CE7C2D9-1A8A-3689-36A8-7A5D4AECB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791200" cy="4772025"/>
          </a:xfrm>
          <a:prstGeom prst="rect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3271" name="Line 7">
            <a:extLst>
              <a:ext uri="{FF2B5EF4-FFF2-40B4-BE49-F238E27FC236}">
                <a16:creationId xmlns:a16="http://schemas.microsoft.com/office/drawing/2014/main" id="{A01A0B8A-3F6D-3B32-C0B8-AB8D47CEB2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5200" y="4572000"/>
            <a:ext cx="53340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2" name="Line 8">
            <a:extLst>
              <a:ext uri="{FF2B5EF4-FFF2-40B4-BE49-F238E27FC236}">
                <a16:creationId xmlns:a16="http://schemas.microsoft.com/office/drawing/2014/main" id="{72B6BF7D-87B3-D9F8-A1B8-04BFF59A0E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5410200"/>
            <a:ext cx="1371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3" name="Line 9">
            <a:extLst>
              <a:ext uri="{FF2B5EF4-FFF2-40B4-BE49-F238E27FC236}">
                <a16:creationId xmlns:a16="http://schemas.microsoft.com/office/drawing/2014/main" id="{575D5489-6622-6D62-8544-C208C73CF0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5715000"/>
            <a:ext cx="19050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4" name="Line 10">
            <a:extLst>
              <a:ext uri="{FF2B5EF4-FFF2-40B4-BE49-F238E27FC236}">
                <a16:creationId xmlns:a16="http://schemas.microsoft.com/office/drawing/2014/main" id="{69DF195D-68A9-E473-E7AA-AADB05E573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724400"/>
            <a:ext cx="289560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5" name="Line 11">
            <a:extLst>
              <a:ext uri="{FF2B5EF4-FFF2-40B4-BE49-F238E27FC236}">
                <a16:creationId xmlns:a16="http://schemas.microsoft.com/office/drawing/2014/main" id="{996B1EAC-9D3D-9BB2-57EA-F429DC1A6B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2438400"/>
            <a:ext cx="312420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6" name="Line 12">
            <a:extLst>
              <a:ext uri="{FF2B5EF4-FFF2-40B4-BE49-F238E27FC236}">
                <a16:creationId xmlns:a16="http://schemas.microsoft.com/office/drawing/2014/main" id="{9F480CD7-2ABA-113E-38FC-B9DFDB15E1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3962400"/>
            <a:ext cx="12954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7" name="Line 13">
            <a:extLst>
              <a:ext uri="{FF2B5EF4-FFF2-40B4-BE49-F238E27FC236}">
                <a16:creationId xmlns:a16="http://schemas.microsoft.com/office/drawing/2014/main" id="{CDDC4A5B-000D-34E0-B182-82B90AD1D9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400" y="4724400"/>
            <a:ext cx="19812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8" name="Line 14">
            <a:extLst>
              <a:ext uri="{FF2B5EF4-FFF2-40B4-BE49-F238E27FC236}">
                <a16:creationId xmlns:a16="http://schemas.microsoft.com/office/drawing/2014/main" id="{A3A2D774-32BA-6C0B-03E7-8782950FEB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5000" y="3124200"/>
            <a:ext cx="12192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79" name="Line 15">
            <a:extLst>
              <a:ext uri="{FF2B5EF4-FFF2-40B4-BE49-F238E27FC236}">
                <a16:creationId xmlns:a16="http://schemas.microsoft.com/office/drawing/2014/main" id="{B9863506-BAA4-B4C6-84CF-81DE54C758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2362200"/>
            <a:ext cx="18288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63280" name="Text Box 16">
            <a:extLst>
              <a:ext uri="{FF2B5EF4-FFF2-40B4-BE49-F238E27FC236}">
                <a16:creationId xmlns:a16="http://schemas.microsoft.com/office/drawing/2014/main" id="{119DA4D0-0677-F405-E373-28D26450F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645" y="4032249"/>
            <a:ext cx="1295400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Chamber &amp; Bracket</a:t>
            </a:r>
          </a:p>
        </p:txBody>
      </p:sp>
      <p:sp>
        <p:nvSpPr>
          <p:cNvPr id="1163282" name="Text Box 18">
            <a:extLst>
              <a:ext uri="{FF2B5EF4-FFF2-40B4-BE49-F238E27FC236}">
                <a16:creationId xmlns:a16="http://schemas.microsoft.com/office/drawing/2014/main" id="{2636914C-D087-3D7C-EAE9-56DFFC584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410200"/>
            <a:ext cx="12954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Pushrod</a:t>
            </a:r>
          </a:p>
        </p:txBody>
      </p:sp>
      <p:sp>
        <p:nvSpPr>
          <p:cNvPr id="1163283" name="Text Box 19">
            <a:extLst>
              <a:ext uri="{FF2B5EF4-FFF2-40B4-BE49-F238E27FC236}">
                <a16:creationId xmlns:a16="http://schemas.microsoft.com/office/drawing/2014/main" id="{35CC18ED-8F01-CEFB-801B-134BE154E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6019800"/>
            <a:ext cx="12954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Clevis &amp; Bushing</a:t>
            </a:r>
          </a:p>
        </p:txBody>
      </p:sp>
      <p:sp>
        <p:nvSpPr>
          <p:cNvPr id="1163284" name="Text Box 20">
            <a:extLst>
              <a:ext uri="{FF2B5EF4-FFF2-40B4-BE49-F238E27FC236}">
                <a16:creationId xmlns:a16="http://schemas.microsoft.com/office/drawing/2014/main" id="{E0983E81-0311-3F4A-8AAB-0B609888B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23848"/>
            <a:ext cx="14478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Spider &amp; Anchor</a:t>
            </a:r>
          </a:p>
        </p:txBody>
      </p:sp>
      <p:sp>
        <p:nvSpPr>
          <p:cNvPr id="1163285" name="Text Box 21">
            <a:extLst>
              <a:ext uri="{FF2B5EF4-FFF2-40B4-BE49-F238E27FC236}">
                <a16:creationId xmlns:a16="http://schemas.microsoft.com/office/drawing/2014/main" id="{3C32E313-61E0-2E4E-2CB4-92D95889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1143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Cam, Rollers &amp; Bushings</a:t>
            </a:r>
          </a:p>
        </p:txBody>
      </p:sp>
      <p:sp>
        <p:nvSpPr>
          <p:cNvPr id="1163286" name="Text Box 22">
            <a:extLst>
              <a:ext uri="{FF2B5EF4-FFF2-40B4-BE49-F238E27FC236}">
                <a16:creationId xmlns:a16="http://schemas.microsoft.com/office/drawing/2014/main" id="{D427C024-6824-8245-B941-3D65675CD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164" y="1946420"/>
            <a:ext cx="1295400" cy="63976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Bracket, tube, bushings &amp; Seals</a:t>
            </a:r>
          </a:p>
        </p:txBody>
      </p:sp>
      <p:sp>
        <p:nvSpPr>
          <p:cNvPr id="1163287" name="Text Box 23">
            <a:extLst>
              <a:ext uri="{FF2B5EF4-FFF2-40B4-BE49-F238E27FC236}">
                <a16:creationId xmlns:a16="http://schemas.microsoft.com/office/drawing/2014/main" id="{38C8AD28-913D-0B8A-3C6F-9BC217D9F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71800"/>
            <a:ext cx="121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Brake shoes &amp; Springs</a:t>
            </a:r>
          </a:p>
        </p:txBody>
      </p:sp>
      <p:sp>
        <p:nvSpPr>
          <p:cNvPr id="1163288" name="Text Box 24">
            <a:extLst>
              <a:ext uri="{FF2B5EF4-FFF2-40B4-BE49-F238E27FC236}">
                <a16:creationId xmlns:a16="http://schemas.microsoft.com/office/drawing/2014/main" id="{A7759C85-CBBB-5D27-F54F-ED66B0081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0"/>
            <a:ext cx="1219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Brake Friction &amp; Brake Drum</a:t>
            </a:r>
          </a:p>
        </p:txBody>
      </p:sp>
      <p:sp>
        <p:nvSpPr>
          <p:cNvPr id="1163289" name="Text Box 25">
            <a:extLst>
              <a:ext uri="{FF2B5EF4-FFF2-40B4-BE49-F238E27FC236}">
                <a16:creationId xmlns:a16="http://schemas.microsoft.com/office/drawing/2014/main" id="{509DD6A5-6198-EAB6-B7F9-81691F60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53881"/>
            <a:ext cx="1524000" cy="2746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Slack Adjustment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38">
            <a:extLst>
              <a:ext uri="{FF2B5EF4-FFF2-40B4-BE49-F238E27FC236}">
                <a16:creationId xmlns:a16="http://schemas.microsoft.com/office/drawing/2014/main" id="{A60859F0-DEF2-65CA-71D2-8452F88E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7"/>
          <a:stretch>
            <a:fillRect/>
          </a:stretch>
        </p:blipFill>
        <p:spPr bwMode="auto">
          <a:xfrm>
            <a:off x="469844" y="1143000"/>
            <a:ext cx="8216956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595" name="AutoShape 3">
            <a:extLst>
              <a:ext uri="{FF2B5EF4-FFF2-40B4-BE49-F238E27FC236}">
                <a16:creationId xmlns:a16="http://schemas.microsoft.com/office/drawing/2014/main" id="{2DD8998A-56DF-5F13-89C4-2FB4563AA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114800"/>
            <a:ext cx="1905000" cy="533400"/>
          </a:xfrm>
          <a:prstGeom prst="leftArrow">
            <a:avLst>
              <a:gd name="adj1" fmla="val 50000"/>
              <a:gd name="adj2" fmla="val 89286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B14011DE-519F-F159-94BD-BD0C1A244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77334"/>
            <a:ext cx="4378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1800" i="1" dirty="0">
                <a:solidFill>
                  <a:srgbClr val="0068BC"/>
                </a:solidFill>
                <a:latin typeface="Arial" panose="020B0604020202020204" pitchFamily="34" charset="0"/>
              </a:rPr>
              <a:t>Inspect Slack Adjuster Bushing For Wear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44">
            <a:extLst>
              <a:ext uri="{FF2B5EF4-FFF2-40B4-BE49-F238E27FC236}">
                <a16:creationId xmlns:a16="http://schemas.microsoft.com/office/drawing/2014/main" id="{0EA116E5-9B66-A9BD-1389-31381D84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8"/>
          <a:stretch>
            <a:fillRect/>
          </a:stretch>
        </p:blipFill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>
            <a:extLst>
              <a:ext uri="{FF2B5EF4-FFF2-40B4-BE49-F238E27FC236}">
                <a16:creationId xmlns:a16="http://schemas.microsoft.com/office/drawing/2014/main" id="{C510CB1A-4283-BEB9-4281-0A1172E7B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93688"/>
            <a:ext cx="46767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800">
                <a:solidFill>
                  <a:schemeClr val="tx1"/>
                </a:solidFill>
                <a:latin typeface="Arial" panose="020B0604020202020204" pitchFamily="34" charset="0"/>
              </a:rPr>
              <a:t>Inspect Camshaft Bushing</a:t>
            </a:r>
            <a:endParaRPr kumimoji="0"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41">
            <a:extLst>
              <a:ext uri="{FF2B5EF4-FFF2-40B4-BE49-F238E27FC236}">
                <a16:creationId xmlns:a16="http://schemas.microsoft.com/office/drawing/2014/main" id="{B934CA3F-727D-C5E7-95BC-89A8EC23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2"/>
          <a:stretch>
            <a:fillRect/>
          </a:stretch>
        </p:blipFill>
        <p:spPr bwMode="auto">
          <a:xfrm>
            <a:off x="457200" y="1143000"/>
            <a:ext cx="8229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3">
            <a:extLst>
              <a:ext uri="{FF2B5EF4-FFF2-40B4-BE49-F238E27FC236}">
                <a16:creationId xmlns:a16="http://schemas.microsoft.com/office/drawing/2014/main" id="{505F77C5-9854-C784-0EA2-828460D3B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1488"/>
            <a:ext cx="63785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kumimoji="0" lang="en-US" altLang="en-US" sz="2800" b="0" i="1">
                <a:solidFill>
                  <a:schemeClr val="tx1"/>
                </a:solidFill>
                <a:latin typeface="Arial Black" panose="020B0A04020102020204" pitchFamily="34" charset="0"/>
              </a:rPr>
              <a:t>Worn Camshaft Bearing Surface</a:t>
            </a:r>
            <a:endParaRPr kumimoji="0" lang="en-US" altLang="en-US" sz="20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48932" name="AutoShape 4">
            <a:extLst>
              <a:ext uri="{FF2B5EF4-FFF2-40B4-BE49-F238E27FC236}">
                <a16:creationId xmlns:a16="http://schemas.microsoft.com/office/drawing/2014/main" id="{4E3DA70E-9F55-6388-248E-3C157DA08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01369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Roller Pic">
            <a:extLst>
              <a:ext uri="{FF2B5EF4-FFF2-40B4-BE49-F238E27FC236}">
                <a16:creationId xmlns:a16="http://schemas.microsoft.com/office/drawing/2014/main" id="{38EA423A-95BA-C174-2892-94135DC0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38862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3">
            <a:extLst>
              <a:ext uri="{FF2B5EF4-FFF2-40B4-BE49-F238E27FC236}">
                <a16:creationId xmlns:a16="http://schemas.microsoft.com/office/drawing/2014/main" id="{CB265993-38C0-C864-686D-EC57F0405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00600"/>
            <a:ext cx="807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rgbClr val="FFFFFF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rgbClr val="FFFFFF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rgbClr val="FFFFFF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rgbClr val="FFFFFF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en-US" i="1" dirty="0">
                <a:solidFill>
                  <a:schemeClr val="tx1"/>
                </a:solidFill>
                <a:latin typeface="Arial" panose="020B0604020202020204" pitchFamily="34" charset="0"/>
              </a:rPr>
              <a:t>Old Hardware &amp; Fatigued Springs</a:t>
            </a:r>
            <a:endParaRPr kumimoji="0" lang="en-US" altLang="en-US" b="0" i="1" dirty="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2 brakes">
            <a:extLst>
              <a:ext uri="{FF2B5EF4-FFF2-40B4-BE49-F238E27FC236}">
                <a16:creationId xmlns:a16="http://schemas.microsoft.com/office/drawing/2014/main" id="{F596EF0E-AFCC-D264-C2D0-B7EBC292C1A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143000"/>
            <a:ext cx="3581400" cy="25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 descr="Picture1brakes">
            <a:extLst>
              <a:ext uri="{FF2B5EF4-FFF2-40B4-BE49-F238E27FC236}">
                <a16:creationId xmlns:a16="http://schemas.microsoft.com/office/drawing/2014/main" id="{18335498-9D5D-28E3-5A14-4C398F12FA0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4114799" y="1145309"/>
            <a:ext cx="4897150" cy="2418557"/>
          </a:xfrm>
          <a:prstGeom prst="rect">
            <a:avLst/>
          </a:prstGeom>
          <a:blipFill dpi="0" rotWithShape="1">
            <a:blip r:embed="rId3"/>
            <a:srcRect/>
            <a:stretch>
              <a:fillRect b="-2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" name="Picture 4" descr="Picture3 brakes">
            <a:extLst>
              <a:ext uri="{FF2B5EF4-FFF2-40B4-BE49-F238E27FC236}">
                <a16:creationId xmlns:a16="http://schemas.microsoft.com/office/drawing/2014/main" id="{964552F8-5071-0510-1ACC-D6165264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10093"/>
            <a:ext cx="4114799" cy="27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ture4 brakes">
            <a:extLst>
              <a:ext uri="{FF2B5EF4-FFF2-40B4-BE49-F238E27FC236}">
                <a16:creationId xmlns:a16="http://schemas.microsoft.com/office/drawing/2014/main" id="{01268AE3-3B58-FE80-2065-6F0710D6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836" y="3563866"/>
            <a:ext cx="4456113" cy="291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DDADA8-2197-F470-B6DD-E655BE5F748E}"/>
              </a:ext>
            </a:extLst>
          </p:cNvPr>
          <p:cNvSpPr txBox="1"/>
          <p:nvPr/>
        </p:nvSpPr>
        <p:spPr>
          <a:xfrm>
            <a:off x="685800" y="2286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68BC"/>
                </a:solidFill>
              </a:rPr>
              <a:t>Inspecting Brake Shoes. </a:t>
            </a:r>
          </a:p>
        </p:txBody>
      </p:sp>
    </p:spTree>
    <p:extLst>
      <p:ext uri="{BB962C8B-B14F-4D97-AF65-F5344CB8AC3E}">
        <p14:creationId xmlns:p14="http://schemas.microsoft.com/office/powerpoint/2010/main" val="61841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42B1D2D-9764-4E16-730B-795F94E900DA}"/>
              </a:ext>
            </a:extLst>
          </p:cNvPr>
          <p:cNvGrpSpPr/>
          <p:nvPr/>
        </p:nvGrpSpPr>
        <p:grpSpPr>
          <a:xfrm>
            <a:off x="3687" y="2514601"/>
            <a:ext cx="9144000" cy="2263363"/>
            <a:chOff x="0" y="441960"/>
            <a:chExt cx="12192000" cy="30178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9F3C8A-637D-D1CD-CA53-ED394272A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602" y="441960"/>
              <a:ext cx="5305398" cy="5486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9DB746-89D8-8CFE-CAFE-25E2FBCE1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457602" y="2346960"/>
              <a:ext cx="5305398" cy="5486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5FE5BF-BBA3-5591-B7F9-400B64DB6E6A}"/>
                </a:ext>
              </a:extLst>
            </p:cNvPr>
            <p:cNvSpPr txBox="1"/>
            <p:nvPr/>
          </p:nvSpPr>
          <p:spPr>
            <a:xfrm>
              <a:off x="0" y="914400"/>
              <a:ext cx="12192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B2Bendix</a:t>
              </a:r>
              <a:r>
                <a:rPr lang="en-US" sz="60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.com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8944A2-DC19-10B4-82EE-66F2AE60C63F}"/>
                </a:ext>
              </a:extLst>
            </p:cNvPr>
            <p:cNvSpPr txBox="1"/>
            <p:nvPr/>
          </p:nvSpPr>
          <p:spPr>
            <a:xfrm>
              <a:off x="2204884" y="2967335"/>
              <a:ext cx="777240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Bef>
                  <a:spcPts val="450"/>
                </a:spcBef>
                <a:buClr>
                  <a:srgbClr val="388CC7"/>
                </a:buClr>
                <a:buSzPct val="100000"/>
              </a:pPr>
              <a:r>
                <a:rPr lang="en-US" alt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one-stop shop for all your Bendix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6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5D830F-7758-65BD-4097-E633F7F41743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Search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BBBBC-3841-9F4E-C534-67AA0F49C17C}"/>
              </a:ext>
            </a:extLst>
          </p:cNvPr>
          <p:cNvSpPr txBox="1"/>
          <p:nvPr/>
        </p:nvSpPr>
        <p:spPr>
          <a:xfrm>
            <a:off x="4816643" y="1627661"/>
            <a:ext cx="3750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Landing Page…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339B2-1633-3024-B84C-198C2E627297}"/>
              </a:ext>
            </a:extLst>
          </p:cNvPr>
          <p:cNvSpPr txBox="1"/>
          <p:nvPr/>
        </p:nvSpPr>
        <p:spPr>
          <a:xfrm>
            <a:off x="344802" y="1627661"/>
            <a:ext cx="406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Search Bar… with Visual 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D175A-AD3A-C88F-32AB-D955DBE5C996}"/>
              </a:ext>
            </a:extLst>
          </p:cNvPr>
          <p:cNvSpPr txBox="1"/>
          <p:nvPr/>
        </p:nvSpPr>
        <p:spPr>
          <a:xfrm>
            <a:off x="344803" y="3421887"/>
            <a:ext cx="407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Landing Page Navigation Bar…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E94CC8-F612-49A0-08D5-4A7DF5890BE2}"/>
              </a:ext>
            </a:extLst>
          </p:cNvPr>
          <p:cNvGrpSpPr/>
          <p:nvPr/>
        </p:nvGrpSpPr>
        <p:grpSpPr>
          <a:xfrm>
            <a:off x="351799" y="2009643"/>
            <a:ext cx="3957638" cy="1296467"/>
            <a:chOff x="6096000" y="1603199"/>
            <a:chExt cx="5276850" cy="17286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B9EE84-74AE-CEB8-525E-EDFE43809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0165" b="23230"/>
            <a:stretch/>
          </p:blipFill>
          <p:spPr>
            <a:xfrm>
              <a:off x="6096000" y="1603199"/>
              <a:ext cx="5276850" cy="1728623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1E316C-1967-C5BE-C678-78F0964CFA22}"/>
                </a:ext>
              </a:extLst>
            </p:cNvPr>
            <p:cNvSpPr/>
            <p:nvPr/>
          </p:nvSpPr>
          <p:spPr>
            <a:xfrm>
              <a:off x="9928410" y="1806390"/>
              <a:ext cx="381000" cy="164592"/>
            </a:xfrm>
            <a:prstGeom prst="rect">
              <a:avLst/>
            </a:prstGeom>
            <a:noFill/>
            <a:ln w="41275">
              <a:solidFill>
                <a:srgbClr val="00A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BAA9F-B374-980C-690B-32320A7A4238}"/>
              </a:ext>
            </a:extLst>
          </p:cNvPr>
          <p:cNvGrpSpPr/>
          <p:nvPr/>
        </p:nvGrpSpPr>
        <p:grpSpPr>
          <a:xfrm>
            <a:off x="351800" y="3791837"/>
            <a:ext cx="3957637" cy="2029633"/>
            <a:chOff x="6096000" y="3913699"/>
            <a:chExt cx="5276849" cy="27061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DC5387-56BC-A96A-E7F7-B472D890D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486" t="8394" r="11347" b="11142"/>
            <a:stretch/>
          </p:blipFill>
          <p:spPr>
            <a:xfrm>
              <a:off x="6096000" y="3913699"/>
              <a:ext cx="5276849" cy="2706177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B698A1-C129-134F-4380-7B8DB910D59D}"/>
                </a:ext>
              </a:extLst>
            </p:cNvPr>
            <p:cNvSpPr/>
            <p:nvPr/>
          </p:nvSpPr>
          <p:spPr>
            <a:xfrm>
              <a:off x="6400800" y="4407408"/>
              <a:ext cx="533400" cy="164592"/>
            </a:xfrm>
            <a:prstGeom prst="rect">
              <a:avLst/>
            </a:prstGeom>
            <a:noFill/>
            <a:ln w="41275">
              <a:solidFill>
                <a:srgbClr val="00A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1F91BD-9816-30E9-E626-017D8BBFF9A8}"/>
              </a:ext>
            </a:extLst>
          </p:cNvPr>
          <p:cNvGrpSpPr/>
          <p:nvPr/>
        </p:nvGrpSpPr>
        <p:grpSpPr>
          <a:xfrm>
            <a:off x="4816643" y="2009776"/>
            <a:ext cx="3971629" cy="3811694"/>
            <a:chOff x="409575" y="1294962"/>
            <a:chExt cx="5295505" cy="50903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482BA8-1195-A6F5-DB63-EEBCBE44F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5" t="12296" r="-95" b="27737"/>
            <a:stretch/>
          </p:blipFill>
          <p:spPr>
            <a:xfrm>
              <a:off x="409575" y="1294962"/>
              <a:ext cx="5295505" cy="5090316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9C3C65-C62D-8AF2-A290-A391C54A8BE2}"/>
                </a:ext>
              </a:extLst>
            </p:cNvPr>
            <p:cNvSpPr/>
            <p:nvPr/>
          </p:nvSpPr>
          <p:spPr>
            <a:xfrm>
              <a:off x="1027291" y="3477833"/>
              <a:ext cx="1024464" cy="164592"/>
            </a:xfrm>
            <a:prstGeom prst="rect">
              <a:avLst/>
            </a:prstGeom>
            <a:noFill/>
            <a:ln w="41275">
              <a:solidFill>
                <a:srgbClr val="00AB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66086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0E9213-927E-7134-E2B7-8FA335A88190}"/>
              </a:ext>
            </a:extLst>
          </p:cNvPr>
          <p:cNvGrpSpPr>
            <a:grpSpLocks noChangeAspect="1"/>
          </p:cNvGrpSpPr>
          <p:nvPr/>
        </p:nvGrpSpPr>
        <p:grpSpPr>
          <a:xfrm>
            <a:off x="5170626" y="2007931"/>
            <a:ext cx="3617646" cy="3811694"/>
            <a:chOff x="7045585" y="1524000"/>
            <a:chExt cx="4917813" cy="51816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B316D3-CF53-0A6E-FBEE-80F6875A3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43"/>
            <a:stretch/>
          </p:blipFill>
          <p:spPr>
            <a:xfrm>
              <a:off x="7045585" y="3276600"/>
              <a:ext cx="4891134" cy="1612642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444C4C-40E0-D32C-4F23-9EB454CCF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27"/>
            <a:stretch/>
          </p:blipFill>
          <p:spPr>
            <a:xfrm>
              <a:off x="7045585" y="5077742"/>
              <a:ext cx="4917813" cy="1627858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57E6887-FFEA-E2D1-C4BE-1A698B181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8"/>
            <a:stretch/>
          </p:blipFill>
          <p:spPr>
            <a:xfrm>
              <a:off x="7045585" y="1524000"/>
              <a:ext cx="4891134" cy="1576895"/>
            </a:xfrm>
            <a:prstGeom prst="rect">
              <a:avLst/>
            </a:prstGeom>
            <a:solidFill>
              <a:schemeClr val="bg1"/>
            </a:solidFill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1016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E73C5B-FDDA-AE91-D66F-B4BD1A080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2" y="2007931"/>
            <a:ext cx="4651149" cy="2906969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1A16A-AED2-7CA6-EF24-74BD0CFDEBAC}"/>
              </a:ext>
            </a:extLst>
          </p:cNvPr>
          <p:cNvSpPr txBox="1"/>
          <p:nvPr/>
        </p:nvSpPr>
        <p:spPr>
          <a:xfrm>
            <a:off x="344802" y="1627661"/>
            <a:ext cx="8799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from the Products, Cross-References, Documents, and Software Tabs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03A4F-72B6-1887-81C4-47523C2ABD24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 Search Results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4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Product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67000" y="394867"/>
            <a:ext cx="4267200" cy="685800"/>
          </a:xfrm>
        </p:spPr>
        <p:txBody>
          <a:bodyPr/>
          <a:lstStyle/>
          <a:p>
            <a:pPr algn="r"/>
            <a:r>
              <a:rPr lang="en-US" dirty="0" err="1"/>
              <a:t>PuraGuard</a:t>
            </a:r>
            <a:r>
              <a:rPr lang="en-US" dirty="0"/>
              <a:t>® Oil Coalescing Cartridge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66156" y="2099096"/>
            <a:ext cx="69586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Bendix</a:t>
            </a:r>
            <a:r>
              <a:rPr lang="en-US" baseline="30000" dirty="0">
                <a:solidFill>
                  <a:schemeClr val="tx1"/>
                </a:solidFill>
              </a:rPr>
              <a:t>®</a:t>
            </a:r>
            <a:r>
              <a:rPr lang="en-US" kern="0" dirty="0">
                <a:solidFill>
                  <a:schemeClr val="tx1"/>
                </a:solidFill>
              </a:rPr>
              <a:t> unique positioning of the oil coalescing media before the desiccant improves long term drying performance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035" y="2875392"/>
            <a:ext cx="7247629" cy="276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90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3FDBA7-0198-09D8-5A8D-69F1DB41BCF9}"/>
              </a:ext>
            </a:extLst>
          </p:cNvPr>
          <p:cNvSpPr txBox="1"/>
          <p:nvPr/>
        </p:nvSpPr>
        <p:spPr>
          <a:xfrm>
            <a:off x="800100" y="2346695"/>
            <a:ext cx="308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 Search Results on the Product List Page (PLP) by technical product Information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BEC4E-A5C4-E915-7456-2B903DB0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85" y="2009776"/>
            <a:ext cx="4579787" cy="3811694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C005AD-D1C7-BCC7-541E-9C3B70679404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Using Facets (Filters)</a:t>
            </a:r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F08C8648-0FD7-5391-EA77-1B67DFC512A9}"/>
              </a:ext>
            </a:extLst>
          </p:cNvPr>
          <p:cNvSpPr/>
          <p:nvPr/>
        </p:nvSpPr>
        <p:spPr>
          <a:xfrm rot="5400000">
            <a:off x="1797495" y="3197329"/>
            <a:ext cx="1415159" cy="2114549"/>
          </a:xfrm>
          <a:prstGeom prst="bentUpArrow">
            <a:avLst>
              <a:gd name="adj1" fmla="val 17705"/>
              <a:gd name="adj2" fmla="val 18508"/>
              <a:gd name="adj3" fmla="val 28918"/>
            </a:avLst>
          </a:prstGeom>
          <a:solidFill>
            <a:srgbClr val="00AB45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7778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E8FC35-FA77-5ABE-F26C-680D3A10F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22" y="2009776"/>
            <a:ext cx="3963626" cy="3804319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CCDE-237C-E21D-E159-26514F31E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943100"/>
            <a:ext cx="4530893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02" tIns="30750" rIns="61502" bIns="30750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274638" indent="-2730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422275" indent="-1460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590550" indent="-166688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771525" indent="-144463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1228725" indent="-144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1685925" indent="-144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2143125" indent="-144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2600325" indent="-144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Over 25,000 Parts to search with more thank than 10,000 product images and 360° spins</a:t>
            </a:r>
          </a:p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Detailed technical data &amp; supporting documents</a:t>
            </a:r>
          </a:p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Displays related service and replacement products</a:t>
            </a:r>
          </a:p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Document library</a:t>
            </a:r>
          </a:p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Compare feature</a:t>
            </a:r>
          </a:p>
          <a:p>
            <a:pPr marL="301229" lvl="1" indent="-300038">
              <a:spcBef>
                <a:spcPts val="450"/>
              </a:spcBef>
              <a:buClr>
                <a:schemeClr val="bg1"/>
              </a:buClr>
              <a:buSzPct val="100000"/>
              <a:buFont typeface="Wingdings 2" panose="05020102010507070707" pitchFamily="18" charset="2"/>
              <a:buChar char="¡"/>
              <a:tabLst>
                <a:tab pos="301229" algn="l"/>
              </a:tabLs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Cross-Reference search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165EF-B47A-A1EB-155E-B039CFD3D51A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Information Available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2BCC2-2992-E279-A41A-D82BC558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79" y="5406405"/>
            <a:ext cx="582980" cy="34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90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B14D1-17CD-DF35-A789-C8D179BEF967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on the Product Detail Page: </a:t>
            </a:r>
          </a:p>
        </p:txBody>
      </p:sp>
      <p:sp>
        <p:nvSpPr>
          <p:cNvPr id="3" name="Arrow: Bent-Up 2">
            <a:extLst>
              <a:ext uri="{FF2B5EF4-FFF2-40B4-BE49-F238E27FC236}">
                <a16:creationId xmlns:a16="http://schemas.microsoft.com/office/drawing/2014/main" id="{CFC07350-1FC6-592D-1CDB-55F9A89F8AFE}"/>
              </a:ext>
            </a:extLst>
          </p:cNvPr>
          <p:cNvSpPr/>
          <p:nvPr/>
        </p:nvSpPr>
        <p:spPr>
          <a:xfrm rot="5400000">
            <a:off x="2057400" y="3257551"/>
            <a:ext cx="971550" cy="2114549"/>
          </a:xfrm>
          <a:prstGeom prst="bentUpArrow">
            <a:avLst>
              <a:gd name="adj1" fmla="val 25000"/>
              <a:gd name="adj2" fmla="val 27106"/>
              <a:gd name="adj3" fmla="val 41945"/>
            </a:avLst>
          </a:prstGeom>
          <a:solidFill>
            <a:srgbClr val="00AB45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8C0F2-5E89-31CF-EA27-BD074F63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4" b="7695"/>
          <a:stretch/>
        </p:blipFill>
        <p:spPr>
          <a:xfrm>
            <a:off x="4194535" y="2000250"/>
            <a:ext cx="4593737" cy="3811694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9CC360-9FAE-12DB-3CB1-29DCA7745A56}"/>
              </a:ext>
            </a:extLst>
          </p:cNvPr>
          <p:cNvSpPr txBox="1"/>
          <p:nvPr/>
        </p:nvSpPr>
        <p:spPr>
          <a:xfrm>
            <a:off x="355729" y="2347995"/>
            <a:ext cx="45756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Detail Page (PDP) content:</a:t>
            </a:r>
          </a:p>
          <a:p>
            <a:pPr indent="-428625" defTabSz="6858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Service Items</a:t>
            </a:r>
          </a:p>
          <a:p>
            <a:pPr indent="-428625" defTabSz="6858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Part Information</a:t>
            </a:r>
          </a:p>
          <a:p>
            <a:pPr indent="-428625" defTabSz="6858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Attributes</a:t>
            </a:r>
          </a:p>
          <a:p>
            <a:pPr indent="-428625" defTabSz="685800"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/ Videos</a:t>
            </a:r>
          </a:p>
        </p:txBody>
      </p:sp>
    </p:spTree>
    <p:extLst>
      <p:ext uri="{BB962C8B-B14F-4D97-AF65-F5344CB8AC3E}">
        <p14:creationId xmlns:p14="http://schemas.microsoft.com/office/powerpoint/2010/main" val="247048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8B9E28-FDF4-105B-4132-4360B4D7D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0" y="1985290"/>
            <a:ext cx="8443471" cy="3109526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2E2C63-B2AB-AE6A-D71E-68C379592B3E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Product Warranty Eligibility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6F48C-6D57-B45D-2C90-FF44E306A9EF}"/>
              </a:ext>
            </a:extLst>
          </p:cNvPr>
          <p:cNvSpPr txBox="1"/>
          <p:nvPr/>
        </p:nvSpPr>
        <p:spPr>
          <a:xfrm>
            <a:off x="344802" y="1627661"/>
            <a:ext cx="406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Warranty Landing Page</a:t>
            </a:r>
          </a:p>
        </p:txBody>
      </p:sp>
    </p:spTree>
    <p:extLst>
      <p:ext uri="{BB962C8B-B14F-4D97-AF65-F5344CB8AC3E}">
        <p14:creationId xmlns:p14="http://schemas.microsoft.com/office/powerpoint/2010/main" val="685723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02D18C-B7B7-9CA0-32D8-151A9FFD3772}"/>
              </a:ext>
            </a:extLst>
          </p:cNvPr>
          <p:cNvSpPr txBox="1"/>
          <p:nvPr/>
        </p:nvSpPr>
        <p:spPr>
          <a:xfrm>
            <a:off x="0" y="95715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Information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24E17A-D9D1-B7BE-8B1E-A81A38D4EFA9}"/>
              </a:ext>
            </a:extLst>
          </p:cNvPr>
          <p:cNvSpPr txBox="1"/>
          <p:nvPr/>
        </p:nvSpPr>
        <p:spPr>
          <a:xfrm>
            <a:off x="344802" y="1627661"/>
            <a:ext cx="406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Service &amp; Support 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30ED8-FD9F-2D6C-DE89-F11C669EB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0"/>
          <a:stretch/>
        </p:blipFill>
        <p:spPr>
          <a:xfrm>
            <a:off x="337659" y="1988197"/>
            <a:ext cx="8454400" cy="3109526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1016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316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EEEC8-E60E-16B4-368D-78CCE3E0E698}"/>
              </a:ext>
            </a:extLst>
          </p:cNvPr>
          <p:cNvSpPr txBox="1"/>
          <p:nvPr/>
        </p:nvSpPr>
        <p:spPr>
          <a:xfrm>
            <a:off x="533400" y="1219200"/>
            <a:ext cx="5040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Available Marketing Collateral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E9C51-8F01-0CA7-ED21-1961C2F7180F}"/>
              </a:ext>
            </a:extLst>
          </p:cNvPr>
          <p:cNvSpPr txBox="1"/>
          <p:nvPr/>
        </p:nvSpPr>
        <p:spPr>
          <a:xfrm>
            <a:off x="536936" y="1826281"/>
            <a:ext cx="65253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 2" panose="05020102010507070707" pitchFamily="18" charset="2"/>
              <a:buChar char="¡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SD-08-12046 Service Data for AD-HF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®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and AD-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HFi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® </a:t>
            </a:r>
          </a:p>
          <a:p>
            <a:pPr marL="285750" indent="-285750">
              <a:buFont typeface="Wingdings 2" panose="05020102010507070707" pitchFamily="18" charset="2"/>
              <a:buChar char="¡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S-1669_US_000 AD-HF Installation Instructions</a:t>
            </a:r>
          </a:p>
          <a:p>
            <a:pPr marL="285750" indent="-285750">
              <a:buFont typeface="Wingdings 2" panose="05020102010507070707" pitchFamily="18" charset="2"/>
              <a:buChar char="¡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S-1342_US-006 Cartridge Installation </a:t>
            </a:r>
            <a:endParaRPr lang="en-US" sz="2000" dirty="0">
              <a:solidFill>
                <a:srgbClr val="000000"/>
              </a:solidFill>
              <a:latin typeface="Wingdings 2" panose="05020102010507070707" pitchFamily="18" charset="2"/>
            </a:endParaRPr>
          </a:p>
          <a:p>
            <a:pPr marL="285750" indent="-285750">
              <a:buFont typeface="Wingdings 2" panose="05020102010507070707" pitchFamily="18" charset="2"/>
              <a:buChar char="¡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BW8210 AD-HF Sell Sheet </a:t>
            </a:r>
            <a:endParaRPr lang="en-US" sz="2000" dirty="0">
              <a:solidFill>
                <a:srgbClr val="000000"/>
              </a:solidFill>
              <a:latin typeface="Wingdings 2" panose="05020102010507070707" pitchFamily="18" charset="2"/>
            </a:endParaRPr>
          </a:p>
          <a:p>
            <a:pPr marL="285750" indent="-285750">
              <a:buFont typeface="Wingdings 2" panose="05020102010507070707" pitchFamily="18" charset="2"/>
              <a:buChar char="¡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AD-HF Rev 1 (10/2020) PowerPoint Overview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D1EEF-F096-DA4E-341D-18F19F1883B7}"/>
              </a:ext>
            </a:extLst>
          </p:cNvPr>
          <p:cNvSpPr txBox="1"/>
          <p:nvPr/>
        </p:nvSpPr>
        <p:spPr>
          <a:xfrm>
            <a:off x="536935" y="3620360"/>
            <a:ext cx="3836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YouTube Videos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Introduction to the AD-HF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Servicing the AD-HF Air Dryer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Spin-On Cartridge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55470800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288D5B-8CF7-1821-28AB-6F2BE76EB9D9}"/>
              </a:ext>
            </a:extLst>
          </p:cNvPr>
          <p:cNvSpPr txBox="1"/>
          <p:nvPr/>
        </p:nvSpPr>
        <p:spPr>
          <a:xfrm>
            <a:off x="878660" y="2097860"/>
            <a:ext cx="4419600" cy="4074340"/>
          </a:xfrm>
          <a:prstGeom prst="rect">
            <a:avLst/>
          </a:prstGeom>
        </p:spPr>
        <p:txBody>
          <a:bodyPr lIns="54000" tIns="27000" rIns="54000" bIns="27000" rtlCol="0">
            <a:normAutofit/>
          </a:bodyPr>
          <a:lstStyle>
            <a:defPPr>
              <a:defRPr lang="en-US"/>
            </a:defPPr>
            <a:lvl1pPr marL="0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94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88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82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76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69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163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57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551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B2Bendix.com (Products, service and support, e-learning, warranty, cores)</a:t>
            </a:r>
          </a:p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Brake-school.com (video-based products and system training)</a:t>
            </a:r>
          </a:p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Bendix in-person and virtual product schools, schedule on Bendix.com &gt; BW2297 </a:t>
            </a:r>
          </a:p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Bendix Knowledge-dock.com (blogs, tech tips, podcasts, position papers)</a:t>
            </a:r>
          </a:p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Bendix YouTube channel (Tech Talks, Driving With Videos)</a:t>
            </a:r>
          </a:p>
          <a:p>
            <a:pPr marL="342900" indent="-342900" defTabSz="9144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In-person product demos (see your Bendix account manager)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200D0-A74D-7F67-5D4A-BB7487D4D573}"/>
              </a:ext>
            </a:extLst>
          </p:cNvPr>
          <p:cNvSpPr txBox="1"/>
          <p:nvPr/>
        </p:nvSpPr>
        <p:spPr>
          <a:xfrm>
            <a:off x="762000" y="381000"/>
            <a:ext cx="5715000" cy="6858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8194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6388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24582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32776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0969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9163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57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5551" algn="l" defTabSz="816388" rtl="0" eaLnBrk="1" latinLnBrk="0" hangingPunct="1"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ct val="20000"/>
              </a:spcBef>
            </a:pPr>
            <a:r>
              <a:rPr lang="en-US" sz="2000" b="1" kern="1200" baseline="0">
                <a:latin typeface="+mn-lt"/>
                <a:ea typeface="+mn-ea"/>
                <a:cs typeface="+mn-cs"/>
              </a:rPr>
              <a:t>Technician support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3CFF5-8006-5C7F-DAA2-66ECCBCE8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2176203"/>
            <a:ext cx="2895600" cy="37362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490940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8A119-B2F9-2B5F-F226-32C80D990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8305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1696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73C2CE-BD43-E88E-494B-76CF1B0F2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468821"/>
              </p:ext>
            </p:extLst>
          </p:nvPr>
        </p:nvGraphicFramePr>
        <p:xfrm>
          <a:off x="457200" y="1143000"/>
          <a:ext cx="8229600" cy="5372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812">
                  <a:extLst>
                    <a:ext uri="{9D8B030D-6E8A-4147-A177-3AD203B41FA5}">
                      <a16:colId xmlns:a16="http://schemas.microsoft.com/office/drawing/2014/main" val="1747536564"/>
                    </a:ext>
                  </a:extLst>
                </a:gridCol>
                <a:gridCol w="4826788">
                  <a:extLst>
                    <a:ext uri="{9D8B030D-6E8A-4147-A177-3AD203B41FA5}">
                      <a16:colId xmlns:a16="http://schemas.microsoft.com/office/drawing/2014/main" val="3833270376"/>
                    </a:ext>
                  </a:extLst>
                </a:gridCol>
              </a:tblGrid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Bendix Contact Account Rep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Information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024004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Kent Klausing </a:t>
                      </a:r>
                    </a:p>
                    <a:p>
                      <a:pPr algn="ctr"/>
                      <a:r>
                        <a:rPr lang="en-US" sz="1800" b="0" i="0" kern="1200" dirty="0">
                          <a:solidFill>
                            <a:srgbClr val="0068B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Field Sales – NW</a:t>
                      </a: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8B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Account Manager </a:t>
                      </a:r>
                    </a:p>
                    <a:p>
                      <a:pPr algn="ctr"/>
                      <a:r>
                        <a:rPr lang="en-US" sz="1800" b="1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Rihm KW </a:t>
                      </a:r>
                      <a:endParaRPr kumimoji="0" lang="en-US" sz="1800" b="1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Phone #: 651-280-0069</a:t>
                      </a:r>
                    </a:p>
                    <a:p>
                      <a:pPr algn="ctr"/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Kent.Klausing@Bendix.com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399718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Jason Hutchison </a:t>
                      </a:r>
                    </a:p>
                    <a:p>
                      <a:pPr algn="ctr"/>
                      <a:r>
                        <a:rPr lang="en-US" sz="1800" b="0" i="0" kern="1200" dirty="0">
                          <a:solidFill>
                            <a:srgbClr val="0068B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 Field Sales </a:t>
                      </a:r>
                      <a:r>
                        <a:rPr lang="en-US" sz="1800" b="0" i="0" kern="1200">
                          <a:solidFill>
                            <a:srgbClr val="0068B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NE</a:t>
                      </a:r>
                      <a:endParaRPr lang="en-US" sz="1800" b="0" i="0" kern="1200" dirty="0">
                        <a:solidFill>
                          <a:srgbClr val="0068B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8BC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Account Manager </a:t>
                      </a:r>
                    </a:p>
                    <a:p>
                      <a:pPr algn="ctr"/>
                      <a:r>
                        <a:rPr lang="en-US" b="1" u="sng" dirty="0" err="1"/>
                        <a:t>RedBox</a:t>
                      </a:r>
                      <a:endParaRPr lang="en-US" b="1" u="sng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Phone #: 440-225-1944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u="sng" dirty="0"/>
                        <a:t>Jason.Hutchison@Bendix.com</a:t>
                      </a:r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342677"/>
                  </a:ext>
                </a:extLst>
              </a:tr>
              <a:tr h="108585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Moe Alkholany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8BC"/>
                          </a:solidFill>
                          <a:effectLst/>
                          <a:latin typeface="Arial" charset="0"/>
                        </a:rPr>
                        <a:t>Technical Support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8BC"/>
                          </a:solidFill>
                          <a:effectLst/>
                          <a:latin typeface="Arial" charset="0"/>
                        </a:rPr>
                        <a:t>Tech Team </a:t>
                      </a:r>
                      <a:endParaRPr lang="en-US" sz="1600" b="1" dirty="0">
                        <a:solidFill>
                          <a:srgbClr val="0068B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hlinkClick r:id="rId3"/>
                        </a:rPr>
                        <a:t>TechTeam@Bendix.com</a:t>
                      </a:r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800-AIR-BRAKE</a:t>
                      </a:r>
                    </a:p>
                    <a:p>
                      <a:pPr algn="ctr"/>
                      <a:r>
                        <a:rPr lang="en-US" b="1" dirty="0"/>
                        <a:t>(800-247-2725)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7109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C4A470-1B40-FCD7-E3E0-D51663CC3C4C}"/>
              </a:ext>
            </a:extLst>
          </p:cNvPr>
          <p:cNvSpPr txBox="1"/>
          <p:nvPr/>
        </p:nvSpPr>
        <p:spPr>
          <a:xfrm>
            <a:off x="609600" y="3048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0068BC"/>
                </a:solidFill>
              </a:rPr>
              <a:t>Questions</a:t>
            </a:r>
            <a:endParaRPr lang="en-US" sz="4800" dirty="0">
              <a:solidFill>
                <a:srgbClr val="0068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0621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Product Overview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762000" y="2971800"/>
            <a:ext cx="3886200" cy="23083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kern="0" dirty="0" err="1">
                <a:solidFill>
                  <a:schemeClr val="tx1"/>
                </a:solidFill>
              </a:rPr>
              <a:t>PuraGuard’s</a:t>
            </a:r>
            <a:r>
              <a:rPr lang="en-US" kern="0" dirty="0">
                <a:solidFill>
                  <a:schemeClr val="tx1"/>
                </a:solidFill>
              </a:rPr>
              <a:t> unique construction places the oil coalescing media before the desiccant bed which improves long-term drying performance.  The coalescing filter consists of 17 layers of filter media and is placed in a vertical orientation which uses gravity to help remove oil droplets</a:t>
            </a:r>
          </a:p>
        </p:txBody>
      </p:sp>
      <p:pic>
        <p:nvPicPr>
          <p:cNvPr id="3" name="Picture 2" descr="A picture containing wall, indoor, microwave&#10;&#10;Description automatically generated">
            <a:extLst>
              <a:ext uri="{FF2B5EF4-FFF2-40B4-BE49-F238E27FC236}">
                <a16:creationId xmlns:a16="http://schemas.microsoft.com/office/drawing/2014/main" id="{172C1C89-06A1-47C1-B266-93FDD1695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640" y="2103120"/>
            <a:ext cx="3169508" cy="41148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B094F93-4E0A-4406-9859-B2639B14037A}"/>
              </a:ext>
            </a:extLst>
          </p:cNvPr>
          <p:cNvSpPr txBox="1">
            <a:spLocks/>
          </p:cNvSpPr>
          <p:nvPr/>
        </p:nvSpPr>
        <p:spPr>
          <a:xfrm>
            <a:off x="2667000" y="394867"/>
            <a:ext cx="4267200" cy="685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PuraGuard® Oil Coalescing Cartridge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03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3B978-E238-4666-82FC-DA7298AB4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9" y="4380532"/>
            <a:ext cx="3078519" cy="2325067"/>
          </a:xfrm>
          <a:prstGeom prst="rect">
            <a:avLst/>
          </a:prstGeom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94055C6-C746-462E-91D9-EA52DF5BE371}"/>
              </a:ext>
            </a:extLst>
          </p:cNvPr>
          <p:cNvSpPr txBox="1">
            <a:spLocks/>
          </p:cNvSpPr>
          <p:nvPr/>
        </p:nvSpPr>
        <p:spPr>
          <a:xfrm>
            <a:off x="2667000" y="394867"/>
            <a:ext cx="4267200" cy="685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PuraGuard® Oil Coalescing Cartridge </a:t>
            </a:r>
            <a:endParaRPr lang="en-US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FD4A703-36A5-4A96-B19C-051AF9EBD5B0}"/>
              </a:ext>
            </a:extLst>
          </p:cNvPr>
          <p:cNvSpPr txBox="1">
            <a:spLocks/>
          </p:cNvSpPr>
          <p:nvPr/>
        </p:nvSpPr>
        <p:spPr>
          <a:xfrm>
            <a:off x="685799" y="1350963"/>
            <a:ext cx="6312807" cy="4778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5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Effects of No or Low-Quality Oil Coalescing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49E1D-5EF6-BF1A-CDA3-E8614C12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32" y="1828800"/>
            <a:ext cx="4282068" cy="3601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54BEB-71AF-9873-0B56-035C2AC98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845846"/>
            <a:ext cx="2667000" cy="2559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AA39A4-83D4-3F9C-853C-E62A645AD570}"/>
              </a:ext>
            </a:extLst>
          </p:cNvPr>
          <p:cNvSpPr txBox="1"/>
          <p:nvPr/>
        </p:nvSpPr>
        <p:spPr>
          <a:xfrm>
            <a:off x="914400" y="6096000"/>
            <a:ext cx="2286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Ref: Eaton Bulletin #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TAIB-1006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29204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E2C51-3E16-0428-79EF-D8DDF04B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067" y="0"/>
            <a:ext cx="4687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8A20D06-194F-AE33-18D2-28665199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81" y="16164"/>
            <a:ext cx="558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de-DE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57809-1A0F-4B8D-90E3-0B1DF566791D}"/>
              </a:ext>
            </a:extLst>
          </p:cNvPr>
          <p:cNvSpPr txBox="1"/>
          <p:nvPr/>
        </p:nvSpPr>
        <p:spPr>
          <a:xfrm>
            <a:off x="437930" y="2173862"/>
            <a:ext cx="5743026" cy="1683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AD-HF air dryers are sold as SC (Service New with Core Charge)Purge Valve &amp; Heater are common with the AD-IS</a:t>
            </a:r>
            <a:r>
              <a:rPr lang="en-US" sz="923" dirty="0">
                <a:latin typeface="Arial" panose="020B0604020202020204" pitchFamily="34" charset="0"/>
              </a:rPr>
              <a:t>®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Delivery Check Valve (DCV) is the same as used on the AD-9si</a:t>
            </a:r>
            <a:r>
              <a:rPr lang="en-US" sz="923" dirty="0">
                <a:latin typeface="Arial" panose="020B0604020202020204" pitchFamily="34" charset="0"/>
              </a:rPr>
              <a:t>®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4 Pressure Protection Valve (PPV‘s) kits currently released (based on pressure settings)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New 41mm cartridge PN: </a:t>
            </a:r>
            <a:r>
              <a:rPr lang="en-US" sz="1477" dirty="0">
                <a:highlight>
                  <a:srgbClr val="FFFF00"/>
                </a:highlight>
                <a:latin typeface="Arial" panose="020B0604020202020204" pitchFamily="34" charset="0"/>
              </a:rPr>
              <a:t>5009041PG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63897-0E9C-413E-994D-F84DE520FAD2}"/>
              </a:ext>
            </a:extLst>
          </p:cNvPr>
          <p:cNvSpPr txBox="1"/>
          <p:nvPr/>
        </p:nvSpPr>
        <p:spPr>
          <a:xfrm>
            <a:off x="435621" y="396271"/>
            <a:ext cx="3164895" cy="376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637" algn="r"/>
            <a:r>
              <a:rPr lang="en-US" sz="1846" b="1" dirty="0">
                <a:solidFill>
                  <a:srgbClr val="003399"/>
                </a:solidFill>
                <a:latin typeface="Arial" panose="020B0604020202020204" pitchFamily="34" charset="0"/>
              </a:rPr>
              <a:t>Aftermarket Service Parts</a:t>
            </a:r>
            <a:endParaRPr lang="en-US" sz="1846" dirty="0">
              <a:solidFill>
                <a:srgbClr val="003399"/>
              </a:solidFill>
            </a:endParaRPr>
          </a:p>
        </p:txBody>
      </p:sp>
      <p:grpSp>
        <p:nvGrpSpPr>
          <p:cNvPr id="15" name="Group 4" descr="Darken&#10;&#10;">
            <a:extLst>
              <a:ext uri="{FF2B5EF4-FFF2-40B4-BE49-F238E27FC236}">
                <a16:creationId xmlns:a16="http://schemas.microsoft.com/office/drawing/2014/main" id="{A1C984BC-856E-4684-9B47-7E276A4106F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69533" y="1066800"/>
            <a:ext cx="3165231" cy="5410200"/>
            <a:chOff x="4015" y="515"/>
            <a:chExt cx="2160" cy="3619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C64594C3-AF29-4FFD-B169-16B7AAE5E8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15" y="515"/>
              <a:ext cx="2160" cy="3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4406" tIns="42203" rIns="84406" bIns="42203" numCol="1" anchor="t" anchorCtr="0" compatLnSpc="1">
              <a:prstTxWarp prst="textNoShape">
                <a:avLst/>
              </a:prstTxWarp>
            </a:bodyPr>
            <a:lstStyle/>
            <a:p>
              <a:endParaRPr lang="en-US" sz="1662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2186C56-BDFD-40DE-B4C3-D2FC9926D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5" y="515"/>
              <a:ext cx="2165" cy="3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9296CA8-5741-47C2-BE4F-3184FA597BCE}"/>
              </a:ext>
            </a:extLst>
          </p:cNvPr>
          <p:cNvSpPr txBox="1"/>
          <p:nvPr/>
        </p:nvSpPr>
        <p:spPr>
          <a:xfrm>
            <a:off x="425511" y="3944754"/>
            <a:ext cx="5736579" cy="1001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K160650SC and K164018SC are Standard Purge Air Dryers 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K160648SC and K160649SC are Extended Purge Air Dryers</a:t>
            </a:r>
          </a:p>
          <a:p>
            <a:pPr marL="263776" indent="-263776">
              <a:buFont typeface="Arial" panose="020B0604020202020204" pitchFamily="34" charset="0"/>
              <a:buChar char="•"/>
            </a:pPr>
            <a:r>
              <a:rPr lang="en-US" sz="1477" dirty="0">
                <a:latin typeface="Arial" panose="020B0604020202020204" pitchFamily="34" charset="0"/>
              </a:rPr>
              <a:t>4 Pressure Protection Valve (PPV) kits are released –same price</a:t>
            </a:r>
          </a:p>
        </p:txBody>
      </p:sp>
    </p:spTree>
    <p:extLst>
      <p:ext uri="{BB962C8B-B14F-4D97-AF65-F5344CB8AC3E}">
        <p14:creationId xmlns:p14="http://schemas.microsoft.com/office/powerpoint/2010/main" val="12046041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F108E-ADE5-C541-F3AB-ACF07AC8C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066800"/>
            <a:ext cx="4978617" cy="5415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4B174-59DD-31A6-B9E5-84F36B7E59A8}"/>
              </a:ext>
            </a:extLst>
          </p:cNvPr>
          <p:cNvSpPr txBox="1"/>
          <p:nvPr/>
        </p:nvSpPr>
        <p:spPr>
          <a:xfrm>
            <a:off x="533400" y="37594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Air Guarantee – T.A.G </a:t>
            </a:r>
          </a:p>
        </p:txBody>
      </p:sp>
    </p:spTree>
    <p:extLst>
      <p:ext uri="{BB962C8B-B14F-4D97-AF65-F5344CB8AC3E}">
        <p14:creationId xmlns:p14="http://schemas.microsoft.com/office/powerpoint/2010/main" val="185434384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50" name="Rectangle 2">
            <a:extLst>
              <a:ext uri="{FF2B5EF4-FFF2-40B4-BE49-F238E27FC236}">
                <a16:creationId xmlns:a16="http://schemas.microsoft.com/office/drawing/2014/main" id="{AF214E37-CD6D-5C67-D4FE-85CBB1E8E88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878660" y="2097860"/>
            <a:ext cx="4419600" cy="3962400"/>
          </a:xfrm>
        </p:spPr>
        <p:txBody>
          <a:bodyPr>
            <a:normAutofit/>
          </a:bodyPr>
          <a:lstStyle/>
          <a:p>
            <a:pPr marL="914400" lvl="1" indent="-457200">
              <a:defRPr/>
            </a:pPr>
            <a:r>
              <a:rPr lang="en-US" altLang="en-US"/>
              <a:t>Pushrod home position. (Brakes released)</a:t>
            </a:r>
          </a:p>
          <a:p>
            <a:pPr marL="914400" lvl="1" indent="-457200">
              <a:defRPr/>
            </a:pPr>
            <a:r>
              <a:rPr lang="en-US" altLang="en-US"/>
              <a:t>Pushrod free stroke. </a:t>
            </a:r>
          </a:p>
          <a:p>
            <a:pPr marL="914400" lvl="1" indent="-457200">
              <a:defRPr/>
            </a:pPr>
            <a:r>
              <a:rPr lang="en-US" altLang="en-US"/>
              <a:t>Applied stroke length. (Power stroke)</a:t>
            </a:r>
          </a:p>
          <a:p>
            <a:pPr marL="914400" lvl="1" indent="-457200">
              <a:defRPr/>
            </a:pPr>
            <a:r>
              <a:rPr lang="en-US" altLang="en-US"/>
              <a:t>Lining material thickness &amp; condition.</a:t>
            </a:r>
          </a:p>
          <a:p>
            <a:pPr marL="914400" lvl="1" indent="-457200">
              <a:defRPr/>
            </a:pPr>
            <a:r>
              <a:rPr lang="en-US" altLang="en-US"/>
              <a:t>Seized or damaged components.</a:t>
            </a:r>
          </a:p>
          <a:p>
            <a:pPr marL="914400" lvl="1" indent="-457200">
              <a:defRPr/>
            </a:pPr>
            <a:r>
              <a:rPr lang="en-US" altLang="en-US"/>
              <a:t>Excessive play in any components.</a:t>
            </a:r>
          </a:p>
          <a:p>
            <a:pPr marL="914400" lvl="1" indent="-457200">
              <a:defRPr/>
            </a:pPr>
            <a:r>
              <a:rPr lang="en-US" altLang="en-US"/>
              <a:t>Always remember that an ABA is only as good as it is installed and maintained.</a:t>
            </a:r>
          </a:p>
        </p:txBody>
      </p:sp>
      <p:sp>
        <p:nvSpPr>
          <p:cNvPr id="978958" name="Text Placeholder 3">
            <a:extLst>
              <a:ext uri="{FF2B5EF4-FFF2-40B4-BE49-F238E27FC236}">
                <a16:creationId xmlns:a16="http://schemas.microsoft.com/office/drawing/2014/main" id="{D37BF4D7-0389-F7CF-2C6D-69A6CA57A4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" y="1350963"/>
            <a:ext cx="6096000" cy="477837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tx1"/>
                </a:solidFill>
              </a:rPr>
              <a:t>Things to check for during an inspection.</a:t>
            </a:r>
          </a:p>
          <a:p>
            <a:endParaRPr lang="en-US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899</Words>
  <Application>Microsoft Office PowerPoint</Application>
  <PresentationFormat>On-screen Show (4:3)</PresentationFormat>
  <Paragraphs>133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Calibri</vt:lpstr>
      <vt:lpstr>Monotype Sorts</vt:lpstr>
      <vt:lpstr>Myriad Pro</vt:lpstr>
      <vt:lpstr>Tahoma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Knorr Bremse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Kaitlyn Huff</dc:creator>
  <cp:lastModifiedBy>Steve Jahner</cp:lastModifiedBy>
  <cp:revision>206</cp:revision>
  <cp:lastPrinted>2015-02-03T15:31:09Z</cp:lastPrinted>
  <dcterms:created xsi:type="dcterms:W3CDTF">2014-03-04T13:51:33Z</dcterms:created>
  <dcterms:modified xsi:type="dcterms:W3CDTF">2025-11-25T13:45:43Z</dcterms:modified>
</cp:coreProperties>
</file>