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sldIdLst>
    <p:sldId id="269" r:id="rId5"/>
    <p:sldId id="292" r:id="rId6"/>
    <p:sldId id="294" r:id="rId7"/>
    <p:sldId id="295" r:id="rId8"/>
    <p:sldId id="296" r:id="rId9"/>
    <p:sldId id="297" r:id="rId10"/>
    <p:sldId id="299" r:id="rId11"/>
    <p:sldId id="298" r:id="rId12"/>
    <p:sldId id="300" r:id="rId13"/>
    <p:sldId id="301" r:id="rId14"/>
    <p:sldId id="257" r:id="rId15"/>
    <p:sldId id="302" r:id="rId16"/>
    <p:sldId id="303" r:id="rId17"/>
    <p:sldId id="304" r:id="rId18"/>
    <p:sldId id="305" r:id="rId19"/>
    <p:sldId id="306" r:id="rId20"/>
    <p:sldId id="311" r:id="rId21"/>
    <p:sldId id="307" r:id="rId22"/>
    <p:sldId id="312" r:id="rId23"/>
    <p:sldId id="308" r:id="rId24"/>
    <p:sldId id="309" r:id="rId25"/>
    <p:sldId id="310" r:id="rId26"/>
    <p:sldId id="313" r:id="rId27"/>
    <p:sldId id="28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202A"/>
    <a:srgbClr val="861820"/>
    <a:srgbClr val="D51F34"/>
    <a:srgbClr val="E25755"/>
    <a:srgbClr val="E15351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3A9122-3BF5-9ACE-7DA9-9A9A91202E15}" v="57" dt="2025-12-04T22:20:01.429"/>
    <p1510:client id="{50AE8255-41BA-419C-9ED7-DCA50FC22713}" v="183" dt="2025-12-05T19:20:31.467"/>
    <p1510:client id="{5D73CB90-5BA5-4AAA-942D-C41BDD68BFB9}" v="60" dt="2025-12-05T21:08:05.1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8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Exo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Exo" panose="00000500000000000000" pitchFamily="2" charset="0"/>
              </a:defRPr>
            </a:lvl1pPr>
          </a:lstStyle>
          <a:p>
            <a:fld id="{826E52E2-6D05-40F0-9D20-E235FA57B043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Exo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Exo" panose="00000500000000000000" pitchFamily="2" charset="0"/>
              </a:defRPr>
            </a:lvl1pPr>
          </a:lstStyle>
          <a:p>
            <a:fld id="{78323BD8-73EA-41B4-B467-60384727AD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69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Exo" panose="00000500000000000000" pitchFamily="2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018DF0-5243-6B5B-C337-2B7703C4D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F90234-371A-795D-31E7-01DD40F3C5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EE6A21-1CE2-E396-ADBB-A09A2F5BDF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Welcome! Today we’ll cover the basics of the Kenworth T480’s 12-volt electrical system — where to find key components, how to identify common issues, and what steps to take before calling for service.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C18E31-EC73-EC49-0E05-D6083692BD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323BD8-73EA-41B4-B467-60384727ADE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7479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C29F5-D491-0F80-2F1E-8BF79DDD0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83B8A0-EF77-FE53-8253-6E9BD5A047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D6262D-E016-2239-B77B-93335EC5EB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3BAED1-C409-19A8-2570-0ECA609C91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323BD8-73EA-41B4-B467-60384727ADE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1486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Clean connections prevent 90% of electrical issues. A little preventive care goes a long way.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323BD8-73EA-41B4-B467-60384727ADE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459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most common real-world complaint. Dim lights are a giveaway that voltage is low. Encourage drivers to check battery connections and voltage before assuming the starter is bad.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323BD8-73EA-41B4-B467-60384727ADE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773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key message: start with the simple, visible checks before assuming expensive components have failed.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323BD8-73EA-41B4-B467-60384727ADE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1024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almost always a loose connection issue. Drivers should be trained to suspect loose connections before replacing bulbs.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323BD8-73EA-41B4-B467-60384727ADE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0360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Flickering almost never comes from fuses. Grounds and connectors are the real culprits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323BD8-73EA-41B4-B467-60384727ADE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3990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read symptoms, not guess parts.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323BD8-73EA-41B4-B467-60384727ADE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0144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golden rule: fuses and grounds fix the majority of electrical complaints.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323BD8-73EA-41B4-B467-60384727ADE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1225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 issues hide under cable insulation or behind the bolt surface. Inspection matters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323BD8-73EA-41B4-B467-60384727ADE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50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323BD8-73EA-41B4-B467-60384727ADE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809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 of electricity like water pressure — it flows through wires and components. Good connections and clean grounds keep that flow steady and prevent voltage drops.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323BD8-73EA-41B4-B467-60384727ADE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5176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Understanding the basics gives you confidence to handle small problems before they become big ones. Thanks for learning today!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323BD8-73EA-41B4-B467-60384727ADE1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752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44C76-6642-7B51-4656-C16D76830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3CDFFF-4495-FA78-6EDA-89193FB5A5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3C0670-FE67-1D77-CF30-02E5F52DAF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these parts must work together. A loose cable, corroded terminal, or weak battery can affect several systems at once.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4D5B24-4CFD-9628-1009-D933F8D9ED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323BD8-73EA-41B4-B467-60384727ADE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46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98044B-8FC2-AF30-07BB-AA6FC790B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36F324-C68B-70D5-B344-76B111D84C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7927B2-760D-1F01-1A27-DBA7E5F26D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your first stop when something quits working. Most electrical problems start with a blown fuse or poor connection here.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C39935-0D57-14F0-B9E1-D4CAC43084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323BD8-73EA-41B4-B467-60384727ADE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525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9C4F2B-66A5-42C5-5DFE-97577163B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C5E15D-B0B3-F53B-3E2B-01CB21E6BF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99F3F8-2ADE-EE31-713E-ECE1F2DCA1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you turn the key, voltage passes through a relay to the starter motor. If any link in that path is open, the engine won’t crank. Always start your checks at the battery and work forward.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6D6E30-38D4-D2D3-CB27-59F4F5D0CB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323BD8-73EA-41B4-B467-60384727ADE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578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36251-F068-EA0E-1903-0A4E527D6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C97ED9-B178-D2DE-C4DF-ADEA37D4E9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7DD35E-66CE-AC24-94E6-F845C85914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starting issues come from battery or connection problems. Always rule those out first — they’re fast, simple fixes.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1D82E4-4914-1A0F-B683-9E65E72EA1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323BD8-73EA-41B4-B467-60384727ADE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270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CF228-920E-D5A2-2234-E63EE6B1F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54CD71-8DC1-CB01-3A40-41EDD838B4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EAC03D-BCE8-5BBF-6DDE-90BA133C65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Lighting issues are often simple — blown fuse, bad bulb, or poor connection. Always check the ground before replacing parts.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E9B325-5B93-8821-BD09-E58FE62804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323BD8-73EA-41B4-B467-60384727ADE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418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73F7B-54AA-77D1-5D9D-BD26C49D3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94671C-0F8F-98F5-EF41-CCAC9007CF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D59D08-8507-755B-1BB3-F864AFE3C5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multiple lights fail at once, suspect a shared ground or connector. Start at the simplest points — the fuse or the ground.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2ACCDC-30A3-016A-7109-AD70CC7E50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323BD8-73EA-41B4-B467-60384727ADE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983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128E3-AD0B-7355-1A73-25EA0E5A3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05A33A-5BE8-C7B8-C524-8A315E1074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72B6B4-2048-47A1-C85C-58C77E68AC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Switches rarely fail on their own. If several stop working, look for a single power feed or shared fuse behind the dash.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73CD2B-E316-075B-33E5-24E3A55C39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323BD8-73EA-41B4-B467-60384727ADE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886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A4781-F7AD-AF03-735C-67AEA07527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9F7C2B-0FD0-8F49-B420-66A1E0A17B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E9EAB-DB55-E926-5D24-7A71CB71E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61658-71B3-42BD-A9F3-B6A2FCCC9531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87FD5-BEC0-955C-3F53-9357A58FF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B95C4E-BFBF-B85C-0E98-B92130336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D7D63-ECAF-4D78-B580-A1F8A3C1F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44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38132-D26A-53E9-8512-7E8E0285B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90EC7D-46AD-23B7-98A1-0925AAFE72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27B70-6FFB-D5A1-4983-92090D759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61658-71B3-42BD-A9F3-B6A2FCCC9531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074E9-B3EF-7AC7-FA09-295F44657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8B5CE0-C160-B1B3-37E1-138B2A365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D7D63-ECAF-4D78-B580-A1F8A3C1F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89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33C5E6-B2E2-B25C-438E-849270EF47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DA4CA9-91EC-D02A-8CEE-48EF8D20C9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4A7A0-F371-620C-D5F6-A950594FA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61658-71B3-42BD-A9F3-B6A2FCCC9531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D5D8B-8BA8-7F15-E9AB-C4A4169B4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C5A94-0811-0116-5B9B-18D529BED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D7D63-ECAF-4D78-B580-A1F8A3C1F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881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C2CC4-F5B8-E395-F301-079EEB4B7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6D0B9-7BB1-EA02-BACB-FDCE51263E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6D23F5-DEF2-9DE0-055F-837C1705F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61658-71B3-42BD-A9F3-B6A2FCCC9531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E1E8A-ED89-B00A-98FD-596EB6E7E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437D7-A906-BC1F-AF85-C793195F1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D7D63-ECAF-4D78-B580-A1F8A3C1F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86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88195-7C22-2190-85A2-6084DCEC1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4FD845-FE67-41B9-4094-F1F7ED311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F3675C-20E0-88F8-0B85-0F8304179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61658-71B3-42BD-A9F3-B6A2FCCC9531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E608D-95B4-C24E-4CFB-B63E82CD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595B98-6845-D8AC-C5A5-E225DED76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D7D63-ECAF-4D78-B580-A1F8A3C1F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637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B344A-9396-11C0-8880-6ECF7E919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E5D15-B12D-F5BB-BE30-0BB3DAF0CC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7A9BA3-623B-DAAF-9B95-69CBB2489A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176905-7875-2124-F935-681E5EC99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61658-71B3-42BD-A9F3-B6A2FCCC9531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2ADAC2-041B-01D5-7741-62F964601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0432BF-6D0D-7408-91A4-3E98A5536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D7D63-ECAF-4D78-B580-A1F8A3C1F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723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C40C2-F61D-7C6E-E475-066F11559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A4F38E-066B-A665-DA52-72EB3DD51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C6E822-DD4F-8943-2159-48EDA98B36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3E2725-1844-7F4D-0940-81BC48CF1C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D0C510-DFD0-CEA6-9A26-C3F528207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DEC1C0-BA0B-0E1B-EE08-1FDB6E6C8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61658-71B3-42BD-A9F3-B6A2FCCC9531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8544D5-8380-6236-AD0F-8241E36D5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D678B5-4F8E-8674-74AC-43BC6A9D8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D7D63-ECAF-4D78-B580-A1F8A3C1F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94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51295-44FC-AB53-7F8C-15250E011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DB08F6-EC56-3C71-5CEA-9D9C73200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61658-71B3-42BD-A9F3-B6A2FCCC9531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4F6A9C-2E5B-585F-26B9-CED1B7687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8E7FA3-B246-495F-6FDF-8D547A1FA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D7D63-ECAF-4D78-B580-A1F8A3C1F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052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9BF080-8B36-AC4B-2828-72A683B8F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61658-71B3-42BD-A9F3-B6A2FCCC9531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B293FD-94DE-8E9B-BA0D-FF68FF45D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16E523-EE2C-071B-610A-28DF45D9D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D7D63-ECAF-4D78-B580-A1F8A3C1F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963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52DAE-9121-F006-F01D-935A1B067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D523D-9DD2-0787-98B0-152124F93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CE2927-1C46-4114-EAC6-6E2141E456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F9ADF9-D687-1246-D283-C2A85B8D3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61658-71B3-42BD-A9F3-B6A2FCCC9531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36D584-7D68-1FF7-20B8-948B1BAFB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867878-BDBC-4EE9-4C91-9C47B5081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D7D63-ECAF-4D78-B580-A1F8A3C1F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230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AFC7D-80C6-4E43-2CBF-EA45DFFE7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8C55EA-9348-22A8-646D-CE2B4AB684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B2AA-DD86-28CB-2794-F71A1788D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D684B3-FDFE-1F7D-DBA8-E9877CE87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61658-71B3-42BD-A9F3-B6A2FCCC9531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99BB1D-3C3F-A90E-22B9-6654F5687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5CD855-D24D-BDF5-EEA4-0D52A5888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D7D63-ECAF-4D78-B580-A1F8A3C1F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88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0D0165-4DC2-5E66-86E1-DC5F12BFE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A1B4CC-1913-F92D-E665-D52B25799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E46AF6-B182-A376-AD53-6D92BD9964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Exo" panose="00000500000000000000" pitchFamily="2" charset="0"/>
              </a:defRPr>
            </a:lvl1pPr>
          </a:lstStyle>
          <a:p>
            <a:fld id="{7EF61658-71B3-42BD-A9F3-B6A2FCCC9531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7BB166-C751-35D0-233D-2D67CAECF5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Exo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DF5AB-7AE7-CDD1-FDA2-ABCCE6E12E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Exo" panose="00000500000000000000" pitchFamily="2" charset="0"/>
              </a:defRPr>
            </a:lvl1pPr>
          </a:lstStyle>
          <a:p>
            <a:fld id="{ACED7D63-ECAF-4D78-B580-A1F8A3C1FF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894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Exo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Exo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Exo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xo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xo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e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.jpe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1AA3A-CCE9-D01B-8DF4-F7D943094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car dashboard&#10;&#10;AI-generated content may be incorrect.">
            <a:extLst>
              <a:ext uri="{FF2B5EF4-FFF2-40B4-BE49-F238E27FC236}">
                <a16:creationId xmlns:a16="http://schemas.microsoft.com/office/drawing/2014/main" id="{1E807B9D-3B59-2C8C-2897-0AFB66D22E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" t="34586" r="5731" b="2555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288CD28-02CD-F84B-33D6-230EAF8FF8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4" y="5207348"/>
            <a:ext cx="9144000" cy="53465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spc="300">
                <a:solidFill>
                  <a:schemeClr val="bg1"/>
                </a:solidFill>
                <a:latin typeface="Exo"/>
              </a:rPr>
              <a:t>Presented By: Bob Perry, Fleet Aftersales Manager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05762C-40F6-8DB5-CB79-9FC2D4220F85}"/>
              </a:ext>
            </a:extLst>
          </p:cNvPr>
          <p:cNvSpPr/>
          <p:nvPr/>
        </p:nvSpPr>
        <p:spPr>
          <a:xfrm>
            <a:off x="263236" y="231228"/>
            <a:ext cx="11665528" cy="637739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Exo" panose="00000500000000000000" pitchFamily="2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B59E98E-8002-CF4E-6CC0-21B6FEA75D3F}"/>
              </a:ext>
            </a:extLst>
          </p:cNvPr>
          <p:cNvCxnSpPr>
            <a:cxnSpLocks/>
          </p:cNvCxnSpPr>
          <p:nvPr/>
        </p:nvCxnSpPr>
        <p:spPr>
          <a:xfrm flipV="1">
            <a:off x="593522" y="5010120"/>
            <a:ext cx="11004957" cy="106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F43AD0DB-263A-F262-8ED1-39EC68763744}"/>
              </a:ext>
            </a:extLst>
          </p:cNvPr>
          <p:cNvSpPr txBox="1">
            <a:spLocks/>
          </p:cNvSpPr>
          <p:nvPr/>
        </p:nvSpPr>
        <p:spPr>
          <a:xfrm>
            <a:off x="-242242" y="1465074"/>
            <a:ext cx="12676485" cy="26974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b="1" spc="300">
                <a:solidFill>
                  <a:schemeClr val="bg1"/>
                </a:solidFill>
                <a:latin typeface="Exo Black" panose="00000A00000000000000" pitchFamily="2" charset="0"/>
              </a:rPr>
              <a:t>BASIC ELECTRICAL TROUBLESHOOTING &amp; DIAGNOSTICS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636698-DD73-5040-A86E-A532C5185CCC}"/>
              </a:ext>
            </a:extLst>
          </p:cNvPr>
          <p:cNvSpPr txBox="1">
            <a:spLocks/>
          </p:cNvSpPr>
          <p:nvPr/>
        </p:nvSpPr>
        <p:spPr>
          <a:xfrm>
            <a:off x="1" y="3799335"/>
            <a:ext cx="12192000" cy="10393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800" b="1" i="1" spc="50">
                <a:solidFill>
                  <a:schemeClr val="bg1"/>
                </a:solidFill>
                <a:latin typeface="Exo Medium" panose="00000600000000000000" pitchFamily="2" charset="0"/>
              </a:rPr>
              <a:t>Understanding the Electrical System of the 2024 Kenworth T480</a:t>
            </a:r>
          </a:p>
        </p:txBody>
      </p:sp>
    </p:spTree>
    <p:extLst>
      <p:ext uri="{BB962C8B-B14F-4D97-AF65-F5344CB8AC3E}">
        <p14:creationId xmlns:p14="http://schemas.microsoft.com/office/powerpoint/2010/main" val="3292183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C0D7E-CDF7-56F7-E76B-C6C356672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93C92-BC9A-FD2D-86D9-F3A44BAA7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machine&#10;&#10;AI-generated content may be incorrect.">
            <a:extLst>
              <a:ext uri="{FF2B5EF4-FFF2-40B4-BE49-F238E27FC236}">
                <a16:creationId xmlns:a16="http://schemas.microsoft.com/office/drawing/2014/main" id="{34AD582E-1C2F-8480-2F1C-AB5B1A46F4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01" b="42001"/>
          <a:stretch/>
        </p:blipFill>
        <p:spPr>
          <a:xfrm>
            <a:off x="-1" y="1033"/>
            <a:ext cx="12193906" cy="197572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1A294F4-A015-F398-A248-792CFE2F4D59}"/>
              </a:ext>
            </a:extLst>
          </p:cNvPr>
          <p:cNvSpPr txBox="1">
            <a:spLocks/>
          </p:cNvSpPr>
          <p:nvPr/>
        </p:nvSpPr>
        <p:spPr>
          <a:xfrm>
            <a:off x="483905" y="631164"/>
            <a:ext cx="11224191" cy="10451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>
                <a:solidFill>
                  <a:schemeClr val="bg1"/>
                </a:solidFill>
                <a:latin typeface="Exo"/>
              </a:rPr>
              <a:t>ELECTRICAL SYSTEM CARE</a:t>
            </a:r>
            <a:endParaRPr lang="en-US" sz="540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CB73D6-3F15-0303-C224-04B799A0219D}"/>
              </a:ext>
            </a:extLst>
          </p:cNvPr>
          <p:cNvSpPr/>
          <p:nvPr/>
        </p:nvSpPr>
        <p:spPr>
          <a:xfrm>
            <a:off x="500379" y="353499"/>
            <a:ext cx="11191242" cy="141669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Exo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923F99-608F-ED00-0487-5DC4F61BF1B3}"/>
              </a:ext>
            </a:extLst>
          </p:cNvPr>
          <p:cNvSpPr txBox="1"/>
          <p:nvPr/>
        </p:nvSpPr>
        <p:spPr>
          <a:xfrm>
            <a:off x="500378" y="2400327"/>
            <a:ext cx="5729519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600" dirty="0">
                <a:latin typeface="Exo" panose="00000500000000000000" pitchFamily="2" charset="0"/>
              </a:rPr>
              <a:t>Keep terminals clean and tight.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600" dirty="0">
                <a:latin typeface="Exo" panose="00000500000000000000" pitchFamily="2" charset="0"/>
              </a:rPr>
              <a:t>Inspect cables for corrosion.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600" dirty="0">
                <a:latin typeface="Exo" panose="00000500000000000000" pitchFamily="2" charset="0"/>
              </a:rPr>
              <a:t>Check fuse panels for moisture.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600" dirty="0">
                <a:latin typeface="Exo" panose="00000500000000000000" pitchFamily="2" charset="0"/>
              </a:rPr>
              <a:t>Use dielectric grease on connectors.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600" dirty="0">
                <a:latin typeface="Exo" panose="00000500000000000000" pitchFamily="2" charset="0"/>
              </a:rPr>
              <a:t>Avoid accessory overload.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AE141E6-957E-4B4F-6DBE-BF2EAFB1BA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" r="1725"/>
          <a:stretch/>
        </p:blipFill>
        <p:spPr>
          <a:xfrm>
            <a:off x="5994574" y="2122662"/>
            <a:ext cx="6197426" cy="474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68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B296B3FB-B454-21F4-66AA-4409D98AE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" t="76924" r="2241" b="1010"/>
          <a:stretch>
            <a:fillRect/>
          </a:stretch>
        </p:blipFill>
        <p:spPr>
          <a:xfrm>
            <a:off x="0" y="5895"/>
            <a:ext cx="12191363" cy="19245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2B3A45-1334-65D4-FEF4-17A353E86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67" y="525100"/>
            <a:ext cx="11191241" cy="1259042"/>
          </a:xfrm>
        </p:spPr>
        <p:txBody>
          <a:bodyPr>
            <a:no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Exo"/>
              </a:rPr>
              <a:t>STAY POWERED. STAY RELIABLE.</a:t>
            </a:r>
            <a:endParaRPr lang="en-US" sz="5400" b="1">
              <a:solidFill>
                <a:schemeClr val="bg1"/>
              </a:solidFill>
              <a:latin typeface="Exo" panose="000005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5AD718-C00F-9D42-504C-578F9FF638BB}"/>
              </a:ext>
            </a:extLst>
          </p:cNvPr>
          <p:cNvSpPr txBox="1"/>
          <p:nvPr/>
        </p:nvSpPr>
        <p:spPr>
          <a:xfrm>
            <a:off x="152400" y="2549395"/>
            <a:ext cx="11887200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400" b="1" spc="300" dirty="0">
                <a:solidFill>
                  <a:srgbClr val="D51F34"/>
                </a:solidFill>
                <a:latin typeface="Exo"/>
                <a:ea typeface="Calibri"/>
                <a:cs typeface="Calibri"/>
              </a:rPr>
              <a:t>Know your fuses and cables.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29E9C4-8C2D-2EB8-C3B0-30D99F77864A}"/>
              </a:ext>
            </a:extLst>
          </p:cNvPr>
          <p:cNvSpPr txBox="1"/>
          <p:nvPr/>
        </p:nvSpPr>
        <p:spPr>
          <a:xfrm>
            <a:off x="294503" y="3911273"/>
            <a:ext cx="11602994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400" b="1" spc="180">
                <a:solidFill>
                  <a:srgbClr val="B0202A"/>
                </a:solidFill>
                <a:latin typeface="Exo"/>
                <a:ea typeface="Calibri"/>
                <a:cs typeface="Calibri"/>
              </a:rPr>
              <a:t>Start simple with every issue.</a:t>
            </a:r>
          </a:p>
          <a:p>
            <a:pPr algn="ctr"/>
            <a:endParaRPr lang="en-US" sz="2400" b="1" spc="200">
              <a:solidFill>
                <a:srgbClr val="B0202A"/>
              </a:solidFill>
              <a:latin typeface="Exo" panose="000005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26A72C-81B5-E4CF-1B43-D0865977E2E2}"/>
              </a:ext>
            </a:extLst>
          </p:cNvPr>
          <p:cNvSpPr txBox="1"/>
          <p:nvPr/>
        </p:nvSpPr>
        <p:spPr>
          <a:xfrm>
            <a:off x="1268405" y="5261346"/>
            <a:ext cx="9655191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400" b="1" spc="300">
                <a:solidFill>
                  <a:srgbClr val="861820"/>
                </a:solidFill>
                <a:latin typeface="Exo"/>
                <a:ea typeface="Calibri"/>
                <a:cs typeface="Calibri"/>
              </a:rPr>
              <a:t>Preventive care saves downtime.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3623734-7C8C-D51C-62FF-551362F1CB38}"/>
              </a:ext>
            </a:extLst>
          </p:cNvPr>
          <p:cNvSpPr/>
          <p:nvPr/>
        </p:nvSpPr>
        <p:spPr>
          <a:xfrm>
            <a:off x="601176" y="2434348"/>
            <a:ext cx="10989648" cy="647860"/>
          </a:xfrm>
          <a:prstGeom prst="rect">
            <a:avLst/>
          </a:prstGeom>
          <a:noFill/>
          <a:ln w="57150">
            <a:solidFill>
              <a:srgbClr val="D51F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Exo" panose="00000500000000000000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A4AAF33-EC8D-9E94-2C2B-3E9A058923A8}"/>
              </a:ext>
            </a:extLst>
          </p:cNvPr>
          <p:cNvSpPr/>
          <p:nvPr/>
        </p:nvSpPr>
        <p:spPr>
          <a:xfrm>
            <a:off x="603366" y="3787648"/>
            <a:ext cx="10985269" cy="647860"/>
          </a:xfrm>
          <a:prstGeom prst="rect">
            <a:avLst/>
          </a:prstGeom>
          <a:noFill/>
          <a:ln w="57150">
            <a:solidFill>
              <a:srgbClr val="B0202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Exo" panose="00000500000000000000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5C13E13-480D-8471-BE9E-B3E8A6EEF20C}"/>
              </a:ext>
            </a:extLst>
          </p:cNvPr>
          <p:cNvSpPr/>
          <p:nvPr/>
        </p:nvSpPr>
        <p:spPr>
          <a:xfrm>
            <a:off x="601176" y="5140948"/>
            <a:ext cx="10989648" cy="647860"/>
          </a:xfrm>
          <a:prstGeom prst="rect">
            <a:avLst/>
          </a:prstGeom>
          <a:noFill/>
          <a:ln w="57150">
            <a:solidFill>
              <a:srgbClr val="86182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Exo" panose="000005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EA39CA-A29D-F1BC-ED96-14CC9244FC05}"/>
              </a:ext>
            </a:extLst>
          </p:cNvPr>
          <p:cNvSpPr/>
          <p:nvPr/>
        </p:nvSpPr>
        <p:spPr>
          <a:xfrm>
            <a:off x="496567" y="353499"/>
            <a:ext cx="11191242" cy="141669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Ex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482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66AA61-2CED-9D9B-F0C5-C6731915F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" t="76924" r="2241" b="1010"/>
          <a:stretch>
            <a:fillRect/>
          </a:stretch>
        </p:blipFill>
        <p:spPr>
          <a:xfrm>
            <a:off x="0" y="5895"/>
            <a:ext cx="12191363" cy="19245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1006147-37F8-C25C-4D92-2AB01960943F}"/>
              </a:ext>
            </a:extLst>
          </p:cNvPr>
          <p:cNvSpPr/>
          <p:nvPr/>
        </p:nvSpPr>
        <p:spPr>
          <a:xfrm>
            <a:off x="496567" y="353499"/>
            <a:ext cx="11191242" cy="141669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Exo" panose="000005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49BEED-FE5D-1F59-A6DB-8A6C6604E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845"/>
            <a:ext cx="10515600" cy="1325563"/>
          </a:xfrm>
        </p:spPr>
        <p:txBody>
          <a:bodyPr/>
          <a:lstStyle/>
          <a:p>
            <a:pPr algn="ctr"/>
            <a:r>
              <a:rPr lang="en-US" b="1">
                <a:solidFill>
                  <a:schemeClr val="bg1"/>
                </a:solidFill>
                <a:ea typeface="+mj-lt"/>
                <a:cs typeface="+mj-lt"/>
              </a:rPr>
              <a:t>SCENARIO #1: TRUCK WON’T CRANK AFTER SITTING OVERNIGHT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541A38-99EB-09AA-446C-ACEE8D55CC8A}"/>
              </a:ext>
            </a:extLst>
          </p:cNvPr>
          <p:cNvSpPr txBox="1"/>
          <p:nvPr/>
        </p:nvSpPr>
        <p:spPr>
          <a:xfrm>
            <a:off x="755904" y="2542032"/>
            <a:ext cx="6096000" cy="32932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buFont typeface=""/>
              <a:buChar char="•"/>
            </a:pPr>
            <a:r>
              <a:rPr lang="en-US" sz="2600">
                <a:latin typeface="Exo" panose="00000500000000000000" pitchFamily="2" charset="0"/>
              </a:rPr>
              <a:t>Driver turns key → no crank, no click.</a:t>
            </a:r>
          </a:p>
          <a:p>
            <a:pPr marL="228600" indent="-228600">
              <a:buFont typeface=""/>
              <a:buChar char="•"/>
            </a:pPr>
            <a:r>
              <a:rPr lang="en-US" sz="2600">
                <a:latin typeface="Exo" panose="00000500000000000000" pitchFamily="2" charset="0"/>
              </a:rPr>
              <a:t>Interior lights appear dim.</a:t>
            </a:r>
          </a:p>
          <a:p>
            <a:pPr marL="228600" indent="-228600">
              <a:buFont typeface=""/>
              <a:buChar char="•"/>
            </a:pPr>
            <a:r>
              <a:rPr lang="en-US" sz="2600">
                <a:latin typeface="Exo" panose="00000500000000000000" pitchFamily="2" charset="0"/>
              </a:rPr>
              <a:t>Batteries were last inspected 3 months ago.</a:t>
            </a:r>
          </a:p>
          <a:p>
            <a:endParaRPr lang="en-US" sz="2600">
              <a:latin typeface="Exo" panose="00000500000000000000" pitchFamily="2" charset="0"/>
            </a:endParaRPr>
          </a:p>
          <a:p>
            <a:pPr marL="285750" indent="-285750" algn="ctr">
              <a:buFont typeface="Arial"/>
              <a:buChar char="•"/>
            </a:pPr>
            <a:r>
              <a:rPr lang="en-US" sz="2600">
                <a:latin typeface="Exo" panose="00000500000000000000" pitchFamily="2" charset="0"/>
                <a:ea typeface="+mn-lt"/>
                <a:cs typeface="+mn-lt"/>
              </a:rPr>
              <a:t>What’s the FIRST thing you check?</a:t>
            </a:r>
            <a:endParaRPr lang="en-US" sz="2600">
              <a:latin typeface="Exo" panose="00000500000000000000" pitchFamily="2" charset="0"/>
            </a:endParaRPr>
          </a:p>
          <a:p>
            <a:pPr marL="285750" indent="-285750" algn="ctr">
              <a:buFont typeface="Arial"/>
              <a:buChar char="•"/>
            </a:pPr>
            <a:r>
              <a:rPr lang="en-US" sz="2600">
                <a:latin typeface="Exo" panose="00000500000000000000" pitchFamily="2" charset="0"/>
                <a:ea typeface="+mn-lt"/>
                <a:cs typeface="+mn-lt"/>
              </a:rPr>
              <a:t>What do dim lights usually tell you?</a:t>
            </a:r>
            <a:endParaRPr lang="en-US" sz="2600">
              <a:latin typeface="Exo" panose="00000500000000000000" pitchFamily="2" charset="0"/>
            </a:endParaRPr>
          </a:p>
          <a:p>
            <a:pPr algn="ctr"/>
            <a:endParaRPr lang="en-US" sz="2600">
              <a:latin typeface="Ex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728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5B4633-E39D-3356-79AF-DAF6840BD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" t="76924" r="2241" b="1010"/>
          <a:stretch>
            <a:fillRect/>
          </a:stretch>
        </p:blipFill>
        <p:spPr>
          <a:xfrm>
            <a:off x="0" y="5895"/>
            <a:ext cx="12191363" cy="19245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97A7233-DBD7-76A8-A086-6FD2DD2AE2C6}"/>
              </a:ext>
            </a:extLst>
          </p:cNvPr>
          <p:cNvSpPr/>
          <p:nvPr/>
        </p:nvSpPr>
        <p:spPr>
          <a:xfrm>
            <a:off x="496567" y="353499"/>
            <a:ext cx="11191242" cy="141669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Exo" panose="000005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7E209B-1532-E915-8936-26CEFE999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191" y="410845"/>
            <a:ext cx="11183618" cy="1405071"/>
          </a:xfrm>
        </p:spPr>
        <p:txBody>
          <a:bodyPr/>
          <a:lstStyle/>
          <a:p>
            <a:pPr algn="ctr"/>
            <a:r>
              <a:rPr lang="en-US" b="1">
                <a:solidFill>
                  <a:schemeClr val="bg1"/>
                </a:solidFill>
                <a:latin typeface="Exo" panose="00000500000000000000" pitchFamily="2" charset="0"/>
                <a:ea typeface="+mj-lt"/>
                <a:cs typeface="+mj-lt"/>
              </a:rPr>
              <a:t>SCENARIO #1 SOLUTION: </a:t>
            </a:r>
            <a:br>
              <a:rPr lang="en-US" b="1">
                <a:solidFill>
                  <a:schemeClr val="bg1"/>
                </a:solidFill>
                <a:latin typeface="Exo" panose="00000500000000000000" pitchFamily="2" charset="0"/>
                <a:ea typeface="+mj-lt"/>
                <a:cs typeface="+mj-lt"/>
              </a:rPr>
            </a:br>
            <a:r>
              <a:rPr lang="en-US" b="1">
                <a:solidFill>
                  <a:schemeClr val="bg1"/>
                </a:solidFill>
                <a:latin typeface="Exo" panose="00000500000000000000" pitchFamily="2" charset="0"/>
                <a:ea typeface="+mj-lt"/>
                <a:cs typeface="+mj-lt"/>
              </a:rPr>
              <a:t>NO-CRANK CONDITION</a:t>
            </a:r>
            <a:endParaRPr lang="en-US" b="1">
              <a:solidFill>
                <a:schemeClr val="bg1"/>
              </a:solidFill>
              <a:latin typeface="Exo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832D45-7871-9774-188F-B3D682D7C027}"/>
              </a:ext>
            </a:extLst>
          </p:cNvPr>
          <p:cNvSpPr txBox="1"/>
          <p:nvPr/>
        </p:nvSpPr>
        <p:spPr>
          <a:xfrm>
            <a:off x="758952" y="2278003"/>
            <a:ext cx="8759952" cy="43704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600" b="1" dirty="0">
                <a:latin typeface="Exo" panose="00000500000000000000" pitchFamily="2" charset="0"/>
              </a:rPr>
              <a:t>Likely Causes:</a:t>
            </a:r>
          </a:p>
          <a:p>
            <a:pPr marL="228600" indent="-228600">
              <a:buFont typeface=""/>
              <a:buChar char="•"/>
            </a:pPr>
            <a:r>
              <a:rPr lang="en-US" sz="2600" dirty="0">
                <a:latin typeface="Exo" panose="00000500000000000000" pitchFamily="2" charset="0"/>
              </a:rPr>
              <a:t>Weak or drained batteries</a:t>
            </a:r>
          </a:p>
          <a:p>
            <a:pPr marL="228600" indent="-228600">
              <a:buFont typeface=""/>
              <a:buChar char="•"/>
            </a:pPr>
            <a:r>
              <a:rPr lang="en-US" sz="2600" dirty="0">
                <a:latin typeface="Exo" panose="00000500000000000000" pitchFamily="2" charset="0"/>
              </a:rPr>
              <a:t>Loose terminals</a:t>
            </a:r>
          </a:p>
          <a:p>
            <a:pPr marL="228600" indent="-228600">
              <a:buFont typeface=""/>
              <a:buChar char="•"/>
            </a:pPr>
            <a:r>
              <a:rPr lang="en-US" sz="2600" dirty="0">
                <a:latin typeface="Exo" panose="00000500000000000000" pitchFamily="2" charset="0"/>
              </a:rPr>
              <a:t>Corroded cable ends</a:t>
            </a:r>
          </a:p>
          <a:p>
            <a:pPr marL="228600" indent="-228600">
              <a:buFont typeface=""/>
              <a:buChar char="•"/>
            </a:pPr>
            <a:r>
              <a:rPr lang="en-US" sz="2600" dirty="0">
                <a:latin typeface="Exo" panose="00000500000000000000" pitchFamily="2" charset="0"/>
              </a:rPr>
              <a:t>Faulty starter relay</a:t>
            </a:r>
          </a:p>
          <a:p>
            <a:endParaRPr lang="en-US" sz="2600" dirty="0">
              <a:latin typeface="Exo" panose="00000500000000000000" pitchFamily="2" charset="0"/>
            </a:endParaRPr>
          </a:p>
          <a:p>
            <a:r>
              <a:rPr lang="en-US" sz="2600" b="1" dirty="0">
                <a:latin typeface="Exo" panose="00000500000000000000" pitchFamily="2" charset="0"/>
              </a:rPr>
              <a:t>Correct Response:</a:t>
            </a:r>
          </a:p>
          <a:p>
            <a:pPr marL="228600" indent="-228600">
              <a:buFont typeface=""/>
              <a:buAutoNum type="arabicPeriod"/>
            </a:pPr>
            <a:r>
              <a:rPr lang="en-US" sz="2600" dirty="0">
                <a:latin typeface="Exo" panose="00000500000000000000" pitchFamily="2" charset="0"/>
              </a:rPr>
              <a:t>Check battery voltage (&gt;12.4V).</a:t>
            </a:r>
          </a:p>
          <a:p>
            <a:pPr marL="228600" indent="-228600">
              <a:buFont typeface=""/>
              <a:buAutoNum type="arabicPeriod"/>
            </a:pPr>
            <a:r>
              <a:rPr lang="en-US" sz="2600" dirty="0">
                <a:latin typeface="Exo" panose="00000500000000000000" pitchFamily="2" charset="0"/>
              </a:rPr>
              <a:t>Inspect terminals (tight, clean).</a:t>
            </a:r>
          </a:p>
          <a:p>
            <a:pPr marL="228600" indent="-228600">
              <a:buFont typeface=""/>
              <a:buAutoNum type="arabicPeriod"/>
            </a:pPr>
            <a:r>
              <a:rPr lang="en-US" sz="2600" dirty="0">
                <a:latin typeface="Exo" panose="00000500000000000000" pitchFamily="2" charset="0"/>
              </a:rPr>
              <a:t>Check for corrosion at ground strap.</a:t>
            </a:r>
          </a:p>
          <a:p>
            <a:pPr algn="ctr"/>
            <a:endParaRPr lang="en-US" dirty="0">
              <a:latin typeface="Ex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081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BCD36B-6478-E181-6353-77BBBCDA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" t="76924" r="2241" b="1010"/>
          <a:stretch>
            <a:fillRect/>
          </a:stretch>
        </p:blipFill>
        <p:spPr>
          <a:xfrm>
            <a:off x="0" y="5895"/>
            <a:ext cx="12191363" cy="19245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F53D70A-E9E1-48DD-67B6-DCDD5B81988C}"/>
              </a:ext>
            </a:extLst>
          </p:cNvPr>
          <p:cNvSpPr/>
          <p:nvPr/>
        </p:nvSpPr>
        <p:spPr>
          <a:xfrm>
            <a:off x="496567" y="353499"/>
            <a:ext cx="11191242" cy="141669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Exo" panose="000005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FE23E8-D83B-9088-B351-F03C3044D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557"/>
            <a:ext cx="10515600" cy="1416697"/>
          </a:xfrm>
        </p:spPr>
        <p:txBody>
          <a:bodyPr/>
          <a:lstStyle/>
          <a:p>
            <a:pPr algn="ctr"/>
            <a:r>
              <a:rPr lang="en-US" b="1">
                <a:solidFill>
                  <a:schemeClr val="bg1"/>
                </a:solidFill>
                <a:latin typeface="Exo" panose="00000500000000000000" pitchFamily="2" charset="0"/>
                <a:ea typeface="+mj-lt"/>
                <a:cs typeface="+mj-lt"/>
              </a:rPr>
              <a:t>SCENARIO #2: </a:t>
            </a:r>
            <a:br>
              <a:rPr lang="en-US" b="1">
                <a:solidFill>
                  <a:schemeClr val="bg1"/>
                </a:solidFill>
                <a:latin typeface="Exo" panose="00000500000000000000" pitchFamily="2" charset="0"/>
                <a:ea typeface="+mj-lt"/>
                <a:cs typeface="+mj-lt"/>
              </a:rPr>
            </a:br>
            <a:r>
              <a:rPr lang="en-US" b="1">
                <a:solidFill>
                  <a:schemeClr val="bg1"/>
                </a:solidFill>
                <a:latin typeface="Exo" panose="00000500000000000000" pitchFamily="2" charset="0"/>
                <a:ea typeface="+mj-lt"/>
                <a:cs typeface="+mj-lt"/>
              </a:rPr>
              <a:t>LIGHTS FLICKERING WHILE DRIVING</a:t>
            </a:r>
            <a:endParaRPr lang="en-US" b="1">
              <a:solidFill>
                <a:schemeClr val="bg1"/>
              </a:solidFill>
              <a:latin typeface="Exo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651874-5006-5025-2AF9-9E36C46B36D5}"/>
              </a:ext>
            </a:extLst>
          </p:cNvPr>
          <p:cNvSpPr txBox="1"/>
          <p:nvPr/>
        </p:nvSpPr>
        <p:spPr>
          <a:xfrm>
            <a:off x="838200" y="2514600"/>
            <a:ext cx="6096000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buFont typeface=""/>
              <a:buChar char="•"/>
            </a:pPr>
            <a:r>
              <a:rPr lang="en-US" sz="2600" dirty="0">
                <a:latin typeface="Exo" panose="00000500000000000000" pitchFamily="2" charset="0"/>
              </a:rPr>
              <a:t>Driver notices headlights dimming and brightening.</a:t>
            </a:r>
          </a:p>
          <a:p>
            <a:pPr marL="228600" indent="-228600">
              <a:buFont typeface=""/>
              <a:buChar char="•"/>
            </a:pPr>
            <a:r>
              <a:rPr lang="en-US" sz="2600" dirty="0">
                <a:latin typeface="Exo" panose="00000500000000000000" pitchFamily="2" charset="0"/>
              </a:rPr>
              <a:t>Marker lights flicker on bumps.</a:t>
            </a:r>
          </a:p>
          <a:p>
            <a:pPr marL="228600" indent="-228600">
              <a:buFont typeface=""/>
              <a:buChar char="•"/>
            </a:pPr>
            <a:r>
              <a:rPr lang="en-US" sz="2600" dirty="0">
                <a:latin typeface="Exo" panose="00000500000000000000" pitchFamily="2" charset="0"/>
              </a:rPr>
              <a:t>No related dash warnings.</a:t>
            </a:r>
          </a:p>
          <a:p>
            <a:pPr marL="228600" indent="-228600">
              <a:buFont typeface=""/>
              <a:buChar char="•"/>
            </a:pPr>
            <a:endParaRPr lang="en-US" sz="2600" dirty="0">
              <a:latin typeface="Exo" panose="00000500000000000000" pitchFamily="2" charset="0"/>
            </a:endParaRPr>
          </a:p>
          <a:p>
            <a:r>
              <a:rPr lang="en-US" sz="2600" dirty="0">
                <a:latin typeface="Exo" panose="00000500000000000000" pitchFamily="2" charset="0"/>
              </a:rPr>
              <a:t>What is the most likely cause?</a:t>
            </a:r>
          </a:p>
          <a:p>
            <a:endParaRPr lang="en-US" sz="2600" dirty="0">
              <a:latin typeface="Exo" panose="00000500000000000000" pitchFamily="2" charset="0"/>
            </a:endParaRPr>
          </a:p>
          <a:p>
            <a:pPr marL="228600" indent="-228600">
              <a:buFont typeface=""/>
              <a:buChar char="•"/>
            </a:pPr>
            <a:r>
              <a:rPr lang="en-US" sz="2600" dirty="0">
                <a:latin typeface="Exo" panose="00000500000000000000" pitchFamily="2" charset="0"/>
              </a:rPr>
              <a:t>Fuse? Bulb? Connector? cable?</a:t>
            </a:r>
          </a:p>
          <a:p>
            <a:pPr algn="ctr"/>
            <a:endParaRPr lang="en-US" sz="2600" dirty="0">
              <a:latin typeface="Ex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451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442AEA-FF0D-8F2A-E2ED-B0FEE270FD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" t="76924" r="2241" b="1010"/>
          <a:stretch>
            <a:fillRect/>
          </a:stretch>
        </p:blipFill>
        <p:spPr>
          <a:xfrm>
            <a:off x="0" y="5895"/>
            <a:ext cx="12191363" cy="19245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61DA38D-8A3D-22B1-7A77-3BA5542D5232}"/>
              </a:ext>
            </a:extLst>
          </p:cNvPr>
          <p:cNvSpPr/>
          <p:nvPr/>
        </p:nvSpPr>
        <p:spPr>
          <a:xfrm>
            <a:off x="496567" y="353499"/>
            <a:ext cx="11191242" cy="141669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Exo" panose="000005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0DE3FE-4265-6B1F-C2B9-CE47AD1EE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1701"/>
            <a:ext cx="10515600" cy="1405071"/>
          </a:xfrm>
        </p:spPr>
        <p:txBody>
          <a:bodyPr/>
          <a:lstStyle/>
          <a:p>
            <a:pPr algn="ctr"/>
            <a:r>
              <a:rPr lang="en-US" b="1">
                <a:solidFill>
                  <a:schemeClr val="bg1"/>
                </a:solidFill>
                <a:latin typeface="Exo" panose="00000500000000000000" pitchFamily="2" charset="0"/>
                <a:ea typeface="+mj-lt"/>
                <a:cs typeface="+mj-lt"/>
              </a:rPr>
              <a:t>SCENARIO #2 SOLUTION: </a:t>
            </a:r>
            <a:br>
              <a:rPr lang="en-US" b="1">
                <a:solidFill>
                  <a:schemeClr val="bg1"/>
                </a:solidFill>
                <a:latin typeface="Exo" panose="00000500000000000000" pitchFamily="2" charset="0"/>
                <a:ea typeface="+mj-lt"/>
                <a:cs typeface="+mj-lt"/>
              </a:rPr>
            </a:br>
            <a:r>
              <a:rPr lang="en-US" b="1">
                <a:solidFill>
                  <a:schemeClr val="bg1"/>
                </a:solidFill>
                <a:latin typeface="Exo" panose="00000500000000000000" pitchFamily="2" charset="0"/>
                <a:ea typeface="+mj-lt"/>
                <a:cs typeface="+mj-lt"/>
              </a:rPr>
              <a:t>FLICKERING LIGHTS</a:t>
            </a:r>
            <a:endParaRPr lang="en-US" b="1">
              <a:solidFill>
                <a:schemeClr val="bg1"/>
              </a:solidFill>
              <a:latin typeface="Exo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35B33C-600A-83FC-9808-72064F1EAC5A}"/>
              </a:ext>
            </a:extLst>
          </p:cNvPr>
          <p:cNvSpPr txBox="1"/>
          <p:nvPr/>
        </p:nvSpPr>
        <p:spPr>
          <a:xfrm>
            <a:off x="926592" y="2411073"/>
            <a:ext cx="6096000" cy="40934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600" b="1" dirty="0">
                <a:latin typeface="Exo" panose="00000500000000000000" pitchFamily="2" charset="0"/>
              </a:rPr>
              <a:t>Likely Cause:</a:t>
            </a:r>
          </a:p>
          <a:p>
            <a:pPr marL="228600" indent="-228600">
              <a:buFont typeface=""/>
              <a:buChar char="•"/>
            </a:pPr>
            <a:r>
              <a:rPr lang="en-US" sz="2600" dirty="0">
                <a:latin typeface="Exo" panose="00000500000000000000" pitchFamily="2" charset="0"/>
              </a:rPr>
              <a:t>Loose or corroded cable</a:t>
            </a:r>
          </a:p>
          <a:p>
            <a:pPr marL="228600" indent="-228600">
              <a:buFont typeface=""/>
              <a:buChar char="•"/>
            </a:pPr>
            <a:r>
              <a:rPr lang="en-US" sz="2600" dirty="0">
                <a:latin typeface="Exo" panose="00000500000000000000" pitchFamily="2" charset="0"/>
              </a:rPr>
              <a:t>Pin-fit issues in harness connectors</a:t>
            </a:r>
          </a:p>
          <a:p>
            <a:pPr marL="228600" indent="-228600">
              <a:buFont typeface=""/>
              <a:buChar char="•"/>
            </a:pPr>
            <a:endParaRPr lang="en-US" sz="2600" dirty="0">
              <a:latin typeface="Exo" panose="00000500000000000000" pitchFamily="2" charset="0"/>
            </a:endParaRPr>
          </a:p>
          <a:p>
            <a:r>
              <a:rPr lang="en-US" sz="2600" b="1" dirty="0">
                <a:latin typeface="Exo" panose="00000500000000000000" pitchFamily="2" charset="0"/>
              </a:rPr>
              <a:t>Correct Response:</a:t>
            </a:r>
          </a:p>
          <a:p>
            <a:pPr marL="228600" indent="-228600">
              <a:buFont typeface=""/>
              <a:buAutoNum type="arabicPeriod"/>
            </a:pPr>
            <a:r>
              <a:rPr lang="en-US" sz="2600" dirty="0">
                <a:latin typeface="Exo" panose="00000500000000000000" pitchFamily="2" charset="0"/>
              </a:rPr>
              <a:t>Inspect connector near affected light circuit.</a:t>
            </a:r>
          </a:p>
          <a:p>
            <a:pPr marL="228600" indent="-228600">
              <a:buFont typeface=""/>
              <a:buAutoNum type="arabicPeriod"/>
            </a:pPr>
            <a:r>
              <a:rPr lang="en-US" sz="2600" dirty="0">
                <a:latin typeface="Exo" panose="00000500000000000000" pitchFamily="2" charset="0"/>
              </a:rPr>
              <a:t>Clean and tighten connection.</a:t>
            </a:r>
          </a:p>
          <a:p>
            <a:pPr marL="228600" indent="-228600">
              <a:buFont typeface=""/>
              <a:buAutoNum type="arabicPeriod"/>
            </a:pPr>
            <a:r>
              <a:rPr lang="en-US" sz="2600" dirty="0">
                <a:latin typeface="Exo" panose="00000500000000000000" pitchFamily="2" charset="0"/>
              </a:rPr>
              <a:t>Verify fuse seating in cab panel.</a:t>
            </a:r>
          </a:p>
          <a:p>
            <a:pPr algn="ctr"/>
            <a:endParaRPr lang="en-US" sz="2600" dirty="0">
              <a:latin typeface="Ex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139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red diamond plate&#10;&#10;AI-generated content may be incorrect.">
            <a:extLst>
              <a:ext uri="{FF2B5EF4-FFF2-40B4-BE49-F238E27FC236}">
                <a16:creationId xmlns:a16="http://schemas.microsoft.com/office/drawing/2014/main" id="{5D96B971-2F67-6889-9F4B-2BA8027DCD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6" r="912" b="1995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D665950-4614-E68F-6C9E-49C015846CFF}"/>
              </a:ext>
            </a:extLst>
          </p:cNvPr>
          <p:cNvSpPr/>
          <p:nvPr/>
        </p:nvSpPr>
        <p:spPr>
          <a:xfrm>
            <a:off x="496567" y="353499"/>
            <a:ext cx="11191242" cy="141669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Exo" panose="000005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72BFFA-1086-1C28-A161-5B8EAB581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388" y="38341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Exo" panose="00000500000000000000" pitchFamily="2" charset="0"/>
                <a:ea typeface="+mj-lt"/>
                <a:cs typeface="+mj-lt"/>
              </a:rPr>
              <a:t>Quick Review: Question #1</a:t>
            </a:r>
            <a:endParaRPr lang="en-US" sz="5400" b="1">
              <a:solidFill>
                <a:schemeClr val="bg1"/>
              </a:solidFill>
              <a:latin typeface="Exo" panose="000005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3573E5-4DED-A11C-03C8-9DD7E0FA6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3548" y="2429129"/>
            <a:ext cx="8717280" cy="25634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4800" b="1">
                <a:solidFill>
                  <a:schemeClr val="bg1"/>
                </a:solidFill>
                <a:ea typeface="+mn-lt"/>
                <a:cs typeface="+mn-lt"/>
              </a:rPr>
              <a:t>What are the first two things you should check during ANY electrical problem?</a:t>
            </a:r>
            <a:endParaRPr lang="en-US" sz="4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295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1BE35C-6FEB-7AE2-51A4-683133BAC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red diamond plate&#10;&#10;AI-generated content may be incorrect.">
            <a:extLst>
              <a:ext uri="{FF2B5EF4-FFF2-40B4-BE49-F238E27FC236}">
                <a16:creationId xmlns:a16="http://schemas.microsoft.com/office/drawing/2014/main" id="{2A64F0E4-CDCC-4B52-0AE3-6A1D137D3C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6" r="912" b="1995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826502D-60A7-0DC5-AD8D-1B8965AF5BB7}"/>
              </a:ext>
            </a:extLst>
          </p:cNvPr>
          <p:cNvSpPr/>
          <p:nvPr/>
        </p:nvSpPr>
        <p:spPr>
          <a:xfrm>
            <a:off x="496567" y="353499"/>
            <a:ext cx="11191242" cy="141669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Exo" panose="000005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7F8488-EE28-9864-2BB2-4BDE0569E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388" y="38341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Exo" panose="00000500000000000000" pitchFamily="2" charset="0"/>
                <a:ea typeface="+mj-lt"/>
                <a:cs typeface="+mj-lt"/>
              </a:rPr>
              <a:t>Quick Review: Question #1</a:t>
            </a:r>
            <a:endParaRPr lang="en-US" sz="5400" b="1">
              <a:solidFill>
                <a:schemeClr val="bg1"/>
              </a:solidFill>
              <a:latin typeface="Exo" panose="00000500000000000000" pitchFamily="2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0889A5A-8B05-19F0-77A4-9CDF131CF024}"/>
              </a:ext>
            </a:extLst>
          </p:cNvPr>
          <p:cNvSpPr txBox="1">
            <a:spLocks/>
          </p:cNvSpPr>
          <p:nvPr/>
        </p:nvSpPr>
        <p:spPr>
          <a:xfrm>
            <a:off x="0" y="4635818"/>
            <a:ext cx="11832336" cy="141669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o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o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o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o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o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800" b="1">
                <a:solidFill>
                  <a:schemeClr val="bg1"/>
                </a:solidFill>
                <a:ea typeface="+mn-lt"/>
                <a:cs typeface="+mn-lt"/>
              </a:rPr>
              <a:t>ANSWER: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800" b="1">
                <a:solidFill>
                  <a:schemeClr val="bg1"/>
                </a:solidFill>
                <a:ea typeface="+mn-lt"/>
                <a:cs typeface="+mn-lt"/>
              </a:rPr>
              <a:t>Clean and tighten connection.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800" b="1">
                <a:solidFill>
                  <a:schemeClr val="bg1"/>
                </a:solidFill>
                <a:ea typeface="+mn-lt"/>
                <a:cs typeface="+mn-lt"/>
              </a:rPr>
              <a:t>Verify fuse seating in cab panel. </a:t>
            </a:r>
            <a:endParaRPr lang="en-US" sz="4800" b="1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1DF4394-AA3A-A4EE-163C-AB2B8198DACD}"/>
              </a:ext>
            </a:extLst>
          </p:cNvPr>
          <p:cNvSpPr txBox="1">
            <a:spLocks/>
          </p:cNvSpPr>
          <p:nvPr/>
        </p:nvSpPr>
        <p:spPr>
          <a:xfrm>
            <a:off x="1733548" y="2429129"/>
            <a:ext cx="8717280" cy="25634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o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o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o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o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o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800" b="1">
                <a:solidFill>
                  <a:schemeClr val="bg1"/>
                </a:solidFill>
                <a:ea typeface="+mn-lt"/>
                <a:cs typeface="+mn-lt"/>
              </a:rPr>
              <a:t>What are the first two things you should check during ANY electrical problem?</a:t>
            </a:r>
            <a:endParaRPr lang="en-US" sz="4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984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red diamond plate&#10;&#10;AI-generated content may be incorrect.">
            <a:extLst>
              <a:ext uri="{FF2B5EF4-FFF2-40B4-BE49-F238E27FC236}">
                <a16:creationId xmlns:a16="http://schemas.microsoft.com/office/drawing/2014/main" id="{2EE67497-EE63-F59C-9C82-0327D03152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6" r="912" b="1995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6AC0F6F-E5C3-091B-85A8-815958CAFDB3}"/>
              </a:ext>
            </a:extLst>
          </p:cNvPr>
          <p:cNvSpPr/>
          <p:nvPr/>
        </p:nvSpPr>
        <p:spPr>
          <a:xfrm>
            <a:off x="496567" y="353499"/>
            <a:ext cx="11191242" cy="141669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Exo" panose="000005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B1D569-05DF-E577-D720-906780979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388" y="365125"/>
            <a:ext cx="10515600" cy="1416697"/>
          </a:xfrm>
        </p:spPr>
        <p:txBody>
          <a:bodyPr>
            <a:norm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Exo" panose="00000500000000000000" pitchFamily="2" charset="0"/>
                <a:ea typeface="+mj-lt"/>
                <a:cs typeface="+mj-lt"/>
              </a:rPr>
              <a:t>Quick Review Question #2</a:t>
            </a:r>
            <a:endParaRPr lang="en-US" sz="5400" b="1">
              <a:solidFill>
                <a:schemeClr val="bg1"/>
              </a:solidFill>
              <a:latin typeface="Exo" panose="000005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230D6-7246-9534-EF54-DEF8A878A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388" y="2438273"/>
            <a:ext cx="10515600" cy="238975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4800" b="1">
                <a:solidFill>
                  <a:schemeClr val="bg1"/>
                </a:solidFill>
                <a:ea typeface="+mn-lt"/>
                <a:cs typeface="+mn-lt"/>
              </a:rPr>
              <a:t>A truck clicks when the key is turned but does not start. What does this usually mean?</a:t>
            </a:r>
            <a:endParaRPr lang="en-US" sz="4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481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F6945-6E77-237C-B4F4-5D6DED5A5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red diamond plate&#10;&#10;AI-generated content may be incorrect.">
            <a:extLst>
              <a:ext uri="{FF2B5EF4-FFF2-40B4-BE49-F238E27FC236}">
                <a16:creationId xmlns:a16="http://schemas.microsoft.com/office/drawing/2014/main" id="{ACB95D99-265E-BFED-1C57-886E87CB7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6" r="912" b="1995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6A54905-9C82-D58C-F492-D6729484F863}"/>
              </a:ext>
            </a:extLst>
          </p:cNvPr>
          <p:cNvSpPr/>
          <p:nvPr/>
        </p:nvSpPr>
        <p:spPr>
          <a:xfrm>
            <a:off x="496567" y="353499"/>
            <a:ext cx="11191242" cy="141669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Exo" panose="000005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1CD85D-62BF-A6CF-1968-1E3AF7438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388" y="365125"/>
            <a:ext cx="10515600" cy="1416697"/>
          </a:xfrm>
        </p:spPr>
        <p:txBody>
          <a:bodyPr>
            <a:norm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Exo" panose="00000500000000000000" pitchFamily="2" charset="0"/>
                <a:ea typeface="+mj-lt"/>
                <a:cs typeface="+mj-lt"/>
              </a:rPr>
              <a:t>Quick Review Question #2</a:t>
            </a:r>
            <a:endParaRPr lang="en-US" sz="5400" b="1">
              <a:solidFill>
                <a:schemeClr val="bg1"/>
              </a:solidFill>
              <a:latin typeface="Exo" panose="000005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F3000-88F8-AD76-BF98-0EE485FA7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388" y="2438273"/>
            <a:ext cx="10515600" cy="238975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4800" b="1">
                <a:solidFill>
                  <a:schemeClr val="bg1"/>
                </a:solidFill>
                <a:ea typeface="+mn-lt"/>
                <a:cs typeface="+mn-lt"/>
              </a:rPr>
              <a:t>A truck clicks when the key is turned but does not start. What does this usually mean?</a:t>
            </a:r>
            <a:endParaRPr lang="en-US" sz="4800" b="1">
              <a:solidFill>
                <a:schemeClr val="bg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6A5CF81-311C-7624-A323-CFF9CFEE2E91}"/>
              </a:ext>
            </a:extLst>
          </p:cNvPr>
          <p:cNvSpPr txBox="1">
            <a:spLocks/>
          </p:cNvSpPr>
          <p:nvPr/>
        </p:nvSpPr>
        <p:spPr>
          <a:xfrm>
            <a:off x="834388" y="4654296"/>
            <a:ext cx="10515600" cy="19793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o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o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o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o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o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800" b="1">
                <a:solidFill>
                  <a:schemeClr val="bg1"/>
                </a:solidFill>
                <a:ea typeface="+mn-lt"/>
                <a:cs typeface="+mn-lt"/>
              </a:rPr>
              <a:t>ANSWER: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800" b="1">
                <a:solidFill>
                  <a:schemeClr val="bg1"/>
                </a:solidFill>
                <a:ea typeface="+mn-lt"/>
                <a:cs typeface="+mn-lt"/>
              </a:rPr>
              <a:t>Weak battery and loose connections.</a:t>
            </a:r>
            <a:endParaRPr lang="en-US" sz="4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371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10E31-29AB-57D5-B154-77028BC6A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machine&#10;&#10;AI-generated content may be incorrect.">
            <a:extLst>
              <a:ext uri="{FF2B5EF4-FFF2-40B4-BE49-F238E27FC236}">
                <a16:creationId xmlns:a16="http://schemas.microsoft.com/office/drawing/2014/main" id="{19983C97-8F6B-7C07-69D3-AAFA235A72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01" b="42001"/>
          <a:stretch/>
        </p:blipFill>
        <p:spPr>
          <a:xfrm>
            <a:off x="-1" y="1033"/>
            <a:ext cx="12193906" cy="197572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CCBB308-C29F-9365-A998-628012B14A99}"/>
              </a:ext>
            </a:extLst>
          </p:cNvPr>
          <p:cNvSpPr txBox="1">
            <a:spLocks/>
          </p:cNvSpPr>
          <p:nvPr/>
        </p:nvSpPr>
        <p:spPr>
          <a:xfrm>
            <a:off x="483905" y="631164"/>
            <a:ext cx="11224191" cy="10451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chemeClr val="bg1"/>
                </a:solidFill>
                <a:latin typeface="Exo"/>
              </a:rPr>
              <a:t>12-VOLT ELECTRICAL SYSTEM OVERVIEW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31" name="Graphic 30" descr="Hourglass 60% with solid fill">
            <a:extLst>
              <a:ext uri="{FF2B5EF4-FFF2-40B4-BE49-F238E27FC236}">
                <a16:creationId xmlns:a16="http://schemas.microsoft.com/office/drawing/2014/main" id="{EB5F5420-369F-EEB5-0448-6EC56AAF58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76500" y="5245035"/>
            <a:ext cx="1214400" cy="1214400"/>
          </a:xfrm>
          <a:prstGeom prst="rect">
            <a:avLst/>
          </a:prstGeom>
        </p:spPr>
      </p:pic>
      <p:pic>
        <p:nvPicPr>
          <p:cNvPr id="40" name="Graphic 39" descr="Arrow Down with solid fill">
            <a:extLst>
              <a:ext uri="{FF2B5EF4-FFF2-40B4-BE49-F238E27FC236}">
                <a16:creationId xmlns:a16="http://schemas.microsoft.com/office/drawing/2014/main" id="{9F26A051-C170-D16F-3E67-AEE67AB2C8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71624" y="2951232"/>
            <a:ext cx="1038459" cy="10384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E79B2CB-C7F2-DD5B-447A-8D60D4564A49}"/>
              </a:ext>
            </a:extLst>
          </p:cNvPr>
          <p:cNvSpPr/>
          <p:nvPr/>
        </p:nvSpPr>
        <p:spPr>
          <a:xfrm>
            <a:off x="500379" y="353499"/>
            <a:ext cx="11191242" cy="141669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Exo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1842D1-5F13-0F01-FFDF-5575DB40F1FB}"/>
              </a:ext>
            </a:extLst>
          </p:cNvPr>
          <p:cNvSpPr txBox="1"/>
          <p:nvPr/>
        </p:nvSpPr>
        <p:spPr>
          <a:xfrm>
            <a:off x="483905" y="2880784"/>
            <a:ext cx="12617307" cy="2441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600">
                <a:latin typeface="Exo" panose="00000500000000000000" pitchFamily="2" charset="0"/>
              </a:rPr>
              <a:t>Powers starting, lighting, and accessories.</a:t>
            </a:r>
          </a:p>
          <a:p>
            <a:pPr marL="45720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600">
                <a:latin typeface="Exo" panose="00000500000000000000" pitchFamily="2" charset="0"/>
              </a:rPr>
              <a:t>Supplied by </a:t>
            </a:r>
            <a:r>
              <a:rPr lang="en-US" altLang="en-US" sz="2600" b="1">
                <a:latin typeface="Exo" panose="00000500000000000000" pitchFamily="2" charset="0"/>
              </a:rPr>
              <a:t>batteries</a:t>
            </a:r>
            <a:r>
              <a:rPr lang="en-US" altLang="en-US" sz="2600">
                <a:latin typeface="Exo" panose="00000500000000000000" pitchFamily="2" charset="0"/>
              </a:rPr>
              <a:t> and the </a:t>
            </a:r>
            <a:r>
              <a:rPr lang="en-US" altLang="en-US" sz="2600" b="1">
                <a:latin typeface="Exo" panose="00000500000000000000" pitchFamily="2" charset="0"/>
              </a:rPr>
              <a:t>alternator</a:t>
            </a:r>
            <a:r>
              <a:rPr lang="en-US" altLang="en-US" sz="2600">
                <a:latin typeface="Exo" panose="00000500000000000000" pitchFamily="2" charset="0"/>
              </a:rPr>
              <a:t>.</a:t>
            </a:r>
          </a:p>
          <a:p>
            <a:pPr marL="45720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600">
                <a:latin typeface="Exo" panose="00000500000000000000" pitchFamily="2" charset="0"/>
              </a:rPr>
              <a:t>Protected by </a:t>
            </a:r>
            <a:r>
              <a:rPr lang="en-US" altLang="en-US" sz="2600" b="1">
                <a:latin typeface="Exo" panose="00000500000000000000" pitchFamily="2" charset="0"/>
              </a:rPr>
              <a:t>fuses</a:t>
            </a:r>
            <a:r>
              <a:rPr lang="en-US" altLang="en-US" sz="2600">
                <a:latin typeface="Exo" panose="00000500000000000000" pitchFamily="2" charset="0"/>
              </a:rPr>
              <a:t> and </a:t>
            </a:r>
            <a:r>
              <a:rPr lang="en-US" altLang="en-US" sz="2600" b="1">
                <a:latin typeface="Exo" panose="00000500000000000000" pitchFamily="2" charset="0"/>
              </a:rPr>
              <a:t>relays</a:t>
            </a:r>
            <a:r>
              <a:rPr lang="en-US" altLang="en-US" sz="2600">
                <a:latin typeface="Exo" panose="00000500000000000000" pitchFamily="2" charset="0"/>
              </a:rPr>
              <a:t>.</a:t>
            </a:r>
          </a:p>
          <a:p>
            <a:pPr marL="45720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600">
                <a:latin typeface="Exo" panose="00000500000000000000" pitchFamily="2" charset="0"/>
              </a:rPr>
              <a:t>Ground returns complete the circuit.</a:t>
            </a:r>
          </a:p>
        </p:txBody>
      </p:sp>
      <p:pic>
        <p:nvPicPr>
          <p:cNvPr id="12" name="Picture 11" descr="A truck parked on the road&#10;&#10;AI-generated content may be incorrect.">
            <a:extLst>
              <a:ext uri="{FF2B5EF4-FFF2-40B4-BE49-F238E27FC236}">
                <a16:creationId xmlns:a16="http://schemas.microsoft.com/office/drawing/2014/main" id="{FF405E1F-CDDF-808F-A66A-864F34A85E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9"/>
          <a:stretch>
            <a:fillRect/>
          </a:stretch>
        </p:blipFill>
        <p:spPr>
          <a:xfrm>
            <a:off x="7690239" y="2400327"/>
            <a:ext cx="4250521" cy="355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194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31B5E5-9F03-5E78-008B-358116353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" t="76924" r="2241" b="1010"/>
          <a:stretch>
            <a:fillRect/>
          </a:stretch>
        </p:blipFill>
        <p:spPr>
          <a:xfrm>
            <a:off x="0" y="5895"/>
            <a:ext cx="12191363" cy="19245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92BE4AA-CB6F-D06A-0309-8DC4105BDB80}"/>
              </a:ext>
            </a:extLst>
          </p:cNvPr>
          <p:cNvSpPr/>
          <p:nvPr/>
        </p:nvSpPr>
        <p:spPr>
          <a:xfrm>
            <a:off x="496567" y="353499"/>
            <a:ext cx="11191242" cy="141669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Exo" panose="000005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EE1887-1ECF-DF60-2F25-2FC04EB1B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1701"/>
            <a:ext cx="10515600" cy="1405071"/>
          </a:xfrm>
        </p:spPr>
        <p:txBody>
          <a:bodyPr/>
          <a:lstStyle/>
          <a:p>
            <a:pPr algn="ctr"/>
            <a:r>
              <a:rPr lang="en-US" b="1">
                <a:solidFill>
                  <a:schemeClr val="bg1"/>
                </a:solidFill>
                <a:latin typeface="Exo" panose="00000500000000000000" pitchFamily="2" charset="0"/>
                <a:ea typeface="+mj-lt"/>
                <a:cs typeface="+mj-lt"/>
              </a:rPr>
              <a:t>REAL-WORLD EXAMPLE: </a:t>
            </a:r>
            <a:br>
              <a:rPr lang="en-US" b="1">
                <a:solidFill>
                  <a:schemeClr val="bg1"/>
                </a:solidFill>
                <a:latin typeface="Exo" panose="00000500000000000000" pitchFamily="2" charset="0"/>
                <a:ea typeface="+mj-lt"/>
                <a:cs typeface="+mj-lt"/>
              </a:rPr>
            </a:br>
            <a:r>
              <a:rPr lang="en-US" b="1">
                <a:solidFill>
                  <a:schemeClr val="bg1"/>
                </a:solidFill>
                <a:latin typeface="Exo" panose="00000500000000000000" pitchFamily="2" charset="0"/>
                <a:ea typeface="+mj-lt"/>
                <a:cs typeface="+mj-lt"/>
              </a:rPr>
              <a:t>CORRODED GROUND STRAP</a:t>
            </a:r>
            <a:endParaRPr lang="en-US" b="1">
              <a:solidFill>
                <a:schemeClr val="bg1"/>
              </a:solidFill>
              <a:latin typeface="Exo" panose="000005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2F65A-A4E7-9DA5-7BC8-B5F584C41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752" y="2593721"/>
            <a:ext cx="10515600" cy="286524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600" dirty="0">
                <a:ea typeface="+mn-lt"/>
                <a:cs typeface="+mn-lt"/>
              </a:rPr>
              <a:t>Battery cable appeared “okay” from above.</a:t>
            </a:r>
            <a:endParaRPr lang="en-US" sz="2600" dirty="0"/>
          </a:p>
          <a:p>
            <a:r>
              <a:rPr lang="en-US" sz="2600" dirty="0">
                <a:ea typeface="+mn-lt"/>
                <a:cs typeface="+mn-lt"/>
              </a:rPr>
              <a:t>Underside was fully corroded.</a:t>
            </a:r>
            <a:endParaRPr lang="en-US" sz="2600" dirty="0"/>
          </a:p>
          <a:p>
            <a:r>
              <a:rPr lang="en-US" sz="2600" dirty="0">
                <a:ea typeface="+mn-lt"/>
                <a:cs typeface="+mn-lt"/>
              </a:rPr>
              <a:t>Caused intermittent no-start and lighting issues.</a:t>
            </a:r>
            <a:endParaRPr lang="en-US" sz="2600" dirty="0"/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0203986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E8DFDF-9414-8C4B-FEA0-7C53D8A6E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" t="76924" r="2241" b="1010"/>
          <a:stretch>
            <a:fillRect/>
          </a:stretch>
        </p:blipFill>
        <p:spPr>
          <a:xfrm>
            <a:off x="0" y="5895"/>
            <a:ext cx="12191363" cy="19245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8B70616-EF2E-8BE7-1998-6D3B013BAA41}"/>
              </a:ext>
            </a:extLst>
          </p:cNvPr>
          <p:cNvSpPr/>
          <p:nvPr/>
        </p:nvSpPr>
        <p:spPr>
          <a:xfrm>
            <a:off x="496567" y="353499"/>
            <a:ext cx="11191242" cy="141669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Exo" panose="000005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A21B2D-8584-A3D9-95DA-6C15B62A7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989"/>
            <a:ext cx="10515600" cy="1405071"/>
          </a:xfrm>
        </p:spPr>
        <p:txBody>
          <a:bodyPr/>
          <a:lstStyle/>
          <a:p>
            <a:pPr algn="ctr"/>
            <a:r>
              <a:rPr lang="en-US" b="1">
                <a:solidFill>
                  <a:schemeClr val="bg1"/>
                </a:solidFill>
                <a:latin typeface="Exo" panose="00000500000000000000" pitchFamily="2" charset="0"/>
                <a:ea typeface="+mj-lt"/>
                <a:cs typeface="+mj-lt"/>
              </a:rPr>
              <a:t>REAL-WORLD EXAMPLE: MISDIAGNOSED STARTER FAILURE</a:t>
            </a:r>
            <a:endParaRPr lang="en-US" b="1">
              <a:solidFill>
                <a:schemeClr val="bg1"/>
              </a:solidFill>
              <a:latin typeface="Exo" panose="000005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513B4-F4C3-E6FB-8AB7-E66C7D2C0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464" y="2474849"/>
            <a:ext cx="10515600" cy="31019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600">
                <a:ea typeface="+mn-lt"/>
                <a:cs typeface="+mn-lt"/>
              </a:rPr>
              <a:t>Truck towed in for “bad starter.”</a:t>
            </a:r>
            <a:endParaRPr lang="en-US" sz="2600"/>
          </a:p>
          <a:p>
            <a:r>
              <a:rPr lang="en-US" sz="2600">
                <a:ea typeface="+mn-lt"/>
                <a:cs typeface="+mn-lt"/>
              </a:rPr>
              <a:t>Actual problem: battery negative cable loose.</a:t>
            </a:r>
            <a:endParaRPr lang="en-US" sz="2600"/>
          </a:p>
          <a:p>
            <a:r>
              <a:rPr lang="en-US" sz="2600">
                <a:ea typeface="+mn-lt"/>
                <a:cs typeface="+mn-lt"/>
              </a:rPr>
              <a:t>Repair cost: $0.</a:t>
            </a:r>
            <a:endParaRPr lang="en-US" sz="2600"/>
          </a:p>
          <a:p>
            <a:r>
              <a:rPr lang="en-US" sz="2600">
                <a:ea typeface="+mn-lt"/>
                <a:cs typeface="+mn-lt"/>
              </a:rPr>
              <a:t>Downtime: Completely avoidable.</a:t>
            </a:r>
            <a:endParaRPr lang="en-US" sz="2600"/>
          </a:p>
          <a:p>
            <a:endParaRPr lang="en-US" sz="2600"/>
          </a:p>
        </p:txBody>
      </p:sp>
    </p:spTree>
    <p:extLst>
      <p:ext uri="{BB962C8B-B14F-4D97-AF65-F5344CB8AC3E}">
        <p14:creationId xmlns:p14="http://schemas.microsoft.com/office/powerpoint/2010/main" val="18566905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823ACB-A067-5136-681B-708EA64BD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" t="76924" r="2241" b="1010"/>
          <a:stretch>
            <a:fillRect/>
          </a:stretch>
        </p:blipFill>
        <p:spPr>
          <a:xfrm>
            <a:off x="0" y="5895"/>
            <a:ext cx="12191363" cy="19245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5D4B444-7846-6ED2-4676-83F33A41A1BD}"/>
              </a:ext>
            </a:extLst>
          </p:cNvPr>
          <p:cNvSpPr/>
          <p:nvPr/>
        </p:nvSpPr>
        <p:spPr>
          <a:xfrm>
            <a:off x="496567" y="353499"/>
            <a:ext cx="11191242" cy="141669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Exo" panose="000005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DAB761-ADD2-D966-5360-018522333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832" y="383413"/>
            <a:ext cx="11308337" cy="1405071"/>
          </a:xfrm>
        </p:spPr>
        <p:txBody>
          <a:bodyPr>
            <a:norm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Exo" panose="00000500000000000000" pitchFamily="2" charset="0"/>
                <a:ea typeface="+mj-lt"/>
                <a:cs typeface="+mj-lt"/>
              </a:rPr>
              <a:t>KNOWLEDGE CHECK (FINAL REVIEW)</a:t>
            </a:r>
            <a:endParaRPr lang="en-US" sz="5400" b="1">
              <a:solidFill>
                <a:schemeClr val="bg1"/>
              </a:solidFill>
              <a:latin typeface="Exo" panose="000005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E2B9A-EFE3-0CAB-0F12-CAB0B5C22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516" y="2500767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600">
                <a:ea typeface="+mn-lt"/>
                <a:cs typeface="+mn-lt"/>
              </a:rPr>
              <a:t>Where is the cab fuse panel located?</a:t>
            </a:r>
            <a:endParaRPr lang="en-US" sz="2600"/>
          </a:p>
          <a:p>
            <a:r>
              <a:rPr lang="en-US" sz="2600">
                <a:ea typeface="+mn-lt"/>
                <a:cs typeface="+mn-lt"/>
              </a:rPr>
              <a:t>What’s the normal battery voltage?</a:t>
            </a:r>
            <a:endParaRPr lang="en-US" sz="2600"/>
          </a:p>
          <a:p>
            <a:r>
              <a:rPr lang="en-US" sz="2600">
                <a:ea typeface="+mn-lt"/>
                <a:cs typeface="+mn-lt"/>
              </a:rPr>
              <a:t>What causes flickering lights?</a:t>
            </a:r>
            <a:endParaRPr lang="en-US" sz="2600"/>
          </a:p>
          <a:p>
            <a:r>
              <a:rPr lang="en-US" sz="2600">
                <a:ea typeface="+mn-lt"/>
                <a:cs typeface="+mn-lt"/>
              </a:rPr>
              <a:t>What’s the first thing to inspect in a no-start?</a:t>
            </a:r>
            <a:endParaRPr lang="en-US" sz="2600"/>
          </a:p>
        </p:txBody>
      </p:sp>
    </p:spTree>
    <p:extLst>
      <p:ext uri="{BB962C8B-B14F-4D97-AF65-F5344CB8AC3E}">
        <p14:creationId xmlns:p14="http://schemas.microsoft.com/office/powerpoint/2010/main" val="35180466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88651-5F60-9041-4FE8-0524C16BD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235222-1EDE-62D7-EF54-34FA94CB24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" t="76924" r="2241" b="1010"/>
          <a:stretch>
            <a:fillRect/>
          </a:stretch>
        </p:blipFill>
        <p:spPr>
          <a:xfrm>
            <a:off x="0" y="5895"/>
            <a:ext cx="12191363" cy="19245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22CAA7F-0C7A-EC7A-D201-098DC271E029}"/>
              </a:ext>
            </a:extLst>
          </p:cNvPr>
          <p:cNvSpPr/>
          <p:nvPr/>
        </p:nvSpPr>
        <p:spPr>
          <a:xfrm>
            <a:off x="496567" y="353499"/>
            <a:ext cx="11191242" cy="141669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Exo" panose="000005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B9175A-0A74-A423-7405-37FFB679C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Exo" panose="00000500000000000000" pitchFamily="2" charset="0"/>
                <a:ea typeface="+mj-lt"/>
                <a:cs typeface="+mj-lt"/>
              </a:rPr>
              <a:t>KNOWLEDGE CHECK (FINAL REVIEW)</a:t>
            </a:r>
            <a:endParaRPr lang="en-US" sz="5400" b="1">
              <a:solidFill>
                <a:schemeClr val="bg1"/>
              </a:solidFill>
              <a:latin typeface="Exo" panose="000005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4FD70-DE72-8656-9850-2275B085D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1046" y="2117799"/>
            <a:ext cx="10192753" cy="405916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600" dirty="0">
                <a:ea typeface="+mn-lt"/>
                <a:cs typeface="+mn-lt"/>
              </a:rPr>
              <a:t>Where is the cab fuse panel located?</a:t>
            </a:r>
            <a:endParaRPr lang="en-US" sz="2600" dirty="0"/>
          </a:p>
          <a:p>
            <a:r>
              <a:rPr lang="en-US" sz="2600" dirty="0">
                <a:ea typeface="+mn-lt"/>
                <a:cs typeface="+mn-lt"/>
              </a:rPr>
              <a:t>What’s the normal battery voltage?</a:t>
            </a:r>
            <a:endParaRPr lang="en-US" sz="2600" dirty="0"/>
          </a:p>
          <a:p>
            <a:r>
              <a:rPr lang="en-US" sz="2600" dirty="0">
                <a:ea typeface="+mn-lt"/>
                <a:cs typeface="+mn-lt"/>
              </a:rPr>
              <a:t>What causes flickering lights?</a:t>
            </a:r>
            <a:endParaRPr lang="en-US" sz="2600" dirty="0"/>
          </a:p>
          <a:p>
            <a:r>
              <a:rPr lang="en-US" sz="2600" dirty="0">
                <a:ea typeface="+mn-lt"/>
                <a:cs typeface="+mn-lt"/>
              </a:rPr>
              <a:t>What’s the first thing to inspect in a no-start?</a:t>
            </a:r>
          </a:p>
          <a:p>
            <a:pPr marL="0" indent="0">
              <a:buNone/>
            </a:pPr>
            <a:r>
              <a:rPr lang="en-US" sz="2600">
                <a:ea typeface="+mn-lt"/>
                <a:cs typeface="+mn-lt"/>
              </a:rPr>
              <a:t>                                                Answers</a:t>
            </a:r>
            <a:endParaRPr lang="en-US" sz="26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600" dirty="0">
                <a:ea typeface="+mn-lt"/>
                <a:cs typeface="+mn-lt"/>
              </a:rPr>
              <a:t>Under dash drivers' side near left foot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/>
              <a:t>&gt;12.4 volts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/>
              <a:t>Loose connector near headlight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/>
              <a:t>Loose or corroded battery cable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600" dirty="0"/>
          </a:p>
          <a:p>
            <a:pPr>
              <a:buFont typeface="Wingdings" panose="05000000000000000000" pitchFamily="2" charset="2"/>
              <a:buChar char="Ø"/>
            </a:pP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5932716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F8200A-5347-EFBF-530F-906579265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red background&#10;&#10;AI-generated content may be incorrect.">
            <a:extLst>
              <a:ext uri="{FF2B5EF4-FFF2-40B4-BE49-F238E27FC236}">
                <a16:creationId xmlns:a16="http://schemas.microsoft.com/office/drawing/2014/main" id="{513D3F59-DAD2-1054-389D-EA2935C33D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" r="3503" b="59580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0C2F87-323C-34DE-695A-ECA5F5367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830" y="2873286"/>
            <a:ext cx="9002341" cy="1449060"/>
          </a:xfrm>
        </p:spPr>
        <p:txBody>
          <a:bodyPr>
            <a:noAutofit/>
          </a:bodyPr>
          <a:lstStyle/>
          <a:p>
            <a:pPr algn="ctr"/>
            <a:r>
              <a:rPr lang="en-US" sz="11500" b="1">
                <a:solidFill>
                  <a:schemeClr val="bg1"/>
                </a:solidFill>
                <a:latin typeface="Exo" panose="00000500000000000000" pitchFamily="2" charset="0"/>
              </a:rPr>
              <a:t>THANK YOU!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F930C9-88FB-2A22-F407-C8641B778061}"/>
              </a:ext>
            </a:extLst>
          </p:cNvPr>
          <p:cNvSpPr/>
          <p:nvPr/>
        </p:nvSpPr>
        <p:spPr>
          <a:xfrm>
            <a:off x="442686" y="1951265"/>
            <a:ext cx="11306629" cy="29554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Ex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2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CC5B3-1280-B27E-5AB9-B1CD6CE4D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A1BE3-ACF7-19DD-BEE6-11D52E391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machine&#10;&#10;AI-generated content may be incorrect.">
            <a:extLst>
              <a:ext uri="{FF2B5EF4-FFF2-40B4-BE49-F238E27FC236}">
                <a16:creationId xmlns:a16="http://schemas.microsoft.com/office/drawing/2014/main" id="{A4CB09B6-CC93-CB5F-98D2-4E55FA3B9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01" b="42001"/>
          <a:stretch/>
        </p:blipFill>
        <p:spPr>
          <a:xfrm>
            <a:off x="-1" y="1033"/>
            <a:ext cx="12193906" cy="197572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38C7092-EB4A-BE8C-C467-1587DC03023B}"/>
              </a:ext>
            </a:extLst>
          </p:cNvPr>
          <p:cNvSpPr txBox="1">
            <a:spLocks/>
          </p:cNvSpPr>
          <p:nvPr/>
        </p:nvSpPr>
        <p:spPr>
          <a:xfrm>
            <a:off x="483905" y="631164"/>
            <a:ext cx="11224191" cy="10451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>
                <a:solidFill>
                  <a:schemeClr val="bg1"/>
                </a:solidFill>
                <a:latin typeface="Exo"/>
              </a:rPr>
              <a:t>MAIN ELECTRICAL COMPONENTS</a:t>
            </a:r>
            <a:endParaRPr lang="en-US" sz="5400">
              <a:solidFill>
                <a:schemeClr val="bg1"/>
              </a:solidFill>
            </a:endParaRPr>
          </a:p>
        </p:txBody>
      </p:sp>
      <p:pic>
        <p:nvPicPr>
          <p:cNvPr id="31" name="Graphic 30" descr="Hourglass 60% with solid fill">
            <a:extLst>
              <a:ext uri="{FF2B5EF4-FFF2-40B4-BE49-F238E27FC236}">
                <a16:creationId xmlns:a16="http://schemas.microsoft.com/office/drawing/2014/main" id="{810005B8-654B-A557-36F7-B507E034B4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76500" y="5245035"/>
            <a:ext cx="1214400" cy="1214400"/>
          </a:xfrm>
          <a:prstGeom prst="rect">
            <a:avLst/>
          </a:prstGeom>
        </p:spPr>
      </p:pic>
      <p:pic>
        <p:nvPicPr>
          <p:cNvPr id="40" name="Graphic 39" descr="Arrow Down with solid fill">
            <a:extLst>
              <a:ext uri="{FF2B5EF4-FFF2-40B4-BE49-F238E27FC236}">
                <a16:creationId xmlns:a16="http://schemas.microsoft.com/office/drawing/2014/main" id="{46E27B1C-FDC5-26E7-E661-33DF8D7FA0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71624" y="2951232"/>
            <a:ext cx="1038459" cy="10384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30AF971-225B-1971-1026-861FDB552722}"/>
              </a:ext>
            </a:extLst>
          </p:cNvPr>
          <p:cNvSpPr/>
          <p:nvPr/>
        </p:nvSpPr>
        <p:spPr>
          <a:xfrm>
            <a:off x="500379" y="353499"/>
            <a:ext cx="11191242" cy="141669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Exo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C4F4B4-DBF2-9E49-377B-DBC9669E7394}"/>
              </a:ext>
            </a:extLst>
          </p:cNvPr>
          <p:cNvSpPr txBox="1"/>
          <p:nvPr/>
        </p:nvSpPr>
        <p:spPr>
          <a:xfrm>
            <a:off x="500379" y="2343582"/>
            <a:ext cx="6795771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600" b="1" dirty="0">
                <a:latin typeface="Exo" panose="00000500000000000000" pitchFamily="2" charset="0"/>
              </a:rPr>
              <a:t>Battery:</a:t>
            </a:r>
            <a:r>
              <a:rPr lang="en-US" altLang="en-US" sz="2600" dirty="0">
                <a:latin typeface="Exo" panose="00000500000000000000" pitchFamily="2" charset="0"/>
              </a:rPr>
              <a:t> Stores 12V power. 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600" b="1" dirty="0">
                <a:latin typeface="Exo" panose="00000500000000000000" pitchFamily="2" charset="0"/>
              </a:rPr>
              <a:t>Starter Motor:</a:t>
            </a:r>
            <a:r>
              <a:rPr lang="en-US" altLang="en-US" sz="2600" dirty="0">
                <a:latin typeface="Exo" panose="00000500000000000000" pitchFamily="2" charset="0"/>
              </a:rPr>
              <a:t> Cranks the engine.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600" b="1" dirty="0">
                <a:latin typeface="Exo" panose="00000500000000000000" pitchFamily="2" charset="0"/>
              </a:rPr>
              <a:t>Alternator:</a:t>
            </a:r>
            <a:r>
              <a:rPr lang="en-US" altLang="en-US" sz="2600" dirty="0">
                <a:latin typeface="Exo" panose="00000500000000000000" pitchFamily="2" charset="0"/>
              </a:rPr>
              <a:t> Recharges the batteries.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600" b="1" dirty="0">
                <a:latin typeface="Exo" panose="00000500000000000000" pitchFamily="2" charset="0"/>
              </a:rPr>
              <a:t>Power Distribution Center (PDC):</a:t>
            </a:r>
            <a:r>
              <a:rPr lang="en-US" altLang="en-US" sz="2600" dirty="0">
                <a:latin typeface="Exo" panose="00000500000000000000" pitchFamily="2" charset="0"/>
              </a:rPr>
              <a:t> Houses fuses and relays.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600" b="1" dirty="0">
                <a:latin typeface="Exo" panose="00000500000000000000" pitchFamily="2" charset="0"/>
              </a:rPr>
              <a:t>Ground Straps:</a:t>
            </a:r>
            <a:r>
              <a:rPr lang="en-US" altLang="en-US" sz="2600" dirty="0">
                <a:latin typeface="Exo" panose="00000500000000000000" pitchFamily="2" charset="0"/>
              </a:rPr>
              <a:t> Complete the return path for all circuits.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33AD7C-3539-0307-B055-C609408A78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3467" y="3969856"/>
            <a:ext cx="3612444" cy="27093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05BBD9-8082-6E2E-AF83-505C77FD06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7143" y="1976756"/>
            <a:ext cx="3485092" cy="196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712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9B6679-63F6-7636-A267-1508B7951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BA254-46F5-5542-8CC6-FD35ECA1D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machine&#10;&#10;AI-generated content may be incorrect.">
            <a:extLst>
              <a:ext uri="{FF2B5EF4-FFF2-40B4-BE49-F238E27FC236}">
                <a16:creationId xmlns:a16="http://schemas.microsoft.com/office/drawing/2014/main" id="{03D636BE-5641-7F50-8D0A-CAA98E2251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01" b="42001"/>
          <a:stretch/>
        </p:blipFill>
        <p:spPr>
          <a:xfrm>
            <a:off x="-1" y="1033"/>
            <a:ext cx="12193906" cy="197572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FD9D0B9-16D0-7555-9B30-F3619DCDBDCE}"/>
              </a:ext>
            </a:extLst>
          </p:cNvPr>
          <p:cNvSpPr txBox="1">
            <a:spLocks/>
          </p:cNvSpPr>
          <p:nvPr/>
        </p:nvSpPr>
        <p:spPr>
          <a:xfrm>
            <a:off x="483905" y="631164"/>
            <a:ext cx="11224191" cy="10451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>
                <a:solidFill>
                  <a:schemeClr val="bg1"/>
                </a:solidFill>
                <a:latin typeface="Exo"/>
              </a:rPr>
              <a:t>FUSE &amp; RELAY LOCATIONS</a:t>
            </a:r>
            <a:endParaRPr lang="en-US" sz="5400">
              <a:solidFill>
                <a:schemeClr val="bg1"/>
              </a:solidFill>
            </a:endParaRPr>
          </a:p>
        </p:txBody>
      </p:sp>
      <p:pic>
        <p:nvPicPr>
          <p:cNvPr id="31" name="Graphic 30" descr="Hourglass 60% with solid fill">
            <a:extLst>
              <a:ext uri="{FF2B5EF4-FFF2-40B4-BE49-F238E27FC236}">
                <a16:creationId xmlns:a16="http://schemas.microsoft.com/office/drawing/2014/main" id="{A984FD8F-BF7C-4893-951F-2E8872E77D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76500" y="5245035"/>
            <a:ext cx="1214400" cy="1214400"/>
          </a:xfrm>
          <a:prstGeom prst="rect">
            <a:avLst/>
          </a:prstGeom>
        </p:spPr>
      </p:pic>
      <p:pic>
        <p:nvPicPr>
          <p:cNvPr id="40" name="Graphic 39" descr="Arrow Down with solid fill">
            <a:extLst>
              <a:ext uri="{FF2B5EF4-FFF2-40B4-BE49-F238E27FC236}">
                <a16:creationId xmlns:a16="http://schemas.microsoft.com/office/drawing/2014/main" id="{FCEA20BC-6A29-A6EB-DD8B-11D996166A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71624" y="2951232"/>
            <a:ext cx="1038459" cy="10384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E9B5E69-FAC1-E41D-A8FE-88B44A946ACB}"/>
              </a:ext>
            </a:extLst>
          </p:cNvPr>
          <p:cNvSpPr/>
          <p:nvPr/>
        </p:nvSpPr>
        <p:spPr>
          <a:xfrm>
            <a:off x="500379" y="353499"/>
            <a:ext cx="11191242" cy="141669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Exo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2D5150-25BF-E405-DC89-4B99139CA445}"/>
              </a:ext>
            </a:extLst>
          </p:cNvPr>
          <p:cNvSpPr txBox="1"/>
          <p:nvPr/>
        </p:nvSpPr>
        <p:spPr>
          <a:xfrm>
            <a:off x="500379" y="2347386"/>
            <a:ext cx="841502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800" b="1">
                <a:latin typeface="Exo" panose="00000500000000000000" pitchFamily="2" charset="0"/>
              </a:rPr>
              <a:t>Under hood Power Distribution Center (PDC): </a:t>
            </a:r>
            <a:r>
              <a:rPr lang="en-US" altLang="en-US" sz="2800">
                <a:latin typeface="Exo" panose="00000500000000000000" pitchFamily="2" charset="0"/>
              </a:rPr>
              <a:t>on driver firewall/fender.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800" b="1">
                <a:latin typeface="Exo" panose="00000500000000000000" pitchFamily="2" charset="0"/>
              </a:rPr>
              <a:t>Cab Fuse Panel: </a:t>
            </a:r>
            <a:r>
              <a:rPr lang="en-US" altLang="en-US" sz="2800">
                <a:latin typeface="Exo" panose="00000500000000000000" pitchFamily="2" charset="0"/>
              </a:rPr>
              <a:t>below the driver’s dash.</a:t>
            </a:r>
          </a:p>
        </p:txBody>
      </p:sp>
      <p:pic>
        <p:nvPicPr>
          <p:cNvPr id="4" name="Picture 3" descr="Kenworth All Models Installation Guide ...">
            <a:extLst>
              <a:ext uri="{FF2B5EF4-FFF2-40B4-BE49-F238E27FC236}">
                <a16:creationId xmlns:a16="http://schemas.microsoft.com/office/drawing/2014/main" id="{BB3371CF-1A7A-572D-83F8-6604EB738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478" y="3910556"/>
            <a:ext cx="5409136" cy="281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51F351-37B4-FE21-4846-CA44B1E50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96058" y="2951232"/>
            <a:ext cx="4572000" cy="342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050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A223B-15B2-6D94-6F25-70239EC90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F9DE4-18E1-89FB-CB80-658DC56CE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machine&#10;&#10;AI-generated content may be incorrect.">
            <a:extLst>
              <a:ext uri="{FF2B5EF4-FFF2-40B4-BE49-F238E27FC236}">
                <a16:creationId xmlns:a16="http://schemas.microsoft.com/office/drawing/2014/main" id="{A03B33EC-635D-BD30-BE7C-8378F736B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01" b="42001"/>
          <a:stretch/>
        </p:blipFill>
        <p:spPr>
          <a:xfrm>
            <a:off x="-1" y="1033"/>
            <a:ext cx="12193906" cy="197572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4DC6CAC-1783-E797-1504-F884517B41AD}"/>
              </a:ext>
            </a:extLst>
          </p:cNvPr>
          <p:cNvSpPr txBox="1">
            <a:spLocks/>
          </p:cNvSpPr>
          <p:nvPr/>
        </p:nvSpPr>
        <p:spPr>
          <a:xfrm>
            <a:off x="483905" y="631164"/>
            <a:ext cx="11224191" cy="10451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>
                <a:solidFill>
                  <a:schemeClr val="bg1"/>
                </a:solidFill>
                <a:latin typeface="Exo"/>
              </a:rPr>
              <a:t>STARTING SYSTEM POWER FLOW</a:t>
            </a:r>
            <a:endParaRPr lang="en-US" sz="540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11D932-351A-1D27-086E-EE0D5BC58D4D}"/>
              </a:ext>
            </a:extLst>
          </p:cNvPr>
          <p:cNvSpPr/>
          <p:nvPr/>
        </p:nvSpPr>
        <p:spPr>
          <a:xfrm>
            <a:off x="500379" y="353499"/>
            <a:ext cx="11191242" cy="141669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Exo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9CB657-82FB-5C25-0938-56DB5C010F81}"/>
              </a:ext>
            </a:extLst>
          </p:cNvPr>
          <p:cNvSpPr txBox="1"/>
          <p:nvPr/>
        </p:nvSpPr>
        <p:spPr>
          <a:xfrm>
            <a:off x="838200" y="1757132"/>
            <a:ext cx="4267200" cy="4915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lnSpc>
                <a:spcPct val="200000"/>
              </a:lnSpc>
              <a:spcBef>
                <a:spcPct val="0"/>
              </a:spcBef>
              <a:spcAft>
                <a:spcPts val="1800"/>
              </a:spcAft>
            </a:pPr>
            <a:r>
              <a:rPr lang="en-US" altLang="en-US" sz="2600">
                <a:latin typeface="Exo" panose="00000500000000000000" pitchFamily="2" charset="0"/>
              </a:rPr>
              <a:t>Battery</a:t>
            </a:r>
          </a:p>
          <a:p>
            <a:pPr algn="ctr" eaLnBrk="0" fontAlgn="base" hangingPunct="0">
              <a:lnSpc>
                <a:spcPct val="200000"/>
              </a:lnSpc>
              <a:spcBef>
                <a:spcPct val="0"/>
              </a:spcBef>
              <a:spcAft>
                <a:spcPts val="1800"/>
              </a:spcAft>
            </a:pPr>
            <a:r>
              <a:rPr lang="en-US" altLang="en-US" sz="2600">
                <a:latin typeface="Exo" panose="00000500000000000000" pitchFamily="2" charset="0"/>
              </a:rPr>
              <a:t>Ignition Switch</a:t>
            </a:r>
          </a:p>
          <a:p>
            <a:pPr algn="ctr" eaLnBrk="0" fontAlgn="base" hangingPunct="0">
              <a:lnSpc>
                <a:spcPct val="200000"/>
              </a:lnSpc>
              <a:spcBef>
                <a:spcPct val="0"/>
              </a:spcBef>
              <a:spcAft>
                <a:spcPts val="1800"/>
              </a:spcAft>
            </a:pPr>
            <a:r>
              <a:rPr lang="en-US" altLang="en-US" sz="2600">
                <a:latin typeface="Exo" panose="00000500000000000000" pitchFamily="2" charset="0"/>
              </a:rPr>
              <a:t>Starter Relay</a:t>
            </a:r>
          </a:p>
          <a:p>
            <a:pPr algn="ctr" eaLnBrk="0" fontAlgn="base" hangingPunct="0">
              <a:lnSpc>
                <a:spcPct val="200000"/>
              </a:lnSpc>
              <a:spcBef>
                <a:spcPct val="0"/>
              </a:spcBef>
              <a:spcAft>
                <a:spcPts val="1800"/>
              </a:spcAft>
            </a:pPr>
            <a:r>
              <a:rPr lang="en-US" altLang="en-US" sz="2600">
                <a:latin typeface="Exo" panose="00000500000000000000" pitchFamily="2" charset="0"/>
              </a:rPr>
              <a:t>Starter Motor</a:t>
            </a:r>
          </a:p>
          <a:p>
            <a:pPr algn="ctr" eaLnBrk="0" fontAlgn="base" hangingPunct="0">
              <a:lnSpc>
                <a:spcPct val="200000"/>
              </a:lnSpc>
              <a:spcBef>
                <a:spcPct val="0"/>
              </a:spcBef>
              <a:spcAft>
                <a:spcPts val="1800"/>
              </a:spcAft>
            </a:pPr>
            <a:r>
              <a:rPr lang="en-US" altLang="en-US" sz="2600">
                <a:latin typeface="Exo" panose="00000500000000000000" pitchFamily="2" charset="0"/>
              </a:rPr>
              <a:t>Engine Crank</a:t>
            </a:r>
          </a:p>
        </p:txBody>
      </p:sp>
      <p:pic>
        <p:nvPicPr>
          <p:cNvPr id="8" name="Picture 6" descr="Starter Solenoid: The Definitive Guide To Solve All the Solenoid Problems">
            <a:extLst>
              <a:ext uri="{FF2B5EF4-FFF2-40B4-BE49-F238E27FC236}">
                <a16:creationId xmlns:a16="http://schemas.microsoft.com/office/drawing/2014/main" id="{F9A99E87-D74C-3A41-70D0-55F38D18E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442" y="2171791"/>
            <a:ext cx="5324358" cy="441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10" descr="Caret Down with solid fill">
            <a:extLst>
              <a:ext uri="{FF2B5EF4-FFF2-40B4-BE49-F238E27FC236}">
                <a16:creationId xmlns:a16="http://schemas.microsoft.com/office/drawing/2014/main" id="{569B29B7-8F67-7B8A-BF79-3B2E8AA974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14600" y="2400327"/>
            <a:ext cx="914400" cy="914400"/>
          </a:xfrm>
          <a:prstGeom prst="rect">
            <a:avLst/>
          </a:prstGeom>
        </p:spPr>
      </p:pic>
      <p:pic>
        <p:nvPicPr>
          <p:cNvPr id="12" name="Graphic 11" descr="Caret Down with solid fill">
            <a:extLst>
              <a:ext uri="{FF2B5EF4-FFF2-40B4-BE49-F238E27FC236}">
                <a16:creationId xmlns:a16="http://schemas.microsoft.com/office/drawing/2014/main" id="{B72B2536-E76A-8DE2-F177-DA75127519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14600" y="3339763"/>
            <a:ext cx="914400" cy="914400"/>
          </a:xfrm>
          <a:prstGeom prst="rect">
            <a:avLst/>
          </a:prstGeom>
        </p:spPr>
      </p:pic>
      <p:pic>
        <p:nvPicPr>
          <p:cNvPr id="13" name="Graphic 12" descr="Caret Down with solid fill">
            <a:extLst>
              <a:ext uri="{FF2B5EF4-FFF2-40B4-BE49-F238E27FC236}">
                <a16:creationId xmlns:a16="http://schemas.microsoft.com/office/drawing/2014/main" id="{813D8406-EA9E-D938-C92A-D27EF91F04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14600" y="4413652"/>
            <a:ext cx="914400" cy="914400"/>
          </a:xfrm>
          <a:prstGeom prst="rect">
            <a:avLst/>
          </a:prstGeom>
        </p:spPr>
      </p:pic>
      <p:pic>
        <p:nvPicPr>
          <p:cNvPr id="14" name="Graphic 13" descr="Caret Down with solid fill">
            <a:extLst>
              <a:ext uri="{FF2B5EF4-FFF2-40B4-BE49-F238E27FC236}">
                <a16:creationId xmlns:a16="http://schemas.microsoft.com/office/drawing/2014/main" id="{C0CD168F-8741-29A4-1DEF-0FAC6CE29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14600" y="547384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2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219E4-FE68-ED6E-9BC1-57696F16D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F5E80-A19B-E2AB-332D-910AB923B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machine&#10;&#10;AI-generated content may be incorrect.">
            <a:extLst>
              <a:ext uri="{FF2B5EF4-FFF2-40B4-BE49-F238E27FC236}">
                <a16:creationId xmlns:a16="http://schemas.microsoft.com/office/drawing/2014/main" id="{E8698E6D-CDC1-6D09-0E49-8E3CD61EA8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01" b="42001"/>
          <a:stretch/>
        </p:blipFill>
        <p:spPr>
          <a:xfrm>
            <a:off x="-1" y="1033"/>
            <a:ext cx="12193906" cy="197572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8DC2746-B7CA-EA15-37FD-8D7B83339FE9}"/>
              </a:ext>
            </a:extLst>
          </p:cNvPr>
          <p:cNvSpPr txBox="1">
            <a:spLocks/>
          </p:cNvSpPr>
          <p:nvPr/>
        </p:nvSpPr>
        <p:spPr>
          <a:xfrm>
            <a:off x="483905" y="631164"/>
            <a:ext cx="11224191" cy="10451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>
                <a:solidFill>
                  <a:schemeClr val="bg1"/>
                </a:solidFill>
                <a:latin typeface="Exo"/>
              </a:rPr>
              <a:t>COMMON STARTING PROBLEMS</a:t>
            </a:r>
            <a:endParaRPr lang="en-US" sz="5400">
              <a:solidFill>
                <a:schemeClr val="bg1"/>
              </a:solidFill>
            </a:endParaRPr>
          </a:p>
        </p:txBody>
      </p:sp>
      <p:pic>
        <p:nvPicPr>
          <p:cNvPr id="31" name="Graphic 30" descr="Hourglass 60% with solid fill">
            <a:extLst>
              <a:ext uri="{FF2B5EF4-FFF2-40B4-BE49-F238E27FC236}">
                <a16:creationId xmlns:a16="http://schemas.microsoft.com/office/drawing/2014/main" id="{E75192B5-3832-CF6E-2D45-AB4F4CC690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76500" y="5245035"/>
            <a:ext cx="1214400" cy="1214400"/>
          </a:xfrm>
          <a:prstGeom prst="rect">
            <a:avLst/>
          </a:prstGeom>
        </p:spPr>
      </p:pic>
      <p:pic>
        <p:nvPicPr>
          <p:cNvPr id="40" name="Graphic 39" descr="Arrow Down with solid fill">
            <a:extLst>
              <a:ext uri="{FF2B5EF4-FFF2-40B4-BE49-F238E27FC236}">
                <a16:creationId xmlns:a16="http://schemas.microsoft.com/office/drawing/2014/main" id="{546D025D-FE1E-9F89-C936-BA0308C20D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71624" y="2951232"/>
            <a:ext cx="1038459" cy="10384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18F74CF-0547-9C7A-8F94-08B5DE3A5B84}"/>
              </a:ext>
            </a:extLst>
          </p:cNvPr>
          <p:cNvSpPr/>
          <p:nvPr/>
        </p:nvSpPr>
        <p:spPr>
          <a:xfrm>
            <a:off x="500379" y="353499"/>
            <a:ext cx="11191242" cy="141669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Exo" panose="00000500000000000000" pitchFamily="2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AE27A46-828B-B465-8F2F-3D812574C7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0521858"/>
              </p:ext>
            </p:extLst>
          </p:nvPr>
        </p:nvGraphicFramePr>
        <p:xfrm>
          <a:off x="583564" y="2606886"/>
          <a:ext cx="11024872" cy="3619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1016">
                  <a:extLst>
                    <a:ext uri="{9D8B030D-6E8A-4147-A177-3AD203B41FA5}">
                      <a16:colId xmlns:a16="http://schemas.microsoft.com/office/drawing/2014/main" val="3010367294"/>
                    </a:ext>
                  </a:extLst>
                </a:gridCol>
                <a:gridCol w="4066409">
                  <a:extLst>
                    <a:ext uri="{9D8B030D-6E8A-4147-A177-3AD203B41FA5}">
                      <a16:colId xmlns:a16="http://schemas.microsoft.com/office/drawing/2014/main" val="2363001329"/>
                    </a:ext>
                  </a:extLst>
                </a:gridCol>
                <a:gridCol w="4377447">
                  <a:extLst>
                    <a:ext uri="{9D8B030D-6E8A-4147-A177-3AD203B41FA5}">
                      <a16:colId xmlns:a16="http://schemas.microsoft.com/office/drawing/2014/main" val="3228615335"/>
                    </a:ext>
                  </a:extLst>
                </a:gridCol>
              </a:tblGrid>
              <a:tr h="70014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b="1">
                          <a:latin typeface="Exo" panose="00000500000000000000" pitchFamily="2" charset="0"/>
                        </a:rPr>
                        <a:t>SYMPTOM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202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b="1">
                          <a:latin typeface="Exo" panose="00000500000000000000" pitchFamily="2" charset="0"/>
                        </a:rPr>
                        <a:t>LIKELY CAUSE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202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b="1">
                          <a:latin typeface="Exo" panose="00000500000000000000" pitchFamily="2" charset="0"/>
                        </a:rPr>
                        <a:t>QUICK CHECK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202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999673"/>
                  </a:ext>
                </a:extLst>
              </a:tr>
              <a:tr h="73988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latin typeface="Exo" panose="00000500000000000000" pitchFamily="2" charset="0"/>
                        </a:rPr>
                        <a:t>No crank / no click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latin typeface="Exo" panose="00000500000000000000" pitchFamily="2" charset="0"/>
                        </a:rPr>
                        <a:t>Weak or dead batteries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latin typeface="Exo" panose="00000500000000000000" pitchFamily="2" charset="0"/>
                        </a:rPr>
                        <a:t>Verify &gt;12.4V; tighten terminals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4257550"/>
                  </a:ext>
                </a:extLst>
              </a:tr>
              <a:tr h="73988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latin typeface="Exo" panose="00000500000000000000" pitchFamily="2" charset="0"/>
                        </a:rPr>
                        <a:t>Click, no start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latin typeface="Exo" panose="00000500000000000000" pitchFamily="2" charset="0"/>
                        </a:rPr>
                        <a:t>Bad relay or poor ground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latin typeface="Exo" panose="00000500000000000000" pitchFamily="2" charset="0"/>
                        </a:rPr>
                        <a:t>Check relay, inspect ground strap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447977"/>
                  </a:ext>
                </a:extLst>
              </a:tr>
              <a:tr h="73988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latin typeface="Exo" panose="00000500000000000000" pitchFamily="2" charset="0"/>
                        </a:rPr>
                        <a:t>Slow crank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latin typeface="Exo" panose="00000500000000000000" pitchFamily="2" charset="0"/>
                        </a:rPr>
                        <a:t>Corroded cables or weak battery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latin typeface="Exo" panose="00000500000000000000" pitchFamily="2" charset="0"/>
                        </a:rPr>
                        <a:t>Clean and tighten connections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4524220"/>
                  </a:ext>
                </a:extLst>
              </a:tr>
              <a:tr h="70014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latin typeface="Exo" panose="00000500000000000000" pitchFamily="2" charset="0"/>
                        </a:rPr>
                        <a:t>No dash power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latin typeface="Exo" panose="00000500000000000000" pitchFamily="2" charset="0"/>
                        </a:rPr>
                        <a:t>Blown fuse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latin typeface="Exo" panose="00000500000000000000" pitchFamily="2" charset="0"/>
                        </a:rPr>
                        <a:t>Inspect cab fuse panel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72105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0535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CACD9-4C08-6D94-332E-F364FBD39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60118-4050-5CB7-BAD5-E91B266E1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machine&#10;&#10;AI-generated content may be incorrect.">
            <a:extLst>
              <a:ext uri="{FF2B5EF4-FFF2-40B4-BE49-F238E27FC236}">
                <a16:creationId xmlns:a16="http://schemas.microsoft.com/office/drawing/2014/main" id="{68ECDD20-652B-188C-C8B4-02BDE3699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01" b="42001"/>
          <a:stretch/>
        </p:blipFill>
        <p:spPr>
          <a:xfrm>
            <a:off x="-1" y="1033"/>
            <a:ext cx="12193906" cy="197572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5E82727-0AB3-50B2-CEAC-23E07B299BF3}"/>
              </a:ext>
            </a:extLst>
          </p:cNvPr>
          <p:cNvSpPr txBox="1">
            <a:spLocks/>
          </p:cNvSpPr>
          <p:nvPr/>
        </p:nvSpPr>
        <p:spPr>
          <a:xfrm>
            <a:off x="483905" y="631164"/>
            <a:ext cx="11224191" cy="10451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>
                <a:solidFill>
                  <a:schemeClr val="bg1"/>
                </a:solidFill>
                <a:latin typeface="Exo"/>
              </a:rPr>
              <a:t>LIGHTING SYSTEM OVERVIEW</a:t>
            </a:r>
            <a:endParaRPr lang="en-US" sz="540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E48A14-71D8-AD8E-AF09-A328416D4BD2}"/>
              </a:ext>
            </a:extLst>
          </p:cNvPr>
          <p:cNvSpPr/>
          <p:nvPr/>
        </p:nvSpPr>
        <p:spPr>
          <a:xfrm>
            <a:off x="500379" y="353499"/>
            <a:ext cx="11191242" cy="141669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Exo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0274F9-CA08-B9A3-8A3B-A1ADE2EA3261}"/>
              </a:ext>
            </a:extLst>
          </p:cNvPr>
          <p:cNvSpPr txBox="1"/>
          <p:nvPr/>
        </p:nvSpPr>
        <p:spPr>
          <a:xfrm>
            <a:off x="500379" y="2347386"/>
            <a:ext cx="635762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600">
                <a:latin typeface="Exo" panose="00000500000000000000" pitchFamily="2" charset="0"/>
              </a:rPr>
              <a:t>Circuits include headlights, markers, brake &amp; turn, dash lights.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600">
                <a:latin typeface="Exo" panose="00000500000000000000" pitchFamily="2" charset="0"/>
              </a:rPr>
              <a:t>Controlled by switches and relays.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600">
                <a:latin typeface="Exo" panose="00000500000000000000" pitchFamily="2" charset="0"/>
              </a:rPr>
              <a:t>Protected by fuses and grounded to the frame.</a:t>
            </a:r>
          </a:p>
        </p:txBody>
      </p:sp>
      <p:pic>
        <p:nvPicPr>
          <p:cNvPr id="8" name="Picture 7" descr="A close-up of a car dashboard&#10;&#10;Description automatically generated">
            <a:extLst>
              <a:ext uri="{FF2B5EF4-FFF2-40B4-BE49-F238E27FC236}">
                <a16:creationId xmlns:a16="http://schemas.microsoft.com/office/drawing/2014/main" id="{39D82408-0C49-AC3F-89F8-99EE312CE7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t="41576" r="1942" b="1315"/>
          <a:stretch>
            <a:fillRect/>
          </a:stretch>
        </p:blipFill>
        <p:spPr>
          <a:xfrm>
            <a:off x="7155191" y="2400327"/>
            <a:ext cx="4536430" cy="363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969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9B4BFE-8057-128B-7019-E804C1A7B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05CE8-609F-9EC5-994D-169EF5D60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machine&#10;&#10;AI-generated content may be incorrect.">
            <a:extLst>
              <a:ext uri="{FF2B5EF4-FFF2-40B4-BE49-F238E27FC236}">
                <a16:creationId xmlns:a16="http://schemas.microsoft.com/office/drawing/2014/main" id="{2A240AA3-0F22-817F-05D6-188F41CD8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01" b="42001"/>
          <a:stretch/>
        </p:blipFill>
        <p:spPr>
          <a:xfrm>
            <a:off x="-1" y="1033"/>
            <a:ext cx="12193906" cy="197572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C04D452-77DE-26B2-6856-0EA819B584AF}"/>
              </a:ext>
            </a:extLst>
          </p:cNvPr>
          <p:cNvSpPr txBox="1">
            <a:spLocks/>
          </p:cNvSpPr>
          <p:nvPr/>
        </p:nvSpPr>
        <p:spPr>
          <a:xfrm>
            <a:off x="483905" y="631164"/>
            <a:ext cx="11224191" cy="10451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>
                <a:solidFill>
                  <a:schemeClr val="bg1"/>
                </a:solidFill>
                <a:latin typeface="Exo"/>
              </a:rPr>
              <a:t>COMMON LIGHTING PROBLEMS</a:t>
            </a:r>
            <a:endParaRPr lang="en-US" sz="5400">
              <a:solidFill>
                <a:schemeClr val="bg1"/>
              </a:solidFill>
            </a:endParaRPr>
          </a:p>
        </p:txBody>
      </p:sp>
      <p:pic>
        <p:nvPicPr>
          <p:cNvPr id="31" name="Graphic 30" descr="Hourglass 60% with solid fill">
            <a:extLst>
              <a:ext uri="{FF2B5EF4-FFF2-40B4-BE49-F238E27FC236}">
                <a16:creationId xmlns:a16="http://schemas.microsoft.com/office/drawing/2014/main" id="{5897B411-A708-8EEC-DA52-C30D8BE1C8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76500" y="5245035"/>
            <a:ext cx="1214400" cy="1214400"/>
          </a:xfrm>
          <a:prstGeom prst="rect">
            <a:avLst/>
          </a:prstGeom>
        </p:spPr>
      </p:pic>
      <p:pic>
        <p:nvPicPr>
          <p:cNvPr id="40" name="Graphic 39" descr="Arrow Down with solid fill">
            <a:extLst>
              <a:ext uri="{FF2B5EF4-FFF2-40B4-BE49-F238E27FC236}">
                <a16:creationId xmlns:a16="http://schemas.microsoft.com/office/drawing/2014/main" id="{EEA68E82-0D19-C314-C63C-FF8085B9CB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71624" y="2951232"/>
            <a:ext cx="1038459" cy="10384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A18CBC8-C786-D2FF-C202-E76D271B782E}"/>
              </a:ext>
            </a:extLst>
          </p:cNvPr>
          <p:cNvSpPr/>
          <p:nvPr/>
        </p:nvSpPr>
        <p:spPr>
          <a:xfrm>
            <a:off x="500379" y="353499"/>
            <a:ext cx="11191242" cy="141669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Exo" panose="00000500000000000000" pitchFamily="2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61FC491-3FBD-43BB-2A24-2D87526A04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5571668"/>
              </p:ext>
            </p:extLst>
          </p:nvPr>
        </p:nvGraphicFramePr>
        <p:xfrm>
          <a:off x="583564" y="2606886"/>
          <a:ext cx="11024872" cy="3619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3036">
                  <a:extLst>
                    <a:ext uri="{9D8B030D-6E8A-4147-A177-3AD203B41FA5}">
                      <a16:colId xmlns:a16="http://schemas.microsoft.com/office/drawing/2014/main" val="3010367294"/>
                    </a:ext>
                  </a:extLst>
                </a:gridCol>
                <a:gridCol w="3954389">
                  <a:extLst>
                    <a:ext uri="{9D8B030D-6E8A-4147-A177-3AD203B41FA5}">
                      <a16:colId xmlns:a16="http://schemas.microsoft.com/office/drawing/2014/main" val="2363001329"/>
                    </a:ext>
                  </a:extLst>
                </a:gridCol>
                <a:gridCol w="4377447">
                  <a:extLst>
                    <a:ext uri="{9D8B030D-6E8A-4147-A177-3AD203B41FA5}">
                      <a16:colId xmlns:a16="http://schemas.microsoft.com/office/drawing/2014/main" val="3228615335"/>
                    </a:ext>
                  </a:extLst>
                </a:gridCol>
              </a:tblGrid>
              <a:tr h="70014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b="1">
                          <a:latin typeface="Exo" panose="00000500000000000000" pitchFamily="2" charset="0"/>
                        </a:rPr>
                        <a:t>SYMPTOM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202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b="1">
                          <a:latin typeface="Exo" panose="00000500000000000000" pitchFamily="2" charset="0"/>
                        </a:rPr>
                        <a:t>LIKELY CAUSE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202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b="1">
                          <a:latin typeface="Exo" panose="00000500000000000000" pitchFamily="2" charset="0"/>
                        </a:rPr>
                        <a:t>QUICK CHECK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202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999673"/>
                  </a:ext>
                </a:extLst>
              </a:tr>
              <a:tr h="73988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latin typeface="Exo" panose="00000500000000000000" pitchFamily="2" charset="0"/>
                        </a:rPr>
                        <a:t>Headlight out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latin typeface="Exo" panose="00000500000000000000" pitchFamily="2" charset="0"/>
                        </a:rPr>
                        <a:t>Burned bulb or blown fuse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latin typeface="Exo" panose="00000500000000000000" pitchFamily="2" charset="0"/>
                        </a:rPr>
                        <a:t>Replace bulb or check fuse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4257550"/>
                  </a:ext>
                </a:extLst>
              </a:tr>
              <a:tr h="73988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latin typeface="Exo" panose="00000500000000000000" pitchFamily="2" charset="0"/>
                        </a:rPr>
                        <a:t>Marker lights out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latin typeface="Exo" panose="00000500000000000000" pitchFamily="2" charset="0"/>
                        </a:rPr>
                        <a:t>Corroded ground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latin typeface="Exo" panose="00000500000000000000" pitchFamily="2" charset="0"/>
                        </a:rPr>
                        <a:t>Clean and reattach connection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447977"/>
                  </a:ext>
                </a:extLst>
              </a:tr>
              <a:tr h="73988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latin typeface="Exo" panose="00000500000000000000" pitchFamily="2" charset="0"/>
                        </a:rPr>
                        <a:t>Dash lights dim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latin typeface="Exo" panose="00000500000000000000" pitchFamily="2" charset="0"/>
                        </a:rPr>
                        <a:t>Low voltage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latin typeface="Exo" panose="00000500000000000000" pitchFamily="2" charset="0"/>
                        </a:rPr>
                        <a:t>Check alternator output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4524220"/>
                  </a:ext>
                </a:extLst>
              </a:tr>
              <a:tr h="70014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latin typeface="Exo" panose="00000500000000000000" pitchFamily="2" charset="0"/>
                        </a:rPr>
                        <a:t>Turn signals erratic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latin typeface="Exo" panose="00000500000000000000" pitchFamily="2" charset="0"/>
                        </a:rPr>
                        <a:t>Loose connector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latin typeface="Exo" panose="00000500000000000000" pitchFamily="2" charset="0"/>
                        </a:rPr>
                        <a:t>Inspect plug pins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72105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0756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8DBE2-B854-53BA-3F4E-EEE9AFF93A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F6F92-DDAA-D370-2747-3047B460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machine&#10;&#10;AI-generated content may be incorrect.">
            <a:extLst>
              <a:ext uri="{FF2B5EF4-FFF2-40B4-BE49-F238E27FC236}">
                <a16:creationId xmlns:a16="http://schemas.microsoft.com/office/drawing/2014/main" id="{C9C6C2DC-99D0-EE98-276E-7134DA48E0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01" b="42001"/>
          <a:stretch/>
        </p:blipFill>
        <p:spPr>
          <a:xfrm>
            <a:off x="-1" y="1033"/>
            <a:ext cx="12193906" cy="197572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DB258CA-A8CD-6A54-6A23-66F4D3F47933}"/>
              </a:ext>
            </a:extLst>
          </p:cNvPr>
          <p:cNvSpPr txBox="1">
            <a:spLocks/>
          </p:cNvSpPr>
          <p:nvPr/>
        </p:nvSpPr>
        <p:spPr>
          <a:xfrm>
            <a:off x="483905" y="631164"/>
            <a:ext cx="11224191" cy="10451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>
                <a:solidFill>
                  <a:schemeClr val="bg1"/>
                </a:solidFill>
                <a:latin typeface="Exo"/>
              </a:rPr>
              <a:t>SWITCHES &amp; CONTROLS</a:t>
            </a:r>
            <a:endParaRPr lang="en-US" sz="540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4C4E99-D71E-5D11-51CF-8BAD595BBDB9}"/>
              </a:ext>
            </a:extLst>
          </p:cNvPr>
          <p:cNvSpPr/>
          <p:nvPr/>
        </p:nvSpPr>
        <p:spPr>
          <a:xfrm>
            <a:off x="500379" y="353499"/>
            <a:ext cx="11191242" cy="141669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Exo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21629A-370F-7466-D5C0-1A974D6D12FC}"/>
              </a:ext>
            </a:extLst>
          </p:cNvPr>
          <p:cNvSpPr txBox="1"/>
          <p:nvPr/>
        </p:nvSpPr>
        <p:spPr>
          <a:xfrm>
            <a:off x="500379" y="2400327"/>
            <a:ext cx="530330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600" b="1">
                <a:latin typeface="Exo" panose="00000500000000000000" pitchFamily="2" charset="0"/>
              </a:rPr>
              <a:t>Common switches: </a:t>
            </a:r>
            <a:r>
              <a:rPr lang="en-US" altLang="en-US" sz="2600">
                <a:latin typeface="Exo" panose="00000500000000000000" pitchFamily="2" charset="0"/>
              </a:rPr>
              <a:t>Headlight, Engine Brake, Fan, PTO.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600">
                <a:latin typeface="Exo" panose="00000500000000000000" pitchFamily="2" charset="0"/>
              </a:rPr>
              <a:t>Each sends a low-voltage signal to a relay.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600">
                <a:latin typeface="Exo" panose="00000500000000000000" pitchFamily="2" charset="0"/>
              </a:rPr>
              <a:t>Relay completes the circuit to operate the component.</a:t>
            </a:r>
          </a:p>
        </p:txBody>
      </p:sp>
      <p:pic>
        <p:nvPicPr>
          <p:cNvPr id="4" name="Content Placeholder 4" descr="A red switch with a white text&#10;&#10;Description automatically generated">
            <a:extLst>
              <a:ext uri="{FF2B5EF4-FFF2-40B4-BE49-F238E27FC236}">
                <a16:creationId xmlns:a16="http://schemas.microsoft.com/office/drawing/2014/main" id="{679D3D78-4866-3635-D3A1-AC794FFA35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3" r="10224"/>
          <a:stretch/>
        </p:blipFill>
        <p:spPr>
          <a:xfrm>
            <a:off x="6229898" y="3752849"/>
            <a:ext cx="1923519" cy="2964097"/>
          </a:xfrm>
        </p:spPr>
      </p:pic>
      <p:pic>
        <p:nvPicPr>
          <p:cNvPr id="6" name="Picture 5" descr="A close-up of a car's side panel&#10;&#10;Description automatically generated">
            <a:extLst>
              <a:ext uri="{FF2B5EF4-FFF2-40B4-BE49-F238E27FC236}">
                <a16:creationId xmlns:a16="http://schemas.microsoft.com/office/drawing/2014/main" id="{075E79AA-B579-21DE-4802-CF26B70B49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7" t="3743" r="7413" b="3892"/>
          <a:stretch/>
        </p:blipFill>
        <p:spPr>
          <a:xfrm>
            <a:off x="8445735" y="2122662"/>
            <a:ext cx="3245886" cy="459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0636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2DD854D1ABA641B5DA11057C202D94" ma:contentTypeVersion="19" ma:contentTypeDescription="Create a new document." ma:contentTypeScope="" ma:versionID="546d4c369324ef11248ffaaa76ed6241">
  <xsd:schema xmlns:xsd="http://www.w3.org/2001/XMLSchema" xmlns:xs="http://www.w3.org/2001/XMLSchema" xmlns:p="http://schemas.microsoft.com/office/2006/metadata/properties" xmlns:ns2="1a8c1898-2672-4546-a1db-6e6bffa9b76e" xmlns:ns3="b3b06dfe-973e-4feb-880b-69072c048698" targetNamespace="http://schemas.microsoft.com/office/2006/metadata/properties" ma:root="true" ma:fieldsID="9313e79fd188aeb830afaa3bb3cf1a85" ns2:_="" ns3:_="">
    <xsd:import namespace="1a8c1898-2672-4546-a1db-6e6bffa9b76e"/>
    <xsd:import namespace="b3b06dfe-973e-4feb-880b-69072c04869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8c1898-2672-4546-a1db-6e6bffa9b7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081a3ef-57a1-47e5-b2c1-49c6deae196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b06dfe-973e-4feb-880b-69072c04869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92fccc7-922b-4513-ba8f-1ba84ab59be7}" ma:internalName="TaxCatchAll" ma:showField="CatchAllData" ma:web="b3b06dfe-973e-4feb-880b-69072c0486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3b06dfe-973e-4feb-880b-69072c048698" xsi:nil="true"/>
    <lcf76f155ced4ddcb4097134ff3c332f xmlns="1a8c1898-2672-4546-a1db-6e6bffa9b76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191A65E-2518-4750-82DA-4FE095939CEF}">
  <ds:schemaRefs>
    <ds:schemaRef ds:uri="1a8c1898-2672-4546-a1db-6e6bffa9b76e"/>
    <ds:schemaRef ds:uri="b3b06dfe-973e-4feb-880b-69072c04869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99DF925-5482-45A6-B305-7463F4E2798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4BA9F05-307A-4C05-9BDF-C05A3126A5E6}">
  <ds:schemaRefs>
    <ds:schemaRef ds:uri="http://purl.org/dc/terms/"/>
    <ds:schemaRef ds:uri="http://purl.org/dc/elements/1.1/"/>
    <ds:schemaRef ds:uri="http://www.w3.org/XML/1998/namespace"/>
    <ds:schemaRef ds:uri="http://schemas.microsoft.com/office/2006/documentManagement/types"/>
    <ds:schemaRef ds:uri="http://purl.org/dc/dcmitype/"/>
    <ds:schemaRef ds:uri="b3b06dfe-973e-4feb-880b-69072c048698"/>
    <ds:schemaRef ds:uri="1a8c1898-2672-4546-a1db-6e6bffa9b76e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1232</Words>
  <Application>Microsoft Office PowerPoint</Application>
  <PresentationFormat>Widescreen</PresentationFormat>
  <Paragraphs>185</Paragraphs>
  <Slides>24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Aptos Display</vt:lpstr>
      <vt:lpstr>Arial</vt:lpstr>
      <vt:lpstr>Exo</vt:lpstr>
      <vt:lpstr>Exo Black</vt:lpstr>
      <vt:lpstr>Exo Medium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STAY POWERED. STAY RELIABLE.</vt:lpstr>
      <vt:lpstr>SCENARIO #1: TRUCK WON’T CRANK AFTER SITTING OVERNIGHT</vt:lpstr>
      <vt:lpstr>SCENARIO #1 SOLUTION:  NO-CRANK CONDITION</vt:lpstr>
      <vt:lpstr>SCENARIO #2:  LIGHTS FLICKERING WHILE DRIVING</vt:lpstr>
      <vt:lpstr>SCENARIO #2 SOLUTION:  FLICKERING LIGHTS</vt:lpstr>
      <vt:lpstr>Quick Review: Question #1</vt:lpstr>
      <vt:lpstr>Quick Review: Question #1</vt:lpstr>
      <vt:lpstr>Quick Review Question #2</vt:lpstr>
      <vt:lpstr>Quick Review Question #2</vt:lpstr>
      <vt:lpstr>REAL-WORLD EXAMPLE:  CORRODED GROUND STRAP</vt:lpstr>
      <vt:lpstr>REAL-WORLD EXAMPLE: MISDIAGNOSED STARTER FAILURE</vt:lpstr>
      <vt:lpstr>KNOWLEDGE CHECK (FINAL REVIEW)</vt:lpstr>
      <vt:lpstr>KNOWLEDGE CHECK (FINAL REVIEW)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Kristin Ridley</dc:creator>
  <cp:lastModifiedBy>Steve Jahner</cp:lastModifiedBy>
  <cp:revision>3</cp:revision>
  <dcterms:created xsi:type="dcterms:W3CDTF">2025-03-20T15:35:25Z</dcterms:created>
  <dcterms:modified xsi:type="dcterms:W3CDTF">2025-12-08T13:06:34Z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0x010100782DD854D1ABA641B5DA11057C202D94</vt:lpwstr>
  </property>
</Properties>
</file>