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TT Rounds Condensed Bold" charset="1" panose="02000806030000020003"/>
      <p:regular r:id="rId34"/>
    </p:embeddedFont>
    <p:embeddedFont>
      <p:font typeface="Gotham 1 Bold" charset="1" panose="00000000000000000000"/>
      <p:regular r:id="rId39"/>
    </p:embeddedFont>
    <p:embeddedFont>
      <p:font typeface="Industry Inc Test" charset="1" panose="00000500000000000000"/>
      <p:regular r:id="rId40"/>
    </p:embeddedFont>
    <p:embeddedFont>
      <p:font typeface="Industry Inc Test Bold" charset="1" panose="00000800000000000000"/>
      <p:regular r:id="rId42"/>
    </p:embeddedFont>
    <p:embeddedFont>
      <p:font typeface="Gotham 2" charset="1" panose="00000000000000000000"/>
      <p:regular r:id="rId44"/>
    </p:embeddedFont>
    <p:embeddedFont>
      <p:font typeface="TT Rounds Condensed" charset="1" panose="02000506030000020003"/>
      <p:regular r:id="rId45"/>
    </p:embeddedFont>
    <p:embeddedFont>
      <p:font typeface="Paalalabas Condensed" charset="1" panose="00000000000000000000"/>
      <p:regular r:id="rId53"/>
    </p:embeddedFont>
    <p:embeddedFont>
      <p:font typeface="Recoleta Bold" charset="1" panose="00000800000000000000"/>
      <p:regular r:id="rId54"/>
    </p:embeddedFont>
    <p:embeddedFont>
      <p:font typeface="HK Modular" charset="1" panose="0000080000000000000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notesMasters/notesMaster1.xml" Type="http://schemas.openxmlformats.org/officeDocument/2006/relationships/notesMaster"/><Relationship Id="rId36" Target="theme/theme2.xml" Type="http://schemas.openxmlformats.org/officeDocument/2006/relationships/theme"/><Relationship Id="rId37" Target="notesSlides/notesSlide1.xml" Type="http://schemas.openxmlformats.org/officeDocument/2006/relationships/notesSlide"/><Relationship Id="rId38" Target="notesSlides/notesSlide2.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notesSlides/notesSlide3.xml" Type="http://schemas.openxmlformats.org/officeDocument/2006/relationships/notesSlide"/><Relationship Id="rId42" Target="fonts/font42.fntdata" Type="http://schemas.openxmlformats.org/officeDocument/2006/relationships/font"/><Relationship Id="rId43" Target="notesSlides/notesSlide4.xml" Type="http://schemas.openxmlformats.org/officeDocument/2006/relationships/notesSlide"/><Relationship Id="rId44" Target="fonts/font44.fntdata" Type="http://schemas.openxmlformats.org/officeDocument/2006/relationships/font"/><Relationship Id="rId45" Target="fonts/font45.fntdata" Type="http://schemas.openxmlformats.org/officeDocument/2006/relationships/font"/><Relationship Id="rId46" Target="notesSlides/notesSlide5.xml" Type="http://schemas.openxmlformats.org/officeDocument/2006/relationships/notesSlide"/><Relationship Id="rId47" Target="notesSlides/notesSlide6.xml" Type="http://schemas.openxmlformats.org/officeDocument/2006/relationships/notesSlide"/><Relationship Id="rId48" Target="notesSlides/notesSlide7.xml" Type="http://schemas.openxmlformats.org/officeDocument/2006/relationships/notesSlide"/><Relationship Id="rId49" Target="notesSlides/notesSlide8.xml" Type="http://schemas.openxmlformats.org/officeDocument/2006/relationships/notesSlide"/><Relationship Id="rId5" Target="tableStyles.xml" Type="http://schemas.openxmlformats.org/officeDocument/2006/relationships/tableStyles"/><Relationship Id="rId50" Target="notesSlides/notesSlide9.xml" Type="http://schemas.openxmlformats.org/officeDocument/2006/relationships/notesSlide"/><Relationship Id="rId51" Target="notesSlides/notesSlide10.xml" Type="http://schemas.openxmlformats.org/officeDocument/2006/relationships/notesSlide"/><Relationship Id="rId52" Target="notesSlides/notesSlide11.xml" Type="http://schemas.openxmlformats.org/officeDocument/2006/relationships/notesSlide"/><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8.png" Type="http://schemas.openxmlformats.org/officeDocument/2006/relationships/image"/><Relationship Id="rId4" Target="../media/image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jpeg" Type="http://schemas.openxmlformats.org/officeDocument/2006/relationships/image"/><Relationship Id="rId4" Target="../media/image5.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4.jpeg" Type="http://schemas.openxmlformats.org/officeDocument/2006/relationships/image"/><Relationship Id="rId4"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5.png" Type="http://schemas.openxmlformats.org/officeDocument/2006/relationships/image"/><Relationship Id="rId4" Target="../media/image5.pn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36.png" Type="http://schemas.openxmlformats.org/officeDocument/2006/relationships/image"/><Relationship Id="rId5" Target="https://resources.fca.org"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3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jpeg" Type="http://schemas.openxmlformats.org/officeDocument/2006/relationships/image"/><Relationship Id="rId4"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jpe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jpeg" Type="http://schemas.openxmlformats.org/officeDocument/2006/relationships/image"/><Relationship Id="rId4"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jpeg" Type="http://schemas.openxmlformats.org/officeDocument/2006/relationships/image"/><Relationship Id="rId4"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jpeg" Type="http://schemas.openxmlformats.org/officeDocument/2006/relationships/image"/><Relationship Id="rId4" Target="../media/image1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jpe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0" y="0"/>
            <a:ext cx="9144000" cy="10287000"/>
            <a:chOff x="0" y="0"/>
            <a:chExt cx="12192000" cy="13716000"/>
          </a:xfrm>
        </p:grpSpPr>
        <p:sp>
          <p:nvSpPr>
            <p:cNvPr name="Freeform 4" id="4"/>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6122B5"/>
            </a:solidFill>
          </p:spPr>
        </p:sp>
      </p:grpSp>
      <p:sp>
        <p:nvSpPr>
          <p:cNvPr name="Freeform 5" id="5" descr="A black and white logo  Description automatically generated"/>
          <p:cNvSpPr/>
          <p:nvPr/>
        </p:nvSpPr>
        <p:spPr>
          <a:xfrm flipH="false" flipV="false" rot="0">
            <a:off x="4572000" y="762407"/>
            <a:ext cx="9513930" cy="3377574"/>
          </a:xfrm>
          <a:custGeom>
            <a:avLst/>
            <a:gdLst/>
            <a:ahLst/>
            <a:cxnLst/>
            <a:rect r="r" b="b" t="t" l="l"/>
            <a:pathLst>
              <a:path h="3377574" w="9513930">
                <a:moveTo>
                  <a:pt x="0" y="0"/>
                </a:moveTo>
                <a:lnTo>
                  <a:pt x="9513930" y="0"/>
                </a:lnTo>
                <a:lnTo>
                  <a:pt x="9513930" y="3377574"/>
                </a:lnTo>
                <a:lnTo>
                  <a:pt x="0" y="3377574"/>
                </a:lnTo>
                <a:lnTo>
                  <a:pt x="0" y="0"/>
                </a:lnTo>
                <a:close/>
              </a:path>
            </a:pathLst>
          </a:custGeom>
          <a:blipFill>
            <a:blip r:embed="rId3"/>
            <a:stretch>
              <a:fillRect l="0" t="-182" r="0" b="-182"/>
            </a:stretch>
          </a:blipFill>
        </p:spPr>
      </p:sp>
      <p:sp>
        <p:nvSpPr>
          <p:cNvPr name="Freeform 6" id="6" descr="A black and white logo  Description automatically generated"/>
          <p:cNvSpPr/>
          <p:nvPr/>
        </p:nvSpPr>
        <p:spPr>
          <a:xfrm flipH="false" flipV="false" rot="0">
            <a:off x="4917622"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4">
              <a:alphaModFix amt="18999"/>
            </a:blip>
            <a:stretch>
              <a:fillRect l="0" t="0" r="0" b="0"/>
            </a:stretch>
          </a:blipFill>
        </p:spPr>
      </p:sp>
      <p:sp>
        <p:nvSpPr>
          <p:cNvPr name="TextBox 7" id="7"/>
          <p:cNvSpPr txBox="true"/>
          <p:nvPr/>
        </p:nvSpPr>
        <p:spPr>
          <a:xfrm rot="0">
            <a:off x="4114894" y="4662487"/>
            <a:ext cx="10868025" cy="952500"/>
          </a:xfrm>
          <a:prstGeom prst="rect">
            <a:avLst/>
          </a:prstGeom>
        </p:spPr>
        <p:txBody>
          <a:bodyPr anchor="t" rtlCol="false" tIns="0" lIns="0" bIns="0" rIns="0">
            <a:spAutoFit/>
          </a:bodyPr>
          <a:lstStyle/>
          <a:p>
            <a:pPr algn="ctr">
              <a:lnSpc>
                <a:spcPts val="7433"/>
              </a:lnSpc>
              <a:spcBef>
                <a:spcPct val="0"/>
              </a:spcBef>
            </a:pPr>
            <a:r>
              <a:rPr lang="en-US" b="true" sz="6194" spc="57">
                <a:solidFill>
                  <a:srgbClr val="F8EACF"/>
                </a:solidFill>
                <a:latin typeface="TT Rounds Condensed Bold"/>
                <a:ea typeface="TT Rounds Condensed Bold"/>
                <a:cs typeface="TT Rounds Condensed Bold"/>
                <a:sym typeface="TT Rounds Condensed Bold"/>
              </a:rPr>
              <a:t>Student-Athlete Leader Training</a:t>
            </a:r>
          </a:p>
        </p:txBody>
      </p:sp>
      <p:sp>
        <p:nvSpPr>
          <p:cNvPr name="TextBox 8" id="8"/>
          <p:cNvSpPr txBox="true"/>
          <p:nvPr/>
        </p:nvSpPr>
        <p:spPr>
          <a:xfrm rot="0">
            <a:off x="6980877" y="5889798"/>
            <a:ext cx="5136059" cy="781050"/>
          </a:xfrm>
          <a:prstGeom prst="rect">
            <a:avLst/>
          </a:prstGeom>
        </p:spPr>
        <p:txBody>
          <a:bodyPr anchor="t" rtlCol="false" tIns="0" lIns="0" bIns="0" rIns="0">
            <a:spAutoFit/>
          </a:bodyPr>
          <a:lstStyle/>
          <a:p>
            <a:pPr algn="ctr">
              <a:lnSpc>
                <a:spcPts val="6113"/>
              </a:lnSpc>
              <a:spcBef>
                <a:spcPct val="0"/>
              </a:spcBef>
            </a:pPr>
            <a:r>
              <a:rPr lang="en-US" b="true" sz="5094" spc="47">
                <a:solidFill>
                  <a:srgbClr val="F8EACF"/>
                </a:solidFill>
                <a:latin typeface="TT Rounds Condensed Bold"/>
                <a:ea typeface="TT Rounds Condensed Bold"/>
                <a:cs typeface="TT Rounds Condensed Bold"/>
                <a:sym typeface="TT Rounds Condensed Bold"/>
              </a:rPr>
              <a:t>Greater Frisco FCA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23" t="0" r="-223" b="0"/>
            </a:stretch>
          </a:blipFill>
        </p:spPr>
      </p:sp>
      <p:sp>
        <p:nvSpPr>
          <p:cNvPr name="Freeform 3" id="3"/>
          <p:cNvSpPr/>
          <p:nvPr/>
        </p:nvSpPr>
        <p:spPr>
          <a:xfrm flipH="false" flipV="false" rot="0">
            <a:off x="-19050" y="10031515"/>
            <a:ext cx="18288002" cy="255485"/>
          </a:xfrm>
          <a:custGeom>
            <a:avLst/>
            <a:gdLst/>
            <a:ahLst/>
            <a:cxnLst/>
            <a:rect r="r" b="b" t="t" l="l"/>
            <a:pathLst>
              <a:path h="255485" w="18288002">
                <a:moveTo>
                  <a:pt x="0" y="0"/>
                </a:moveTo>
                <a:lnTo>
                  <a:pt x="18288002" y="0"/>
                </a:lnTo>
                <a:lnTo>
                  <a:pt x="18288002" y="255485"/>
                </a:lnTo>
                <a:lnTo>
                  <a:pt x="0" y="255485"/>
                </a:lnTo>
                <a:lnTo>
                  <a:pt x="0" y="0"/>
                </a:lnTo>
                <a:close/>
              </a:path>
            </a:pathLst>
          </a:custGeom>
          <a:blipFill>
            <a:blip r:embed="rId4"/>
            <a:stretch>
              <a:fillRect l="0" t="-218140" r="0" b="0"/>
            </a:stretch>
          </a:blipFill>
        </p:spPr>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0">
            <a:off x="12251700" y="0"/>
            <a:ext cx="6036300" cy="10287000"/>
          </a:xfrm>
          <a:custGeom>
            <a:avLst/>
            <a:gdLst/>
            <a:ahLst/>
            <a:cxnLst/>
            <a:rect r="r" b="b" t="t" l="l"/>
            <a:pathLst>
              <a:path h="10287000" w="6036300">
                <a:moveTo>
                  <a:pt x="0" y="0"/>
                </a:moveTo>
                <a:lnTo>
                  <a:pt x="6036300" y="0"/>
                </a:lnTo>
                <a:lnTo>
                  <a:pt x="6036300" y="10287000"/>
                </a:lnTo>
                <a:lnTo>
                  <a:pt x="0" y="10287000"/>
                </a:lnTo>
                <a:lnTo>
                  <a:pt x="0" y="0"/>
                </a:lnTo>
                <a:close/>
              </a:path>
            </a:pathLst>
          </a:custGeom>
          <a:blipFill>
            <a:blip r:embed="rId2"/>
            <a:stretch>
              <a:fillRect l="-4759" t="0" r="-10273" b="0"/>
            </a:stretch>
          </a:blipFill>
        </p:spPr>
      </p:sp>
      <p:sp>
        <p:nvSpPr>
          <p:cNvPr name="TextBox 3" id="3"/>
          <p:cNvSpPr txBox="true"/>
          <p:nvPr/>
        </p:nvSpPr>
        <p:spPr>
          <a:xfrm rot="0">
            <a:off x="1294321" y="1194593"/>
            <a:ext cx="3378283" cy="2228215"/>
          </a:xfrm>
          <a:prstGeom prst="rect">
            <a:avLst/>
          </a:prstGeom>
        </p:spPr>
        <p:txBody>
          <a:bodyPr anchor="t" rtlCol="false" tIns="0" lIns="0" bIns="0" rIns="0">
            <a:spAutoFit/>
          </a:bodyPr>
          <a:lstStyle/>
          <a:p>
            <a:pPr algn="ctr">
              <a:lnSpc>
                <a:spcPts val="8959"/>
              </a:lnSpc>
            </a:pPr>
            <a:r>
              <a:rPr lang="en-US" sz="6399">
                <a:solidFill>
                  <a:srgbClr val="FF5032"/>
                </a:solidFill>
                <a:latin typeface="Industry Inc Test"/>
                <a:ea typeface="Industry Inc Test"/>
                <a:cs typeface="Industry Inc Test"/>
                <a:sym typeface="Industry Inc Test"/>
              </a:rPr>
              <a:t>ENGAGE</a:t>
            </a:r>
          </a:p>
          <a:p>
            <a:pPr algn="ctr">
              <a:lnSpc>
                <a:spcPts val="8959"/>
              </a:lnSpc>
            </a:pPr>
          </a:p>
        </p:txBody>
      </p:sp>
      <p:sp>
        <p:nvSpPr>
          <p:cNvPr name="TextBox 4" id="4"/>
          <p:cNvSpPr txBox="true"/>
          <p:nvPr/>
        </p:nvSpPr>
        <p:spPr>
          <a:xfrm rot="0">
            <a:off x="1294321" y="3337083"/>
            <a:ext cx="7596919" cy="3995035"/>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1.Engage God First</a:t>
            </a:r>
          </a:p>
          <a:p>
            <a:pPr algn="l">
              <a:lnSpc>
                <a:spcPts val="6418"/>
              </a:lnSpc>
            </a:pPr>
            <a:r>
              <a:rPr lang="en-US" sz="4584" b="true">
                <a:solidFill>
                  <a:srgbClr val="FFFFFF"/>
                </a:solidFill>
                <a:latin typeface="Gotham 1 Bold"/>
                <a:ea typeface="Gotham 1 Bold"/>
                <a:cs typeface="Gotham 1 Bold"/>
                <a:sym typeface="Gotham 1 Bold"/>
              </a:rPr>
              <a:t>2.Engage the </a:t>
            </a:r>
            <a:r>
              <a:rPr lang="en-US" b="true" sz="4584">
                <a:solidFill>
                  <a:srgbClr val="FFFFFF"/>
                </a:solidFill>
                <a:latin typeface="Gotham 1 Bold"/>
                <a:ea typeface="Gotham 1 Bold"/>
                <a:cs typeface="Gotham 1 Bold"/>
                <a:sym typeface="Gotham 1 Bold"/>
              </a:rPr>
              <a:t>Heart</a:t>
            </a:r>
          </a:p>
          <a:p>
            <a:pPr algn="l">
              <a:lnSpc>
                <a:spcPts val="6418"/>
              </a:lnSpc>
            </a:pPr>
            <a:r>
              <a:rPr lang="en-US" b="true" sz="4584">
                <a:solidFill>
                  <a:srgbClr val="FFFFFF"/>
                </a:solidFill>
                <a:latin typeface="Gotham 1 Bold"/>
                <a:ea typeface="Gotham 1 Bold"/>
                <a:cs typeface="Gotham 1 Bold"/>
                <a:sym typeface="Gotham 1 Bold"/>
              </a:rPr>
              <a:t>3.Engage with the Gospel</a:t>
            </a:r>
          </a:p>
          <a:p>
            <a:pPr algn="l">
              <a:lnSpc>
                <a:spcPts val="6418"/>
              </a:lnSpc>
            </a:pPr>
            <a:r>
              <a:rPr lang="en-US" b="true" sz="4584">
                <a:solidFill>
                  <a:srgbClr val="FFFFFF"/>
                </a:solidFill>
                <a:latin typeface="Gotham 1 Bold"/>
                <a:ea typeface="Gotham 1 Bold"/>
                <a:cs typeface="Gotham 1 Bold"/>
                <a:sym typeface="Gotham 1 Bold"/>
              </a:rPr>
              <a:t>4.Engage to Multiply</a:t>
            </a:r>
          </a:p>
          <a:p>
            <a:pPr algn="l">
              <a:lnSpc>
                <a:spcPts val="6418"/>
              </a:lnSpc>
            </a:pPr>
          </a:p>
        </p:txBody>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33" r="0" b="-333"/>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0">
            <a:off x="-19050" y="9474200"/>
            <a:ext cx="18288002" cy="812801"/>
          </a:xfrm>
          <a:custGeom>
            <a:avLst/>
            <a:gdLst/>
            <a:ahLst/>
            <a:cxnLst/>
            <a:rect r="r" b="b" t="t" l="l"/>
            <a:pathLst>
              <a:path h="812801" w="18288002">
                <a:moveTo>
                  <a:pt x="0" y="0"/>
                </a:moveTo>
                <a:lnTo>
                  <a:pt x="18288002" y="0"/>
                </a:lnTo>
                <a:lnTo>
                  <a:pt x="18288002" y="812800"/>
                </a:lnTo>
                <a:lnTo>
                  <a:pt x="0" y="812800"/>
                </a:lnTo>
                <a:lnTo>
                  <a:pt x="0" y="0"/>
                </a:lnTo>
                <a:close/>
              </a:path>
            </a:pathLst>
          </a:custGeom>
          <a:blipFill>
            <a:blip r:embed="rId3"/>
            <a:stretch>
              <a:fillRect l="0" t="0" r="0" b="0"/>
            </a:stretch>
          </a:blipFill>
        </p:spPr>
      </p:sp>
      <p:sp>
        <p:nvSpPr>
          <p:cNvPr name="Freeform 3" id="3" descr="A purple and black logo  Description automatically generated"/>
          <p:cNvSpPr/>
          <p:nvPr/>
        </p:nvSpPr>
        <p:spPr>
          <a:xfrm flipH="false" flipV="false" rot="0">
            <a:off x="13999070" y="621867"/>
            <a:ext cx="3593607" cy="638175"/>
          </a:xfrm>
          <a:custGeom>
            <a:avLst/>
            <a:gdLst/>
            <a:ahLst/>
            <a:cxnLst/>
            <a:rect r="r" b="b" t="t" l="l"/>
            <a:pathLst>
              <a:path h="638175" w="3593607">
                <a:moveTo>
                  <a:pt x="0" y="0"/>
                </a:moveTo>
                <a:lnTo>
                  <a:pt x="3593606" y="0"/>
                </a:lnTo>
                <a:lnTo>
                  <a:pt x="3593606" y="638175"/>
                </a:lnTo>
                <a:lnTo>
                  <a:pt x="0" y="638175"/>
                </a:lnTo>
                <a:lnTo>
                  <a:pt x="0" y="0"/>
                </a:lnTo>
                <a:close/>
              </a:path>
            </a:pathLst>
          </a:custGeom>
          <a:blipFill>
            <a:blip r:embed="rId4"/>
            <a:stretch>
              <a:fillRect l="0" t="-90" r="0" b="-90"/>
            </a:stretch>
          </a:blipFill>
        </p:spPr>
      </p:sp>
      <p:sp>
        <p:nvSpPr>
          <p:cNvPr name="Freeform 4" id="4"/>
          <p:cNvSpPr/>
          <p:nvPr/>
        </p:nvSpPr>
        <p:spPr>
          <a:xfrm flipH="false" flipV="false" rot="0">
            <a:off x="8213266" y="3417892"/>
            <a:ext cx="9379410" cy="4226956"/>
          </a:xfrm>
          <a:custGeom>
            <a:avLst/>
            <a:gdLst/>
            <a:ahLst/>
            <a:cxnLst/>
            <a:rect r="r" b="b" t="t" l="l"/>
            <a:pathLst>
              <a:path h="4226956" w="9379410">
                <a:moveTo>
                  <a:pt x="0" y="0"/>
                </a:moveTo>
                <a:lnTo>
                  <a:pt x="9379411" y="0"/>
                </a:lnTo>
                <a:lnTo>
                  <a:pt x="9379411" y="4226956"/>
                </a:lnTo>
                <a:lnTo>
                  <a:pt x="0" y="4226956"/>
                </a:lnTo>
                <a:lnTo>
                  <a:pt x="0" y="0"/>
                </a:lnTo>
                <a:close/>
              </a:path>
            </a:pathLst>
          </a:custGeom>
          <a:blipFill>
            <a:blip r:embed="rId5"/>
            <a:stretch>
              <a:fillRect l="-2348" t="0" r="0" b="-2197"/>
            </a:stretch>
          </a:blipFill>
        </p:spPr>
      </p:sp>
      <p:sp>
        <p:nvSpPr>
          <p:cNvPr name="Freeform 5" id="5"/>
          <p:cNvSpPr/>
          <p:nvPr/>
        </p:nvSpPr>
        <p:spPr>
          <a:xfrm flipH="false" flipV="false" rot="0">
            <a:off x="6434572" y="9532253"/>
            <a:ext cx="5550864" cy="696693"/>
          </a:xfrm>
          <a:custGeom>
            <a:avLst/>
            <a:gdLst/>
            <a:ahLst/>
            <a:cxnLst/>
            <a:rect r="r" b="b" t="t" l="l"/>
            <a:pathLst>
              <a:path h="696693" w="5550864">
                <a:moveTo>
                  <a:pt x="0" y="0"/>
                </a:moveTo>
                <a:lnTo>
                  <a:pt x="5550864" y="0"/>
                </a:lnTo>
                <a:lnTo>
                  <a:pt x="5550864" y="696693"/>
                </a:lnTo>
                <a:lnTo>
                  <a:pt x="0" y="6966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4420938" y="526617"/>
            <a:ext cx="9578132" cy="2516505"/>
          </a:xfrm>
          <a:prstGeom prst="rect">
            <a:avLst/>
          </a:prstGeom>
        </p:spPr>
        <p:txBody>
          <a:bodyPr anchor="t" rtlCol="false" tIns="0" lIns="0" bIns="0" rIns="0">
            <a:spAutoFit/>
          </a:bodyPr>
          <a:lstStyle/>
          <a:p>
            <a:pPr algn="ctr">
              <a:lnSpc>
                <a:spcPts val="6719"/>
              </a:lnSpc>
            </a:pPr>
            <a:r>
              <a:rPr lang="en-US" sz="4799" spc="43">
                <a:solidFill>
                  <a:srgbClr val="FFFFFF"/>
                </a:solidFill>
                <a:latin typeface="Industry Inc Test"/>
                <a:ea typeface="Industry Inc Test"/>
                <a:cs typeface="Industry Inc Test"/>
                <a:sym typeface="Industry Inc Test"/>
              </a:rPr>
              <a:t>ENGAGE TO MULTIPLY</a:t>
            </a:r>
            <a:r>
              <a:rPr lang="en-US" sz="4799" spc="43">
                <a:solidFill>
                  <a:srgbClr val="FFFFFF"/>
                </a:solidFill>
                <a:latin typeface="Industry Inc Test"/>
                <a:ea typeface="Industry Inc Test"/>
                <a:cs typeface="Industry Inc Test"/>
                <a:sym typeface="Industry Inc Test"/>
              </a:rPr>
              <a:t> </a:t>
            </a:r>
          </a:p>
          <a:p>
            <a:pPr algn="ctr">
              <a:lnSpc>
                <a:spcPts val="6719"/>
              </a:lnSpc>
            </a:pPr>
            <a:r>
              <a:rPr lang="en-US" sz="4799" spc="43">
                <a:solidFill>
                  <a:srgbClr val="FFFFFF"/>
                </a:solidFill>
                <a:latin typeface="Industry Inc Test"/>
                <a:ea typeface="Industry Inc Test"/>
                <a:cs typeface="Industry Inc Test"/>
                <a:sym typeface="Industry Inc Test"/>
              </a:rPr>
              <a:t>E3 MAP – page 30 ​E3 Playbook</a:t>
            </a:r>
          </a:p>
          <a:p>
            <a:pPr algn="ctr">
              <a:lnSpc>
                <a:spcPts val="6719"/>
              </a:lnSpc>
            </a:pPr>
          </a:p>
        </p:txBody>
      </p:sp>
      <p:sp>
        <p:nvSpPr>
          <p:cNvPr name="TextBox 7" id="7"/>
          <p:cNvSpPr txBox="true"/>
          <p:nvPr/>
        </p:nvSpPr>
        <p:spPr>
          <a:xfrm rot="0">
            <a:off x="819707" y="2976447"/>
            <a:ext cx="6234239" cy="5043170"/>
          </a:xfrm>
          <a:prstGeom prst="rect">
            <a:avLst/>
          </a:prstGeom>
        </p:spPr>
        <p:txBody>
          <a:bodyPr anchor="t" rtlCol="false" tIns="0" lIns="0" bIns="0" rIns="0">
            <a:spAutoFit/>
          </a:bodyPr>
          <a:lstStyle/>
          <a:p>
            <a:pPr algn="l">
              <a:lnSpc>
                <a:spcPts val="4480"/>
              </a:lnSpc>
            </a:pPr>
            <a:r>
              <a:rPr lang="en-US" sz="3200" b="true">
                <a:solidFill>
                  <a:srgbClr val="FFFFFF"/>
                </a:solidFill>
                <a:latin typeface="Gotham 1 Bold"/>
                <a:ea typeface="Gotham 1 Bold"/>
                <a:cs typeface="Gotham 1 Bold"/>
                <a:sym typeface="Gotham 1 Bold"/>
              </a:rPr>
              <a:t>In the diagram, write your name in the middle circle. In the outer circles, write the names of five people who are close to you relationally but far from God. Then, begin to pray for these people regularly and find ways to Engage them with the Gospel.</a:t>
            </a: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111" t="0" r="-111" b="0"/>
            </a:stretch>
          </a:blipFill>
        </p:spPr>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0">
            <a:off x="11508446" y="84131"/>
            <a:ext cx="6779554" cy="10118738"/>
          </a:xfrm>
          <a:custGeom>
            <a:avLst/>
            <a:gdLst/>
            <a:ahLst/>
            <a:cxnLst/>
            <a:rect r="r" b="b" t="t" l="l"/>
            <a:pathLst>
              <a:path h="10118738" w="6779554">
                <a:moveTo>
                  <a:pt x="0" y="0"/>
                </a:moveTo>
                <a:lnTo>
                  <a:pt x="6779554" y="0"/>
                </a:lnTo>
                <a:lnTo>
                  <a:pt x="6779554" y="10118738"/>
                </a:lnTo>
                <a:lnTo>
                  <a:pt x="0" y="10118738"/>
                </a:lnTo>
                <a:lnTo>
                  <a:pt x="0" y="0"/>
                </a:lnTo>
                <a:close/>
              </a:path>
            </a:pathLst>
          </a:custGeom>
          <a:blipFill>
            <a:blip r:embed="rId2"/>
            <a:stretch>
              <a:fillRect l="0" t="0" r="0" b="0"/>
            </a:stretch>
          </a:blipFill>
        </p:spPr>
      </p:sp>
      <p:sp>
        <p:nvSpPr>
          <p:cNvPr name="TextBox 3" id="3"/>
          <p:cNvSpPr txBox="true"/>
          <p:nvPr/>
        </p:nvSpPr>
        <p:spPr>
          <a:xfrm rot="0">
            <a:off x="1294321" y="1521908"/>
            <a:ext cx="2292995" cy="1094740"/>
          </a:xfrm>
          <a:prstGeom prst="rect">
            <a:avLst/>
          </a:prstGeom>
        </p:spPr>
        <p:txBody>
          <a:bodyPr anchor="t" rtlCol="false" tIns="0" lIns="0" bIns="0" rIns="0">
            <a:spAutoFit/>
          </a:bodyPr>
          <a:lstStyle/>
          <a:p>
            <a:pPr algn="ctr">
              <a:lnSpc>
                <a:spcPts val="8959"/>
              </a:lnSpc>
            </a:pPr>
            <a:r>
              <a:rPr lang="en-US" sz="6399">
                <a:solidFill>
                  <a:srgbClr val="FF5032"/>
                </a:solidFill>
                <a:latin typeface="Industry Inc Test"/>
                <a:ea typeface="Industry Inc Test"/>
                <a:cs typeface="Industry Inc Test"/>
                <a:sym typeface="Industry Inc Test"/>
              </a:rPr>
              <a:t>Equip</a:t>
            </a:r>
          </a:p>
        </p:txBody>
      </p:sp>
      <p:sp>
        <p:nvSpPr>
          <p:cNvPr name="TextBox 4" id="4"/>
          <p:cNvSpPr txBox="true"/>
          <p:nvPr/>
        </p:nvSpPr>
        <p:spPr>
          <a:xfrm rot="0">
            <a:off x="1294321" y="3337083"/>
            <a:ext cx="7424416" cy="4800187"/>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1.Equip with Prayer</a:t>
            </a:r>
          </a:p>
          <a:p>
            <a:pPr algn="l">
              <a:lnSpc>
                <a:spcPts val="6418"/>
              </a:lnSpc>
            </a:pPr>
            <a:r>
              <a:rPr lang="en-US" sz="4584" b="true">
                <a:solidFill>
                  <a:srgbClr val="FFFFFF"/>
                </a:solidFill>
                <a:latin typeface="Gotham 1 Bold"/>
                <a:ea typeface="Gotham 1 Bold"/>
                <a:cs typeface="Gotham 1 Bold"/>
                <a:sym typeface="Gotham 1 Bold"/>
              </a:rPr>
              <a:t>2.Equip with Sc</a:t>
            </a:r>
            <a:r>
              <a:rPr lang="en-US" b="true" sz="4584">
                <a:solidFill>
                  <a:srgbClr val="FFFFFF"/>
                </a:solidFill>
                <a:latin typeface="Gotham 1 Bold"/>
                <a:ea typeface="Gotham 1 Bold"/>
                <a:cs typeface="Gotham 1 Bold"/>
                <a:sym typeface="Gotham 1 Bold"/>
              </a:rPr>
              <a:t>ripture</a:t>
            </a:r>
          </a:p>
          <a:p>
            <a:pPr algn="l">
              <a:lnSpc>
                <a:spcPts val="6418"/>
              </a:lnSpc>
            </a:pPr>
            <a:r>
              <a:rPr lang="en-US" b="true" sz="4584">
                <a:solidFill>
                  <a:srgbClr val="FFFFFF"/>
                </a:solidFill>
                <a:latin typeface="Gotham 1 Bold"/>
                <a:ea typeface="Gotham 1 Bold"/>
                <a:cs typeface="Gotham 1 Bold"/>
                <a:sym typeface="Gotham 1 Bold"/>
              </a:rPr>
              <a:t>3.Equip with Community</a:t>
            </a:r>
          </a:p>
          <a:p>
            <a:pPr algn="l">
              <a:lnSpc>
                <a:spcPts val="6418"/>
              </a:lnSpc>
            </a:pPr>
            <a:r>
              <a:rPr lang="en-US" b="true" sz="4584">
                <a:solidFill>
                  <a:srgbClr val="FFFFFF"/>
                </a:solidFill>
                <a:latin typeface="Gotham 1 Bold"/>
                <a:ea typeface="Gotham 1 Bold"/>
                <a:cs typeface="Gotham 1 Bold"/>
                <a:sym typeface="Gotham 1 Bold"/>
              </a:rPr>
              <a:t>4.Equip with a Clear Plan</a:t>
            </a:r>
          </a:p>
          <a:p>
            <a:pPr algn="l">
              <a:lnSpc>
                <a:spcPts val="6418"/>
              </a:lnSpc>
            </a:pPr>
          </a:p>
          <a:p>
            <a:pPr algn="l">
              <a:lnSpc>
                <a:spcPts val="6418"/>
              </a:lnSpc>
            </a:pP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0" y="0"/>
            <a:ext cx="9144000" cy="10287000"/>
            <a:chOff x="0" y="0"/>
            <a:chExt cx="12192000" cy="13716000"/>
          </a:xfrm>
        </p:grpSpPr>
        <p:sp>
          <p:nvSpPr>
            <p:cNvPr name="Freeform 4" id="4"/>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6122B5"/>
            </a:solidFill>
          </p:spPr>
        </p:sp>
      </p:grpSp>
      <p:sp>
        <p:nvSpPr>
          <p:cNvPr name="Freeform 5" id="5"/>
          <p:cNvSpPr/>
          <p:nvPr/>
        </p:nvSpPr>
        <p:spPr>
          <a:xfrm flipH="false" flipV="false" rot="0">
            <a:off x="5981779" y="3431483"/>
            <a:ext cx="5918995" cy="5826817"/>
          </a:xfrm>
          <a:custGeom>
            <a:avLst/>
            <a:gdLst/>
            <a:ahLst/>
            <a:cxnLst/>
            <a:rect r="r" b="b" t="t" l="l"/>
            <a:pathLst>
              <a:path h="5826817" w="5918995">
                <a:moveTo>
                  <a:pt x="0" y="0"/>
                </a:moveTo>
                <a:lnTo>
                  <a:pt x="5918995" y="0"/>
                </a:lnTo>
                <a:lnTo>
                  <a:pt x="5918995" y="5826817"/>
                </a:lnTo>
                <a:lnTo>
                  <a:pt x="0" y="5826817"/>
                </a:lnTo>
                <a:lnTo>
                  <a:pt x="0" y="0"/>
                </a:lnTo>
                <a:close/>
              </a:path>
            </a:pathLst>
          </a:custGeom>
          <a:blipFill>
            <a:blip r:embed="rId3"/>
            <a:stretch>
              <a:fillRect l="-2303" t="0" r="0" b="0"/>
            </a:stretch>
          </a:blipFill>
        </p:spPr>
      </p:sp>
      <p:sp>
        <p:nvSpPr>
          <p:cNvPr name="TextBox 6" id="6"/>
          <p:cNvSpPr txBox="true"/>
          <p:nvPr/>
        </p:nvSpPr>
        <p:spPr>
          <a:xfrm rot="0">
            <a:off x="5457081" y="1379687"/>
            <a:ext cx="7373838" cy="1493530"/>
          </a:xfrm>
          <a:prstGeom prst="rect">
            <a:avLst/>
          </a:prstGeom>
        </p:spPr>
        <p:txBody>
          <a:bodyPr anchor="t" rtlCol="false" tIns="0" lIns="0" bIns="0" rIns="0">
            <a:spAutoFit/>
          </a:bodyPr>
          <a:lstStyle/>
          <a:p>
            <a:pPr algn="ctr">
              <a:lnSpc>
                <a:spcPts val="12179"/>
              </a:lnSpc>
            </a:pPr>
            <a:r>
              <a:rPr lang="en-US" sz="8699">
                <a:solidFill>
                  <a:srgbClr val="FFFFFF"/>
                </a:solidFill>
                <a:latin typeface="Industry Inc Test"/>
                <a:ea typeface="Industry Inc Test"/>
                <a:cs typeface="Industry Inc Test"/>
                <a:sym typeface="Industry Inc Test"/>
              </a:rPr>
              <a:t>DAILY IMPACT​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8EACF"/>
        </a:solidFill>
      </p:bgPr>
    </p:bg>
    <p:spTree>
      <p:nvGrpSpPr>
        <p:cNvPr id="1" name=""/>
        <p:cNvGrpSpPr/>
        <p:nvPr/>
      </p:nvGrpSpPr>
      <p:grpSpPr>
        <a:xfrm>
          <a:off x="0" y="0"/>
          <a:ext cx="0" cy="0"/>
          <a:chOff x="0" y="0"/>
          <a:chExt cx="0" cy="0"/>
        </a:xfrm>
      </p:grpSpPr>
      <p:sp>
        <p:nvSpPr>
          <p:cNvPr name="Freeform 2" id="2"/>
          <p:cNvSpPr/>
          <p:nvPr/>
        </p:nvSpPr>
        <p:spPr>
          <a:xfrm flipH="false" flipV="false" rot="0">
            <a:off x="-19050" y="9880600"/>
            <a:ext cx="18288002" cy="406400"/>
          </a:xfrm>
          <a:custGeom>
            <a:avLst/>
            <a:gdLst/>
            <a:ahLst/>
            <a:cxnLst/>
            <a:rect r="r" b="b" t="t" l="l"/>
            <a:pathLst>
              <a:path h="406400" w="18288002">
                <a:moveTo>
                  <a:pt x="0" y="0"/>
                </a:moveTo>
                <a:lnTo>
                  <a:pt x="18288002" y="0"/>
                </a:lnTo>
                <a:lnTo>
                  <a:pt x="18288002" y="406400"/>
                </a:lnTo>
                <a:lnTo>
                  <a:pt x="0" y="406400"/>
                </a:lnTo>
                <a:lnTo>
                  <a:pt x="0" y="0"/>
                </a:lnTo>
                <a:close/>
              </a:path>
            </a:pathLst>
          </a:custGeom>
          <a:blipFill>
            <a:blip r:embed="rId2"/>
            <a:stretch>
              <a:fillRect l="0" t="-100000" r="0" b="0"/>
            </a:stretch>
          </a:blipFill>
        </p:spPr>
      </p:sp>
      <p:sp>
        <p:nvSpPr>
          <p:cNvPr name="TextBox 3" id="3"/>
          <p:cNvSpPr txBox="true"/>
          <p:nvPr/>
        </p:nvSpPr>
        <p:spPr>
          <a:xfrm rot="0">
            <a:off x="9744879" y="1185655"/>
            <a:ext cx="7514421" cy="6762750"/>
          </a:xfrm>
          <a:prstGeom prst="rect">
            <a:avLst/>
          </a:prstGeom>
        </p:spPr>
        <p:txBody>
          <a:bodyPr anchor="t" rtlCol="false" tIns="0" lIns="0" bIns="0" rIns="0">
            <a:spAutoFit/>
          </a:bodyPr>
          <a:lstStyle/>
          <a:p>
            <a:pPr algn="ctr">
              <a:lnSpc>
                <a:spcPts val="5352"/>
              </a:lnSpc>
            </a:pPr>
            <a:r>
              <a:rPr lang="en-US" b="true" sz="4460" spc="40">
                <a:solidFill>
                  <a:srgbClr val="6122B5"/>
                </a:solidFill>
                <a:latin typeface="TT Rounds Condensed Bold"/>
                <a:ea typeface="TT Rounds Condensed Bold"/>
                <a:cs typeface="TT Rounds Condensed Bold"/>
                <a:sym typeface="TT Rounds Condensed Bold"/>
              </a:rPr>
              <a:t> So </a:t>
            </a:r>
            <a:r>
              <a:rPr lang="en-US" b="true" sz="4460" spc="40">
                <a:solidFill>
                  <a:srgbClr val="6122B5"/>
                </a:solidFill>
                <a:latin typeface="TT Rounds Condensed Bold"/>
                <a:ea typeface="TT Rounds Condensed Bold"/>
                <a:cs typeface="TT Rounds Condensed Bold"/>
                <a:sym typeface="TT Rounds Condensed Bold"/>
              </a:rPr>
              <a:t>all of us who have had that veil removed can see and reflect the glory of the Lord. And the Lord—who is the Spirit—makes us more and more like him as we are changed into his glorious image. </a:t>
            </a:r>
          </a:p>
          <a:p>
            <a:pPr algn="ctr">
              <a:lnSpc>
                <a:spcPts val="5352"/>
              </a:lnSpc>
            </a:pPr>
            <a:r>
              <a:rPr lang="en-US" b="true" sz="4460" spc="40">
                <a:solidFill>
                  <a:srgbClr val="6122B5"/>
                </a:solidFill>
                <a:latin typeface="TT Rounds Condensed Bold"/>
                <a:ea typeface="TT Rounds Condensed Bold"/>
                <a:cs typeface="TT Rounds Condensed Bold"/>
                <a:sym typeface="TT Rounds Condensed Bold"/>
              </a:rPr>
              <a:t>2</a:t>
            </a:r>
            <a:r>
              <a:rPr lang="en-US" b="true" sz="4460" spc="40">
                <a:solidFill>
                  <a:srgbClr val="6122B5"/>
                </a:solidFill>
                <a:latin typeface="TT Rounds Condensed Bold"/>
                <a:ea typeface="TT Rounds Condensed Bold"/>
                <a:cs typeface="TT Rounds Condensed Bold"/>
                <a:sym typeface="TT Rounds Condensed Bold"/>
              </a:rPr>
              <a:t> Corinthians 3:18</a:t>
            </a:r>
          </a:p>
          <a:p>
            <a:pPr algn="ctr">
              <a:lnSpc>
                <a:spcPts val="5352"/>
              </a:lnSpc>
            </a:pPr>
          </a:p>
          <a:p>
            <a:pPr algn="ctr">
              <a:lnSpc>
                <a:spcPts val="5352"/>
              </a:lnSpc>
            </a:pPr>
          </a:p>
        </p:txBody>
      </p:sp>
      <p:sp>
        <p:nvSpPr>
          <p:cNvPr name="AutoShape 4" id="4"/>
          <p:cNvSpPr/>
          <p:nvPr/>
        </p:nvSpPr>
        <p:spPr>
          <a:xfrm>
            <a:off x="11316686" y="6619076"/>
            <a:ext cx="4370806" cy="38100"/>
          </a:xfrm>
          <a:prstGeom prst="line">
            <a:avLst/>
          </a:prstGeom>
          <a:ln cap="rnd" w="19050">
            <a:solidFill>
              <a:srgbClr val="FF5032"/>
            </a:solidFill>
            <a:prstDash val="solid"/>
            <a:headEnd type="none" len="sm" w="sm"/>
            <a:tailEnd type="none" len="sm" w="sm"/>
          </a:ln>
        </p:spPr>
      </p:sp>
      <p:sp>
        <p:nvSpPr>
          <p:cNvPr name="Freeform 5" id="5"/>
          <p:cNvSpPr/>
          <p:nvPr/>
        </p:nvSpPr>
        <p:spPr>
          <a:xfrm flipH="false" flipV="false" rot="0">
            <a:off x="1620695" y="330348"/>
            <a:ext cx="7234293" cy="9280174"/>
          </a:xfrm>
          <a:custGeom>
            <a:avLst/>
            <a:gdLst/>
            <a:ahLst/>
            <a:cxnLst/>
            <a:rect r="r" b="b" t="t" l="l"/>
            <a:pathLst>
              <a:path h="9280174" w="7234293">
                <a:moveTo>
                  <a:pt x="0" y="0"/>
                </a:moveTo>
                <a:lnTo>
                  <a:pt x="7234293" y="0"/>
                </a:lnTo>
                <a:lnTo>
                  <a:pt x="7234293" y="9280174"/>
                </a:lnTo>
                <a:lnTo>
                  <a:pt x="0" y="9280174"/>
                </a:lnTo>
                <a:lnTo>
                  <a:pt x="0" y="0"/>
                </a:lnTo>
                <a:close/>
              </a:path>
            </a:pathLst>
          </a:custGeom>
          <a:blipFill>
            <a:blip r:embed="rId3"/>
            <a:stretch>
              <a:fillRect l="-931" t="0" r="0" b="0"/>
            </a:stretch>
          </a:blipFill>
        </p:spPr>
      </p:sp>
      <p:sp>
        <p:nvSpPr>
          <p:cNvPr name="Freeform 6" id="6"/>
          <p:cNvSpPr/>
          <p:nvPr/>
        </p:nvSpPr>
        <p:spPr>
          <a:xfrm flipH="false" flipV="false" rot="0">
            <a:off x="10011847" y="7762075"/>
            <a:ext cx="7315200" cy="1026611"/>
          </a:xfrm>
          <a:custGeom>
            <a:avLst/>
            <a:gdLst/>
            <a:ahLst/>
            <a:cxnLst/>
            <a:rect r="r" b="b" t="t" l="l"/>
            <a:pathLst>
              <a:path h="1026611" w="7315200">
                <a:moveTo>
                  <a:pt x="0" y="0"/>
                </a:moveTo>
                <a:lnTo>
                  <a:pt x="7315200" y="0"/>
                </a:lnTo>
                <a:lnTo>
                  <a:pt x="7315200" y="1026611"/>
                </a:lnTo>
                <a:lnTo>
                  <a:pt x="0" y="10266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9050" y="9474199"/>
            <a:ext cx="18288002" cy="812801"/>
          </a:xfrm>
          <a:custGeom>
            <a:avLst/>
            <a:gdLst/>
            <a:ahLst/>
            <a:cxnLst/>
            <a:rect r="r" b="b" t="t" l="l"/>
            <a:pathLst>
              <a:path h="812801" w="18288002">
                <a:moveTo>
                  <a:pt x="0" y="0"/>
                </a:moveTo>
                <a:lnTo>
                  <a:pt x="18288002" y="0"/>
                </a:lnTo>
                <a:lnTo>
                  <a:pt x="18288002" y="812801"/>
                </a:lnTo>
                <a:lnTo>
                  <a:pt x="0" y="812801"/>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22" r="0" b="-222"/>
            </a:stretch>
          </a:blipFill>
        </p:spPr>
      </p:sp>
    </p:spTree>
  </p:cSld>
  <p:clrMapOvr>
    <a:masterClrMapping/>
  </p:clrMapOvr>
  <p:transition spd="fast">
    <p:fad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0">
            <a:off x="11508446" y="84131"/>
            <a:ext cx="6779554" cy="10118738"/>
          </a:xfrm>
          <a:custGeom>
            <a:avLst/>
            <a:gdLst/>
            <a:ahLst/>
            <a:cxnLst/>
            <a:rect r="r" b="b" t="t" l="l"/>
            <a:pathLst>
              <a:path h="10118738" w="6779554">
                <a:moveTo>
                  <a:pt x="0" y="0"/>
                </a:moveTo>
                <a:lnTo>
                  <a:pt x="6779554" y="0"/>
                </a:lnTo>
                <a:lnTo>
                  <a:pt x="6779554" y="10118738"/>
                </a:lnTo>
                <a:lnTo>
                  <a:pt x="0" y="10118738"/>
                </a:lnTo>
                <a:lnTo>
                  <a:pt x="0" y="0"/>
                </a:lnTo>
                <a:close/>
              </a:path>
            </a:pathLst>
          </a:custGeom>
          <a:blipFill>
            <a:blip r:embed="rId2"/>
            <a:stretch>
              <a:fillRect l="0" t="-470" r="0" b="-470"/>
            </a:stretch>
          </a:blipFill>
        </p:spPr>
      </p:sp>
      <p:sp>
        <p:nvSpPr>
          <p:cNvPr name="TextBox 3" id="3"/>
          <p:cNvSpPr txBox="true"/>
          <p:nvPr/>
        </p:nvSpPr>
        <p:spPr>
          <a:xfrm rot="0">
            <a:off x="1294321" y="1568667"/>
            <a:ext cx="3952726" cy="1094740"/>
          </a:xfrm>
          <a:prstGeom prst="rect">
            <a:avLst/>
          </a:prstGeom>
        </p:spPr>
        <p:txBody>
          <a:bodyPr anchor="t" rtlCol="false" tIns="0" lIns="0" bIns="0" rIns="0">
            <a:spAutoFit/>
          </a:bodyPr>
          <a:lstStyle/>
          <a:p>
            <a:pPr algn="ctr">
              <a:lnSpc>
                <a:spcPts val="8959"/>
              </a:lnSpc>
            </a:pPr>
            <a:r>
              <a:rPr lang="en-US" sz="6399">
                <a:solidFill>
                  <a:srgbClr val="FF5032"/>
                </a:solidFill>
                <a:latin typeface="Industry Inc Test"/>
                <a:ea typeface="Industry Inc Test"/>
                <a:cs typeface="Industry Inc Test"/>
                <a:sym typeface="Industry Inc Test"/>
              </a:rPr>
              <a:t>Empower</a:t>
            </a:r>
          </a:p>
        </p:txBody>
      </p:sp>
      <p:sp>
        <p:nvSpPr>
          <p:cNvPr name="TextBox 4" id="4"/>
          <p:cNvSpPr txBox="true"/>
          <p:nvPr/>
        </p:nvSpPr>
        <p:spPr>
          <a:xfrm rot="0">
            <a:off x="1294321" y="3337083"/>
            <a:ext cx="7497767" cy="3995035"/>
          </a:xfrm>
          <a:prstGeom prst="rect">
            <a:avLst/>
          </a:prstGeom>
        </p:spPr>
        <p:txBody>
          <a:bodyPr anchor="t" rtlCol="false" tIns="0" lIns="0" bIns="0" rIns="0">
            <a:spAutoFit/>
          </a:bodyPr>
          <a:lstStyle/>
          <a:p>
            <a:pPr algn="l">
              <a:lnSpc>
                <a:spcPts val="6418"/>
              </a:lnSpc>
            </a:pPr>
            <a:r>
              <a:rPr lang="en-US" sz="4584" b="true">
                <a:solidFill>
                  <a:srgbClr val="FFFFFF"/>
                </a:solidFill>
                <a:latin typeface="Gotham 1 Bold"/>
                <a:ea typeface="Gotham 1 Bold"/>
                <a:cs typeface="Gotham 1 Bold"/>
                <a:sym typeface="Gotham 1 Bold"/>
              </a:rPr>
              <a:t>1.Empower by Modeling</a:t>
            </a:r>
          </a:p>
          <a:p>
            <a:pPr algn="l">
              <a:lnSpc>
                <a:spcPts val="6418"/>
              </a:lnSpc>
            </a:pPr>
            <a:r>
              <a:rPr lang="en-US" sz="4584" b="true">
                <a:solidFill>
                  <a:srgbClr val="FFFFFF"/>
                </a:solidFill>
                <a:latin typeface="Gotham 1 Bold"/>
                <a:ea typeface="Gotham 1 Bold"/>
                <a:cs typeface="Gotham 1 Bold"/>
                <a:sym typeface="Gotham 1 Bold"/>
              </a:rPr>
              <a:t>2.Empower by Assist</a:t>
            </a:r>
            <a:r>
              <a:rPr lang="en-US" b="true" sz="4584">
                <a:solidFill>
                  <a:srgbClr val="FFFFFF"/>
                </a:solidFill>
                <a:latin typeface="Gotham 1 Bold"/>
                <a:ea typeface="Gotham 1 Bold"/>
                <a:cs typeface="Gotham 1 Bold"/>
                <a:sym typeface="Gotham 1 Bold"/>
              </a:rPr>
              <a:t>ing</a:t>
            </a:r>
          </a:p>
          <a:p>
            <a:pPr algn="l">
              <a:lnSpc>
                <a:spcPts val="6418"/>
              </a:lnSpc>
            </a:pPr>
            <a:r>
              <a:rPr lang="en-US" b="true" sz="4584">
                <a:solidFill>
                  <a:srgbClr val="FFFFFF"/>
                </a:solidFill>
                <a:latin typeface="Gotham 1 Bold"/>
                <a:ea typeface="Gotham 1 Bold"/>
                <a:cs typeface="Gotham 1 Bold"/>
                <a:sym typeface="Gotham 1 Bold"/>
              </a:rPr>
              <a:t>3.Empower by Watching</a:t>
            </a:r>
          </a:p>
          <a:p>
            <a:pPr algn="l">
              <a:lnSpc>
                <a:spcPts val="6418"/>
              </a:lnSpc>
            </a:pPr>
            <a:r>
              <a:rPr lang="en-US" b="true" sz="4584">
                <a:solidFill>
                  <a:srgbClr val="FFFFFF"/>
                </a:solidFill>
                <a:latin typeface="Gotham 1 Bold"/>
                <a:ea typeface="Gotham 1 Bold"/>
                <a:cs typeface="Gotham 1 Bold"/>
                <a:sym typeface="Gotham 1 Bold"/>
              </a:rPr>
              <a:t>4.Empower by Launching</a:t>
            </a:r>
          </a:p>
          <a:p>
            <a:pPr algn="l">
              <a:lnSpc>
                <a:spcPts val="6418"/>
              </a:lnSpc>
            </a:pP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EACF"/>
        </a:solidFill>
      </p:bgPr>
    </p:bg>
    <p:spTree>
      <p:nvGrpSpPr>
        <p:cNvPr id="1" name=""/>
        <p:cNvGrpSpPr/>
        <p:nvPr/>
      </p:nvGrpSpPr>
      <p:grpSpPr>
        <a:xfrm>
          <a:off x="0" y="0"/>
          <a:ext cx="0" cy="0"/>
          <a:chOff x="0" y="0"/>
          <a:chExt cx="0" cy="0"/>
        </a:xfrm>
      </p:grpSpPr>
      <p:sp>
        <p:nvSpPr>
          <p:cNvPr name="Freeform 2" id="2"/>
          <p:cNvSpPr/>
          <p:nvPr/>
        </p:nvSpPr>
        <p:spPr>
          <a:xfrm flipH="false" flipV="false" rot="0">
            <a:off x="-19050" y="9474200"/>
            <a:ext cx="18288002" cy="812801"/>
          </a:xfrm>
          <a:custGeom>
            <a:avLst/>
            <a:gdLst/>
            <a:ahLst/>
            <a:cxnLst/>
            <a:rect r="r" b="b" t="t" l="l"/>
            <a:pathLst>
              <a:path h="812801" w="18288002">
                <a:moveTo>
                  <a:pt x="0" y="0"/>
                </a:moveTo>
                <a:lnTo>
                  <a:pt x="18288002" y="0"/>
                </a:lnTo>
                <a:lnTo>
                  <a:pt x="18288002" y="812800"/>
                </a:lnTo>
                <a:lnTo>
                  <a:pt x="0" y="812800"/>
                </a:lnTo>
                <a:lnTo>
                  <a:pt x="0" y="0"/>
                </a:lnTo>
                <a:close/>
              </a:path>
            </a:pathLst>
          </a:custGeom>
          <a:blipFill>
            <a:blip r:embed="rId3"/>
            <a:stretch>
              <a:fillRect l="0" t="0" r="0" b="0"/>
            </a:stretch>
          </a:blipFill>
        </p:spPr>
      </p:sp>
      <p:sp>
        <p:nvSpPr>
          <p:cNvPr name="TextBox 3" id="3"/>
          <p:cNvSpPr txBox="true"/>
          <p:nvPr/>
        </p:nvSpPr>
        <p:spPr>
          <a:xfrm rot="0">
            <a:off x="3239818" y="3668438"/>
            <a:ext cx="11808364" cy="2562225"/>
          </a:xfrm>
          <a:prstGeom prst="rect">
            <a:avLst/>
          </a:prstGeom>
        </p:spPr>
        <p:txBody>
          <a:bodyPr anchor="t" rtlCol="false" tIns="0" lIns="0" bIns="0" rIns="0">
            <a:spAutoFit/>
          </a:bodyPr>
          <a:lstStyle/>
          <a:p>
            <a:pPr algn="ctr">
              <a:lnSpc>
                <a:spcPts val="5040"/>
              </a:lnSpc>
            </a:pPr>
            <a:r>
              <a:rPr lang="en-US" b="true" sz="4200" spc="39">
                <a:solidFill>
                  <a:srgbClr val="000000"/>
                </a:solidFill>
                <a:latin typeface="TT Rounds Condensed Bold"/>
                <a:ea typeface="TT Rounds Condensed Bold"/>
                <a:cs typeface="TT Rounds Condensed Bold"/>
                <a:sym typeface="TT Rounds Condensed Bold"/>
              </a:rPr>
              <a:t>So all of us who have had that veil removed can see and reflect the glory of the Lord. And the Lord—who is the Spirit—makes us more and more like him as we are changed into his glorious image. ‭‭</a:t>
            </a:r>
          </a:p>
        </p:txBody>
      </p:sp>
      <p:sp>
        <p:nvSpPr>
          <p:cNvPr name="AutoShape 4" id="4"/>
          <p:cNvSpPr/>
          <p:nvPr/>
        </p:nvSpPr>
        <p:spPr>
          <a:xfrm rot="29965">
            <a:off x="6958514" y="6832437"/>
            <a:ext cx="4370973" cy="0"/>
          </a:xfrm>
          <a:prstGeom prst="line">
            <a:avLst/>
          </a:prstGeom>
          <a:ln cap="rnd" w="19050">
            <a:solidFill>
              <a:srgbClr val="FF5032"/>
            </a:solidFill>
            <a:prstDash val="solid"/>
            <a:headEnd type="none" len="sm" w="sm"/>
            <a:tailEnd type="none" len="sm" w="sm"/>
          </a:ln>
        </p:spPr>
      </p:sp>
      <p:sp>
        <p:nvSpPr>
          <p:cNvPr name="TextBox 5" id="5"/>
          <p:cNvSpPr txBox="true"/>
          <p:nvPr/>
        </p:nvSpPr>
        <p:spPr>
          <a:xfrm rot="0">
            <a:off x="5128992" y="7148137"/>
            <a:ext cx="8030015" cy="647700"/>
          </a:xfrm>
          <a:prstGeom prst="rect">
            <a:avLst/>
          </a:prstGeom>
        </p:spPr>
        <p:txBody>
          <a:bodyPr anchor="t" rtlCol="false" tIns="0" lIns="0" bIns="0" rIns="0">
            <a:spAutoFit/>
          </a:bodyPr>
          <a:lstStyle/>
          <a:p>
            <a:pPr algn="ctr">
              <a:lnSpc>
                <a:spcPts val="5040"/>
              </a:lnSpc>
            </a:pPr>
            <a:r>
              <a:rPr lang="en-US" b="true" sz="4200" spc="39">
                <a:solidFill>
                  <a:srgbClr val="000000"/>
                </a:solidFill>
                <a:latin typeface="TT Rounds Condensed Bold"/>
                <a:ea typeface="TT Rounds Condensed Bold"/>
                <a:cs typeface="TT Rounds Condensed Bold"/>
                <a:sym typeface="TT Rounds Condensed Bold"/>
              </a:rPr>
              <a:t>2 Corinthians‬ ‭3‬:‭18‬ ‭NLT‬‬</a:t>
            </a:r>
          </a:p>
        </p:txBody>
      </p:sp>
      <p:sp>
        <p:nvSpPr>
          <p:cNvPr name="Freeform 6" id="6" descr="A purple and black logo  Description automatically generated"/>
          <p:cNvSpPr/>
          <p:nvPr/>
        </p:nvSpPr>
        <p:spPr>
          <a:xfrm flipH="false" flipV="false" rot="0">
            <a:off x="5799470" y="1214763"/>
            <a:ext cx="6689051" cy="1187883"/>
          </a:xfrm>
          <a:custGeom>
            <a:avLst/>
            <a:gdLst/>
            <a:ahLst/>
            <a:cxnLst/>
            <a:rect r="r" b="b" t="t" l="l"/>
            <a:pathLst>
              <a:path h="1187883" w="6689051">
                <a:moveTo>
                  <a:pt x="0" y="0"/>
                </a:moveTo>
                <a:lnTo>
                  <a:pt x="6689050" y="0"/>
                </a:lnTo>
                <a:lnTo>
                  <a:pt x="6689050" y="1187883"/>
                </a:lnTo>
                <a:lnTo>
                  <a:pt x="0" y="1187883"/>
                </a:lnTo>
                <a:lnTo>
                  <a:pt x="0" y="0"/>
                </a:lnTo>
                <a:close/>
              </a:path>
            </a:pathLst>
          </a:custGeom>
          <a:blipFill>
            <a:blip r:embed="rId4"/>
            <a:stretch>
              <a:fillRect l="0" t="-90" r="0" b="-90"/>
            </a:stretch>
          </a:blipFill>
        </p:spPr>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0" y="0"/>
            <a:ext cx="9144000" cy="10287000"/>
            <a:chOff x="0" y="0"/>
            <a:chExt cx="12192000" cy="13716000"/>
          </a:xfrm>
        </p:grpSpPr>
        <p:sp>
          <p:nvSpPr>
            <p:cNvPr name="Freeform 4" id="4"/>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6122B5"/>
            </a:solidFill>
          </p:spPr>
        </p:sp>
      </p:grpSp>
      <p:sp>
        <p:nvSpPr>
          <p:cNvPr name="Freeform 5" id="5" descr="A black and white logo  Description automatically generated"/>
          <p:cNvSpPr/>
          <p:nvPr/>
        </p:nvSpPr>
        <p:spPr>
          <a:xfrm flipH="false" flipV="false" rot="0">
            <a:off x="8124568" y="1834302"/>
            <a:ext cx="2038865" cy="2038864"/>
          </a:xfrm>
          <a:custGeom>
            <a:avLst/>
            <a:gdLst/>
            <a:ahLst/>
            <a:cxnLst/>
            <a:rect r="r" b="b" t="t" l="l"/>
            <a:pathLst>
              <a:path h="2038864" w="2038865">
                <a:moveTo>
                  <a:pt x="0" y="0"/>
                </a:moveTo>
                <a:lnTo>
                  <a:pt x="2038864" y="0"/>
                </a:lnTo>
                <a:lnTo>
                  <a:pt x="2038864" y="2038865"/>
                </a:lnTo>
                <a:lnTo>
                  <a:pt x="0" y="2038865"/>
                </a:lnTo>
                <a:lnTo>
                  <a:pt x="0" y="0"/>
                </a:lnTo>
                <a:close/>
              </a:path>
            </a:pathLst>
          </a:custGeom>
          <a:blipFill>
            <a:blip r:embed="rId3"/>
            <a:stretch>
              <a:fillRect l="0" t="0" r="0" b="0"/>
            </a:stretch>
          </a:blipFill>
        </p:spPr>
      </p:sp>
      <p:sp>
        <p:nvSpPr>
          <p:cNvPr name="TextBox 6" id="6"/>
          <p:cNvSpPr txBox="true"/>
          <p:nvPr/>
        </p:nvSpPr>
        <p:spPr>
          <a:xfrm rot="0">
            <a:off x="2433414" y="4862645"/>
            <a:ext cx="13421171" cy="1193802"/>
          </a:xfrm>
          <a:prstGeom prst="rect">
            <a:avLst/>
          </a:prstGeom>
        </p:spPr>
        <p:txBody>
          <a:bodyPr anchor="t" rtlCol="false" tIns="0" lIns="0" bIns="0" rIns="0">
            <a:spAutoFit/>
          </a:bodyPr>
          <a:lstStyle/>
          <a:p>
            <a:pPr algn="ctr">
              <a:lnSpc>
                <a:spcPts val="9799"/>
              </a:lnSpc>
            </a:pPr>
            <a:r>
              <a:rPr lang="en-US" sz="6999" b="true">
                <a:solidFill>
                  <a:srgbClr val="FFFFFF"/>
                </a:solidFill>
                <a:latin typeface="Industry Inc Test Bold"/>
                <a:ea typeface="Industry Inc Test Bold"/>
                <a:cs typeface="Industry Inc Test Bold"/>
                <a:sym typeface="Industry Inc Test Bold"/>
              </a:rPr>
              <a:t>Guidelines to your Meetings​​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EAC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2"/>
            <a:stretch>
              <a:fillRect l="-38888" t="0" r="-38888" b="0"/>
            </a:stretch>
          </a:blipFill>
        </p:spPr>
      </p:sp>
      <p:sp>
        <p:nvSpPr>
          <p:cNvPr name="Freeform 3" id="3" descr="A black and white logo  Description automatically generated"/>
          <p:cNvSpPr/>
          <p:nvPr/>
        </p:nvSpPr>
        <p:spPr>
          <a:xfrm flipH="false" flipV="false" rot="0">
            <a:off x="13999070" y="621867"/>
            <a:ext cx="3593607" cy="638175"/>
          </a:xfrm>
          <a:custGeom>
            <a:avLst/>
            <a:gdLst/>
            <a:ahLst/>
            <a:cxnLst/>
            <a:rect r="r" b="b" t="t" l="l"/>
            <a:pathLst>
              <a:path h="638175" w="3593607">
                <a:moveTo>
                  <a:pt x="0" y="0"/>
                </a:moveTo>
                <a:lnTo>
                  <a:pt x="3593606" y="0"/>
                </a:lnTo>
                <a:lnTo>
                  <a:pt x="3593606" y="638175"/>
                </a:lnTo>
                <a:lnTo>
                  <a:pt x="0" y="638175"/>
                </a:lnTo>
                <a:lnTo>
                  <a:pt x="0" y="0"/>
                </a:lnTo>
                <a:close/>
              </a:path>
            </a:pathLst>
          </a:custGeom>
          <a:blipFill>
            <a:blip r:embed="rId3"/>
            <a:stretch>
              <a:fillRect l="0" t="-90" r="0" b="-90"/>
            </a:stretch>
          </a:blipFill>
        </p:spPr>
      </p:sp>
      <p:sp>
        <p:nvSpPr>
          <p:cNvPr name="AutoShape 4" id="4"/>
          <p:cNvSpPr/>
          <p:nvPr/>
        </p:nvSpPr>
        <p:spPr>
          <a:xfrm rot="18992">
            <a:off x="1708294" y="2181225"/>
            <a:ext cx="6896205" cy="0"/>
          </a:xfrm>
          <a:prstGeom prst="line">
            <a:avLst/>
          </a:prstGeom>
          <a:ln cap="rnd" w="19050">
            <a:solidFill>
              <a:srgbClr val="FF5032"/>
            </a:solidFill>
            <a:prstDash val="solid"/>
            <a:headEnd type="none" len="sm" w="sm"/>
            <a:tailEnd type="none" len="sm" w="sm"/>
          </a:ln>
        </p:spPr>
      </p:sp>
      <p:sp>
        <p:nvSpPr>
          <p:cNvPr name="Freeform 5" id="5" descr="A purple and black logo  Description automatically generated"/>
          <p:cNvSpPr/>
          <p:nvPr/>
        </p:nvSpPr>
        <p:spPr>
          <a:xfrm flipH="false" flipV="false" rot="0">
            <a:off x="13999070" y="9427827"/>
            <a:ext cx="3593607" cy="638175"/>
          </a:xfrm>
          <a:custGeom>
            <a:avLst/>
            <a:gdLst/>
            <a:ahLst/>
            <a:cxnLst/>
            <a:rect r="r" b="b" t="t" l="l"/>
            <a:pathLst>
              <a:path h="638175" w="3593607">
                <a:moveTo>
                  <a:pt x="0" y="0"/>
                </a:moveTo>
                <a:lnTo>
                  <a:pt x="3593606" y="0"/>
                </a:lnTo>
                <a:lnTo>
                  <a:pt x="3593606" y="638175"/>
                </a:lnTo>
                <a:lnTo>
                  <a:pt x="0" y="638175"/>
                </a:lnTo>
                <a:lnTo>
                  <a:pt x="0" y="0"/>
                </a:lnTo>
                <a:close/>
              </a:path>
            </a:pathLst>
          </a:custGeom>
          <a:blipFill>
            <a:blip r:embed="rId4"/>
            <a:stretch>
              <a:fillRect l="0" t="-90" r="0" b="-90"/>
            </a:stretch>
          </a:blipFill>
        </p:spPr>
      </p:sp>
      <p:sp>
        <p:nvSpPr>
          <p:cNvPr name="Freeform 6" id="6"/>
          <p:cNvSpPr/>
          <p:nvPr/>
        </p:nvSpPr>
        <p:spPr>
          <a:xfrm flipH="false" flipV="false" rot="0">
            <a:off x="2330624" y="3145509"/>
            <a:ext cx="4245276" cy="5652140"/>
          </a:xfrm>
          <a:custGeom>
            <a:avLst/>
            <a:gdLst/>
            <a:ahLst/>
            <a:cxnLst/>
            <a:rect r="r" b="b" t="t" l="l"/>
            <a:pathLst>
              <a:path h="5652140" w="4245276">
                <a:moveTo>
                  <a:pt x="0" y="0"/>
                </a:moveTo>
                <a:lnTo>
                  <a:pt x="4245276" y="0"/>
                </a:lnTo>
                <a:lnTo>
                  <a:pt x="4245276" y="5652141"/>
                </a:lnTo>
                <a:lnTo>
                  <a:pt x="0" y="5652141"/>
                </a:lnTo>
                <a:lnTo>
                  <a:pt x="0" y="0"/>
                </a:lnTo>
                <a:close/>
              </a:path>
            </a:pathLst>
          </a:custGeom>
          <a:blipFill>
            <a:blip r:embed="rId5"/>
            <a:stretch>
              <a:fillRect l="0" t="0" r="0" b="0"/>
            </a:stretch>
          </a:blipFill>
        </p:spPr>
      </p:sp>
      <p:sp>
        <p:nvSpPr>
          <p:cNvPr name="Freeform 7" id="7"/>
          <p:cNvSpPr/>
          <p:nvPr/>
        </p:nvSpPr>
        <p:spPr>
          <a:xfrm flipH="false" flipV="false" rot="0">
            <a:off x="7905098" y="3244701"/>
            <a:ext cx="7387100" cy="5453757"/>
          </a:xfrm>
          <a:custGeom>
            <a:avLst/>
            <a:gdLst/>
            <a:ahLst/>
            <a:cxnLst/>
            <a:rect r="r" b="b" t="t" l="l"/>
            <a:pathLst>
              <a:path h="5453757" w="7387100">
                <a:moveTo>
                  <a:pt x="0" y="0"/>
                </a:moveTo>
                <a:lnTo>
                  <a:pt x="7387100" y="0"/>
                </a:lnTo>
                <a:lnTo>
                  <a:pt x="7387100" y="5453757"/>
                </a:lnTo>
                <a:lnTo>
                  <a:pt x="0" y="5453757"/>
                </a:lnTo>
                <a:lnTo>
                  <a:pt x="0" y="0"/>
                </a:lnTo>
                <a:close/>
              </a:path>
            </a:pathLst>
          </a:custGeom>
          <a:blipFill>
            <a:blip r:embed="rId6"/>
            <a:stretch>
              <a:fillRect l="0" t="0" r="0" b="0"/>
            </a:stretch>
          </a:blipFill>
        </p:spPr>
      </p:sp>
      <p:sp>
        <p:nvSpPr>
          <p:cNvPr name="Freeform 8" id="8"/>
          <p:cNvSpPr/>
          <p:nvPr/>
        </p:nvSpPr>
        <p:spPr>
          <a:xfrm flipH="false" flipV="false" rot="0">
            <a:off x="1309256" y="1921251"/>
            <a:ext cx="6876398" cy="6876398"/>
          </a:xfrm>
          <a:custGeom>
            <a:avLst/>
            <a:gdLst/>
            <a:ahLst/>
            <a:cxnLst/>
            <a:rect r="r" b="b" t="t" l="l"/>
            <a:pathLst>
              <a:path h="6876398" w="6876398">
                <a:moveTo>
                  <a:pt x="0" y="0"/>
                </a:moveTo>
                <a:lnTo>
                  <a:pt x="6876398" y="0"/>
                </a:lnTo>
                <a:lnTo>
                  <a:pt x="6876398" y="6876399"/>
                </a:lnTo>
                <a:lnTo>
                  <a:pt x="0" y="68763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763592" y="1133474"/>
            <a:ext cx="14258819" cy="819150"/>
          </a:xfrm>
          <a:prstGeom prst="rect">
            <a:avLst/>
          </a:prstGeom>
        </p:spPr>
        <p:txBody>
          <a:bodyPr anchor="t" rtlCol="false" tIns="0" lIns="0" bIns="0" rIns="0">
            <a:spAutoFit/>
          </a:bodyPr>
          <a:lstStyle/>
          <a:p>
            <a:pPr algn="l">
              <a:lnSpc>
                <a:spcPts val="6479"/>
              </a:lnSpc>
            </a:pPr>
            <a:r>
              <a:rPr lang="en-US" b="true" sz="5399" spc="50">
                <a:solidFill>
                  <a:srgbClr val="6122B5"/>
                </a:solidFill>
                <a:latin typeface="Industry Inc Test Bold"/>
                <a:ea typeface="Industry Inc Test Bold"/>
                <a:cs typeface="Industry Inc Test Bold"/>
                <a:sym typeface="Industry Inc Test Bold"/>
              </a:rPr>
              <a:t>Which one represents your meetings?​</a:t>
            </a:r>
          </a:p>
        </p:txBody>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2"/>
            <a:stretch>
              <a:fillRect l="-38888" t="0" r="-38888" b="0"/>
            </a:stretch>
          </a:blipFill>
        </p:spPr>
      </p:sp>
      <p:sp>
        <p:nvSpPr>
          <p:cNvPr name="AutoShape 3" id="3"/>
          <p:cNvSpPr/>
          <p:nvPr/>
        </p:nvSpPr>
        <p:spPr>
          <a:xfrm>
            <a:off x="1909149" y="2170756"/>
            <a:ext cx="6896100" cy="38100"/>
          </a:xfrm>
          <a:prstGeom prst="line">
            <a:avLst/>
          </a:prstGeom>
          <a:ln cap="rnd" w="123825">
            <a:solidFill>
              <a:srgbClr val="5A26AE"/>
            </a:solidFill>
            <a:prstDash val="solid"/>
            <a:headEnd type="none" len="sm" w="sm"/>
            <a:tailEnd type="none" len="sm" w="sm"/>
          </a:ln>
        </p:spPr>
      </p:sp>
      <p:sp>
        <p:nvSpPr>
          <p:cNvPr name="TextBox 4" id="4"/>
          <p:cNvSpPr txBox="true"/>
          <p:nvPr/>
        </p:nvSpPr>
        <p:spPr>
          <a:xfrm rot="0">
            <a:off x="1554598" y="2943638"/>
            <a:ext cx="13220322" cy="5058537"/>
          </a:xfrm>
          <a:prstGeom prst="rect">
            <a:avLst/>
          </a:prstGeom>
        </p:spPr>
        <p:txBody>
          <a:bodyPr anchor="t" rtlCol="false" tIns="0" lIns="0" bIns="0" rIns="0">
            <a:spAutoFit/>
          </a:bodyPr>
          <a:lstStyle/>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a:t>
            </a:r>
            <a:r>
              <a:rPr lang="en-US" b="true" sz="5600" spc="50">
                <a:solidFill>
                  <a:srgbClr val="FFFFFF"/>
                </a:solidFill>
                <a:latin typeface="TT Rounds Condensed Bold"/>
                <a:ea typeface="TT Rounds Condensed Bold"/>
                <a:cs typeface="TT Rounds Condensed Bold"/>
                <a:sym typeface="TT Rounds Condensed Bold"/>
              </a:rPr>
              <a:t>elcome​</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Warmup​</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Workout​</a:t>
            </a:r>
          </a:p>
          <a:p>
            <a:pPr algn="l" marL="1209041" indent="-604520" lvl="1">
              <a:lnSpc>
                <a:spcPts val="8064"/>
              </a:lnSpc>
              <a:buFont typeface="Arial"/>
              <a:buChar char="•"/>
            </a:pPr>
            <a:r>
              <a:rPr lang="en-US" b="true" sz="5600" spc="50">
                <a:solidFill>
                  <a:srgbClr val="FFFFFF"/>
                </a:solidFill>
                <a:latin typeface="TT Rounds Condensed Bold"/>
                <a:ea typeface="TT Rounds Condensed Bold"/>
                <a:cs typeface="TT Rounds Condensed Bold"/>
                <a:sym typeface="TT Rounds Condensed Bold"/>
              </a:rPr>
              <a:t>Wrap-up​</a:t>
            </a:r>
          </a:p>
          <a:p>
            <a:pPr algn="l">
              <a:lnSpc>
                <a:spcPts val="8064"/>
              </a:lnSpc>
            </a:pPr>
          </a:p>
        </p:txBody>
      </p:sp>
      <p:sp>
        <p:nvSpPr>
          <p:cNvPr name="Freeform 5" id="5" descr="A purple and black logo  Description automatically generated"/>
          <p:cNvSpPr/>
          <p:nvPr/>
        </p:nvSpPr>
        <p:spPr>
          <a:xfrm flipH="false" flipV="false" rot="0">
            <a:off x="2124963" y="8811800"/>
            <a:ext cx="3593607" cy="638175"/>
          </a:xfrm>
          <a:custGeom>
            <a:avLst/>
            <a:gdLst/>
            <a:ahLst/>
            <a:cxnLst/>
            <a:rect r="r" b="b" t="t" l="l"/>
            <a:pathLst>
              <a:path h="638175" w="3593607">
                <a:moveTo>
                  <a:pt x="0" y="0"/>
                </a:moveTo>
                <a:lnTo>
                  <a:pt x="3593607" y="0"/>
                </a:lnTo>
                <a:lnTo>
                  <a:pt x="3593607" y="638175"/>
                </a:lnTo>
                <a:lnTo>
                  <a:pt x="0" y="638175"/>
                </a:lnTo>
                <a:lnTo>
                  <a:pt x="0" y="0"/>
                </a:lnTo>
                <a:close/>
              </a:path>
            </a:pathLst>
          </a:custGeom>
          <a:blipFill>
            <a:blip r:embed="rId3"/>
            <a:stretch>
              <a:fillRect l="0" t="-90" r="0" b="-90"/>
            </a:stretch>
          </a:blipFill>
        </p:spPr>
      </p:sp>
      <p:sp>
        <p:nvSpPr>
          <p:cNvPr name="Freeform 6" id="6"/>
          <p:cNvSpPr/>
          <p:nvPr/>
        </p:nvSpPr>
        <p:spPr>
          <a:xfrm flipH="false" flipV="false" rot="0">
            <a:off x="7809342" y="4200460"/>
            <a:ext cx="9783334" cy="4236869"/>
          </a:xfrm>
          <a:custGeom>
            <a:avLst/>
            <a:gdLst/>
            <a:ahLst/>
            <a:cxnLst/>
            <a:rect r="r" b="b" t="t" l="l"/>
            <a:pathLst>
              <a:path h="4236869" w="9783334">
                <a:moveTo>
                  <a:pt x="0" y="0"/>
                </a:moveTo>
                <a:lnTo>
                  <a:pt x="9783334" y="0"/>
                </a:lnTo>
                <a:lnTo>
                  <a:pt x="9783334" y="4236869"/>
                </a:lnTo>
                <a:lnTo>
                  <a:pt x="0" y="4236869"/>
                </a:lnTo>
                <a:lnTo>
                  <a:pt x="0" y="0"/>
                </a:lnTo>
                <a:close/>
              </a:path>
            </a:pathLst>
          </a:custGeom>
          <a:blipFill>
            <a:blip r:embed="rId4"/>
            <a:stretch>
              <a:fillRect l="0" t="-1678" r="0" b="-2230"/>
            </a:stretch>
          </a:blipFill>
        </p:spPr>
      </p:sp>
      <p:sp>
        <p:nvSpPr>
          <p:cNvPr name="TextBox 7" id="7"/>
          <p:cNvSpPr txBox="true"/>
          <p:nvPr/>
        </p:nvSpPr>
        <p:spPr>
          <a:xfrm rot="0">
            <a:off x="1763592" y="1109662"/>
            <a:ext cx="14957469" cy="866775"/>
          </a:xfrm>
          <a:prstGeom prst="rect">
            <a:avLst/>
          </a:prstGeom>
        </p:spPr>
        <p:txBody>
          <a:bodyPr anchor="t" rtlCol="false" tIns="0" lIns="0" bIns="0" rIns="0">
            <a:spAutoFit/>
          </a:bodyPr>
          <a:lstStyle/>
          <a:p>
            <a:pPr algn="l">
              <a:lnSpc>
                <a:spcPts val="6839"/>
              </a:lnSpc>
            </a:pPr>
            <a:r>
              <a:rPr lang="en-US" b="true" sz="5699" spc="53">
                <a:solidFill>
                  <a:srgbClr val="F8EACF"/>
                </a:solidFill>
                <a:latin typeface="TT Rounds Condensed Bold"/>
                <a:ea typeface="TT Rounds Condensed Bold"/>
                <a:cs typeface="TT Rounds Condensed Bold"/>
                <a:sym typeface="TT Rounds Condensed Bold"/>
              </a:rPr>
              <a:t>Remember The 4 Ws​</a:t>
            </a:r>
          </a:p>
        </p:txBody>
      </p:sp>
      <p:sp>
        <p:nvSpPr>
          <p:cNvPr name="TextBox 8" id="8"/>
          <p:cNvSpPr txBox="true"/>
          <p:nvPr/>
        </p:nvSpPr>
        <p:spPr>
          <a:xfrm rot="0">
            <a:off x="8592506" y="2637481"/>
            <a:ext cx="9000170" cy="662940"/>
          </a:xfrm>
          <a:prstGeom prst="rect">
            <a:avLst/>
          </a:prstGeom>
        </p:spPr>
        <p:txBody>
          <a:bodyPr anchor="t" rtlCol="false" tIns="0" lIns="0" bIns="0" rIns="0">
            <a:spAutoFit/>
          </a:bodyPr>
          <a:lstStyle/>
          <a:p>
            <a:pPr algn="ctr">
              <a:lnSpc>
                <a:spcPts val="5459"/>
              </a:lnSpc>
            </a:pPr>
            <a:r>
              <a:rPr lang="en-US" b="true" sz="3899" u="sng">
                <a:solidFill>
                  <a:srgbClr val="F8EACF"/>
                </a:solidFill>
                <a:latin typeface="Gotham 1 Bold"/>
                <a:ea typeface="Gotham 1 Bold"/>
                <a:cs typeface="Gotham 1 Bold"/>
                <a:sym typeface="Gotham 1 Bold"/>
                <a:hlinkClick r:id="rId5" tooltip="https://resources.fca.org"/>
              </a:rPr>
              <a:t>resources.fca.org</a:t>
            </a:r>
          </a:p>
        </p:txBody>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159793" y="4667435"/>
            <a:ext cx="10287003" cy="952129"/>
          </a:xfrm>
          <a:custGeom>
            <a:avLst/>
            <a:gdLst/>
            <a:ahLst/>
            <a:cxnLst/>
            <a:rect r="r" b="b" t="t" l="l"/>
            <a:pathLst>
              <a:path h="952129" w="10287003">
                <a:moveTo>
                  <a:pt x="0" y="0"/>
                </a:moveTo>
                <a:lnTo>
                  <a:pt x="10287003" y="0"/>
                </a:lnTo>
                <a:lnTo>
                  <a:pt x="10287003" y="952129"/>
                </a:lnTo>
                <a:lnTo>
                  <a:pt x="0" y="952129"/>
                </a:lnTo>
                <a:lnTo>
                  <a:pt x="0" y="0"/>
                </a:lnTo>
                <a:close/>
              </a:path>
            </a:pathLst>
          </a:custGeom>
          <a:blipFill>
            <a:blip r:embed="rId2"/>
            <a:stretch>
              <a:fillRect l="-719483" t="-638991" r="-719483" b="0"/>
            </a:stretch>
          </a:blipFill>
        </p:spPr>
      </p:sp>
      <p:sp>
        <p:nvSpPr>
          <p:cNvPr name="AutoShape 3" id="3"/>
          <p:cNvSpPr/>
          <p:nvPr/>
        </p:nvSpPr>
        <p:spPr>
          <a:xfrm>
            <a:off x="7157074" y="1820422"/>
            <a:ext cx="6896100" cy="38100"/>
          </a:xfrm>
          <a:prstGeom prst="line">
            <a:avLst/>
          </a:prstGeom>
          <a:ln cap="rnd" w="19050">
            <a:solidFill>
              <a:srgbClr val="FF5032"/>
            </a:solidFill>
            <a:prstDash val="solid"/>
            <a:headEnd type="none" len="sm" w="sm"/>
            <a:tailEnd type="none" len="sm" w="sm"/>
          </a:ln>
        </p:spPr>
      </p:sp>
      <p:sp>
        <p:nvSpPr>
          <p:cNvPr name="TextBox 4" id="4"/>
          <p:cNvSpPr txBox="true"/>
          <p:nvPr/>
        </p:nvSpPr>
        <p:spPr>
          <a:xfrm rot="0">
            <a:off x="6731753" y="801247"/>
            <a:ext cx="8887264" cy="1009650"/>
          </a:xfrm>
          <a:prstGeom prst="rect">
            <a:avLst/>
          </a:prstGeom>
        </p:spPr>
        <p:txBody>
          <a:bodyPr anchor="t" rtlCol="false" tIns="0" lIns="0" bIns="0" rIns="0">
            <a:spAutoFit/>
          </a:bodyPr>
          <a:lstStyle/>
          <a:p>
            <a:pPr algn="l">
              <a:lnSpc>
                <a:spcPts val="7919"/>
              </a:lnSpc>
            </a:pPr>
            <a:r>
              <a:rPr lang="en-US" b="true" sz="6599" spc="61">
                <a:solidFill>
                  <a:srgbClr val="F8EACF"/>
                </a:solidFill>
                <a:latin typeface="Industry Inc Test Bold"/>
                <a:ea typeface="Industry Inc Test Bold"/>
                <a:cs typeface="Industry Inc Test Bold"/>
                <a:sym typeface="Industry Inc Test Bold"/>
              </a:rPr>
              <a:t>WELCOME</a:t>
            </a:r>
          </a:p>
        </p:txBody>
      </p:sp>
      <p:sp>
        <p:nvSpPr>
          <p:cNvPr name="TextBox 5" id="5"/>
          <p:cNvSpPr txBox="true"/>
          <p:nvPr/>
        </p:nvSpPr>
        <p:spPr>
          <a:xfrm rot="0">
            <a:off x="2356069" y="4148176"/>
            <a:ext cx="5948858" cy="4739090"/>
          </a:xfrm>
          <a:prstGeom prst="rect">
            <a:avLst/>
          </a:prstGeom>
        </p:spPr>
        <p:txBody>
          <a:bodyPr anchor="t" rtlCol="false" tIns="0" lIns="0" bIns="0" rIns="0">
            <a:spAutoFit/>
          </a:bodyPr>
          <a:lstStyle/>
          <a:p>
            <a:pPr algn="ctr" marL="1172113" indent="-586056" lvl="1">
              <a:lnSpc>
                <a:spcPts val="7600"/>
              </a:lnSpc>
              <a:buFont typeface="Arial"/>
              <a:buChar char="•"/>
            </a:pPr>
            <a:r>
              <a:rPr lang="en-US" b="true" sz="5428">
                <a:solidFill>
                  <a:srgbClr val="F8EACF"/>
                </a:solidFill>
                <a:latin typeface="Gotham 1 Bold"/>
                <a:ea typeface="Gotham 1 Bold"/>
                <a:cs typeface="Gotham 1 Bold"/>
                <a:sym typeface="Gotham 1 Bold"/>
              </a:rPr>
              <a:t>Set the Ton</a:t>
            </a:r>
            <a:r>
              <a:rPr lang="en-US" b="true" sz="5428">
                <a:solidFill>
                  <a:srgbClr val="F8EACF"/>
                </a:solidFill>
                <a:latin typeface="Gotham 1 Bold"/>
                <a:ea typeface="Gotham 1 Bold"/>
                <a:cs typeface="Gotham 1 Bold"/>
                <a:sym typeface="Gotham 1 Bold"/>
              </a:rPr>
              <a:t>e</a:t>
            </a:r>
          </a:p>
          <a:p>
            <a:pPr algn="l" marL="1172113" indent="-586056" lvl="1">
              <a:lnSpc>
                <a:spcPts val="7600"/>
              </a:lnSpc>
              <a:buFont typeface="Arial"/>
              <a:buChar char="•"/>
            </a:pPr>
            <a:r>
              <a:rPr lang="en-US" b="true" sz="5428">
                <a:solidFill>
                  <a:srgbClr val="F8EACF"/>
                </a:solidFill>
                <a:latin typeface="Gotham 1 Bold"/>
                <a:ea typeface="Gotham 1 Bold"/>
                <a:cs typeface="Gotham 1 Bold"/>
                <a:sym typeface="Gotham 1 Bold"/>
              </a:rPr>
              <a:t>Snacks</a:t>
            </a:r>
          </a:p>
          <a:p>
            <a:pPr algn="ctr" marL="1172113" indent="-586056" lvl="1">
              <a:lnSpc>
                <a:spcPts val="7600"/>
              </a:lnSpc>
              <a:buFont typeface="Arial"/>
              <a:buChar char="•"/>
            </a:pPr>
            <a:r>
              <a:rPr lang="en-US" b="true" sz="5428">
                <a:solidFill>
                  <a:srgbClr val="F8EACF"/>
                </a:solidFill>
                <a:latin typeface="Gotham 1 Bold"/>
                <a:ea typeface="Gotham 1 Bold"/>
                <a:cs typeface="Gotham 1 Bold"/>
                <a:sym typeface="Gotham 1 Bold"/>
              </a:rPr>
              <a:t>Music Playing</a:t>
            </a:r>
          </a:p>
          <a:p>
            <a:pPr algn="l" marL="1172113" indent="-586056" lvl="1">
              <a:lnSpc>
                <a:spcPts val="7600"/>
              </a:lnSpc>
              <a:buFont typeface="Arial"/>
              <a:buChar char="•"/>
            </a:pPr>
            <a:r>
              <a:rPr lang="en-US" b="true" sz="5428">
                <a:solidFill>
                  <a:srgbClr val="F8EACF"/>
                </a:solidFill>
                <a:latin typeface="Gotham 1 Bold"/>
                <a:ea typeface="Gotham 1 Bold"/>
                <a:cs typeface="Gotham 1 Bold"/>
                <a:sym typeface="Gotham 1 Bold"/>
              </a:rPr>
              <a:t>Connection</a:t>
            </a:r>
          </a:p>
          <a:p>
            <a:pPr algn="l">
              <a:lnSpc>
                <a:spcPts val="7600"/>
              </a:lnSpc>
            </a:pPr>
          </a:p>
        </p:txBody>
      </p:sp>
      <p:sp>
        <p:nvSpPr>
          <p:cNvPr name="TextBox 6" id="6"/>
          <p:cNvSpPr txBox="true"/>
          <p:nvPr/>
        </p:nvSpPr>
        <p:spPr>
          <a:xfrm rot="0">
            <a:off x="11968926" y="4318141"/>
            <a:ext cx="2616994" cy="979171"/>
          </a:xfrm>
          <a:prstGeom prst="rect">
            <a:avLst/>
          </a:prstGeom>
        </p:spPr>
        <p:txBody>
          <a:bodyPr anchor="t" rtlCol="false" tIns="0" lIns="0" bIns="0" rIns="0">
            <a:spAutoFit/>
          </a:bodyPr>
          <a:lstStyle/>
          <a:p>
            <a:pPr algn="ctr">
              <a:lnSpc>
                <a:spcPts val="7979"/>
              </a:lnSpc>
            </a:pPr>
            <a:r>
              <a:rPr lang="en-US" sz="5699">
                <a:solidFill>
                  <a:srgbClr val="FF5032"/>
                </a:solidFill>
                <a:latin typeface="Industry Inc Test"/>
                <a:ea typeface="Industry Inc Test"/>
                <a:cs typeface="Industry Inc Test"/>
                <a:sym typeface="Industry Inc Test"/>
              </a:rPr>
              <a:t>During</a:t>
            </a:r>
          </a:p>
        </p:txBody>
      </p:sp>
      <p:sp>
        <p:nvSpPr>
          <p:cNvPr name="TextBox 7" id="7"/>
          <p:cNvSpPr txBox="true"/>
          <p:nvPr/>
        </p:nvSpPr>
        <p:spPr>
          <a:xfrm rot="0">
            <a:off x="3102001" y="3078944"/>
            <a:ext cx="2695873" cy="979171"/>
          </a:xfrm>
          <a:prstGeom prst="rect">
            <a:avLst/>
          </a:prstGeom>
        </p:spPr>
        <p:txBody>
          <a:bodyPr anchor="t" rtlCol="false" tIns="0" lIns="0" bIns="0" rIns="0">
            <a:spAutoFit/>
          </a:bodyPr>
          <a:lstStyle/>
          <a:p>
            <a:pPr algn="ctr">
              <a:lnSpc>
                <a:spcPts val="7979"/>
              </a:lnSpc>
            </a:pPr>
            <a:r>
              <a:rPr lang="en-US" sz="5699">
                <a:solidFill>
                  <a:srgbClr val="FF5032"/>
                </a:solidFill>
                <a:latin typeface="Industry Inc Test"/>
                <a:ea typeface="Industry Inc Test"/>
                <a:cs typeface="Industry Inc Test"/>
                <a:sym typeface="Industry Inc Test"/>
              </a:rPr>
              <a:t>Before</a:t>
            </a:r>
          </a:p>
        </p:txBody>
      </p:sp>
      <p:sp>
        <p:nvSpPr>
          <p:cNvPr name="TextBox 8" id="8"/>
          <p:cNvSpPr txBox="true"/>
          <p:nvPr/>
        </p:nvSpPr>
        <p:spPr>
          <a:xfrm rot="0">
            <a:off x="11456237" y="5332403"/>
            <a:ext cx="4407431" cy="3713965"/>
          </a:xfrm>
          <a:prstGeom prst="rect">
            <a:avLst/>
          </a:prstGeom>
        </p:spPr>
        <p:txBody>
          <a:bodyPr anchor="t" rtlCol="false" tIns="0" lIns="0" bIns="0" rIns="0">
            <a:spAutoFit/>
          </a:bodyPr>
          <a:lstStyle/>
          <a:p>
            <a:pPr algn="ctr" marL="1146565" indent="-573283" lvl="1">
              <a:lnSpc>
                <a:spcPts val="7434"/>
              </a:lnSpc>
              <a:buFont typeface="Arial"/>
              <a:buChar char="•"/>
            </a:pPr>
            <a:r>
              <a:rPr lang="en-US" b="true" sz="5310">
                <a:solidFill>
                  <a:srgbClr val="F8EACF"/>
                </a:solidFill>
                <a:latin typeface="Gotham 1 Bold"/>
                <a:ea typeface="Gotham 1 Bold"/>
                <a:cs typeface="Gotham 1 Bold"/>
                <a:sym typeface="Gotham 1 Bold"/>
              </a:rPr>
              <a:t>Welcome</a:t>
            </a:r>
          </a:p>
          <a:p>
            <a:pPr algn="ctr" marL="1146565" indent="-573283" lvl="1">
              <a:lnSpc>
                <a:spcPts val="7434"/>
              </a:lnSpc>
              <a:buFont typeface="Arial"/>
              <a:buChar char="•"/>
            </a:pPr>
            <a:r>
              <a:rPr lang="en-US" b="true" sz="5310">
                <a:solidFill>
                  <a:srgbClr val="F8EACF"/>
                </a:solidFill>
                <a:latin typeface="Gotham 1 Bold"/>
                <a:ea typeface="Gotham 1 Bold"/>
                <a:cs typeface="Gotham 1 Bold"/>
                <a:sym typeface="Gotham 1 Bold"/>
              </a:rPr>
              <a:t>Greeting</a:t>
            </a:r>
          </a:p>
          <a:p>
            <a:pPr algn="l" marL="1146565" indent="-573283" lvl="1">
              <a:lnSpc>
                <a:spcPts val="7434"/>
              </a:lnSpc>
              <a:buFont typeface="Arial"/>
              <a:buChar char="•"/>
            </a:pPr>
            <a:r>
              <a:rPr lang="en-US" b="true" sz="5310">
                <a:solidFill>
                  <a:srgbClr val="F8EACF"/>
                </a:solidFill>
                <a:latin typeface="Gotham 1 Bold"/>
                <a:ea typeface="Gotham 1 Bold"/>
                <a:cs typeface="Gotham 1 Bold"/>
                <a:sym typeface="Gotham 1 Bold"/>
              </a:rPr>
              <a:t>Prayer</a:t>
            </a:r>
          </a:p>
          <a:p>
            <a:pPr algn="l">
              <a:lnSpc>
                <a:spcPts val="7434"/>
              </a:lnSpc>
            </a:pPr>
          </a:p>
        </p:txBody>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0" y="0"/>
            <a:ext cx="9144000" cy="10287000"/>
            <a:chOff x="0" y="0"/>
            <a:chExt cx="12192000" cy="13716000"/>
          </a:xfrm>
        </p:grpSpPr>
        <p:sp>
          <p:nvSpPr>
            <p:cNvPr name="Freeform 4" id="4"/>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6122B5"/>
            </a:solidFill>
          </p:spPr>
        </p:sp>
      </p:grpSp>
      <p:sp>
        <p:nvSpPr>
          <p:cNvPr name="Freeform 5" id="5"/>
          <p:cNvSpPr/>
          <p:nvPr/>
        </p:nvSpPr>
        <p:spPr>
          <a:xfrm flipH="false" flipV="false" rot="0">
            <a:off x="575903" y="3471554"/>
            <a:ext cx="5903093" cy="4369218"/>
          </a:xfrm>
          <a:custGeom>
            <a:avLst/>
            <a:gdLst/>
            <a:ahLst/>
            <a:cxnLst/>
            <a:rect r="r" b="b" t="t" l="l"/>
            <a:pathLst>
              <a:path h="4369218" w="5903093">
                <a:moveTo>
                  <a:pt x="0" y="0"/>
                </a:moveTo>
                <a:lnTo>
                  <a:pt x="5903093" y="0"/>
                </a:lnTo>
                <a:lnTo>
                  <a:pt x="5903093" y="4369218"/>
                </a:lnTo>
                <a:lnTo>
                  <a:pt x="0" y="4369218"/>
                </a:lnTo>
                <a:lnTo>
                  <a:pt x="0" y="0"/>
                </a:lnTo>
                <a:close/>
              </a:path>
            </a:pathLst>
          </a:custGeom>
          <a:blipFill>
            <a:blip r:embed="rId3"/>
            <a:stretch>
              <a:fillRect l="0" t="0" r="0" b="0"/>
            </a:stretch>
          </a:blipFill>
        </p:spPr>
      </p:sp>
      <p:sp>
        <p:nvSpPr>
          <p:cNvPr name="Freeform 6" id="6"/>
          <p:cNvSpPr/>
          <p:nvPr/>
        </p:nvSpPr>
        <p:spPr>
          <a:xfrm flipH="false" flipV="false" rot="0">
            <a:off x="10681007" y="1820796"/>
            <a:ext cx="7015543" cy="4874338"/>
          </a:xfrm>
          <a:custGeom>
            <a:avLst/>
            <a:gdLst/>
            <a:ahLst/>
            <a:cxnLst/>
            <a:rect r="r" b="b" t="t" l="l"/>
            <a:pathLst>
              <a:path h="4874338" w="7015543">
                <a:moveTo>
                  <a:pt x="0" y="0"/>
                </a:moveTo>
                <a:lnTo>
                  <a:pt x="7015543" y="0"/>
                </a:lnTo>
                <a:lnTo>
                  <a:pt x="7015543" y="4874338"/>
                </a:lnTo>
                <a:lnTo>
                  <a:pt x="0" y="4874338"/>
                </a:lnTo>
                <a:lnTo>
                  <a:pt x="0" y="0"/>
                </a:lnTo>
                <a:close/>
              </a:path>
            </a:pathLst>
          </a:custGeom>
          <a:blipFill>
            <a:blip r:embed="rId4"/>
            <a:stretch>
              <a:fillRect l="0" t="0" r="-7196" b="0"/>
            </a:stretch>
          </a:blipFill>
        </p:spPr>
      </p:sp>
      <p:sp>
        <p:nvSpPr>
          <p:cNvPr name="TextBox 7" id="7"/>
          <p:cNvSpPr txBox="true"/>
          <p:nvPr/>
        </p:nvSpPr>
        <p:spPr>
          <a:xfrm rot="-598282">
            <a:off x="2097359" y="891620"/>
            <a:ext cx="9212095" cy="2315915"/>
          </a:xfrm>
          <a:prstGeom prst="rect">
            <a:avLst/>
          </a:prstGeom>
        </p:spPr>
        <p:txBody>
          <a:bodyPr anchor="t" rtlCol="false" tIns="0" lIns="0" bIns="0" rIns="0">
            <a:spAutoFit/>
          </a:bodyPr>
          <a:lstStyle/>
          <a:p>
            <a:pPr algn="ctr">
              <a:lnSpc>
                <a:spcPts val="15966"/>
              </a:lnSpc>
            </a:pPr>
            <a:r>
              <a:rPr lang="en-US" sz="21288" spc="-425">
                <a:solidFill>
                  <a:srgbClr val="FFFFFF"/>
                </a:solidFill>
                <a:latin typeface="Paalalabas Condensed"/>
                <a:ea typeface="Paalalabas Condensed"/>
                <a:cs typeface="Paalalabas Condensed"/>
                <a:sym typeface="Paalalabas Condensed"/>
              </a:rPr>
              <a:t>Warm</a:t>
            </a:r>
          </a:p>
        </p:txBody>
      </p:sp>
      <p:sp>
        <p:nvSpPr>
          <p:cNvPr name="TextBox 8" id="8"/>
          <p:cNvSpPr txBox="true"/>
          <p:nvPr/>
        </p:nvSpPr>
        <p:spPr>
          <a:xfrm rot="-1007435">
            <a:off x="7400807" y="1913921"/>
            <a:ext cx="4872875" cy="1930898"/>
          </a:xfrm>
          <a:prstGeom prst="rect">
            <a:avLst/>
          </a:prstGeom>
        </p:spPr>
        <p:txBody>
          <a:bodyPr anchor="t" rtlCol="false" tIns="0" lIns="0" bIns="0" rIns="0">
            <a:spAutoFit/>
          </a:bodyPr>
          <a:lstStyle/>
          <a:p>
            <a:pPr algn="l">
              <a:lnSpc>
                <a:spcPts val="13745"/>
              </a:lnSpc>
            </a:pPr>
            <a:r>
              <a:rPr lang="en-US" sz="15983" spc="-319">
                <a:solidFill>
                  <a:srgbClr val="FFDE59"/>
                </a:solidFill>
                <a:latin typeface="Paalalabas Condensed"/>
                <a:ea typeface="Paalalabas Condensed"/>
                <a:cs typeface="Paalalabas Condensed"/>
                <a:sym typeface="Paalalabas Condensed"/>
              </a:rPr>
              <a:t> Up </a:t>
            </a:r>
          </a:p>
        </p:txBody>
      </p:sp>
      <p:sp>
        <p:nvSpPr>
          <p:cNvPr name="TextBox 9" id="9"/>
          <p:cNvSpPr txBox="true"/>
          <p:nvPr/>
        </p:nvSpPr>
        <p:spPr>
          <a:xfrm rot="0">
            <a:off x="11621095" y="7158940"/>
            <a:ext cx="4346946" cy="2679599"/>
          </a:xfrm>
          <a:prstGeom prst="rect">
            <a:avLst/>
          </a:prstGeom>
        </p:spPr>
        <p:txBody>
          <a:bodyPr anchor="t" rtlCol="false" tIns="0" lIns="0" bIns="0" rIns="0">
            <a:spAutoFit/>
          </a:bodyPr>
          <a:lstStyle/>
          <a:p>
            <a:pPr algn="l" marL="1107345" indent="-553673" lvl="1">
              <a:lnSpc>
                <a:spcPts val="7180"/>
              </a:lnSpc>
              <a:buFont typeface="Arial"/>
              <a:buChar char="•"/>
            </a:pPr>
            <a:r>
              <a:rPr lang="en-US" b="true" sz="5128">
                <a:solidFill>
                  <a:srgbClr val="FFFFFF"/>
                </a:solidFill>
                <a:latin typeface="Gotham 1 Bold"/>
                <a:ea typeface="Gotham 1 Bold"/>
                <a:cs typeface="Gotham 1 Bold"/>
                <a:sym typeface="Gotham 1 Bold"/>
              </a:rPr>
              <a:t>Game​</a:t>
            </a:r>
          </a:p>
          <a:p>
            <a:pPr algn="l" marL="1107345" indent="-553673" lvl="1">
              <a:lnSpc>
                <a:spcPts val="7180"/>
              </a:lnSpc>
              <a:buFont typeface="Arial"/>
              <a:buChar char="•"/>
            </a:pPr>
            <a:r>
              <a:rPr lang="en-US" b="true" sz="5128">
                <a:solidFill>
                  <a:srgbClr val="FFFFFF"/>
                </a:solidFill>
                <a:latin typeface="Gotham 1 Bold"/>
                <a:ea typeface="Gotham 1 Bold"/>
                <a:cs typeface="Gotham 1 Bold"/>
                <a:sym typeface="Gotham 1 Bold"/>
              </a:rPr>
              <a:t>Skit​</a:t>
            </a:r>
          </a:p>
          <a:p>
            <a:pPr algn="l" marL="1107345" indent="-553673" lvl="1">
              <a:lnSpc>
                <a:spcPts val="7180"/>
              </a:lnSpc>
              <a:buFont typeface="Arial"/>
              <a:buChar char="•"/>
            </a:pPr>
            <a:r>
              <a:rPr lang="en-US" b="true" sz="5128">
                <a:solidFill>
                  <a:srgbClr val="FFFFFF"/>
                </a:solidFill>
                <a:latin typeface="Gotham 1 Bold"/>
                <a:ea typeface="Gotham 1 Bold"/>
                <a:cs typeface="Gotham 1 Bold"/>
                <a:sym typeface="Gotham 1 Bold"/>
              </a:rPr>
              <a:t>Video</a:t>
            </a:r>
          </a:p>
        </p:txBody>
      </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0">
            <a:off x="-19050" y="9474200"/>
            <a:ext cx="18288002" cy="812801"/>
          </a:xfrm>
          <a:custGeom>
            <a:avLst/>
            <a:gdLst/>
            <a:ahLst/>
            <a:cxnLst/>
            <a:rect r="r" b="b" t="t" l="l"/>
            <a:pathLst>
              <a:path h="812801" w="18288002">
                <a:moveTo>
                  <a:pt x="0" y="0"/>
                </a:moveTo>
                <a:lnTo>
                  <a:pt x="18288002" y="0"/>
                </a:lnTo>
                <a:lnTo>
                  <a:pt x="18288002" y="812800"/>
                </a:lnTo>
                <a:lnTo>
                  <a:pt x="0" y="812800"/>
                </a:lnTo>
                <a:lnTo>
                  <a:pt x="0" y="0"/>
                </a:lnTo>
                <a:close/>
              </a:path>
            </a:pathLst>
          </a:custGeom>
          <a:blipFill>
            <a:blip r:embed="rId2"/>
            <a:stretch>
              <a:fillRect l="0" t="0" r="0" b="0"/>
            </a:stretch>
          </a:blipFill>
        </p:spPr>
      </p:sp>
      <p:sp>
        <p:nvSpPr>
          <p:cNvPr name="Freeform 3" id="3"/>
          <p:cNvSpPr/>
          <p:nvPr/>
        </p:nvSpPr>
        <p:spPr>
          <a:xfrm flipH="false" flipV="false" rot="0">
            <a:off x="4541518" y="9794874"/>
            <a:ext cx="9204960" cy="137160"/>
          </a:xfrm>
          <a:custGeom>
            <a:avLst/>
            <a:gdLst/>
            <a:ahLst/>
            <a:cxnLst/>
            <a:rect r="r" b="b" t="t" l="l"/>
            <a:pathLst>
              <a:path h="137160" w="9204960">
                <a:moveTo>
                  <a:pt x="0" y="0"/>
                </a:moveTo>
                <a:lnTo>
                  <a:pt x="9204960" y="0"/>
                </a:lnTo>
                <a:lnTo>
                  <a:pt x="9204960" y="137160"/>
                </a:lnTo>
                <a:lnTo>
                  <a:pt x="0" y="137160"/>
                </a:lnTo>
                <a:lnTo>
                  <a:pt x="0" y="0"/>
                </a:lnTo>
                <a:close/>
              </a:path>
            </a:pathLst>
          </a:custGeom>
          <a:blipFill>
            <a:blip r:embed="rId3"/>
            <a:stretch>
              <a:fillRect l="0" t="-284" r="0" b="-284"/>
            </a:stretch>
          </a:blipFill>
        </p:spPr>
      </p:sp>
      <p:sp>
        <p:nvSpPr>
          <p:cNvPr name="Freeform 4" id="4"/>
          <p:cNvSpPr/>
          <p:nvPr/>
        </p:nvSpPr>
        <p:spPr>
          <a:xfrm flipH="false" flipV="false" rot="0">
            <a:off x="1028700" y="3893307"/>
            <a:ext cx="4794759" cy="2125939"/>
          </a:xfrm>
          <a:custGeom>
            <a:avLst/>
            <a:gdLst/>
            <a:ahLst/>
            <a:cxnLst/>
            <a:rect r="r" b="b" t="t" l="l"/>
            <a:pathLst>
              <a:path h="2125939" w="4794759">
                <a:moveTo>
                  <a:pt x="0" y="0"/>
                </a:moveTo>
                <a:lnTo>
                  <a:pt x="4794759" y="0"/>
                </a:lnTo>
                <a:lnTo>
                  <a:pt x="4794759" y="2125939"/>
                </a:lnTo>
                <a:lnTo>
                  <a:pt x="0" y="21259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885186" y="4453359"/>
            <a:ext cx="11919956" cy="7715250"/>
          </a:xfrm>
          <a:custGeom>
            <a:avLst/>
            <a:gdLst/>
            <a:ahLst/>
            <a:cxnLst/>
            <a:rect r="r" b="b" t="t" l="l"/>
            <a:pathLst>
              <a:path h="7715250" w="11919956">
                <a:moveTo>
                  <a:pt x="0" y="0"/>
                </a:moveTo>
                <a:lnTo>
                  <a:pt x="11919956" y="0"/>
                </a:lnTo>
                <a:lnTo>
                  <a:pt x="11919956" y="7715250"/>
                </a:lnTo>
                <a:lnTo>
                  <a:pt x="0" y="7715250"/>
                </a:lnTo>
                <a:lnTo>
                  <a:pt x="0" y="0"/>
                </a:lnTo>
                <a:close/>
              </a:path>
            </a:pathLst>
          </a:custGeom>
          <a:blipFill>
            <a:blip r:embed="rId6"/>
            <a:stretch>
              <a:fillRect l="0" t="0" r="0" b="0"/>
            </a:stretch>
          </a:blipFill>
        </p:spPr>
      </p:sp>
      <p:sp>
        <p:nvSpPr>
          <p:cNvPr name="TextBox 6" id="6"/>
          <p:cNvSpPr txBox="true"/>
          <p:nvPr/>
        </p:nvSpPr>
        <p:spPr>
          <a:xfrm rot="0">
            <a:off x="5495817" y="165878"/>
            <a:ext cx="7258268" cy="2647251"/>
          </a:xfrm>
          <a:prstGeom prst="rect">
            <a:avLst/>
          </a:prstGeom>
        </p:spPr>
        <p:txBody>
          <a:bodyPr anchor="t" rtlCol="false" tIns="0" lIns="0" bIns="0" rIns="0">
            <a:spAutoFit/>
          </a:bodyPr>
          <a:lstStyle/>
          <a:p>
            <a:pPr algn="ctr">
              <a:lnSpc>
                <a:spcPts val="18013"/>
              </a:lnSpc>
              <a:spcBef>
                <a:spcPct val="0"/>
              </a:spcBef>
            </a:pPr>
            <a:r>
              <a:rPr lang="en-US" b="true" sz="12866">
                <a:solidFill>
                  <a:srgbClr val="DD4D65"/>
                </a:solidFill>
                <a:latin typeface="Recoleta Bold"/>
                <a:ea typeface="Recoleta Bold"/>
                <a:cs typeface="Recoleta Bold"/>
                <a:sym typeface="Recoleta Bold"/>
              </a:rPr>
              <a:t>Workout</a:t>
            </a:r>
          </a:p>
        </p:txBody>
      </p:sp>
      <p:sp>
        <p:nvSpPr>
          <p:cNvPr name="TextBox 7" id="7"/>
          <p:cNvSpPr txBox="true"/>
          <p:nvPr/>
        </p:nvSpPr>
        <p:spPr>
          <a:xfrm rot="0">
            <a:off x="6982452" y="2736929"/>
            <a:ext cx="8680400" cy="6177813"/>
          </a:xfrm>
          <a:prstGeom prst="rect">
            <a:avLst/>
          </a:prstGeom>
        </p:spPr>
        <p:txBody>
          <a:bodyPr anchor="t" rtlCol="false" tIns="0" lIns="0" bIns="0" rIns="0">
            <a:spAutoFit/>
          </a:bodyPr>
          <a:lstStyle/>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The Four​</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The Core​</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Bible Study in Small Groups​ “DBS”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Student Speaks​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Student Testimony​</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Coach Speaks​</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Guest Speaker (1x-2x monthly)​</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Rap ​</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Drama​</a:t>
            </a:r>
          </a:p>
          <a:p>
            <a:pPr algn="l" marL="761914" indent="-380957" lvl="1">
              <a:lnSpc>
                <a:spcPts val="4940"/>
              </a:lnSpc>
              <a:buFont typeface="Arial"/>
              <a:buChar char="•"/>
            </a:pPr>
            <a:r>
              <a:rPr lang="en-US" b="true" sz="3529">
                <a:solidFill>
                  <a:srgbClr val="FFFFFF"/>
                </a:solidFill>
                <a:latin typeface="Gotham 1 Bold"/>
                <a:ea typeface="Gotham 1 Bold"/>
                <a:cs typeface="Gotham 1 Bold"/>
                <a:sym typeface="Gotham 1 Bold"/>
              </a:rPr>
              <a:t>Worship​</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51" r="0" b="-48797"/>
            </a:stretch>
          </a:blipFill>
        </p:spPr>
      </p:sp>
      <p:sp>
        <p:nvSpPr>
          <p:cNvPr name="Freeform 3" id="3"/>
          <p:cNvSpPr/>
          <p:nvPr/>
        </p:nvSpPr>
        <p:spPr>
          <a:xfrm flipH="false" flipV="false" rot="5400000">
            <a:off x="-3648921" y="3901126"/>
            <a:ext cx="10287003" cy="2484747"/>
          </a:xfrm>
          <a:custGeom>
            <a:avLst/>
            <a:gdLst/>
            <a:ahLst/>
            <a:cxnLst/>
            <a:rect r="r" b="b" t="t" l="l"/>
            <a:pathLst>
              <a:path h="2484747" w="10287003">
                <a:moveTo>
                  <a:pt x="0" y="0"/>
                </a:moveTo>
                <a:lnTo>
                  <a:pt x="10287003" y="0"/>
                </a:lnTo>
                <a:lnTo>
                  <a:pt x="10287003" y="2484747"/>
                </a:lnTo>
                <a:lnTo>
                  <a:pt x="0" y="2484747"/>
                </a:lnTo>
                <a:lnTo>
                  <a:pt x="0" y="0"/>
                </a:lnTo>
                <a:close/>
              </a:path>
            </a:pathLst>
          </a:custGeom>
          <a:blipFill>
            <a:blip r:embed="rId3"/>
            <a:stretch>
              <a:fillRect l="-747417" t="-193454" r="-747417" b="0"/>
            </a:stretch>
          </a:blipFill>
        </p:spPr>
      </p:sp>
      <p:sp>
        <p:nvSpPr>
          <p:cNvPr name="TextBox 4" id="4"/>
          <p:cNvSpPr txBox="true"/>
          <p:nvPr/>
        </p:nvSpPr>
        <p:spPr>
          <a:xfrm rot="0">
            <a:off x="5692131" y="4121569"/>
            <a:ext cx="9969671" cy="5299449"/>
          </a:xfrm>
          <a:prstGeom prst="rect">
            <a:avLst/>
          </a:prstGeom>
        </p:spPr>
        <p:txBody>
          <a:bodyPr anchor="t" rtlCol="false" tIns="0" lIns="0" bIns="0" rIns="0">
            <a:spAutoFit/>
          </a:bodyPr>
          <a:lstStyle/>
          <a:p>
            <a:pPr algn="l" marL="1340245" indent="-670122" lvl="1">
              <a:lnSpc>
                <a:spcPts val="8939"/>
              </a:lnSpc>
              <a:buFont typeface="Arial"/>
              <a:buChar char="•"/>
            </a:pPr>
            <a:r>
              <a:rPr lang="en-US" b="true" sz="6207" spc="55">
                <a:solidFill>
                  <a:srgbClr val="6122B5"/>
                </a:solidFill>
                <a:latin typeface="TT Rounds Condensed Bold"/>
                <a:ea typeface="TT Rounds Condensed Bold"/>
                <a:cs typeface="TT Rounds Condensed Bold"/>
                <a:sym typeface="TT Rounds Condensed Bold"/>
              </a:rPr>
              <a:t>R</a:t>
            </a:r>
            <a:r>
              <a:rPr lang="en-US" b="true" sz="6207" spc="55">
                <a:solidFill>
                  <a:srgbClr val="6122B5"/>
                </a:solidFill>
                <a:latin typeface="TT Rounds Condensed Bold"/>
                <a:ea typeface="TT Rounds Condensed Bold"/>
                <a:cs typeface="TT Rounds Condensed Bold"/>
                <a:sym typeface="TT Rounds Condensed Bold"/>
              </a:rPr>
              <a:t>ecap​</a:t>
            </a:r>
          </a:p>
          <a:p>
            <a:pPr algn="l" marL="1340245" indent="-670122" lvl="1">
              <a:lnSpc>
                <a:spcPts val="8939"/>
              </a:lnSpc>
              <a:buFont typeface="Arial"/>
              <a:buChar char="•"/>
            </a:pPr>
            <a:r>
              <a:rPr lang="en-US" b="true" sz="6207" spc="55">
                <a:solidFill>
                  <a:srgbClr val="6122B5"/>
                </a:solidFill>
                <a:latin typeface="TT Rounds Condensed Bold"/>
                <a:ea typeface="TT Rounds Condensed Bold"/>
                <a:cs typeface="TT Rounds Condensed Bold"/>
                <a:sym typeface="TT Rounds Condensed Bold"/>
              </a:rPr>
              <a:t>Challenge (DBS)​</a:t>
            </a:r>
          </a:p>
          <a:p>
            <a:pPr algn="l" marL="1340245" indent="-670122" lvl="1">
              <a:lnSpc>
                <a:spcPts val="8939"/>
              </a:lnSpc>
              <a:buFont typeface="Arial"/>
              <a:buChar char="•"/>
            </a:pPr>
            <a:r>
              <a:rPr lang="en-US" b="true" sz="6207" spc="55">
                <a:solidFill>
                  <a:srgbClr val="6122B5"/>
                </a:solidFill>
                <a:latin typeface="TT Rounds Condensed Bold"/>
                <a:ea typeface="TT Rounds Condensed Bold"/>
                <a:cs typeface="TT Rounds Condensed Bold"/>
                <a:sym typeface="TT Rounds Condensed Bold"/>
              </a:rPr>
              <a:t>Upcoming Events​</a:t>
            </a:r>
          </a:p>
          <a:p>
            <a:pPr algn="l" marL="1340245" indent="-670122" lvl="1">
              <a:lnSpc>
                <a:spcPts val="8939"/>
              </a:lnSpc>
              <a:buFont typeface="Arial"/>
              <a:buChar char="•"/>
            </a:pPr>
            <a:r>
              <a:rPr lang="en-US" b="true" sz="6207" spc="55">
                <a:solidFill>
                  <a:srgbClr val="6122B5"/>
                </a:solidFill>
                <a:latin typeface="TT Rounds Condensed Bold"/>
                <a:ea typeface="TT Rounds Condensed Bold"/>
                <a:cs typeface="TT Rounds Condensed Bold"/>
                <a:sym typeface="TT Rounds Condensed Bold"/>
              </a:rPr>
              <a:t>Close in Prayer</a:t>
            </a:r>
          </a:p>
          <a:p>
            <a:pPr algn="l">
              <a:lnSpc>
                <a:spcPts val="6436"/>
              </a:lnSpc>
            </a:pPr>
          </a:p>
        </p:txBody>
      </p:sp>
      <p:grpSp>
        <p:nvGrpSpPr>
          <p:cNvPr name="Group 5" id="5"/>
          <p:cNvGrpSpPr/>
          <p:nvPr/>
        </p:nvGrpSpPr>
        <p:grpSpPr>
          <a:xfrm rot="0">
            <a:off x="7553090" y="599271"/>
            <a:ext cx="5271752" cy="3090767"/>
            <a:chOff x="0" y="0"/>
            <a:chExt cx="7029003" cy="4121022"/>
          </a:xfrm>
        </p:grpSpPr>
        <p:sp>
          <p:nvSpPr>
            <p:cNvPr name="TextBox 6" id="6"/>
            <p:cNvSpPr txBox="true"/>
            <p:nvPr/>
          </p:nvSpPr>
          <p:spPr>
            <a:xfrm rot="0">
              <a:off x="0" y="295275"/>
              <a:ext cx="7029003" cy="1310356"/>
            </a:xfrm>
            <a:prstGeom prst="rect">
              <a:avLst/>
            </a:prstGeom>
          </p:spPr>
          <p:txBody>
            <a:bodyPr anchor="t" rtlCol="false" tIns="0" lIns="0" bIns="0" rIns="0">
              <a:spAutoFit/>
            </a:bodyPr>
            <a:lstStyle/>
            <a:p>
              <a:pPr algn="ctr">
                <a:lnSpc>
                  <a:spcPts val="6337"/>
                </a:lnSpc>
                <a:spcBef>
                  <a:spcPct val="0"/>
                </a:spcBef>
              </a:pPr>
              <a:r>
                <a:rPr lang="en-US" b="true" sz="7922">
                  <a:solidFill>
                    <a:srgbClr val="FFFFFF"/>
                  </a:solidFill>
                  <a:latin typeface="HK Modular"/>
                  <a:ea typeface="HK Modular"/>
                  <a:cs typeface="HK Modular"/>
                  <a:sym typeface="HK Modular"/>
                </a:rPr>
                <a:t>WRAP</a:t>
              </a:r>
            </a:p>
          </p:txBody>
        </p:sp>
        <p:sp>
          <p:nvSpPr>
            <p:cNvPr name="TextBox 7" id="7"/>
            <p:cNvSpPr txBox="true"/>
            <p:nvPr/>
          </p:nvSpPr>
          <p:spPr>
            <a:xfrm rot="0">
              <a:off x="0" y="1758677"/>
              <a:ext cx="7029003" cy="2362345"/>
            </a:xfrm>
            <a:prstGeom prst="rect">
              <a:avLst/>
            </a:prstGeom>
          </p:spPr>
          <p:txBody>
            <a:bodyPr anchor="t" rtlCol="false" tIns="0" lIns="0" bIns="0" rIns="0">
              <a:spAutoFit/>
            </a:bodyPr>
            <a:lstStyle/>
            <a:p>
              <a:pPr algn="ctr">
                <a:lnSpc>
                  <a:spcPts val="11454"/>
                </a:lnSpc>
                <a:spcBef>
                  <a:spcPct val="0"/>
                </a:spcBef>
              </a:pPr>
              <a:r>
                <a:rPr lang="en-US" b="true" sz="14318">
                  <a:solidFill>
                    <a:srgbClr val="5A26AE"/>
                  </a:solidFill>
                  <a:latin typeface="HK Modular"/>
                  <a:ea typeface="HK Modular"/>
                  <a:cs typeface="HK Modular"/>
                  <a:sym typeface="HK Modular"/>
                </a:rPr>
                <a:t>UP</a:t>
              </a:r>
            </a:p>
          </p:txBody>
        </p:sp>
      </p:grpSp>
    </p:spTree>
  </p:cSld>
  <p:clrMapOvr>
    <a:masterClrMapping/>
  </p:clrMapOvr>
  <p:transition spd="fast">
    <p:fad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233472"/>
            <a:ext cx="1221454" cy="1919770"/>
          </a:xfrm>
          <a:custGeom>
            <a:avLst/>
            <a:gdLst/>
            <a:ahLst/>
            <a:cxnLst/>
            <a:rect r="r" b="b" t="t" l="l"/>
            <a:pathLst>
              <a:path h="1919770" w="1221454">
                <a:moveTo>
                  <a:pt x="0" y="0"/>
                </a:moveTo>
                <a:lnTo>
                  <a:pt x="1221454" y="0"/>
                </a:lnTo>
                <a:lnTo>
                  <a:pt x="1221454" y="1919770"/>
                </a:lnTo>
                <a:lnTo>
                  <a:pt x="0" y="19197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22991" y="4573496"/>
            <a:ext cx="14088963" cy="4696333"/>
          </a:xfrm>
          <a:prstGeom prst="rect">
            <a:avLst/>
          </a:prstGeom>
        </p:spPr>
        <p:txBody>
          <a:bodyPr anchor="t" rtlCol="false" tIns="0" lIns="0" bIns="0" rIns="0">
            <a:spAutoFit/>
          </a:bodyPr>
          <a:lstStyle/>
          <a:p>
            <a:pPr algn="l">
              <a:lnSpc>
                <a:spcPts val="4696"/>
              </a:lnSpc>
              <a:spcBef>
                <a:spcPct val="0"/>
              </a:spcBef>
            </a:pPr>
            <a:r>
              <a:rPr lang="en-US" b="true" sz="3354">
                <a:solidFill>
                  <a:srgbClr val="FFFFFF"/>
                </a:solidFill>
                <a:latin typeface="Gotham 1 Bold"/>
                <a:ea typeface="Gotham 1 Bold"/>
                <a:cs typeface="Gotham 1 Bold"/>
                <a:sym typeface="Gotham 1 Bold"/>
              </a:rPr>
              <a:t>E3 Playbook – Discovery Bible Study Training / Method / Studies​</a:t>
            </a:r>
          </a:p>
          <a:p>
            <a:pPr algn="l">
              <a:lnSpc>
                <a:spcPts val="4696"/>
              </a:lnSpc>
              <a:spcBef>
                <a:spcPct val="0"/>
              </a:spcBef>
            </a:pPr>
            <a:r>
              <a:rPr lang="en-US" b="true" sz="3354">
                <a:solidFill>
                  <a:srgbClr val="FFFFFF"/>
                </a:solidFill>
                <a:latin typeface="Gotham 1 Bold"/>
                <a:ea typeface="Gotham 1 Bold"/>
                <a:cs typeface="Gotham 1 Bold"/>
                <a:sym typeface="Gotham 1 Bold"/>
              </a:rPr>
              <a:t>resources.fca.org​</a:t>
            </a:r>
          </a:p>
          <a:p>
            <a:pPr algn="l">
              <a:lnSpc>
                <a:spcPts val="4696"/>
              </a:lnSpc>
              <a:spcBef>
                <a:spcPct val="0"/>
              </a:spcBef>
            </a:pPr>
            <a:r>
              <a:rPr lang="en-US" b="true" sz="3354">
                <a:solidFill>
                  <a:srgbClr val="FFFFFF"/>
                </a:solidFill>
                <a:latin typeface="Gotham 1 Bold"/>
                <a:ea typeface="Gotham 1 Bold"/>
                <a:cs typeface="Gotham 1 Bold"/>
                <a:sym typeface="Gotham 1 Bold"/>
              </a:rPr>
              <a:t>fcaglory.org</a:t>
            </a:r>
          </a:p>
          <a:p>
            <a:pPr algn="l">
              <a:lnSpc>
                <a:spcPts val="4696"/>
              </a:lnSpc>
              <a:spcBef>
                <a:spcPct val="0"/>
              </a:spcBef>
            </a:pPr>
            <a:r>
              <a:rPr lang="en-US" b="true" sz="3354">
                <a:solidFill>
                  <a:srgbClr val="FFFFFF"/>
                </a:solidFill>
                <a:latin typeface="Gotham 1 Bold"/>
                <a:ea typeface="Gotham 1 Bold"/>
                <a:cs typeface="Gotham 1 Bold"/>
                <a:sym typeface="Gotham 1 Bold"/>
              </a:rPr>
              <a:t>fca.org/resources​</a:t>
            </a:r>
          </a:p>
          <a:p>
            <a:pPr algn="l">
              <a:lnSpc>
                <a:spcPts val="4696"/>
              </a:lnSpc>
              <a:spcBef>
                <a:spcPct val="0"/>
              </a:spcBef>
            </a:pPr>
            <a:r>
              <a:rPr lang="en-US" b="true" sz="3354">
                <a:solidFill>
                  <a:srgbClr val="FFFFFF"/>
                </a:solidFill>
                <a:latin typeface="Gotham 1 Bold"/>
                <a:ea typeface="Gotham 1 Bold"/>
                <a:cs typeface="Gotham 1 Bold"/>
                <a:sym typeface="Gotham 1 Bold"/>
              </a:rPr>
              <a:t>fca.org/virtual​</a:t>
            </a:r>
          </a:p>
          <a:p>
            <a:pPr algn="l">
              <a:lnSpc>
                <a:spcPts val="4696"/>
              </a:lnSpc>
              <a:spcBef>
                <a:spcPct val="0"/>
              </a:spcBef>
            </a:pPr>
            <a:r>
              <a:rPr lang="en-US" b="true" sz="3354">
                <a:solidFill>
                  <a:srgbClr val="FFFFFF"/>
                </a:solidFill>
                <a:latin typeface="Gotham 1 Bold"/>
                <a:ea typeface="Gotham 1 Bold"/>
                <a:cs typeface="Gotham 1 Bold"/>
                <a:sym typeface="Gotham 1 Bold"/>
              </a:rPr>
              <a:t>The Four​</a:t>
            </a:r>
          </a:p>
          <a:p>
            <a:pPr algn="l">
              <a:lnSpc>
                <a:spcPts val="4696"/>
              </a:lnSpc>
              <a:spcBef>
                <a:spcPct val="0"/>
              </a:spcBef>
            </a:pPr>
            <a:r>
              <a:rPr lang="en-US" b="true" sz="3354">
                <a:solidFill>
                  <a:srgbClr val="FFFFFF"/>
                </a:solidFill>
                <a:latin typeface="Gotham 1 Bold"/>
                <a:ea typeface="Gotham 1 Bold"/>
                <a:cs typeface="Gotham 1 Bold"/>
                <a:sym typeface="Gotham 1 Bold"/>
              </a:rPr>
              <a:t>The Core​</a:t>
            </a:r>
          </a:p>
          <a:p>
            <a:pPr algn="l">
              <a:lnSpc>
                <a:spcPts val="4696"/>
              </a:lnSpc>
              <a:spcBef>
                <a:spcPct val="0"/>
              </a:spcBef>
            </a:pPr>
            <a:r>
              <a:rPr lang="en-US" b="true" sz="3354">
                <a:solidFill>
                  <a:srgbClr val="FFFFFF"/>
                </a:solidFill>
                <a:latin typeface="Gotham 1 Bold"/>
                <a:ea typeface="Gotham 1 Bold"/>
                <a:cs typeface="Gotham 1 Bold"/>
                <a:sym typeface="Gotham 1 Bold"/>
              </a:rPr>
              <a:t>pursuegod.org​</a:t>
            </a:r>
          </a:p>
        </p:txBody>
      </p:sp>
      <p:sp>
        <p:nvSpPr>
          <p:cNvPr name="Freeform 4" id="4"/>
          <p:cNvSpPr/>
          <p:nvPr/>
        </p:nvSpPr>
        <p:spPr>
          <a:xfrm flipH="false" flipV="false" rot="0">
            <a:off x="9973524" y="7751411"/>
            <a:ext cx="1546248" cy="1506889"/>
          </a:xfrm>
          <a:custGeom>
            <a:avLst/>
            <a:gdLst/>
            <a:ahLst/>
            <a:cxnLst/>
            <a:rect r="r" b="b" t="t" l="l"/>
            <a:pathLst>
              <a:path h="1506889" w="1546248">
                <a:moveTo>
                  <a:pt x="0" y="0"/>
                </a:moveTo>
                <a:lnTo>
                  <a:pt x="1546249" y="0"/>
                </a:lnTo>
                <a:lnTo>
                  <a:pt x="1546249" y="1506889"/>
                </a:lnTo>
                <a:lnTo>
                  <a:pt x="0" y="15068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307867" y="1035758"/>
            <a:ext cx="2541240" cy="2541240"/>
          </a:xfrm>
          <a:custGeom>
            <a:avLst/>
            <a:gdLst/>
            <a:ahLst/>
            <a:cxnLst/>
            <a:rect r="r" b="b" t="t" l="l"/>
            <a:pathLst>
              <a:path h="2541240" w="2541240">
                <a:moveTo>
                  <a:pt x="0" y="0"/>
                </a:moveTo>
                <a:lnTo>
                  <a:pt x="2541240" y="0"/>
                </a:lnTo>
                <a:lnTo>
                  <a:pt x="2541240" y="2541240"/>
                </a:lnTo>
                <a:lnTo>
                  <a:pt x="0" y="25412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692506" y="313422"/>
            <a:ext cx="6759029" cy="1278156"/>
          </a:xfrm>
          <a:prstGeom prst="rect">
            <a:avLst/>
          </a:prstGeom>
        </p:spPr>
        <p:txBody>
          <a:bodyPr anchor="t" rtlCol="false" tIns="0" lIns="0" bIns="0" rIns="0">
            <a:spAutoFit/>
          </a:bodyPr>
          <a:lstStyle/>
          <a:p>
            <a:pPr algn="ctr">
              <a:lnSpc>
                <a:spcPts val="10400"/>
              </a:lnSpc>
              <a:spcBef>
                <a:spcPct val="0"/>
              </a:spcBef>
            </a:pPr>
            <a:r>
              <a:rPr lang="en-US" b="true" sz="7428">
                <a:solidFill>
                  <a:srgbClr val="FFFFFF"/>
                </a:solidFill>
                <a:latin typeface="Industry Inc Test Bold"/>
                <a:ea typeface="Industry Inc Test Bold"/>
                <a:cs typeface="Industry Inc Test Bold"/>
                <a:sym typeface="Industry Inc Test Bold"/>
              </a:rPr>
              <a:t>Don’t Forget!</a:t>
            </a:r>
          </a:p>
        </p:txBody>
      </p:sp>
      <p:sp>
        <p:nvSpPr>
          <p:cNvPr name="TextBox 7" id="7"/>
          <p:cNvSpPr txBox="true"/>
          <p:nvPr/>
        </p:nvSpPr>
        <p:spPr>
          <a:xfrm rot="0">
            <a:off x="2525476" y="2676517"/>
            <a:ext cx="4419600" cy="928904"/>
          </a:xfrm>
          <a:prstGeom prst="rect">
            <a:avLst/>
          </a:prstGeom>
        </p:spPr>
        <p:txBody>
          <a:bodyPr anchor="t" rtlCol="false" tIns="0" lIns="0" bIns="0" rIns="0">
            <a:spAutoFit/>
          </a:bodyPr>
          <a:lstStyle/>
          <a:p>
            <a:pPr algn="ctr">
              <a:lnSpc>
                <a:spcPts val="7600"/>
              </a:lnSpc>
              <a:spcBef>
                <a:spcPct val="0"/>
              </a:spcBef>
            </a:pPr>
            <a:r>
              <a:rPr lang="en-US" b="true" sz="5428">
                <a:solidFill>
                  <a:srgbClr val="FF5032"/>
                </a:solidFill>
                <a:latin typeface="Gotham 1 Bold"/>
                <a:ea typeface="Gotham 1 Bold"/>
                <a:cs typeface="Gotham 1 Bold"/>
                <a:sym typeface="Gotham 1 Bold"/>
              </a:rPr>
              <a:t>RESOURCES</a:t>
            </a:r>
          </a:p>
        </p:txBody>
      </p:sp>
      <p:sp>
        <p:nvSpPr>
          <p:cNvPr name="TextBox 8" id="8"/>
          <p:cNvSpPr txBox="true"/>
          <p:nvPr/>
        </p:nvSpPr>
        <p:spPr>
          <a:xfrm rot="0">
            <a:off x="9686627" y="6208759"/>
            <a:ext cx="7572673" cy="928904"/>
          </a:xfrm>
          <a:prstGeom prst="rect">
            <a:avLst/>
          </a:prstGeom>
        </p:spPr>
        <p:txBody>
          <a:bodyPr anchor="t" rtlCol="false" tIns="0" lIns="0" bIns="0" rIns="0">
            <a:spAutoFit/>
          </a:bodyPr>
          <a:lstStyle/>
          <a:p>
            <a:pPr algn="ctr">
              <a:lnSpc>
                <a:spcPts val="7600"/>
              </a:lnSpc>
              <a:spcBef>
                <a:spcPct val="0"/>
              </a:spcBef>
            </a:pPr>
            <a:r>
              <a:rPr lang="en-US" b="true" sz="5428">
                <a:solidFill>
                  <a:srgbClr val="FF5032"/>
                </a:solidFill>
                <a:latin typeface="Gotham 1 Bold"/>
                <a:ea typeface="Gotham 1 Bold"/>
                <a:cs typeface="Gotham 1 Bold"/>
                <a:sym typeface="Gotham 1 Bold"/>
              </a:rPr>
              <a:t>PROMOTE MEETINGS</a:t>
            </a:r>
          </a:p>
        </p:txBody>
      </p:sp>
      <p:sp>
        <p:nvSpPr>
          <p:cNvPr name="TextBox 9" id="9"/>
          <p:cNvSpPr txBox="true"/>
          <p:nvPr/>
        </p:nvSpPr>
        <p:spPr>
          <a:xfrm rot="0">
            <a:off x="11766627" y="7582543"/>
            <a:ext cx="5082480" cy="2126513"/>
          </a:xfrm>
          <a:prstGeom prst="rect">
            <a:avLst/>
          </a:prstGeom>
        </p:spPr>
        <p:txBody>
          <a:bodyPr anchor="t" rtlCol="false" tIns="0" lIns="0" bIns="0" rIns="0">
            <a:spAutoFit/>
          </a:bodyPr>
          <a:lstStyle/>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Posters</a:t>
            </a:r>
          </a:p>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Social Media</a:t>
            </a:r>
          </a:p>
          <a:p>
            <a:pPr algn="l" marL="869861" indent="-434931" lvl="1">
              <a:lnSpc>
                <a:spcPts val="5640"/>
              </a:lnSpc>
              <a:buFont typeface="Arial"/>
              <a:buChar char="•"/>
            </a:pPr>
            <a:r>
              <a:rPr lang="en-US" b="true" sz="4029">
                <a:solidFill>
                  <a:srgbClr val="FFFFFF"/>
                </a:solidFill>
                <a:latin typeface="Gotham 1 Bold"/>
                <a:ea typeface="Gotham 1 Bold"/>
                <a:cs typeface="Gotham 1 Bold"/>
                <a:sym typeface="Gotham 1 Bold"/>
              </a:rPr>
              <a:t>Announcements</a:t>
            </a:r>
          </a:p>
        </p:txBody>
      </p:sp>
    </p:spTree>
  </p:cSld>
  <p:clrMapOvr>
    <a:masterClrMapping/>
  </p:clrMapOvr>
  <p:transition spd="fast">
    <p:fade/>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0" y="0"/>
            <a:ext cx="9144000" cy="10287000"/>
            <a:chOff x="0" y="0"/>
            <a:chExt cx="12192000" cy="13716000"/>
          </a:xfrm>
        </p:grpSpPr>
        <p:sp>
          <p:nvSpPr>
            <p:cNvPr name="Freeform 4" id="4"/>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6122B5"/>
            </a:solidFill>
          </p:spPr>
        </p:sp>
      </p:grpSp>
      <p:sp>
        <p:nvSpPr>
          <p:cNvPr name="Freeform 5" id="5" descr="A black and white logo  Description automatically generated"/>
          <p:cNvSpPr/>
          <p:nvPr/>
        </p:nvSpPr>
        <p:spPr>
          <a:xfrm flipH="false" flipV="false" rot="0">
            <a:off x="16255008" y="7905233"/>
            <a:ext cx="1726860" cy="1726860"/>
          </a:xfrm>
          <a:custGeom>
            <a:avLst/>
            <a:gdLst/>
            <a:ahLst/>
            <a:cxnLst/>
            <a:rect r="r" b="b" t="t" l="l"/>
            <a:pathLst>
              <a:path h="1726860" w="1726860">
                <a:moveTo>
                  <a:pt x="0" y="0"/>
                </a:moveTo>
                <a:lnTo>
                  <a:pt x="1726860" y="0"/>
                </a:lnTo>
                <a:lnTo>
                  <a:pt x="1726860" y="1726859"/>
                </a:lnTo>
                <a:lnTo>
                  <a:pt x="0" y="1726859"/>
                </a:lnTo>
                <a:lnTo>
                  <a:pt x="0" y="0"/>
                </a:lnTo>
                <a:close/>
              </a:path>
            </a:pathLst>
          </a:custGeom>
          <a:blipFill>
            <a:blip r:embed="rId3"/>
            <a:stretch>
              <a:fillRect l="0" t="0" r="0" b="0"/>
            </a:stretch>
          </a:blipFill>
        </p:spPr>
      </p:sp>
      <p:sp>
        <p:nvSpPr>
          <p:cNvPr name="TextBox 6" id="6"/>
          <p:cNvSpPr txBox="true"/>
          <p:nvPr/>
        </p:nvSpPr>
        <p:spPr>
          <a:xfrm rot="0">
            <a:off x="5590356" y="885825"/>
            <a:ext cx="7107287" cy="1269367"/>
          </a:xfrm>
          <a:prstGeom prst="rect">
            <a:avLst/>
          </a:prstGeom>
        </p:spPr>
        <p:txBody>
          <a:bodyPr anchor="t" rtlCol="false" tIns="0" lIns="0" bIns="0" rIns="0">
            <a:spAutoFit/>
          </a:bodyPr>
          <a:lstStyle/>
          <a:p>
            <a:pPr algn="ctr">
              <a:lnSpc>
                <a:spcPts val="10359"/>
              </a:lnSpc>
            </a:pPr>
            <a:r>
              <a:rPr lang="en-US" sz="7399">
                <a:solidFill>
                  <a:srgbClr val="FFFFFF"/>
                </a:solidFill>
                <a:latin typeface="Industry Inc Test"/>
                <a:ea typeface="Industry Inc Test"/>
                <a:cs typeface="Industry Inc Test"/>
                <a:sym typeface="Industry Inc Test"/>
              </a:rPr>
              <a:t>Contact Us</a:t>
            </a:r>
            <a:r>
              <a:rPr lang="en-US" sz="7399">
                <a:solidFill>
                  <a:srgbClr val="FFFFFF"/>
                </a:solidFill>
                <a:latin typeface="Industry Inc Test"/>
                <a:ea typeface="Industry Inc Test"/>
                <a:cs typeface="Industry Inc Test"/>
                <a:sym typeface="Industry Inc Test"/>
              </a:rPr>
              <a:t> </a:t>
            </a:r>
          </a:p>
        </p:txBody>
      </p:sp>
      <p:sp>
        <p:nvSpPr>
          <p:cNvPr name="TextBox 7" id="7"/>
          <p:cNvSpPr txBox="true"/>
          <p:nvPr/>
        </p:nvSpPr>
        <p:spPr>
          <a:xfrm rot="0">
            <a:off x="1374893" y="2876963"/>
            <a:ext cx="5610820" cy="6755130"/>
          </a:xfrm>
          <a:prstGeom prst="rect">
            <a:avLst/>
          </a:prstGeom>
        </p:spPr>
        <p:txBody>
          <a:bodyPr anchor="t" rtlCol="false" tIns="0" lIns="0" bIns="0" rIns="0">
            <a:spAutoFit/>
          </a:bodyPr>
          <a:lstStyle/>
          <a:p>
            <a:pPr algn="l">
              <a:lnSpc>
                <a:spcPts val="6719"/>
              </a:lnSpc>
            </a:pPr>
            <a:r>
              <a:rPr lang="en-US" b="true" sz="4800">
                <a:solidFill>
                  <a:srgbClr val="FFFFFF"/>
                </a:solidFill>
                <a:latin typeface="Gotham 1 Bold"/>
                <a:ea typeface="Gotham 1 Bold"/>
                <a:cs typeface="Gotham 1 Bold"/>
                <a:sym typeface="Gotham 1 Bold"/>
              </a:rPr>
              <a:t>Weldon Swann​</a:t>
            </a:r>
          </a:p>
          <a:p>
            <a:pPr algn="l">
              <a:lnSpc>
                <a:spcPts val="6719"/>
              </a:lnSpc>
            </a:pPr>
            <a:r>
              <a:rPr lang="en-US" b="true" sz="4800">
                <a:solidFill>
                  <a:srgbClr val="FFFFFF"/>
                </a:solidFill>
                <a:latin typeface="Gotham 1 Bold"/>
                <a:ea typeface="Gotham 1 Bold"/>
                <a:cs typeface="Gotham 1 Bold"/>
                <a:sym typeface="Gotham 1 Bold"/>
              </a:rPr>
              <a:t>wswann@fca.org​</a:t>
            </a:r>
          </a:p>
          <a:p>
            <a:pPr algn="l">
              <a:lnSpc>
                <a:spcPts val="6719"/>
              </a:lnSpc>
            </a:pPr>
          </a:p>
          <a:p>
            <a:pPr algn="l">
              <a:lnSpc>
                <a:spcPts val="6719"/>
              </a:lnSpc>
            </a:pPr>
            <a:r>
              <a:rPr lang="en-US" b="true" sz="4800">
                <a:solidFill>
                  <a:srgbClr val="FFFFFF"/>
                </a:solidFill>
                <a:latin typeface="Gotham 1 Bold"/>
                <a:ea typeface="Gotham 1 Bold"/>
                <a:cs typeface="Gotham 1 Bold"/>
                <a:sym typeface="Gotham 1 Bold"/>
              </a:rPr>
              <a:t>Grace Turk​</a:t>
            </a:r>
          </a:p>
          <a:p>
            <a:pPr algn="l">
              <a:lnSpc>
                <a:spcPts val="6719"/>
              </a:lnSpc>
            </a:pPr>
            <a:r>
              <a:rPr lang="en-US" b="true" sz="4800">
                <a:solidFill>
                  <a:srgbClr val="FFFFFF"/>
                </a:solidFill>
                <a:latin typeface="Gotham 1 Bold"/>
                <a:ea typeface="Gotham 1 Bold"/>
                <a:cs typeface="Gotham 1 Bold"/>
                <a:sym typeface="Gotham 1 Bold"/>
              </a:rPr>
              <a:t>gturk@fca.org​</a:t>
            </a:r>
          </a:p>
          <a:p>
            <a:pPr algn="l">
              <a:lnSpc>
                <a:spcPts val="6719"/>
              </a:lnSpc>
            </a:pPr>
          </a:p>
          <a:p>
            <a:pPr algn="l">
              <a:lnSpc>
                <a:spcPts val="6719"/>
              </a:lnSpc>
            </a:pPr>
            <a:r>
              <a:rPr lang="en-US" b="true" sz="4800">
                <a:solidFill>
                  <a:srgbClr val="FFFFFF"/>
                </a:solidFill>
                <a:latin typeface="Gotham 1 Bold"/>
                <a:ea typeface="Gotham 1 Bold"/>
                <a:cs typeface="Gotham 1 Bold"/>
                <a:sym typeface="Gotham 1 Bold"/>
              </a:rPr>
              <a:t>Kip Bledsoe​</a:t>
            </a:r>
          </a:p>
          <a:p>
            <a:pPr algn="l">
              <a:lnSpc>
                <a:spcPts val="6719"/>
              </a:lnSpc>
            </a:pPr>
            <a:r>
              <a:rPr lang="en-US" b="true" sz="4800">
                <a:solidFill>
                  <a:srgbClr val="FFFFFF"/>
                </a:solidFill>
                <a:latin typeface="Gotham 1 Bold"/>
                <a:ea typeface="Gotham 1 Bold"/>
                <a:cs typeface="Gotham 1 Bold"/>
                <a:sym typeface="Gotham 1 Bold"/>
              </a:rPr>
              <a:t>kbledsoe@fca.org</a:t>
            </a:r>
          </a:p>
        </p:txBody>
      </p:sp>
      <p:sp>
        <p:nvSpPr>
          <p:cNvPr name="TextBox 8" id="8"/>
          <p:cNvSpPr txBox="true"/>
          <p:nvPr/>
        </p:nvSpPr>
        <p:spPr>
          <a:xfrm rot="0">
            <a:off x="9878035" y="2689925"/>
            <a:ext cx="6200329" cy="6755130"/>
          </a:xfrm>
          <a:prstGeom prst="rect">
            <a:avLst/>
          </a:prstGeom>
        </p:spPr>
        <p:txBody>
          <a:bodyPr anchor="t" rtlCol="false" tIns="0" lIns="0" bIns="0" rIns="0">
            <a:spAutoFit/>
          </a:bodyPr>
          <a:lstStyle/>
          <a:p>
            <a:pPr algn="ctr">
              <a:lnSpc>
                <a:spcPts val="6719"/>
              </a:lnSpc>
              <a:spcBef>
                <a:spcPct val="0"/>
              </a:spcBef>
            </a:pPr>
            <a:r>
              <a:rPr lang="en-US" b="true" sz="4800">
                <a:solidFill>
                  <a:srgbClr val="FFFFFF"/>
                </a:solidFill>
                <a:latin typeface="Gotham 1 Bold"/>
                <a:ea typeface="Gotham 1 Bold"/>
                <a:cs typeface="Gotham 1 Bold"/>
                <a:sym typeface="Gotham 1 Bold"/>
              </a:rPr>
              <a:t>Website:​</a:t>
            </a:r>
          </a:p>
          <a:p>
            <a:pPr algn="ctr">
              <a:lnSpc>
                <a:spcPts val="6719"/>
              </a:lnSpc>
              <a:spcBef>
                <a:spcPct val="0"/>
              </a:spcBef>
            </a:pPr>
            <a:r>
              <a:rPr lang="en-US" b="true" sz="4800">
                <a:solidFill>
                  <a:srgbClr val="FFFFFF"/>
                </a:solidFill>
                <a:latin typeface="Gotham 1 Bold"/>
                <a:ea typeface="Gotham 1 Bold"/>
                <a:cs typeface="Gotham 1 Bold"/>
                <a:sym typeface="Gotham 1 Bold"/>
              </a:rPr>
              <a:t>greaterfriscofca.org</a:t>
            </a:r>
          </a:p>
          <a:p>
            <a:pPr algn="ctr">
              <a:lnSpc>
                <a:spcPts val="6719"/>
              </a:lnSpc>
              <a:spcBef>
                <a:spcPct val="0"/>
              </a:spcBef>
            </a:pPr>
          </a:p>
          <a:p>
            <a:pPr algn="ctr">
              <a:lnSpc>
                <a:spcPts val="6719"/>
              </a:lnSpc>
              <a:spcBef>
                <a:spcPct val="0"/>
              </a:spcBef>
            </a:pPr>
            <a:r>
              <a:rPr lang="en-US" b="true" sz="4800">
                <a:solidFill>
                  <a:srgbClr val="FFFFFF"/>
                </a:solidFill>
                <a:latin typeface="Gotham 1 Bold"/>
                <a:ea typeface="Gotham 1 Bold"/>
                <a:cs typeface="Gotham 1 Bold"/>
                <a:sym typeface="Gotham 1 Bold"/>
              </a:rPr>
              <a:t>Instagram:​</a:t>
            </a:r>
          </a:p>
          <a:p>
            <a:pPr algn="ctr">
              <a:lnSpc>
                <a:spcPts val="6719"/>
              </a:lnSpc>
              <a:spcBef>
                <a:spcPct val="0"/>
              </a:spcBef>
            </a:pPr>
            <a:r>
              <a:rPr lang="en-US" b="true" sz="4800">
                <a:solidFill>
                  <a:srgbClr val="FFFFFF"/>
                </a:solidFill>
                <a:latin typeface="Gotham 1 Bold"/>
                <a:ea typeface="Gotham 1 Bold"/>
                <a:cs typeface="Gotham 1 Bold"/>
                <a:sym typeface="Gotham 1 Bold"/>
              </a:rPr>
              <a:t>@greaterfriscofca​</a:t>
            </a:r>
          </a:p>
          <a:p>
            <a:pPr algn="ctr">
              <a:lnSpc>
                <a:spcPts val="6719"/>
              </a:lnSpc>
              <a:spcBef>
                <a:spcPct val="0"/>
              </a:spcBef>
            </a:pPr>
          </a:p>
          <a:p>
            <a:pPr algn="ctr">
              <a:lnSpc>
                <a:spcPts val="6719"/>
              </a:lnSpc>
              <a:spcBef>
                <a:spcPct val="0"/>
              </a:spcBef>
            </a:pPr>
            <a:r>
              <a:rPr lang="en-US" b="true" sz="4800">
                <a:solidFill>
                  <a:srgbClr val="FFFFFF"/>
                </a:solidFill>
                <a:latin typeface="Gotham 1 Bold"/>
                <a:ea typeface="Gotham 1 Bold"/>
                <a:cs typeface="Gotham 1 Bold"/>
                <a:sym typeface="Gotham 1 Bold"/>
              </a:rPr>
              <a:t>Facebook:​</a:t>
            </a:r>
          </a:p>
          <a:p>
            <a:pPr algn="ctr">
              <a:lnSpc>
                <a:spcPts val="6719"/>
              </a:lnSpc>
              <a:spcBef>
                <a:spcPct val="0"/>
              </a:spcBef>
            </a:pPr>
            <a:r>
              <a:rPr lang="en-US" b="true" sz="4800">
                <a:solidFill>
                  <a:srgbClr val="FFFFFF"/>
                </a:solidFill>
                <a:latin typeface="Gotham 1 Bold"/>
                <a:ea typeface="Gotham 1 Bold"/>
                <a:cs typeface="Gotham 1 Bold"/>
                <a:sym typeface="Gotham 1 Bold"/>
              </a:rPr>
              <a:t>Greater Frisco FCA​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0">
            <a:off x="-19050" y="9474200"/>
            <a:ext cx="18288002" cy="812801"/>
          </a:xfrm>
          <a:custGeom>
            <a:avLst/>
            <a:gdLst/>
            <a:ahLst/>
            <a:cxnLst/>
            <a:rect r="r" b="b" t="t" l="l"/>
            <a:pathLst>
              <a:path h="812801" w="18288002">
                <a:moveTo>
                  <a:pt x="0" y="0"/>
                </a:moveTo>
                <a:lnTo>
                  <a:pt x="18288002" y="0"/>
                </a:lnTo>
                <a:lnTo>
                  <a:pt x="18288002" y="812800"/>
                </a:lnTo>
                <a:lnTo>
                  <a:pt x="0" y="812800"/>
                </a:lnTo>
                <a:lnTo>
                  <a:pt x="0" y="0"/>
                </a:lnTo>
                <a:close/>
              </a:path>
            </a:pathLst>
          </a:custGeom>
          <a:blipFill>
            <a:blip r:embed="rId3"/>
            <a:stretch>
              <a:fillRect l="0" t="0" r="0" b="0"/>
            </a:stretch>
          </a:blipFill>
        </p:spPr>
      </p:sp>
      <p:sp>
        <p:nvSpPr>
          <p:cNvPr name="AutoShape 3" id="3"/>
          <p:cNvSpPr/>
          <p:nvPr/>
        </p:nvSpPr>
        <p:spPr>
          <a:xfrm>
            <a:off x="6754069" y="2203355"/>
            <a:ext cx="4370806" cy="38100"/>
          </a:xfrm>
          <a:prstGeom prst="line">
            <a:avLst/>
          </a:prstGeom>
          <a:ln cap="rnd" w="19050">
            <a:solidFill>
              <a:srgbClr val="FF5032"/>
            </a:solidFill>
            <a:prstDash val="solid"/>
            <a:headEnd type="none" len="sm" w="sm"/>
            <a:tailEnd type="none" len="sm" w="sm"/>
          </a:ln>
        </p:spPr>
      </p:sp>
      <p:sp>
        <p:nvSpPr>
          <p:cNvPr name="TextBox 4" id="4"/>
          <p:cNvSpPr txBox="true"/>
          <p:nvPr/>
        </p:nvSpPr>
        <p:spPr>
          <a:xfrm rot="0">
            <a:off x="3523356" y="1028700"/>
            <a:ext cx="11397129" cy="819150"/>
          </a:xfrm>
          <a:prstGeom prst="rect">
            <a:avLst/>
          </a:prstGeom>
        </p:spPr>
        <p:txBody>
          <a:bodyPr anchor="t" rtlCol="false" tIns="0" lIns="0" bIns="0" rIns="0">
            <a:spAutoFit/>
          </a:bodyPr>
          <a:lstStyle/>
          <a:p>
            <a:pPr algn="ctr">
              <a:lnSpc>
                <a:spcPts val="6479"/>
              </a:lnSpc>
            </a:pPr>
            <a:r>
              <a:rPr lang="en-US" b="true" sz="5399" spc="50">
                <a:solidFill>
                  <a:srgbClr val="F8EACF"/>
                </a:solidFill>
                <a:latin typeface="TT Rounds Condensed Bold"/>
                <a:ea typeface="TT Rounds Condensed Bold"/>
                <a:cs typeface="TT Rounds Condensed Bold"/>
                <a:sym typeface="TT Rounds Condensed Bold"/>
              </a:rPr>
              <a:t>Student- Athlete Leader Information</a:t>
            </a:r>
          </a:p>
        </p:txBody>
      </p:sp>
      <p:pic>
        <p:nvPicPr>
          <p:cNvPr name="Picture 5" id="5"/>
          <p:cNvPicPr>
            <a:picLocks noChangeAspect="true"/>
          </p:cNvPicPr>
          <p:nvPr/>
        </p:nvPicPr>
        <p:blipFill>
          <a:blip r:embed="rId4"/>
          <a:stretch>
            <a:fillRect/>
          </a:stretch>
        </p:blipFill>
        <p:spPr>
          <a:xfrm rot="0">
            <a:off x="6260499" y="2901168"/>
            <a:ext cx="5922845" cy="5922845"/>
          </a:xfrm>
          <a:prstGeom prst="rect">
            <a:avLst/>
          </a:prstGeom>
        </p:spPr>
      </p:pic>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EACF"/>
        </a:solidFill>
      </p:bgPr>
    </p:bg>
    <p:spTree>
      <p:nvGrpSpPr>
        <p:cNvPr id="1" name=""/>
        <p:cNvGrpSpPr/>
        <p:nvPr/>
      </p:nvGrpSpPr>
      <p:grpSpPr>
        <a:xfrm>
          <a:off x="0" y="0"/>
          <a:ext cx="0" cy="0"/>
          <a:chOff x="0" y="0"/>
          <a:chExt cx="0" cy="0"/>
        </a:xfrm>
      </p:grpSpPr>
      <p:sp>
        <p:nvSpPr>
          <p:cNvPr name="Freeform 2" id="2"/>
          <p:cNvSpPr/>
          <p:nvPr/>
        </p:nvSpPr>
        <p:spPr>
          <a:xfrm flipH="false" flipV="false" rot="0">
            <a:off x="9494695" y="2455581"/>
            <a:ext cx="7222661" cy="4263514"/>
          </a:xfrm>
          <a:custGeom>
            <a:avLst/>
            <a:gdLst/>
            <a:ahLst/>
            <a:cxnLst/>
            <a:rect r="r" b="b" t="t" l="l"/>
            <a:pathLst>
              <a:path h="4263514" w="7222661">
                <a:moveTo>
                  <a:pt x="0" y="0"/>
                </a:moveTo>
                <a:lnTo>
                  <a:pt x="7222661" y="0"/>
                </a:lnTo>
                <a:lnTo>
                  <a:pt x="7222661" y="4263515"/>
                </a:lnTo>
                <a:lnTo>
                  <a:pt x="0" y="4263515"/>
                </a:lnTo>
                <a:lnTo>
                  <a:pt x="0" y="0"/>
                </a:lnTo>
                <a:close/>
              </a:path>
            </a:pathLst>
          </a:custGeom>
          <a:blipFill>
            <a:blip r:embed="rId2"/>
            <a:stretch>
              <a:fillRect l="-1207" t="-2864" r="-1449" b="0"/>
            </a:stretch>
          </a:blipFill>
        </p:spPr>
      </p:sp>
      <p:sp>
        <p:nvSpPr>
          <p:cNvPr name="TextBox 3" id="3"/>
          <p:cNvSpPr txBox="true"/>
          <p:nvPr/>
        </p:nvSpPr>
        <p:spPr>
          <a:xfrm rot="0">
            <a:off x="490973" y="2966106"/>
            <a:ext cx="11578041" cy="6167120"/>
          </a:xfrm>
          <a:prstGeom prst="rect">
            <a:avLst/>
          </a:prstGeom>
        </p:spPr>
        <p:txBody>
          <a:bodyPr anchor="t" rtlCol="false" tIns="0" lIns="0" bIns="0" rIns="0">
            <a:spAutoFit/>
          </a:bodyPr>
          <a:lstStyle/>
          <a:p>
            <a:pPr algn="l">
              <a:lnSpc>
                <a:spcPts val="4480"/>
              </a:lnSpc>
            </a:pPr>
            <a:r>
              <a:rPr lang="en-US" sz="3200" b="true">
                <a:solidFill>
                  <a:srgbClr val="000000"/>
                </a:solidFill>
                <a:latin typeface="Gotham 1 Bold"/>
                <a:ea typeface="Gotham 1 Bold"/>
                <a:cs typeface="Gotham 1 Bold"/>
                <a:sym typeface="Gotham 1 Bold"/>
              </a:rPr>
              <a:t>•Check </a:t>
            </a:r>
            <a:r>
              <a:rPr lang="en-US" b="true" sz="3200">
                <a:solidFill>
                  <a:srgbClr val="000000"/>
                </a:solidFill>
                <a:latin typeface="Gotham 1 Bold"/>
                <a:ea typeface="Gotham 1 Bold"/>
                <a:cs typeface="Gotham 1 Bold"/>
                <a:sym typeface="Gotham 1 Bold"/>
              </a:rPr>
              <a:t>email for link </a:t>
            </a:r>
          </a:p>
          <a:p>
            <a:pPr algn="l">
              <a:lnSpc>
                <a:spcPts val="4480"/>
              </a:lnSpc>
            </a:pPr>
            <a:r>
              <a:rPr lang="en-US" b="true" sz="3200">
                <a:solidFill>
                  <a:srgbClr val="000000"/>
                </a:solidFill>
                <a:latin typeface="Gotham 1 Bold"/>
                <a:ea typeface="Gotham 1 Bold"/>
                <a:cs typeface="Gotham 1 Bold"/>
                <a:sym typeface="Gotham 1 Bold"/>
              </a:rPr>
              <a:t>•</a:t>
            </a:r>
            <a:r>
              <a:rPr lang="en-US" b="true" sz="3200">
                <a:solidFill>
                  <a:srgbClr val="000000"/>
                </a:solidFill>
                <a:latin typeface="Gotham 1 Bold"/>
                <a:ea typeface="Gotham 1 Bold"/>
                <a:cs typeface="Gotham 1 Bold"/>
                <a:sym typeface="Gotham 1 Bold"/>
              </a:rPr>
              <a:t>Apply for your Student Leader Role </a:t>
            </a:r>
          </a:p>
          <a:p>
            <a:pPr algn="l">
              <a:lnSpc>
                <a:spcPts val="4480"/>
              </a:lnSpc>
            </a:pPr>
            <a:r>
              <a:rPr lang="en-US" b="true" sz="3200">
                <a:solidFill>
                  <a:srgbClr val="000000"/>
                </a:solidFill>
                <a:latin typeface="Gotham 1 Bold"/>
                <a:ea typeface="Gotham 1 Bold"/>
                <a:cs typeface="Gotham 1 Bold"/>
                <a:sym typeface="Gotham 1 Bold"/>
              </a:rPr>
              <a:t>•Create account </a:t>
            </a:r>
          </a:p>
          <a:p>
            <a:pPr algn="l">
              <a:lnSpc>
                <a:spcPts val="4480"/>
              </a:lnSpc>
            </a:pPr>
            <a:r>
              <a:rPr lang="en-US" b="true" sz="3200">
                <a:solidFill>
                  <a:srgbClr val="000000"/>
                </a:solidFill>
                <a:latin typeface="Gotham 1 Bold"/>
                <a:ea typeface="Gotham 1 Bold"/>
                <a:cs typeface="Gotham 1 Bold"/>
                <a:sym typeface="Gotham 1 Bold"/>
              </a:rPr>
              <a:t>•Parent consent</a:t>
            </a:r>
          </a:p>
          <a:p>
            <a:pPr algn="l">
              <a:lnSpc>
                <a:spcPts val="4480"/>
              </a:lnSpc>
            </a:pPr>
            <a:r>
              <a:rPr lang="en-US" b="true" sz="3200">
                <a:solidFill>
                  <a:srgbClr val="000000"/>
                </a:solidFill>
                <a:latin typeface="Gotham 1 Bold"/>
                <a:ea typeface="Gotham 1 Bold"/>
                <a:cs typeface="Gotham 1 Bold"/>
                <a:sym typeface="Gotham 1 Bold"/>
              </a:rPr>
              <a:t>•Personal info</a:t>
            </a:r>
          </a:p>
          <a:p>
            <a:pPr algn="l">
              <a:lnSpc>
                <a:spcPts val="4480"/>
              </a:lnSpc>
            </a:pPr>
            <a:r>
              <a:rPr lang="en-US" b="true" sz="3200">
                <a:solidFill>
                  <a:srgbClr val="000000"/>
                </a:solidFill>
                <a:latin typeface="Gotham 1 Bold"/>
                <a:ea typeface="Gotham 1 Bold"/>
                <a:cs typeface="Gotham 1 Bold"/>
                <a:sym typeface="Gotham 1 Bold"/>
              </a:rPr>
              <a:t>•References with emails</a:t>
            </a:r>
          </a:p>
          <a:p>
            <a:pPr algn="l">
              <a:lnSpc>
                <a:spcPts val="4480"/>
              </a:lnSpc>
            </a:pPr>
            <a:r>
              <a:rPr lang="en-US" b="true" sz="3200">
                <a:solidFill>
                  <a:srgbClr val="000000"/>
                </a:solidFill>
                <a:latin typeface="Gotham 1 Bold"/>
                <a:ea typeface="Gotham 1 Bold"/>
                <a:cs typeface="Gotham 1 Bold"/>
                <a:sym typeface="Gotham 1 Bold"/>
              </a:rPr>
              <a:t>•Community Christian Statement</a:t>
            </a:r>
          </a:p>
          <a:p>
            <a:pPr algn="l">
              <a:lnSpc>
                <a:spcPts val="4480"/>
              </a:lnSpc>
            </a:pPr>
            <a:r>
              <a:rPr lang="en-US" b="true" sz="3200">
                <a:solidFill>
                  <a:srgbClr val="000000"/>
                </a:solidFill>
                <a:latin typeface="Gotham 1 Bold"/>
                <a:ea typeface="Gotham 1 Bold"/>
                <a:cs typeface="Gotham 1 Bold"/>
                <a:sym typeface="Gotham 1 Bold"/>
              </a:rPr>
              <a:t>•Spiritual Profile</a:t>
            </a:r>
          </a:p>
          <a:p>
            <a:pPr algn="l">
              <a:lnSpc>
                <a:spcPts val="4480"/>
              </a:lnSpc>
            </a:pPr>
            <a:r>
              <a:rPr lang="en-US" b="true" sz="3200">
                <a:solidFill>
                  <a:srgbClr val="000000"/>
                </a:solidFill>
                <a:latin typeface="Gotham 1 Bold"/>
                <a:ea typeface="Gotham 1 Bold"/>
                <a:cs typeface="Gotham 1 Bold"/>
                <a:sym typeface="Gotham 1 Bold"/>
              </a:rPr>
              <a:t>•Waivers</a:t>
            </a:r>
          </a:p>
          <a:p>
            <a:pPr algn="ctr">
              <a:lnSpc>
                <a:spcPts val="4480"/>
              </a:lnSpc>
            </a:pPr>
          </a:p>
          <a:p>
            <a:pPr algn="ctr">
              <a:lnSpc>
                <a:spcPts val="4480"/>
              </a:lnSpc>
            </a:pPr>
          </a:p>
        </p:txBody>
      </p:sp>
      <p:sp>
        <p:nvSpPr>
          <p:cNvPr name="Freeform 4" id="4"/>
          <p:cNvSpPr/>
          <p:nvPr/>
        </p:nvSpPr>
        <p:spPr>
          <a:xfrm flipH="false" flipV="false" rot="0">
            <a:off x="8711960" y="7255248"/>
            <a:ext cx="8788130" cy="2405751"/>
          </a:xfrm>
          <a:custGeom>
            <a:avLst/>
            <a:gdLst/>
            <a:ahLst/>
            <a:cxnLst/>
            <a:rect r="r" b="b" t="t" l="l"/>
            <a:pathLst>
              <a:path h="2405751" w="8788130">
                <a:moveTo>
                  <a:pt x="0" y="0"/>
                </a:moveTo>
                <a:lnTo>
                  <a:pt x="8788131" y="0"/>
                </a:lnTo>
                <a:lnTo>
                  <a:pt x="8788131" y="2405750"/>
                </a:lnTo>
                <a:lnTo>
                  <a:pt x="0" y="2405750"/>
                </a:lnTo>
                <a:lnTo>
                  <a:pt x="0" y="0"/>
                </a:lnTo>
                <a:close/>
              </a:path>
            </a:pathLst>
          </a:custGeom>
          <a:blipFill>
            <a:blip r:embed="rId3"/>
            <a:stretch>
              <a:fillRect l="0" t="0" r="0" b="0"/>
            </a:stretch>
          </a:blipFill>
        </p:spPr>
      </p:sp>
      <p:sp>
        <p:nvSpPr>
          <p:cNvPr name="Freeform 5" id="5"/>
          <p:cNvSpPr/>
          <p:nvPr/>
        </p:nvSpPr>
        <p:spPr>
          <a:xfrm flipH="false" flipV="false" rot="0">
            <a:off x="8810110" y="8416765"/>
            <a:ext cx="1369170" cy="1244233"/>
          </a:xfrm>
          <a:custGeom>
            <a:avLst/>
            <a:gdLst/>
            <a:ahLst/>
            <a:cxnLst/>
            <a:rect r="r" b="b" t="t" l="l"/>
            <a:pathLst>
              <a:path h="1244233" w="1369170">
                <a:moveTo>
                  <a:pt x="0" y="0"/>
                </a:moveTo>
                <a:lnTo>
                  <a:pt x="1369170" y="0"/>
                </a:lnTo>
                <a:lnTo>
                  <a:pt x="1369170" y="1244233"/>
                </a:lnTo>
                <a:lnTo>
                  <a:pt x="0" y="1244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857642" y="671079"/>
            <a:ext cx="10572716" cy="1094740"/>
          </a:xfrm>
          <a:prstGeom prst="rect">
            <a:avLst/>
          </a:prstGeom>
        </p:spPr>
        <p:txBody>
          <a:bodyPr anchor="t" rtlCol="false" tIns="0" lIns="0" bIns="0" rIns="0">
            <a:spAutoFit/>
          </a:bodyPr>
          <a:lstStyle/>
          <a:p>
            <a:pPr algn="ctr">
              <a:lnSpc>
                <a:spcPts val="8959"/>
              </a:lnSpc>
            </a:pPr>
            <a:r>
              <a:rPr lang="en-US" sz="6399">
                <a:solidFill>
                  <a:srgbClr val="000000"/>
                </a:solidFill>
                <a:latin typeface="Industry Inc Test"/>
                <a:ea typeface="Industry Inc Test"/>
                <a:cs typeface="Industry Inc Test"/>
                <a:sym typeface="Industry Inc Test"/>
              </a:rPr>
              <a:t>Crea</a:t>
            </a:r>
            <a:r>
              <a:rPr lang="en-US" sz="6399">
                <a:solidFill>
                  <a:srgbClr val="000000"/>
                </a:solidFill>
                <a:latin typeface="Industry Inc Test"/>
                <a:ea typeface="Industry Inc Test"/>
                <a:cs typeface="Industry Inc Test"/>
                <a:sym typeface="Industry Inc Test"/>
              </a:rPr>
              <a:t>te VIP account </a:t>
            </a:r>
          </a:p>
        </p:txBody>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EAC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9372598" y="1371599"/>
            <a:ext cx="10287003" cy="7543801"/>
          </a:xfrm>
          <a:custGeom>
            <a:avLst/>
            <a:gdLst/>
            <a:ahLst/>
            <a:cxnLst/>
            <a:rect r="r" b="b" t="t" l="l"/>
            <a:pathLst>
              <a:path h="7543801" w="10287003">
                <a:moveTo>
                  <a:pt x="0" y="0"/>
                </a:moveTo>
                <a:lnTo>
                  <a:pt x="10287003" y="0"/>
                </a:lnTo>
                <a:lnTo>
                  <a:pt x="10287003" y="7543801"/>
                </a:lnTo>
                <a:lnTo>
                  <a:pt x="0" y="7543801"/>
                </a:lnTo>
                <a:lnTo>
                  <a:pt x="0" y="0"/>
                </a:lnTo>
                <a:close/>
              </a:path>
            </a:pathLst>
          </a:custGeom>
          <a:blipFill>
            <a:blip r:embed="rId3"/>
            <a:stretch>
              <a:fillRect l="-774999" t="0" r="-774999" b="0"/>
            </a:stretch>
          </a:blipFill>
        </p:spPr>
      </p:sp>
      <p:sp>
        <p:nvSpPr>
          <p:cNvPr name="AutoShape 3" id="3"/>
          <p:cNvSpPr/>
          <p:nvPr/>
        </p:nvSpPr>
        <p:spPr>
          <a:xfrm rot="18992">
            <a:off x="1079644" y="2181225"/>
            <a:ext cx="6896205" cy="0"/>
          </a:xfrm>
          <a:prstGeom prst="line">
            <a:avLst/>
          </a:prstGeom>
          <a:ln cap="rnd" w="19050">
            <a:solidFill>
              <a:srgbClr val="FF5032"/>
            </a:solidFill>
            <a:prstDash val="solid"/>
            <a:headEnd type="none" len="sm" w="sm"/>
            <a:tailEnd type="none" len="sm" w="sm"/>
          </a:ln>
        </p:spPr>
      </p:sp>
      <p:sp>
        <p:nvSpPr>
          <p:cNvPr name="Freeform 4" id="4"/>
          <p:cNvSpPr/>
          <p:nvPr/>
        </p:nvSpPr>
        <p:spPr>
          <a:xfrm flipH="false" flipV="false" rot="0">
            <a:off x="11992997" y="1904999"/>
            <a:ext cx="5046206" cy="3458945"/>
          </a:xfrm>
          <a:custGeom>
            <a:avLst/>
            <a:gdLst/>
            <a:ahLst/>
            <a:cxnLst/>
            <a:rect r="r" b="b" t="t" l="l"/>
            <a:pathLst>
              <a:path h="3458945" w="5046206">
                <a:moveTo>
                  <a:pt x="0" y="0"/>
                </a:moveTo>
                <a:lnTo>
                  <a:pt x="5046206" y="0"/>
                </a:lnTo>
                <a:lnTo>
                  <a:pt x="5046206" y="3458945"/>
                </a:lnTo>
                <a:lnTo>
                  <a:pt x="0" y="34589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001150" y="5143499"/>
            <a:ext cx="7029900" cy="2544493"/>
          </a:xfrm>
          <a:custGeom>
            <a:avLst/>
            <a:gdLst/>
            <a:ahLst/>
            <a:cxnLst/>
            <a:rect r="r" b="b" t="t" l="l"/>
            <a:pathLst>
              <a:path h="2544493" w="7029900">
                <a:moveTo>
                  <a:pt x="0" y="0"/>
                </a:moveTo>
                <a:lnTo>
                  <a:pt x="7029900" y="0"/>
                </a:lnTo>
                <a:lnTo>
                  <a:pt x="7029900" y="2544493"/>
                </a:lnTo>
                <a:lnTo>
                  <a:pt x="0" y="25444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134942" y="1090612"/>
            <a:ext cx="8925364" cy="904875"/>
          </a:xfrm>
          <a:prstGeom prst="rect">
            <a:avLst/>
          </a:prstGeom>
        </p:spPr>
        <p:txBody>
          <a:bodyPr anchor="t" rtlCol="false" tIns="0" lIns="0" bIns="0" rIns="0">
            <a:spAutoFit/>
          </a:bodyPr>
          <a:lstStyle/>
          <a:p>
            <a:pPr algn="l">
              <a:lnSpc>
                <a:spcPts val="7199"/>
              </a:lnSpc>
            </a:pPr>
            <a:r>
              <a:rPr lang="en-US" b="true" sz="5999" spc="56">
                <a:solidFill>
                  <a:srgbClr val="000000"/>
                </a:solidFill>
                <a:latin typeface="Industry Inc Test Bold"/>
                <a:ea typeface="Industry Inc Test Bold"/>
                <a:cs typeface="Industry Inc Test Bold"/>
                <a:sym typeface="Industry Inc Test Bold"/>
              </a:rPr>
              <a:t>Upcoming Events​</a:t>
            </a:r>
          </a:p>
        </p:txBody>
      </p:sp>
      <p:sp>
        <p:nvSpPr>
          <p:cNvPr name="TextBox 7" id="7"/>
          <p:cNvSpPr txBox="true"/>
          <p:nvPr/>
        </p:nvSpPr>
        <p:spPr>
          <a:xfrm rot="0">
            <a:off x="451049" y="2581423"/>
            <a:ext cx="9609257" cy="3694557"/>
          </a:xfrm>
          <a:prstGeom prst="rect">
            <a:avLst/>
          </a:prstGeom>
        </p:spPr>
        <p:txBody>
          <a:bodyPr anchor="t" rtlCol="false" tIns="0" lIns="0" bIns="0" rIns="0">
            <a:spAutoFit/>
          </a:bodyPr>
          <a:lstStyle/>
          <a:p>
            <a:pPr algn="l" marL="885187" indent="-442594" lvl="1">
              <a:lnSpc>
                <a:spcPts val="5903"/>
              </a:lnSpc>
              <a:buFont typeface="Arial"/>
              <a:buChar char="•"/>
            </a:pPr>
            <a:r>
              <a:rPr lang="en-US" b="true" sz="4099" spc="36">
                <a:solidFill>
                  <a:srgbClr val="000000"/>
                </a:solidFill>
                <a:latin typeface="TT Rounds Condensed Bold"/>
                <a:ea typeface="TT Rounds Condensed Bold"/>
                <a:cs typeface="TT Rounds Condensed Bold"/>
                <a:sym typeface="TT Rounds Condensed Bold"/>
              </a:rPr>
              <a:t>October 22, 2025 Fields of Faith </a:t>
            </a:r>
          </a:p>
          <a:p>
            <a:pPr algn="l" marL="885187" indent="-442594" lvl="1">
              <a:lnSpc>
                <a:spcPts val="5903"/>
              </a:lnSpc>
              <a:buFont typeface="Arial"/>
              <a:buChar char="•"/>
            </a:pPr>
            <a:r>
              <a:rPr lang="en-US" b="true" sz="4099" spc="36">
                <a:solidFill>
                  <a:srgbClr val="000000"/>
                </a:solidFill>
                <a:latin typeface="TT Rounds Condensed Bold"/>
                <a:ea typeface="TT Rounds Condensed Bold"/>
                <a:cs typeface="TT Rounds Condensed Bold"/>
                <a:sym typeface="TT Rounds Condensed Bold"/>
              </a:rPr>
              <a:t>March 28, 2026 Day of Champions</a:t>
            </a:r>
          </a:p>
          <a:p>
            <a:pPr algn="l" marL="885187" indent="-442594" lvl="1">
              <a:lnSpc>
                <a:spcPts val="5903"/>
              </a:lnSpc>
              <a:buFont typeface="Arial"/>
              <a:buChar char="•"/>
            </a:pPr>
            <a:r>
              <a:rPr lang="en-US" b="true" sz="4099" spc="36">
                <a:solidFill>
                  <a:srgbClr val="000000"/>
                </a:solidFill>
                <a:latin typeface="TT Rounds Condensed Bold"/>
                <a:ea typeface="TT Rounds Condensed Bold"/>
                <a:cs typeface="TT Rounds Condensed Bold"/>
                <a:sym typeface="TT Rounds Condensed Bold"/>
              </a:rPr>
              <a:t>June TBD, FCA Golf Tournament</a:t>
            </a:r>
          </a:p>
          <a:p>
            <a:pPr algn="l">
              <a:lnSpc>
                <a:spcPts val="5903"/>
              </a:lnSpc>
            </a:pPr>
          </a:p>
          <a:p>
            <a:pPr algn="l">
              <a:lnSpc>
                <a:spcPts val="5903"/>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3"/>
            <a:stretch>
              <a:fillRect l="-38888" t="0" r="-38888" b="0"/>
            </a:stretch>
          </a:blipFill>
        </p:spPr>
      </p:sp>
      <p:sp>
        <p:nvSpPr>
          <p:cNvPr name="Freeform 3" id="3" descr="A black and white logo  Description automatically generated"/>
          <p:cNvSpPr/>
          <p:nvPr/>
        </p:nvSpPr>
        <p:spPr>
          <a:xfrm flipH="false" flipV="false" rot="0">
            <a:off x="13952627" y="542924"/>
            <a:ext cx="3593607" cy="638175"/>
          </a:xfrm>
          <a:custGeom>
            <a:avLst/>
            <a:gdLst/>
            <a:ahLst/>
            <a:cxnLst/>
            <a:rect r="r" b="b" t="t" l="l"/>
            <a:pathLst>
              <a:path h="638175" w="3593607">
                <a:moveTo>
                  <a:pt x="0" y="0"/>
                </a:moveTo>
                <a:lnTo>
                  <a:pt x="3593607" y="0"/>
                </a:lnTo>
                <a:lnTo>
                  <a:pt x="3593607" y="638175"/>
                </a:lnTo>
                <a:lnTo>
                  <a:pt x="0" y="638175"/>
                </a:lnTo>
                <a:lnTo>
                  <a:pt x="0" y="0"/>
                </a:lnTo>
                <a:close/>
              </a:path>
            </a:pathLst>
          </a:custGeom>
          <a:blipFill>
            <a:blip r:embed="rId4"/>
            <a:stretch>
              <a:fillRect l="0" t="-90" r="0" b="-90"/>
            </a:stretch>
          </a:blipFill>
        </p:spPr>
      </p:sp>
      <p:sp>
        <p:nvSpPr>
          <p:cNvPr name="AutoShape 4" id="4"/>
          <p:cNvSpPr/>
          <p:nvPr/>
        </p:nvSpPr>
        <p:spPr>
          <a:xfrm>
            <a:off x="1275993" y="1400175"/>
            <a:ext cx="6896100" cy="38100"/>
          </a:xfrm>
          <a:prstGeom prst="line">
            <a:avLst/>
          </a:prstGeom>
          <a:ln cap="rnd" w="19050">
            <a:solidFill>
              <a:srgbClr val="FF5032"/>
            </a:solidFill>
            <a:prstDash val="solid"/>
            <a:headEnd type="none" len="sm" w="sm"/>
            <a:tailEnd type="none" len="sm" w="sm"/>
          </a:ln>
        </p:spPr>
      </p:sp>
      <p:sp>
        <p:nvSpPr>
          <p:cNvPr name="TextBox 5" id="5"/>
          <p:cNvSpPr txBox="true"/>
          <p:nvPr/>
        </p:nvSpPr>
        <p:spPr>
          <a:xfrm rot="0">
            <a:off x="1490611" y="466725"/>
            <a:ext cx="14258819" cy="933450"/>
          </a:xfrm>
          <a:prstGeom prst="rect">
            <a:avLst/>
          </a:prstGeom>
        </p:spPr>
        <p:txBody>
          <a:bodyPr anchor="t" rtlCol="false" tIns="0" lIns="0" bIns="0" rIns="0">
            <a:spAutoFit/>
          </a:bodyPr>
          <a:lstStyle/>
          <a:p>
            <a:pPr algn="l">
              <a:lnSpc>
                <a:spcPts val="7319"/>
              </a:lnSpc>
            </a:pPr>
            <a:r>
              <a:rPr lang="en-US" b="true" sz="6099" spc="57">
                <a:solidFill>
                  <a:srgbClr val="F8EACF"/>
                </a:solidFill>
                <a:latin typeface="Industry Inc Test Bold"/>
                <a:ea typeface="Industry Inc Test Bold"/>
                <a:cs typeface="Industry Inc Test Bold"/>
                <a:sym typeface="Industry Inc Test Bold"/>
              </a:rPr>
              <a:t>What is FCA?</a:t>
            </a:r>
          </a:p>
        </p:txBody>
      </p:sp>
      <p:sp>
        <p:nvSpPr>
          <p:cNvPr name="TextBox 6" id="6"/>
          <p:cNvSpPr txBox="true"/>
          <p:nvPr/>
        </p:nvSpPr>
        <p:spPr>
          <a:xfrm rot="0">
            <a:off x="1490611" y="2889241"/>
            <a:ext cx="14997469" cy="6419850"/>
          </a:xfrm>
          <a:prstGeom prst="rect">
            <a:avLst/>
          </a:prstGeom>
        </p:spPr>
        <p:txBody>
          <a:bodyPr anchor="t" rtlCol="false" tIns="0" lIns="0" bIns="0" rIns="0">
            <a:spAutoFit/>
          </a:bodyPr>
          <a:lstStyle/>
          <a:p>
            <a:pPr algn="l">
              <a:lnSpc>
                <a:spcPts val="9215"/>
              </a:lnSpc>
            </a:pPr>
            <a:r>
              <a:rPr lang="en-US" sz="6399" spc="57">
                <a:solidFill>
                  <a:srgbClr val="FF5032"/>
                </a:solidFill>
                <a:latin typeface="Gotham 2"/>
                <a:ea typeface="Gotham 2"/>
                <a:cs typeface="Gotham 2"/>
                <a:sym typeface="Gotham 2"/>
              </a:rPr>
              <a:t>Visio</a:t>
            </a:r>
            <a:r>
              <a:rPr lang="en-US" sz="6399" spc="57">
                <a:solidFill>
                  <a:srgbClr val="FF5032"/>
                </a:solidFill>
                <a:latin typeface="Gotham 2"/>
                <a:ea typeface="Gotham 2"/>
                <a:cs typeface="Gotham 2"/>
                <a:sym typeface="Gotham 2"/>
              </a:rPr>
              <a:t>n</a:t>
            </a:r>
            <a:r>
              <a:rPr lang="en-US" sz="6399" spc="57">
                <a:solidFill>
                  <a:srgbClr val="DD4D65"/>
                </a:solidFill>
                <a:latin typeface="Gotham 2"/>
                <a:ea typeface="Gotham 2"/>
                <a:cs typeface="Gotham 2"/>
                <a:sym typeface="Gotham 2"/>
              </a:rPr>
              <a:t>:</a:t>
            </a:r>
            <a:r>
              <a:rPr lang="en-US" sz="6399" spc="57">
                <a:solidFill>
                  <a:srgbClr val="F8EACF"/>
                </a:solidFill>
                <a:latin typeface="Gotham 2"/>
                <a:ea typeface="Gotham 2"/>
                <a:cs typeface="Gotham 2"/>
                <a:sym typeface="Gotham 2"/>
              </a:rPr>
              <a:t> </a:t>
            </a:r>
          </a:p>
          <a:p>
            <a:pPr algn="l">
              <a:lnSpc>
                <a:spcPts val="10368"/>
              </a:lnSpc>
            </a:pPr>
            <a:r>
              <a:rPr lang="en-US" sz="7200" spc="64">
                <a:solidFill>
                  <a:srgbClr val="F8EACF"/>
                </a:solidFill>
                <a:latin typeface="TT Rounds Condensed"/>
                <a:ea typeface="TT Rounds Condensed"/>
                <a:cs typeface="TT Rounds Condensed"/>
                <a:sym typeface="TT Rounds Condensed"/>
              </a:rPr>
              <a:t>To see the world transformed by Jesus Christ through the influence of coaches and athletes. ​</a:t>
            </a:r>
          </a:p>
          <a:p>
            <a:pPr algn="l">
              <a:lnSpc>
                <a:spcPts val="5184"/>
              </a:lnSpc>
            </a:pPr>
          </a:p>
          <a:p>
            <a:pPr algn="l">
              <a:lnSpc>
                <a:spcPts val="5184"/>
              </a:lnSpc>
            </a:pPr>
          </a:p>
        </p:txBody>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3"/>
            <a:stretch>
              <a:fillRect l="-38888" t="0" r="-38888" b="0"/>
            </a:stretch>
          </a:blipFill>
        </p:spPr>
      </p:sp>
      <p:sp>
        <p:nvSpPr>
          <p:cNvPr name="Freeform 3" id="3" descr="A black and white logo  Description automatically generated"/>
          <p:cNvSpPr/>
          <p:nvPr/>
        </p:nvSpPr>
        <p:spPr>
          <a:xfrm flipH="false" flipV="false" rot="0">
            <a:off x="13952627" y="542924"/>
            <a:ext cx="3593607" cy="638175"/>
          </a:xfrm>
          <a:custGeom>
            <a:avLst/>
            <a:gdLst/>
            <a:ahLst/>
            <a:cxnLst/>
            <a:rect r="r" b="b" t="t" l="l"/>
            <a:pathLst>
              <a:path h="638175" w="3593607">
                <a:moveTo>
                  <a:pt x="0" y="0"/>
                </a:moveTo>
                <a:lnTo>
                  <a:pt x="3593607" y="0"/>
                </a:lnTo>
                <a:lnTo>
                  <a:pt x="3593607" y="638175"/>
                </a:lnTo>
                <a:lnTo>
                  <a:pt x="0" y="638175"/>
                </a:lnTo>
                <a:lnTo>
                  <a:pt x="0" y="0"/>
                </a:lnTo>
                <a:close/>
              </a:path>
            </a:pathLst>
          </a:custGeom>
          <a:blipFill>
            <a:blip r:embed="rId4"/>
            <a:stretch>
              <a:fillRect l="0" t="-90" r="0" b="-90"/>
            </a:stretch>
          </a:blipFill>
        </p:spPr>
      </p:sp>
      <p:sp>
        <p:nvSpPr>
          <p:cNvPr name="AutoShape 4" id="4"/>
          <p:cNvSpPr/>
          <p:nvPr/>
        </p:nvSpPr>
        <p:spPr>
          <a:xfrm>
            <a:off x="1275993" y="1400175"/>
            <a:ext cx="6896100" cy="38100"/>
          </a:xfrm>
          <a:prstGeom prst="line">
            <a:avLst/>
          </a:prstGeom>
          <a:ln cap="rnd" w="19050">
            <a:solidFill>
              <a:srgbClr val="FF5032"/>
            </a:solidFill>
            <a:prstDash val="solid"/>
            <a:headEnd type="none" len="sm" w="sm"/>
            <a:tailEnd type="none" len="sm" w="sm"/>
          </a:ln>
        </p:spPr>
      </p:sp>
      <p:sp>
        <p:nvSpPr>
          <p:cNvPr name="TextBox 5" id="5"/>
          <p:cNvSpPr txBox="true"/>
          <p:nvPr/>
        </p:nvSpPr>
        <p:spPr>
          <a:xfrm rot="0">
            <a:off x="1490611" y="466725"/>
            <a:ext cx="14258819" cy="933450"/>
          </a:xfrm>
          <a:prstGeom prst="rect">
            <a:avLst/>
          </a:prstGeom>
        </p:spPr>
        <p:txBody>
          <a:bodyPr anchor="t" rtlCol="false" tIns="0" lIns="0" bIns="0" rIns="0">
            <a:spAutoFit/>
          </a:bodyPr>
          <a:lstStyle/>
          <a:p>
            <a:pPr algn="l">
              <a:lnSpc>
                <a:spcPts val="7319"/>
              </a:lnSpc>
            </a:pPr>
            <a:r>
              <a:rPr lang="en-US" b="true" sz="6099" spc="57">
                <a:solidFill>
                  <a:srgbClr val="F8EACF"/>
                </a:solidFill>
                <a:latin typeface="Industry Inc Test Bold"/>
                <a:ea typeface="Industry Inc Test Bold"/>
                <a:cs typeface="Industry Inc Test Bold"/>
                <a:sym typeface="Industry Inc Test Bold"/>
              </a:rPr>
              <a:t>What is FCA?</a:t>
            </a:r>
          </a:p>
        </p:txBody>
      </p:sp>
      <p:sp>
        <p:nvSpPr>
          <p:cNvPr name="TextBox 6" id="6"/>
          <p:cNvSpPr txBox="true"/>
          <p:nvPr/>
        </p:nvSpPr>
        <p:spPr>
          <a:xfrm rot="0">
            <a:off x="1275993" y="1581150"/>
            <a:ext cx="14997469" cy="8357997"/>
          </a:xfrm>
          <a:prstGeom prst="rect">
            <a:avLst/>
          </a:prstGeom>
        </p:spPr>
        <p:txBody>
          <a:bodyPr anchor="t" rtlCol="false" tIns="0" lIns="0" bIns="0" rIns="0">
            <a:spAutoFit/>
          </a:bodyPr>
          <a:lstStyle/>
          <a:p>
            <a:pPr algn="l">
              <a:lnSpc>
                <a:spcPts val="5184"/>
              </a:lnSpc>
            </a:pPr>
          </a:p>
          <a:p>
            <a:pPr algn="l">
              <a:lnSpc>
                <a:spcPts val="5184"/>
              </a:lnSpc>
            </a:pPr>
          </a:p>
          <a:p>
            <a:pPr algn="l">
              <a:lnSpc>
                <a:spcPts val="9215"/>
              </a:lnSpc>
            </a:pPr>
            <a:r>
              <a:rPr lang="en-US" sz="6399" spc="57">
                <a:solidFill>
                  <a:srgbClr val="FF5032"/>
                </a:solidFill>
                <a:latin typeface="Gotham 2"/>
                <a:ea typeface="Gotham 2"/>
                <a:cs typeface="Gotham 2"/>
                <a:sym typeface="Gotham 2"/>
              </a:rPr>
              <a:t>Mission: </a:t>
            </a:r>
          </a:p>
          <a:p>
            <a:pPr algn="l">
              <a:lnSpc>
                <a:spcPts val="10368"/>
              </a:lnSpc>
            </a:pPr>
            <a:r>
              <a:rPr lang="en-US" sz="7200" spc="64">
                <a:solidFill>
                  <a:srgbClr val="F8EACF"/>
                </a:solidFill>
                <a:latin typeface="TT Rounds Condensed"/>
                <a:ea typeface="TT Rounds Condensed"/>
                <a:cs typeface="TT Rounds Condensed"/>
                <a:sym typeface="TT Rounds Condensed"/>
              </a:rPr>
              <a:t>To lead every coach and athlete into a growing relationship with Jesus Christ and His church.</a:t>
            </a:r>
          </a:p>
          <a:p>
            <a:pPr algn="l">
              <a:lnSpc>
                <a:spcPts val="5184"/>
              </a:lnSpc>
            </a:pPr>
          </a:p>
          <a:p>
            <a:pPr algn="l">
              <a:lnSpc>
                <a:spcPts val="5184"/>
              </a:lnSpc>
            </a:pPr>
          </a:p>
          <a:p>
            <a:pPr algn="l">
              <a:lnSpc>
                <a:spcPts val="5184"/>
              </a:lnSpc>
            </a:pPr>
          </a:p>
        </p:txBody>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3"/>
            <a:stretch>
              <a:fillRect l="-38888" t="0" r="-38888" b="0"/>
            </a:stretch>
          </a:blipFill>
        </p:spPr>
      </p:sp>
      <p:sp>
        <p:nvSpPr>
          <p:cNvPr name="Freeform 3" id="3" descr="A black and white logo  Description automatically generated"/>
          <p:cNvSpPr/>
          <p:nvPr/>
        </p:nvSpPr>
        <p:spPr>
          <a:xfrm flipH="false" flipV="false" rot="0">
            <a:off x="13952627" y="542924"/>
            <a:ext cx="3593607" cy="638175"/>
          </a:xfrm>
          <a:custGeom>
            <a:avLst/>
            <a:gdLst/>
            <a:ahLst/>
            <a:cxnLst/>
            <a:rect r="r" b="b" t="t" l="l"/>
            <a:pathLst>
              <a:path h="638175" w="3593607">
                <a:moveTo>
                  <a:pt x="0" y="0"/>
                </a:moveTo>
                <a:lnTo>
                  <a:pt x="3593607" y="0"/>
                </a:lnTo>
                <a:lnTo>
                  <a:pt x="3593607" y="638175"/>
                </a:lnTo>
                <a:lnTo>
                  <a:pt x="0" y="638175"/>
                </a:lnTo>
                <a:lnTo>
                  <a:pt x="0" y="0"/>
                </a:lnTo>
                <a:close/>
              </a:path>
            </a:pathLst>
          </a:custGeom>
          <a:blipFill>
            <a:blip r:embed="rId4"/>
            <a:stretch>
              <a:fillRect l="0" t="-90" r="0" b="-90"/>
            </a:stretch>
          </a:blipFill>
        </p:spPr>
      </p:sp>
      <p:sp>
        <p:nvSpPr>
          <p:cNvPr name="AutoShape 4" id="4"/>
          <p:cNvSpPr/>
          <p:nvPr/>
        </p:nvSpPr>
        <p:spPr>
          <a:xfrm>
            <a:off x="1275993" y="1400175"/>
            <a:ext cx="6896100" cy="38100"/>
          </a:xfrm>
          <a:prstGeom prst="line">
            <a:avLst/>
          </a:prstGeom>
          <a:ln cap="rnd" w="19050">
            <a:solidFill>
              <a:srgbClr val="FF5032"/>
            </a:solidFill>
            <a:prstDash val="solid"/>
            <a:headEnd type="none" len="sm" w="sm"/>
            <a:tailEnd type="none" len="sm" w="sm"/>
          </a:ln>
        </p:spPr>
      </p:sp>
      <p:sp>
        <p:nvSpPr>
          <p:cNvPr name="TextBox 5" id="5"/>
          <p:cNvSpPr txBox="true"/>
          <p:nvPr/>
        </p:nvSpPr>
        <p:spPr>
          <a:xfrm rot="0">
            <a:off x="1490611" y="466725"/>
            <a:ext cx="14258819" cy="933450"/>
          </a:xfrm>
          <a:prstGeom prst="rect">
            <a:avLst/>
          </a:prstGeom>
        </p:spPr>
        <p:txBody>
          <a:bodyPr anchor="t" rtlCol="false" tIns="0" lIns="0" bIns="0" rIns="0">
            <a:spAutoFit/>
          </a:bodyPr>
          <a:lstStyle/>
          <a:p>
            <a:pPr algn="l">
              <a:lnSpc>
                <a:spcPts val="7319"/>
              </a:lnSpc>
            </a:pPr>
            <a:r>
              <a:rPr lang="en-US" b="true" sz="6099" spc="57">
                <a:solidFill>
                  <a:srgbClr val="F8EACF"/>
                </a:solidFill>
                <a:latin typeface="Industry Inc Test Bold"/>
                <a:ea typeface="Industry Inc Test Bold"/>
                <a:cs typeface="Industry Inc Test Bold"/>
                <a:sym typeface="Industry Inc Test Bold"/>
              </a:rPr>
              <a:t>What is FCA?</a:t>
            </a:r>
          </a:p>
        </p:txBody>
      </p:sp>
      <p:sp>
        <p:nvSpPr>
          <p:cNvPr name="TextBox 6" id="6"/>
          <p:cNvSpPr txBox="true"/>
          <p:nvPr/>
        </p:nvSpPr>
        <p:spPr>
          <a:xfrm rot="0">
            <a:off x="1275940" y="1964445"/>
            <a:ext cx="17012060" cy="5291328"/>
          </a:xfrm>
          <a:prstGeom prst="rect">
            <a:avLst/>
          </a:prstGeom>
        </p:spPr>
        <p:txBody>
          <a:bodyPr anchor="t" rtlCol="false" tIns="0" lIns="0" bIns="0" rIns="0">
            <a:spAutoFit/>
          </a:bodyPr>
          <a:lstStyle/>
          <a:p>
            <a:pPr algn="l">
              <a:lnSpc>
                <a:spcPts val="6048"/>
              </a:lnSpc>
            </a:pPr>
          </a:p>
          <a:p>
            <a:pPr algn="l">
              <a:lnSpc>
                <a:spcPts val="6048"/>
              </a:lnSpc>
            </a:pPr>
          </a:p>
          <a:p>
            <a:pPr algn="l">
              <a:lnSpc>
                <a:spcPts val="9215"/>
              </a:lnSpc>
            </a:pPr>
            <a:r>
              <a:rPr lang="en-US" sz="6399" spc="57">
                <a:solidFill>
                  <a:srgbClr val="FF5032"/>
                </a:solidFill>
                <a:latin typeface="Gotham 2"/>
                <a:ea typeface="Gotham 2"/>
                <a:cs typeface="Gotham 2"/>
                <a:sym typeface="Gotham 2"/>
              </a:rPr>
              <a:t>Values:</a:t>
            </a:r>
            <a:r>
              <a:rPr lang="en-US" sz="6399" spc="57">
                <a:solidFill>
                  <a:srgbClr val="F8EACF"/>
                </a:solidFill>
                <a:latin typeface="Gotham 2"/>
                <a:ea typeface="Gotham 2"/>
                <a:cs typeface="Gotham 2"/>
                <a:sym typeface="Gotham 2"/>
              </a:rPr>
              <a:t> </a:t>
            </a:r>
          </a:p>
          <a:p>
            <a:pPr algn="l">
              <a:lnSpc>
                <a:spcPts val="10368"/>
              </a:lnSpc>
            </a:pPr>
            <a:r>
              <a:rPr lang="en-US" sz="7200" spc="64">
                <a:solidFill>
                  <a:srgbClr val="F8EACF"/>
                </a:solidFill>
                <a:latin typeface="TT Rounds Condensed"/>
                <a:ea typeface="TT Rounds Condensed"/>
                <a:cs typeface="TT Rounds Condensed"/>
                <a:sym typeface="TT Rounds Condensed"/>
              </a:rPr>
              <a:t>Integrity | Serving | Teamwork | Excellence​</a:t>
            </a:r>
          </a:p>
          <a:p>
            <a:pPr algn="l">
              <a:lnSpc>
                <a:spcPts val="5184"/>
              </a:lnSpc>
            </a:pPr>
          </a:p>
          <a:p>
            <a:pPr algn="l">
              <a:lnSpc>
                <a:spcPts val="5184"/>
              </a:lnSpc>
            </a:pP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122B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737102" y="4737099"/>
            <a:ext cx="10287003" cy="812801"/>
          </a:xfrm>
          <a:custGeom>
            <a:avLst/>
            <a:gdLst/>
            <a:ahLst/>
            <a:cxnLst/>
            <a:rect r="r" b="b" t="t" l="l"/>
            <a:pathLst>
              <a:path h="812801" w="10287003">
                <a:moveTo>
                  <a:pt x="0" y="0"/>
                </a:moveTo>
                <a:lnTo>
                  <a:pt x="10287003" y="0"/>
                </a:lnTo>
                <a:lnTo>
                  <a:pt x="10287003" y="812801"/>
                </a:lnTo>
                <a:lnTo>
                  <a:pt x="0" y="812801"/>
                </a:lnTo>
                <a:lnTo>
                  <a:pt x="0" y="0"/>
                </a:lnTo>
                <a:close/>
              </a:path>
            </a:pathLst>
          </a:custGeom>
          <a:blipFill>
            <a:blip r:embed="rId3"/>
            <a:stretch>
              <a:fillRect l="-38888" t="0" r="-38888" b="0"/>
            </a:stretch>
          </a:blipFill>
        </p:spPr>
      </p:sp>
      <p:sp>
        <p:nvSpPr>
          <p:cNvPr name="Freeform 3" id="3" descr="A black and white logo  Description automatically generated"/>
          <p:cNvSpPr/>
          <p:nvPr/>
        </p:nvSpPr>
        <p:spPr>
          <a:xfrm flipH="false" flipV="false" rot="0">
            <a:off x="13952627" y="542924"/>
            <a:ext cx="3593607" cy="638175"/>
          </a:xfrm>
          <a:custGeom>
            <a:avLst/>
            <a:gdLst/>
            <a:ahLst/>
            <a:cxnLst/>
            <a:rect r="r" b="b" t="t" l="l"/>
            <a:pathLst>
              <a:path h="638175" w="3593607">
                <a:moveTo>
                  <a:pt x="0" y="0"/>
                </a:moveTo>
                <a:lnTo>
                  <a:pt x="3593607" y="0"/>
                </a:lnTo>
                <a:lnTo>
                  <a:pt x="3593607" y="638175"/>
                </a:lnTo>
                <a:lnTo>
                  <a:pt x="0" y="638175"/>
                </a:lnTo>
                <a:lnTo>
                  <a:pt x="0" y="0"/>
                </a:lnTo>
                <a:close/>
              </a:path>
            </a:pathLst>
          </a:custGeom>
          <a:blipFill>
            <a:blip r:embed="rId4"/>
            <a:stretch>
              <a:fillRect l="0" t="-90" r="0" b="-90"/>
            </a:stretch>
          </a:blipFill>
        </p:spPr>
      </p:sp>
      <p:sp>
        <p:nvSpPr>
          <p:cNvPr name="Freeform 4" id="4"/>
          <p:cNvSpPr/>
          <p:nvPr/>
        </p:nvSpPr>
        <p:spPr>
          <a:xfrm flipH="false" flipV="false" rot="0">
            <a:off x="1490611" y="3091969"/>
            <a:ext cx="8181023" cy="5496625"/>
          </a:xfrm>
          <a:custGeom>
            <a:avLst/>
            <a:gdLst/>
            <a:ahLst/>
            <a:cxnLst/>
            <a:rect r="r" b="b" t="t" l="l"/>
            <a:pathLst>
              <a:path h="5496625" w="8181023">
                <a:moveTo>
                  <a:pt x="0" y="0"/>
                </a:moveTo>
                <a:lnTo>
                  <a:pt x="8181023" y="0"/>
                </a:lnTo>
                <a:lnTo>
                  <a:pt x="8181023" y="5496625"/>
                </a:lnTo>
                <a:lnTo>
                  <a:pt x="0" y="5496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490611" y="1256680"/>
            <a:ext cx="14258819" cy="1123950"/>
          </a:xfrm>
          <a:prstGeom prst="rect">
            <a:avLst/>
          </a:prstGeom>
        </p:spPr>
        <p:txBody>
          <a:bodyPr anchor="t" rtlCol="false" tIns="0" lIns="0" bIns="0" rIns="0">
            <a:spAutoFit/>
          </a:bodyPr>
          <a:lstStyle/>
          <a:p>
            <a:pPr algn="l">
              <a:lnSpc>
                <a:spcPts val="8879"/>
              </a:lnSpc>
            </a:pPr>
            <a:r>
              <a:rPr lang="en-US" b="true" sz="7399" spc="69">
                <a:solidFill>
                  <a:srgbClr val="F8EACF"/>
                </a:solidFill>
                <a:latin typeface="Industry Inc Test Bold"/>
                <a:ea typeface="Industry Inc Test Bold"/>
                <a:cs typeface="Industry Inc Test Bold"/>
                <a:sym typeface="Industry Inc Test Bold"/>
              </a:rPr>
              <a:t>Strategy</a:t>
            </a:r>
          </a:p>
        </p:txBody>
      </p:sp>
      <p:sp>
        <p:nvSpPr>
          <p:cNvPr name="TextBox 6" id="6"/>
          <p:cNvSpPr txBox="true"/>
          <p:nvPr/>
        </p:nvSpPr>
        <p:spPr>
          <a:xfrm rot="0">
            <a:off x="11140054" y="2266330"/>
            <a:ext cx="5625146" cy="7033603"/>
          </a:xfrm>
          <a:prstGeom prst="rect">
            <a:avLst/>
          </a:prstGeom>
        </p:spPr>
        <p:txBody>
          <a:bodyPr anchor="t" rtlCol="false" tIns="0" lIns="0" bIns="0" rIns="0">
            <a:spAutoFit/>
          </a:bodyPr>
          <a:lstStyle/>
          <a:p>
            <a:pPr algn="l">
              <a:lnSpc>
                <a:spcPts val="6848"/>
              </a:lnSpc>
            </a:pPr>
          </a:p>
          <a:p>
            <a:pPr algn="l">
              <a:lnSpc>
                <a:spcPts val="6848"/>
              </a:lnSpc>
            </a:pPr>
          </a:p>
          <a:p>
            <a:pPr algn="l">
              <a:lnSpc>
                <a:spcPts val="6848"/>
              </a:lnSpc>
            </a:pPr>
            <a:r>
              <a:rPr lang="en-US" sz="4755" spc="42">
                <a:solidFill>
                  <a:srgbClr val="FF5032"/>
                </a:solidFill>
                <a:latin typeface="Gotham 2"/>
                <a:ea typeface="Gotham 2"/>
                <a:cs typeface="Gotham 2"/>
                <a:sym typeface="Gotham 2"/>
              </a:rPr>
              <a:t>DISCIPLE</a:t>
            </a:r>
            <a:r>
              <a:rPr lang="en-US" sz="4755" spc="42">
                <a:solidFill>
                  <a:srgbClr val="FF5032"/>
                </a:solidFill>
                <a:latin typeface="Gotham 2"/>
                <a:ea typeface="Gotham 2"/>
                <a:cs typeface="Gotham 2"/>
                <a:sym typeface="Gotham 2"/>
              </a:rPr>
              <a:t>:</a:t>
            </a:r>
            <a:r>
              <a:rPr lang="en-US" sz="4755" spc="42">
                <a:solidFill>
                  <a:srgbClr val="F8EACF"/>
                </a:solidFill>
                <a:latin typeface="Gotham 2"/>
                <a:ea typeface="Gotham 2"/>
                <a:cs typeface="Gotham 2"/>
                <a:sym typeface="Gotham 2"/>
              </a:rPr>
              <a:t> </a:t>
            </a:r>
          </a:p>
          <a:p>
            <a:pPr algn="l">
              <a:lnSpc>
                <a:spcPts val="5870"/>
              </a:lnSpc>
            </a:pPr>
            <a:r>
              <a:rPr lang="en-US" sz="4076" spc="36">
                <a:solidFill>
                  <a:srgbClr val="F8EACF"/>
                </a:solidFill>
                <a:latin typeface="TT Rounds Condensed"/>
                <a:ea typeface="TT Rounds Condensed"/>
                <a:cs typeface="TT Rounds Condensed"/>
                <a:sym typeface="TT Rounds Condensed"/>
              </a:rPr>
              <a:t>Someone who is in a growing relationship with Jesus Christ and His church.</a:t>
            </a:r>
          </a:p>
          <a:p>
            <a:pPr algn="l">
              <a:lnSpc>
                <a:spcPts val="5870"/>
              </a:lnSpc>
            </a:pPr>
          </a:p>
          <a:p>
            <a:pPr algn="l">
              <a:lnSpc>
                <a:spcPts val="5870"/>
              </a:lnSpc>
            </a:pPr>
          </a:p>
        </p:txBody>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DAGcSHlDPPQ</dc:identifier>
  <dcterms:modified xsi:type="dcterms:W3CDTF">2011-08-01T06:04:30Z</dcterms:modified>
  <cp:revision>1</cp:revision>
  <dc:title>GF FCA Student Athlete leader Training</dc:title>
</cp:coreProperties>
</file>