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style9.xml" ContentType="application/vnd.ms-office.chart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style2.xml" ContentType="application/vnd.ms-office.chart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9.xml" ContentType="application/vnd.ms-office.chartcolorstyle+xml"/>
  <Override PartName="/ppt/charts/colors8.xml" ContentType="application/vnd.ms-office.chartcolorstyle+xml"/>
  <Override PartName="/ppt/charts/chart9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70" r:id="rId3"/>
    <p:sldId id="2147482181" r:id="rId4"/>
    <p:sldId id="2140753647" r:id="rId5"/>
    <p:sldId id="2147482179" r:id="rId6"/>
    <p:sldId id="2147482180" r:id="rId7"/>
    <p:sldId id="2147482182" r:id="rId8"/>
    <p:sldId id="2147482194" r:id="rId9"/>
    <p:sldId id="2147482195" r:id="rId10"/>
    <p:sldId id="2147481167" r:id="rId11"/>
    <p:sldId id="2147481168" r:id="rId12"/>
    <p:sldId id="2147481169" r:id="rId13"/>
    <p:sldId id="2147482204" r:id="rId14"/>
    <p:sldId id="2147482205" r:id="rId15"/>
    <p:sldId id="2147482206" r:id="rId16"/>
    <p:sldId id="2140753668" r:id="rId17"/>
    <p:sldId id="2140753745" r:id="rId18"/>
    <p:sldId id="2140753767" r:id="rId19"/>
    <p:sldId id="2140753768" r:id="rId20"/>
    <p:sldId id="2140753772" r:id="rId21"/>
    <p:sldId id="2140753771" r:id="rId22"/>
    <p:sldId id="281" r:id="rId23"/>
    <p:sldId id="2147471643" r:id="rId24"/>
    <p:sldId id="2147471646" r:id="rId25"/>
    <p:sldId id="2147471647" r:id="rId26"/>
    <p:sldId id="2147481161" r:id="rId27"/>
    <p:sldId id="2147481162" r:id="rId28"/>
    <p:sldId id="2147481164" r:id="rId29"/>
    <p:sldId id="2147481172" r:id="rId30"/>
    <p:sldId id="286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Teriflunomide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5-6A4F-8365-DD36D6487FC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Tolebrutinib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0.13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35-6A4F-8365-DD36D6487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13"/>
        <c:axId val="1223958208"/>
        <c:axId val="1223959920"/>
      </c:barChart>
      <c:catAx>
        <c:axId val="1223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223959920"/>
        <c:crosses val="autoZero"/>
        <c:auto val="1"/>
        <c:lblAlgn val="ctr"/>
        <c:lblOffset val="100"/>
        <c:noMultiLvlLbl val="0"/>
      </c:catAx>
      <c:valAx>
        <c:axId val="1223959920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22395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4D4D4D"/>
              </a:solidFill>
              <a:latin typeface="+mj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4D4D4D"/>
          </a:solidFill>
          <a:latin typeface="+mj-lt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7.1</c:v>
                </c:pt>
                <c:pt idx="1">
                  <c:v>5.6</c:v>
                </c:pt>
                <c:pt idx="2">
                  <c:v>5.2</c:v>
                </c:pt>
                <c:pt idx="3">
                  <c:v>4.9000000000000004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A-47AA-8A1C-910EEFB9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1216689199"/>
        <c:axId val="1216686799"/>
      </c:barChart>
      <c:catAx>
        <c:axId val="121668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6799"/>
        <c:crosses val="autoZero"/>
        <c:auto val="1"/>
        <c:lblAlgn val="ctr"/>
        <c:lblOffset val="100"/>
        <c:noMultiLvlLbl val="0"/>
      </c:catAx>
      <c:valAx>
        <c:axId val="1216686799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919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5</c:v>
                </c:pt>
                <c:pt idx="1">
                  <c:v>15</c:v>
                </c:pt>
                <c:pt idx="2">
                  <c:v>19</c:v>
                </c:pt>
                <c:pt idx="3">
                  <c:v>21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1-40B4-AACA-98F1084A429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26</c:v>
                </c:pt>
                <c:pt idx="3">
                  <c:v>33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1-40B4-AACA-98F1084A429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43</c:v>
                </c:pt>
                <c:pt idx="1">
                  <c:v>49</c:v>
                </c:pt>
                <c:pt idx="2">
                  <c:v>45</c:v>
                </c:pt>
                <c:pt idx="3">
                  <c:v>37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1-40B4-AACA-98F1084A429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26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1-40B4-AACA-98F1084A4291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61-40B4-AACA-98F1084A4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471001567"/>
        <c:axId val="1471002527"/>
      </c:barChart>
      <c:catAx>
        <c:axId val="147100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1002527"/>
        <c:crosses val="autoZero"/>
        <c:auto val="1"/>
        <c:lblAlgn val="ctr"/>
        <c:lblOffset val="100"/>
        <c:noMultiLvlLbl val="0"/>
      </c:catAx>
      <c:valAx>
        <c:axId val="1471002527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10015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Teriflunomide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0.28999999999999998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4-FE49-A367-76C1589EE7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Tolebrutinib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4D4D4D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0.53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4-FE49-A367-76C1589EE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13"/>
        <c:axId val="1223958208"/>
        <c:axId val="1223959920"/>
      </c:barChart>
      <c:catAx>
        <c:axId val="1223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223959920"/>
        <c:crosses val="autoZero"/>
        <c:auto val="1"/>
        <c:lblAlgn val="ctr"/>
        <c:lblOffset val="100"/>
        <c:noMultiLvlLbl val="0"/>
      </c:catAx>
      <c:valAx>
        <c:axId val="1223959920"/>
        <c:scaling>
          <c:orientation val="minMax"/>
          <c:max val="0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22395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4D4D4D"/>
          </a:solidFill>
          <a:latin typeface="+mj-lt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Teriflunomide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5.2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4-FE49-A367-76C1589EE7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Tolebrutinib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4D4D4D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5.6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4-FE49-A367-76C1589EE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13"/>
        <c:axId val="1223958208"/>
        <c:axId val="1223959920"/>
      </c:barChart>
      <c:catAx>
        <c:axId val="1223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223959920"/>
        <c:crosses val="autoZero"/>
        <c:auto val="1"/>
        <c:lblAlgn val="ctr"/>
        <c:lblOffset val="100"/>
        <c:noMultiLvlLbl val="0"/>
      </c:catAx>
      <c:valAx>
        <c:axId val="1223959920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22395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4D4D4D"/>
          </a:solidFill>
          <a:latin typeface="+mj-lt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A-4505-98E3-9A609DF4B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A-4505-98E3-9A609DF4BAC5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7-4D92-B21D-0E94C3324F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9A-4505-98E3-9A609DF4B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9A-4505-98E3-9A609DF4BAC5}"/>
              </c:ext>
            </c:extLst>
          </c:dPt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39</c:v>
                </c:pt>
                <c:pt idx="1">
                  <c:v>44</c:v>
                </c:pt>
                <c:pt idx="2">
                  <c:v>14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7-4D92-B21D-0E94C3324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12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B-4FAC-A2E2-8FB76D7C386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B-4FAC-A2E2-8FB76D7C386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24</c:v>
                </c:pt>
                <c:pt idx="1">
                  <c:v>33</c:v>
                </c:pt>
                <c:pt idx="2">
                  <c:v>37</c:v>
                </c:pt>
                <c:pt idx="3">
                  <c:v>43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B-4FAC-A2E2-8FB76D7C386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35</c:v>
                </c:pt>
                <c:pt idx="1">
                  <c:v>24</c:v>
                </c:pt>
                <c:pt idx="2">
                  <c:v>19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5B-4FAC-A2E2-8FB76D7C386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  <c:pt idx="0">
                  <c:v>37</c:v>
                </c:pt>
                <c:pt idx="1">
                  <c:v>24</c:v>
                </c:pt>
                <c:pt idx="2">
                  <c:v>25</c:v>
                </c:pt>
                <c:pt idx="3">
                  <c:v>27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5B-4FAC-A2E2-8FB76D7C3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1001567"/>
        <c:axId val="1471002527"/>
      </c:barChart>
      <c:catAx>
        <c:axId val="147100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1002527"/>
        <c:crosses val="autoZero"/>
        <c:auto val="1"/>
        <c:lblAlgn val="ctr"/>
        <c:lblOffset val="100"/>
        <c:noMultiLvlLbl val="0"/>
      </c:catAx>
      <c:valAx>
        <c:axId val="1471002527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10015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43.7</c:v>
                </c:pt>
                <c:pt idx="1">
                  <c:v>52.8</c:v>
                </c:pt>
                <c:pt idx="2">
                  <c:v>57.7</c:v>
                </c:pt>
                <c:pt idx="3">
                  <c:v>56.6</c:v>
                </c:pt>
                <c:pt idx="4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B-46AA-AAE8-F9087A762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1216689199"/>
        <c:axId val="1216686799"/>
      </c:barChart>
      <c:catAx>
        <c:axId val="121668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6799"/>
        <c:crosses val="autoZero"/>
        <c:auto val="1"/>
        <c:lblAlgn val="ctr"/>
        <c:lblOffset val="100"/>
        <c:noMultiLvlLbl val="0"/>
      </c:catAx>
      <c:valAx>
        <c:axId val="1216686799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919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M3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2-4A84-A3AD-0D3959B10DB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M3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16</c:v>
                </c:pt>
                <c:pt idx="1">
                  <c:v>12</c:v>
                </c:pt>
                <c:pt idx="2">
                  <c:v>16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2-4A84-A3AD-0D3959B10DB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M3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49</c:v>
                </c:pt>
                <c:pt idx="1">
                  <c:v>46</c:v>
                </c:pt>
                <c:pt idx="2">
                  <c:v>41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2-4A84-A3AD-0D3959B10DB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M3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23</c:v>
                </c:pt>
                <c:pt idx="1">
                  <c:v>32</c:v>
                </c:pt>
                <c:pt idx="2">
                  <c:v>33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72-4A84-A3AD-0D3959B10DB7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M3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</c:strCache>
            </c:strRef>
          </c:cat>
          <c:val>
            <c:numRef>
              <c:f>Feuil1!$F$2:$F$5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72-4A84-A3AD-0D3959B10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100"/>
        <c:axId val="1471001567"/>
        <c:axId val="1471002527"/>
      </c:barChart>
      <c:catAx>
        <c:axId val="147100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1002527"/>
        <c:crosses val="autoZero"/>
        <c:auto val="1"/>
        <c:lblAlgn val="ctr"/>
        <c:lblOffset val="100"/>
        <c:noMultiLvlLbl val="0"/>
      </c:catAx>
      <c:valAx>
        <c:axId val="1471002527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100156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5.89</c:v>
                </c:pt>
                <c:pt idx="1">
                  <c:v>3.94</c:v>
                </c:pt>
                <c:pt idx="2">
                  <c:v>3.77</c:v>
                </c:pt>
                <c:pt idx="3">
                  <c:v>3.1</c:v>
                </c:pt>
                <c:pt idx="4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A-47AA-8A1C-910EEFB9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1216689199"/>
        <c:axId val="1216686799"/>
      </c:barChart>
      <c:catAx>
        <c:axId val="121668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6799"/>
        <c:crosses val="autoZero"/>
        <c:auto val="1"/>
        <c:lblAlgn val="ctr"/>
        <c:lblOffset val="100"/>
        <c:noMultiLvlLbl val="0"/>
      </c:catAx>
      <c:valAx>
        <c:axId val="1216686799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919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M0</c:v>
                </c:pt>
                <c:pt idx="1">
                  <c:v>M3</c:v>
                </c:pt>
                <c:pt idx="2">
                  <c:v>M6</c:v>
                </c:pt>
                <c:pt idx="3">
                  <c:v>M12</c:v>
                </c:pt>
                <c:pt idx="4">
                  <c:v>M18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34</c:v>
                </c:pt>
                <c:pt idx="1">
                  <c:v>20</c:v>
                </c:pt>
                <c:pt idx="2">
                  <c:v>18.100000000000001</c:v>
                </c:pt>
                <c:pt idx="3">
                  <c:v>19.7</c:v>
                </c:pt>
                <c:pt idx="4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A-47AA-8A1C-910EEFB9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1216689199"/>
        <c:axId val="1216686799"/>
      </c:barChart>
      <c:catAx>
        <c:axId val="121668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6799"/>
        <c:crosses val="autoZero"/>
        <c:auto val="1"/>
        <c:lblAlgn val="ctr"/>
        <c:lblOffset val="100"/>
        <c:noMultiLvlLbl val="0"/>
      </c:catAx>
      <c:valAx>
        <c:axId val="1216686799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668919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62861-A4EE-4C1E-BE14-3305004E6B8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578F4-6DBE-40B6-87CC-EEE0B3D00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14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3819C-E5C7-DEFF-BE40-5D9B9C39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A4DAB-ACD5-4583-B908-383E0E868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0EB1ED3B-F0B5-62BD-5C01-CF2F859B60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5044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z="1100" dirty="0">
                <a:latin typeface="+mn-lt"/>
              </a:rPr>
              <a:t>SEP-news.com</a:t>
            </a:r>
            <a:br>
              <a:rPr lang="fr-FR" sz="1100" dirty="0">
                <a:latin typeface="+mn-lt"/>
              </a:rPr>
            </a:br>
            <a:r>
              <a:rPr lang="fr-FR" sz="1100" dirty="0">
                <a:latin typeface="+mn-lt"/>
              </a:rPr>
              <a:t>AAN 2024, Denver</a:t>
            </a:r>
          </a:p>
          <a:p>
            <a:r>
              <a:rPr lang="fr-FR" sz="1100" dirty="0">
                <a:latin typeface="+mn-lt"/>
              </a:rPr>
              <a:t>13-18 avril 2024</a:t>
            </a:r>
          </a:p>
        </p:txBody>
      </p:sp>
    </p:spTree>
    <p:extLst>
      <p:ext uri="{BB962C8B-B14F-4D97-AF65-F5344CB8AC3E}">
        <p14:creationId xmlns:p14="http://schemas.microsoft.com/office/powerpoint/2010/main" val="4065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169E-6DFD-4783-AD6B-2C51242855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A4DAB-ACD5-4583-B908-383E0E868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C228B44-A36B-1A80-9F5A-D1E4847D8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5044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z="1100" dirty="0">
                <a:latin typeface="+mn-lt"/>
              </a:rPr>
              <a:t>SEP-news.com</a:t>
            </a:r>
            <a:br>
              <a:rPr lang="fr-FR" sz="1100" dirty="0">
                <a:latin typeface="+mn-lt"/>
              </a:rPr>
            </a:br>
            <a:r>
              <a:rPr lang="fr-FR" sz="1100" dirty="0">
                <a:latin typeface="+mn-lt"/>
              </a:rPr>
              <a:t>AAN 2024, Denver</a:t>
            </a:r>
          </a:p>
          <a:p>
            <a:r>
              <a:rPr lang="fr-FR" sz="1100" dirty="0">
                <a:latin typeface="+mn-lt"/>
              </a:rPr>
              <a:t>13-18 avril 2024</a:t>
            </a:r>
          </a:p>
        </p:txBody>
      </p:sp>
    </p:spTree>
    <p:extLst>
      <p:ext uri="{BB962C8B-B14F-4D97-AF65-F5344CB8AC3E}">
        <p14:creationId xmlns:p14="http://schemas.microsoft.com/office/powerpoint/2010/main" val="91304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A4DAB-ACD5-4583-B908-383E0E868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C45474A-5C43-8E11-133E-6FE2FB6FF7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5044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z="1100" dirty="0">
                <a:latin typeface="+mn-lt"/>
              </a:rPr>
              <a:t>SEP-news.com</a:t>
            </a:r>
            <a:br>
              <a:rPr lang="fr-FR" sz="1100" dirty="0">
                <a:latin typeface="+mn-lt"/>
              </a:rPr>
            </a:br>
            <a:r>
              <a:rPr lang="fr-FR" sz="1100" dirty="0">
                <a:latin typeface="+mn-lt"/>
              </a:rPr>
              <a:t>AAN 2024, Denver</a:t>
            </a:r>
          </a:p>
          <a:p>
            <a:r>
              <a:rPr lang="fr-FR" sz="1100" dirty="0">
                <a:latin typeface="+mn-lt"/>
              </a:rPr>
              <a:t>13-18 avril 2024</a:t>
            </a:r>
          </a:p>
        </p:txBody>
      </p:sp>
    </p:spTree>
    <p:extLst>
      <p:ext uri="{BB962C8B-B14F-4D97-AF65-F5344CB8AC3E}">
        <p14:creationId xmlns:p14="http://schemas.microsoft.com/office/powerpoint/2010/main" val="217424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E499371-7B13-4F82-9037-2C871905C21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545A3226-28B4-C481-6A6B-C03B6CEF0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D5204FBC-D61C-9CCB-B8D7-2857E749F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06527EC-BEC1-F361-5CA8-9BED70900A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1297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4D4D4D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dirty="0"/>
              <a:t>SEP-news.com - ECTRIMS 2024</a:t>
            </a:r>
          </a:p>
        </p:txBody>
      </p:sp>
    </p:spTree>
    <p:extLst>
      <p:ext uri="{BB962C8B-B14F-4D97-AF65-F5344CB8AC3E}">
        <p14:creationId xmlns:p14="http://schemas.microsoft.com/office/powerpoint/2010/main" val="225643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E499371-7B13-4F82-9037-2C871905C21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545A3226-28B4-C481-6A6B-C03B6CEF0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D5204FBC-D61C-9CCB-B8D7-2857E749F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06527EC-BEC1-F361-5CA8-9BED70900A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1297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4D4D4D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dirty="0"/>
              <a:t>SEP-news.com - ECTRIMS 2024</a:t>
            </a:r>
          </a:p>
        </p:txBody>
      </p:sp>
    </p:spTree>
    <p:extLst>
      <p:ext uri="{BB962C8B-B14F-4D97-AF65-F5344CB8AC3E}">
        <p14:creationId xmlns:p14="http://schemas.microsoft.com/office/powerpoint/2010/main" val="156033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8CB87-5918-4BF2-F6EB-2CD4C9D6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A6ED3C3-882F-007D-693D-C54F3CA2F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E499371-7B13-4F82-9037-2C871905C21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50A45E1B-A582-A825-1814-6A0377169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2D316C75-BBA0-EF18-2938-47A9C1F9B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991C5FF-6B84-18C4-A89D-9F8A51E8F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1297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4D4D4D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dirty="0"/>
              <a:t>SEP-news.com - ECTRIMS 2024</a:t>
            </a:r>
          </a:p>
        </p:txBody>
      </p:sp>
    </p:spTree>
    <p:extLst>
      <p:ext uri="{BB962C8B-B14F-4D97-AF65-F5344CB8AC3E}">
        <p14:creationId xmlns:p14="http://schemas.microsoft.com/office/powerpoint/2010/main" val="333831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9A53E-5C05-2E2F-53CC-E633CF092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7C06E46-7ADF-BA94-5B56-DF813F66C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E499371-7B13-4F82-9037-2C871905C219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497C7168-13A3-C5CF-9FEF-5B2348BE1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09F5A0CA-D432-C135-F012-ED576D5E6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C0C3CC-24AB-C60C-3D1E-8FCE234C3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1297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4D4D4D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dirty="0"/>
              <a:t>SEP-news.com - ECTRIMS 2024</a:t>
            </a:r>
          </a:p>
        </p:txBody>
      </p:sp>
    </p:spTree>
    <p:extLst>
      <p:ext uri="{BB962C8B-B14F-4D97-AF65-F5344CB8AC3E}">
        <p14:creationId xmlns:p14="http://schemas.microsoft.com/office/powerpoint/2010/main" val="16396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7C6B-8E51-3A8F-3B16-D0A232E90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ECD0387-67B6-4782-B636-BA1B71E50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E499371-7B13-4F82-9037-2C871905C21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B01DB204-514F-88E5-E825-F16723561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notes 3">
            <a:extLst>
              <a:ext uri="{FF2B5EF4-FFF2-40B4-BE49-F238E27FC236}">
                <a16:creationId xmlns:a16="http://schemas.microsoft.com/office/drawing/2014/main" id="{336B22B4-B58C-0EEA-8959-8AA813037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FC7BD9-B0B0-C0D5-DC34-98106D4C23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1297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4D4D4D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dirty="0"/>
              <a:t>SEP-news.com - ECTRIMS 2024</a:t>
            </a:r>
          </a:p>
        </p:txBody>
      </p:sp>
    </p:spTree>
    <p:extLst>
      <p:ext uri="{BB962C8B-B14F-4D97-AF65-F5344CB8AC3E}">
        <p14:creationId xmlns:p14="http://schemas.microsoft.com/office/powerpoint/2010/main" val="301505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4169E-6DFD-4783-AD6B-2C5124285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9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9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1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03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idx="1"/>
          </p:nvPr>
        </p:nvSpPr>
        <p:spPr>
          <a:xfrm>
            <a:off x="411552" y="1380226"/>
            <a:ext cx="11374048" cy="4813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144000" y="649287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50856F-70CD-45CE-8852-8B0328817CA8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59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33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85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2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09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3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65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6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F2AED-A118-4ACA-9D64-D0754158A9DA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CFBF-DA84-4357-9514-BD131968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5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97794" y="2524765"/>
            <a:ext cx="946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Les études clinique dans la sclérose en plaques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53015" y="5305168"/>
            <a:ext cx="4888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Prof. J. de Seze, Strasbourg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Réunion patients, Muntzenheim, 05 Octobre 2024</a:t>
            </a:r>
          </a:p>
        </p:txBody>
      </p:sp>
    </p:spTree>
    <p:extLst>
      <p:ext uri="{BB962C8B-B14F-4D97-AF65-F5344CB8AC3E}">
        <p14:creationId xmlns:p14="http://schemas.microsoft.com/office/powerpoint/2010/main" val="78617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929DC-ACE3-9494-A920-86AAA1AE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10" y="0"/>
            <a:ext cx="10515600" cy="1325563"/>
          </a:xfrm>
        </p:spPr>
        <p:txBody>
          <a:bodyPr/>
          <a:lstStyle/>
          <a:p>
            <a:r>
              <a:rPr lang="fr-FR" b="1" dirty="0"/>
              <a:t>Traitements par vitamine D à fortes doses </a:t>
            </a:r>
            <a:r>
              <a:rPr lang="fr-FR" b="1" i="1" dirty="0"/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364530-0D6C-A021-90B2-F8ACD2D37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b="1" i="0" u="none" strike="noStrike" baseline="0" dirty="0">
                <a:solidFill>
                  <a:srgbClr val="4D4D4D"/>
                </a:solidFill>
              </a:rPr>
              <a:t>Contexte : </a:t>
            </a:r>
            <a:r>
              <a:rPr lang="fr-FR" dirty="0">
                <a:solidFill>
                  <a:srgbClr val="4D4D4D"/>
                </a:solidFill>
              </a:rPr>
              <a:t>d</a:t>
            </a:r>
            <a:r>
              <a:rPr lang="fr-FR" sz="2000" i="0" u="none" strike="noStrike" baseline="0" dirty="0">
                <a:solidFill>
                  <a:srgbClr val="4D4D4D"/>
                </a:solidFill>
              </a:rPr>
              <a:t>éficit en vitamine D = facteur de risque de SEP et d’inflammation active </a:t>
            </a:r>
            <a:br>
              <a:rPr lang="fr-FR" sz="2000" i="0" u="none" strike="noStrike" baseline="0" dirty="0">
                <a:solidFill>
                  <a:srgbClr val="4D4D4D"/>
                </a:solidFill>
              </a:rPr>
            </a:br>
            <a:r>
              <a:rPr lang="fr-FR" sz="2000" i="0" u="none" strike="noStrike" baseline="0" dirty="0">
                <a:solidFill>
                  <a:srgbClr val="4D4D4D"/>
                </a:solidFill>
              </a:rPr>
              <a:t>mais les résultats des études sur l’apport de la substitution restent controversés</a:t>
            </a:r>
          </a:p>
          <a:p>
            <a:endParaRPr lang="fr-FR" sz="2000" b="0" i="0" u="none" strike="noStrike" baseline="0" dirty="0">
              <a:solidFill>
                <a:srgbClr val="4D4D4D"/>
              </a:solidFill>
            </a:endParaRPr>
          </a:p>
          <a:p>
            <a:r>
              <a:rPr lang="fr-FR" b="1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Objectifs : </a:t>
            </a:r>
            <a:r>
              <a:rPr lang="fr-FR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évaluer l’efficacité du</a:t>
            </a:r>
            <a:r>
              <a:rPr lang="fr-FR" sz="2000" b="0" i="0" u="none" strike="noStrike" baseline="0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cholécalciférol pour réduire l’activité inflammatoire chez des patients SEP présentant un syndrome Clinique isolé (CIS) typique.</a:t>
            </a:r>
          </a:p>
          <a:p>
            <a:endParaRPr lang="fr-FR" sz="2000" b="0" i="0" u="none" strike="noStrike" baseline="0" dirty="0">
              <a:solidFill>
                <a:srgbClr val="4D4D4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i="0" u="none" strike="noStrike" baseline="0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Méthode : </a:t>
            </a:r>
            <a:r>
              <a:rPr lang="fr-FR" sz="2000" i="0" u="none" strike="noStrike" baseline="0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étude en double aveugle contre placebo, 2 ans de suivi clinique et IRM, chez 316 CIS adultes, âge 18-55 ans, CIS &lt; 90 jours et concentrations de  </a:t>
            </a:r>
            <a:r>
              <a:rPr lang="fr-FR" sz="2000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25-hydroxy vitamine D (25OHD) &lt; 100 nmol/l</a:t>
            </a:r>
          </a:p>
          <a:p>
            <a:endParaRPr lang="fr-FR" sz="2000" b="0" i="0" u="none" strike="noStrike" baseline="0" dirty="0">
              <a:solidFill>
                <a:srgbClr val="4D4D4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i="0" u="none" strike="noStrike" baseline="0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Randomisation : </a:t>
            </a:r>
            <a:r>
              <a:rPr lang="fr-FR" sz="2000" b="0" i="0" u="none" strike="noStrike" baseline="0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1:1, </a:t>
            </a:r>
            <a:r>
              <a:rPr lang="fr-FR" sz="2000" i="0" u="none" strike="noStrike" baseline="0" dirty="0">
                <a:solidFill>
                  <a:srgbClr val="4D4D4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cholécalciférol 100,000 IU / 15j ou placebo pendant 2 ans ou moins si activité Clinique ou IRM</a:t>
            </a:r>
          </a:p>
          <a:p>
            <a:endParaRPr lang="fr-FR" sz="2000" b="0" i="0" u="none" strike="noStrike" baseline="0" dirty="0">
              <a:solidFill>
                <a:srgbClr val="4D4D4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400" dirty="0">
              <a:solidFill>
                <a:srgbClr val="4D4D4D"/>
              </a:solidFill>
            </a:endParaRPr>
          </a:p>
          <a:p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E3D6AEC-5235-3DC7-196E-8B09EFA7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Thouvenot E, SS06.065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3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A607D4-52FF-BDC5-D933-CEA96966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919" y="2117558"/>
            <a:ext cx="4114797" cy="4331367"/>
          </a:xfrm>
        </p:spPr>
        <p:txBody>
          <a:bodyPr/>
          <a:lstStyle/>
          <a:p>
            <a:r>
              <a:rPr lang="fr-FR" sz="1800" b="1" i="0" u="none" strike="noStrike" baseline="0" dirty="0">
                <a:solidFill>
                  <a:srgbClr val="4D4D4D"/>
                </a:solidFill>
              </a:rPr>
              <a:t>2 groupes comparables </a:t>
            </a:r>
          </a:p>
          <a:p>
            <a:pPr lvl="1"/>
            <a:r>
              <a:rPr lang="fr-FR" sz="1600" b="0" i="0" u="none" strike="noStrike" baseline="0" dirty="0">
                <a:solidFill>
                  <a:srgbClr val="4D4D4D"/>
                </a:solidFill>
              </a:rPr>
              <a:t>Age</a:t>
            </a:r>
            <a:r>
              <a:rPr lang="fr-FR" sz="1600" dirty="0">
                <a:solidFill>
                  <a:srgbClr val="4D4D4D"/>
                </a:solidFill>
              </a:rPr>
              <a:t> médian =</a:t>
            </a:r>
            <a:r>
              <a:rPr lang="fr-FR" sz="1600" b="0" i="0" u="none" strike="noStrike" baseline="0" dirty="0">
                <a:solidFill>
                  <a:srgbClr val="4D4D4D"/>
                </a:solidFill>
              </a:rPr>
              <a:t> 34 ans</a:t>
            </a:r>
          </a:p>
          <a:p>
            <a:pPr lvl="1"/>
            <a:r>
              <a:rPr lang="fr-FR" sz="1600" dirty="0">
                <a:solidFill>
                  <a:srgbClr val="4D4D4D"/>
                </a:solidFill>
              </a:rPr>
              <a:t>Ratio F/H =</a:t>
            </a:r>
            <a:r>
              <a:rPr lang="fr-FR" sz="1600" b="0" i="0" u="none" strike="noStrike" baseline="0" dirty="0">
                <a:solidFill>
                  <a:srgbClr val="4D4D4D"/>
                </a:solidFill>
              </a:rPr>
              <a:t> 70 % </a:t>
            </a:r>
          </a:p>
          <a:p>
            <a:pPr lvl="1"/>
            <a:r>
              <a:rPr lang="fr-FR" sz="1600" b="0" i="0" u="none" strike="noStrike" baseline="0" dirty="0">
                <a:solidFill>
                  <a:srgbClr val="4D4D4D"/>
                </a:solidFill>
              </a:rPr>
              <a:t>BMI : 24 kg/m</a:t>
            </a:r>
            <a:r>
              <a:rPr lang="fr-FR" sz="1600" b="0" i="0" u="none" strike="noStrike" baseline="30000" dirty="0">
                <a:solidFill>
                  <a:srgbClr val="4D4D4D"/>
                </a:solidFill>
              </a:rPr>
              <a:t>2</a:t>
            </a:r>
            <a:endParaRPr lang="fr-FR" sz="800" b="0" i="0" u="none" strike="noStrike" baseline="30000" dirty="0">
              <a:solidFill>
                <a:srgbClr val="4D4D4D"/>
              </a:solidFill>
            </a:endParaRPr>
          </a:p>
          <a:p>
            <a:pPr lvl="1"/>
            <a:r>
              <a:rPr lang="fr-FR" sz="1600" dirty="0">
                <a:solidFill>
                  <a:srgbClr val="4D4D4D"/>
                </a:solidFill>
              </a:rPr>
              <a:t>F</a:t>
            </a:r>
            <a:r>
              <a:rPr lang="fr-FR" sz="1600" b="0" i="0" u="none" strike="noStrike" baseline="0" dirty="0">
                <a:solidFill>
                  <a:srgbClr val="4D4D4D"/>
                </a:solidFill>
              </a:rPr>
              <a:t>umeurs actifs : 37 %</a:t>
            </a:r>
          </a:p>
          <a:p>
            <a:pPr lvl="1"/>
            <a:r>
              <a:rPr lang="fr-FR" sz="1600" dirty="0">
                <a:solidFill>
                  <a:srgbClr val="4D4D4D"/>
                </a:solidFill>
              </a:rPr>
              <a:t>Durée depuis le CIS = </a:t>
            </a:r>
            <a:r>
              <a:rPr lang="fr-FR" sz="1600" b="0" i="0" u="none" strike="noStrike" baseline="0" dirty="0">
                <a:solidFill>
                  <a:srgbClr val="4D4D4D"/>
                </a:solidFill>
              </a:rPr>
              <a:t>60 jours</a:t>
            </a:r>
          </a:p>
          <a:p>
            <a:pPr lvl="1"/>
            <a:r>
              <a:rPr lang="fr-FR" sz="1600" dirty="0">
                <a:solidFill>
                  <a:srgbClr val="4D4D4D"/>
                </a:solidFill>
              </a:rPr>
              <a:t>Névrites optiques =</a:t>
            </a:r>
            <a:r>
              <a:rPr lang="fr-FR" sz="1600" b="0" i="0" u="none" strike="noStrike" baseline="0" dirty="0">
                <a:solidFill>
                  <a:srgbClr val="4D4D4D"/>
                </a:solidFill>
              </a:rPr>
              <a:t> 33 %</a:t>
            </a:r>
          </a:p>
          <a:p>
            <a:pPr lvl="1"/>
            <a:r>
              <a:rPr lang="fr-FR" sz="1600" dirty="0">
                <a:solidFill>
                  <a:srgbClr val="4D4D4D"/>
                </a:solidFill>
              </a:rPr>
              <a:t>Corticoïdes IV = 85 %</a:t>
            </a:r>
          </a:p>
          <a:p>
            <a:pPr lvl="1"/>
            <a:r>
              <a:rPr lang="fr-FR" sz="1600" b="0" i="0" u="none" strike="noStrike" baseline="0" dirty="0">
                <a:solidFill>
                  <a:srgbClr val="4D4D4D"/>
                </a:solidFill>
              </a:rPr>
              <a:t>Bandes </a:t>
            </a:r>
            <a:r>
              <a:rPr lang="fr-FR" sz="1600" b="0" i="0" u="none" strike="noStrike" baseline="0" dirty="0" err="1">
                <a:solidFill>
                  <a:srgbClr val="4D4D4D"/>
                </a:solidFill>
              </a:rPr>
              <a:t>oligoclonales</a:t>
            </a:r>
            <a:r>
              <a:rPr lang="fr-FR" sz="1600" b="0" i="0" u="none" strike="noStrike" baseline="0" dirty="0">
                <a:solidFill>
                  <a:srgbClr val="4D4D4D"/>
                </a:solidFill>
              </a:rPr>
              <a:t> = 67 %</a:t>
            </a:r>
          </a:p>
          <a:p>
            <a:pPr lvl="1"/>
            <a:r>
              <a:rPr lang="fr-FR" sz="1600" b="0" i="0" u="none" strike="noStrike" baseline="0" dirty="0">
                <a:solidFill>
                  <a:srgbClr val="4D4D4D"/>
                </a:solidFill>
              </a:rPr>
              <a:t>EDSS = 1,0</a:t>
            </a:r>
          </a:p>
          <a:p>
            <a:pPr lvl="1"/>
            <a:r>
              <a:rPr lang="fr-FR" sz="1600" b="0" i="0" u="none" strike="noStrike" baseline="0" dirty="0">
                <a:solidFill>
                  <a:srgbClr val="4D4D4D"/>
                </a:solidFill>
              </a:rPr>
              <a:t>≥ 9 T2 lésions = 54 %</a:t>
            </a:r>
          </a:p>
          <a:p>
            <a:pPr lvl="1"/>
            <a:r>
              <a:rPr lang="fr-FR" sz="1600" b="0" i="0" u="none" strike="noStrike" baseline="0" dirty="0">
                <a:solidFill>
                  <a:srgbClr val="4D4D4D"/>
                </a:solidFill>
              </a:rPr>
              <a:t>≥ 1 T1-Gd+ lésion = 50 %</a:t>
            </a:r>
          </a:p>
          <a:p>
            <a:pPr lvl="1"/>
            <a:r>
              <a:rPr lang="fr-FR" sz="1600" b="0" i="0" u="none" strike="noStrike" baseline="0" dirty="0">
                <a:solidFill>
                  <a:srgbClr val="4D4D4D"/>
                </a:solidFill>
              </a:rPr>
              <a:t>≥ 1 Lésions médullaires = 54 % </a:t>
            </a:r>
          </a:p>
          <a:p>
            <a:pPr lvl="1"/>
            <a:r>
              <a:rPr lang="fr-FR" sz="1600" dirty="0">
                <a:solidFill>
                  <a:srgbClr val="4D4D4D"/>
                </a:solidFill>
              </a:rPr>
              <a:t>Critères de Mc Donald 2017 = 89 %</a:t>
            </a:r>
            <a:r>
              <a:rPr lang="fr-FR" sz="1600" b="0" i="0" u="none" strike="noStrike" baseline="0" dirty="0">
                <a:solidFill>
                  <a:srgbClr val="4D4D4D"/>
                </a:solidFill>
              </a:rPr>
              <a:t> </a:t>
            </a:r>
            <a:endParaRPr lang="fr-FR" sz="1600" dirty="0">
              <a:solidFill>
                <a:srgbClr val="4D4D4D"/>
              </a:solidFill>
            </a:endParaRPr>
          </a:p>
          <a:p>
            <a:endParaRPr lang="fr-FR" sz="1800" dirty="0">
              <a:solidFill>
                <a:srgbClr val="4D4D4D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3F6444A-BEDF-3ADC-470D-4032E830010F}"/>
              </a:ext>
            </a:extLst>
          </p:cNvPr>
          <p:cNvSpPr/>
          <p:nvPr/>
        </p:nvSpPr>
        <p:spPr>
          <a:xfrm>
            <a:off x="2935705" y="1503947"/>
            <a:ext cx="1600200" cy="288758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rgbClr val="4D4D4D"/>
                </a:solidFill>
              </a:rPr>
              <a:t>Inclus (n = 316)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75D904F-35A5-FF25-A9A6-19B93C311A6A}"/>
              </a:ext>
            </a:extLst>
          </p:cNvPr>
          <p:cNvSpPr/>
          <p:nvPr/>
        </p:nvSpPr>
        <p:spPr>
          <a:xfrm>
            <a:off x="2935705" y="1900989"/>
            <a:ext cx="1600200" cy="2887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Randomisés (n = 316)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A3B17E-378A-A342-6466-91AEFA02BCE1}"/>
              </a:ext>
            </a:extLst>
          </p:cNvPr>
          <p:cNvSpPr/>
          <p:nvPr/>
        </p:nvSpPr>
        <p:spPr>
          <a:xfrm>
            <a:off x="1828799" y="2526629"/>
            <a:ext cx="1744579" cy="38501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rgbClr val="4D4D4D"/>
                </a:solidFill>
              </a:rPr>
              <a:t>Vtamine</a:t>
            </a:r>
            <a:r>
              <a:rPr lang="fr-FR" sz="1050" dirty="0">
                <a:solidFill>
                  <a:srgbClr val="4D4D4D"/>
                </a:solidFill>
              </a:rPr>
              <a:t> D</a:t>
            </a:r>
            <a:br>
              <a:rPr lang="fr-FR" sz="1050" dirty="0">
                <a:solidFill>
                  <a:srgbClr val="4D4D4D"/>
                </a:solidFill>
              </a:rPr>
            </a:br>
            <a:r>
              <a:rPr lang="fr-FR" sz="1050" dirty="0">
                <a:solidFill>
                  <a:srgbClr val="4D4D4D"/>
                </a:solidFill>
              </a:rPr>
              <a:t>(n = 163)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9E0F730-9D31-6990-23C6-0B7292D5D99C}"/>
              </a:ext>
            </a:extLst>
          </p:cNvPr>
          <p:cNvSpPr/>
          <p:nvPr/>
        </p:nvSpPr>
        <p:spPr>
          <a:xfrm>
            <a:off x="3850104" y="2526629"/>
            <a:ext cx="1744579" cy="38501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rgbClr val="4D4D4D"/>
                </a:solidFill>
              </a:rPr>
              <a:t>Placebo</a:t>
            </a:r>
            <a:br>
              <a:rPr lang="fr-FR" sz="1050" dirty="0">
                <a:solidFill>
                  <a:srgbClr val="4D4D4D"/>
                </a:solidFill>
              </a:rPr>
            </a:br>
            <a:r>
              <a:rPr lang="fr-FR" sz="1050" dirty="0">
                <a:solidFill>
                  <a:srgbClr val="4D4D4D"/>
                </a:solidFill>
              </a:rPr>
              <a:t>(n = 153)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088EB03-03DB-CCD1-4B62-D1E8E804E4CB}"/>
              </a:ext>
            </a:extLst>
          </p:cNvPr>
          <p:cNvSpPr/>
          <p:nvPr/>
        </p:nvSpPr>
        <p:spPr>
          <a:xfrm>
            <a:off x="330865" y="2980072"/>
            <a:ext cx="1857876" cy="38501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rgbClr val="4D4D4D"/>
                </a:solidFill>
              </a:rPr>
              <a:t>Perdu de vue (n = 2)</a:t>
            </a:r>
            <a:br>
              <a:rPr lang="fr-FR" sz="1050" dirty="0">
                <a:solidFill>
                  <a:srgbClr val="4D4D4D"/>
                </a:solidFill>
              </a:rPr>
            </a:br>
            <a:r>
              <a:rPr lang="fr-FR" sz="1050" dirty="0">
                <a:solidFill>
                  <a:srgbClr val="4D4D4D"/>
                </a:solidFill>
              </a:rPr>
              <a:t>Consentement retiré (n = 3)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0D79A20-9557-A27F-C3DA-3BE99BB43004}"/>
              </a:ext>
            </a:extLst>
          </p:cNvPr>
          <p:cNvSpPr/>
          <p:nvPr/>
        </p:nvSpPr>
        <p:spPr>
          <a:xfrm>
            <a:off x="5090355" y="2995863"/>
            <a:ext cx="2116563" cy="38501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rgbClr val="4D4D4D"/>
              </a:solidFill>
            </a:endParaRPr>
          </a:p>
          <a:p>
            <a:pPr algn="ctr"/>
            <a:r>
              <a:rPr lang="fr-FR" sz="1050" dirty="0">
                <a:solidFill>
                  <a:srgbClr val="4D4D4D"/>
                </a:solidFill>
              </a:rPr>
              <a:t>Perdu de vue (n = 5)</a:t>
            </a:r>
            <a:br>
              <a:rPr lang="fr-FR" sz="1050" dirty="0">
                <a:solidFill>
                  <a:srgbClr val="4D4D4D"/>
                </a:solidFill>
              </a:rPr>
            </a:br>
            <a:r>
              <a:rPr lang="fr-FR" sz="1050" dirty="0">
                <a:solidFill>
                  <a:srgbClr val="4D4D4D"/>
                </a:solidFill>
              </a:rPr>
              <a:t>Consentement retiré (n = 1)</a:t>
            </a:r>
          </a:p>
          <a:p>
            <a:pPr algn="ctr"/>
            <a:endParaRPr lang="fr-FR" sz="1050" dirty="0">
              <a:solidFill>
                <a:srgbClr val="4D4D4D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067EFA9-0313-5F43-A0E5-9F55E2A87382}"/>
              </a:ext>
            </a:extLst>
          </p:cNvPr>
          <p:cNvSpPr/>
          <p:nvPr/>
        </p:nvSpPr>
        <p:spPr>
          <a:xfrm>
            <a:off x="1648326" y="3477126"/>
            <a:ext cx="4150895" cy="288758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rgbClr val="4D4D4D"/>
                </a:solidFill>
              </a:rPr>
              <a:t>IRM initiale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FD06565-77CA-7372-75DE-BFCE86EDBAAF}"/>
              </a:ext>
            </a:extLst>
          </p:cNvPr>
          <p:cNvSpPr/>
          <p:nvPr/>
        </p:nvSpPr>
        <p:spPr>
          <a:xfrm>
            <a:off x="264693" y="3826039"/>
            <a:ext cx="2117560" cy="38501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rgbClr val="4D4D4D"/>
                </a:solidFill>
              </a:rPr>
              <a:t>Erreurdiagnostique</a:t>
            </a:r>
            <a:r>
              <a:rPr lang="fr-FR" sz="1050" dirty="0">
                <a:solidFill>
                  <a:srgbClr val="4D4D4D"/>
                </a:solidFill>
              </a:rPr>
              <a:t> (n = 1)</a:t>
            </a:r>
            <a:br>
              <a:rPr lang="fr-FR" sz="1050" dirty="0">
                <a:solidFill>
                  <a:srgbClr val="4D4D4D"/>
                </a:solidFill>
              </a:rPr>
            </a:br>
            <a:r>
              <a:rPr lang="fr-FR" sz="1050" dirty="0">
                <a:solidFill>
                  <a:srgbClr val="4D4D4D"/>
                </a:solidFill>
              </a:rPr>
              <a:t>Retiré par l’investigateur (n = 1)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813D020-8571-27E9-6623-9C33288221A8}"/>
              </a:ext>
            </a:extLst>
          </p:cNvPr>
          <p:cNvSpPr/>
          <p:nvPr/>
        </p:nvSpPr>
        <p:spPr>
          <a:xfrm>
            <a:off x="1648326" y="4295273"/>
            <a:ext cx="4150895" cy="2887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Traitement débuté (n = 303, population en ITT)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141AC8E-42E5-D4BD-E919-EE6EA6D8783F}"/>
              </a:ext>
            </a:extLst>
          </p:cNvPr>
          <p:cNvSpPr/>
          <p:nvPr/>
        </p:nvSpPr>
        <p:spPr>
          <a:xfrm>
            <a:off x="1828799" y="4644187"/>
            <a:ext cx="1744579" cy="32485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rgbClr val="4D4D4D"/>
                </a:solidFill>
              </a:rPr>
              <a:t>Vitamin</a:t>
            </a:r>
            <a:r>
              <a:rPr lang="fr-FR" sz="1050" dirty="0">
                <a:solidFill>
                  <a:srgbClr val="4D4D4D"/>
                </a:solidFill>
              </a:rPr>
              <a:t> D (n = 156)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58BD60-8B57-E3B1-AF15-E4528D002AC2}"/>
              </a:ext>
            </a:extLst>
          </p:cNvPr>
          <p:cNvSpPr/>
          <p:nvPr/>
        </p:nvSpPr>
        <p:spPr>
          <a:xfrm>
            <a:off x="3850104" y="4644187"/>
            <a:ext cx="1744579" cy="32485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rgbClr val="4D4D4D"/>
                </a:solidFill>
              </a:rPr>
              <a:t>Placebo (n = 147)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C7DC4AB-4BB5-7A7F-7BE4-FBA7AE5E8012}"/>
              </a:ext>
            </a:extLst>
          </p:cNvPr>
          <p:cNvSpPr/>
          <p:nvPr/>
        </p:nvSpPr>
        <p:spPr>
          <a:xfrm>
            <a:off x="1828799" y="5702965"/>
            <a:ext cx="1744579" cy="3970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Etude complétée</a:t>
            </a:r>
            <a:br>
              <a:rPr lang="fr-FR" sz="1050" dirty="0">
                <a:solidFill>
                  <a:schemeClr val="bg1"/>
                </a:solidFill>
              </a:rPr>
            </a:br>
            <a:r>
              <a:rPr lang="fr-FR" sz="1050" dirty="0">
                <a:solidFill>
                  <a:schemeClr val="bg1"/>
                </a:solidFill>
              </a:rPr>
              <a:t>(n = 147)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E678117-170F-87B7-B9F3-53018891C239}"/>
              </a:ext>
            </a:extLst>
          </p:cNvPr>
          <p:cNvSpPr/>
          <p:nvPr/>
        </p:nvSpPr>
        <p:spPr>
          <a:xfrm>
            <a:off x="3850104" y="5702965"/>
            <a:ext cx="1744579" cy="3970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Etude complétée</a:t>
            </a:r>
            <a:br>
              <a:rPr lang="fr-FR" sz="1050" dirty="0">
                <a:solidFill>
                  <a:schemeClr val="bg1"/>
                </a:solidFill>
              </a:rPr>
            </a:br>
            <a:r>
              <a:rPr lang="fr-FR" sz="1050" dirty="0">
                <a:solidFill>
                  <a:schemeClr val="bg1"/>
                </a:solidFill>
              </a:rPr>
              <a:t>(n = 141)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C5B7AF1-B2F8-E32C-0EED-17CCB5E26471}"/>
              </a:ext>
            </a:extLst>
          </p:cNvPr>
          <p:cNvSpPr/>
          <p:nvPr/>
        </p:nvSpPr>
        <p:spPr>
          <a:xfrm>
            <a:off x="204539" y="5173306"/>
            <a:ext cx="1894972" cy="38501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rgbClr val="4D4D4D"/>
                </a:solidFill>
              </a:rPr>
              <a:t>Arrêt de suivi avant M24 </a:t>
            </a:r>
          </a:p>
          <a:p>
            <a:pPr algn="ctr"/>
            <a:r>
              <a:rPr lang="fr-FR" sz="1050" dirty="0">
                <a:solidFill>
                  <a:srgbClr val="4D4D4D"/>
                </a:solidFill>
              </a:rPr>
              <a:t>(n = 9)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4B35022-55AE-D562-D8D9-D6C44FA2A06E}"/>
              </a:ext>
            </a:extLst>
          </p:cNvPr>
          <p:cNvSpPr/>
          <p:nvPr/>
        </p:nvSpPr>
        <p:spPr>
          <a:xfrm>
            <a:off x="5237251" y="5221704"/>
            <a:ext cx="2063421" cy="38501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rgbClr val="4D4D4D"/>
              </a:solidFill>
            </a:endParaRPr>
          </a:p>
          <a:p>
            <a:pPr algn="ctr"/>
            <a:r>
              <a:rPr lang="fr-FR" sz="1050" dirty="0">
                <a:solidFill>
                  <a:srgbClr val="4D4D4D"/>
                </a:solidFill>
              </a:rPr>
              <a:t>Arrêt de suivi avant M24 </a:t>
            </a:r>
          </a:p>
          <a:p>
            <a:pPr algn="ctr"/>
            <a:r>
              <a:rPr lang="fr-FR" sz="1050" dirty="0">
                <a:solidFill>
                  <a:srgbClr val="4D4D4D"/>
                </a:solidFill>
              </a:rPr>
              <a:t>(n = 6)</a:t>
            </a:r>
          </a:p>
          <a:p>
            <a:pPr algn="ctr"/>
            <a:endParaRPr lang="fr-FR" sz="1050" dirty="0">
              <a:solidFill>
                <a:srgbClr val="4D4D4D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3C81A7C-35C2-39A1-F48A-4042C6C655D3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3735805" y="1792705"/>
            <a:ext cx="0" cy="10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ABE140C2-BDB0-4CCD-2D55-8CD28C410D80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rot="5400000">
            <a:off x="3050006" y="1840830"/>
            <a:ext cx="336882" cy="10347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0F6746CF-7837-1784-D793-FA8A52D18CC2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rot="16200000" flipH="1">
            <a:off x="4060658" y="1864893"/>
            <a:ext cx="336882" cy="9865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538C1A3-5467-5C0D-8BFF-FD6E5A7D557C}"/>
              </a:ext>
            </a:extLst>
          </p:cNvPr>
          <p:cNvCxnSpPr>
            <a:cxnSpLocks/>
          </p:cNvCxnSpPr>
          <p:nvPr/>
        </p:nvCxnSpPr>
        <p:spPr>
          <a:xfrm>
            <a:off x="2695073" y="2947737"/>
            <a:ext cx="0" cy="493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78B9999-0225-9CE5-8378-2472BA103255}"/>
              </a:ext>
            </a:extLst>
          </p:cNvPr>
          <p:cNvCxnSpPr>
            <a:cxnSpLocks/>
          </p:cNvCxnSpPr>
          <p:nvPr/>
        </p:nvCxnSpPr>
        <p:spPr>
          <a:xfrm>
            <a:off x="4571999" y="2947737"/>
            <a:ext cx="0" cy="493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3D0D3ED-8C05-9F40-3545-1E29CFA60105}"/>
              </a:ext>
            </a:extLst>
          </p:cNvPr>
          <p:cNvCxnSpPr>
            <a:cxnSpLocks/>
          </p:cNvCxnSpPr>
          <p:nvPr/>
        </p:nvCxnSpPr>
        <p:spPr>
          <a:xfrm rot="16200000">
            <a:off x="2454437" y="2935703"/>
            <a:ext cx="0" cy="49329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F270C7A-CEC3-11A9-0AE7-F96A07FEEB3E}"/>
              </a:ext>
            </a:extLst>
          </p:cNvPr>
          <p:cNvCxnSpPr>
            <a:cxnSpLocks/>
          </p:cNvCxnSpPr>
          <p:nvPr/>
        </p:nvCxnSpPr>
        <p:spPr>
          <a:xfrm rot="5400000" flipH="1">
            <a:off x="4824657" y="2935702"/>
            <a:ext cx="0" cy="49329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8D09B36-F021-4491-10FF-32D500FCF4F5}"/>
              </a:ext>
            </a:extLst>
          </p:cNvPr>
          <p:cNvCxnSpPr>
            <a:cxnSpLocks/>
          </p:cNvCxnSpPr>
          <p:nvPr/>
        </p:nvCxnSpPr>
        <p:spPr>
          <a:xfrm>
            <a:off x="2695073" y="3777916"/>
            <a:ext cx="0" cy="493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080B3B8-AA26-0C66-42FE-4FA9EBCE5B79}"/>
              </a:ext>
            </a:extLst>
          </p:cNvPr>
          <p:cNvCxnSpPr>
            <a:cxnSpLocks/>
          </p:cNvCxnSpPr>
          <p:nvPr/>
        </p:nvCxnSpPr>
        <p:spPr>
          <a:xfrm>
            <a:off x="2418350" y="4024562"/>
            <a:ext cx="19852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30130C1-555F-EB3C-2BBA-6490EA149E67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2701089" y="4969042"/>
            <a:ext cx="0" cy="7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95968EB-C13A-7902-9CFA-5EABA6277774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4722394" y="4969042"/>
            <a:ext cx="0" cy="7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2557636-6720-F218-9257-E5A319BDEF95}"/>
              </a:ext>
            </a:extLst>
          </p:cNvPr>
          <p:cNvCxnSpPr>
            <a:cxnSpLocks/>
          </p:cNvCxnSpPr>
          <p:nvPr/>
        </p:nvCxnSpPr>
        <p:spPr>
          <a:xfrm rot="16200000">
            <a:off x="2346159" y="5149513"/>
            <a:ext cx="0" cy="49329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ED7BF35-DC76-3C84-36B1-DACCE9C4F528}"/>
              </a:ext>
            </a:extLst>
          </p:cNvPr>
          <p:cNvCxnSpPr>
            <a:cxnSpLocks/>
          </p:cNvCxnSpPr>
          <p:nvPr/>
        </p:nvCxnSpPr>
        <p:spPr>
          <a:xfrm rot="5400000" flipH="1">
            <a:off x="4993111" y="5149514"/>
            <a:ext cx="0" cy="49329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">
            <a:extLst>
              <a:ext uri="{FF2B5EF4-FFF2-40B4-BE49-F238E27FC236}">
                <a16:creationId xmlns:a16="http://schemas.microsoft.com/office/drawing/2014/main" id="{05000933-E010-B35C-3D5E-91B61B04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Thouvenot E, SS06.065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7E843B9C-81B6-EACF-00C4-8A965D7B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-27799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Traitements par vitamine D à fortes doses </a:t>
            </a:r>
            <a:r>
              <a:rPr lang="fr-F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33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C723A43-B4AA-BECB-491E-F6654B553DBB}"/>
              </a:ext>
            </a:extLst>
          </p:cNvPr>
          <p:cNvSpPr txBox="1"/>
          <p:nvPr/>
        </p:nvSpPr>
        <p:spPr>
          <a:xfrm>
            <a:off x="1434318" y="1117166"/>
            <a:ext cx="7236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00B0F0"/>
                </a:solidFill>
                <a:latin typeface="+mn-lt"/>
              </a:rPr>
              <a:t>Délai pour l’apparition d’une activité IRM de la maladie </a:t>
            </a:r>
            <a:br>
              <a:rPr lang="fr-FR" sz="1800" b="1" i="0" u="none" strike="noStrike" baseline="0" dirty="0">
                <a:solidFill>
                  <a:srgbClr val="00B0F0"/>
                </a:solidFill>
                <a:latin typeface="+mn-lt"/>
              </a:rPr>
            </a:br>
            <a:r>
              <a:rPr lang="fr-FR" sz="1800" b="1" i="0" u="none" strike="noStrike" baseline="0" dirty="0">
                <a:solidFill>
                  <a:srgbClr val="00B0F0"/>
                </a:solidFill>
                <a:latin typeface="+mn-lt"/>
              </a:rPr>
              <a:t>(nouvelles lésions T2 ou lésion élargie / prise de contraste) </a:t>
            </a:r>
          </a:p>
        </p:txBody>
      </p:sp>
      <p:grpSp>
        <p:nvGrpSpPr>
          <p:cNvPr id="3232" name="Groupe 3231">
            <a:extLst>
              <a:ext uri="{FF2B5EF4-FFF2-40B4-BE49-F238E27FC236}">
                <a16:creationId xmlns:a16="http://schemas.microsoft.com/office/drawing/2014/main" id="{5C5348CD-88B9-A09D-5746-1DE9C0E892D3}"/>
              </a:ext>
            </a:extLst>
          </p:cNvPr>
          <p:cNvGrpSpPr/>
          <p:nvPr/>
        </p:nvGrpSpPr>
        <p:grpSpPr>
          <a:xfrm>
            <a:off x="1806575" y="1995323"/>
            <a:ext cx="6742113" cy="2982913"/>
            <a:chOff x="1806575" y="1935163"/>
            <a:chExt cx="6742113" cy="2982913"/>
          </a:xfrm>
        </p:grpSpPr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42C681F5-904C-8D46-89FE-944A7025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063" y="1935163"/>
              <a:ext cx="6637338" cy="2892425"/>
            </a:xfrm>
            <a:custGeom>
              <a:avLst/>
              <a:gdLst>
                <a:gd name="T0" fmla="*/ 20903 w 20903"/>
                <a:gd name="T1" fmla="*/ 9110 h 9110"/>
                <a:gd name="T2" fmla="*/ 0 w 20903"/>
                <a:gd name="T3" fmla="*/ 9110 h 9110"/>
                <a:gd name="T4" fmla="*/ 0 w 20903"/>
                <a:gd name="T5" fmla="*/ 0 h 9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03" h="9110">
                  <a:moveTo>
                    <a:pt x="20903" y="9110"/>
                  </a:moveTo>
                  <a:lnTo>
                    <a:pt x="0" y="9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53" name="Line 7">
              <a:extLst>
                <a:ext uri="{FF2B5EF4-FFF2-40B4-BE49-F238E27FC236}">
                  <a16:creationId xmlns:a16="http://schemas.microsoft.com/office/drawing/2014/main" id="{1B21D27A-C5C3-777D-152E-969F5CE66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1213" y="4827588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54" name="Line 8">
              <a:extLst>
                <a:ext uri="{FF2B5EF4-FFF2-40B4-BE49-F238E27FC236}">
                  <a16:creationId xmlns:a16="http://schemas.microsoft.com/office/drawing/2014/main" id="{8D042758-67F7-FCC7-52C4-35CF69B42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4450" y="4827588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55" name="Line 9">
              <a:extLst>
                <a:ext uri="{FF2B5EF4-FFF2-40B4-BE49-F238E27FC236}">
                  <a16:creationId xmlns:a16="http://schemas.microsoft.com/office/drawing/2014/main" id="{818E523C-54B4-17C9-205C-21AB49676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275" y="4827588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56" name="Line 10">
              <a:extLst>
                <a:ext uri="{FF2B5EF4-FFF2-40B4-BE49-F238E27FC236}">
                  <a16:creationId xmlns:a16="http://schemas.microsoft.com/office/drawing/2014/main" id="{0AFE1066-6F7B-CAB9-5363-F48C78E236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7038" y="4827588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57" name="Line 11">
              <a:extLst>
                <a:ext uri="{FF2B5EF4-FFF2-40B4-BE49-F238E27FC236}">
                  <a16:creationId xmlns:a16="http://schemas.microsoft.com/office/drawing/2014/main" id="{1872C562-71E4-E702-B999-4F5E90C7A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575" y="2733675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58" name="Line 12">
              <a:extLst>
                <a:ext uri="{FF2B5EF4-FFF2-40B4-BE49-F238E27FC236}">
                  <a16:creationId xmlns:a16="http://schemas.microsoft.com/office/drawing/2014/main" id="{1E9AA79A-3688-332A-6F66-508FDE044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575" y="3387725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59" name="Line 13">
              <a:extLst>
                <a:ext uri="{FF2B5EF4-FFF2-40B4-BE49-F238E27FC236}">
                  <a16:creationId xmlns:a16="http://schemas.microsoft.com/office/drawing/2014/main" id="{011C70CA-5395-13A4-C8B6-3A707D4B5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575" y="4043363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60" name="Line 14">
              <a:extLst>
                <a:ext uri="{FF2B5EF4-FFF2-40B4-BE49-F238E27FC236}">
                  <a16:creationId xmlns:a16="http://schemas.microsoft.com/office/drawing/2014/main" id="{1C6BD388-E014-1519-C508-3C2342D1C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575" y="4697413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61" name="Line 15">
              <a:extLst>
                <a:ext uri="{FF2B5EF4-FFF2-40B4-BE49-F238E27FC236}">
                  <a16:creationId xmlns:a16="http://schemas.microsoft.com/office/drawing/2014/main" id="{02FF31DF-086C-F319-FF25-17B73B477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575" y="2078038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62" name="Line 16">
              <a:extLst>
                <a:ext uri="{FF2B5EF4-FFF2-40B4-BE49-F238E27FC236}">
                  <a16:creationId xmlns:a16="http://schemas.microsoft.com/office/drawing/2014/main" id="{BD2EF60C-0A4B-BFAE-8218-DD524C285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238" y="3384550"/>
              <a:ext cx="0" cy="14430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63" name="Line 17">
              <a:extLst>
                <a:ext uri="{FF2B5EF4-FFF2-40B4-BE49-F238E27FC236}">
                  <a16:creationId xmlns:a16="http://schemas.microsoft.com/office/drawing/2014/main" id="{EA7A33C3-B307-C473-94FD-597891C2B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1675" y="3384550"/>
              <a:ext cx="0" cy="14430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9117AA8D-3974-A56C-03F2-0B599EE65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2082800"/>
              <a:ext cx="6338888" cy="1624013"/>
            </a:xfrm>
            <a:custGeom>
              <a:avLst/>
              <a:gdLst>
                <a:gd name="T0" fmla="*/ 19604 w 19966"/>
                <a:gd name="T1" fmla="*/ 5116 h 5116"/>
                <a:gd name="T2" fmla="*/ 19562 w 19966"/>
                <a:gd name="T3" fmla="*/ 5056 h 5116"/>
                <a:gd name="T4" fmla="*/ 19488 w 19966"/>
                <a:gd name="T5" fmla="*/ 5006 h 5116"/>
                <a:gd name="T6" fmla="*/ 19419 w 19966"/>
                <a:gd name="T7" fmla="*/ 4934 h 5116"/>
                <a:gd name="T8" fmla="*/ 19132 w 19966"/>
                <a:gd name="T9" fmla="*/ 4869 h 5116"/>
                <a:gd name="T10" fmla="*/ 18921 w 19966"/>
                <a:gd name="T11" fmla="*/ 4817 h 5116"/>
                <a:gd name="T12" fmla="*/ 18837 w 19966"/>
                <a:gd name="T13" fmla="*/ 4650 h 5116"/>
                <a:gd name="T14" fmla="*/ 18732 w 19966"/>
                <a:gd name="T15" fmla="*/ 4600 h 5116"/>
                <a:gd name="T16" fmla="*/ 18374 w 19966"/>
                <a:gd name="T17" fmla="*/ 4414 h 5116"/>
                <a:gd name="T18" fmla="*/ 17362 w 19966"/>
                <a:gd name="T19" fmla="*/ 4354 h 5116"/>
                <a:gd name="T20" fmla="*/ 15818 w 19966"/>
                <a:gd name="T21" fmla="*/ 4285 h 5116"/>
                <a:gd name="T22" fmla="*/ 15397 w 19966"/>
                <a:gd name="T23" fmla="*/ 4219 h 5116"/>
                <a:gd name="T24" fmla="*/ 11972 w 19966"/>
                <a:gd name="T25" fmla="*/ 4166 h 5116"/>
                <a:gd name="T26" fmla="*/ 11255 w 19966"/>
                <a:gd name="T27" fmla="*/ 4139 h 5116"/>
                <a:gd name="T28" fmla="*/ 10521 w 19966"/>
                <a:gd name="T29" fmla="*/ 4070 h 5116"/>
                <a:gd name="T30" fmla="*/ 9810 w 19966"/>
                <a:gd name="T31" fmla="*/ 4002 h 5116"/>
                <a:gd name="T32" fmla="*/ 9643 w 19966"/>
                <a:gd name="T33" fmla="*/ 3944 h 5116"/>
                <a:gd name="T34" fmla="*/ 9591 w 19966"/>
                <a:gd name="T35" fmla="*/ 3769 h 5116"/>
                <a:gd name="T36" fmla="*/ 9469 w 19966"/>
                <a:gd name="T37" fmla="*/ 3687 h 5116"/>
                <a:gd name="T38" fmla="*/ 9406 w 19966"/>
                <a:gd name="T39" fmla="*/ 3619 h 5116"/>
                <a:gd name="T40" fmla="*/ 9374 w 19966"/>
                <a:gd name="T41" fmla="*/ 3512 h 5116"/>
                <a:gd name="T42" fmla="*/ 9245 w 19966"/>
                <a:gd name="T43" fmla="*/ 3442 h 5116"/>
                <a:gd name="T44" fmla="*/ 9161 w 19966"/>
                <a:gd name="T45" fmla="*/ 3180 h 5116"/>
                <a:gd name="T46" fmla="*/ 9004 w 19966"/>
                <a:gd name="T47" fmla="*/ 3058 h 5116"/>
                <a:gd name="T48" fmla="*/ 8940 w 19966"/>
                <a:gd name="T49" fmla="*/ 3019 h 5116"/>
                <a:gd name="T50" fmla="*/ 7737 w 19966"/>
                <a:gd name="T51" fmla="*/ 2959 h 5116"/>
                <a:gd name="T52" fmla="*/ 7596 w 19966"/>
                <a:gd name="T53" fmla="*/ 2899 h 5116"/>
                <a:gd name="T54" fmla="*/ 7154 w 19966"/>
                <a:gd name="T55" fmla="*/ 2840 h 5116"/>
                <a:gd name="T56" fmla="*/ 7089 w 19966"/>
                <a:gd name="T57" fmla="*/ 2795 h 5116"/>
                <a:gd name="T58" fmla="*/ 6611 w 19966"/>
                <a:gd name="T59" fmla="*/ 2736 h 5116"/>
                <a:gd name="T60" fmla="*/ 5551 w 19966"/>
                <a:gd name="T61" fmla="*/ 2696 h 5116"/>
                <a:gd name="T62" fmla="*/ 4993 w 19966"/>
                <a:gd name="T63" fmla="*/ 2642 h 5116"/>
                <a:gd name="T64" fmla="*/ 4518 w 19966"/>
                <a:gd name="T65" fmla="*/ 2576 h 5116"/>
                <a:gd name="T66" fmla="*/ 3530 w 19966"/>
                <a:gd name="T67" fmla="*/ 2514 h 5116"/>
                <a:gd name="T68" fmla="*/ 2718 w 19966"/>
                <a:gd name="T69" fmla="*/ 2449 h 5116"/>
                <a:gd name="T70" fmla="*/ 2607 w 19966"/>
                <a:gd name="T71" fmla="*/ 2407 h 5116"/>
                <a:gd name="T72" fmla="*/ 2497 w 19966"/>
                <a:gd name="T73" fmla="*/ 2266 h 5116"/>
                <a:gd name="T74" fmla="*/ 2419 w 19966"/>
                <a:gd name="T75" fmla="*/ 2215 h 5116"/>
                <a:gd name="T76" fmla="*/ 2326 w 19966"/>
                <a:gd name="T77" fmla="*/ 2164 h 5116"/>
                <a:gd name="T78" fmla="*/ 2288 w 19966"/>
                <a:gd name="T79" fmla="*/ 2009 h 5116"/>
                <a:gd name="T80" fmla="*/ 2252 w 19966"/>
                <a:gd name="T81" fmla="*/ 1833 h 5116"/>
                <a:gd name="T82" fmla="*/ 2207 w 19966"/>
                <a:gd name="T83" fmla="*/ 1737 h 5116"/>
                <a:gd name="T84" fmla="*/ 2111 w 19966"/>
                <a:gd name="T85" fmla="*/ 1602 h 5116"/>
                <a:gd name="T86" fmla="*/ 2061 w 19966"/>
                <a:gd name="T87" fmla="*/ 1462 h 5116"/>
                <a:gd name="T88" fmla="*/ 1995 w 19966"/>
                <a:gd name="T89" fmla="*/ 1195 h 5116"/>
                <a:gd name="T90" fmla="*/ 1918 w 19966"/>
                <a:gd name="T91" fmla="*/ 1106 h 5116"/>
                <a:gd name="T92" fmla="*/ 1744 w 19966"/>
                <a:gd name="T93" fmla="*/ 1034 h 5116"/>
                <a:gd name="T94" fmla="*/ 1655 w 19966"/>
                <a:gd name="T95" fmla="*/ 968 h 5116"/>
                <a:gd name="T96" fmla="*/ 1452 w 19966"/>
                <a:gd name="T97" fmla="*/ 879 h 5116"/>
                <a:gd name="T98" fmla="*/ 747 w 19966"/>
                <a:gd name="T99" fmla="*/ 783 h 5116"/>
                <a:gd name="T100" fmla="*/ 436 w 19966"/>
                <a:gd name="T101" fmla="*/ 705 h 5116"/>
                <a:gd name="T102" fmla="*/ 341 w 19966"/>
                <a:gd name="T103" fmla="*/ 639 h 5116"/>
                <a:gd name="T104" fmla="*/ 96 w 19966"/>
                <a:gd name="T105" fmla="*/ 568 h 5116"/>
                <a:gd name="T106" fmla="*/ 0 w 19966"/>
                <a:gd name="T107" fmla="*/ 508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966" h="5116">
                  <a:moveTo>
                    <a:pt x="19966" y="5116"/>
                  </a:moveTo>
                  <a:lnTo>
                    <a:pt x="19604" y="5116"/>
                  </a:lnTo>
                  <a:lnTo>
                    <a:pt x="19604" y="5056"/>
                  </a:lnTo>
                  <a:lnTo>
                    <a:pt x="19562" y="5056"/>
                  </a:lnTo>
                  <a:lnTo>
                    <a:pt x="19562" y="5006"/>
                  </a:lnTo>
                  <a:lnTo>
                    <a:pt x="19488" y="5006"/>
                  </a:lnTo>
                  <a:lnTo>
                    <a:pt x="19488" y="4934"/>
                  </a:lnTo>
                  <a:lnTo>
                    <a:pt x="19419" y="4934"/>
                  </a:lnTo>
                  <a:lnTo>
                    <a:pt x="19419" y="4869"/>
                  </a:lnTo>
                  <a:lnTo>
                    <a:pt x="19132" y="4869"/>
                  </a:lnTo>
                  <a:lnTo>
                    <a:pt x="19132" y="4817"/>
                  </a:lnTo>
                  <a:lnTo>
                    <a:pt x="18921" y="4817"/>
                  </a:lnTo>
                  <a:lnTo>
                    <a:pt x="18921" y="4650"/>
                  </a:lnTo>
                  <a:lnTo>
                    <a:pt x="18837" y="4650"/>
                  </a:lnTo>
                  <a:lnTo>
                    <a:pt x="18837" y="4600"/>
                  </a:lnTo>
                  <a:lnTo>
                    <a:pt x="18732" y="4600"/>
                  </a:lnTo>
                  <a:lnTo>
                    <a:pt x="18732" y="4414"/>
                  </a:lnTo>
                  <a:lnTo>
                    <a:pt x="18374" y="4414"/>
                  </a:lnTo>
                  <a:lnTo>
                    <a:pt x="18374" y="4354"/>
                  </a:lnTo>
                  <a:lnTo>
                    <a:pt x="17362" y="4354"/>
                  </a:lnTo>
                  <a:lnTo>
                    <a:pt x="17362" y="4285"/>
                  </a:lnTo>
                  <a:lnTo>
                    <a:pt x="15818" y="4285"/>
                  </a:lnTo>
                  <a:lnTo>
                    <a:pt x="15818" y="4219"/>
                  </a:lnTo>
                  <a:lnTo>
                    <a:pt x="15397" y="4219"/>
                  </a:lnTo>
                  <a:lnTo>
                    <a:pt x="15397" y="4166"/>
                  </a:lnTo>
                  <a:lnTo>
                    <a:pt x="11972" y="4166"/>
                  </a:lnTo>
                  <a:lnTo>
                    <a:pt x="11972" y="4139"/>
                  </a:lnTo>
                  <a:lnTo>
                    <a:pt x="11255" y="4139"/>
                  </a:lnTo>
                  <a:lnTo>
                    <a:pt x="11255" y="4070"/>
                  </a:lnTo>
                  <a:lnTo>
                    <a:pt x="10521" y="4070"/>
                  </a:lnTo>
                  <a:lnTo>
                    <a:pt x="10521" y="4002"/>
                  </a:lnTo>
                  <a:lnTo>
                    <a:pt x="9810" y="4002"/>
                  </a:lnTo>
                  <a:lnTo>
                    <a:pt x="9810" y="3944"/>
                  </a:lnTo>
                  <a:lnTo>
                    <a:pt x="9643" y="3944"/>
                  </a:lnTo>
                  <a:lnTo>
                    <a:pt x="9643" y="3769"/>
                  </a:lnTo>
                  <a:lnTo>
                    <a:pt x="9591" y="3769"/>
                  </a:lnTo>
                  <a:lnTo>
                    <a:pt x="9591" y="3687"/>
                  </a:lnTo>
                  <a:lnTo>
                    <a:pt x="9469" y="3687"/>
                  </a:lnTo>
                  <a:lnTo>
                    <a:pt x="9469" y="3619"/>
                  </a:lnTo>
                  <a:lnTo>
                    <a:pt x="9406" y="3619"/>
                  </a:lnTo>
                  <a:lnTo>
                    <a:pt x="9406" y="3512"/>
                  </a:lnTo>
                  <a:lnTo>
                    <a:pt x="9374" y="3512"/>
                  </a:lnTo>
                  <a:lnTo>
                    <a:pt x="9374" y="3442"/>
                  </a:lnTo>
                  <a:lnTo>
                    <a:pt x="9245" y="3442"/>
                  </a:lnTo>
                  <a:lnTo>
                    <a:pt x="9245" y="3180"/>
                  </a:lnTo>
                  <a:lnTo>
                    <a:pt x="9161" y="3180"/>
                  </a:lnTo>
                  <a:lnTo>
                    <a:pt x="9161" y="3058"/>
                  </a:lnTo>
                  <a:lnTo>
                    <a:pt x="9004" y="3058"/>
                  </a:lnTo>
                  <a:lnTo>
                    <a:pt x="9004" y="3019"/>
                  </a:lnTo>
                  <a:lnTo>
                    <a:pt x="8940" y="3019"/>
                  </a:lnTo>
                  <a:lnTo>
                    <a:pt x="8940" y="2959"/>
                  </a:lnTo>
                  <a:lnTo>
                    <a:pt x="7737" y="2959"/>
                  </a:lnTo>
                  <a:lnTo>
                    <a:pt x="7737" y="2899"/>
                  </a:lnTo>
                  <a:lnTo>
                    <a:pt x="7596" y="2899"/>
                  </a:lnTo>
                  <a:lnTo>
                    <a:pt x="7596" y="2840"/>
                  </a:lnTo>
                  <a:lnTo>
                    <a:pt x="7154" y="2840"/>
                  </a:lnTo>
                  <a:lnTo>
                    <a:pt x="7154" y="2795"/>
                  </a:lnTo>
                  <a:lnTo>
                    <a:pt x="7089" y="2795"/>
                  </a:lnTo>
                  <a:lnTo>
                    <a:pt x="7089" y="2736"/>
                  </a:lnTo>
                  <a:lnTo>
                    <a:pt x="6611" y="2736"/>
                  </a:lnTo>
                  <a:lnTo>
                    <a:pt x="6611" y="2696"/>
                  </a:lnTo>
                  <a:lnTo>
                    <a:pt x="5551" y="2696"/>
                  </a:lnTo>
                  <a:lnTo>
                    <a:pt x="5551" y="2642"/>
                  </a:lnTo>
                  <a:lnTo>
                    <a:pt x="4993" y="2642"/>
                  </a:lnTo>
                  <a:lnTo>
                    <a:pt x="4993" y="2576"/>
                  </a:lnTo>
                  <a:lnTo>
                    <a:pt x="4518" y="2576"/>
                  </a:lnTo>
                  <a:lnTo>
                    <a:pt x="4518" y="2514"/>
                  </a:lnTo>
                  <a:lnTo>
                    <a:pt x="3530" y="2514"/>
                  </a:lnTo>
                  <a:lnTo>
                    <a:pt x="3530" y="2449"/>
                  </a:lnTo>
                  <a:lnTo>
                    <a:pt x="2718" y="2449"/>
                  </a:lnTo>
                  <a:lnTo>
                    <a:pt x="2718" y="2407"/>
                  </a:lnTo>
                  <a:lnTo>
                    <a:pt x="2607" y="2407"/>
                  </a:lnTo>
                  <a:lnTo>
                    <a:pt x="2607" y="2266"/>
                  </a:lnTo>
                  <a:lnTo>
                    <a:pt x="2497" y="2266"/>
                  </a:lnTo>
                  <a:lnTo>
                    <a:pt x="2497" y="2215"/>
                  </a:lnTo>
                  <a:lnTo>
                    <a:pt x="2419" y="2215"/>
                  </a:lnTo>
                  <a:lnTo>
                    <a:pt x="2419" y="2164"/>
                  </a:lnTo>
                  <a:lnTo>
                    <a:pt x="2326" y="2164"/>
                  </a:lnTo>
                  <a:lnTo>
                    <a:pt x="2326" y="2009"/>
                  </a:lnTo>
                  <a:lnTo>
                    <a:pt x="2288" y="2009"/>
                  </a:lnTo>
                  <a:lnTo>
                    <a:pt x="2288" y="1833"/>
                  </a:lnTo>
                  <a:lnTo>
                    <a:pt x="2252" y="1833"/>
                  </a:lnTo>
                  <a:lnTo>
                    <a:pt x="2252" y="1737"/>
                  </a:lnTo>
                  <a:lnTo>
                    <a:pt x="2207" y="1737"/>
                  </a:lnTo>
                  <a:lnTo>
                    <a:pt x="2207" y="1602"/>
                  </a:lnTo>
                  <a:lnTo>
                    <a:pt x="2111" y="1602"/>
                  </a:lnTo>
                  <a:lnTo>
                    <a:pt x="2111" y="1462"/>
                  </a:lnTo>
                  <a:lnTo>
                    <a:pt x="2061" y="1462"/>
                  </a:lnTo>
                  <a:lnTo>
                    <a:pt x="2061" y="1195"/>
                  </a:lnTo>
                  <a:lnTo>
                    <a:pt x="1995" y="1195"/>
                  </a:lnTo>
                  <a:lnTo>
                    <a:pt x="1995" y="1106"/>
                  </a:lnTo>
                  <a:lnTo>
                    <a:pt x="1918" y="1106"/>
                  </a:lnTo>
                  <a:lnTo>
                    <a:pt x="1918" y="1034"/>
                  </a:lnTo>
                  <a:lnTo>
                    <a:pt x="1744" y="1034"/>
                  </a:lnTo>
                  <a:lnTo>
                    <a:pt x="1744" y="968"/>
                  </a:lnTo>
                  <a:lnTo>
                    <a:pt x="1655" y="968"/>
                  </a:lnTo>
                  <a:lnTo>
                    <a:pt x="1655" y="879"/>
                  </a:lnTo>
                  <a:lnTo>
                    <a:pt x="1452" y="879"/>
                  </a:lnTo>
                  <a:lnTo>
                    <a:pt x="1452" y="783"/>
                  </a:lnTo>
                  <a:lnTo>
                    <a:pt x="747" y="783"/>
                  </a:lnTo>
                  <a:lnTo>
                    <a:pt x="747" y="705"/>
                  </a:lnTo>
                  <a:lnTo>
                    <a:pt x="436" y="705"/>
                  </a:lnTo>
                  <a:lnTo>
                    <a:pt x="436" y="639"/>
                  </a:lnTo>
                  <a:lnTo>
                    <a:pt x="341" y="639"/>
                  </a:lnTo>
                  <a:lnTo>
                    <a:pt x="341" y="568"/>
                  </a:lnTo>
                  <a:lnTo>
                    <a:pt x="96" y="568"/>
                  </a:lnTo>
                  <a:lnTo>
                    <a:pt x="96" y="508"/>
                  </a:lnTo>
                  <a:lnTo>
                    <a:pt x="0" y="50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3129" name="Line 102">
              <a:extLst>
                <a:ext uri="{FF2B5EF4-FFF2-40B4-BE49-F238E27FC236}">
                  <a16:creationId xmlns:a16="http://schemas.microsoft.com/office/drawing/2014/main" id="{5FFA758D-54B3-E0E5-A7A4-10B356695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1863" y="3405188"/>
              <a:ext cx="1087438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49" name="Freeform 344">
              <a:extLst>
                <a:ext uri="{FF2B5EF4-FFF2-40B4-BE49-F238E27FC236}">
                  <a16:creationId xmlns:a16="http://schemas.microsoft.com/office/drawing/2014/main" id="{8B83158E-D714-8D1B-DA62-BEC4B45A2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8" y="2079625"/>
              <a:ext cx="6334125" cy="1966913"/>
            </a:xfrm>
            <a:custGeom>
              <a:avLst/>
              <a:gdLst>
                <a:gd name="T0" fmla="*/ 18832 w 19951"/>
                <a:gd name="T1" fmla="*/ 6193 h 6193"/>
                <a:gd name="T2" fmla="*/ 18670 w 19951"/>
                <a:gd name="T3" fmla="*/ 6079 h 6193"/>
                <a:gd name="T4" fmla="*/ 18629 w 19951"/>
                <a:gd name="T5" fmla="*/ 6025 h 6193"/>
                <a:gd name="T6" fmla="*/ 18551 w 19951"/>
                <a:gd name="T7" fmla="*/ 5966 h 6193"/>
                <a:gd name="T8" fmla="*/ 17846 w 19951"/>
                <a:gd name="T9" fmla="*/ 5890 h 6193"/>
                <a:gd name="T10" fmla="*/ 15489 w 19951"/>
                <a:gd name="T11" fmla="*/ 5846 h 6193"/>
                <a:gd name="T12" fmla="*/ 12897 w 19951"/>
                <a:gd name="T13" fmla="*/ 5777 h 6193"/>
                <a:gd name="T14" fmla="*/ 12817 w 19951"/>
                <a:gd name="T15" fmla="*/ 5715 h 6193"/>
                <a:gd name="T16" fmla="*/ 12372 w 19951"/>
                <a:gd name="T17" fmla="*/ 5661 h 6193"/>
                <a:gd name="T18" fmla="*/ 12160 w 19951"/>
                <a:gd name="T19" fmla="*/ 5607 h 6193"/>
                <a:gd name="T20" fmla="*/ 10804 w 19951"/>
                <a:gd name="T21" fmla="*/ 5553 h 6193"/>
                <a:gd name="T22" fmla="*/ 9616 w 19951"/>
                <a:gd name="T23" fmla="*/ 5481 h 6193"/>
                <a:gd name="T24" fmla="*/ 9544 w 19951"/>
                <a:gd name="T25" fmla="*/ 5290 h 6193"/>
                <a:gd name="T26" fmla="*/ 9446 w 19951"/>
                <a:gd name="T27" fmla="*/ 5227 h 6193"/>
                <a:gd name="T28" fmla="*/ 9410 w 19951"/>
                <a:gd name="T29" fmla="*/ 5129 h 6193"/>
                <a:gd name="T30" fmla="*/ 9368 w 19951"/>
                <a:gd name="T31" fmla="*/ 5003 h 6193"/>
                <a:gd name="T32" fmla="*/ 9243 w 19951"/>
                <a:gd name="T33" fmla="*/ 4713 h 6193"/>
                <a:gd name="T34" fmla="*/ 9174 w 19951"/>
                <a:gd name="T35" fmla="*/ 4515 h 6193"/>
                <a:gd name="T36" fmla="*/ 9076 w 19951"/>
                <a:gd name="T37" fmla="*/ 4462 h 6193"/>
                <a:gd name="T38" fmla="*/ 8998 w 19951"/>
                <a:gd name="T39" fmla="*/ 4357 h 6193"/>
                <a:gd name="T40" fmla="*/ 7358 w 19951"/>
                <a:gd name="T41" fmla="*/ 4288 h 6193"/>
                <a:gd name="T42" fmla="*/ 6233 w 19951"/>
                <a:gd name="T43" fmla="*/ 4216 h 6193"/>
                <a:gd name="T44" fmla="*/ 6140 w 19951"/>
                <a:gd name="T45" fmla="*/ 4169 h 6193"/>
                <a:gd name="T46" fmla="*/ 5805 w 19951"/>
                <a:gd name="T47" fmla="*/ 4110 h 6193"/>
                <a:gd name="T48" fmla="*/ 5624 w 19951"/>
                <a:gd name="T49" fmla="*/ 3993 h 6193"/>
                <a:gd name="T50" fmla="*/ 5480 w 19951"/>
                <a:gd name="T51" fmla="*/ 3935 h 6193"/>
                <a:gd name="T52" fmla="*/ 5265 w 19951"/>
                <a:gd name="T53" fmla="*/ 3885 h 6193"/>
                <a:gd name="T54" fmla="*/ 4891 w 19951"/>
                <a:gd name="T55" fmla="*/ 3834 h 6193"/>
                <a:gd name="T56" fmla="*/ 4449 w 19951"/>
                <a:gd name="T57" fmla="*/ 3766 h 6193"/>
                <a:gd name="T58" fmla="*/ 4055 w 19951"/>
                <a:gd name="T59" fmla="*/ 3708 h 6193"/>
                <a:gd name="T60" fmla="*/ 3557 w 19951"/>
                <a:gd name="T61" fmla="*/ 3648 h 6193"/>
                <a:gd name="T62" fmla="*/ 2816 w 19951"/>
                <a:gd name="T63" fmla="*/ 3586 h 6193"/>
                <a:gd name="T64" fmla="*/ 2709 w 19951"/>
                <a:gd name="T65" fmla="*/ 3538 h 6193"/>
                <a:gd name="T66" fmla="*/ 2661 w 19951"/>
                <a:gd name="T67" fmla="*/ 3480 h 6193"/>
                <a:gd name="T68" fmla="*/ 2589 w 19951"/>
                <a:gd name="T69" fmla="*/ 3422 h 6193"/>
                <a:gd name="T70" fmla="*/ 2512 w 19951"/>
                <a:gd name="T71" fmla="*/ 3354 h 6193"/>
                <a:gd name="T72" fmla="*/ 2431 w 19951"/>
                <a:gd name="T73" fmla="*/ 3297 h 6193"/>
                <a:gd name="T74" fmla="*/ 2371 w 19951"/>
                <a:gd name="T75" fmla="*/ 3205 h 6193"/>
                <a:gd name="T76" fmla="*/ 2315 w 19951"/>
                <a:gd name="T77" fmla="*/ 3151 h 6193"/>
                <a:gd name="T78" fmla="*/ 2261 w 19951"/>
                <a:gd name="T79" fmla="*/ 2858 h 6193"/>
                <a:gd name="T80" fmla="*/ 2219 w 19951"/>
                <a:gd name="T81" fmla="*/ 2615 h 6193"/>
                <a:gd name="T82" fmla="*/ 2112 w 19951"/>
                <a:gd name="T83" fmla="*/ 2422 h 6193"/>
                <a:gd name="T84" fmla="*/ 2060 w 19951"/>
                <a:gd name="T85" fmla="*/ 1844 h 6193"/>
                <a:gd name="T86" fmla="*/ 1992 w 19951"/>
                <a:gd name="T87" fmla="*/ 1731 h 6193"/>
                <a:gd name="T88" fmla="*/ 1932 w 19951"/>
                <a:gd name="T89" fmla="*/ 1680 h 6193"/>
                <a:gd name="T90" fmla="*/ 1869 w 19951"/>
                <a:gd name="T91" fmla="*/ 1644 h 6193"/>
                <a:gd name="T92" fmla="*/ 1708 w 19951"/>
                <a:gd name="T93" fmla="*/ 1441 h 6193"/>
                <a:gd name="T94" fmla="*/ 1634 w 19951"/>
                <a:gd name="T95" fmla="*/ 1334 h 6193"/>
                <a:gd name="T96" fmla="*/ 1580 w 19951"/>
                <a:gd name="T97" fmla="*/ 1232 h 6193"/>
                <a:gd name="T98" fmla="*/ 1517 w 19951"/>
                <a:gd name="T99" fmla="*/ 1118 h 6193"/>
                <a:gd name="T100" fmla="*/ 1379 w 19951"/>
                <a:gd name="T101" fmla="*/ 1061 h 6193"/>
                <a:gd name="T102" fmla="*/ 1188 w 19951"/>
                <a:gd name="T103" fmla="*/ 1001 h 6193"/>
                <a:gd name="T104" fmla="*/ 657 w 19951"/>
                <a:gd name="T105" fmla="*/ 941 h 6193"/>
                <a:gd name="T106" fmla="*/ 601 w 19951"/>
                <a:gd name="T107" fmla="*/ 876 h 6193"/>
                <a:gd name="T108" fmla="*/ 511 w 19951"/>
                <a:gd name="T109" fmla="*/ 822 h 6193"/>
                <a:gd name="T110" fmla="*/ 397 w 19951"/>
                <a:gd name="T111" fmla="*/ 772 h 6193"/>
                <a:gd name="T112" fmla="*/ 302 w 19951"/>
                <a:gd name="T113" fmla="*/ 720 h 6193"/>
                <a:gd name="T114" fmla="*/ 41 w 19951"/>
                <a:gd name="T115" fmla="*/ 652 h 6193"/>
                <a:gd name="T116" fmla="*/ 0 w 19951"/>
                <a:gd name="T117" fmla="*/ 604 h 6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51" h="6193">
                  <a:moveTo>
                    <a:pt x="19951" y="6193"/>
                  </a:moveTo>
                  <a:lnTo>
                    <a:pt x="18832" y="6193"/>
                  </a:lnTo>
                  <a:lnTo>
                    <a:pt x="18832" y="6079"/>
                  </a:lnTo>
                  <a:lnTo>
                    <a:pt x="18670" y="6079"/>
                  </a:lnTo>
                  <a:lnTo>
                    <a:pt x="18670" y="6025"/>
                  </a:lnTo>
                  <a:lnTo>
                    <a:pt x="18629" y="6025"/>
                  </a:lnTo>
                  <a:lnTo>
                    <a:pt x="18629" y="5966"/>
                  </a:lnTo>
                  <a:lnTo>
                    <a:pt x="18551" y="5966"/>
                  </a:lnTo>
                  <a:lnTo>
                    <a:pt x="18551" y="5890"/>
                  </a:lnTo>
                  <a:lnTo>
                    <a:pt x="17846" y="5890"/>
                  </a:lnTo>
                  <a:lnTo>
                    <a:pt x="17846" y="5846"/>
                  </a:lnTo>
                  <a:lnTo>
                    <a:pt x="15489" y="5846"/>
                  </a:lnTo>
                  <a:lnTo>
                    <a:pt x="15489" y="5777"/>
                  </a:lnTo>
                  <a:lnTo>
                    <a:pt x="12897" y="5777"/>
                  </a:lnTo>
                  <a:lnTo>
                    <a:pt x="12897" y="5715"/>
                  </a:lnTo>
                  <a:lnTo>
                    <a:pt x="12817" y="5715"/>
                  </a:lnTo>
                  <a:lnTo>
                    <a:pt x="12817" y="5661"/>
                  </a:lnTo>
                  <a:lnTo>
                    <a:pt x="12372" y="5661"/>
                  </a:lnTo>
                  <a:lnTo>
                    <a:pt x="12372" y="5607"/>
                  </a:lnTo>
                  <a:lnTo>
                    <a:pt x="12160" y="5607"/>
                  </a:lnTo>
                  <a:lnTo>
                    <a:pt x="12160" y="5553"/>
                  </a:lnTo>
                  <a:lnTo>
                    <a:pt x="10804" y="5553"/>
                  </a:lnTo>
                  <a:lnTo>
                    <a:pt x="10804" y="5481"/>
                  </a:lnTo>
                  <a:lnTo>
                    <a:pt x="9616" y="5481"/>
                  </a:lnTo>
                  <a:lnTo>
                    <a:pt x="9616" y="5290"/>
                  </a:lnTo>
                  <a:lnTo>
                    <a:pt x="9544" y="5290"/>
                  </a:lnTo>
                  <a:lnTo>
                    <a:pt x="9544" y="5227"/>
                  </a:lnTo>
                  <a:lnTo>
                    <a:pt x="9446" y="5227"/>
                  </a:lnTo>
                  <a:lnTo>
                    <a:pt x="9446" y="5129"/>
                  </a:lnTo>
                  <a:lnTo>
                    <a:pt x="9410" y="5129"/>
                  </a:lnTo>
                  <a:lnTo>
                    <a:pt x="9410" y="5003"/>
                  </a:lnTo>
                  <a:lnTo>
                    <a:pt x="9368" y="5003"/>
                  </a:lnTo>
                  <a:lnTo>
                    <a:pt x="9368" y="4713"/>
                  </a:lnTo>
                  <a:lnTo>
                    <a:pt x="9243" y="4713"/>
                  </a:lnTo>
                  <a:lnTo>
                    <a:pt x="9243" y="4515"/>
                  </a:lnTo>
                  <a:lnTo>
                    <a:pt x="9174" y="4515"/>
                  </a:lnTo>
                  <a:lnTo>
                    <a:pt x="9174" y="4462"/>
                  </a:lnTo>
                  <a:lnTo>
                    <a:pt x="9076" y="4462"/>
                  </a:lnTo>
                  <a:lnTo>
                    <a:pt x="9076" y="4357"/>
                  </a:lnTo>
                  <a:lnTo>
                    <a:pt x="8998" y="4357"/>
                  </a:lnTo>
                  <a:lnTo>
                    <a:pt x="8998" y="4288"/>
                  </a:lnTo>
                  <a:lnTo>
                    <a:pt x="7358" y="4288"/>
                  </a:lnTo>
                  <a:lnTo>
                    <a:pt x="7358" y="4216"/>
                  </a:lnTo>
                  <a:lnTo>
                    <a:pt x="6233" y="4216"/>
                  </a:lnTo>
                  <a:lnTo>
                    <a:pt x="6233" y="4169"/>
                  </a:lnTo>
                  <a:lnTo>
                    <a:pt x="6140" y="4169"/>
                  </a:lnTo>
                  <a:lnTo>
                    <a:pt x="6140" y="4110"/>
                  </a:lnTo>
                  <a:lnTo>
                    <a:pt x="5805" y="4110"/>
                  </a:lnTo>
                  <a:lnTo>
                    <a:pt x="5805" y="3993"/>
                  </a:lnTo>
                  <a:lnTo>
                    <a:pt x="5624" y="3993"/>
                  </a:lnTo>
                  <a:lnTo>
                    <a:pt x="5624" y="3935"/>
                  </a:lnTo>
                  <a:lnTo>
                    <a:pt x="5480" y="3935"/>
                  </a:lnTo>
                  <a:lnTo>
                    <a:pt x="5480" y="3885"/>
                  </a:lnTo>
                  <a:lnTo>
                    <a:pt x="5265" y="3885"/>
                  </a:lnTo>
                  <a:lnTo>
                    <a:pt x="5265" y="3834"/>
                  </a:lnTo>
                  <a:lnTo>
                    <a:pt x="4891" y="3834"/>
                  </a:lnTo>
                  <a:lnTo>
                    <a:pt x="4891" y="3766"/>
                  </a:lnTo>
                  <a:lnTo>
                    <a:pt x="4449" y="3766"/>
                  </a:lnTo>
                  <a:lnTo>
                    <a:pt x="4449" y="3708"/>
                  </a:lnTo>
                  <a:lnTo>
                    <a:pt x="4055" y="3708"/>
                  </a:lnTo>
                  <a:lnTo>
                    <a:pt x="4055" y="3648"/>
                  </a:lnTo>
                  <a:lnTo>
                    <a:pt x="3557" y="3648"/>
                  </a:lnTo>
                  <a:lnTo>
                    <a:pt x="3557" y="3586"/>
                  </a:lnTo>
                  <a:lnTo>
                    <a:pt x="2816" y="3586"/>
                  </a:lnTo>
                  <a:lnTo>
                    <a:pt x="2816" y="3538"/>
                  </a:lnTo>
                  <a:lnTo>
                    <a:pt x="2709" y="3538"/>
                  </a:lnTo>
                  <a:lnTo>
                    <a:pt x="2709" y="3480"/>
                  </a:lnTo>
                  <a:lnTo>
                    <a:pt x="2661" y="3480"/>
                  </a:lnTo>
                  <a:lnTo>
                    <a:pt x="2661" y="3422"/>
                  </a:lnTo>
                  <a:lnTo>
                    <a:pt x="2589" y="3422"/>
                  </a:lnTo>
                  <a:lnTo>
                    <a:pt x="2589" y="3354"/>
                  </a:lnTo>
                  <a:lnTo>
                    <a:pt x="2512" y="3354"/>
                  </a:lnTo>
                  <a:lnTo>
                    <a:pt x="2512" y="3297"/>
                  </a:lnTo>
                  <a:lnTo>
                    <a:pt x="2431" y="3297"/>
                  </a:lnTo>
                  <a:lnTo>
                    <a:pt x="2431" y="3205"/>
                  </a:lnTo>
                  <a:lnTo>
                    <a:pt x="2371" y="3205"/>
                  </a:lnTo>
                  <a:lnTo>
                    <a:pt x="2371" y="3151"/>
                  </a:lnTo>
                  <a:lnTo>
                    <a:pt x="2315" y="3151"/>
                  </a:lnTo>
                  <a:lnTo>
                    <a:pt x="2315" y="2858"/>
                  </a:lnTo>
                  <a:lnTo>
                    <a:pt x="2261" y="2858"/>
                  </a:lnTo>
                  <a:lnTo>
                    <a:pt x="2261" y="2615"/>
                  </a:lnTo>
                  <a:lnTo>
                    <a:pt x="2219" y="2615"/>
                  </a:lnTo>
                  <a:lnTo>
                    <a:pt x="2219" y="2422"/>
                  </a:lnTo>
                  <a:lnTo>
                    <a:pt x="2112" y="2422"/>
                  </a:lnTo>
                  <a:lnTo>
                    <a:pt x="2112" y="1844"/>
                  </a:lnTo>
                  <a:lnTo>
                    <a:pt x="2060" y="1844"/>
                  </a:lnTo>
                  <a:lnTo>
                    <a:pt x="2060" y="1731"/>
                  </a:lnTo>
                  <a:lnTo>
                    <a:pt x="1992" y="1731"/>
                  </a:lnTo>
                  <a:lnTo>
                    <a:pt x="1992" y="1680"/>
                  </a:lnTo>
                  <a:lnTo>
                    <a:pt x="1932" y="1680"/>
                  </a:lnTo>
                  <a:lnTo>
                    <a:pt x="1932" y="1644"/>
                  </a:lnTo>
                  <a:lnTo>
                    <a:pt x="1869" y="1644"/>
                  </a:lnTo>
                  <a:lnTo>
                    <a:pt x="1869" y="1441"/>
                  </a:lnTo>
                  <a:lnTo>
                    <a:pt x="1708" y="1441"/>
                  </a:lnTo>
                  <a:lnTo>
                    <a:pt x="1708" y="1334"/>
                  </a:lnTo>
                  <a:lnTo>
                    <a:pt x="1634" y="1334"/>
                  </a:lnTo>
                  <a:lnTo>
                    <a:pt x="1634" y="1232"/>
                  </a:lnTo>
                  <a:lnTo>
                    <a:pt x="1580" y="1232"/>
                  </a:lnTo>
                  <a:lnTo>
                    <a:pt x="1580" y="1118"/>
                  </a:lnTo>
                  <a:lnTo>
                    <a:pt x="1517" y="1118"/>
                  </a:lnTo>
                  <a:lnTo>
                    <a:pt x="1517" y="1061"/>
                  </a:lnTo>
                  <a:lnTo>
                    <a:pt x="1379" y="1061"/>
                  </a:lnTo>
                  <a:lnTo>
                    <a:pt x="1379" y="1001"/>
                  </a:lnTo>
                  <a:lnTo>
                    <a:pt x="1188" y="1001"/>
                  </a:lnTo>
                  <a:lnTo>
                    <a:pt x="1188" y="941"/>
                  </a:lnTo>
                  <a:lnTo>
                    <a:pt x="657" y="941"/>
                  </a:lnTo>
                  <a:lnTo>
                    <a:pt x="657" y="876"/>
                  </a:lnTo>
                  <a:lnTo>
                    <a:pt x="601" y="876"/>
                  </a:lnTo>
                  <a:lnTo>
                    <a:pt x="601" y="822"/>
                  </a:lnTo>
                  <a:lnTo>
                    <a:pt x="511" y="822"/>
                  </a:lnTo>
                  <a:lnTo>
                    <a:pt x="511" y="772"/>
                  </a:lnTo>
                  <a:lnTo>
                    <a:pt x="397" y="772"/>
                  </a:lnTo>
                  <a:lnTo>
                    <a:pt x="397" y="720"/>
                  </a:lnTo>
                  <a:lnTo>
                    <a:pt x="302" y="720"/>
                  </a:lnTo>
                  <a:lnTo>
                    <a:pt x="302" y="652"/>
                  </a:lnTo>
                  <a:lnTo>
                    <a:pt x="41" y="652"/>
                  </a:lnTo>
                  <a:lnTo>
                    <a:pt x="41" y="604"/>
                  </a:lnTo>
                  <a:lnTo>
                    <a:pt x="0" y="60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dirty="0">
                <a:solidFill>
                  <a:srgbClr val="4D4D4D"/>
                </a:solidFill>
                <a:latin typeface="+mn-lt"/>
              </a:endParaRPr>
            </a:p>
          </p:txBody>
        </p:sp>
      </p:grpSp>
      <p:sp>
        <p:nvSpPr>
          <p:cNvPr id="3233" name="ZoneTexte 3232">
            <a:extLst>
              <a:ext uri="{FF2B5EF4-FFF2-40B4-BE49-F238E27FC236}">
                <a16:creationId xmlns:a16="http://schemas.microsoft.com/office/drawing/2014/main" id="{71959905-8B7E-EAD1-2667-CB15AB0B281A}"/>
              </a:ext>
            </a:extLst>
          </p:cNvPr>
          <p:cNvSpPr txBox="1"/>
          <p:nvPr/>
        </p:nvSpPr>
        <p:spPr>
          <a:xfrm>
            <a:off x="2062219" y="500650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0</a:t>
            </a:r>
          </a:p>
        </p:txBody>
      </p:sp>
      <p:sp>
        <p:nvSpPr>
          <p:cNvPr id="3234" name="ZoneTexte 3233">
            <a:extLst>
              <a:ext uri="{FF2B5EF4-FFF2-40B4-BE49-F238E27FC236}">
                <a16:creationId xmlns:a16="http://schemas.microsoft.com/office/drawing/2014/main" id="{DE90C143-A451-6CA5-0EBC-961AE176096A}"/>
              </a:ext>
            </a:extLst>
          </p:cNvPr>
          <p:cNvSpPr txBox="1"/>
          <p:nvPr/>
        </p:nvSpPr>
        <p:spPr>
          <a:xfrm>
            <a:off x="3614366" y="50065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200</a:t>
            </a:r>
          </a:p>
        </p:txBody>
      </p:sp>
      <p:sp>
        <p:nvSpPr>
          <p:cNvPr id="3235" name="ZoneTexte 3234">
            <a:extLst>
              <a:ext uri="{FF2B5EF4-FFF2-40B4-BE49-F238E27FC236}">
                <a16:creationId xmlns:a16="http://schemas.microsoft.com/office/drawing/2014/main" id="{DEFA22B2-9DDD-4C64-74A5-08C77738EBF7}"/>
              </a:ext>
            </a:extLst>
          </p:cNvPr>
          <p:cNvSpPr txBox="1"/>
          <p:nvPr/>
        </p:nvSpPr>
        <p:spPr>
          <a:xfrm>
            <a:off x="5274724" y="50065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400</a:t>
            </a:r>
          </a:p>
        </p:txBody>
      </p:sp>
      <p:sp>
        <p:nvSpPr>
          <p:cNvPr id="3236" name="ZoneTexte 3235">
            <a:extLst>
              <a:ext uri="{FF2B5EF4-FFF2-40B4-BE49-F238E27FC236}">
                <a16:creationId xmlns:a16="http://schemas.microsoft.com/office/drawing/2014/main" id="{8D4F3E3B-6DCE-5636-F6EC-3CFDB5CC9578}"/>
              </a:ext>
            </a:extLst>
          </p:cNvPr>
          <p:cNvSpPr txBox="1"/>
          <p:nvPr/>
        </p:nvSpPr>
        <p:spPr>
          <a:xfrm>
            <a:off x="6923051" y="50065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600</a:t>
            </a:r>
          </a:p>
        </p:txBody>
      </p:sp>
      <p:sp>
        <p:nvSpPr>
          <p:cNvPr id="3237" name="ZoneTexte 3236">
            <a:extLst>
              <a:ext uri="{FF2B5EF4-FFF2-40B4-BE49-F238E27FC236}">
                <a16:creationId xmlns:a16="http://schemas.microsoft.com/office/drawing/2014/main" id="{8581DA53-F5D1-0CAE-8CF4-594080F7E218}"/>
              </a:ext>
            </a:extLst>
          </p:cNvPr>
          <p:cNvSpPr txBox="1"/>
          <p:nvPr/>
        </p:nvSpPr>
        <p:spPr>
          <a:xfrm>
            <a:off x="1293992" y="4621491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4D4D4D"/>
                </a:solidFill>
                <a:latin typeface="+mn-lt"/>
              </a:rPr>
              <a:t>0,00</a:t>
            </a:r>
          </a:p>
        </p:txBody>
      </p:sp>
      <p:sp>
        <p:nvSpPr>
          <p:cNvPr id="3238" name="ZoneTexte 3237">
            <a:extLst>
              <a:ext uri="{FF2B5EF4-FFF2-40B4-BE49-F238E27FC236}">
                <a16:creationId xmlns:a16="http://schemas.microsoft.com/office/drawing/2014/main" id="{523D6665-ED6E-9DA2-9D42-B2BBDD60223B}"/>
              </a:ext>
            </a:extLst>
          </p:cNvPr>
          <p:cNvSpPr txBox="1"/>
          <p:nvPr/>
        </p:nvSpPr>
        <p:spPr>
          <a:xfrm>
            <a:off x="1293992" y="3965770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4D4D4D"/>
                </a:solidFill>
                <a:latin typeface="+mn-lt"/>
              </a:rPr>
              <a:t>0,25</a:t>
            </a:r>
          </a:p>
        </p:txBody>
      </p:sp>
      <p:sp>
        <p:nvSpPr>
          <p:cNvPr id="3239" name="ZoneTexte 3238">
            <a:extLst>
              <a:ext uri="{FF2B5EF4-FFF2-40B4-BE49-F238E27FC236}">
                <a16:creationId xmlns:a16="http://schemas.microsoft.com/office/drawing/2014/main" id="{B5814724-620E-0EC1-9BED-20410B8D4689}"/>
              </a:ext>
            </a:extLst>
          </p:cNvPr>
          <p:cNvSpPr txBox="1"/>
          <p:nvPr/>
        </p:nvSpPr>
        <p:spPr>
          <a:xfrm>
            <a:off x="1293992" y="3310049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4D4D4D"/>
                </a:solidFill>
                <a:latin typeface="+mn-lt"/>
              </a:rPr>
              <a:t>0,50</a:t>
            </a:r>
          </a:p>
        </p:txBody>
      </p:sp>
      <p:sp>
        <p:nvSpPr>
          <p:cNvPr id="3240" name="ZoneTexte 3239">
            <a:extLst>
              <a:ext uri="{FF2B5EF4-FFF2-40B4-BE49-F238E27FC236}">
                <a16:creationId xmlns:a16="http://schemas.microsoft.com/office/drawing/2014/main" id="{289EA3BC-1F45-2266-2FCA-9E92DD6F4A91}"/>
              </a:ext>
            </a:extLst>
          </p:cNvPr>
          <p:cNvSpPr txBox="1"/>
          <p:nvPr/>
        </p:nvSpPr>
        <p:spPr>
          <a:xfrm>
            <a:off x="1293992" y="265432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4D4D4D"/>
                </a:solidFill>
                <a:latin typeface="+mn-lt"/>
              </a:rPr>
              <a:t>0,75</a:t>
            </a:r>
          </a:p>
        </p:txBody>
      </p:sp>
      <p:sp>
        <p:nvSpPr>
          <p:cNvPr id="3241" name="ZoneTexte 3240">
            <a:extLst>
              <a:ext uri="{FF2B5EF4-FFF2-40B4-BE49-F238E27FC236}">
                <a16:creationId xmlns:a16="http://schemas.microsoft.com/office/drawing/2014/main" id="{34EE9A38-C4AF-A5CA-9CE3-A590436AA4CE}"/>
              </a:ext>
            </a:extLst>
          </p:cNvPr>
          <p:cNvSpPr txBox="1"/>
          <p:nvPr/>
        </p:nvSpPr>
        <p:spPr>
          <a:xfrm>
            <a:off x="1293992" y="1998607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4D4D4D"/>
                </a:solidFill>
                <a:latin typeface="+mn-lt"/>
              </a:rPr>
              <a:t>1,00</a:t>
            </a:r>
          </a:p>
        </p:txBody>
      </p:sp>
      <p:sp>
        <p:nvSpPr>
          <p:cNvPr id="3242" name="ZoneTexte 3241">
            <a:extLst>
              <a:ext uri="{FF2B5EF4-FFF2-40B4-BE49-F238E27FC236}">
                <a16:creationId xmlns:a16="http://schemas.microsoft.com/office/drawing/2014/main" id="{ADCDD74F-A97D-77D3-2159-7A750B062D00}"/>
              </a:ext>
            </a:extLst>
          </p:cNvPr>
          <p:cNvSpPr txBox="1"/>
          <p:nvPr/>
        </p:nvSpPr>
        <p:spPr>
          <a:xfrm>
            <a:off x="4530489" y="5355417"/>
            <a:ext cx="614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D4D4D"/>
                </a:solidFill>
                <a:latin typeface="+mn-lt"/>
              </a:rPr>
              <a:t>Jours</a:t>
            </a:r>
          </a:p>
        </p:txBody>
      </p:sp>
      <p:sp>
        <p:nvSpPr>
          <p:cNvPr id="3243" name="ZoneTexte 3242">
            <a:extLst>
              <a:ext uri="{FF2B5EF4-FFF2-40B4-BE49-F238E27FC236}">
                <a16:creationId xmlns:a16="http://schemas.microsoft.com/office/drawing/2014/main" id="{4E88B88E-1D2D-B28F-E77D-C63E6B224EB0}"/>
              </a:ext>
            </a:extLst>
          </p:cNvPr>
          <p:cNvSpPr txBox="1"/>
          <p:nvPr/>
        </p:nvSpPr>
        <p:spPr>
          <a:xfrm>
            <a:off x="1966040" y="5668238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156</a:t>
            </a:r>
          </a:p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147</a:t>
            </a:r>
          </a:p>
        </p:txBody>
      </p:sp>
      <p:sp>
        <p:nvSpPr>
          <p:cNvPr id="3244" name="ZoneTexte 3243">
            <a:extLst>
              <a:ext uri="{FF2B5EF4-FFF2-40B4-BE49-F238E27FC236}">
                <a16:creationId xmlns:a16="http://schemas.microsoft.com/office/drawing/2014/main" id="{08E567DA-C466-D4B6-B84E-A5449D3ED088}"/>
              </a:ext>
            </a:extLst>
          </p:cNvPr>
          <p:cNvSpPr txBox="1"/>
          <p:nvPr/>
        </p:nvSpPr>
        <p:spPr>
          <a:xfrm>
            <a:off x="3614367" y="5668238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102</a:t>
            </a:r>
          </a:p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75</a:t>
            </a:r>
          </a:p>
        </p:txBody>
      </p:sp>
      <p:sp>
        <p:nvSpPr>
          <p:cNvPr id="3245" name="ZoneTexte 3244">
            <a:extLst>
              <a:ext uri="{FF2B5EF4-FFF2-40B4-BE49-F238E27FC236}">
                <a16:creationId xmlns:a16="http://schemas.microsoft.com/office/drawing/2014/main" id="{B708F755-A6F5-4890-CA10-4EB086B18045}"/>
              </a:ext>
            </a:extLst>
          </p:cNvPr>
          <p:cNvSpPr txBox="1"/>
          <p:nvPr/>
        </p:nvSpPr>
        <p:spPr>
          <a:xfrm>
            <a:off x="5322814" y="566823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75</a:t>
            </a:r>
          </a:p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46</a:t>
            </a:r>
          </a:p>
        </p:txBody>
      </p:sp>
      <p:sp>
        <p:nvSpPr>
          <p:cNvPr id="3246" name="ZoneTexte 3245">
            <a:extLst>
              <a:ext uri="{FF2B5EF4-FFF2-40B4-BE49-F238E27FC236}">
                <a16:creationId xmlns:a16="http://schemas.microsoft.com/office/drawing/2014/main" id="{823F5121-A59C-CBC6-9B66-D9D60A1E0B59}"/>
              </a:ext>
            </a:extLst>
          </p:cNvPr>
          <p:cNvSpPr txBox="1"/>
          <p:nvPr/>
        </p:nvSpPr>
        <p:spPr>
          <a:xfrm>
            <a:off x="6971141" y="566823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69</a:t>
            </a:r>
          </a:p>
          <a:p>
            <a:pPr algn="ctr"/>
            <a:r>
              <a:rPr lang="fr-FR" sz="1400" dirty="0">
                <a:solidFill>
                  <a:srgbClr val="4D4D4D"/>
                </a:solidFill>
                <a:latin typeface="+mn-lt"/>
              </a:rPr>
              <a:t>39</a:t>
            </a:r>
          </a:p>
        </p:txBody>
      </p:sp>
      <p:sp>
        <p:nvSpPr>
          <p:cNvPr id="3247" name="Line 345">
            <a:extLst>
              <a:ext uri="{FF2B5EF4-FFF2-40B4-BE49-F238E27FC236}">
                <a16:creationId xmlns:a16="http://schemas.microsoft.com/office/drawing/2014/main" id="{00E9EE96-B577-D1DA-5442-D68DFB5E33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355" y="2785113"/>
            <a:ext cx="2667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248" name="Line 346">
            <a:extLst>
              <a:ext uri="{FF2B5EF4-FFF2-40B4-BE49-F238E27FC236}">
                <a16:creationId xmlns:a16="http://schemas.microsoft.com/office/drawing/2014/main" id="{FFDA18E7-0063-0DDA-DDDF-EC1BE0E978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355" y="2512063"/>
            <a:ext cx="2667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249" name="Line 345">
            <a:extLst>
              <a:ext uri="{FF2B5EF4-FFF2-40B4-BE49-F238E27FC236}">
                <a16:creationId xmlns:a16="http://schemas.microsoft.com/office/drawing/2014/main" id="{713D2FB0-366B-ECE8-E600-C99B0AF7D6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4839" y="6034420"/>
            <a:ext cx="2667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250" name="Line 346">
            <a:extLst>
              <a:ext uri="{FF2B5EF4-FFF2-40B4-BE49-F238E27FC236}">
                <a16:creationId xmlns:a16="http://schemas.microsoft.com/office/drawing/2014/main" id="{7FB03CAA-DB21-EA23-2459-650202BDD0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4839" y="5831558"/>
            <a:ext cx="2667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251" name="ZoneTexte 3250">
            <a:extLst>
              <a:ext uri="{FF2B5EF4-FFF2-40B4-BE49-F238E27FC236}">
                <a16:creationId xmlns:a16="http://schemas.microsoft.com/office/drawing/2014/main" id="{1622E1E2-A769-3A11-1108-E944D74445E1}"/>
              </a:ext>
            </a:extLst>
          </p:cNvPr>
          <p:cNvSpPr txBox="1"/>
          <p:nvPr/>
        </p:nvSpPr>
        <p:spPr>
          <a:xfrm>
            <a:off x="1238773" y="5367448"/>
            <a:ext cx="110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D4D4D"/>
                </a:solidFill>
                <a:latin typeface="+mn-lt"/>
              </a:rPr>
              <a:t>Nb à risque</a:t>
            </a:r>
          </a:p>
        </p:txBody>
      </p:sp>
      <p:sp>
        <p:nvSpPr>
          <p:cNvPr id="3252" name="ZoneTexte 3251">
            <a:extLst>
              <a:ext uri="{FF2B5EF4-FFF2-40B4-BE49-F238E27FC236}">
                <a16:creationId xmlns:a16="http://schemas.microsoft.com/office/drawing/2014/main" id="{C9044E0B-EC85-4107-6FFB-E57B9A244F4C}"/>
              </a:ext>
            </a:extLst>
          </p:cNvPr>
          <p:cNvSpPr txBox="1"/>
          <p:nvPr/>
        </p:nvSpPr>
        <p:spPr>
          <a:xfrm>
            <a:off x="8408010" y="2344231"/>
            <a:ext cx="108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4D4D4D"/>
                </a:solidFill>
                <a:latin typeface="+mn-lt"/>
              </a:rPr>
              <a:t>Vitamine D</a:t>
            </a:r>
          </a:p>
        </p:txBody>
      </p:sp>
      <p:sp>
        <p:nvSpPr>
          <p:cNvPr id="3253" name="ZoneTexte 3252">
            <a:extLst>
              <a:ext uri="{FF2B5EF4-FFF2-40B4-BE49-F238E27FC236}">
                <a16:creationId xmlns:a16="http://schemas.microsoft.com/office/drawing/2014/main" id="{D827C1A5-2FA0-ADD1-08AB-5F1DE35BD11F}"/>
              </a:ext>
            </a:extLst>
          </p:cNvPr>
          <p:cNvSpPr txBox="1"/>
          <p:nvPr/>
        </p:nvSpPr>
        <p:spPr>
          <a:xfrm>
            <a:off x="8408010" y="262095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4D4D4D"/>
                </a:solidFill>
                <a:latin typeface="+mn-lt"/>
              </a:rPr>
              <a:t>Placebo</a:t>
            </a:r>
          </a:p>
        </p:txBody>
      </p:sp>
      <p:sp>
        <p:nvSpPr>
          <p:cNvPr id="3254" name="ZoneTexte 3253">
            <a:extLst>
              <a:ext uri="{FF2B5EF4-FFF2-40B4-BE49-F238E27FC236}">
                <a16:creationId xmlns:a16="http://schemas.microsoft.com/office/drawing/2014/main" id="{7F313485-CC1E-72A7-A337-A0E4971CAF37}"/>
              </a:ext>
            </a:extLst>
          </p:cNvPr>
          <p:cNvSpPr txBox="1"/>
          <p:nvPr/>
        </p:nvSpPr>
        <p:spPr>
          <a:xfrm>
            <a:off x="3460378" y="2191112"/>
            <a:ext cx="318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D4D4D"/>
                </a:solidFill>
                <a:latin typeface="+mn-lt"/>
              </a:rPr>
              <a:t>Hazard ratio : 0,66 (IC 95 % : 0,50-0,87)</a:t>
            </a:r>
            <a:br>
              <a:rPr lang="fr-FR" sz="1400" dirty="0">
                <a:solidFill>
                  <a:srgbClr val="4D4D4D"/>
                </a:solidFill>
                <a:latin typeface="+mn-lt"/>
              </a:rPr>
            </a:br>
            <a:r>
              <a:rPr lang="fr-FR" sz="1400" dirty="0">
                <a:solidFill>
                  <a:srgbClr val="4D4D4D"/>
                </a:solidFill>
                <a:latin typeface="+mn-lt"/>
              </a:rPr>
              <a:t>p = 0,004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58C5C92-B966-C812-6B47-BF3061C5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Thouvenot E, SS06.065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C871F09-6F25-DFDF-FAF0-306A990F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126" y="-267774"/>
            <a:ext cx="10515600" cy="1325563"/>
          </a:xfrm>
        </p:spPr>
        <p:txBody>
          <a:bodyPr/>
          <a:lstStyle/>
          <a:p>
            <a:r>
              <a:rPr lang="fr-FR" b="1" dirty="0"/>
              <a:t>Traitements par vitamine D à fortes doses </a:t>
            </a:r>
            <a:r>
              <a:rPr lang="fr-F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22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C3E28-AF49-B534-00AD-24E980325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466D009-8A18-864E-B47C-B262F9717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588" y="-295731"/>
            <a:ext cx="10954753" cy="156324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4000" b="1" dirty="0" err="1"/>
              <a:t>Tolebrutinib</a:t>
            </a:r>
            <a:r>
              <a:rPr lang="fr-FR" sz="4000" b="1" dirty="0"/>
              <a:t> dans la SEP RR : GEMINI 1 et 2</a:t>
            </a:r>
            <a:endParaRPr lang="fr-FR" sz="4000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5B6D8-FBCB-709A-B96C-5DA6BE5C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176" y="2172565"/>
            <a:ext cx="4320480" cy="2912620"/>
          </a:xfrm>
        </p:spPr>
        <p:txBody>
          <a:bodyPr/>
          <a:lstStyle/>
          <a:p>
            <a:pPr eaLnBrk="1" hangingPunct="1"/>
            <a:r>
              <a:rPr lang="fr-FR" sz="1600" b="1" dirty="0">
                <a:solidFill>
                  <a:srgbClr val="4D4D4D"/>
                </a:solidFill>
              </a:rPr>
              <a:t>Critères Inclusion :</a:t>
            </a:r>
          </a:p>
          <a:p>
            <a:pPr lvl="1" eaLnBrk="1" hangingPunct="1"/>
            <a:r>
              <a:rPr lang="fr-FR" sz="1400" b="1" dirty="0">
                <a:solidFill>
                  <a:srgbClr val="4D4D4D"/>
                </a:solidFill>
              </a:rPr>
              <a:t>Age : </a:t>
            </a:r>
            <a:r>
              <a:rPr lang="fr-FR" sz="1400" dirty="0">
                <a:solidFill>
                  <a:srgbClr val="4D4D4D"/>
                </a:solidFill>
              </a:rPr>
              <a:t>18-55 ans</a:t>
            </a:r>
          </a:p>
          <a:p>
            <a:pPr lvl="1" eaLnBrk="1" hangingPunct="1"/>
            <a:r>
              <a:rPr lang="fr-FR" sz="1400" b="1" dirty="0">
                <a:solidFill>
                  <a:srgbClr val="4D4D4D"/>
                </a:solidFill>
              </a:rPr>
              <a:t>SEP RR</a:t>
            </a:r>
          </a:p>
          <a:p>
            <a:pPr lvl="1" eaLnBrk="1" hangingPunct="1"/>
            <a:r>
              <a:rPr lang="fr-FR" sz="1400" b="1" dirty="0">
                <a:solidFill>
                  <a:srgbClr val="4D4D4D"/>
                </a:solidFill>
              </a:rPr>
              <a:t>EDSS  ≤ 5,5</a:t>
            </a:r>
          </a:p>
          <a:p>
            <a:pPr lvl="1" eaLnBrk="1" hangingPunct="1"/>
            <a:r>
              <a:rPr lang="fr-FR" sz="1400" b="1" dirty="0">
                <a:solidFill>
                  <a:srgbClr val="4D4D4D"/>
                </a:solidFill>
              </a:rPr>
              <a:t>Survenue d’au moins 1 des éléments suivants :</a:t>
            </a:r>
          </a:p>
          <a:p>
            <a:pPr lvl="2" eaLnBrk="1" hangingPunct="1"/>
            <a:r>
              <a:rPr lang="fr-FR" sz="1200" dirty="0">
                <a:solidFill>
                  <a:srgbClr val="4D4D4D"/>
                </a:solidFill>
              </a:rPr>
              <a:t>≥ 1 poussée A-1</a:t>
            </a:r>
          </a:p>
          <a:p>
            <a:pPr lvl="2" eaLnBrk="1" hangingPunct="1"/>
            <a:r>
              <a:rPr lang="fr-FR" sz="1200" dirty="0">
                <a:solidFill>
                  <a:srgbClr val="4D4D4D"/>
                </a:solidFill>
              </a:rPr>
              <a:t>≥ 2 poussées dans les 2 dernières années</a:t>
            </a:r>
          </a:p>
          <a:p>
            <a:pPr lvl="2" eaLnBrk="1" hangingPunct="1"/>
            <a:r>
              <a:rPr lang="fr-FR" sz="1200" dirty="0">
                <a:solidFill>
                  <a:srgbClr val="4D4D4D"/>
                </a:solidFill>
              </a:rPr>
              <a:t>≥1 lésion Gd+ A-1</a:t>
            </a:r>
          </a:p>
          <a:p>
            <a:pPr eaLnBrk="1" hangingPunct="1"/>
            <a:r>
              <a:rPr lang="fr-FR" sz="1600" b="1" dirty="0">
                <a:solidFill>
                  <a:srgbClr val="4D4D4D"/>
                </a:solidFill>
              </a:rPr>
              <a:t>Critères exclusion : SEP SP ou PP</a:t>
            </a:r>
          </a:p>
          <a:p>
            <a:pPr lvl="1" eaLnBrk="1" hangingPunct="1"/>
            <a:endParaRPr lang="fr-FR" sz="1400" b="1" dirty="0">
              <a:solidFill>
                <a:srgbClr val="4D4D4D"/>
              </a:solidFill>
            </a:endParaRPr>
          </a:p>
          <a:p>
            <a:pPr lvl="2" eaLnBrk="1" hangingPunct="1"/>
            <a:endParaRPr lang="fr-FR" sz="1200" b="1" dirty="0">
              <a:solidFill>
                <a:srgbClr val="4D4D4D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A3B13E6-326D-7243-DDE7-8257AFC5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608385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Jiwon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O., 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., SS19_0135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CD051F-53EF-5684-301F-2FB18AB82C7D}"/>
              </a:ext>
            </a:extLst>
          </p:cNvPr>
          <p:cNvSpPr txBox="1"/>
          <p:nvPr/>
        </p:nvSpPr>
        <p:spPr>
          <a:xfrm>
            <a:off x="623392" y="1077137"/>
            <a:ext cx="5666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fr-FR" sz="18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Phase 3, Multicentre, </a:t>
            </a:r>
            <a:r>
              <a:rPr lang="fr-FR" sz="1800" b="1" kern="1200" dirty="0" err="1">
                <a:solidFill>
                  <a:srgbClr val="AA4465"/>
                </a:solidFill>
                <a:latin typeface="Aptos Display" panose="020B0004020202020204" pitchFamily="34" charset="0"/>
              </a:rPr>
              <a:t>Randomised</a:t>
            </a:r>
            <a:r>
              <a:rPr lang="fr-FR" sz="18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, Double-Blind, Double-</a:t>
            </a:r>
            <a:r>
              <a:rPr lang="fr-FR" sz="1800" b="1" kern="1200" dirty="0" err="1">
                <a:solidFill>
                  <a:srgbClr val="AA4465"/>
                </a:solidFill>
                <a:latin typeface="Aptos Display" panose="020B0004020202020204" pitchFamily="34" charset="0"/>
              </a:rPr>
              <a:t>Dummy</a:t>
            </a:r>
            <a:r>
              <a:rPr lang="fr-FR" sz="18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, Active-</a:t>
            </a:r>
            <a:r>
              <a:rPr lang="fr-FR" sz="1800" b="1" kern="1200" dirty="0" err="1">
                <a:solidFill>
                  <a:srgbClr val="AA4465"/>
                </a:solidFill>
                <a:latin typeface="Aptos Display" panose="020B0004020202020204" pitchFamily="34" charset="0"/>
              </a:rPr>
              <a:t>Controlled</a:t>
            </a:r>
            <a:r>
              <a:rPr lang="fr-FR" sz="18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, </a:t>
            </a:r>
            <a:r>
              <a:rPr lang="fr-FR" sz="1800" b="1" kern="1200" dirty="0" err="1">
                <a:solidFill>
                  <a:srgbClr val="AA4465"/>
                </a:solidFill>
                <a:latin typeface="Aptos Display" panose="020B0004020202020204" pitchFamily="34" charset="0"/>
              </a:rPr>
              <a:t>Parallel</a:t>
            </a:r>
            <a:r>
              <a:rPr lang="fr-FR" sz="18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-Group, Event-Driven Trials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3A6FDBE-28F8-CE8B-CCA7-08FEC0AF3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75" y="5503864"/>
            <a:ext cx="276999" cy="27699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9196994-79E6-9E84-5BA9-AAC53C978BCD}"/>
              </a:ext>
            </a:extLst>
          </p:cNvPr>
          <p:cNvCxnSpPr>
            <a:cxnSpLocks/>
          </p:cNvCxnSpPr>
          <p:nvPr/>
        </p:nvCxnSpPr>
        <p:spPr>
          <a:xfrm>
            <a:off x="7000332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FEDD589-1F5C-A1F7-811B-9AF96EEFB7DE}"/>
              </a:ext>
            </a:extLst>
          </p:cNvPr>
          <p:cNvCxnSpPr/>
          <p:nvPr/>
        </p:nvCxnSpPr>
        <p:spPr>
          <a:xfrm>
            <a:off x="6133232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3003EE3-49AB-DEA8-68BF-C5DE032FDE0D}"/>
              </a:ext>
            </a:extLst>
          </p:cNvPr>
          <p:cNvSpPr txBox="1"/>
          <p:nvPr/>
        </p:nvSpPr>
        <p:spPr>
          <a:xfrm>
            <a:off x="5956407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5D3C2B-C39B-B083-0165-90A0BAE5BF9A}"/>
              </a:ext>
            </a:extLst>
          </p:cNvPr>
          <p:cNvSpPr txBox="1"/>
          <p:nvPr/>
        </p:nvSpPr>
        <p:spPr>
          <a:xfrm>
            <a:off x="6835670" y="5071931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EOS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C3F9765-A8D2-B755-1B81-F37AC215CDD4}"/>
              </a:ext>
            </a:extLst>
          </p:cNvPr>
          <p:cNvCxnSpPr>
            <a:cxnSpLocks/>
          </p:cNvCxnSpPr>
          <p:nvPr/>
        </p:nvCxnSpPr>
        <p:spPr>
          <a:xfrm>
            <a:off x="2351584" y="4943499"/>
            <a:ext cx="4680520" cy="0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ADBE6713-E096-C7F5-729D-5DF9D63CCBED}"/>
              </a:ext>
            </a:extLst>
          </p:cNvPr>
          <p:cNvSpPr/>
          <p:nvPr/>
        </p:nvSpPr>
        <p:spPr>
          <a:xfrm>
            <a:off x="6923573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AA764BB-4F6E-C905-BFF3-CB6576330659}"/>
              </a:ext>
            </a:extLst>
          </p:cNvPr>
          <p:cNvCxnSpPr/>
          <p:nvPr/>
        </p:nvCxnSpPr>
        <p:spPr>
          <a:xfrm>
            <a:off x="5864748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8A683E7-DDED-38D8-3DE3-09F517D39FF0}"/>
              </a:ext>
            </a:extLst>
          </p:cNvPr>
          <p:cNvSpPr txBox="1"/>
          <p:nvPr/>
        </p:nvSpPr>
        <p:spPr>
          <a:xfrm>
            <a:off x="5687923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33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9050447-74E0-2694-8EB4-291A770B455F}"/>
              </a:ext>
            </a:extLst>
          </p:cNvPr>
          <p:cNvCxnSpPr/>
          <p:nvPr/>
        </p:nvCxnSpPr>
        <p:spPr>
          <a:xfrm>
            <a:off x="5569028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EE9F88F-0CDF-92F5-3A8C-556593CDA3CF}"/>
              </a:ext>
            </a:extLst>
          </p:cNvPr>
          <p:cNvSpPr txBox="1"/>
          <p:nvPr/>
        </p:nvSpPr>
        <p:spPr>
          <a:xfrm>
            <a:off x="5392203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3B86FB5-3B6B-8B0A-93AB-391A16C04CD4}"/>
              </a:ext>
            </a:extLst>
          </p:cNvPr>
          <p:cNvCxnSpPr/>
          <p:nvPr/>
        </p:nvCxnSpPr>
        <p:spPr>
          <a:xfrm>
            <a:off x="5300544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97A90403-405E-585C-E9CB-C23A50FC181C}"/>
              </a:ext>
            </a:extLst>
          </p:cNvPr>
          <p:cNvSpPr txBox="1"/>
          <p:nvPr/>
        </p:nvSpPr>
        <p:spPr>
          <a:xfrm>
            <a:off x="5123719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022D9D4-87E0-46BD-0A1F-9DAFB3FA7A15}"/>
              </a:ext>
            </a:extLst>
          </p:cNvPr>
          <p:cNvCxnSpPr/>
          <p:nvPr/>
        </p:nvCxnSpPr>
        <p:spPr>
          <a:xfrm>
            <a:off x="5016496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CACC066-096B-40CC-4DBE-0754B187F428}"/>
              </a:ext>
            </a:extLst>
          </p:cNvPr>
          <p:cNvSpPr txBox="1"/>
          <p:nvPr/>
        </p:nvSpPr>
        <p:spPr>
          <a:xfrm>
            <a:off x="4839671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3C843BC-CE78-B639-66D7-0C30E17A8A6E}"/>
              </a:ext>
            </a:extLst>
          </p:cNvPr>
          <p:cNvCxnSpPr/>
          <p:nvPr/>
        </p:nvCxnSpPr>
        <p:spPr>
          <a:xfrm>
            <a:off x="4748012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672F32A6-BA9F-E746-E993-F38A8AEC1A33}"/>
              </a:ext>
            </a:extLst>
          </p:cNvPr>
          <p:cNvSpPr txBox="1"/>
          <p:nvPr/>
        </p:nvSpPr>
        <p:spPr>
          <a:xfrm>
            <a:off x="4571187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1EB0D55-5B03-30D8-0D8E-5634C329B6A8}"/>
              </a:ext>
            </a:extLst>
          </p:cNvPr>
          <p:cNvCxnSpPr/>
          <p:nvPr/>
        </p:nvCxnSpPr>
        <p:spPr>
          <a:xfrm>
            <a:off x="4452292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B3A33015-B822-C9A6-61BB-2C8E2B595AC7}"/>
              </a:ext>
            </a:extLst>
          </p:cNvPr>
          <p:cNvSpPr txBox="1"/>
          <p:nvPr/>
        </p:nvSpPr>
        <p:spPr>
          <a:xfrm>
            <a:off x="4275467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47685F6-2CA9-DE40-516A-A4F66C5776BE}"/>
              </a:ext>
            </a:extLst>
          </p:cNvPr>
          <p:cNvCxnSpPr/>
          <p:nvPr/>
        </p:nvCxnSpPr>
        <p:spPr>
          <a:xfrm>
            <a:off x="4183808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661F5809-D915-9DE9-1AF9-371A838CBD83}"/>
              </a:ext>
            </a:extLst>
          </p:cNvPr>
          <p:cNvSpPr txBox="1"/>
          <p:nvPr/>
        </p:nvSpPr>
        <p:spPr>
          <a:xfrm>
            <a:off x="4006983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D56015E-17D2-35E5-8261-C088818C9DD9}"/>
              </a:ext>
            </a:extLst>
          </p:cNvPr>
          <p:cNvCxnSpPr/>
          <p:nvPr/>
        </p:nvCxnSpPr>
        <p:spPr>
          <a:xfrm>
            <a:off x="3888087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3EA257B6-2223-6BA8-456E-EB4BB69B7CB7}"/>
              </a:ext>
            </a:extLst>
          </p:cNvPr>
          <p:cNvSpPr txBox="1"/>
          <p:nvPr/>
        </p:nvSpPr>
        <p:spPr>
          <a:xfrm>
            <a:off x="3711262" y="5071931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8F683F7-D567-3459-E16E-8A7076EB8CD9}"/>
              </a:ext>
            </a:extLst>
          </p:cNvPr>
          <p:cNvCxnSpPr/>
          <p:nvPr/>
        </p:nvCxnSpPr>
        <p:spPr>
          <a:xfrm>
            <a:off x="3619603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9FCEB964-607C-BA76-C716-9E93D35DD78C}"/>
              </a:ext>
            </a:extLst>
          </p:cNvPr>
          <p:cNvSpPr txBox="1"/>
          <p:nvPr/>
        </p:nvSpPr>
        <p:spPr>
          <a:xfrm>
            <a:off x="3481249" y="5071931"/>
            <a:ext cx="261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05A90D2-6E5E-E514-55EE-FC6170007E7E}"/>
              </a:ext>
            </a:extLst>
          </p:cNvPr>
          <p:cNvCxnSpPr/>
          <p:nvPr/>
        </p:nvCxnSpPr>
        <p:spPr>
          <a:xfrm>
            <a:off x="3323883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674D7D5-A567-B762-2FBA-DB2CF8976B3B}"/>
              </a:ext>
            </a:extLst>
          </p:cNvPr>
          <p:cNvSpPr txBox="1"/>
          <p:nvPr/>
        </p:nvSpPr>
        <p:spPr>
          <a:xfrm>
            <a:off x="3185529" y="5071931"/>
            <a:ext cx="261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9B0917B-D94E-1D03-12F8-92BDFD42FED5}"/>
              </a:ext>
            </a:extLst>
          </p:cNvPr>
          <p:cNvCxnSpPr/>
          <p:nvPr/>
        </p:nvCxnSpPr>
        <p:spPr>
          <a:xfrm>
            <a:off x="3055399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F2A98002-20F2-C230-8426-D3CA0BC076E7}"/>
              </a:ext>
            </a:extLst>
          </p:cNvPr>
          <p:cNvSpPr txBox="1"/>
          <p:nvPr/>
        </p:nvSpPr>
        <p:spPr>
          <a:xfrm>
            <a:off x="2917045" y="5071931"/>
            <a:ext cx="261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F891C14-8D40-F23B-6594-4E4C5554564C}"/>
              </a:ext>
            </a:extLst>
          </p:cNvPr>
          <p:cNvCxnSpPr/>
          <p:nvPr/>
        </p:nvCxnSpPr>
        <p:spPr>
          <a:xfrm>
            <a:off x="2771351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56B23FC9-8059-485B-870D-5AB71FC9AE50}"/>
              </a:ext>
            </a:extLst>
          </p:cNvPr>
          <p:cNvSpPr txBox="1"/>
          <p:nvPr/>
        </p:nvSpPr>
        <p:spPr>
          <a:xfrm>
            <a:off x="2632997" y="5071931"/>
            <a:ext cx="261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F347A12-BA07-91D8-C2C8-228340570F6A}"/>
              </a:ext>
            </a:extLst>
          </p:cNvPr>
          <p:cNvCxnSpPr/>
          <p:nvPr/>
        </p:nvCxnSpPr>
        <p:spPr>
          <a:xfrm>
            <a:off x="2581181" y="4943499"/>
            <a:ext cx="0" cy="137835"/>
          </a:xfrm>
          <a:prstGeom prst="line">
            <a:avLst/>
          </a:prstGeom>
          <a:ln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BF0A3B4E-4506-9F4E-E7A8-DD5D749C80F7}"/>
              </a:ext>
            </a:extLst>
          </p:cNvPr>
          <p:cNvSpPr txBox="1"/>
          <p:nvPr/>
        </p:nvSpPr>
        <p:spPr>
          <a:xfrm>
            <a:off x="2417180" y="5071931"/>
            <a:ext cx="312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-1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0668A260-37C0-B83F-D4E6-E8C352ED3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86" y="5503864"/>
            <a:ext cx="276999" cy="27699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FFBA3AB-46CA-29B4-9E8D-70820D475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26" y="5503864"/>
            <a:ext cx="276999" cy="27699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E9E5503-12CA-EA78-0C27-94F0F755D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68" y="5503864"/>
            <a:ext cx="276999" cy="27699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0FAC4D3-53F6-EBEE-9A09-55998766A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64" y="5503864"/>
            <a:ext cx="276999" cy="276999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8FFD0C7E-9E42-34AA-B541-0251DD178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26" y="5503864"/>
            <a:ext cx="276999" cy="276999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B75E5A37-5AC6-6F58-3DE7-2655EE36A4DE}"/>
              </a:ext>
            </a:extLst>
          </p:cNvPr>
          <p:cNvSpPr/>
          <p:nvPr/>
        </p:nvSpPr>
        <p:spPr>
          <a:xfrm>
            <a:off x="6051975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48CA676E-F870-D5C0-7F13-184DB912614C}"/>
              </a:ext>
            </a:extLst>
          </p:cNvPr>
          <p:cNvSpPr/>
          <p:nvPr/>
        </p:nvSpPr>
        <p:spPr>
          <a:xfrm>
            <a:off x="5771818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FAF39C54-090F-8BC0-95F7-7861E22C5E4C}"/>
              </a:ext>
            </a:extLst>
          </p:cNvPr>
          <p:cNvSpPr/>
          <p:nvPr/>
        </p:nvSpPr>
        <p:spPr>
          <a:xfrm>
            <a:off x="5487770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0E0CA1-7987-C420-2527-ABF87053DB26}"/>
              </a:ext>
            </a:extLst>
          </p:cNvPr>
          <p:cNvSpPr/>
          <p:nvPr/>
        </p:nvSpPr>
        <p:spPr>
          <a:xfrm>
            <a:off x="5207614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0E8AED8-36F0-0873-6451-86143E6A3AA4}"/>
              </a:ext>
            </a:extLst>
          </p:cNvPr>
          <p:cNvSpPr/>
          <p:nvPr/>
        </p:nvSpPr>
        <p:spPr>
          <a:xfrm>
            <a:off x="4931348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620113D-4305-DC54-1EC2-6069CF2C8271}"/>
              </a:ext>
            </a:extLst>
          </p:cNvPr>
          <p:cNvSpPr/>
          <p:nvPr/>
        </p:nvSpPr>
        <p:spPr>
          <a:xfrm>
            <a:off x="4639518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0F1F401-019A-72AF-C598-96BAEBE8711C}"/>
              </a:ext>
            </a:extLst>
          </p:cNvPr>
          <p:cNvSpPr/>
          <p:nvPr/>
        </p:nvSpPr>
        <p:spPr>
          <a:xfrm>
            <a:off x="4371035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0CA7E35B-FB52-06A8-7DE4-AD0535498017}"/>
              </a:ext>
            </a:extLst>
          </p:cNvPr>
          <p:cNvSpPr/>
          <p:nvPr/>
        </p:nvSpPr>
        <p:spPr>
          <a:xfrm>
            <a:off x="4083096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E4C7BFF-1B2F-BB44-0103-5E356D2BCA0A}"/>
              </a:ext>
            </a:extLst>
          </p:cNvPr>
          <p:cNvSpPr/>
          <p:nvPr/>
        </p:nvSpPr>
        <p:spPr>
          <a:xfrm>
            <a:off x="3799049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A1DC0809-0960-DA2E-57C1-2873E53B6D69}"/>
              </a:ext>
            </a:extLst>
          </p:cNvPr>
          <p:cNvSpPr/>
          <p:nvPr/>
        </p:nvSpPr>
        <p:spPr>
          <a:xfrm>
            <a:off x="3518892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F72B0BF2-FA0C-90D6-6F75-9D0C010CB389}"/>
              </a:ext>
            </a:extLst>
          </p:cNvPr>
          <p:cNvSpPr/>
          <p:nvPr/>
        </p:nvSpPr>
        <p:spPr>
          <a:xfrm>
            <a:off x="3238736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0" name="Ellipse 5119">
            <a:extLst>
              <a:ext uri="{FF2B5EF4-FFF2-40B4-BE49-F238E27FC236}">
                <a16:creationId xmlns:a16="http://schemas.microsoft.com/office/drawing/2014/main" id="{FF1802AB-A151-9F78-08F6-F7E16C9443CE}"/>
              </a:ext>
            </a:extLst>
          </p:cNvPr>
          <p:cNvSpPr/>
          <p:nvPr/>
        </p:nvSpPr>
        <p:spPr>
          <a:xfrm>
            <a:off x="2958579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1" name="Ellipse 5120">
            <a:extLst>
              <a:ext uri="{FF2B5EF4-FFF2-40B4-BE49-F238E27FC236}">
                <a16:creationId xmlns:a16="http://schemas.microsoft.com/office/drawing/2014/main" id="{F589E969-CC86-2557-285A-263FCE7F59C2}"/>
              </a:ext>
            </a:extLst>
          </p:cNvPr>
          <p:cNvSpPr/>
          <p:nvPr/>
        </p:nvSpPr>
        <p:spPr>
          <a:xfrm>
            <a:off x="2686205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3" name="Ellipse 5122">
            <a:extLst>
              <a:ext uri="{FF2B5EF4-FFF2-40B4-BE49-F238E27FC236}">
                <a16:creationId xmlns:a16="http://schemas.microsoft.com/office/drawing/2014/main" id="{B40FAB15-5892-82DA-8500-5C1507F29308}"/>
              </a:ext>
            </a:extLst>
          </p:cNvPr>
          <p:cNvSpPr/>
          <p:nvPr/>
        </p:nvSpPr>
        <p:spPr>
          <a:xfrm>
            <a:off x="2511107" y="5307668"/>
            <a:ext cx="153517" cy="1535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5" name="ZoneTexte 5124">
            <a:extLst>
              <a:ext uri="{FF2B5EF4-FFF2-40B4-BE49-F238E27FC236}">
                <a16:creationId xmlns:a16="http://schemas.microsoft.com/office/drawing/2014/main" id="{F180EF45-2BF5-D992-729C-01DBA303862A}"/>
              </a:ext>
            </a:extLst>
          </p:cNvPr>
          <p:cNvSpPr txBox="1"/>
          <p:nvPr/>
        </p:nvSpPr>
        <p:spPr>
          <a:xfrm>
            <a:off x="1284238" y="5071931"/>
            <a:ext cx="917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Disability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assesments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2686062-F5D8-A54D-0BEC-FB9DD84B5573}"/>
              </a:ext>
            </a:extLst>
          </p:cNvPr>
          <p:cNvSpPr/>
          <p:nvPr/>
        </p:nvSpPr>
        <p:spPr>
          <a:xfrm>
            <a:off x="930564" y="3280605"/>
            <a:ext cx="1296144" cy="10127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4D4D4D"/>
                </a:solidFill>
                <a:effectLst/>
                <a:latin typeface="+mj-lt"/>
              </a:rPr>
              <a:t>Participants </a:t>
            </a:r>
            <a:r>
              <a:rPr lang="fr-FR" sz="1200" dirty="0" err="1">
                <a:solidFill>
                  <a:srgbClr val="4D4D4D"/>
                </a:solidFill>
                <a:effectLst/>
                <a:latin typeface="+mj-lt"/>
              </a:rPr>
              <a:t>With</a:t>
            </a:r>
            <a:r>
              <a:rPr lang="fr-FR" sz="1200" dirty="0">
                <a:solidFill>
                  <a:srgbClr val="4D4D4D"/>
                </a:solidFill>
                <a:effectLst/>
                <a:latin typeface="+mj-lt"/>
              </a:rPr>
              <a:t> </a:t>
            </a:r>
            <a:r>
              <a:rPr lang="fr-FR" sz="1200" dirty="0" err="1">
                <a:solidFill>
                  <a:srgbClr val="4D4D4D"/>
                </a:solidFill>
                <a:effectLst/>
                <a:latin typeface="+mj-lt"/>
              </a:rPr>
              <a:t>Relapsing</a:t>
            </a:r>
            <a:r>
              <a:rPr lang="fr-FR" sz="1200" dirty="0">
                <a:solidFill>
                  <a:srgbClr val="4D4D4D"/>
                </a:solidFill>
                <a:effectLst/>
                <a:latin typeface="+mj-lt"/>
              </a:rPr>
              <a:t> MS</a:t>
            </a:r>
          </a:p>
          <a:p>
            <a:r>
              <a:rPr lang="fr-FR" sz="1200" dirty="0" err="1">
                <a:solidFill>
                  <a:srgbClr val="4D4D4D"/>
                </a:solidFill>
                <a:effectLst/>
                <a:latin typeface="+mj-lt"/>
              </a:rPr>
              <a:t>Randomised</a:t>
            </a:r>
            <a:r>
              <a:rPr lang="fr-FR" sz="1200" dirty="0">
                <a:solidFill>
                  <a:srgbClr val="4D4D4D"/>
                </a:solidFill>
                <a:effectLst/>
                <a:latin typeface="+mj-lt"/>
              </a:rPr>
              <a:t> 1:1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C410B84-8150-2C9E-9CF0-A65B2318C730}"/>
              </a:ext>
            </a:extLst>
          </p:cNvPr>
          <p:cNvSpPr/>
          <p:nvPr/>
        </p:nvSpPr>
        <p:spPr>
          <a:xfrm>
            <a:off x="2783632" y="2182184"/>
            <a:ext cx="4248472" cy="736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rgbClr val="4D4D4D"/>
                </a:solidFill>
                <a:effectLst/>
                <a:latin typeface="+mj-lt"/>
              </a:rPr>
              <a:t>Treatment</a:t>
            </a:r>
            <a:r>
              <a:rPr lang="fr-FR" sz="1200" b="1" dirty="0">
                <a:solidFill>
                  <a:srgbClr val="4D4D4D"/>
                </a:solidFill>
                <a:effectLst/>
                <a:latin typeface="+mj-lt"/>
              </a:rPr>
              <a:t> </a:t>
            </a:r>
            <a:r>
              <a:rPr lang="fr-FR" sz="1200" b="1" dirty="0" err="1">
                <a:solidFill>
                  <a:srgbClr val="4D4D4D"/>
                </a:solidFill>
                <a:effectLst/>
                <a:latin typeface="+mj-lt"/>
              </a:rPr>
              <a:t>Period</a:t>
            </a:r>
            <a:r>
              <a:rPr lang="fr-FR" sz="1200" b="1" dirty="0">
                <a:solidFill>
                  <a:srgbClr val="4D4D4D"/>
                </a:solidFill>
                <a:effectLst/>
                <a:latin typeface="+mj-lt"/>
              </a:rPr>
              <a:t>: ~18-36 </a:t>
            </a:r>
            <a:r>
              <a:rPr lang="fr-FR" sz="1200" b="1" dirty="0" err="1">
                <a:solidFill>
                  <a:srgbClr val="4D4D4D"/>
                </a:solidFill>
                <a:effectLst/>
                <a:latin typeface="+mj-lt"/>
              </a:rPr>
              <a:t>Months</a:t>
            </a:r>
            <a:endParaRPr lang="fr-FR" sz="1200" b="1" dirty="0">
              <a:solidFill>
                <a:srgbClr val="4D4D4D"/>
              </a:solidFill>
              <a:effectLst/>
              <a:latin typeface="+mj-lt"/>
            </a:endParaRPr>
          </a:p>
          <a:p>
            <a:pPr algn="ctr"/>
            <a:r>
              <a:rPr lang="fr-FR" sz="1200" b="1" dirty="0">
                <a:solidFill>
                  <a:srgbClr val="4D4D4D"/>
                </a:solidFill>
                <a:effectLst/>
                <a:latin typeface="+mj-lt"/>
              </a:rPr>
              <a:t>All Participants Continue in </a:t>
            </a:r>
            <a:r>
              <a:rPr lang="fr-FR" sz="1200" b="1" dirty="0" err="1">
                <a:solidFill>
                  <a:srgbClr val="4D4D4D"/>
                </a:solidFill>
                <a:effectLst/>
                <a:latin typeface="+mj-lt"/>
              </a:rPr>
              <a:t>Studies</a:t>
            </a:r>
            <a:r>
              <a:rPr lang="fr-FR" sz="1200" b="1" dirty="0">
                <a:solidFill>
                  <a:srgbClr val="4D4D4D"/>
                </a:solidFill>
                <a:effectLst/>
                <a:latin typeface="+mj-lt"/>
              </a:rPr>
              <a:t> </a:t>
            </a:r>
            <a:r>
              <a:rPr lang="fr-FR" sz="1200" b="1" dirty="0" err="1">
                <a:solidFill>
                  <a:srgbClr val="4D4D4D"/>
                </a:solidFill>
                <a:effectLst/>
                <a:latin typeface="+mj-lt"/>
              </a:rPr>
              <a:t>Until</a:t>
            </a:r>
            <a:r>
              <a:rPr lang="fr-FR" sz="1200" b="1" dirty="0">
                <a:solidFill>
                  <a:srgbClr val="4D4D4D"/>
                </a:solidFill>
                <a:effectLst/>
                <a:latin typeface="+mj-lt"/>
              </a:rPr>
              <a:t> 162 6-Month CDW Events are </a:t>
            </a:r>
            <a:r>
              <a:rPr lang="fr-FR" sz="1200" b="1" dirty="0" err="1">
                <a:solidFill>
                  <a:srgbClr val="4D4D4D"/>
                </a:solidFill>
                <a:effectLst/>
                <a:latin typeface="+mj-lt"/>
              </a:rPr>
              <a:t>Observed</a:t>
            </a:r>
            <a:endParaRPr lang="fr-FR" sz="1200" b="1" dirty="0">
              <a:solidFill>
                <a:srgbClr val="4D4D4D"/>
              </a:solidFill>
              <a:effectLst/>
              <a:latin typeface="+mj-lt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2911152-0D0D-7B17-0F27-DE651739825E}"/>
              </a:ext>
            </a:extLst>
          </p:cNvPr>
          <p:cNvSpPr/>
          <p:nvPr/>
        </p:nvSpPr>
        <p:spPr>
          <a:xfrm>
            <a:off x="2783632" y="3033890"/>
            <a:ext cx="4248472" cy="7365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effectLst/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16E5061-EAE2-20B9-1768-6B409A947CA9}"/>
              </a:ext>
            </a:extLst>
          </p:cNvPr>
          <p:cNvSpPr/>
          <p:nvPr/>
        </p:nvSpPr>
        <p:spPr>
          <a:xfrm>
            <a:off x="2783632" y="3873629"/>
            <a:ext cx="4248472" cy="736568"/>
          </a:xfrm>
          <a:prstGeom prst="roundRect">
            <a:avLst/>
          </a:prstGeom>
          <a:solidFill>
            <a:srgbClr val="11A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effectLst/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4D2A97-1B34-6BF1-BF42-E498151F8504}"/>
              </a:ext>
            </a:extLst>
          </p:cNvPr>
          <p:cNvSpPr txBox="1"/>
          <p:nvPr/>
        </p:nvSpPr>
        <p:spPr>
          <a:xfrm>
            <a:off x="41394" y="3510743"/>
            <a:ext cx="846194" cy="35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dirty="0">
                <a:solidFill>
                  <a:schemeClr val="tx1"/>
                </a:solidFill>
                <a:latin typeface="Aptos" panose="020B0004020202020204" pitchFamily="34" charset="0"/>
              </a:rPr>
              <a:t>Screening</a:t>
            </a:r>
          </a:p>
        </p:txBody>
      </p:sp>
      <p:sp>
        <p:nvSpPr>
          <p:cNvPr id="5124" name="Ellipse 5123">
            <a:extLst>
              <a:ext uri="{FF2B5EF4-FFF2-40B4-BE49-F238E27FC236}">
                <a16:creationId xmlns:a16="http://schemas.microsoft.com/office/drawing/2014/main" id="{7D189D05-AA90-7C4D-E336-65AC11ED4093}"/>
              </a:ext>
            </a:extLst>
          </p:cNvPr>
          <p:cNvSpPr/>
          <p:nvPr/>
        </p:nvSpPr>
        <p:spPr>
          <a:xfrm>
            <a:off x="2343170" y="3648943"/>
            <a:ext cx="324000" cy="3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5126" name="ZoneTexte 5125">
            <a:extLst>
              <a:ext uri="{FF2B5EF4-FFF2-40B4-BE49-F238E27FC236}">
                <a16:creationId xmlns:a16="http://schemas.microsoft.com/office/drawing/2014/main" id="{804FD201-6D6D-52D8-0AA4-6482F36018EE}"/>
              </a:ext>
            </a:extLst>
          </p:cNvPr>
          <p:cNvSpPr txBox="1"/>
          <p:nvPr/>
        </p:nvSpPr>
        <p:spPr>
          <a:xfrm rot="16200000">
            <a:off x="6595830" y="3486914"/>
            <a:ext cx="15109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EOS and start of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long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term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safety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extension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study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31" name="ZoneTexte 5130">
            <a:extLst>
              <a:ext uri="{FF2B5EF4-FFF2-40B4-BE49-F238E27FC236}">
                <a16:creationId xmlns:a16="http://schemas.microsoft.com/office/drawing/2014/main" id="{47B36580-EB43-9BF1-8E66-2C38104A3FEB}"/>
              </a:ext>
            </a:extLst>
          </p:cNvPr>
          <p:cNvSpPr txBox="1"/>
          <p:nvPr/>
        </p:nvSpPr>
        <p:spPr>
          <a:xfrm>
            <a:off x="2840763" y="3132100"/>
            <a:ext cx="200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r-FR" sz="1400" dirty="0" err="1">
                <a:solidFill>
                  <a:schemeClr val="bg1"/>
                </a:solidFill>
              </a:rPr>
              <a:t>Tolebrutinib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b="0" dirty="0">
                <a:solidFill>
                  <a:schemeClr val="bg1"/>
                </a:solidFill>
              </a:rPr>
              <a:t>60 mg oral (1 </a:t>
            </a:r>
            <a:r>
              <a:rPr lang="fr-FR" sz="1400" b="0" dirty="0" err="1">
                <a:solidFill>
                  <a:schemeClr val="bg1"/>
                </a:solidFill>
              </a:rPr>
              <a:t>tablet</a:t>
            </a:r>
            <a:r>
              <a:rPr lang="fr-FR" sz="1400" b="0" dirty="0">
                <a:solidFill>
                  <a:schemeClr val="bg1"/>
                </a:solidFill>
              </a:rPr>
              <a:t> </a:t>
            </a:r>
            <a:r>
              <a:rPr lang="fr-FR" sz="1400" b="0" dirty="0" err="1">
                <a:solidFill>
                  <a:schemeClr val="bg1"/>
                </a:solidFill>
              </a:rPr>
              <a:t>daily</a:t>
            </a:r>
            <a:r>
              <a:rPr lang="fr-FR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32" name="ZoneTexte 5131">
            <a:extLst>
              <a:ext uri="{FF2B5EF4-FFF2-40B4-BE49-F238E27FC236}">
                <a16:creationId xmlns:a16="http://schemas.microsoft.com/office/drawing/2014/main" id="{7A9EA35B-3A38-FB4C-F802-CA09710947DB}"/>
              </a:ext>
            </a:extLst>
          </p:cNvPr>
          <p:cNvSpPr txBox="1"/>
          <p:nvPr/>
        </p:nvSpPr>
        <p:spPr>
          <a:xfrm>
            <a:off x="5576130" y="3125723"/>
            <a:ext cx="1290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r-FR" sz="1400" dirty="0">
                <a:solidFill>
                  <a:schemeClr val="bg1"/>
                </a:solidFill>
              </a:rPr>
              <a:t>Placebo 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(1 </a:t>
            </a:r>
            <a:r>
              <a:rPr lang="fr-FR" sz="1400" dirty="0" err="1">
                <a:solidFill>
                  <a:schemeClr val="bg1"/>
                </a:solidFill>
              </a:rPr>
              <a:t>tablet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daily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33" name="ZoneTexte 5132">
            <a:extLst>
              <a:ext uri="{FF2B5EF4-FFF2-40B4-BE49-F238E27FC236}">
                <a16:creationId xmlns:a16="http://schemas.microsoft.com/office/drawing/2014/main" id="{852AE094-0567-45E9-87B5-2B6DB3C7017F}"/>
              </a:ext>
            </a:extLst>
          </p:cNvPr>
          <p:cNvSpPr txBox="1"/>
          <p:nvPr/>
        </p:nvSpPr>
        <p:spPr>
          <a:xfrm>
            <a:off x="5004429" y="32322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r-FR" sz="1800" dirty="0">
                <a:solidFill>
                  <a:schemeClr val="bg1"/>
                </a:solidFill>
              </a:rPr>
              <a:t>+</a:t>
            </a:r>
            <a:endParaRPr lang="fr-FR" sz="1800" b="0" dirty="0">
              <a:solidFill>
                <a:schemeClr val="bg1"/>
              </a:solidFill>
            </a:endParaRPr>
          </a:p>
        </p:txBody>
      </p:sp>
      <p:sp>
        <p:nvSpPr>
          <p:cNvPr id="5134" name="ZoneTexte 5133">
            <a:extLst>
              <a:ext uri="{FF2B5EF4-FFF2-40B4-BE49-F238E27FC236}">
                <a16:creationId xmlns:a16="http://schemas.microsoft.com/office/drawing/2014/main" id="{E50E20A5-962F-AA57-3D2D-DD4A77D6732F}"/>
              </a:ext>
            </a:extLst>
          </p:cNvPr>
          <p:cNvSpPr txBox="1"/>
          <p:nvPr/>
        </p:nvSpPr>
        <p:spPr>
          <a:xfrm>
            <a:off x="2840763" y="3953593"/>
            <a:ext cx="200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r-FR" sz="1400" dirty="0" err="1">
                <a:solidFill>
                  <a:schemeClr val="bg1"/>
                </a:solidFill>
              </a:rPr>
              <a:t>Teriflunomide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b="0" dirty="0">
                <a:solidFill>
                  <a:schemeClr val="bg1"/>
                </a:solidFill>
              </a:rPr>
              <a:t>60 mg oral (1 </a:t>
            </a:r>
            <a:r>
              <a:rPr lang="fr-FR" sz="1400" b="0" dirty="0" err="1">
                <a:solidFill>
                  <a:schemeClr val="bg1"/>
                </a:solidFill>
              </a:rPr>
              <a:t>tablet</a:t>
            </a:r>
            <a:r>
              <a:rPr lang="fr-FR" sz="1400" b="0" dirty="0">
                <a:solidFill>
                  <a:schemeClr val="bg1"/>
                </a:solidFill>
              </a:rPr>
              <a:t> </a:t>
            </a:r>
            <a:r>
              <a:rPr lang="fr-FR" sz="1400" b="0" dirty="0" err="1">
                <a:solidFill>
                  <a:schemeClr val="bg1"/>
                </a:solidFill>
              </a:rPr>
              <a:t>daily</a:t>
            </a:r>
            <a:r>
              <a:rPr lang="fr-FR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35" name="ZoneTexte 5134">
            <a:extLst>
              <a:ext uri="{FF2B5EF4-FFF2-40B4-BE49-F238E27FC236}">
                <a16:creationId xmlns:a16="http://schemas.microsoft.com/office/drawing/2014/main" id="{442D21CF-A86A-F08A-A544-34F01E11DD13}"/>
              </a:ext>
            </a:extLst>
          </p:cNvPr>
          <p:cNvSpPr txBox="1"/>
          <p:nvPr/>
        </p:nvSpPr>
        <p:spPr>
          <a:xfrm>
            <a:off x="5576130" y="3947216"/>
            <a:ext cx="1290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r-FR" sz="1400" dirty="0">
                <a:solidFill>
                  <a:schemeClr val="bg1"/>
                </a:solidFill>
              </a:rPr>
              <a:t>Placebo 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(1 </a:t>
            </a:r>
            <a:r>
              <a:rPr lang="fr-FR" sz="1400" dirty="0" err="1">
                <a:solidFill>
                  <a:schemeClr val="bg1"/>
                </a:solidFill>
              </a:rPr>
              <a:t>tablet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daily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36" name="ZoneTexte 5135">
            <a:extLst>
              <a:ext uri="{FF2B5EF4-FFF2-40B4-BE49-F238E27FC236}">
                <a16:creationId xmlns:a16="http://schemas.microsoft.com/office/drawing/2014/main" id="{53513333-0BB8-2CFB-87E7-12A6F678DC25}"/>
              </a:ext>
            </a:extLst>
          </p:cNvPr>
          <p:cNvSpPr txBox="1"/>
          <p:nvPr/>
        </p:nvSpPr>
        <p:spPr>
          <a:xfrm>
            <a:off x="5004429" y="405374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r-FR" sz="1800" dirty="0">
                <a:solidFill>
                  <a:schemeClr val="bg1"/>
                </a:solidFill>
              </a:rPr>
              <a:t>+</a:t>
            </a:r>
            <a:endParaRPr lang="fr-FR" sz="1800" b="0" dirty="0">
              <a:solidFill>
                <a:schemeClr val="bg1"/>
              </a:solidFill>
            </a:endParaRPr>
          </a:p>
        </p:txBody>
      </p:sp>
      <p:cxnSp>
        <p:nvCxnSpPr>
          <p:cNvPr id="5138" name="Connecteur en angle 5137">
            <a:extLst>
              <a:ext uri="{FF2B5EF4-FFF2-40B4-BE49-F238E27FC236}">
                <a16:creationId xmlns:a16="http://schemas.microsoft.com/office/drawing/2014/main" id="{418CD017-64BB-9555-9B71-4BF6346C57CA}"/>
              </a:ext>
            </a:extLst>
          </p:cNvPr>
          <p:cNvCxnSpPr>
            <a:stCxn id="5124" idx="0"/>
            <a:endCxn id="9" idx="1"/>
          </p:cNvCxnSpPr>
          <p:nvPr/>
        </p:nvCxnSpPr>
        <p:spPr>
          <a:xfrm rot="5400000" flipH="1" flipV="1">
            <a:off x="2521017" y="3386328"/>
            <a:ext cx="246769" cy="2784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Connecteur en angle 5139">
            <a:extLst>
              <a:ext uri="{FF2B5EF4-FFF2-40B4-BE49-F238E27FC236}">
                <a16:creationId xmlns:a16="http://schemas.microsoft.com/office/drawing/2014/main" id="{C0C8ACC4-EA5B-A163-11FE-5A87CA963020}"/>
              </a:ext>
            </a:extLst>
          </p:cNvPr>
          <p:cNvCxnSpPr>
            <a:stCxn id="5124" idx="4"/>
            <a:endCxn id="10" idx="1"/>
          </p:cNvCxnSpPr>
          <p:nvPr/>
        </p:nvCxnSpPr>
        <p:spPr>
          <a:xfrm rot="16200000" flipH="1">
            <a:off x="2509916" y="3968197"/>
            <a:ext cx="268970" cy="2784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4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A988-8AFE-8E2A-040B-77E5EA20A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C66CCE6-FDD9-F426-2BA5-81B386031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608385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Jiwon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O., 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., SS19_0135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44C3EB-F012-6010-B290-D3A6E25262FB}"/>
              </a:ext>
            </a:extLst>
          </p:cNvPr>
          <p:cNvSpPr txBox="1"/>
          <p:nvPr/>
        </p:nvSpPr>
        <p:spPr>
          <a:xfrm>
            <a:off x="2245975" y="1077137"/>
            <a:ext cx="30666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algn="ctr" defTabSz="914400" rtl="0" eaLnBrk="1" latinLnBrk="0" hangingPunct="1"/>
            <a:r>
              <a:rPr lang="fr-FR" sz="18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Caractéristiques des patients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E8908E7-416B-8A06-BF28-16CDAFA4A331}"/>
              </a:ext>
            </a:extLst>
          </p:cNvPr>
          <p:cNvGraphicFramePr>
            <a:graphicFrameLocks/>
          </p:cNvGraphicFramePr>
          <p:nvPr/>
        </p:nvGraphicFramePr>
        <p:xfrm>
          <a:off x="238488" y="1539073"/>
          <a:ext cx="6176962" cy="4648200"/>
        </p:xfrm>
        <a:graphic>
          <a:graphicData uri="http://schemas.openxmlformats.org/drawingml/2006/table">
            <a:tbl>
              <a:tblPr firstRow="1" bandRow="1">
                <a:solidFill>
                  <a:srgbClr val="AA4465"/>
                </a:solidFill>
                <a:tableStyleId>{C4B1156A-380E-4F78-BDF5-A606A8083BF9}</a:tableStyleId>
              </a:tblPr>
              <a:tblGrid>
                <a:gridCol w="2038668">
                  <a:extLst>
                    <a:ext uri="{9D8B030D-6E8A-4147-A177-3AD203B41FA5}">
                      <a16:colId xmlns:a16="http://schemas.microsoft.com/office/drawing/2014/main" val="1242191206"/>
                    </a:ext>
                  </a:extLst>
                </a:gridCol>
                <a:gridCol w="1057592">
                  <a:extLst>
                    <a:ext uri="{9D8B030D-6E8A-4147-A177-3AD203B41FA5}">
                      <a16:colId xmlns:a16="http://schemas.microsoft.com/office/drawing/2014/main" val="3524014878"/>
                    </a:ext>
                  </a:extLst>
                </a:gridCol>
                <a:gridCol w="1057592">
                  <a:extLst>
                    <a:ext uri="{9D8B030D-6E8A-4147-A177-3AD203B41FA5}">
                      <a16:colId xmlns:a16="http://schemas.microsoft.com/office/drawing/2014/main" val="953118875"/>
                    </a:ext>
                  </a:extLst>
                </a:gridCol>
                <a:gridCol w="1038542">
                  <a:extLst>
                    <a:ext uri="{9D8B030D-6E8A-4147-A177-3AD203B41FA5}">
                      <a16:colId xmlns:a16="http://schemas.microsoft.com/office/drawing/2014/main" val="4226437020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1489237432"/>
                    </a:ext>
                  </a:extLst>
                </a:gridCol>
              </a:tblGrid>
              <a:tr h="159960">
                <a:tc>
                  <a:txBody>
                    <a:bodyPr/>
                    <a:lstStyle/>
                    <a:p>
                      <a:pPr algn="l"/>
                      <a:endParaRPr lang="fr-FR" sz="1100" b="1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446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GEMINI 1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446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b="1" kern="1200" noProof="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446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GEMINI 2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446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b="1" kern="1200" noProof="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4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50127"/>
                  </a:ext>
                </a:extLst>
              </a:tr>
              <a:tr h="266600">
                <a:tc>
                  <a:txBody>
                    <a:bodyPr/>
                    <a:lstStyle/>
                    <a:p>
                      <a:pPr algn="l"/>
                      <a:endParaRPr lang="fr-FR" sz="1100" b="1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4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Teriflunomide</a:t>
                      </a:r>
                      <a:endParaRPr lang="fr-FR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1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(n = 488)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Tolebrutinib</a:t>
                      </a:r>
                      <a:endParaRPr lang="fr-FR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100" b="0" kern="1200" noProof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(n = 486)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Teriflunomide</a:t>
                      </a:r>
                      <a:endParaRPr lang="fr-FR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1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(n = 452)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Tolebrutinib</a:t>
                      </a:r>
                      <a:endParaRPr lang="fr-FR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100" b="0" kern="1200" noProof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(n = 447)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98964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Âge (années)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36,6 (9,4)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36,8 (9,0)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36,1 (9,3)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36,6 (9,3)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892897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Femme, n (%)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325 (66,6)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334 (68,7)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293 (64,8)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300 (67,1)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57931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Sous-type de SEP, n (%)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24222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- Récurrente-rémittente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483 (99,0)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480 (98,8)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450 (99,6)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444 (99,3)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81621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- Secondaire progressive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5 (1,0)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6 (1,2)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 (0,4)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 (0,7)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61376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Score EDSS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40404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02069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- Moyenne (SD)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2,37 (1,20)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2,42 (1,19)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2,32 (1,19)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2,42 (1,17)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10371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kern="120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- Médiane (IQR)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2,0 (1,5-3,0)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2,0 (1,5-3,0)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2,0 (1,5-3,0)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2,3 (1,5-3,3)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60418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Durée depuis apparition </a:t>
                      </a:r>
                      <a:b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des symptômes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7,1 (7,2)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7,3 (7,3)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5,9 (6,9)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6,2 (6,9)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96129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Nombre de rechutes en 1 an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1,2 (0,6)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1,2 (0,6)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1,2 (0,6)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1,1 (0,5)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97813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Participants avec ≥1 lésion Gd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186 (38,4)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168 (34,7)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146 (32,6)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145 (32,4)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19169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Nombre de lésions Gd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1,5 (4,2)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1,3 (3,7)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1,0 (3,2)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1,0 (2,4)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74452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Volume de lésions T2 (cm³)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10,7 (4,9-19,4)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11,6 (4,8-19,5)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7,7 (3,5-15,4)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8,3 (3,8-15,5)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330591"/>
                  </a:ext>
                </a:extLst>
              </a:tr>
              <a:tr h="159960"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Participants naïfs de traitement, </a:t>
                      </a:r>
                      <a:b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fr-FR" sz="1100" b="1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291 (59,6)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315 (64,8)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300 (66,4)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rgbClr val="404040"/>
                          </a:solidFill>
                          <a:latin typeface="+mj-lt"/>
                          <a:ea typeface="+mn-ea"/>
                          <a:cs typeface="+mn-cs"/>
                        </a:rPr>
                        <a:t>301 (67,3)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02883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81DE6E16-C561-F918-0B8E-27AC145583D2}"/>
              </a:ext>
            </a:extLst>
          </p:cNvPr>
          <p:cNvSpPr txBox="1"/>
          <p:nvPr/>
        </p:nvSpPr>
        <p:spPr>
          <a:xfrm>
            <a:off x="7919438" y="2452136"/>
            <a:ext cx="31623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fr-FR"/>
            </a:defPPr>
            <a:lvl1pPr marL="0" algn="ctr" defTabSz="914400" eaLnBrk="1" latinLnBrk="0" hangingPunct="1">
              <a:defRPr sz="1800" b="1">
                <a:solidFill>
                  <a:srgbClr val="AA4465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Critère d’évaluation principal : </a:t>
            </a:r>
            <a:br>
              <a:rPr lang="fr-FR" dirty="0"/>
            </a:br>
            <a:r>
              <a:rPr lang="fr-FR" dirty="0"/>
              <a:t>Taux annualisé de rechutes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FDCBFB5-F54E-4A10-D07C-192483B1EFF2}"/>
              </a:ext>
            </a:extLst>
          </p:cNvPr>
          <p:cNvSpPr txBox="1"/>
          <p:nvPr/>
        </p:nvSpPr>
        <p:spPr>
          <a:xfrm>
            <a:off x="7222639" y="3254058"/>
            <a:ext cx="1627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ptos" panose="020B0004020202020204" pitchFamily="34" charset="0"/>
              </a:rPr>
              <a:t>GEMINI 1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ptos" panose="020B0004020202020204" pitchFamily="34" charset="0"/>
              </a:rPr>
              <a:t>ARR rate ratio (IC 95%):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ptos" panose="020B0004020202020204" pitchFamily="34" charset="0"/>
              </a:rPr>
              <a:t>1.06 (0.81 to 1.39); P=0.67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77F479A-166A-740C-85AD-0712962727F1}"/>
              </a:ext>
            </a:extLst>
          </p:cNvPr>
          <p:cNvSpPr txBox="1"/>
          <p:nvPr/>
        </p:nvSpPr>
        <p:spPr>
          <a:xfrm>
            <a:off x="8843512" y="3255359"/>
            <a:ext cx="1627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ptos" panose="020B0004020202020204" pitchFamily="34" charset="0"/>
              </a:rPr>
              <a:t>GEMINI 2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ptos" panose="020B0004020202020204" pitchFamily="34" charset="0"/>
              </a:rPr>
              <a:t>ARR rate ratio (95% CI):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ptos" panose="020B0004020202020204" pitchFamily="34" charset="0"/>
              </a:rPr>
              <a:t>1.00 (0.75 to 1.32); P=0.98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5D0C29-014C-6DD9-D251-BCE4AEFEEFF7}"/>
              </a:ext>
            </a:extLst>
          </p:cNvPr>
          <p:cNvSpPr txBox="1"/>
          <p:nvPr/>
        </p:nvSpPr>
        <p:spPr>
          <a:xfrm>
            <a:off x="10461641" y="3254058"/>
            <a:ext cx="1627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r-FR" b="1" dirty="0" err="1"/>
              <a:t>Pooled</a:t>
            </a:r>
            <a:endParaRPr lang="fr-FR" b="1" dirty="0"/>
          </a:p>
          <a:p>
            <a:r>
              <a:rPr lang="fr-FR" dirty="0"/>
              <a:t>ARR rate ratio (95% CI):</a:t>
            </a:r>
          </a:p>
          <a:p>
            <a:r>
              <a:rPr lang="fr-FR" dirty="0"/>
              <a:t>1.03 (0.84 to 1.25); P=0.80</a:t>
            </a:r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DB891A03-D803-7494-1576-8FF5252CCD69}"/>
              </a:ext>
            </a:extLst>
          </p:cNvPr>
          <p:cNvGraphicFramePr/>
          <p:nvPr/>
        </p:nvGraphicFramePr>
        <p:xfrm>
          <a:off x="6744073" y="3667260"/>
          <a:ext cx="5447928" cy="252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BD85C65D-33F7-C8D6-F769-155C3C98D007}"/>
              </a:ext>
            </a:extLst>
          </p:cNvPr>
          <p:cNvSpPr txBox="1"/>
          <p:nvPr/>
        </p:nvSpPr>
        <p:spPr>
          <a:xfrm>
            <a:off x="7525371" y="538424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488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434AD99-FEED-0F4E-D40F-B0B842A096BD}"/>
              </a:ext>
            </a:extLst>
          </p:cNvPr>
          <p:cNvSpPr txBox="1"/>
          <p:nvPr/>
        </p:nvSpPr>
        <p:spPr>
          <a:xfrm>
            <a:off x="8126263" y="538424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486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03C81CE-7085-8B40-A90E-62658D33136C}"/>
              </a:ext>
            </a:extLst>
          </p:cNvPr>
          <p:cNvSpPr txBox="1"/>
          <p:nvPr/>
        </p:nvSpPr>
        <p:spPr>
          <a:xfrm>
            <a:off x="9127748" y="538424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452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3501D6A-4B6C-5F39-391C-12AEDD74D1A4}"/>
              </a:ext>
            </a:extLst>
          </p:cNvPr>
          <p:cNvSpPr txBox="1"/>
          <p:nvPr/>
        </p:nvSpPr>
        <p:spPr>
          <a:xfrm>
            <a:off x="9728640" y="538424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447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355284C-907B-AFE3-0169-83D63AF8FDD8}"/>
              </a:ext>
            </a:extLst>
          </p:cNvPr>
          <p:cNvSpPr txBox="1"/>
          <p:nvPr/>
        </p:nvSpPr>
        <p:spPr>
          <a:xfrm>
            <a:off x="10695290" y="538424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940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318D68E-D234-2ECE-4EF5-459F3044ED09}"/>
              </a:ext>
            </a:extLst>
          </p:cNvPr>
          <p:cNvSpPr txBox="1"/>
          <p:nvPr/>
        </p:nvSpPr>
        <p:spPr>
          <a:xfrm>
            <a:off x="11280576" y="538424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933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72AC81-3F9E-C249-EE43-01ADBC8E818A}"/>
              </a:ext>
            </a:extLst>
          </p:cNvPr>
          <p:cNvSpPr txBox="1">
            <a:spLocks noChangeArrowheads="1"/>
          </p:cNvSpPr>
          <p:nvPr/>
        </p:nvSpPr>
        <p:spPr>
          <a:xfrm>
            <a:off x="887588" y="-295731"/>
            <a:ext cx="10954753" cy="1563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000" b="1"/>
              <a:t>Tolebrutinib dans la SEP RR : GEMINI 1 et 2</a:t>
            </a:r>
            <a:endParaRPr lang="fr-FR" sz="4000" b="1" i="1" dirty="0"/>
          </a:p>
        </p:txBody>
      </p:sp>
    </p:spTree>
    <p:extLst>
      <p:ext uri="{BB962C8B-B14F-4D97-AF65-F5344CB8AC3E}">
        <p14:creationId xmlns:p14="http://schemas.microsoft.com/office/powerpoint/2010/main" val="142364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1C73-5109-AAED-3460-08BE4CF8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81936CF-4C3A-9E74-3A7D-5E4121DB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82996" y="0"/>
            <a:ext cx="10966944" cy="4846344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AD2FDB0D-D9F7-83B9-360B-64C729AA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608385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Jiwon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O., 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., SS19_0135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0E594E-6587-008C-985A-C9F2F3CBF03F}"/>
              </a:ext>
            </a:extLst>
          </p:cNvPr>
          <p:cNvSpPr txBox="1"/>
          <p:nvPr/>
        </p:nvSpPr>
        <p:spPr>
          <a:xfrm>
            <a:off x="14874" y="5334183"/>
            <a:ext cx="662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>
                <a:solidFill>
                  <a:srgbClr val="4D4D4D"/>
                </a:solidFill>
                <a:latin typeface="Aptos" panose="020B0004020202020204" pitchFamily="34" charset="0"/>
              </a:rPr>
              <a:t>* La différence de progression selon le critère CDW confirmé à 3 mois </a:t>
            </a:r>
            <a:br>
              <a:rPr lang="fr-FR" sz="12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1200" dirty="0">
                <a:solidFill>
                  <a:srgbClr val="4D4D4D"/>
                </a:solidFill>
                <a:latin typeface="Aptos" panose="020B0004020202020204" pitchFamily="34" charset="0"/>
              </a:rPr>
              <a:t>n’était pas significative : 18,8 % sous </a:t>
            </a:r>
            <a:r>
              <a:rPr lang="fr-FR" sz="1200" dirty="0" err="1">
                <a:solidFill>
                  <a:srgbClr val="4D4D4D"/>
                </a:solidFill>
                <a:latin typeface="Aptos" panose="020B0004020202020204" pitchFamily="34" charset="0"/>
              </a:rPr>
              <a:t>teriflunomide</a:t>
            </a:r>
            <a:r>
              <a:rPr lang="fr-FR" sz="1200" dirty="0">
                <a:solidFill>
                  <a:srgbClr val="4D4D4D"/>
                </a:solidFill>
                <a:latin typeface="Aptos" panose="020B0004020202020204" pitchFamily="34" charset="0"/>
              </a:rPr>
              <a:t> à 14,7 % </a:t>
            </a:r>
            <a:br>
              <a:rPr lang="fr-FR" sz="12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1200" dirty="0">
                <a:solidFill>
                  <a:srgbClr val="4D4D4D"/>
                </a:solidFill>
                <a:latin typeface="Aptos" panose="020B0004020202020204" pitchFamily="34" charset="0"/>
              </a:rPr>
              <a:t>sous </a:t>
            </a:r>
            <a:r>
              <a:rPr lang="fr-FR" sz="1200" dirty="0" err="1">
                <a:solidFill>
                  <a:srgbClr val="4D4D4D"/>
                </a:solidFill>
                <a:latin typeface="Aptos" panose="020B0004020202020204" pitchFamily="34" charset="0"/>
              </a:rPr>
              <a:t>tolebrutinib</a:t>
            </a:r>
            <a:r>
              <a:rPr lang="fr-FR" sz="1200" dirty="0">
                <a:solidFill>
                  <a:srgbClr val="4D4D4D"/>
                </a:solidFill>
                <a:latin typeface="Aptos" panose="020B0004020202020204" pitchFamily="34" charset="0"/>
              </a:rPr>
              <a:t> = réduction de 27%, p = 0,018</a:t>
            </a:r>
          </a:p>
        </p:txBody>
      </p:sp>
      <p:sp>
        <p:nvSpPr>
          <p:cNvPr id="8" name="Étoile à 5 branches 7">
            <a:extLst>
              <a:ext uri="{FF2B5EF4-FFF2-40B4-BE49-F238E27FC236}">
                <a16:creationId xmlns:a16="http://schemas.microsoft.com/office/drawing/2014/main" id="{1C40CCC2-E4A1-612F-6D8E-D8A67E2F3C8D}"/>
              </a:ext>
            </a:extLst>
          </p:cNvPr>
          <p:cNvSpPr/>
          <p:nvPr/>
        </p:nvSpPr>
        <p:spPr>
          <a:xfrm>
            <a:off x="6046964" y="2288494"/>
            <a:ext cx="353717" cy="2764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795EEF-5D76-B0AB-0D02-883200DF77D6}"/>
              </a:ext>
            </a:extLst>
          </p:cNvPr>
          <p:cNvSpPr txBox="1"/>
          <p:nvPr/>
        </p:nvSpPr>
        <p:spPr>
          <a:xfrm>
            <a:off x="7807329" y="2187243"/>
            <a:ext cx="33865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fr-FR"/>
            </a:defPPr>
            <a:lvl1pPr marL="0" algn="ctr" defTabSz="914400" eaLnBrk="1" latinLnBrk="0" hangingPunct="1">
              <a:defRPr sz="1800" b="1">
                <a:solidFill>
                  <a:srgbClr val="AA4465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Critère d’évaluation secondaire : </a:t>
            </a:r>
            <a:br>
              <a:rPr lang="fr-FR" dirty="0"/>
            </a:br>
            <a:r>
              <a:rPr lang="fr-FR" dirty="0"/>
              <a:t>Lésions cérébrales à l'IRM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582971-5C5E-980B-A37F-5330F1BB6CCA}"/>
              </a:ext>
            </a:extLst>
          </p:cNvPr>
          <p:cNvSpPr txBox="1"/>
          <p:nvPr/>
        </p:nvSpPr>
        <p:spPr>
          <a:xfrm>
            <a:off x="6878648" y="3260616"/>
            <a:ext cx="21547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rgbClr val="AA4465"/>
                </a:solidFill>
                <a:effectLst/>
                <a:latin typeface="Helvetica" pitchFamily="2" charset="0"/>
              </a:rPr>
              <a:t>New Gd-</a:t>
            </a:r>
            <a:r>
              <a:rPr lang="fr-FR" sz="1050" b="1" dirty="0" err="1">
                <a:solidFill>
                  <a:srgbClr val="AA4465"/>
                </a:solidFill>
                <a:effectLst/>
                <a:latin typeface="Helvetica" pitchFamily="2" charset="0"/>
              </a:rPr>
              <a:t>Enhancing</a:t>
            </a:r>
            <a:r>
              <a:rPr lang="fr-FR" sz="1050" b="1" dirty="0">
                <a:solidFill>
                  <a:srgbClr val="AA4465"/>
                </a:solidFill>
                <a:effectLst/>
                <a:latin typeface="Helvetica" pitchFamily="2" charset="0"/>
              </a:rPr>
              <a:t> T1 </a:t>
            </a:r>
            <a:r>
              <a:rPr lang="fr-FR" sz="1050" b="1" dirty="0" err="1">
                <a:solidFill>
                  <a:srgbClr val="AA4465"/>
                </a:solidFill>
                <a:effectLst/>
                <a:latin typeface="Helvetica" pitchFamily="2" charset="0"/>
              </a:rPr>
              <a:t>Lesions</a:t>
            </a:r>
            <a:endParaRPr lang="fr-FR" sz="1050" b="1" dirty="0">
              <a:solidFill>
                <a:srgbClr val="AA4465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02B7EB-27A7-5027-BB5E-FE9772A3EDC8}"/>
              </a:ext>
            </a:extLst>
          </p:cNvPr>
          <p:cNvSpPr txBox="1"/>
          <p:nvPr/>
        </p:nvSpPr>
        <p:spPr>
          <a:xfrm>
            <a:off x="14874" y="1340768"/>
            <a:ext cx="6709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ctr" defTabSz="914400" eaLnBrk="1" latinLnBrk="0" hangingPunct="1">
              <a:defRPr sz="1800" b="1">
                <a:solidFill>
                  <a:srgbClr val="AA4465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Critère d'évaluation secondaire : </a:t>
            </a:r>
            <a:br>
              <a:rPr lang="fr-FR" dirty="0"/>
            </a:br>
            <a:r>
              <a:rPr lang="fr-FR" dirty="0"/>
              <a:t>Temps jusqu'à une progression confirmée du handicap à 6 mois (CDW)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96655B-7078-73CE-CCB9-78E2CAE5531A}"/>
              </a:ext>
            </a:extLst>
          </p:cNvPr>
          <p:cNvSpPr txBox="1"/>
          <p:nvPr/>
        </p:nvSpPr>
        <p:spPr>
          <a:xfrm>
            <a:off x="10024316" y="3258164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rgbClr val="AA4465"/>
                </a:solidFill>
                <a:effectLst/>
                <a:latin typeface="Helvetica" pitchFamily="2" charset="0"/>
              </a:rPr>
              <a:t>New/</a:t>
            </a:r>
            <a:r>
              <a:rPr lang="fr-FR" sz="1050" b="1" dirty="0" err="1">
                <a:solidFill>
                  <a:srgbClr val="AA4465"/>
                </a:solidFill>
                <a:effectLst/>
                <a:latin typeface="Helvetica" pitchFamily="2" charset="0"/>
              </a:rPr>
              <a:t>Enlarging</a:t>
            </a:r>
            <a:r>
              <a:rPr lang="fr-FR" sz="1050" b="1" dirty="0">
                <a:solidFill>
                  <a:srgbClr val="AA4465"/>
                </a:solidFill>
                <a:effectLst/>
                <a:latin typeface="Helvetica" pitchFamily="2" charset="0"/>
              </a:rPr>
              <a:t> T2 </a:t>
            </a:r>
            <a:r>
              <a:rPr lang="fr-FR" sz="1050" b="1" dirty="0" err="1">
                <a:solidFill>
                  <a:srgbClr val="AA4465"/>
                </a:solidFill>
                <a:effectLst/>
                <a:latin typeface="Helvetica" pitchFamily="2" charset="0"/>
              </a:rPr>
              <a:t>Lesions</a:t>
            </a:r>
            <a:endParaRPr lang="fr-FR" sz="1050" b="1" dirty="0">
              <a:solidFill>
                <a:srgbClr val="AA4465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6B0A36F5-87F9-D860-A10F-84E78861F84A}"/>
              </a:ext>
            </a:extLst>
          </p:cNvPr>
          <p:cNvGraphicFramePr/>
          <p:nvPr/>
        </p:nvGraphicFramePr>
        <p:xfrm>
          <a:off x="6168008" y="3667261"/>
          <a:ext cx="3139969" cy="227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ED199A5-7E6A-2C26-83DA-C4E022D21109}"/>
              </a:ext>
            </a:extLst>
          </p:cNvPr>
          <p:cNvSpPr txBox="1"/>
          <p:nvPr/>
        </p:nvSpPr>
        <p:spPr>
          <a:xfrm>
            <a:off x="6818201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488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33A7382-B6E2-083D-E915-0AA3DE776BB7}"/>
              </a:ext>
            </a:extLst>
          </p:cNvPr>
          <p:cNvSpPr txBox="1"/>
          <p:nvPr/>
        </p:nvSpPr>
        <p:spPr>
          <a:xfrm>
            <a:off x="7225825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486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6190EAB-AB4B-D66C-F10D-5A67D1EBF1E4}"/>
              </a:ext>
            </a:extLst>
          </p:cNvPr>
          <p:cNvSpPr txBox="1"/>
          <p:nvPr/>
        </p:nvSpPr>
        <p:spPr>
          <a:xfrm>
            <a:off x="8079632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452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75223F-E0E6-E9F7-46AE-BB0E31628069}"/>
              </a:ext>
            </a:extLst>
          </p:cNvPr>
          <p:cNvSpPr txBox="1"/>
          <p:nvPr/>
        </p:nvSpPr>
        <p:spPr>
          <a:xfrm>
            <a:off x="8546393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447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DC37B5-6654-10F8-045B-FF77E3D00954}"/>
              </a:ext>
            </a:extLst>
          </p:cNvPr>
          <p:cNvSpPr txBox="1"/>
          <p:nvPr/>
        </p:nvSpPr>
        <p:spPr>
          <a:xfrm>
            <a:off x="6852966" y="3544149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effectLst/>
                <a:latin typeface="Helvetica" pitchFamily="2" charset="0"/>
              </a:rPr>
              <a:t>GEMINI 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291AE8-E13F-F3D3-CD8D-BC71FF1CF9AC}"/>
              </a:ext>
            </a:extLst>
          </p:cNvPr>
          <p:cNvSpPr txBox="1"/>
          <p:nvPr/>
        </p:nvSpPr>
        <p:spPr>
          <a:xfrm>
            <a:off x="8169482" y="3544149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effectLst/>
                <a:latin typeface="Helvetica" pitchFamily="2" charset="0"/>
              </a:rPr>
              <a:t>GEMINI 2</a:t>
            </a: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AAAD09E2-0829-C7D7-2508-D14CB22C4CE2}"/>
              </a:ext>
            </a:extLst>
          </p:cNvPr>
          <p:cNvGraphicFramePr/>
          <p:nvPr/>
        </p:nvGraphicFramePr>
        <p:xfrm>
          <a:off x="9217361" y="3667260"/>
          <a:ext cx="2974640" cy="227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EA1BDB17-443E-B330-2DE0-53B9AE648330}"/>
              </a:ext>
            </a:extLst>
          </p:cNvPr>
          <p:cNvSpPr txBox="1"/>
          <p:nvPr/>
        </p:nvSpPr>
        <p:spPr>
          <a:xfrm>
            <a:off x="9696400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488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570ED98-66FA-C424-5B54-85D5D893F241}"/>
              </a:ext>
            </a:extLst>
          </p:cNvPr>
          <p:cNvSpPr txBox="1"/>
          <p:nvPr/>
        </p:nvSpPr>
        <p:spPr>
          <a:xfrm>
            <a:off x="10130570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486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7D30DE-DA24-80F6-BB9C-8793A541FD38}"/>
              </a:ext>
            </a:extLst>
          </p:cNvPr>
          <p:cNvSpPr txBox="1"/>
          <p:nvPr/>
        </p:nvSpPr>
        <p:spPr>
          <a:xfrm>
            <a:off x="10957831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452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EA2879-648C-017D-845D-68FB7A554B9B}"/>
              </a:ext>
            </a:extLst>
          </p:cNvPr>
          <p:cNvSpPr txBox="1"/>
          <p:nvPr/>
        </p:nvSpPr>
        <p:spPr>
          <a:xfrm>
            <a:off x="11424592" y="545625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Aptos" panose="020B0004020202020204" pitchFamily="34" charset="0"/>
              </a:rPr>
              <a:t>447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A1E4792-281D-BF70-0856-C40B0AEB9479}"/>
              </a:ext>
            </a:extLst>
          </p:cNvPr>
          <p:cNvSpPr txBox="1"/>
          <p:nvPr/>
        </p:nvSpPr>
        <p:spPr>
          <a:xfrm>
            <a:off x="9902318" y="3544149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effectLst/>
                <a:latin typeface="Helvetica" pitchFamily="2" charset="0"/>
              </a:rPr>
              <a:t>GEMINI 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A97A91C-798E-3246-E297-8D715C4052D5}"/>
              </a:ext>
            </a:extLst>
          </p:cNvPr>
          <p:cNvSpPr txBox="1"/>
          <p:nvPr/>
        </p:nvSpPr>
        <p:spPr>
          <a:xfrm>
            <a:off x="11218834" y="3544149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effectLst/>
                <a:latin typeface="Helvetica" pitchFamily="2" charset="0"/>
              </a:rPr>
              <a:t>GEMINI 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9E4273-3308-4DD1-F2F6-4A7D71B9F7DC}"/>
              </a:ext>
            </a:extLst>
          </p:cNvPr>
          <p:cNvSpPr txBox="1"/>
          <p:nvPr/>
        </p:nvSpPr>
        <p:spPr>
          <a:xfrm>
            <a:off x="6628494" y="5827311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000">
                <a:solidFill>
                  <a:srgbClr val="4D4D4D"/>
                </a:solidFill>
                <a:effectLst/>
                <a:latin typeface="Helvetica" pitchFamily="2" charset="0"/>
              </a:defRPr>
            </a:lvl1pPr>
          </a:lstStyle>
          <a:p>
            <a:pPr algn="ctr"/>
            <a:r>
              <a:rPr lang="fr-FR" dirty="0"/>
              <a:t>1,86 (1,36-2,55)</a:t>
            </a:r>
          </a:p>
          <a:p>
            <a:pPr algn="ctr"/>
            <a:r>
              <a:rPr lang="fr-FR" dirty="0"/>
              <a:t>p = 0,0001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CFACBDE-9DB3-5E98-4530-C16199010D91}"/>
              </a:ext>
            </a:extLst>
          </p:cNvPr>
          <p:cNvSpPr txBox="1"/>
          <p:nvPr/>
        </p:nvSpPr>
        <p:spPr>
          <a:xfrm>
            <a:off x="7956027" y="5827311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000">
                <a:solidFill>
                  <a:srgbClr val="4D4D4D"/>
                </a:solidFill>
                <a:effectLst/>
                <a:latin typeface="Helvetica" pitchFamily="2" charset="0"/>
              </a:defRPr>
            </a:lvl1pPr>
          </a:lstStyle>
          <a:p>
            <a:pPr algn="ctr"/>
            <a:r>
              <a:rPr lang="fr-FR" dirty="0">
                <a:effectLst/>
                <a:latin typeface="Helvetica" pitchFamily="2" charset="0"/>
              </a:rPr>
              <a:t>2,12 (1,50-2,99)</a:t>
            </a:r>
          </a:p>
          <a:p>
            <a:pPr algn="ctr"/>
            <a:r>
              <a:rPr lang="fr-FR" dirty="0">
                <a:effectLst/>
                <a:latin typeface="Helvetica" pitchFamily="2" charset="0"/>
              </a:rPr>
              <a:t>p &lt; 0,0001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D9EE1B7-3532-24AB-208E-2109BDD08DE4}"/>
              </a:ext>
            </a:extLst>
          </p:cNvPr>
          <p:cNvSpPr txBox="1"/>
          <p:nvPr/>
        </p:nvSpPr>
        <p:spPr>
          <a:xfrm>
            <a:off x="9625082" y="5827311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000">
                <a:solidFill>
                  <a:srgbClr val="4D4D4D"/>
                </a:solidFill>
                <a:effectLst/>
                <a:latin typeface="Helvetica" pitchFamily="2" charset="0"/>
              </a:defRPr>
            </a:lvl1pPr>
          </a:lstStyle>
          <a:p>
            <a:pPr algn="ctr"/>
            <a:r>
              <a:rPr lang="fr-FR" dirty="0"/>
              <a:t>1.08 (0.88-1.34)</a:t>
            </a:r>
          </a:p>
          <a:p>
            <a:pPr algn="ctr"/>
            <a:r>
              <a:rPr lang="fr-FR" dirty="0"/>
              <a:t>p = 0,46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41AEA95-B250-84F5-CAFE-AB2080F4AF1A}"/>
              </a:ext>
            </a:extLst>
          </p:cNvPr>
          <p:cNvSpPr txBox="1"/>
          <p:nvPr/>
        </p:nvSpPr>
        <p:spPr>
          <a:xfrm>
            <a:off x="10952615" y="5827311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000">
                <a:solidFill>
                  <a:srgbClr val="4D4D4D"/>
                </a:solidFill>
                <a:effectLst/>
                <a:latin typeface="Helvetica" pitchFamily="2" charset="0"/>
              </a:defRPr>
            </a:lvl1pPr>
          </a:lstStyle>
          <a:p>
            <a:pPr algn="ctr"/>
            <a:r>
              <a:rPr lang="fr-FR" dirty="0"/>
              <a:t>1,17 (0,91-1,50)</a:t>
            </a:r>
          </a:p>
          <a:p>
            <a:pPr algn="ctr"/>
            <a:r>
              <a:rPr lang="fr-FR" dirty="0"/>
              <a:t>p = 0,24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97A0A48-2B88-E247-E361-A27D5D3B929D}"/>
              </a:ext>
            </a:extLst>
          </p:cNvPr>
          <p:cNvSpPr txBox="1"/>
          <p:nvPr/>
        </p:nvSpPr>
        <p:spPr>
          <a:xfrm>
            <a:off x="5786635" y="582731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000">
                <a:solidFill>
                  <a:srgbClr val="4D4D4D"/>
                </a:solidFill>
                <a:effectLst/>
                <a:latin typeface="Helvetica" pitchFamily="2" charset="0"/>
              </a:defRPr>
            </a:lvl1pPr>
          </a:lstStyle>
          <a:p>
            <a:pPr algn="ctr"/>
            <a:r>
              <a:rPr lang="fr-FR" dirty="0" err="1"/>
              <a:t>RRa</a:t>
            </a:r>
            <a:br>
              <a:rPr lang="fr-FR" dirty="0"/>
            </a:br>
            <a:r>
              <a:rPr lang="fr-FR" dirty="0"/>
              <a:t>(IC 95 %)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11C3585-5BFD-78DF-9EEE-B94964419E36}"/>
              </a:ext>
            </a:extLst>
          </p:cNvPr>
          <p:cNvCxnSpPr>
            <a:cxnSpLocks/>
          </p:cNvCxnSpPr>
          <p:nvPr/>
        </p:nvCxnSpPr>
        <p:spPr>
          <a:xfrm flipV="1">
            <a:off x="767408" y="2708920"/>
            <a:ext cx="4995154" cy="1"/>
          </a:xfrm>
          <a:prstGeom prst="line">
            <a:avLst/>
          </a:prstGeom>
          <a:ln w="952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B6C3D5E-D1AE-93DE-BC79-11AE48822066}"/>
              </a:ext>
            </a:extLst>
          </p:cNvPr>
          <p:cNvCxnSpPr/>
          <p:nvPr/>
        </p:nvCxnSpPr>
        <p:spPr>
          <a:xfrm flipV="1">
            <a:off x="749919" y="3356992"/>
            <a:ext cx="4995154" cy="1"/>
          </a:xfrm>
          <a:prstGeom prst="line">
            <a:avLst/>
          </a:prstGeom>
          <a:ln w="952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2F579A2D-0468-929D-E8F5-02DE116D716B}"/>
              </a:ext>
            </a:extLst>
          </p:cNvPr>
          <p:cNvCxnSpPr/>
          <p:nvPr/>
        </p:nvCxnSpPr>
        <p:spPr>
          <a:xfrm flipV="1">
            <a:off x="749919" y="4005064"/>
            <a:ext cx="4995154" cy="1"/>
          </a:xfrm>
          <a:prstGeom prst="line">
            <a:avLst/>
          </a:prstGeom>
          <a:ln w="9525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7">
            <a:extLst>
              <a:ext uri="{FF2B5EF4-FFF2-40B4-BE49-F238E27FC236}">
                <a16:creationId xmlns:a16="http://schemas.microsoft.com/office/drawing/2014/main" id="{8B81A543-2B38-5428-0700-B182BF7C3C7A}"/>
              </a:ext>
            </a:extLst>
          </p:cNvPr>
          <p:cNvSpPr>
            <a:spLocks/>
          </p:cNvSpPr>
          <p:nvPr/>
        </p:nvSpPr>
        <p:spPr bwMode="auto">
          <a:xfrm>
            <a:off x="750113" y="2667374"/>
            <a:ext cx="5201871" cy="2188602"/>
          </a:xfrm>
          <a:custGeom>
            <a:avLst/>
            <a:gdLst>
              <a:gd name="T0" fmla="*/ 0 w 10420"/>
              <a:gd name="T1" fmla="*/ 0 h 7985"/>
              <a:gd name="T2" fmla="*/ 0 w 10420"/>
              <a:gd name="T3" fmla="*/ 7985 h 7985"/>
              <a:gd name="T4" fmla="*/ 10420 w 10420"/>
              <a:gd name="T5" fmla="*/ 7985 h 7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20" h="7985">
                <a:moveTo>
                  <a:pt x="0" y="0"/>
                </a:moveTo>
                <a:lnTo>
                  <a:pt x="0" y="7985"/>
                </a:lnTo>
                <a:lnTo>
                  <a:pt x="10420" y="7985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4FC9567-97BF-BA34-5C5A-9EA70BD70934}"/>
              </a:ext>
            </a:extLst>
          </p:cNvPr>
          <p:cNvSpPr txBox="1"/>
          <p:nvPr/>
        </p:nvSpPr>
        <p:spPr>
          <a:xfrm>
            <a:off x="523430" y="4509120"/>
            <a:ext cx="226488" cy="296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63A3682-2454-16E2-6268-038138A38E51}"/>
              </a:ext>
            </a:extLst>
          </p:cNvPr>
          <p:cNvSpPr txBox="1"/>
          <p:nvPr/>
        </p:nvSpPr>
        <p:spPr>
          <a:xfrm>
            <a:off x="707714" y="488259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E7C15AC-FF76-9199-B33E-EB6A03EC72A3}"/>
              </a:ext>
            </a:extLst>
          </p:cNvPr>
          <p:cNvSpPr txBox="1"/>
          <p:nvPr/>
        </p:nvSpPr>
        <p:spPr>
          <a:xfrm>
            <a:off x="482343" y="385743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D54095D-348D-13CF-27ED-EA7C113E74C3}"/>
              </a:ext>
            </a:extLst>
          </p:cNvPr>
          <p:cNvSpPr txBox="1"/>
          <p:nvPr/>
        </p:nvSpPr>
        <p:spPr>
          <a:xfrm>
            <a:off x="402192" y="3209101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E9F4BAC-EA93-8168-CF82-A649F311BD47}"/>
              </a:ext>
            </a:extLst>
          </p:cNvPr>
          <p:cNvSpPr txBox="1"/>
          <p:nvPr/>
        </p:nvSpPr>
        <p:spPr>
          <a:xfrm>
            <a:off x="419682" y="2565789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15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E715CC8-9F59-B722-6E88-0ADE76673852}"/>
              </a:ext>
            </a:extLst>
          </p:cNvPr>
          <p:cNvSpPr txBox="1"/>
          <p:nvPr/>
        </p:nvSpPr>
        <p:spPr>
          <a:xfrm rot="16200000">
            <a:off x="-1217689" y="3672300"/>
            <a:ext cx="307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Incidence cumulée de 6 mois de CDW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59997D9-4A7C-395F-0997-3B42AF0D53B0}"/>
              </a:ext>
            </a:extLst>
          </p:cNvPr>
          <p:cNvSpPr txBox="1"/>
          <p:nvPr/>
        </p:nvSpPr>
        <p:spPr>
          <a:xfrm>
            <a:off x="2351584" y="2492896"/>
            <a:ext cx="1759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GEMINI 1 et 2 regroupés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8A99D2C-56CF-7D56-6CC7-E772B0826B3A}"/>
              </a:ext>
            </a:extLst>
          </p:cNvPr>
          <p:cNvSpPr txBox="1"/>
          <p:nvPr/>
        </p:nvSpPr>
        <p:spPr>
          <a:xfrm>
            <a:off x="1228183" y="4581128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HR = 0,71, IC 95 % (0,53 – 0,95)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78CAA9DB-B423-40D5-5D5D-08C8D14D7258}"/>
              </a:ext>
            </a:extLst>
          </p:cNvPr>
          <p:cNvSpPr/>
          <p:nvPr/>
        </p:nvSpPr>
        <p:spPr>
          <a:xfrm>
            <a:off x="842211" y="2867526"/>
            <a:ext cx="4692315" cy="1772653"/>
          </a:xfrm>
          <a:custGeom>
            <a:avLst/>
            <a:gdLst>
              <a:gd name="connsiteX0" fmla="*/ 0 w 4692315"/>
              <a:gd name="connsiteY0" fmla="*/ 1772653 h 1772653"/>
              <a:gd name="connsiteX1" fmla="*/ 228600 w 4692315"/>
              <a:gd name="connsiteY1" fmla="*/ 1772653 h 1772653"/>
              <a:gd name="connsiteX2" fmla="*/ 228600 w 4692315"/>
              <a:gd name="connsiteY2" fmla="*/ 1744579 h 1772653"/>
              <a:gd name="connsiteX3" fmla="*/ 296778 w 4692315"/>
              <a:gd name="connsiteY3" fmla="*/ 1744579 h 1772653"/>
              <a:gd name="connsiteX4" fmla="*/ 296778 w 4692315"/>
              <a:gd name="connsiteY4" fmla="*/ 1660358 h 1772653"/>
              <a:gd name="connsiteX5" fmla="*/ 332873 w 4692315"/>
              <a:gd name="connsiteY5" fmla="*/ 1660358 h 1772653"/>
              <a:gd name="connsiteX6" fmla="*/ 332873 w 4692315"/>
              <a:gd name="connsiteY6" fmla="*/ 1519990 h 1772653"/>
              <a:gd name="connsiteX7" fmla="*/ 617621 w 4692315"/>
              <a:gd name="connsiteY7" fmla="*/ 1519990 h 1772653"/>
              <a:gd name="connsiteX8" fmla="*/ 617621 w 4692315"/>
              <a:gd name="connsiteY8" fmla="*/ 1415716 h 1772653"/>
              <a:gd name="connsiteX9" fmla="*/ 890336 w 4692315"/>
              <a:gd name="connsiteY9" fmla="*/ 1415716 h 1772653"/>
              <a:gd name="connsiteX10" fmla="*/ 890336 w 4692315"/>
              <a:gd name="connsiteY10" fmla="*/ 1367590 h 1772653"/>
              <a:gd name="connsiteX11" fmla="*/ 938463 w 4692315"/>
              <a:gd name="connsiteY11" fmla="*/ 1367590 h 1772653"/>
              <a:gd name="connsiteX12" fmla="*/ 938463 w 4692315"/>
              <a:gd name="connsiteY12" fmla="*/ 1275348 h 1772653"/>
              <a:gd name="connsiteX13" fmla="*/ 1014663 w 4692315"/>
              <a:gd name="connsiteY13" fmla="*/ 1275348 h 1772653"/>
              <a:gd name="connsiteX14" fmla="*/ 1014663 w 4692315"/>
              <a:gd name="connsiteY14" fmla="*/ 1239253 h 1772653"/>
              <a:gd name="connsiteX15" fmla="*/ 1251284 w 4692315"/>
              <a:gd name="connsiteY15" fmla="*/ 1239253 h 1772653"/>
              <a:gd name="connsiteX16" fmla="*/ 1251284 w 4692315"/>
              <a:gd name="connsiteY16" fmla="*/ 1143000 h 1772653"/>
              <a:gd name="connsiteX17" fmla="*/ 1299410 w 4692315"/>
              <a:gd name="connsiteY17" fmla="*/ 1143000 h 1772653"/>
              <a:gd name="connsiteX18" fmla="*/ 1299410 w 4692315"/>
              <a:gd name="connsiteY18" fmla="*/ 1074821 h 1772653"/>
              <a:gd name="connsiteX19" fmla="*/ 1588168 w 4692315"/>
              <a:gd name="connsiteY19" fmla="*/ 1074821 h 1772653"/>
              <a:gd name="connsiteX20" fmla="*/ 1588168 w 4692315"/>
              <a:gd name="connsiteY20" fmla="*/ 926432 h 1772653"/>
              <a:gd name="connsiteX21" fmla="*/ 1692442 w 4692315"/>
              <a:gd name="connsiteY21" fmla="*/ 926432 h 1772653"/>
              <a:gd name="connsiteX22" fmla="*/ 1692442 w 4692315"/>
              <a:gd name="connsiteY22" fmla="*/ 902369 h 1772653"/>
              <a:gd name="connsiteX23" fmla="*/ 1812757 w 4692315"/>
              <a:gd name="connsiteY23" fmla="*/ 902369 h 1772653"/>
              <a:gd name="connsiteX24" fmla="*/ 1812757 w 4692315"/>
              <a:gd name="connsiteY24" fmla="*/ 882316 h 1772653"/>
              <a:gd name="connsiteX25" fmla="*/ 1909010 w 4692315"/>
              <a:gd name="connsiteY25" fmla="*/ 882316 h 1772653"/>
              <a:gd name="connsiteX26" fmla="*/ 1909010 w 4692315"/>
              <a:gd name="connsiteY26" fmla="*/ 766011 h 1772653"/>
              <a:gd name="connsiteX27" fmla="*/ 1929063 w 4692315"/>
              <a:gd name="connsiteY27" fmla="*/ 766011 h 1772653"/>
              <a:gd name="connsiteX28" fmla="*/ 1929063 w 4692315"/>
              <a:gd name="connsiteY28" fmla="*/ 729916 h 1772653"/>
              <a:gd name="connsiteX29" fmla="*/ 2221831 w 4692315"/>
              <a:gd name="connsiteY29" fmla="*/ 729916 h 1772653"/>
              <a:gd name="connsiteX30" fmla="*/ 2221831 w 4692315"/>
              <a:gd name="connsiteY30" fmla="*/ 641685 h 1772653"/>
              <a:gd name="connsiteX31" fmla="*/ 2221831 w 4692315"/>
              <a:gd name="connsiteY31" fmla="*/ 641685 h 1772653"/>
              <a:gd name="connsiteX32" fmla="*/ 2221831 w 4692315"/>
              <a:gd name="connsiteY32" fmla="*/ 529390 h 1772653"/>
              <a:gd name="connsiteX33" fmla="*/ 2526631 w 4692315"/>
              <a:gd name="connsiteY33" fmla="*/ 529390 h 1772653"/>
              <a:gd name="connsiteX34" fmla="*/ 2526631 w 4692315"/>
              <a:gd name="connsiteY34" fmla="*/ 477253 h 1772653"/>
              <a:gd name="connsiteX35" fmla="*/ 2803357 w 4692315"/>
              <a:gd name="connsiteY35" fmla="*/ 477253 h 1772653"/>
              <a:gd name="connsiteX36" fmla="*/ 2803357 w 4692315"/>
              <a:gd name="connsiteY36" fmla="*/ 421106 h 1772653"/>
              <a:gd name="connsiteX37" fmla="*/ 2847473 w 4692315"/>
              <a:gd name="connsiteY37" fmla="*/ 421106 h 1772653"/>
              <a:gd name="connsiteX38" fmla="*/ 2847473 w 4692315"/>
              <a:gd name="connsiteY38" fmla="*/ 280737 h 1772653"/>
              <a:gd name="connsiteX39" fmla="*/ 3152273 w 4692315"/>
              <a:gd name="connsiteY39" fmla="*/ 280737 h 1772653"/>
              <a:gd name="connsiteX40" fmla="*/ 3152273 w 4692315"/>
              <a:gd name="connsiteY40" fmla="*/ 144379 h 1772653"/>
              <a:gd name="connsiteX41" fmla="*/ 3280610 w 4692315"/>
              <a:gd name="connsiteY41" fmla="*/ 144379 h 1772653"/>
              <a:gd name="connsiteX42" fmla="*/ 3280610 w 4692315"/>
              <a:gd name="connsiteY42" fmla="*/ 144379 h 1772653"/>
              <a:gd name="connsiteX43" fmla="*/ 3465094 w 4692315"/>
              <a:gd name="connsiteY43" fmla="*/ 144379 h 1772653"/>
              <a:gd name="connsiteX44" fmla="*/ 3465094 w 4692315"/>
              <a:gd name="connsiteY44" fmla="*/ 100263 h 1772653"/>
              <a:gd name="connsiteX45" fmla="*/ 4054642 w 4692315"/>
              <a:gd name="connsiteY45" fmla="*/ 100263 h 1772653"/>
              <a:gd name="connsiteX46" fmla="*/ 4054642 w 4692315"/>
              <a:gd name="connsiteY46" fmla="*/ 36095 h 1772653"/>
              <a:gd name="connsiteX47" fmla="*/ 4403557 w 4692315"/>
              <a:gd name="connsiteY47" fmla="*/ 36095 h 1772653"/>
              <a:gd name="connsiteX48" fmla="*/ 4403557 w 4692315"/>
              <a:gd name="connsiteY48" fmla="*/ 0 h 1772653"/>
              <a:gd name="connsiteX49" fmla="*/ 4692315 w 4692315"/>
              <a:gd name="connsiteY49" fmla="*/ 0 h 17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92315" h="1772653">
                <a:moveTo>
                  <a:pt x="0" y="1772653"/>
                </a:moveTo>
                <a:lnTo>
                  <a:pt x="228600" y="1772653"/>
                </a:lnTo>
                <a:lnTo>
                  <a:pt x="228600" y="1744579"/>
                </a:lnTo>
                <a:lnTo>
                  <a:pt x="296778" y="1744579"/>
                </a:lnTo>
                <a:lnTo>
                  <a:pt x="296778" y="1660358"/>
                </a:lnTo>
                <a:lnTo>
                  <a:pt x="332873" y="1660358"/>
                </a:lnTo>
                <a:lnTo>
                  <a:pt x="332873" y="1519990"/>
                </a:lnTo>
                <a:lnTo>
                  <a:pt x="617621" y="1519990"/>
                </a:lnTo>
                <a:lnTo>
                  <a:pt x="617621" y="1415716"/>
                </a:lnTo>
                <a:lnTo>
                  <a:pt x="890336" y="1415716"/>
                </a:lnTo>
                <a:lnTo>
                  <a:pt x="890336" y="1367590"/>
                </a:lnTo>
                <a:lnTo>
                  <a:pt x="938463" y="1367590"/>
                </a:lnTo>
                <a:lnTo>
                  <a:pt x="938463" y="1275348"/>
                </a:lnTo>
                <a:lnTo>
                  <a:pt x="1014663" y="1275348"/>
                </a:lnTo>
                <a:lnTo>
                  <a:pt x="1014663" y="1239253"/>
                </a:lnTo>
                <a:lnTo>
                  <a:pt x="1251284" y="1239253"/>
                </a:lnTo>
                <a:lnTo>
                  <a:pt x="1251284" y="1143000"/>
                </a:lnTo>
                <a:lnTo>
                  <a:pt x="1299410" y="1143000"/>
                </a:lnTo>
                <a:lnTo>
                  <a:pt x="1299410" y="1074821"/>
                </a:lnTo>
                <a:lnTo>
                  <a:pt x="1588168" y="1074821"/>
                </a:lnTo>
                <a:lnTo>
                  <a:pt x="1588168" y="926432"/>
                </a:lnTo>
                <a:lnTo>
                  <a:pt x="1692442" y="926432"/>
                </a:lnTo>
                <a:lnTo>
                  <a:pt x="1692442" y="902369"/>
                </a:lnTo>
                <a:lnTo>
                  <a:pt x="1812757" y="902369"/>
                </a:lnTo>
                <a:lnTo>
                  <a:pt x="1812757" y="882316"/>
                </a:lnTo>
                <a:lnTo>
                  <a:pt x="1909010" y="882316"/>
                </a:lnTo>
                <a:lnTo>
                  <a:pt x="1909010" y="766011"/>
                </a:lnTo>
                <a:lnTo>
                  <a:pt x="1929063" y="766011"/>
                </a:lnTo>
                <a:lnTo>
                  <a:pt x="1929063" y="729916"/>
                </a:lnTo>
                <a:lnTo>
                  <a:pt x="2221831" y="729916"/>
                </a:lnTo>
                <a:lnTo>
                  <a:pt x="2221831" y="641685"/>
                </a:lnTo>
                <a:lnTo>
                  <a:pt x="2221831" y="641685"/>
                </a:lnTo>
                <a:lnTo>
                  <a:pt x="2221831" y="529390"/>
                </a:lnTo>
                <a:lnTo>
                  <a:pt x="2526631" y="529390"/>
                </a:lnTo>
                <a:lnTo>
                  <a:pt x="2526631" y="477253"/>
                </a:lnTo>
                <a:lnTo>
                  <a:pt x="2803357" y="477253"/>
                </a:lnTo>
                <a:lnTo>
                  <a:pt x="2803357" y="421106"/>
                </a:lnTo>
                <a:lnTo>
                  <a:pt x="2847473" y="421106"/>
                </a:lnTo>
                <a:lnTo>
                  <a:pt x="2847473" y="280737"/>
                </a:lnTo>
                <a:lnTo>
                  <a:pt x="3152273" y="280737"/>
                </a:lnTo>
                <a:lnTo>
                  <a:pt x="3152273" y="144379"/>
                </a:lnTo>
                <a:lnTo>
                  <a:pt x="3280610" y="144379"/>
                </a:lnTo>
                <a:lnTo>
                  <a:pt x="3280610" y="144379"/>
                </a:lnTo>
                <a:lnTo>
                  <a:pt x="3465094" y="144379"/>
                </a:lnTo>
                <a:lnTo>
                  <a:pt x="3465094" y="100263"/>
                </a:lnTo>
                <a:lnTo>
                  <a:pt x="4054642" y="100263"/>
                </a:lnTo>
                <a:lnTo>
                  <a:pt x="4054642" y="36095"/>
                </a:lnTo>
                <a:lnTo>
                  <a:pt x="4403557" y="36095"/>
                </a:lnTo>
                <a:lnTo>
                  <a:pt x="4403557" y="0"/>
                </a:lnTo>
                <a:lnTo>
                  <a:pt x="4692315" y="0"/>
                </a:lnTo>
              </a:path>
            </a:pathLst>
          </a:custGeom>
          <a:noFill/>
          <a:ln>
            <a:solidFill>
              <a:srgbClr val="11A8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9D406C2-5059-4931-115C-217658DCBACF}"/>
              </a:ext>
            </a:extLst>
          </p:cNvPr>
          <p:cNvSpPr/>
          <p:nvPr/>
        </p:nvSpPr>
        <p:spPr>
          <a:xfrm>
            <a:off x="846221" y="3292642"/>
            <a:ext cx="4708358" cy="1355558"/>
          </a:xfrm>
          <a:custGeom>
            <a:avLst/>
            <a:gdLst>
              <a:gd name="connsiteX0" fmla="*/ 4708358 w 4708358"/>
              <a:gd name="connsiteY0" fmla="*/ 0 h 1355558"/>
              <a:gd name="connsiteX1" fmla="*/ 4423611 w 4708358"/>
              <a:gd name="connsiteY1" fmla="*/ 0 h 1355558"/>
              <a:gd name="connsiteX2" fmla="*/ 4423611 w 4708358"/>
              <a:gd name="connsiteY2" fmla="*/ 36095 h 1355558"/>
              <a:gd name="connsiteX3" fmla="*/ 3785937 w 4708358"/>
              <a:gd name="connsiteY3" fmla="*/ 36095 h 1355558"/>
              <a:gd name="connsiteX4" fmla="*/ 3785937 w 4708358"/>
              <a:gd name="connsiteY4" fmla="*/ 148390 h 1355558"/>
              <a:gd name="connsiteX5" fmla="*/ 3489158 w 4708358"/>
              <a:gd name="connsiteY5" fmla="*/ 148390 h 1355558"/>
              <a:gd name="connsiteX6" fmla="*/ 3489158 w 4708358"/>
              <a:gd name="connsiteY6" fmla="*/ 200526 h 1355558"/>
              <a:gd name="connsiteX7" fmla="*/ 3441032 w 4708358"/>
              <a:gd name="connsiteY7" fmla="*/ 200526 h 1355558"/>
              <a:gd name="connsiteX8" fmla="*/ 3441032 w 4708358"/>
              <a:gd name="connsiteY8" fmla="*/ 248653 h 1355558"/>
              <a:gd name="connsiteX9" fmla="*/ 3152274 w 4708358"/>
              <a:gd name="connsiteY9" fmla="*/ 248653 h 1355558"/>
              <a:gd name="connsiteX10" fmla="*/ 3152274 w 4708358"/>
              <a:gd name="connsiteY10" fmla="*/ 248653 h 1355558"/>
              <a:gd name="connsiteX11" fmla="*/ 2995863 w 4708358"/>
              <a:gd name="connsiteY11" fmla="*/ 248653 h 1355558"/>
              <a:gd name="connsiteX12" fmla="*/ 2995863 w 4708358"/>
              <a:gd name="connsiteY12" fmla="*/ 300790 h 1355558"/>
              <a:gd name="connsiteX13" fmla="*/ 2843463 w 4708358"/>
              <a:gd name="connsiteY13" fmla="*/ 300790 h 1355558"/>
              <a:gd name="connsiteX14" fmla="*/ 2843463 w 4708358"/>
              <a:gd name="connsiteY14" fmla="*/ 381000 h 1355558"/>
              <a:gd name="connsiteX15" fmla="*/ 2538663 w 4708358"/>
              <a:gd name="connsiteY15" fmla="*/ 381000 h 1355558"/>
              <a:gd name="connsiteX16" fmla="*/ 2538663 w 4708358"/>
              <a:gd name="connsiteY16" fmla="*/ 429126 h 1355558"/>
              <a:gd name="connsiteX17" fmla="*/ 2502568 w 4708358"/>
              <a:gd name="connsiteY17" fmla="*/ 429126 h 1355558"/>
              <a:gd name="connsiteX18" fmla="*/ 2502568 w 4708358"/>
              <a:gd name="connsiteY18" fmla="*/ 481263 h 1355558"/>
              <a:gd name="connsiteX19" fmla="*/ 2277979 w 4708358"/>
              <a:gd name="connsiteY19" fmla="*/ 481263 h 1355558"/>
              <a:gd name="connsiteX20" fmla="*/ 2277979 w 4708358"/>
              <a:gd name="connsiteY20" fmla="*/ 509337 h 1355558"/>
              <a:gd name="connsiteX21" fmla="*/ 2197768 w 4708358"/>
              <a:gd name="connsiteY21" fmla="*/ 509337 h 1355558"/>
              <a:gd name="connsiteX22" fmla="*/ 2197768 w 4708358"/>
              <a:gd name="connsiteY22" fmla="*/ 581526 h 1355558"/>
              <a:gd name="connsiteX23" fmla="*/ 2177716 w 4708358"/>
              <a:gd name="connsiteY23" fmla="*/ 581526 h 1355558"/>
              <a:gd name="connsiteX24" fmla="*/ 2177716 w 4708358"/>
              <a:gd name="connsiteY24" fmla="*/ 629653 h 1355558"/>
              <a:gd name="connsiteX25" fmla="*/ 2129590 w 4708358"/>
              <a:gd name="connsiteY25" fmla="*/ 629653 h 1355558"/>
              <a:gd name="connsiteX26" fmla="*/ 2129590 w 4708358"/>
              <a:gd name="connsiteY26" fmla="*/ 629653 h 1355558"/>
              <a:gd name="connsiteX27" fmla="*/ 1888958 w 4708358"/>
              <a:gd name="connsiteY27" fmla="*/ 629653 h 1355558"/>
              <a:gd name="connsiteX28" fmla="*/ 1888958 w 4708358"/>
              <a:gd name="connsiteY28" fmla="*/ 717884 h 1355558"/>
              <a:gd name="connsiteX29" fmla="*/ 1764632 w 4708358"/>
              <a:gd name="connsiteY29" fmla="*/ 717884 h 1355558"/>
              <a:gd name="connsiteX30" fmla="*/ 1764632 w 4708358"/>
              <a:gd name="connsiteY30" fmla="*/ 749969 h 1355558"/>
              <a:gd name="connsiteX31" fmla="*/ 1576137 w 4708358"/>
              <a:gd name="connsiteY31" fmla="*/ 749969 h 1355558"/>
              <a:gd name="connsiteX32" fmla="*/ 1576137 w 4708358"/>
              <a:gd name="connsiteY32" fmla="*/ 830179 h 1355558"/>
              <a:gd name="connsiteX33" fmla="*/ 1307432 w 4708358"/>
              <a:gd name="connsiteY33" fmla="*/ 830179 h 1355558"/>
              <a:gd name="connsiteX34" fmla="*/ 1307432 w 4708358"/>
              <a:gd name="connsiteY34" fmla="*/ 862263 h 1355558"/>
              <a:gd name="connsiteX35" fmla="*/ 1247274 w 4708358"/>
              <a:gd name="connsiteY35" fmla="*/ 862263 h 1355558"/>
              <a:gd name="connsiteX36" fmla="*/ 1247274 w 4708358"/>
              <a:gd name="connsiteY36" fmla="*/ 862263 h 1355558"/>
              <a:gd name="connsiteX37" fmla="*/ 994611 w 4708358"/>
              <a:gd name="connsiteY37" fmla="*/ 862263 h 1355558"/>
              <a:gd name="connsiteX38" fmla="*/ 994611 w 4708358"/>
              <a:gd name="connsiteY38" fmla="*/ 942474 h 1355558"/>
              <a:gd name="connsiteX39" fmla="*/ 954505 w 4708358"/>
              <a:gd name="connsiteY39" fmla="*/ 942474 h 1355558"/>
              <a:gd name="connsiteX40" fmla="*/ 954505 w 4708358"/>
              <a:gd name="connsiteY40" fmla="*/ 994611 h 1355558"/>
              <a:gd name="connsiteX41" fmla="*/ 894347 w 4708358"/>
              <a:gd name="connsiteY41" fmla="*/ 994611 h 1355558"/>
              <a:gd name="connsiteX42" fmla="*/ 894347 w 4708358"/>
              <a:gd name="connsiteY42" fmla="*/ 1014663 h 1355558"/>
              <a:gd name="connsiteX43" fmla="*/ 753979 w 4708358"/>
              <a:gd name="connsiteY43" fmla="*/ 1014663 h 1355558"/>
              <a:gd name="connsiteX44" fmla="*/ 753979 w 4708358"/>
              <a:gd name="connsiteY44" fmla="*/ 1014663 h 1355558"/>
              <a:gd name="connsiteX45" fmla="*/ 641684 w 4708358"/>
              <a:gd name="connsiteY45" fmla="*/ 1014663 h 1355558"/>
              <a:gd name="connsiteX46" fmla="*/ 641684 w 4708358"/>
              <a:gd name="connsiteY46" fmla="*/ 1122947 h 1355558"/>
              <a:gd name="connsiteX47" fmla="*/ 421105 w 4708358"/>
              <a:gd name="connsiteY47" fmla="*/ 1122947 h 1355558"/>
              <a:gd name="connsiteX48" fmla="*/ 421105 w 4708358"/>
              <a:gd name="connsiteY48" fmla="*/ 1138990 h 1355558"/>
              <a:gd name="connsiteX49" fmla="*/ 344905 w 4708358"/>
              <a:gd name="connsiteY49" fmla="*/ 1138990 h 1355558"/>
              <a:gd name="connsiteX50" fmla="*/ 344905 w 4708358"/>
              <a:gd name="connsiteY50" fmla="*/ 1211179 h 1355558"/>
              <a:gd name="connsiteX51" fmla="*/ 296779 w 4708358"/>
              <a:gd name="connsiteY51" fmla="*/ 1211179 h 1355558"/>
              <a:gd name="connsiteX52" fmla="*/ 296779 w 4708358"/>
              <a:gd name="connsiteY52" fmla="*/ 1307432 h 1355558"/>
              <a:gd name="connsiteX53" fmla="*/ 232611 w 4708358"/>
              <a:gd name="connsiteY53" fmla="*/ 1307432 h 1355558"/>
              <a:gd name="connsiteX54" fmla="*/ 232611 w 4708358"/>
              <a:gd name="connsiteY54" fmla="*/ 1355558 h 1355558"/>
              <a:gd name="connsiteX55" fmla="*/ 0 w 4708358"/>
              <a:gd name="connsiteY55" fmla="*/ 1355558 h 135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08358" h="1355558">
                <a:moveTo>
                  <a:pt x="4708358" y="0"/>
                </a:moveTo>
                <a:lnTo>
                  <a:pt x="4423611" y="0"/>
                </a:lnTo>
                <a:lnTo>
                  <a:pt x="4423611" y="36095"/>
                </a:lnTo>
                <a:lnTo>
                  <a:pt x="3785937" y="36095"/>
                </a:lnTo>
                <a:lnTo>
                  <a:pt x="3785937" y="148390"/>
                </a:lnTo>
                <a:lnTo>
                  <a:pt x="3489158" y="148390"/>
                </a:lnTo>
                <a:lnTo>
                  <a:pt x="3489158" y="200526"/>
                </a:lnTo>
                <a:lnTo>
                  <a:pt x="3441032" y="200526"/>
                </a:lnTo>
                <a:lnTo>
                  <a:pt x="3441032" y="248653"/>
                </a:lnTo>
                <a:lnTo>
                  <a:pt x="3152274" y="248653"/>
                </a:lnTo>
                <a:lnTo>
                  <a:pt x="3152274" y="248653"/>
                </a:lnTo>
                <a:lnTo>
                  <a:pt x="2995863" y="248653"/>
                </a:lnTo>
                <a:lnTo>
                  <a:pt x="2995863" y="300790"/>
                </a:lnTo>
                <a:lnTo>
                  <a:pt x="2843463" y="300790"/>
                </a:lnTo>
                <a:lnTo>
                  <a:pt x="2843463" y="381000"/>
                </a:lnTo>
                <a:lnTo>
                  <a:pt x="2538663" y="381000"/>
                </a:lnTo>
                <a:lnTo>
                  <a:pt x="2538663" y="429126"/>
                </a:lnTo>
                <a:lnTo>
                  <a:pt x="2502568" y="429126"/>
                </a:lnTo>
                <a:lnTo>
                  <a:pt x="2502568" y="481263"/>
                </a:lnTo>
                <a:lnTo>
                  <a:pt x="2277979" y="481263"/>
                </a:lnTo>
                <a:lnTo>
                  <a:pt x="2277979" y="509337"/>
                </a:lnTo>
                <a:lnTo>
                  <a:pt x="2197768" y="509337"/>
                </a:lnTo>
                <a:lnTo>
                  <a:pt x="2197768" y="581526"/>
                </a:lnTo>
                <a:lnTo>
                  <a:pt x="2177716" y="581526"/>
                </a:lnTo>
                <a:lnTo>
                  <a:pt x="2177716" y="629653"/>
                </a:lnTo>
                <a:lnTo>
                  <a:pt x="2129590" y="629653"/>
                </a:lnTo>
                <a:lnTo>
                  <a:pt x="2129590" y="629653"/>
                </a:lnTo>
                <a:lnTo>
                  <a:pt x="1888958" y="629653"/>
                </a:lnTo>
                <a:lnTo>
                  <a:pt x="1888958" y="717884"/>
                </a:lnTo>
                <a:lnTo>
                  <a:pt x="1764632" y="717884"/>
                </a:lnTo>
                <a:lnTo>
                  <a:pt x="1764632" y="749969"/>
                </a:lnTo>
                <a:lnTo>
                  <a:pt x="1576137" y="749969"/>
                </a:lnTo>
                <a:lnTo>
                  <a:pt x="1576137" y="830179"/>
                </a:lnTo>
                <a:lnTo>
                  <a:pt x="1307432" y="830179"/>
                </a:lnTo>
                <a:lnTo>
                  <a:pt x="1307432" y="862263"/>
                </a:lnTo>
                <a:lnTo>
                  <a:pt x="1247274" y="862263"/>
                </a:lnTo>
                <a:lnTo>
                  <a:pt x="1247274" y="862263"/>
                </a:lnTo>
                <a:lnTo>
                  <a:pt x="994611" y="862263"/>
                </a:lnTo>
                <a:lnTo>
                  <a:pt x="994611" y="942474"/>
                </a:lnTo>
                <a:lnTo>
                  <a:pt x="954505" y="942474"/>
                </a:lnTo>
                <a:lnTo>
                  <a:pt x="954505" y="994611"/>
                </a:lnTo>
                <a:lnTo>
                  <a:pt x="894347" y="994611"/>
                </a:lnTo>
                <a:lnTo>
                  <a:pt x="894347" y="1014663"/>
                </a:lnTo>
                <a:lnTo>
                  <a:pt x="753979" y="1014663"/>
                </a:lnTo>
                <a:lnTo>
                  <a:pt x="753979" y="1014663"/>
                </a:lnTo>
                <a:lnTo>
                  <a:pt x="641684" y="1014663"/>
                </a:lnTo>
                <a:lnTo>
                  <a:pt x="641684" y="1122947"/>
                </a:lnTo>
                <a:lnTo>
                  <a:pt x="421105" y="1122947"/>
                </a:lnTo>
                <a:lnTo>
                  <a:pt x="421105" y="1138990"/>
                </a:lnTo>
                <a:lnTo>
                  <a:pt x="344905" y="1138990"/>
                </a:lnTo>
                <a:lnTo>
                  <a:pt x="344905" y="1211179"/>
                </a:lnTo>
                <a:lnTo>
                  <a:pt x="296779" y="1211179"/>
                </a:lnTo>
                <a:lnTo>
                  <a:pt x="296779" y="1307432"/>
                </a:lnTo>
                <a:lnTo>
                  <a:pt x="232611" y="1307432"/>
                </a:lnTo>
                <a:lnTo>
                  <a:pt x="232611" y="1355558"/>
                </a:lnTo>
                <a:lnTo>
                  <a:pt x="0" y="1355558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B9195F-A2ED-DA1E-9DCD-D47BE408ADD8}"/>
              </a:ext>
            </a:extLst>
          </p:cNvPr>
          <p:cNvCxnSpPr>
            <a:cxnSpLocks/>
          </p:cNvCxnSpPr>
          <p:nvPr/>
        </p:nvCxnSpPr>
        <p:spPr>
          <a:xfrm>
            <a:off x="1097280" y="2852936"/>
            <a:ext cx="1741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Connecteur droit 5122">
            <a:extLst>
              <a:ext uri="{FF2B5EF4-FFF2-40B4-BE49-F238E27FC236}">
                <a16:creationId xmlns:a16="http://schemas.microsoft.com/office/drawing/2014/main" id="{29A5985C-D99A-D437-A852-2855614D5C80}"/>
              </a:ext>
            </a:extLst>
          </p:cNvPr>
          <p:cNvCxnSpPr>
            <a:cxnSpLocks/>
          </p:cNvCxnSpPr>
          <p:nvPr/>
        </p:nvCxnSpPr>
        <p:spPr>
          <a:xfrm>
            <a:off x="1097280" y="3040956"/>
            <a:ext cx="174184" cy="0"/>
          </a:xfrm>
          <a:prstGeom prst="line">
            <a:avLst/>
          </a:prstGeom>
          <a:ln w="28575">
            <a:solidFill>
              <a:srgbClr val="11A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ZoneTexte 5123">
            <a:extLst>
              <a:ext uri="{FF2B5EF4-FFF2-40B4-BE49-F238E27FC236}">
                <a16:creationId xmlns:a16="http://schemas.microsoft.com/office/drawing/2014/main" id="{80EBD26F-7396-D5E3-923A-387A5B9BDA16}"/>
              </a:ext>
            </a:extLst>
          </p:cNvPr>
          <p:cNvSpPr txBox="1"/>
          <p:nvPr/>
        </p:nvSpPr>
        <p:spPr>
          <a:xfrm>
            <a:off x="1019771" y="488259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3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25" name="ZoneTexte 5124">
            <a:extLst>
              <a:ext uri="{FF2B5EF4-FFF2-40B4-BE49-F238E27FC236}">
                <a16:creationId xmlns:a16="http://schemas.microsoft.com/office/drawing/2014/main" id="{8A29CE16-1E73-4153-827E-9B5C47032E40}"/>
              </a:ext>
            </a:extLst>
          </p:cNvPr>
          <p:cNvSpPr txBox="1"/>
          <p:nvPr/>
        </p:nvSpPr>
        <p:spPr>
          <a:xfrm>
            <a:off x="1331828" y="488259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6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26" name="ZoneTexte 5125">
            <a:extLst>
              <a:ext uri="{FF2B5EF4-FFF2-40B4-BE49-F238E27FC236}">
                <a16:creationId xmlns:a16="http://schemas.microsoft.com/office/drawing/2014/main" id="{2B20DCFC-A98F-E94C-6121-75537979C77F}"/>
              </a:ext>
            </a:extLst>
          </p:cNvPr>
          <p:cNvSpPr txBox="1"/>
          <p:nvPr/>
        </p:nvSpPr>
        <p:spPr>
          <a:xfrm>
            <a:off x="1643886" y="488259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9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27" name="ZoneTexte 5126">
            <a:extLst>
              <a:ext uri="{FF2B5EF4-FFF2-40B4-BE49-F238E27FC236}">
                <a16:creationId xmlns:a16="http://schemas.microsoft.com/office/drawing/2014/main" id="{5B6E1513-5A43-4B52-B8A6-B7274B8F784E}"/>
              </a:ext>
            </a:extLst>
          </p:cNvPr>
          <p:cNvSpPr txBox="1"/>
          <p:nvPr/>
        </p:nvSpPr>
        <p:spPr>
          <a:xfrm>
            <a:off x="1929263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12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28" name="ZoneTexte 5127">
            <a:extLst>
              <a:ext uri="{FF2B5EF4-FFF2-40B4-BE49-F238E27FC236}">
                <a16:creationId xmlns:a16="http://schemas.microsoft.com/office/drawing/2014/main" id="{837C7AF8-8F4E-4DD2-F861-B6655EF0891B}"/>
              </a:ext>
            </a:extLst>
          </p:cNvPr>
          <p:cNvSpPr txBox="1"/>
          <p:nvPr/>
        </p:nvSpPr>
        <p:spPr>
          <a:xfrm>
            <a:off x="2241320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15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29" name="ZoneTexte 5128">
            <a:extLst>
              <a:ext uri="{FF2B5EF4-FFF2-40B4-BE49-F238E27FC236}">
                <a16:creationId xmlns:a16="http://schemas.microsoft.com/office/drawing/2014/main" id="{32818909-80FB-752F-CBA6-DAC71FD9C42A}"/>
              </a:ext>
            </a:extLst>
          </p:cNvPr>
          <p:cNvSpPr txBox="1"/>
          <p:nvPr/>
        </p:nvSpPr>
        <p:spPr>
          <a:xfrm>
            <a:off x="2553377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18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0" name="ZoneTexte 5129">
            <a:extLst>
              <a:ext uri="{FF2B5EF4-FFF2-40B4-BE49-F238E27FC236}">
                <a16:creationId xmlns:a16="http://schemas.microsoft.com/office/drawing/2014/main" id="{7379FDA2-B8F4-EB90-6741-B2250255A04E}"/>
              </a:ext>
            </a:extLst>
          </p:cNvPr>
          <p:cNvSpPr txBox="1"/>
          <p:nvPr/>
        </p:nvSpPr>
        <p:spPr>
          <a:xfrm>
            <a:off x="2865435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21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1" name="ZoneTexte 5130">
            <a:extLst>
              <a:ext uri="{FF2B5EF4-FFF2-40B4-BE49-F238E27FC236}">
                <a16:creationId xmlns:a16="http://schemas.microsoft.com/office/drawing/2014/main" id="{BEF263E4-0FF5-D8E8-FDD3-07543ACC9B48}"/>
              </a:ext>
            </a:extLst>
          </p:cNvPr>
          <p:cNvSpPr txBox="1"/>
          <p:nvPr/>
        </p:nvSpPr>
        <p:spPr>
          <a:xfrm>
            <a:off x="3205613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24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2" name="ZoneTexte 5131">
            <a:extLst>
              <a:ext uri="{FF2B5EF4-FFF2-40B4-BE49-F238E27FC236}">
                <a16:creationId xmlns:a16="http://schemas.microsoft.com/office/drawing/2014/main" id="{CD4BAF61-766F-5455-8126-4BEA47973533}"/>
              </a:ext>
            </a:extLst>
          </p:cNvPr>
          <p:cNvSpPr txBox="1"/>
          <p:nvPr/>
        </p:nvSpPr>
        <p:spPr>
          <a:xfrm>
            <a:off x="3517670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27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3" name="ZoneTexte 5132">
            <a:extLst>
              <a:ext uri="{FF2B5EF4-FFF2-40B4-BE49-F238E27FC236}">
                <a16:creationId xmlns:a16="http://schemas.microsoft.com/office/drawing/2014/main" id="{A7209FF3-BC9E-F117-3567-BEF390F831D2}"/>
              </a:ext>
            </a:extLst>
          </p:cNvPr>
          <p:cNvSpPr txBox="1"/>
          <p:nvPr/>
        </p:nvSpPr>
        <p:spPr>
          <a:xfrm>
            <a:off x="3829727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30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4" name="ZoneTexte 5133">
            <a:extLst>
              <a:ext uri="{FF2B5EF4-FFF2-40B4-BE49-F238E27FC236}">
                <a16:creationId xmlns:a16="http://schemas.microsoft.com/office/drawing/2014/main" id="{D4E0A53E-48CE-0D8D-A14E-CEF2627845F3}"/>
              </a:ext>
            </a:extLst>
          </p:cNvPr>
          <p:cNvSpPr txBox="1"/>
          <p:nvPr/>
        </p:nvSpPr>
        <p:spPr>
          <a:xfrm>
            <a:off x="4141785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33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5" name="ZoneTexte 5134">
            <a:extLst>
              <a:ext uri="{FF2B5EF4-FFF2-40B4-BE49-F238E27FC236}">
                <a16:creationId xmlns:a16="http://schemas.microsoft.com/office/drawing/2014/main" id="{719151C2-D8A1-E2D6-1E4C-3DED7D311E56}"/>
              </a:ext>
            </a:extLst>
          </p:cNvPr>
          <p:cNvSpPr txBox="1"/>
          <p:nvPr/>
        </p:nvSpPr>
        <p:spPr>
          <a:xfrm>
            <a:off x="4481963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36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6" name="ZoneTexte 5135">
            <a:extLst>
              <a:ext uri="{FF2B5EF4-FFF2-40B4-BE49-F238E27FC236}">
                <a16:creationId xmlns:a16="http://schemas.microsoft.com/office/drawing/2014/main" id="{18246737-7AC4-FEBA-7521-7316AB9009B0}"/>
              </a:ext>
            </a:extLst>
          </p:cNvPr>
          <p:cNvSpPr txBox="1"/>
          <p:nvPr/>
        </p:nvSpPr>
        <p:spPr>
          <a:xfrm>
            <a:off x="4794020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39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7" name="ZoneTexte 5136">
            <a:extLst>
              <a:ext uri="{FF2B5EF4-FFF2-40B4-BE49-F238E27FC236}">
                <a16:creationId xmlns:a16="http://schemas.microsoft.com/office/drawing/2014/main" id="{64CC4CBD-0618-6EEB-8369-A19CB12902B2}"/>
              </a:ext>
            </a:extLst>
          </p:cNvPr>
          <p:cNvSpPr txBox="1"/>
          <p:nvPr/>
        </p:nvSpPr>
        <p:spPr>
          <a:xfrm>
            <a:off x="5106077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42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8" name="ZoneTexte 5137">
            <a:extLst>
              <a:ext uri="{FF2B5EF4-FFF2-40B4-BE49-F238E27FC236}">
                <a16:creationId xmlns:a16="http://schemas.microsoft.com/office/drawing/2014/main" id="{4A991BA3-8975-5904-CCAE-A7342F799360}"/>
              </a:ext>
            </a:extLst>
          </p:cNvPr>
          <p:cNvSpPr txBox="1"/>
          <p:nvPr/>
        </p:nvSpPr>
        <p:spPr>
          <a:xfrm>
            <a:off x="5418135" y="4882597"/>
            <a:ext cx="344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45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5139" name="ZoneTexte 5138">
            <a:extLst>
              <a:ext uri="{FF2B5EF4-FFF2-40B4-BE49-F238E27FC236}">
                <a16:creationId xmlns:a16="http://schemas.microsoft.com/office/drawing/2014/main" id="{201B2B32-4E1E-7C50-5479-FD290D5E2892}"/>
              </a:ext>
            </a:extLst>
          </p:cNvPr>
          <p:cNvSpPr txBox="1"/>
          <p:nvPr/>
        </p:nvSpPr>
        <p:spPr>
          <a:xfrm>
            <a:off x="1226790" y="2716116"/>
            <a:ext cx="108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Tolebrutinib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393939"/>
                </a:solidFill>
                <a:latin typeface="Aptos Display" panose="020B0004020202020204" pitchFamily="34" charset="0"/>
              </a:rPr>
              <a:t>Teriflunomide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7469A30-5B66-9790-7AB9-FE8620947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588" y="-295731"/>
            <a:ext cx="10954753" cy="156324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4000" b="1" dirty="0" err="1"/>
              <a:t>Tolebrutinib</a:t>
            </a:r>
            <a:r>
              <a:rPr lang="fr-FR" sz="4000" b="1" dirty="0"/>
              <a:t> dans la SEP RR : GEMINI 1 et 2</a:t>
            </a:r>
            <a:endParaRPr lang="fr-FR" sz="4000" b="1" i="1" dirty="0"/>
          </a:p>
        </p:txBody>
      </p:sp>
    </p:spTree>
    <p:extLst>
      <p:ext uri="{BB962C8B-B14F-4D97-AF65-F5344CB8AC3E}">
        <p14:creationId xmlns:p14="http://schemas.microsoft.com/office/powerpoint/2010/main" val="189920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2129A5A-2C99-D123-37F8-F8103BB7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03" y="12397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de l’essai de phase 3 : HERCULES </a:t>
            </a:r>
            <a:br>
              <a:rPr lang="fr-FR" sz="3600" b="1" dirty="0"/>
            </a:br>
            <a:endParaRPr lang="fr-FR" sz="3600" b="1" i="1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971A19B-A0F6-58E8-7DA6-A512B687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50757"/>
            <a:ext cx="11886355" cy="4392910"/>
          </a:xfrm>
        </p:spPr>
        <p:txBody>
          <a:bodyPr/>
          <a:lstStyle/>
          <a:p>
            <a:r>
              <a:rPr lang="en-US" sz="1800" dirty="0"/>
              <a:t>Phase 3, </a:t>
            </a:r>
            <a:r>
              <a:rPr lang="en-US" sz="1800" dirty="0" err="1"/>
              <a:t>Multicentrique</a:t>
            </a:r>
            <a:r>
              <a:rPr lang="en-US" sz="1800" dirty="0"/>
              <a:t>, </a:t>
            </a:r>
            <a:r>
              <a:rPr lang="en-US" sz="1800" dirty="0" err="1"/>
              <a:t>Randomisée</a:t>
            </a:r>
            <a:r>
              <a:rPr lang="en-US" sz="1800" dirty="0"/>
              <a:t>, Double </a:t>
            </a:r>
            <a:r>
              <a:rPr lang="en-US" sz="1800" dirty="0" err="1"/>
              <a:t>aveugle</a:t>
            </a:r>
            <a:r>
              <a:rPr lang="en-US" sz="1800" dirty="0"/>
              <a:t>, </a:t>
            </a:r>
            <a:r>
              <a:rPr lang="en-US" sz="1800" dirty="0" err="1"/>
              <a:t>contre</a:t>
            </a:r>
            <a:r>
              <a:rPr lang="en-US" sz="1800" dirty="0"/>
              <a:t> placebo </a:t>
            </a:r>
          </a:p>
          <a:p>
            <a:pPr marL="0" indent="0">
              <a:buNone/>
            </a:pPr>
            <a:r>
              <a:rPr lang="en-US" sz="1800" dirty="0"/>
              <a:t>dans la </a:t>
            </a:r>
            <a:r>
              <a:rPr lang="en-US" sz="1800" dirty="0" err="1"/>
              <a:t>forme</a:t>
            </a:r>
            <a:r>
              <a:rPr lang="en-US" sz="1800" dirty="0"/>
              <a:t> SP non active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10AB79-835E-A6B9-30ED-CE9274666C62}"/>
              </a:ext>
            </a:extLst>
          </p:cNvPr>
          <p:cNvSpPr/>
          <p:nvPr/>
        </p:nvSpPr>
        <p:spPr>
          <a:xfrm>
            <a:off x="266788" y="3383575"/>
            <a:ext cx="907587" cy="310677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Screening</a:t>
            </a:r>
            <a:r>
              <a:rPr lang="en-US" sz="1400" strike="sngStrike" kern="0" baseline="30000" dirty="0">
                <a:solidFill>
                  <a:schemeClr val="tx1"/>
                </a:solidFill>
                <a:latin typeface="Aptos Display" panose="020B0004020202020204" pitchFamily="34" charset="0"/>
              </a:rPr>
              <a:t>a</a:t>
            </a:r>
            <a:endParaRPr kumimoji="0" lang="en-US" sz="1400" b="0" i="0" u="none" strike="sng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8FD561-0AD6-BE9E-C726-CE9753F0A4E5}"/>
              </a:ext>
            </a:extLst>
          </p:cNvPr>
          <p:cNvSpPr/>
          <p:nvPr/>
        </p:nvSpPr>
        <p:spPr>
          <a:xfrm>
            <a:off x="3167434" y="2146384"/>
            <a:ext cx="4210588" cy="6805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Période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 de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traitement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: </a:t>
            </a:r>
            <a:r>
              <a:rPr lang="en-US" sz="1400" kern="0" dirty="0">
                <a:solidFill>
                  <a:schemeClr val="tx1"/>
                </a:solidFill>
                <a:latin typeface="Aptos Display" panose="020B0004020202020204" pitchFamily="34" charset="0"/>
              </a:rPr>
              <a:t>24–48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Mois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Poursuite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 du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traitement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jusqu’à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ce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 que </a:t>
            </a:r>
          </a:p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288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évènement</a:t>
            </a:r>
            <a:r>
              <a:rPr lang="en-US" sz="1400" kern="0" dirty="0">
                <a:solidFill>
                  <a:schemeClr val="tx1"/>
                </a:solidFill>
                <a:latin typeface="Aptos Display" panose="020B0004020202020204" pitchFamily="34" charset="0"/>
                <a:cs typeface="+mn-cs"/>
              </a:rPr>
              <a:t>s de progression </a:t>
            </a:r>
            <a:r>
              <a:rPr lang="en-US" sz="1400" kern="0" dirty="0" err="1">
                <a:solidFill>
                  <a:schemeClr val="tx1"/>
                </a:solidFill>
                <a:latin typeface="Aptos Display" panose="020B0004020202020204" pitchFamily="34" charset="0"/>
                <a:cs typeface="+mn-cs"/>
              </a:rPr>
              <a:t>confirmés</a:t>
            </a:r>
            <a:r>
              <a:rPr lang="en-US" sz="1400" kern="0" dirty="0">
                <a:solidFill>
                  <a:schemeClr val="tx1"/>
                </a:solidFill>
                <a:latin typeface="Aptos Display" panose="020B0004020202020204" pitchFamily="34" charset="0"/>
                <a:cs typeface="+mn-cs"/>
              </a:rPr>
              <a:t> à 6 </a:t>
            </a:r>
            <a:r>
              <a:rPr lang="en-US" sz="1400" kern="0" dirty="0" err="1">
                <a:solidFill>
                  <a:schemeClr val="tx1"/>
                </a:solidFill>
                <a:latin typeface="Aptos Display" panose="020B0004020202020204" pitchFamily="34" charset="0"/>
                <a:cs typeface="+mn-cs"/>
              </a:rPr>
              <a:t>mois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9FE495-497F-35EF-1C4A-AF18C581028B}"/>
              </a:ext>
            </a:extLst>
          </p:cNvPr>
          <p:cNvCxnSpPr>
            <a:cxnSpLocks/>
          </p:cNvCxnSpPr>
          <p:nvPr/>
        </p:nvCxnSpPr>
        <p:spPr>
          <a:xfrm>
            <a:off x="7397806" y="2811878"/>
            <a:ext cx="0" cy="1673211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68C94A-4CA2-42CF-A3EA-5BD2F9C99AC2}"/>
              </a:ext>
            </a:extLst>
          </p:cNvPr>
          <p:cNvSpPr/>
          <p:nvPr/>
        </p:nvSpPr>
        <p:spPr>
          <a:xfrm rot="16200000">
            <a:off x="6826376" y="3372484"/>
            <a:ext cx="1857790" cy="5754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schemeClr val="tx1"/>
                </a:solidFill>
                <a:latin typeface="Aptos Display" panose="020B0004020202020204" pitchFamily="34" charset="0"/>
              </a:rPr>
              <a:t>Etude </a:t>
            </a:r>
            <a:r>
              <a:rPr lang="en-US" sz="1400" kern="0" dirty="0" err="1">
                <a:solidFill>
                  <a:schemeClr val="tx1"/>
                </a:solidFill>
                <a:latin typeface="Aptos Display" panose="020B0004020202020204" pitchFamily="34" charset="0"/>
              </a:rPr>
              <a:t>d’extension</a:t>
            </a:r>
            <a:r>
              <a:rPr lang="en-US" sz="1400" kern="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623225-C062-8CA7-70DC-0E3EA261FE7C}"/>
              </a:ext>
            </a:extLst>
          </p:cNvPr>
          <p:cNvGrpSpPr/>
          <p:nvPr/>
        </p:nvGrpSpPr>
        <p:grpSpPr>
          <a:xfrm>
            <a:off x="3167433" y="2853243"/>
            <a:ext cx="4135261" cy="1417693"/>
            <a:chOff x="3167433" y="3027667"/>
            <a:chExt cx="4135261" cy="1417693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242B4245-06B5-1233-6C73-05702C8187A3}"/>
                </a:ext>
              </a:extLst>
            </p:cNvPr>
            <p:cNvSpPr/>
            <p:nvPr/>
          </p:nvSpPr>
          <p:spPr>
            <a:xfrm>
              <a:off x="3167433" y="3027667"/>
              <a:ext cx="4135261" cy="681257"/>
            </a:xfrm>
            <a:prstGeom prst="rightArrow">
              <a:avLst>
                <a:gd name="adj1" fmla="val 77714"/>
                <a:gd name="adj2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4D8374C9-DBD7-7CED-B6B5-65CD3FBBF8F5}"/>
                </a:ext>
              </a:extLst>
            </p:cNvPr>
            <p:cNvSpPr/>
            <p:nvPr/>
          </p:nvSpPr>
          <p:spPr>
            <a:xfrm>
              <a:off x="3167433" y="3764103"/>
              <a:ext cx="4135261" cy="681257"/>
            </a:xfrm>
            <a:prstGeom prst="rightArrow">
              <a:avLst>
                <a:gd name="adj1" fmla="val 77714"/>
                <a:gd name="adj2" fmla="val 50000"/>
              </a:avLst>
            </a:prstGeom>
            <a:solidFill>
              <a:srgbClr val="7F7F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AA71921-3729-CFBB-7B94-0F05B47798B2}"/>
              </a:ext>
            </a:extLst>
          </p:cNvPr>
          <p:cNvSpPr/>
          <p:nvPr/>
        </p:nvSpPr>
        <p:spPr>
          <a:xfrm>
            <a:off x="1345083" y="3461303"/>
            <a:ext cx="1308827" cy="184666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ptos Display" panose="020B0004020202020204" pitchFamily="34" charset="0"/>
              </a:rPr>
              <a:t>Randomisation</a:t>
            </a:r>
            <a:r>
              <a:rPr lang="en-US" sz="1200" kern="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2:1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6B773A-601D-48F6-868F-A0F8504A4091}"/>
              </a:ext>
            </a:extLst>
          </p:cNvPr>
          <p:cNvCxnSpPr>
            <a:cxnSpLocks/>
          </p:cNvCxnSpPr>
          <p:nvPr/>
        </p:nvCxnSpPr>
        <p:spPr>
          <a:xfrm flipH="1">
            <a:off x="1183543" y="3558703"/>
            <a:ext cx="146832" cy="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99C7110-CC76-C444-AC52-F72965E1454D}"/>
              </a:ext>
            </a:extLst>
          </p:cNvPr>
          <p:cNvSpPr/>
          <p:nvPr/>
        </p:nvSpPr>
        <p:spPr>
          <a:xfrm>
            <a:off x="3167433" y="3025634"/>
            <a:ext cx="3757419" cy="357941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Tolebrutinib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60 mg oral (1 tablet daily)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54CC69-57CC-7BE0-EA93-62C9AA92157B}"/>
              </a:ext>
            </a:extLst>
          </p:cNvPr>
          <p:cNvSpPr/>
          <p:nvPr/>
        </p:nvSpPr>
        <p:spPr>
          <a:xfrm>
            <a:off x="3167433" y="3751241"/>
            <a:ext cx="3757419" cy="348893"/>
          </a:xfrm>
          <a:prstGeom prst="rect">
            <a:avLst/>
          </a:prstGeom>
          <a:noFill/>
          <a:ln w="19050" cap="flat" cmpd="sng" algn="ctr">
            <a:noFill/>
            <a:prstDash val="sysDash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Placebo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</a:b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Oral (1 tablet daily)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D0AE9E-C332-42DF-9A47-944F3A6902E0}"/>
              </a:ext>
            </a:extLst>
          </p:cNvPr>
          <p:cNvCxnSpPr>
            <a:cxnSpLocks/>
          </p:cNvCxnSpPr>
          <p:nvPr/>
        </p:nvCxnSpPr>
        <p:spPr>
          <a:xfrm>
            <a:off x="2746668" y="4687831"/>
            <a:ext cx="4676971" cy="743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EECB0AF-F7D6-8E2D-DB43-213670413C54}"/>
              </a:ext>
            </a:extLst>
          </p:cNvPr>
          <p:cNvSpPr/>
          <p:nvPr/>
        </p:nvSpPr>
        <p:spPr>
          <a:xfrm>
            <a:off x="3392988" y="4438805"/>
            <a:ext cx="898218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Mois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AD9B17-D4D1-4E51-5C03-55A961EB7F5E}"/>
              </a:ext>
            </a:extLst>
          </p:cNvPr>
          <p:cNvCxnSpPr>
            <a:cxnSpLocks/>
          </p:cNvCxnSpPr>
          <p:nvPr/>
        </p:nvCxnSpPr>
        <p:spPr>
          <a:xfrm>
            <a:off x="3022515" y="4695263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1E3213F-417D-FDC7-3564-A222FA06B41E}"/>
              </a:ext>
            </a:extLst>
          </p:cNvPr>
          <p:cNvSpPr/>
          <p:nvPr/>
        </p:nvSpPr>
        <p:spPr>
          <a:xfrm>
            <a:off x="2956342" y="5126541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4ED6C6-1CBF-C0B1-317C-C4F27B81121F}"/>
              </a:ext>
            </a:extLst>
          </p:cNvPr>
          <p:cNvSpPr/>
          <p:nvPr/>
        </p:nvSpPr>
        <p:spPr>
          <a:xfrm>
            <a:off x="2931299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-1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9B3957-40FF-FBD7-50FB-2DCC178CB2BE}"/>
              </a:ext>
            </a:extLst>
          </p:cNvPr>
          <p:cNvCxnSpPr>
            <a:cxnSpLocks/>
          </p:cNvCxnSpPr>
          <p:nvPr/>
        </p:nvCxnSpPr>
        <p:spPr>
          <a:xfrm>
            <a:off x="3188832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5091131-BB29-614B-3C07-686CB026C22C}"/>
              </a:ext>
            </a:extLst>
          </p:cNvPr>
          <p:cNvSpPr/>
          <p:nvPr/>
        </p:nvSpPr>
        <p:spPr>
          <a:xfrm>
            <a:off x="3121955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6DEFFD-E823-7371-8015-915D6B50D114}"/>
              </a:ext>
            </a:extLst>
          </p:cNvPr>
          <p:cNvSpPr/>
          <p:nvPr/>
        </p:nvSpPr>
        <p:spPr>
          <a:xfrm>
            <a:off x="3096606" y="4826714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D932145-BACC-CFCB-5559-072C43788CAA}"/>
              </a:ext>
            </a:extLst>
          </p:cNvPr>
          <p:cNvCxnSpPr>
            <a:cxnSpLocks/>
          </p:cNvCxnSpPr>
          <p:nvPr/>
        </p:nvCxnSpPr>
        <p:spPr>
          <a:xfrm>
            <a:off x="3470448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CBFB88C-609C-2EC0-9D73-72E58BF18561}"/>
              </a:ext>
            </a:extLst>
          </p:cNvPr>
          <p:cNvSpPr/>
          <p:nvPr/>
        </p:nvSpPr>
        <p:spPr>
          <a:xfrm>
            <a:off x="3402866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94F279-EF1E-3485-3D1C-2F9DF51AF132}"/>
              </a:ext>
            </a:extLst>
          </p:cNvPr>
          <p:cNvSpPr/>
          <p:nvPr/>
        </p:nvSpPr>
        <p:spPr>
          <a:xfrm>
            <a:off x="3377210" y="4826714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E1B9A1-D43C-EBE6-A32A-4D812D70B631}"/>
              </a:ext>
            </a:extLst>
          </p:cNvPr>
          <p:cNvCxnSpPr>
            <a:cxnSpLocks/>
          </p:cNvCxnSpPr>
          <p:nvPr/>
        </p:nvCxnSpPr>
        <p:spPr>
          <a:xfrm>
            <a:off x="3752061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A71AF5F-619A-C5B5-717D-6FEC1841E5E6}"/>
              </a:ext>
            </a:extLst>
          </p:cNvPr>
          <p:cNvSpPr/>
          <p:nvPr/>
        </p:nvSpPr>
        <p:spPr>
          <a:xfrm>
            <a:off x="3683775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919C0F-8BDD-DE87-B69E-894DE51E0A1A}"/>
              </a:ext>
            </a:extLst>
          </p:cNvPr>
          <p:cNvSpPr/>
          <p:nvPr/>
        </p:nvSpPr>
        <p:spPr>
          <a:xfrm>
            <a:off x="3657813" y="4826714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227A4D2-E867-3F84-C5BD-7ED448B02F58}"/>
              </a:ext>
            </a:extLst>
          </p:cNvPr>
          <p:cNvCxnSpPr>
            <a:cxnSpLocks/>
          </p:cNvCxnSpPr>
          <p:nvPr/>
        </p:nvCxnSpPr>
        <p:spPr>
          <a:xfrm>
            <a:off x="4033676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33B8037-A94B-0DDD-6FB9-614EFF8445CA}"/>
              </a:ext>
            </a:extLst>
          </p:cNvPr>
          <p:cNvSpPr/>
          <p:nvPr/>
        </p:nvSpPr>
        <p:spPr>
          <a:xfrm>
            <a:off x="3964686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7AB2935-E554-D381-F04C-2BBC9B3FDC89}"/>
              </a:ext>
            </a:extLst>
          </p:cNvPr>
          <p:cNvSpPr/>
          <p:nvPr/>
        </p:nvSpPr>
        <p:spPr>
          <a:xfrm>
            <a:off x="3938419" y="4826714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9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CEBA38-C52E-7A6B-1058-053459A4250B}"/>
              </a:ext>
            </a:extLst>
          </p:cNvPr>
          <p:cNvCxnSpPr>
            <a:cxnSpLocks/>
          </p:cNvCxnSpPr>
          <p:nvPr/>
        </p:nvCxnSpPr>
        <p:spPr>
          <a:xfrm>
            <a:off x="4310237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78E8171-84D0-3431-C752-92E54F19F56E}"/>
              </a:ext>
            </a:extLst>
          </p:cNvPr>
          <p:cNvSpPr/>
          <p:nvPr/>
        </p:nvSpPr>
        <p:spPr>
          <a:xfrm>
            <a:off x="4244063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C3944B-880A-5013-1AED-031C24CC4DAB}"/>
              </a:ext>
            </a:extLst>
          </p:cNvPr>
          <p:cNvSpPr/>
          <p:nvPr/>
        </p:nvSpPr>
        <p:spPr>
          <a:xfrm>
            <a:off x="4219022" y="4826714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12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2DD6643-8403-D9FB-F643-4C7C14B0A531}"/>
              </a:ext>
            </a:extLst>
          </p:cNvPr>
          <p:cNvCxnSpPr>
            <a:cxnSpLocks/>
          </p:cNvCxnSpPr>
          <p:nvPr/>
        </p:nvCxnSpPr>
        <p:spPr>
          <a:xfrm>
            <a:off x="4596905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F95573C-B3E9-A194-7835-2927D121FF7A}"/>
              </a:ext>
            </a:extLst>
          </p:cNvPr>
          <p:cNvSpPr/>
          <p:nvPr/>
        </p:nvSpPr>
        <p:spPr>
          <a:xfrm>
            <a:off x="4526505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6EAB10-1CBA-9841-2A2A-DE52D9F97C6F}"/>
              </a:ext>
            </a:extLst>
          </p:cNvPr>
          <p:cNvSpPr/>
          <p:nvPr/>
        </p:nvSpPr>
        <p:spPr>
          <a:xfrm>
            <a:off x="4499626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15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1716AD6-7A7A-4831-5FE6-C9D90AC46D4C}"/>
              </a:ext>
            </a:extLst>
          </p:cNvPr>
          <p:cNvCxnSpPr>
            <a:cxnSpLocks/>
          </p:cNvCxnSpPr>
          <p:nvPr/>
        </p:nvCxnSpPr>
        <p:spPr>
          <a:xfrm>
            <a:off x="4878520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02B254A-B4AA-8999-6A9D-AFC4ADC0832A}"/>
              </a:ext>
            </a:extLst>
          </p:cNvPr>
          <p:cNvSpPr/>
          <p:nvPr/>
        </p:nvSpPr>
        <p:spPr>
          <a:xfrm>
            <a:off x="4807416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F58CDC-D1A3-5754-E375-4154E968892E}"/>
              </a:ext>
            </a:extLst>
          </p:cNvPr>
          <p:cNvSpPr/>
          <p:nvPr/>
        </p:nvSpPr>
        <p:spPr>
          <a:xfrm>
            <a:off x="4780229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18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A468D7-8B0B-9A0B-D90E-63CC39E7C5B9}"/>
              </a:ext>
            </a:extLst>
          </p:cNvPr>
          <p:cNvCxnSpPr>
            <a:cxnSpLocks/>
          </p:cNvCxnSpPr>
          <p:nvPr/>
        </p:nvCxnSpPr>
        <p:spPr>
          <a:xfrm>
            <a:off x="5160134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25FA658-DDB5-3402-71C7-F039561784B2}"/>
              </a:ext>
            </a:extLst>
          </p:cNvPr>
          <p:cNvSpPr/>
          <p:nvPr/>
        </p:nvSpPr>
        <p:spPr>
          <a:xfrm>
            <a:off x="5088325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1D3F601A-D408-9120-B49A-E483169213A2}"/>
              </a:ext>
            </a:extLst>
          </p:cNvPr>
          <p:cNvSpPr/>
          <p:nvPr/>
        </p:nvSpPr>
        <p:spPr>
          <a:xfrm>
            <a:off x="5060833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21</a:t>
            </a:r>
          </a:p>
        </p:txBody>
      </p: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0059D784-1693-977A-A378-B8A076BDBBE4}"/>
              </a:ext>
            </a:extLst>
          </p:cNvPr>
          <p:cNvCxnSpPr>
            <a:cxnSpLocks/>
          </p:cNvCxnSpPr>
          <p:nvPr/>
        </p:nvCxnSpPr>
        <p:spPr>
          <a:xfrm>
            <a:off x="5441749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591" name="Oval 590">
            <a:extLst>
              <a:ext uri="{FF2B5EF4-FFF2-40B4-BE49-F238E27FC236}">
                <a16:creationId xmlns:a16="http://schemas.microsoft.com/office/drawing/2014/main" id="{E857E419-09C2-B605-4E2E-0711362A98AF}"/>
              </a:ext>
            </a:extLst>
          </p:cNvPr>
          <p:cNvSpPr/>
          <p:nvPr/>
        </p:nvSpPr>
        <p:spPr>
          <a:xfrm>
            <a:off x="5369236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2F00B652-FFB7-FBC8-7A11-59CBA5F824FD}"/>
              </a:ext>
            </a:extLst>
          </p:cNvPr>
          <p:cNvSpPr/>
          <p:nvPr/>
        </p:nvSpPr>
        <p:spPr>
          <a:xfrm>
            <a:off x="5341438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24</a:t>
            </a:r>
          </a:p>
        </p:txBody>
      </p: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793613C1-ADBA-F346-F4EA-8293D0E7BB34}"/>
              </a:ext>
            </a:extLst>
          </p:cNvPr>
          <p:cNvCxnSpPr>
            <a:cxnSpLocks/>
          </p:cNvCxnSpPr>
          <p:nvPr/>
        </p:nvCxnSpPr>
        <p:spPr>
          <a:xfrm>
            <a:off x="5723363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594" name="Oval 593">
            <a:extLst>
              <a:ext uri="{FF2B5EF4-FFF2-40B4-BE49-F238E27FC236}">
                <a16:creationId xmlns:a16="http://schemas.microsoft.com/office/drawing/2014/main" id="{278DA67F-B1E6-36ED-449F-78B7B2899972}"/>
              </a:ext>
            </a:extLst>
          </p:cNvPr>
          <p:cNvSpPr/>
          <p:nvPr/>
        </p:nvSpPr>
        <p:spPr>
          <a:xfrm>
            <a:off x="5650145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CE546F07-3AC5-2217-B8C9-2D8034905134}"/>
              </a:ext>
            </a:extLst>
          </p:cNvPr>
          <p:cNvSpPr/>
          <p:nvPr/>
        </p:nvSpPr>
        <p:spPr>
          <a:xfrm>
            <a:off x="5622041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27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2B1B6C67-43F6-F08E-5865-5704E3ADF167}"/>
              </a:ext>
            </a:extLst>
          </p:cNvPr>
          <p:cNvCxnSpPr>
            <a:cxnSpLocks/>
          </p:cNvCxnSpPr>
          <p:nvPr/>
        </p:nvCxnSpPr>
        <p:spPr>
          <a:xfrm>
            <a:off x="6004978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597" name="Oval 596">
            <a:extLst>
              <a:ext uri="{FF2B5EF4-FFF2-40B4-BE49-F238E27FC236}">
                <a16:creationId xmlns:a16="http://schemas.microsoft.com/office/drawing/2014/main" id="{F686552C-61D9-45AA-0A99-874F4FDAB884}"/>
              </a:ext>
            </a:extLst>
          </p:cNvPr>
          <p:cNvSpPr/>
          <p:nvPr/>
        </p:nvSpPr>
        <p:spPr>
          <a:xfrm>
            <a:off x="5931056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FB4F1DCD-1F87-9FCC-37BF-FBB64387C0C2}"/>
              </a:ext>
            </a:extLst>
          </p:cNvPr>
          <p:cNvSpPr/>
          <p:nvPr/>
        </p:nvSpPr>
        <p:spPr>
          <a:xfrm>
            <a:off x="5902644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30</a:t>
            </a:r>
          </a:p>
        </p:txBody>
      </p: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81E15050-7F64-48C6-B529-3D2F6BF3A1B9}"/>
              </a:ext>
            </a:extLst>
          </p:cNvPr>
          <p:cNvCxnSpPr>
            <a:cxnSpLocks/>
          </p:cNvCxnSpPr>
          <p:nvPr/>
        </p:nvCxnSpPr>
        <p:spPr>
          <a:xfrm>
            <a:off x="6286592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600" name="Oval 599">
            <a:extLst>
              <a:ext uri="{FF2B5EF4-FFF2-40B4-BE49-F238E27FC236}">
                <a16:creationId xmlns:a16="http://schemas.microsoft.com/office/drawing/2014/main" id="{7A275730-C72D-FFCB-EC03-D6CF54FD8A0B}"/>
              </a:ext>
            </a:extLst>
          </p:cNvPr>
          <p:cNvSpPr/>
          <p:nvPr/>
        </p:nvSpPr>
        <p:spPr>
          <a:xfrm>
            <a:off x="6211967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56DE6B25-47DE-64C9-FA9F-1027C04413A5}"/>
              </a:ext>
            </a:extLst>
          </p:cNvPr>
          <p:cNvSpPr/>
          <p:nvPr/>
        </p:nvSpPr>
        <p:spPr>
          <a:xfrm>
            <a:off x="6183248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33</a:t>
            </a:r>
          </a:p>
        </p:txBody>
      </p: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232E2889-ACA5-D41B-4F27-13CD6EA1B658}"/>
              </a:ext>
            </a:extLst>
          </p:cNvPr>
          <p:cNvCxnSpPr>
            <a:cxnSpLocks/>
          </p:cNvCxnSpPr>
          <p:nvPr/>
        </p:nvCxnSpPr>
        <p:spPr>
          <a:xfrm>
            <a:off x="6555068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604" name="Oval 603">
            <a:extLst>
              <a:ext uri="{FF2B5EF4-FFF2-40B4-BE49-F238E27FC236}">
                <a16:creationId xmlns:a16="http://schemas.microsoft.com/office/drawing/2014/main" id="{47123867-F80B-EA88-AA21-966A6D9360B9}"/>
              </a:ext>
            </a:extLst>
          </p:cNvPr>
          <p:cNvSpPr/>
          <p:nvPr/>
        </p:nvSpPr>
        <p:spPr>
          <a:xfrm>
            <a:off x="6488894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E06F4E1D-F3D5-FFBE-8E71-55A1B39C1EB9}"/>
              </a:ext>
            </a:extLst>
          </p:cNvPr>
          <p:cNvSpPr/>
          <p:nvPr/>
        </p:nvSpPr>
        <p:spPr>
          <a:xfrm>
            <a:off x="6463850" y="4826715"/>
            <a:ext cx="182432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36</a:t>
            </a:r>
          </a:p>
        </p:txBody>
      </p: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20A97DA5-F6F3-7556-ACA6-E53D6A863A2E}"/>
              </a:ext>
            </a:extLst>
          </p:cNvPr>
          <p:cNvCxnSpPr>
            <a:cxnSpLocks/>
          </p:cNvCxnSpPr>
          <p:nvPr/>
        </p:nvCxnSpPr>
        <p:spPr>
          <a:xfrm>
            <a:off x="7415520" y="4695262"/>
            <a:ext cx="0" cy="154642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</p:cxnSp>
      <p:sp>
        <p:nvSpPr>
          <p:cNvPr id="607" name="Oval 606">
            <a:extLst>
              <a:ext uri="{FF2B5EF4-FFF2-40B4-BE49-F238E27FC236}">
                <a16:creationId xmlns:a16="http://schemas.microsoft.com/office/drawing/2014/main" id="{DBD1EBFF-D0D2-67AA-B2E1-8173AED078D5}"/>
              </a:ext>
            </a:extLst>
          </p:cNvPr>
          <p:cNvSpPr/>
          <p:nvPr/>
        </p:nvSpPr>
        <p:spPr>
          <a:xfrm>
            <a:off x="7349346" y="5126540"/>
            <a:ext cx="144000" cy="144000"/>
          </a:xfrm>
          <a:prstGeom prst="ellipse">
            <a:avLst/>
          </a:prstGeom>
          <a:solidFill>
            <a:srgbClr val="7224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3502DFD7-3A89-29E5-2BCB-3C8BA101A75B}"/>
              </a:ext>
            </a:extLst>
          </p:cNvPr>
          <p:cNvSpPr/>
          <p:nvPr/>
        </p:nvSpPr>
        <p:spPr>
          <a:xfrm>
            <a:off x="7307056" y="4731937"/>
            <a:ext cx="264724" cy="35445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EOS</a:t>
            </a:r>
            <a:r>
              <a:rPr lang="en-US" sz="900" b="1" kern="0" baseline="30000" dirty="0">
                <a:solidFill>
                  <a:schemeClr val="tx1"/>
                </a:solidFill>
                <a:latin typeface="Aptos Display" panose="020B0004020202020204" pitchFamily="34" charset="0"/>
              </a:rPr>
              <a:t>b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81091CD6-54BA-63B4-0EC0-377576F330F4}"/>
              </a:ext>
            </a:extLst>
          </p:cNvPr>
          <p:cNvSpPr/>
          <p:nvPr/>
        </p:nvSpPr>
        <p:spPr>
          <a:xfrm>
            <a:off x="1927627" y="4991520"/>
            <a:ext cx="795137" cy="25129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cs typeface="+mn-cs"/>
              </a:rPr>
              <a:t>Evaluation EDSS:</a:t>
            </a: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3A22F6E8-1D58-C199-516A-4F5DF7AD2D55}"/>
              </a:ext>
            </a:extLst>
          </p:cNvPr>
          <p:cNvSpPr/>
          <p:nvPr/>
        </p:nvSpPr>
        <p:spPr>
          <a:xfrm>
            <a:off x="2157536" y="5424981"/>
            <a:ext cx="565228" cy="300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chemeClr val="tx1"/>
                </a:solidFill>
                <a:latin typeface="Aptos Display" panose="020B0004020202020204" pitchFamily="34" charset="0"/>
                <a:cs typeface="+mn-cs"/>
              </a:rPr>
              <a:t>IRM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E190B8AC-903E-9E08-0325-3F89D6244D9B}"/>
              </a:ext>
            </a:extLst>
          </p:cNvPr>
          <p:cNvSpPr/>
          <p:nvPr/>
        </p:nvSpPr>
        <p:spPr>
          <a:xfrm>
            <a:off x="6741843" y="5000986"/>
            <a:ext cx="527398" cy="22893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>
                <a:solidFill>
                  <a:schemeClr val="tx1"/>
                </a:solidFill>
                <a:latin typeface="Aptos Display" panose="020B0004020202020204" pitchFamily="34" charset="0"/>
              </a:rPr>
              <a:t>Quarterly</a:t>
            </a:r>
            <a:endParaRPr kumimoji="0" lang="en-US" sz="900" b="1" i="0" u="none" strike="noStrike" kern="0" cap="none" spc="0" normalizeH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93DD7668-DC2D-F28E-D82E-7EFD0F897017}"/>
              </a:ext>
            </a:extLst>
          </p:cNvPr>
          <p:cNvSpPr/>
          <p:nvPr/>
        </p:nvSpPr>
        <p:spPr>
          <a:xfrm>
            <a:off x="6753667" y="5434340"/>
            <a:ext cx="515574" cy="29019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>
                <a:solidFill>
                  <a:schemeClr val="tx1"/>
                </a:solidFill>
                <a:latin typeface="Aptos Display" panose="020B0004020202020204" pitchFamily="34" charset="0"/>
              </a:rPr>
              <a:t>Annually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cs typeface="+mn-cs"/>
            </a:endParaRPr>
          </a:p>
        </p:txBody>
      </p: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894D3E8B-64B2-9B36-F1B4-34735DACA820}"/>
              </a:ext>
            </a:extLst>
          </p:cNvPr>
          <p:cNvCxnSpPr>
            <a:cxnSpLocks/>
          </p:cNvCxnSpPr>
          <p:nvPr/>
        </p:nvCxnSpPr>
        <p:spPr>
          <a:xfrm>
            <a:off x="6703193" y="5273727"/>
            <a:ext cx="580990" cy="0"/>
          </a:xfrm>
          <a:prstGeom prst="line">
            <a:avLst/>
          </a:prstGeom>
          <a:noFill/>
          <a:ln w="25400" cap="flat" cmpd="sng" algn="ctr">
            <a:solidFill>
              <a:srgbClr val="72246C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56C85478-4B2A-C0CF-20E0-2203A58C6ADD}"/>
              </a:ext>
            </a:extLst>
          </p:cNvPr>
          <p:cNvCxnSpPr>
            <a:cxnSpLocks/>
          </p:cNvCxnSpPr>
          <p:nvPr/>
        </p:nvCxnSpPr>
        <p:spPr>
          <a:xfrm>
            <a:off x="6703193" y="5677804"/>
            <a:ext cx="58099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773" name="Rectangle: Rounded Corners 772">
            <a:extLst>
              <a:ext uri="{FF2B5EF4-FFF2-40B4-BE49-F238E27FC236}">
                <a16:creationId xmlns:a16="http://schemas.microsoft.com/office/drawing/2014/main" id="{38BFD76F-5D92-D657-8141-244D07EE59D9}"/>
              </a:ext>
            </a:extLst>
          </p:cNvPr>
          <p:cNvSpPr/>
          <p:nvPr/>
        </p:nvSpPr>
        <p:spPr>
          <a:xfrm>
            <a:off x="8439833" y="2231580"/>
            <a:ext cx="3230980" cy="3363383"/>
          </a:xfrm>
          <a:prstGeom prst="roundRect">
            <a:avLst>
              <a:gd name="adj" fmla="val 587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600" b="1" dirty="0" err="1">
                <a:solidFill>
                  <a:schemeClr val="tx1"/>
                </a:solidFill>
                <a:latin typeface="Aptos" panose="020B0004020202020204" pitchFamily="34" charset="0"/>
              </a:rPr>
              <a:t>Critère</a:t>
            </a:r>
            <a:r>
              <a:rPr lang="en-US" sz="16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ptos" panose="020B0004020202020204" pitchFamily="34" charset="0"/>
              </a:rPr>
              <a:t>d’inclusion</a:t>
            </a:r>
            <a:endParaRPr lang="en-US" sz="16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30400" indent="-23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Age 18–60 </a:t>
            </a:r>
            <a:r>
              <a:rPr lang="en-US" sz="1600" dirty="0" err="1">
                <a:solidFill>
                  <a:schemeClr val="tx1"/>
                </a:solidFill>
                <a:latin typeface="Aptos" panose="020B0004020202020204" pitchFamily="34" charset="0"/>
              </a:rPr>
              <a:t>anss</a:t>
            </a:r>
            <a:endParaRPr lang="en-U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30400" indent="-23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SEP SP non active</a:t>
            </a:r>
          </a:p>
          <a:p>
            <a:pPr marL="230400" indent="-23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Pas de </a:t>
            </a:r>
            <a:r>
              <a:rPr lang="en-US" sz="1600" dirty="0" err="1">
                <a:solidFill>
                  <a:schemeClr val="tx1"/>
                </a:solidFill>
                <a:latin typeface="Aptos" panose="020B0004020202020204" pitchFamily="34" charset="0"/>
              </a:rPr>
              <a:t>poussée</a:t>
            </a: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 dans les 2 </a:t>
            </a:r>
            <a:r>
              <a:rPr lang="en-US" sz="1600" dirty="0" err="1">
                <a:solidFill>
                  <a:schemeClr val="tx1"/>
                </a:solidFill>
                <a:latin typeface="Aptos" panose="020B0004020202020204" pitchFamily="34" charset="0"/>
              </a:rPr>
              <a:t>années</a:t>
            </a: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ptos" panose="020B0004020202020204" pitchFamily="34" charset="0"/>
              </a:rPr>
              <a:t>précédentes</a:t>
            </a:r>
            <a:endParaRPr lang="en-U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30400" indent="-23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Progression </a:t>
            </a:r>
            <a:r>
              <a:rPr lang="en-US" sz="1600" dirty="0" err="1">
                <a:solidFill>
                  <a:schemeClr val="tx1"/>
                </a:solidFill>
                <a:latin typeface="Aptos" panose="020B0004020202020204" pitchFamily="34" charset="0"/>
              </a:rPr>
              <a:t>confirmée</a:t>
            </a: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 dans </a:t>
            </a:r>
            <a:r>
              <a:rPr lang="en-US" sz="1600" dirty="0" err="1">
                <a:solidFill>
                  <a:schemeClr val="tx1"/>
                </a:solidFill>
                <a:latin typeface="Aptos" panose="020B0004020202020204" pitchFamily="34" charset="0"/>
              </a:rPr>
              <a:t>l’année</a:t>
            </a: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ptos" panose="020B0004020202020204" pitchFamily="34" charset="0"/>
              </a:rPr>
              <a:t>précédente</a:t>
            </a:r>
            <a:endParaRPr lang="en-U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30400" indent="-23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EDSS  ≥ 3,0 et ≤ 6,5 au screening</a:t>
            </a:r>
          </a:p>
        </p:txBody>
      </p:sp>
      <p:grpSp>
        <p:nvGrpSpPr>
          <p:cNvPr id="960" name="Graphic 43">
            <a:extLst>
              <a:ext uri="{FF2B5EF4-FFF2-40B4-BE49-F238E27FC236}">
                <a16:creationId xmlns:a16="http://schemas.microsoft.com/office/drawing/2014/main" id="{F5D600B3-A77B-72D7-3011-B29C71D5F683}"/>
              </a:ext>
            </a:extLst>
          </p:cNvPr>
          <p:cNvGrpSpPr>
            <a:grpSpLocks noChangeAspect="1"/>
          </p:cNvGrpSpPr>
          <p:nvPr/>
        </p:nvGrpSpPr>
        <p:grpSpPr>
          <a:xfrm>
            <a:off x="2910263" y="5441789"/>
            <a:ext cx="218783" cy="254075"/>
            <a:chOff x="4007626" y="3069458"/>
            <a:chExt cx="209550" cy="247650"/>
          </a:xfrm>
        </p:grpSpPr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16E82196-743C-2143-ED0F-9656818F0481}"/>
                </a:ext>
              </a:extLst>
            </p:cNvPr>
            <p:cNvSpPr/>
            <p:nvPr/>
          </p:nvSpPr>
          <p:spPr>
            <a:xfrm>
              <a:off x="4007626" y="3069458"/>
              <a:ext cx="209550" cy="247650"/>
            </a:xfrm>
            <a:custGeom>
              <a:avLst/>
              <a:gdLst>
                <a:gd name="connsiteX0" fmla="*/ 116698 w 209550"/>
                <a:gd name="connsiteY0" fmla="*/ 7402 h 247650"/>
                <a:gd name="connsiteX1" fmla="*/ 202423 w 209550"/>
                <a:gd name="connsiteY1" fmla="*/ 129989 h 247650"/>
                <a:gd name="connsiteX2" fmla="*/ 108030 w 209550"/>
                <a:gd name="connsiteY2" fmla="*/ 250004 h 247650"/>
                <a:gd name="connsiteX3" fmla="*/ 7255 w 209550"/>
                <a:gd name="connsiteY3" fmla="*/ 121036 h 247650"/>
                <a:gd name="connsiteX4" fmla="*/ 116698 w 209550"/>
                <a:gd name="connsiteY4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116698" y="7402"/>
                  </a:moveTo>
                  <a:cubicBezTo>
                    <a:pt x="116698" y="7402"/>
                    <a:pt x="197851" y="-4313"/>
                    <a:pt x="202423" y="129989"/>
                  </a:cubicBezTo>
                  <a:cubicBezTo>
                    <a:pt x="202423" y="129989"/>
                    <a:pt x="211948" y="250861"/>
                    <a:pt x="108030" y="250004"/>
                  </a:cubicBezTo>
                  <a:cubicBezTo>
                    <a:pt x="108030" y="250004"/>
                    <a:pt x="3255" y="251814"/>
                    <a:pt x="7255" y="121036"/>
                  </a:cubicBezTo>
                  <a:cubicBezTo>
                    <a:pt x="7160" y="121036"/>
                    <a:pt x="14304" y="7117"/>
                    <a:pt x="116698" y="7402"/>
                  </a:cubicBezTo>
                </a:path>
              </a:pathLst>
            </a:custGeom>
            <a:solidFill>
              <a:srgbClr val="A5A2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5F59CB1D-983C-43BB-0FDA-92E5C193EB0A}"/>
                </a:ext>
              </a:extLst>
            </p:cNvPr>
            <p:cNvSpPr/>
            <p:nvPr/>
          </p:nvSpPr>
          <p:spPr>
            <a:xfrm>
              <a:off x="4008093" y="3069458"/>
              <a:ext cx="200025" cy="247650"/>
            </a:xfrm>
            <a:custGeom>
              <a:avLst/>
              <a:gdLst>
                <a:gd name="connsiteX0" fmla="*/ 116232 w 200025"/>
                <a:gd name="connsiteY0" fmla="*/ 7402 h 247650"/>
                <a:gd name="connsiteX1" fmla="*/ 201957 w 200025"/>
                <a:gd name="connsiteY1" fmla="*/ 129989 h 247650"/>
                <a:gd name="connsiteX2" fmla="*/ 107565 w 200025"/>
                <a:gd name="connsiteY2" fmla="*/ 250004 h 247650"/>
                <a:gd name="connsiteX3" fmla="*/ 11457 w 200025"/>
                <a:gd name="connsiteY3" fmla="*/ 169899 h 247650"/>
                <a:gd name="connsiteX4" fmla="*/ 18030 w 200025"/>
                <a:gd name="connsiteY4" fmla="*/ 76268 h 247650"/>
                <a:gd name="connsiteX5" fmla="*/ 116232 w 200025"/>
                <a:gd name="connsiteY5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47650">
                  <a:moveTo>
                    <a:pt x="116232" y="7402"/>
                  </a:moveTo>
                  <a:cubicBezTo>
                    <a:pt x="116232" y="7402"/>
                    <a:pt x="197385" y="-4313"/>
                    <a:pt x="201957" y="129989"/>
                  </a:cubicBezTo>
                  <a:cubicBezTo>
                    <a:pt x="201957" y="129989"/>
                    <a:pt x="211482" y="250861"/>
                    <a:pt x="107565" y="250004"/>
                  </a:cubicBezTo>
                  <a:cubicBezTo>
                    <a:pt x="60760" y="249004"/>
                    <a:pt x="20872" y="215758"/>
                    <a:pt x="11457" y="169899"/>
                  </a:cubicBezTo>
                  <a:cubicBezTo>
                    <a:pt x="3973" y="138755"/>
                    <a:pt x="6268" y="106061"/>
                    <a:pt x="18030" y="76268"/>
                  </a:cubicBezTo>
                  <a:cubicBezTo>
                    <a:pt x="30507" y="44359"/>
                    <a:pt x="57654" y="7212"/>
                    <a:pt x="116232" y="7402"/>
                  </a:cubicBezTo>
                  <a:close/>
                </a:path>
              </a:pathLst>
            </a:custGeom>
            <a:noFill/>
            <a:ln w="12700" cap="flat">
              <a:solidFill>
                <a:srgbClr val="2F52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1BBE5E91-A5CF-376F-7A18-15913731CEAC}"/>
                </a:ext>
              </a:extLst>
            </p:cNvPr>
            <p:cNvSpPr/>
            <p:nvPr/>
          </p:nvSpPr>
          <p:spPr>
            <a:xfrm>
              <a:off x="4089331" y="3135874"/>
              <a:ext cx="57150" cy="57150"/>
            </a:xfrm>
            <a:custGeom>
              <a:avLst/>
              <a:gdLst>
                <a:gd name="connsiteX0" fmla="*/ 15372 w 57150"/>
                <a:gd name="connsiteY0" fmla="*/ 34808 h 57150"/>
                <a:gd name="connsiteX1" fmla="*/ 11753 w 57150"/>
                <a:gd name="connsiteY1" fmla="*/ 18330 h 57150"/>
                <a:gd name="connsiteX2" fmla="*/ 14134 w 57150"/>
                <a:gd name="connsiteY2" fmla="*/ 7471 h 57150"/>
                <a:gd name="connsiteX3" fmla="*/ 35470 w 57150"/>
                <a:gd name="connsiteY3" fmla="*/ 17758 h 57150"/>
                <a:gd name="connsiteX4" fmla="*/ 56616 w 57150"/>
                <a:gd name="connsiteY4" fmla="*/ 15186 h 57150"/>
                <a:gd name="connsiteX5" fmla="*/ 52520 w 57150"/>
                <a:gd name="connsiteY5" fmla="*/ 20997 h 57150"/>
                <a:gd name="connsiteX6" fmla="*/ 42233 w 57150"/>
                <a:gd name="connsiteY6" fmla="*/ 41571 h 57150"/>
                <a:gd name="connsiteX7" fmla="*/ 31946 w 57150"/>
                <a:gd name="connsiteY7" fmla="*/ 52905 h 57150"/>
                <a:gd name="connsiteX8" fmla="*/ 23088 w 57150"/>
                <a:gd name="connsiteY8" fmla="*/ 43380 h 57150"/>
                <a:gd name="connsiteX9" fmla="*/ 15372 w 57150"/>
                <a:gd name="connsiteY9" fmla="*/ 350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15372" y="34808"/>
                  </a:moveTo>
                  <a:cubicBezTo>
                    <a:pt x="17675" y="29094"/>
                    <a:pt x="16238" y="22552"/>
                    <a:pt x="11753" y="18330"/>
                  </a:cubicBezTo>
                  <a:cubicBezTo>
                    <a:pt x="11753" y="18330"/>
                    <a:pt x="-58" y="4899"/>
                    <a:pt x="14134" y="7471"/>
                  </a:cubicBezTo>
                  <a:cubicBezTo>
                    <a:pt x="14134" y="7471"/>
                    <a:pt x="24707" y="21378"/>
                    <a:pt x="35470" y="17758"/>
                  </a:cubicBezTo>
                  <a:cubicBezTo>
                    <a:pt x="35470" y="17758"/>
                    <a:pt x="52520" y="1280"/>
                    <a:pt x="56616" y="15186"/>
                  </a:cubicBezTo>
                  <a:cubicBezTo>
                    <a:pt x="56616" y="15186"/>
                    <a:pt x="56616" y="17472"/>
                    <a:pt x="52520" y="20997"/>
                  </a:cubicBezTo>
                  <a:cubicBezTo>
                    <a:pt x="52520" y="20997"/>
                    <a:pt x="41185" y="19377"/>
                    <a:pt x="42233" y="41571"/>
                  </a:cubicBezTo>
                  <a:cubicBezTo>
                    <a:pt x="42233" y="41571"/>
                    <a:pt x="42233" y="65288"/>
                    <a:pt x="31946" y="52905"/>
                  </a:cubicBezTo>
                  <a:cubicBezTo>
                    <a:pt x="31946" y="52905"/>
                    <a:pt x="29755" y="19377"/>
                    <a:pt x="23088" y="43380"/>
                  </a:cubicBezTo>
                  <a:cubicBezTo>
                    <a:pt x="23088" y="43380"/>
                    <a:pt x="10229" y="63478"/>
                    <a:pt x="15372" y="35094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91E192D1-6429-03C9-D9E4-9448777BF1F2}"/>
                </a:ext>
              </a:extLst>
            </p:cNvPr>
            <p:cNvSpPr/>
            <p:nvPr/>
          </p:nvSpPr>
          <p:spPr>
            <a:xfrm>
              <a:off x="4067863" y="3208496"/>
              <a:ext cx="47625" cy="28575"/>
            </a:xfrm>
            <a:custGeom>
              <a:avLst/>
              <a:gdLst>
                <a:gd name="connsiteX0" fmla="*/ 7408 w 47625"/>
                <a:gd name="connsiteY0" fmla="*/ 25241 h 28575"/>
                <a:gd name="connsiteX1" fmla="*/ 47699 w 47625"/>
                <a:gd name="connsiteY1" fmla="*/ 7144 h 28575"/>
                <a:gd name="connsiteX2" fmla="*/ 7408 w 47625"/>
                <a:gd name="connsiteY2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408" y="25241"/>
                  </a:moveTo>
                  <a:cubicBezTo>
                    <a:pt x="10551" y="42767"/>
                    <a:pt x="47699" y="7144"/>
                    <a:pt x="47699" y="7144"/>
                  </a:cubicBezTo>
                  <a:cubicBezTo>
                    <a:pt x="1312" y="14288"/>
                    <a:pt x="7408" y="25241"/>
                    <a:pt x="7408" y="25241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E9A129D4-1E42-844B-59A8-9AA4282A3F06}"/>
                </a:ext>
              </a:extLst>
            </p:cNvPr>
            <p:cNvSpPr/>
            <p:nvPr/>
          </p:nvSpPr>
          <p:spPr>
            <a:xfrm>
              <a:off x="4108418" y="3208401"/>
              <a:ext cx="47625" cy="28575"/>
            </a:xfrm>
            <a:custGeom>
              <a:avLst/>
              <a:gdLst>
                <a:gd name="connsiteX0" fmla="*/ 7144 w 47625"/>
                <a:gd name="connsiteY0" fmla="*/ 7144 h 28575"/>
                <a:gd name="connsiteX1" fmla="*/ 47435 w 47625"/>
                <a:gd name="connsiteY1" fmla="*/ 25336 h 28575"/>
                <a:gd name="connsiteX2" fmla="*/ 7144 w 47625"/>
                <a:gd name="connsiteY2" fmla="*/ 72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144" y="7144"/>
                  </a:moveTo>
                  <a:cubicBezTo>
                    <a:pt x="7144" y="7144"/>
                    <a:pt x="44482" y="42767"/>
                    <a:pt x="47435" y="25336"/>
                  </a:cubicBezTo>
                  <a:cubicBezTo>
                    <a:pt x="47435" y="25336"/>
                    <a:pt x="53531" y="14478"/>
                    <a:pt x="7144" y="7239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6DE3A831-1D83-63A1-BC68-44C3A9B2960B}"/>
                </a:ext>
              </a:extLst>
            </p:cNvPr>
            <p:cNvSpPr/>
            <p:nvPr/>
          </p:nvSpPr>
          <p:spPr>
            <a:xfrm>
              <a:off x="4116205" y="3071502"/>
              <a:ext cx="9525" cy="57150"/>
            </a:xfrm>
            <a:custGeom>
              <a:avLst/>
              <a:gdLst>
                <a:gd name="connsiteX0" fmla="*/ 8120 w 9525"/>
                <a:gd name="connsiteY0" fmla="*/ 5358 h 57150"/>
                <a:gd name="connsiteX1" fmla="*/ 5358 w 9525"/>
                <a:gd name="connsiteY1" fmla="*/ 605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8120" y="5358"/>
                  </a:moveTo>
                  <a:cubicBezTo>
                    <a:pt x="8120" y="5358"/>
                    <a:pt x="12597" y="47077"/>
                    <a:pt x="5358" y="6050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75E2E6D8-4EE2-6297-5161-A26360C5BBB0}"/>
                </a:ext>
              </a:extLst>
            </p:cNvPr>
            <p:cNvSpPr/>
            <p:nvPr/>
          </p:nvSpPr>
          <p:spPr>
            <a:xfrm>
              <a:off x="4102965" y="3102935"/>
              <a:ext cx="19050" cy="19050"/>
            </a:xfrm>
            <a:custGeom>
              <a:avLst/>
              <a:gdLst>
                <a:gd name="connsiteX0" fmla="*/ 22408 w 19050"/>
                <a:gd name="connsiteY0" fmla="*/ 5358 h 19050"/>
                <a:gd name="connsiteX1" fmla="*/ 5358 w 19050"/>
                <a:gd name="connsiteY1" fmla="*/ 186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22408" y="5358"/>
                  </a:moveTo>
                  <a:cubicBezTo>
                    <a:pt x="22408" y="5358"/>
                    <a:pt x="16216" y="18693"/>
                    <a:pt x="5358" y="1869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1FD73BFF-ABE2-AC76-5DBB-5D1778FDB642}"/>
                </a:ext>
              </a:extLst>
            </p:cNvPr>
            <p:cNvSpPr/>
            <p:nvPr/>
          </p:nvSpPr>
          <p:spPr>
            <a:xfrm>
              <a:off x="4120015" y="3109602"/>
              <a:ext cx="19050" cy="19050"/>
            </a:xfrm>
            <a:custGeom>
              <a:avLst/>
              <a:gdLst>
                <a:gd name="connsiteX0" fmla="*/ 5358 w 19050"/>
                <a:gd name="connsiteY0" fmla="*/ 5358 h 19050"/>
                <a:gd name="connsiteX1" fmla="*/ 15835 w 19050"/>
                <a:gd name="connsiteY1" fmla="*/ 187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358"/>
                  </a:moveTo>
                  <a:cubicBezTo>
                    <a:pt x="5358" y="5358"/>
                    <a:pt x="8311" y="17740"/>
                    <a:pt x="15835" y="1878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F55A5B3A-9B87-C386-0412-A9DA96962FD8}"/>
                </a:ext>
              </a:extLst>
            </p:cNvPr>
            <p:cNvSpPr/>
            <p:nvPr/>
          </p:nvSpPr>
          <p:spPr>
            <a:xfrm>
              <a:off x="4150781" y="3081504"/>
              <a:ext cx="9525" cy="47625"/>
            </a:xfrm>
            <a:custGeom>
              <a:avLst/>
              <a:gdLst>
                <a:gd name="connsiteX0" fmla="*/ 13073 w 9525"/>
                <a:gd name="connsiteY0" fmla="*/ 5358 h 47625"/>
                <a:gd name="connsiteX1" fmla="*/ 5358 w 9525"/>
                <a:gd name="connsiteY1" fmla="*/ 427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3073" y="5358"/>
                  </a:moveTo>
                  <a:cubicBezTo>
                    <a:pt x="13073" y="5358"/>
                    <a:pt x="15454" y="36028"/>
                    <a:pt x="5358" y="4279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3DABFDE3-0547-36D6-9663-81E3D236ACBE}"/>
                </a:ext>
              </a:extLst>
            </p:cNvPr>
            <p:cNvSpPr/>
            <p:nvPr/>
          </p:nvSpPr>
          <p:spPr>
            <a:xfrm>
              <a:off x="4166592" y="3099030"/>
              <a:ext cx="9525" cy="28575"/>
            </a:xfrm>
            <a:custGeom>
              <a:avLst/>
              <a:gdLst>
                <a:gd name="connsiteX0" fmla="*/ 12406 w 9525"/>
                <a:gd name="connsiteY0" fmla="*/ 5358 h 28575"/>
                <a:gd name="connsiteX1" fmla="*/ 5358 w 9525"/>
                <a:gd name="connsiteY1" fmla="*/ 2936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2406" y="5358"/>
                  </a:moveTo>
                  <a:cubicBezTo>
                    <a:pt x="12406" y="5358"/>
                    <a:pt x="10406" y="30409"/>
                    <a:pt x="5358" y="2936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68B094B0-B921-0D92-9D77-F7F2521361CA}"/>
                </a:ext>
              </a:extLst>
            </p:cNvPr>
            <p:cNvSpPr/>
            <p:nvPr/>
          </p:nvSpPr>
          <p:spPr>
            <a:xfrm>
              <a:off x="4176784" y="3113984"/>
              <a:ext cx="19050" cy="19050"/>
            </a:xfrm>
            <a:custGeom>
              <a:avLst/>
              <a:gdLst>
                <a:gd name="connsiteX0" fmla="*/ 5358 w 19050"/>
                <a:gd name="connsiteY0" fmla="*/ 18026 h 19050"/>
                <a:gd name="connsiteX1" fmla="*/ 15740 w 19050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18026"/>
                  </a:moveTo>
                  <a:cubicBezTo>
                    <a:pt x="5358" y="18026"/>
                    <a:pt x="17455" y="8501"/>
                    <a:pt x="15740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5B76477F-FB8E-73BE-1234-4A3CB57C375B}"/>
                </a:ext>
              </a:extLst>
            </p:cNvPr>
            <p:cNvSpPr/>
            <p:nvPr/>
          </p:nvSpPr>
          <p:spPr>
            <a:xfrm>
              <a:off x="4079534" y="3078075"/>
              <a:ext cx="19050" cy="38100"/>
            </a:xfrm>
            <a:custGeom>
              <a:avLst/>
              <a:gdLst>
                <a:gd name="connsiteX0" fmla="*/ 5358 w 19050"/>
                <a:gd name="connsiteY0" fmla="*/ 5358 h 38100"/>
                <a:gd name="connsiteX1" fmla="*/ 13930 w 19050"/>
                <a:gd name="connsiteY1" fmla="*/ 368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5358"/>
                  </a:moveTo>
                  <a:cubicBezTo>
                    <a:pt x="12129" y="14391"/>
                    <a:pt x="15195" y="25668"/>
                    <a:pt x="13930" y="36886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DE91EE23-A0D1-E90E-9E4A-439AD25E73C4}"/>
                </a:ext>
              </a:extLst>
            </p:cNvPr>
            <p:cNvSpPr/>
            <p:nvPr/>
          </p:nvSpPr>
          <p:spPr>
            <a:xfrm>
              <a:off x="4039462" y="3106840"/>
              <a:ext cx="38100" cy="38100"/>
            </a:xfrm>
            <a:custGeom>
              <a:avLst/>
              <a:gdLst>
                <a:gd name="connsiteX0" fmla="*/ 5520 w 38100"/>
                <a:gd name="connsiteY0" fmla="*/ 5358 h 38100"/>
                <a:gd name="connsiteX1" fmla="*/ 35524 w 38100"/>
                <a:gd name="connsiteY1" fmla="*/ 339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5520" y="5358"/>
                  </a:moveTo>
                  <a:cubicBezTo>
                    <a:pt x="5520" y="5358"/>
                    <a:pt x="1329" y="59174"/>
                    <a:pt x="35524" y="3393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EA6A510D-5DFE-E825-F5EC-5C94E8F958C0}"/>
                </a:ext>
              </a:extLst>
            </p:cNvPr>
            <p:cNvSpPr/>
            <p:nvPr/>
          </p:nvSpPr>
          <p:spPr>
            <a:xfrm>
              <a:off x="4022574" y="3134461"/>
              <a:ext cx="47625" cy="66675"/>
            </a:xfrm>
            <a:custGeom>
              <a:avLst/>
              <a:gdLst>
                <a:gd name="connsiteX0" fmla="*/ 5358 w 47625"/>
                <a:gd name="connsiteY0" fmla="*/ 6026 h 66675"/>
                <a:gd name="connsiteX1" fmla="*/ 46125 w 47625"/>
                <a:gd name="connsiteY1" fmla="*/ 6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66675">
                  <a:moveTo>
                    <a:pt x="5358" y="6026"/>
                  </a:moveTo>
                  <a:cubicBezTo>
                    <a:pt x="5358" y="6026"/>
                    <a:pt x="48792" y="-5499"/>
                    <a:pt x="46125" y="6717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BAEE4646-5BB8-C477-79B7-BEA13B6467D2}"/>
                </a:ext>
              </a:extLst>
            </p:cNvPr>
            <p:cNvSpPr/>
            <p:nvPr/>
          </p:nvSpPr>
          <p:spPr>
            <a:xfrm>
              <a:off x="4015621" y="3152431"/>
              <a:ext cx="38100" cy="28575"/>
            </a:xfrm>
            <a:custGeom>
              <a:avLst/>
              <a:gdLst>
                <a:gd name="connsiteX0" fmla="*/ 5358 w 38100"/>
                <a:gd name="connsiteY0" fmla="*/ 5582 h 28575"/>
                <a:gd name="connsiteX1" fmla="*/ 42029 w 38100"/>
                <a:gd name="connsiteY1" fmla="*/ 321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5582"/>
                  </a:moveTo>
                  <a:cubicBezTo>
                    <a:pt x="5358" y="5582"/>
                    <a:pt x="31171" y="1105"/>
                    <a:pt x="42029" y="321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ABC4D3F3-F460-3F4F-5B05-30118C04496F}"/>
                </a:ext>
              </a:extLst>
            </p:cNvPr>
            <p:cNvSpPr/>
            <p:nvPr/>
          </p:nvSpPr>
          <p:spPr>
            <a:xfrm>
              <a:off x="4158686" y="3151645"/>
              <a:ext cx="47625" cy="9525"/>
            </a:xfrm>
            <a:custGeom>
              <a:avLst/>
              <a:gdLst>
                <a:gd name="connsiteX0" fmla="*/ 5358 w 47625"/>
                <a:gd name="connsiteY0" fmla="*/ 11607 h 9525"/>
                <a:gd name="connsiteX1" fmla="*/ 47458 w 47625"/>
                <a:gd name="connsiteY1" fmla="*/ 97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5358" y="11607"/>
                  </a:moveTo>
                  <a:cubicBezTo>
                    <a:pt x="5358" y="11607"/>
                    <a:pt x="29837" y="-1156"/>
                    <a:pt x="47458" y="979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47EA18C6-331D-5A2A-683A-855E743DB8D8}"/>
                </a:ext>
              </a:extLst>
            </p:cNvPr>
            <p:cNvSpPr/>
            <p:nvPr/>
          </p:nvSpPr>
          <p:spPr>
            <a:xfrm>
              <a:off x="4176784" y="3174728"/>
              <a:ext cx="28575" cy="9525"/>
            </a:xfrm>
            <a:custGeom>
              <a:avLst/>
              <a:gdLst>
                <a:gd name="connsiteX0" fmla="*/ 5358 w 28575"/>
                <a:gd name="connsiteY0" fmla="*/ 6145 h 9525"/>
                <a:gd name="connsiteX1" fmla="*/ 32504 w 28575"/>
                <a:gd name="connsiteY1" fmla="*/ 1147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6145"/>
                  </a:moveTo>
                  <a:cubicBezTo>
                    <a:pt x="5358" y="6145"/>
                    <a:pt x="31933" y="2335"/>
                    <a:pt x="32504" y="1147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1D817E66-7CE3-7D1B-CA19-F380F5FC0814}"/>
                </a:ext>
              </a:extLst>
            </p:cNvPr>
            <p:cNvSpPr/>
            <p:nvPr/>
          </p:nvSpPr>
          <p:spPr>
            <a:xfrm>
              <a:off x="4162782" y="3193041"/>
              <a:ext cx="47625" cy="19050"/>
            </a:xfrm>
            <a:custGeom>
              <a:avLst/>
              <a:gdLst>
                <a:gd name="connsiteX0" fmla="*/ 47268 w 47625"/>
                <a:gd name="connsiteY0" fmla="*/ 12121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7268" y="12121"/>
                  </a:moveTo>
                  <a:cubicBezTo>
                    <a:pt x="33323" y="19281"/>
                    <a:pt x="16342" y="1654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BCB511FA-7635-FEB5-7858-3E9FFE9E95B0}"/>
                </a:ext>
              </a:extLst>
            </p:cNvPr>
            <p:cNvSpPr/>
            <p:nvPr/>
          </p:nvSpPr>
          <p:spPr>
            <a:xfrm>
              <a:off x="4133845" y="3263907"/>
              <a:ext cx="19050" cy="47625"/>
            </a:xfrm>
            <a:custGeom>
              <a:avLst/>
              <a:gdLst>
                <a:gd name="connsiteX0" fmla="*/ 19531 w 19050"/>
                <a:gd name="connsiteY0" fmla="*/ 49173 h 47625"/>
                <a:gd name="connsiteX1" fmla="*/ 6005 w 19050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7625">
                  <a:moveTo>
                    <a:pt x="19531" y="49173"/>
                  </a:moveTo>
                  <a:cubicBezTo>
                    <a:pt x="8466" y="37459"/>
                    <a:pt x="3469" y="21270"/>
                    <a:pt x="600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86F279-BB62-18D3-C6CC-63BC4DE5A96F}"/>
                </a:ext>
              </a:extLst>
            </p:cNvPr>
            <p:cNvSpPr/>
            <p:nvPr/>
          </p:nvSpPr>
          <p:spPr>
            <a:xfrm>
              <a:off x="4148018" y="3253525"/>
              <a:ext cx="28575" cy="47625"/>
            </a:xfrm>
            <a:custGeom>
              <a:avLst/>
              <a:gdLst>
                <a:gd name="connsiteX0" fmla="*/ 27361 w 28575"/>
                <a:gd name="connsiteY0" fmla="*/ 46315 h 47625"/>
                <a:gd name="connsiteX1" fmla="*/ 5358 w 28575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7625">
                  <a:moveTo>
                    <a:pt x="27361" y="46315"/>
                  </a:moveTo>
                  <a:cubicBezTo>
                    <a:pt x="27361" y="46315"/>
                    <a:pt x="14788" y="1031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DF1C5D01-D96F-5A89-BFED-E621E17958EA}"/>
                </a:ext>
              </a:extLst>
            </p:cNvPr>
            <p:cNvSpPr/>
            <p:nvPr/>
          </p:nvSpPr>
          <p:spPr>
            <a:xfrm>
              <a:off x="4166592" y="3244000"/>
              <a:ext cx="28575" cy="28575"/>
            </a:xfrm>
            <a:custGeom>
              <a:avLst/>
              <a:gdLst>
                <a:gd name="connsiteX0" fmla="*/ 29170 w 28575"/>
                <a:gd name="connsiteY0" fmla="*/ 29361 h 28575"/>
                <a:gd name="connsiteX1" fmla="*/ 5358 w 28575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9170" y="29361"/>
                  </a:moveTo>
                  <a:cubicBezTo>
                    <a:pt x="29170" y="29361"/>
                    <a:pt x="16407" y="8120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8A68E63D-81DD-9E35-AE60-5454BF958666}"/>
                </a:ext>
              </a:extLst>
            </p:cNvPr>
            <p:cNvSpPr/>
            <p:nvPr/>
          </p:nvSpPr>
          <p:spPr>
            <a:xfrm>
              <a:off x="4163163" y="3218759"/>
              <a:ext cx="47625" cy="19050"/>
            </a:xfrm>
            <a:custGeom>
              <a:avLst/>
              <a:gdLst>
                <a:gd name="connsiteX0" fmla="*/ 43458 w 47625"/>
                <a:gd name="connsiteY0" fmla="*/ 22789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3458" y="22789"/>
                  </a:moveTo>
                  <a:cubicBezTo>
                    <a:pt x="43458" y="22789"/>
                    <a:pt x="13264" y="25265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3ACEE38D-94CF-488E-9A14-3933418742B4}"/>
                </a:ext>
              </a:extLst>
            </p:cNvPr>
            <p:cNvSpPr/>
            <p:nvPr/>
          </p:nvSpPr>
          <p:spPr>
            <a:xfrm>
              <a:off x="4066389" y="3281433"/>
              <a:ext cx="19050" cy="28575"/>
            </a:xfrm>
            <a:custGeom>
              <a:avLst/>
              <a:gdLst>
                <a:gd name="connsiteX0" fmla="*/ 5358 w 19050"/>
                <a:gd name="connsiteY0" fmla="*/ 27170 h 28575"/>
                <a:gd name="connsiteX1" fmla="*/ 18502 w 19050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5358" y="27170"/>
                  </a:moveTo>
                  <a:cubicBezTo>
                    <a:pt x="5358" y="27170"/>
                    <a:pt x="18026" y="25646"/>
                    <a:pt x="18502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2D1DAA8D-18E8-F352-6579-158B4FEF0AB6}"/>
                </a:ext>
              </a:extLst>
            </p:cNvPr>
            <p:cNvSpPr/>
            <p:nvPr/>
          </p:nvSpPr>
          <p:spPr>
            <a:xfrm>
              <a:off x="4047530" y="3260288"/>
              <a:ext cx="19050" cy="38100"/>
            </a:xfrm>
            <a:custGeom>
              <a:avLst/>
              <a:gdLst>
                <a:gd name="connsiteX0" fmla="*/ 5358 w 19050"/>
                <a:gd name="connsiteY0" fmla="*/ 36124 h 38100"/>
                <a:gd name="connsiteX1" fmla="*/ 19645 w 19050"/>
                <a:gd name="connsiteY1" fmla="*/ 53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36124"/>
                  </a:moveTo>
                  <a:cubicBezTo>
                    <a:pt x="5358" y="36124"/>
                    <a:pt x="7168" y="10692"/>
                    <a:pt x="1964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DE937003-9C2D-D459-218B-D4A2209F769B}"/>
                </a:ext>
              </a:extLst>
            </p:cNvPr>
            <p:cNvSpPr/>
            <p:nvPr/>
          </p:nvSpPr>
          <p:spPr>
            <a:xfrm>
              <a:off x="4021145" y="3233081"/>
              <a:ext cx="38100" cy="28575"/>
            </a:xfrm>
            <a:custGeom>
              <a:avLst/>
              <a:gdLst>
                <a:gd name="connsiteX0" fmla="*/ 5358 w 38100"/>
                <a:gd name="connsiteY0" fmla="*/ 28278 h 28575"/>
                <a:gd name="connsiteX1" fmla="*/ 34885 w 38100"/>
                <a:gd name="connsiteY1" fmla="*/ 54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278"/>
                  </a:moveTo>
                  <a:cubicBezTo>
                    <a:pt x="5358" y="28278"/>
                    <a:pt x="24408" y="3990"/>
                    <a:pt x="34885" y="541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1727BA05-6066-3075-7E5D-8697772536D2}"/>
                </a:ext>
              </a:extLst>
            </p:cNvPr>
            <p:cNvSpPr/>
            <p:nvPr/>
          </p:nvSpPr>
          <p:spPr>
            <a:xfrm>
              <a:off x="4013525" y="3210187"/>
              <a:ext cx="38100" cy="28575"/>
            </a:xfrm>
            <a:custGeom>
              <a:avLst/>
              <a:gdLst>
                <a:gd name="connsiteX0" fmla="*/ 5358 w 38100"/>
                <a:gd name="connsiteY0" fmla="*/ 28313 h 28575"/>
                <a:gd name="connsiteX1" fmla="*/ 36695 w 38100"/>
                <a:gd name="connsiteY1" fmla="*/ 54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313"/>
                  </a:moveTo>
                  <a:cubicBezTo>
                    <a:pt x="5358" y="28313"/>
                    <a:pt x="19550" y="3643"/>
                    <a:pt x="36695" y="545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2096A718-876B-AB0C-A221-4D264AD34AF0}"/>
                </a:ext>
              </a:extLst>
            </p:cNvPr>
            <p:cNvSpPr/>
            <p:nvPr/>
          </p:nvSpPr>
          <p:spPr>
            <a:xfrm>
              <a:off x="4009430" y="3185136"/>
              <a:ext cx="28575" cy="9525"/>
            </a:xfrm>
            <a:custGeom>
              <a:avLst/>
              <a:gdLst>
                <a:gd name="connsiteX0" fmla="*/ 5358 w 28575"/>
                <a:gd name="connsiteY0" fmla="*/ 5358 h 9525"/>
                <a:gd name="connsiteX1" fmla="*/ 28123 w 28575"/>
                <a:gd name="connsiteY1" fmla="*/ 101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5358"/>
                  </a:moveTo>
                  <a:cubicBezTo>
                    <a:pt x="11501" y="10994"/>
                    <a:pt x="20235" y="12821"/>
                    <a:pt x="28123" y="10120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0235C5A2-78B7-FEEA-BCD7-63A03BA9588B}"/>
                </a:ext>
              </a:extLst>
            </p:cNvPr>
            <p:cNvSpPr/>
            <p:nvPr/>
          </p:nvSpPr>
          <p:spPr>
            <a:xfrm>
              <a:off x="4102674" y="3227522"/>
              <a:ext cx="9525" cy="76200"/>
            </a:xfrm>
            <a:custGeom>
              <a:avLst/>
              <a:gdLst>
                <a:gd name="connsiteX0" fmla="*/ 9745 w 9525"/>
                <a:gd name="connsiteY0" fmla="*/ 5358 h 76200"/>
                <a:gd name="connsiteX1" fmla="*/ 12888 w 9525"/>
                <a:gd name="connsiteY1" fmla="*/ 741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9745" y="5358"/>
                  </a:moveTo>
                  <a:cubicBezTo>
                    <a:pt x="9745" y="5358"/>
                    <a:pt x="-1971" y="66508"/>
                    <a:pt x="12888" y="7412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439038B6-9446-FE47-BD56-B0276583EB01}"/>
                </a:ext>
              </a:extLst>
            </p:cNvPr>
            <p:cNvSpPr/>
            <p:nvPr/>
          </p:nvSpPr>
          <p:spPr>
            <a:xfrm>
              <a:off x="4083915" y="3249277"/>
              <a:ext cx="28575" cy="19050"/>
            </a:xfrm>
            <a:custGeom>
              <a:avLst/>
              <a:gdLst>
                <a:gd name="connsiteX0" fmla="*/ 24408 w 28575"/>
                <a:gd name="connsiteY0" fmla="*/ 5510 h 19050"/>
                <a:gd name="connsiteX1" fmla="*/ 5358 w 28575"/>
                <a:gd name="connsiteY1" fmla="*/ 163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4408" y="5510"/>
                  </a:moveTo>
                  <a:cubicBezTo>
                    <a:pt x="24408" y="5510"/>
                    <a:pt x="5358" y="3224"/>
                    <a:pt x="5358" y="1636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EC497140-46B3-9456-029B-02F337AC438B}"/>
                </a:ext>
              </a:extLst>
            </p:cNvPr>
            <p:cNvSpPr/>
            <p:nvPr/>
          </p:nvSpPr>
          <p:spPr>
            <a:xfrm>
              <a:off x="4102965" y="3261734"/>
              <a:ext cx="19050" cy="19050"/>
            </a:xfrm>
            <a:custGeom>
              <a:avLst/>
              <a:gdLst>
                <a:gd name="connsiteX0" fmla="*/ 5358 w 19050"/>
                <a:gd name="connsiteY0" fmla="*/ 5531 h 19050"/>
                <a:gd name="connsiteX1" fmla="*/ 22408 w 19050"/>
                <a:gd name="connsiteY1" fmla="*/ 210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531"/>
                  </a:moveTo>
                  <a:cubicBezTo>
                    <a:pt x="5358" y="5531"/>
                    <a:pt x="20503" y="2578"/>
                    <a:pt x="22408" y="210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</p:grpSp>
      <p:grpSp>
        <p:nvGrpSpPr>
          <p:cNvPr id="991" name="Graphic 43">
            <a:extLst>
              <a:ext uri="{FF2B5EF4-FFF2-40B4-BE49-F238E27FC236}">
                <a16:creationId xmlns:a16="http://schemas.microsoft.com/office/drawing/2014/main" id="{0BD7CCFD-F52C-96D1-5A14-5B5F9F799A39}"/>
              </a:ext>
            </a:extLst>
          </p:cNvPr>
          <p:cNvGrpSpPr>
            <a:grpSpLocks noChangeAspect="1"/>
          </p:cNvGrpSpPr>
          <p:nvPr/>
        </p:nvGrpSpPr>
        <p:grpSpPr>
          <a:xfrm>
            <a:off x="3641083" y="5441789"/>
            <a:ext cx="218783" cy="254075"/>
            <a:chOff x="4007626" y="3069458"/>
            <a:chExt cx="209550" cy="247650"/>
          </a:xfrm>
        </p:grpSpPr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B2A6F76E-7679-B8CA-26DD-B8C18A717C00}"/>
                </a:ext>
              </a:extLst>
            </p:cNvPr>
            <p:cNvSpPr/>
            <p:nvPr/>
          </p:nvSpPr>
          <p:spPr>
            <a:xfrm>
              <a:off x="4007626" y="3069458"/>
              <a:ext cx="209550" cy="247650"/>
            </a:xfrm>
            <a:custGeom>
              <a:avLst/>
              <a:gdLst>
                <a:gd name="connsiteX0" fmla="*/ 116698 w 209550"/>
                <a:gd name="connsiteY0" fmla="*/ 7402 h 247650"/>
                <a:gd name="connsiteX1" fmla="*/ 202423 w 209550"/>
                <a:gd name="connsiteY1" fmla="*/ 129989 h 247650"/>
                <a:gd name="connsiteX2" fmla="*/ 108030 w 209550"/>
                <a:gd name="connsiteY2" fmla="*/ 250004 h 247650"/>
                <a:gd name="connsiteX3" fmla="*/ 7255 w 209550"/>
                <a:gd name="connsiteY3" fmla="*/ 121036 h 247650"/>
                <a:gd name="connsiteX4" fmla="*/ 116698 w 209550"/>
                <a:gd name="connsiteY4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116698" y="7402"/>
                  </a:moveTo>
                  <a:cubicBezTo>
                    <a:pt x="116698" y="7402"/>
                    <a:pt x="197851" y="-4313"/>
                    <a:pt x="202423" y="129989"/>
                  </a:cubicBezTo>
                  <a:cubicBezTo>
                    <a:pt x="202423" y="129989"/>
                    <a:pt x="211948" y="250861"/>
                    <a:pt x="108030" y="250004"/>
                  </a:cubicBezTo>
                  <a:cubicBezTo>
                    <a:pt x="108030" y="250004"/>
                    <a:pt x="3255" y="251814"/>
                    <a:pt x="7255" y="121036"/>
                  </a:cubicBezTo>
                  <a:cubicBezTo>
                    <a:pt x="7160" y="121036"/>
                    <a:pt x="14304" y="7117"/>
                    <a:pt x="116698" y="7402"/>
                  </a:cubicBezTo>
                </a:path>
              </a:pathLst>
            </a:custGeom>
            <a:solidFill>
              <a:srgbClr val="A5A2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1543CF75-8554-F867-565F-33D1D1EED3C8}"/>
                </a:ext>
              </a:extLst>
            </p:cNvPr>
            <p:cNvSpPr/>
            <p:nvPr/>
          </p:nvSpPr>
          <p:spPr>
            <a:xfrm>
              <a:off x="4008093" y="3069458"/>
              <a:ext cx="200025" cy="247650"/>
            </a:xfrm>
            <a:custGeom>
              <a:avLst/>
              <a:gdLst>
                <a:gd name="connsiteX0" fmla="*/ 116232 w 200025"/>
                <a:gd name="connsiteY0" fmla="*/ 7402 h 247650"/>
                <a:gd name="connsiteX1" fmla="*/ 201957 w 200025"/>
                <a:gd name="connsiteY1" fmla="*/ 129989 h 247650"/>
                <a:gd name="connsiteX2" fmla="*/ 107565 w 200025"/>
                <a:gd name="connsiteY2" fmla="*/ 250004 h 247650"/>
                <a:gd name="connsiteX3" fmla="*/ 11457 w 200025"/>
                <a:gd name="connsiteY3" fmla="*/ 169899 h 247650"/>
                <a:gd name="connsiteX4" fmla="*/ 18030 w 200025"/>
                <a:gd name="connsiteY4" fmla="*/ 76268 h 247650"/>
                <a:gd name="connsiteX5" fmla="*/ 116232 w 200025"/>
                <a:gd name="connsiteY5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47650">
                  <a:moveTo>
                    <a:pt x="116232" y="7402"/>
                  </a:moveTo>
                  <a:cubicBezTo>
                    <a:pt x="116232" y="7402"/>
                    <a:pt x="197385" y="-4313"/>
                    <a:pt x="201957" y="129989"/>
                  </a:cubicBezTo>
                  <a:cubicBezTo>
                    <a:pt x="201957" y="129989"/>
                    <a:pt x="211482" y="250861"/>
                    <a:pt x="107565" y="250004"/>
                  </a:cubicBezTo>
                  <a:cubicBezTo>
                    <a:pt x="60760" y="249004"/>
                    <a:pt x="20872" y="215758"/>
                    <a:pt x="11457" y="169899"/>
                  </a:cubicBezTo>
                  <a:cubicBezTo>
                    <a:pt x="3973" y="138755"/>
                    <a:pt x="6268" y="106061"/>
                    <a:pt x="18030" y="76268"/>
                  </a:cubicBezTo>
                  <a:cubicBezTo>
                    <a:pt x="30507" y="44359"/>
                    <a:pt x="57654" y="7212"/>
                    <a:pt x="116232" y="7402"/>
                  </a:cubicBezTo>
                  <a:close/>
                </a:path>
              </a:pathLst>
            </a:custGeom>
            <a:noFill/>
            <a:ln w="12700" cap="flat">
              <a:solidFill>
                <a:srgbClr val="2F52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9A37F5FC-D7A2-AD75-7D62-659892133416}"/>
                </a:ext>
              </a:extLst>
            </p:cNvPr>
            <p:cNvSpPr/>
            <p:nvPr/>
          </p:nvSpPr>
          <p:spPr>
            <a:xfrm>
              <a:off x="4089331" y="3135874"/>
              <a:ext cx="57150" cy="57150"/>
            </a:xfrm>
            <a:custGeom>
              <a:avLst/>
              <a:gdLst>
                <a:gd name="connsiteX0" fmla="*/ 15372 w 57150"/>
                <a:gd name="connsiteY0" fmla="*/ 34808 h 57150"/>
                <a:gd name="connsiteX1" fmla="*/ 11753 w 57150"/>
                <a:gd name="connsiteY1" fmla="*/ 18330 h 57150"/>
                <a:gd name="connsiteX2" fmla="*/ 14134 w 57150"/>
                <a:gd name="connsiteY2" fmla="*/ 7471 h 57150"/>
                <a:gd name="connsiteX3" fmla="*/ 35470 w 57150"/>
                <a:gd name="connsiteY3" fmla="*/ 17758 h 57150"/>
                <a:gd name="connsiteX4" fmla="*/ 56616 w 57150"/>
                <a:gd name="connsiteY4" fmla="*/ 15186 h 57150"/>
                <a:gd name="connsiteX5" fmla="*/ 52520 w 57150"/>
                <a:gd name="connsiteY5" fmla="*/ 20997 h 57150"/>
                <a:gd name="connsiteX6" fmla="*/ 42233 w 57150"/>
                <a:gd name="connsiteY6" fmla="*/ 41571 h 57150"/>
                <a:gd name="connsiteX7" fmla="*/ 31946 w 57150"/>
                <a:gd name="connsiteY7" fmla="*/ 52905 h 57150"/>
                <a:gd name="connsiteX8" fmla="*/ 23088 w 57150"/>
                <a:gd name="connsiteY8" fmla="*/ 43380 h 57150"/>
                <a:gd name="connsiteX9" fmla="*/ 15372 w 57150"/>
                <a:gd name="connsiteY9" fmla="*/ 350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15372" y="34808"/>
                  </a:moveTo>
                  <a:cubicBezTo>
                    <a:pt x="17675" y="29094"/>
                    <a:pt x="16238" y="22552"/>
                    <a:pt x="11753" y="18330"/>
                  </a:cubicBezTo>
                  <a:cubicBezTo>
                    <a:pt x="11753" y="18330"/>
                    <a:pt x="-58" y="4899"/>
                    <a:pt x="14134" y="7471"/>
                  </a:cubicBezTo>
                  <a:cubicBezTo>
                    <a:pt x="14134" y="7471"/>
                    <a:pt x="24707" y="21378"/>
                    <a:pt x="35470" y="17758"/>
                  </a:cubicBezTo>
                  <a:cubicBezTo>
                    <a:pt x="35470" y="17758"/>
                    <a:pt x="52520" y="1280"/>
                    <a:pt x="56616" y="15186"/>
                  </a:cubicBezTo>
                  <a:cubicBezTo>
                    <a:pt x="56616" y="15186"/>
                    <a:pt x="56616" y="17472"/>
                    <a:pt x="52520" y="20997"/>
                  </a:cubicBezTo>
                  <a:cubicBezTo>
                    <a:pt x="52520" y="20997"/>
                    <a:pt x="41185" y="19377"/>
                    <a:pt x="42233" y="41571"/>
                  </a:cubicBezTo>
                  <a:cubicBezTo>
                    <a:pt x="42233" y="41571"/>
                    <a:pt x="42233" y="65288"/>
                    <a:pt x="31946" y="52905"/>
                  </a:cubicBezTo>
                  <a:cubicBezTo>
                    <a:pt x="31946" y="52905"/>
                    <a:pt x="29755" y="19377"/>
                    <a:pt x="23088" y="43380"/>
                  </a:cubicBezTo>
                  <a:cubicBezTo>
                    <a:pt x="23088" y="43380"/>
                    <a:pt x="10229" y="63478"/>
                    <a:pt x="15372" y="35094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D2AAB30A-9676-F985-DC57-A05C3554ABAB}"/>
                </a:ext>
              </a:extLst>
            </p:cNvPr>
            <p:cNvSpPr/>
            <p:nvPr/>
          </p:nvSpPr>
          <p:spPr>
            <a:xfrm>
              <a:off x="4067863" y="3208496"/>
              <a:ext cx="47625" cy="28575"/>
            </a:xfrm>
            <a:custGeom>
              <a:avLst/>
              <a:gdLst>
                <a:gd name="connsiteX0" fmla="*/ 7408 w 47625"/>
                <a:gd name="connsiteY0" fmla="*/ 25241 h 28575"/>
                <a:gd name="connsiteX1" fmla="*/ 47699 w 47625"/>
                <a:gd name="connsiteY1" fmla="*/ 7144 h 28575"/>
                <a:gd name="connsiteX2" fmla="*/ 7408 w 47625"/>
                <a:gd name="connsiteY2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408" y="25241"/>
                  </a:moveTo>
                  <a:cubicBezTo>
                    <a:pt x="10551" y="42767"/>
                    <a:pt x="47699" y="7144"/>
                    <a:pt x="47699" y="7144"/>
                  </a:cubicBezTo>
                  <a:cubicBezTo>
                    <a:pt x="1312" y="14288"/>
                    <a:pt x="7408" y="25241"/>
                    <a:pt x="7408" y="25241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BE129EB1-5D21-2105-E8B5-5B506F8B1E98}"/>
                </a:ext>
              </a:extLst>
            </p:cNvPr>
            <p:cNvSpPr/>
            <p:nvPr/>
          </p:nvSpPr>
          <p:spPr>
            <a:xfrm>
              <a:off x="4108418" y="3208401"/>
              <a:ext cx="47625" cy="28575"/>
            </a:xfrm>
            <a:custGeom>
              <a:avLst/>
              <a:gdLst>
                <a:gd name="connsiteX0" fmla="*/ 7144 w 47625"/>
                <a:gd name="connsiteY0" fmla="*/ 7144 h 28575"/>
                <a:gd name="connsiteX1" fmla="*/ 47435 w 47625"/>
                <a:gd name="connsiteY1" fmla="*/ 25336 h 28575"/>
                <a:gd name="connsiteX2" fmla="*/ 7144 w 47625"/>
                <a:gd name="connsiteY2" fmla="*/ 72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144" y="7144"/>
                  </a:moveTo>
                  <a:cubicBezTo>
                    <a:pt x="7144" y="7144"/>
                    <a:pt x="44482" y="42767"/>
                    <a:pt x="47435" y="25336"/>
                  </a:cubicBezTo>
                  <a:cubicBezTo>
                    <a:pt x="47435" y="25336"/>
                    <a:pt x="53531" y="14478"/>
                    <a:pt x="7144" y="7239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B8F27BE8-1358-F035-A3C4-F48AA6A02EA0}"/>
                </a:ext>
              </a:extLst>
            </p:cNvPr>
            <p:cNvSpPr/>
            <p:nvPr/>
          </p:nvSpPr>
          <p:spPr>
            <a:xfrm>
              <a:off x="4116205" y="3071502"/>
              <a:ext cx="9525" cy="57150"/>
            </a:xfrm>
            <a:custGeom>
              <a:avLst/>
              <a:gdLst>
                <a:gd name="connsiteX0" fmla="*/ 8120 w 9525"/>
                <a:gd name="connsiteY0" fmla="*/ 5358 h 57150"/>
                <a:gd name="connsiteX1" fmla="*/ 5358 w 9525"/>
                <a:gd name="connsiteY1" fmla="*/ 605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8120" y="5358"/>
                  </a:moveTo>
                  <a:cubicBezTo>
                    <a:pt x="8120" y="5358"/>
                    <a:pt x="12597" y="47077"/>
                    <a:pt x="5358" y="6050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211DA005-F9EF-F54F-0EE3-7B21A7C0333E}"/>
                </a:ext>
              </a:extLst>
            </p:cNvPr>
            <p:cNvSpPr/>
            <p:nvPr/>
          </p:nvSpPr>
          <p:spPr>
            <a:xfrm>
              <a:off x="4102965" y="3102935"/>
              <a:ext cx="19050" cy="19050"/>
            </a:xfrm>
            <a:custGeom>
              <a:avLst/>
              <a:gdLst>
                <a:gd name="connsiteX0" fmla="*/ 22408 w 19050"/>
                <a:gd name="connsiteY0" fmla="*/ 5358 h 19050"/>
                <a:gd name="connsiteX1" fmla="*/ 5358 w 19050"/>
                <a:gd name="connsiteY1" fmla="*/ 186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22408" y="5358"/>
                  </a:moveTo>
                  <a:cubicBezTo>
                    <a:pt x="22408" y="5358"/>
                    <a:pt x="16216" y="18693"/>
                    <a:pt x="5358" y="1869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92DBB4B6-CF98-E167-9B0D-A97FDE50BE33}"/>
                </a:ext>
              </a:extLst>
            </p:cNvPr>
            <p:cNvSpPr/>
            <p:nvPr/>
          </p:nvSpPr>
          <p:spPr>
            <a:xfrm>
              <a:off x="4120015" y="3109602"/>
              <a:ext cx="19050" cy="19050"/>
            </a:xfrm>
            <a:custGeom>
              <a:avLst/>
              <a:gdLst>
                <a:gd name="connsiteX0" fmla="*/ 5358 w 19050"/>
                <a:gd name="connsiteY0" fmla="*/ 5358 h 19050"/>
                <a:gd name="connsiteX1" fmla="*/ 15835 w 19050"/>
                <a:gd name="connsiteY1" fmla="*/ 187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358"/>
                  </a:moveTo>
                  <a:cubicBezTo>
                    <a:pt x="5358" y="5358"/>
                    <a:pt x="8311" y="17740"/>
                    <a:pt x="15835" y="1878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F3474C96-5932-166F-8C04-2833190B3571}"/>
                </a:ext>
              </a:extLst>
            </p:cNvPr>
            <p:cNvSpPr/>
            <p:nvPr/>
          </p:nvSpPr>
          <p:spPr>
            <a:xfrm>
              <a:off x="4150781" y="3081504"/>
              <a:ext cx="9525" cy="47625"/>
            </a:xfrm>
            <a:custGeom>
              <a:avLst/>
              <a:gdLst>
                <a:gd name="connsiteX0" fmla="*/ 13073 w 9525"/>
                <a:gd name="connsiteY0" fmla="*/ 5358 h 47625"/>
                <a:gd name="connsiteX1" fmla="*/ 5358 w 9525"/>
                <a:gd name="connsiteY1" fmla="*/ 427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3073" y="5358"/>
                  </a:moveTo>
                  <a:cubicBezTo>
                    <a:pt x="13073" y="5358"/>
                    <a:pt x="15454" y="36028"/>
                    <a:pt x="5358" y="4279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DDA2CD84-DAB9-468D-AED7-5CD9D7C6BABC}"/>
                </a:ext>
              </a:extLst>
            </p:cNvPr>
            <p:cNvSpPr/>
            <p:nvPr/>
          </p:nvSpPr>
          <p:spPr>
            <a:xfrm>
              <a:off x="4166592" y="3099030"/>
              <a:ext cx="9525" cy="28575"/>
            </a:xfrm>
            <a:custGeom>
              <a:avLst/>
              <a:gdLst>
                <a:gd name="connsiteX0" fmla="*/ 12406 w 9525"/>
                <a:gd name="connsiteY0" fmla="*/ 5358 h 28575"/>
                <a:gd name="connsiteX1" fmla="*/ 5358 w 9525"/>
                <a:gd name="connsiteY1" fmla="*/ 2936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2406" y="5358"/>
                  </a:moveTo>
                  <a:cubicBezTo>
                    <a:pt x="12406" y="5358"/>
                    <a:pt x="10406" y="30409"/>
                    <a:pt x="5358" y="2936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6D4D1F2F-1DE5-5712-D24F-1DD156361F99}"/>
                </a:ext>
              </a:extLst>
            </p:cNvPr>
            <p:cNvSpPr/>
            <p:nvPr/>
          </p:nvSpPr>
          <p:spPr>
            <a:xfrm>
              <a:off x="4176784" y="3113984"/>
              <a:ext cx="19050" cy="19050"/>
            </a:xfrm>
            <a:custGeom>
              <a:avLst/>
              <a:gdLst>
                <a:gd name="connsiteX0" fmla="*/ 5358 w 19050"/>
                <a:gd name="connsiteY0" fmla="*/ 18026 h 19050"/>
                <a:gd name="connsiteX1" fmla="*/ 15740 w 19050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18026"/>
                  </a:moveTo>
                  <a:cubicBezTo>
                    <a:pt x="5358" y="18026"/>
                    <a:pt x="17455" y="8501"/>
                    <a:pt x="15740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CC79E153-0BBC-3EB0-7AE5-B8A866247FF4}"/>
                </a:ext>
              </a:extLst>
            </p:cNvPr>
            <p:cNvSpPr/>
            <p:nvPr/>
          </p:nvSpPr>
          <p:spPr>
            <a:xfrm>
              <a:off x="4079534" y="3078075"/>
              <a:ext cx="19050" cy="38100"/>
            </a:xfrm>
            <a:custGeom>
              <a:avLst/>
              <a:gdLst>
                <a:gd name="connsiteX0" fmla="*/ 5358 w 19050"/>
                <a:gd name="connsiteY0" fmla="*/ 5358 h 38100"/>
                <a:gd name="connsiteX1" fmla="*/ 13930 w 19050"/>
                <a:gd name="connsiteY1" fmla="*/ 368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5358"/>
                  </a:moveTo>
                  <a:cubicBezTo>
                    <a:pt x="12129" y="14391"/>
                    <a:pt x="15195" y="25668"/>
                    <a:pt x="13930" y="36886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9E8185DF-5C7D-25EE-FB38-B9C106198881}"/>
                </a:ext>
              </a:extLst>
            </p:cNvPr>
            <p:cNvSpPr/>
            <p:nvPr/>
          </p:nvSpPr>
          <p:spPr>
            <a:xfrm>
              <a:off x="4039462" y="3106840"/>
              <a:ext cx="38100" cy="38100"/>
            </a:xfrm>
            <a:custGeom>
              <a:avLst/>
              <a:gdLst>
                <a:gd name="connsiteX0" fmla="*/ 5520 w 38100"/>
                <a:gd name="connsiteY0" fmla="*/ 5358 h 38100"/>
                <a:gd name="connsiteX1" fmla="*/ 35524 w 38100"/>
                <a:gd name="connsiteY1" fmla="*/ 339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5520" y="5358"/>
                  </a:moveTo>
                  <a:cubicBezTo>
                    <a:pt x="5520" y="5358"/>
                    <a:pt x="1329" y="59174"/>
                    <a:pt x="35524" y="3393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09863D53-2781-FE47-7458-A35169C490DD}"/>
                </a:ext>
              </a:extLst>
            </p:cNvPr>
            <p:cNvSpPr/>
            <p:nvPr/>
          </p:nvSpPr>
          <p:spPr>
            <a:xfrm>
              <a:off x="4022574" y="3134461"/>
              <a:ext cx="47625" cy="66675"/>
            </a:xfrm>
            <a:custGeom>
              <a:avLst/>
              <a:gdLst>
                <a:gd name="connsiteX0" fmla="*/ 5358 w 47625"/>
                <a:gd name="connsiteY0" fmla="*/ 6026 h 66675"/>
                <a:gd name="connsiteX1" fmla="*/ 46125 w 47625"/>
                <a:gd name="connsiteY1" fmla="*/ 6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66675">
                  <a:moveTo>
                    <a:pt x="5358" y="6026"/>
                  </a:moveTo>
                  <a:cubicBezTo>
                    <a:pt x="5358" y="6026"/>
                    <a:pt x="48792" y="-5499"/>
                    <a:pt x="46125" y="6717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8ADEA500-AF63-5D98-F7D4-F05F7AC51A50}"/>
                </a:ext>
              </a:extLst>
            </p:cNvPr>
            <p:cNvSpPr/>
            <p:nvPr/>
          </p:nvSpPr>
          <p:spPr>
            <a:xfrm>
              <a:off x="4015621" y="3152431"/>
              <a:ext cx="38100" cy="28575"/>
            </a:xfrm>
            <a:custGeom>
              <a:avLst/>
              <a:gdLst>
                <a:gd name="connsiteX0" fmla="*/ 5358 w 38100"/>
                <a:gd name="connsiteY0" fmla="*/ 5582 h 28575"/>
                <a:gd name="connsiteX1" fmla="*/ 42029 w 38100"/>
                <a:gd name="connsiteY1" fmla="*/ 321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5582"/>
                  </a:moveTo>
                  <a:cubicBezTo>
                    <a:pt x="5358" y="5582"/>
                    <a:pt x="31171" y="1105"/>
                    <a:pt x="42029" y="321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3A9ABC81-28FC-22CA-B566-30DEB4E6C271}"/>
                </a:ext>
              </a:extLst>
            </p:cNvPr>
            <p:cNvSpPr/>
            <p:nvPr/>
          </p:nvSpPr>
          <p:spPr>
            <a:xfrm>
              <a:off x="4158686" y="3151645"/>
              <a:ext cx="47625" cy="9525"/>
            </a:xfrm>
            <a:custGeom>
              <a:avLst/>
              <a:gdLst>
                <a:gd name="connsiteX0" fmla="*/ 5358 w 47625"/>
                <a:gd name="connsiteY0" fmla="*/ 11607 h 9525"/>
                <a:gd name="connsiteX1" fmla="*/ 47458 w 47625"/>
                <a:gd name="connsiteY1" fmla="*/ 97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5358" y="11607"/>
                  </a:moveTo>
                  <a:cubicBezTo>
                    <a:pt x="5358" y="11607"/>
                    <a:pt x="29837" y="-1156"/>
                    <a:pt x="47458" y="979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A94830E3-D3FE-5C12-16CD-77493B5719B4}"/>
                </a:ext>
              </a:extLst>
            </p:cNvPr>
            <p:cNvSpPr/>
            <p:nvPr/>
          </p:nvSpPr>
          <p:spPr>
            <a:xfrm>
              <a:off x="4176784" y="3174728"/>
              <a:ext cx="28575" cy="9525"/>
            </a:xfrm>
            <a:custGeom>
              <a:avLst/>
              <a:gdLst>
                <a:gd name="connsiteX0" fmla="*/ 5358 w 28575"/>
                <a:gd name="connsiteY0" fmla="*/ 6145 h 9525"/>
                <a:gd name="connsiteX1" fmla="*/ 32504 w 28575"/>
                <a:gd name="connsiteY1" fmla="*/ 1147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6145"/>
                  </a:moveTo>
                  <a:cubicBezTo>
                    <a:pt x="5358" y="6145"/>
                    <a:pt x="31933" y="2335"/>
                    <a:pt x="32504" y="1147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CFB6377B-0886-ABF1-4EBA-9E5E3C2CDBFB}"/>
                </a:ext>
              </a:extLst>
            </p:cNvPr>
            <p:cNvSpPr/>
            <p:nvPr/>
          </p:nvSpPr>
          <p:spPr>
            <a:xfrm>
              <a:off x="4162782" y="3193041"/>
              <a:ext cx="47625" cy="19050"/>
            </a:xfrm>
            <a:custGeom>
              <a:avLst/>
              <a:gdLst>
                <a:gd name="connsiteX0" fmla="*/ 47268 w 47625"/>
                <a:gd name="connsiteY0" fmla="*/ 12121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7268" y="12121"/>
                  </a:moveTo>
                  <a:cubicBezTo>
                    <a:pt x="33323" y="19281"/>
                    <a:pt x="16342" y="1654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F6F1D8B2-DE27-8DAC-7F48-31537A51F8C1}"/>
                </a:ext>
              </a:extLst>
            </p:cNvPr>
            <p:cNvSpPr/>
            <p:nvPr/>
          </p:nvSpPr>
          <p:spPr>
            <a:xfrm>
              <a:off x="4133845" y="3263907"/>
              <a:ext cx="19050" cy="47625"/>
            </a:xfrm>
            <a:custGeom>
              <a:avLst/>
              <a:gdLst>
                <a:gd name="connsiteX0" fmla="*/ 19531 w 19050"/>
                <a:gd name="connsiteY0" fmla="*/ 49173 h 47625"/>
                <a:gd name="connsiteX1" fmla="*/ 6005 w 19050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7625">
                  <a:moveTo>
                    <a:pt x="19531" y="49173"/>
                  </a:moveTo>
                  <a:cubicBezTo>
                    <a:pt x="8466" y="37459"/>
                    <a:pt x="3469" y="21270"/>
                    <a:pt x="600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46070DFB-3D8C-13D5-B36B-3CE5D1026DB6}"/>
                </a:ext>
              </a:extLst>
            </p:cNvPr>
            <p:cNvSpPr/>
            <p:nvPr/>
          </p:nvSpPr>
          <p:spPr>
            <a:xfrm>
              <a:off x="4148018" y="3253525"/>
              <a:ext cx="28575" cy="47625"/>
            </a:xfrm>
            <a:custGeom>
              <a:avLst/>
              <a:gdLst>
                <a:gd name="connsiteX0" fmla="*/ 27361 w 28575"/>
                <a:gd name="connsiteY0" fmla="*/ 46315 h 47625"/>
                <a:gd name="connsiteX1" fmla="*/ 5358 w 28575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7625">
                  <a:moveTo>
                    <a:pt x="27361" y="46315"/>
                  </a:moveTo>
                  <a:cubicBezTo>
                    <a:pt x="27361" y="46315"/>
                    <a:pt x="14788" y="1031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365FE517-950D-EF4E-6839-CD500CE31722}"/>
                </a:ext>
              </a:extLst>
            </p:cNvPr>
            <p:cNvSpPr/>
            <p:nvPr/>
          </p:nvSpPr>
          <p:spPr>
            <a:xfrm>
              <a:off x="4166592" y="3244000"/>
              <a:ext cx="28575" cy="28575"/>
            </a:xfrm>
            <a:custGeom>
              <a:avLst/>
              <a:gdLst>
                <a:gd name="connsiteX0" fmla="*/ 29170 w 28575"/>
                <a:gd name="connsiteY0" fmla="*/ 29361 h 28575"/>
                <a:gd name="connsiteX1" fmla="*/ 5358 w 28575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9170" y="29361"/>
                  </a:moveTo>
                  <a:cubicBezTo>
                    <a:pt x="29170" y="29361"/>
                    <a:pt x="16407" y="8120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B266C179-85E1-CCF0-ECFC-B6DD24B09B15}"/>
                </a:ext>
              </a:extLst>
            </p:cNvPr>
            <p:cNvSpPr/>
            <p:nvPr/>
          </p:nvSpPr>
          <p:spPr>
            <a:xfrm>
              <a:off x="4163163" y="3218759"/>
              <a:ext cx="47625" cy="19050"/>
            </a:xfrm>
            <a:custGeom>
              <a:avLst/>
              <a:gdLst>
                <a:gd name="connsiteX0" fmla="*/ 43458 w 47625"/>
                <a:gd name="connsiteY0" fmla="*/ 22789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3458" y="22789"/>
                  </a:moveTo>
                  <a:cubicBezTo>
                    <a:pt x="43458" y="22789"/>
                    <a:pt x="13264" y="25265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047F186D-F106-D0D5-F72A-B81084E7EE2B}"/>
                </a:ext>
              </a:extLst>
            </p:cNvPr>
            <p:cNvSpPr/>
            <p:nvPr/>
          </p:nvSpPr>
          <p:spPr>
            <a:xfrm>
              <a:off x="4066389" y="3281433"/>
              <a:ext cx="19050" cy="28575"/>
            </a:xfrm>
            <a:custGeom>
              <a:avLst/>
              <a:gdLst>
                <a:gd name="connsiteX0" fmla="*/ 5358 w 19050"/>
                <a:gd name="connsiteY0" fmla="*/ 27170 h 28575"/>
                <a:gd name="connsiteX1" fmla="*/ 18502 w 19050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5358" y="27170"/>
                  </a:moveTo>
                  <a:cubicBezTo>
                    <a:pt x="5358" y="27170"/>
                    <a:pt x="18026" y="25646"/>
                    <a:pt x="18502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36158F5A-2DEE-9993-B9AC-000029048152}"/>
                </a:ext>
              </a:extLst>
            </p:cNvPr>
            <p:cNvSpPr/>
            <p:nvPr/>
          </p:nvSpPr>
          <p:spPr>
            <a:xfrm>
              <a:off x="4047530" y="3260288"/>
              <a:ext cx="19050" cy="38100"/>
            </a:xfrm>
            <a:custGeom>
              <a:avLst/>
              <a:gdLst>
                <a:gd name="connsiteX0" fmla="*/ 5358 w 19050"/>
                <a:gd name="connsiteY0" fmla="*/ 36124 h 38100"/>
                <a:gd name="connsiteX1" fmla="*/ 19645 w 19050"/>
                <a:gd name="connsiteY1" fmla="*/ 53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36124"/>
                  </a:moveTo>
                  <a:cubicBezTo>
                    <a:pt x="5358" y="36124"/>
                    <a:pt x="7168" y="10692"/>
                    <a:pt x="1964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BDFC9C25-5C14-1155-ED70-C8EE95C351BC}"/>
                </a:ext>
              </a:extLst>
            </p:cNvPr>
            <p:cNvSpPr/>
            <p:nvPr/>
          </p:nvSpPr>
          <p:spPr>
            <a:xfrm>
              <a:off x="4021145" y="3233081"/>
              <a:ext cx="38100" cy="28575"/>
            </a:xfrm>
            <a:custGeom>
              <a:avLst/>
              <a:gdLst>
                <a:gd name="connsiteX0" fmla="*/ 5358 w 38100"/>
                <a:gd name="connsiteY0" fmla="*/ 28278 h 28575"/>
                <a:gd name="connsiteX1" fmla="*/ 34885 w 38100"/>
                <a:gd name="connsiteY1" fmla="*/ 54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278"/>
                  </a:moveTo>
                  <a:cubicBezTo>
                    <a:pt x="5358" y="28278"/>
                    <a:pt x="24408" y="3990"/>
                    <a:pt x="34885" y="541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6AD20E50-700F-08BF-B42A-2D5BF60E5EB2}"/>
                </a:ext>
              </a:extLst>
            </p:cNvPr>
            <p:cNvSpPr/>
            <p:nvPr/>
          </p:nvSpPr>
          <p:spPr>
            <a:xfrm>
              <a:off x="4013525" y="3210187"/>
              <a:ext cx="38100" cy="28575"/>
            </a:xfrm>
            <a:custGeom>
              <a:avLst/>
              <a:gdLst>
                <a:gd name="connsiteX0" fmla="*/ 5358 w 38100"/>
                <a:gd name="connsiteY0" fmla="*/ 28313 h 28575"/>
                <a:gd name="connsiteX1" fmla="*/ 36695 w 38100"/>
                <a:gd name="connsiteY1" fmla="*/ 54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313"/>
                  </a:moveTo>
                  <a:cubicBezTo>
                    <a:pt x="5358" y="28313"/>
                    <a:pt x="19550" y="3643"/>
                    <a:pt x="36695" y="545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5CFE4DA2-0CC3-6133-6C47-18BECC033D89}"/>
                </a:ext>
              </a:extLst>
            </p:cNvPr>
            <p:cNvSpPr/>
            <p:nvPr/>
          </p:nvSpPr>
          <p:spPr>
            <a:xfrm>
              <a:off x="4009430" y="3185136"/>
              <a:ext cx="28575" cy="9525"/>
            </a:xfrm>
            <a:custGeom>
              <a:avLst/>
              <a:gdLst>
                <a:gd name="connsiteX0" fmla="*/ 5358 w 28575"/>
                <a:gd name="connsiteY0" fmla="*/ 5358 h 9525"/>
                <a:gd name="connsiteX1" fmla="*/ 28123 w 28575"/>
                <a:gd name="connsiteY1" fmla="*/ 101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5358"/>
                  </a:moveTo>
                  <a:cubicBezTo>
                    <a:pt x="11501" y="10994"/>
                    <a:pt x="20235" y="12821"/>
                    <a:pt x="28123" y="10120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4917399B-34C5-99BF-88B9-7218E247CAE1}"/>
                </a:ext>
              </a:extLst>
            </p:cNvPr>
            <p:cNvSpPr/>
            <p:nvPr/>
          </p:nvSpPr>
          <p:spPr>
            <a:xfrm>
              <a:off x="4102674" y="3227522"/>
              <a:ext cx="9525" cy="76200"/>
            </a:xfrm>
            <a:custGeom>
              <a:avLst/>
              <a:gdLst>
                <a:gd name="connsiteX0" fmla="*/ 9745 w 9525"/>
                <a:gd name="connsiteY0" fmla="*/ 5358 h 76200"/>
                <a:gd name="connsiteX1" fmla="*/ 12888 w 9525"/>
                <a:gd name="connsiteY1" fmla="*/ 741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9745" y="5358"/>
                  </a:moveTo>
                  <a:cubicBezTo>
                    <a:pt x="9745" y="5358"/>
                    <a:pt x="-1971" y="66508"/>
                    <a:pt x="12888" y="7412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7DBC9129-0BD9-7807-7C27-A9B7EBC7B127}"/>
                </a:ext>
              </a:extLst>
            </p:cNvPr>
            <p:cNvSpPr/>
            <p:nvPr/>
          </p:nvSpPr>
          <p:spPr>
            <a:xfrm>
              <a:off x="4083915" y="3249277"/>
              <a:ext cx="28575" cy="19050"/>
            </a:xfrm>
            <a:custGeom>
              <a:avLst/>
              <a:gdLst>
                <a:gd name="connsiteX0" fmla="*/ 24408 w 28575"/>
                <a:gd name="connsiteY0" fmla="*/ 5510 h 19050"/>
                <a:gd name="connsiteX1" fmla="*/ 5358 w 28575"/>
                <a:gd name="connsiteY1" fmla="*/ 163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4408" y="5510"/>
                  </a:moveTo>
                  <a:cubicBezTo>
                    <a:pt x="24408" y="5510"/>
                    <a:pt x="5358" y="3224"/>
                    <a:pt x="5358" y="1636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F868047C-F44F-9F18-C219-BFF1D914B42E}"/>
                </a:ext>
              </a:extLst>
            </p:cNvPr>
            <p:cNvSpPr/>
            <p:nvPr/>
          </p:nvSpPr>
          <p:spPr>
            <a:xfrm>
              <a:off x="4102965" y="3261734"/>
              <a:ext cx="19050" cy="19050"/>
            </a:xfrm>
            <a:custGeom>
              <a:avLst/>
              <a:gdLst>
                <a:gd name="connsiteX0" fmla="*/ 5358 w 19050"/>
                <a:gd name="connsiteY0" fmla="*/ 5531 h 19050"/>
                <a:gd name="connsiteX1" fmla="*/ 22408 w 19050"/>
                <a:gd name="connsiteY1" fmla="*/ 210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531"/>
                  </a:moveTo>
                  <a:cubicBezTo>
                    <a:pt x="5358" y="5531"/>
                    <a:pt x="20503" y="2578"/>
                    <a:pt x="22408" y="210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</p:grpSp>
      <p:grpSp>
        <p:nvGrpSpPr>
          <p:cNvPr id="1022" name="Graphic 43">
            <a:extLst>
              <a:ext uri="{FF2B5EF4-FFF2-40B4-BE49-F238E27FC236}">
                <a16:creationId xmlns:a16="http://schemas.microsoft.com/office/drawing/2014/main" id="{D628E2BC-1D01-D872-E931-BF2D0384062D}"/>
              </a:ext>
            </a:extLst>
          </p:cNvPr>
          <p:cNvGrpSpPr>
            <a:grpSpLocks noChangeAspect="1"/>
          </p:cNvGrpSpPr>
          <p:nvPr/>
        </p:nvGrpSpPr>
        <p:grpSpPr>
          <a:xfrm>
            <a:off x="4204197" y="5441789"/>
            <a:ext cx="218783" cy="254075"/>
            <a:chOff x="4007626" y="3069458"/>
            <a:chExt cx="209550" cy="247650"/>
          </a:xfrm>
        </p:grpSpPr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58611D00-4263-5698-FBDB-297623F0EE2A}"/>
                </a:ext>
              </a:extLst>
            </p:cNvPr>
            <p:cNvSpPr/>
            <p:nvPr/>
          </p:nvSpPr>
          <p:spPr>
            <a:xfrm>
              <a:off x="4007626" y="3069458"/>
              <a:ext cx="209550" cy="247650"/>
            </a:xfrm>
            <a:custGeom>
              <a:avLst/>
              <a:gdLst>
                <a:gd name="connsiteX0" fmla="*/ 116698 w 209550"/>
                <a:gd name="connsiteY0" fmla="*/ 7402 h 247650"/>
                <a:gd name="connsiteX1" fmla="*/ 202423 w 209550"/>
                <a:gd name="connsiteY1" fmla="*/ 129989 h 247650"/>
                <a:gd name="connsiteX2" fmla="*/ 108030 w 209550"/>
                <a:gd name="connsiteY2" fmla="*/ 250004 h 247650"/>
                <a:gd name="connsiteX3" fmla="*/ 7255 w 209550"/>
                <a:gd name="connsiteY3" fmla="*/ 121036 h 247650"/>
                <a:gd name="connsiteX4" fmla="*/ 116698 w 209550"/>
                <a:gd name="connsiteY4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116698" y="7402"/>
                  </a:moveTo>
                  <a:cubicBezTo>
                    <a:pt x="116698" y="7402"/>
                    <a:pt x="197851" y="-4313"/>
                    <a:pt x="202423" y="129989"/>
                  </a:cubicBezTo>
                  <a:cubicBezTo>
                    <a:pt x="202423" y="129989"/>
                    <a:pt x="211948" y="250861"/>
                    <a:pt x="108030" y="250004"/>
                  </a:cubicBezTo>
                  <a:cubicBezTo>
                    <a:pt x="108030" y="250004"/>
                    <a:pt x="3255" y="251814"/>
                    <a:pt x="7255" y="121036"/>
                  </a:cubicBezTo>
                  <a:cubicBezTo>
                    <a:pt x="7160" y="121036"/>
                    <a:pt x="14304" y="7117"/>
                    <a:pt x="116698" y="7402"/>
                  </a:cubicBezTo>
                </a:path>
              </a:pathLst>
            </a:custGeom>
            <a:solidFill>
              <a:srgbClr val="A5A2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610276C8-7FF9-4719-1B5C-882B8BD0146B}"/>
                </a:ext>
              </a:extLst>
            </p:cNvPr>
            <p:cNvSpPr/>
            <p:nvPr/>
          </p:nvSpPr>
          <p:spPr>
            <a:xfrm>
              <a:off x="4008093" y="3069458"/>
              <a:ext cx="200025" cy="247650"/>
            </a:xfrm>
            <a:custGeom>
              <a:avLst/>
              <a:gdLst>
                <a:gd name="connsiteX0" fmla="*/ 116232 w 200025"/>
                <a:gd name="connsiteY0" fmla="*/ 7402 h 247650"/>
                <a:gd name="connsiteX1" fmla="*/ 201957 w 200025"/>
                <a:gd name="connsiteY1" fmla="*/ 129989 h 247650"/>
                <a:gd name="connsiteX2" fmla="*/ 107565 w 200025"/>
                <a:gd name="connsiteY2" fmla="*/ 250004 h 247650"/>
                <a:gd name="connsiteX3" fmla="*/ 11457 w 200025"/>
                <a:gd name="connsiteY3" fmla="*/ 169899 h 247650"/>
                <a:gd name="connsiteX4" fmla="*/ 18030 w 200025"/>
                <a:gd name="connsiteY4" fmla="*/ 76268 h 247650"/>
                <a:gd name="connsiteX5" fmla="*/ 116232 w 200025"/>
                <a:gd name="connsiteY5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47650">
                  <a:moveTo>
                    <a:pt x="116232" y="7402"/>
                  </a:moveTo>
                  <a:cubicBezTo>
                    <a:pt x="116232" y="7402"/>
                    <a:pt x="197385" y="-4313"/>
                    <a:pt x="201957" y="129989"/>
                  </a:cubicBezTo>
                  <a:cubicBezTo>
                    <a:pt x="201957" y="129989"/>
                    <a:pt x="211482" y="250861"/>
                    <a:pt x="107565" y="250004"/>
                  </a:cubicBezTo>
                  <a:cubicBezTo>
                    <a:pt x="60760" y="249004"/>
                    <a:pt x="20872" y="215758"/>
                    <a:pt x="11457" y="169899"/>
                  </a:cubicBezTo>
                  <a:cubicBezTo>
                    <a:pt x="3973" y="138755"/>
                    <a:pt x="6268" y="106061"/>
                    <a:pt x="18030" y="76268"/>
                  </a:cubicBezTo>
                  <a:cubicBezTo>
                    <a:pt x="30507" y="44359"/>
                    <a:pt x="57654" y="7212"/>
                    <a:pt x="116232" y="7402"/>
                  </a:cubicBezTo>
                  <a:close/>
                </a:path>
              </a:pathLst>
            </a:custGeom>
            <a:noFill/>
            <a:ln w="12700" cap="flat">
              <a:solidFill>
                <a:srgbClr val="2F52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F588D4C3-C967-BDF2-0B08-266C875F1A8D}"/>
                </a:ext>
              </a:extLst>
            </p:cNvPr>
            <p:cNvSpPr/>
            <p:nvPr/>
          </p:nvSpPr>
          <p:spPr>
            <a:xfrm>
              <a:off x="4089331" y="3135874"/>
              <a:ext cx="57150" cy="57150"/>
            </a:xfrm>
            <a:custGeom>
              <a:avLst/>
              <a:gdLst>
                <a:gd name="connsiteX0" fmla="*/ 15372 w 57150"/>
                <a:gd name="connsiteY0" fmla="*/ 34808 h 57150"/>
                <a:gd name="connsiteX1" fmla="*/ 11753 w 57150"/>
                <a:gd name="connsiteY1" fmla="*/ 18330 h 57150"/>
                <a:gd name="connsiteX2" fmla="*/ 14134 w 57150"/>
                <a:gd name="connsiteY2" fmla="*/ 7471 h 57150"/>
                <a:gd name="connsiteX3" fmla="*/ 35470 w 57150"/>
                <a:gd name="connsiteY3" fmla="*/ 17758 h 57150"/>
                <a:gd name="connsiteX4" fmla="*/ 56616 w 57150"/>
                <a:gd name="connsiteY4" fmla="*/ 15186 h 57150"/>
                <a:gd name="connsiteX5" fmla="*/ 52520 w 57150"/>
                <a:gd name="connsiteY5" fmla="*/ 20997 h 57150"/>
                <a:gd name="connsiteX6" fmla="*/ 42233 w 57150"/>
                <a:gd name="connsiteY6" fmla="*/ 41571 h 57150"/>
                <a:gd name="connsiteX7" fmla="*/ 31946 w 57150"/>
                <a:gd name="connsiteY7" fmla="*/ 52905 h 57150"/>
                <a:gd name="connsiteX8" fmla="*/ 23088 w 57150"/>
                <a:gd name="connsiteY8" fmla="*/ 43380 h 57150"/>
                <a:gd name="connsiteX9" fmla="*/ 15372 w 57150"/>
                <a:gd name="connsiteY9" fmla="*/ 350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15372" y="34808"/>
                  </a:moveTo>
                  <a:cubicBezTo>
                    <a:pt x="17675" y="29094"/>
                    <a:pt x="16238" y="22552"/>
                    <a:pt x="11753" y="18330"/>
                  </a:cubicBezTo>
                  <a:cubicBezTo>
                    <a:pt x="11753" y="18330"/>
                    <a:pt x="-58" y="4899"/>
                    <a:pt x="14134" y="7471"/>
                  </a:cubicBezTo>
                  <a:cubicBezTo>
                    <a:pt x="14134" y="7471"/>
                    <a:pt x="24707" y="21378"/>
                    <a:pt x="35470" y="17758"/>
                  </a:cubicBezTo>
                  <a:cubicBezTo>
                    <a:pt x="35470" y="17758"/>
                    <a:pt x="52520" y="1280"/>
                    <a:pt x="56616" y="15186"/>
                  </a:cubicBezTo>
                  <a:cubicBezTo>
                    <a:pt x="56616" y="15186"/>
                    <a:pt x="56616" y="17472"/>
                    <a:pt x="52520" y="20997"/>
                  </a:cubicBezTo>
                  <a:cubicBezTo>
                    <a:pt x="52520" y="20997"/>
                    <a:pt x="41185" y="19377"/>
                    <a:pt x="42233" y="41571"/>
                  </a:cubicBezTo>
                  <a:cubicBezTo>
                    <a:pt x="42233" y="41571"/>
                    <a:pt x="42233" y="65288"/>
                    <a:pt x="31946" y="52905"/>
                  </a:cubicBezTo>
                  <a:cubicBezTo>
                    <a:pt x="31946" y="52905"/>
                    <a:pt x="29755" y="19377"/>
                    <a:pt x="23088" y="43380"/>
                  </a:cubicBezTo>
                  <a:cubicBezTo>
                    <a:pt x="23088" y="43380"/>
                    <a:pt x="10229" y="63478"/>
                    <a:pt x="15372" y="35094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1ED04378-BC6E-A688-0A14-AC41BDBB3CEE}"/>
                </a:ext>
              </a:extLst>
            </p:cNvPr>
            <p:cNvSpPr/>
            <p:nvPr/>
          </p:nvSpPr>
          <p:spPr>
            <a:xfrm>
              <a:off x="4067863" y="3208496"/>
              <a:ext cx="47625" cy="28575"/>
            </a:xfrm>
            <a:custGeom>
              <a:avLst/>
              <a:gdLst>
                <a:gd name="connsiteX0" fmla="*/ 7408 w 47625"/>
                <a:gd name="connsiteY0" fmla="*/ 25241 h 28575"/>
                <a:gd name="connsiteX1" fmla="*/ 47699 w 47625"/>
                <a:gd name="connsiteY1" fmla="*/ 7144 h 28575"/>
                <a:gd name="connsiteX2" fmla="*/ 7408 w 47625"/>
                <a:gd name="connsiteY2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408" y="25241"/>
                  </a:moveTo>
                  <a:cubicBezTo>
                    <a:pt x="10551" y="42767"/>
                    <a:pt x="47699" y="7144"/>
                    <a:pt x="47699" y="7144"/>
                  </a:cubicBezTo>
                  <a:cubicBezTo>
                    <a:pt x="1312" y="14288"/>
                    <a:pt x="7408" y="25241"/>
                    <a:pt x="7408" y="25241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7EA7D254-7CBA-A963-00F3-EDFCD3540A7A}"/>
                </a:ext>
              </a:extLst>
            </p:cNvPr>
            <p:cNvSpPr/>
            <p:nvPr/>
          </p:nvSpPr>
          <p:spPr>
            <a:xfrm>
              <a:off x="4108418" y="3208401"/>
              <a:ext cx="47625" cy="28575"/>
            </a:xfrm>
            <a:custGeom>
              <a:avLst/>
              <a:gdLst>
                <a:gd name="connsiteX0" fmla="*/ 7144 w 47625"/>
                <a:gd name="connsiteY0" fmla="*/ 7144 h 28575"/>
                <a:gd name="connsiteX1" fmla="*/ 47435 w 47625"/>
                <a:gd name="connsiteY1" fmla="*/ 25336 h 28575"/>
                <a:gd name="connsiteX2" fmla="*/ 7144 w 47625"/>
                <a:gd name="connsiteY2" fmla="*/ 72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144" y="7144"/>
                  </a:moveTo>
                  <a:cubicBezTo>
                    <a:pt x="7144" y="7144"/>
                    <a:pt x="44482" y="42767"/>
                    <a:pt x="47435" y="25336"/>
                  </a:cubicBezTo>
                  <a:cubicBezTo>
                    <a:pt x="47435" y="25336"/>
                    <a:pt x="53531" y="14478"/>
                    <a:pt x="7144" y="7239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6DE01552-F916-AA2D-90B5-69F126AE03C0}"/>
                </a:ext>
              </a:extLst>
            </p:cNvPr>
            <p:cNvSpPr/>
            <p:nvPr/>
          </p:nvSpPr>
          <p:spPr>
            <a:xfrm>
              <a:off x="4116205" y="3071502"/>
              <a:ext cx="9525" cy="57150"/>
            </a:xfrm>
            <a:custGeom>
              <a:avLst/>
              <a:gdLst>
                <a:gd name="connsiteX0" fmla="*/ 8120 w 9525"/>
                <a:gd name="connsiteY0" fmla="*/ 5358 h 57150"/>
                <a:gd name="connsiteX1" fmla="*/ 5358 w 9525"/>
                <a:gd name="connsiteY1" fmla="*/ 605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8120" y="5358"/>
                  </a:moveTo>
                  <a:cubicBezTo>
                    <a:pt x="8120" y="5358"/>
                    <a:pt x="12597" y="47077"/>
                    <a:pt x="5358" y="6050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EF26BC25-E86A-2A67-FE1F-E5739E7A92EA}"/>
                </a:ext>
              </a:extLst>
            </p:cNvPr>
            <p:cNvSpPr/>
            <p:nvPr/>
          </p:nvSpPr>
          <p:spPr>
            <a:xfrm>
              <a:off x="4102965" y="3102935"/>
              <a:ext cx="19050" cy="19050"/>
            </a:xfrm>
            <a:custGeom>
              <a:avLst/>
              <a:gdLst>
                <a:gd name="connsiteX0" fmla="*/ 22408 w 19050"/>
                <a:gd name="connsiteY0" fmla="*/ 5358 h 19050"/>
                <a:gd name="connsiteX1" fmla="*/ 5358 w 19050"/>
                <a:gd name="connsiteY1" fmla="*/ 186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22408" y="5358"/>
                  </a:moveTo>
                  <a:cubicBezTo>
                    <a:pt x="22408" y="5358"/>
                    <a:pt x="16216" y="18693"/>
                    <a:pt x="5358" y="1869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FDAF74E4-0309-ABA3-44FD-14B7DEB73FAC}"/>
                </a:ext>
              </a:extLst>
            </p:cNvPr>
            <p:cNvSpPr/>
            <p:nvPr/>
          </p:nvSpPr>
          <p:spPr>
            <a:xfrm>
              <a:off x="4120015" y="3109602"/>
              <a:ext cx="19050" cy="19050"/>
            </a:xfrm>
            <a:custGeom>
              <a:avLst/>
              <a:gdLst>
                <a:gd name="connsiteX0" fmla="*/ 5358 w 19050"/>
                <a:gd name="connsiteY0" fmla="*/ 5358 h 19050"/>
                <a:gd name="connsiteX1" fmla="*/ 15835 w 19050"/>
                <a:gd name="connsiteY1" fmla="*/ 187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358"/>
                  </a:moveTo>
                  <a:cubicBezTo>
                    <a:pt x="5358" y="5358"/>
                    <a:pt x="8311" y="17740"/>
                    <a:pt x="15835" y="1878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16D97592-11B9-1208-3040-F57C70DDD717}"/>
                </a:ext>
              </a:extLst>
            </p:cNvPr>
            <p:cNvSpPr/>
            <p:nvPr/>
          </p:nvSpPr>
          <p:spPr>
            <a:xfrm>
              <a:off x="4150781" y="3081504"/>
              <a:ext cx="9525" cy="47625"/>
            </a:xfrm>
            <a:custGeom>
              <a:avLst/>
              <a:gdLst>
                <a:gd name="connsiteX0" fmla="*/ 13073 w 9525"/>
                <a:gd name="connsiteY0" fmla="*/ 5358 h 47625"/>
                <a:gd name="connsiteX1" fmla="*/ 5358 w 9525"/>
                <a:gd name="connsiteY1" fmla="*/ 427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3073" y="5358"/>
                  </a:moveTo>
                  <a:cubicBezTo>
                    <a:pt x="13073" y="5358"/>
                    <a:pt x="15454" y="36028"/>
                    <a:pt x="5358" y="4279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C040A3A-C700-EEEF-F570-F7733E662923}"/>
                </a:ext>
              </a:extLst>
            </p:cNvPr>
            <p:cNvSpPr/>
            <p:nvPr/>
          </p:nvSpPr>
          <p:spPr>
            <a:xfrm>
              <a:off x="4166592" y="3099030"/>
              <a:ext cx="9525" cy="28575"/>
            </a:xfrm>
            <a:custGeom>
              <a:avLst/>
              <a:gdLst>
                <a:gd name="connsiteX0" fmla="*/ 12406 w 9525"/>
                <a:gd name="connsiteY0" fmla="*/ 5358 h 28575"/>
                <a:gd name="connsiteX1" fmla="*/ 5358 w 9525"/>
                <a:gd name="connsiteY1" fmla="*/ 2936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2406" y="5358"/>
                  </a:moveTo>
                  <a:cubicBezTo>
                    <a:pt x="12406" y="5358"/>
                    <a:pt x="10406" y="30409"/>
                    <a:pt x="5358" y="2936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FCF72785-FA14-0E7E-864A-35D53C25BB2C}"/>
                </a:ext>
              </a:extLst>
            </p:cNvPr>
            <p:cNvSpPr/>
            <p:nvPr/>
          </p:nvSpPr>
          <p:spPr>
            <a:xfrm>
              <a:off x="4176784" y="3113984"/>
              <a:ext cx="19050" cy="19050"/>
            </a:xfrm>
            <a:custGeom>
              <a:avLst/>
              <a:gdLst>
                <a:gd name="connsiteX0" fmla="*/ 5358 w 19050"/>
                <a:gd name="connsiteY0" fmla="*/ 18026 h 19050"/>
                <a:gd name="connsiteX1" fmla="*/ 15740 w 19050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18026"/>
                  </a:moveTo>
                  <a:cubicBezTo>
                    <a:pt x="5358" y="18026"/>
                    <a:pt x="17455" y="8501"/>
                    <a:pt x="15740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95180D0-E70E-F255-ED64-A4A1BBA07823}"/>
                </a:ext>
              </a:extLst>
            </p:cNvPr>
            <p:cNvSpPr/>
            <p:nvPr/>
          </p:nvSpPr>
          <p:spPr>
            <a:xfrm>
              <a:off x="4079534" y="3078075"/>
              <a:ext cx="19050" cy="38100"/>
            </a:xfrm>
            <a:custGeom>
              <a:avLst/>
              <a:gdLst>
                <a:gd name="connsiteX0" fmla="*/ 5358 w 19050"/>
                <a:gd name="connsiteY0" fmla="*/ 5358 h 38100"/>
                <a:gd name="connsiteX1" fmla="*/ 13930 w 19050"/>
                <a:gd name="connsiteY1" fmla="*/ 368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5358"/>
                  </a:moveTo>
                  <a:cubicBezTo>
                    <a:pt x="12129" y="14391"/>
                    <a:pt x="15195" y="25668"/>
                    <a:pt x="13930" y="36886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5F320B0-EF2E-698D-E5E7-C2083124FEF7}"/>
                </a:ext>
              </a:extLst>
            </p:cNvPr>
            <p:cNvSpPr/>
            <p:nvPr/>
          </p:nvSpPr>
          <p:spPr>
            <a:xfrm>
              <a:off x="4039462" y="3106840"/>
              <a:ext cx="38100" cy="38100"/>
            </a:xfrm>
            <a:custGeom>
              <a:avLst/>
              <a:gdLst>
                <a:gd name="connsiteX0" fmla="*/ 5520 w 38100"/>
                <a:gd name="connsiteY0" fmla="*/ 5358 h 38100"/>
                <a:gd name="connsiteX1" fmla="*/ 35524 w 38100"/>
                <a:gd name="connsiteY1" fmla="*/ 339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5520" y="5358"/>
                  </a:moveTo>
                  <a:cubicBezTo>
                    <a:pt x="5520" y="5358"/>
                    <a:pt x="1329" y="59174"/>
                    <a:pt x="35524" y="3393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DF71FFDD-28B2-967E-D982-F8D44208FBDA}"/>
                </a:ext>
              </a:extLst>
            </p:cNvPr>
            <p:cNvSpPr/>
            <p:nvPr/>
          </p:nvSpPr>
          <p:spPr>
            <a:xfrm>
              <a:off x="4022574" y="3134461"/>
              <a:ext cx="47625" cy="66675"/>
            </a:xfrm>
            <a:custGeom>
              <a:avLst/>
              <a:gdLst>
                <a:gd name="connsiteX0" fmla="*/ 5358 w 47625"/>
                <a:gd name="connsiteY0" fmla="*/ 6026 h 66675"/>
                <a:gd name="connsiteX1" fmla="*/ 46125 w 47625"/>
                <a:gd name="connsiteY1" fmla="*/ 6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66675">
                  <a:moveTo>
                    <a:pt x="5358" y="6026"/>
                  </a:moveTo>
                  <a:cubicBezTo>
                    <a:pt x="5358" y="6026"/>
                    <a:pt x="48792" y="-5499"/>
                    <a:pt x="46125" y="6717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E6CCEFAB-626A-EEB6-60E5-93E18E4CED21}"/>
                </a:ext>
              </a:extLst>
            </p:cNvPr>
            <p:cNvSpPr/>
            <p:nvPr/>
          </p:nvSpPr>
          <p:spPr>
            <a:xfrm>
              <a:off x="4015621" y="3152431"/>
              <a:ext cx="38100" cy="28575"/>
            </a:xfrm>
            <a:custGeom>
              <a:avLst/>
              <a:gdLst>
                <a:gd name="connsiteX0" fmla="*/ 5358 w 38100"/>
                <a:gd name="connsiteY0" fmla="*/ 5582 h 28575"/>
                <a:gd name="connsiteX1" fmla="*/ 42029 w 38100"/>
                <a:gd name="connsiteY1" fmla="*/ 321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5582"/>
                  </a:moveTo>
                  <a:cubicBezTo>
                    <a:pt x="5358" y="5582"/>
                    <a:pt x="31171" y="1105"/>
                    <a:pt x="42029" y="321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1896054-D922-E6F0-53CF-3152676D7950}"/>
                </a:ext>
              </a:extLst>
            </p:cNvPr>
            <p:cNvSpPr/>
            <p:nvPr/>
          </p:nvSpPr>
          <p:spPr>
            <a:xfrm>
              <a:off x="4158686" y="3151645"/>
              <a:ext cx="47625" cy="9525"/>
            </a:xfrm>
            <a:custGeom>
              <a:avLst/>
              <a:gdLst>
                <a:gd name="connsiteX0" fmla="*/ 5358 w 47625"/>
                <a:gd name="connsiteY0" fmla="*/ 11607 h 9525"/>
                <a:gd name="connsiteX1" fmla="*/ 47458 w 47625"/>
                <a:gd name="connsiteY1" fmla="*/ 97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5358" y="11607"/>
                  </a:moveTo>
                  <a:cubicBezTo>
                    <a:pt x="5358" y="11607"/>
                    <a:pt x="29837" y="-1156"/>
                    <a:pt x="47458" y="979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2940B6F5-938C-E980-599D-80252DAF0D2D}"/>
                </a:ext>
              </a:extLst>
            </p:cNvPr>
            <p:cNvSpPr/>
            <p:nvPr/>
          </p:nvSpPr>
          <p:spPr>
            <a:xfrm>
              <a:off x="4176784" y="3174728"/>
              <a:ext cx="28575" cy="9525"/>
            </a:xfrm>
            <a:custGeom>
              <a:avLst/>
              <a:gdLst>
                <a:gd name="connsiteX0" fmla="*/ 5358 w 28575"/>
                <a:gd name="connsiteY0" fmla="*/ 6145 h 9525"/>
                <a:gd name="connsiteX1" fmla="*/ 32504 w 28575"/>
                <a:gd name="connsiteY1" fmla="*/ 1147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6145"/>
                  </a:moveTo>
                  <a:cubicBezTo>
                    <a:pt x="5358" y="6145"/>
                    <a:pt x="31933" y="2335"/>
                    <a:pt x="32504" y="1147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B8967B15-9862-9586-2364-0EA174F7ECF6}"/>
                </a:ext>
              </a:extLst>
            </p:cNvPr>
            <p:cNvSpPr/>
            <p:nvPr/>
          </p:nvSpPr>
          <p:spPr>
            <a:xfrm>
              <a:off x="4162782" y="3193041"/>
              <a:ext cx="47625" cy="19050"/>
            </a:xfrm>
            <a:custGeom>
              <a:avLst/>
              <a:gdLst>
                <a:gd name="connsiteX0" fmla="*/ 47268 w 47625"/>
                <a:gd name="connsiteY0" fmla="*/ 12121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7268" y="12121"/>
                  </a:moveTo>
                  <a:cubicBezTo>
                    <a:pt x="33323" y="19281"/>
                    <a:pt x="16342" y="1654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2C0BD5E9-6712-1C3B-2BF4-87820461E8DA}"/>
                </a:ext>
              </a:extLst>
            </p:cNvPr>
            <p:cNvSpPr/>
            <p:nvPr/>
          </p:nvSpPr>
          <p:spPr>
            <a:xfrm>
              <a:off x="4133845" y="3263907"/>
              <a:ext cx="19050" cy="47625"/>
            </a:xfrm>
            <a:custGeom>
              <a:avLst/>
              <a:gdLst>
                <a:gd name="connsiteX0" fmla="*/ 19531 w 19050"/>
                <a:gd name="connsiteY0" fmla="*/ 49173 h 47625"/>
                <a:gd name="connsiteX1" fmla="*/ 6005 w 19050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7625">
                  <a:moveTo>
                    <a:pt x="19531" y="49173"/>
                  </a:moveTo>
                  <a:cubicBezTo>
                    <a:pt x="8466" y="37459"/>
                    <a:pt x="3469" y="21270"/>
                    <a:pt x="600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5A61C031-BE36-BE51-C21A-3AFD0253D330}"/>
                </a:ext>
              </a:extLst>
            </p:cNvPr>
            <p:cNvSpPr/>
            <p:nvPr/>
          </p:nvSpPr>
          <p:spPr>
            <a:xfrm>
              <a:off x="4148018" y="3253525"/>
              <a:ext cx="28575" cy="47625"/>
            </a:xfrm>
            <a:custGeom>
              <a:avLst/>
              <a:gdLst>
                <a:gd name="connsiteX0" fmla="*/ 27361 w 28575"/>
                <a:gd name="connsiteY0" fmla="*/ 46315 h 47625"/>
                <a:gd name="connsiteX1" fmla="*/ 5358 w 28575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7625">
                  <a:moveTo>
                    <a:pt x="27361" y="46315"/>
                  </a:moveTo>
                  <a:cubicBezTo>
                    <a:pt x="27361" y="46315"/>
                    <a:pt x="14788" y="1031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1C65922-F5D3-72DB-AA65-E718FE2A8462}"/>
                </a:ext>
              </a:extLst>
            </p:cNvPr>
            <p:cNvSpPr/>
            <p:nvPr/>
          </p:nvSpPr>
          <p:spPr>
            <a:xfrm>
              <a:off x="4166592" y="3244000"/>
              <a:ext cx="28575" cy="28575"/>
            </a:xfrm>
            <a:custGeom>
              <a:avLst/>
              <a:gdLst>
                <a:gd name="connsiteX0" fmla="*/ 29170 w 28575"/>
                <a:gd name="connsiteY0" fmla="*/ 29361 h 28575"/>
                <a:gd name="connsiteX1" fmla="*/ 5358 w 28575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9170" y="29361"/>
                  </a:moveTo>
                  <a:cubicBezTo>
                    <a:pt x="29170" y="29361"/>
                    <a:pt x="16407" y="8120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779452E3-3980-F74B-3316-49ADBC6B0FDC}"/>
                </a:ext>
              </a:extLst>
            </p:cNvPr>
            <p:cNvSpPr/>
            <p:nvPr/>
          </p:nvSpPr>
          <p:spPr>
            <a:xfrm>
              <a:off x="4163163" y="3218759"/>
              <a:ext cx="47625" cy="19050"/>
            </a:xfrm>
            <a:custGeom>
              <a:avLst/>
              <a:gdLst>
                <a:gd name="connsiteX0" fmla="*/ 43458 w 47625"/>
                <a:gd name="connsiteY0" fmla="*/ 22789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3458" y="22789"/>
                  </a:moveTo>
                  <a:cubicBezTo>
                    <a:pt x="43458" y="22789"/>
                    <a:pt x="13264" y="25265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61BCB6A-6546-277D-2374-BE0189BBDE4E}"/>
                </a:ext>
              </a:extLst>
            </p:cNvPr>
            <p:cNvSpPr/>
            <p:nvPr/>
          </p:nvSpPr>
          <p:spPr>
            <a:xfrm>
              <a:off x="4066389" y="3281433"/>
              <a:ext cx="19050" cy="28575"/>
            </a:xfrm>
            <a:custGeom>
              <a:avLst/>
              <a:gdLst>
                <a:gd name="connsiteX0" fmla="*/ 5358 w 19050"/>
                <a:gd name="connsiteY0" fmla="*/ 27170 h 28575"/>
                <a:gd name="connsiteX1" fmla="*/ 18502 w 19050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5358" y="27170"/>
                  </a:moveTo>
                  <a:cubicBezTo>
                    <a:pt x="5358" y="27170"/>
                    <a:pt x="18026" y="25646"/>
                    <a:pt x="18502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E1AD708D-667E-8C09-69F5-B7E9F222839E}"/>
                </a:ext>
              </a:extLst>
            </p:cNvPr>
            <p:cNvSpPr/>
            <p:nvPr/>
          </p:nvSpPr>
          <p:spPr>
            <a:xfrm>
              <a:off x="4047530" y="3260288"/>
              <a:ext cx="19050" cy="38100"/>
            </a:xfrm>
            <a:custGeom>
              <a:avLst/>
              <a:gdLst>
                <a:gd name="connsiteX0" fmla="*/ 5358 w 19050"/>
                <a:gd name="connsiteY0" fmla="*/ 36124 h 38100"/>
                <a:gd name="connsiteX1" fmla="*/ 19645 w 19050"/>
                <a:gd name="connsiteY1" fmla="*/ 53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36124"/>
                  </a:moveTo>
                  <a:cubicBezTo>
                    <a:pt x="5358" y="36124"/>
                    <a:pt x="7168" y="10692"/>
                    <a:pt x="1964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C1082913-64DD-5E84-8C48-1C17D22EB3E7}"/>
                </a:ext>
              </a:extLst>
            </p:cNvPr>
            <p:cNvSpPr/>
            <p:nvPr/>
          </p:nvSpPr>
          <p:spPr>
            <a:xfrm>
              <a:off x="4021145" y="3233081"/>
              <a:ext cx="38100" cy="28575"/>
            </a:xfrm>
            <a:custGeom>
              <a:avLst/>
              <a:gdLst>
                <a:gd name="connsiteX0" fmla="*/ 5358 w 38100"/>
                <a:gd name="connsiteY0" fmla="*/ 28278 h 28575"/>
                <a:gd name="connsiteX1" fmla="*/ 34885 w 38100"/>
                <a:gd name="connsiteY1" fmla="*/ 54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278"/>
                  </a:moveTo>
                  <a:cubicBezTo>
                    <a:pt x="5358" y="28278"/>
                    <a:pt x="24408" y="3990"/>
                    <a:pt x="34885" y="541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90953F9F-594A-1491-313F-D4873F98B1AF}"/>
                </a:ext>
              </a:extLst>
            </p:cNvPr>
            <p:cNvSpPr/>
            <p:nvPr/>
          </p:nvSpPr>
          <p:spPr>
            <a:xfrm>
              <a:off x="4013525" y="3210187"/>
              <a:ext cx="38100" cy="28575"/>
            </a:xfrm>
            <a:custGeom>
              <a:avLst/>
              <a:gdLst>
                <a:gd name="connsiteX0" fmla="*/ 5358 w 38100"/>
                <a:gd name="connsiteY0" fmla="*/ 28313 h 28575"/>
                <a:gd name="connsiteX1" fmla="*/ 36695 w 38100"/>
                <a:gd name="connsiteY1" fmla="*/ 54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313"/>
                  </a:moveTo>
                  <a:cubicBezTo>
                    <a:pt x="5358" y="28313"/>
                    <a:pt x="19550" y="3643"/>
                    <a:pt x="36695" y="545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FA07E095-F0FB-F87B-39C4-1FB304B78169}"/>
                </a:ext>
              </a:extLst>
            </p:cNvPr>
            <p:cNvSpPr/>
            <p:nvPr/>
          </p:nvSpPr>
          <p:spPr>
            <a:xfrm>
              <a:off x="4009430" y="3185136"/>
              <a:ext cx="28575" cy="9525"/>
            </a:xfrm>
            <a:custGeom>
              <a:avLst/>
              <a:gdLst>
                <a:gd name="connsiteX0" fmla="*/ 5358 w 28575"/>
                <a:gd name="connsiteY0" fmla="*/ 5358 h 9525"/>
                <a:gd name="connsiteX1" fmla="*/ 28123 w 28575"/>
                <a:gd name="connsiteY1" fmla="*/ 101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5358"/>
                  </a:moveTo>
                  <a:cubicBezTo>
                    <a:pt x="11501" y="10994"/>
                    <a:pt x="20235" y="12821"/>
                    <a:pt x="28123" y="10120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3A18F6C-88DF-4FD7-DC4C-AFBFE5262E6F}"/>
                </a:ext>
              </a:extLst>
            </p:cNvPr>
            <p:cNvSpPr/>
            <p:nvPr/>
          </p:nvSpPr>
          <p:spPr>
            <a:xfrm>
              <a:off x="4102674" y="3227522"/>
              <a:ext cx="9525" cy="76200"/>
            </a:xfrm>
            <a:custGeom>
              <a:avLst/>
              <a:gdLst>
                <a:gd name="connsiteX0" fmla="*/ 9745 w 9525"/>
                <a:gd name="connsiteY0" fmla="*/ 5358 h 76200"/>
                <a:gd name="connsiteX1" fmla="*/ 12888 w 9525"/>
                <a:gd name="connsiteY1" fmla="*/ 741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9745" y="5358"/>
                  </a:moveTo>
                  <a:cubicBezTo>
                    <a:pt x="9745" y="5358"/>
                    <a:pt x="-1971" y="66508"/>
                    <a:pt x="12888" y="7412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FB78C56A-F9BC-A34F-7FE3-413A0320ED0D}"/>
                </a:ext>
              </a:extLst>
            </p:cNvPr>
            <p:cNvSpPr/>
            <p:nvPr/>
          </p:nvSpPr>
          <p:spPr>
            <a:xfrm>
              <a:off x="4083915" y="3249277"/>
              <a:ext cx="28575" cy="19050"/>
            </a:xfrm>
            <a:custGeom>
              <a:avLst/>
              <a:gdLst>
                <a:gd name="connsiteX0" fmla="*/ 24408 w 28575"/>
                <a:gd name="connsiteY0" fmla="*/ 5510 h 19050"/>
                <a:gd name="connsiteX1" fmla="*/ 5358 w 28575"/>
                <a:gd name="connsiteY1" fmla="*/ 163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4408" y="5510"/>
                  </a:moveTo>
                  <a:cubicBezTo>
                    <a:pt x="24408" y="5510"/>
                    <a:pt x="5358" y="3224"/>
                    <a:pt x="5358" y="1636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A69C68E-E454-99C4-8AD2-2AE75C9C27B9}"/>
                </a:ext>
              </a:extLst>
            </p:cNvPr>
            <p:cNvSpPr/>
            <p:nvPr/>
          </p:nvSpPr>
          <p:spPr>
            <a:xfrm>
              <a:off x="4102965" y="3261734"/>
              <a:ext cx="19050" cy="19050"/>
            </a:xfrm>
            <a:custGeom>
              <a:avLst/>
              <a:gdLst>
                <a:gd name="connsiteX0" fmla="*/ 5358 w 19050"/>
                <a:gd name="connsiteY0" fmla="*/ 5531 h 19050"/>
                <a:gd name="connsiteX1" fmla="*/ 22408 w 19050"/>
                <a:gd name="connsiteY1" fmla="*/ 210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531"/>
                  </a:moveTo>
                  <a:cubicBezTo>
                    <a:pt x="5358" y="5531"/>
                    <a:pt x="20503" y="2578"/>
                    <a:pt x="22408" y="210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</p:grpSp>
      <p:grpSp>
        <p:nvGrpSpPr>
          <p:cNvPr id="1053" name="Graphic 43">
            <a:extLst>
              <a:ext uri="{FF2B5EF4-FFF2-40B4-BE49-F238E27FC236}">
                <a16:creationId xmlns:a16="http://schemas.microsoft.com/office/drawing/2014/main" id="{3400FB83-71E2-4A95-8CF4-1DB98B2DF63F}"/>
              </a:ext>
            </a:extLst>
          </p:cNvPr>
          <p:cNvGrpSpPr>
            <a:grpSpLocks noChangeAspect="1"/>
          </p:cNvGrpSpPr>
          <p:nvPr/>
        </p:nvGrpSpPr>
        <p:grpSpPr>
          <a:xfrm>
            <a:off x="4768186" y="5441789"/>
            <a:ext cx="218783" cy="254075"/>
            <a:chOff x="4007626" y="3069458"/>
            <a:chExt cx="209550" cy="247650"/>
          </a:xfrm>
        </p:grpSpPr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4922F46A-E5B5-1960-8271-EE7B7608D5FC}"/>
                </a:ext>
              </a:extLst>
            </p:cNvPr>
            <p:cNvSpPr/>
            <p:nvPr/>
          </p:nvSpPr>
          <p:spPr>
            <a:xfrm>
              <a:off x="4007626" y="3069458"/>
              <a:ext cx="209550" cy="247650"/>
            </a:xfrm>
            <a:custGeom>
              <a:avLst/>
              <a:gdLst>
                <a:gd name="connsiteX0" fmla="*/ 116698 w 209550"/>
                <a:gd name="connsiteY0" fmla="*/ 7402 h 247650"/>
                <a:gd name="connsiteX1" fmla="*/ 202423 w 209550"/>
                <a:gd name="connsiteY1" fmla="*/ 129989 h 247650"/>
                <a:gd name="connsiteX2" fmla="*/ 108030 w 209550"/>
                <a:gd name="connsiteY2" fmla="*/ 250004 h 247650"/>
                <a:gd name="connsiteX3" fmla="*/ 7255 w 209550"/>
                <a:gd name="connsiteY3" fmla="*/ 121036 h 247650"/>
                <a:gd name="connsiteX4" fmla="*/ 116698 w 209550"/>
                <a:gd name="connsiteY4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116698" y="7402"/>
                  </a:moveTo>
                  <a:cubicBezTo>
                    <a:pt x="116698" y="7402"/>
                    <a:pt x="197851" y="-4313"/>
                    <a:pt x="202423" y="129989"/>
                  </a:cubicBezTo>
                  <a:cubicBezTo>
                    <a:pt x="202423" y="129989"/>
                    <a:pt x="211948" y="250861"/>
                    <a:pt x="108030" y="250004"/>
                  </a:cubicBezTo>
                  <a:cubicBezTo>
                    <a:pt x="108030" y="250004"/>
                    <a:pt x="3255" y="251814"/>
                    <a:pt x="7255" y="121036"/>
                  </a:cubicBezTo>
                  <a:cubicBezTo>
                    <a:pt x="7160" y="121036"/>
                    <a:pt x="14304" y="7117"/>
                    <a:pt x="116698" y="7402"/>
                  </a:cubicBezTo>
                </a:path>
              </a:pathLst>
            </a:custGeom>
            <a:solidFill>
              <a:srgbClr val="A5A2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0F798BEB-BE41-5BA1-1A43-A73283B09174}"/>
                </a:ext>
              </a:extLst>
            </p:cNvPr>
            <p:cNvSpPr/>
            <p:nvPr/>
          </p:nvSpPr>
          <p:spPr>
            <a:xfrm>
              <a:off x="4008093" y="3069458"/>
              <a:ext cx="200025" cy="247650"/>
            </a:xfrm>
            <a:custGeom>
              <a:avLst/>
              <a:gdLst>
                <a:gd name="connsiteX0" fmla="*/ 116232 w 200025"/>
                <a:gd name="connsiteY0" fmla="*/ 7402 h 247650"/>
                <a:gd name="connsiteX1" fmla="*/ 201957 w 200025"/>
                <a:gd name="connsiteY1" fmla="*/ 129989 h 247650"/>
                <a:gd name="connsiteX2" fmla="*/ 107565 w 200025"/>
                <a:gd name="connsiteY2" fmla="*/ 250004 h 247650"/>
                <a:gd name="connsiteX3" fmla="*/ 11457 w 200025"/>
                <a:gd name="connsiteY3" fmla="*/ 169899 h 247650"/>
                <a:gd name="connsiteX4" fmla="*/ 18030 w 200025"/>
                <a:gd name="connsiteY4" fmla="*/ 76268 h 247650"/>
                <a:gd name="connsiteX5" fmla="*/ 116232 w 200025"/>
                <a:gd name="connsiteY5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47650">
                  <a:moveTo>
                    <a:pt x="116232" y="7402"/>
                  </a:moveTo>
                  <a:cubicBezTo>
                    <a:pt x="116232" y="7402"/>
                    <a:pt x="197385" y="-4313"/>
                    <a:pt x="201957" y="129989"/>
                  </a:cubicBezTo>
                  <a:cubicBezTo>
                    <a:pt x="201957" y="129989"/>
                    <a:pt x="211482" y="250861"/>
                    <a:pt x="107565" y="250004"/>
                  </a:cubicBezTo>
                  <a:cubicBezTo>
                    <a:pt x="60760" y="249004"/>
                    <a:pt x="20872" y="215758"/>
                    <a:pt x="11457" y="169899"/>
                  </a:cubicBezTo>
                  <a:cubicBezTo>
                    <a:pt x="3973" y="138755"/>
                    <a:pt x="6268" y="106061"/>
                    <a:pt x="18030" y="76268"/>
                  </a:cubicBezTo>
                  <a:cubicBezTo>
                    <a:pt x="30507" y="44359"/>
                    <a:pt x="57654" y="7212"/>
                    <a:pt x="116232" y="7402"/>
                  </a:cubicBezTo>
                  <a:close/>
                </a:path>
              </a:pathLst>
            </a:custGeom>
            <a:noFill/>
            <a:ln w="12700" cap="flat">
              <a:solidFill>
                <a:srgbClr val="2F52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C871CD3A-186F-05D8-C1D4-B12CA9CA2097}"/>
                </a:ext>
              </a:extLst>
            </p:cNvPr>
            <p:cNvSpPr/>
            <p:nvPr/>
          </p:nvSpPr>
          <p:spPr>
            <a:xfrm>
              <a:off x="4089331" y="3135874"/>
              <a:ext cx="57150" cy="57150"/>
            </a:xfrm>
            <a:custGeom>
              <a:avLst/>
              <a:gdLst>
                <a:gd name="connsiteX0" fmla="*/ 15372 w 57150"/>
                <a:gd name="connsiteY0" fmla="*/ 34808 h 57150"/>
                <a:gd name="connsiteX1" fmla="*/ 11753 w 57150"/>
                <a:gd name="connsiteY1" fmla="*/ 18330 h 57150"/>
                <a:gd name="connsiteX2" fmla="*/ 14134 w 57150"/>
                <a:gd name="connsiteY2" fmla="*/ 7471 h 57150"/>
                <a:gd name="connsiteX3" fmla="*/ 35470 w 57150"/>
                <a:gd name="connsiteY3" fmla="*/ 17758 h 57150"/>
                <a:gd name="connsiteX4" fmla="*/ 56616 w 57150"/>
                <a:gd name="connsiteY4" fmla="*/ 15186 h 57150"/>
                <a:gd name="connsiteX5" fmla="*/ 52520 w 57150"/>
                <a:gd name="connsiteY5" fmla="*/ 20997 h 57150"/>
                <a:gd name="connsiteX6" fmla="*/ 42233 w 57150"/>
                <a:gd name="connsiteY6" fmla="*/ 41571 h 57150"/>
                <a:gd name="connsiteX7" fmla="*/ 31946 w 57150"/>
                <a:gd name="connsiteY7" fmla="*/ 52905 h 57150"/>
                <a:gd name="connsiteX8" fmla="*/ 23088 w 57150"/>
                <a:gd name="connsiteY8" fmla="*/ 43380 h 57150"/>
                <a:gd name="connsiteX9" fmla="*/ 15372 w 57150"/>
                <a:gd name="connsiteY9" fmla="*/ 350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15372" y="34808"/>
                  </a:moveTo>
                  <a:cubicBezTo>
                    <a:pt x="17675" y="29094"/>
                    <a:pt x="16238" y="22552"/>
                    <a:pt x="11753" y="18330"/>
                  </a:cubicBezTo>
                  <a:cubicBezTo>
                    <a:pt x="11753" y="18330"/>
                    <a:pt x="-58" y="4899"/>
                    <a:pt x="14134" y="7471"/>
                  </a:cubicBezTo>
                  <a:cubicBezTo>
                    <a:pt x="14134" y="7471"/>
                    <a:pt x="24707" y="21378"/>
                    <a:pt x="35470" y="17758"/>
                  </a:cubicBezTo>
                  <a:cubicBezTo>
                    <a:pt x="35470" y="17758"/>
                    <a:pt x="52520" y="1280"/>
                    <a:pt x="56616" y="15186"/>
                  </a:cubicBezTo>
                  <a:cubicBezTo>
                    <a:pt x="56616" y="15186"/>
                    <a:pt x="56616" y="17472"/>
                    <a:pt x="52520" y="20997"/>
                  </a:cubicBezTo>
                  <a:cubicBezTo>
                    <a:pt x="52520" y="20997"/>
                    <a:pt x="41185" y="19377"/>
                    <a:pt x="42233" y="41571"/>
                  </a:cubicBezTo>
                  <a:cubicBezTo>
                    <a:pt x="42233" y="41571"/>
                    <a:pt x="42233" y="65288"/>
                    <a:pt x="31946" y="52905"/>
                  </a:cubicBezTo>
                  <a:cubicBezTo>
                    <a:pt x="31946" y="52905"/>
                    <a:pt x="29755" y="19377"/>
                    <a:pt x="23088" y="43380"/>
                  </a:cubicBezTo>
                  <a:cubicBezTo>
                    <a:pt x="23088" y="43380"/>
                    <a:pt x="10229" y="63478"/>
                    <a:pt x="15372" y="35094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CD4951CA-9B22-9BC9-7072-B1754A3E0BA6}"/>
                </a:ext>
              </a:extLst>
            </p:cNvPr>
            <p:cNvSpPr/>
            <p:nvPr/>
          </p:nvSpPr>
          <p:spPr>
            <a:xfrm>
              <a:off x="4067863" y="3208496"/>
              <a:ext cx="47625" cy="28575"/>
            </a:xfrm>
            <a:custGeom>
              <a:avLst/>
              <a:gdLst>
                <a:gd name="connsiteX0" fmla="*/ 7408 w 47625"/>
                <a:gd name="connsiteY0" fmla="*/ 25241 h 28575"/>
                <a:gd name="connsiteX1" fmla="*/ 47699 w 47625"/>
                <a:gd name="connsiteY1" fmla="*/ 7144 h 28575"/>
                <a:gd name="connsiteX2" fmla="*/ 7408 w 47625"/>
                <a:gd name="connsiteY2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408" y="25241"/>
                  </a:moveTo>
                  <a:cubicBezTo>
                    <a:pt x="10551" y="42767"/>
                    <a:pt x="47699" y="7144"/>
                    <a:pt x="47699" y="7144"/>
                  </a:cubicBezTo>
                  <a:cubicBezTo>
                    <a:pt x="1312" y="14288"/>
                    <a:pt x="7408" y="25241"/>
                    <a:pt x="7408" y="25241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2ABE9D10-BE6A-A5DC-077A-4E57BA450626}"/>
                </a:ext>
              </a:extLst>
            </p:cNvPr>
            <p:cNvSpPr/>
            <p:nvPr/>
          </p:nvSpPr>
          <p:spPr>
            <a:xfrm>
              <a:off x="4108418" y="3208401"/>
              <a:ext cx="47625" cy="28575"/>
            </a:xfrm>
            <a:custGeom>
              <a:avLst/>
              <a:gdLst>
                <a:gd name="connsiteX0" fmla="*/ 7144 w 47625"/>
                <a:gd name="connsiteY0" fmla="*/ 7144 h 28575"/>
                <a:gd name="connsiteX1" fmla="*/ 47435 w 47625"/>
                <a:gd name="connsiteY1" fmla="*/ 25336 h 28575"/>
                <a:gd name="connsiteX2" fmla="*/ 7144 w 47625"/>
                <a:gd name="connsiteY2" fmla="*/ 72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144" y="7144"/>
                  </a:moveTo>
                  <a:cubicBezTo>
                    <a:pt x="7144" y="7144"/>
                    <a:pt x="44482" y="42767"/>
                    <a:pt x="47435" y="25336"/>
                  </a:cubicBezTo>
                  <a:cubicBezTo>
                    <a:pt x="47435" y="25336"/>
                    <a:pt x="53531" y="14478"/>
                    <a:pt x="7144" y="7239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EF1509B5-D883-A80B-B113-8F8B5B0373B5}"/>
                </a:ext>
              </a:extLst>
            </p:cNvPr>
            <p:cNvSpPr/>
            <p:nvPr/>
          </p:nvSpPr>
          <p:spPr>
            <a:xfrm>
              <a:off x="4116205" y="3071502"/>
              <a:ext cx="9525" cy="57150"/>
            </a:xfrm>
            <a:custGeom>
              <a:avLst/>
              <a:gdLst>
                <a:gd name="connsiteX0" fmla="*/ 8120 w 9525"/>
                <a:gd name="connsiteY0" fmla="*/ 5358 h 57150"/>
                <a:gd name="connsiteX1" fmla="*/ 5358 w 9525"/>
                <a:gd name="connsiteY1" fmla="*/ 605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8120" y="5358"/>
                  </a:moveTo>
                  <a:cubicBezTo>
                    <a:pt x="8120" y="5358"/>
                    <a:pt x="12597" y="47077"/>
                    <a:pt x="5358" y="6050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08068BA6-4ADD-80D1-3A66-EE0455EB7F57}"/>
                </a:ext>
              </a:extLst>
            </p:cNvPr>
            <p:cNvSpPr/>
            <p:nvPr/>
          </p:nvSpPr>
          <p:spPr>
            <a:xfrm>
              <a:off x="4102965" y="3102935"/>
              <a:ext cx="19050" cy="19050"/>
            </a:xfrm>
            <a:custGeom>
              <a:avLst/>
              <a:gdLst>
                <a:gd name="connsiteX0" fmla="*/ 22408 w 19050"/>
                <a:gd name="connsiteY0" fmla="*/ 5358 h 19050"/>
                <a:gd name="connsiteX1" fmla="*/ 5358 w 19050"/>
                <a:gd name="connsiteY1" fmla="*/ 186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22408" y="5358"/>
                  </a:moveTo>
                  <a:cubicBezTo>
                    <a:pt x="22408" y="5358"/>
                    <a:pt x="16216" y="18693"/>
                    <a:pt x="5358" y="1869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F0BA110D-1D87-452F-5693-4A316065BF68}"/>
                </a:ext>
              </a:extLst>
            </p:cNvPr>
            <p:cNvSpPr/>
            <p:nvPr/>
          </p:nvSpPr>
          <p:spPr>
            <a:xfrm>
              <a:off x="4120015" y="3109602"/>
              <a:ext cx="19050" cy="19050"/>
            </a:xfrm>
            <a:custGeom>
              <a:avLst/>
              <a:gdLst>
                <a:gd name="connsiteX0" fmla="*/ 5358 w 19050"/>
                <a:gd name="connsiteY0" fmla="*/ 5358 h 19050"/>
                <a:gd name="connsiteX1" fmla="*/ 15835 w 19050"/>
                <a:gd name="connsiteY1" fmla="*/ 187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358"/>
                  </a:moveTo>
                  <a:cubicBezTo>
                    <a:pt x="5358" y="5358"/>
                    <a:pt x="8311" y="17740"/>
                    <a:pt x="15835" y="1878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23C83C8A-5825-5B1A-3BE6-4E2B9F831DDD}"/>
                </a:ext>
              </a:extLst>
            </p:cNvPr>
            <p:cNvSpPr/>
            <p:nvPr/>
          </p:nvSpPr>
          <p:spPr>
            <a:xfrm>
              <a:off x="4150781" y="3081504"/>
              <a:ext cx="9525" cy="47625"/>
            </a:xfrm>
            <a:custGeom>
              <a:avLst/>
              <a:gdLst>
                <a:gd name="connsiteX0" fmla="*/ 13073 w 9525"/>
                <a:gd name="connsiteY0" fmla="*/ 5358 h 47625"/>
                <a:gd name="connsiteX1" fmla="*/ 5358 w 9525"/>
                <a:gd name="connsiteY1" fmla="*/ 427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3073" y="5358"/>
                  </a:moveTo>
                  <a:cubicBezTo>
                    <a:pt x="13073" y="5358"/>
                    <a:pt x="15454" y="36028"/>
                    <a:pt x="5358" y="4279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5D4C375C-219E-ADCE-4B38-EA95B6C5795B}"/>
                </a:ext>
              </a:extLst>
            </p:cNvPr>
            <p:cNvSpPr/>
            <p:nvPr/>
          </p:nvSpPr>
          <p:spPr>
            <a:xfrm>
              <a:off x="4166592" y="3099030"/>
              <a:ext cx="9525" cy="28575"/>
            </a:xfrm>
            <a:custGeom>
              <a:avLst/>
              <a:gdLst>
                <a:gd name="connsiteX0" fmla="*/ 12406 w 9525"/>
                <a:gd name="connsiteY0" fmla="*/ 5358 h 28575"/>
                <a:gd name="connsiteX1" fmla="*/ 5358 w 9525"/>
                <a:gd name="connsiteY1" fmla="*/ 2936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2406" y="5358"/>
                  </a:moveTo>
                  <a:cubicBezTo>
                    <a:pt x="12406" y="5358"/>
                    <a:pt x="10406" y="30409"/>
                    <a:pt x="5358" y="2936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BA710BFE-8632-76ED-6175-C966E1EB49F1}"/>
                </a:ext>
              </a:extLst>
            </p:cNvPr>
            <p:cNvSpPr/>
            <p:nvPr/>
          </p:nvSpPr>
          <p:spPr>
            <a:xfrm>
              <a:off x="4176784" y="3113984"/>
              <a:ext cx="19050" cy="19050"/>
            </a:xfrm>
            <a:custGeom>
              <a:avLst/>
              <a:gdLst>
                <a:gd name="connsiteX0" fmla="*/ 5358 w 19050"/>
                <a:gd name="connsiteY0" fmla="*/ 18026 h 19050"/>
                <a:gd name="connsiteX1" fmla="*/ 15740 w 19050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18026"/>
                  </a:moveTo>
                  <a:cubicBezTo>
                    <a:pt x="5358" y="18026"/>
                    <a:pt x="17455" y="8501"/>
                    <a:pt x="15740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BDE96A2D-FD59-E670-B90C-D59932B1ED23}"/>
                </a:ext>
              </a:extLst>
            </p:cNvPr>
            <p:cNvSpPr/>
            <p:nvPr/>
          </p:nvSpPr>
          <p:spPr>
            <a:xfrm>
              <a:off x="4079534" y="3078075"/>
              <a:ext cx="19050" cy="38100"/>
            </a:xfrm>
            <a:custGeom>
              <a:avLst/>
              <a:gdLst>
                <a:gd name="connsiteX0" fmla="*/ 5358 w 19050"/>
                <a:gd name="connsiteY0" fmla="*/ 5358 h 38100"/>
                <a:gd name="connsiteX1" fmla="*/ 13930 w 19050"/>
                <a:gd name="connsiteY1" fmla="*/ 368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5358"/>
                  </a:moveTo>
                  <a:cubicBezTo>
                    <a:pt x="12129" y="14391"/>
                    <a:pt x="15195" y="25668"/>
                    <a:pt x="13930" y="36886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8B039F3E-5ABC-CEBE-9AC4-5704D5FE2691}"/>
                </a:ext>
              </a:extLst>
            </p:cNvPr>
            <p:cNvSpPr/>
            <p:nvPr/>
          </p:nvSpPr>
          <p:spPr>
            <a:xfrm>
              <a:off x="4039462" y="3106840"/>
              <a:ext cx="38100" cy="38100"/>
            </a:xfrm>
            <a:custGeom>
              <a:avLst/>
              <a:gdLst>
                <a:gd name="connsiteX0" fmla="*/ 5520 w 38100"/>
                <a:gd name="connsiteY0" fmla="*/ 5358 h 38100"/>
                <a:gd name="connsiteX1" fmla="*/ 35524 w 38100"/>
                <a:gd name="connsiteY1" fmla="*/ 339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5520" y="5358"/>
                  </a:moveTo>
                  <a:cubicBezTo>
                    <a:pt x="5520" y="5358"/>
                    <a:pt x="1329" y="59174"/>
                    <a:pt x="35524" y="3393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F61F6191-9E91-84DC-6E1A-1F409555983D}"/>
                </a:ext>
              </a:extLst>
            </p:cNvPr>
            <p:cNvSpPr/>
            <p:nvPr/>
          </p:nvSpPr>
          <p:spPr>
            <a:xfrm>
              <a:off x="4022574" y="3134461"/>
              <a:ext cx="47625" cy="66675"/>
            </a:xfrm>
            <a:custGeom>
              <a:avLst/>
              <a:gdLst>
                <a:gd name="connsiteX0" fmla="*/ 5358 w 47625"/>
                <a:gd name="connsiteY0" fmla="*/ 6026 h 66675"/>
                <a:gd name="connsiteX1" fmla="*/ 46125 w 47625"/>
                <a:gd name="connsiteY1" fmla="*/ 6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66675">
                  <a:moveTo>
                    <a:pt x="5358" y="6026"/>
                  </a:moveTo>
                  <a:cubicBezTo>
                    <a:pt x="5358" y="6026"/>
                    <a:pt x="48792" y="-5499"/>
                    <a:pt x="46125" y="6717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C85B3A1C-67F3-3565-DA0E-2FC9DF76F680}"/>
                </a:ext>
              </a:extLst>
            </p:cNvPr>
            <p:cNvSpPr/>
            <p:nvPr/>
          </p:nvSpPr>
          <p:spPr>
            <a:xfrm>
              <a:off x="4015621" y="3152431"/>
              <a:ext cx="38100" cy="28575"/>
            </a:xfrm>
            <a:custGeom>
              <a:avLst/>
              <a:gdLst>
                <a:gd name="connsiteX0" fmla="*/ 5358 w 38100"/>
                <a:gd name="connsiteY0" fmla="*/ 5582 h 28575"/>
                <a:gd name="connsiteX1" fmla="*/ 42029 w 38100"/>
                <a:gd name="connsiteY1" fmla="*/ 321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5582"/>
                  </a:moveTo>
                  <a:cubicBezTo>
                    <a:pt x="5358" y="5582"/>
                    <a:pt x="31171" y="1105"/>
                    <a:pt x="42029" y="321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B613F535-11B2-276C-8672-3ADA336A7707}"/>
                </a:ext>
              </a:extLst>
            </p:cNvPr>
            <p:cNvSpPr/>
            <p:nvPr/>
          </p:nvSpPr>
          <p:spPr>
            <a:xfrm>
              <a:off x="4158686" y="3151645"/>
              <a:ext cx="47625" cy="9525"/>
            </a:xfrm>
            <a:custGeom>
              <a:avLst/>
              <a:gdLst>
                <a:gd name="connsiteX0" fmla="*/ 5358 w 47625"/>
                <a:gd name="connsiteY0" fmla="*/ 11607 h 9525"/>
                <a:gd name="connsiteX1" fmla="*/ 47458 w 47625"/>
                <a:gd name="connsiteY1" fmla="*/ 97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5358" y="11607"/>
                  </a:moveTo>
                  <a:cubicBezTo>
                    <a:pt x="5358" y="11607"/>
                    <a:pt x="29837" y="-1156"/>
                    <a:pt x="47458" y="979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6A1D2D54-C8C1-258C-139B-8E5BED5A73C2}"/>
                </a:ext>
              </a:extLst>
            </p:cNvPr>
            <p:cNvSpPr/>
            <p:nvPr/>
          </p:nvSpPr>
          <p:spPr>
            <a:xfrm>
              <a:off x="4176784" y="3174728"/>
              <a:ext cx="28575" cy="9525"/>
            </a:xfrm>
            <a:custGeom>
              <a:avLst/>
              <a:gdLst>
                <a:gd name="connsiteX0" fmla="*/ 5358 w 28575"/>
                <a:gd name="connsiteY0" fmla="*/ 6145 h 9525"/>
                <a:gd name="connsiteX1" fmla="*/ 32504 w 28575"/>
                <a:gd name="connsiteY1" fmla="*/ 1147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6145"/>
                  </a:moveTo>
                  <a:cubicBezTo>
                    <a:pt x="5358" y="6145"/>
                    <a:pt x="31933" y="2335"/>
                    <a:pt x="32504" y="1147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4A523C9D-A11E-7A33-25DC-7B8A83ACE3FE}"/>
                </a:ext>
              </a:extLst>
            </p:cNvPr>
            <p:cNvSpPr/>
            <p:nvPr/>
          </p:nvSpPr>
          <p:spPr>
            <a:xfrm>
              <a:off x="4162782" y="3193041"/>
              <a:ext cx="47625" cy="19050"/>
            </a:xfrm>
            <a:custGeom>
              <a:avLst/>
              <a:gdLst>
                <a:gd name="connsiteX0" fmla="*/ 47268 w 47625"/>
                <a:gd name="connsiteY0" fmla="*/ 12121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7268" y="12121"/>
                  </a:moveTo>
                  <a:cubicBezTo>
                    <a:pt x="33323" y="19281"/>
                    <a:pt x="16342" y="1654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95D7D09E-A685-170E-E4AE-5E282EE2536A}"/>
                </a:ext>
              </a:extLst>
            </p:cNvPr>
            <p:cNvSpPr/>
            <p:nvPr/>
          </p:nvSpPr>
          <p:spPr>
            <a:xfrm>
              <a:off x="4133845" y="3263907"/>
              <a:ext cx="19050" cy="47625"/>
            </a:xfrm>
            <a:custGeom>
              <a:avLst/>
              <a:gdLst>
                <a:gd name="connsiteX0" fmla="*/ 19531 w 19050"/>
                <a:gd name="connsiteY0" fmla="*/ 49173 h 47625"/>
                <a:gd name="connsiteX1" fmla="*/ 6005 w 19050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7625">
                  <a:moveTo>
                    <a:pt x="19531" y="49173"/>
                  </a:moveTo>
                  <a:cubicBezTo>
                    <a:pt x="8466" y="37459"/>
                    <a:pt x="3469" y="21270"/>
                    <a:pt x="600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919E3869-A831-9592-3A31-BF070A8149D1}"/>
                </a:ext>
              </a:extLst>
            </p:cNvPr>
            <p:cNvSpPr/>
            <p:nvPr/>
          </p:nvSpPr>
          <p:spPr>
            <a:xfrm>
              <a:off x="4148018" y="3253525"/>
              <a:ext cx="28575" cy="47625"/>
            </a:xfrm>
            <a:custGeom>
              <a:avLst/>
              <a:gdLst>
                <a:gd name="connsiteX0" fmla="*/ 27361 w 28575"/>
                <a:gd name="connsiteY0" fmla="*/ 46315 h 47625"/>
                <a:gd name="connsiteX1" fmla="*/ 5358 w 28575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7625">
                  <a:moveTo>
                    <a:pt x="27361" y="46315"/>
                  </a:moveTo>
                  <a:cubicBezTo>
                    <a:pt x="27361" y="46315"/>
                    <a:pt x="14788" y="1031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E285148-6960-C2FF-DF41-2958C27AAC23}"/>
                </a:ext>
              </a:extLst>
            </p:cNvPr>
            <p:cNvSpPr/>
            <p:nvPr/>
          </p:nvSpPr>
          <p:spPr>
            <a:xfrm>
              <a:off x="4166592" y="3244000"/>
              <a:ext cx="28575" cy="28575"/>
            </a:xfrm>
            <a:custGeom>
              <a:avLst/>
              <a:gdLst>
                <a:gd name="connsiteX0" fmla="*/ 29170 w 28575"/>
                <a:gd name="connsiteY0" fmla="*/ 29361 h 28575"/>
                <a:gd name="connsiteX1" fmla="*/ 5358 w 28575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9170" y="29361"/>
                  </a:moveTo>
                  <a:cubicBezTo>
                    <a:pt x="29170" y="29361"/>
                    <a:pt x="16407" y="8120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8087DA0C-7612-18AD-0F07-0065D28260B1}"/>
                </a:ext>
              </a:extLst>
            </p:cNvPr>
            <p:cNvSpPr/>
            <p:nvPr/>
          </p:nvSpPr>
          <p:spPr>
            <a:xfrm>
              <a:off x="4163163" y="3218759"/>
              <a:ext cx="47625" cy="19050"/>
            </a:xfrm>
            <a:custGeom>
              <a:avLst/>
              <a:gdLst>
                <a:gd name="connsiteX0" fmla="*/ 43458 w 47625"/>
                <a:gd name="connsiteY0" fmla="*/ 22789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3458" y="22789"/>
                  </a:moveTo>
                  <a:cubicBezTo>
                    <a:pt x="43458" y="22789"/>
                    <a:pt x="13264" y="25265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F46D7603-1233-FC07-BEE2-C925F1EF9FC2}"/>
                </a:ext>
              </a:extLst>
            </p:cNvPr>
            <p:cNvSpPr/>
            <p:nvPr/>
          </p:nvSpPr>
          <p:spPr>
            <a:xfrm>
              <a:off x="4066389" y="3281433"/>
              <a:ext cx="19050" cy="28575"/>
            </a:xfrm>
            <a:custGeom>
              <a:avLst/>
              <a:gdLst>
                <a:gd name="connsiteX0" fmla="*/ 5358 w 19050"/>
                <a:gd name="connsiteY0" fmla="*/ 27170 h 28575"/>
                <a:gd name="connsiteX1" fmla="*/ 18502 w 19050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5358" y="27170"/>
                  </a:moveTo>
                  <a:cubicBezTo>
                    <a:pt x="5358" y="27170"/>
                    <a:pt x="18026" y="25646"/>
                    <a:pt x="18502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68B5AFD5-F0CE-5D89-80D1-B3CEC75C820C}"/>
                </a:ext>
              </a:extLst>
            </p:cNvPr>
            <p:cNvSpPr/>
            <p:nvPr/>
          </p:nvSpPr>
          <p:spPr>
            <a:xfrm>
              <a:off x="4047530" y="3260288"/>
              <a:ext cx="19050" cy="38100"/>
            </a:xfrm>
            <a:custGeom>
              <a:avLst/>
              <a:gdLst>
                <a:gd name="connsiteX0" fmla="*/ 5358 w 19050"/>
                <a:gd name="connsiteY0" fmla="*/ 36124 h 38100"/>
                <a:gd name="connsiteX1" fmla="*/ 19645 w 19050"/>
                <a:gd name="connsiteY1" fmla="*/ 53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36124"/>
                  </a:moveTo>
                  <a:cubicBezTo>
                    <a:pt x="5358" y="36124"/>
                    <a:pt x="7168" y="10692"/>
                    <a:pt x="1964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EC8EEA32-A624-DBD4-2E9B-88514E849EF5}"/>
                </a:ext>
              </a:extLst>
            </p:cNvPr>
            <p:cNvSpPr/>
            <p:nvPr/>
          </p:nvSpPr>
          <p:spPr>
            <a:xfrm>
              <a:off x="4021145" y="3233081"/>
              <a:ext cx="38100" cy="28575"/>
            </a:xfrm>
            <a:custGeom>
              <a:avLst/>
              <a:gdLst>
                <a:gd name="connsiteX0" fmla="*/ 5358 w 38100"/>
                <a:gd name="connsiteY0" fmla="*/ 28278 h 28575"/>
                <a:gd name="connsiteX1" fmla="*/ 34885 w 38100"/>
                <a:gd name="connsiteY1" fmla="*/ 54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278"/>
                  </a:moveTo>
                  <a:cubicBezTo>
                    <a:pt x="5358" y="28278"/>
                    <a:pt x="24408" y="3990"/>
                    <a:pt x="34885" y="541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364A3FBF-2E63-C14C-8B81-64EF4848F572}"/>
                </a:ext>
              </a:extLst>
            </p:cNvPr>
            <p:cNvSpPr/>
            <p:nvPr/>
          </p:nvSpPr>
          <p:spPr>
            <a:xfrm>
              <a:off x="4013525" y="3210187"/>
              <a:ext cx="38100" cy="28575"/>
            </a:xfrm>
            <a:custGeom>
              <a:avLst/>
              <a:gdLst>
                <a:gd name="connsiteX0" fmla="*/ 5358 w 38100"/>
                <a:gd name="connsiteY0" fmla="*/ 28313 h 28575"/>
                <a:gd name="connsiteX1" fmla="*/ 36695 w 38100"/>
                <a:gd name="connsiteY1" fmla="*/ 54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313"/>
                  </a:moveTo>
                  <a:cubicBezTo>
                    <a:pt x="5358" y="28313"/>
                    <a:pt x="19550" y="3643"/>
                    <a:pt x="36695" y="545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C0AD0235-37AE-3799-CD80-B1DDAEA8C7CF}"/>
                </a:ext>
              </a:extLst>
            </p:cNvPr>
            <p:cNvSpPr/>
            <p:nvPr/>
          </p:nvSpPr>
          <p:spPr>
            <a:xfrm>
              <a:off x="4009430" y="3185136"/>
              <a:ext cx="28575" cy="9525"/>
            </a:xfrm>
            <a:custGeom>
              <a:avLst/>
              <a:gdLst>
                <a:gd name="connsiteX0" fmla="*/ 5358 w 28575"/>
                <a:gd name="connsiteY0" fmla="*/ 5358 h 9525"/>
                <a:gd name="connsiteX1" fmla="*/ 28123 w 28575"/>
                <a:gd name="connsiteY1" fmla="*/ 101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5358"/>
                  </a:moveTo>
                  <a:cubicBezTo>
                    <a:pt x="11501" y="10994"/>
                    <a:pt x="20235" y="12821"/>
                    <a:pt x="28123" y="10120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17753431-0595-1AC0-8141-12133C60BF10}"/>
                </a:ext>
              </a:extLst>
            </p:cNvPr>
            <p:cNvSpPr/>
            <p:nvPr/>
          </p:nvSpPr>
          <p:spPr>
            <a:xfrm>
              <a:off x="4102674" y="3227522"/>
              <a:ext cx="9525" cy="76200"/>
            </a:xfrm>
            <a:custGeom>
              <a:avLst/>
              <a:gdLst>
                <a:gd name="connsiteX0" fmla="*/ 9745 w 9525"/>
                <a:gd name="connsiteY0" fmla="*/ 5358 h 76200"/>
                <a:gd name="connsiteX1" fmla="*/ 12888 w 9525"/>
                <a:gd name="connsiteY1" fmla="*/ 741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9745" y="5358"/>
                  </a:moveTo>
                  <a:cubicBezTo>
                    <a:pt x="9745" y="5358"/>
                    <a:pt x="-1971" y="66508"/>
                    <a:pt x="12888" y="7412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D72B9FA7-CECE-0847-DEA3-66DB5BF68044}"/>
                </a:ext>
              </a:extLst>
            </p:cNvPr>
            <p:cNvSpPr/>
            <p:nvPr/>
          </p:nvSpPr>
          <p:spPr>
            <a:xfrm>
              <a:off x="4083915" y="3249277"/>
              <a:ext cx="28575" cy="19050"/>
            </a:xfrm>
            <a:custGeom>
              <a:avLst/>
              <a:gdLst>
                <a:gd name="connsiteX0" fmla="*/ 24408 w 28575"/>
                <a:gd name="connsiteY0" fmla="*/ 5510 h 19050"/>
                <a:gd name="connsiteX1" fmla="*/ 5358 w 28575"/>
                <a:gd name="connsiteY1" fmla="*/ 163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4408" y="5510"/>
                  </a:moveTo>
                  <a:cubicBezTo>
                    <a:pt x="24408" y="5510"/>
                    <a:pt x="5358" y="3224"/>
                    <a:pt x="5358" y="1636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52358744-6CCC-8A8E-BB33-FDA75E9677A9}"/>
                </a:ext>
              </a:extLst>
            </p:cNvPr>
            <p:cNvSpPr/>
            <p:nvPr/>
          </p:nvSpPr>
          <p:spPr>
            <a:xfrm>
              <a:off x="4102965" y="3261734"/>
              <a:ext cx="19050" cy="19050"/>
            </a:xfrm>
            <a:custGeom>
              <a:avLst/>
              <a:gdLst>
                <a:gd name="connsiteX0" fmla="*/ 5358 w 19050"/>
                <a:gd name="connsiteY0" fmla="*/ 5531 h 19050"/>
                <a:gd name="connsiteX1" fmla="*/ 22408 w 19050"/>
                <a:gd name="connsiteY1" fmla="*/ 210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531"/>
                  </a:moveTo>
                  <a:cubicBezTo>
                    <a:pt x="5358" y="5531"/>
                    <a:pt x="20503" y="2578"/>
                    <a:pt x="22408" y="210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</p:grpSp>
      <p:grpSp>
        <p:nvGrpSpPr>
          <p:cNvPr id="1084" name="Graphic 43">
            <a:extLst>
              <a:ext uri="{FF2B5EF4-FFF2-40B4-BE49-F238E27FC236}">
                <a16:creationId xmlns:a16="http://schemas.microsoft.com/office/drawing/2014/main" id="{21894FA6-E6BA-4174-163E-AA3758ED7050}"/>
              </a:ext>
            </a:extLst>
          </p:cNvPr>
          <p:cNvGrpSpPr>
            <a:grpSpLocks noChangeAspect="1"/>
          </p:cNvGrpSpPr>
          <p:nvPr/>
        </p:nvGrpSpPr>
        <p:grpSpPr>
          <a:xfrm>
            <a:off x="5331571" y="5441789"/>
            <a:ext cx="218783" cy="254075"/>
            <a:chOff x="4007626" y="3069458"/>
            <a:chExt cx="209550" cy="247650"/>
          </a:xfrm>
        </p:grpSpPr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42B32ACB-CDB0-4062-8E7E-F60B9F03D309}"/>
                </a:ext>
              </a:extLst>
            </p:cNvPr>
            <p:cNvSpPr/>
            <p:nvPr/>
          </p:nvSpPr>
          <p:spPr>
            <a:xfrm>
              <a:off x="4007626" y="3069458"/>
              <a:ext cx="209550" cy="247650"/>
            </a:xfrm>
            <a:custGeom>
              <a:avLst/>
              <a:gdLst>
                <a:gd name="connsiteX0" fmla="*/ 116698 w 209550"/>
                <a:gd name="connsiteY0" fmla="*/ 7402 h 247650"/>
                <a:gd name="connsiteX1" fmla="*/ 202423 w 209550"/>
                <a:gd name="connsiteY1" fmla="*/ 129989 h 247650"/>
                <a:gd name="connsiteX2" fmla="*/ 108030 w 209550"/>
                <a:gd name="connsiteY2" fmla="*/ 250004 h 247650"/>
                <a:gd name="connsiteX3" fmla="*/ 7255 w 209550"/>
                <a:gd name="connsiteY3" fmla="*/ 121036 h 247650"/>
                <a:gd name="connsiteX4" fmla="*/ 116698 w 209550"/>
                <a:gd name="connsiteY4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116698" y="7402"/>
                  </a:moveTo>
                  <a:cubicBezTo>
                    <a:pt x="116698" y="7402"/>
                    <a:pt x="197851" y="-4313"/>
                    <a:pt x="202423" y="129989"/>
                  </a:cubicBezTo>
                  <a:cubicBezTo>
                    <a:pt x="202423" y="129989"/>
                    <a:pt x="211948" y="250861"/>
                    <a:pt x="108030" y="250004"/>
                  </a:cubicBezTo>
                  <a:cubicBezTo>
                    <a:pt x="108030" y="250004"/>
                    <a:pt x="3255" y="251814"/>
                    <a:pt x="7255" y="121036"/>
                  </a:cubicBezTo>
                  <a:cubicBezTo>
                    <a:pt x="7160" y="121036"/>
                    <a:pt x="14304" y="7117"/>
                    <a:pt x="116698" y="7402"/>
                  </a:cubicBezTo>
                </a:path>
              </a:pathLst>
            </a:custGeom>
            <a:solidFill>
              <a:srgbClr val="A5A2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EF3D264-B61E-9DA7-2929-627B6ECD0CD0}"/>
                </a:ext>
              </a:extLst>
            </p:cNvPr>
            <p:cNvSpPr/>
            <p:nvPr/>
          </p:nvSpPr>
          <p:spPr>
            <a:xfrm>
              <a:off x="4008093" y="3069458"/>
              <a:ext cx="200025" cy="247650"/>
            </a:xfrm>
            <a:custGeom>
              <a:avLst/>
              <a:gdLst>
                <a:gd name="connsiteX0" fmla="*/ 116232 w 200025"/>
                <a:gd name="connsiteY0" fmla="*/ 7402 h 247650"/>
                <a:gd name="connsiteX1" fmla="*/ 201957 w 200025"/>
                <a:gd name="connsiteY1" fmla="*/ 129989 h 247650"/>
                <a:gd name="connsiteX2" fmla="*/ 107565 w 200025"/>
                <a:gd name="connsiteY2" fmla="*/ 250004 h 247650"/>
                <a:gd name="connsiteX3" fmla="*/ 11457 w 200025"/>
                <a:gd name="connsiteY3" fmla="*/ 169899 h 247650"/>
                <a:gd name="connsiteX4" fmla="*/ 18030 w 200025"/>
                <a:gd name="connsiteY4" fmla="*/ 76268 h 247650"/>
                <a:gd name="connsiteX5" fmla="*/ 116232 w 200025"/>
                <a:gd name="connsiteY5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47650">
                  <a:moveTo>
                    <a:pt x="116232" y="7402"/>
                  </a:moveTo>
                  <a:cubicBezTo>
                    <a:pt x="116232" y="7402"/>
                    <a:pt x="197385" y="-4313"/>
                    <a:pt x="201957" y="129989"/>
                  </a:cubicBezTo>
                  <a:cubicBezTo>
                    <a:pt x="201957" y="129989"/>
                    <a:pt x="211482" y="250861"/>
                    <a:pt x="107565" y="250004"/>
                  </a:cubicBezTo>
                  <a:cubicBezTo>
                    <a:pt x="60760" y="249004"/>
                    <a:pt x="20872" y="215758"/>
                    <a:pt x="11457" y="169899"/>
                  </a:cubicBezTo>
                  <a:cubicBezTo>
                    <a:pt x="3973" y="138755"/>
                    <a:pt x="6268" y="106061"/>
                    <a:pt x="18030" y="76268"/>
                  </a:cubicBezTo>
                  <a:cubicBezTo>
                    <a:pt x="30507" y="44359"/>
                    <a:pt x="57654" y="7212"/>
                    <a:pt x="116232" y="7402"/>
                  </a:cubicBezTo>
                  <a:close/>
                </a:path>
              </a:pathLst>
            </a:custGeom>
            <a:noFill/>
            <a:ln w="12700" cap="flat">
              <a:solidFill>
                <a:srgbClr val="2F52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D7578B15-7F70-7D80-80A2-0C995963AC26}"/>
                </a:ext>
              </a:extLst>
            </p:cNvPr>
            <p:cNvSpPr/>
            <p:nvPr/>
          </p:nvSpPr>
          <p:spPr>
            <a:xfrm>
              <a:off x="4089331" y="3135874"/>
              <a:ext cx="57150" cy="57150"/>
            </a:xfrm>
            <a:custGeom>
              <a:avLst/>
              <a:gdLst>
                <a:gd name="connsiteX0" fmla="*/ 15372 w 57150"/>
                <a:gd name="connsiteY0" fmla="*/ 34808 h 57150"/>
                <a:gd name="connsiteX1" fmla="*/ 11753 w 57150"/>
                <a:gd name="connsiteY1" fmla="*/ 18330 h 57150"/>
                <a:gd name="connsiteX2" fmla="*/ 14134 w 57150"/>
                <a:gd name="connsiteY2" fmla="*/ 7471 h 57150"/>
                <a:gd name="connsiteX3" fmla="*/ 35470 w 57150"/>
                <a:gd name="connsiteY3" fmla="*/ 17758 h 57150"/>
                <a:gd name="connsiteX4" fmla="*/ 56616 w 57150"/>
                <a:gd name="connsiteY4" fmla="*/ 15186 h 57150"/>
                <a:gd name="connsiteX5" fmla="*/ 52520 w 57150"/>
                <a:gd name="connsiteY5" fmla="*/ 20997 h 57150"/>
                <a:gd name="connsiteX6" fmla="*/ 42233 w 57150"/>
                <a:gd name="connsiteY6" fmla="*/ 41571 h 57150"/>
                <a:gd name="connsiteX7" fmla="*/ 31946 w 57150"/>
                <a:gd name="connsiteY7" fmla="*/ 52905 h 57150"/>
                <a:gd name="connsiteX8" fmla="*/ 23088 w 57150"/>
                <a:gd name="connsiteY8" fmla="*/ 43380 h 57150"/>
                <a:gd name="connsiteX9" fmla="*/ 15372 w 57150"/>
                <a:gd name="connsiteY9" fmla="*/ 350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15372" y="34808"/>
                  </a:moveTo>
                  <a:cubicBezTo>
                    <a:pt x="17675" y="29094"/>
                    <a:pt x="16238" y="22552"/>
                    <a:pt x="11753" y="18330"/>
                  </a:cubicBezTo>
                  <a:cubicBezTo>
                    <a:pt x="11753" y="18330"/>
                    <a:pt x="-58" y="4899"/>
                    <a:pt x="14134" y="7471"/>
                  </a:cubicBezTo>
                  <a:cubicBezTo>
                    <a:pt x="14134" y="7471"/>
                    <a:pt x="24707" y="21378"/>
                    <a:pt x="35470" y="17758"/>
                  </a:cubicBezTo>
                  <a:cubicBezTo>
                    <a:pt x="35470" y="17758"/>
                    <a:pt x="52520" y="1280"/>
                    <a:pt x="56616" y="15186"/>
                  </a:cubicBezTo>
                  <a:cubicBezTo>
                    <a:pt x="56616" y="15186"/>
                    <a:pt x="56616" y="17472"/>
                    <a:pt x="52520" y="20997"/>
                  </a:cubicBezTo>
                  <a:cubicBezTo>
                    <a:pt x="52520" y="20997"/>
                    <a:pt x="41185" y="19377"/>
                    <a:pt x="42233" y="41571"/>
                  </a:cubicBezTo>
                  <a:cubicBezTo>
                    <a:pt x="42233" y="41571"/>
                    <a:pt x="42233" y="65288"/>
                    <a:pt x="31946" y="52905"/>
                  </a:cubicBezTo>
                  <a:cubicBezTo>
                    <a:pt x="31946" y="52905"/>
                    <a:pt x="29755" y="19377"/>
                    <a:pt x="23088" y="43380"/>
                  </a:cubicBezTo>
                  <a:cubicBezTo>
                    <a:pt x="23088" y="43380"/>
                    <a:pt x="10229" y="63478"/>
                    <a:pt x="15372" y="35094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F543476F-A186-379A-CFF4-7F72B2D84BC9}"/>
                </a:ext>
              </a:extLst>
            </p:cNvPr>
            <p:cNvSpPr/>
            <p:nvPr/>
          </p:nvSpPr>
          <p:spPr>
            <a:xfrm>
              <a:off x="4067863" y="3208496"/>
              <a:ext cx="47625" cy="28575"/>
            </a:xfrm>
            <a:custGeom>
              <a:avLst/>
              <a:gdLst>
                <a:gd name="connsiteX0" fmla="*/ 7408 w 47625"/>
                <a:gd name="connsiteY0" fmla="*/ 25241 h 28575"/>
                <a:gd name="connsiteX1" fmla="*/ 47699 w 47625"/>
                <a:gd name="connsiteY1" fmla="*/ 7144 h 28575"/>
                <a:gd name="connsiteX2" fmla="*/ 7408 w 47625"/>
                <a:gd name="connsiteY2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408" y="25241"/>
                  </a:moveTo>
                  <a:cubicBezTo>
                    <a:pt x="10551" y="42767"/>
                    <a:pt x="47699" y="7144"/>
                    <a:pt x="47699" y="7144"/>
                  </a:cubicBezTo>
                  <a:cubicBezTo>
                    <a:pt x="1312" y="14288"/>
                    <a:pt x="7408" y="25241"/>
                    <a:pt x="7408" y="25241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99F9BE73-93C5-561C-DF23-0C239A35C7F4}"/>
                </a:ext>
              </a:extLst>
            </p:cNvPr>
            <p:cNvSpPr/>
            <p:nvPr/>
          </p:nvSpPr>
          <p:spPr>
            <a:xfrm>
              <a:off x="4108418" y="3208401"/>
              <a:ext cx="47625" cy="28575"/>
            </a:xfrm>
            <a:custGeom>
              <a:avLst/>
              <a:gdLst>
                <a:gd name="connsiteX0" fmla="*/ 7144 w 47625"/>
                <a:gd name="connsiteY0" fmla="*/ 7144 h 28575"/>
                <a:gd name="connsiteX1" fmla="*/ 47435 w 47625"/>
                <a:gd name="connsiteY1" fmla="*/ 25336 h 28575"/>
                <a:gd name="connsiteX2" fmla="*/ 7144 w 47625"/>
                <a:gd name="connsiteY2" fmla="*/ 72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144" y="7144"/>
                  </a:moveTo>
                  <a:cubicBezTo>
                    <a:pt x="7144" y="7144"/>
                    <a:pt x="44482" y="42767"/>
                    <a:pt x="47435" y="25336"/>
                  </a:cubicBezTo>
                  <a:cubicBezTo>
                    <a:pt x="47435" y="25336"/>
                    <a:pt x="53531" y="14478"/>
                    <a:pt x="7144" y="7239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3DB027ED-445F-3182-A6DD-8FDA91F2DBBB}"/>
                </a:ext>
              </a:extLst>
            </p:cNvPr>
            <p:cNvSpPr/>
            <p:nvPr/>
          </p:nvSpPr>
          <p:spPr>
            <a:xfrm>
              <a:off x="4116205" y="3071502"/>
              <a:ext cx="9525" cy="57150"/>
            </a:xfrm>
            <a:custGeom>
              <a:avLst/>
              <a:gdLst>
                <a:gd name="connsiteX0" fmla="*/ 8120 w 9525"/>
                <a:gd name="connsiteY0" fmla="*/ 5358 h 57150"/>
                <a:gd name="connsiteX1" fmla="*/ 5358 w 9525"/>
                <a:gd name="connsiteY1" fmla="*/ 605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8120" y="5358"/>
                  </a:moveTo>
                  <a:cubicBezTo>
                    <a:pt x="8120" y="5358"/>
                    <a:pt x="12597" y="47077"/>
                    <a:pt x="5358" y="6050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1D1C2BCD-6BFE-8F99-E4E4-51364E78B3E7}"/>
                </a:ext>
              </a:extLst>
            </p:cNvPr>
            <p:cNvSpPr/>
            <p:nvPr/>
          </p:nvSpPr>
          <p:spPr>
            <a:xfrm>
              <a:off x="4102965" y="3102935"/>
              <a:ext cx="19050" cy="19050"/>
            </a:xfrm>
            <a:custGeom>
              <a:avLst/>
              <a:gdLst>
                <a:gd name="connsiteX0" fmla="*/ 22408 w 19050"/>
                <a:gd name="connsiteY0" fmla="*/ 5358 h 19050"/>
                <a:gd name="connsiteX1" fmla="*/ 5358 w 19050"/>
                <a:gd name="connsiteY1" fmla="*/ 186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22408" y="5358"/>
                  </a:moveTo>
                  <a:cubicBezTo>
                    <a:pt x="22408" y="5358"/>
                    <a:pt x="16216" y="18693"/>
                    <a:pt x="5358" y="1869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A25DFCC5-DDE1-08A1-CD38-E843A833DD53}"/>
                </a:ext>
              </a:extLst>
            </p:cNvPr>
            <p:cNvSpPr/>
            <p:nvPr/>
          </p:nvSpPr>
          <p:spPr>
            <a:xfrm>
              <a:off x="4120015" y="3109602"/>
              <a:ext cx="19050" cy="19050"/>
            </a:xfrm>
            <a:custGeom>
              <a:avLst/>
              <a:gdLst>
                <a:gd name="connsiteX0" fmla="*/ 5358 w 19050"/>
                <a:gd name="connsiteY0" fmla="*/ 5358 h 19050"/>
                <a:gd name="connsiteX1" fmla="*/ 15835 w 19050"/>
                <a:gd name="connsiteY1" fmla="*/ 187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358"/>
                  </a:moveTo>
                  <a:cubicBezTo>
                    <a:pt x="5358" y="5358"/>
                    <a:pt x="8311" y="17740"/>
                    <a:pt x="15835" y="1878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1D46D14E-EC92-310F-E441-09A02A4441FF}"/>
                </a:ext>
              </a:extLst>
            </p:cNvPr>
            <p:cNvSpPr/>
            <p:nvPr/>
          </p:nvSpPr>
          <p:spPr>
            <a:xfrm>
              <a:off x="4150781" y="3081504"/>
              <a:ext cx="9525" cy="47625"/>
            </a:xfrm>
            <a:custGeom>
              <a:avLst/>
              <a:gdLst>
                <a:gd name="connsiteX0" fmla="*/ 13073 w 9525"/>
                <a:gd name="connsiteY0" fmla="*/ 5358 h 47625"/>
                <a:gd name="connsiteX1" fmla="*/ 5358 w 9525"/>
                <a:gd name="connsiteY1" fmla="*/ 427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3073" y="5358"/>
                  </a:moveTo>
                  <a:cubicBezTo>
                    <a:pt x="13073" y="5358"/>
                    <a:pt x="15454" y="36028"/>
                    <a:pt x="5358" y="4279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D884D524-A2FA-7140-D767-8C6F556002A0}"/>
                </a:ext>
              </a:extLst>
            </p:cNvPr>
            <p:cNvSpPr/>
            <p:nvPr/>
          </p:nvSpPr>
          <p:spPr>
            <a:xfrm>
              <a:off x="4166592" y="3099030"/>
              <a:ext cx="9525" cy="28575"/>
            </a:xfrm>
            <a:custGeom>
              <a:avLst/>
              <a:gdLst>
                <a:gd name="connsiteX0" fmla="*/ 12406 w 9525"/>
                <a:gd name="connsiteY0" fmla="*/ 5358 h 28575"/>
                <a:gd name="connsiteX1" fmla="*/ 5358 w 9525"/>
                <a:gd name="connsiteY1" fmla="*/ 2936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2406" y="5358"/>
                  </a:moveTo>
                  <a:cubicBezTo>
                    <a:pt x="12406" y="5358"/>
                    <a:pt x="10406" y="30409"/>
                    <a:pt x="5358" y="2936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0DC8EFEA-CAB3-AE0B-7C07-CEFFC4733D69}"/>
                </a:ext>
              </a:extLst>
            </p:cNvPr>
            <p:cNvSpPr/>
            <p:nvPr/>
          </p:nvSpPr>
          <p:spPr>
            <a:xfrm>
              <a:off x="4176784" y="3113984"/>
              <a:ext cx="19050" cy="19050"/>
            </a:xfrm>
            <a:custGeom>
              <a:avLst/>
              <a:gdLst>
                <a:gd name="connsiteX0" fmla="*/ 5358 w 19050"/>
                <a:gd name="connsiteY0" fmla="*/ 18026 h 19050"/>
                <a:gd name="connsiteX1" fmla="*/ 15740 w 19050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18026"/>
                  </a:moveTo>
                  <a:cubicBezTo>
                    <a:pt x="5358" y="18026"/>
                    <a:pt x="17455" y="8501"/>
                    <a:pt x="15740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1781A989-C2B7-72D8-C062-B2639A4A19EB}"/>
                </a:ext>
              </a:extLst>
            </p:cNvPr>
            <p:cNvSpPr/>
            <p:nvPr/>
          </p:nvSpPr>
          <p:spPr>
            <a:xfrm>
              <a:off x="4079534" y="3078075"/>
              <a:ext cx="19050" cy="38100"/>
            </a:xfrm>
            <a:custGeom>
              <a:avLst/>
              <a:gdLst>
                <a:gd name="connsiteX0" fmla="*/ 5358 w 19050"/>
                <a:gd name="connsiteY0" fmla="*/ 5358 h 38100"/>
                <a:gd name="connsiteX1" fmla="*/ 13930 w 19050"/>
                <a:gd name="connsiteY1" fmla="*/ 368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5358"/>
                  </a:moveTo>
                  <a:cubicBezTo>
                    <a:pt x="12129" y="14391"/>
                    <a:pt x="15195" y="25668"/>
                    <a:pt x="13930" y="36886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E4E5C5AD-A4A8-E574-4DE2-6940A05E8478}"/>
                </a:ext>
              </a:extLst>
            </p:cNvPr>
            <p:cNvSpPr/>
            <p:nvPr/>
          </p:nvSpPr>
          <p:spPr>
            <a:xfrm>
              <a:off x="4039462" y="3106840"/>
              <a:ext cx="38100" cy="38100"/>
            </a:xfrm>
            <a:custGeom>
              <a:avLst/>
              <a:gdLst>
                <a:gd name="connsiteX0" fmla="*/ 5520 w 38100"/>
                <a:gd name="connsiteY0" fmla="*/ 5358 h 38100"/>
                <a:gd name="connsiteX1" fmla="*/ 35524 w 38100"/>
                <a:gd name="connsiteY1" fmla="*/ 339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5520" y="5358"/>
                  </a:moveTo>
                  <a:cubicBezTo>
                    <a:pt x="5520" y="5358"/>
                    <a:pt x="1329" y="59174"/>
                    <a:pt x="35524" y="3393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BF65AB24-F720-6522-8229-F680274B942F}"/>
                </a:ext>
              </a:extLst>
            </p:cNvPr>
            <p:cNvSpPr/>
            <p:nvPr/>
          </p:nvSpPr>
          <p:spPr>
            <a:xfrm>
              <a:off x="4022574" y="3134461"/>
              <a:ext cx="47625" cy="66675"/>
            </a:xfrm>
            <a:custGeom>
              <a:avLst/>
              <a:gdLst>
                <a:gd name="connsiteX0" fmla="*/ 5358 w 47625"/>
                <a:gd name="connsiteY0" fmla="*/ 6026 h 66675"/>
                <a:gd name="connsiteX1" fmla="*/ 46125 w 47625"/>
                <a:gd name="connsiteY1" fmla="*/ 6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66675">
                  <a:moveTo>
                    <a:pt x="5358" y="6026"/>
                  </a:moveTo>
                  <a:cubicBezTo>
                    <a:pt x="5358" y="6026"/>
                    <a:pt x="48792" y="-5499"/>
                    <a:pt x="46125" y="6717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F2102436-0155-5E2F-21BF-2F686355C1B1}"/>
                </a:ext>
              </a:extLst>
            </p:cNvPr>
            <p:cNvSpPr/>
            <p:nvPr/>
          </p:nvSpPr>
          <p:spPr>
            <a:xfrm>
              <a:off x="4015621" y="3152431"/>
              <a:ext cx="38100" cy="28575"/>
            </a:xfrm>
            <a:custGeom>
              <a:avLst/>
              <a:gdLst>
                <a:gd name="connsiteX0" fmla="*/ 5358 w 38100"/>
                <a:gd name="connsiteY0" fmla="*/ 5582 h 28575"/>
                <a:gd name="connsiteX1" fmla="*/ 42029 w 38100"/>
                <a:gd name="connsiteY1" fmla="*/ 321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5582"/>
                  </a:moveTo>
                  <a:cubicBezTo>
                    <a:pt x="5358" y="5582"/>
                    <a:pt x="31171" y="1105"/>
                    <a:pt x="42029" y="321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01D12139-C1C0-B74D-DEF5-BCE00F7D185A}"/>
                </a:ext>
              </a:extLst>
            </p:cNvPr>
            <p:cNvSpPr/>
            <p:nvPr/>
          </p:nvSpPr>
          <p:spPr>
            <a:xfrm>
              <a:off x="4158686" y="3151645"/>
              <a:ext cx="47625" cy="9525"/>
            </a:xfrm>
            <a:custGeom>
              <a:avLst/>
              <a:gdLst>
                <a:gd name="connsiteX0" fmla="*/ 5358 w 47625"/>
                <a:gd name="connsiteY0" fmla="*/ 11607 h 9525"/>
                <a:gd name="connsiteX1" fmla="*/ 47458 w 47625"/>
                <a:gd name="connsiteY1" fmla="*/ 97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5358" y="11607"/>
                  </a:moveTo>
                  <a:cubicBezTo>
                    <a:pt x="5358" y="11607"/>
                    <a:pt x="29837" y="-1156"/>
                    <a:pt x="47458" y="979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FE538E1B-2BF3-5175-E8B8-D98B97582B99}"/>
                </a:ext>
              </a:extLst>
            </p:cNvPr>
            <p:cNvSpPr/>
            <p:nvPr/>
          </p:nvSpPr>
          <p:spPr>
            <a:xfrm>
              <a:off x="4176784" y="3174728"/>
              <a:ext cx="28575" cy="9525"/>
            </a:xfrm>
            <a:custGeom>
              <a:avLst/>
              <a:gdLst>
                <a:gd name="connsiteX0" fmla="*/ 5358 w 28575"/>
                <a:gd name="connsiteY0" fmla="*/ 6145 h 9525"/>
                <a:gd name="connsiteX1" fmla="*/ 32504 w 28575"/>
                <a:gd name="connsiteY1" fmla="*/ 1147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6145"/>
                  </a:moveTo>
                  <a:cubicBezTo>
                    <a:pt x="5358" y="6145"/>
                    <a:pt x="31933" y="2335"/>
                    <a:pt x="32504" y="1147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B4E81914-8601-75E6-AF0D-0BEA41773FBD}"/>
                </a:ext>
              </a:extLst>
            </p:cNvPr>
            <p:cNvSpPr/>
            <p:nvPr/>
          </p:nvSpPr>
          <p:spPr>
            <a:xfrm>
              <a:off x="4162782" y="3193041"/>
              <a:ext cx="47625" cy="19050"/>
            </a:xfrm>
            <a:custGeom>
              <a:avLst/>
              <a:gdLst>
                <a:gd name="connsiteX0" fmla="*/ 47268 w 47625"/>
                <a:gd name="connsiteY0" fmla="*/ 12121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7268" y="12121"/>
                  </a:moveTo>
                  <a:cubicBezTo>
                    <a:pt x="33323" y="19281"/>
                    <a:pt x="16342" y="1654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61878388-703A-389D-708F-7DEB2DC2312D}"/>
                </a:ext>
              </a:extLst>
            </p:cNvPr>
            <p:cNvSpPr/>
            <p:nvPr/>
          </p:nvSpPr>
          <p:spPr>
            <a:xfrm>
              <a:off x="4133845" y="3263907"/>
              <a:ext cx="19050" cy="47625"/>
            </a:xfrm>
            <a:custGeom>
              <a:avLst/>
              <a:gdLst>
                <a:gd name="connsiteX0" fmla="*/ 19531 w 19050"/>
                <a:gd name="connsiteY0" fmla="*/ 49173 h 47625"/>
                <a:gd name="connsiteX1" fmla="*/ 6005 w 19050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7625">
                  <a:moveTo>
                    <a:pt x="19531" y="49173"/>
                  </a:moveTo>
                  <a:cubicBezTo>
                    <a:pt x="8466" y="37459"/>
                    <a:pt x="3469" y="21270"/>
                    <a:pt x="600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EFCB05EC-EDEA-9D7A-3308-29303C78BDEA}"/>
                </a:ext>
              </a:extLst>
            </p:cNvPr>
            <p:cNvSpPr/>
            <p:nvPr/>
          </p:nvSpPr>
          <p:spPr>
            <a:xfrm>
              <a:off x="4148018" y="3253525"/>
              <a:ext cx="28575" cy="47625"/>
            </a:xfrm>
            <a:custGeom>
              <a:avLst/>
              <a:gdLst>
                <a:gd name="connsiteX0" fmla="*/ 27361 w 28575"/>
                <a:gd name="connsiteY0" fmla="*/ 46315 h 47625"/>
                <a:gd name="connsiteX1" fmla="*/ 5358 w 28575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7625">
                  <a:moveTo>
                    <a:pt x="27361" y="46315"/>
                  </a:moveTo>
                  <a:cubicBezTo>
                    <a:pt x="27361" y="46315"/>
                    <a:pt x="14788" y="1031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3B54287D-05CE-4258-EECB-3AAE3B213D94}"/>
                </a:ext>
              </a:extLst>
            </p:cNvPr>
            <p:cNvSpPr/>
            <p:nvPr/>
          </p:nvSpPr>
          <p:spPr>
            <a:xfrm>
              <a:off x="4166592" y="3244000"/>
              <a:ext cx="28575" cy="28575"/>
            </a:xfrm>
            <a:custGeom>
              <a:avLst/>
              <a:gdLst>
                <a:gd name="connsiteX0" fmla="*/ 29170 w 28575"/>
                <a:gd name="connsiteY0" fmla="*/ 29361 h 28575"/>
                <a:gd name="connsiteX1" fmla="*/ 5358 w 28575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9170" y="29361"/>
                  </a:moveTo>
                  <a:cubicBezTo>
                    <a:pt x="29170" y="29361"/>
                    <a:pt x="16407" y="8120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C008A615-ABD3-DBF2-7A98-05383AB1DDD6}"/>
                </a:ext>
              </a:extLst>
            </p:cNvPr>
            <p:cNvSpPr/>
            <p:nvPr/>
          </p:nvSpPr>
          <p:spPr>
            <a:xfrm>
              <a:off x="4163163" y="3218759"/>
              <a:ext cx="47625" cy="19050"/>
            </a:xfrm>
            <a:custGeom>
              <a:avLst/>
              <a:gdLst>
                <a:gd name="connsiteX0" fmla="*/ 43458 w 47625"/>
                <a:gd name="connsiteY0" fmla="*/ 22789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3458" y="22789"/>
                  </a:moveTo>
                  <a:cubicBezTo>
                    <a:pt x="43458" y="22789"/>
                    <a:pt x="13264" y="25265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CFADA394-367B-ABB0-02F7-CC51DD429886}"/>
                </a:ext>
              </a:extLst>
            </p:cNvPr>
            <p:cNvSpPr/>
            <p:nvPr/>
          </p:nvSpPr>
          <p:spPr>
            <a:xfrm>
              <a:off x="4066389" y="3281433"/>
              <a:ext cx="19050" cy="28575"/>
            </a:xfrm>
            <a:custGeom>
              <a:avLst/>
              <a:gdLst>
                <a:gd name="connsiteX0" fmla="*/ 5358 w 19050"/>
                <a:gd name="connsiteY0" fmla="*/ 27170 h 28575"/>
                <a:gd name="connsiteX1" fmla="*/ 18502 w 19050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5358" y="27170"/>
                  </a:moveTo>
                  <a:cubicBezTo>
                    <a:pt x="5358" y="27170"/>
                    <a:pt x="18026" y="25646"/>
                    <a:pt x="18502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4AA45BC8-25EF-7FA2-70E9-4137B884676E}"/>
                </a:ext>
              </a:extLst>
            </p:cNvPr>
            <p:cNvSpPr/>
            <p:nvPr/>
          </p:nvSpPr>
          <p:spPr>
            <a:xfrm>
              <a:off x="4047530" y="3260288"/>
              <a:ext cx="19050" cy="38100"/>
            </a:xfrm>
            <a:custGeom>
              <a:avLst/>
              <a:gdLst>
                <a:gd name="connsiteX0" fmla="*/ 5358 w 19050"/>
                <a:gd name="connsiteY0" fmla="*/ 36124 h 38100"/>
                <a:gd name="connsiteX1" fmla="*/ 19645 w 19050"/>
                <a:gd name="connsiteY1" fmla="*/ 53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36124"/>
                  </a:moveTo>
                  <a:cubicBezTo>
                    <a:pt x="5358" y="36124"/>
                    <a:pt x="7168" y="10692"/>
                    <a:pt x="1964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4EA3D6C2-3451-390F-1CF0-62E3C993C87B}"/>
                </a:ext>
              </a:extLst>
            </p:cNvPr>
            <p:cNvSpPr/>
            <p:nvPr/>
          </p:nvSpPr>
          <p:spPr>
            <a:xfrm>
              <a:off x="4021145" y="3233081"/>
              <a:ext cx="38100" cy="28575"/>
            </a:xfrm>
            <a:custGeom>
              <a:avLst/>
              <a:gdLst>
                <a:gd name="connsiteX0" fmla="*/ 5358 w 38100"/>
                <a:gd name="connsiteY0" fmla="*/ 28278 h 28575"/>
                <a:gd name="connsiteX1" fmla="*/ 34885 w 38100"/>
                <a:gd name="connsiteY1" fmla="*/ 54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278"/>
                  </a:moveTo>
                  <a:cubicBezTo>
                    <a:pt x="5358" y="28278"/>
                    <a:pt x="24408" y="3990"/>
                    <a:pt x="34885" y="541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4D3527E2-591D-3C30-594D-E40D70EC27C3}"/>
                </a:ext>
              </a:extLst>
            </p:cNvPr>
            <p:cNvSpPr/>
            <p:nvPr/>
          </p:nvSpPr>
          <p:spPr>
            <a:xfrm>
              <a:off x="4013525" y="3210187"/>
              <a:ext cx="38100" cy="28575"/>
            </a:xfrm>
            <a:custGeom>
              <a:avLst/>
              <a:gdLst>
                <a:gd name="connsiteX0" fmla="*/ 5358 w 38100"/>
                <a:gd name="connsiteY0" fmla="*/ 28313 h 28575"/>
                <a:gd name="connsiteX1" fmla="*/ 36695 w 38100"/>
                <a:gd name="connsiteY1" fmla="*/ 54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313"/>
                  </a:moveTo>
                  <a:cubicBezTo>
                    <a:pt x="5358" y="28313"/>
                    <a:pt x="19550" y="3643"/>
                    <a:pt x="36695" y="545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8B252337-89C3-4DB2-219C-D70CCC52956A}"/>
                </a:ext>
              </a:extLst>
            </p:cNvPr>
            <p:cNvSpPr/>
            <p:nvPr/>
          </p:nvSpPr>
          <p:spPr>
            <a:xfrm>
              <a:off x="4009430" y="3185136"/>
              <a:ext cx="28575" cy="9525"/>
            </a:xfrm>
            <a:custGeom>
              <a:avLst/>
              <a:gdLst>
                <a:gd name="connsiteX0" fmla="*/ 5358 w 28575"/>
                <a:gd name="connsiteY0" fmla="*/ 5358 h 9525"/>
                <a:gd name="connsiteX1" fmla="*/ 28123 w 28575"/>
                <a:gd name="connsiteY1" fmla="*/ 101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5358"/>
                  </a:moveTo>
                  <a:cubicBezTo>
                    <a:pt x="11501" y="10994"/>
                    <a:pt x="20235" y="12821"/>
                    <a:pt x="28123" y="10120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DAF148B3-3573-8EEE-F121-FA42302DFB05}"/>
                </a:ext>
              </a:extLst>
            </p:cNvPr>
            <p:cNvSpPr/>
            <p:nvPr/>
          </p:nvSpPr>
          <p:spPr>
            <a:xfrm>
              <a:off x="4102674" y="3227522"/>
              <a:ext cx="9525" cy="76200"/>
            </a:xfrm>
            <a:custGeom>
              <a:avLst/>
              <a:gdLst>
                <a:gd name="connsiteX0" fmla="*/ 9745 w 9525"/>
                <a:gd name="connsiteY0" fmla="*/ 5358 h 76200"/>
                <a:gd name="connsiteX1" fmla="*/ 12888 w 9525"/>
                <a:gd name="connsiteY1" fmla="*/ 741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9745" y="5358"/>
                  </a:moveTo>
                  <a:cubicBezTo>
                    <a:pt x="9745" y="5358"/>
                    <a:pt x="-1971" y="66508"/>
                    <a:pt x="12888" y="7412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F87C59B-ECA0-463F-80EC-A11A139CD02A}"/>
                </a:ext>
              </a:extLst>
            </p:cNvPr>
            <p:cNvSpPr/>
            <p:nvPr/>
          </p:nvSpPr>
          <p:spPr>
            <a:xfrm>
              <a:off x="4083915" y="3249277"/>
              <a:ext cx="28575" cy="19050"/>
            </a:xfrm>
            <a:custGeom>
              <a:avLst/>
              <a:gdLst>
                <a:gd name="connsiteX0" fmla="*/ 24408 w 28575"/>
                <a:gd name="connsiteY0" fmla="*/ 5510 h 19050"/>
                <a:gd name="connsiteX1" fmla="*/ 5358 w 28575"/>
                <a:gd name="connsiteY1" fmla="*/ 163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4408" y="5510"/>
                  </a:moveTo>
                  <a:cubicBezTo>
                    <a:pt x="24408" y="5510"/>
                    <a:pt x="5358" y="3224"/>
                    <a:pt x="5358" y="1636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E41FABB2-E7B6-BF45-5763-D9043E60C432}"/>
                </a:ext>
              </a:extLst>
            </p:cNvPr>
            <p:cNvSpPr/>
            <p:nvPr/>
          </p:nvSpPr>
          <p:spPr>
            <a:xfrm>
              <a:off x="4102965" y="3261734"/>
              <a:ext cx="19050" cy="19050"/>
            </a:xfrm>
            <a:custGeom>
              <a:avLst/>
              <a:gdLst>
                <a:gd name="connsiteX0" fmla="*/ 5358 w 19050"/>
                <a:gd name="connsiteY0" fmla="*/ 5531 h 19050"/>
                <a:gd name="connsiteX1" fmla="*/ 22408 w 19050"/>
                <a:gd name="connsiteY1" fmla="*/ 210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531"/>
                  </a:moveTo>
                  <a:cubicBezTo>
                    <a:pt x="5358" y="5531"/>
                    <a:pt x="20503" y="2578"/>
                    <a:pt x="22408" y="210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</p:grpSp>
      <p:grpSp>
        <p:nvGrpSpPr>
          <p:cNvPr id="1115" name="Graphic 43">
            <a:extLst>
              <a:ext uri="{FF2B5EF4-FFF2-40B4-BE49-F238E27FC236}">
                <a16:creationId xmlns:a16="http://schemas.microsoft.com/office/drawing/2014/main" id="{53CB8322-33DA-EA0B-9488-7E05ED8D92E6}"/>
              </a:ext>
            </a:extLst>
          </p:cNvPr>
          <p:cNvGrpSpPr>
            <a:grpSpLocks noChangeAspect="1"/>
          </p:cNvGrpSpPr>
          <p:nvPr/>
        </p:nvGrpSpPr>
        <p:grpSpPr>
          <a:xfrm>
            <a:off x="6451962" y="5441789"/>
            <a:ext cx="218783" cy="254075"/>
            <a:chOff x="4007626" y="3069458"/>
            <a:chExt cx="209550" cy="247650"/>
          </a:xfrm>
        </p:grpSpPr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D53D23CE-9509-945B-5687-296D94C34DCD}"/>
                </a:ext>
              </a:extLst>
            </p:cNvPr>
            <p:cNvSpPr/>
            <p:nvPr/>
          </p:nvSpPr>
          <p:spPr>
            <a:xfrm>
              <a:off x="4007626" y="3069458"/>
              <a:ext cx="209550" cy="247650"/>
            </a:xfrm>
            <a:custGeom>
              <a:avLst/>
              <a:gdLst>
                <a:gd name="connsiteX0" fmla="*/ 116698 w 209550"/>
                <a:gd name="connsiteY0" fmla="*/ 7402 h 247650"/>
                <a:gd name="connsiteX1" fmla="*/ 202423 w 209550"/>
                <a:gd name="connsiteY1" fmla="*/ 129989 h 247650"/>
                <a:gd name="connsiteX2" fmla="*/ 108030 w 209550"/>
                <a:gd name="connsiteY2" fmla="*/ 250004 h 247650"/>
                <a:gd name="connsiteX3" fmla="*/ 7255 w 209550"/>
                <a:gd name="connsiteY3" fmla="*/ 121036 h 247650"/>
                <a:gd name="connsiteX4" fmla="*/ 116698 w 209550"/>
                <a:gd name="connsiteY4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116698" y="7402"/>
                  </a:moveTo>
                  <a:cubicBezTo>
                    <a:pt x="116698" y="7402"/>
                    <a:pt x="197851" y="-4313"/>
                    <a:pt x="202423" y="129989"/>
                  </a:cubicBezTo>
                  <a:cubicBezTo>
                    <a:pt x="202423" y="129989"/>
                    <a:pt x="211948" y="250861"/>
                    <a:pt x="108030" y="250004"/>
                  </a:cubicBezTo>
                  <a:cubicBezTo>
                    <a:pt x="108030" y="250004"/>
                    <a:pt x="3255" y="251814"/>
                    <a:pt x="7255" y="121036"/>
                  </a:cubicBezTo>
                  <a:cubicBezTo>
                    <a:pt x="7160" y="121036"/>
                    <a:pt x="14304" y="7117"/>
                    <a:pt x="116698" y="7402"/>
                  </a:cubicBezTo>
                </a:path>
              </a:pathLst>
            </a:custGeom>
            <a:solidFill>
              <a:srgbClr val="A5A2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0D3A5AAF-41D7-63D4-718E-CC670F5FCAE3}"/>
                </a:ext>
              </a:extLst>
            </p:cNvPr>
            <p:cNvSpPr/>
            <p:nvPr/>
          </p:nvSpPr>
          <p:spPr>
            <a:xfrm>
              <a:off x="4008093" y="3069458"/>
              <a:ext cx="200025" cy="247650"/>
            </a:xfrm>
            <a:custGeom>
              <a:avLst/>
              <a:gdLst>
                <a:gd name="connsiteX0" fmla="*/ 116232 w 200025"/>
                <a:gd name="connsiteY0" fmla="*/ 7402 h 247650"/>
                <a:gd name="connsiteX1" fmla="*/ 201957 w 200025"/>
                <a:gd name="connsiteY1" fmla="*/ 129989 h 247650"/>
                <a:gd name="connsiteX2" fmla="*/ 107565 w 200025"/>
                <a:gd name="connsiteY2" fmla="*/ 250004 h 247650"/>
                <a:gd name="connsiteX3" fmla="*/ 11457 w 200025"/>
                <a:gd name="connsiteY3" fmla="*/ 169899 h 247650"/>
                <a:gd name="connsiteX4" fmla="*/ 18030 w 200025"/>
                <a:gd name="connsiteY4" fmla="*/ 76268 h 247650"/>
                <a:gd name="connsiteX5" fmla="*/ 116232 w 200025"/>
                <a:gd name="connsiteY5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47650">
                  <a:moveTo>
                    <a:pt x="116232" y="7402"/>
                  </a:moveTo>
                  <a:cubicBezTo>
                    <a:pt x="116232" y="7402"/>
                    <a:pt x="197385" y="-4313"/>
                    <a:pt x="201957" y="129989"/>
                  </a:cubicBezTo>
                  <a:cubicBezTo>
                    <a:pt x="201957" y="129989"/>
                    <a:pt x="211482" y="250861"/>
                    <a:pt x="107565" y="250004"/>
                  </a:cubicBezTo>
                  <a:cubicBezTo>
                    <a:pt x="60760" y="249004"/>
                    <a:pt x="20872" y="215758"/>
                    <a:pt x="11457" y="169899"/>
                  </a:cubicBezTo>
                  <a:cubicBezTo>
                    <a:pt x="3973" y="138755"/>
                    <a:pt x="6268" y="106061"/>
                    <a:pt x="18030" y="76268"/>
                  </a:cubicBezTo>
                  <a:cubicBezTo>
                    <a:pt x="30507" y="44359"/>
                    <a:pt x="57654" y="7212"/>
                    <a:pt x="116232" y="7402"/>
                  </a:cubicBezTo>
                  <a:close/>
                </a:path>
              </a:pathLst>
            </a:custGeom>
            <a:noFill/>
            <a:ln w="12700" cap="flat">
              <a:solidFill>
                <a:srgbClr val="2F52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490B7F27-231A-864B-BCFA-51E32E924524}"/>
                </a:ext>
              </a:extLst>
            </p:cNvPr>
            <p:cNvSpPr/>
            <p:nvPr/>
          </p:nvSpPr>
          <p:spPr>
            <a:xfrm>
              <a:off x="4089331" y="3135874"/>
              <a:ext cx="57150" cy="57150"/>
            </a:xfrm>
            <a:custGeom>
              <a:avLst/>
              <a:gdLst>
                <a:gd name="connsiteX0" fmla="*/ 15372 w 57150"/>
                <a:gd name="connsiteY0" fmla="*/ 34808 h 57150"/>
                <a:gd name="connsiteX1" fmla="*/ 11753 w 57150"/>
                <a:gd name="connsiteY1" fmla="*/ 18330 h 57150"/>
                <a:gd name="connsiteX2" fmla="*/ 14134 w 57150"/>
                <a:gd name="connsiteY2" fmla="*/ 7471 h 57150"/>
                <a:gd name="connsiteX3" fmla="*/ 35470 w 57150"/>
                <a:gd name="connsiteY3" fmla="*/ 17758 h 57150"/>
                <a:gd name="connsiteX4" fmla="*/ 56616 w 57150"/>
                <a:gd name="connsiteY4" fmla="*/ 15186 h 57150"/>
                <a:gd name="connsiteX5" fmla="*/ 52520 w 57150"/>
                <a:gd name="connsiteY5" fmla="*/ 20997 h 57150"/>
                <a:gd name="connsiteX6" fmla="*/ 42233 w 57150"/>
                <a:gd name="connsiteY6" fmla="*/ 41571 h 57150"/>
                <a:gd name="connsiteX7" fmla="*/ 31946 w 57150"/>
                <a:gd name="connsiteY7" fmla="*/ 52905 h 57150"/>
                <a:gd name="connsiteX8" fmla="*/ 23088 w 57150"/>
                <a:gd name="connsiteY8" fmla="*/ 43380 h 57150"/>
                <a:gd name="connsiteX9" fmla="*/ 15372 w 57150"/>
                <a:gd name="connsiteY9" fmla="*/ 350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15372" y="34808"/>
                  </a:moveTo>
                  <a:cubicBezTo>
                    <a:pt x="17675" y="29094"/>
                    <a:pt x="16238" y="22552"/>
                    <a:pt x="11753" y="18330"/>
                  </a:cubicBezTo>
                  <a:cubicBezTo>
                    <a:pt x="11753" y="18330"/>
                    <a:pt x="-58" y="4899"/>
                    <a:pt x="14134" y="7471"/>
                  </a:cubicBezTo>
                  <a:cubicBezTo>
                    <a:pt x="14134" y="7471"/>
                    <a:pt x="24707" y="21378"/>
                    <a:pt x="35470" y="17758"/>
                  </a:cubicBezTo>
                  <a:cubicBezTo>
                    <a:pt x="35470" y="17758"/>
                    <a:pt x="52520" y="1280"/>
                    <a:pt x="56616" y="15186"/>
                  </a:cubicBezTo>
                  <a:cubicBezTo>
                    <a:pt x="56616" y="15186"/>
                    <a:pt x="56616" y="17472"/>
                    <a:pt x="52520" y="20997"/>
                  </a:cubicBezTo>
                  <a:cubicBezTo>
                    <a:pt x="52520" y="20997"/>
                    <a:pt x="41185" y="19377"/>
                    <a:pt x="42233" y="41571"/>
                  </a:cubicBezTo>
                  <a:cubicBezTo>
                    <a:pt x="42233" y="41571"/>
                    <a:pt x="42233" y="65288"/>
                    <a:pt x="31946" y="52905"/>
                  </a:cubicBezTo>
                  <a:cubicBezTo>
                    <a:pt x="31946" y="52905"/>
                    <a:pt x="29755" y="19377"/>
                    <a:pt x="23088" y="43380"/>
                  </a:cubicBezTo>
                  <a:cubicBezTo>
                    <a:pt x="23088" y="43380"/>
                    <a:pt x="10229" y="63478"/>
                    <a:pt x="15372" y="35094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4D157313-81DB-DCEA-3A0F-96315B7B4C84}"/>
                </a:ext>
              </a:extLst>
            </p:cNvPr>
            <p:cNvSpPr/>
            <p:nvPr/>
          </p:nvSpPr>
          <p:spPr>
            <a:xfrm>
              <a:off x="4067863" y="3208496"/>
              <a:ext cx="47625" cy="28575"/>
            </a:xfrm>
            <a:custGeom>
              <a:avLst/>
              <a:gdLst>
                <a:gd name="connsiteX0" fmla="*/ 7408 w 47625"/>
                <a:gd name="connsiteY0" fmla="*/ 25241 h 28575"/>
                <a:gd name="connsiteX1" fmla="*/ 47699 w 47625"/>
                <a:gd name="connsiteY1" fmla="*/ 7144 h 28575"/>
                <a:gd name="connsiteX2" fmla="*/ 7408 w 47625"/>
                <a:gd name="connsiteY2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408" y="25241"/>
                  </a:moveTo>
                  <a:cubicBezTo>
                    <a:pt x="10551" y="42767"/>
                    <a:pt x="47699" y="7144"/>
                    <a:pt x="47699" y="7144"/>
                  </a:cubicBezTo>
                  <a:cubicBezTo>
                    <a:pt x="1312" y="14288"/>
                    <a:pt x="7408" y="25241"/>
                    <a:pt x="7408" y="25241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B0892733-D6B9-6493-173D-B459AB97D65B}"/>
                </a:ext>
              </a:extLst>
            </p:cNvPr>
            <p:cNvSpPr/>
            <p:nvPr/>
          </p:nvSpPr>
          <p:spPr>
            <a:xfrm>
              <a:off x="4108418" y="3208401"/>
              <a:ext cx="47625" cy="28575"/>
            </a:xfrm>
            <a:custGeom>
              <a:avLst/>
              <a:gdLst>
                <a:gd name="connsiteX0" fmla="*/ 7144 w 47625"/>
                <a:gd name="connsiteY0" fmla="*/ 7144 h 28575"/>
                <a:gd name="connsiteX1" fmla="*/ 47435 w 47625"/>
                <a:gd name="connsiteY1" fmla="*/ 25336 h 28575"/>
                <a:gd name="connsiteX2" fmla="*/ 7144 w 47625"/>
                <a:gd name="connsiteY2" fmla="*/ 72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144" y="7144"/>
                  </a:moveTo>
                  <a:cubicBezTo>
                    <a:pt x="7144" y="7144"/>
                    <a:pt x="44482" y="42767"/>
                    <a:pt x="47435" y="25336"/>
                  </a:cubicBezTo>
                  <a:cubicBezTo>
                    <a:pt x="47435" y="25336"/>
                    <a:pt x="53531" y="14478"/>
                    <a:pt x="7144" y="7239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1AADF26F-EA91-BD2E-E585-1D2E1F414AE6}"/>
                </a:ext>
              </a:extLst>
            </p:cNvPr>
            <p:cNvSpPr/>
            <p:nvPr/>
          </p:nvSpPr>
          <p:spPr>
            <a:xfrm>
              <a:off x="4116205" y="3071502"/>
              <a:ext cx="9525" cy="57150"/>
            </a:xfrm>
            <a:custGeom>
              <a:avLst/>
              <a:gdLst>
                <a:gd name="connsiteX0" fmla="*/ 8120 w 9525"/>
                <a:gd name="connsiteY0" fmla="*/ 5358 h 57150"/>
                <a:gd name="connsiteX1" fmla="*/ 5358 w 9525"/>
                <a:gd name="connsiteY1" fmla="*/ 605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8120" y="5358"/>
                  </a:moveTo>
                  <a:cubicBezTo>
                    <a:pt x="8120" y="5358"/>
                    <a:pt x="12597" y="47077"/>
                    <a:pt x="5358" y="6050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358CDB3E-35C2-C61B-4068-5E18EC1A1A8C}"/>
                </a:ext>
              </a:extLst>
            </p:cNvPr>
            <p:cNvSpPr/>
            <p:nvPr/>
          </p:nvSpPr>
          <p:spPr>
            <a:xfrm>
              <a:off x="4102965" y="3102935"/>
              <a:ext cx="19050" cy="19050"/>
            </a:xfrm>
            <a:custGeom>
              <a:avLst/>
              <a:gdLst>
                <a:gd name="connsiteX0" fmla="*/ 22408 w 19050"/>
                <a:gd name="connsiteY0" fmla="*/ 5358 h 19050"/>
                <a:gd name="connsiteX1" fmla="*/ 5358 w 19050"/>
                <a:gd name="connsiteY1" fmla="*/ 186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22408" y="5358"/>
                  </a:moveTo>
                  <a:cubicBezTo>
                    <a:pt x="22408" y="5358"/>
                    <a:pt x="16216" y="18693"/>
                    <a:pt x="5358" y="1869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9519C454-4D03-C4DF-B662-99FB1DC131F8}"/>
                </a:ext>
              </a:extLst>
            </p:cNvPr>
            <p:cNvSpPr/>
            <p:nvPr/>
          </p:nvSpPr>
          <p:spPr>
            <a:xfrm>
              <a:off x="4120015" y="3109602"/>
              <a:ext cx="19050" cy="19050"/>
            </a:xfrm>
            <a:custGeom>
              <a:avLst/>
              <a:gdLst>
                <a:gd name="connsiteX0" fmla="*/ 5358 w 19050"/>
                <a:gd name="connsiteY0" fmla="*/ 5358 h 19050"/>
                <a:gd name="connsiteX1" fmla="*/ 15835 w 19050"/>
                <a:gd name="connsiteY1" fmla="*/ 187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358"/>
                  </a:moveTo>
                  <a:cubicBezTo>
                    <a:pt x="5358" y="5358"/>
                    <a:pt x="8311" y="17740"/>
                    <a:pt x="15835" y="1878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3660D701-D0C3-F1F7-3635-F15F5ADE2C7D}"/>
                </a:ext>
              </a:extLst>
            </p:cNvPr>
            <p:cNvSpPr/>
            <p:nvPr/>
          </p:nvSpPr>
          <p:spPr>
            <a:xfrm>
              <a:off x="4150781" y="3081504"/>
              <a:ext cx="9525" cy="47625"/>
            </a:xfrm>
            <a:custGeom>
              <a:avLst/>
              <a:gdLst>
                <a:gd name="connsiteX0" fmla="*/ 13073 w 9525"/>
                <a:gd name="connsiteY0" fmla="*/ 5358 h 47625"/>
                <a:gd name="connsiteX1" fmla="*/ 5358 w 9525"/>
                <a:gd name="connsiteY1" fmla="*/ 427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3073" y="5358"/>
                  </a:moveTo>
                  <a:cubicBezTo>
                    <a:pt x="13073" y="5358"/>
                    <a:pt x="15454" y="36028"/>
                    <a:pt x="5358" y="4279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F3543A02-D701-2EF3-460B-B2ED8056075E}"/>
                </a:ext>
              </a:extLst>
            </p:cNvPr>
            <p:cNvSpPr/>
            <p:nvPr/>
          </p:nvSpPr>
          <p:spPr>
            <a:xfrm>
              <a:off x="4166592" y="3099030"/>
              <a:ext cx="9525" cy="28575"/>
            </a:xfrm>
            <a:custGeom>
              <a:avLst/>
              <a:gdLst>
                <a:gd name="connsiteX0" fmla="*/ 12406 w 9525"/>
                <a:gd name="connsiteY0" fmla="*/ 5358 h 28575"/>
                <a:gd name="connsiteX1" fmla="*/ 5358 w 9525"/>
                <a:gd name="connsiteY1" fmla="*/ 2936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2406" y="5358"/>
                  </a:moveTo>
                  <a:cubicBezTo>
                    <a:pt x="12406" y="5358"/>
                    <a:pt x="10406" y="30409"/>
                    <a:pt x="5358" y="2936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755AFA76-9EB8-09B7-CCC3-C183730F0493}"/>
                </a:ext>
              </a:extLst>
            </p:cNvPr>
            <p:cNvSpPr/>
            <p:nvPr/>
          </p:nvSpPr>
          <p:spPr>
            <a:xfrm>
              <a:off x="4176784" y="3113984"/>
              <a:ext cx="19050" cy="19050"/>
            </a:xfrm>
            <a:custGeom>
              <a:avLst/>
              <a:gdLst>
                <a:gd name="connsiteX0" fmla="*/ 5358 w 19050"/>
                <a:gd name="connsiteY0" fmla="*/ 18026 h 19050"/>
                <a:gd name="connsiteX1" fmla="*/ 15740 w 19050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18026"/>
                  </a:moveTo>
                  <a:cubicBezTo>
                    <a:pt x="5358" y="18026"/>
                    <a:pt x="17455" y="8501"/>
                    <a:pt x="15740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87535C65-6512-7E2E-D8EA-21131617F9DE}"/>
                </a:ext>
              </a:extLst>
            </p:cNvPr>
            <p:cNvSpPr/>
            <p:nvPr/>
          </p:nvSpPr>
          <p:spPr>
            <a:xfrm>
              <a:off x="4079534" y="3078075"/>
              <a:ext cx="19050" cy="38100"/>
            </a:xfrm>
            <a:custGeom>
              <a:avLst/>
              <a:gdLst>
                <a:gd name="connsiteX0" fmla="*/ 5358 w 19050"/>
                <a:gd name="connsiteY0" fmla="*/ 5358 h 38100"/>
                <a:gd name="connsiteX1" fmla="*/ 13930 w 19050"/>
                <a:gd name="connsiteY1" fmla="*/ 368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5358"/>
                  </a:moveTo>
                  <a:cubicBezTo>
                    <a:pt x="12129" y="14391"/>
                    <a:pt x="15195" y="25668"/>
                    <a:pt x="13930" y="36886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E741E1D-F5E1-C1C0-B8CD-0E4F5E476A9C}"/>
                </a:ext>
              </a:extLst>
            </p:cNvPr>
            <p:cNvSpPr/>
            <p:nvPr/>
          </p:nvSpPr>
          <p:spPr>
            <a:xfrm>
              <a:off x="4039462" y="3106840"/>
              <a:ext cx="38100" cy="38100"/>
            </a:xfrm>
            <a:custGeom>
              <a:avLst/>
              <a:gdLst>
                <a:gd name="connsiteX0" fmla="*/ 5520 w 38100"/>
                <a:gd name="connsiteY0" fmla="*/ 5358 h 38100"/>
                <a:gd name="connsiteX1" fmla="*/ 35524 w 38100"/>
                <a:gd name="connsiteY1" fmla="*/ 339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5520" y="5358"/>
                  </a:moveTo>
                  <a:cubicBezTo>
                    <a:pt x="5520" y="5358"/>
                    <a:pt x="1329" y="59174"/>
                    <a:pt x="35524" y="3393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9680C486-C033-0D43-C3E3-37C71D76206C}"/>
                </a:ext>
              </a:extLst>
            </p:cNvPr>
            <p:cNvSpPr/>
            <p:nvPr/>
          </p:nvSpPr>
          <p:spPr>
            <a:xfrm>
              <a:off x="4022574" y="3134461"/>
              <a:ext cx="47625" cy="66675"/>
            </a:xfrm>
            <a:custGeom>
              <a:avLst/>
              <a:gdLst>
                <a:gd name="connsiteX0" fmla="*/ 5358 w 47625"/>
                <a:gd name="connsiteY0" fmla="*/ 6026 h 66675"/>
                <a:gd name="connsiteX1" fmla="*/ 46125 w 47625"/>
                <a:gd name="connsiteY1" fmla="*/ 6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66675">
                  <a:moveTo>
                    <a:pt x="5358" y="6026"/>
                  </a:moveTo>
                  <a:cubicBezTo>
                    <a:pt x="5358" y="6026"/>
                    <a:pt x="48792" y="-5499"/>
                    <a:pt x="46125" y="6717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E50851B8-FC00-9D7C-47E4-3C3FC1A6C60A}"/>
                </a:ext>
              </a:extLst>
            </p:cNvPr>
            <p:cNvSpPr/>
            <p:nvPr/>
          </p:nvSpPr>
          <p:spPr>
            <a:xfrm>
              <a:off x="4015621" y="3152431"/>
              <a:ext cx="38100" cy="28575"/>
            </a:xfrm>
            <a:custGeom>
              <a:avLst/>
              <a:gdLst>
                <a:gd name="connsiteX0" fmla="*/ 5358 w 38100"/>
                <a:gd name="connsiteY0" fmla="*/ 5582 h 28575"/>
                <a:gd name="connsiteX1" fmla="*/ 42029 w 38100"/>
                <a:gd name="connsiteY1" fmla="*/ 321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5582"/>
                  </a:moveTo>
                  <a:cubicBezTo>
                    <a:pt x="5358" y="5582"/>
                    <a:pt x="31171" y="1105"/>
                    <a:pt x="42029" y="321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64135625-7F1C-5ECC-B357-2F137A54E469}"/>
                </a:ext>
              </a:extLst>
            </p:cNvPr>
            <p:cNvSpPr/>
            <p:nvPr/>
          </p:nvSpPr>
          <p:spPr>
            <a:xfrm>
              <a:off x="4158686" y="3151645"/>
              <a:ext cx="47625" cy="9525"/>
            </a:xfrm>
            <a:custGeom>
              <a:avLst/>
              <a:gdLst>
                <a:gd name="connsiteX0" fmla="*/ 5358 w 47625"/>
                <a:gd name="connsiteY0" fmla="*/ 11607 h 9525"/>
                <a:gd name="connsiteX1" fmla="*/ 47458 w 47625"/>
                <a:gd name="connsiteY1" fmla="*/ 97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5358" y="11607"/>
                  </a:moveTo>
                  <a:cubicBezTo>
                    <a:pt x="5358" y="11607"/>
                    <a:pt x="29837" y="-1156"/>
                    <a:pt x="47458" y="979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8A3979E0-3929-4A6C-E8B1-E7B739CE7FC0}"/>
                </a:ext>
              </a:extLst>
            </p:cNvPr>
            <p:cNvSpPr/>
            <p:nvPr/>
          </p:nvSpPr>
          <p:spPr>
            <a:xfrm>
              <a:off x="4176784" y="3174728"/>
              <a:ext cx="28575" cy="9525"/>
            </a:xfrm>
            <a:custGeom>
              <a:avLst/>
              <a:gdLst>
                <a:gd name="connsiteX0" fmla="*/ 5358 w 28575"/>
                <a:gd name="connsiteY0" fmla="*/ 6145 h 9525"/>
                <a:gd name="connsiteX1" fmla="*/ 32504 w 28575"/>
                <a:gd name="connsiteY1" fmla="*/ 1147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6145"/>
                  </a:moveTo>
                  <a:cubicBezTo>
                    <a:pt x="5358" y="6145"/>
                    <a:pt x="31933" y="2335"/>
                    <a:pt x="32504" y="1147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172FC240-A444-4E56-AD75-B31003D1D0C7}"/>
                </a:ext>
              </a:extLst>
            </p:cNvPr>
            <p:cNvSpPr/>
            <p:nvPr/>
          </p:nvSpPr>
          <p:spPr>
            <a:xfrm>
              <a:off x="4162782" y="3193041"/>
              <a:ext cx="47625" cy="19050"/>
            </a:xfrm>
            <a:custGeom>
              <a:avLst/>
              <a:gdLst>
                <a:gd name="connsiteX0" fmla="*/ 47268 w 47625"/>
                <a:gd name="connsiteY0" fmla="*/ 12121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7268" y="12121"/>
                  </a:moveTo>
                  <a:cubicBezTo>
                    <a:pt x="33323" y="19281"/>
                    <a:pt x="16342" y="1654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D977A291-AB76-44E2-A673-35D3002D0B7E}"/>
                </a:ext>
              </a:extLst>
            </p:cNvPr>
            <p:cNvSpPr/>
            <p:nvPr/>
          </p:nvSpPr>
          <p:spPr>
            <a:xfrm>
              <a:off x="4133845" y="3263907"/>
              <a:ext cx="19050" cy="47625"/>
            </a:xfrm>
            <a:custGeom>
              <a:avLst/>
              <a:gdLst>
                <a:gd name="connsiteX0" fmla="*/ 19531 w 19050"/>
                <a:gd name="connsiteY0" fmla="*/ 49173 h 47625"/>
                <a:gd name="connsiteX1" fmla="*/ 6005 w 19050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7625">
                  <a:moveTo>
                    <a:pt x="19531" y="49173"/>
                  </a:moveTo>
                  <a:cubicBezTo>
                    <a:pt x="8466" y="37459"/>
                    <a:pt x="3469" y="21270"/>
                    <a:pt x="600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F63D28D4-C218-078E-EF6B-5D2E82A61D59}"/>
                </a:ext>
              </a:extLst>
            </p:cNvPr>
            <p:cNvSpPr/>
            <p:nvPr/>
          </p:nvSpPr>
          <p:spPr>
            <a:xfrm>
              <a:off x="4148018" y="3253525"/>
              <a:ext cx="28575" cy="47625"/>
            </a:xfrm>
            <a:custGeom>
              <a:avLst/>
              <a:gdLst>
                <a:gd name="connsiteX0" fmla="*/ 27361 w 28575"/>
                <a:gd name="connsiteY0" fmla="*/ 46315 h 47625"/>
                <a:gd name="connsiteX1" fmla="*/ 5358 w 28575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7625">
                  <a:moveTo>
                    <a:pt x="27361" y="46315"/>
                  </a:moveTo>
                  <a:cubicBezTo>
                    <a:pt x="27361" y="46315"/>
                    <a:pt x="14788" y="1031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152FAA32-ECCD-E328-92C2-E4CEA937A001}"/>
                </a:ext>
              </a:extLst>
            </p:cNvPr>
            <p:cNvSpPr/>
            <p:nvPr/>
          </p:nvSpPr>
          <p:spPr>
            <a:xfrm>
              <a:off x="4166592" y="3244000"/>
              <a:ext cx="28575" cy="28575"/>
            </a:xfrm>
            <a:custGeom>
              <a:avLst/>
              <a:gdLst>
                <a:gd name="connsiteX0" fmla="*/ 29170 w 28575"/>
                <a:gd name="connsiteY0" fmla="*/ 29361 h 28575"/>
                <a:gd name="connsiteX1" fmla="*/ 5358 w 28575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9170" y="29361"/>
                  </a:moveTo>
                  <a:cubicBezTo>
                    <a:pt x="29170" y="29361"/>
                    <a:pt x="16407" y="8120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AD5DB550-4A7C-3E87-389F-BEE204CA928D}"/>
                </a:ext>
              </a:extLst>
            </p:cNvPr>
            <p:cNvSpPr/>
            <p:nvPr/>
          </p:nvSpPr>
          <p:spPr>
            <a:xfrm>
              <a:off x="4163163" y="3218759"/>
              <a:ext cx="47625" cy="19050"/>
            </a:xfrm>
            <a:custGeom>
              <a:avLst/>
              <a:gdLst>
                <a:gd name="connsiteX0" fmla="*/ 43458 w 47625"/>
                <a:gd name="connsiteY0" fmla="*/ 22789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3458" y="22789"/>
                  </a:moveTo>
                  <a:cubicBezTo>
                    <a:pt x="43458" y="22789"/>
                    <a:pt x="13264" y="25265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6C506BAE-C24C-7C00-8E6B-9331B1CB755B}"/>
                </a:ext>
              </a:extLst>
            </p:cNvPr>
            <p:cNvSpPr/>
            <p:nvPr/>
          </p:nvSpPr>
          <p:spPr>
            <a:xfrm>
              <a:off x="4066389" y="3281433"/>
              <a:ext cx="19050" cy="28575"/>
            </a:xfrm>
            <a:custGeom>
              <a:avLst/>
              <a:gdLst>
                <a:gd name="connsiteX0" fmla="*/ 5358 w 19050"/>
                <a:gd name="connsiteY0" fmla="*/ 27170 h 28575"/>
                <a:gd name="connsiteX1" fmla="*/ 18502 w 19050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5358" y="27170"/>
                  </a:moveTo>
                  <a:cubicBezTo>
                    <a:pt x="5358" y="27170"/>
                    <a:pt x="18026" y="25646"/>
                    <a:pt x="18502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5E650F7B-433E-3E9F-BC5B-EC6054AB4F96}"/>
                </a:ext>
              </a:extLst>
            </p:cNvPr>
            <p:cNvSpPr/>
            <p:nvPr/>
          </p:nvSpPr>
          <p:spPr>
            <a:xfrm>
              <a:off x="4047530" y="3260288"/>
              <a:ext cx="19050" cy="38100"/>
            </a:xfrm>
            <a:custGeom>
              <a:avLst/>
              <a:gdLst>
                <a:gd name="connsiteX0" fmla="*/ 5358 w 19050"/>
                <a:gd name="connsiteY0" fmla="*/ 36124 h 38100"/>
                <a:gd name="connsiteX1" fmla="*/ 19645 w 19050"/>
                <a:gd name="connsiteY1" fmla="*/ 53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36124"/>
                  </a:moveTo>
                  <a:cubicBezTo>
                    <a:pt x="5358" y="36124"/>
                    <a:pt x="7168" y="10692"/>
                    <a:pt x="1964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29B8CA3D-B8FE-AB60-4058-8B7548172D19}"/>
                </a:ext>
              </a:extLst>
            </p:cNvPr>
            <p:cNvSpPr/>
            <p:nvPr/>
          </p:nvSpPr>
          <p:spPr>
            <a:xfrm>
              <a:off x="4021145" y="3233081"/>
              <a:ext cx="38100" cy="28575"/>
            </a:xfrm>
            <a:custGeom>
              <a:avLst/>
              <a:gdLst>
                <a:gd name="connsiteX0" fmla="*/ 5358 w 38100"/>
                <a:gd name="connsiteY0" fmla="*/ 28278 h 28575"/>
                <a:gd name="connsiteX1" fmla="*/ 34885 w 38100"/>
                <a:gd name="connsiteY1" fmla="*/ 54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278"/>
                  </a:moveTo>
                  <a:cubicBezTo>
                    <a:pt x="5358" y="28278"/>
                    <a:pt x="24408" y="3990"/>
                    <a:pt x="34885" y="541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98DEB97E-BA0E-1B68-59F1-BD8920B5FF6D}"/>
                </a:ext>
              </a:extLst>
            </p:cNvPr>
            <p:cNvSpPr/>
            <p:nvPr/>
          </p:nvSpPr>
          <p:spPr>
            <a:xfrm>
              <a:off x="4013525" y="3210187"/>
              <a:ext cx="38100" cy="28575"/>
            </a:xfrm>
            <a:custGeom>
              <a:avLst/>
              <a:gdLst>
                <a:gd name="connsiteX0" fmla="*/ 5358 w 38100"/>
                <a:gd name="connsiteY0" fmla="*/ 28313 h 28575"/>
                <a:gd name="connsiteX1" fmla="*/ 36695 w 38100"/>
                <a:gd name="connsiteY1" fmla="*/ 54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313"/>
                  </a:moveTo>
                  <a:cubicBezTo>
                    <a:pt x="5358" y="28313"/>
                    <a:pt x="19550" y="3643"/>
                    <a:pt x="36695" y="545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1A37F431-6FB5-CE19-9604-50A3A78A161F}"/>
                </a:ext>
              </a:extLst>
            </p:cNvPr>
            <p:cNvSpPr/>
            <p:nvPr/>
          </p:nvSpPr>
          <p:spPr>
            <a:xfrm>
              <a:off x="4009430" y="3185136"/>
              <a:ext cx="28575" cy="9525"/>
            </a:xfrm>
            <a:custGeom>
              <a:avLst/>
              <a:gdLst>
                <a:gd name="connsiteX0" fmla="*/ 5358 w 28575"/>
                <a:gd name="connsiteY0" fmla="*/ 5358 h 9525"/>
                <a:gd name="connsiteX1" fmla="*/ 28123 w 28575"/>
                <a:gd name="connsiteY1" fmla="*/ 101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5358"/>
                  </a:moveTo>
                  <a:cubicBezTo>
                    <a:pt x="11501" y="10994"/>
                    <a:pt x="20235" y="12821"/>
                    <a:pt x="28123" y="10120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33574DAF-AF04-F401-B877-52FF93E49EA9}"/>
                </a:ext>
              </a:extLst>
            </p:cNvPr>
            <p:cNvSpPr/>
            <p:nvPr/>
          </p:nvSpPr>
          <p:spPr>
            <a:xfrm>
              <a:off x="4102674" y="3227522"/>
              <a:ext cx="9525" cy="76200"/>
            </a:xfrm>
            <a:custGeom>
              <a:avLst/>
              <a:gdLst>
                <a:gd name="connsiteX0" fmla="*/ 9745 w 9525"/>
                <a:gd name="connsiteY0" fmla="*/ 5358 h 76200"/>
                <a:gd name="connsiteX1" fmla="*/ 12888 w 9525"/>
                <a:gd name="connsiteY1" fmla="*/ 741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9745" y="5358"/>
                  </a:moveTo>
                  <a:cubicBezTo>
                    <a:pt x="9745" y="5358"/>
                    <a:pt x="-1971" y="66508"/>
                    <a:pt x="12888" y="7412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BF9A5D11-9801-DBD2-627F-58246C72E62F}"/>
                </a:ext>
              </a:extLst>
            </p:cNvPr>
            <p:cNvSpPr/>
            <p:nvPr/>
          </p:nvSpPr>
          <p:spPr>
            <a:xfrm>
              <a:off x="4083915" y="3249277"/>
              <a:ext cx="28575" cy="19050"/>
            </a:xfrm>
            <a:custGeom>
              <a:avLst/>
              <a:gdLst>
                <a:gd name="connsiteX0" fmla="*/ 24408 w 28575"/>
                <a:gd name="connsiteY0" fmla="*/ 5510 h 19050"/>
                <a:gd name="connsiteX1" fmla="*/ 5358 w 28575"/>
                <a:gd name="connsiteY1" fmla="*/ 163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4408" y="5510"/>
                  </a:moveTo>
                  <a:cubicBezTo>
                    <a:pt x="24408" y="5510"/>
                    <a:pt x="5358" y="3224"/>
                    <a:pt x="5358" y="1636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ADDC6D75-3472-1875-7856-67BE60F6B1ED}"/>
                </a:ext>
              </a:extLst>
            </p:cNvPr>
            <p:cNvSpPr/>
            <p:nvPr/>
          </p:nvSpPr>
          <p:spPr>
            <a:xfrm>
              <a:off x="4102965" y="3261734"/>
              <a:ext cx="19050" cy="19050"/>
            </a:xfrm>
            <a:custGeom>
              <a:avLst/>
              <a:gdLst>
                <a:gd name="connsiteX0" fmla="*/ 5358 w 19050"/>
                <a:gd name="connsiteY0" fmla="*/ 5531 h 19050"/>
                <a:gd name="connsiteX1" fmla="*/ 22408 w 19050"/>
                <a:gd name="connsiteY1" fmla="*/ 210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531"/>
                  </a:moveTo>
                  <a:cubicBezTo>
                    <a:pt x="5358" y="5531"/>
                    <a:pt x="20503" y="2578"/>
                    <a:pt x="22408" y="210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</p:grpSp>
      <p:grpSp>
        <p:nvGrpSpPr>
          <p:cNvPr id="1146" name="Graphic 43">
            <a:extLst>
              <a:ext uri="{FF2B5EF4-FFF2-40B4-BE49-F238E27FC236}">
                <a16:creationId xmlns:a16="http://schemas.microsoft.com/office/drawing/2014/main" id="{E8E42855-AD4D-2DCB-6567-7F91B3893A33}"/>
              </a:ext>
            </a:extLst>
          </p:cNvPr>
          <p:cNvGrpSpPr>
            <a:grpSpLocks noChangeAspect="1"/>
          </p:cNvGrpSpPr>
          <p:nvPr/>
        </p:nvGrpSpPr>
        <p:grpSpPr>
          <a:xfrm>
            <a:off x="7305334" y="5441789"/>
            <a:ext cx="218783" cy="254075"/>
            <a:chOff x="4007626" y="3069458"/>
            <a:chExt cx="209550" cy="247650"/>
          </a:xfrm>
        </p:grpSpPr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9C0BE491-41DF-72B1-A9C8-83A2FC6FA4DC}"/>
                </a:ext>
              </a:extLst>
            </p:cNvPr>
            <p:cNvSpPr/>
            <p:nvPr/>
          </p:nvSpPr>
          <p:spPr>
            <a:xfrm>
              <a:off x="4007626" y="3069458"/>
              <a:ext cx="209550" cy="247650"/>
            </a:xfrm>
            <a:custGeom>
              <a:avLst/>
              <a:gdLst>
                <a:gd name="connsiteX0" fmla="*/ 116698 w 209550"/>
                <a:gd name="connsiteY0" fmla="*/ 7402 h 247650"/>
                <a:gd name="connsiteX1" fmla="*/ 202423 w 209550"/>
                <a:gd name="connsiteY1" fmla="*/ 129989 h 247650"/>
                <a:gd name="connsiteX2" fmla="*/ 108030 w 209550"/>
                <a:gd name="connsiteY2" fmla="*/ 250004 h 247650"/>
                <a:gd name="connsiteX3" fmla="*/ 7255 w 209550"/>
                <a:gd name="connsiteY3" fmla="*/ 121036 h 247650"/>
                <a:gd name="connsiteX4" fmla="*/ 116698 w 209550"/>
                <a:gd name="connsiteY4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47650">
                  <a:moveTo>
                    <a:pt x="116698" y="7402"/>
                  </a:moveTo>
                  <a:cubicBezTo>
                    <a:pt x="116698" y="7402"/>
                    <a:pt x="197851" y="-4313"/>
                    <a:pt x="202423" y="129989"/>
                  </a:cubicBezTo>
                  <a:cubicBezTo>
                    <a:pt x="202423" y="129989"/>
                    <a:pt x="211948" y="250861"/>
                    <a:pt x="108030" y="250004"/>
                  </a:cubicBezTo>
                  <a:cubicBezTo>
                    <a:pt x="108030" y="250004"/>
                    <a:pt x="3255" y="251814"/>
                    <a:pt x="7255" y="121036"/>
                  </a:cubicBezTo>
                  <a:cubicBezTo>
                    <a:pt x="7160" y="121036"/>
                    <a:pt x="14304" y="7117"/>
                    <a:pt x="116698" y="7402"/>
                  </a:cubicBezTo>
                </a:path>
              </a:pathLst>
            </a:custGeom>
            <a:solidFill>
              <a:srgbClr val="A5A2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8BD6F98F-6870-2A05-1D93-90CE93D0DF85}"/>
                </a:ext>
              </a:extLst>
            </p:cNvPr>
            <p:cNvSpPr/>
            <p:nvPr/>
          </p:nvSpPr>
          <p:spPr>
            <a:xfrm>
              <a:off x="4008093" y="3069458"/>
              <a:ext cx="200025" cy="247650"/>
            </a:xfrm>
            <a:custGeom>
              <a:avLst/>
              <a:gdLst>
                <a:gd name="connsiteX0" fmla="*/ 116232 w 200025"/>
                <a:gd name="connsiteY0" fmla="*/ 7402 h 247650"/>
                <a:gd name="connsiteX1" fmla="*/ 201957 w 200025"/>
                <a:gd name="connsiteY1" fmla="*/ 129989 h 247650"/>
                <a:gd name="connsiteX2" fmla="*/ 107565 w 200025"/>
                <a:gd name="connsiteY2" fmla="*/ 250004 h 247650"/>
                <a:gd name="connsiteX3" fmla="*/ 11457 w 200025"/>
                <a:gd name="connsiteY3" fmla="*/ 169899 h 247650"/>
                <a:gd name="connsiteX4" fmla="*/ 18030 w 200025"/>
                <a:gd name="connsiteY4" fmla="*/ 76268 h 247650"/>
                <a:gd name="connsiteX5" fmla="*/ 116232 w 200025"/>
                <a:gd name="connsiteY5" fmla="*/ 740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47650">
                  <a:moveTo>
                    <a:pt x="116232" y="7402"/>
                  </a:moveTo>
                  <a:cubicBezTo>
                    <a:pt x="116232" y="7402"/>
                    <a:pt x="197385" y="-4313"/>
                    <a:pt x="201957" y="129989"/>
                  </a:cubicBezTo>
                  <a:cubicBezTo>
                    <a:pt x="201957" y="129989"/>
                    <a:pt x="211482" y="250861"/>
                    <a:pt x="107565" y="250004"/>
                  </a:cubicBezTo>
                  <a:cubicBezTo>
                    <a:pt x="60760" y="249004"/>
                    <a:pt x="20872" y="215758"/>
                    <a:pt x="11457" y="169899"/>
                  </a:cubicBezTo>
                  <a:cubicBezTo>
                    <a:pt x="3973" y="138755"/>
                    <a:pt x="6268" y="106061"/>
                    <a:pt x="18030" y="76268"/>
                  </a:cubicBezTo>
                  <a:cubicBezTo>
                    <a:pt x="30507" y="44359"/>
                    <a:pt x="57654" y="7212"/>
                    <a:pt x="116232" y="7402"/>
                  </a:cubicBezTo>
                  <a:close/>
                </a:path>
              </a:pathLst>
            </a:custGeom>
            <a:noFill/>
            <a:ln w="12700" cap="flat">
              <a:solidFill>
                <a:srgbClr val="2F52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9B4F4E5B-CFB1-2DC6-F6EA-03670623C7D2}"/>
                </a:ext>
              </a:extLst>
            </p:cNvPr>
            <p:cNvSpPr/>
            <p:nvPr/>
          </p:nvSpPr>
          <p:spPr>
            <a:xfrm>
              <a:off x="4089331" y="3135874"/>
              <a:ext cx="57150" cy="57150"/>
            </a:xfrm>
            <a:custGeom>
              <a:avLst/>
              <a:gdLst>
                <a:gd name="connsiteX0" fmla="*/ 15372 w 57150"/>
                <a:gd name="connsiteY0" fmla="*/ 34808 h 57150"/>
                <a:gd name="connsiteX1" fmla="*/ 11753 w 57150"/>
                <a:gd name="connsiteY1" fmla="*/ 18330 h 57150"/>
                <a:gd name="connsiteX2" fmla="*/ 14134 w 57150"/>
                <a:gd name="connsiteY2" fmla="*/ 7471 h 57150"/>
                <a:gd name="connsiteX3" fmla="*/ 35470 w 57150"/>
                <a:gd name="connsiteY3" fmla="*/ 17758 h 57150"/>
                <a:gd name="connsiteX4" fmla="*/ 56616 w 57150"/>
                <a:gd name="connsiteY4" fmla="*/ 15186 h 57150"/>
                <a:gd name="connsiteX5" fmla="*/ 52520 w 57150"/>
                <a:gd name="connsiteY5" fmla="*/ 20997 h 57150"/>
                <a:gd name="connsiteX6" fmla="*/ 42233 w 57150"/>
                <a:gd name="connsiteY6" fmla="*/ 41571 h 57150"/>
                <a:gd name="connsiteX7" fmla="*/ 31946 w 57150"/>
                <a:gd name="connsiteY7" fmla="*/ 52905 h 57150"/>
                <a:gd name="connsiteX8" fmla="*/ 23088 w 57150"/>
                <a:gd name="connsiteY8" fmla="*/ 43380 h 57150"/>
                <a:gd name="connsiteX9" fmla="*/ 15372 w 57150"/>
                <a:gd name="connsiteY9" fmla="*/ 350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15372" y="34808"/>
                  </a:moveTo>
                  <a:cubicBezTo>
                    <a:pt x="17675" y="29094"/>
                    <a:pt x="16238" y="22552"/>
                    <a:pt x="11753" y="18330"/>
                  </a:cubicBezTo>
                  <a:cubicBezTo>
                    <a:pt x="11753" y="18330"/>
                    <a:pt x="-58" y="4899"/>
                    <a:pt x="14134" y="7471"/>
                  </a:cubicBezTo>
                  <a:cubicBezTo>
                    <a:pt x="14134" y="7471"/>
                    <a:pt x="24707" y="21378"/>
                    <a:pt x="35470" y="17758"/>
                  </a:cubicBezTo>
                  <a:cubicBezTo>
                    <a:pt x="35470" y="17758"/>
                    <a:pt x="52520" y="1280"/>
                    <a:pt x="56616" y="15186"/>
                  </a:cubicBezTo>
                  <a:cubicBezTo>
                    <a:pt x="56616" y="15186"/>
                    <a:pt x="56616" y="17472"/>
                    <a:pt x="52520" y="20997"/>
                  </a:cubicBezTo>
                  <a:cubicBezTo>
                    <a:pt x="52520" y="20997"/>
                    <a:pt x="41185" y="19377"/>
                    <a:pt x="42233" y="41571"/>
                  </a:cubicBezTo>
                  <a:cubicBezTo>
                    <a:pt x="42233" y="41571"/>
                    <a:pt x="42233" y="65288"/>
                    <a:pt x="31946" y="52905"/>
                  </a:cubicBezTo>
                  <a:cubicBezTo>
                    <a:pt x="31946" y="52905"/>
                    <a:pt x="29755" y="19377"/>
                    <a:pt x="23088" y="43380"/>
                  </a:cubicBezTo>
                  <a:cubicBezTo>
                    <a:pt x="23088" y="43380"/>
                    <a:pt x="10229" y="63478"/>
                    <a:pt x="15372" y="35094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DC085A0F-AB00-1FFC-77B6-A79DFAC59CB3}"/>
                </a:ext>
              </a:extLst>
            </p:cNvPr>
            <p:cNvSpPr/>
            <p:nvPr/>
          </p:nvSpPr>
          <p:spPr>
            <a:xfrm>
              <a:off x="4067863" y="3208496"/>
              <a:ext cx="47625" cy="28575"/>
            </a:xfrm>
            <a:custGeom>
              <a:avLst/>
              <a:gdLst>
                <a:gd name="connsiteX0" fmla="*/ 7408 w 47625"/>
                <a:gd name="connsiteY0" fmla="*/ 25241 h 28575"/>
                <a:gd name="connsiteX1" fmla="*/ 47699 w 47625"/>
                <a:gd name="connsiteY1" fmla="*/ 7144 h 28575"/>
                <a:gd name="connsiteX2" fmla="*/ 7408 w 47625"/>
                <a:gd name="connsiteY2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408" y="25241"/>
                  </a:moveTo>
                  <a:cubicBezTo>
                    <a:pt x="10551" y="42767"/>
                    <a:pt x="47699" y="7144"/>
                    <a:pt x="47699" y="7144"/>
                  </a:cubicBezTo>
                  <a:cubicBezTo>
                    <a:pt x="1312" y="14288"/>
                    <a:pt x="7408" y="25241"/>
                    <a:pt x="7408" y="25241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C2D3518D-6DF3-548A-274A-4DA574B934D6}"/>
                </a:ext>
              </a:extLst>
            </p:cNvPr>
            <p:cNvSpPr/>
            <p:nvPr/>
          </p:nvSpPr>
          <p:spPr>
            <a:xfrm>
              <a:off x="4108418" y="3208401"/>
              <a:ext cx="47625" cy="28575"/>
            </a:xfrm>
            <a:custGeom>
              <a:avLst/>
              <a:gdLst>
                <a:gd name="connsiteX0" fmla="*/ 7144 w 47625"/>
                <a:gd name="connsiteY0" fmla="*/ 7144 h 28575"/>
                <a:gd name="connsiteX1" fmla="*/ 47435 w 47625"/>
                <a:gd name="connsiteY1" fmla="*/ 25336 h 28575"/>
                <a:gd name="connsiteX2" fmla="*/ 7144 w 47625"/>
                <a:gd name="connsiteY2" fmla="*/ 72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7144" y="7144"/>
                  </a:moveTo>
                  <a:cubicBezTo>
                    <a:pt x="7144" y="7144"/>
                    <a:pt x="44482" y="42767"/>
                    <a:pt x="47435" y="25336"/>
                  </a:cubicBezTo>
                  <a:cubicBezTo>
                    <a:pt x="47435" y="25336"/>
                    <a:pt x="53531" y="14478"/>
                    <a:pt x="7144" y="7239"/>
                  </a:cubicBezTo>
                </a:path>
              </a:pathLst>
            </a:custGeom>
            <a:solidFill>
              <a:srgbClr val="2F5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219C9D93-8CE1-855F-E920-5565B007BE56}"/>
                </a:ext>
              </a:extLst>
            </p:cNvPr>
            <p:cNvSpPr/>
            <p:nvPr/>
          </p:nvSpPr>
          <p:spPr>
            <a:xfrm>
              <a:off x="4116205" y="3071502"/>
              <a:ext cx="9525" cy="57150"/>
            </a:xfrm>
            <a:custGeom>
              <a:avLst/>
              <a:gdLst>
                <a:gd name="connsiteX0" fmla="*/ 8120 w 9525"/>
                <a:gd name="connsiteY0" fmla="*/ 5358 h 57150"/>
                <a:gd name="connsiteX1" fmla="*/ 5358 w 9525"/>
                <a:gd name="connsiteY1" fmla="*/ 605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8120" y="5358"/>
                  </a:moveTo>
                  <a:cubicBezTo>
                    <a:pt x="8120" y="5358"/>
                    <a:pt x="12597" y="47077"/>
                    <a:pt x="5358" y="6050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7D58F14A-FAC9-3A9D-1527-80FFFE1C5A46}"/>
                </a:ext>
              </a:extLst>
            </p:cNvPr>
            <p:cNvSpPr/>
            <p:nvPr/>
          </p:nvSpPr>
          <p:spPr>
            <a:xfrm>
              <a:off x="4102965" y="3102935"/>
              <a:ext cx="19050" cy="19050"/>
            </a:xfrm>
            <a:custGeom>
              <a:avLst/>
              <a:gdLst>
                <a:gd name="connsiteX0" fmla="*/ 22408 w 19050"/>
                <a:gd name="connsiteY0" fmla="*/ 5358 h 19050"/>
                <a:gd name="connsiteX1" fmla="*/ 5358 w 19050"/>
                <a:gd name="connsiteY1" fmla="*/ 186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22408" y="5358"/>
                  </a:moveTo>
                  <a:cubicBezTo>
                    <a:pt x="22408" y="5358"/>
                    <a:pt x="16216" y="18693"/>
                    <a:pt x="5358" y="1869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1DC68FA3-FAF7-A889-D6A4-E7721C126243}"/>
                </a:ext>
              </a:extLst>
            </p:cNvPr>
            <p:cNvSpPr/>
            <p:nvPr/>
          </p:nvSpPr>
          <p:spPr>
            <a:xfrm>
              <a:off x="4120015" y="3109602"/>
              <a:ext cx="19050" cy="19050"/>
            </a:xfrm>
            <a:custGeom>
              <a:avLst/>
              <a:gdLst>
                <a:gd name="connsiteX0" fmla="*/ 5358 w 19050"/>
                <a:gd name="connsiteY0" fmla="*/ 5358 h 19050"/>
                <a:gd name="connsiteX1" fmla="*/ 15835 w 19050"/>
                <a:gd name="connsiteY1" fmla="*/ 187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358"/>
                  </a:moveTo>
                  <a:cubicBezTo>
                    <a:pt x="5358" y="5358"/>
                    <a:pt x="8311" y="17740"/>
                    <a:pt x="15835" y="1878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E8B8C40A-A110-3F93-9B56-72B6FD2A7DC9}"/>
                </a:ext>
              </a:extLst>
            </p:cNvPr>
            <p:cNvSpPr/>
            <p:nvPr/>
          </p:nvSpPr>
          <p:spPr>
            <a:xfrm>
              <a:off x="4150781" y="3081504"/>
              <a:ext cx="9525" cy="47625"/>
            </a:xfrm>
            <a:custGeom>
              <a:avLst/>
              <a:gdLst>
                <a:gd name="connsiteX0" fmla="*/ 13073 w 9525"/>
                <a:gd name="connsiteY0" fmla="*/ 5358 h 47625"/>
                <a:gd name="connsiteX1" fmla="*/ 5358 w 9525"/>
                <a:gd name="connsiteY1" fmla="*/ 4279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3073" y="5358"/>
                  </a:moveTo>
                  <a:cubicBezTo>
                    <a:pt x="13073" y="5358"/>
                    <a:pt x="15454" y="36028"/>
                    <a:pt x="5358" y="4279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088FE04D-099A-776D-7759-78E2B9376173}"/>
                </a:ext>
              </a:extLst>
            </p:cNvPr>
            <p:cNvSpPr/>
            <p:nvPr/>
          </p:nvSpPr>
          <p:spPr>
            <a:xfrm>
              <a:off x="4166592" y="3099030"/>
              <a:ext cx="9525" cy="28575"/>
            </a:xfrm>
            <a:custGeom>
              <a:avLst/>
              <a:gdLst>
                <a:gd name="connsiteX0" fmla="*/ 12406 w 9525"/>
                <a:gd name="connsiteY0" fmla="*/ 5358 h 28575"/>
                <a:gd name="connsiteX1" fmla="*/ 5358 w 9525"/>
                <a:gd name="connsiteY1" fmla="*/ 2936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12406" y="5358"/>
                  </a:moveTo>
                  <a:cubicBezTo>
                    <a:pt x="12406" y="5358"/>
                    <a:pt x="10406" y="30409"/>
                    <a:pt x="5358" y="29361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09293C1B-1EE4-981B-4985-A9D852FE3B65}"/>
                </a:ext>
              </a:extLst>
            </p:cNvPr>
            <p:cNvSpPr/>
            <p:nvPr/>
          </p:nvSpPr>
          <p:spPr>
            <a:xfrm>
              <a:off x="4176784" y="3113984"/>
              <a:ext cx="19050" cy="19050"/>
            </a:xfrm>
            <a:custGeom>
              <a:avLst/>
              <a:gdLst>
                <a:gd name="connsiteX0" fmla="*/ 5358 w 19050"/>
                <a:gd name="connsiteY0" fmla="*/ 18026 h 19050"/>
                <a:gd name="connsiteX1" fmla="*/ 15740 w 19050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18026"/>
                  </a:moveTo>
                  <a:cubicBezTo>
                    <a:pt x="5358" y="18026"/>
                    <a:pt x="17455" y="8501"/>
                    <a:pt x="15740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EFA23E07-AB84-ACD0-193A-58FCBEAF71E4}"/>
                </a:ext>
              </a:extLst>
            </p:cNvPr>
            <p:cNvSpPr/>
            <p:nvPr/>
          </p:nvSpPr>
          <p:spPr>
            <a:xfrm>
              <a:off x="4079534" y="3078075"/>
              <a:ext cx="19050" cy="38100"/>
            </a:xfrm>
            <a:custGeom>
              <a:avLst/>
              <a:gdLst>
                <a:gd name="connsiteX0" fmla="*/ 5358 w 19050"/>
                <a:gd name="connsiteY0" fmla="*/ 5358 h 38100"/>
                <a:gd name="connsiteX1" fmla="*/ 13930 w 19050"/>
                <a:gd name="connsiteY1" fmla="*/ 3688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5358"/>
                  </a:moveTo>
                  <a:cubicBezTo>
                    <a:pt x="12129" y="14391"/>
                    <a:pt x="15195" y="25668"/>
                    <a:pt x="13930" y="36886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45A78E89-AB5A-82E9-8FEC-3400A5F0B0C5}"/>
                </a:ext>
              </a:extLst>
            </p:cNvPr>
            <p:cNvSpPr/>
            <p:nvPr/>
          </p:nvSpPr>
          <p:spPr>
            <a:xfrm>
              <a:off x="4039462" y="3106840"/>
              <a:ext cx="38100" cy="38100"/>
            </a:xfrm>
            <a:custGeom>
              <a:avLst/>
              <a:gdLst>
                <a:gd name="connsiteX0" fmla="*/ 5520 w 38100"/>
                <a:gd name="connsiteY0" fmla="*/ 5358 h 38100"/>
                <a:gd name="connsiteX1" fmla="*/ 35524 w 38100"/>
                <a:gd name="connsiteY1" fmla="*/ 339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5520" y="5358"/>
                  </a:moveTo>
                  <a:cubicBezTo>
                    <a:pt x="5520" y="5358"/>
                    <a:pt x="1329" y="59174"/>
                    <a:pt x="35524" y="3393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0D945150-F42B-C669-36C7-7F0352938569}"/>
                </a:ext>
              </a:extLst>
            </p:cNvPr>
            <p:cNvSpPr/>
            <p:nvPr/>
          </p:nvSpPr>
          <p:spPr>
            <a:xfrm>
              <a:off x="4022574" y="3134461"/>
              <a:ext cx="47625" cy="66675"/>
            </a:xfrm>
            <a:custGeom>
              <a:avLst/>
              <a:gdLst>
                <a:gd name="connsiteX0" fmla="*/ 5358 w 47625"/>
                <a:gd name="connsiteY0" fmla="*/ 6026 h 66675"/>
                <a:gd name="connsiteX1" fmla="*/ 46125 w 47625"/>
                <a:gd name="connsiteY1" fmla="*/ 6717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66675">
                  <a:moveTo>
                    <a:pt x="5358" y="6026"/>
                  </a:moveTo>
                  <a:cubicBezTo>
                    <a:pt x="5358" y="6026"/>
                    <a:pt x="48792" y="-5499"/>
                    <a:pt x="46125" y="6717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32CE5F6B-C974-0D9A-A427-FEAD7A1D8C62}"/>
                </a:ext>
              </a:extLst>
            </p:cNvPr>
            <p:cNvSpPr/>
            <p:nvPr/>
          </p:nvSpPr>
          <p:spPr>
            <a:xfrm>
              <a:off x="4015621" y="3152431"/>
              <a:ext cx="38100" cy="28575"/>
            </a:xfrm>
            <a:custGeom>
              <a:avLst/>
              <a:gdLst>
                <a:gd name="connsiteX0" fmla="*/ 5358 w 38100"/>
                <a:gd name="connsiteY0" fmla="*/ 5582 h 28575"/>
                <a:gd name="connsiteX1" fmla="*/ 42029 w 38100"/>
                <a:gd name="connsiteY1" fmla="*/ 3215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5582"/>
                  </a:moveTo>
                  <a:cubicBezTo>
                    <a:pt x="5358" y="5582"/>
                    <a:pt x="31171" y="1105"/>
                    <a:pt x="42029" y="321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DB3F465B-23ED-3F46-541B-1E04189FDB98}"/>
                </a:ext>
              </a:extLst>
            </p:cNvPr>
            <p:cNvSpPr/>
            <p:nvPr/>
          </p:nvSpPr>
          <p:spPr>
            <a:xfrm>
              <a:off x="4158686" y="3151645"/>
              <a:ext cx="47625" cy="9525"/>
            </a:xfrm>
            <a:custGeom>
              <a:avLst/>
              <a:gdLst>
                <a:gd name="connsiteX0" fmla="*/ 5358 w 47625"/>
                <a:gd name="connsiteY0" fmla="*/ 11607 h 9525"/>
                <a:gd name="connsiteX1" fmla="*/ 47458 w 47625"/>
                <a:gd name="connsiteY1" fmla="*/ 97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5358" y="11607"/>
                  </a:moveTo>
                  <a:cubicBezTo>
                    <a:pt x="5358" y="11607"/>
                    <a:pt x="29837" y="-1156"/>
                    <a:pt x="47458" y="979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5446F592-DF52-78D2-62A1-75E5ECE39AB6}"/>
                </a:ext>
              </a:extLst>
            </p:cNvPr>
            <p:cNvSpPr/>
            <p:nvPr/>
          </p:nvSpPr>
          <p:spPr>
            <a:xfrm>
              <a:off x="4176784" y="3174728"/>
              <a:ext cx="28575" cy="9525"/>
            </a:xfrm>
            <a:custGeom>
              <a:avLst/>
              <a:gdLst>
                <a:gd name="connsiteX0" fmla="*/ 5358 w 28575"/>
                <a:gd name="connsiteY0" fmla="*/ 6145 h 9525"/>
                <a:gd name="connsiteX1" fmla="*/ 32504 w 28575"/>
                <a:gd name="connsiteY1" fmla="*/ 1147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6145"/>
                  </a:moveTo>
                  <a:cubicBezTo>
                    <a:pt x="5358" y="6145"/>
                    <a:pt x="31933" y="2335"/>
                    <a:pt x="32504" y="1147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5A5321C8-E4F1-D49C-5A03-8C127741BFD1}"/>
                </a:ext>
              </a:extLst>
            </p:cNvPr>
            <p:cNvSpPr/>
            <p:nvPr/>
          </p:nvSpPr>
          <p:spPr>
            <a:xfrm>
              <a:off x="4162782" y="3193041"/>
              <a:ext cx="47625" cy="19050"/>
            </a:xfrm>
            <a:custGeom>
              <a:avLst/>
              <a:gdLst>
                <a:gd name="connsiteX0" fmla="*/ 47268 w 47625"/>
                <a:gd name="connsiteY0" fmla="*/ 12121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7268" y="12121"/>
                  </a:moveTo>
                  <a:cubicBezTo>
                    <a:pt x="33323" y="19281"/>
                    <a:pt x="16342" y="1654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21C3DC38-554A-CEDE-DEB6-76D24A71949F}"/>
                </a:ext>
              </a:extLst>
            </p:cNvPr>
            <p:cNvSpPr/>
            <p:nvPr/>
          </p:nvSpPr>
          <p:spPr>
            <a:xfrm>
              <a:off x="4133845" y="3263907"/>
              <a:ext cx="19050" cy="47625"/>
            </a:xfrm>
            <a:custGeom>
              <a:avLst/>
              <a:gdLst>
                <a:gd name="connsiteX0" fmla="*/ 19531 w 19050"/>
                <a:gd name="connsiteY0" fmla="*/ 49173 h 47625"/>
                <a:gd name="connsiteX1" fmla="*/ 6005 w 19050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47625">
                  <a:moveTo>
                    <a:pt x="19531" y="49173"/>
                  </a:moveTo>
                  <a:cubicBezTo>
                    <a:pt x="8466" y="37459"/>
                    <a:pt x="3469" y="21270"/>
                    <a:pt x="600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6512EDA3-EC4D-5F29-C246-D3308BF7DF1D}"/>
                </a:ext>
              </a:extLst>
            </p:cNvPr>
            <p:cNvSpPr/>
            <p:nvPr/>
          </p:nvSpPr>
          <p:spPr>
            <a:xfrm>
              <a:off x="4148018" y="3253525"/>
              <a:ext cx="28575" cy="47625"/>
            </a:xfrm>
            <a:custGeom>
              <a:avLst/>
              <a:gdLst>
                <a:gd name="connsiteX0" fmla="*/ 27361 w 28575"/>
                <a:gd name="connsiteY0" fmla="*/ 46315 h 47625"/>
                <a:gd name="connsiteX1" fmla="*/ 5358 w 28575"/>
                <a:gd name="connsiteY1" fmla="*/ 5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7625">
                  <a:moveTo>
                    <a:pt x="27361" y="46315"/>
                  </a:moveTo>
                  <a:cubicBezTo>
                    <a:pt x="27361" y="46315"/>
                    <a:pt x="14788" y="10311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82665E2E-DCB3-8D6E-AE6D-8CC777C47BEC}"/>
                </a:ext>
              </a:extLst>
            </p:cNvPr>
            <p:cNvSpPr/>
            <p:nvPr/>
          </p:nvSpPr>
          <p:spPr>
            <a:xfrm>
              <a:off x="4166592" y="3244000"/>
              <a:ext cx="28575" cy="28575"/>
            </a:xfrm>
            <a:custGeom>
              <a:avLst/>
              <a:gdLst>
                <a:gd name="connsiteX0" fmla="*/ 29170 w 28575"/>
                <a:gd name="connsiteY0" fmla="*/ 29361 h 28575"/>
                <a:gd name="connsiteX1" fmla="*/ 5358 w 28575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9170" y="29361"/>
                  </a:moveTo>
                  <a:cubicBezTo>
                    <a:pt x="29170" y="29361"/>
                    <a:pt x="16407" y="8120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5901367-C7B3-D5B7-5B15-29AE0A4ED37C}"/>
                </a:ext>
              </a:extLst>
            </p:cNvPr>
            <p:cNvSpPr/>
            <p:nvPr/>
          </p:nvSpPr>
          <p:spPr>
            <a:xfrm>
              <a:off x="4163163" y="3218759"/>
              <a:ext cx="47625" cy="19050"/>
            </a:xfrm>
            <a:custGeom>
              <a:avLst/>
              <a:gdLst>
                <a:gd name="connsiteX0" fmla="*/ 43458 w 47625"/>
                <a:gd name="connsiteY0" fmla="*/ 22789 h 19050"/>
                <a:gd name="connsiteX1" fmla="*/ 5358 w 47625"/>
                <a:gd name="connsiteY1" fmla="*/ 5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9050">
                  <a:moveTo>
                    <a:pt x="43458" y="22789"/>
                  </a:moveTo>
                  <a:cubicBezTo>
                    <a:pt x="43458" y="22789"/>
                    <a:pt x="13264" y="25265"/>
                    <a:pt x="5358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6305040-28F5-9647-6342-6A611D173919}"/>
                </a:ext>
              </a:extLst>
            </p:cNvPr>
            <p:cNvSpPr/>
            <p:nvPr/>
          </p:nvSpPr>
          <p:spPr>
            <a:xfrm>
              <a:off x="4066389" y="3281433"/>
              <a:ext cx="19050" cy="28575"/>
            </a:xfrm>
            <a:custGeom>
              <a:avLst/>
              <a:gdLst>
                <a:gd name="connsiteX0" fmla="*/ 5358 w 19050"/>
                <a:gd name="connsiteY0" fmla="*/ 27170 h 28575"/>
                <a:gd name="connsiteX1" fmla="*/ 18502 w 19050"/>
                <a:gd name="connsiteY1" fmla="*/ 5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5358" y="27170"/>
                  </a:moveTo>
                  <a:cubicBezTo>
                    <a:pt x="5358" y="27170"/>
                    <a:pt x="18026" y="25646"/>
                    <a:pt x="18502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735B4EFF-E5E6-9536-4C0A-85ADD08DC805}"/>
                </a:ext>
              </a:extLst>
            </p:cNvPr>
            <p:cNvSpPr/>
            <p:nvPr/>
          </p:nvSpPr>
          <p:spPr>
            <a:xfrm>
              <a:off x="4047530" y="3260288"/>
              <a:ext cx="19050" cy="38100"/>
            </a:xfrm>
            <a:custGeom>
              <a:avLst/>
              <a:gdLst>
                <a:gd name="connsiteX0" fmla="*/ 5358 w 19050"/>
                <a:gd name="connsiteY0" fmla="*/ 36124 h 38100"/>
                <a:gd name="connsiteX1" fmla="*/ 19645 w 19050"/>
                <a:gd name="connsiteY1" fmla="*/ 53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5358" y="36124"/>
                  </a:moveTo>
                  <a:cubicBezTo>
                    <a:pt x="5358" y="36124"/>
                    <a:pt x="7168" y="10692"/>
                    <a:pt x="19645" y="535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0BA12409-A8A1-5CF2-3C65-008227742403}"/>
                </a:ext>
              </a:extLst>
            </p:cNvPr>
            <p:cNvSpPr/>
            <p:nvPr/>
          </p:nvSpPr>
          <p:spPr>
            <a:xfrm>
              <a:off x="4021145" y="3233081"/>
              <a:ext cx="38100" cy="28575"/>
            </a:xfrm>
            <a:custGeom>
              <a:avLst/>
              <a:gdLst>
                <a:gd name="connsiteX0" fmla="*/ 5358 w 38100"/>
                <a:gd name="connsiteY0" fmla="*/ 28278 h 28575"/>
                <a:gd name="connsiteX1" fmla="*/ 34885 w 38100"/>
                <a:gd name="connsiteY1" fmla="*/ 54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278"/>
                  </a:moveTo>
                  <a:cubicBezTo>
                    <a:pt x="5358" y="28278"/>
                    <a:pt x="24408" y="3990"/>
                    <a:pt x="34885" y="541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2D557CDD-B644-6B71-0399-14D613EA442C}"/>
                </a:ext>
              </a:extLst>
            </p:cNvPr>
            <p:cNvSpPr/>
            <p:nvPr/>
          </p:nvSpPr>
          <p:spPr>
            <a:xfrm>
              <a:off x="4013525" y="3210187"/>
              <a:ext cx="38100" cy="28575"/>
            </a:xfrm>
            <a:custGeom>
              <a:avLst/>
              <a:gdLst>
                <a:gd name="connsiteX0" fmla="*/ 5358 w 38100"/>
                <a:gd name="connsiteY0" fmla="*/ 28313 h 28575"/>
                <a:gd name="connsiteX1" fmla="*/ 36695 w 38100"/>
                <a:gd name="connsiteY1" fmla="*/ 54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8575">
                  <a:moveTo>
                    <a:pt x="5358" y="28313"/>
                  </a:moveTo>
                  <a:cubicBezTo>
                    <a:pt x="5358" y="28313"/>
                    <a:pt x="19550" y="3643"/>
                    <a:pt x="36695" y="5453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AC7D5B9B-44E2-212F-092F-AEE326E3C31F}"/>
                </a:ext>
              </a:extLst>
            </p:cNvPr>
            <p:cNvSpPr/>
            <p:nvPr/>
          </p:nvSpPr>
          <p:spPr>
            <a:xfrm>
              <a:off x="4009430" y="3185136"/>
              <a:ext cx="28575" cy="9525"/>
            </a:xfrm>
            <a:custGeom>
              <a:avLst/>
              <a:gdLst>
                <a:gd name="connsiteX0" fmla="*/ 5358 w 28575"/>
                <a:gd name="connsiteY0" fmla="*/ 5358 h 9525"/>
                <a:gd name="connsiteX1" fmla="*/ 28123 w 28575"/>
                <a:gd name="connsiteY1" fmla="*/ 101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5358" y="5358"/>
                  </a:moveTo>
                  <a:cubicBezTo>
                    <a:pt x="11501" y="10994"/>
                    <a:pt x="20235" y="12821"/>
                    <a:pt x="28123" y="10120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6B8EED50-C407-1939-A1BF-D1FA07D4AA33}"/>
                </a:ext>
              </a:extLst>
            </p:cNvPr>
            <p:cNvSpPr/>
            <p:nvPr/>
          </p:nvSpPr>
          <p:spPr>
            <a:xfrm>
              <a:off x="4102674" y="3227522"/>
              <a:ext cx="9525" cy="76200"/>
            </a:xfrm>
            <a:custGeom>
              <a:avLst/>
              <a:gdLst>
                <a:gd name="connsiteX0" fmla="*/ 9745 w 9525"/>
                <a:gd name="connsiteY0" fmla="*/ 5358 h 76200"/>
                <a:gd name="connsiteX1" fmla="*/ 12888 w 9525"/>
                <a:gd name="connsiteY1" fmla="*/ 741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9745" y="5358"/>
                  </a:moveTo>
                  <a:cubicBezTo>
                    <a:pt x="9745" y="5358"/>
                    <a:pt x="-1971" y="66508"/>
                    <a:pt x="12888" y="74128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D46ADD02-D3CA-EF21-BDF1-B2EA619FC025}"/>
                </a:ext>
              </a:extLst>
            </p:cNvPr>
            <p:cNvSpPr/>
            <p:nvPr/>
          </p:nvSpPr>
          <p:spPr>
            <a:xfrm>
              <a:off x="4083915" y="3249277"/>
              <a:ext cx="28575" cy="19050"/>
            </a:xfrm>
            <a:custGeom>
              <a:avLst/>
              <a:gdLst>
                <a:gd name="connsiteX0" fmla="*/ 24408 w 28575"/>
                <a:gd name="connsiteY0" fmla="*/ 5510 h 19050"/>
                <a:gd name="connsiteX1" fmla="*/ 5358 w 28575"/>
                <a:gd name="connsiteY1" fmla="*/ 163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4408" y="5510"/>
                  </a:moveTo>
                  <a:cubicBezTo>
                    <a:pt x="24408" y="5510"/>
                    <a:pt x="5358" y="3224"/>
                    <a:pt x="5358" y="16369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02B4BFFE-1E50-70A6-1480-7A9ECDA3AFDB}"/>
                </a:ext>
              </a:extLst>
            </p:cNvPr>
            <p:cNvSpPr/>
            <p:nvPr/>
          </p:nvSpPr>
          <p:spPr>
            <a:xfrm>
              <a:off x="4102965" y="3261734"/>
              <a:ext cx="19050" cy="19050"/>
            </a:xfrm>
            <a:custGeom>
              <a:avLst/>
              <a:gdLst>
                <a:gd name="connsiteX0" fmla="*/ 5358 w 19050"/>
                <a:gd name="connsiteY0" fmla="*/ 5531 h 19050"/>
                <a:gd name="connsiteX1" fmla="*/ 22408 w 19050"/>
                <a:gd name="connsiteY1" fmla="*/ 210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5358" y="5531"/>
                  </a:moveTo>
                  <a:cubicBezTo>
                    <a:pt x="5358" y="5531"/>
                    <a:pt x="20503" y="2578"/>
                    <a:pt x="22408" y="21057"/>
                  </a:cubicBezTo>
                </a:path>
              </a:pathLst>
            </a:custGeom>
            <a:noFill/>
            <a:ln w="7144" cap="rnd">
              <a:solidFill>
                <a:srgbClr val="2F525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24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DD4D95D3-9FC5-8B81-EB69-0E1C8FAF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Fox RJ,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CD9F12D-A0A8-7DA8-4C09-44AF78405605}"/>
              </a:ext>
            </a:extLst>
          </p:cNvPr>
          <p:cNvSpPr/>
          <p:nvPr/>
        </p:nvSpPr>
        <p:spPr>
          <a:xfrm>
            <a:off x="2681066" y="3283016"/>
            <a:ext cx="508497" cy="50849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ptos Display" panose="020B0004020202020204" pitchFamily="34" charset="0"/>
              </a:rPr>
              <a:t>R</a:t>
            </a:r>
          </a:p>
        </p:txBody>
      </p:sp>
      <p:cxnSp>
        <p:nvCxnSpPr>
          <p:cNvPr id="3" name="Connecteur : en angle 2">
            <a:extLst>
              <a:ext uri="{FF2B5EF4-FFF2-40B4-BE49-F238E27FC236}">
                <a16:creationId xmlns:a16="http://schemas.microsoft.com/office/drawing/2014/main" id="{204804D4-48BF-A6E5-B0D9-F8071EFD0DE2}"/>
              </a:ext>
            </a:extLst>
          </p:cNvPr>
          <p:cNvCxnSpPr>
            <a:cxnSpLocks/>
            <a:stCxn id="15" idx="0"/>
            <a:endCxn id="29" idx="1"/>
          </p:cNvCxnSpPr>
          <p:nvPr/>
        </p:nvCxnSpPr>
        <p:spPr>
          <a:xfrm rot="5400000" flipH="1" flipV="1">
            <a:off x="3012169" y="3127752"/>
            <a:ext cx="78411" cy="2321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FA771359-C86F-D44E-F3C2-3D83D6120896}"/>
              </a:ext>
            </a:extLst>
          </p:cNvPr>
          <p:cNvCxnSpPr>
            <a:cxnSpLocks/>
            <a:stCxn id="15" idx="4"/>
            <a:endCxn id="23" idx="1"/>
          </p:cNvCxnSpPr>
          <p:nvPr/>
        </p:nvCxnSpPr>
        <p:spPr>
          <a:xfrm rot="16200000" flipH="1">
            <a:off x="2981977" y="3744851"/>
            <a:ext cx="138795" cy="2321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5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BE1C1AC-9F8C-2E7A-3B4D-4540BAB56158}"/>
              </a:ext>
            </a:extLst>
          </p:cNvPr>
          <p:cNvGrpSpPr/>
          <p:nvPr/>
        </p:nvGrpSpPr>
        <p:grpSpPr>
          <a:xfrm>
            <a:off x="395396" y="2183442"/>
            <a:ext cx="11522546" cy="4062558"/>
            <a:chOff x="395396" y="1558498"/>
            <a:chExt cx="11522546" cy="4062558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5F5E7EC8-39E7-6746-1124-B060203C5E27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 rot="16200000" flipH="1">
              <a:off x="7100937" y="1043498"/>
              <a:ext cx="415755" cy="223425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7D32015-9F58-B26A-920D-AFC176AB232A}"/>
                </a:ext>
              </a:extLst>
            </p:cNvPr>
            <p:cNvSpPr/>
            <p:nvPr/>
          </p:nvSpPr>
          <p:spPr>
            <a:xfrm>
              <a:off x="4299857" y="1558498"/>
              <a:ext cx="3783660" cy="39425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Aptos Display" panose="020B0004020202020204" pitchFamily="34" charset="0"/>
                </a:rPr>
                <a:t>1131 </a:t>
              </a:r>
              <a:r>
                <a:rPr lang="en-US" sz="1600" b="1" dirty="0" err="1">
                  <a:solidFill>
                    <a:schemeClr val="accent1"/>
                  </a:solidFill>
                  <a:latin typeface="Aptos Display" panose="020B0004020202020204" pitchFamily="34" charset="0"/>
                </a:rPr>
                <a:t>randomisés</a:t>
              </a:r>
              <a:endParaRPr lang="en-US" sz="1600" b="1" dirty="0">
                <a:solidFill>
                  <a:schemeClr val="accent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B0CC7D9-A7D3-BDF5-CB24-0452B0E5DF9B}"/>
                </a:ext>
              </a:extLst>
            </p:cNvPr>
            <p:cNvSpPr/>
            <p:nvPr/>
          </p:nvSpPr>
          <p:spPr>
            <a:xfrm>
              <a:off x="2706549" y="2368504"/>
              <a:ext cx="2376000" cy="421474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377 placebo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19D42F-22DE-233C-A862-EE6B40AB1473}"/>
                </a:ext>
              </a:extLst>
            </p:cNvPr>
            <p:cNvSpPr/>
            <p:nvPr/>
          </p:nvSpPr>
          <p:spPr>
            <a:xfrm>
              <a:off x="7237942" y="2368504"/>
              <a:ext cx="2376000" cy="42147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ptos Display" panose="020B0004020202020204" pitchFamily="34" charset="0"/>
                </a:rPr>
                <a:t>754 </a:t>
              </a:r>
              <a:r>
                <a:rPr lang="en-US" sz="1400" dirty="0" err="1">
                  <a:latin typeface="Aptos Display" panose="020B0004020202020204" pitchFamily="34" charset="0"/>
                </a:rPr>
                <a:t>tolebrutinib</a:t>
              </a:r>
              <a:endParaRPr lang="en-US" sz="1400" dirty="0">
                <a:latin typeface="Aptos Display" panose="020B0004020202020204" pitchFamily="34" charset="0"/>
              </a:endParaRP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E2983283-14D3-A054-E17B-09E7ABA416E5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rot="5400000">
              <a:off x="4835241" y="1012057"/>
              <a:ext cx="415755" cy="229713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E7308CD-BDA7-9B3F-68AD-320653804145}"/>
                </a:ext>
              </a:extLst>
            </p:cNvPr>
            <p:cNvSpPr/>
            <p:nvPr/>
          </p:nvSpPr>
          <p:spPr>
            <a:xfrm>
              <a:off x="8713942" y="2974001"/>
              <a:ext cx="3204000" cy="32685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2 (0,3 %) </a:t>
              </a:r>
              <a:r>
                <a:rPr lang="en-US" sz="1400" dirty="0" err="1">
                  <a:solidFill>
                    <a:schemeClr val="tx1"/>
                  </a:solidFill>
                  <a:latin typeface="Aptos Display" panose="020B0004020202020204" pitchFamily="34" charset="0"/>
                </a:rPr>
                <a:t>randomisés</a:t>
              </a:r>
              <a:r>
                <a:rPr lang="en-US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 et non </a:t>
              </a:r>
              <a:r>
                <a:rPr lang="en-US" sz="1400" dirty="0" err="1">
                  <a:solidFill>
                    <a:schemeClr val="tx1"/>
                  </a:solidFill>
                  <a:latin typeface="Aptos Display" panose="020B0004020202020204" pitchFamily="34" charset="0"/>
                </a:rPr>
                <a:t>traités</a:t>
              </a:r>
              <a:endParaRPr lang="en-US" sz="1400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7761220-977D-51CA-65D6-611675AC540F}"/>
                </a:ext>
              </a:extLst>
            </p:cNvPr>
            <p:cNvSpPr/>
            <p:nvPr/>
          </p:nvSpPr>
          <p:spPr>
            <a:xfrm>
              <a:off x="395396" y="2957382"/>
              <a:ext cx="3204000" cy="326850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2 (0,5 %) </a:t>
              </a:r>
              <a:r>
                <a:rPr lang="en-US" sz="1400" dirty="0" err="1">
                  <a:solidFill>
                    <a:schemeClr val="tx1"/>
                  </a:solidFill>
                  <a:latin typeface="Aptos Display" panose="020B0004020202020204" pitchFamily="34" charset="0"/>
                </a:rPr>
                <a:t>randomisés</a:t>
              </a:r>
              <a:r>
                <a:rPr lang="en-US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 et non </a:t>
              </a:r>
              <a:r>
                <a:rPr lang="en-US" sz="1400" dirty="0" err="1">
                  <a:solidFill>
                    <a:schemeClr val="tx1"/>
                  </a:solidFill>
                  <a:latin typeface="Aptos Display" panose="020B0004020202020204" pitchFamily="34" charset="0"/>
                </a:rPr>
                <a:t>traités</a:t>
              </a:r>
              <a:endParaRPr lang="en-US" sz="1400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2BDEDC2-67D0-4160-B19F-B55052514A2E}"/>
                </a:ext>
              </a:extLst>
            </p:cNvPr>
            <p:cNvSpPr/>
            <p:nvPr/>
          </p:nvSpPr>
          <p:spPr>
            <a:xfrm>
              <a:off x="2706549" y="3498435"/>
              <a:ext cx="2376000" cy="421474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377 analyses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en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ITT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3EF5A1B-A713-9613-F9B3-5BAD8D55E274}"/>
                </a:ext>
              </a:extLst>
            </p:cNvPr>
            <p:cNvSpPr/>
            <p:nvPr/>
          </p:nvSpPr>
          <p:spPr>
            <a:xfrm>
              <a:off x="7237942" y="3507878"/>
              <a:ext cx="2376000" cy="42147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ptos Display" panose="020B0004020202020204" pitchFamily="34" charset="0"/>
                </a:rPr>
                <a:t>754 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analyses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en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ITT</a:t>
              </a:r>
              <a:endParaRPr lang="en-US" sz="1400" dirty="0">
                <a:latin typeface="Aptos Display" panose="020B0004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225782A-51DE-268D-4AD4-8198F90A8F47}"/>
                </a:ext>
              </a:extLst>
            </p:cNvPr>
            <p:cNvSpPr/>
            <p:nvPr/>
          </p:nvSpPr>
          <p:spPr>
            <a:xfrm>
              <a:off x="1787449" y="4602657"/>
              <a:ext cx="4212000" cy="1018363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lvl="1" indent="-173038"/>
              <a:r>
                <a:rPr lang="en-US" sz="16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289 (76,7 %)  </a:t>
              </a:r>
              <a:r>
                <a:rPr lang="en-US" sz="16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ont</a:t>
              </a:r>
              <a:r>
                <a:rPr lang="en-US" sz="16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complete </a:t>
              </a:r>
              <a:r>
                <a:rPr lang="en-US" sz="16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l’essai</a:t>
              </a:r>
              <a:endParaRPr lang="en-US" sz="1600" b="1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  <a:p>
              <a:pPr marL="355600" lvl="1" indent="-17303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192 (50,9 %) double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aveugle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tout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l’essai</a:t>
              </a:r>
              <a:endParaRPr lang="en-US" sz="1400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  <a:p>
              <a:pPr marL="355600" lvl="1" indent="-17303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67 (17,8 %)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essai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ouvert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tolebrutinib</a:t>
              </a:r>
              <a:endParaRPr lang="en-US" sz="1400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  <a:p>
              <a:pPr marL="355600" lvl="1" indent="-17303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30 (8,0 %) intervention hors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essai</a:t>
              </a:r>
              <a:endParaRPr lang="en-US" sz="1400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B8C7E46-B7B9-3E87-818C-406499F514FA}"/>
                </a:ext>
              </a:extLst>
            </p:cNvPr>
            <p:cNvSpPr/>
            <p:nvPr/>
          </p:nvSpPr>
          <p:spPr>
            <a:xfrm>
              <a:off x="6320317" y="4602812"/>
              <a:ext cx="4212000" cy="101824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2563"/>
              <a:r>
                <a:rPr lang="en-US" sz="1600" b="1" dirty="0">
                  <a:latin typeface="Aptos Display" panose="020B0004020202020204" pitchFamily="34" charset="0"/>
                </a:rPr>
                <a:t>580 (76,9 %) </a:t>
              </a:r>
              <a:r>
                <a:rPr lang="en-US" sz="16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ont</a:t>
              </a:r>
              <a:r>
                <a:rPr lang="en-US" sz="1600" b="1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complete </a:t>
              </a:r>
              <a:r>
                <a:rPr lang="en-US" sz="1600" b="1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l’essai</a:t>
              </a:r>
              <a:endParaRPr lang="en-US" sz="1600" b="1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  <a:p>
              <a:pPr marL="355600" lvl="1" indent="-17303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434 (57,6 %) double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aveugle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tout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l’essai</a:t>
              </a:r>
              <a:endParaRPr lang="en-US" sz="1400" dirty="0">
                <a:solidFill>
                  <a:schemeClr val="bg1"/>
                </a:solidFill>
                <a:latin typeface="Aptos Display" panose="020B0004020202020204" pitchFamily="34" charset="0"/>
              </a:endParaRPr>
            </a:p>
            <a:p>
              <a:pPr marL="355600" lvl="1" indent="-17303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95 (12,6 %)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essai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ouvert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tolebrutinib</a:t>
              </a: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 </a:t>
              </a:r>
            </a:p>
            <a:p>
              <a:pPr marL="355600" lvl="1" indent="-17303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51 (6,8 %) intervention hors </a:t>
              </a:r>
              <a:r>
                <a:rPr lang="en-US" sz="1400" dirty="0" err="1">
                  <a:solidFill>
                    <a:schemeClr val="bg1"/>
                  </a:solidFill>
                  <a:latin typeface="Aptos Display" panose="020B0004020202020204" pitchFamily="34" charset="0"/>
                </a:rPr>
                <a:t>essai</a:t>
              </a:r>
              <a:endParaRPr lang="en-US" sz="1400" b="1" dirty="0">
                <a:latin typeface="Aptos Display" panose="020B0004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9E1B653-C507-87C7-5C31-4479015A81A8}"/>
                </a:ext>
              </a:extLst>
            </p:cNvPr>
            <p:cNvSpPr/>
            <p:nvPr/>
          </p:nvSpPr>
          <p:spPr>
            <a:xfrm>
              <a:off x="395396" y="4055230"/>
              <a:ext cx="3204000" cy="326850"/>
            </a:xfrm>
            <a:prstGeom prst="roundRect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88 (23,3 %) interruption de </a:t>
              </a:r>
              <a:r>
                <a:rPr lang="en-US" sz="1400" dirty="0" err="1">
                  <a:solidFill>
                    <a:schemeClr val="tx1"/>
                  </a:solidFill>
                  <a:latin typeface="Aptos Display" panose="020B0004020202020204" pitchFamily="34" charset="0"/>
                </a:rPr>
                <a:t>l’essai</a:t>
              </a:r>
              <a:endParaRPr lang="en-US" sz="1400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CE2B1B9-34A2-1EAA-CCB4-6792AFCD8CC4}"/>
                </a:ext>
              </a:extLst>
            </p:cNvPr>
            <p:cNvSpPr/>
            <p:nvPr/>
          </p:nvSpPr>
          <p:spPr>
            <a:xfrm>
              <a:off x="8713942" y="4055230"/>
              <a:ext cx="3204000" cy="32685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174 (23,1 %) interruption de </a:t>
              </a:r>
              <a:r>
                <a:rPr lang="en-US" sz="1400" dirty="0" err="1">
                  <a:solidFill>
                    <a:schemeClr val="tx1"/>
                  </a:solidFill>
                  <a:latin typeface="Aptos Display" panose="020B0004020202020204" pitchFamily="34" charset="0"/>
                </a:rPr>
                <a:t>l’essai</a:t>
              </a:r>
              <a:endParaRPr lang="en-US" sz="1400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19269DF-E9A0-4AA2-97F4-9FEE79C7155D}"/>
                </a:ext>
              </a:extLst>
            </p:cNvPr>
            <p:cNvCxnSpPr>
              <a:stCxn id="6" idx="2"/>
              <a:endCxn id="28" idx="0"/>
            </p:cNvCxnSpPr>
            <p:nvPr/>
          </p:nvCxnSpPr>
          <p:spPr>
            <a:xfrm>
              <a:off x="3894549" y="2789978"/>
              <a:ext cx="0" cy="708457"/>
            </a:xfrm>
            <a:prstGeom prst="straightConnector1">
              <a:avLst/>
            </a:prstGeom>
            <a:ln w="28575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3E12875-97BF-4D14-85AB-47845F7C5C8A}"/>
                </a:ext>
              </a:extLst>
            </p:cNvPr>
            <p:cNvCxnSpPr>
              <a:cxnSpLocks/>
              <a:stCxn id="28" idx="2"/>
              <a:endCxn id="30" idx="0"/>
            </p:cNvCxnSpPr>
            <p:nvPr/>
          </p:nvCxnSpPr>
          <p:spPr>
            <a:xfrm flipH="1">
              <a:off x="3893449" y="3919909"/>
              <a:ext cx="1100" cy="682748"/>
            </a:xfrm>
            <a:prstGeom prst="straightConnector1">
              <a:avLst/>
            </a:prstGeom>
            <a:ln w="28575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5F5A3AC-FB82-1FF2-6DFA-2651A64B463B}"/>
                </a:ext>
              </a:extLst>
            </p:cNvPr>
            <p:cNvCxnSpPr>
              <a:cxnSpLocks/>
              <a:stCxn id="8" idx="2"/>
              <a:endCxn id="29" idx="0"/>
            </p:cNvCxnSpPr>
            <p:nvPr/>
          </p:nvCxnSpPr>
          <p:spPr>
            <a:xfrm>
              <a:off x="8425942" y="2789978"/>
              <a:ext cx="0" cy="71790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0231F7F-6736-302A-B71B-A6EB8C77A0B6}"/>
                </a:ext>
              </a:extLst>
            </p:cNvPr>
            <p:cNvCxnSpPr>
              <a:cxnSpLocks/>
              <a:stCxn id="29" idx="2"/>
              <a:endCxn id="31" idx="0"/>
            </p:cNvCxnSpPr>
            <p:nvPr/>
          </p:nvCxnSpPr>
          <p:spPr>
            <a:xfrm>
              <a:off x="8425942" y="3929352"/>
              <a:ext cx="375" cy="6734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DAEE3A2-90F7-D46F-A64E-DEA6FDC9E699}"/>
                </a:ext>
              </a:extLst>
            </p:cNvPr>
            <p:cNvCxnSpPr>
              <a:cxnSpLocks/>
            </p:cNvCxnSpPr>
            <p:nvPr/>
          </p:nvCxnSpPr>
          <p:spPr>
            <a:xfrm>
              <a:off x="3599396" y="3120807"/>
              <a:ext cx="288000" cy="0"/>
            </a:xfrm>
            <a:prstGeom prst="straightConnector1">
              <a:avLst/>
            </a:prstGeom>
            <a:ln w="28575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EC19AA2-7D82-6504-05DD-19E32F13233D}"/>
                </a:ext>
              </a:extLst>
            </p:cNvPr>
            <p:cNvCxnSpPr>
              <a:cxnSpLocks/>
            </p:cNvCxnSpPr>
            <p:nvPr/>
          </p:nvCxnSpPr>
          <p:spPr>
            <a:xfrm>
              <a:off x="3599396" y="4218655"/>
              <a:ext cx="288000" cy="0"/>
            </a:xfrm>
            <a:prstGeom prst="straightConnector1">
              <a:avLst/>
            </a:prstGeom>
            <a:ln w="28575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472F30D-ED77-72F9-75E4-449FAD008E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25943" y="3137426"/>
              <a:ext cx="288000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F4FBCBA-D93B-1506-1999-6263B830C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25942" y="4235274"/>
              <a:ext cx="288000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09AD9784-D0BA-B406-0355-0644674BB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Fox RJ,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27F66C-2799-74A5-8634-90782B6537E1}"/>
              </a:ext>
            </a:extLst>
          </p:cNvPr>
          <p:cNvSpPr txBox="1"/>
          <p:nvPr/>
        </p:nvSpPr>
        <p:spPr>
          <a:xfrm>
            <a:off x="335360" y="6307276"/>
            <a:ext cx="11665295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latin typeface="Aptos" panose="020B0004020202020204" pitchFamily="34" charset="0"/>
              </a:rPr>
              <a:t>ITT=intention de </a:t>
            </a:r>
            <a:r>
              <a:rPr lang="en-US" sz="1100" dirty="0" err="1">
                <a:solidFill>
                  <a:schemeClr val="tx1"/>
                </a:solidFill>
                <a:latin typeface="Aptos" panose="020B0004020202020204" pitchFamily="34" charset="0"/>
              </a:rPr>
              <a:t>traiter</a:t>
            </a:r>
            <a:endParaRPr lang="en-US" sz="11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111E4F2-BB74-994D-FDCC-877DD769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61" y="38128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de l’essai de phase 3 : HERCULES </a:t>
            </a:r>
            <a:br>
              <a:rPr lang="fr-FR" sz="3600" b="1" dirty="0"/>
            </a:b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206698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1815D926-AD6E-5F84-EA54-B3C0E308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Fox RJ,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4E3C83BE-9286-F876-7E69-BCAE9B8AFBD5}"/>
              </a:ext>
            </a:extLst>
          </p:cNvPr>
          <p:cNvSpPr/>
          <p:nvPr/>
        </p:nvSpPr>
        <p:spPr>
          <a:xfrm flipH="1">
            <a:off x="9192844" y="1897778"/>
            <a:ext cx="2514581" cy="852156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31 %  </a:t>
            </a:r>
            <a:r>
              <a:rPr lang="en-US" b="1" dirty="0" err="1">
                <a:solidFill>
                  <a:schemeClr val="tx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réduction</a:t>
            </a:r>
            <a:r>
              <a:rPr lang="en-US" b="1" dirty="0">
                <a:solidFill>
                  <a:schemeClr val="tx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 du risqué de progression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p = 0,0026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B6C65A8-4DCB-492B-14A9-4C6E892B3F60}"/>
              </a:ext>
            </a:extLst>
          </p:cNvPr>
          <p:cNvSpPr txBox="1"/>
          <p:nvPr/>
        </p:nvSpPr>
        <p:spPr>
          <a:xfrm>
            <a:off x="8295811" y="1627680"/>
            <a:ext cx="612000" cy="276999"/>
          </a:xfrm>
          <a:prstGeom prst="rect">
            <a:avLst/>
          </a:prstGeom>
          <a:solidFill>
            <a:srgbClr val="7F7F7F"/>
          </a:solidFill>
        </p:spPr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37,2 %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C7DBB18-3276-3556-1E3E-572A7D22B924}"/>
              </a:ext>
            </a:extLst>
          </p:cNvPr>
          <p:cNvSpPr txBox="1"/>
          <p:nvPr/>
        </p:nvSpPr>
        <p:spPr>
          <a:xfrm>
            <a:off x="8295811" y="2758012"/>
            <a:ext cx="612000" cy="276999"/>
          </a:xfrm>
          <a:prstGeom prst="rect">
            <a:avLst/>
          </a:prstGeom>
          <a:solidFill>
            <a:srgbClr val="C00000"/>
          </a:solidFill>
        </p:spPr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26,9 %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7B75A0-CDF8-5DD9-743B-7F02DE50DC0C}"/>
              </a:ext>
            </a:extLst>
          </p:cNvPr>
          <p:cNvSpPr txBox="1"/>
          <p:nvPr/>
        </p:nvSpPr>
        <p:spPr>
          <a:xfrm>
            <a:off x="1506715" y="1030772"/>
            <a:ext cx="744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Objectif principal :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Délai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progression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confirmée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à 6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Mois</a:t>
            </a:r>
            <a:endParaRPr lang="en-US" sz="2400" b="1" dirty="0">
              <a:solidFill>
                <a:srgbClr val="AA4465"/>
              </a:solidFill>
              <a:latin typeface="Aptos Display" panose="020B0004020202020204" pitchFamily="34" charset="0"/>
            </a:endParaRPr>
          </a:p>
        </p:txBody>
      </p:sp>
      <p:grpSp>
        <p:nvGrpSpPr>
          <p:cNvPr id="1036" name="Groupe 1035">
            <a:extLst>
              <a:ext uri="{FF2B5EF4-FFF2-40B4-BE49-F238E27FC236}">
                <a16:creationId xmlns:a16="http://schemas.microsoft.com/office/drawing/2014/main" id="{6B900760-8896-E4EA-09EC-02E161655507}"/>
              </a:ext>
            </a:extLst>
          </p:cNvPr>
          <p:cNvGrpSpPr/>
          <p:nvPr/>
        </p:nvGrpSpPr>
        <p:grpSpPr>
          <a:xfrm>
            <a:off x="3749212" y="1850067"/>
            <a:ext cx="5240964" cy="2608407"/>
            <a:chOff x="17546638" y="2547938"/>
            <a:chExt cx="2755901" cy="13716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FC84627-B8DE-7C24-1C41-8D07A5F5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9026" y="2552701"/>
              <a:ext cx="2703513" cy="1320800"/>
            </a:xfrm>
            <a:custGeom>
              <a:avLst/>
              <a:gdLst>
                <a:gd name="T0" fmla="*/ 0 w 5109"/>
                <a:gd name="T1" fmla="*/ 0 h 2496"/>
                <a:gd name="T2" fmla="*/ 0 w 5109"/>
                <a:gd name="T3" fmla="*/ 2496 h 2496"/>
                <a:gd name="T4" fmla="*/ 5109 w 5109"/>
                <a:gd name="T5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09" h="2496">
                  <a:moveTo>
                    <a:pt x="0" y="0"/>
                  </a:moveTo>
                  <a:lnTo>
                    <a:pt x="0" y="2496"/>
                  </a:lnTo>
                  <a:lnTo>
                    <a:pt x="5109" y="249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9B671B85-5983-48E5-F254-FC30B8489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46638" y="2547938"/>
              <a:ext cx="52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BBE1FBA8-FBDC-EF30-CB7B-86B80A6D5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46638" y="3155951"/>
              <a:ext cx="52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576FDF39-A885-8C68-A75E-1D2471055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46638" y="2857501"/>
              <a:ext cx="52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C6142705-0260-56FD-FD81-5A2024A57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46638" y="3454401"/>
              <a:ext cx="52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16FA9E6C-92F7-62FA-44FB-E7900007E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46638" y="3757613"/>
              <a:ext cx="52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9" name="Line 35">
              <a:extLst>
                <a:ext uri="{FF2B5EF4-FFF2-40B4-BE49-F238E27FC236}">
                  <a16:creationId xmlns:a16="http://schemas.microsoft.com/office/drawing/2014/main" id="{BFE03A32-2EF0-CE48-ABCC-E8A694B26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849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0" name="Line 36">
              <a:extLst>
                <a:ext uri="{FF2B5EF4-FFF2-40B4-BE49-F238E27FC236}">
                  <a16:creationId xmlns:a16="http://schemas.microsoft.com/office/drawing/2014/main" id="{898B85DA-1CCF-216B-7A95-3EABC4D26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134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1" name="Line 37">
              <a:extLst>
                <a:ext uri="{FF2B5EF4-FFF2-40B4-BE49-F238E27FC236}">
                  <a16:creationId xmlns:a16="http://schemas.microsoft.com/office/drawing/2014/main" id="{AFB8F11B-E301-4648-335E-27BBF85CE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356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01BD8AE6-4F76-B171-0CEE-F6EC7B776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642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3ED15743-D1B7-BD69-5B10-5804C9D12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81638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A7300A1D-DE32-E762-CADE-50351A53A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86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E99B252F-698C-6F64-177D-BF4E14AB1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593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18F27FBB-78E4-38F8-9A00-901192F20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308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5BC37FBD-793F-5DE5-E1E7-5938893B2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946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9" name="Line 45">
              <a:extLst>
                <a:ext uri="{FF2B5EF4-FFF2-40B4-BE49-F238E27FC236}">
                  <a16:creationId xmlns:a16="http://schemas.microsoft.com/office/drawing/2014/main" id="{D412E384-8F5D-CD9C-E65E-EF0DFD7E1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2156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60" name="Line 46">
              <a:extLst>
                <a:ext uri="{FF2B5EF4-FFF2-40B4-BE49-F238E27FC236}">
                  <a16:creationId xmlns:a16="http://schemas.microsoft.com/office/drawing/2014/main" id="{60BB33F3-6D42-6565-3BBE-3F3989B84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7231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0D8CED44-EE15-FE8F-5789-FEBAD517B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453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365F3006-2F6B-C289-742A-937B79291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897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2AFC0C2E-34F6-C7DD-FDC8-E21CF356F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405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4" name="Line 50">
              <a:extLst>
                <a:ext uri="{FF2B5EF4-FFF2-40B4-BE49-F238E27FC236}">
                  <a16:creationId xmlns:a16="http://schemas.microsoft.com/office/drawing/2014/main" id="{A759D0F7-3497-8017-82E5-47D61FD35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6746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5" name="Line 51">
              <a:extLst>
                <a:ext uri="{FF2B5EF4-FFF2-40B4-BE49-F238E27FC236}">
                  <a16:creationId xmlns:a16="http://schemas.microsoft.com/office/drawing/2014/main" id="{4A155853-B904-AEE6-CF99-FDE4EABF5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83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7" name="Freeform 53">
              <a:extLst>
                <a:ext uri="{FF2B5EF4-FFF2-40B4-BE49-F238E27FC236}">
                  <a16:creationId xmlns:a16="http://schemas.microsoft.com/office/drawing/2014/main" id="{8AF28488-0E7B-16F8-1FE0-AE7C8CA9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3163" y="2636838"/>
              <a:ext cx="2609850" cy="1117600"/>
            </a:xfrm>
            <a:custGeom>
              <a:avLst/>
              <a:gdLst>
                <a:gd name="T0" fmla="*/ 4314 w 4932"/>
                <a:gd name="T1" fmla="*/ 0 h 2113"/>
                <a:gd name="T2" fmla="*/ 4286 w 4932"/>
                <a:gd name="T3" fmla="*/ 29 h 2113"/>
                <a:gd name="T4" fmla="*/ 3953 w 4932"/>
                <a:gd name="T5" fmla="*/ 111 h 2113"/>
                <a:gd name="T6" fmla="*/ 3621 w 4932"/>
                <a:gd name="T7" fmla="*/ 123 h 2113"/>
                <a:gd name="T8" fmla="*/ 3311 w 4932"/>
                <a:gd name="T9" fmla="*/ 187 h 2113"/>
                <a:gd name="T10" fmla="*/ 3011 w 4932"/>
                <a:gd name="T11" fmla="*/ 218 h 2113"/>
                <a:gd name="T12" fmla="*/ 2958 w 4932"/>
                <a:gd name="T13" fmla="*/ 267 h 2113"/>
                <a:gd name="T14" fmla="*/ 2923 w 4932"/>
                <a:gd name="T15" fmla="*/ 338 h 2113"/>
                <a:gd name="T16" fmla="*/ 2684 w 4932"/>
                <a:gd name="T17" fmla="*/ 356 h 2113"/>
                <a:gd name="T18" fmla="*/ 2638 w 4932"/>
                <a:gd name="T19" fmla="*/ 399 h 2113"/>
                <a:gd name="T20" fmla="*/ 2318 w 4932"/>
                <a:gd name="T21" fmla="*/ 433 h 2113"/>
                <a:gd name="T22" fmla="*/ 2294 w 4932"/>
                <a:gd name="T23" fmla="*/ 572 h 2113"/>
                <a:gd name="T24" fmla="*/ 2271 w 4932"/>
                <a:gd name="T25" fmla="*/ 599 h 2113"/>
                <a:gd name="T26" fmla="*/ 1982 w 4932"/>
                <a:gd name="T27" fmla="*/ 631 h 2113"/>
                <a:gd name="T28" fmla="*/ 1958 w 4932"/>
                <a:gd name="T29" fmla="*/ 779 h 2113"/>
                <a:gd name="T30" fmla="*/ 1917 w 4932"/>
                <a:gd name="T31" fmla="*/ 802 h 2113"/>
                <a:gd name="T32" fmla="*/ 1779 w 4932"/>
                <a:gd name="T33" fmla="*/ 813 h 2113"/>
                <a:gd name="T34" fmla="*/ 1656 w 4932"/>
                <a:gd name="T35" fmla="*/ 856 h 2113"/>
                <a:gd name="T36" fmla="*/ 1623 w 4932"/>
                <a:gd name="T37" fmla="*/ 950 h 2113"/>
                <a:gd name="T38" fmla="*/ 1598 w 4932"/>
                <a:gd name="T39" fmla="*/ 1050 h 2113"/>
                <a:gd name="T40" fmla="*/ 1355 w 4932"/>
                <a:gd name="T41" fmla="*/ 1067 h 2113"/>
                <a:gd name="T42" fmla="*/ 1323 w 4932"/>
                <a:gd name="T43" fmla="*/ 1093 h 2113"/>
                <a:gd name="T44" fmla="*/ 1302 w 4932"/>
                <a:gd name="T45" fmla="*/ 1140 h 2113"/>
                <a:gd name="T46" fmla="*/ 1281 w 4932"/>
                <a:gd name="T47" fmla="*/ 1208 h 2113"/>
                <a:gd name="T48" fmla="*/ 1031 w 4932"/>
                <a:gd name="T49" fmla="*/ 1226 h 2113"/>
                <a:gd name="T50" fmla="*/ 982 w 4932"/>
                <a:gd name="T51" fmla="*/ 1354 h 2113"/>
                <a:gd name="T52" fmla="*/ 954 w 4932"/>
                <a:gd name="T53" fmla="*/ 1536 h 2113"/>
                <a:gd name="T54" fmla="*/ 910 w 4932"/>
                <a:gd name="T55" fmla="*/ 1606 h 2113"/>
                <a:gd name="T56" fmla="*/ 650 w 4932"/>
                <a:gd name="T57" fmla="*/ 1676 h 2113"/>
                <a:gd name="T58" fmla="*/ 621 w 4932"/>
                <a:gd name="T59" fmla="*/ 1797 h 2113"/>
                <a:gd name="T60" fmla="*/ 576 w 4932"/>
                <a:gd name="T61" fmla="*/ 1817 h 2113"/>
                <a:gd name="T62" fmla="*/ 340 w 4932"/>
                <a:gd name="T63" fmla="*/ 1834 h 2113"/>
                <a:gd name="T64" fmla="*/ 292 w 4932"/>
                <a:gd name="T65" fmla="*/ 1902 h 2113"/>
                <a:gd name="T66" fmla="*/ 266 w 4932"/>
                <a:gd name="T67" fmla="*/ 2045 h 2113"/>
                <a:gd name="T68" fmla="*/ 0 w 4932"/>
                <a:gd name="T69" fmla="*/ 2113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32" h="2113">
                  <a:moveTo>
                    <a:pt x="4932" y="0"/>
                  </a:moveTo>
                  <a:lnTo>
                    <a:pt x="4314" y="0"/>
                  </a:lnTo>
                  <a:lnTo>
                    <a:pt x="4314" y="29"/>
                  </a:lnTo>
                  <a:lnTo>
                    <a:pt x="4286" y="29"/>
                  </a:lnTo>
                  <a:lnTo>
                    <a:pt x="4286" y="111"/>
                  </a:lnTo>
                  <a:lnTo>
                    <a:pt x="3953" y="111"/>
                  </a:lnTo>
                  <a:lnTo>
                    <a:pt x="3941" y="123"/>
                  </a:lnTo>
                  <a:lnTo>
                    <a:pt x="3621" y="123"/>
                  </a:lnTo>
                  <a:lnTo>
                    <a:pt x="3621" y="187"/>
                  </a:lnTo>
                  <a:lnTo>
                    <a:pt x="3311" y="187"/>
                  </a:lnTo>
                  <a:lnTo>
                    <a:pt x="3311" y="218"/>
                  </a:lnTo>
                  <a:lnTo>
                    <a:pt x="3011" y="218"/>
                  </a:lnTo>
                  <a:lnTo>
                    <a:pt x="3001" y="255"/>
                  </a:lnTo>
                  <a:lnTo>
                    <a:pt x="2958" y="267"/>
                  </a:lnTo>
                  <a:lnTo>
                    <a:pt x="2923" y="305"/>
                  </a:lnTo>
                  <a:lnTo>
                    <a:pt x="2923" y="338"/>
                  </a:lnTo>
                  <a:lnTo>
                    <a:pt x="2684" y="338"/>
                  </a:lnTo>
                  <a:lnTo>
                    <a:pt x="2684" y="356"/>
                  </a:lnTo>
                  <a:lnTo>
                    <a:pt x="2638" y="356"/>
                  </a:lnTo>
                  <a:lnTo>
                    <a:pt x="2638" y="399"/>
                  </a:lnTo>
                  <a:lnTo>
                    <a:pt x="2322" y="399"/>
                  </a:lnTo>
                  <a:lnTo>
                    <a:pt x="2318" y="433"/>
                  </a:lnTo>
                  <a:lnTo>
                    <a:pt x="2294" y="484"/>
                  </a:lnTo>
                  <a:lnTo>
                    <a:pt x="2294" y="572"/>
                  </a:lnTo>
                  <a:lnTo>
                    <a:pt x="2271" y="572"/>
                  </a:lnTo>
                  <a:lnTo>
                    <a:pt x="2271" y="599"/>
                  </a:lnTo>
                  <a:lnTo>
                    <a:pt x="2008" y="599"/>
                  </a:lnTo>
                  <a:lnTo>
                    <a:pt x="1982" y="631"/>
                  </a:lnTo>
                  <a:lnTo>
                    <a:pt x="1958" y="693"/>
                  </a:lnTo>
                  <a:lnTo>
                    <a:pt x="1958" y="779"/>
                  </a:lnTo>
                  <a:lnTo>
                    <a:pt x="1917" y="779"/>
                  </a:lnTo>
                  <a:lnTo>
                    <a:pt x="1917" y="802"/>
                  </a:lnTo>
                  <a:lnTo>
                    <a:pt x="1802" y="802"/>
                  </a:lnTo>
                  <a:lnTo>
                    <a:pt x="1779" y="813"/>
                  </a:lnTo>
                  <a:lnTo>
                    <a:pt x="1668" y="813"/>
                  </a:lnTo>
                  <a:lnTo>
                    <a:pt x="1656" y="856"/>
                  </a:lnTo>
                  <a:lnTo>
                    <a:pt x="1629" y="899"/>
                  </a:lnTo>
                  <a:lnTo>
                    <a:pt x="1623" y="950"/>
                  </a:lnTo>
                  <a:lnTo>
                    <a:pt x="1598" y="999"/>
                  </a:lnTo>
                  <a:lnTo>
                    <a:pt x="1598" y="1050"/>
                  </a:lnTo>
                  <a:lnTo>
                    <a:pt x="1372" y="1050"/>
                  </a:lnTo>
                  <a:lnTo>
                    <a:pt x="1355" y="1067"/>
                  </a:lnTo>
                  <a:lnTo>
                    <a:pt x="1323" y="1067"/>
                  </a:lnTo>
                  <a:lnTo>
                    <a:pt x="1323" y="1093"/>
                  </a:lnTo>
                  <a:lnTo>
                    <a:pt x="1302" y="1093"/>
                  </a:lnTo>
                  <a:lnTo>
                    <a:pt x="1302" y="1140"/>
                  </a:lnTo>
                  <a:lnTo>
                    <a:pt x="1281" y="1140"/>
                  </a:lnTo>
                  <a:lnTo>
                    <a:pt x="1281" y="1208"/>
                  </a:lnTo>
                  <a:lnTo>
                    <a:pt x="1031" y="1208"/>
                  </a:lnTo>
                  <a:lnTo>
                    <a:pt x="1031" y="1226"/>
                  </a:lnTo>
                  <a:lnTo>
                    <a:pt x="982" y="1226"/>
                  </a:lnTo>
                  <a:lnTo>
                    <a:pt x="982" y="1354"/>
                  </a:lnTo>
                  <a:lnTo>
                    <a:pt x="954" y="1354"/>
                  </a:lnTo>
                  <a:lnTo>
                    <a:pt x="954" y="1536"/>
                  </a:lnTo>
                  <a:lnTo>
                    <a:pt x="922" y="1536"/>
                  </a:lnTo>
                  <a:lnTo>
                    <a:pt x="910" y="1606"/>
                  </a:lnTo>
                  <a:lnTo>
                    <a:pt x="650" y="1606"/>
                  </a:lnTo>
                  <a:lnTo>
                    <a:pt x="650" y="1676"/>
                  </a:lnTo>
                  <a:lnTo>
                    <a:pt x="621" y="1676"/>
                  </a:lnTo>
                  <a:lnTo>
                    <a:pt x="621" y="1797"/>
                  </a:lnTo>
                  <a:lnTo>
                    <a:pt x="576" y="1797"/>
                  </a:lnTo>
                  <a:lnTo>
                    <a:pt x="576" y="1817"/>
                  </a:lnTo>
                  <a:lnTo>
                    <a:pt x="340" y="1817"/>
                  </a:lnTo>
                  <a:lnTo>
                    <a:pt x="340" y="1834"/>
                  </a:lnTo>
                  <a:lnTo>
                    <a:pt x="311" y="1834"/>
                  </a:lnTo>
                  <a:lnTo>
                    <a:pt x="292" y="1902"/>
                  </a:lnTo>
                  <a:lnTo>
                    <a:pt x="292" y="2019"/>
                  </a:lnTo>
                  <a:lnTo>
                    <a:pt x="266" y="2045"/>
                  </a:lnTo>
                  <a:lnTo>
                    <a:pt x="266" y="2113"/>
                  </a:lnTo>
                  <a:lnTo>
                    <a:pt x="0" y="2113"/>
                  </a:lnTo>
                </a:path>
              </a:pathLst>
            </a:custGeom>
            <a:noFill/>
            <a:ln w="2540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3" name="Freeform 58">
              <a:extLst>
                <a:ext uri="{FF2B5EF4-FFF2-40B4-BE49-F238E27FC236}">
                  <a16:creationId xmlns:a16="http://schemas.microsoft.com/office/drawing/2014/main" id="{D63CAC5C-DBA1-5CBF-9942-00C61F66F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6288" y="2947988"/>
              <a:ext cx="1728788" cy="301625"/>
            </a:xfrm>
            <a:custGeom>
              <a:avLst/>
              <a:gdLst>
                <a:gd name="T0" fmla="*/ 3268 w 3268"/>
                <a:gd name="T1" fmla="*/ 0 h 572"/>
                <a:gd name="T2" fmla="*/ 2681 w 3268"/>
                <a:gd name="T3" fmla="*/ 0 h 572"/>
                <a:gd name="T4" fmla="*/ 2681 w 3268"/>
                <a:gd name="T5" fmla="*/ 14 h 572"/>
                <a:gd name="T6" fmla="*/ 2305 w 3268"/>
                <a:gd name="T7" fmla="*/ 14 h 572"/>
                <a:gd name="T8" fmla="*/ 2305 w 3268"/>
                <a:gd name="T9" fmla="*/ 57 h 572"/>
                <a:gd name="T10" fmla="*/ 2276 w 3268"/>
                <a:gd name="T11" fmla="*/ 57 h 572"/>
                <a:gd name="T12" fmla="*/ 2276 w 3268"/>
                <a:gd name="T13" fmla="*/ 77 h 572"/>
                <a:gd name="T14" fmla="*/ 1980 w 3268"/>
                <a:gd name="T15" fmla="*/ 77 h 572"/>
                <a:gd name="T16" fmla="*/ 1980 w 3268"/>
                <a:gd name="T17" fmla="*/ 102 h 572"/>
                <a:gd name="T18" fmla="*/ 1635 w 3268"/>
                <a:gd name="T19" fmla="*/ 102 h 572"/>
                <a:gd name="T20" fmla="*/ 1635 w 3268"/>
                <a:gd name="T21" fmla="*/ 151 h 572"/>
                <a:gd name="T22" fmla="*/ 1340 w 3268"/>
                <a:gd name="T23" fmla="*/ 151 h 572"/>
                <a:gd name="T24" fmla="*/ 1295 w 3268"/>
                <a:gd name="T25" fmla="*/ 166 h 572"/>
                <a:gd name="T26" fmla="*/ 1272 w 3268"/>
                <a:gd name="T27" fmla="*/ 206 h 572"/>
                <a:gd name="T28" fmla="*/ 1085 w 3268"/>
                <a:gd name="T29" fmla="*/ 206 h 572"/>
                <a:gd name="T30" fmla="*/ 1085 w 3268"/>
                <a:gd name="T31" fmla="*/ 220 h 572"/>
                <a:gd name="T32" fmla="*/ 1005 w 3268"/>
                <a:gd name="T33" fmla="*/ 220 h 572"/>
                <a:gd name="T34" fmla="*/ 973 w 3268"/>
                <a:gd name="T35" fmla="*/ 277 h 572"/>
                <a:gd name="T36" fmla="*/ 936 w 3268"/>
                <a:gd name="T37" fmla="*/ 307 h 572"/>
                <a:gd name="T38" fmla="*/ 828 w 3268"/>
                <a:gd name="T39" fmla="*/ 307 h 572"/>
                <a:gd name="T40" fmla="*/ 810 w 3268"/>
                <a:gd name="T41" fmla="*/ 317 h 572"/>
                <a:gd name="T42" fmla="*/ 702 w 3268"/>
                <a:gd name="T43" fmla="*/ 317 h 572"/>
                <a:gd name="T44" fmla="*/ 664 w 3268"/>
                <a:gd name="T45" fmla="*/ 338 h 572"/>
                <a:gd name="T46" fmla="*/ 633 w 3268"/>
                <a:gd name="T47" fmla="*/ 338 h 572"/>
                <a:gd name="T48" fmla="*/ 633 w 3268"/>
                <a:gd name="T49" fmla="*/ 404 h 572"/>
                <a:gd name="T50" fmla="*/ 622 w 3268"/>
                <a:gd name="T51" fmla="*/ 449 h 572"/>
                <a:gd name="T52" fmla="*/ 386 w 3268"/>
                <a:gd name="T53" fmla="*/ 449 h 572"/>
                <a:gd name="T54" fmla="*/ 386 w 3268"/>
                <a:gd name="T55" fmla="*/ 468 h 572"/>
                <a:gd name="T56" fmla="*/ 326 w 3268"/>
                <a:gd name="T57" fmla="*/ 468 h 572"/>
                <a:gd name="T58" fmla="*/ 301 w 3268"/>
                <a:gd name="T59" fmla="*/ 503 h 572"/>
                <a:gd name="T60" fmla="*/ 301 w 3268"/>
                <a:gd name="T61" fmla="*/ 548 h 572"/>
                <a:gd name="T62" fmla="*/ 140 w 3268"/>
                <a:gd name="T63" fmla="*/ 548 h 572"/>
                <a:gd name="T64" fmla="*/ 140 w 3268"/>
                <a:gd name="T65" fmla="*/ 566 h 572"/>
                <a:gd name="T66" fmla="*/ 0 w 3268"/>
                <a:gd name="T67" fmla="*/ 566 h 572"/>
                <a:gd name="T68" fmla="*/ 0 w 3268"/>
                <a:gd name="T6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68" h="572">
                  <a:moveTo>
                    <a:pt x="3268" y="0"/>
                  </a:moveTo>
                  <a:lnTo>
                    <a:pt x="2681" y="0"/>
                  </a:lnTo>
                  <a:lnTo>
                    <a:pt x="2681" y="14"/>
                  </a:lnTo>
                  <a:lnTo>
                    <a:pt x="2305" y="14"/>
                  </a:lnTo>
                  <a:lnTo>
                    <a:pt x="2305" y="57"/>
                  </a:lnTo>
                  <a:lnTo>
                    <a:pt x="2276" y="57"/>
                  </a:lnTo>
                  <a:lnTo>
                    <a:pt x="2276" y="77"/>
                  </a:lnTo>
                  <a:lnTo>
                    <a:pt x="1980" y="77"/>
                  </a:lnTo>
                  <a:lnTo>
                    <a:pt x="1980" y="102"/>
                  </a:lnTo>
                  <a:lnTo>
                    <a:pt x="1635" y="102"/>
                  </a:lnTo>
                  <a:lnTo>
                    <a:pt x="1635" y="151"/>
                  </a:lnTo>
                  <a:lnTo>
                    <a:pt x="1340" y="151"/>
                  </a:lnTo>
                  <a:lnTo>
                    <a:pt x="1295" y="166"/>
                  </a:lnTo>
                  <a:lnTo>
                    <a:pt x="1272" y="206"/>
                  </a:lnTo>
                  <a:lnTo>
                    <a:pt x="1085" y="206"/>
                  </a:lnTo>
                  <a:lnTo>
                    <a:pt x="1085" y="220"/>
                  </a:lnTo>
                  <a:lnTo>
                    <a:pt x="1005" y="220"/>
                  </a:lnTo>
                  <a:lnTo>
                    <a:pt x="973" y="277"/>
                  </a:lnTo>
                  <a:lnTo>
                    <a:pt x="936" y="307"/>
                  </a:lnTo>
                  <a:lnTo>
                    <a:pt x="828" y="307"/>
                  </a:lnTo>
                  <a:lnTo>
                    <a:pt x="810" y="317"/>
                  </a:lnTo>
                  <a:lnTo>
                    <a:pt x="702" y="317"/>
                  </a:lnTo>
                  <a:lnTo>
                    <a:pt x="664" y="338"/>
                  </a:lnTo>
                  <a:lnTo>
                    <a:pt x="633" y="338"/>
                  </a:lnTo>
                  <a:lnTo>
                    <a:pt x="633" y="404"/>
                  </a:lnTo>
                  <a:lnTo>
                    <a:pt x="622" y="449"/>
                  </a:lnTo>
                  <a:lnTo>
                    <a:pt x="386" y="449"/>
                  </a:lnTo>
                  <a:lnTo>
                    <a:pt x="386" y="468"/>
                  </a:lnTo>
                  <a:lnTo>
                    <a:pt x="326" y="468"/>
                  </a:lnTo>
                  <a:lnTo>
                    <a:pt x="301" y="503"/>
                  </a:lnTo>
                  <a:lnTo>
                    <a:pt x="301" y="548"/>
                  </a:lnTo>
                  <a:lnTo>
                    <a:pt x="140" y="548"/>
                  </a:lnTo>
                  <a:lnTo>
                    <a:pt x="140" y="566"/>
                  </a:lnTo>
                  <a:lnTo>
                    <a:pt x="0" y="566"/>
                  </a:lnTo>
                  <a:lnTo>
                    <a:pt x="0" y="572"/>
                  </a:lnTo>
                </a:path>
              </a:pathLst>
            </a:custGeom>
            <a:noFill/>
            <a:ln w="2540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4" name="Freeform 59">
              <a:extLst>
                <a:ext uri="{FF2B5EF4-FFF2-40B4-BE49-F238E27FC236}">
                  <a16:creationId xmlns:a16="http://schemas.microsoft.com/office/drawing/2014/main" id="{1728D3AD-25E0-2474-DE61-1F7321CBE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0938" y="3267076"/>
              <a:ext cx="895350" cy="487363"/>
            </a:xfrm>
            <a:custGeom>
              <a:avLst/>
              <a:gdLst>
                <a:gd name="T0" fmla="*/ 1691 w 1691"/>
                <a:gd name="T1" fmla="*/ 0 h 923"/>
                <a:gd name="T2" fmla="*/ 1665 w 1691"/>
                <a:gd name="T3" fmla="*/ 0 h 923"/>
                <a:gd name="T4" fmla="*/ 1665 w 1691"/>
                <a:gd name="T5" fmla="*/ 31 h 923"/>
                <a:gd name="T6" fmla="*/ 1637 w 1691"/>
                <a:gd name="T7" fmla="*/ 31 h 923"/>
                <a:gd name="T8" fmla="*/ 1637 w 1691"/>
                <a:gd name="T9" fmla="*/ 61 h 923"/>
                <a:gd name="T10" fmla="*/ 1547 w 1691"/>
                <a:gd name="T11" fmla="*/ 61 h 923"/>
                <a:gd name="T12" fmla="*/ 1547 w 1691"/>
                <a:gd name="T13" fmla="*/ 72 h 923"/>
                <a:gd name="T14" fmla="*/ 1359 w 1691"/>
                <a:gd name="T15" fmla="*/ 72 h 923"/>
                <a:gd name="T16" fmla="*/ 1359 w 1691"/>
                <a:gd name="T17" fmla="*/ 140 h 923"/>
                <a:gd name="T18" fmla="*/ 1328 w 1691"/>
                <a:gd name="T19" fmla="*/ 186 h 923"/>
                <a:gd name="T20" fmla="*/ 1328 w 1691"/>
                <a:gd name="T21" fmla="*/ 266 h 923"/>
                <a:gd name="T22" fmla="*/ 1290 w 1691"/>
                <a:gd name="T23" fmla="*/ 317 h 923"/>
                <a:gd name="T24" fmla="*/ 1224 w 1691"/>
                <a:gd name="T25" fmla="*/ 324 h 923"/>
                <a:gd name="T26" fmla="*/ 1129 w 1691"/>
                <a:gd name="T27" fmla="*/ 324 h 923"/>
                <a:gd name="T28" fmla="*/ 1026 w 1691"/>
                <a:gd name="T29" fmla="*/ 340 h 923"/>
                <a:gd name="T30" fmla="*/ 1026 w 1691"/>
                <a:gd name="T31" fmla="*/ 392 h 923"/>
                <a:gd name="T32" fmla="*/ 1006 w 1691"/>
                <a:gd name="T33" fmla="*/ 397 h 923"/>
                <a:gd name="T34" fmla="*/ 992 w 1691"/>
                <a:gd name="T35" fmla="*/ 477 h 923"/>
                <a:gd name="T36" fmla="*/ 960 w 1691"/>
                <a:gd name="T37" fmla="*/ 526 h 923"/>
                <a:gd name="T38" fmla="*/ 903 w 1691"/>
                <a:gd name="T39" fmla="*/ 542 h 923"/>
                <a:gd name="T40" fmla="*/ 752 w 1691"/>
                <a:gd name="T41" fmla="*/ 542 h 923"/>
                <a:gd name="T42" fmla="*/ 697 w 1691"/>
                <a:gd name="T43" fmla="*/ 560 h 923"/>
                <a:gd name="T44" fmla="*/ 674 w 1691"/>
                <a:gd name="T45" fmla="*/ 583 h 923"/>
                <a:gd name="T46" fmla="*/ 662 w 1691"/>
                <a:gd name="T47" fmla="*/ 702 h 923"/>
                <a:gd name="T48" fmla="*/ 634 w 1691"/>
                <a:gd name="T49" fmla="*/ 738 h 923"/>
                <a:gd name="T50" fmla="*/ 356 w 1691"/>
                <a:gd name="T51" fmla="*/ 738 h 923"/>
                <a:gd name="T52" fmla="*/ 333 w 1691"/>
                <a:gd name="T53" fmla="*/ 778 h 923"/>
                <a:gd name="T54" fmla="*/ 333 w 1691"/>
                <a:gd name="T55" fmla="*/ 862 h 923"/>
                <a:gd name="T56" fmla="*/ 302 w 1691"/>
                <a:gd name="T57" fmla="*/ 923 h 923"/>
                <a:gd name="T58" fmla="*/ 0 w 1691"/>
                <a:gd name="T59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1" h="923">
                  <a:moveTo>
                    <a:pt x="1691" y="0"/>
                  </a:moveTo>
                  <a:lnTo>
                    <a:pt x="1665" y="0"/>
                  </a:lnTo>
                  <a:lnTo>
                    <a:pt x="1665" y="31"/>
                  </a:lnTo>
                  <a:lnTo>
                    <a:pt x="1637" y="31"/>
                  </a:lnTo>
                  <a:lnTo>
                    <a:pt x="1637" y="61"/>
                  </a:lnTo>
                  <a:lnTo>
                    <a:pt x="1547" y="61"/>
                  </a:lnTo>
                  <a:lnTo>
                    <a:pt x="1547" y="72"/>
                  </a:lnTo>
                  <a:lnTo>
                    <a:pt x="1359" y="72"/>
                  </a:lnTo>
                  <a:lnTo>
                    <a:pt x="1359" y="140"/>
                  </a:lnTo>
                  <a:lnTo>
                    <a:pt x="1328" y="186"/>
                  </a:lnTo>
                  <a:lnTo>
                    <a:pt x="1328" y="266"/>
                  </a:lnTo>
                  <a:lnTo>
                    <a:pt x="1290" y="317"/>
                  </a:lnTo>
                  <a:lnTo>
                    <a:pt x="1224" y="324"/>
                  </a:lnTo>
                  <a:lnTo>
                    <a:pt x="1129" y="324"/>
                  </a:lnTo>
                  <a:lnTo>
                    <a:pt x="1026" y="340"/>
                  </a:lnTo>
                  <a:lnTo>
                    <a:pt x="1026" y="392"/>
                  </a:lnTo>
                  <a:lnTo>
                    <a:pt x="1006" y="397"/>
                  </a:lnTo>
                  <a:lnTo>
                    <a:pt x="992" y="477"/>
                  </a:lnTo>
                  <a:lnTo>
                    <a:pt x="960" y="526"/>
                  </a:lnTo>
                  <a:lnTo>
                    <a:pt x="903" y="542"/>
                  </a:lnTo>
                  <a:lnTo>
                    <a:pt x="752" y="542"/>
                  </a:lnTo>
                  <a:lnTo>
                    <a:pt x="697" y="560"/>
                  </a:lnTo>
                  <a:lnTo>
                    <a:pt x="674" y="583"/>
                  </a:lnTo>
                  <a:lnTo>
                    <a:pt x="662" y="702"/>
                  </a:lnTo>
                  <a:lnTo>
                    <a:pt x="634" y="738"/>
                  </a:lnTo>
                  <a:lnTo>
                    <a:pt x="356" y="738"/>
                  </a:lnTo>
                  <a:lnTo>
                    <a:pt x="333" y="778"/>
                  </a:lnTo>
                  <a:lnTo>
                    <a:pt x="333" y="862"/>
                  </a:lnTo>
                  <a:lnTo>
                    <a:pt x="302" y="923"/>
                  </a:lnTo>
                  <a:lnTo>
                    <a:pt x="0" y="923"/>
                  </a:lnTo>
                </a:path>
              </a:pathLst>
            </a:custGeom>
            <a:noFill/>
            <a:ln w="2540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endParaRPr>
            </a:p>
          </p:txBody>
        </p:sp>
      </p:grp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75D36306-1737-2E2A-7DA2-2103B21ACC43}"/>
              </a:ext>
            </a:extLst>
          </p:cNvPr>
          <p:cNvSpPr txBox="1"/>
          <p:nvPr/>
        </p:nvSpPr>
        <p:spPr>
          <a:xfrm>
            <a:off x="3411256" y="1702729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40</a:t>
            </a:r>
          </a:p>
        </p:txBody>
      </p:sp>
      <p:sp>
        <p:nvSpPr>
          <p:cNvPr id="1039" name="ZoneTexte 1038">
            <a:extLst>
              <a:ext uri="{FF2B5EF4-FFF2-40B4-BE49-F238E27FC236}">
                <a16:creationId xmlns:a16="http://schemas.microsoft.com/office/drawing/2014/main" id="{3FEF5118-4633-0406-E652-2D06B3A71BA7}"/>
              </a:ext>
            </a:extLst>
          </p:cNvPr>
          <p:cNvSpPr txBox="1"/>
          <p:nvPr/>
        </p:nvSpPr>
        <p:spPr>
          <a:xfrm>
            <a:off x="3411256" y="228433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1040" name="ZoneTexte 1039">
            <a:extLst>
              <a:ext uri="{FF2B5EF4-FFF2-40B4-BE49-F238E27FC236}">
                <a16:creationId xmlns:a16="http://schemas.microsoft.com/office/drawing/2014/main" id="{AE58AE1A-C780-CC9E-0F9C-DAA57CE9265E}"/>
              </a:ext>
            </a:extLst>
          </p:cNvPr>
          <p:cNvSpPr txBox="1"/>
          <p:nvPr/>
        </p:nvSpPr>
        <p:spPr>
          <a:xfrm>
            <a:off x="3411255" y="286362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1041" name="ZoneTexte 1040">
            <a:extLst>
              <a:ext uri="{FF2B5EF4-FFF2-40B4-BE49-F238E27FC236}">
                <a16:creationId xmlns:a16="http://schemas.microsoft.com/office/drawing/2014/main" id="{171F75F1-1B51-80B5-F1DB-E89C2FDBD989}"/>
              </a:ext>
            </a:extLst>
          </p:cNvPr>
          <p:cNvSpPr txBox="1"/>
          <p:nvPr/>
        </p:nvSpPr>
        <p:spPr>
          <a:xfrm>
            <a:off x="3411255" y="3421413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042" name="ZoneTexte 1041">
            <a:extLst>
              <a:ext uri="{FF2B5EF4-FFF2-40B4-BE49-F238E27FC236}">
                <a16:creationId xmlns:a16="http://schemas.microsoft.com/office/drawing/2014/main" id="{CBF4A2D2-5FC5-9A62-F7D3-3C747CB86585}"/>
              </a:ext>
            </a:extLst>
          </p:cNvPr>
          <p:cNvSpPr txBox="1"/>
          <p:nvPr/>
        </p:nvSpPr>
        <p:spPr>
          <a:xfrm>
            <a:off x="3507436" y="4004207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43" name="ZoneTexte 1042">
            <a:extLst>
              <a:ext uri="{FF2B5EF4-FFF2-40B4-BE49-F238E27FC236}">
                <a16:creationId xmlns:a16="http://schemas.microsoft.com/office/drawing/2014/main" id="{A60E386F-03BC-8B34-01FB-92A7F9C2F341}"/>
              </a:ext>
            </a:extLst>
          </p:cNvPr>
          <p:cNvSpPr txBox="1"/>
          <p:nvPr/>
        </p:nvSpPr>
        <p:spPr>
          <a:xfrm rot="16200000">
            <a:off x="1695550" y="2742886"/>
            <a:ext cx="284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incidence cumulative</a:t>
            </a:r>
            <a:b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</a:b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progression confirmée à 6 mois </a:t>
            </a:r>
            <a:r>
              <a:rPr lang="fr-FR" sz="1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%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ADF32465-363C-88FD-29F2-78055D2487DD}"/>
              </a:ext>
            </a:extLst>
          </p:cNvPr>
          <p:cNvSpPr txBox="1"/>
          <p:nvPr/>
        </p:nvSpPr>
        <p:spPr>
          <a:xfrm>
            <a:off x="3813219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45" name="ZoneTexte 1044">
            <a:extLst>
              <a:ext uri="{FF2B5EF4-FFF2-40B4-BE49-F238E27FC236}">
                <a16:creationId xmlns:a16="http://schemas.microsoft.com/office/drawing/2014/main" id="{F5D6506D-9C79-82B1-F696-5C887197BA12}"/>
              </a:ext>
            </a:extLst>
          </p:cNvPr>
          <p:cNvSpPr txBox="1"/>
          <p:nvPr/>
        </p:nvSpPr>
        <p:spPr>
          <a:xfrm>
            <a:off x="4149188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1046" name="ZoneTexte 1045">
            <a:extLst>
              <a:ext uri="{FF2B5EF4-FFF2-40B4-BE49-F238E27FC236}">
                <a16:creationId xmlns:a16="http://schemas.microsoft.com/office/drawing/2014/main" id="{D39A0CB8-1027-D02A-0154-AD62B4452A52}"/>
              </a:ext>
            </a:extLst>
          </p:cNvPr>
          <p:cNvSpPr txBox="1"/>
          <p:nvPr/>
        </p:nvSpPr>
        <p:spPr>
          <a:xfrm>
            <a:off x="4477434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1047" name="ZoneTexte 1046">
            <a:extLst>
              <a:ext uri="{FF2B5EF4-FFF2-40B4-BE49-F238E27FC236}">
                <a16:creationId xmlns:a16="http://schemas.microsoft.com/office/drawing/2014/main" id="{675B5934-62DB-70D7-A2A1-A46C935BC852}"/>
              </a:ext>
            </a:extLst>
          </p:cNvPr>
          <p:cNvSpPr txBox="1"/>
          <p:nvPr/>
        </p:nvSpPr>
        <p:spPr>
          <a:xfrm>
            <a:off x="4813403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048" name="ZoneTexte 1047">
            <a:extLst>
              <a:ext uri="{FF2B5EF4-FFF2-40B4-BE49-F238E27FC236}">
                <a16:creationId xmlns:a16="http://schemas.microsoft.com/office/drawing/2014/main" id="{5BC8FA34-8CEF-8ABD-9BE6-43D8495CE282}"/>
              </a:ext>
            </a:extLst>
          </p:cNvPr>
          <p:cNvSpPr txBox="1"/>
          <p:nvPr/>
        </p:nvSpPr>
        <p:spPr>
          <a:xfrm>
            <a:off x="5115639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1049" name="ZoneTexte 1048">
            <a:extLst>
              <a:ext uri="{FF2B5EF4-FFF2-40B4-BE49-F238E27FC236}">
                <a16:creationId xmlns:a16="http://schemas.microsoft.com/office/drawing/2014/main" id="{221F55A7-0457-7E23-0EA4-EA5B455FE9EC}"/>
              </a:ext>
            </a:extLst>
          </p:cNvPr>
          <p:cNvSpPr txBox="1"/>
          <p:nvPr/>
        </p:nvSpPr>
        <p:spPr>
          <a:xfrm>
            <a:off x="5451608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1050" name="ZoneTexte 1049">
            <a:extLst>
              <a:ext uri="{FF2B5EF4-FFF2-40B4-BE49-F238E27FC236}">
                <a16:creationId xmlns:a16="http://schemas.microsoft.com/office/drawing/2014/main" id="{5A8B5A2A-D5DB-8259-89FB-13DC8FA03623}"/>
              </a:ext>
            </a:extLst>
          </p:cNvPr>
          <p:cNvSpPr txBox="1"/>
          <p:nvPr/>
        </p:nvSpPr>
        <p:spPr>
          <a:xfrm>
            <a:off x="5779854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1051" name="ZoneTexte 1050">
            <a:extLst>
              <a:ext uri="{FF2B5EF4-FFF2-40B4-BE49-F238E27FC236}">
                <a16:creationId xmlns:a16="http://schemas.microsoft.com/office/drawing/2014/main" id="{DAAB8133-56C2-1278-1243-D03F180C630D}"/>
              </a:ext>
            </a:extLst>
          </p:cNvPr>
          <p:cNvSpPr txBox="1"/>
          <p:nvPr/>
        </p:nvSpPr>
        <p:spPr>
          <a:xfrm>
            <a:off x="6115823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21</a:t>
            </a:r>
          </a:p>
        </p:txBody>
      </p:sp>
      <p:sp>
        <p:nvSpPr>
          <p:cNvPr id="1052" name="ZoneTexte 1051">
            <a:extLst>
              <a:ext uri="{FF2B5EF4-FFF2-40B4-BE49-F238E27FC236}">
                <a16:creationId xmlns:a16="http://schemas.microsoft.com/office/drawing/2014/main" id="{4DC33704-DA2F-314A-3A43-0FAB0D3DAFEE}"/>
              </a:ext>
            </a:extLst>
          </p:cNvPr>
          <p:cNvSpPr txBox="1"/>
          <p:nvPr/>
        </p:nvSpPr>
        <p:spPr>
          <a:xfrm>
            <a:off x="6448534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1053" name="ZoneTexte 1052">
            <a:extLst>
              <a:ext uri="{FF2B5EF4-FFF2-40B4-BE49-F238E27FC236}">
                <a16:creationId xmlns:a16="http://schemas.microsoft.com/office/drawing/2014/main" id="{F5B71736-9AD0-2218-C510-6A66B83B0332}"/>
              </a:ext>
            </a:extLst>
          </p:cNvPr>
          <p:cNvSpPr txBox="1"/>
          <p:nvPr/>
        </p:nvSpPr>
        <p:spPr>
          <a:xfrm>
            <a:off x="6784503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1054" name="ZoneTexte 1053">
            <a:extLst>
              <a:ext uri="{FF2B5EF4-FFF2-40B4-BE49-F238E27FC236}">
                <a16:creationId xmlns:a16="http://schemas.microsoft.com/office/drawing/2014/main" id="{58E79653-13C1-53FB-EEDB-1288112035B7}"/>
              </a:ext>
            </a:extLst>
          </p:cNvPr>
          <p:cNvSpPr txBox="1"/>
          <p:nvPr/>
        </p:nvSpPr>
        <p:spPr>
          <a:xfrm>
            <a:off x="7112749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1055" name="ZoneTexte 1054">
            <a:extLst>
              <a:ext uri="{FF2B5EF4-FFF2-40B4-BE49-F238E27FC236}">
                <a16:creationId xmlns:a16="http://schemas.microsoft.com/office/drawing/2014/main" id="{CB08C96C-9491-FB84-ED6B-92F9908D20B6}"/>
              </a:ext>
            </a:extLst>
          </p:cNvPr>
          <p:cNvSpPr txBox="1"/>
          <p:nvPr/>
        </p:nvSpPr>
        <p:spPr>
          <a:xfrm>
            <a:off x="7448718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33</a:t>
            </a:r>
          </a:p>
        </p:txBody>
      </p:sp>
      <p:sp>
        <p:nvSpPr>
          <p:cNvPr id="1056" name="ZoneTexte 1055">
            <a:extLst>
              <a:ext uri="{FF2B5EF4-FFF2-40B4-BE49-F238E27FC236}">
                <a16:creationId xmlns:a16="http://schemas.microsoft.com/office/drawing/2014/main" id="{4E30EF96-5177-71FF-0385-A70988F6909B}"/>
              </a:ext>
            </a:extLst>
          </p:cNvPr>
          <p:cNvSpPr txBox="1"/>
          <p:nvPr/>
        </p:nvSpPr>
        <p:spPr>
          <a:xfrm>
            <a:off x="7798091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36</a:t>
            </a:r>
          </a:p>
        </p:txBody>
      </p:sp>
      <p:sp>
        <p:nvSpPr>
          <p:cNvPr id="1057" name="ZoneTexte 1056">
            <a:extLst>
              <a:ext uri="{FF2B5EF4-FFF2-40B4-BE49-F238E27FC236}">
                <a16:creationId xmlns:a16="http://schemas.microsoft.com/office/drawing/2014/main" id="{8D17880C-4C7D-7F47-C84A-B0668F543D8A}"/>
              </a:ext>
            </a:extLst>
          </p:cNvPr>
          <p:cNvSpPr txBox="1"/>
          <p:nvPr/>
        </p:nvSpPr>
        <p:spPr>
          <a:xfrm>
            <a:off x="8134060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39</a:t>
            </a:r>
          </a:p>
        </p:txBody>
      </p:sp>
      <p:sp>
        <p:nvSpPr>
          <p:cNvPr id="1058" name="ZoneTexte 1057">
            <a:extLst>
              <a:ext uri="{FF2B5EF4-FFF2-40B4-BE49-F238E27FC236}">
                <a16:creationId xmlns:a16="http://schemas.microsoft.com/office/drawing/2014/main" id="{02C60FBB-4151-BB27-6328-6774D5E7237E}"/>
              </a:ext>
            </a:extLst>
          </p:cNvPr>
          <p:cNvSpPr txBox="1"/>
          <p:nvPr/>
        </p:nvSpPr>
        <p:spPr>
          <a:xfrm>
            <a:off x="8462306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42</a:t>
            </a:r>
          </a:p>
        </p:txBody>
      </p:sp>
      <p:sp>
        <p:nvSpPr>
          <p:cNvPr id="1059" name="ZoneTexte 1058">
            <a:extLst>
              <a:ext uri="{FF2B5EF4-FFF2-40B4-BE49-F238E27FC236}">
                <a16:creationId xmlns:a16="http://schemas.microsoft.com/office/drawing/2014/main" id="{88A7E8D7-E266-9454-7D97-DF84528DDDC9}"/>
              </a:ext>
            </a:extLst>
          </p:cNvPr>
          <p:cNvSpPr txBox="1"/>
          <p:nvPr/>
        </p:nvSpPr>
        <p:spPr>
          <a:xfrm>
            <a:off x="8798275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45</a:t>
            </a:r>
          </a:p>
        </p:txBody>
      </p:sp>
      <p:sp>
        <p:nvSpPr>
          <p:cNvPr id="1060" name="ZoneTexte 1059">
            <a:extLst>
              <a:ext uri="{FF2B5EF4-FFF2-40B4-BE49-F238E27FC236}">
                <a16:creationId xmlns:a16="http://schemas.microsoft.com/office/drawing/2014/main" id="{FB993272-A5DC-6C46-F112-6399441F1F7F}"/>
              </a:ext>
            </a:extLst>
          </p:cNvPr>
          <p:cNvSpPr txBox="1"/>
          <p:nvPr/>
        </p:nvSpPr>
        <p:spPr>
          <a:xfrm>
            <a:off x="6109206" y="471802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Mois</a:t>
            </a:r>
          </a:p>
        </p:txBody>
      </p:sp>
      <p:sp>
        <p:nvSpPr>
          <p:cNvPr id="1063" name="ZoneTexte 1062">
            <a:extLst>
              <a:ext uri="{FF2B5EF4-FFF2-40B4-BE49-F238E27FC236}">
                <a16:creationId xmlns:a16="http://schemas.microsoft.com/office/drawing/2014/main" id="{F5FEE38A-4121-F3A3-AD93-C173C83039C6}"/>
              </a:ext>
            </a:extLst>
          </p:cNvPr>
          <p:cNvSpPr txBox="1"/>
          <p:nvPr/>
        </p:nvSpPr>
        <p:spPr>
          <a:xfrm>
            <a:off x="5884014" y="3972781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HR (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IC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95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%)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: 0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,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69 (0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,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55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-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0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,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88)</a:t>
            </a:r>
          </a:p>
        </p:txBody>
      </p:sp>
      <p:sp>
        <p:nvSpPr>
          <p:cNvPr id="1065" name="ZoneTexte 1064">
            <a:extLst>
              <a:ext uri="{FF2B5EF4-FFF2-40B4-BE49-F238E27FC236}">
                <a16:creationId xmlns:a16="http://schemas.microsoft.com/office/drawing/2014/main" id="{8B72E169-136D-4DA0-63B7-2FBC1ACE5111}"/>
              </a:ext>
            </a:extLst>
          </p:cNvPr>
          <p:cNvSpPr txBox="1"/>
          <p:nvPr/>
        </p:nvSpPr>
        <p:spPr>
          <a:xfrm>
            <a:off x="3738679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754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377</a:t>
            </a:r>
          </a:p>
        </p:txBody>
      </p:sp>
      <p:sp>
        <p:nvSpPr>
          <p:cNvPr id="1066" name="ZoneTexte 1065">
            <a:extLst>
              <a:ext uri="{FF2B5EF4-FFF2-40B4-BE49-F238E27FC236}">
                <a16:creationId xmlns:a16="http://schemas.microsoft.com/office/drawing/2014/main" id="{44D0FEC2-C085-6CD8-37E6-45AD16B7146C}"/>
              </a:ext>
            </a:extLst>
          </p:cNvPr>
          <p:cNvSpPr txBox="1"/>
          <p:nvPr/>
        </p:nvSpPr>
        <p:spPr>
          <a:xfrm>
            <a:off x="4074648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726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367</a:t>
            </a:r>
          </a:p>
        </p:txBody>
      </p:sp>
      <p:sp>
        <p:nvSpPr>
          <p:cNvPr id="1067" name="ZoneTexte 1066">
            <a:extLst>
              <a:ext uri="{FF2B5EF4-FFF2-40B4-BE49-F238E27FC236}">
                <a16:creationId xmlns:a16="http://schemas.microsoft.com/office/drawing/2014/main" id="{C5B114EF-C5BF-9FDA-BDE4-02DD3168DA73}"/>
              </a:ext>
            </a:extLst>
          </p:cNvPr>
          <p:cNvSpPr txBox="1"/>
          <p:nvPr/>
        </p:nvSpPr>
        <p:spPr>
          <a:xfrm>
            <a:off x="4402894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696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341</a:t>
            </a:r>
          </a:p>
        </p:txBody>
      </p:sp>
      <p:sp>
        <p:nvSpPr>
          <p:cNvPr id="1068" name="ZoneTexte 1067">
            <a:extLst>
              <a:ext uri="{FF2B5EF4-FFF2-40B4-BE49-F238E27FC236}">
                <a16:creationId xmlns:a16="http://schemas.microsoft.com/office/drawing/2014/main" id="{86EC3535-3375-A17C-26CA-3BC3A257DA8E}"/>
              </a:ext>
            </a:extLst>
          </p:cNvPr>
          <p:cNvSpPr txBox="1"/>
          <p:nvPr/>
        </p:nvSpPr>
        <p:spPr>
          <a:xfrm>
            <a:off x="4738863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646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311</a:t>
            </a:r>
          </a:p>
        </p:txBody>
      </p:sp>
      <p:sp>
        <p:nvSpPr>
          <p:cNvPr id="1069" name="ZoneTexte 1068">
            <a:extLst>
              <a:ext uri="{FF2B5EF4-FFF2-40B4-BE49-F238E27FC236}">
                <a16:creationId xmlns:a16="http://schemas.microsoft.com/office/drawing/2014/main" id="{215FD0EC-C76F-453E-5FA6-C2514F343C97}"/>
              </a:ext>
            </a:extLst>
          </p:cNvPr>
          <p:cNvSpPr txBox="1"/>
          <p:nvPr/>
        </p:nvSpPr>
        <p:spPr>
          <a:xfrm>
            <a:off x="5089189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604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280</a:t>
            </a:r>
          </a:p>
        </p:txBody>
      </p:sp>
      <p:sp>
        <p:nvSpPr>
          <p:cNvPr id="1070" name="ZoneTexte 1069">
            <a:extLst>
              <a:ext uri="{FF2B5EF4-FFF2-40B4-BE49-F238E27FC236}">
                <a16:creationId xmlns:a16="http://schemas.microsoft.com/office/drawing/2014/main" id="{C3426308-16A9-89DA-97A9-E580188BE362}"/>
              </a:ext>
            </a:extLst>
          </p:cNvPr>
          <p:cNvSpPr txBox="1"/>
          <p:nvPr/>
        </p:nvSpPr>
        <p:spPr>
          <a:xfrm>
            <a:off x="5425158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561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261</a:t>
            </a:r>
          </a:p>
        </p:txBody>
      </p:sp>
      <p:sp>
        <p:nvSpPr>
          <p:cNvPr id="1071" name="ZoneTexte 1070">
            <a:extLst>
              <a:ext uri="{FF2B5EF4-FFF2-40B4-BE49-F238E27FC236}">
                <a16:creationId xmlns:a16="http://schemas.microsoft.com/office/drawing/2014/main" id="{CC2D2BCF-8FB6-8C96-EA25-BFEEDEF6E310}"/>
              </a:ext>
            </a:extLst>
          </p:cNvPr>
          <p:cNvSpPr txBox="1"/>
          <p:nvPr/>
        </p:nvSpPr>
        <p:spPr>
          <a:xfrm>
            <a:off x="5753404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535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246</a:t>
            </a:r>
          </a:p>
        </p:txBody>
      </p:sp>
      <p:sp>
        <p:nvSpPr>
          <p:cNvPr id="1072" name="ZoneTexte 1071">
            <a:extLst>
              <a:ext uri="{FF2B5EF4-FFF2-40B4-BE49-F238E27FC236}">
                <a16:creationId xmlns:a16="http://schemas.microsoft.com/office/drawing/2014/main" id="{51EA8174-1A82-352F-8C49-0A10D97932C6}"/>
              </a:ext>
            </a:extLst>
          </p:cNvPr>
          <p:cNvSpPr txBox="1"/>
          <p:nvPr/>
        </p:nvSpPr>
        <p:spPr>
          <a:xfrm>
            <a:off x="6089373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486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218</a:t>
            </a:r>
          </a:p>
        </p:txBody>
      </p:sp>
      <p:sp>
        <p:nvSpPr>
          <p:cNvPr id="1073" name="ZoneTexte 1072">
            <a:extLst>
              <a:ext uri="{FF2B5EF4-FFF2-40B4-BE49-F238E27FC236}">
                <a16:creationId xmlns:a16="http://schemas.microsoft.com/office/drawing/2014/main" id="{5DA5EDE1-C130-2C20-5F9F-10B350F9322D}"/>
              </a:ext>
            </a:extLst>
          </p:cNvPr>
          <p:cNvSpPr txBox="1"/>
          <p:nvPr/>
        </p:nvSpPr>
        <p:spPr>
          <a:xfrm>
            <a:off x="6422084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455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201</a:t>
            </a:r>
          </a:p>
        </p:txBody>
      </p:sp>
      <p:sp>
        <p:nvSpPr>
          <p:cNvPr id="1074" name="ZoneTexte 1073">
            <a:extLst>
              <a:ext uri="{FF2B5EF4-FFF2-40B4-BE49-F238E27FC236}">
                <a16:creationId xmlns:a16="http://schemas.microsoft.com/office/drawing/2014/main" id="{B7FE1622-EA68-D1AF-60D1-A61256E123D4}"/>
              </a:ext>
            </a:extLst>
          </p:cNvPr>
          <p:cNvSpPr txBox="1"/>
          <p:nvPr/>
        </p:nvSpPr>
        <p:spPr>
          <a:xfrm>
            <a:off x="6758053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418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181</a:t>
            </a:r>
          </a:p>
        </p:txBody>
      </p:sp>
      <p:sp>
        <p:nvSpPr>
          <p:cNvPr id="1075" name="ZoneTexte 1074">
            <a:extLst>
              <a:ext uri="{FF2B5EF4-FFF2-40B4-BE49-F238E27FC236}">
                <a16:creationId xmlns:a16="http://schemas.microsoft.com/office/drawing/2014/main" id="{7BB26997-7CA9-A06C-003A-1707E09744BF}"/>
              </a:ext>
            </a:extLst>
          </p:cNvPr>
          <p:cNvSpPr txBox="1"/>
          <p:nvPr/>
        </p:nvSpPr>
        <p:spPr>
          <a:xfrm>
            <a:off x="7086299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349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156</a:t>
            </a:r>
          </a:p>
        </p:txBody>
      </p:sp>
      <p:sp>
        <p:nvSpPr>
          <p:cNvPr id="1076" name="ZoneTexte 1075">
            <a:extLst>
              <a:ext uri="{FF2B5EF4-FFF2-40B4-BE49-F238E27FC236}">
                <a16:creationId xmlns:a16="http://schemas.microsoft.com/office/drawing/2014/main" id="{5C90E874-1A9A-D355-31D0-BD326021E265}"/>
              </a:ext>
            </a:extLst>
          </p:cNvPr>
          <p:cNvSpPr txBox="1"/>
          <p:nvPr/>
        </p:nvSpPr>
        <p:spPr>
          <a:xfrm>
            <a:off x="7422268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278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129</a:t>
            </a:r>
          </a:p>
        </p:txBody>
      </p:sp>
      <p:sp>
        <p:nvSpPr>
          <p:cNvPr id="1077" name="ZoneTexte 1076">
            <a:extLst>
              <a:ext uri="{FF2B5EF4-FFF2-40B4-BE49-F238E27FC236}">
                <a16:creationId xmlns:a16="http://schemas.microsoft.com/office/drawing/2014/main" id="{F8002383-2DED-6265-ED8E-7F42F17226DF}"/>
              </a:ext>
            </a:extLst>
          </p:cNvPr>
          <p:cNvSpPr txBox="1"/>
          <p:nvPr/>
        </p:nvSpPr>
        <p:spPr>
          <a:xfrm>
            <a:off x="7771641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203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84</a:t>
            </a:r>
          </a:p>
        </p:txBody>
      </p:sp>
      <p:sp>
        <p:nvSpPr>
          <p:cNvPr id="1078" name="ZoneTexte 1077">
            <a:extLst>
              <a:ext uri="{FF2B5EF4-FFF2-40B4-BE49-F238E27FC236}">
                <a16:creationId xmlns:a16="http://schemas.microsoft.com/office/drawing/2014/main" id="{843B79A3-87BD-9216-6DE0-C8253F5455E5}"/>
              </a:ext>
            </a:extLst>
          </p:cNvPr>
          <p:cNvSpPr txBox="1"/>
          <p:nvPr/>
        </p:nvSpPr>
        <p:spPr>
          <a:xfrm>
            <a:off x="8107610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141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59</a:t>
            </a:r>
          </a:p>
        </p:txBody>
      </p:sp>
      <p:sp>
        <p:nvSpPr>
          <p:cNvPr id="1079" name="ZoneTexte 1078">
            <a:extLst>
              <a:ext uri="{FF2B5EF4-FFF2-40B4-BE49-F238E27FC236}">
                <a16:creationId xmlns:a16="http://schemas.microsoft.com/office/drawing/2014/main" id="{5C8E0EE5-E2AD-2E70-493B-E5CE0FACD57F}"/>
              </a:ext>
            </a:extLst>
          </p:cNvPr>
          <p:cNvSpPr txBox="1"/>
          <p:nvPr/>
        </p:nvSpPr>
        <p:spPr>
          <a:xfrm>
            <a:off x="8476732" y="5121008"/>
            <a:ext cx="34817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67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22</a:t>
            </a:r>
          </a:p>
        </p:txBody>
      </p:sp>
      <p:sp>
        <p:nvSpPr>
          <p:cNvPr id="1080" name="ZoneTexte 1079">
            <a:extLst>
              <a:ext uri="{FF2B5EF4-FFF2-40B4-BE49-F238E27FC236}">
                <a16:creationId xmlns:a16="http://schemas.microsoft.com/office/drawing/2014/main" id="{CD7BBC70-03A2-6E6D-103A-2F41544A9DB8}"/>
              </a:ext>
            </a:extLst>
          </p:cNvPr>
          <p:cNvSpPr txBox="1"/>
          <p:nvPr/>
        </p:nvSpPr>
        <p:spPr>
          <a:xfrm>
            <a:off x="8812701" y="5121008"/>
            <a:ext cx="34817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16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082" name="ZoneTexte 1081">
            <a:extLst>
              <a:ext uri="{FF2B5EF4-FFF2-40B4-BE49-F238E27FC236}">
                <a16:creationId xmlns:a16="http://schemas.microsoft.com/office/drawing/2014/main" id="{C0FCE3D6-E94B-9609-0E2B-382DB0B6F64E}"/>
              </a:ext>
            </a:extLst>
          </p:cNvPr>
          <p:cNvSpPr txBox="1"/>
          <p:nvPr/>
        </p:nvSpPr>
        <p:spPr>
          <a:xfrm>
            <a:off x="2751995" y="4936342"/>
            <a:ext cx="922048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Nb à risque</a:t>
            </a:r>
            <a:br>
              <a:rPr lang="fr-FR" sz="12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fr-FR" sz="1200" dirty="0" err="1">
                <a:solidFill>
                  <a:srgbClr val="C00000"/>
                </a:solidFill>
                <a:latin typeface="Aptos Display" panose="020B0004020202020204" pitchFamily="34" charset="0"/>
              </a:rPr>
              <a:t>Tolebrutinib</a:t>
            </a:r>
            <a:endParaRPr lang="fr-FR" sz="1200" dirty="0">
              <a:solidFill>
                <a:srgbClr val="C00000"/>
              </a:solidFill>
              <a:latin typeface="Aptos Display" panose="020B0004020202020204" pitchFamily="34" charset="0"/>
            </a:endParaRPr>
          </a:p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Placebo</a:t>
            </a:r>
          </a:p>
        </p:txBody>
      </p:sp>
      <p:sp>
        <p:nvSpPr>
          <p:cNvPr id="1083" name="Accolade fermante 1082">
            <a:extLst>
              <a:ext uri="{FF2B5EF4-FFF2-40B4-BE49-F238E27FC236}">
                <a16:creationId xmlns:a16="http://schemas.microsoft.com/office/drawing/2014/main" id="{D3206A8E-E7B8-4312-116B-E4C8E5E56495}"/>
              </a:ext>
            </a:extLst>
          </p:cNvPr>
          <p:cNvSpPr/>
          <p:nvPr/>
        </p:nvSpPr>
        <p:spPr>
          <a:xfrm>
            <a:off x="9003132" y="1973296"/>
            <a:ext cx="121818" cy="68735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1084" name="ZoneTexte 1083">
            <a:extLst>
              <a:ext uri="{FF2B5EF4-FFF2-40B4-BE49-F238E27FC236}">
                <a16:creationId xmlns:a16="http://schemas.microsoft.com/office/drawing/2014/main" id="{B22E63E4-0D3F-D3A3-CDF6-E60017D41B7B}"/>
              </a:ext>
            </a:extLst>
          </p:cNvPr>
          <p:cNvSpPr txBox="1"/>
          <p:nvPr/>
        </p:nvSpPr>
        <p:spPr>
          <a:xfrm>
            <a:off x="4404166" y="1833580"/>
            <a:ext cx="1092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Tolebrutinib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1085" name="ZoneTexte 1084">
            <a:extLst>
              <a:ext uri="{FF2B5EF4-FFF2-40B4-BE49-F238E27FC236}">
                <a16:creationId xmlns:a16="http://schemas.microsoft.com/office/drawing/2014/main" id="{2662B071-D996-BF9B-E58F-C5A46D12851A}"/>
              </a:ext>
            </a:extLst>
          </p:cNvPr>
          <p:cNvSpPr txBox="1"/>
          <p:nvPr/>
        </p:nvSpPr>
        <p:spPr>
          <a:xfrm>
            <a:off x="4404166" y="2075162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Placebo</a:t>
            </a:r>
          </a:p>
        </p:txBody>
      </p:sp>
      <p:sp>
        <p:nvSpPr>
          <p:cNvPr id="1086" name="Line 54">
            <a:extLst>
              <a:ext uri="{FF2B5EF4-FFF2-40B4-BE49-F238E27FC236}">
                <a16:creationId xmlns:a16="http://schemas.microsoft.com/office/drawing/2014/main" id="{E89F1437-0CDF-82D2-C683-CC877C947F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9042" y="2227441"/>
            <a:ext cx="193215" cy="0"/>
          </a:xfrm>
          <a:prstGeom prst="line">
            <a:avLst/>
          </a:prstGeom>
          <a:noFill/>
          <a:ln w="25400">
            <a:solidFill>
              <a:srgbClr val="66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1087" name="Line 56">
            <a:extLst>
              <a:ext uri="{FF2B5EF4-FFF2-40B4-BE49-F238E27FC236}">
                <a16:creationId xmlns:a16="http://schemas.microsoft.com/office/drawing/2014/main" id="{FD2FD3BD-40C5-3EC0-89AD-51BB3DA880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9042" y="2004326"/>
            <a:ext cx="193215" cy="0"/>
          </a:xfrm>
          <a:prstGeom prst="line">
            <a:avLst/>
          </a:prstGeom>
          <a:noFill/>
          <a:ln w="2540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089" name="Connecteur droit 1088">
            <a:extLst>
              <a:ext uri="{FF2B5EF4-FFF2-40B4-BE49-F238E27FC236}">
                <a16:creationId xmlns:a16="http://schemas.microsoft.com/office/drawing/2014/main" id="{DAE0384B-79BA-5894-2585-BC27C97EA93C}"/>
              </a:ext>
            </a:extLst>
          </p:cNvPr>
          <p:cNvCxnSpPr>
            <a:stCxn id="1034" idx="0"/>
            <a:endCxn id="1033" idx="34"/>
          </p:cNvCxnSpPr>
          <p:nvPr/>
        </p:nvCxnSpPr>
        <p:spPr>
          <a:xfrm flipV="1">
            <a:off x="5669288" y="3184460"/>
            <a:ext cx="0" cy="332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8">
            <a:extLst>
              <a:ext uri="{FF2B5EF4-FFF2-40B4-BE49-F238E27FC236}">
                <a16:creationId xmlns:a16="http://schemas.microsoft.com/office/drawing/2014/main" id="{4FCE42F6-F8F0-C7B1-6F3B-1AD571BF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03" y="12397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de l’essai de phase 3 : HERCULES </a:t>
            </a:r>
            <a:br>
              <a:rPr lang="fr-FR" sz="3600" b="1" dirty="0"/>
            </a:b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252052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1815D926-AD6E-5F84-EA54-B3C0E308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Fox RJ,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B2075A-E62B-FA7B-DAD8-A58AC9A53DB2}"/>
              </a:ext>
            </a:extLst>
          </p:cNvPr>
          <p:cNvSpPr txBox="1"/>
          <p:nvPr/>
        </p:nvSpPr>
        <p:spPr>
          <a:xfrm>
            <a:off x="1404310" y="1047537"/>
            <a:ext cx="772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Objectif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secondaire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: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Délai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pour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une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amelioration à 6-Mois</a:t>
            </a:r>
          </a:p>
        </p:txBody>
      </p:sp>
      <p:grpSp>
        <p:nvGrpSpPr>
          <p:cNvPr id="1037" name="Groupe 1036">
            <a:extLst>
              <a:ext uri="{FF2B5EF4-FFF2-40B4-BE49-F238E27FC236}">
                <a16:creationId xmlns:a16="http://schemas.microsoft.com/office/drawing/2014/main" id="{40B987BF-DC5C-3267-C3A4-1A0C22B3AA65}"/>
              </a:ext>
            </a:extLst>
          </p:cNvPr>
          <p:cNvGrpSpPr/>
          <p:nvPr/>
        </p:nvGrpSpPr>
        <p:grpSpPr>
          <a:xfrm>
            <a:off x="3749212" y="1850067"/>
            <a:ext cx="5237944" cy="2608407"/>
            <a:chOff x="20861338" y="2547938"/>
            <a:chExt cx="2754313" cy="1371601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7FDAAD38-26A6-E827-ECFD-573F0299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2138" y="2547938"/>
              <a:ext cx="2703513" cy="1320800"/>
            </a:xfrm>
            <a:custGeom>
              <a:avLst/>
              <a:gdLst>
                <a:gd name="T0" fmla="*/ 5109 w 5109"/>
                <a:gd name="T1" fmla="*/ 2495 h 2495"/>
                <a:gd name="T2" fmla="*/ 0 w 5109"/>
                <a:gd name="T3" fmla="*/ 2495 h 2495"/>
                <a:gd name="T4" fmla="*/ 0 w 5109"/>
                <a:gd name="T5" fmla="*/ 0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09" h="2495">
                  <a:moveTo>
                    <a:pt x="5109" y="2495"/>
                  </a:moveTo>
                  <a:lnTo>
                    <a:pt x="0" y="249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6324C2B1-480F-2505-A67C-684930907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338" y="2755901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1EC885E1-1217-1239-EBAE-E74FA7FF9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338" y="2547938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C0F88987-9D18-A4C5-570B-964677FF6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338" y="3362326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55F92364-990C-9FF6-A72E-4297E4651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338" y="3160713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A8335663-416B-841B-FB4E-EFFFD8E01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338" y="2952751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F7137DC8-5D53-0AE3-DC03-B4365F4D8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338" y="3771901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8BCB1CC0-CDD7-9450-3EF4-670196C86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1338" y="3565526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4" name="Line 20">
              <a:extLst>
                <a:ext uri="{FF2B5EF4-FFF2-40B4-BE49-F238E27FC236}">
                  <a16:creationId xmlns:a16="http://schemas.microsoft.com/office/drawing/2014/main" id="{D3B8A42C-961D-B66F-8000-8D2690D61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141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5" name="Line 21">
              <a:extLst>
                <a:ext uri="{FF2B5EF4-FFF2-40B4-BE49-F238E27FC236}">
                  <a16:creationId xmlns:a16="http://schemas.microsoft.com/office/drawing/2014/main" id="{1AA9D6C2-8ADE-851C-004A-9A24B3C6D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044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1D0CEE8F-F174-3524-11ED-1E06089A8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701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D831FC9D-0DA7-199C-4876-EC879F39D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216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61FECA44-2525-DDE3-9A17-AE50A8BCC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552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0CDFA1E3-1394-1781-B8C1-ADFC06317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96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68690E76-E8A3-C6CC-B186-161CC7D35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7731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6991D8FE-6D53-CE62-0AE5-4D51BC156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03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2" name="Line 28">
              <a:extLst>
                <a:ext uri="{FF2B5EF4-FFF2-40B4-BE49-F238E27FC236}">
                  <a16:creationId xmlns:a16="http://schemas.microsoft.com/office/drawing/2014/main" id="{9B18F358-2A14-EE16-D879-30E15BFE5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281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CADF132A-EC9A-0668-453D-2EFB516A2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55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50FD89B5-F68F-59CB-9C22-0A2D3C466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233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5" name="Line 31">
              <a:extLst>
                <a:ext uri="{FF2B5EF4-FFF2-40B4-BE49-F238E27FC236}">
                  <a16:creationId xmlns:a16="http://schemas.microsoft.com/office/drawing/2014/main" id="{D371AD79-3F91-18F2-F5E7-27F6BA529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947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F30E3625-0777-1F6B-D856-C96C71807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930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17494402-B254-DC67-FDB6-1753E0F42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5846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E6D9E4B6-B3CB-5051-C92C-EBC0CF0A6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36263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65F57D87-8DF0-BDF0-E47C-57A5D754F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74051" y="3873501"/>
              <a:ext cx="0" cy="46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26" name="Freeform 52">
              <a:extLst>
                <a:ext uri="{FF2B5EF4-FFF2-40B4-BE49-F238E27FC236}">
                  <a16:creationId xmlns:a16="http://schemas.microsoft.com/office/drawing/2014/main" id="{8B37CF31-B639-E4E9-185B-0EEAF17A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5638" y="3260726"/>
              <a:ext cx="2627313" cy="511175"/>
            </a:xfrm>
            <a:custGeom>
              <a:avLst/>
              <a:gdLst>
                <a:gd name="T0" fmla="*/ 4964 w 4964"/>
                <a:gd name="T1" fmla="*/ 0 h 964"/>
                <a:gd name="T2" fmla="*/ 2664 w 4964"/>
                <a:gd name="T3" fmla="*/ 0 h 964"/>
                <a:gd name="T4" fmla="*/ 2664 w 4964"/>
                <a:gd name="T5" fmla="*/ 52 h 964"/>
                <a:gd name="T6" fmla="*/ 2652 w 4964"/>
                <a:gd name="T7" fmla="*/ 52 h 964"/>
                <a:gd name="T8" fmla="*/ 2652 w 4964"/>
                <a:gd name="T9" fmla="*/ 132 h 964"/>
                <a:gd name="T10" fmla="*/ 1660 w 4964"/>
                <a:gd name="T11" fmla="*/ 133 h 964"/>
                <a:gd name="T12" fmla="*/ 1660 w 4964"/>
                <a:gd name="T13" fmla="*/ 188 h 964"/>
                <a:gd name="T14" fmla="*/ 1349 w 4964"/>
                <a:gd name="T15" fmla="*/ 188 h 964"/>
                <a:gd name="T16" fmla="*/ 1349 w 4964"/>
                <a:gd name="T17" fmla="*/ 242 h 964"/>
                <a:gd name="T18" fmla="*/ 1326 w 4964"/>
                <a:gd name="T19" fmla="*/ 356 h 964"/>
                <a:gd name="T20" fmla="*/ 1326 w 4964"/>
                <a:gd name="T21" fmla="*/ 533 h 964"/>
                <a:gd name="T22" fmla="*/ 990 w 4964"/>
                <a:gd name="T23" fmla="*/ 533 h 964"/>
                <a:gd name="T24" fmla="*/ 990 w 4964"/>
                <a:gd name="T25" fmla="*/ 582 h 964"/>
                <a:gd name="T26" fmla="*/ 689 w 4964"/>
                <a:gd name="T27" fmla="*/ 582 h 964"/>
                <a:gd name="T28" fmla="*/ 689 w 4964"/>
                <a:gd name="T29" fmla="*/ 747 h 964"/>
                <a:gd name="T30" fmla="*/ 666 w 4964"/>
                <a:gd name="T31" fmla="*/ 747 h 964"/>
                <a:gd name="T32" fmla="*/ 666 w 4964"/>
                <a:gd name="T33" fmla="*/ 807 h 964"/>
                <a:gd name="T34" fmla="*/ 343 w 4964"/>
                <a:gd name="T35" fmla="*/ 807 h 964"/>
                <a:gd name="T36" fmla="*/ 314 w 4964"/>
                <a:gd name="T37" fmla="*/ 964 h 964"/>
                <a:gd name="T38" fmla="*/ 0 w 4964"/>
                <a:gd name="T39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64" h="964">
                  <a:moveTo>
                    <a:pt x="4964" y="0"/>
                  </a:moveTo>
                  <a:lnTo>
                    <a:pt x="2664" y="0"/>
                  </a:lnTo>
                  <a:lnTo>
                    <a:pt x="2664" y="52"/>
                  </a:lnTo>
                  <a:lnTo>
                    <a:pt x="2652" y="52"/>
                  </a:lnTo>
                  <a:lnTo>
                    <a:pt x="2652" y="132"/>
                  </a:lnTo>
                  <a:lnTo>
                    <a:pt x="1660" y="133"/>
                  </a:lnTo>
                  <a:lnTo>
                    <a:pt x="1660" y="188"/>
                  </a:lnTo>
                  <a:lnTo>
                    <a:pt x="1349" y="188"/>
                  </a:lnTo>
                  <a:lnTo>
                    <a:pt x="1349" y="242"/>
                  </a:lnTo>
                  <a:lnTo>
                    <a:pt x="1326" y="356"/>
                  </a:lnTo>
                  <a:lnTo>
                    <a:pt x="1326" y="533"/>
                  </a:lnTo>
                  <a:lnTo>
                    <a:pt x="990" y="533"/>
                  </a:lnTo>
                  <a:lnTo>
                    <a:pt x="990" y="582"/>
                  </a:lnTo>
                  <a:lnTo>
                    <a:pt x="689" y="582"/>
                  </a:lnTo>
                  <a:lnTo>
                    <a:pt x="689" y="747"/>
                  </a:lnTo>
                  <a:lnTo>
                    <a:pt x="666" y="747"/>
                  </a:lnTo>
                  <a:lnTo>
                    <a:pt x="666" y="807"/>
                  </a:lnTo>
                  <a:lnTo>
                    <a:pt x="343" y="807"/>
                  </a:lnTo>
                  <a:lnTo>
                    <a:pt x="314" y="964"/>
                  </a:lnTo>
                  <a:lnTo>
                    <a:pt x="0" y="964"/>
                  </a:lnTo>
                </a:path>
              </a:pathLst>
            </a:custGeom>
            <a:noFill/>
            <a:ln w="2540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1032" name="Freeform 57">
              <a:extLst>
                <a:ext uri="{FF2B5EF4-FFF2-40B4-BE49-F238E27FC236}">
                  <a16:creationId xmlns:a16="http://schemas.microsoft.com/office/drawing/2014/main" id="{E360D344-3DB8-EE06-AA94-6B41E276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5638" y="2752726"/>
              <a:ext cx="2624138" cy="1019175"/>
            </a:xfrm>
            <a:custGeom>
              <a:avLst/>
              <a:gdLst>
                <a:gd name="T0" fmla="*/ 4957 w 4957"/>
                <a:gd name="T1" fmla="*/ 0 h 1925"/>
                <a:gd name="T2" fmla="*/ 3647 w 4957"/>
                <a:gd name="T3" fmla="*/ 0 h 1925"/>
                <a:gd name="T4" fmla="*/ 3647 w 4957"/>
                <a:gd name="T5" fmla="*/ 50 h 1925"/>
                <a:gd name="T6" fmla="*/ 3622 w 4957"/>
                <a:gd name="T7" fmla="*/ 50 h 1925"/>
                <a:gd name="T8" fmla="*/ 3622 w 4957"/>
                <a:gd name="T9" fmla="*/ 110 h 1925"/>
                <a:gd name="T10" fmla="*/ 3046 w 4957"/>
                <a:gd name="T11" fmla="*/ 110 h 1925"/>
                <a:gd name="T12" fmla="*/ 3046 w 4957"/>
                <a:gd name="T13" fmla="*/ 144 h 1925"/>
                <a:gd name="T14" fmla="*/ 3017 w 4957"/>
                <a:gd name="T15" fmla="*/ 144 h 1925"/>
                <a:gd name="T16" fmla="*/ 3007 w 4957"/>
                <a:gd name="T17" fmla="*/ 251 h 1925"/>
                <a:gd name="T18" fmla="*/ 2935 w 4957"/>
                <a:gd name="T19" fmla="*/ 251 h 1925"/>
                <a:gd name="T20" fmla="*/ 2935 w 4957"/>
                <a:gd name="T21" fmla="*/ 288 h 1925"/>
                <a:gd name="T22" fmla="*/ 2686 w 4957"/>
                <a:gd name="T23" fmla="*/ 288 h 1925"/>
                <a:gd name="T24" fmla="*/ 2686 w 4957"/>
                <a:gd name="T25" fmla="*/ 325 h 1925"/>
                <a:gd name="T26" fmla="*/ 2631 w 4957"/>
                <a:gd name="T27" fmla="*/ 325 h 1925"/>
                <a:gd name="T28" fmla="*/ 2631 w 4957"/>
                <a:gd name="T29" fmla="*/ 353 h 1925"/>
                <a:gd name="T30" fmla="*/ 2412 w 4957"/>
                <a:gd name="T31" fmla="*/ 353 h 1925"/>
                <a:gd name="T32" fmla="*/ 2412 w 4957"/>
                <a:gd name="T33" fmla="*/ 387 h 1925"/>
                <a:gd name="T34" fmla="*/ 2351 w 4957"/>
                <a:gd name="T35" fmla="*/ 387 h 1925"/>
                <a:gd name="T36" fmla="*/ 2351 w 4957"/>
                <a:gd name="T37" fmla="*/ 417 h 1925"/>
                <a:gd name="T38" fmla="*/ 2325 w 4957"/>
                <a:gd name="T39" fmla="*/ 417 h 1925"/>
                <a:gd name="T40" fmla="*/ 2325 w 4957"/>
                <a:gd name="T41" fmla="*/ 479 h 1925"/>
                <a:gd name="T42" fmla="*/ 2013 w 4957"/>
                <a:gd name="T43" fmla="*/ 479 h 1925"/>
                <a:gd name="T44" fmla="*/ 2013 w 4957"/>
                <a:gd name="T45" fmla="*/ 505 h 1925"/>
                <a:gd name="T46" fmla="*/ 1987 w 4957"/>
                <a:gd name="T47" fmla="*/ 505 h 1925"/>
                <a:gd name="T48" fmla="*/ 1987 w 4957"/>
                <a:gd name="T49" fmla="*/ 599 h 1925"/>
                <a:gd name="T50" fmla="*/ 1968 w 4957"/>
                <a:gd name="T51" fmla="*/ 599 h 1925"/>
                <a:gd name="T52" fmla="*/ 1968 w 4957"/>
                <a:gd name="T53" fmla="*/ 668 h 1925"/>
                <a:gd name="T54" fmla="*/ 1686 w 4957"/>
                <a:gd name="T55" fmla="*/ 668 h 1925"/>
                <a:gd name="T56" fmla="*/ 1686 w 4957"/>
                <a:gd name="T57" fmla="*/ 694 h 1925"/>
                <a:gd name="T58" fmla="*/ 1661 w 4957"/>
                <a:gd name="T59" fmla="*/ 694 h 1925"/>
                <a:gd name="T60" fmla="*/ 1661 w 4957"/>
                <a:gd name="T61" fmla="*/ 809 h 1925"/>
                <a:gd name="T62" fmla="*/ 1630 w 4957"/>
                <a:gd name="T63" fmla="*/ 809 h 1925"/>
                <a:gd name="T64" fmla="*/ 1630 w 4957"/>
                <a:gd name="T65" fmla="*/ 836 h 1925"/>
                <a:gd name="T66" fmla="*/ 1383 w 4957"/>
                <a:gd name="T67" fmla="*/ 836 h 1925"/>
                <a:gd name="T68" fmla="*/ 1383 w 4957"/>
                <a:gd name="T69" fmla="*/ 868 h 1925"/>
                <a:gd name="T70" fmla="*/ 1352 w 4957"/>
                <a:gd name="T71" fmla="*/ 868 h 1925"/>
                <a:gd name="T72" fmla="*/ 1352 w 4957"/>
                <a:gd name="T73" fmla="*/ 926 h 1925"/>
                <a:gd name="T74" fmla="*/ 1330 w 4957"/>
                <a:gd name="T75" fmla="*/ 926 h 1925"/>
                <a:gd name="T76" fmla="*/ 1330 w 4957"/>
                <a:gd name="T77" fmla="*/ 1028 h 1925"/>
                <a:gd name="T78" fmla="*/ 1309 w 4957"/>
                <a:gd name="T79" fmla="*/ 1028 h 1925"/>
                <a:gd name="T80" fmla="*/ 1309 w 4957"/>
                <a:gd name="T81" fmla="*/ 1094 h 1925"/>
                <a:gd name="T82" fmla="*/ 1017 w 4957"/>
                <a:gd name="T83" fmla="*/ 1094 h 1925"/>
                <a:gd name="T84" fmla="*/ 1017 w 4957"/>
                <a:gd name="T85" fmla="*/ 1114 h 1925"/>
                <a:gd name="T86" fmla="*/ 994 w 4957"/>
                <a:gd name="T87" fmla="*/ 1114 h 1925"/>
                <a:gd name="T88" fmla="*/ 994 w 4957"/>
                <a:gd name="T89" fmla="*/ 1197 h 1925"/>
                <a:gd name="T90" fmla="*/ 968 w 4957"/>
                <a:gd name="T91" fmla="*/ 1197 h 1925"/>
                <a:gd name="T92" fmla="*/ 968 w 4957"/>
                <a:gd name="T93" fmla="*/ 1234 h 1925"/>
                <a:gd name="T94" fmla="*/ 690 w 4957"/>
                <a:gd name="T95" fmla="*/ 1234 h 1925"/>
                <a:gd name="T96" fmla="*/ 690 w 4957"/>
                <a:gd name="T97" fmla="*/ 1280 h 1925"/>
                <a:gd name="T98" fmla="*/ 665 w 4957"/>
                <a:gd name="T99" fmla="*/ 1280 h 1925"/>
                <a:gd name="T100" fmla="*/ 665 w 4957"/>
                <a:gd name="T101" fmla="*/ 1414 h 1925"/>
                <a:gd name="T102" fmla="*/ 635 w 4957"/>
                <a:gd name="T103" fmla="*/ 1414 h 1925"/>
                <a:gd name="T104" fmla="*/ 635 w 4957"/>
                <a:gd name="T105" fmla="*/ 1466 h 1925"/>
                <a:gd name="T106" fmla="*/ 353 w 4957"/>
                <a:gd name="T107" fmla="*/ 1466 h 1925"/>
                <a:gd name="T108" fmla="*/ 353 w 4957"/>
                <a:gd name="T109" fmla="*/ 1577 h 1925"/>
                <a:gd name="T110" fmla="*/ 329 w 4957"/>
                <a:gd name="T111" fmla="*/ 1657 h 1925"/>
                <a:gd name="T112" fmla="*/ 329 w 4957"/>
                <a:gd name="T113" fmla="*/ 1795 h 1925"/>
                <a:gd name="T114" fmla="*/ 314 w 4957"/>
                <a:gd name="T115" fmla="*/ 1925 h 1925"/>
                <a:gd name="T116" fmla="*/ 0 w 4957"/>
                <a:gd name="T117" fmla="*/ 1925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57" h="1925">
                  <a:moveTo>
                    <a:pt x="4957" y="0"/>
                  </a:moveTo>
                  <a:lnTo>
                    <a:pt x="3647" y="0"/>
                  </a:lnTo>
                  <a:lnTo>
                    <a:pt x="3647" y="50"/>
                  </a:lnTo>
                  <a:lnTo>
                    <a:pt x="3622" y="50"/>
                  </a:lnTo>
                  <a:lnTo>
                    <a:pt x="3622" y="110"/>
                  </a:lnTo>
                  <a:lnTo>
                    <a:pt x="3046" y="110"/>
                  </a:lnTo>
                  <a:lnTo>
                    <a:pt x="3046" y="144"/>
                  </a:lnTo>
                  <a:lnTo>
                    <a:pt x="3017" y="144"/>
                  </a:lnTo>
                  <a:lnTo>
                    <a:pt x="3007" y="251"/>
                  </a:lnTo>
                  <a:lnTo>
                    <a:pt x="2935" y="251"/>
                  </a:lnTo>
                  <a:lnTo>
                    <a:pt x="2935" y="288"/>
                  </a:lnTo>
                  <a:lnTo>
                    <a:pt x="2686" y="288"/>
                  </a:lnTo>
                  <a:lnTo>
                    <a:pt x="2686" y="325"/>
                  </a:lnTo>
                  <a:lnTo>
                    <a:pt x="2631" y="325"/>
                  </a:lnTo>
                  <a:lnTo>
                    <a:pt x="2631" y="353"/>
                  </a:lnTo>
                  <a:lnTo>
                    <a:pt x="2412" y="353"/>
                  </a:lnTo>
                  <a:lnTo>
                    <a:pt x="2412" y="387"/>
                  </a:lnTo>
                  <a:lnTo>
                    <a:pt x="2351" y="387"/>
                  </a:lnTo>
                  <a:lnTo>
                    <a:pt x="2351" y="417"/>
                  </a:lnTo>
                  <a:lnTo>
                    <a:pt x="2325" y="417"/>
                  </a:lnTo>
                  <a:lnTo>
                    <a:pt x="2325" y="479"/>
                  </a:lnTo>
                  <a:lnTo>
                    <a:pt x="2013" y="479"/>
                  </a:lnTo>
                  <a:lnTo>
                    <a:pt x="2013" y="505"/>
                  </a:lnTo>
                  <a:lnTo>
                    <a:pt x="1987" y="505"/>
                  </a:lnTo>
                  <a:lnTo>
                    <a:pt x="1987" y="599"/>
                  </a:lnTo>
                  <a:lnTo>
                    <a:pt x="1968" y="599"/>
                  </a:lnTo>
                  <a:lnTo>
                    <a:pt x="1968" y="668"/>
                  </a:lnTo>
                  <a:lnTo>
                    <a:pt x="1686" y="668"/>
                  </a:lnTo>
                  <a:lnTo>
                    <a:pt x="1686" y="694"/>
                  </a:lnTo>
                  <a:lnTo>
                    <a:pt x="1661" y="694"/>
                  </a:lnTo>
                  <a:lnTo>
                    <a:pt x="1661" y="809"/>
                  </a:lnTo>
                  <a:lnTo>
                    <a:pt x="1630" y="809"/>
                  </a:lnTo>
                  <a:lnTo>
                    <a:pt x="1630" y="836"/>
                  </a:lnTo>
                  <a:lnTo>
                    <a:pt x="1383" y="836"/>
                  </a:lnTo>
                  <a:lnTo>
                    <a:pt x="1383" y="868"/>
                  </a:lnTo>
                  <a:lnTo>
                    <a:pt x="1352" y="868"/>
                  </a:lnTo>
                  <a:lnTo>
                    <a:pt x="1352" y="926"/>
                  </a:lnTo>
                  <a:lnTo>
                    <a:pt x="1330" y="926"/>
                  </a:lnTo>
                  <a:lnTo>
                    <a:pt x="1330" y="1028"/>
                  </a:lnTo>
                  <a:lnTo>
                    <a:pt x="1309" y="1028"/>
                  </a:lnTo>
                  <a:lnTo>
                    <a:pt x="1309" y="1094"/>
                  </a:lnTo>
                  <a:lnTo>
                    <a:pt x="1017" y="1094"/>
                  </a:lnTo>
                  <a:lnTo>
                    <a:pt x="1017" y="1114"/>
                  </a:lnTo>
                  <a:lnTo>
                    <a:pt x="994" y="1114"/>
                  </a:lnTo>
                  <a:lnTo>
                    <a:pt x="994" y="1197"/>
                  </a:lnTo>
                  <a:lnTo>
                    <a:pt x="968" y="1197"/>
                  </a:lnTo>
                  <a:lnTo>
                    <a:pt x="968" y="1234"/>
                  </a:lnTo>
                  <a:lnTo>
                    <a:pt x="690" y="1234"/>
                  </a:lnTo>
                  <a:lnTo>
                    <a:pt x="690" y="1280"/>
                  </a:lnTo>
                  <a:lnTo>
                    <a:pt x="665" y="1280"/>
                  </a:lnTo>
                  <a:lnTo>
                    <a:pt x="665" y="1414"/>
                  </a:lnTo>
                  <a:lnTo>
                    <a:pt x="635" y="1414"/>
                  </a:lnTo>
                  <a:lnTo>
                    <a:pt x="635" y="1466"/>
                  </a:lnTo>
                  <a:lnTo>
                    <a:pt x="353" y="1466"/>
                  </a:lnTo>
                  <a:lnTo>
                    <a:pt x="353" y="1577"/>
                  </a:lnTo>
                  <a:lnTo>
                    <a:pt x="329" y="1657"/>
                  </a:lnTo>
                  <a:lnTo>
                    <a:pt x="329" y="1795"/>
                  </a:lnTo>
                  <a:lnTo>
                    <a:pt x="314" y="1925"/>
                  </a:lnTo>
                  <a:lnTo>
                    <a:pt x="0" y="1925"/>
                  </a:lnTo>
                </a:path>
              </a:pathLst>
            </a:custGeom>
            <a:noFill/>
            <a:ln w="2540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393939"/>
                </a:solidFill>
                <a:latin typeface="Aptos Display" panose="020B0004020202020204" pitchFamily="34" charset="0"/>
              </a:endParaRPr>
            </a:p>
          </p:txBody>
        </p:sp>
      </p:grp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73BD8477-6020-C83B-06DB-01835E8DD5FA}"/>
              </a:ext>
            </a:extLst>
          </p:cNvPr>
          <p:cNvSpPr/>
          <p:nvPr/>
        </p:nvSpPr>
        <p:spPr>
          <a:xfrm flipH="1">
            <a:off x="9039608" y="2447928"/>
            <a:ext cx="1323945" cy="43729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D4D4D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p = 0,021</a:t>
            </a:r>
            <a:r>
              <a:rPr lang="en-US" sz="1600" b="1" baseline="30000" dirty="0">
                <a:solidFill>
                  <a:srgbClr val="4D4D4D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DE273CB-85B0-B711-6B79-59EE092E1FE9}"/>
              </a:ext>
            </a:extLst>
          </p:cNvPr>
          <p:cNvSpPr txBox="1"/>
          <p:nvPr/>
        </p:nvSpPr>
        <p:spPr>
          <a:xfrm>
            <a:off x="8322572" y="1905467"/>
            <a:ext cx="612000" cy="276999"/>
          </a:xfrm>
          <a:prstGeom prst="rect">
            <a:avLst/>
          </a:prstGeom>
          <a:solidFill>
            <a:srgbClr val="C00000"/>
          </a:solidFill>
        </p:spPr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10,0 %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ACF7D9B-D069-8447-D731-01F4C091769D}"/>
              </a:ext>
            </a:extLst>
          </p:cNvPr>
          <p:cNvSpPr txBox="1"/>
          <p:nvPr/>
        </p:nvSpPr>
        <p:spPr>
          <a:xfrm>
            <a:off x="8307883" y="2871543"/>
            <a:ext cx="612000" cy="276999"/>
          </a:xfrm>
          <a:prstGeom prst="rect">
            <a:avLst/>
          </a:prstGeom>
          <a:solidFill>
            <a:srgbClr val="7F7F7F"/>
          </a:solidFill>
        </p:spPr>
        <p:txBody>
          <a:bodyPr wrap="square" lIns="18000" rIns="1800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5,0 %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6E426D4-26FA-F35C-696C-25BA288F9FED}"/>
              </a:ext>
            </a:extLst>
          </p:cNvPr>
          <p:cNvSpPr txBox="1"/>
          <p:nvPr/>
        </p:nvSpPr>
        <p:spPr>
          <a:xfrm>
            <a:off x="3411255" y="1696379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2CEA0-569F-9BF2-5F50-3CF72B20A5DF}"/>
              </a:ext>
            </a:extLst>
          </p:cNvPr>
          <p:cNvSpPr txBox="1"/>
          <p:nvPr/>
        </p:nvSpPr>
        <p:spPr>
          <a:xfrm>
            <a:off x="3411255" y="2094756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A76C24E-5194-EBA9-D998-27439BB677B4}"/>
              </a:ext>
            </a:extLst>
          </p:cNvPr>
          <p:cNvSpPr txBox="1"/>
          <p:nvPr/>
        </p:nvSpPr>
        <p:spPr>
          <a:xfrm>
            <a:off x="3507436" y="286997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9569D72-CED3-CF90-6145-D185CEA9FD1C}"/>
              </a:ext>
            </a:extLst>
          </p:cNvPr>
          <p:cNvSpPr txBox="1"/>
          <p:nvPr/>
        </p:nvSpPr>
        <p:spPr>
          <a:xfrm>
            <a:off x="3507436" y="324688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A7ADADB-6FA3-232F-1B8D-0509EF296F8B}"/>
              </a:ext>
            </a:extLst>
          </p:cNvPr>
          <p:cNvSpPr txBox="1"/>
          <p:nvPr/>
        </p:nvSpPr>
        <p:spPr>
          <a:xfrm>
            <a:off x="3507436" y="4004207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24315B8-1CCD-A82C-9663-F37A90E3C490}"/>
              </a:ext>
            </a:extLst>
          </p:cNvPr>
          <p:cNvSpPr txBox="1"/>
          <p:nvPr/>
        </p:nvSpPr>
        <p:spPr>
          <a:xfrm rot="16200000">
            <a:off x="1980144" y="2742886"/>
            <a:ext cx="2278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93939"/>
                </a:solidFill>
                <a:latin typeface="Aptos Display" panose="020B0004020202020204" pitchFamily="34" charset="0"/>
              </a:rPr>
              <a:t>incidence</a:t>
            </a:r>
            <a:br>
              <a:rPr lang="fr-FR" sz="1400" b="1" dirty="0">
                <a:solidFill>
                  <a:srgbClr val="393939"/>
                </a:solidFill>
                <a:latin typeface="Aptos Display" panose="020B0004020202020204" pitchFamily="34" charset="0"/>
              </a:rPr>
            </a:br>
            <a:r>
              <a:rPr lang="fr-FR" sz="1400" b="1" dirty="0">
                <a:solidFill>
                  <a:srgbClr val="393939"/>
                </a:solidFill>
                <a:latin typeface="Aptos Display" panose="020B0004020202020204" pitchFamily="34" charset="0"/>
              </a:rPr>
              <a:t>d’amélioration à 6 mois, </a:t>
            </a:r>
            <a:r>
              <a:rPr lang="fr-FR" sz="1400" b="1" baseline="30000" dirty="0">
                <a:solidFill>
                  <a:srgbClr val="393939"/>
                </a:solidFill>
                <a:latin typeface="Aptos Display" panose="020B0004020202020204" pitchFamily="34" charset="0"/>
              </a:rPr>
              <a:t>a</a:t>
            </a:r>
            <a:r>
              <a:rPr lang="fr-FR" sz="1400" b="1" dirty="0">
                <a:solidFill>
                  <a:srgbClr val="393939"/>
                </a:solidFill>
                <a:latin typeface="Aptos Display" panose="020B0004020202020204" pitchFamily="34" charset="0"/>
              </a:rPr>
              <a:t> 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E1F96F-BFDD-3967-8832-3EAB34B4923F}"/>
              </a:ext>
            </a:extLst>
          </p:cNvPr>
          <p:cNvSpPr txBox="1"/>
          <p:nvPr/>
        </p:nvSpPr>
        <p:spPr>
          <a:xfrm>
            <a:off x="3813219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5ABEB5D-6435-A04F-8D75-434544995616}"/>
              </a:ext>
            </a:extLst>
          </p:cNvPr>
          <p:cNvSpPr txBox="1"/>
          <p:nvPr/>
        </p:nvSpPr>
        <p:spPr>
          <a:xfrm>
            <a:off x="4149188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E3F4806-309E-74AF-9EA5-2FB713D3A1D7}"/>
              </a:ext>
            </a:extLst>
          </p:cNvPr>
          <p:cNvSpPr txBox="1"/>
          <p:nvPr/>
        </p:nvSpPr>
        <p:spPr>
          <a:xfrm>
            <a:off x="4477434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8FF4616-4E31-BDDE-2C4E-462C6263223C}"/>
              </a:ext>
            </a:extLst>
          </p:cNvPr>
          <p:cNvSpPr txBox="1"/>
          <p:nvPr/>
        </p:nvSpPr>
        <p:spPr>
          <a:xfrm>
            <a:off x="4813403" y="442213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7298A15-58C9-6457-B07A-C58222772BD5}"/>
              </a:ext>
            </a:extLst>
          </p:cNvPr>
          <p:cNvSpPr txBox="1"/>
          <p:nvPr/>
        </p:nvSpPr>
        <p:spPr>
          <a:xfrm>
            <a:off x="5115639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A1C3EA4-0F19-C14E-81EC-BB17FF9AF520}"/>
              </a:ext>
            </a:extLst>
          </p:cNvPr>
          <p:cNvSpPr txBox="1"/>
          <p:nvPr/>
        </p:nvSpPr>
        <p:spPr>
          <a:xfrm>
            <a:off x="5451608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BDF362C-273B-AA98-8A64-377AF4727913}"/>
              </a:ext>
            </a:extLst>
          </p:cNvPr>
          <p:cNvSpPr txBox="1"/>
          <p:nvPr/>
        </p:nvSpPr>
        <p:spPr>
          <a:xfrm>
            <a:off x="5779854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FCA5AF3-60CA-E1A0-A2EB-8422E139FB41}"/>
              </a:ext>
            </a:extLst>
          </p:cNvPr>
          <p:cNvSpPr txBox="1"/>
          <p:nvPr/>
        </p:nvSpPr>
        <p:spPr>
          <a:xfrm>
            <a:off x="6115823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21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7AA68C3-51BD-60CA-0127-85256B1BF4C6}"/>
              </a:ext>
            </a:extLst>
          </p:cNvPr>
          <p:cNvSpPr txBox="1"/>
          <p:nvPr/>
        </p:nvSpPr>
        <p:spPr>
          <a:xfrm>
            <a:off x="6448534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7116649-21B4-E449-46C0-41923C03F322}"/>
              </a:ext>
            </a:extLst>
          </p:cNvPr>
          <p:cNvSpPr txBox="1"/>
          <p:nvPr/>
        </p:nvSpPr>
        <p:spPr>
          <a:xfrm>
            <a:off x="6784503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1201A41-9F2D-8840-C0BC-7A860528EE77}"/>
              </a:ext>
            </a:extLst>
          </p:cNvPr>
          <p:cNvSpPr txBox="1"/>
          <p:nvPr/>
        </p:nvSpPr>
        <p:spPr>
          <a:xfrm>
            <a:off x="7112749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7E390D5-E115-1FF5-504F-1654DBE51FEE}"/>
              </a:ext>
            </a:extLst>
          </p:cNvPr>
          <p:cNvSpPr txBox="1"/>
          <p:nvPr/>
        </p:nvSpPr>
        <p:spPr>
          <a:xfrm>
            <a:off x="7448718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33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F533368-4BA1-311F-86F3-A5DF768C715D}"/>
              </a:ext>
            </a:extLst>
          </p:cNvPr>
          <p:cNvSpPr txBox="1"/>
          <p:nvPr/>
        </p:nvSpPr>
        <p:spPr>
          <a:xfrm>
            <a:off x="7798091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36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66D0AD0-378B-0EA9-96FD-3CBD97ACE22D}"/>
              </a:ext>
            </a:extLst>
          </p:cNvPr>
          <p:cNvSpPr txBox="1"/>
          <p:nvPr/>
        </p:nvSpPr>
        <p:spPr>
          <a:xfrm>
            <a:off x="8134060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39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1EB7876-7088-DC7E-D21F-0CF8093E5860}"/>
              </a:ext>
            </a:extLst>
          </p:cNvPr>
          <p:cNvSpPr txBox="1"/>
          <p:nvPr/>
        </p:nvSpPr>
        <p:spPr>
          <a:xfrm>
            <a:off x="8462306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42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F8FD31C-CFCB-D7FE-7050-F76A6918B991}"/>
              </a:ext>
            </a:extLst>
          </p:cNvPr>
          <p:cNvSpPr txBox="1"/>
          <p:nvPr/>
        </p:nvSpPr>
        <p:spPr>
          <a:xfrm>
            <a:off x="8798275" y="4422130"/>
            <a:ext cx="37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45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A8E611D-2096-8D5E-E7D0-1852702678E2}"/>
              </a:ext>
            </a:extLst>
          </p:cNvPr>
          <p:cNvSpPr txBox="1"/>
          <p:nvPr/>
        </p:nvSpPr>
        <p:spPr>
          <a:xfrm>
            <a:off x="6109206" y="471802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93939"/>
                </a:solidFill>
                <a:latin typeface="Aptos Display" panose="020B0004020202020204" pitchFamily="34" charset="0"/>
              </a:rPr>
              <a:t>Mois</a:t>
            </a:r>
          </a:p>
        </p:txBody>
      </p:sp>
      <p:sp>
        <p:nvSpPr>
          <p:cNvPr id="1027" name="ZoneTexte 1026">
            <a:extLst>
              <a:ext uri="{FF2B5EF4-FFF2-40B4-BE49-F238E27FC236}">
                <a16:creationId xmlns:a16="http://schemas.microsoft.com/office/drawing/2014/main" id="{B0167592-C110-88B4-9F10-5E57F8C00F85}"/>
              </a:ext>
            </a:extLst>
          </p:cNvPr>
          <p:cNvSpPr txBox="1"/>
          <p:nvPr/>
        </p:nvSpPr>
        <p:spPr>
          <a:xfrm>
            <a:off x="5884014" y="3972781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HR (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IC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95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%)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: 1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,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88 (1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,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10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-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3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,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21)</a:t>
            </a:r>
          </a:p>
        </p:txBody>
      </p:sp>
      <p:sp>
        <p:nvSpPr>
          <p:cNvPr id="1028" name="ZoneTexte 1027">
            <a:extLst>
              <a:ext uri="{FF2B5EF4-FFF2-40B4-BE49-F238E27FC236}">
                <a16:creationId xmlns:a16="http://schemas.microsoft.com/office/drawing/2014/main" id="{EB141B90-5539-EB76-E853-13AC8CC8E1ED}"/>
              </a:ext>
            </a:extLst>
          </p:cNvPr>
          <p:cNvSpPr txBox="1"/>
          <p:nvPr/>
        </p:nvSpPr>
        <p:spPr>
          <a:xfrm>
            <a:off x="3738679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754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377</a:t>
            </a:r>
          </a:p>
        </p:txBody>
      </p:sp>
      <p:sp>
        <p:nvSpPr>
          <p:cNvPr id="1029" name="ZoneTexte 1028">
            <a:extLst>
              <a:ext uri="{FF2B5EF4-FFF2-40B4-BE49-F238E27FC236}">
                <a16:creationId xmlns:a16="http://schemas.microsoft.com/office/drawing/2014/main" id="{FCC66599-F305-7854-DE46-F4745493CE79}"/>
              </a:ext>
            </a:extLst>
          </p:cNvPr>
          <p:cNvSpPr txBox="1"/>
          <p:nvPr/>
        </p:nvSpPr>
        <p:spPr>
          <a:xfrm>
            <a:off x="4074648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730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371</a:t>
            </a:r>
          </a:p>
        </p:txBody>
      </p: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C9B300DC-2DCA-C64F-A196-0899DF27BA5C}"/>
              </a:ext>
            </a:extLst>
          </p:cNvPr>
          <p:cNvSpPr txBox="1"/>
          <p:nvPr/>
        </p:nvSpPr>
        <p:spPr>
          <a:xfrm>
            <a:off x="4402894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704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360</a:t>
            </a:r>
          </a:p>
        </p:txBody>
      </p:sp>
      <p:sp>
        <p:nvSpPr>
          <p:cNvPr id="1033" name="ZoneTexte 1032">
            <a:extLst>
              <a:ext uri="{FF2B5EF4-FFF2-40B4-BE49-F238E27FC236}">
                <a16:creationId xmlns:a16="http://schemas.microsoft.com/office/drawing/2014/main" id="{58CDBEAF-EE91-F895-94A5-8B9C04BD2EA5}"/>
              </a:ext>
            </a:extLst>
          </p:cNvPr>
          <p:cNvSpPr txBox="1"/>
          <p:nvPr/>
        </p:nvSpPr>
        <p:spPr>
          <a:xfrm>
            <a:off x="4738863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673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340</a:t>
            </a:r>
          </a:p>
        </p:txBody>
      </p:sp>
      <p:sp>
        <p:nvSpPr>
          <p:cNvPr id="1034" name="ZoneTexte 1033">
            <a:extLst>
              <a:ext uri="{FF2B5EF4-FFF2-40B4-BE49-F238E27FC236}">
                <a16:creationId xmlns:a16="http://schemas.microsoft.com/office/drawing/2014/main" id="{44F2874D-8D75-A883-3D39-0ADD646DA039}"/>
              </a:ext>
            </a:extLst>
          </p:cNvPr>
          <p:cNvSpPr txBox="1"/>
          <p:nvPr/>
        </p:nvSpPr>
        <p:spPr>
          <a:xfrm>
            <a:off x="5089189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650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330</a:t>
            </a:r>
          </a:p>
        </p:txBody>
      </p:sp>
      <p:sp>
        <p:nvSpPr>
          <p:cNvPr id="1036" name="ZoneTexte 1035">
            <a:extLst>
              <a:ext uri="{FF2B5EF4-FFF2-40B4-BE49-F238E27FC236}">
                <a16:creationId xmlns:a16="http://schemas.microsoft.com/office/drawing/2014/main" id="{4BE310C1-2634-9C7B-CE09-94C0F5C2178D}"/>
              </a:ext>
            </a:extLst>
          </p:cNvPr>
          <p:cNvSpPr txBox="1"/>
          <p:nvPr/>
        </p:nvSpPr>
        <p:spPr>
          <a:xfrm>
            <a:off x="5425158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623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314</a:t>
            </a:r>
          </a:p>
        </p:txBody>
      </p: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44BDAC22-42BD-0F42-7119-5421A2FBC3D0}"/>
              </a:ext>
            </a:extLst>
          </p:cNvPr>
          <p:cNvSpPr txBox="1"/>
          <p:nvPr/>
        </p:nvSpPr>
        <p:spPr>
          <a:xfrm>
            <a:off x="5753404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593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306</a:t>
            </a:r>
          </a:p>
        </p:txBody>
      </p:sp>
      <p:sp>
        <p:nvSpPr>
          <p:cNvPr id="1039" name="ZoneTexte 1038">
            <a:extLst>
              <a:ext uri="{FF2B5EF4-FFF2-40B4-BE49-F238E27FC236}">
                <a16:creationId xmlns:a16="http://schemas.microsoft.com/office/drawing/2014/main" id="{6A9FCD89-AFEC-02A9-2A99-034E32CCDA84}"/>
              </a:ext>
            </a:extLst>
          </p:cNvPr>
          <p:cNvSpPr txBox="1"/>
          <p:nvPr/>
        </p:nvSpPr>
        <p:spPr>
          <a:xfrm>
            <a:off x="6089373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555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285</a:t>
            </a:r>
          </a:p>
        </p:txBody>
      </p:sp>
      <p:sp>
        <p:nvSpPr>
          <p:cNvPr id="1040" name="ZoneTexte 1039">
            <a:extLst>
              <a:ext uri="{FF2B5EF4-FFF2-40B4-BE49-F238E27FC236}">
                <a16:creationId xmlns:a16="http://schemas.microsoft.com/office/drawing/2014/main" id="{52732ACD-B54A-C88E-1447-1A18A25F4D0E}"/>
              </a:ext>
            </a:extLst>
          </p:cNvPr>
          <p:cNvSpPr txBox="1"/>
          <p:nvPr/>
        </p:nvSpPr>
        <p:spPr>
          <a:xfrm>
            <a:off x="6422084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527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277</a:t>
            </a:r>
          </a:p>
        </p:txBody>
      </p:sp>
      <p:sp>
        <p:nvSpPr>
          <p:cNvPr id="1041" name="ZoneTexte 1040">
            <a:extLst>
              <a:ext uri="{FF2B5EF4-FFF2-40B4-BE49-F238E27FC236}">
                <a16:creationId xmlns:a16="http://schemas.microsoft.com/office/drawing/2014/main" id="{69C58E33-BAF0-2580-833F-CEE539CABA27}"/>
              </a:ext>
            </a:extLst>
          </p:cNvPr>
          <p:cNvSpPr txBox="1"/>
          <p:nvPr/>
        </p:nvSpPr>
        <p:spPr>
          <a:xfrm>
            <a:off x="6758053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491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257</a:t>
            </a:r>
          </a:p>
        </p:txBody>
      </p:sp>
      <p:sp>
        <p:nvSpPr>
          <p:cNvPr id="1042" name="ZoneTexte 1041">
            <a:extLst>
              <a:ext uri="{FF2B5EF4-FFF2-40B4-BE49-F238E27FC236}">
                <a16:creationId xmlns:a16="http://schemas.microsoft.com/office/drawing/2014/main" id="{3D91729F-7473-6B2B-2710-2BA6B51DF49C}"/>
              </a:ext>
            </a:extLst>
          </p:cNvPr>
          <p:cNvSpPr txBox="1"/>
          <p:nvPr/>
        </p:nvSpPr>
        <p:spPr>
          <a:xfrm>
            <a:off x="7086299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409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223</a:t>
            </a:r>
          </a:p>
        </p:txBody>
      </p:sp>
      <p:sp>
        <p:nvSpPr>
          <p:cNvPr id="1043" name="ZoneTexte 1042">
            <a:extLst>
              <a:ext uri="{FF2B5EF4-FFF2-40B4-BE49-F238E27FC236}">
                <a16:creationId xmlns:a16="http://schemas.microsoft.com/office/drawing/2014/main" id="{7FAF72FB-4FAA-05D1-AE1A-A4A0E5F83DCC}"/>
              </a:ext>
            </a:extLst>
          </p:cNvPr>
          <p:cNvSpPr txBox="1"/>
          <p:nvPr/>
        </p:nvSpPr>
        <p:spPr>
          <a:xfrm>
            <a:off x="7422268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326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183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373821DC-761E-3801-7B38-904B165C4698}"/>
              </a:ext>
            </a:extLst>
          </p:cNvPr>
          <p:cNvSpPr txBox="1"/>
          <p:nvPr/>
        </p:nvSpPr>
        <p:spPr>
          <a:xfrm>
            <a:off x="7771641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236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124</a:t>
            </a:r>
          </a:p>
        </p:txBody>
      </p:sp>
      <p:sp>
        <p:nvSpPr>
          <p:cNvPr id="1045" name="ZoneTexte 1044">
            <a:extLst>
              <a:ext uri="{FF2B5EF4-FFF2-40B4-BE49-F238E27FC236}">
                <a16:creationId xmlns:a16="http://schemas.microsoft.com/office/drawing/2014/main" id="{266865F2-4D46-0355-1097-B3CF9CF4452F}"/>
              </a:ext>
            </a:extLst>
          </p:cNvPr>
          <p:cNvSpPr txBox="1"/>
          <p:nvPr/>
        </p:nvSpPr>
        <p:spPr>
          <a:xfrm>
            <a:off x="8107610" y="5121008"/>
            <a:ext cx="4299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160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83</a:t>
            </a:r>
          </a:p>
        </p:txBody>
      </p:sp>
      <p:sp>
        <p:nvSpPr>
          <p:cNvPr id="1046" name="ZoneTexte 1045">
            <a:extLst>
              <a:ext uri="{FF2B5EF4-FFF2-40B4-BE49-F238E27FC236}">
                <a16:creationId xmlns:a16="http://schemas.microsoft.com/office/drawing/2014/main" id="{AB4E5179-73AE-4320-2C8F-84D39299F61C}"/>
              </a:ext>
            </a:extLst>
          </p:cNvPr>
          <p:cNvSpPr txBox="1"/>
          <p:nvPr/>
        </p:nvSpPr>
        <p:spPr>
          <a:xfrm>
            <a:off x="8476732" y="5121008"/>
            <a:ext cx="34817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71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34</a:t>
            </a:r>
          </a:p>
        </p:txBody>
      </p:sp>
      <p:sp>
        <p:nvSpPr>
          <p:cNvPr id="1047" name="ZoneTexte 1046">
            <a:extLst>
              <a:ext uri="{FF2B5EF4-FFF2-40B4-BE49-F238E27FC236}">
                <a16:creationId xmlns:a16="http://schemas.microsoft.com/office/drawing/2014/main" id="{FD8F345F-FC14-0EB7-03D5-BC84E161D96E}"/>
              </a:ext>
            </a:extLst>
          </p:cNvPr>
          <p:cNvSpPr txBox="1"/>
          <p:nvPr/>
        </p:nvSpPr>
        <p:spPr>
          <a:xfrm>
            <a:off x="8812701" y="5121008"/>
            <a:ext cx="348172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13</a:t>
            </a:r>
          </a:p>
          <a:p>
            <a:pPr algn="ctr"/>
            <a:r>
              <a:rPr lang="fr-FR" sz="1200" dirty="0">
                <a:solidFill>
                  <a:srgbClr val="393939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1048" name="ZoneTexte 1047">
            <a:extLst>
              <a:ext uri="{FF2B5EF4-FFF2-40B4-BE49-F238E27FC236}">
                <a16:creationId xmlns:a16="http://schemas.microsoft.com/office/drawing/2014/main" id="{C20AF217-CA4E-CD78-00AF-A44850E88640}"/>
              </a:ext>
            </a:extLst>
          </p:cNvPr>
          <p:cNvSpPr txBox="1"/>
          <p:nvPr/>
        </p:nvSpPr>
        <p:spPr>
          <a:xfrm>
            <a:off x="2751995" y="4936342"/>
            <a:ext cx="922048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r-FR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Nb à risque</a:t>
            </a:r>
            <a:br>
              <a:rPr lang="fr-FR" sz="12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fr-FR" sz="1200" dirty="0" err="1">
                <a:solidFill>
                  <a:srgbClr val="C00000"/>
                </a:solidFill>
                <a:latin typeface="Aptos Display" panose="020B0004020202020204" pitchFamily="34" charset="0"/>
              </a:rPr>
              <a:t>Tolebrutinib</a:t>
            </a:r>
            <a:endParaRPr lang="fr-FR" sz="1200" dirty="0">
              <a:solidFill>
                <a:srgbClr val="C00000"/>
              </a:solidFill>
              <a:latin typeface="Aptos Display" panose="020B0004020202020204" pitchFamily="34" charset="0"/>
            </a:endParaRPr>
          </a:p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Placebo</a:t>
            </a:r>
          </a:p>
        </p:txBody>
      </p:sp>
      <p:sp>
        <p:nvSpPr>
          <p:cNvPr id="1049" name="Accolade fermante 1048">
            <a:extLst>
              <a:ext uri="{FF2B5EF4-FFF2-40B4-BE49-F238E27FC236}">
                <a16:creationId xmlns:a16="http://schemas.microsoft.com/office/drawing/2014/main" id="{D25EAE17-88B7-D903-F28F-B24A9CD63D63}"/>
              </a:ext>
            </a:extLst>
          </p:cNvPr>
          <p:cNvSpPr/>
          <p:nvPr/>
        </p:nvSpPr>
        <p:spPr>
          <a:xfrm>
            <a:off x="9003132" y="2196678"/>
            <a:ext cx="121818" cy="10063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93939"/>
              </a:solidFill>
              <a:latin typeface="Aptos Display" panose="020B0004020202020204" pitchFamily="34" charset="0"/>
            </a:endParaRPr>
          </a:p>
        </p:txBody>
      </p:sp>
      <p:sp>
        <p:nvSpPr>
          <p:cNvPr id="1050" name="ZoneTexte 1049">
            <a:extLst>
              <a:ext uri="{FF2B5EF4-FFF2-40B4-BE49-F238E27FC236}">
                <a16:creationId xmlns:a16="http://schemas.microsoft.com/office/drawing/2014/main" id="{A06CCC92-BFA0-7977-07FC-3A54D418AC40}"/>
              </a:ext>
            </a:extLst>
          </p:cNvPr>
          <p:cNvSpPr txBox="1"/>
          <p:nvPr/>
        </p:nvSpPr>
        <p:spPr>
          <a:xfrm>
            <a:off x="3507436" y="247556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1051" name="ZoneTexte 1050">
            <a:extLst>
              <a:ext uri="{FF2B5EF4-FFF2-40B4-BE49-F238E27FC236}">
                <a16:creationId xmlns:a16="http://schemas.microsoft.com/office/drawing/2014/main" id="{7DB33A04-C6DC-D5DF-06C0-228A76307C4D}"/>
              </a:ext>
            </a:extLst>
          </p:cNvPr>
          <p:cNvSpPr txBox="1"/>
          <p:nvPr/>
        </p:nvSpPr>
        <p:spPr>
          <a:xfrm>
            <a:off x="3507436" y="363949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393939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54" name="ZoneTexte 1053">
            <a:extLst>
              <a:ext uri="{FF2B5EF4-FFF2-40B4-BE49-F238E27FC236}">
                <a16:creationId xmlns:a16="http://schemas.microsoft.com/office/drawing/2014/main" id="{B964EEFE-978C-6631-3DF7-544592257E14}"/>
              </a:ext>
            </a:extLst>
          </p:cNvPr>
          <p:cNvSpPr txBox="1"/>
          <p:nvPr/>
        </p:nvSpPr>
        <p:spPr>
          <a:xfrm>
            <a:off x="4404166" y="1833580"/>
            <a:ext cx="1092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rgbClr val="393939"/>
                </a:solidFill>
                <a:latin typeface="Aptos Display" panose="020B0004020202020204" pitchFamily="34" charset="0"/>
              </a:rPr>
              <a:t>Tolebrutinib</a:t>
            </a:r>
            <a:endParaRPr lang="fr-FR" sz="1400" b="1" dirty="0">
              <a:solidFill>
                <a:srgbClr val="393939"/>
              </a:solidFill>
              <a:latin typeface="Aptos Display" panose="020B0004020202020204" pitchFamily="34" charset="0"/>
            </a:endParaRPr>
          </a:p>
        </p:txBody>
      </p:sp>
      <p:sp>
        <p:nvSpPr>
          <p:cNvPr id="1055" name="ZoneTexte 1054">
            <a:extLst>
              <a:ext uri="{FF2B5EF4-FFF2-40B4-BE49-F238E27FC236}">
                <a16:creationId xmlns:a16="http://schemas.microsoft.com/office/drawing/2014/main" id="{5BBCB81E-27D2-C89A-8A6B-EB1C5C71639F}"/>
              </a:ext>
            </a:extLst>
          </p:cNvPr>
          <p:cNvSpPr txBox="1"/>
          <p:nvPr/>
        </p:nvSpPr>
        <p:spPr>
          <a:xfrm>
            <a:off x="4404166" y="2075162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393939"/>
                </a:solidFill>
                <a:latin typeface="Aptos Display" panose="020B0004020202020204" pitchFamily="34" charset="0"/>
              </a:rPr>
              <a:t>Placebo</a:t>
            </a:r>
          </a:p>
        </p:txBody>
      </p:sp>
      <p:sp>
        <p:nvSpPr>
          <p:cNvPr id="1056" name="Line 54">
            <a:extLst>
              <a:ext uri="{FF2B5EF4-FFF2-40B4-BE49-F238E27FC236}">
                <a16:creationId xmlns:a16="http://schemas.microsoft.com/office/drawing/2014/main" id="{4EA5AA6A-6E92-6B32-5095-2758D2D9E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9042" y="2227441"/>
            <a:ext cx="193215" cy="0"/>
          </a:xfrm>
          <a:prstGeom prst="line">
            <a:avLst/>
          </a:prstGeom>
          <a:noFill/>
          <a:ln w="25400">
            <a:solidFill>
              <a:srgbClr val="66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393939"/>
              </a:solidFill>
              <a:latin typeface="Aptos Display" panose="020B0004020202020204" pitchFamily="34" charset="0"/>
            </a:endParaRPr>
          </a:p>
        </p:txBody>
      </p:sp>
      <p:sp>
        <p:nvSpPr>
          <p:cNvPr id="1057" name="Line 56">
            <a:extLst>
              <a:ext uri="{FF2B5EF4-FFF2-40B4-BE49-F238E27FC236}">
                <a16:creationId xmlns:a16="http://schemas.microsoft.com/office/drawing/2014/main" id="{F96EDB9A-DCF0-1AC1-7869-27BD81A6FD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9042" y="2004326"/>
            <a:ext cx="193215" cy="0"/>
          </a:xfrm>
          <a:prstGeom prst="line">
            <a:avLst/>
          </a:prstGeom>
          <a:noFill/>
          <a:ln w="2540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393939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6EE9E937-EF39-50B3-424F-4DFF146F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03" y="12397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de l’essai de phase 3 : HERCULES </a:t>
            </a:r>
            <a:br>
              <a:rPr lang="fr-FR" sz="3600" b="1" dirty="0"/>
            </a:b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19960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0186" y="1639235"/>
            <a:ext cx="11511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Préclinique : molécules cibles (screening) / modèles animaux</a:t>
            </a:r>
          </a:p>
          <a:p>
            <a:endParaRPr lang="fr-FR" sz="2800" dirty="0"/>
          </a:p>
          <a:p>
            <a:r>
              <a:rPr lang="fr-FR" sz="2800" dirty="0"/>
              <a:t>Phase 1 : Sécurité chez sujets sains / patients (10-20 sujets et successifs)</a:t>
            </a:r>
          </a:p>
          <a:p>
            <a:endParaRPr lang="fr-FR" sz="2800" dirty="0"/>
          </a:p>
          <a:p>
            <a:r>
              <a:rPr lang="fr-FR" sz="2800" dirty="0"/>
              <a:t>Phase 2 : Recherche de la meilleure dose (environ 100 patients</a:t>
            </a:r>
          </a:p>
          <a:p>
            <a:endParaRPr lang="fr-FR" sz="2800" dirty="0"/>
          </a:p>
          <a:p>
            <a:r>
              <a:rPr lang="fr-FR" sz="2800" dirty="0"/>
              <a:t>Phase 3 : Test sur de nombreux patients (environ 1000) / efficacité / sécurité. Dernière étape avant la commercialisation</a:t>
            </a:r>
          </a:p>
          <a:p>
            <a:endParaRPr lang="fr-FR" sz="2800" dirty="0"/>
          </a:p>
          <a:p>
            <a:r>
              <a:rPr lang="fr-FR" sz="2800" dirty="0"/>
              <a:t>Phase 4 : « vraie » vie une fois le médicament remboursé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FC05CC-9180-5F7E-E5E7-EC02B2F58454}"/>
              </a:ext>
            </a:extLst>
          </p:cNvPr>
          <p:cNvSpPr txBox="1"/>
          <p:nvPr/>
        </p:nvSpPr>
        <p:spPr>
          <a:xfrm>
            <a:off x="2157397" y="525172"/>
            <a:ext cx="855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Les différentes phases des études cliniques</a:t>
            </a:r>
          </a:p>
        </p:txBody>
      </p:sp>
    </p:spTree>
    <p:extLst>
      <p:ext uri="{BB962C8B-B14F-4D97-AF65-F5344CB8AC3E}">
        <p14:creationId xmlns:p14="http://schemas.microsoft.com/office/powerpoint/2010/main" val="67662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1815D926-AD6E-5F84-EA54-B3C0E308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Fox RJ,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3E173A-3446-3754-A35A-8076E4F0F31D}"/>
              </a:ext>
            </a:extLst>
          </p:cNvPr>
          <p:cNvSpPr txBox="1"/>
          <p:nvPr/>
        </p:nvSpPr>
        <p:spPr>
          <a:xfrm>
            <a:off x="1755695" y="1114074"/>
            <a:ext cx="733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Objectif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secondaire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: Nouvelles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lésions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T2 (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ou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 </a:t>
            </a:r>
            <a:r>
              <a:rPr lang="en-US" sz="2400" b="1" dirty="0" err="1">
                <a:solidFill>
                  <a:srgbClr val="AA4465"/>
                </a:solidFill>
                <a:latin typeface="Aptos Display" panose="020B0004020202020204" pitchFamily="34" charset="0"/>
              </a:rPr>
              <a:t>élargies</a:t>
            </a:r>
            <a:r>
              <a:rPr lang="en-US" sz="2400" b="1" dirty="0">
                <a:solidFill>
                  <a:srgbClr val="AA4465"/>
                </a:solidFill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3A92CE95-88B1-BBD3-C6A8-87C4355432A3}"/>
              </a:ext>
            </a:extLst>
          </p:cNvPr>
          <p:cNvSpPr>
            <a:spLocks/>
          </p:cNvSpPr>
          <p:nvPr/>
        </p:nvSpPr>
        <p:spPr bwMode="auto">
          <a:xfrm>
            <a:off x="3864903" y="2156631"/>
            <a:ext cx="4113983" cy="3125024"/>
          </a:xfrm>
          <a:custGeom>
            <a:avLst/>
            <a:gdLst>
              <a:gd name="T0" fmla="*/ 0 w 10420"/>
              <a:gd name="T1" fmla="*/ 0 h 7985"/>
              <a:gd name="T2" fmla="*/ 0 w 10420"/>
              <a:gd name="T3" fmla="*/ 7985 h 7985"/>
              <a:gd name="T4" fmla="*/ 10420 w 10420"/>
              <a:gd name="T5" fmla="*/ 7985 h 7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20" h="7985">
                <a:moveTo>
                  <a:pt x="0" y="0"/>
                </a:moveTo>
                <a:lnTo>
                  <a:pt x="0" y="7985"/>
                </a:lnTo>
                <a:lnTo>
                  <a:pt x="10420" y="798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B7F001-3606-558D-6DA3-16EA0C0EE45B}"/>
              </a:ext>
            </a:extLst>
          </p:cNvPr>
          <p:cNvSpPr txBox="1"/>
          <p:nvPr/>
        </p:nvSpPr>
        <p:spPr>
          <a:xfrm>
            <a:off x="3503712" y="513744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FCBDA2-A4AA-4686-8F51-38E656DF8DB5}"/>
              </a:ext>
            </a:extLst>
          </p:cNvPr>
          <p:cNvSpPr txBox="1"/>
          <p:nvPr/>
        </p:nvSpPr>
        <p:spPr>
          <a:xfrm>
            <a:off x="3503712" y="452705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CC58A2-0407-8D72-3C6F-F39DEFE758CD}"/>
              </a:ext>
            </a:extLst>
          </p:cNvPr>
          <p:cNvSpPr txBox="1"/>
          <p:nvPr/>
        </p:nvSpPr>
        <p:spPr>
          <a:xfrm>
            <a:off x="3503712" y="391554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C9FC1BC-81A6-0927-D8C6-CC47BBE278FD}"/>
              </a:ext>
            </a:extLst>
          </p:cNvPr>
          <p:cNvSpPr txBox="1"/>
          <p:nvPr/>
        </p:nvSpPr>
        <p:spPr>
          <a:xfrm>
            <a:off x="3503712" y="265741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41C78C-95DF-126F-9ACA-7A3E7AEC0C9D}"/>
              </a:ext>
            </a:extLst>
          </p:cNvPr>
          <p:cNvSpPr txBox="1"/>
          <p:nvPr/>
        </p:nvSpPr>
        <p:spPr>
          <a:xfrm>
            <a:off x="3503712" y="205062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9B6D48-B4EC-EE2D-72B6-F3406DE50E46}"/>
              </a:ext>
            </a:extLst>
          </p:cNvPr>
          <p:cNvSpPr txBox="1"/>
          <p:nvPr/>
        </p:nvSpPr>
        <p:spPr>
          <a:xfrm rot="16200000">
            <a:off x="1724241" y="3398847"/>
            <a:ext cx="2642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Proportion lésions T2 nouvelles/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</a:br>
            <a:r>
              <a:rPr lang="fr-FR" sz="1400" b="1" dirty="0">
                <a:solidFill>
                  <a:srgbClr val="393939"/>
                </a:solidFill>
                <a:latin typeface="Aptos Display" panose="020B0004020202020204" pitchFamily="34" charset="0"/>
              </a:rPr>
              <a:t>élargies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 / an (IC 95 %)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4AE452-D7D6-31C0-8F17-7F1AC432491B}"/>
              </a:ext>
            </a:extLst>
          </p:cNvPr>
          <p:cNvSpPr/>
          <p:nvPr/>
        </p:nvSpPr>
        <p:spPr>
          <a:xfrm>
            <a:off x="4374031" y="3459759"/>
            <a:ext cx="1047219" cy="18218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4572AE-FD49-0649-1D44-60E9A80BC426}"/>
              </a:ext>
            </a:extLst>
          </p:cNvPr>
          <p:cNvSpPr/>
          <p:nvPr/>
        </p:nvSpPr>
        <p:spPr>
          <a:xfrm>
            <a:off x="6430900" y="4157465"/>
            <a:ext cx="1038225" cy="11241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D9661C3-DF08-AB11-3F36-05C86A9F22D5}"/>
              </a:ext>
            </a:extLst>
          </p:cNvPr>
          <p:cNvSpPr txBox="1"/>
          <p:nvPr/>
        </p:nvSpPr>
        <p:spPr>
          <a:xfrm>
            <a:off x="6700600" y="3526967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1,8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CC84ECF-34D4-10F7-D09E-23F9FDA74062}"/>
              </a:ext>
            </a:extLst>
          </p:cNvPr>
          <p:cNvSpPr txBox="1"/>
          <p:nvPr/>
        </p:nvSpPr>
        <p:spPr>
          <a:xfrm>
            <a:off x="4668250" y="256342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2,9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E713DBA-636B-37C0-F8D7-74BBDF07C7C0}"/>
              </a:ext>
            </a:extLst>
          </p:cNvPr>
          <p:cNvSpPr txBox="1"/>
          <p:nvPr/>
        </p:nvSpPr>
        <p:spPr>
          <a:xfrm>
            <a:off x="3503712" y="327659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63FC454-1187-D684-1E91-806FC8CAEB62}"/>
              </a:ext>
            </a:extLst>
          </p:cNvPr>
          <p:cNvSpPr txBox="1"/>
          <p:nvPr/>
        </p:nvSpPr>
        <p:spPr>
          <a:xfrm>
            <a:off x="8658723" y="2995004"/>
            <a:ext cx="1997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393939"/>
                </a:solidFill>
                <a:latin typeface="Aptos Display" panose="020B0004020202020204" pitchFamily="34" charset="0"/>
              </a:rPr>
              <a:t>Tolebrutinib</a:t>
            </a:r>
            <a:r>
              <a:rPr lang="fr-FR" sz="1600" dirty="0">
                <a:solidFill>
                  <a:srgbClr val="393939"/>
                </a:solidFill>
                <a:latin typeface="Aptos Display" panose="020B0004020202020204" pitchFamily="34" charset="0"/>
              </a:rPr>
              <a:t> (n = 377)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A6A7A42-2DC3-03F0-323E-24A948123F04}"/>
              </a:ext>
            </a:extLst>
          </p:cNvPr>
          <p:cNvSpPr txBox="1"/>
          <p:nvPr/>
        </p:nvSpPr>
        <p:spPr>
          <a:xfrm>
            <a:off x="8658723" y="3348070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393939"/>
                </a:solidFill>
                <a:latin typeface="Aptos Display" panose="020B0004020202020204" pitchFamily="34" charset="0"/>
              </a:rPr>
              <a:t>Placebo</a:t>
            </a:r>
            <a:r>
              <a:rPr lang="fr-FR" sz="1600" dirty="0">
                <a:solidFill>
                  <a:srgbClr val="393939"/>
                </a:solidFill>
                <a:latin typeface="Aptos Display" panose="020B0004020202020204" pitchFamily="34" charset="0"/>
              </a:rPr>
              <a:t> (n = 754)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6E626A-A565-A7C5-9A10-730BD63E405A}"/>
              </a:ext>
            </a:extLst>
          </p:cNvPr>
          <p:cNvSpPr/>
          <p:nvPr/>
        </p:nvSpPr>
        <p:spPr>
          <a:xfrm>
            <a:off x="8516919" y="3446922"/>
            <a:ext cx="147072" cy="14707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44C9F4-8B6E-0664-F44C-54E36DF0AF38}"/>
              </a:ext>
            </a:extLst>
          </p:cNvPr>
          <p:cNvSpPr/>
          <p:nvPr/>
        </p:nvSpPr>
        <p:spPr>
          <a:xfrm>
            <a:off x="8516919" y="3097366"/>
            <a:ext cx="147072" cy="147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24">
            <a:extLst>
              <a:ext uri="{FF2B5EF4-FFF2-40B4-BE49-F238E27FC236}">
                <a16:creationId xmlns:a16="http://schemas.microsoft.com/office/drawing/2014/main" id="{8159A253-5D28-B503-2662-7D3EFC12B446}"/>
              </a:ext>
            </a:extLst>
          </p:cNvPr>
          <p:cNvSpPr/>
          <p:nvPr/>
        </p:nvSpPr>
        <p:spPr>
          <a:xfrm>
            <a:off x="4778744" y="2881322"/>
            <a:ext cx="225343" cy="590536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0 w 558800"/>
              <a:gd name="connsiteY4" fmla="*/ 1234440 h 1234440"/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0 w 558800"/>
              <a:gd name="connsiteY4" fmla="*/ 1234440 h 1234440"/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</a:path>
            </a:pathLst>
          </a:custGeom>
          <a:noFill/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24">
            <a:extLst>
              <a:ext uri="{FF2B5EF4-FFF2-40B4-BE49-F238E27FC236}">
                <a16:creationId xmlns:a16="http://schemas.microsoft.com/office/drawing/2014/main" id="{EC4C62B8-E3DC-A18B-13C4-8AFECAD24010}"/>
              </a:ext>
            </a:extLst>
          </p:cNvPr>
          <p:cNvSpPr/>
          <p:nvPr/>
        </p:nvSpPr>
        <p:spPr>
          <a:xfrm>
            <a:off x="6837340" y="3842873"/>
            <a:ext cx="225343" cy="322577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0 w 558800"/>
              <a:gd name="connsiteY4" fmla="*/ 1234440 h 1234440"/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0 w 558800"/>
              <a:gd name="connsiteY4" fmla="*/ 1234440 h 1234440"/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88DB93D-6C93-9E2C-8082-1D0530E0DEFA}"/>
              </a:ext>
            </a:extLst>
          </p:cNvPr>
          <p:cNvSpPr/>
          <p:nvPr/>
        </p:nvSpPr>
        <p:spPr>
          <a:xfrm flipH="1">
            <a:off x="4553352" y="1700808"/>
            <a:ext cx="2971802" cy="619802"/>
          </a:xfrm>
          <a:prstGeom prst="roundRect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Ratio </a:t>
            </a:r>
            <a:r>
              <a:rPr lang="en-GB" sz="1600" b="1" dirty="0" err="1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ajusté</a:t>
            </a:r>
            <a:r>
              <a:rPr lang="en-GB" sz="16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 (IC 95 %) :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0,62 (0,43 - 0,90), </a:t>
            </a:r>
            <a:r>
              <a:rPr lang="en-GB" sz="1600" b="1" i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P </a:t>
            </a:r>
            <a:r>
              <a:rPr lang="en-GB" sz="1600" b="1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= 0,011</a:t>
            </a:r>
            <a:r>
              <a:rPr lang="en-GB" sz="1600" b="1" baseline="30000" dirty="0">
                <a:solidFill>
                  <a:schemeClr val="bg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a</a:t>
            </a:r>
            <a:endParaRPr lang="en-GB" sz="1600" b="1" strike="sngStrike" dirty="0">
              <a:solidFill>
                <a:schemeClr val="bg1"/>
              </a:solidFill>
              <a:latin typeface="Aptos Display" panose="020B000402020202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E597FE0-615B-CF7D-F54E-A112497F12C0}"/>
              </a:ext>
            </a:extLst>
          </p:cNvPr>
          <p:cNvCxnSpPr>
            <a:cxnSpLocks/>
          </p:cNvCxnSpPr>
          <p:nvPr/>
        </p:nvCxnSpPr>
        <p:spPr>
          <a:xfrm>
            <a:off x="3719736" y="2162666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98B465F-8652-6D1F-4DDA-C2F5BC77C14C}"/>
              </a:ext>
            </a:extLst>
          </p:cNvPr>
          <p:cNvCxnSpPr>
            <a:cxnSpLocks/>
          </p:cNvCxnSpPr>
          <p:nvPr/>
        </p:nvCxnSpPr>
        <p:spPr>
          <a:xfrm>
            <a:off x="3719736" y="2828553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C680564-7762-155D-F10A-204B78C918C9}"/>
              </a:ext>
            </a:extLst>
          </p:cNvPr>
          <p:cNvCxnSpPr>
            <a:cxnSpLocks/>
          </p:cNvCxnSpPr>
          <p:nvPr/>
        </p:nvCxnSpPr>
        <p:spPr>
          <a:xfrm>
            <a:off x="3719736" y="3433192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C67379E-376B-1059-74A5-D3D9F28D8610}"/>
              </a:ext>
            </a:extLst>
          </p:cNvPr>
          <p:cNvCxnSpPr>
            <a:cxnSpLocks/>
          </p:cNvCxnSpPr>
          <p:nvPr/>
        </p:nvCxnSpPr>
        <p:spPr>
          <a:xfrm>
            <a:off x="3719736" y="4077072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819F349-A50B-0AE8-DEAC-0833AFBF6524}"/>
              </a:ext>
            </a:extLst>
          </p:cNvPr>
          <p:cNvCxnSpPr>
            <a:cxnSpLocks/>
          </p:cNvCxnSpPr>
          <p:nvPr/>
        </p:nvCxnSpPr>
        <p:spPr>
          <a:xfrm>
            <a:off x="3719736" y="4700761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2B451A4-684B-A53A-B954-3D63EB020708}"/>
              </a:ext>
            </a:extLst>
          </p:cNvPr>
          <p:cNvCxnSpPr>
            <a:cxnSpLocks/>
          </p:cNvCxnSpPr>
          <p:nvPr/>
        </p:nvCxnSpPr>
        <p:spPr>
          <a:xfrm>
            <a:off x="3719736" y="5281654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8">
            <a:extLst>
              <a:ext uri="{FF2B5EF4-FFF2-40B4-BE49-F238E27FC236}">
                <a16:creationId xmlns:a16="http://schemas.microsoft.com/office/drawing/2014/main" id="{A25BF107-ABCA-672A-4E7E-1273BA8D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03" y="12397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de l’essai de phase 3 : HERCULES </a:t>
            </a:r>
            <a:br>
              <a:rPr lang="fr-FR" sz="3600" b="1" dirty="0"/>
            </a:b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366291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4FB1925F-48F8-2DBE-6EC6-A7ECF2ACCE1C}"/>
              </a:ext>
            </a:extLst>
          </p:cNvPr>
          <p:cNvSpPr/>
          <p:nvPr/>
        </p:nvSpPr>
        <p:spPr>
          <a:xfrm>
            <a:off x="1775520" y="2037940"/>
            <a:ext cx="1479873" cy="3035285"/>
          </a:xfrm>
          <a:prstGeom prst="roundRect">
            <a:avLst>
              <a:gd name="adj" fmla="val 104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815D926-AD6E-5F84-EA54-B3C0E308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Fox RJ,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7748A1-AEC4-1F5F-7D09-30A95F257A64}"/>
              </a:ext>
            </a:extLst>
          </p:cNvPr>
          <p:cNvSpPr txBox="1"/>
          <p:nvPr/>
        </p:nvSpPr>
        <p:spPr>
          <a:xfrm>
            <a:off x="335360" y="6307276"/>
            <a:ext cx="11665295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latin typeface="Aptos" panose="020B0004020202020204" pitchFamily="34" charset="0"/>
              </a:rPr>
              <a:t>a- Un </a:t>
            </a:r>
            <a:r>
              <a:rPr lang="en-US" sz="1100" dirty="0" err="1">
                <a:solidFill>
                  <a:schemeClr val="tx1"/>
                </a:solidFill>
                <a:latin typeface="Aptos" panose="020B0004020202020204" pitchFamily="34" charset="0"/>
              </a:rPr>
              <a:t>décès</a:t>
            </a:r>
            <a:r>
              <a:rPr lang="en-US" sz="11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ptos" panose="020B0004020202020204" pitchFamily="34" charset="0"/>
              </a:rPr>
              <a:t>secondaire</a:t>
            </a:r>
            <a:r>
              <a:rPr lang="en-US" sz="1100" dirty="0">
                <a:solidFill>
                  <a:schemeClr val="tx1"/>
                </a:solidFill>
                <a:latin typeface="Aptos" panose="020B0004020202020204" pitchFamily="34" charset="0"/>
              </a:rPr>
              <a:t> à des </a:t>
            </a:r>
            <a:r>
              <a:rPr lang="en-US" sz="1100" dirty="0" err="1">
                <a:solidFill>
                  <a:schemeClr val="tx1"/>
                </a:solidFill>
                <a:latin typeface="Aptos" panose="020B0004020202020204" pitchFamily="34" charset="0"/>
              </a:rPr>
              <a:t>coplications</a:t>
            </a:r>
            <a:r>
              <a:rPr lang="en-US" sz="1100" dirty="0">
                <a:solidFill>
                  <a:schemeClr val="tx1"/>
                </a:solidFill>
                <a:latin typeface="Aptos" panose="020B0004020202020204" pitchFamily="34" charset="0"/>
              </a:rPr>
              <a:t> post </a:t>
            </a:r>
            <a:r>
              <a:rPr lang="en-US" sz="1100" dirty="0" err="1">
                <a:solidFill>
                  <a:schemeClr val="tx1"/>
                </a:solidFill>
                <a:latin typeface="Aptos" panose="020B0004020202020204" pitchFamily="34" charset="0"/>
              </a:rPr>
              <a:t>greffe</a:t>
            </a:r>
            <a:r>
              <a:rPr lang="en-US" sz="11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ptos" panose="020B0004020202020204" pitchFamily="34" charset="0"/>
              </a:rPr>
              <a:t>hépatique</a:t>
            </a:r>
            <a:r>
              <a:rPr lang="en-US" sz="11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2C86869B-5875-66F5-223C-53BFF60FC79B}"/>
              </a:ext>
            </a:extLst>
          </p:cNvPr>
          <p:cNvSpPr txBox="1">
            <a:spLocks/>
          </p:cNvSpPr>
          <p:nvPr/>
        </p:nvSpPr>
        <p:spPr bwMode="auto">
          <a:xfrm>
            <a:off x="114300" y="5312183"/>
            <a:ext cx="11958364" cy="6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chemeClr val="bg1">
                    <a:lumMod val="25000"/>
                  </a:schemeClr>
                </a:solidFill>
                <a:latin typeface="Aptos Display" panose="020B000402020202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>
                <a:solidFill>
                  <a:schemeClr val="bg1">
                    <a:lumMod val="25000"/>
                  </a:schemeClr>
                </a:solidFill>
                <a:latin typeface="Aptos Display" panose="020B0004020202020204" pitchFamily="34" charset="0"/>
                <a:cs typeface="Calibri" panose="020F0502020204030204" pitchFamily="34" charset="0"/>
              </a:defRPr>
            </a:lvl2pPr>
            <a:lvl3pPr marL="11445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sz="1600">
                <a:solidFill>
                  <a:schemeClr val="bg1">
                    <a:lumMod val="25000"/>
                  </a:schemeClr>
                </a:solidFill>
                <a:latin typeface="Aptos Display" panose="020B000402020202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sz="1400">
                <a:solidFill>
                  <a:schemeClr val="bg1">
                    <a:lumMod val="25000"/>
                  </a:schemeClr>
                </a:solidFill>
                <a:latin typeface="Aptos Display" panose="020B000402020202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»"/>
              <a:defRPr sz="1400">
                <a:solidFill>
                  <a:schemeClr val="bg1">
                    <a:lumMod val="25000"/>
                  </a:schemeClr>
                </a:solidFill>
                <a:latin typeface="Aptos Display" panose="020B000402020202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4D4D4D"/>
                </a:solidFill>
                <a:latin typeface="+mn-lt"/>
              </a:defRPr>
            </a:lvl9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 </a:t>
            </a:r>
            <a:r>
              <a:rPr lang="en-US" dirty="0" err="1">
                <a:solidFill>
                  <a:schemeClr val="tx1"/>
                </a:solidFill>
              </a:rPr>
              <a:t>faible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nombre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(0,5 %) de patients dans le </a:t>
            </a:r>
            <a:r>
              <a:rPr lang="en-US" sz="2000" dirty="0" err="1">
                <a:solidFill>
                  <a:schemeClr val="tx1"/>
                </a:solidFill>
              </a:rPr>
              <a:t>groupe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tolebrutinib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une</a:t>
            </a:r>
            <a:r>
              <a:rPr lang="en-US" sz="2000" dirty="0">
                <a:solidFill>
                  <a:schemeClr val="tx1"/>
                </a:solidFill>
              </a:rPr>
              <a:t> augmentation des ALAT&gt;2 0 × N, </a:t>
            </a:r>
            <a:r>
              <a:rPr lang="en-US" sz="2000" dirty="0" err="1">
                <a:solidFill>
                  <a:schemeClr val="tx1"/>
                </a:solidFill>
              </a:rPr>
              <a:t>tous</a:t>
            </a:r>
            <a:r>
              <a:rPr lang="en-US" sz="2000" dirty="0">
                <a:solidFill>
                  <a:schemeClr val="tx1"/>
                </a:solidFill>
              </a:rPr>
              <a:t> dans les </a:t>
            </a:r>
            <a:r>
              <a:rPr lang="en-GB" sz="2000" dirty="0">
                <a:solidFill>
                  <a:schemeClr val="tx1"/>
                </a:solidFill>
              </a:rPr>
              <a:t>90 </a:t>
            </a:r>
            <a:r>
              <a:rPr lang="en-GB" sz="2000" dirty="0" err="1">
                <a:solidFill>
                  <a:schemeClr val="tx1"/>
                </a:solidFill>
              </a:rPr>
              <a:t>jours</a:t>
            </a:r>
            <a:r>
              <a:rPr lang="en-GB" sz="2000" dirty="0">
                <a:solidFill>
                  <a:schemeClr val="tx1"/>
                </a:solidFill>
              </a:rPr>
              <a:t> de </a:t>
            </a:r>
            <a:r>
              <a:rPr lang="en-GB" sz="2000" dirty="0" err="1">
                <a:solidFill>
                  <a:schemeClr val="tx1"/>
                </a:solidFill>
              </a:rPr>
              <a:t>traitement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résolus</a:t>
            </a:r>
            <a:r>
              <a:rPr lang="en-GB" sz="2000" dirty="0">
                <a:solidFill>
                  <a:schemeClr val="tx1"/>
                </a:solidFill>
              </a:rPr>
              <a:t> sans </a:t>
            </a:r>
            <a:r>
              <a:rPr lang="en-GB" sz="2000" dirty="0" err="1">
                <a:solidFill>
                  <a:schemeClr val="tx1"/>
                </a:solidFill>
              </a:rPr>
              <a:t>séquelles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sauf</a:t>
            </a:r>
            <a:r>
              <a:rPr lang="en-GB" sz="2000" dirty="0">
                <a:solidFill>
                  <a:schemeClr val="tx1"/>
                </a:solidFill>
              </a:rPr>
              <a:t> un cas</a:t>
            </a:r>
            <a:r>
              <a:rPr lang="en-GB" sz="2000" baseline="30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0A9A90F3-DBD2-99A4-B08A-0720264D1475}"/>
              </a:ext>
            </a:extLst>
          </p:cNvPr>
          <p:cNvSpPr>
            <a:spLocks/>
          </p:cNvSpPr>
          <p:nvPr/>
        </p:nvSpPr>
        <p:spPr bwMode="auto">
          <a:xfrm>
            <a:off x="1657038" y="2066925"/>
            <a:ext cx="8999205" cy="2638666"/>
          </a:xfrm>
          <a:custGeom>
            <a:avLst/>
            <a:gdLst>
              <a:gd name="T0" fmla="*/ 0 w 10420"/>
              <a:gd name="T1" fmla="*/ 0 h 7985"/>
              <a:gd name="T2" fmla="*/ 0 w 10420"/>
              <a:gd name="T3" fmla="*/ 7985 h 7985"/>
              <a:gd name="T4" fmla="*/ 10420 w 10420"/>
              <a:gd name="T5" fmla="*/ 7985 h 7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20" h="7985">
                <a:moveTo>
                  <a:pt x="0" y="0"/>
                </a:moveTo>
                <a:lnTo>
                  <a:pt x="0" y="7985"/>
                </a:lnTo>
                <a:lnTo>
                  <a:pt x="10420" y="7985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4B122C3-AFC1-1662-5657-5BCE1228F45C}"/>
              </a:ext>
            </a:extLst>
          </p:cNvPr>
          <p:cNvSpPr txBox="1"/>
          <p:nvPr/>
        </p:nvSpPr>
        <p:spPr>
          <a:xfrm>
            <a:off x="1331517" y="456138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60EB647-D184-814D-D75E-D05A9166761D}"/>
              </a:ext>
            </a:extLst>
          </p:cNvPr>
          <p:cNvSpPr txBox="1"/>
          <p:nvPr/>
        </p:nvSpPr>
        <p:spPr>
          <a:xfrm>
            <a:off x="1328232" y="402719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F8E6A90-FA3A-64C1-C7D7-D90DF501F8C4}"/>
              </a:ext>
            </a:extLst>
          </p:cNvPr>
          <p:cNvSpPr txBox="1"/>
          <p:nvPr/>
        </p:nvSpPr>
        <p:spPr>
          <a:xfrm>
            <a:off x="1328232" y="350140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9C173BB-8E1A-79FD-2C1A-63F040D80150}"/>
              </a:ext>
            </a:extLst>
          </p:cNvPr>
          <p:cNvSpPr txBox="1"/>
          <p:nvPr/>
        </p:nvSpPr>
        <p:spPr>
          <a:xfrm>
            <a:off x="1328232" y="24337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0623F6E-92D1-2564-BECE-EE522F9554A5}"/>
              </a:ext>
            </a:extLst>
          </p:cNvPr>
          <p:cNvSpPr txBox="1"/>
          <p:nvPr/>
        </p:nvSpPr>
        <p:spPr>
          <a:xfrm>
            <a:off x="1328232" y="1906612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21A38E9-E2A4-F58B-6E07-BAC93C9B39F1}"/>
              </a:ext>
            </a:extLst>
          </p:cNvPr>
          <p:cNvSpPr txBox="1"/>
          <p:nvPr/>
        </p:nvSpPr>
        <p:spPr>
          <a:xfrm rot="16200000">
            <a:off x="324089" y="3216113"/>
            <a:ext cx="158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Participants (%)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1454A6-AA31-7ECD-8E90-3360BC12CC26}"/>
              </a:ext>
            </a:extLst>
          </p:cNvPr>
          <p:cNvSpPr/>
          <p:nvPr/>
        </p:nvSpPr>
        <p:spPr>
          <a:xfrm>
            <a:off x="2000989" y="3860799"/>
            <a:ext cx="444123" cy="8447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F7AEFF-8653-CC3C-DA8C-2CAF97A675B6}"/>
              </a:ext>
            </a:extLst>
          </p:cNvPr>
          <p:cNvSpPr/>
          <p:nvPr/>
        </p:nvSpPr>
        <p:spPr>
          <a:xfrm>
            <a:off x="2541788" y="2527301"/>
            <a:ext cx="440309" cy="217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4DE5062-14A1-1691-CD7F-AB3B9AB7F692}"/>
              </a:ext>
            </a:extLst>
          </p:cNvPr>
          <p:cNvSpPr txBox="1"/>
          <p:nvPr/>
        </p:nvSpPr>
        <p:spPr>
          <a:xfrm>
            <a:off x="2517885" y="2214303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4,1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E4F41CD-4C52-4890-D37E-54A93EEDA2BF}"/>
              </a:ext>
            </a:extLst>
          </p:cNvPr>
          <p:cNvSpPr txBox="1"/>
          <p:nvPr/>
        </p:nvSpPr>
        <p:spPr>
          <a:xfrm>
            <a:off x="1993660" y="3556035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1,6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D82DDE9-2237-3BB5-425D-1E138A20435A}"/>
              </a:ext>
            </a:extLst>
          </p:cNvPr>
          <p:cNvSpPr txBox="1"/>
          <p:nvPr/>
        </p:nvSpPr>
        <p:spPr>
          <a:xfrm>
            <a:off x="1328232" y="295770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3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DECEB3F-FCA4-DD60-9AE4-C6CA4CCBE690}"/>
              </a:ext>
            </a:extLst>
          </p:cNvPr>
          <p:cNvSpPr txBox="1"/>
          <p:nvPr/>
        </p:nvSpPr>
        <p:spPr>
          <a:xfrm>
            <a:off x="8910253" y="2643555"/>
            <a:ext cx="19972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393939"/>
                </a:solidFill>
                <a:latin typeface="Aptos Display" panose="020B0004020202020204" pitchFamily="34" charset="0"/>
              </a:rPr>
              <a:t>Tolebrutinib</a:t>
            </a:r>
            <a:r>
              <a:rPr lang="fr-FR" sz="1600" dirty="0">
                <a:solidFill>
                  <a:srgbClr val="393939"/>
                </a:solidFill>
                <a:latin typeface="Aptos Display" panose="020B0004020202020204" pitchFamily="34" charset="0"/>
              </a:rPr>
              <a:t> (n = 741)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4EE7D3B-1C66-585C-5F60-A6D6EBC81FA4}"/>
              </a:ext>
            </a:extLst>
          </p:cNvPr>
          <p:cNvSpPr txBox="1"/>
          <p:nvPr/>
        </p:nvSpPr>
        <p:spPr>
          <a:xfrm>
            <a:off x="8910253" y="2996621"/>
            <a:ext cx="16722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393939"/>
                </a:solidFill>
                <a:latin typeface="Aptos Display" panose="020B0004020202020204" pitchFamily="34" charset="0"/>
              </a:rPr>
              <a:t>Placebo</a:t>
            </a:r>
            <a:r>
              <a:rPr lang="fr-FR" sz="1600" dirty="0">
                <a:solidFill>
                  <a:srgbClr val="393939"/>
                </a:solidFill>
                <a:latin typeface="Aptos Display" panose="020B0004020202020204" pitchFamily="34" charset="0"/>
              </a:rPr>
              <a:t> (n = 372)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C9890A-E0C7-25CF-D9A6-C5F344853176}"/>
              </a:ext>
            </a:extLst>
          </p:cNvPr>
          <p:cNvSpPr/>
          <p:nvPr/>
        </p:nvSpPr>
        <p:spPr>
          <a:xfrm>
            <a:off x="8749399" y="3095473"/>
            <a:ext cx="147072" cy="14707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02FB32-796A-5214-8644-3BE0D5147563}"/>
              </a:ext>
            </a:extLst>
          </p:cNvPr>
          <p:cNvSpPr/>
          <p:nvPr/>
        </p:nvSpPr>
        <p:spPr>
          <a:xfrm>
            <a:off x="8749399" y="2745917"/>
            <a:ext cx="147072" cy="147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52BD379-29AF-F23E-90BC-A9CD24C7E4DC}"/>
              </a:ext>
            </a:extLst>
          </p:cNvPr>
          <p:cNvSpPr txBox="1"/>
          <p:nvPr/>
        </p:nvSpPr>
        <p:spPr>
          <a:xfrm>
            <a:off x="1966901" y="4720133"/>
            <a:ext cx="1040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ALT &gt;3 x ULN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4DDC63-6F99-093A-AF08-FA1F71B85A5E}"/>
              </a:ext>
            </a:extLst>
          </p:cNvPr>
          <p:cNvSpPr/>
          <p:nvPr/>
        </p:nvSpPr>
        <p:spPr>
          <a:xfrm>
            <a:off x="3503039" y="4286250"/>
            <a:ext cx="444123" cy="4193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171149-D8C0-26E6-0AF7-021CD1D5C096}"/>
              </a:ext>
            </a:extLst>
          </p:cNvPr>
          <p:cNvSpPr/>
          <p:nvPr/>
        </p:nvSpPr>
        <p:spPr>
          <a:xfrm>
            <a:off x="4043838" y="3632199"/>
            <a:ext cx="440309" cy="1073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F3F1853-A108-22BF-E23E-E4D7AA84FBAF}"/>
              </a:ext>
            </a:extLst>
          </p:cNvPr>
          <p:cNvSpPr txBox="1"/>
          <p:nvPr/>
        </p:nvSpPr>
        <p:spPr>
          <a:xfrm>
            <a:off x="4019935" y="331033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2,0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0C23FBC-1D23-8CBB-3982-D63082A46E84}"/>
              </a:ext>
            </a:extLst>
          </p:cNvPr>
          <p:cNvSpPr txBox="1"/>
          <p:nvPr/>
        </p:nvSpPr>
        <p:spPr>
          <a:xfrm>
            <a:off x="3495710" y="396724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0,8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14E4D23-141E-9F64-14F0-CD23366822DF}"/>
              </a:ext>
            </a:extLst>
          </p:cNvPr>
          <p:cNvSpPr txBox="1"/>
          <p:nvPr/>
        </p:nvSpPr>
        <p:spPr>
          <a:xfrm>
            <a:off x="3440898" y="4720133"/>
            <a:ext cx="10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ALT 3-5 x ULN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8B61686-D3C0-B548-3BA7-0FBD4308C50A}"/>
              </a:ext>
            </a:extLst>
          </p:cNvPr>
          <p:cNvSpPr/>
          <p:nvPr/>
        </p:nvSpPr>
        <p:spPr>
          <a:xfrm>
            <a:off x="4985850" y="4432300"/>
            <a:ext cx="444123" cy="27329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959D256-E2B9-A748-1390-371EB99C4404}"/>
              </a:ext>
            </a:extLst>
          </p:cNvPr>
          <p:cNvSpPr/>
          <p:nvPr/>
        </p:nvSpPr>
        <p:spPr>
          <a:xfrm>
            <a:off x="5526649" y="4133849"/>
            <a:ext cx="440309" cy="5717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C2919E6-A521-864C-DFAA-8EF662EB1C4B}"/>
              </a:ext>
            </a:extLst>
          </p:cNvPr>
          <p:cNvSpPr txBox="1"/>
          <p:nvPr/>
        </p:nvSpPr>
        <p:spPr>
          <a:xfrm>
            <a:off x="5502746" y="381052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1,1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32BA1DD-14A6-FE57-1C24-EADE87C73C87}"/>
              </a:ext>
            </a:extLst>
          </p:cNvPr>
          <p:cNvSpPr txBox="1"/>
          <p:nvPr/>
        </p:nvSpPr>
        <p:spPr>
          <a:xfrm>
            <a:off x="4978521" y="410463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0,5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C827B3F-7E79-47E5-5BC0-1E46239CC7FE}"/>
              </a:ext>
            </a:extLst>
          </p:cNvPr>
          <p:cNvSpPr txBox="1"/>
          <p:nvPr/>
        </p:nvSpPr>
        <p:spPr>
          <a:xfrm>
            <a:off x="4887063" y="4720133"/>
            <a:ext cx="1169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ALT 5-10 x ULN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88AE2B5-9E9A-7F22-5B45-0E5A08C4A527}"/>
              </a:ext>
            </a:extLst>
          </p:cNvPr>
          <p:cNvSpPr/>
          <p:nvPr/>
        </p:nvSpPr>
        <p:spPr>
          <a:xfrm>
            <a:off x="6481923" y="4559300"/>
            <a:ext cx="444123" cy="14629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D75AAC-5041-C18A-2566-E7D99DF2E2AC}"/>
              </a:ext>
            </a:extLst>
          </p:cNvPr>
          <p:cNvSpPr/>
          <p:nvPr/>
        </p:nvSpPr>
        <p:spPr>
          <a:xfrm>
            <a:off x="7022722" y="4495799"/>
            <a:ext cx="440309" cy="2097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450CF594-D732-8E21-800E-95EC1AB6E0A8}"/>
              </a:ext>
            </a:extLst>
          </p:cNvPr>
          <p:cNvSpPr txBox="1"/>
          <p:nvPr/>
        </p:nvSpPr>
        <p:spPr>
          <a:xfrm>
            <a:off x="6998819" y="417691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0,4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0745128-EBD9-73D3-03E0-50D6772B2DC0}"/>
              </a:ext>
            </a:extLst>
          </p:cNvPr>
          <p:cNvSpPr txBox="1"/>
          <p:nvPr/>
        </p:nvSpPr>
        <p:spPr>
          <a:xfrm>
            <a:off x="6474594" y="425283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0,3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CD183AE-AA21-1063-9277-17001310E623}"/>
              </a:ext>
            </a:extLst>
          </p:cNvPr>
          <p:cNvSpPr txBox="1"/>
          <p:nvPr/>
        </p:nvSpPr>
        <p:spPr>
          <a:xfrm>
            <a:off x="6336425" y="4720133"/>
            <a:ext cx="1263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ALT 10-20 x ULN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826C47-5460-2F5C-018F-21C77D5679DA}"/>
              </a:ext>
            </a:extLst>
          </p:cNvPr>
          <p:cNvSpPr/>
          <p:nvPr/>
        </p:nvSpPr>
        <p:spPr>
          <a:xfrm>
            <a:off x="8499032" y="4419599"/>
            <a:ext cx="440309" cy="2859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9087B33E-CAE2-5F89-337B-23FB9C37088D}"/>
              </a:ext>
            </a:extLst>
          </p:cNvPr>
          <p:cNvSpPr txBox="1"/>
          <p:nvPr/>
        </p:nvSpPr>
        <p:spPr>
          <a:xfrm>
            <a:off x="8475129" y="410490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0,5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2C26530-E368-C409-1620-60665B02BB24}"/>
              </a:ext>
            </a:extLst>
          </p:cNvPr>
          <p:cNvSpPr txBox="1"/>
          <p:nvPr/>
        </p:nvSpPr>
        <p:spPr>
          <a:xfrm>
            <a:off x="8032657" y="4399290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844D5D2-61C4-5A34-6C3E-81B70B79DD2E}"/>
              </a:ext>
            </a:extLst>
          </p:cNvPr>
          <p:cNvSpPr txBox="1"/>
          <p:nvPr/>
        </p:nvSpPr>
        <p:spPr>
          <a:xfrm>
            <a:off x="7867236" y="4720133"/>
            <a:ext cx="115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ALT &gt; 20 x ULN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E733D51-9DEA-74A0-5893-4829C3B82CAF}"/>
              </a:ext>
            </a:extLst>
          </p:cNvPr>
          <p:cNvSpPr txBox="1"/>
          <p:nvPr/>
        </p:nvSpPr>
        <p:spPr>
          <a:xfrm>
            <a:off x="9526296" y="4399290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D670335-CF5F-6E77-286E-FFA5C34283AE}"/>
              </a:ext>
            </a:extLst>
          </p:cNvPr>
          <p:cNvSpPr/>
          <p:nvPr/>
        </p:nvSpPr>
        <p:spPr>
          <a:xfrm>
            <a:off x="9989048" y="4495799"/>
            <a:ext cx="440309" cy="2097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 Display" panose="020B0004020202020204" pitchFamily="34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A5E5246-3762-2144-A109-409E396D5A89}"/>
              </a:ext>
            </a:extLst>
          </p:cNvPr>
          <p:cNvSpPr txBox="1"/>
          <p:nvPr/>
        </p:nvSpPr>
        <p:spPr>
          <a:xfrm>
            <a:off x="9965145" y="417691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0,4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E933201-7D4A-8FD9-79DC-DD53B7F124A9}"/>
              </a:ext>
            </a:extLst>
          </p:cNvPr>
          <p:cNvSpPr txBox="1"/>
          <p:nvPr/>
        </p:nvSpPr>
        <p:spPr>
          <a:xfrm>
            <a:off x="9204943" y="4720133"/>
            <a:ext cx="158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ALT &gt; 3 x ULN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+ total BILI &gt; 2 x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ULN</a:t>
            </a:r>
            <a:r>
              <a:rPr kumimoji="0" lang="fr-FR" sz="1200" b="1" i="0" u="none" strike="noStrike" kern="1200" cap="none" spc="0" normalizeH="0" baseline="30000" noProof="0" dirty="0" err="1">
                <a:ln>
                  <a:noFill/>
                </a:ln>
                <a:solidFill>
                  <a:srgbClr val="E5E5E5">
                    <a:lumMod val="25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a</a:t>
            </a:r>
            <a:endParaRPr kumimoji="0" lang="fr-FR" sz="1200" b="1" i="0" u="none" strike="noStrike" kern="1200" cap="none" spc="0" normalizeH="0" baseline="30000" noProof="0" dirty="0">
              <a:ln>
                <a:noFill/>
              </a:ln>
              <a:solidFill>
                <a:srgbClr val="E5E5E5">
                  <a:lumMod val="25000"/>
                </a:srgbClr>
              </a:solidFill>
              <a:effectLst/>
              <a:uLnTx/>
              <a:uFillTx/>
              <a:latin typeface="Aptos Display" panose="020B0004020202020204" pitchFamily="34" charset="0"/>
              <a:cs typeface="Arial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0638612-590B-F8E2-C436-47E06D9C2BBF}"/>
              </a:ext>
            </a:extLst>
          </p:cNvPr>
          <p:cNvCxnSpPr>
            <a:cxnSpLocks/>
          </p:cNvCxnSpPr>
          <p:nvPr/>
        </p:nvCxnSpPr>
        <p:spPr>
          <a:xfrm>
            <a:off x="1521191" y="2065293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027B579-23DD-29A8-8EA5-98CC283F2256}"/>
              </a:ext>
            </a:extLst>
          </p:cNvPr>
          <p:cNvCxnSpPr>
            <a:cxnSpLocks/>
          </p:cNvCxnSpPr>
          <p:nvPr/>
        </p:nvCxnSpPr>
        <p:spPr>
          <a:xfrm>
            <a:off x="1521191" y="2591903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C6B9656-71E4-57BE-F962-9FDECCF581C7}"/>
              </a:ext>
            </a:extLst>
          </p:cNvPr>
          <p:cNvCxnSpPr>
            <a:cxnSpLocks/>
          </p:cNvCxnSpPr>
          <p:nvPr/>
        </p:nvCxnSpPr>
        <p:spPr>
          <a:xfrm>
            <a:off x="1521191" y="3096207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B1A1BA-840A-D053-59B9-F4E444A6935F}"/>
              </a:ext>
            </a:extLst>
          </p:cNvPr>
          <p:cNvCxnSpPr>
            <a:cxnSpLocks/>
          </p:cNvCxnSpPr>
          <p:nvPr/>
        </p:nvCxnSpPr>
        <p:spPr>
          <a:xfrm>
            <a:off x="1512841" y="3656660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3BB2527-F8A7-6874-7026-DDB9DF4F0E4F}"/>
              </a:ext>
            </a:extLst>
          </p:cNvPr>
          <p:cNvCxnSpPr>
            <a:cxnSpLocks/>
          </p:cNvCxnSpPr>
          <p:nvPr/>
        </p:nvCxnSpPr>
        <p:spPr>
          <a:xfrm>
            <a:off x="1512841" y="4176916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8253455-A1CE-BEBA-B551-D6900E0E2FC8}"/>
              </a:ext>
            </a:extLst>
          </p:cNvPr>
          <p:cNvCxnSpPr>
            <a:cxnSpLocks/>
          </p:cNvCxnSpPr>
          <p:nvPr/>
        </p:nvCxnSpPr>
        <p:spPr>
          <a:xfrm>
            <a:off x="1530546" y="4698118"/>
            <a:ext cx="140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8">
            <a:extLst>
              <a:ext uri="{FF2B5EF4-FFF2-40B4-BE49-F238E27FC236}">
                <a16:creationId xmlns:a16="http://schemas.microsoft.com/office/drawing/2014/main" id="{8EBBC99D-E3CA-B2BE-D6EC-695ED9CC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03" y="12397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de l’essai de phase 3 : HERCULES </a:t>
            </a:r>
            <a:br>
              <a:rPr lang="fr-FR" sz="3600" b="1" dirty="0"/>
            </a:b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330959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88973" y="2471352"/>
            <a:ext cx="790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Les génériques / les biosimilaires</a:t>
            </a:r>
          </a:p>
        </p:txBody>
      </p:sp>
    </p:spTree>
    <p:extLst>
      <p:ext uri="{BB962C8B-B14F-4D97-AF65-F5344CB8AC3E}">
        <p14:creationId xmlns:p14="http://schemas.microsoft.com/office/powerpoint/2010/main" val="238536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88542" y="280087"/>
            <a:ext cx="102300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/>
          </a:p>
          <a:p>
            <a:r>
              <a:rPr lang="fr-FR" sz="3200" dirty="0"/>
              <a:t>Génériques :</a:t>
            </a:r>
          </a:p>
          <a:p>
            <a:endParaRPr lang="fr-FR" sz="3200" dirty="0"/>
          </a:p>
          <a:p>
            <a:pPr marL="457200" indent="-457200">
              <a:buFontTx/>
              <a:buChar char="-"/>
            </a:pPr>
            <a:r>
              <a:rPr lang="fr-FR" sz="2400" dirty="0"/>
              <a:t>Avril 2022 : </a:t>
            </a:r>
            <a:r>
              <a:rPr lang="fr-FR" sz="2400" dirty="0" err="1"/>
              <a:t>Gilenya</a:t>
            </a:r>
            <a:r>
              <a:rPr lang="fr-FR" sz="2400" dirty="0"/>
              <a:t> (</a:t>
            </a:r>
            <a:r>
              <a:rPr lang="fr-FR" sz="2400" dirty="0" err="1"/>
              <a:t>fingolimod</a:t>
            </a:r>
            <a:r>
              <a:rPr lang="fr-FR" sz="2400" dirty="0"/>
              <a:t>) / alternative = </a:t>
            </a:r>
            <a:r>
              <a:rPr lang="fr-FR" sz="2400" dirty="0" err="1"/>
              <a:t>Ponvory</a:t>
            </a:r>
            <a:r>
              <a:rPr lang="fr-FR" sz="2400" dirty="0"/>
              <a:t> (</a:t>
            </a:r>
            <a:r>
              <a:rPr lang="fr-FR" sz="2400" dirty="0" err="1"/>
              <a:t>Ponesimod</a:t>
            </a:r>
            <a:r>
              <a:rPr lang="fr-FR" sz="2400" dirty="0"/>
              <a:t>)</a:t>
            </a:r>
          </a:p>
          <a:p>
            <a:pPr marL="457200" indent="-457200">
              <a:buFontTx/>
              <a:buChar char="-"/>
            </a:pPr>
            <a:r>
              <a:rPr lang="fr-FR" sz="2400" dirty="0"/>
              <a:t>Septembre 2023 : </a:t>
            </a:r>
            <a:r>
              <a:rPr lang="fr-FR" sz="2400" dirty="0" err="1"/>
              <a:t>Aubagio</a:t>
            </a:r>
            <a:r>
              <a:rPr lang="fr-FR" sz="2400" dirty="0"/>
              <a:t> (</a:t>
            </a:r>
            <a:r>
              <a:rPr lang="fr-FR" sz="2400" dirty="0" err="1"/>
              <a:t>Teriflunomide</a:t>
            </a:r>
            <a:r>
              <a:rPr lang="fr-FR" sz="2400" dirty="0"/>
              <a:t>)</a:t>
            </a:r>
          </a:p>
          <a:p>
            <a:pPr marL="457200" indent="-457200">
              <a:buFontTx/>
              <a:buChar char="-"/>
            </a:pPr>
            <a:r>
              <a:rPr lang="fr-FR" sz="2400" dirty="0"/>
              <a:t>2025 : </a:t>
            </a:r>
            <a:r>
              <a:rPr lang="fr-FR" sz="2400" dirty="0" err="1"/>
              <a:t>Tecfidera</a:t>
            </a:r>
            <a:r>
              <a:rPr lang="fr-FR" sz="2400" dirty="0"/>
              <a:t> (</a:t>
            </a:r>
            <a:r>
              <a:rPr lang="fr-FR" sz="2400" dirty="0" err="1"/>
              <a:t>Dimethyl</a:t>
            </a:r>
            <a:r>
              <a:rPr lang="fr-FR" sz="2400" dirty="0"/>
              <a:t> fumarate) / alternative = </a:t>
            </a:r>
            <a:r>
              <a:rPr lang="fr-FR" sz="2400" dirty="0" err="1"/>
              <a:t>Vumerity</a:t>
            </a:r>
            <a:r>
              <a:rPr lang="fr-FR" sz="2400" dirty="0"/>
              <a:t> (</a:t>
            </a:r>
            <a:r>
              <a:rPr lang="fr-FR" sz="2400" dirty="0" err="1"/>
              <a:t>Diroximel</a:t>
            </a:r>
            <a:r>
              <a:rPr lang="fr-FR" sz="2400" dirty="0"/>
              <a:t> fumarate)</a:t>
            </a:r>
          </a:p>
          <a:p>
            <a:endParaRPr lang="fr-FR" sz="3200" dirty="0"/>
          </a:p>
          <a:p>
            <a:r>
              <a:rPr lang="fr-FR" sz="3200" dirty="0"/>
              <a:t>Biosimilaires :</a:t>
            </a:r>
          </a:p>
          <a:p>
            <a:endParaRPr lang="fr-FR" sz="2400" dirty="0"/>
          </a:p>
          <a:p>
            <a:r>
              <a:rPr lang="fr-FR" sz="2400" dirty="0"/>
              <a:t>-  Aout 2024 : Natalizumab (</a:t>
            </a:r>
            <a:r>
              <a:rPr lang="fr-FR" sz="2400" dirty="0" err="1"/>
              <a:t>Tyruko</a:t>
            </a:r>
            <a:r>
              <a:rPr lang="fr-FR" sz="2400" dirty="0"/>
              <a:t>) / alternative = </a:t>
            </a:r>
            <a:r>
              <a:rPr lang="fr-FR" sz="2400" dirty="0" err="1"/>
              <a:t>Tysabri</a:t>
            </a:r>
            <a:r>
              <a:rPr lang="fr-FR" sz="2400" dirty="0"/>
              <a:t> sous cutanée</a:t>
            </a:r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3867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88973" y="2471352"/>
            <a:ext cx="790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Les traitements symptomatiques</a:t>
            </a:r>
          </a:p>
        </p:txBody>
      </p:sp>
    </p:spTree>
    <p:extLst>
      <p:ext uri="{BB962C8B-B14F-4D97-AF65-F5344CB8AC3E}">
        <p14:creationId xmlns:p14="http://schemas.microsoft.com/office/powerpoint/2010/main" val="1373421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88542" y="280087"/>
            <a:ext cx="1023006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/>
          </a:p>
          <a:p>
            <a:pPr marL="457200" indent="-457200">
              <a:buFontTx/>
              <a:buChar char="-"/>
            </a:pPr>
            <a:r>
              <a:rPr lang="fr-FR" sz="2800" dirty="0"/>
              <a:t>Kiné / activité physique / Yoga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Marche : </a:t>
            </a:r>
            <a:r>
              <a:rPr lang="fr-FR" sz="2800" dirty="0" err="1"/>
              <a:t>Fampyra</a:t>
            </a:r>
            <a:endParaRPr lang="fr-FR" sz="2800" dirty="0"/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Troubles vésico-sphinctériens et sexuels</a:t>
            </a:r>
          </a:p>
          <a:p>
            <a:pPr marL="457200" indent="-457200">
              <a:buFontTx/>
              <a:buChar char="-"/>
            </a:pPr>
            <a:endParaRPr lang="fr-FR" sz="2000" dirty="0"/>
          </a:p>
          <a:p>
            <a:pPr marL="457200" indent="-457200">
              <a:buFontTx/>
              <a:buChar char="-"/>
            </a:pPr>
            <a:r>
              <a:rPr lang="fr-FR" sz="2800" dirty="0"/>
              <a:t>Douleurs / spasticité :</a:t>
            </a:r>
          </a:p>
          <a:p>
            <a:pPr marL="914400" lvl="1" indent="-457200">
              <a:buFontTx/>
              <a:buChar char="-"/>
            </a:pPr>
            <a:r>
              <a:rPr lang="fr-FR" sz="2800" dirty="0"/>
              <a:t>Traitements « classiques »</a:t>
            </a:r>
          </a:p>
          <a:p>
            <a:pPr marL="914400" lvl="1" indent="-457200">
              <a:buFontTx/>
              <a:buChar char="-"/>
            </a:pPr>
            <a:r>
              <a:rPr lang="fr-FR" sz="2800" dirty="0"/>
              <a:t>Traitements de support : Hypnose, thérapie en pleine conscience…</a:t>
            </a:r>
          </a:p>
          <a:p>
            <a:pPr marL="914400" lvl="1" indent="-457200">
              <a:buFontTx/>
              <a:buChar char="-"/>
            </a:pPr>
            <a:r>
              <a:rPr lang="fr-FR" sz="2800" dirty="0"/>
              <a:t>Dérivés </a:t>
            </a:r>
            <a:r>
              <a:rPr lang="fr-FR" sz="2800" dirty="0" err="1"/>
              <a:t>cannabinoides</a:t>
            </a:r>
            <a:r>
              <a:rPr lang="fr-FR" sz="2800" dirty="0"/>
              <a:t> (CBD, CBD/THC) : étude de l’agence nationale pour la santé médicale (ANSM) fin 2024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04909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99E82-2404-8B22-BEF1-A2F759E0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33" y="-440099"/>
            <a:ext cx="11746260" cy="1563688"/>
          </a:xfrm>
        </p:spPr>
        <p:txBody>
          <a:bodyPr/>
          <a:lstStyle/>
          <a:p>
            <a:r>
              <a:rPr lang="fr-FR" b="1" dirty="0"/>
              <a:t>Traitements symptomatiques par cannabinoïdes</a:t>
            </a:r>
            <a:endParaRPr lang="fr-FR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505417-A9B7-B6C9-406E-52CA36D5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1731963"/>
            <a:ext cx="4298584" cy="4392612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4D4D4D"/>
                </a:solidFill>
              </a:rPr>
              <a:t>2 486 patients dont 309 SEP (12 %)</a:t>
            </a:r>
          </a:p>
          <a:p>
            <a:endParaRPr lang="fr-FR" dirty="0">
              <a:solidFill>
                <a:srgbClr val="4D4D4D"/>
              </a:solidFill>
            </a:endParaRPr>
          </a:p>
          <a:p>
            <a:r>
              <a:rPr lang="fr-FR" dirty="0">
                <a:solidFill>
                  <a:srgbClr val="4D4D4D"/>
                </a:solidFill>
              </a:rPr>
              <a:t>Age moyen = 56 ans</a:t>
            </a:r>
          </a:p>
          <a:p>
            <a:endParaRPr lang="fr-FR" dirty="0">
              <a:solidFill>
                <a:srgbClr val="4D4D4D"/>
              </a:solidFill>
            </a:endParaRPr>
          </a:p>
          <a:p>
            <a:r>
              <a:rPr lang="fr-FR" dirty="0">
                <a:solidFill>
                  <a:srgbClr val="4D4D4D"/>
                </a:solidFill>
              </a:rPr>
              <a:t>EDSS moyen = 7,0</a:t>
            </a:r>
          </a:p>
          <a:p>
            <a:endParaRPr lang="fr-FR" dirty="0">
              <a:solidFill>
                <a:srgbClr val="4D4D4D"/>
              </a:solidFill>
            </a:endParaRPr>
          </a:p>
          <a:p>
            <a:r>
              <a:rPr lang="fr-FR" dirty="0">
                <a:solidFill>
                  <a:srgbClr val="4D4D4D"/>
                </a:solidFill>
              </a:rPr>
              <a:t>Sexe ratio = 1/1</a:t>
            </a:r>
          </a:p>
          <a:p>
            <a:endParaRPr lang="fr-FR" dirty="0">
              <a:solidFill>
                <a:srgbClr val="4D4D4D"/>
              </a:solidFill>
            </a:endParaRPr>
          </a:p>
          <a:p>
            <a:r>
              <a:rPr lang="fr-FR" dirty="0">
                <a:solidFill>
                  <a:srgbClr val="4D4D4D"/>
                </a:solidFill>
              </a:rPr>
              <a:t>74 (24 %) d’arrêt</a:t>
            </a:r>
          </a:p>
          <a:p>
            <a:endParaRPr lang="fr-FR" dirty="0">
              <a:solidFill>
                <a:srgbClr val="4D4D4D"/>
              </a:solidFill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36B4680-3A2A-8715-FE93-3A7EAF67F9A7}"/>
              </a:ext>
            </a:extLst>
          </p:cNvPr>
          <p:cNvGraphicFramePr/>
          <p:nvPr/>
        </p:nvGraphicFramePr>
        <p:xfrm>
          <a:off x="3923953" y="1196752"/>
          <a:ext cx="3600400" cy="224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9E0B72B-C921-E53F-A923-F60A36C3CBDF}"/>
              </a:ext>
            </a:extLst>
          </p:cNvPr>
          <p:cNvSpPr/>
          <p:nvPr/>
        </p:nvSpPr>
        <p:spPr>
          <a:xfrm>
            <a:off x="6948289" y="1484784"/>
            <a:ext cx="144016" cy="14401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4672C7-D8BB-7C34-ABDA-9A6B71CC246E}"/>
              </a:ext>
            </a:extLst>
          </p:cNvPr>
          <p:cNvSpPr/>
          <p:nvPr/>
        </p:nvSpPr>
        <p:spPr>
          <a:xfrm>
            <a:off x="6948289" y="1844824"/>
            <a:ext cx="144016" cy="144016"/>
          </a:xfrm>
          <a:prstGeom prst="rect">
            <a:avLst/>
          </a:prstGeom>
          <a:solidFill>
            <a:srgbClr val="85D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E3AAFF-545B-DF95-D49E-6313824A011A}"/>
              </a:ext>
            </a:extLst>
          </p:cNvPr>
          <p:cNvSpPr/>
          <p:nvPr/>
        </p:nvSpPr>
        <p:spPr>
          <a:xfrm>
            <a:off x="6948289" y="2204864"/>
            <a:ext cx="144016" cy="144016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98B4C-48EF-591A-0215-AA5341384B09}"/>
              </a:ext>
            </a:extLst>
          </p:cNvPr>
          <p:cNvSpPr/>
          <p:nvPr/>
        </p:nvSpPr>
        <p:spPr>
          <a:xfrm>
            <a:off x="6948289" y="2564904"/>
            <a:ext cx="144016" cy="144016"/>
          </a:xfrm>
          <a:prstGeom prst="rect">
            <a:avLst/>
          </a:prstGeom>
          <a:solidFill>
            <a:srgbClr val="11A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F650FF-D1E5-32ED-6275-70F57CB40026}"/>
              </a:ext>
            </a:extLst>
          </p:cNvPr>
          <p:cNvSpPr/>
          <p:nvPr/>
        </p:nvSpPr>
        <p:spPr>
          <a:xfrm>
            <a:off x="6948289" y="2924944"/>
            <a:ext cx="144016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7ECF71-40E3-1121-DFED-E9504AC49209}"/>
              </a:ext>
            </a:extLst>
          </p:cNvPr>
          <p:cNvSpPr txBox="1"/>
          <p:nvPr/>
        </p:nvSpPr>
        <p:spPr>
          <a:xfrm>
            <a:off x="5220097" y="2492896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+mn-lt"/>
              </a:rPr>
              <a:t>44 %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A4E9984-B0CC-03F2-EB32-50A36B79282D}"/>
              </a:ext>
            </a:extLst>
          </p:cNvPr>
          <p:cNvSpPr txBox="1"/>
          <p:nvPr/>
        </p:nvSpPr>
        <p:spPr>
          <a:xfrm>
            <a:off x="5940177" y="1916832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+mn-lt"/>
              </a:rPr>
              <a:t>39 %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8D1FAC-9796-D693-DF1F-DDB2C7E67656}"/>
              </a:ext>
            </a:extLst>
          </p:cNvPr>
          <p:cNvSpPr txBox="1"/>
          <p:nvPr/>
        </p:nvSpPr>
        <p:spPr>
          <a:xfrm>
            <a:off x="5436121" y="1052736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rgbClr val="4D4D4D"/>
                </a:solidFill>
                <a:latin typeface="+mn-lt"/>
              </a:rPr>
              <a:t>3 %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808F48-2AF3-B480-1AE2-02E295F433D3}"/>
              </a:ext>
            </a:extLst>
          </p:cNvPr>
          <p:cNvSpPr txBox="1"/>
          <p:nvPr/>
        </p:nvSpPr>
        <p:spPr>
          <a:xfrm>
            <a:off x="5004073" y="162880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chemeClr val="bg1"/>
                </a:solidFill>
                <a:latin typeface="+mn-lt"/>
              </a:rPr>
              <a:t>14 %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3D447AE-C78D-6104-6D1D-06A1AF81A7F9}"/>
              </a:ext>
            </a:extLst>
          </p:cNvPr>
          <p:cNvSpPr txBox="1"/>
          <p:nvPr/>
        </p:nvSpPr>
        <p:spPr>
          <a:xfrm>
            <a:off x="4494318" y="1657883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rgbClr val="4D4D4D"/>
                </a:solidFill>
                <a:latin typeface="+mn-lt"/>
              </a:rPr>
              <a:t>0 %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38ECA99-55C4-66F9-369D-367F55A84567}"/>
              </a:ext>
            </a:extLst>
          </p:cNvPr>
          <p:cNvSpPr txBox="1"/>
          <p:nvPr/>
        </p:nvSpPr>
        <p:spPr>
          <a:xfrm>
            <a:off x="5357799" y="692696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F0"/>
                </a:solidFill>
                <a:latin typeface="+mn-lt"/>
              </a:rPr>
              <a:t>Cause d’arrêt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B9DE14F-DC2D-A79B-2CE1-E8E14B6781E6}"/>
              </a:ext>
            </a:extLst>
          </p:cNvPr>
          <p:cNvSpPr txBox="1"/>
          <p:nvPr/>
        </p:nvSpPr>
        <p:spPr>
          <a:xfrm>
            <a:off x="7128217" y="1424808"/>
            <a:ext cx="64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Autres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53BEA11-0626-4999-56D4-2CE5F7CE83E8}"/>
              </a:ext>
            </a:extLst>
          </p:cNvPr>
          <p:cNvSpPr txBox="1"/>
          <p:nvPr/>
        </p:nvSpPr>
        <p:spPr>
          <a:xfrm>
            <a:off x="7128217" y="1787856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Décès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C4712B3-B9DE-0CFC-2A6F-1B2B03FFBB0E}"/>
              </a:ext>
            </a:extLst>
          </p:cNvPr>
          <p:cNvSpPr txBox="1"/>
          <p:nvPr/>
        </p:nvSpPr>
        <p:spPr>
          <a:xfrm>
            <a:off x="7128217" y="2150904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Effets secondaires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B897747-9005-8F35-7AB4-DC08ADFDB40B}"/>
              </a:ext>
            </a:extLst>
          </p:cNvPr>
          <p:cNvSpPr txBox="1"/>
          <p:nvPr/>
        </p:nvSpPr>
        <p:spPr>
          <a:xfrm>
            <a:off x="7128217" y="2513952"/>
            <a:ext cx="1020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Inefficacité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33241CF-DE28-0F95-4080-DBFDE612B833}"/>
              </a:ext>
            </a:extLst>
          </p:cNvPr>
          <p:cNvSpPr txBox="1"/>
          <p:nvPr/>
        </p:nvSpPr>
        <p:spPr>
          <a:xfrm>
            <a:off x="7128217" y="2877000"/>
            <a:ext cx="1160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Perdus de vue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63746D0-2D79-E4A6-F905-BD7C32A5B28A}"/>
              </a:ext>
            </a:extLst>
          </p:cNvPr>
          <p:cNvSpPr txBox="1"/>
          <p:nvPr/>
        </p:nvSpPr>
        <p:spPr>
          <a:xfrm>
            <a:off x="6654709" y="3905519"/>
            <a:ext cx="224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4D4D4D"/>
                </a:solidFill>
                <a:latin typeface="+mn-lt"/>
              </a:rPr>
              <a:t>Répartition CBD / THC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BC78B216-2D4A-9F4D-295F-F5436BCA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Durand-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Dubief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F, abstr. P1783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2D9A10F1-7F52-A05B-29EF-018D091D10AE}"/>
              </a:ext>
            </a:extLst>
          </p:cNvPr>
          <p:cNvGraphicFramePr/>
          <p:nvPr/>
        </p:nvGraphicFramePr>
        <p:xfrm>
          <a:off x="3887632" y="4437111"/>
          <a:ext cx="7056784" cy="219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5C4F2A6F-A8FB-14A2-DA61-54CA9A7A454D}"/>
              </a:ext>
            </a:extLst>
          </p:cNvPr>
          <p:cNvSpPr/>
          <p:nvPr/>
        </p:nvSpPr>
        <p:spPr>
          <a:xfrm>
            <a:off x="10512368" y="4581128"/>
            <a:ext cx="144016" cy="144016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15FD60-6D0D-BFB9-B768-CCD15C5F4D2F}"/>
              </a:ext>
            </a:extLst>
          </p:cNvPr>
          <p:cNvSpPr/>
          <p:nvPr/>
        </p:nvSpPr>
        <p:spPr>
          <a:xfrm>
            <a:off x="10512368" y="4905164"/>
            <a:ext cx="144016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754DD1-8C0A-BDDC-A789-7EB67FA3AE1C}"/>
              </a:ext>
            </a:extLst>
          </p:cNvPr>
          <p:cNvSpPr/>
          <p:nvPr/>
        </p:nvSpPr>
        <p:spPr>
          <a:xfrm>
            <a:off x="10512368" y="5229200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99BDFA-4E1F-DF5B-D0C3-319212B18839}"/>
              </a:ext>
            </a:extLst>
          </p:cNvPr>
          <p:cNvSpPr/>
          <p:nvPr/>
        </p:nvSpPr>
        <p:spPr>
          <a:xfrm>
            <a:off x="10512368" y="5553236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6AB3EA-2558-A461-0A02-259049EADA1A}"/>
              </a:ext>
            </a:extLst>
          </p:cNvPr>
          <p:cNvSpPr/>
          <p:nvPr/>
        </p:nvSpPr>
        <p:spPr>
          <a:xfrm>
            <a:off x="10512368" y="5877272"/>
            <a:ext cx="144016" cy="144016"/>
          </a:xfrm>
          <a:prstGeom prst="rect">
            <a:avLst/>
          </a:prstGeom>
          <a:solidFill>
            <a:srgbClr val="F19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D4D4D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67E6E0C-0D22-B479-5544-880CDAC8C9D1}"/>
              </a:ext>
            </a:extLst>
          </p:cNvPr>
          <p:cNvSpPr txBox="1"/>
          <p:nvPr/>
        </p:nvSpPr>
        <p:spPr>
          <a:xfrm>
            <a:off x="10656384" y="4509120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CBD seul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D60672A-9FA3-A2C3-DA03-7A0381AC53B9}"/>
              </a:ext>
            </a:extLst>
          </p:cNvPr>
          <p:cNvSpPr txBox="1"/>
          <p:nvPr/>
        </p:nvSpPr>
        <p:spPr>
          <a:xfrm>
            <a:off x="10656384" y="4836164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CBD dominant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A67164C-8A7A-5CCA-1CBE-44117934F9CF}"/>
              </a:ext>
            </a:extLst>
          </p:cNvPr>
          <p:cNvSpPr txBox="1"/>
          <p:nvPr/>
        </p:nvSpPr>
        <p:spPr>
          <a:xfrm>
            <a:off x="10656384" y="5163208"/>
            <a:ext cx="1455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Balance CBD/THC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FD5BABE-3FD4-ECDF-078F-144570458FA0}"/>
              </a:ext>
            </a:extLst>
          </p:cNvPr>
          <p:cNvSpPr txBox="1"/>
          <p:nvPr/>
        </p:nvSpPr>
        <p:spPr>
          <a:xfrm>
            <a:off x="10656384" y="5490252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THC dominant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4ADA120-756C-5575-7CA9-221E068D0787}"/>
              </a:ext>
            </a:extLst>
          </p:cNvPr>
          <p:cNvSpPr txBox="1"/>
          <p:nvPr/>
        </p:nvSpPr>
        <p:spPr>
          <a:xfrm>
            <a:off x="10656384" y="581729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THC seul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4AD089E-0FCB-6505-C7CF-552F7773B0FD}"/>
              </a:ext>
            </a:extLst>
          </p:cNvPr>
          <p:cNvSpPr txBox="1"/>
          <p:nvPr/>
        </p:nvSpPr>
        <p:spPr>
          <a:xfrm>
            <a:off x="4883896" y="476105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37 %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2AFB1D-AAF6-A0DB-1908-0D1171FA6D56}"/>
              </a:ext>
            </a:extLst>
          </p:cNvPr>
          <p:cNvSpPr txBox="1"/>
          <p:nvPr/>
        </p:nvSpPr>
        <p:spPr>
          <a:xfrm>
            <a:off x="6142476" y="465313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24 %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D1678E0-8281-07BE-3CDD-4EDB661071A2}"/>
              </a:ext>
            </a:extLst>
          </p:cNvPr>
          <p:cNvSpPr txBox="1"/>
          <p:nvPr/>
        </p:nvSpPr>
        <p:spPr>
          <a:xfrm>
            <a:off x="7416208" y="466516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25 %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5D212CE-90A8-5315-3ED1-AAEDFD52170A}"/>
              </a:ext>
            </a:extLst>
          </p:cNvPr>
          <p:cNvSpPr txBox="1"/>
          <p:nvPr/>
        </p:nvSpPr>
        <p:spPr>
          <a:xfrm>
            <a:off x="8676256" y="467720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27 %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E476512-FE43-8AED-CDFF-D0D64B802BB5}"/>
              </a:ext>
            </a:extLst>
          </p:cNvPr>
          <p:cNvSpPr txBox="1"/>
          <p:nvPr/>
        </p:nvSpPr>
        <p:spPr>
          <a:xfrm>
            <a:off x="9936488" y="472514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30 %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205AF95-2D5B-FCF2-9CBD-2CBBAD8E7918}"/>
              </a:ext>
            </a:extLst>
          </p:cNvPr>
          <p:cNvSpPr txBox="1"/>
          <p:nvPr/>
        </p:nvSpPr>
        <p:spPr>
          <a:xfrm>
            <a:off x="4883896" y="537321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35 %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6BB98FA-6303-D46A-EA38-70B84F183BDC}"/>
              </a:ext>
            </a:extLst>
          </p:cNvPr>
          <p:cNvSpPr txBox="1"/>
          <p:nvPr/>
        </p:nvSpPr>
        <p:spPr>
          <a:xfrm>
            <a:off x="4883896" y="587727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24 %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C0F5C21-EE35-12C8-51D4-15A6713973C8}"/>
              </a:ext>
            </a:extLst>
          </p:cNvPr>
          <p:cNvSpPr txBox="1"/>
          <p:nvPr/>
        </p:nvSpPr>
        <p:spPr>
          <a:xfrm>
            <a:off x="4918361" y="609329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5 %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A49939A-B078-DD87-5ECE-3C004ED0704C}"/>
              </a:ext>
            </a:extLst>
          </p:cNvPr>
          <p:cNvSpPr txBox="1"/>
          <p:nvPr/>
        </p:nvSpPr>
        <p:spPr>
          <a:xfrm>
            <a:off x="6142476" y="510611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24 %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5332E77-B6D3-C916-5150-BB5CB8BEA17C}"/>
              </a:ext>
            </a:extLst>
          </p:cNvPr>
          <p:cNvSpPr txBox="1"/>
          <p:nvPr/>
        </p:nvSpPr>
        <p:spPr>
          <a:xfrm>
            <a:off x="6142476" y="551723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33 %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B54C935-9868-4759-CF3E-8FEA32FC28A1}"/>
              </a:ext>
            </a:extLst>
          </p:cNvPr>
          <p:cNvSpPr txBox="1"/>
          <p:nvPr/>
        </p:nvSpPr>
        <p:spPr>
          <a:xfrm>
            <a:off x="6176941" y="5889304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9 %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9F44CCC-CF5C-C118-FE22-F0A262B2B345}"/>
              </a:ext>
            </a:extLst>
          </p:cNvPr>
          <p:cNvSpPr txBox="1"/>
          <p:nvPr/>
        </p:nvSpPr>
        <p:spPr>
          <a:xfrm>
            <a:off x="6142476" y="606923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11 %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6007553-3F31-77A2-061A-1B335F4B1EFA}"/>
              </a:ext>
            </a:extLst>
          </p:cNvPr>
          <p:cNvSpPr txBox="1"/>
          <p:nvPr/>
        </p:nvSpPr>
        <p:spPr>
          <a:xfrm>
            <a:off x="7416208" y="504316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19 %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084599D-7BA7-D087-0E0C-A75396309EA1}"/>
              </a:ext>
            </a:extLst>
          </p:cNvPr>
          <p:cNvSpPr txBox="1"/>
          <p:nvPr/>
        </p:nvSpPr>
        <p:spPr>
          <a:xfrm>
            <a:off x="7416208" y="551723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37 %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6B3C801-0164-E4AE-B3F8-A20217B2E147}"/>
              </a:ext>
            </a:extLst>
          </p:cNvPr>
          <p:cNvSpPr txBox="1"/>
          <p:nvPr/>
        </p:nvSpPr>
        <p:spPr>
          <a:xfrm>
            <a:off x="7450673" y="588948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8 %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158E3CE-59D0-D881-EBE7-A3A2DFAEA58F}"/>
              </a:ext>
            </a:extLst>
          </p:cNvPr>
          <p:cNvSpPr txBox="1"/>
          <p:nvPr/>
        </p:nvSpPr>
        <p:spPr>
          <a:xfrm>
            <a:off x="7416208" y="605738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12 %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B0485FE-3531-1375-7E2C-A0B7A0836B42}"/>
              </a:ext>
            </a:extLst>
          </p:cNvPr>
          <p:cNvSpPr txBox="1"/>
          <p:nvPr/>
        </p:nvSpPr>
        <p:spPr>
          <a:xfrm>
            <a:off x="8676256" y="502768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11 %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D7B3B9A-C388-DC65-2C33-BA55A1A44487}"/>
              </a:ext>
            </a:extLst>
          </p:cNvPr>
          <p:cNvSpPr txBox="1"/>
          <p:nvPr/>
        </p:nvSpPr>
        <p:spPr>
          <a:xfrm>
            <a:off x="8676256" y="551723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43 %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D62C4E6-EB24-7763-1335-B3FF11210ECA}"/>
              </a:ext>
            </a:extLst>
          </p:cNvPr>
          <p:cNvSpPr txBox="1"/>
          <p:nvPr/>
        </p:nvSpPr>
        <p:spPr>
          <a:xfrm>
            <a:off x="8710721" y="590115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8 %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D9A0AB9F-EB60-161E-C174-FB5CBE229A07}"/>
              </a:ext>
            </a:extLst>
          </p:cNvPr>
          <p:cNvSpPr txBox="1"/>
          <p:nvPr/>
        </p:nvSpPr>
        <p:spPr>
          <a:xfrm>
            <a:off x="8676256" y="606923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10 %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AC084D7-9BC6-E919-2DC8-BA2D2DF29EAB}"/>
              </a:ext>
            </a:extLst>
          </p:cNvPr>
          <p:cNvSpPr txBox="1"/>
          <p:nvPr/>
        </p:nvSpPr>
        <p:spPr>
          <a:xfrm>
            <a:off x="9970953" y="500706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5 %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3A54574-D95D-294C-DA6C-B986CFA80A6D}"/>
              </a:ext>
            </a:extLst>
          </p:cNvPr>
          <p:cNvSpPr txBox="1"/>
          <p:nvPr/>
        </p:nvSpPr>
        <p:spPr>
          <a:xfrm>
            <a:off x="9936488" y="551723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49 %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9ADB9C71-0076-9C35-A855-E809CD41B3CC}"/>
              </a:ext>
            </a:extLst>
          </p:cNvPr>
          <p:cNvSpPr txBox="1"/>
          <p:nvPr/>
        </p:nvSpPr>
        <p:spPr>
          <a:xfrm>
            <a:off x="9936488" y="594928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10 %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D9AE811F-47C7-6A32-B70B-358E05A3D94F}"/>
              </a:ext>
            </a:extLst>
          </p:cNvPr>
          <p:cNvSpPr txBox="1"/>
          <p:nvPr/>
        </p:nvSpPr>
        <p:spPr>
          <a:xfrm>
            <a:off x="9970953" y="609329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6 %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BCD454F-E0E6-1788-A0B5-9DCE7BE8CFB1}"/>
              </a:ext>
            </a:extLst>
          </p:cNvPr>
          <p:cNvSpPr txBox="1"/>
          <p:nvPr/>
        </p:nvSpPr>
        <p:spPr>
          <a:xfrm>
            <a:off x="4915164" y="4341040"/>
            <a:ext cx="391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310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DBE1F62-E553-19CE-07FE-320DF7BA73CD}"/>
              </a:ext>
            </a:extLst>
          </p:cNvPr>
          <p:cNvSpPr txBox="1"/>
          <p:nvPr/>
        </p:nvSpPr>
        <p:spPr>
          <a:xfrm>
            <a:off x="6182481" y="4341040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254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BA0EF61-F6D0-630F-FBB5-465658093C6E}"/>
              </a:ext>
            </a:extLst>
          </p:cNvPr>
          <p:cNvSpPr txBox="1"/>
          <p:nvPr/>
        </p:nvSpPr>
        <p:spPr>
          <a:xfrm>
            <a:off x="7449798" y="4341040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200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2881F321-0840-6CB1-B719-D61F13DB6390}"/>
              </a:ext>
            </a:extLst>
          </p:cNvPr>
          <p:cNvSpPr txBox="1"/>
          <p:nvPr/>
        </p:nvSpPr>
        <p:spPr>
          <a:xfrm>
            <a:off x="8717115" y="4341040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118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FBE6A12-EB73-C0C5-5E82-2E0E1ACD4A83}"/>
              </a:ext>
            </a:extLst>
          </p:cNvPr>
          <p:cNvSpPr txBox="1"/>
          <p:nvPr/>
        </p:nvSpPr>
        <p:spPr>
          <a:xfrm>
            <a:off x="10018896" y="4341040"/>
            <a:ext cx="322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63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085EFC61-4F1E-4C1E-CFC0-36AE787A3701}"/>
              </a:ext>
            </a:extLst>
          </p:cNvPr>
          <p:cNvSpPr txBox="1"/>
          <p:nvPr/>
        </p:nvSpPr>
        <p:spPr>
          <a:xfrm>
            <a:off x="4608080" y="4341040"/>
            <a:ext cx="349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n =</a:t>
            </a:r>
          </a:p>
        </p:txBody>
      </p:sp>
    </p:spTree>
    <p:extLst>
      <p:ext uri="{BB962C8B-B14F-4D97-AF65-F5344CB8AC3E}">
        <p14:creationId xmlns:p14="http://schemas.microsoft.com/office/powerpoint/2010/main" val="3160198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DABF3F5-D442-F363-D72D-8F8CBBC13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Durand-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Dubief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F, abstr. P1783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0E5C152-029D-4D5C-1997-438FD370CF82}"/>
              </a:ext>
            </a:extLst>
          </p:cNvPr>
          <p:cNvGraphicFramePr/>
          <p:nvPr/>
        </p:nvGraphicFramePr>
        <p:xfrm>
          <a:off x="263352" y="2564904"/>
          <a:ext cx="5544616" cy="266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F69A5655-848F-EF70-DFF3-1A8D73A86703}"/>
              </a:ext>
            </a:extLst>
          </p:cNvPr>
          <p:cNvSpPr txBox="1"/>
          <p:nvPr/>
        </p:nvSpPr>
        <p:spPr>
          <a:xfrm>
            <a:off x="983432" y="3604915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43,7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E211E0-75DA-07A0-E015-3565B8FBD681}"/>
              </a:ext>
            </a:extLst>
          </p:cNvPr>
          <p:cNvSpPr txBox="1"/>
          <p:nvPr/>
        </p:nvSpPr>
        <p:spPr>
          <a:xfrm>
            <a:off x="1980911" y="343963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43,7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C1C124-0917-EE4C-ACE6-E86CFEFE16F4}"/>
              </a:ext>
            </a:extLst>
          </p:cNvPr>
          <p:cNvSpPr txBox="1"/>
          <p:nvPr/>
        </p:nvSpPr>
        <p:spPr>
          <a:xfrm>
            <a:off x="2970180" y="3346359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57,7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770336-BEE5-D91F-2062-FA6B8CB3BBF9}"/>
              </a:ext>
            </a:extLst>
          </p:cNvPr>
          <p:cNvSpPr txBox="1"/>
          <p:nvPr/>
        </p:nvSpPr>
        <p:spPr>
          <a:xfrm>
            <a:off x="3946393" y="3348782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56,6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E8B270-71C3-A3D1-DA3F-F46F4CCA54B1}"/>
              </a:ext>
            </a:extLst>
          </p:cNvPr>
          <p:cNvSpPr txBox="1"/>
          <p:nvPr/>
        </p:nvSpPr>
        <p:spPr>
          <a:xfrm>
            <a:off x="4933239" y="3348782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56,4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5B2B1FC0-6E7D-5729-BE47-79DE7D25ACE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43547" y="3023535"/>
            <a:ext cx="165282" cy="997479"/>
          </a:xfrm>
          <a:prstGeom prst="bentConnector3">
            <a:avLst>
              <a:gd name="adj1" fmla="val 2383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16E0E9E3-1ECF-122E-F5C3-8619BFAD5BA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36723" y="2898362"/>
            <a:ext cx="93274" cy="989269"/>
          </a:xfrm>
          <a:prstGeom prst="bentConnector3">
            <a:avLst>
              <a:gd name="adj1" fmla="val 3450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8BA1ACC6-7D27-C940-8A2B-CC6DC19D36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4310" y="2859464"/>
            <a:ext cx="2423" cy="976213"/>
          </a:xfrm>
          <a:prstGeom prst="bentConnector3">
            <a:avLst>
              <a:gd name="adj1" fmla="val -94345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8FF20D55-F80E-600A-456F-C9E5789602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2764" y="2855359"/>
            <a:ext cx="12700" cy="986846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40D167C0-03D7-0ABF-87E3-CFDA50540F39}"/>
              </a:ext>
            </a:extLst>
          </p:cNvPr>
          <p:cNvSpPr/>
          <p:nvPr/>
        </p:nvSpPr>
        <p:spPr>
          <a:xfrm>
            <a:off x="1336274" y="3053475"/>
            <a:ext cx="648072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/>
              <a:t>+21 %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7C97EA1-D551-36FA-5CD0-B30A45E7144A}"/>
              </a:ext>
            </a:extLst>
          </p:cNvPr>
          <p:cNvSpPr/>
          <p:nvPr/>
        </p:nvSpPr>
        <p:spPr>
          <a:xfrm>
            <a:off x="2383483" y="2946210"/>
            <a:ext cx="648072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>
                <a:solidFill>
                  <a:srgbClr val="4D4D4D"/>
                </a:solidFill>
              </a:rPr>
              <a:t>+9 %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20E0F8B-8277-4C67-DF42-A5281263B98F}"/>
              </a:ext>
            </a:extLst>
          </p:cNvPr>
          <p:cNvSpPr/>
          <p:nvPr/>
        </p:nvSpPr>
        <p:spPr>
          <a:xfrm>
            <a:off x="3391595" y="2946210"/>
            <a:ext cx="648072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>
                <a:solidFill>
                  <a:srgbClr val="4D4D4D"/>
                </a:solidFill>
              </a:rPr>
              <a:t>-2 %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2CF4C38-00ED-5279-27F5-56AD28F0BCB8}"/>
              </a:ext>
            </a:extLst>
          </p:cNvPr>
          <p:cNvSpPr/>
          <p:nvPr/>
        </p:nvSpPr>
        <p:spPr>
          <a:xfrm>
            <a:off x="4439816" y="2946210"/>
            <a:ext cx="648072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>
                <a:solidFill>
                  <a:srgbClr val="4D4D4D"/>
                </a:solidFill>
              </a:rPr>
              <a:t>-1 %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EAFED9-FBA1-36B3-A4F3-1DE175EB1660}"/>
              </a:ext>
            </a:extLst>
          </p:cNvPr>
          <p:cNvSpPr txBox="1"/>
          <p:nvPr/>
        </p:nvSpPr>
        <p:spPr>
          <a:xfrm>
            <a:off x="710125" y="5333107"/>
            <a:ext cx="10198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n-lt"/>
              </a:rPr>
              <a:t>n = 309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+mn-lt"/>
              </a:rPr>
              <a:t>IC 95 % : 41,2-46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ET : 21,1 ;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Médiane : 45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B7B4E2B-81D8-9F8A-D1BB-9E314D4E7265}"/>
              </a:ext>
            </a:extLst>
          </p:cNvPr>
          <p:cNvSpPr txBox="1"/>
          <p:nvPr/>
        </p:nvSpPr>
        <p:spPr>
          <a:xfrm>
            <a:off x="1660310" y="5333107"/>
            <a:ext cx="1114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n-lt"/>
              </a:rPr>
              <a:t>n = 235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+mn-lt"/>
              </a:rPr>
              <a:t>IC 95 % : 49,9-55,6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ET : 22,1 ;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Médiane : 55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3C9097B-1608-BEE6-21BF-83614A4F82FC}"/>
              </a:ext>
            </a:extLst>
          </p:cNvPr>
          <p:cNvSpPr txBox="1"/>
          <p:nvPr/>
        </p:nvSpPr>
        <p:spPr>
          <a:xfrm>
            <a:off x="1653719" y="1856672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B0F0"/>
                </a:solidFill>
                <a:latin typeface="Aptos" panose="020B0004020202020204" pitchFamily="34" charset="0"/>
              </a:rPr>
              <a:t>Resultats</a:t>
            </a:r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 de </a:t>
            </a:r>
            <a:r>
              <a:rPr lang="en-US" sz="1600" b="1" dirty="0" err="1">
                <a:solidFill>
                  <a:srgbClr val="00B0F0"/>
                </a:solidFill>
                <a:latin typeface="Aptos" panose="020B0004020202020204" pitchFamily="34" charset="0"/>
              </a:rPr>
              <a:t>l’échelle</a:t>
            </a:r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 EQ-5D </a:t>
            </a:r>
            <a:endParaRPr lang="fr-FR" sz="1600" b="1" dirty="0">
              <a:solidFill>
                <a:srgbClr val="00B0F0"/>
              </a:solidFill>
              <a:latin typeface="Aptos" panose="020B0004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4B5C883-D7BF-5543-9E60-06A629BB343B}"/>
              </a:ext>
            </a:extLst>
          </p:cNvPr>
          <p:cNvSpPr txBox="1"/>
          <p:nvPr/>
        </p:nvSpPr>
        <p:spPr>
          <a:xfrm>
            <a:off x="2644796" y="5333107"/>
            <a:ext cx="1114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n-lt"/>
              </a:rPr>
              <a:t>n = 180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+mn-lt"/>
              </a:rPr>
              <a:t>IC 95 % : 54,6-60,7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ET : 20,8 ;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Médiane : 60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2FEB5CB-F322-835D-BCA9-4D578EB73868}"/>
              </a:ext>
            </a:extLst>
          </p:cNvPr>
          <p:cNvSpPr txBox="1"/>
          <p:nvPr/>
        </p:nvSpPr>
        <p:spPr>
          <a:xfrm>
            <a:off x="3642268" y="5333107"/>
            <a:ext cx="1114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n-lt"/>
              </a:rPr>
              <a:t>n = 104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+mn-lt"/>
              </a:rPr>
              <a:t>IC 95 % : 55,3-60,9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ET : 22,4 ;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Médiane : 60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7AA343A-C123-075A-3641-782577387584}"/>
              </a:ext>
            </a:extLst>
          </p:cNvPr>
          <p:cNvSpPr txBox="1"/>
          <p:nvPr/>
        </p:nvSpPr>
        <p:spPr>
          <a:xfrm>
            <a:off x="4636733" y="5333107"/>
            <a:ext cx="1114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n-lt"/>
              </a:rPr>
              <a:t>n = 104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+mn-lt"/>
              </a:rPr>
              <a:t>IC 95 % : 50,9-61,7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ET : 20,7 ;</a:t>
            </a:r>
            <a:br>
              <a:rPr lang="fr-FR" sz="900" dirty="0">
                <a:solidFill>
                  <a:schemeClr val="tx1"/>
                </a:solidFill>
                <a:latin typeface="+mn-lt"/>
              </a:rPr>
            </a:br>
            <a:r>
              <a:rPr lang="fr-FR" sz="900" dirty="0">
                <a:solidFill>
                  <a:schemeClr val="tx1"/>
                </a:solidFill>
                <a:latin typeface="+mn-lt"/>
              </a:rPr>
              <a:t>Médiane : 60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173E993-CF80-626D-BD1F-47461FCC2A5E}"/>
              </a:ext>
            </a:extLst>
          </p:cNvPr>
          <p:cNvSpPr txBox="1"/>
          <p:nvPr/>
        </p:nvSpPr>
        <p:spPr>
          <a:xfrm>
            <a:off x="7271694" y="1856672"/>
            <a:ext cx="370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B0F0"/>
                </a:solidFill>
                <a:latin typeface="Aptos" panose="020B0004020202020204" pitchFamily="34" charset="0"/>
              </a:rPr>
              <a:t>Résultats</a:t>
            </a:r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 de </a:t>
            </a:r>
            <a:r>
              <a:rPr lang="en-US" sz="1600" b="1" dirty="0" err="1">
                <a:solidFill>
                  <a:srgbClr val="00B0F0"/>
                </a:solidFill>
                <a:latin typeface="Aptos" panose="020B0004020202020204" pitchFamily="34" charset="0"/>
              </a:rPr>
              <a:t>l’echelle</a:t>
            </a:r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 CGIC </a:t>
            </a:r>
          </a:p>
          <a:p>
            <a:pPr algn="ctr"/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(Patient Global Impression of Change)</a:t>
            </a:r>
            <a:endParaRPr lang="fr-FR" sz="1600" b="1" dirty="0">
              <a:solidFill>
                <a:srgbClr val="00B0F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15FEF07A-DD12-A61A-0299-30F460B737C2}"/>
              </a:ext>
            </a:extLst>
          </p:cNvPr>
          <p:cNvGraphicFramePr/>
          <p:nvPr/>
        </p:nvGraphicFramePr>
        <p:xfrm>
          <a:off x="6096000" y="3032956"/>
          <a:ext cx="5256584" cy="219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7B1E7045-B634-DE04-7D87-BB733332E186}"/>
              </a:ext>
            </a:extLst>
          </p:cNvPr>
          <p:cNvSpPr/>
          <p:nvPr/>
        </p:nvSpPr>
        <p:spPr>
          <a:xfrm>
            <a:off x="6888088" y="5439707"/>
            <a:ext cx="144016" cy="144016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74DF42-4853-53E1-B95D-BB2C151D0B16}"/>
              </a:ext>
            </a:extLst>
          </p:cNvPr>
          <p:cNvSpPr/>
          <p:nvPr/>
        </p:nvSpPr>
        <p:spPr>
          <a:xfrm>
            <a:off x="9685420" y="5439707"/>
            <a:ext cx="144016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F31561-7302-84EA-A108-5CBC9E9DAEE8}"/>
              </a:ext>
            </a:extLst>
          </p:cNvPr>
          <p:cNvSpPr/>
          <p:nvPr/>
        </p:nvSpPr>
        <p:spPr>
          <a:xfrm>
            <a:off x="6888088" y="5759730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DF6702-113B-41AD-85C4-E2A636F553D7}"/>
              </a:ext>
            </a:extLst>
          </p:cNvPr>
          <p:cNvSpPr/>
          <p:nvPr/>
        </p:nvSpPr>
        <p:spPr>
          <a:xfrm>
            <a:off x="9685420" y="5733354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735F6C-D6AC-7AAC-E26F-86697EB16BF3}"/>
              </a:ext>
            </a:extLst>
          </p:cNvPr>
          <p:cNvSpPr/>
          <p:nvPr/>
        </p:nvSpPr>
        <p:spPr>
          <a:xfrm>
            <a:off x="6888088" y="6079754"/>
            <a:ext cx="144016" cy="144016"/>
          </a:xfrm>
          <a:prstGeom prst="rect">
            <a:avLst/>
          </a:prstGeom>
          <a:solidFill>
            <a:srgbClr val="F19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6C8CD3D-AAF5-323C-19BD-D5D295A0B413}"/>
              </a:ext>
            </a:extLst>
          </p:cNvPr>
          <p:cNvSpPr txBox="1"/>
          <p:nvPr/>
        </p:nvSpPr>
        <p:spPr>
          <a:xfrm>
            <a:off x="7032104" y="5373216"/>
            <a:ext cx="2272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Amélioration très significative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77CF01C-0E0A-39F1-44C3-18A7873BDC0E}"/>
              </a:ext>
            </a:extLst>
          </p:cNvPr>
          <p:cNvSpPr txBox="1"/>
          <p:nvPr/>
        </p:nvSpPr>
        <p:spPr>
          <a:xfrm>
            <a:off x="9841468" y="5373216"/>
            <a:ext cx="1965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Amélioration significative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3821C48-046C-36D0-7460-DDE37DE765BA}"/>
              </a:ext>
            </a:extLst>
          </p:cNvPr>
          <p:cNvSpPr txBox="1"/>
          <p:nvPr/>
        </p:nvSpPr>
        <p:spPr>
          <a:xfrm>
            <a:off x="7032104" y="5697195"/>
            <a:ext cx="16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Amélioration légère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820DD56-511D-E7DE-780C-93070427DA4E}"/>
              </a:ext>
            </a:extLst>
          </p:cNvPr>
          <p:cNvSpPr txBox="1"/>
          <p:nvPr/>
        </p:nvSpPr>
        <p:spPr>
          <a:xfrm>
            <a:off x="9829436" y="5666863"/>
            <a:ext cx="155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Pas de changement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68653C0-4CB3-C5A9-8F73-321E63C4D428}"/>
              </a:ext>
            </a:extLst>
          </p:cNvPr>
          <p:cNvSpPr txBox="1"/>
          <p:nvPr/>
        </p:nvSpPr>
        <p:spPr>
          <a:xfrm>
            <a:off x="7044552" y="6013263"/>
            <a:ext cx="2560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D4D4D"/>
                </a:solidFill>
                <a:latin typeface="+mn-lt"/>
              </a:rPr>
              <a:t>Aggravation légère ou significative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E5F6835-699B-1659-A766-9508D94E2ADA}"/>
              </a:ext>
            </a:extLst>
          </p:cNvPr>
          <p:cNvSpPr txBox="1"/>
          <p:nvPr/>
        </p:nvSpPr>
        <p:spPr>
          <a:xfrm>
            <a:off x="7056352" y="2864784"/>
            <a:ext cx="391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310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325B5F1-B769-F10C-116B-FAE1A1D94A73}"/>
              </a:ext>
            </a:extLst>
          </p:cNvPr>
          <p:cNvSpPr txBox="1"/>
          <p:nvPr/>
        </p:nvSpPr>
        <p:spPr>
          <a:xfrm>
            <a:off x="7056168" y="327295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23 %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BFDB847-F9D6-27DA-228A-D281EE418CAD}"/>
              </a:ext>
            </a:extLst>
          </p:cNvPr>
          <p:cNvSpPr txBox="1"/>
          <p:nvPr/>
        </p:nvSpPr>
        <p:spPr>
          <a:xfrm>
            <a:off x="8188427" y="2864784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180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3DA62E5-C245-16BB-8828-0D1D7CF8A455}"/>
              </a:ext>
            </a:extLst>
          </p:cNvPr>
          <p:cNvSpPr txBox="1"/>
          <p:nvPr/>
        </p:nvSpPr>
        <p:spPr>
          <a:xfrm>
            <a:off x="9320502" y="2864784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104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392ABF7-A4B0-B5D1-6A18-AE736B4FE1D9}"/>
              </a:ext>
            </a:extLst>
          </p:cNvPr>
          <p:cNvSpPr txBox="1"/>
          <p:nvPr/>
        </p:nvSpPr>
        <p:spPr>
          <a:xfrm>
            <a:off x="10487040" y="2864784"/>
            <a:ext cx="322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57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C74DAA5-6E0C-3990-707F-9CA2F3754E6F}"/>
              </a:ext>
            </a:extLst>
          </p:cNvPr>
          <p:cNvSpPr txBox="1"/>
          <p:nvPr/>
        </p:nvSpPr>
        <p:spPr>
          <a:xfrm>
            <a:off x="6620894" y="2864784"/>
            <a:ext cx="349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n =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13CABB0-FD20-1AA3-FC8D-EA33F45917AA}"/>
              </a:ext>
            </a:extLst>
          </p:cNvPr>
          <p:cNvSpPr txBox="1"/>
          <p:nvPr/>
        </p:nvSpPr>
        <p:spPr>
          <a:xfrm>
            <a:off x="7090633" y="299695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2 %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7FC78881-6245-F10E-21F7-52E95A09F47B}"/>
              </a:ext>
            </a:extLst>
          </p:cNvPr>
          <p:cNvSpPr txBox="1"/>
          <p:nvPr/>
        </p:nvSpPr>
        <p:spPr>
          <a:xfrm>
            <a:off x="8184232" y="299695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4 %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BE64960-DC18-6F6A-F38D-99AA7D122247}"/>
              </a:ext>
            </a:extLst>
          </p:cNvPr>
          <p:cNvSpPr txBox="1"/>
          <p:nvPr/>
        </p:nvSpPr>
        <p:spPr>
          <a:xfrm>
            <a:off x="9336360" y="311727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6 %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972B8D1-A1F5-835F-E378-0322091086F9}"/>
              </a:ext>
            </a:extLst>
          </p:cNvPr>
          <p:cNvSpPr txBox="1"/>
          <p:nvPr/>
        </p:nvSpPr>
        <p:spPr>
          <a:xfrm>
            <a:off x="10488488" y="3117272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4 %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42CD13B-1566-F982-CE0A-A09099374548}"/>
              </a:ext>
            </a:extLst>
          </p:cNvPr>
          <p:cNvSpPr txBox="1"/>
          <p:nvPr/>
        </p:nvSpPr>
        <p:spPr>
          <a:xfrm>
            <a:off x="7056168" y="393305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49 %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56B05F0-AEA8-0822-825F-68B2C54FDD2A}"/>
              </a:ext>
            </a:extLst>
          </p:cNvPr>
          <p:cNvSpPr txBox="1"/>
          <p:nvPr/>
        </p:nvSpPr>
        <p:spPr>
          <a:xfrm>
            <a:off x="7056168" y="450912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16 %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D247DE4-6D4A-8CB2-A47B-CFFEDDBCD331}"/>
              </a:ext>
            </a:extLst>
          </p:cNvPr>
          <p:cNvSpPr txBox="1"/>
          <p:nvPr/>
        </p:nvSpPr>
        <p:spPr>
          <a:xfrm>
            <a:off x="7090633" y="468904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9 %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CE8C49C-0DF3-8661-D798-F9D360498871}"/>
              </a:ext>
            </a:extLst>
          </p:cNvPr>
          <p:cNvSpPr txBox="1"/>
          <p:nvPr/>
        </p:nvSpPr>
        <p:spPr>
          <a:xfrm>
            <a:off x="8184232" y="468904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6 %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7BFA8DC-F90D-AFCE-F2DE-85ADEB5EEA86}"/>
              </a:ext>
            </a:extLst>
          </p:cNvPr>
          <p:cNvSpPr txBox="1"/>
          <p:nvPr/>
        </p:nvSpPr>
        <p:spPr>
          <a:xfrm>
            <a:off x="9336360" y="468904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4 %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C49263F-871D-1550-0D92-EF22461F5DB5}"/>
              </a:ext>
            </a:extLst>
          </p:cNvPr>
          <p:cNvSpPr txBox="1"/>
          <p:nvPr/>
        </p:nvSpPr>
        <p:spPr>
          <a:xfrm>
            <a:off x="10464424" y="468904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5 %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9A04472-B5B9-09B1-20BC-944B0191AD71}"/>
              </a:ext>
            </a:extLst>
          </p:cNvPr>
          <p:cNvSpPr txBox="1"/>
          <p:nvPr/>
        </p:nvSpPr>
        <p:spPr>
          <a:xfrm>
            <a:off x="8149767" y="450912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12 %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755D813-7447-9F3B-B67B-1AE4996CDF06}"/>
              </a:ext>
            </a:extLst>
          </p:cNvPr>
          <p:cNvSpPr txBox="1"/>
          <p:nvPr/>
        </p:nvSpPr>
        <p:spPr>
          <a:xfrm>
            <a:off x="8149767" y="407707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46 %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4BFF22C-89EA-4B81-A4AA-0EB8F84AFC90}"/>
              </a:ext>
            </a:extLst>
          </p:cNvPr>
          <p:cNvSpPr txBox="1"/>
          <p:nvPr/>
        </p:nvSpPr>
        <p:spPr>
          <a:xfrm>
            <a:off x="8149767" y="342900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32 %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0BDAF43-40D6-E8B6-D21C-A33BC10B9748}"/>
              </a:ext>
            </a:extLst>
          </p:cNvPr>
          <p:cNvSpPr txBox="1"/>
          <p:nvPr/>
        </p:nvSpPr>
        <p:spPr>
          <a:xfrm>
            <a:off x="9301895" y="450912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16 %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0C5F2985-97E6-A7DD-43FA-D544C758AEF5}"/>
              </a:ext>
            </a:extLst>
          </p:cNvPr>
          <p:cNvSpPr txBox="1"/>
          <p:nvPr/>
        </p:nvSpPr>
        <p:spPr>
          <a:xfrm>
            <a:off x="9301895" y="407707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41 %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9B7932E9-40C0-172B-7B2E-0CEFEADF90DE}"/>
              </a:ext>
            </a:extLst>
          </p:cNvPr>
          <p:cNvSpPr txBox="1"/>
          <p:nvPr/>
        </p:nvSpPr>
        <p:spPr>
          <a:xfrm>
            <a:off x="9301895" y="344084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33 %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1CF3BB8-F857-79D2-7A84-3590523D36E2}"/>
              </a:ext>
            </a:extLst>
          </p:cNvPr>
          <p:cNvSpPr txBox="1"/>
          <p:nvPr/>
        </p:nvSpPr>
        <p:spPr>
          <a:xfrm>
            <a:off x="10429959" y="447302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21 %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DBF11DDF-FD66-B3E0-AC62-C1974B347C87}"/>
              </a:ext>
            </a:extLst>
          </p:cNvPr>
          <p:cNvSpPr txBox="1"/>
          <p:nvPr/>
        </p:nvSpPr>
        <p:spPr>
          <a:xfrm>
            <a:off x="10429959" y="393305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40 %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6CEC96E8-A3B0-9EE7-9848-B58A752CEFEA}"/>
              </a:ext>
            </a:extLst>
          </p:cNvPr>
          <p:cNvSpPr txBox="1"/>
          <p:nvPr/>
        </p:nvSpPr>
        <p:spPr>
          <a:xfrm>
            <a:off x="10429959" y="339290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30 %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DC3385E-FBF7-2292-870F-83647F75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33" y="-440099"/>
            <a:ext cx="11746260" cy="1563688"/>
          </a:xfrm>
        </p:spPr>
        <p:txBody>
          <a:bodyPr/>
          <a:lstStyle/>
          <a:p>
            <a:r>
              <a:rPr lang="fr-FR" b="1" dirty="0"/>
              <a:t>Traitements symptomatiques par cannabinoïdes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16300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A6E67B9-9442-341F-5D9A-52B7823F8304}"/>
              </a:ext>
            </a:extLst>
          </p:cNvPr>
          <p:cNvGraphicFramePr/>
          <p:nvPr/>
        </p:nvGraphicFramePr>
        <p:xfrm>
          <a:off x="263352" y="2674645"/>
          <a:ext cx="5544616" cy="200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F0E23B8-DEB7-AF7E-3539-B22F93F41275}"/>
              </a:ext>
            </a:extLst>
          </p:cNvPr>
          <p:cNvSpPr txBox="1"/>
          <p:nvPr/>
        </p:nvSpPr>
        <p:spPr>
          <a:xfrm>
            <a:off x="1791647" y="2480107"/>
            <a:ext cx="2480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EVA (visual analog scale)</a:t>
            </a:r>
            <a:endParaRPr lang="fr-FR" sz="1600" b="1" dirty="0">
              <a:solidFill>
                <a:srgbClr val="00B0F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7D96364-E9C4-5B25-3CF0-00F3FD07FFD5}"/>
              </a:ext>
            </a:extLst>
          </p:cNvPr>
          <p:cNvGraphicFramePr/>
          <p:nvPr/>
        </p:nvGraphicFramePr>
        <p:xfrm>
          <a:off x="6312024" y="2674645"/>
          <a:ext cx="5544616" cy="200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DAD9096-EDCB-F779-0FFE-0BB5570F32BE}"/>
              </a:ext>
            </a:extLst>
          </p:cNvPr>
          <p:cNvSpPr txBox="1"/>
          <p:nvPr/>
        </p:nvSpPr>
        <p:spPr>
          <a:xfrm>
            <a:off x="7129440" y="2480107"/>
            <a:ext cx="4223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Aptos" panose="020B0004020202020204" pitchFamily="34" charset="0"/>
              </a:rPr>
              <a:t>NPSI (neuropathic pain symptom inventory)</a:t>
            </a:r>
            <a:endParaRPr lang="fr-FR" sz="1600" b="1" dirty="0">
              <a:solidFill>
                <a:srgbClr val="00B0F0"/>
              </a:solidFill>
              <a:latin typeface="Aptos" panose="020B0004020202020204" pitchFamily="34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FD5878F7-F3D8-9DAA-3DA3-84A973385B6D}"/>
              </a:ext>
            </a:extLst>
          </p:cNvPr>
          <p:cNvSpPr txBox="1"/>
          <p:nvPr/>
        </p:nvSpPr>
        <p:spPr>
          <a:xfrm>
            <a:off x="911244" y="318380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5,89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52342AF3-B5D1-6192-457D-CE39563E642A}"/>
              </a:ext>
            </a:extLst>
          </p:cNvPr>
          <p:cNvSpPr txBox="1"/>
          <p:nvPr/>
        </p:nvSpPr>
        <p:spPr>
          <a:xfrm>
            <a:off x="1896690" y="3403537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3,94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E2D0DE42-A895-7DC1-BBE2-39907FBD3648}"/>
              </a:ext>
            </a:extLst>
          </p:cNvPr>
          <p:cNvSpPr txBox="1"/>
          <p:nvPr/>
        </p:nvSpPr>
        <p:spPr>
          <a:xfrm>
            <a:off x="2922054" y="3454641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3,77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9760E323-EA35-1B2E-4046-8934EEBD5A46}"/>
              </a:ext>
            </a:extLst>
          </p:cNvPr>
          <p:cNvSpPr txBox="1"/>
          <p:nvPr/>
        </p:nvSpPr>
        <p:spPr>
          <a:xfrm>
            <a:off x="3934363" y="3577381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3,10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E17BBE75-C29A-703C-F852-621225387806}"/>
              </a:ext>
            </a:extLst>
          </p:cNvPr>
          <p:cNvSpPr txBox="1"/>
          <p:nvPr/>
        </p:nvSpPr>
        <p:spPr>
          <a:xfrm>
            <a:off x="4921208" y="3577381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3,04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1DBAC22A-8668-8FBB-68ED-7A7A410C96AE}"/>
              </a:ext>
            </a:extLst>
          </p:cNvPr>
          <p:cNvSpPr txBox="1"/>
          <p:nvPr/>
        </p:nvSpPr>
        <p:spPr>
          <a:xfrm>
            <a:off x="723751" y="4743553"/>
            <a:ext cx="9925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309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5,6-6,2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2,44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DB899070-06A4-C150-86A7-628A2CB1F931}"/>
              </a:ext>
            </a:extLst>
          </p:cNvPr>
          <p:cNvSpPr txBox="1"/>
          <p:nvPr/>
        </p:nvSpPr>
        <p:spPr>
          <a:xfrm>
            <a:off x="1721226" y="4743553"/>
            <a:ext cx="9925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287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3,6-4,3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2,54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4A9B43EE-6410-9B9A-C49B-1F8CDF019D47}"/>
              </a:ext>
            </a:extLst>
          </p:cNvPr>
          <p:cNvSpPr txBox="1"/>
          <p:nvPr/>
        </p:nvSpPr>
        <p:spPr>
          <a:xfrm>
            <a:off x="2705712" y="4743553"/>
            <a:ext cx="9925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126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3,3-4,2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2,59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367B8346-11FD-B234-5AF0-E3E4F3C94198}"/>
              </a:ext>
            </a:extLst>
          </p:cNvPr>
          <p:cNvSpPr txBox="1"/>
          <p:nvPr/>
        </p:nvSpPr>
        <p:spPr>
          <a:xfrm>
            <a:off x="3703184" y="4743553"/>
            <a:ext cx="9925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52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2,4-3,8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2,47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B28B7CD-8B6D-19AE-EF12-D696110F9113}"/>
              </a:ext>
            </a:extLst>
          </p:cNvPr>
          <p:cNvSpPr txBox="1"/>
          <p:nvPr/>
        </p:nvSpPr>
        <p:spPr>
          <a:xfrm>
            <a:off x="4697649" y="4743553"/>
            <a:ext cx="99257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26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2,1-4,0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2,49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3E999F4D-C27D-39AB-0AB5-3446BC266CFF}"/>
              </a:ext>
            </a:extLst>
          </p:cNvPr>
          <p:cNvSpPr txBox="1"/>
          <p:nvPr/>
        </p:nvSpPr>
        <p:spPr>
          <a:xfrm>
            <a:off x="7109868" y="3496632"/>
            <a:ext cx="348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34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070D1E17-42FD-02FE-FE88-73EF46347898}"/>
              </a:ext>
            </a:extLst>
          </p:cNvPr>
          <p:cNvSpPr txBox="1"/>
          <p:nvPr/>
        </p:nvSpPr>
        <p:spPr>
          <a:xfrm>
            <a:off x="8083279" y="3668232"/>
            <a:ext cx="348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20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73FCE38-033B-8E66-0A7F-3637541D2BDC}"/>
              </a:ext>
            </a:extLst>
          </p:cNvPr>
          <p:cNvSpPr txBox="1"/>
          <p:nvPr/>
        </p:nvSpPr>
        <p:spPr>
          <a:xfrm>
            <a:off x="9017281" y="374339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18,1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153A5F2-B537-20FA-B159-F54529916A33}"/>
              </a:ext>
            </a:extLst>
          </p:cNvPr>
          <p:cNvSpPr txBox="1"/>
          <p:nvPr/>
        </p:nvSpPr>
        <p:spPr>
          <a:xfrm>
            <a:off x="9990689" y="372176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19,7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4E5E6B71-2B5C-7F63-BD86-CAD2C8C39C4D}"/>
              </a:ext>
            </a:extLst>
          </p:cNvPr>
          <p:cNvSpPr txBox="1"/>
          <p:nvPr/>
        </p:nvSpPr>
        <p:spPr>
          <a:xfrm>
            <a:off x="10985154" y="3769889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Aptos" panose="020B0004020202020204" pitchFamily="34" charset="0"/>
              </a:rPr>
              <a:t>16,5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7457431-4EA6-D48D-E923-2072BBE26495}"/>
              </a:ext>
            </a:extLst>
          </p:cNvPr>
          <p:cNvSpPr txBox="1"/>
          <p:nvPr/>
        </p:nvSpPr>
        <p:spPr>
          <a:xfrm>
            <a:off x="6726752" y="4743553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309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31,8-36,1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19,6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4041137B-4374-3C8D-0747-74A50E1B1F9B}"/>
              </a:ext>
            </a:extLst>
          </p:cNvPr>
          <p:cNvSpPr txBox="1"/>
          <p:nvPr/>
        </p:nvSpPr>
        <p:spPr>
          <a:xfrm>
            <a:off x="7700163" y="4743553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184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17,3-22,7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18,8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F21CF92B-02AC-CE29-30D3-6C5CC324383C}"/>
              </a:ext>
            </a:extLst>
          </p:cNvPr>
          <p:cNvSpPr txBox="1"/>
          <p:nvPr/>
        </p:nvSpPr>
        <p:spPr>
          <a:xfrm>
            <a:off x="8727138" y="4743553"/>
            <a:ext cx="105349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128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15,1-2,1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17,5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D4C8BEF2-AE95-DBDE-AD13-605291CF7204}"/>
              </a:ext>
            </a:extLst>
          </p:cNvPr>
          <p:cNvSpPr txBox="1"/>
          <p:nvPr/>
        </p:nvSpPr>
        <p:spPr>
          <a:xfrm>
            <a:off x="9670089" y="4743553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53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14,7-24,6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18,4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06B9ABB8-10E7-5B9F-C864-1B581CB7AF7B}"/>
              </a:ext>
            </a:extLst>
          </p:cNvPr>
          <p:cNvSpPr txBox="1"/>
          <p:nvPr/>
        </p:nvSpPr>
        <p:spPr>
          <a:xfrm>
            <a:off x="10664554" y="4743553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4D4D4D"/>
                </a:solidFill>
                <a:latin typeface="Aptos" panose="020B0004020202020204" pitchFamily="34" charset="0"/>
              </a:rPr>
              <a:t>n = 26</a:t>
            </a:r>
          </a:p>
          <a:p>
            <a:pPr algn="ctr"/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IC 95 % : 10,8-22,2</a:t>
            </a:r>
            <a:b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</a:br>
            <a:r>
              <a:rPr lang="fr-FR" sz="900" dirty="0">
                <a:solidFill>
                  <a:srgbClr val="4D4D4D"/>
                </a:solidFill>
                <a:latin typeface="Aptos" panose="020B0004020202020204" pitchFamily="34" charset="0"/>
              </a:rPr>
              <a:t>ET : 14,8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E518C09-E95B-B5BD-AD6B-D4A506E4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Durand-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Dubief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F, abstr. P1783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F25ABE-0A31-C1D4-6FE6-BBBB64B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33" y="-440099"/>
            <a:ext cx="11746260" cy="1563688"/>
          </a:xfrm>
        </p:spPr>
        <p:txBody>
          <a:bodyPr/>
          <a:lstStyle/>
          <a:p>
            <a:r>
              <a:rPr lang="fr-FR" b="1" dirty="0"/>
              <a:t>Traitements symptomatiques par cannabinoïdes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42584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94A16B6-6E61-4ACC-6B0D-1C4BD8A0A293}"/>
              </a:ext>
            </a:extLst>
          </p:cNvPr>
          <p:cNvGraphicFramePr/>
          <p:nvPr/>
        </p:nvGraphicFramePr>
        <p:xfrm>
          <a:off x="263352" y="2731020"/>
          <a:ext cx="5544616" cy="221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91CB94F1-6B88-4755-D3A0-BC0AE0DBFC5D}"/>
              </a:ext>
            </a:extLst>
          </p:cNvPr>
          <p:cNvSpPr txBox="1"/>
          <p:nvPr/>
        </p:nvSpPr>
        <p:spPr>
          <a:xfrm>
            <a:off x="977071" y="1875646"/>
            <a:ext cx="4109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+mn-lt"/>
              </a:rPr>
              <a:t>NRSS (Numerating Rating Spasticity Scale)</a:t>
            </a:r>
            <a:endParaRPr lang="fr-FR" sz="16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6F373CA-AABC-32CC-C5A4-E273765BE5AB}"/>
              </a:ext>
            </a:extLst>
          </p:cNvPr>
          <p:cNvSpPr txBox="1"/>
          <p:nvPr/>
        </p:nvSpPr>
        <p:spPr>
          <a:xfrm>
            <a:off x="7432148" y="1875646"/>
            <a:ext cx="3572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F0"/>
                </a:solidFill>
                <a:latin typeface="+mn-lt"/>
              </a:rPr>
              <a:t>PSFS (Penn </a:t>
            </a:r>
            <a:r>
              <a:rPr lang="fr-FR" sz="1600" b="1" dirty="0" err="1">
                <a:solidFill>
                  <a:srgbClr val="00B0F0"/>
                </a:solidFill>
                <a:latin typeface="+mn-lt"/>
              </a:rPr>
              <a:t>Spasm</a:t>
            </a:r>
            <a:r>
              <a:rPr lang="fr-FR" sz="1600" b="1" dirty="0">
                <a:solidFill>
                  <a:srgbClr val="00B0F0"/>
                </a:solidFill>
                <a:latin typeface="+mn-lt"/>
              </a:rPr>
              <a:t> Frequency </a:t>
            </a:r>
            <a:r>
              <a:rPr lang="fr-FR" sz="1600" b="1" dirty="0" err="1">
                <a:solidFill>
                  <a:srgbClr val="00B0F0"/>
                </a:solidFill>
                <a:latin typeface="+mn-lt"/>
              </a:rPr>
              <a:t>Scale</a:t>
            </a:r>
            <a:r>
              <a:rPr lang="fr-FR" sz="1600" b="1" dirty="0">
                <a:solidFill>
                  <a:srgbClr val="00B0F0"/>
                </a:solidFill>
                <a:latin typeface="+mn-lt"/>
              </a:rPr>
              <a:t>)</a:t>
            </a:r>
          </a:p>
        </p:txBody>
      </p:sp>
      <p:graphicFrame>
        <p:nvGraphicFramePr>
          <p:cNvPr id="79" name="Graphique 78">
            <a:extLst>
              <a:ext uri="{FF2B5EF4-FFF2-40B4-BE49-F238E27FC236}">
                <a16:creationId xmlns:a16="http://schemas.microsoft.com/office/drawing/2014/main" id="{DA01376B-F8AB-92D2-C73E-ECE564506674}"/>
              </a:ext>
            </a:extLst>
          </p:cNvPr>
          <p:cNvGraphicFramePr/>
          <p:nvPr/>
        </p:nvGraphicFramePr>
        <p:xfrm>
          <a:off x="6264980" y="2536665"/>
          <a:ext cx="5177052" cy="242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536AF4A8-482D-C0BF-35A9-D953DAD7FD95}"/>
              </a:ext>
            </a:extLst>
          </p:cNvPr>
          <p:cNvSpPr/>
          <p:nvPr/>
        </p:nvSpPr>
        <p:spPr>
          <a:xfrm>
            <a:off x="6045029" y="5089876"/>
            <a:ext cx="144016" cy="144016"/>
          </a:xfrm>
          <a:prstGeom prst="rect">
            <a:avLst/>
          </a:prstGeom>
          <a:solidFill>
            <a:srgbClr val="F19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AC838E-6EBF-DC09-E275-EFB7F6519274}"/>
              </a:ext>
            </a:extLst>
          </p:cNvPr>
          <p:cNvSpPr/>
          <p:nvPr/>
        </p:nvSpPr>
        <p:spPr>
          <a:xfrm>
            <a:off x="6045029" y="5558295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227F409-5EE5-4C4A-ED77-477A9A1FB1EA}"/>
              </a:ext>
            </a:extLst>
          </p:cNvPr>
          <p:cNvSpPr/>
          <p:nvPr/>
        </p:nvSpPr>
        <p:spPr>
          <a:xfrm>
            <a:off x="8860422" y="5088389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507A606-3376-ED1D-9257-9AAF8FA8E36C}"/>
              </a:ext>
            </a:extLst>
          </p:cNvPr>
          <p:cNvSpPr/>
          <p:nvPr/>
        </p:nvSpPr>
        <p:spPr>
          <a:xfrm>
            <a:off x="8860422" y="5556808"/>
            <a:ext cx="144016" cy="144016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3CF545D-3401-C467-3E86-4AE1A17F2C8E}"/>
              </a:ext>
            </a:extLst>
          </p:cNvPr>
          <p:cNvSpPr/>
          <p:nvPr/>
        </p:nvSpPr>
        <p:spPr>
          <a:xfrm>
            <a:off x="6045029" y="6013189"/>
            <a:ext cx="144016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7D465B30-E526-9E0C-1EC5-C254CE626FDF}"/>
              </a:ext>
            </a:extLst>
          </p:cNvPr>
          <p:cNvSpPr txBox="1"/>
          <p:nvPr/>
        </p:nvSpPr>
        <p:spPr>
          <a:xfrm>
            <a:off x="6189045" y="5017868"/>
            <a:ext cx="1346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D4D"/>
                </a:solidFill>
                <a:latin typeface="+mn-lt"/>
              </a:rPr>
              <a:t>0 – Pas de spasme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A5E91599-E18E-EA0C-5AE8-3CAE61ACC591}"/>
              </a:ext>
            </a:extLst>
          </p:cNvPr>
          <p:cNvSpPr txBox="1"/>
          <p:nvPr/>
        </p:nvSpPr>
        <p:spPr>
          <a:xfrm>
            <a:off x="6189045" y="5489295"/>
            <a:ext cx="2577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D4D"/>
                </a:solidFill>
                <a:latin typeface="+mn-lt"/>
              </a:rPr>
              <a:t>2 – Spasmes spontanés occasionnels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E3419DA-ADDF-299F-0775-1ECB826CC0BC}"/>
              </a:ext>
            </a:extLst>
          </p:cNvPr>
          <p:cNvSpPr txBox="1"/>
          <p:nvPr/>
        </p:nvSpPr>
        <p:spPr>
          <a:xfrm>
            <a:off x="9004438" y="5022397"/>
            <a:ext cx="2868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D4D"/>
                </a:solidFill>
                <a:latin typeface="+mn-lt"/>
              </a:rPr>
              <a:t>1 - Spasmes induits par des stimulations </a:t>
            </a:r>
          </a:p>
          <a:p>
            <a:r>
              <a:rPr lang="fr-FR" sz="1100" b="1" dirty="0">
                <a:solidFill>
                  <a:srgbClr val="4D4D4D"/>
                </a:solidFill>
                <a:latin typeface="+mn-lt"/>
              </a:rPr>
              <a:t>Sensitives ou une mobilisation passive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5D5B085-C619-D54B-0433-64DD42AD5BCE}"/>
              </a:ext>
            </a:extLst>
          </p:cNvPr>
          <p:cNvSpPr txBox="1"/>
          <p:nvPr/>
        </p:nvSpPr>
        <p:spPr>
          <a:xfrm>
            <a:off x="9004438" y="5493824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D4D"/>
                </a:solidFill>
                <a:latin typeface="+mn-lt"/>
              </a:rPr>
              <a:t>3 - 1 à 10 spasmes spontanés/h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2E73877-B775-CA0C-C38A-72C86C9D1F20}"/>
              </a:ext>
            </a:extLst>
          </p:cNvPr>
          <p:cNvSpPr txBox="1"/>
          <p:nvPr/>
        </p:nvSpPr>
        <p:spPr>
          <a:xfrm>
            <a:off x="6189045" y="5953213"/>
            <a:ext cx="266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4D4D4D"/>
                </a:solidFill>
                <a:latin typeface="+mn-lt"/>
              </a:rPr>
              <a:t>4 – Plus de 10 spasmes spontanés/h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227C6CB9-72A1-DC23-5CCD-6D8AC343F769}"/>
              </a:ext>
            </a:extLst>
          </p:cNvPr>
          <p:cNvSpPr txBox="1"/>
          <p:nvPr/>
        </p:nvSpPr>
        <p:spPr>
          <a:xfrm>
            <a:off x="7080764" y="302905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26 %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F23DC774-FC0B-1AA3-4F33-4BDCF52D9F7E}"/>
              </a:ext>
            </a:extLst>
          </p:cNvPr>
          <p:cNvSpPr txBox="1"/>
          <p:nvPr/>
        </p:nvSpPr>
        <p:spPr>
          <a:xfrm>
            <a:off x="7176800" y="510154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30 %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FA7608D-D836-45C9-E61A-73C658C54F30}"/>
              </a:ext>
            </a:extLst>
          </p:cNvPr>
          <p:cNvSpPr txBox="1"/>
          <p:nvPr/>
        </p:nvSpPr>
        <p:spPr>
          <a:xfrm>
            <a:off x="7080764" y="372543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43 %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ABE365B4-4254-32FF-485F-242303D78B6F}"/>
              </a:ext>
            </a:extLst>
          </p:cNvPr>
          <p:cNvSpPr txBox="1"/>
          <p:nvPr/>
        </p:nvSpPr>
        <p:spPr>
          <a:xfrm>
            <a:off x="7080764" y="420542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16 %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3A649C65-903E-1C0D-5425-C8A1F7E70FD8}"/>
              </a:ext>
            </a:extLst>
          </p:cNvPr>
          <p:cNvSpPr txBox="1"/>
          <p:nvPr/>
        </p:nvSpPr>
        <p:spPr>
          <a:xfrm>
            <a:off x="7115229" y="4409421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5 %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3ACFB5DF-66B3-7375-CA3F-228E8DAD716F}"/>
              </a:ext>
            </a:extLst>
          </p:cNvPr>
          <p:cNvSpPr txBox="1"/>
          <p:nvPr/>
        </p:nvSpPr>
        <p:spPr>
          <a:xfrm>
            <a:off x="9992193" y="5388457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49 %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DE8EFE98-8675-A9EF-38E6-F328DF7AC000}"/>
              </a:ext>
            </a:extLst>
          </p:cNvPr>
          <p:cNvSpPr txBox="1"/>
          <p:nvPr/>
        </p:nvSpPr>
        <p:spPr>
          <a:xfrm>
            <a:off x="9992193" y="567612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10 %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5E787800-B752-8A01-3DCF-80106A74BD66}"/>
              </a:ext>
            </a:extLst>
          </p:cNvPr>
          <p:cNvSpPr txBox="1"/>
          <p:nvPr/>
        </p:nvSpPr>
        <p:spPr>
          <a:xfrm>
            <a:off x="10026658" y="5820138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6 %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35A08AE0-426C-8BC3-E07A-53FB38E46014}"/>
              </a:ext>
            </a:extLst>
          </p:cNvPr>
          <p:cNvSpPr txBox="1"/>
          <p:nvPr/>
        </p:nvSpPr>
        <p:spPr>
          <a:xfrm>
            <a:off x="7100003" y="2224023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309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E1B4E38-C5BB-53C5-B13F-FF6AC7A8EDFD}"/>
              </a:ext>
            </a:extLst>
          </p:cNvPr>
          <p:cNvSpPr txBox="1"/>
          <p:nvPr/>
        </p:nvSpPr>
        <p:spPr>
          <a:xfrm>
            <a:off x="6792919" y="2224023"/>
            <a:ext cx="349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+mn-lt"/>
              </a:rPr>
              <a:t>n =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4799C7-AE12-00A7-F2E3-350C8F7446AC}"/>
              </a:ext>
            </a:extLst>
          </p:cNvPr>
          <p:cNvSpPr txBox="1"/>
          <p:nvPr/>
        </p:nvSpPr>
        <p:spPr>
          <a:xfrm>
            <a:off x="964153" y="3123648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7,1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A5D235-2496-88E3-0CC2-F86F5D37ADB7}"/>
              </a:ext>
            </a:extLst>
          </p:cNvPr>
          <p:cNvSpPr txBox="1"/>
          <p:nvPr/>
        </p:nvSpPr>
        <p:spPr>
          <a:xfrm>
            <a:off x="1961628" y="3355409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5,6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EBCBC9-FF37-A55E-84D9-C6AF15534D20}"/>
              </a:ext>
            </a:extLst>
          </p:cNvPr>
          <p:cNvSpPr txBox="1"/>
          <p:nvPr/>
        </p:nvSpPr>
        <p:spPr>
          <a:xfrm>
            <a:off x="2958146" y="3418545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5,2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6F5BA0-3474-2F9F-04A4-FF98D4585379}"/>
              </a:ext>
            </a:extLst>
          </p:cNvPr>
          <p:cNvSpPr txBox="1"/>
          <p:nvPr/>
        </p:nvSpPr>
        <p:spPr>
          <a:xfrm>
            <a:off x="3979682" y="3505189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4,9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64700E-A524-3EF3-F792-4FFFA943DFA4}"/>
              </a:ext>
            </a:extLst>
          </p:cNvPr>
          <p:cNvSpPr txBox="1"/>
          <p:nvPr/>
        </p:nvSpPr>
        <p:spPr>
          <a:xfrm>
            <a:off x="4974147" y="3577381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4D4D"/>
                </a:solidFill>
                <a:latin typeface="+mn-lt"/>
              </a:rPr>
              <a:t>4,4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BF27B-2A36-4D10-389E-80E0D7B72878}"/>
              </a:ext>
            </a:extLst>
          </p:cNvPr>
          <p:cNvSpPr txBox="1"/>
          <p:nvPr/>
        </p:nvSpPr>
        <p:spPr>
          <a:xfrm>
            <a:off x="817480" y="504434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4D4D4D"/>
                </a:solidFill>
                <a:latin typeface="+mn-lt"/>
              </a:rPr>
              <a:t>n = 309</a:t>
            </a:r>
            <a:br>
              <a:rPr lang="fr-FR" sz="1200" dirty="0">
                <a:solidFill>
                  <a:srgbClr val="4D4D4D"/>
                </a:solidFill>
                <a:latin typeface="+mn-lt"/>
              </a:rPr>
            </a:br>
            <a:r>
              <a:rPr lang="fr-FR" sz="1200" dirty="0">
                <a:solidFill>
                  <a:srgbClr val="4D4D4D"/>
                </a:solidFill>
                <a:latin typeface="+mn-lt"/>
              </a:rPr>
              <a:t>ET : 1,9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E1A82B-D4CF-C4B0-B1E1-423CAFCE2892}"/>
              </a:ext>
            </a:extLst>
          </p:cNvPr>
          <p:cNvSpPr txBox="1"/>
          <p:nvPr/>
        </p:nvSpPr>
        <p:spPr>
          <a:xfrm>
            <a:off x="1814955" y="504434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4D4D4D"/>
                </a:solidFill>
                <a:latin typeface="+mn-lt"/>
              </a:rPr>
              <a:t>n = 186</a:t>
            </a:r>
            <a:br>
              <a:rPr lang="fr-FR" sz="1200" dirty="0">
                <a:solidFill>
                  <a:srgbClr val="4D4D4D"/>
                </a:solidFill>
                <a:latin typeface="+mn-lt"/>
              </a:rPr>
            </a:br>
            <a:r>
              <a:rPr lang="fr-FR" sz="1200" dirty="0">
                <a:solidFill>
                  <a:srgbClr val="4D4D4D"/>
                </a:solidFill>
                <a:latin typeface="+mn-lt"/>
              </a:rPr>
              <a:t>ET : 2,2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77B674-9FC1-21C8-B33D-43D662C2B2C6}"/>
              </a:ext>
            </a:extLst>
          </p:cNvPr>
          <p:cNvSpPr txBox="1"/>
          <p:nvPr/>
        </p:nvSpPr>
        <p:spPr>
          <a:xfrm>
            <a:off x="2811473" y="504434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4D4D4D"/>
                </a:solidFill>
                <a:latin typeface="+mn-lt"/>
              </a:rPr>
              <a:t>n = 129</a:t>
            </a:r>
            <a:br>
              <a:rPr lang="fr-FR" sz="1200" dirty="0">
                <a:solidFill>
                  <a:srgbClr val="4D4D4D"/>
                </a:solidFill>
                <a:latin typeface="+mn-lt"/>
              </a:rPr>
            </a:br>
            <a:r>
              <a:rPr lang="fr-FR" sz="1200" dirty="0">
                <a:solidFill>
                  <a:srgbClr val="4D4D4D"/>
                </a:solidFill>
                <a:latin typeface="+mn-lt"/>
              </a:rPr>
              <a:t>ET : 2,2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9577BEF-9046-F14B-0252-38C36FFEA6F8}"/>
              </a:ext>
            </a:extLst>
          </p:cNvPr>
          <p:cNvSpPr txBox="1"/>
          <p:nvPr/>
        </p:nvSpPr>
        <p:spPr>
          <a:xfrm>
            <a:off x="3846636" y="5044345"/>
            <a:ext cx="65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4D4D4D"/>
                </a:solidFill>
                <a:latin typeface="+mn-lt"/>
              </a:rPr>
              <a:t>n = 52</a:t>
            </a:r>
            <a:br>
              <a:rPr lang="fr-FR" sz="1200" dirty="0">
                <a:solidFill>
                  <a:srgbClr val="4D4D4D"/>
                </a:solidFill>
                <a:latin typeface="+mn-lt"/>
              </a:rPr>
            </a:br>
            <a:r>
              <a:rPr lang="fr-FR" sz="1200" dirty="0">
                <a:solidFill>
                  <a:srgbClr val="4D4D4D"/>
                </a:solidFill>
                <a:latin typeface="+mn-lt"/>
              </a:rPr>
              <a:t>ET : 2,7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FDC43E-01D8-851C-5F87-438F7EC1C180}"/>
              </a:ext>
            </a:extLst>
          </p:cNvPr>
          <p:cNvSpPr txBox="1"/>
          <p:nvPr/>
        </p:nvSpPr>
        <p:spPr>
          <a:xfrm>
            <a:off x="4841101" y="5044345"/>
            <a:ext cx="65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4D4D4D"/>
                </a:solidFill>
                <a:latin typeface="+mn-lt"/>
              </a:rPr>
              <a:t>n = 26</a:t>
            </a:r>
            <a:br>
              <a:rPr lang="fr-FR" sz="1200" dirty="0">
                <a:solidFill>
                  <a:srgbClr val="4D4D4D"/>
                </a:solidFill>
                <a:latin typeface="+mn-lt"/>
              </a:rPr>
            </a:br>
            <a:r>
              <a:rPr lang="fr-FR" sz="1200" dirty="0">
                <a:solidFill>
                  <a:srgbClr val="4D4D4D"/>
                </a:solidFill>
                <a:latin typeface="+mn-lt"/>
              </a:rPr>
              <a:t>ET : 2,1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240CE0-CB13-6548-F741-DBB805D9C420}"/>
              </a:ext>
            </a:extLst>
          </p:cNvPr>
          <p:cNvSpPr txBox="1"/>
          <p:nvPr/>
        </p:nvSpPr>
        <p:spPr>
          <a:xfrm>
            <a:off x="7966278" y="2224023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186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400EA-CF69-1385-0313-F71B955FF55C}"/>
              </a:ext>
            </a:extLst>
          </p:cNvPr>
          <p:cNvSpPr txBox="1"/>
          <p:nvPr/>
        </p:nvSpPr>
        <p:spPr>
          <a:xfrm>
            <a:off x="8868647" y="2224023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129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52AD5E9-939D-CF84-6885-3169E0EFE6B0}"/>
              </a:ext>
            </a:extLst>
          </p:cNvPr>
          <p:cNvSpPr txBox="1"/>
          <p:nvPr/>
        </p:nvSpPr>
        <p:spPr>
          <a:xfrm>
            <a:off x="9793447" y="2224023"/>
            <a:ext cx="322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52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7A69869-613E-D38B-58BD-1CBD60328327}"/>
              </a:ext>
            </a:extLst>
          </p:cNvPr>
          <p:cNvSpPr txBox="1"/>
          <p:nvPr/>
        </p:nvSpPr>
        <p:spPr>
          <a:xfrm>
            <a:off x="10671752" y="2224023"/>
            <a:ext cx="322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rgbClr val="4D4D4D"/>
                </a:solidFill>
                <a:latin typeface="+mn-lt"/>
              </a:rPr>
              <a:t>26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1C2FE01-A92A-BBEF-E910-06E4F6FDD2DD}"/>
              </a:ext>
            </a:extLst>
          </p:cNvPr>
          <p:cNvSpPr txBox="1"/>
          <p:nvPr/>
        </p:nvSpPr>
        <p:spPr>
          <a:xfrm>
            <a:off x="7080764" y="266810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10 %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2288C7E-87E7-53D5-17D0-17CC1525C790}"/>
              </a:ext>
            </a:extLst>
          </p:cNvPr>
          <p:cNvSpPr txBox="1"/>
          <p:nvPr/>
        </p:nvSpPr>
        <p:spPr>
          <a:xfrm>
            <a:off x="8005566" y="243950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3 %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A584621-FDC4-20A2-3D1A-DCBD1EA1136F}"/>
              </a:ext>
            </a:extLst>
          </p:cNvPr>
          <p:cNvSpPr txBox="1"/>
          <p:nvPr/>
        </p:nvSpPr>
        <p:spPr>
          <a:xfrm>
            <a:off x="7993534" y="269216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8 %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0B95775-78C9-9C12-AE9C-BB77883DE9F3}"/>
              </a:ext>
            </a:extLst>
          </p:cNvPr>
          <p:cNvSpPr txBox="1"/>
          <p:nvPr/>
        </p:nvSpPr>
        <p:spPr>
          <a:xfrm>
            <a:off x="7959069" y="320952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49 %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15F781C-4ADA-E36F-6734-A087BAEC884A}"/>
              </a:ext>
            </a:extLst>
          </p:cNvPr>
          <p:cNvSpPr txBox="1"/>
          <p:nvPr/>
        </p:nvSpPr>
        <p:spPr>
          <a:xfrm>
            <a:off x="7959069" y="393141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25 %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F9C3281-1749-2031-057C-101FF78B0802}"/>
              </a:ext>
            </a:extLst>
          </p:cNvPr>
          <p:cNvSpPr txBox="1"/>
          <p:nvPr/>
        </p:nvSpPr>
        <p:spPr>
          <a:xfrm>
            <a:off x="7959069" y="4304397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15 %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42C46DA-9F08-4C94-FBD4-5214D2C25C66}"/>
              </a:ext>
            </a:extLst>
          </p:cNvPr>
          <p:cNvSpPr txBox="1"/>
          <p:nvPr/>
        </p:nvSpPr>
        <p:spPr>
          <a:xfrm>
            <a:off x="8895902" y="243950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3 %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8E318B3-2693-4658-4B03-CEAA0168871A}"/>
              </a:ext>
            </a:extLst>
          </p:cNvPr>
          <p:cNvSpPr txBox="1"/>
          <p:nvPr/>
        </p:nvSpPr>
        <p:spPr>
          <a:xfrm>
            <a:off x="8883870" y="269216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8 %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6D431B6-E3E2-F6EC-3712-2C3A43F8AF3F}"/>
              </a:ext>
            </a:extLst>
          </p:cNvPr>
          <p:cNvSpPr txBox="1"/>
          <p:nvPr/>
        </p:nvSpPr>
        <p:spPr>
          <a:xfrm>
            <a:off x="8849405" y="317342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45 %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CABAD39-91B7-F348-586E-383B7A4D45C7}"/>
              </a:ext>
            </a:extLst>
          </p:cNvPr>
          <p:cNvSpPr txBox="1"/>
          <p:nvPr/>
        </p:nvSpPr>
        <p:spPr>
          <a:xfrm>
            <a:off x="8849405" y="384719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26 %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17A0CF6-80C3-25E0-3597-3DD834FA7489}"/>
              </a:ext>
            </a:extLst>
          </p:cNvPr>
          <p:cNvSpPr txBox="1"/>
          <p:nvPr/>
        </p:nvSpPr>
        <p:spPr>
          <a:xfrm>
            <a:off x="8849405" y="4292367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19 %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8A35789-36E1-88DC-A3AA-36795B88AA01}"/>
              </a:ext>
            </a:extLst>
          </p:cNvPr>
          <p:cNvSpPr txBox="1"/>
          <p:nvPr/>
        </p:nvSpPr>
        <p:spPr>
          <a:xfrm>
            <a:off x="9774208" y="243950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0 %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274165A-8721-2049-EA16-5F9BB64F239D}"/>
              </a:ext>
            </a:extLst>
          </p:cNvPr>
          <p:cNvSpPr txBox="1"/>
          <p:nvPr/>
        </p:nvSpPr>
        <p:spPr>
          <a:xfrm>
            <a:off x="9727711" y="265607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10 %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38EED29-920B-517D-C582-144DEA5D18BD}"/>
              </a:ext>
            </a:extLst>
          </p:cNvPr>
          <p:cNvSpPr txBox="1"/>
          <p:nvPr/>
        </p:nvSpPr>
        <p:spPr>
          <a:xfrm>
            <a:off x="10676576" y="243950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4D4D4D"/>
                </a:solidFill>
                <a:latin typeface="+mn-lt"/>
              </a:rPr>
              <a:t>0 %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13318E9-53C4-5D03-154D-AE45E7D574E9}"/>
              </a:ext>
            </a:extLst>
          </p:cNvPr>
          <p:cNvSpPr txBox="1"/>
          <p:nvPr/>
        </p:nvSpPr>
        <p:spPr>
          <a:xfrm>
            <a:off x="10664544" y="2619976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4 %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863ACC-F73A-3086-2E1F-41D7B74F6596}"/>
              </a:ext>
            </a:extLst>
          </p:cNvPr>
          <p:cNvSpPr txBox="1"/>
          <p:nvPr/>
        </p:nvSpPr>
        <p:spPr>
          <a:xfrm>
            <a:off x="9727711" y="307717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37 %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D99E0B8-2805-5216-D3F1-5FFFE7F33E84}"/>
              </a:ext>
            </a:extLst>
          </p:cNvPr>
          <p:cNvSpPr txBox="1"/>
          <p:nvPr/>
        </p:nvSpPr>
        <p:spPr>
          <a:xfrm>
            <a:off x="9727711" y="372688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33 %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CAE22B1-EAC0-7BFD-7097-343FE9EB8A3B}"/>
              </a:ext>
            </a:extLst>
          </p:cNvPr>
          <p:cNvSpPr txBox="1"/>
          <p:nvPr/>
        </p:nvSpPr>
        <p:spPr>
          <a:xfrm>
            <a:off x="9727711" y="428033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21 %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7F00082-63C4-65C8-F035-CBDCFC982B05}"/>
              </a:ext>
            </a:extLst>
          </p:cNvPr>
          <p:cNvSpPr txBox="1"/>
          <p:nvPr/>
        </p:nvSpPr>
        <p:spPr>
          <a:xfrm>
            <a:off x="10630079" y="314936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54 %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447B0F8-877F-9FDD-CBBF-C9807144F262}"/>
              </a:ext>
            </a:extLst>
          </p:cNvPr>
          <p:cNvSpPr txBox="1"/>
          <p:nvPr/>
        </p:nvSpPr>
        <p:spPr>
          <a:xfrm>
            <a:off x="10630079" y="385922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19 %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CF44156-5DF1-9304-E88C-5860057B9422}"/>
              </a:ext>
            </a:extLst>
          </p:cNvPr>
          <p:cNvSpPr txBox="1"/>
          <p:nvPr/>
        </p:nvSpPr>
        <p:spPr>
          <a:xfrm>
            <a:off x="10630079" y="424423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n-lt"/>
              </a:rPr>
              <a:t>23 %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4323E57-991B-18C1-4B4C-A3CE4580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Durand-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Dubief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F, abstr. P1783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5B07BC4-C54F-BAF1-87B8-77CB6163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33" y="-440099"/>
            <a:ext cx="11746260" cy="1563688"/>
          </a:xfrm>
        </p:spPr>
        <p:txBody>
          <a:bodyPr/>
          <a:lstStyle/>
          <a:p>
            <a:r>
              <a:rPr lang="fr-FR" b="1" dirty="0"/>
              <a:t>Traitements symptomatiques par cannabinoïdes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33858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17304" y="2736521"/>
            <a:ext cx="855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Phase II : </a:t>
            </a:r>
            <a:r>
              <a:rPr lang="fr-FR" sz="3200" b="1" dirty="0" err="1"/>
              <a:t>Frexalimab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62329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761" y="280087"/>
            <a:ext cx="1137395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Conclusion</a:t>
            </a:r>
          </a:p>
          <a:p>
            <a:pPr algn="ctr"/>
            <a:endParaRPr lang="fr-FR" sz="3200" dirty="0"/>
          </a:p>
          <a:p>
            <a:r>
              <a:rPr lang="fr-FR" sz="2800" dirty="0"/>
              <a:t>Nombreux traitements pour l’inflammation avec amélioration du confort depuis plusieurs années = Bon contrôle de la maladie / poussée dans la majorité des cas</a:t>
            </a:r>
          </a:p>
          <a:p>
            <a:endParaRPr lang="fr-FR" sz="2800" dirty="0"/>
          </a:p>
          <a:p>
            <a:r>
              <a:rPr lang="fr-FR" sz="2800" dirty="0"/>
              <a:t>Traitement de plus en plus précoce (RIS, enfants…)</a:t>
            </a:r>
          </a:p>
          <a:p>
            <a:endParaRPr lang="fr-FR" sz="2800" dirty="0"/>
          </a:p>
          <a:p>
            <a:r>
              <a:rPr lang="fr-FR" sz="2800" dirty="0"/>
              <a:t>Diminution du risque de progression pour la première fois dans les formes non actives à confirmer dans les formes progressives d’emblée</a:t>
            </a:r>
          </a:p>
          <a:p>
            <a:endParaRPr lang="fr-FR" sz="2800" dirty="0"/>
          </a:p>
          <a:p>
            <a:r>
              <a:rPr lang="fr-FR" sz="2800" dirty="0"/>
              <a:t>Manques = remyélinisation </a:t>
            </a:r>
          </a:p>
          <a:p>
            <a:endParaRPr lang="fr-FR" sz="2800" dirty="0"/>
          </a:p>
          <a:p>
            <a:r>
              <a:rPr lang="fr-FR" sz="2800" dirty="0"/>
              <a:t>Ne pas oublier les traitements « symptomatiques »</a:t>
            </a:r>
          </a:p>
        </p:txBody>
      </p:sp>
    </p:spTree>
    <p:extLst>
      <p:ext uri="{BB962C8B-B14F-4D97-AF65-F5344CB8AC3E}">
        <p14:creationId xmlns:p14="http://schemas.microsoft.com/office/powerpoint/2010/main" val="334080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2BF7-9F93-4FC6-9ADF-79D35FB0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517"/>
            <a:ext cx="10903130" cy="1563243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Frexalimab</a:t>
            </a:r>
            <a:r>
              <a:rPr lang="fr-FR" b="1" dirty="0"/>
              <a:t> : données d’extension à 18 mois </a:t>
            </a:r>
            <a:endParaRPr lang="en-AU" b="1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D458E7C9-F2A8-283F-FC49-17D89F018E95}"/>
              </a:ext>
            </a:extLst>
          </p:cNvPr>
          <p:cNvCxnSpPr/>
          <p:nvPr/>
        </p:nvCxnSpPr>
        <p:spPr>
          <a:xfrm>
            <a:off x="2753362" y="2446267"/>
            <a:ext cx="0" cy="3007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FB89FBFD-8ADC-E330-134C-BF22585EABC7}"/>
              </a:ext>
            </a:extLst>
          </p:cNvPr>
          <p:cNvSpPr/>
          <p:nvPr/>
        </p:nvSpPr>
        <p:spPr>
          <a:xfrm>
            <a:off x="1333636" y="1916832"/>
            <a:ext cx="2895303" cy="4933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ptos" panose="020B0004020202020204" pitchFamily="34" charset="0"/>
              </a:rPr>
              <a:t>Tous les participants </a:t>
            </a:r>
            <a:r>
              <a:rPr lang="fr-FR" sz="1400" dirty="0" err="1">
                <a:latin typeface="Aptos" panose="020B0004020202020204" pitchFamily="34" charset="0"/>
              </a:rPr>
              <a:t>switchent</a:t>
            </a:r>
            <a:r>
              <a:rPr lang="fr-FR" sz="1400" dirty="0">
                <a:latin typeface="Aptos" panose="020B0004020202020204" pitchFamily="34" charset="0"/>
              </a:rPr>
              <a:t> dans partie B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98B6634-2C4E-66D3-C31E-8B6C7E217AFC}"/>
              </a:ext>
            </a:extLst>
          </p:cNvPr>
          <p:cNvGrpSpPr/>
          <p:nvPr/>
        </p:nvGrpSpPr>
        <p:grpSpPr>
          <a:xfrm>
            <a:off x="488229" y="2800363"/>
            <a:ext cx="11152387" cy="3487340"/>
            <a:chOff x="257730" y="2233355"/>
            <a:chExt cx="11152387" cy="3054702"/>
          </a:xfrm>
        </p:grpSpPr>
        <p:sp>
          <p:nvSpPr>
            <p:cNvPr id="1049" name="Rectangle : coins arrondis 1048">
              <a:extLst>
                <a:ext uri="{FF2B5EF4-FFF2-40B4-BE49-F238E27FC236}">
                  <a16:creationId xmlns:a16="http://schemas.microsoft.com/office/drawing/2014/main" id="{1F54C74C-6CAE-BCE6-FE8B-E75213932FBB}"/>
                </a:ext>
              </a:extLst>
            </p:cNvPr>
            <p:cNvSpPr/>
            <p:nvPr/>
          </p:nvSpPr>
          <p:spPr>
            <a:xfrm>
              <a:off x="325212" y="4246277"/>
              <a:ext cx="10903131" cy="3831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cxnSp>
          <p:nvCxnSpPr>
            <p:cNvPr id="1093" name="Connecteur droit 1092">
              <a:extLst>
                <a:ext uri="{FF2B5EF4-FFF2-40B4-BE49-F238E27FC236}">
                  <a16:creationId xmlns:a16="http://schemas.microsoft.com/office/drawing/2014/main" id="{6B1A7AD0-CE57-18B7-9903-9820E1FAECB5}"/>
                </a:ext>
              </a:extLst>
            </p:cNvPr>
            <p:cNvCxnSpPr/>
            <p:nvPr/>
          </p:nvCxnSpPr>
          <p:spPr>
            <a:xfrm>
              <a:off x="532268" y="3370997"/>
              <a:ext cx="0" cy="12965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Connecteur droit 1093">
              <a:extLst>
                <a:ext uri="{FF2B5EF4-FFF2-40B4-BE49-F238E27FC236}">
                  <a16:creationId xmlns:a16="http://schemas.microsoft.com/office/drawing/2014/main" id="{A894D666-329A-B49B-FF1D-C0FFEBCD7BD2}"/>
                </a:ext>
              </a:extLst>
            </p:cNvPr>
            <p:cNvCxnSpPr/>
            <p:nvPr/>
          </p:nvCxnSpPr>
          <p:spPr>
            <a:xfrm>
              <a:off x="955348" y="3370997"/>
              <a:ext cx="0" cy="12965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Connecteur droit avec flèche 1066">
              <a:extLst>
                <a:ext uri="{FF2B5EF4-FFF2-40B4-BE49-F238E27FC236}">
                  <a16:creationId xmlns:a16="http://schemas.microsoft.com/office/drawing/2014/main" id="{EE8D7CD9-2AF4-E2DA-701D-A38AE11CDAF2}"/>
                </a:ext>
              </a:extLst>
            </p:cNvPr>
            <p:cNvCxnSpPr>
              <a:cxnSpLocks/>
            </p:cNvCxnSpPr>
            <p:nvPr/>
          </p:nvCxnSpPr>
          <p:spPr>
            <a:xfrm>
              <a:off x="9879289" y="4742153"/>
              <a:ext cx="9832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8F3DCE1-963F-859F-4A45-2BACBB071E3D}"/>
                </a:ext>
              </a:extLst>
            </p:cNvPr>
            <p:cNvGrpSpPr/>
            <p:nvPr/>
          </p:nvGrpSpPr>
          <p:grpSpPr>
            <a:xfrm>
              <a:off x="963771" y="2233355"/>
              <a:ext cx="10065419" cy="1939222"/>
              <a:chOff x="895350" y="2098675"/>
              <a:chExt cx="11206163" cy="2159000"/>
            </a:xfrm>
          </p:grpSpPr>
          <p:sp>
            <p:nvSpPr>
              <p:cNvPr id="37" name="Rectangle 28">
                <a:extLst>
                  <a:ext uri="{FF2B5EF4-FFF2-40B4-BE49-F238E27FC236}">
                    <a16:creationId xmlns:a16="http://schemas.microsoft.com/office/drawing/2014/main" id="{6F208D5D-81B2-2C1C-F491-B20A51C9E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350" y="2193925"/>
                <a:ext cx="1711325" cy="20637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38" name="Rectangle 29">
                <a:extLst>
                  <a:ext uri="{FF2B5EF4-FFF2-40B4-BE49-F238E27FC236}">
                    <a16:creationId xmlns:a16="http://schemas.microsoft.com/office/drawing/2014/main" id="{259EBD63-A734-0892-9141-98DF3D76F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363" y="2193925"/>
                <a:ext cx="9455150" cy="20637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39" name="Line 30">
                <a:extLst>
                  <a:ext uri="{FF2B5EF4-FFF2-40B4-BE49-F238E27FC236}">
                    <a16:creationId xmlns:a16="http://schemas.microsoft.com/office/drawing/2014/main" id="{E59AB087-03B0-C186-F842-485C6BFDB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01925" y="2209800"/>
                <a:ext cx="9372600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40" name="Line 31">
                <a:extLst>
                  <a:ext uri="{FF2B5EF4-FFF2-40B4-BE49-F238E27FC236}">
                    <a16:creationId xmlns:a16="http://schemas.microsoft.com/office/drawing/2014/main" id="{538278CC-0F16-ADDB-826E-589433E0F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050" y="2201863"/>
                <a:ext cx="16875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id="{B432F901-69EE-3C57-5868-31E7A959F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338" y="2106613"/>
                <a:ext cx="1368425" cy="301625"/>
              </a:xfrm>
              <a:custGeom>
                <a:avLst/>
                <a:gdLst>
                  <a:gd name="T0" fmla="*/ 3339 w 3448"/>
                  <a:gd name="T1" fmla="*/ 761 h 761"/>
                  <a:gd name="T2" fmla="*/ 3342 w 3448"/>
                  <a:gd name="T3" fmla="*/ 759 h 761"/>
                  <a:gd name="T4" fmla="*/ 3345 w 3448"/>
                  <a:gd name="T5" fmla="*/ 759 h 761"/>
                  <a:gd name="T6" fmla="*/ 3351 w 3448"/>
                  <a:gd name="T7" fmla="*/ 759 h 761"/>
                  <a:gd name="T8" fmla="*/ 3364 w 3448"/>
                  <a:gd name="T9" fmla="*/ 758 h 761"/>
                  <a:gd name="T10" fmla="*/ 3375 w 3448"/>
                  <a:gd name="T11" fmla="*/ 755 h 761"/>
                  <a:gd name="T12" fmla="*/ 3386 w 3448"/>
                  <a:gd name="T13" fmla="*/ 753 h 761"/>
                  <a:gd name="T14" fmla="*/ 3395 w 3448"/>
                  <a:gd name="T15" fmla="*/ 749 h 761"/>
                  <a:gd name="T16" fmla="*/ 3404 w 3448"/>
                  <a:gd name="T17" fmla="*/ 744 h 761"/>
                  <a:gd name="T18" fmla="*/ 3406 w 3448"/>
                  <a:gd name="T19" fmla="*/ 742 h 761"/>
                  <a:gd name="T20" fmla="*/ 3408 w 3448"/>
                  <a:gd name="T21" fmla="*/ 741 h 761"/>
                  <a:gd name="T22" fmla="*/ 3412 w 3448"/>
                  <a:gd name="T23" fmla="*/ 739 h 761"/>
                  <a:gd name="T24" fmla="*/ 3421 w 3448"/>
                  <a:gd name="T25" fmla="*/ 733 h 761"/>
                  <a:gd name="T26" fmla="*/ 3426 w 3448"/>
                  <a:gd name="T27" fmla="*/ 725 h 761"/>
                  <a:gd name="T28" fmla="*/ 3428 w 3448"/>
                  <a:gd name="T29" fmla="*/ 720 h 761"/>
                  <a:gd name="T30" fmla="*/ 3429 w 3448"/>
                  <a:gd name="T31" fmla="*/ 718 h 761"/>
                  <a:gd name="T32" fmla="*/ 3432 w 3448"/>
                  <a:gd name="T33" fmla="*/ 717 h 761"/>
                  <a:gd name="T34" fmla="*/ 3436 w 3448"/>
                  <a:gd name="T35" fmla="*/ 707 h 761"/>
                  <a:gd name="T36" fmla="*/ 3440 w 3448"/>
                  <a:gd name="T37" fmla="*/ 699 h 761"/>
                  <a:gd name="T38" fmla="*/ 3442 w 3448"/>
                  <a:gd name="T39" fmla="*/ 688 h 761"/>
                  <a:gd name="T40" fmla="*/ 3446 w 3448"/>
                  <a:gd name="T41" fmla="*/ 677 h 761"/>
                  <a:gd name="T42" fmla="*/ 3447 w 3448"/>
                  <a:gd name="T43" fmla="*/ 664 h 761"/>
                  <a:gd name="T44" fmla="*/ 3447 w 3448"/>
                  <a:gd name="T45" fmla="*/ 657 h 761"/>
                  <a:gd name="T46" fmla="*/ 3447 w 3448"/>
                  <a:gd name="T47" fmla="*/ 654 h 761"/>
                  <a:gd name="T48" fmla="*/ 3448 w 3448"/>
                  <a:gd name="T49" fmla="*/ 652 h 761"/>
                  <a:gd name="T50" fmla="*/ 3448 w 3448"/>
                  <a:gd name="T51" fmla="*/ 109 h 761"/>
                  <a:gd name="T52" fmla="*/ 3447 w 3448"/>
                  <a:gd name="T53" fmla="*/ 95 h 761"/>
                  <a:gd name="T54" fmla="*/ 3446 w 3448"/>
                  <a:gd name="T55" fmla="*/ 83 h 761"/>
                  <a:gd name="T56" fmla="*/ 3442 w 3448"/>
                  <a:gd name="T57" fmla="*/ 71 h 761"/>
                  <a:gd name="T58" fmla="*/ 3440 w 3448"/>
                  <a:gd name="T59" fmla="*/ 61 h 761"/>
                  <a:gd name="T60" fmla="*/ 3436 w 3448"/>
                  <a:gd name="T61" fmla="*/ 50 h 761"/>
                  <a:gd name="T62" fmla="*/ 3432 w 3448"/>
                  <a:gd name="T63" fmla="*/ 41 h 761"/>
                  <a:gd name="T64" fmla="*/ 3421 w 3448"/>
                  <a:gd name="T65" fmla="*/ 27 h 761"/>
                  <a:gd name="T66" fmla="*/ 3412 w 3448"/>
                  <a:gd name="T67" fmla="*/ 20 h 761"/>
                  <a:gd name="T68" fmla="*/ 3404 w 3448"/>
                  <a:gd name="T69" fmla="*/ 14 h 761"/>
                  <a:gd name="T70" fmla="*/ 3386 w 3448"/>
                  <a:gd name="T71" fmla="*/ 7 h 761"/>
                  <a:gd name="T72" fmla="*/ 3364 w 3448"/>
                  <a:gd name="T73" fmla="*/ 1 h 761"/>
                  <a:gd name="T74" fmla="*/ 3339 w 3448"/>
                  <a:gd name="T75" fmla="*/ 0 h 761"/>
                  <a:gd name="T76" fmla="*/ 108 w 3448"/>
                  <a:gd name="T77" fmla="*/ 0 h 761"/>
                  <a:gd name="T78" fmla="*/ 82 w 3448"/>
                  <a:gd name="T79" fmla="*/ 1 h 761"/>
                  <a:gd name="T80" fmla="*/ 60 w 3448"/>
                  <a:gd name="T81" fmla="*/ 7 h 761"/>
                  <a:gd name="T82" fmla="*/ 41 w 3448"/>
                  <a:gd name="T83" fmla="*/ 14 h 761"/>
                  <a:gd name="T84" fmla="*/ 27 w 3448"/>
                  <a:gd name="T85" fmla="*/ 27 h 761"/>
                  <a:gd name="T86" fmla="*/ 14 w 3448"/>
                  <a:gd name="T87" fmla="*/ 41 h 761"/>
                  <a:gd name="T88" fmla="*/ 6 w 3448"/>
                  <a:gd name="T89" fmla="*/ 61 h 761"/>
                  <a:gd name="T90" fmla="*/ 1 w 3448"/>
                  <a:gd name="T91" fmla="*/ 83 h 761"/>
                  <a:gd name="T92" fmla="*/ 0 w 3448"/>
                  <a:gd name="T93" fmla="*/ 109 h 761"/>
                  <a:gd name="T94" fmla="*/ 0 w 3448"/>
                  <a:gd name="T95" fmla="*/ 652 h 761"/>
                  <a:gd name="T96" fmla="*/ 1 w 3448"/>
                  <a:gd name="T97" fmla="*/ 677 h 761"/>
                  <a:gd name="T98" fmla="*/ 6 w 3448"/>
                  <a:gd name="T99" fmla="*/ 699 h 761"/>
                  <a:gd name="T100" fmla="*/ 14 w 3448"/>
                  <a:gd name="T101" fmla="*/ 717 h 761"/>
                  <a:gd name="T102" fmla="*/ 19 w 3448"/>
                  <a:gd name="T103" fmla="*/ 725 h 761"/>
                  <a:gd name="T104" fmla="*/ 27 w 3448"/>
                  <a:gd name="T105" fmla="*/ 733 h 761"/>
                  <a:gd name="T106" fmla="*/ 41 w 3448"/>
                  <a:gd name="T107" fmla="*/ 744 h 761"/>
                  <a:gd name="T108" fmla="*/ 50 w 3448"/>
                  <a:gd name="T109" fmla="*/ 749 h 761"/>
                  <a:gd name="T110" fmla="*/ 60 w 3448"/>
                  <a:gd name="T111" fmla="*/ 753 h 761"/>
                  <a:gd name="T112" fmla="*/ 70 w 3448"/>
                  <a:gd name="T113" fmla="*/ 755 h 761"/>
                  <a:gd name="T114" fmla="*/ 82 w 3448"/>
                  <a:gd name="T115" fmla="*/ 758 h 761"/>
                  <a:gd name="T116" fmla="*/ 94 w 3448"/>
                  <a:gd name="T117" fmla="*/ 759 h 761"/>
                  <a:gd name="T118" fmla="*/ 108 w 3448"/>
                  <a:gd name="T119" fmla="*/ 761 h 761"/>
                  <a:gd name="T120" fmla="*/ 3339 w 3448"/>
                  <a:gd name="T121" fmla="*/ 761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8" h="761">
                    <a:moveTo>
                      <a:pt x="3339" y="761"/>
                    </a:moveTo>
                    <a:lnTo>
                      <a:pt x="3342" y="759"/>
                    </a:lnTo>
                    <a:lnTo>
                      <a:pt x="3345" y="759"/>
                    </a:lnTo>
                    <a:lnTo>
                      <a:pt x="3351" y="759"/>
                    </a:lnTo>
                    <a:lnTo>
                      <a:pt x="3364" y="758"/>
                    </a:lnTo>
                    <a:lnTo>
                      <a:pt x="3375" y="755"/>
                    </a:lnTo>
                    <a:lnTo>
                      <a:pt x="3386" y="753"/>
                    </a:lnTo>
                    <a:lnTo>
                      <a:pt x="3395" y="749"/>
                    </a:lnTo>
                    <a:lnTo>
                      <a:pt x="3404" y="744"/>
                    </a:lnTo>
                    <a:lnTo>
                      <a:pt x="3406" y="742"/>
                    </a:lnTo>
                    <a:lnTo>
                      <a:pt x="3408" y="741"/>
                    </a:lnTo>
                    <a:lnTo>
                      <a:pt x="3412" y="739"/>
                    </a:lnTo>
                    <a:lnTo>
                      <a:pt x="3421" y="733"/>
                    </a:lnTo>
                    <a:lnTo>
                      <a:pt x="3426" y="725"/>
                    </a:lnTo>
                    <a:lnTo>
                      <a:pt x="3428" y="720"/>
                    </a:lnTo>
                    <a:lnTo>
                      <a:pt x="3429" y="718"/>
                    </a:lnTo>
                    <a:lnTo>
                      <a:pt x="3432" y="717"/>
                    </a:lnTo>
                    <a:lnTo>
                      <a:pt x="3436" y="707"/>
                    </a:lnTo>
                    <a:lnTo>
                      <a:pt x="3440" y="699"/>
                    </a:lnTo>
                    <a:lnTo>
                      <a:pt x="3442" y="688"/>
                    </a:lnTo>
                    <a:lnTo>
                      <a:pt x="3446" y="677"/>
                    </a:lnTo>
                    <a:lnTo>
                      <a:pt x="3447" y="664"/>
                    </a:lnTo>
                    <a:lnTo>
                      <a:pt x="3447" y="657"/>
                    </a:lnTo>
                    <a:lnTo>
                      <a:pt x="3447" y="654"/>
                    </a:lnTo>
                    <a:lnTo>
                      <a:pt x="3448" y="652"/>
                    </a:lnTo>
                    <a:lnTo>
                      <a:pt x="3448" y="109"/>
                    </a:lnTo>
                    <a:lnTo>
                      <a:pt x="3447" y="95"/>
                    </a:lnTo>
                    <a:lnTo>
                      <a:pt x="3446" y="83"/>
                    </a:lnTo>
                    <a:lnTo>
                      <a:pt x="3442" y="71"/>
                    </a:lnTo>
                    <a:lnTo>
                      <a:pt x="3440" y="61"/>
                    </a:lnTo>
                    <a:lnTo>
                      <a:pt x="3436" y="50"/>
                    </a:lnTo>
                    <a:lnTo>
                      <a:pt x="3432" y="41"/>
                    </a:lnTo>
                    <a:lnTo>
                      <a:pt x="3421" y="27"/>
                    </a:lnTo>
                    <a:lnTo>
                      <a:pt x="3412" y="20"/>
                    </a:lnTo>
                    <a:lnTo>
                      <a:pt x="3404" y="14"/>
                    </a:lnTo>
                    <a:lnTo>
                      <a:pt x="3386" y="7"/>
                    </a:lnTo>
                    <a:lnTo>
                      <a:pt x="3364" y="1"/>
                    </a:lnTo>
                    <a:lnTo>
                      <a:pt x="3339" y="0"/>
                    </a:lnTo>
                    <a:lnTo>
                      <a:pt x="108" y="0"/>
                    </a:lnTo>
                    <a:lnTo>
                      <a:pt x="82" y="1"/>
                    </a:lnTo>
                    <a:lnTo>
                      <a:pt x="60" y="7"/>
                    </a:lnTo>
                    <a:lnTo>
                      <a:pt x="41" y="14"/>
                    </a:lnTo>
                    <a:lnTo>
                      <a:pt x="27" y="27"/>
                    </a:lnTo>
                    <a:lnTo>
                      <a:pt x="14" y="41"/>
                    </a:lnTo>
                    <a:lnTo>
                      <a:pt x="6" y="61"/>
                    </a:lnTo>
                    <a:lnTo>
                      <a:pt x="1" y="83"/>
                    </a:lnTo>
                    <a:lnTo>
                      <a:pt x="0" y="109"/>
                    </a:lnTo>
                    <a:lnTo>
                      <a:pt x="0" y="652"/>
                    </a:lnTo>
                    <a:lnTo>
                      <a:pt x="1" y="677"/>
                    </a:lnTo>
                    <a:lnTo>
                      <a:pt x="6" y="699"/>
                    </a:lnTo>
                    <a:lnTo>
                      <a:pt x="14" y="717"/>
                    </a:lnTo>
                    <a:lnTo>
                      <a:pt x="19" y="725"/>
                    </a:lnTo>
                    <a:lnTo>
                      <a:pt x="27" y="733"/>
                    </a:lnTo>
                    <a:lnTo>
                      <a:pt x="41" y="744"/>
                    </a:lnTo>
                    <a:lnTo>
                      <a:pt x="50" y="749"/>
                    </a:lnTo>
                    <a:lnTo>
                      <a:pt x="60" y="753"/>
                    </a:lnTo>
                    <a:lnTo>
                      <a:pt x="70" y="755"/>
                    </a:lnTo>
                    <a:lnTo>
                      <a:pt x="82" y="758"/>
                    </a:lnTo>
                    <a:lnTo>
                      <a:pt x="94" y="759"/>
                    </a:lnTo>
                    <a:lnTo>
                      <a:pt x="108" y="761"/>
                    </a:lnTo>
                    <a:lnTo>
                      <a:pt x="3339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200" dirty="0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Part A : DBP (12W)</a:t>
                </a: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id="{A36949DA-9830-1DDD-DBD9-79132673A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875" y="2933700"/>
                <a:ext cx="1584325" cy="361950"/>
              </a:xfrm>
              <a:custGeom>
                <a:avLst/>
                <a:gdLst>
                  <a:gd name="T0" fmla="*/ 3991 w 3991"/>
                  <a:gd name="T1" fmla="*/ 912 h 912"/>
                  <a:gd name="T2" fmla="*/ 3991 w 3991"/>
                  <a:gd name="T3" fmla="*/ 0 h 912"/>
                  <a:gd name="T4" fmla="*/ 434 w 3991"/>
                  <a:gd name="T5" fmla="*/ 0 h 912"/>
                  <a:gd name="T6" fmla="*/ 388 w 3991"/>
                  <a:gd name="T7" fmla="*/ 1 h 912"/>
                  <a:gd name="T8" fmla="*/ 346 w 3991"/>
                  <a:gd name="T9" fmla="*/ 7 h 912"/>
                  <a:gd name="T10" fmla="*/ 305 w 3991"/>
                  <a:gd name="T11" fmla="*/ 16 h 912"/>
                  <a:gd name="T12" fmla="*/ 267 w 3991"/>
                  <a:gd name="T13" fmla="*/ 31 h 912"/>
                  <a:gd name="T14" fmla="*/ 229 w 3991"/>
                  <a:gd name="T15" fmla="*/ 48 h 912"/>
                  <a:gd name="T16" fmla="*/ 193 w 3991"/>
                  <a:gd name="T17" fmla="*/ 70 h 912"/>
                  <a:gd name="T18" fmla="*/ 159 w 3991"/>
                  <a:gd name="T19" fmla="*/ 96 h 912"/>
                  <a:gd name="T20" fmla="*/ 127 w 3991"/>
                  <a:gd name="T21" fmla="*/ 127 h 912"/>
                  <a:gd name="T22" fmla="*/ 97 w 3991"/>
                  <a:gd name="T23" fmla="*/ 158 h 912"/>
                  <a:gd name="T24" fmla="*/ 71 w 3991"/>
                  <a:gd name="T25" fmla="*/ 193 h 912"/>
                  <a:gd name="T26" fmla="*/ 49 w 3991"/>
                  <a:gd name="T27" fmla="*/ 229 h 912"/>
                  <a:gd name="T28" fmla="*/ 32 w 3991"/>
                  <a:gd name="T29" fmla="*/ 267 h 912"/>
                  <a:gd name="T30" fmla="*/ 17 w 3991"/>
                  <a:gd name="T31" fmla="*/ 305 h 912"/>
                  <a:gd name="T32" fmla="*/ 8 w 3991"/>
                  <a:gd name="T33" fmla="*/ 346 h 912"/>
                  <a:gd name="T34" fmla="*/ 1 w 3991"/>
                  <a:gd name="T35" fmla="*/ 388 h 912"/>
                  <a:gd name="T36" fmla="*/ 0 w 3991"/>
                  <a:gd name="T37" fmla="*/ 434 h 912"/>
                  <a:gd name="T38" fmla="*/ 0 w 3991"/>
                  <a:gd name="T39" fmla="*/ 478 h 912"/>
                  <a:gd name="T40" fmla="*/ 1 w 3991"/>
                  <a:gd name="T41" fmla="*/ 521 h 912"/>
                  <a:gd name="T42" fmla="*/ 4 w 3991"/>
                  <a:gd name="T43" fmla="*/ 542 h 912"/>
                  <a:gd name="T44" fmla="*/ 8 w 3991"/>
                  <a:gd name="T45" fmla="*/ 563 h 912"/>
                  <a:gd name="T46" fmla="*/ 11 w 3991"/>
                  <a:gd name="T47" fmla="*/ 583 h 912"/>
                  <a:gd name="T48" fmla="*/ 17 w 3991"/>
                  <a:gd name="T49" fmla="*/ 604 h 912"/>
                  <a:gd name="T50" fmla="*/ 23 w 3991"/>
                  <a:gd name="T51" fmla="*/ 623 h 912"/>
                  <a:gd name="T52" fmla="*/ 32 w 3991"/>
                  <a:gd name="T53" fmla="*/ 644 h 912"/>
                  <a:gd name="T54" fmla="*/ 49 w 3991"/>
                  <a:gd name="T55" fmla="*/ 681 h 912"/>
                  <a:gd name="T56" fmla="*/ 59 w 3991"/>
                  <a:gd name="T57" fmla="*/ 698 h 912"/>
                  <a:gd name="T58" fmla="*/ 71 w 3991"/>
                  <a:gd name="T59" fmla="*/ 716 h 912"/>
                  <a:gd name="T60" fmla="*/ 97 w 3991"/>
                  <a:gd name="T61" fmla="*/ 751 h 912"/>
                  <a:gd name="T62" fmla="*/ 111 w 3991"/>
                  <a:gd name="T63" fmla="*/ 768 h 912"/>
                  <a:gd name="T64" fmla="*/ 127 w 3991"/>
                  <a:gd name="T65" fmla="*/ 785 h 912"/>
                  <a:gd name="T66" fmla="*/ 159 w 3991"/>
                  <a:gd name="T67" fmla="*/ 813 h 912"/>
                  <a:gd name="T68" fmla="*/ 193 w 3991"/>
                  <a:gd name="T69" fmla="*/ 839 h 912"/>
                  <a:gd name="T70" fmla="*/ 229 w 3991"/>
                  <a:gd name="T71" fmla="*/ 861 h 912"/>
                  <a:gd name="T72" fmla="*/ 267 w 3991"/>
                  <a:gd name="T73" fmla="*/ 879 h 912"/>
                  <a:gd name="T74" fmla="*/ 305 w 3991"/>
                  <a:gd name="T75" fmla="*/ 892 h 912"/>
                  <a:gd name="T76" fmla="*/ 346 w 3991"/>
                  <a:gd name="T77" fmla="*/ 903 h 912"/>
                  <a:gd name="T78" fmla="*/ 388 w 3991"/>
                  <a:gd name="T79" fmla="*/ 910 h 912"/>
                  <a:gd name="T80" fmla="*/ 434 w 3991"/>
                  <a:gd name="T81" fmla="*/ 912 h 912"/>
                  <a:gd name="T82" fmla="*/ 3991 w 3991"/>
                  <a:gd name="T83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91" h="912">
                    <a:moveTo>
                      <a:pt x="3991" y="912"/>
                    </a:moveTo>
                    <a:lnTo>
                      <a:pt x="3991" y="0"/>
                    </a:lnTo>
                    <a:lnTo>
                      <a:pt x="434" y="0"/>
                    </a:lnTo>
                    <a:lnTo>
                      <a:pt x="388" y="1"/>
                    </a:lnTo>
                    <a:lnTo>
                      <a:pt x="346" y="7"/>
                    </a:lnTo>
                    <a:lnTo>
                      <a:pt x="305" y="16"/>
                    </a:lnTo>
                    <a:lnTo>
                      <a:pt x="267" y="31"/>
                    </a:lnTo>
                    <a:lnTo>
                      <a:pt x="229" y="48"/>
                    </a:lnTo>
                    <a:lnTo>
                      <a:pt x="193" y="70"/>
                    </a:lnTo>
                    <a:lnTo>
                      <a:pt x="159" y="96"/>
                    </a:lnTo>
                    <a:lnTo>
                      <a:pt x="127" y="127"/>
                    </a:lnTo>
                    <a:lnTo>
                      <a:pt x="97" y="158"/>
                    </a:lnTo>
                    <a:lnTo>
                      <a:pt x="71" y="193"/>
                    </a:lnTo>
                    <a:lnTo>
                      <a:pt x="49" y="229"/>
                    </a:lnTo>
                    <a:lnTo>
                      <a:pt x="32" y="267"/>
                    </a:lnTo>
                    <a:lnTo>
                      <a:pt x="17" y="305"/>
                    </a:lnTo>
                    <a:lnTo>
                      <a:pt x="8" y="346"/>
                    </a:lnTo>
                    <a:lnTo>
                      <a:pt x="1" y="388"/>
                    </a:lnTo>
                    <a:lnTo>
                      <a:pt x="0" y="434"/>
                    </a:lnTo>
                    <a:lnTo>
                      <a:pt x="0" y="478"/>
                    </a:lnTo>
                    <a:lnTo>
                      <a:pt x="1" y="521"/>
                    </a:lnTo>
                    <a:lnTo>
                      <a:pt x="4" y="542"/>
                    </a:lnTo>
                    <a:lnTo>
                      <a:pt x="8" y="563"/>
                    </a:lnTo>
                    <a:lnTo>
                      <a:pt x="11" y="583"/>
                    </a:lnTo>
                    <a:lnTo>
                      <a:pt x="17" y="604"/>
                    </a:lnTo>
                    <a:lnTo>
                      <a:pt x="23" y="623"/>
                    </a:lnTo>
                    <a:lnTo>
                      <a:pt x="32" y="644"/>
                    </a:lnTo>
                    <a:lnTo>
                      <a:pt x="49" y="681"/>
                    </a:lnTo>
                    <a:lnTo>
                      <a:pt x="59" y="698"/>
                    </a:lnTo>
                    <a:lnTo>
                      <a:pt x="71" y="716"/>
                    </a:lnTo>
                    <a:lnTo>
                      <a:pt x="97" y="751"/>
                    </a:lnTo>
                    <a:lnTo>
                      <a:pt x="111" y="768"/>
                    </a:lnTo>
                    <a:lnTo>
                      <a:pt x="127" y="785"/>
                    </a:lnTo>
                    <a:lnTo>
                      <a:pt x="159" y="813"/>
                    </a:lnTo>
                    <a:lnTo>
                      <a:pt x="193" y="839"/>
                    </a:lnTo>
                    <a:lnTo>
                      <a:pt x="229" y="861"/>
                    </a:lnTo>
                    <a:lnTo>
                      <a:pt x="267" y="879"/>
                    </a:lnTo>
                    <a:lnTo>
                      <a:pt x="305" y="892"/>
                    </a:lnTo>
                    <a:lnTo>
                      <a:pt x="346" y="903"/>
                    </a:lnTo>
                    <a:lnTo>
                      <a:pt x="388" y="910"/>
                    </a:lnTo>
                    <a:lnTo>
                      <a:pt x="434" y="912"/>
                    </a:lnTo>
                    <a:lnTo>
                      <a:pt x="3991" y="9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200" dirty="0" err="1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Placebo</a:t>
                </a:r>
                <a:r>
                  <a:rPr lang="fr-FR" sz="1200" baseline="-25000" dirty="0" err="1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IV</a:t>
                </a:r>
                <a:br>
                  <a:rPr lang="fr-FR" sz="1200" dirty="0">
                    <a:solidFill>
                      <a:srgbClr val="4D4D4D"/>
                    </a:solidFill>
                    <a:latin typeface="Aptos Display" panose="020B0004020202020204" pitchFamily="34" charset="0"/>
                  </a:rPr>
                </a:br>
                <a:r>
                  <a:rPr lang="fr-FR" sz="1200" dirty="0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(n = 12)</a:t>
                </a: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id="{620A9BF8-1E8C-25F7-A47F-76800A5E2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875" y="2495550"/>
                <a:ext cx="1584325" cy="361950"/>
              </a:xfrm>
              <a:custGeom>
                <a:avLst/>
                <a:gdLst>
                  <a:gd name="T0" fmla="*/ 3991 w 3991"/>
                  <a:gd name="T1" fmla="*/ 912 h 912"/>
                  <a:gd name="T2" fmla="*/ 3991 w 3991"/>
                  <a:gd name="T3" fmla="*/ 0 h 912"/>
                  <a:gd name="T4" fmla="*/ 434 w 3991"/>
                  <a:gd name="T5" fmla="*/ 0 h 912"/>
                  <a:gd name="T6" fmla="*/ 388 w 3991"/>
                  <a:gd name="T7" fmla="*/ 1 h 912"/>
                  <a:gd name="T8" fmla="*/ 346 w 3991"/>
                  <a:gd name="T9" fmla="*/ 7 h 912"/>
                  <a:gd name="T10" fmla="*/ 305 w 3991"/>
                  <a:gd name="T11" fmla="*/ 16 h 912"/>
                  <a:gd name="T12" fmla="*/ 267 w 3991"/>
                  <a:gd name="T13" fmla="*/ 31 h 912"/>
                  <a:gd name="T14" fmla="*/ 229 w 3991"/>
                  <a:gd name="T15" fmla="*/ 49 h 912"/>
                  <a:gd name="T16" fmla="*/ 193 w 3991"/>
                  <a:gd name="T17" fmla="*/ 70 h 912"/>
                  <a:gd name="T18" fmla="*/ 159 w 3991"/>
                  <a:gd name="T19" fmla="*/ 96 h 912"/>
                  <a:gd name="T20" fmla="*/ 127 w 3991"/>
                  <a:gd name="T21" fmla="*/ 127 h 912"/>
                  <a:gd name="T22" fmla="*/ 97 w 3991"/>
                  <a:gd name="T23" fmla="*/ 158 h 912"/>
                  <a:gd name="T24" fmla="*/ 71 w 3991"/>
                  <a:gd name="T25" fmla="*/ 193 h 912"/>
                  <a:gd name="T26" fmla="*/ 49 w 3991"/>
                  <a:gd name="T27" fmla="*/ 229 h 912"/>
                  <a:gd name="T28" fmla="*/ 32 w 3991"/>
                  <a:gd name="T29" fmla="*/ 267 h 912"/>
                  <a:gd name="T30" fmla="*/ 17 w 3991"/>
                  <a:gd name="T31" fmla="*/ 305 h 912"/>
                  <a:gd name="T32" fmla="*/ 8 w 3991"/>
                  <a:gd name="T33" fmla="*/ 346 h 912"/>
                  <a:gd name="T34" fmla="*/ 1 w 3991"/>
                  <a:gd name="T35" fmla="*/ 389 h 912"/>
                  <a:gd name="T36" fmla="*/ 0 w 3991"/>
                  <a:gd name="T37" fmla="*/ 434 h 912"/>
                  <a:gd name="T38" fmla="*/ 0 w 3991"/>
                  <a:gd name="T39" fmla="*/ 478 h 912"/>
                  <a:gd name="T40" fmla="*/ 1 w 3991"/>
                  <a:gd name="T41" fmla="*/ 521 h 912"/>
                  <a:gd name="T42" fmla="*/ 4 w 3991"/>
                  <a:gd name="T43" fmla="*/ 542 h 912"/>
                  <a:gd name="T44" fmla="*/ 8 w 3991"/>
                  <a:gd name="T45" fmla="*/ 563 h 912"/>
                  <a:gd name="T46" fmla="*/ 11 w 3991"/>
                  <a:gd name="T47" fmla="*/ 583 h 912"/>
                  <a:gd name="T48" fmla="*/ 17 w 3991"/>
                  <a:gd name="T49" fmla="*/ 604 h 912"/>
                  <a:gd name="T50" fmla="*/ 23 w 3991"/>
                  <a:gd name="T51" fmla="*/ 623 h 912"/>
                  <a:gd name="T52" fmla="*/ 32 w 3991"/>
                  <a:gd name="T53" fmla="*/ 644 h 912"/>
                  <a:gd name="T54" fmla="*/ 49 w 3991"/>
                  <a:gd name="T55" fmla="*/ 681 h 912"/>
                  <a:gd name="T56" fmla="*/ 59 w 3991"/>
                  <a:gd name="T57" fmla="*/ 698 h 912"/>
                  <a:gd name="T58" fmla="*/ 71 w 3991"/>
                  <a:gd name="T59" fmla="*/ 717 h 912"/>
                  <a:gd name="T60" fmla="*/ 97 w 3991"/>
                  <a:gd name="T61" fmla="*/ 751 h 912"/>
                  <a:gd name="T62" fmla="*/ 111 w 3991"/>
                  <a:gd name="T63" fmla="*/ 768 h 912"/>
                  <a:gd name="T64" fmla="*/ 127 w 3991"/>
                  <a:gd name="T65" fmla="*/ 785 h 912"/>
                  <a:gd name="T66" fmla="*/ 159 w 3991"/>
                  <a:gd name="T67" fmla="*/ 813 h 912"/>
                  <a:gd name="T68" fmla="*/ 193 w 3991"/>
                  <a:gd name="T69" fmla="*/ 839 h 912"/>
                  <a:gd name="T70" fmla="*/ 229 w 3991"/>
                  <a:gd name="T71" fmla="*/ 861 h 912"/>
                  <a:gd name="T72" fmla="*/ 267 w 3991"/>
                  <a:gd name="T73" fmla="*/ 880 h 912"/>
                  <a:gd name="T74" fmla="*/ 305 w 3991"/>
                  <a:gd name="T75" fmla="*/ 893 h 912"/>
                  <a:gd name="T76" fmla="*/ 346 w 3991"/>
                  <a:gd name="T77" fmla="*/ 903 h 912"/>
                  <a:gd name="T78" fmla="*/ 388 w 3991"/>
                  <a:gd name="T79" fmla="*/ 910 h 912"/>
                  <a:gd name="T80" fmla="*/ 434 w 3991"/>
                  <a:gd name="T81" fmla="*/ 912 h 912"/>
                  <a:gd name="T82" fmla="*/ 3991 w 3991"/>
                  <a:gd name="T83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91" h="912">
                    <a:moveTo>
                      <a:pt x="3991" y="912"/>
                    </a:moveTo>
                    <a:lnTo>
                      <a:pt x="3991" y="0"/>
                    </a:lnTo>
                    <a:lnTo>
                      <a:pt x="434" y="0"/>
                    </a:lnTo>
                    <a:lnTo>
                      <a:pt x="388" y="1"/>
                    </a:lnTo>
                    <a:lnTo>
                      <a:pt x="346" y="7"/>
                    </a:lnTo>
                    <a:lnTo>
                      <a:pt x="305" y="16"/>
                    </a:lnTo>
                    <a:lnTo>
                      <a:pt x="267" y="31"/>
                    </a:lnTo>
                    <a:lnTo>
                      <a:pt x="229" y="49"/>
                    </a:lnTo>
                    <a:lnTo>
                      <a:pt x="193" y="70"/>
                    </a:lnTo>
                    <a:lnTo>
                      <a:pt x="159" y="96"/>
                    </a:lnTo>
                    <a:lnTo>
                      <a:pt x="127" y="127"/>
                    </a:lnTo>
                    <a:lnTo>
                      <a:pt x="97" y="158"/>
                    </a:lnTo>
                    <a:lnTo>
                      <a:pt x="71" y="193"/>
                    </a:lnTo>
                    <a:lnTo>
                      <a:pt x="49" y="229"/>
                    </a:lnTo>
                    <a:lnTo>
                      <a:pt x="32" y="267"/>
                    </a:lnTo>
                    <a:lnTo>
                      <a:pt x="17" y="305"/>
                    </a:lnTo>
                    <a:lnTo>
                      <a:pt x="8" y="346"/>
                    </a:lnTo>
                    <a:lnTo>
                      <a:pt x="1" y="389"/>
                    </a:lnTo>
                    <a:lnTo>
                      <a:pt x="0" y="434"/>
                    </a:lnTo>
                    <a:lnTo>
                      <a:pt x="0" y="478"/>
                    </a:lnTo>
                    <a:lnTo>
                      <a:pt x="1" y="521"/>
                    </a:lnTo>
                    <a:lnTo>
                      <a:pt x="4" y="542"/>
                    </a:lnTo>
                    <a:lnTo>
                      <a:pt x="8" y="563"/>
                    </a:lnTo>
                    <a:lnTo>
                      <a:pt x="11" y="583"/>
                    </a:lnTo>
                    <a:lnTo>
                      <a:pt x="17" y="604"/>
                    </a:lnTo>
                    <a:lnTo>
                      <a:pt x="23" y="623"/>
                    </a:lnTo>
                    <a:lnTo>
                      <a:pt x="32" y="644"/>
                    </a:lnTo>
                    <a:lnTo>
                      <a:pt x="49" y="681"/>
                    </a:lnTo>
                    <a:lnTo>
                      <a:pt x="59" y="698"/>
                    </a:lnTo>
                    <a:lnTo>
                      <a:pt x="71" y="717"/>
                    </a:lnTo>
                    <a:lnTo>
                      <a:pt x="97" y="751"/>
                    </a:lnTo>
                    <a:lnTo>
                      <a:pt x="111" y="768"/>
                    </a:lnTo>
                    <a:lnTo>
                      <a:pt x="127" y="785"/>
                    </a:lnTo>
                    <a:lnTo>
                      <a:pt x="159" y="813"/>
                    </a:lnTo>
                    <a:lnTo>
                      <a:pt x="193" y="839"/>
                    </a:lnTo>
                    <a:lnTo>
                      <a:pt x="229" y="861"/>
                    </a:lnTo>
                    <a:lnTo>
                      <a:pt x="267" y="880"/>
                    </a:lnTo>
                    <a:lnTo>
                      <a:pt x="305" y="893"/>
                    </a:lnTo>
                    <a:lnTo>
                      <a:pt x="346" y="903"/>
                    </a:lnTo>
                    <a:lnTo>
                      <a:pt x="388" y="910"/>
                    </a:lnTo>
                    <a:lnTo>
                      <a:pt x="434" y="912"/>
                    </a:lnTo>
                    <a:lnTo>
                      <a:pt x="3991" y="912"/>
                    </a:lnTo>
                    <a:close/>
                  </a:path>
                </a:pathLst>
              </a:custGeom>
              <a:solidFill>
                <a:srgbClr val="11A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2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Frexalimab</a:t>
                </a:r>
                <a:r>
                  <a:rPr lang="fr-FR" sz="1200" baseline="-250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1200 mg/IV</a:t>
                </a:r>
                <a:r>
                  <a:rPr lang="fr-FR" sz="12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 Q4W (n = 52)</a:t>
                </a: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E0756717-0590-D9A9-72D8-A15D72A89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875" y="3373438"/>
                <a:ext cx="1584325" cy="361950"/>
              </a:xfrm>
              <a:custGeom>
                <a:avLst/>
                <a:gdLst>
                  <a:gd name="T0" fmla="*/ 127 w 3991"/>
                  <a:gd name="T1" fmla="*/ 786 h 913"/>
                  <a:gd name="T2" fmla="*/ 159 w 3991"/>
                  <a:gd name="T3" fmla="*/ 814 h 913"/>
                  <a:gd name="T4" fmla="*/ 193 w 3991"/>
                  <a:gd name="T5" fmla="*/ 840 h 913"/>
                  <a:gd name="T6" fmla="*/ 229 w 3991"/>
                  <a:gd name="T7" fmla="*/ 862 h 913"/>
                  <a:gd name="T8" fmla="*/ 267 w 3991"/>
                  <a:gd name="T9" fmla="*/ 880 h 913"/>
                  <a:gd name="T10" fmla="*/ 305 w 3991"/>
                  <a:gd name="T11" fmla="*/ 893 h 913"/>
                  <a:gd name="T12" fmla="*/ 346 w 3991"/>
                  <a:gd name="T13" fmla="*/ 904 h 913"/>
                  <a:gd name="T14" fmla="*/ 388 w 3991"/>
                  <a:gd name="T15" fmla="*/ 911 h 913"/>
                  <a:gd name="T16" fmla="*/ 434 w 3991"/>
                  <a:gd name="T17" fmla="*/ 913 h 913"/>
                  <a:gd name="T18" fmla="*/ 3991 w 3991"/>
                  <a:gd name="T19" fmla="*/ 913 h 913"/>
                  <a:gd name="T20" fmla="*/ 3991 w 3991"/>
                  <a:gd name="T21" fmla="*/ 0 h 913"/>
                  <a:gd name="T22" fmla="*/ 434 w 3991"/>
                  <a:gd name="T23" fmla="*/ 0 h 913"/>
                  <a:gd name="T24" fmla="*/ 388 w 3991"/>
                  <a:gd name="T25" fmla="*/ 2 h 913"/>
                  <a:gd name="T26" fmla="*/ 346 w 3991"/>
                  <a:gd name="T27" fmla="*/ 8 h 913"/>
                  <a:gd name="T28" fmla="*/ 305 w 3991"/>
                  <a:gd name="T29" fmla="*/ 17 h 913"/>
                  <a:gd name="T30" fmla="*/ 267 w 3991"/>
                  <a:gd name="T31" fmla="*/ 32 h 913"/>
                  <a:gd name="T32" fmla="*/ 229 w 3991"/>
                  <a:gd name="T33" fmla="*/ 49 h 913"/>
                  <a:gd name="T34" fmla="*/ 193 w 3991"/>
                  <a:gd name="T35" fmla="*/ 71 h 913"/>
                  <a:gd name="T36" fmla="*/ 159 w 3991"/>
                  <a:gd name="T37" fmla="*/ 97 h 913"/>
                  <a:gd name="T38" fmla="*/ 127 w 3991"/>
                  <a:gd name="T39" fmla="*/ 128 h 913"/>
                  <a:gd name="T40" fmla="*/ 97 w 3991"/>
                  <a:gd name="T41" fmla="*/ 159 h 913"/>
                  <a:gd name="T42" fmla="*/ 71 w 3991"/>
                  <a:gd name="T43" fmla="*/ 194 h 913"/>
                  <a:gd name="T44" fmla="*/ 49 w 3991"/>
                  <a:gd name="T45" fmla="*/ 230 h 913"/>
                  <a:gd name="T46" fmla="*/ 32 w 3991"/>
                  <a:gd name="T47" fmla="*/ 268 h 913"/>
                  <a:gd name="T48" fmla="*/ 17 w 3991"/>
                  <a:gd name="T49" fmla="*/ 306 h 913"/>
                  <a:gd name="T50" fmla="*/ 8 w 3991"/>
                  <a:gd name="T51" fmla="*/ 347 h 913"/>
                  <a:gd name="T52" fmla="*/ 1 w 3991"/>
                  <a:gd name="T53" fmla="*/ 389 h 913"/>
                  <a:gd name="T54" fmla="*/ 0 w 3991"/>
                  <a:gd name="T55" fmla="*/ 435 h 913"/>
                  <a:gd name="T56" fmla="*/ 0 w 3991"/>
                  <a:gd name="T57" fmla="*/ 478 h 913"/>
                  <a:gd name="T58" fmla="*/ 1 w 3991"/>
                  <a:gd name="T59" fmla="*/ 522 h 913"/>
                  <a:gd name="T60" fmla="*/ 4 w 3991"/>
                  <a:gd name="T61" fmla="*/ 542 h 913"/>
                  <a:gd name="T62" fmla="*/ 8 w 3991"/>
                  <a:gd name="T63" fmla="*/ 564 h 913"/>
                  <a:gd name="T64" fmla="*/ 11 w 3991"/>
                  <a:gd name="T65" fmla="*/ 584 h 913"/>
                  <a:gd name="T66" fmla="*/ 17 w 3991"/>
                  <a:gd name="T67" fmla="*/ 604 h 913"/>
                  <a:gd name="T68" fmla="*/ 23 w 3991"/>
                  <a:gd name="T69" fmla="*/ 624 h 913"/>
                  <a:gd name="T70" fmla="*/ 32 w 3991"/>
                  <a:gd name="T71" fmla="*/ 645 h 913"/>
                  <a:gd name="T72" fmla="*/ 49 w 3991"/>
                  <a:gd name="T73" fmla="*/ 681 h 913"/>
                  <a:gd name="T74" fmla="*/ 59 w 3991"/>
                  <a:gd name="T75" fmla="*/ 699 h 913"/>
                  <a:gd name="T76" fmla="*/ 71 w 3991"/>
                  <a:gd name="T77" fmla="*/ 717 h 913"/>
                  <a:gd name="T78" fmla="*/ 97 w 3991"/>
                  <a:gd name="T79" fmla="*/ 752 h 913"/>
                  <a:gd name="T80" fmla="*/ 111 w 3991"/>
                  <a:gd name="T81" fmla="*/ 768 h 913"/>
                  <a:gd name="T82" fmla="*/ 127 w 3991"/>
                  <a:gd name="T83" fmla="*/ 786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91" h="913">
                    <a:moveTo>
                      <a:pt x="127" y="786"/>
                    </a:moveTo>
                    <a:lnTo>
                      <a:pt x="159" y="814"/>
                    </a:lnTo>
                    <a:lnTo>
                      <a:pt x="193" y="840"/>
                    </a:lnTo>
                    <a:lnTo>
                      <a:pt x="229" y="862"/>
                    </a:lnTo>
                    <a:lnTo>
                      <a:pt x="267" y="880"/>
                    </a:lnTo>
                    <a:lnTo>
                      <a:pt x="305" y="893"/>
                    </a:lnTo>
                    <a:lnTo>
                      <a:pt x="346" y="904"/>
                    </a:lnTo>
                    <a:lnTo>
                      <a:pt x="388" y="911"/>
                    </a:lnTo>
                    <a:lnTo>
                      <a:pt x="434" y="913"/>
                    </a:lnTo>
                    <a:lnTo>
                      <a:pt x="3991" y="913"/>
                    </a:lnTo>
                    <a:lnTo>
                      <a:pt x="3991" y="0"/>
                    </a:lnTo>
                    <a:lnTo>
                      <a:pt x="434" y="0"/>
                    </a:lnTo>
                    <a:lnTo>
                      <a:pt x="388" y="2"/>
                    </a:lnTo>
                    <a:lnTo>
                      <a:pt x="346" y="8"/>
                    </a:lnTo>
                    <a:lnTo>
                      <a:pt x="305" y="17"/>
                    </a:lnTo>
                    <a:lnTo>
                      <a:pt x="267" y="32"/>
                    </a:lnTo>
                    <a:lnTo>
                      <a:pt x="229" y="49"/>
                    </a:lnTo>
                    <a:lnTo>
                      <a:pt x="193" y="71"/>
                    </a:lnTo>
                    <a:lnTo>
                      <a:pt x="159" y="97"/>
                    </a:lnTo>
                    <a:lnTo>
                      <a:pt x="127" y="128"/>
                    </a:lnTo>
                    <a:lnTo>
                      <a:pt x="97" y="159"/>
                    </a:lnTo>
                    <a:lnTo>
                      <a:pt x="71" y="194"/>
                    </a:lnTo>
                    <a:lnTo>
                      <a:pt x="49" y="230"/>
                    </a:lnTo>
                    <a:lnTo>
                      <a:pt x="32" y="268"/>
                    </a:lnTo>
                    <a:lnTo>
                      <a:pt x="17" y="306"/>
                    </a:lnTo>
                    <a:lnTo>
                      <a:pt x="8" y="347"/>
                    </a:lnTo>
                    <a:lnTo>
                      <a:pt x="1" y="389"/>
                    </a:lnTo>
                    <a:lnTo>
                      <a:pt x="0" y="435"/>
                    </a:lnTo>
                    <a:lnTo>
                      <a:pt x="0" y="478"/>
                    </a:lnTo>
                    <a:lnTo>
                      <a:pt x="1" y="522"/>
                    </a:lnTo>
                    <a:lnTo>
                      <a:pt x="4" y="542"/>
                    </a:lnTo>
                    <a:lnTo>
                      <a:pt x="8" y="564"/>
                    </a:lnTo>
                    <a:lnTo>
                      <a:pt x="11" y="584"/>
                    </a:lnTo>
                    <a:lnTo>
                      <a:pt x="17" y="604"/>
                    </a:lnTo>
                    <a:lnTo>
                      <a:pt x="23" y="624"/>
                    </a:lnTo>
                    <a:lnTo>
                      <a:pt x="32" y="645"/>
                    </a:lnTo>
                    <a:lnTo>
                      <a:pt x="49" y="681"/>
                    </a:lnTo>
                    <a:lnTo>
                      <a:pt x="59" y="699"/>
                    </a:lnTo>
                    <a:lnTo>
                      <a:pt x="71" y="717"/>
                    </a:lnTo>
                    <a:lnTo>
                      <a:pt x="97" y="752"/>
                    </a:lnTo>
                    <a:lnTo>
                      <a:pt x="111" y="768"/>
                    </a:lnTo>
                    <a:lnTo>
                      <a:pt x="127" y="786"/>
                    </a:lnTo>
                    <a:close/>
                  </a:path>
                </a:pathLst>
              </a:custGeom>
              <a:solidFill>
                <a:srgbClr val="00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2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Frexalimab</a:t>
                </a:r>
                <a:r>
                  <a:rPr lang="fr-FR" sz="1200" baseline="-250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300 mg/sc</a:t>
                </a:r>
                <a:r>
                  <a:rPr lang="fr-FR" sz="12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 Q2W (n = 51)</a:t>
                </a: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id="{D2A71DE4-8EE3-1CDE-DBCA-F9C7FB88E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875" y="3813175"/>
                <a:ext cx="1584325" cy="361950"/>
              </a:xfrm>
              <a:custGeom>
                <a:avLst/>
                <a:gdLst>
                  <a:gd name="T0" fmla="*/ 127 w 3991"/>
                  <a:gd name="T1" fmla="*/ 786 h 913"/>
                  <a:gd name="T2" fmla="*/ 159 w 3991"/>
                  <a:gd name="T3" fmla="*/ 814 h 913"/>
                  <a:gd name="T4" fmla="*/ 193 w 3991"/>
                  <a:gd name="T5" fmla="*/ 840 h 913"/>
                  <a:gd name="T6" fmla="*/ 229 w 3991"/>
                  <a:gd name="T7" fmla="*/ 862 h 913"/>
                  <a:gd name="T8" fmla="*/ 267 w 3991"/>
                  <a:gd name="T9" fmla="*/ 880 h 913"/>
                  <a:gd name="T10" fmla="*/ 305 w 3991"/>
                  <a:gd name="T11" fmla="*/ 893 h 913"/>
                  <a:gd name="T12" fmla="*/ 346 w 3991"/>
                  <a:gd name="T13" fmla="*/ 904 h 913"/>
                  <a:gd name="T14" fmla="*/ 388 w 3991"/>
                  <a:gd name="T15" fmla="*/ 911 h 913"/>
                  <a:gd name="T16" fmla="*/ 434 w 3991"/>
                  <a:gd name="T17" fmla="*/ 913 h 913"/>
                  <a:gd name="T18" fmla="*/ 3991 w 3991"/>
                  <a:gd name="T19" fmla="*/ 913 h 913"/>
                  <a:gd name="T20" fmla="*/ 3991 w 3991"/>
                  <a:gd name="T21" fmla="*/ 0 h 913"/>
                  <a:gd name="T22" fmla="*/ 434 w 3991"/>
                  <a:gd name="T23" fmla="*/ 0 h 913"/>
                  <a:gd name="T24" fmla="*/ 388 w 3991"/>
                  <a:gd name="T25" fmla="*/ 2 h 913"/>
                  <a:gd name="T26" fmla="*/ 346 w 3991"/>
                  <a:gd name="T27" fmla="*/ 8 h 913"/>
                  <a:gd name="T28" fmla="*/ 305 w 3991"/>
                  <a:gd name="T29" fmla="*/ 17 h 913"/>
                  <a:gd name="T30" fmla="*/ 267 w 3991"/>
                  <a:gd name="T31" fmla="*/ 32 h 913"/>
                  <a:gd name="T32" fmla="*/ 229 w 3991"/>
                  <a:gd name="T33" fmla="*/ 49 h 913"/>
                  <a:gd name="T34" fmla="*/ 193 w 3991"/>
                  <a:gd name="T35" fmla="*/ 71 h 913"/>
                  <a:gd name="T36" fmla="*/ 159 w 3991"/>
                  <a:gd name="T37" fmla="*/ 97 h 913"/>
                  <a:gd name="T38" fmla="*/ 127 w 3991"/>
                  <a:gd name="T39" fmla="*/ 128 h 913"/>
                  <a:gd name="T40" fmla="*/ 97 w 3991"/>
                  <a:gd name="T41" fmla="*/ 159 h 913"/>
                  <a:gd name="T42" fmla="*/ 71 w 3991"/>
                  <a:gd name="T43" fmla="*/ 194 h 913"/>
                  <a:gd name="T44" fmla="*/ 49 w 3991"/>
                  <a:gd name="T45" fmla="*/ 230 h 913"/>
                  <a:gd name="T46" fmla="*/ 32 w 3991"/>
                  <a:gd name="T47" fmla="*/ 268 h 913"/>
                  <a:gd name="T48" fmla="*/ 17 w 3991"/>
                  <a:gd name="T49" fmla="*/ 306 h 913"/>
                  <a:gd name="T50" fmla="*/ 8 w 3991"/>
                  <a:gd name="T51" fmla="*/ 347 h 913"/>
                  <a:gd name="T52" fmla="*/ 1 w 3991"/>
                  <a:gd name="T53" fmla="*/ 389 h 913"/>
                  <a:gd name="T54" fmla="*/ 0 w 3991"/>
                  <a:gd name="T55" fmla="*/ 435 h 913"/>
                  <a:gd name="T56" fmla="*/ 0 w 3991"/>
                  <a:gd name="T57" fmla="*/ 478 h 913"/>
                  <a:gd name="T58" fmla="*/ 1 w 3991"/>
                  <a:gd name="T59" fmla="*/ 522 h 913"/>
                  <a:gd name="T60" fmla="*/ 4 w 3991"/>
                  <a:gd name="T61" fmla="*/ 542 h 913"/>
                  <a:gd name="T62" fmla="*/ 8 w 3991"/>
                  <a:gd name="T63" fmla="*/ 564 h 913"/>
                  <a:gd name="T64" fmla="*/ 11 w 3991"/>
                  <a:gd name="T65" fmla="*/ 584 h 913"/>
                  <a:gd name="T66" fmla="*/ 17 w 3991"/>
                  <a:gd name="T67" fmla="*/ 604 h 913"/>
                  <a:gd name="T68" fmla="*/ 23 w 3991"/>
                  <a:gd name="T69" fmla="*/ 624 h 913"/>
                  <a:gd name="T70" fmla="*/ 32 w 3991"/>
                  <a:gd name="T71" fmla="*/ 645 h 913"/>
                  <a:gd name="T72" fmla="*/ 49 w 3991"/>
                  <a:gd name="T73" fmla="*/ 681 h 913"/>
                  <a:gd name="T74" fmla="*/ 59 w 3991"/>
                  <a:gd name="T75" fmla="*/ 699 h 913"/>
                  <a:gd name="T76" fmla="*/ 71 w 3991"/>
                  <a:gd name="T77" fmla="*/ 717 h 913"/>
                  <a:gd name="T78" fmla="*/ 97 w 3991"/>
                  <a:gd name="T79" fmla="*/ 752 h 913"/>
                  <a:gd name="T80" fmla="*/ 111 w 3991"/>
                  <a:gd name="T81" fmla="*/ 768 h 913"/>
                  <a:gd name="T82" fmla="*/ 127 w 3991"/>
                  <a:gd name="T83" fmla="*/ 786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91" h="913">
                    <a:moveTo>
                      <a:pt x="127" y="786"/>
                    </a:moveTo>
                    <a:lnTo>
                      <a:pt x="159" y="814"/>
                    </a:lnTo>
                    <a:lnTo>
                      <a:pt x="193" y="840"/>
                    </a:lnTo>
                    <a:lnTo>
                      <a:pt x="229" y="862"/>
                    </a:lnTo>
                    <a:lnTo>
                      <a:pt x="267" y="880"/>
                    </a:lnTo>
                    <a:lnTo>
                      <a:pt x="305" y="893"/>
                    </a:lnTo>
                    <a:lnTo>
                      <a:pt x="346" y="904"/>
                    </a:lnTo>
                    <a:lnTo>
                      <a:pt x="388" y="911"/>
                    </a:lnTo>
                    <a:lnTo>
                      <a:pt x="434" y="913"/>
                    </a:lnTo>
                    <a:lnTo>
                      <a:pt x="3991" y="913"/>
                    </a:lnTo>
                    <a:lnTo>
                      <a:pt x="3991" y="0"/>
                    </a:lnTo>
                    <a:lnTo>
                      <a:pt x="434" y="0"/>
                    </a:lnTo>
                    <a:lnTo>
                      <a:pt x="388" y="2"/>
                    </a:lnTo>
                    <a:lnTo>
                      <a:pt x="346" y="8"/>
                    </a:lnTo>
                    <a:lnTo>
                      <a:pt x="305" y="17"/>
                    </a:lnTo>
                    <a:lnTo>
                      <a:pt x="267" y="32"/>
                    </a:lnTo>
                    <a:lnTo>
                      <a:pt x="229" y="49"/>
                    </a:lnTo>
                    <a:lnTo>
                      <a:pt x="193" y="71"/>
                    </a:lnTo>
                    <a:lnTo>
                      <a:pt x="159" y="97"/>
                    </a:lnTo>
                    <a:lnTo>
                      <a:pt x="127" y="128"/>
                    </a:lnTo>
                    <a:lnTo>
                      <a:pt x="97" y="159"/>
                    </a:lnTo>
                    <a:lnTo>
                      <a:pt x="71" y="194"/>
                    </a:lnTo>
                    <a:lnTo>
                      <a:pt x="49" y="230"/>
                    </a:lnTo>
                    <a:lnTo>
                      <a:pt x="32" y="268"/>
                    </a:lnTo>
                    <a:lnTo>
                      <a:pt x="17" y="306"/>
                    </a:lnTo>
                    <a:lnTo>
                      <a:pt x="8" y="347"/>
                    </a:lnTo>
                    <a:lnTo>
                      <a:pt x="1" y="389"/>
                    </a:lnTo>
                    <a:lnTo>
                      <a:pt x="0" y="435"/>
                    </a:lnTo>
                    <a:lnTo>
                      <a:pt x="0" y="478"/>
                    </a:lnTo>
                    <a:lnTo>
                      <a:pt x="1" y="522"/>
                    </a:lnTo>
                    <a:lnTo>
                      <a:pt x="4" y="542"/>
                    </a:lnTo>
                    <a:lnTo>
                      <a:pt x="8" y="564"/>
                    </a:lnTo>
                    <a:lnTo>
                      <a:pt x="11" y="584"/>
                    </a:lnTo>
                    <a:lnTo>
                      <a:pt x="17" y="604"/>
                    </a:lnTo>
                    <a:lnTo>
                      <a:pt x="23" y="624"/>
                    </a:lnTo>
                    <a:lnTo>
                      <a:pt x="32" y="645"/>
                    </a:lnTo>
                    <a:lnTo>
                      <a:pt x="49" y="681"/>
                    </a:lnTo>
                    <a:lnTo>
                      <a:pt x="59" y="699"/>
                    </a:lnTo>
                    <a:lnTo>
                      <a:pt x="71" y="717"/>
                    </a:lnTo>
                    <a:lnTo>
                      <a:pt x="97" y="752"/>
                    </a:lnTo>
                    <a:lnTo>
                      <a:pt x="111" y="768"/>
                    </a:lnTo>
                    <a:lnTo>
                      <a:pt x="127" y="78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1200" dirty="0" err="1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Placebo</a:t>
                </a:r>
                <a:r>
                  <a:rPr lang="fr-FR" sz="1200" baseline="-25000" dirty="0" err="1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sc</a:t>
                </a:r>
                <a:br>
                  <a:rPr lang="fr-FR" sz="1200" dirty="0">
                    <a:solidFill>
                      <a:srgbClr val="4D4D4D"/>
                    </a:solidFill>
                    <a:latin typeface="Aptos Display" panose="020B0004020202020204" pitchFamily="34" charset="0"/>
                  </a:rPr>
                </a:br>
                <a:r>
                  <a:rPr lang="fr-FR" sz="1200" dirty="0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(n = 14)</a:t>
                </a: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DB0A3D8E-F266-4434-F519-60BFE1191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825" y="2098675"/>
                <a:ext cx="8872538" cy="319088"/>
              </a:xfrm>
              <a:custGeom>
                <a:avLst/>
                <a:gdLst>
                  <a:gd name="T0" fmla="*/ 22249 w 22357"/>
                  <a:gd name="T1" fmla="*/ 803 h 803"/>
                  <a:gd name="T2" fmla="*/ 22251 w 22357"/>
                  <a:gd name="T3" fmla="*/ 802 h 803"/>
                  <a:gd name="T4" fmla="*/ 22254 w 22357"/>
                  <a:gd name="T5" fmla="*/ 802 h 803"/>
                  <a:gd name="T6" fmla="*/ 22261 w 22357"/>
                  <a:gd name="T7" fmla="*/ 802 h 803"/>
                  <a:gd name="T8" fmla="*/ 22274 w 22357"/>
                  <a:gd name="T9" fmla="*/ 801 h 803"/>
                  <a:gd name="T10" fmla="*/ 22285 w 22357"/>
                  <a:gd name="T11" fmla="*/ 798 h 803"/>
                  <a:gd name="T12" fmla="*/ 22296 w 22357"/>
                  <a:gd name="T13" fmla="*/ 796 h 803"/>
                  <a:gd name="T14" fmla="*/ 22304 w 22357"/>
                  <a:gd name="T15" fmla="*/ 791 h 803"/>
                  <a:gd name="T16" fmla="*/ 22314 w 22357"/>
                  <a:gd name="T17" fmla="*/ 787 h 803"/>
                  <a:gd name="T18" fmla="*/ 22315 w 22357"/>
                  <a:gd name="T19" fmla="*/ 785 h 803"/>
                  <a:gd name="T20" fmla="*/ 22317 w 22357"/>
                  <a:gd name="T21" fmla="*/ 784 h 803"/>
                  <a:gd name="T22" fmla="*/ 22322 w 22357"/>
                  <a:gd name="T23" fmla="*/ 781 h 803"/>
                  <a:gd name="T24" fmla="*/ 22330 w 22357"/>
                  <a:gd name="T25" fmla="*/ 776 h 803"/>
                  <a:gd name="T26" fmla="*/ 22336 w 22357"/>
                  <a:gd name="T27" fmla="*/ 767 h 803"/>
                  <a:gd name="T28" fmla="*/ 22338 w 22357"/>
                  <a:gd name="T29" fmla="*/ 763 h 803"/>
                  <a:gd name="T30" fmla="*/ 22339 w 22357"/>
                  <a:gd name="T31" fmla="*/ 761 h 803"/>
                  <a:gd name="T32" fmla="*/ 22341 w 22357"/>
                  <a:gd name="T33" fmla="*/ 760 h 803"/>
                  <a:gd name="T34" fmla="*/ 22345 w 22357"/>
                  <a:gd name="T35" fmla="*/ 750 h 803"/>
                  <a:gd name="T36" fmla="*/ 22350 w 22357"/>
                  <a:gd name="T37" fmla="*/ 741 h 803"/>
                  <a:gd name="T38" fmla="*/ 22352 w 22357"/>
                  <a:gd name="T39" fmla="*/ 730 h 803"/>
                  <a:gd name="T40" fmla="*/ 22355 w 22357"/>
                  <a:gd name="T41" fmla="*/ 720 h 803"/>
                  <a:gd name="T42" fmla="*/ 22356 w 22357"/>
                  <a:gd name="T43" fmla="*/ 706 h 803"/>
                  <a:gd name="T44" fmla="*/ 22356 w 22357"/>
                  <a:gd name="T45" fmla="*/ 700 h 803"/>
                  <a:gd name="T46" fmla="*/ 22356 w 22357"/>
                  <a:gd name="T47" fmla="*/ 697 h 803"/>
                  <a:gd name="T48" fmla="*/ 22357 w 22357"/>
                  <a:gd name="T49" fmla="*/ 695 h 803"/>
                  <a:gd name="T50" fmla="*/ 22357 w 22357"/>
                  <a:gd name="T51" fmla="*/ 109 h 803"/>
                  <a:gd name="T52" fmla="*/ 22356 w 22357"/>
                  <a:gd name="T53" fmla="*/ 95 h 803"/>
                  <a:gd name="T54" fmla="*/ 22355 w 22357"/>
                  <a:gd name="T55" fmla="*/ 83 h 803"/>
                  <a:gd name="T56" fmla="*/ 22352 w 22357"/>
                  <a:gd name="T57" fmla="*/ 71 h 803"/>
                  <a:gd name="T58" fmla="*/ 22350 w 22357"/>
                  <a:gd name="T59" fmla="*/ 61 h 803"/>
                  <a:gd name="T60" fmla="*/ 22345 w 22357"/>
                  <a:gd name="T61" fmla="*/ 50 h 803"/>
                  <a:gd name="T62" fmla="*/ 22341 w 22357"/>
                  <a:gd name="T63" fmla="*/ 42 h 803"/>
                  <a:gd name="T64" fmla="*/ 22330 w 22357"/>
                  <a:gd name="T65" fmla="*/ 28 h 803"/>
                  <a:gd name="T66" fmla="*/ 22322 w 22357"/>
                  <a:gd name="T67" fmla="*/ 20 h 803"/>
                  <a:gd name="T68" fmla="*/ 22314 w 22357"/>
                  <a:gd name="T69" fmla="*/ 15 h 803"/>
                  <a:gd name="T70" fmla="*/ 22296 w 22357"/>
                  <a:gd name="T71" fmla="*/ 7 h 803"/>
                  <a:gd name="T72" fmla="*/ 22274 w 22357"/>
                  <a:gd name="T73" fmla="*/ 2 h 803"/>
                  <a:gd name="T74" fmla="*/ 22249 w 22357"/>
                  <a:gd name="T75" fmla="*/ 0 h 803"/>
                  <a:gd name="T76" fmla="*/ 108 w 22357"/>
                  <a:gd name="T77" fmla="*/ 0 h 803"/>
                  <a:gd name="T78" fmla="*/ 82 w 22357"/>
                  <a:gd name="T79" fmla="*/ 2 h 803"/>
                  <a:gd name="T80" fmla="*/ 60 w 22357"/>
                  <a:gd name="T81" fmla="*/ 7 h 803"/>
                  <a:gd name="T82" fmla="*/ 41 w 22357"/>
                  <a:gd name="T83" fmla="*/ 15 h 803"/>
                  <a:gd name="T84" fmla="*/ 27 w 22357"/>
                  <a:gd name="T85" fmla="*/ 28 h 803"/>
                  <a:gd name="T86" fmla="*/ 14 w 22357"/>
                  <a:gd name="T87" fmla="*/ 42 h 803"/>
                  <a:gd name="T88" fmla="*/ 6 w 22357"/>
                  <a:gd name="T89" fmla="*/ 61 h 803"/>
                  <a:gd name="T90" fmla="*/ 1 w 22357"/>
                  <a:gd name="T91" fmla="*/ 83 h 803"/>
                  <a:gd name="T92" fmla="*/ 0 w 22357"/>
                  <a:gd name="T93" fmla="*/ 109 h 803"/>
                  <a:gd name="T94" fmla="*/ 0 w 22357"/>
                  <a:gd name="T95" fmla="*/ 695 h 803"/>
                  <a:gd name="T96" fmla="*/ 1 w 22357"/>
                  <a:gd name="T97" fmla="*/ 720 h 803"/>
                  <a:gd name="T98" fmla="*/ 6 w 22357"/>
                  <a:gd name="T99" fmla="*/ 741 h 803"/>
                  <a:gd name="T100" fmla="*/ 14 w 22357"/>
                  <a:gd name="T101" fmla="*/ 760 h 803"/>
                  <a:gd name="T102" fmla="*/ 19 w 22357"/>
                  <a:gd name="T103" fmla="*/ 767 h 803"/>
                  <a:gd name="T104" fmla="*/ 27 w 22357"/>
                  <a:gd name="T105" fmla="*/ 776 h 803"/>
                  <a:gd name="T106" fmla="*/ 41 w 22357"/>
                  <a:gd name="T107" fmla="*/ 787 h 803"/>
                  <a:gd name="T108" fmla="*/ 50 w 22357"/>
                  <a:gd name="T109" fmla="*/ 791 h 803"/>
                  <a:gd name="T110" fmla="*/ 60 w 22357"/>
                  <a:gd name="T111" fmla="*/ 796 h 803"/>
                  <a:gd name="T112" fmla="*/ 70 w 22357"/>
                  <a:gd name="T113" fmla="*/ 798 h 803"/>
                  <a:gd name="T114" fmla="*/ 82 w 22357"/>
                  <a:gd name="T115" fmla="*/ 801 h 803"/>
                  <a:gd name="T116" fmla="*/ 94 w 22357"/>
                  <a:gd name="T117" fmla="*/ 802 h 803"/>
                  <a:gd name="T118" fmla="*/ 108 w 22357"/>
                  <a:gd name="T119" fmla="*/ 803 h 803"/>
                  <a:gd name="T120" fmla="*/ 22249 w 22357"/>
                  <a:gd name="T121" fmla="*/ 803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357" h="803">
                    <a:moveTo>
                      <a:pt x="22249" y="803"/>
                    </a:moveTo>
                    <a:lnTo>
                      <a:pt x="22251" y="802"/>
                    </a:lnTo>
                    <a:lnTo>
                      <a:pt x="22254" y="802"/>
                    </a:lnTo>
                    <a:lnTo>
                      <a:pt x="22261" y="802"/>
                    </a:lnTo>
                    <a:lnTo>
                      <a:pt x="22274" y="801"/>
                    </a:lnTo>
                    <a:lnTo>
                      <a:pt x="22285" y="798"/>
                    </a:lnTo>
                    <a:lnTo>
                      <a:pt x="22296" y="796"/>
                    </a:lnTo>
                    <a:lnTo>
                      <a:pt x="22304" y="791"/>
                    </a:lnTo>
                    <a:lnTo>
                      <a:pt x="22314" y="787"/>
                    </a:lnTo>
                    <a:lnTo>
                      <a:pt x="22315" y="785"/>
                    </a:lnTo>
                    <a:lnTo>
                      <a:pt x="22317" y="784"/>
                    </a:lnTo>
                    <a:lnTo>
                      <a:pt x="22322" y="781"/>
                    </a:lnTo>
                    <a:lnTo>
                      <a:pt x="22330" y="776"/>
                    </a:lnTo>
                    <a:lnTo>
                      <a:pt x="22336" y="767"/>
                    </a:lnTo>
                    <a:lnTo>
                      <a:pt x="22338" y="763"/>
                    </a:lnTo>
                    <a:lnTo>
                      <a:pt x="22339" y="761"/>
                    </a:lnTo>
                    <a:lnTo>
                      <a:pt x="22341" y="760"/>
                    </a:lnTo>
                    <a:lnTo>
                      <a:pt x="22345" y="750"/>
                    </a:lnTo>
                    <a:lnTo>
                      <a:pt x="22350" y="741"/>
                    </a:lnTo>
                    <a:lnTo>
                      <a:pt x="22352" y="730"/>
                    </a:lnTo>
                    <a:lnTo>
                      <a:pt x="22355" y="720"/>
                    </a:lnTo>
                    <a:lnTo>
                      <a:pt x="22356" y="706"/>
                    </a:lnTo>
                    <a:lnTo>
                      <a:pt x="22356" y="700"/>
                    </a:lnTo>
                    <a:lnTo>
                      <a:pt x="22356" y="697"/>
                    </a:lnTo>
                    <a:lnTo>
                      <a:pt x="22357" y="695"/>
                    </a:lnTo>
                    <a:lnTo>
                      <a:pt x="22357" y="109"/>
                    </a:lnTo>
                    <a:lnTo>
                      <a:pt x="22356" y="95"/>
                    </a:lnTo>
                    <a:lnTo>
                      <a:pt x="22355" y="83"/>
                    </a:lnTo>
                    <a:lnTo>
                      <a:pt x="22352" y="71"/>
                    </a:lnTo>
                    <a:lnTo>
                      <a:pt x="22350" y="61"/>
                    </a:lnTo>
                    <a:lnTo>
                      <a:pt x="22345" y="50"/>
                    </a:lnTo>
                    <a:lnTo>
                      <a:pt x="22341" y="42"/>
                    </a:lnTo>
                    <a:lnTo>
                      <a:pt x="22330" y="28"/>
                    </a:lnTo>
                    <a:lnTo>
                      <a:pt x="22322" y="20"/>
                    </a:lnTo>
                    <a:lnTo>
                      <a:pt x="22314" y="15"/>
                    </a:lnTo>
                    <a:lnTo>
                      <a:pt x="22296" y="7"/>
                    </a:lnTo>
                    <a:lnTo>
                      <a:pt x="22274" y="2"/>
                    </a:lnTo>
                    <a:lnTo>
                      <a:pt x="22249" y="0"/>
                    </a:lnTo>
                    <a:lnTo>
                      <a:pt x="108" y="0"/>
                    </a:lnTo>
                    <a:lnTo>
                      <a:pt x="82" y="2"/>
                    </a:lnTo>
                    <a:lnTo>
                      <a:pt x="60" y="7"/>
                    </a:lnTo>
                    <a:lnTo>
                      <a:pt x="41" y="15"/>
                    </a:lnTo>
                    <a:lnTo>
                      <a:pt x="27" y="28"/>
                    </a:lnTo>
                    <a:lnTo>
                      <a:pt x="14" y="42"/>
                    </a:lnTo>
                    <a:lnTo>
                      <a:pt x="6" y="61"/>
                    </a:lnTo>
                    <a:lnTo>
                      <a:pt x="1" y="83"/>
                    </a:lnTo>
                    <a:lnTo>
                      <a:pt x="0" y="109"/>
                    </a:lnTo>
                    <a:lnTo>
                      <a:pt x="0" y="695"/>
                    </a:lnTo>
                    <a:lnTo>
                      <a:pt x="1" y="720"/>
                    </a:lnTo>
                    <a:lnTo>
                      <a:pt x="6" y="741"/>
                    </a:lnTo>
                    <a:lnTo>
                      <a:pt x="14" y="760"/>
                    </a:lnTo>
                    <a:lnTo>
                      <a:pt x="19" y="767"/>
                    </a:lnTo>
                    <a:lnTo>
                      <a:pt x="27" y="776"/>
                    </a:lnTo>
                    <a:lnTo>
                      <a:pt x="41" y="787"/>
                    </a:lnTo>
                    <a:lnTo>
                      <a:pt x="50" y="791"/>
                    </a:lnTo>
                    <a:lnTo>
                      <a:pt x="60" y="796"/>
                    </a:lnTo>
                    <a:lnTo>
                      <a:pt x="70" y="798"/>
                    </a:lnTo>
                    <a:lnTo>
                      <a:pt x="82" y="801"/>
                    </a:lnTo>
                    <a:lnTo>
                      <a:pt x="94" y="802"/>
                    </a:lnTo>
                    <a:lnTo>
                      <a:pt x="108" y="803"/>
                    </a:lnTo>
                    <a:lnTo>
                      <a:pt x="22249" y="8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400" dirty="0">
                    <a:solidFill>
                      <a:srgbClr val="4D4D4D"/>
                    </a:solidFill>
                    <a:latin typeface="Aptos Display" panose="020B0004020202020204" pitchFamily="34" charset="0"/>
                  </a:rPr>
                  <a:t>Partie B : OLE</a:t>
                </a: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A542D3A7-0B7B-B3D5-C41E-2F3D9D0DA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825" y="2098675"/>
                <a:ext cx="8872538" cy="319088"/>
              </a:xfrm>
              <a:custGeom>
                <a:avLst/>
                <a:gdLst>
                  <a:gd name="T0" fmla="*/ 22249 w 22357"/>
                  <a:gd name="T1" fmla="*/ 803 h 803"/>
                  <a:gd name="T2" fmla="*/ 108 w 22357"/>
                  <a:gd name="T3" fmla="*/ 803 h 803"/>
                  <a:gd name="T4" fmla="*/ 94 w 22357"/>
                  <a:gd name="T5" fmla="*/ 802 h 803"/>
                  <a:gd name="T6" fmla="*/ 82 w 22357"/>
                  <a:gd name="T7" fmla="*/ 801 h 803"/>
                  <a:gd name="T8" fmla="*/ 70 w 22357"/>
                  <a:gd name="T9" fmla="*/ 798 h 803"/>
                  <a:gd name="T10" fmla="*/ 60 w 22357"/>
                  <a:gd name="T11" fmla="*/ 796 h 803"/>
                  <a:gd name="T12" fmla="*/ 50 w 22357"/>
                  <a:gd name="T13" fmla="*/ 791 h 803"/>
                  <a:gd name="T14" fmla="*/ 41 w 22357"/>
                  <a:gd name="T15" fmla="*/ 787 h 803"/>
                  <a:gd name="T16" fmla="*/ 27 w 22357"/>
                  <a:gd name="T17" fmla="*/ 776 h 803"/>
                  <a:gd name="T18" fmla="*/ 19 w 22357"/>
                  <a:gd name="T19" fmla="*/ 767 h 803"/>
                  <a:gd name="T20" fmla="*/ 14 w 22357"/>
                  <a:gd name="T21" fmla="*/ 760 h 803"/>
                  <a:gd name="T22" fmla="*/ 6 w 22357"/>
                  <a:gd name="T23" fmla="*/ 741 h 803"/>
                  <a:gd name="T24" fmla="*/ 1 w 22357"/>
                  <a:gd name="T25" fmla="*/ 720 h 803"/>
                  <a:gd name="T26" fmla="*/ 0 w 22357"/>
                  <a:gd name="T27" fmla="*/ 695 h 803"/>
                  <a:gd name="T28" fmla="*/ 0 w 22357"/>
                  <a:gd name="T29" fmla="*/ 109 h 803"/>
                  <a:gd name="T30" fmla="*/ 1 w 22357"/>
                  <a:gd name="T31" fmla="*/ 83 h 803"/>
                  <a:gd name="T32" fmla="*/ 6 w 22357"/>
                  <a:gd name="T33" fmla="*/ 61 h 803"/>
                  <a:gd name="T34" fmla="*/ 14 w 22357"/>
                  <a:gd name="T35" fmla="*/ 42 h 803"/>
                  <a:gd name="T36" fmla="*/ 27 w 22357"/>
                  <a:gd name="T37" fmla="*/ 28 h 803"/>
                  <a:gd name="T38" fmla="*/ 41 w 22357"/>
                  <a:gd name="T39" fmla="*/ 15 h 803"/>
                  <a:gd name="T40" fmla="*/ 60 w 22357"/>
                  <a:gd name="T41" fmla="*/ 7 h 803"/>
                  <a:gd name="T42" fmla="*/ 82 w 22357"/>
                  <a:gd name="T43" fmla="*/ 2 h 803"/>
                  <a:gd name="T44" fmla="*/ 108 w 22357"/>
                  <a:gd name="T45" fmla="*/ 0 h 803"/>
                  <a:gd name="T46" fmla="*/ 22249 w 22357"/>
                  <a:gd name="T47" fmla="*/ 0 h 803"/>
                  <a:gd name="T48" fmla="*/ 22274 w 22357"/>
                  <a:gd name="T49" fmla="*/ 2 h 803"/>
                  <a:gd name="T50" fmla="*/ 22296 w 22357"/>
                  <a:gd name="T51" fmla="*/ 7 h 803"/>
                  <a:gd name="T52" fmla="*/ 22314 w 22357"/>
                  <a:gd name="T53" fmla="*/ 15 h 803"/>
                  <a:gd name="T54" fmla="*/ 22322 w 22357"/>
                  <a:gd name="T55" fmla="*/ 20 h 803"/>
                  <a:gd name="T56" fmla="*/ 22330 w 22357"/>
                  <a:gd name="T57" fmla="*/ 28 h 803"/>
                  <a:gd name="T58" fmla="*/ 22341 w 22357"/>
                  <a:gd name="T59" fmla="*/ 42 h 803"/>
                  <a:gd name="T60" fmla="*/ 22345 w 22357"/>
                  <a:gd name="T61" fmla="*/ 50 h 803"/>
                  <a:gd name="T62" fmla="*/ 22350 w 22357"/>
                  <a:gd name="T63" fmla="*/ 61 h 803"/>
                  <a:gd name="T64" fmla="*/ 22352 w 22357"/>
                  <a:gd name="T65" fmla="*/ 71 h 803"/>
                  <a:gd name="T66" fmla="*/ 22355 w 22357"/>
                  <a:gd name="T67" fmla="*/ 83 h 803"/>
                  <a:gd name="T68" fmla="*/ 22356 w 22357"/>
                  <a:gd name="T69" fmla="*/ 95 h 803"/>
                  <a:gd name="T70" fmla="*/ 22357 w 22357"/>
                  <a:gd name="T71" fmla="*/ 109 h 803"/>
                  <a:gd name="T72" fmla="*/ 22357 w 22357"/>
                  <a:gd name="T73" fmla="*/ 695 h 803"/>
                  <a:gd name="T74" fmla="*/ 22356 w 22357"/>
                  <a:gd name="T75" fmla="*/ 697 h 803"/>
                  <a:gd name="T76" fmla="*/ 22356 w 22357"/>
                  <a:gd name="T77" fmla="*/ 700 h 803"/>
                  <a:gd name="T78" fmla="*/ 22356 w 22357"/>
                  <a:gd name="T79" fmla="*/ 706 h 803"/>
                  <a:gd name="T80" fmla="*/ 22355 w 22357"/>
                  <a:gd name="T81" fmla="*/ 720 h 803"/>
                  <a:gd name="T82" fmla="*/ 22352 w 22357"/>
                  <a:gd name="T83" fmla="*/ 730 h 803"/>
                  <a:gd name="T84" fmla="*/ 22350 w 22357"/>
                  <a:gd name="T85" fmla="*/ 741 h 803"/>
                  <a:gd name="T86" fmla="*/ 22345 w 22357"/>
                  <a:gd name="T87" fmla="*/ 750 h 803"/>
                  <a:gd name="T88" fmla="*/ 22341 w 22357"/>
                  <a:gd name="T89" fmla="*/ 760 h 803"/>
                  <a:gd name="T90" fmla="*/ 22339 w 22357"/>
                  <a:gd name="T91" fmla="*/ 761 h 803"/>
                  <a:gd name="T92" fmla="*/ 22338 w 22357"/>
                  <a:gd name="T93" fmla="*/ 763 h 803"/>
                  <a:gd name="T94" fmla="*/ 22336 w 22357"/>
                  <a:gd name="T95" fmla="*/ 767 h 803"/>
                  <a:gd name="T96" fmla="*/ 22330 w 22357"/>
                  <a:gd name="T97" fmla="*/ 776 h 803"/>
                  <a:gd name="T98" fmla="*/ 22322 w 22357"/>
                  <a:gd name="T99" fmla="*/ 781 h 803"/>
                  <a:gd name="T100" fmla="*/ 22317 w 22357"/>
                  <a:gd name="T101" fmla="*/ 784 h 803"/>
                  <a:gd name="T102" fmla="*/ 22315 w 22357"/>
                  <a:gd name="T103" fmla="*/ 785 h 803"/>
                  <a:gd name="T104" fmla="*/ 22314 w 22357"/>
                  <a:gd name="T105" fmla="*/ 787 h 803"/>
                  <a:gd name="T106" fmla="*/ 22304 w 22357"/>
                  <a:gd name="T107" fmla="*/ 791 h 803"/>
                  <a:gd name="T108" fmla="*/ 22296 w 22357"/>
                  <a:gd name="T109" fmla="*/ 796 h 803"/>
                  <a:gd name="T110" fmla="*/ 22285 w 22357"/>
                  <a:gd name="T111" fmla="*/ 798 h 803"/>
                  <a:gd name="T112" fmla="*/ 22274 w 22357"/>
                  <a:gd name="T113" fmla="*/ 801 h 803"/>
                  <a:gd name="T114" fmla="*/ 22261 w 22357"/>
                  <a:gd name="T115" fmla="*/ 802 h 803"/>
                  <a:gd name="T116" fmla="*/ 22254 w 22357"/>
                  <a:gd name="T117" fmla="*/ 802 h 803"/>
                  <a:gd name="T118" fmla="*/ 22251 w 22357"/>
                  <a:gd name="T119" fmla="*/ 802 h 803"/>
                  <a:gd name="T120" fmla="*/ 22249 w 22357"/>
                  <a:gd name="T121" fmla="*/ 803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357" h="803">
                    <a:moveTo>
                      <a:pt x="22249" y="803"/>
                    </a:moveTo>
                    <a:lnTo>
                      <a:pt x="108" y="803"/>
                    </a:lnTo>
                    <a:lnTo>
                      <a:pt x="94" y="802"/>
                    </a:lnTo>
                    <a:lnTo>
                      <a:pt x="82" y="801"/>
                    </a:lnTo>
                    <a:lnTo>
                      <a:pt x="70" y="798"/>
                    </a:lnTo>
                    <a:lnTo>
                      <a:pt x="60" y="796"/>
                    </a:lnTo>
                    <a:lnTo>
                      <a:pt x="50" y="791"/>
                    </a:lnTo>
                    <a:lnTo>
                      <a:pt x="41" y="787"/>
                    </a:lnTo>
                    <a:lnTo>
                      <a:pt x="27" y="776"/>
                    </a:lnTo>
                    <a:lnTo>
                      <a:pt x="19" y="767"/>
                    </a:lnTo>
                    <a:lnTo>
                      <a:pt x="14" y="760"/>
                    </a:lnTo>
                    <a:lnTo>
                      <a:pt x="6" y="741"/>
                    </a:lnTo>
                    <a:lnTo>
                      <a:pt x="1" y="720"/>
                    </a:lnTo>
                    <a:lnTo>
                      <a:pt x="0" y="695"/>
                    </a:lnTo>
                    <a:lnTo>
                      <a:pt x="0" y="109"/>
                    </a:lnTo>
                    <a:lnTo>
                      <a:pt x="1" y="83"/>
                    </a:lnTo>
                    <a:lnTo>
                      <a:pt x="6" y="61"/>
                    </a:lnTo>
                    <a:lnTo>
                      <a:pt x="14" y="42"/>
                    </a:lnTo>
                    <a:lnTo>
                      <a:pt x="27" y="28"/>
                    </a:lnTo>
                    <a:lnTo>
                      <a:pt x="41" y="15"/>
                    </a:lnTo>
                    <a:lnTo>
                      <a:pt x="60" y="7"/>
                    </a:lnTo>
                    <a:lnTo>
                      <a:pt x="82" y="2"/>
                    </a:lnTo>
                    <a:lnTo>
                      <a:pt x="108" y="0"/>
                    </a:lnTo>
                    <a:lnTo>
                      <a:pt x="22249" y="0"/>
                    </a:lnTo>
                    <a:lnTo>
                      <a:pt x="22274" y="2"/>
                    </a:lnTo>
                    <a:lnTo>
                      <a:pt x="22296" y="7"/>
                    </a:lnTo>
                    <a:lnTo>
                      <a:pt x="22314" y="15"/>
                    </a:lnTo>
                    <a:lnTo>
                      <a:pt x="22322" y="20"/>
                    </a:lnTo>
                    <a:lnTo>
                      <a:pt x="22330" y="28"/>
                    </a:lnTo>
                    <a:lnTo>
                      <a:pt x="22341" y="42"/>
                    </a:lnTo>
                    <a:lnTo>
                      <a:pt x="22345" y="50"/>
                    </a:lnTo>
                    <a:lnTo>
                      <a:pt x="22350" y="61"/>
                    </a:lnTo>
                    <a:lnTo>
                      <a:pt x="22352" y="71"/>
                    </a:lnTo>
                    <a:lnTo>
                      <a:pt x="22355" y="83"/>
                    </a:lnTo>
                    <a:lnTo>
                      <a:pt x="22356" y="95"/>
                    </a:lnTo>
                    <a:lnTo>
                      <a:pt x="22357" y="109"/>
                    </a:lnTo>
                    <a:lnTo>
                      <a:pt x="22357" y="695"/>
                    </a:lnTo>
                    <a:lnTo>
                      <a:pt x="22356" y="697"/>
                    </a:lnTo>
                    <a:lnTo>
                      <a:pt x="22356" y="700"/>
                    </a:lnTo>
                    <a:lnTo>
                      <a:pt x="22356" y="706"/>
                    </a:lnTo>
                    <a:lnTo>
                      <a:pt x="22355" y="720"/>
                    </a:lnTo>
                    <a:lnTo>
                      <a:pt x="22352" y="730"/>
                    </a:lnTo>
                    <a:lnTo>
                      <a:pt x="22350" y="741"/>
                    </a:lnTo>
                    <a:lnTo>
                      <a:pt x="22345" y="750"/>
                    </a:lnTo>
                    <a:lnTo>
                      <a:pt x="22341" y="760"/>
                    </a:lnTo>
                    <a:lnTo>
                      <a:pt x="22339" y="761"/>
                    </a:lnTo>
                    <a:lnTo>
                      <a:pt x="22338" y="763"/>
                    </a:lnTo>
                    <a:lnTo>
                      <a:pt x="22336" y="767"/>
                    </a:lnTo>
                    <a:lnTo>
                      <a:pt x="22330" y="776"/>
                    </a:lnTo>
                    <a:lnTo>
                      <a:pt x="22322" y="781"/>
                    </a:lnTo>
                    <a:lnTo>
                      <a:pt x="22317" y="784"/>
                    </a:lnTo>
                    <a:lnTo>
                      <a:pt x="22315" y="785"/>
                    </a:lnTo>
                    <a:lnTo>
                      <a:pt x="22314" y="787"/>
                    </a:lnTo>
                    <a:lnTo>
                      <a:pt x="22304" y="791"/>
                    </a:lnTo>
                    <a:lnTo>
                      <a:pt x="22296" y="796"/>
                    </a:lnTo>
                    <a:lnTo>
                      <a:pt x="22285" y="798"/>
                    </a:lnTo>
                    <a:lnTo>
                      <a:pt x="22274" y="801"/>
                    </a:lnTo>
                    <a:lnTo>
                      <a:pt x="22261" y="802"/>
                    </a:lnTo>
                    <a:lnTo>
                      <a:pt x="22254" y="802"/>
                    </a:lnTo>
                    <a:lnTo>
                      <a:pt x="22251" y="802"/>
                    </a:lnTo>
                    <a:lnTo>
                      <a:pt x="22249" y="803"/>
                    </a:lnTo>
                  </a:path>
                </a:pathLst>
              </a:custGeom>
              <a:noFill/>
              <a:ln w="17463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0C06BA00-F137-B3F2-8E14-93C7E75C5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338" y="2106613"/>
                <a:ext cx="1368425" cy="301625"/>
              </a:xfrm>
              <a:custGeom>
                <a:avLst/>
                <a:gdLst>
                  <a:gd name="T0" fmla="*/ 3339 w 3448"/>
                  <a:gd name="T1" fmla="*/ 761 h 761"/>
                  <a:gd name="T2" fmla="*/ 108 w 3448"/>
                  <a:gd name="T3" fmla="*/ 761 h 761"/>
                  <a:gd name="T4" fmla="*/ 94 w 3448"/>
                  <a:gd name="T5" fmla="*/ 759 h 761"/>
                  <a:gd name="T6" fmla="*/ 82 w 3448"/>
                  <a:gd name="T7" fmla="*/ 758 h 761"/>
                  <a:gd name="T8" fmla="*/ 70 w 3448"/>
                  <a:gd name="T9" fmla="*/ 755 h 761"/>
                  <a:gd name="T10" fmla="*/ 60 w 3448"/>
                  <a:gd name="T11" fmla="*/ 753 h 761"/>
                  <a:gd name="T12" fmla="*/ 50 w 3448"/>
                  <a:gd name="T13" fmla="*/ 749 h 761"/>
                  <a:gd name="T14" fmla="*/ 41 w 3448"/>
                  <a:gd name="T15" fmla="*/ 744 h 761"/>
                  <a:gd name="T16" fmla="*/ 27 w 3448"/>
                  <a:gd name="T17" fmla="*/ 733 h 761"/>
                  <a:gd name="T18" fmla="*/ 19 w 3448"/>
                  <a:gd name="T19" fmla="*/ 725 h 761"/>
                  <a:gd name="T20" fmla="*/ 14 w 3448"/>
                  <a:gd name="T21" fmla="*/ 717 h 761"/>
                  <a:gd name="T22" fmla="*/ 6 w 3448"/>
                  <a:gd name="T23" fmla="*/ 699 h 761"/>
                  <a:gd name="T24" fmla="*/ 1 w 3448"/>
                  <a:gd name="T25" fmla="*/ 677 h 761"/>
                  <a:gd name="T26" fmla="*/ 0 w 3448"/>
                  <a:gd name="T27" fmla="*/ 652 h 761"/>
                  <a:gd name="T28" fmla="*/ 0 w 3448"/>
                  <a:gd name="T29" fmla="*/ 109 h 761"/>
                  <a:gd name="T30" fmla="*/ 1 w 3448"/>
                  <a:gd name="T31" fmla="*/ 83 h 761"/>
                  <a:gd name="T32" fmla="*/ 6 w 3448"/>
                  <a:gd name="T33" fmla="*/ 61 h 761"/>
                  <a:gd name="T34" fmla="*/ 14 w 3448"/>
                  <a:gd name="T35" fmla="*/ 41 h 761"/>
                  <a:gd name="T36" fmla="*/ 27 w 3448"/>
                  <a:gd name="T37" fmla="*/ 27 h 761"/>
                  <a:gd name="T38" fmla="*/ 41 w 3448"/>
                  <a:gd name="T39" fmla="*/ 14 h 761"/>
                  <a:gd name="T40" fmla="*/ 60 w 3448"/>
                  <a:gd name="T41" fmla="*/ 7 h 761"/>
                  <a:gd name="T42" fmla="*/ 82 w 3448"/>
                  <a:gd name="T43" fmla="*/ 1 h 761"/>
                  <a:gd name="T44" fmla="*/ 108 w 3448"/>
                  <a:gd name="T45" fmla="*/ 0 h 761"/>
                  <a:gd name="T46" fmla="*/ 3339 w 3448"/>
                  <a:gd name="T47" fmla="*/ 0 h 761"/>
                  <a:gd name="T48" fmla="*/ 3364 w 3448"/>
                  <a:gd name="T49" fmla="*/ 1 h 761"/>
                  <a:gd name="T50" fmla="*/ 3386 w 3448"/>
                  <a:gd name="T51" fmla="*/ 7 h 761"/>
                  <a:gd name="T52" fmla="*/ 3404 w 3448"/>
                  <a:gd name="T53" fmla="*/ 14 h 761"/>
                  <a:gd name="T54" fmla="*/ 3412 w 3448"/>
                  <a:gd name="T55" fmla="*/ 20 h 761"/>
                  <a:gd name="T56" fmla="*/ 3421 w 3448"/>
                  <a:gd name="T57" fmla="*/ 27 h 761"/>
                  <a:gd name="T58" fmla="*/ 3432 w 3448"/>
                  <a:gd name="T59" fmla="*/ 41 h 761"/>
                  <a:gd name="T60" fmla="*/ 3436 w 3448"/>
                  <a:gd name="T61" fmla="*/ 50 h 761"/>
                  <a:gd name="T62" fmla="*/ 3440 w 3448"/>
                  <a:gd name="T63" fmla="*/ 61 h 761"/>
                  <a:gd name="T64" fmla="*/ 3442 w 3448"/>
                  <a:gd name="T65" fmla="*/ 71 h 761"/>
                  <a:gd name="T66" fmla="*/ 3446 w 3448"/>
                  <a:gd name="T67" fmla="*/ 83 h 761"/>
                  <a:gd name="T68" fmla="*/ 3447 w 3448"/>
                  <a:gd name="T69" fmla="*/ 95 h 761"/>
                  <a:gd name="T70" fmla="*/ 3448 w 3448"/>
                  <a:gd name="T71" fmla="*/ 109 h 761"/>
                  <a:gd name="T72" fmla="*/ 3448 w 3448"/>
                  <a:gd name="T73" fmla="*/ 652 h 761"/>
                  <a:gd name="T74" fmla="*/ 3447 w 3448"/>
                  <a:gd name="T75" fmla="*/ 654 h 761"/>
                  <a:gd name="T76" fmla="*/ 3447 w 3448"/>
                  <a:gd name="T77" fmla="*/ 657 h 761"/>
                  <a:gd name="T78" fmla="*/ 3447 w 3448"/>
                  <a:gd name="T79" fmla="*/ 664 h 761"/>
                  <a:gd name="T80" fmla="*/ 3446 w 3448"/>
                  <a:gd name="T81" fmla="*/ 677 h 761"/>
                  <a:gd name="T82" fmla="*/ 3442 w 3448"/>
                  <a:gd name="T83" fmla="*/ 688 h 761"/>
                  <a:gd name="T84" fmla="*/ 3440 w 3448"/>
                  <a:gd name="T85" fmla="*/ 699 h 761"/>
                  <a:gd name="T86" fmla="*/ 3436 w 3448"/>
                  <a:gd name="T87" fmla="*/ 707 h 761"/>
                  <a:gd name="T88" fmla="*/ 3432 w 3448"/>
                  <a:gd name="T89" fmla="*/ 717 h 761"/>
                  <a:gd name="T90" fmla="*/ 3429 w 3448"/>
                  <a:gd name="T91" fmla="*/ 718 h 761"/>
                  <a:gd name="T92" fmla="*/ 3428 w 3448"/>
                  <a:gd name="T93" fmla="*/ 720 h 761"/>
                  <a:gd name="T94" fmla="*/ 3426 w 3448"/>
                  <a:gd name="T95" fmla="*/ 725 h 761"/>
                  <a:gd name="T96" fmla="*/ 3421 w 3448"/>
                  <a:gd name="T97" fmla="*/ 733 h 761"/>
                  <a:gd name="T98" fmla="*/ 3412 w 3448"/>
                  <a:gd name="T99" fmla="*/ 739 h 761"/>
                  <a:gd name="T100" fmla="*/ 3408 w 3448"/>
                  <a:gd name="T101" fmla="*/ 741 h 761"/>
                  <a:gd name="T102" fmla="*/ 3406 w 3448"/>
                  <a:gd name="T103" fmla="*/ 742 h 761"/>
                  <a:gd name="T104" fmla="*/ 3404 w 3448"/>
                  <a:gd name="T105" fmla="*/ 744 h 761"/>
                  <a:gd name="T106" fmla="*/ 3395 w 3448"/>
                  <a:gd name="T107" fmla="*/ 749 h 761"/>
                  <a:gd name="T108" fmla="*/ 3386 w 3448"/>
                  <a:gd name="T109" fmla="*/ 753 h 761"/>
                  <a:gd name="T110" fmla="*/ 3375 w 3448"/>
                  <a:gd name="T111" fmla="*/ 755 h 761"/>
                  <a:gd name="T112" fmla="*/ 3364 w 3448"/>
                  <a:gd name="T113" fmla="*/ 758 h 761"/>
                  <a:gd name="T114" fmla="*/ 3351 w 3448"/>
                  <a:gd name="T115" fmla="*/ 759 h 761"/>
                  <a:gd name="T116" fmla="*/ 3345 w 3448"/>
                  <a:gd name="T117" fmla="*/ 759 h 761"/>
                  <a:gd name="T118" fmla="*/ 3342 w 3448"/>
                  <a:gd name="T119" fmla="*/ 759 h 761"/>
                  <a:gd name="T120" fmla="*/ 3339 w 3448"/>
                  <a:gd name="T121" fmla="*/ 761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8" h="761">
                    <a:moveTo>
                      <a:pt x="3339" y="761"/>
                    </a:moveTo>
                    <a:lnTo>
                      <a:pt x="108" y="761"/>
                    </a:lnTo>
                    <a:lnTo>
                      <a:pt x="94" y="759"/>
                    </a:lnTo>
                    <a:lnTo>
                      <a:pt x="82" y="758"/>
                    </a:lnTo>
                    <a:lnTo>
                      <a:pt x="70" y="755"/>
                    </a:lnTo>
                    <a:lnTo>
                      <a:pt x="60" y="753"/>
                    </a:lnTo>
                    <a:lnTo>
                      <a:pt x="50" y="749"/>
                    </a:lnTo>
                    <a:lnTo>
                      <a:pt x="41" y="744"/>
                    </a:lnTo>
                    <a:lnTo>
                      <a:pt x="27" y="733"/>
                    </a:lnTo>
                    <a:lnTo>
                      <a:pt x="19" y="725"/>
                    </a:lnTo>
                    <a:lnTo>
                      <a:pt x="14" y="717"/>
                    </a:lnTo>
                    <a:lnTo>
                      <a:pt x="6" y="699"/>
                    </a:lnTo>
                    <a:lnTo>
                      <a:pt x="1" y="677"/>
                    </a:lnTo>
                    <a:lnTo>
                      <a:pt x="0" y="652"/>
                    </a:lnTo>
                    <a:lnTo>
                      <a:pt x="0" y="109"/>
                    </a:lnTo>
                    <a:lnTo>
                      <a:pt x="1" y="83"/>
                    </a:lnTo>
                    <a:lnTo>
                      <a:pt x="6" y="61"/>
                    </a:lnTo>
                    <a:lnTo>
                      <a:pt x="14" y="41"/>
                    </a:lnTo>
                    <a:lnTo>
                      <a:pt x="27" y="27"/>
                    </a:lnTo>
                    <a:lnTo>
                      <a:pt x="41" y="14"/>
                    </a:lnTo>
                    <a:lnTo>
                      <a:pt x="60" y="7"/>
                    </a:lnTo>
                    <a:lnTo>
                      <a:pt x="82" y="1"/>
                    </a:lnTo>
                    <a:lnTo>
                      <a:pt x="108" y="0"/>
                    </a:lnTo>
                    <a:lnTo>
                      <a:pt x="3339" y="0"/>
                    </a:lnTo>
                    <a:lnTo>
                      <a:pt x="3364" y="1"/>
                    </a:lnTo>
                    <a:lnTo>
                      <a:pt x="3386" y="7"/>
                    </a:lnTo>
                    <a:lnTo>
                      <a:pt x="3404" y="14"/>
                    </a:lnTo>
                    <a:lnTo>
                      <a:pt x="3412" y="20"/>
                    </a:lnTo>
                    <a:lnTo>
                      <a:pt x="3421" y="27"/>
                    </a:lnTo>
                    <a:lnTo>
                      <a:pt x="3432" y="41"/>
                    </a:lnTo>
                    <a:lnTo>
                      <a:pt x="3436" y="50"/>
                    </a:lnTo>
                    <a:lnTo>
                      <a:pt x="3440" y="61"/>
                    </a:lnTo>
                    <a:lnTo>
                      <a:pt x="3442" y="71"/>
                    </a:lnTo>
                    <a:lnTo>
                      <a:pt x="3446" y="83"/>
                    </a:lnTo>
                    <a:lnTo>
                      <a:pt x="3447" y="95"/>
                    </a:lnTo>
                    <a:lnTo>
                      <a:pt x="3448" y="109"/>
                    </a:lnTo>
                    <a:lnTo>
                      <a:pt x="3448" y="652"/>
                    </a:lnTo>
                    <a:lnTo>
                      <a:pt x="3447" y="654"/>
                    </a:lnTo>
                    <a:lnTo>
                      <a:pt x="3447" y="657"/>
                    </a:lnTo>
                    <a:lnTo>
                      <a:pt x="3447" y="664"/>
                    </a:lnTo>
                    <a:lnTo>
                      <a:pt x="3446" y="677"/>
                    </a:lnTo>
                    <a:lnTo>
                      <a:pt x="3442" y="688"/>
                    </a:lnTo>
                    <a:lnTo>
                      <a:pt x="3440" y="699"/>
                    </a:lnTo>
                    <a:lnTo>
                      <a:pt x="3436" y="707"/>
                    </a:lnTo>
                    <a:lnTo>
                      <a:pt x="3432" y="717"/>
                    </a:lnTo>
                    <a:lnTo>
                      <a:pt x="3429" y="718"/>
                    </a:lnTo>
                    <a:lnTo>
                      <a:pt x="3428" y="720"/>
                    </a:lnTo>
                    <a:lnTo>
                      <a:pt x="3426" y="725"/>
                    </a:lnTo>
                    <a:lnTo>
                      <a:pt x="3421" y="733"/>
                    </a:lnTo>
                    <a:lnTo>
                      <a:pt x="3412" y="739"/>
                    </a:lnTo>
                    <a:lnTo>
                      <a:pt x="3408" y="741"/>
                    </a:lnTo>
                    <a:lnTo>
                      <a:pt x="3406" y="742"/>
                    </a:lnTo>
                    <a:lnTo>
                      <a:pt x="3404" y="744"/>
                    </a:lnTo>
                    <a:lnTo>
                      <a:pt x="3395" y="749"/>
                    </a:lnTo>
                    <a:lnTo>
                      <a:pt x="3386" y="753"/>
                    </a:lnTo>
                    <a:lnTo>
                      <a:pt x="3375" y="755"/>
                    </a:lnTo>
                    <a:lnTo>
                      <a:pt x="3364" y="758"/>
                    </a:lnTo>
                    <a:lnTo>
                      <a:pt x="3351" y="759"/>
                    </a:lnTo>
                    <a:lnTo>
                      <a:pt x="3345" y="759"/>
                    </a:lnTo>
                    <a:lnTo>
                      <a:pt x="3342" y="759"/>
                    </a:lnTo>
                    <a:lnTo>
                      <a:pt x="3339" y="761"/>
                    </a:lnTo>
                  </a:path>
                </a:pathLst>
              </a:custGeom>
              <a:noFill/>
              <a:ln w="17463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id="{FCECC504-FF80-1CE9-657A-5E3EA0A2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2482850"/>
                <a:ext cx="180975" cy="822325"/>
              </a:xfrm>
              <a:custGeom>
                <a:avLst/>
                <a:gdLst>
                  <a:gd name="T0" fmla="*/ 0 w 456"/>
                  <a:gd name="T1" fmla="*/ 2075 h 2075"/>
                  <a:gd name="T2" fmla="*/ 456 w 456"/>
                  <a:gd name="T3" fmla="*/ 1510 h 2075"/>
                  <a:gd name="T4" fmla="*/ 456 w 456"/>
                  <a:gd name="T5" fmla="*/ 478 h 2075"/>
                  <a:gd name="T6" fmla="*/ 0 w 456"/>
                  <a:gd name="T7" fmla="*/ 0 h 2075"/>
                  <a:gd name="T8" fmla="*/ 0 w 456"/>
                  <a:gd name="T9" fmla="*/ 2075 h 2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2075">
                    <a:moveTo>
                      <a:pt x="0" y="2075"/>
                    </a:moveTo>
                    <a:lnTo>
                      <a:pt x="456" y="1510"/>
                    </a:lnTo>
                    <a:lnTo>
                      <a:pt x="456" y="478"/>
                    </a:lnTo>
                    <a:lnTo>
                      <a:pt x="0" y="0"/>
                    </a:lnTo>
                    <a:lnTo>
                      <a:pt x="0" y="2075"/>
                    </a:lnTo>
                    <a:close/>
                  </a:path>
                </a:pathLst>
              </a:custGeom>
              <a:solidFill>
                <a:srgbClr val="11A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 dirty="0">
                  <a:latin typeface="Aptos Display" panose="020B0004020202020204" pitchFamily="34" charset="0"/>
                </a:endParaRPr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53CB6890-3E7D-E0F4-DC85-E41883134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3375025"/>
                <a:ext cx="180975" cy="822325"/>
              </a:xfrm>
              <a:custGeom>
                <a:avLst/>
                <a:gdLst>
                  <a:gd name="T0" fmla="*/ 456 w 456"/>
                  <a:gd name="T1" fmla="*/ 478 h 2074"/>
                  <a:gd name="T2" fmla="*/ 0 w 456"/>
                  <a:gd name="T3" fmla="*/ 0 h 2074"/>
                  <a:gd name="T4" fmla="*/ 0 w 456"/>
                  <a:gd name="T5" fmla="*/ 2074 h 2074"/>
                  <a:gd name="T6" fmla="*/ 456 w 456"/>
                  <a:gd name="T7" fmla="*/ 1509 h 2074"/>
                  <a:gd name="T8" fmla="*/ 456 w 456"/>
                  <a:gd name="T9" fmla="*/ 478 h 2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2074">
                    <a:moveTo>
                      <a:pt x="456" y="478"/>
                    </a:moveTo>
                    <a:lnTo>
                      <a:pt x="0" y="0"/>
                    </a:lnTo>
                    <a:lnTo>
                      <a:pt x="0" y="2074"/>
                    </a:lnTo>
                    <a:lnTo>
                      <a:pt x="456" y="1509"/>
                    </a:lnTo>
                    <a:lnTo>
                      <a:pt x="456" y="478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3627A176-0552-C81B-F036-77A60A80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3" y="2689225"/>
                <a:ext cx="8231188" cy="396875"/>
              </a:xfrm>
              <a:custGeom>
                <a:avLst/>
                <a:gdLst>
                  <a:gd name="T0" fmla="*/ 20218 w 20741"/>
                  <a:gd name="T1" fmla="*/ 999 h 999"/>
                  <a:gd name="T2" fmla="*/ 20741 w 20741"/>
                  <a:gd name="T3" fmla="*/ 0 h 999"/>
                  <a:gd name="T4" fmla="*/ 0 w 20741"/>
                  <a:gd name="T5" fmla="*/ 0 h 999"/>
                  <a:gd name="T6" fmla="*/ 0 w 20741"/>
                  <a:gd name="T7" fmla="*/ 999 h 999"/>
                  <a:gd name="T8" fmla="*/ 20218 w 20741"/>
                  <a:gd name="T9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41" h="999">
                    <a:moveTo>
                      <a:pt x="20218" y="999"/>
                    </a:moveTo>
                    <a:lnTo>
                      <a:pt x="20741" y="0"/>
                    </a:lnTo>
                    <a:lnTo>
                      <a:pt x="0" y="0"/>
                    </a:lnTo>
                    <a:lnTo>
                      <a:pt x="0" y="999"/>
                    </a:lnTo>
                    <a:lnTo>
                      <a:pt x="20218" y="999"/>
                    </a:lnTo>
                    <a:close/>
                  </a:path>
                </a:pathLst>
              </a:custGeom>
              <a:solidFill>
                <a:srgbClr val="11A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Frexalimab</a:t>
                </a:r>
                <a:r>
                  <a:rPr lang="fr-FR" sz="1400" b="1" baseline="-250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1200 mg/IV</a:t>
                </a:r>
                <a:r>
                  <a:rPr lang="fr-FR" sz="1400" b="1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 Q4W</a:t>
                </a:r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A2D99098-7414-7FAC-3F93-387816B85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3" y="3586163"/>
                <a:ext cx="8239125" cy="396875"/>
              </a:xfrm>
              <a:custGeom>
                <a:avLst/>
                <a:gdLst>
                  <a:gd name="T0" fmla="*/ 20238 w 20760"/>
                  <a:gd name="T1" fmla="*/ 999 h 999"/>
                  <a:gd name="T2" fmla="*/ 20760 w 20760"/>
                  <a:gd name="T3" fmla="*/ 0 h 999"/>
                  <a:gd name="T4" fmla="*/ 0 w 20760"/>
                  <a:gd name="T5" fmla="*/ 0 h 999"/>
                  <a:gd name="T6" fmla="*/ 0 w 20760"/>
                  <a:gd name="T7" fmla="*/ 999 h 999"/>
                  <a:gd name="T8" fmla="*/ 20238 w 20760"/>
                  <a:gd name="T9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60" h="999">
                    <a:moveTo>
                      <a:pt x="20238" y="999"/>
                    </a:moveTo>
                    <a:lnTo>
                      <a:pt x="20760" y="0"/>
                    </a:lnTo>
                    <a:lnTo>
                      <a:pt x="0" y="0"/>
                    </a:lnTo>
                    <a:lnTo>
                      <a:pt x="0" y="999"/>
                    </a:lnTo>
                    <a:lnTo>
                      <a:pt x="20238" y="999"/>
                    </a:lnTo>
                    <a:close/>
                  </a:path>
                </a:pathLst>
              </a:custGeom>
              <a:solidFill>
                <a:srgbClr val="00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Frexalimab</a:t>
                </a:r>
                <a:r>
                  <a:rPr lang="fr-FR" sz="1400" b="1" baseline="-25000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300 mg/sc</a:t>
                </a:r>
                <a:r>
                  <a:rPr lang="fr-FR" sz="1400" b="1" dirty="0">
                    <a:solidFill>
                      <a:schemeClr val="bg1"/>
                    </a:solidFill>
                    <a:latin typeface="Aptos Display" panose="020B0004020202020204" pitchFamily="34" charset="0"/>
                  </a:rPr>
                  <a:t> Q2W </a:t>
                </a:r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id="{F69287A9-A73F-47A7-42D2-62EB2DD2F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8663" y="2689225"/>
                <a:ext cx="949325" cy="396875"/>
              </a:xfrm>
              <a:custGeom>
                <a:avLst/>
                <a:gdLst>
                  <a:gd name="T0" fmla="*/ 2392 w 2392"/>
                  <a:gd name="T1" fmla="*/ 499 h 999"/>
                  <a:gd name="T2" fmla="*/ 2066 w 2392"/>
                  <a:gd name="T3" fmla="*/ 0 h 999"/>
                  <a:gd name="T4" fmla="*/ 556 w 2392"/>
                  <a:gd name="T5" fmla="*/ 0 h 999"/>
                  <a:gd name="T6" fmla="*/ 0 w 2392"/>
                  <a:gd name="T7" fmla="*/ 999 h 999"/>
                  <a:gd name="T8" fmla="*/ 2051 w 2392"/>
                  <a:gd name="T9" fmla="*/ 999 h 999"/>
                  <a:gd name="T10" fmla="*/ 2392 w 2392"/>
                  <a:gd name="T11" fmla="*/ 4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2" h="999">
                    <a:moveTo>
                      <a:pt x="2392" y="499"/>
                    </a:moveTo>
                    <a:lnTo>
                      <a:pt x="2066" y="0"/>
                    </a:lnTo>
                    <a:lnTo>
                      <a:pt x="556" y="0"/>
                    </a:lnTo>
                    <a:lnTo>
                      <a:pt x="0" y="999"/>
                    </a:lnTo>
                    <a:lnTo>
                      <a:pt x="2051" y="999"/>
                    </a:lnTo>
                    <a:lnTo>
                      <a:pt x="2392" y="499"/>
                    </a:lnTo>
                    <a:close/>
                  </a:path>
                </a:pathLst>
              </a:custGeom>
              <a:solidFill>
                <a:srgbClr val="11A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A1FF0690-1F36-D510-EDC7-42E01258D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600" y="3586163"/>
                <a:ext cx="941388" cy="396875"/>
              </a:xfrm>
              <a:custGeom>
                <a:avLst/>
                <a:gdLst>
                  <a:gd name="T0" fmla="*/ 2372 w 2372"/>
                  <a:gd name="T1" fmla="*/ 500 h 999"/>
                  <a:gd name="T2" fmla="*/ 2046 w 2372"/>
                  <a:gd name="T3" fmla="*/ 0 h 999"/>
                  <a:gd name="T4" fmla="*/ 556 w 2372"/>
                  <a:gd name="T5" fmla="*/ 0 h 999"/>
                  <a:gd name="T6" fmla="*/ 0 w 2372"/>
                  <a:gd name="T7" fmla="*/ 999 h 999"/>
                  <a:gd name="T8" fmla="*/ 2031 w 2372"/>
                  <a:gd name="T9" fmla="*/ 999 h 999"/>
                  <a:gd name="T10" fmla="*/ 2372 w 2372"/>
                  <a:gd name="T11" fmla="*/ 50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72" h="999">
                    <a:moveTo>
                      <a:pt x="2372" y="500"/>
                    </a:moveTo>
                    <a:lnTo>
                      <a:pt x="2046" y="0"/>
                    </a:lnTo>
                    <a:lnTo>
                      <a:pt x="556" y="0"/>
                    </a:lnTo>
                    <a:lnTo>
                      <a:pt x="0" y="999"/>
                    </a:lnTo>
                    <a:lnTo>
                      <a:pt x="2031" y="999"/>
                    </a:lnTo>
                    <a:lnTo>
                      <a:pt x="2372" y="500"/>
                    </a:lnTo>
                    <a:close/>
                  </a:path>
                </a:pathLst>
              </a:custGeom>
              <a:solidFill>
                <a:srgbClr val="00A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ptos Display" panose="020B0004020202020204" pitchFamily="34" charset="0"/>
                </a:endParaRPr>
              </a:p>
            </p:txBody>
          </p:sp>
        </p:grpSp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1F980DDD-1244-8F12-9321-D8EEE2B2024B}"/>
                </a:ext>
              </a:extLst>
            </p:cNvPr>
            <p:cNvSpPr/>
            <p:nvPr/>
          </p:nvSpPr>
          <p:spPr>
            <a:xfrm rot="16200000">
              <a:off x="10299275" y="3154607"/>
              <a:ext cx="1503947" cy="32485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latin typeface="Aptos Display" panose="020B0004020202020204" pitchFamily="34" charset="0"/>
                </a:rPr>
                <a:t>EOS</a:t>
              </a:r>
            </a:p>
          </p:txBody>
        </p:sp>
        <p:sp>
          <p:nvSpPr>
            <p:cNvPr id="62" name="Flèche : chevron 61">
              <a:extLst>
                <a:ext uri="{FF2B5EF4-FFF2-40B4-BE49-F238E27FC236}">
                  <a16:creationId xmlns:a16="http://schemas.microsoft.com/office/drawing/2014/main" id="{BD60E6B5-2299-06DF-EBDA-62466DF9C804}"/>
                </a:ext>
              </a:extLst>
            </p:cNvPr>
            <p:cNvSpPr/>
            <p:nvPr/>
          </p:nvSpPr>
          <p:spPr>
            <a:xfrm>
              <a:off x="10644179" y="2841786"/>
              <a:ext cx="192505" cy="216568"/>
            </a:xfrm>
            <a:prstGeom prst="chevron">
              <a:avLst/>
            </a:prstGeom>
            <a:solidFill>
              <a:srgbClr val="11A8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63" name="Flèche : chevron 62">
              <a:extLst>
                <a:ext uri="{FF2B5EF4-FFF2-40B4-BE49-F238E27FC236}">
                  <a16:creationId xmlns:a16="http://schemas.microsoft.com/office/drawing/2014/main" id="{76961763-6549-9FA2-81C6-7BFB9AF51DC5}"/>
                </a:ext>
              </a:extLst>
            </p:cNvPr>
            <p:cNvSpPr/>
            <p:nvPr/>
          </p:nvSpPr>
          <p:spPr>
            <a:xfrm>
              <a:off x="10644179" y="3635870"/>
              <a:ext cx="192505" cy="216568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tx1"/>
                </a:solidFill>
                <a:latin typeface="Aptos Display" panose="020B0004020202020204" pitchFamily="34" charset="0"/>
              </a:endParaRPr>
            </a:p>
          </p:txBody>
        </p:sp>
        <p:cxnSp>
          <p:nvCxnSpPr>
            <p:cNvPr id="1040" name="Connecteur droit 1039">
              <a:extLst>
                <a:ext uri="{FF2B5EF4-FFF2-40B4-BE49-F238E27FC236}">
                  <a16:creationId xmlns:a16="http://schemas.microsoft.com/office/drawing/2014/main" id="{590CCA36-BD56-6A11-0007-50DB96972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758" y="2720306"/>
              <a:ext cx="0" cy="12256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Connecteur droit avec flèche 1043">
              <a:extLst>
                <a:ext uri="{FF2B5EF4-FFF2-40B4-BE49-F238E27FC236}">
                  <a16:creationId xmlns:a16="http://schemas.microsoft.com/office/drawing/2014/main" id="{160DAD04-0987-5FBE-812D-E03B05170A81}"/>
                </a:ext>
              </a:extLst>
            </p:cNvPr>
            <p:cNvCxnSpPr>
              <a:cxnSpLocks/>
            </p:cNvCxnSpPr>
            <p:nvPr/>
          </p:nvCxnSpPr>
          <p:spPr>
            <a:xfrm>
              <a:off x="957356" y="2717410"/>
              <a:ext cx="131895" cy="13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Connecteur droit avec flèche 1044">
              <a:extLst>
                <a:ext uri="{FF2B5EF4-FFF2-40B4-BE49-F238E27FC236}">
                  <a16:creationId xmlns:a16="http://schemas.microsoft.com/office/drawing/2014/main" id="{959353B8-0E97-7513-53AF-ECD6FA2EE057}"/>
                </a:ext>
              </a:extLst>
            </p:cNvPr>
            <p:cNvCxnSpPr>
              <a:cxnSpLocks/>
            </p:cNvCxnSpPr>
            <p:nvPr/>
          </p:nvCxnSpPr>
          <p:spPr>
            <a:xfrm>
              <a:off x="957356" y="3132536"/>
              <a:ext cx="131895" cy="13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Connecteur droit avec flèche 1045">
              <a:extLst>
                <a:ext uri="{FF2B5EF4-FFF2-40B4-BE49-F238E27FC236}">
                  <a16:creationId xmlns:a16="http://schemas.microsoft.com/office/drawing/2014/main" id="{9CF47B20-0479-B0C5-2916-9445C6AF1E63}"/>
                </a:ext>
              </a:extLst>
            </p:cNvPr>
            <p:cNvCxnSpPr>
              <a:cxnSpLocks/>
            </p:cNvCxnSpPr>
            <p:nvPr/>
          </p:nvCxnSpPr>
          <p:spPr>
            <a:xfrm>
              <a:off x="957356" y="3530833"/>
              <a:ext cx="131895" cy="13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Connecteur droit avec flèche 1046">
              <a:extLst>
                <a:ext uri="{FF2B5EF4-FFF2-40B4-BE49-F238E27FC236}">
                  <a16:creationId xmlns:a16="http://schemas.microsoft.com/office/drawing/2014/main" id="{02434709-43AD-65D0-E097-EE6D820F3DC4}"/>
                </a:ext>
              </a:extLst>
            </p:cNvPr>
            <p:cNvCxnSpPr>
              <a:cxnSpLocks/>
            </p:cNvCxnSpPr>
            <p:nvPr/>
          </p:nvCxnSpPr>
          <p:spPr>
            <a:xfrm>
              <a:off x="957356" y="3945959"/>
              <a:ext cx="131895" cy="13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id="{3180B7F2-6E91-E8EA-BDC8-22AABFD5288F}"/>
                </a:ext>
              </a:extLst>
            </p:cNvPr>
            <p:cNvSpPr/>
            <p:nvPr/>
          </p:nvSpPr>
          <p:spPr>
            <a:xfrm>
              <a:off x="414091" y="3203474"/>
              <a:ext cx="253666" cy="248824"/>
            </a:xfrm>
            <a:prstGeom prst="roundRect">
              <a:avLst/>
            </a:prstGeom>
            <a:solidFill>
              <a:srgbClr val="AA44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latin typeface="Aptos Display" panose="020B0004020202020204" pitchFamily="34" charset="0"/>
                </a:rPr>
                <a:t>S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572C1B76-6CAA-6A65-90F7-3F385EE117CF}"/>
                </a:ext>
              </a:extLst>
            </p:cNvPr>
            <p:cNvSpPr/>
            <p:nvPr/>
          </p:nvSpPr>
          <p:spPr>
            <a:xfrm>
              <a:off x="827965" y="3203474"/>
              <a:ext cx="253666" cy="248824"/>
            </a:xfrm>
            <a:prstGeom prst="ellipse">
              <a:avLst/>
            </a:prstGeom>
            <a:solidFill>
              <a:srgbClr val="AA44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latin typeface="Aptos Display" panose="020B0004020202020204" pitchFamily="34" charset="0"/>
                </a:rPr>
                <a:t>R</a:t>
              </a:r>
            </a:p>
          </p:txBody>
        </p:sp>
        <p:cxnSp>
          <p:nvCxnSpPr>
            <p:cNvPr id="1053" name="Connecteur droit 1052">
              <a:extLst>
                <a:ext uri="{FF2B5EF4-FFF2-40B4-BE49-F238E27FC236}">
                  <a16:creationId xmlns:a16="http://schemas.microsoft.com/office/drawing/2014/main" id="{22CBB673-960E-1F24-6B46-885D4A8E3F89}"/>
                </a:ext>
              </a:extLst>
            </p:cNvPr>
            <p:cNvCxnSpPr>
              <a:cxnSpLocks/>
            </p:cNvCxnSpPr>
            <p:nvPr/>
          </p:nvCxnSpPr>
          <p:spPr>
            <a:xfrm>
              <a:off x="403587" y="4742662"/>
              <a:ext cx="92572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4" name="Ellipse 1053">
              <a:extLst>
                <a:ext uri="{FF2B5EF4-FFF2-40B4-BE49-F238E27FC236}">
                  <a16:creationId xmlns:a16="http://schemas.microsoft.com/office/drawing/2014/main" id="{59797E30-9594-72C3-6515-BC3202048B25}"/>
                </a:ext>
              </a:extLst>
            </p:cNvPr>
            <p:cNvSpPr/>
            <p:nvPr/>
          </p:nvSpPr>
          <p:spPr>
            <a:xfrm>
              <a:off x="475610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55" name="Ellipse 1054">
              <a:extLst>
                <a:ext uri="{FF2B5EF4-FFF2-40B4-BE49-F238E27FC236}">
                  <a16:creationId xmlns:a16="http://schemas.microsoft.com/office/drawing/2014/main" id="{DE85ED0A-4A61-D5B7-5921-AA5F22AF20D9}"/>
                </a:ext>
              </a:extLst>
            </p:cNvPr>
            <p:cNvSpPr/>
            <p:nvPr/>
          </p:nvSpPr>
          <p:spPr>
            <a:xfrm>
              <a:off x="889484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58" name="Ellipse 1057">
              <a:extLst>
                <a:ext uri="{FF2B5EF4-FFF2-40B4-BE49-F238E27FC236}">
                  <a16:creationId xmlns:a16="http://schemas.microsoft.com/office/drawing/2014/main" id="{682AE4B6-018D-03A9-D465-2A411126219B}"/>
                </a:ext>
              </a:extLst>
            </p:cNvPr>
            <p:cNvSpPr/>
            <p:nvPr/>
          </p:nvSpPr>
          <p:spPr>
            <a:xfrm>
              <a:off x="2308981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59" name="Ellipse 1058">
              <a:extLst>
                <a:ext uri="{FF2B5EF4-FFF2-40B4-BE49-F238E27FC236}">
                  <a16:creationId xmlns:a16="http://schemas.microsoft.com/office/drawing/2014/main" id="{0EC09261-0268-7E8D-0ACC-C9331C5A26B6}"/>
                </a:ext>
              </a:extLst>
            </p:cNvPr>
            <p:cNvSpPr/>
            <p:nvPr/>
          </p:nvSpPr>
          <p:spPr>
            <a:xfrm>
              <a:off x="1821301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60" name="Ellipse 1059">
              <a:extLst>
                <a:ext uri="{FF2B5EF4-FFF2-40B4-BE49-F238E27FC236}">
                  <a16:creationId xmlns:a16="http://schemas.microsoft.com/office/drawing/2014/main" id="{C39E01E9-3E11-833C-802A-36CFD5249F6B}"/>
                </a:ext>
              </a:extLst>
            </p:cNvPr>
            <p:cNvSpPr/>
            <p:nvPr/>
          </p:nvSpPr>
          <p:spPr>
            <a:xfrm>
              <a:off x="3867815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61" name="Ellipse 1060">
              <a:extLst>
                <a:ext uri="{FF2B5EF4-FFF2-40B4-BE49-F238E27FC236}">
                  <a16:creationId xmlns:a16="http://schemas.microsoft.com/office/drawing/2014/main" id="{8CBBC3D7-FF89-0A76-573F-53B02E2B7BEA}"/>
                </a:ext>
              </a:extLst>
            </p:cNvPr>
            <p:cNvSpPr/>
            <p:nvPr/>
          </p:nvSpPr>
          <p:spPr>
            <a:xfrm>
              <a:off x="3380135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62" name="Ellipse 1061">
              <a:extLst>
                <a:ext uri="{FF2B5EF4-FFF2-40B4-BE49-F238E27FC236}">
                  <a16:creationId xmlns:a16="http://schemas.microsoft.com/office/drawing/2014/main" id="{145684FB-9CCE-24E0-096B-AE6832F8E90D}"/>
                </a:ext>
              </a:extLst>
            </p:cNvPr>
            <p:cNvSpPr/>
            <p:nvPr/>
          </p:nvSpPr>
          <p:spPr>
            <a:xfrm>
              <a:off x="6428135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63" name="Ellipse 1062">
              <a:extLst>
                <a:ext uri="{FF2B5EF4-FFF2-40B4-BE49-F238E27FC236}">
                  <a16:creationId xmlns:a16="http://schemas.microsoft.com/office/drawing/2014/main" id="{C29BD9E7-EF5B-6BB4-E20F-C9D243D51515}"/>
                </a:ext>
              </a:extLst>
            </p:cNvPr>
            <p:cNvSpPr/>
            <p:nvPr/>
          </p:nvSpPr>
          <p:spPr>
            <a:xfrm>
              <a:off x="9389050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64" name="Ellipse 1063">
              <a:extLst>
                <a:ext uri="{FF2B5EF4-FFF2-40B4-BE49-F238E27FC236}">
                  <a16:creationId xmlns:a16="http://schemas.microsoft.com/office/drawing/2014/main" id="{797ABC11-E76F-34A9-587E-8FD89FE21543}"/>
                </a:ext>
              </a:extLst>
            </p:cNvPr>
            <p:cNvSpPr/>
            <p:nvPr/>
          </p:nvSpPr>
          <p:spPr>
            <a:xfrm>
              <a:off x="10251201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sp>
          <p:nvSpPr>
            <p:cNvPr id="1065" name="Ellipse 1064">
              <a:extLst>
                <a:ext uri="{FF2B5EF4-FFF2-40B4-BE49-F238E27FC236}">
                  <a16:creationId xmlns:a16="http://schemas.microsoft.com/office/drawing/2014/main" id="{805B70D4-7844-E346-87EE-B1A55F064583}"/>
                </a:ext>
              </a:extLst>
            </p:cNvPr>
            <p:cNvSpPr/>
            <p:nvPr/>
          </p:nvSpPr>
          <p:spPr>
            <a:xfrm>
              <a:off x="10991422" y="4672992"/>
              <a:ext cx="130629" cy="13062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ptos Display" panose="020B0004020202020204" pitchFamily="34" charset="0"/>
              </a:endParaRPr>
            </a:p>
          </p:txBody>
        </p:sp>
        <p:pic>
          <p:nvPicPr>
            <p:cNvPr id="1070" name="Image 1069">
              <a:extLst>
                <a:ext uri="{FF2B5EF4-FFF2-40B4-BE49-F238E27FC236}">
                  <a16:creationId xmlns:a16="http://schemas.microsoft.com/office/drawing/2014/main" id="{245696D0-2758-F5EF-655B-E1BF4CF4B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11" y="4298524"/>
              <a:ext cx="252301" cy="274728"/>
            </a:xfrm>
            <a:prstGeom prst="rect">
              <a:avLst/>
            </a:prstGeom>
          </p:spPr>
        </p:pic>
        <p:pic>
          <p:nvPicPr>
            <p:cNvPr id="1071" name="Image 1070">
              <a:extLst>
                <a:ext uri="{FF2B5EF4-FFF2-40B4-BE49-F238E27FC236}">
                  <a16:creationId xmlns:a16="http://schemas.microsoft.com/office/drawing/2014/main" id="{82AD8B38-7106-BA1A-C7E0-19149575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943" y="4298524"/>
              <a:ext cx="252301" cy="274728"/>
            </a:xfrm>
            <a:prstGeom prst="rect">
              <a:avLst/>
            </a:prstGeom>
          </p:spPr>
        </p:pic>
        <p:pic>
          <p:nvPicPr>
            <p:cNvPr id="1072" name="Image 1071">
              <a:extLst>
                <a:ext uri="{FF2B5EF4-FFF2-40B4-BE49-F238E27FC236}">
                  <a16:creationId xmlns:a16="http://schemas.microsoft.com/office/drawing/2014/main" id="{B7741908-4072-93EA-9E3A-7F8AC6BB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915" y="4298524"/>
              <a:ext cx="252301" cy="274728"/>
            </a:xfrm>
            <a:prstGeom prst="rect">
              <a:avLst/>
            </a:prstGeom>
          </p:spPr>
        </p:pic>
        <p:pic>
          <p:nvPicPr>
            <p:cNvPr id="1073" name="Image 1072">
              <a:extLst>
                <a:ext uri="{FF2B5EF4-FFF2-40B4-BE49-F238E27FC236}">
                  <a16:creationId xmlns:a16="http://schemas.microsoft.com/office/drawing/2014/main" id="{1161B9A3-5621-BD1B-ACCD-852DBA9CF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361" y="4298524"/>
              <a:ext cx="252301" cy="274728"/>
            </a:xfrm>
            <a:prstGeom prst="rect">
              <a:avLst/>
            </a:prstGeom>
          </p:spPr>
        </p:pic>
        <p:pic>
          <p:nvPicPr>
            <p:cNvPr id="1074" name="Image 1073">
              <a:extLst>
                <a:ext uri="{FF2B5EF4-FFF2-40B4-BE49-F238E27FC236}">
                  <a16:creationId xmlns:a16="http://schemas.microsoft.com/office/drawing/2014/main" id="{B7B8F0ED-8211-25EE-2914-6285D36F9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749" y="4298524"/>
              <a:ext cx="252301" cy="274728"/>
            </a:xfrm>
            <a:prstGeom prst="rect">
              <a:avLst/>
            </a:prstGeom>
          </p:spPr>
        </p:pic>
        <p:pic>
          <p:nvPicPr>
            <p:cNvPr id="1075" name="Image 1074">
              <a:extLst>
                <a:ext uri="{FF2B5EF4-FFF2-40B4-BE49-F238E27FC236}">
                  <a16:creationId xmlns:a16="http://schemas.microsoft.com/office/drawing/2014/main" id="{6D7B7262-F25D-118E-8B3B-0CE779F1C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61" y="4298524"/>
              <a:ext cx="252301" cy="274728"/>
            </a:xfrm>
            <a:prstGeom prst="rect">
              <a:avLst/>
            </a:prstGeom>
          </p:spPr>
        </p:pic>
        <p:pic>
          <p:nvPicPr>
            <p:cNvPr id="1076" name="Image 1075">
              <a:extLst>
                <a:ext uri="{FF2B5EF4-FFF2-40B4-BE49-F238E27FC236}">
                  <a16:creationId xmlns:a16="http://schemas.microsoft.com/office/drawing/2014/main" id="{A51C026E-F371-C106-B566-C9CD4A613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275" y="4298524"/>
              <a:ext cx="252301" cy="274728"/>
            </a:xfrm>
            <a:prstGeom prst="rect">
              <a:avLst/>
            </a:prstGeom>
          </p:spPr>
        </p:pic>
        <p:pic>
          <p:nvPicPr>
            <p:cNvPr id="1077" name="Image 1076">
              <a:extLst>
                <a:ext uri="{FF2B5EF4-FFF2-40B4-BE49-F238E27FC236}">
                  <a16:creationId xmlns:a16="http://schemas.microsoft.com/office/drawing/2014/main" id="{0CFA4874-E7BB-DE28-AC56-664A63A1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424" y="4298524"/>
              <a:ext cx="252301" cy="274728"/>
            </a:xfrm>
            <a:prstGeom prst="rect">
              <a:avLst/>
            </a:prstGeom>
          </p:spPr>
        </p:pic>
        <p:pic>
          <p:nvPicPr>
            <p:cNvPr id="1078" name="Image 1077">
              <a:extLst>
                <a:ext uri="{FF2B5EF4-FFF2-40B4-BE49-F238E27FC236}">
                  <a16:creationId xmlns:a16="http://schemas.microsoft.com/office/drawing/2014/main" id="{CEC2B9E9-F82C-ED4D-5BFC-7D851E4EE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652" y="4298524"/>
              <a:ext cx="252301" cy="274728"/>
            </a:xfrm>
            <a:prstGeom prst="rect">
              <a:avLst/>
            </a:prstGeom>
          </p:spPr>
        </p:pic>
        <p:sp>
          <p:nvSpPr>
            <p:cNvPr id="1079" name="ZoneTexte 1078">
              <a:extLst>
                <a:ext uri="{FF2B5EF4-FFF2-40B4-BE49-F238E27FC236}">
                  <a16:creationId xmlns:a16="http://schemas.microsoft.com/office/drawing/2014/main" id="{3E9EF361-1D8F-1FFB-0DA7-B4EED157233D}"/>
                </a:ext>
              </a:extLst>
            </p:cNvPr>
            <p:cNvSpPr txBox="1"/>
            <p:nvPr/>
          </p:nvSpPr>
          <p:spPr>
            <a:xfrm>
              <a:off x="257730" y="4324650"/>
              <a:ext cx="470001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latin typeface="Aptos Display" panose="020B0004020202020204" pitchFamily="34" charset="0"/>
                </a:rPr>
                <a:t>MRI</a:t>
              </a:r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EC5686B3-5A26-8528-D1C1-A67D9C975E11}"/>
                </a:ext>
              </a:extLst>
            </p:cNvPr>
            <p:cNvSpPr txBox="1"/>
            <p:nvPr/>
          </p:nvSpPr>
          <p:spPr>
            <a:xfrm>
              <a:off x="325209" y="4829747"/>
              <a:ext cx="439544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S-4</a:t>
              </a:r>
            </a:p>
          </p:txBody>
        </p:sp>
        <p:sp>
          <p:nvSpPr>
            <p:cNvPr id="1081" name="ZoneTexte 1080">
              <a:extLst>
                <a:ext uri="{FF2B5EF4-FFF2-40B4-BE49-F238E27FC236}">
                  <a16:creationId xmlns:a16="http://schemas.microsoft.com/office/drawing/2014/main" id="{A88F61AA-D283-B38B-3729-433FBB585518}"/>
                </a:ext>
              </a:extLst>
            </p:cNvPr>
            <p:cNvSpPr txBox="1"/>
            <p:nvPr/>
          </p:nvSpPr>
          <p:spPr>
            <a:xfrm>
              <a:off x="785808" y="4829747"/>
              <a:ext cx="336952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J1</a:t>
              </a:r>
            </a:p>
          </p:txBody>
        </p:sp>
        <p:sp>
          <p:nvSpPr>
            <p:cNvPr id="1082" name="ZoneTexte 1081">
              <a:extLst>
                <a:ext uri="{FF2B5EF4-FFF2-40B4-BE49-F238E27FC236}">
                  <a16:creationId xmlns:a16="http://schemas.microsoft.com/office/drawing/2014/main" id="{AD061865-871B-32F4-4398-A40920CD767C}"/>
                </a:ext>
              </a:extLst>
            </p:cNvPr>
            <p:cNvSpPr txBox="1"/>
            <p:nvPr/>
          </p:nvSpPr>
          <p:spPr>
            <a:xfrm>
              <a:off x="1706298" y="4829747"/>
              <a:ext cx="377026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S8</a:t>
              </a:r>
            </a:p>
          </p:txBody>
        </p:sp>
        <p:sp>
          <p:nvSpPr>
            <p:cNvPr id="1083" name="ZoneTexte 1082">
              <a:extLst>
                <a:ext uri="{FF2B5EF4-FFF2-40B4-BE49-F238E27FC236}">
                  <a16:creationId xmlns:a16="http://schemas.microsoft.com/office/drawing/2014/main" id="{EF5EA6E7-DEFF-A622-B51A-713B95613646}"/>
                </a:ext>
              </a:extLst>
            </p:cNvPr>
            <p:cNvSpPr txBox="1"/>
            <p:nvPr/>
          </p:nvSpPr>
          <p:spPr>
            <a:xfrm>
              <a:off x="2137981" y="4829747"/>
              <a:ext cx="471604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S12</a:t>
              </a:r>
            </a:p>
          </p:txBody>
        </p:sp>
        <p:sp>
          <p:nvSpPr>
            <p:cNvPr id="1084" name="ZoneTexte 1083">
              <a:extLst>
                <a:ext uri="{FF2B5EF4-FFF2-40B4-BE49-F238E27FC236}">
                  <a16:creationId xmlns:a16="http://schemas.microsoft.com/office/drawing/2014/main" id="{18201945-319D-138D-7E16-FADBC862E0CC}"/>
                </a:ext>
              </a:extLst>
            </p:cNvPr>
            <p:cNvSpPr txBox="1"/>
            <p:nvPr/>
          </p:nvSpPr>
          <p:spPr>
            <a:xfrm>
              <a:off x="3209135" y="4829747"/>
              <a:ext cx="471604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S20</a:t>
              </a:r>
            </a:p>
          </p:txBody>
        </p:sp>
        <p:sp>
          <p:nvSpPr>
            <p:cNvPr id="1085" name="ZoneTexte 1084">
              <a:extLst>
                <a:ext uri="{FF2B5EF4-FFF2-40B4-BE49-F238E27FC236}">
                  <a16:creationId xmlns:a16="http://schemas.microsoft.com/office/drawing/2014/main" id="{20DBA850-D7CA-D91B-261B-6ED32CBB1D0D}"/>
                </a:ext>
              </a:extLst>
            </p:cNvPr>
            <p:cNvSpPr txBox="1"/>
            <p:nvPr/>
          </p:nvSpPr>
          <p:spPr>
            <a:xfrm>
              <a:off x="3688106" y="4829747"/>
              <a:ext cx="471604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S24</a:t>
              </a:r>
            </a:p>
          </p:txBody>
        </p:sp>
        <p:sp>
          <p:nvSpPr>
            <p:cNvPr id="1086" name="ZoneTexte 1085">
              <a:extLst>
                <a:ext uri="{FF2B5EF4-FFF2-40B4-BE49-F238E27FC236}">
                  <a16:creationId xmlns:a16="http://schemas.microsoft.com/office/drawing/2014/main" id="{593DBD3C-741C-CAA5-6D49-BBA5A0927509}"/>
                </a:ext>
              </a:extLst>
            </p:cNvPr>
            <p:cNvSpPr txBox="1"/>
            <p:nvPr/>
          </p:nvSpPr>
          <p:spPr>
            <a:xfrm>
              <a:off x="6279253" y="4829747"/>
              <a:ext cx="479619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S48</a:t>
              </a:r>
            </a:p>
          </p:txBody>
        </p:sp>
        <p:sp>
          <p:nvSpPr>
            <p:cNvPr id="1087" name="ZoneTexte 1086">
              <a:extLst>
                <a:ext uri="{FF2B5EF4-FFF2-40B4-BE49-F238E27FC236}">
                  <a16:creationId xmlns:a16="http://schemas.microsoft.com/office/drawing/2014/main" id="{27CE0299-C813-527B-29EF-A236BB38522E}"/>
                </a:ext>
              </a:extLst>
            </p:cNvPr>
            <p:cNvSpPr txBox="1"/>
            <p:nvPr/>
          </p:nvSpPr>
          <p:spPr>
            <a:xfrm>
              <a:off x="9214043" y="4829747"/>
              <a:ext cx="479619" cy="2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C00000"/>
                  </a:solidFill>
                  <a:latin typeface="Aptos Display" panose="020B0004020202020204" pitchFamily="34" charset="0"/>
                </a:rPr>
                <a:t>S72</a:t>
              </a:r>
            </a:p>
          </p:txBody>
        </p:sp>
        <p:sp>
          <p:nvSpPr>
            <p:cNvPr id="1088" name="ZoneTexte 1087">
              <a:extLst>
                <a:ext uri="{FF2B5EF4-FFF2-40B4-BE49-F238E27FC236}">
                  <a16:creationId xmlns:a16="http://schemas.microsoft.com/office/drawing/2014/main" id="{58FD5996-449F-92A9-084C-9B9AD8739F20}"/>
                </a:ext>
              </a:extLst>
            </p:cNvPr>
            <p:cNvSpPr txBox="1"/>
            <p:nvPr/>
          </p:nvSpPr>
          <p:spPr>
            <a:xfrm>
              <a:off x="9750282" y="4829747"/>
              <a:ext cx="1166281" cy="458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IRM 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semestrielles</a:t>
              </a:r>
            </a:p>
          </p:txBody>
        </p:sp>
        <p:sp>
          <p:nvSpPr>
            <p:cNvPr id="1089" name="ZoneTexte 1088">
              <a:extLst>
                <a:ext uri="{FF2B5EF4-FFF2-40B4-BE49-F238E27FC236}">
                  <a16:creationId xmlns:a16="http://schemas.microsoft.com/office/drawing/2014/main" id="{46A1ECDA-9487-4037-F8BF-70474E1F653E}"/>
                </a:ext>
              </a:extLst>
            </p:cNvPr>
            <p:cNvSpPr txBox="1"/>
            <p:nvPr/>
          </p:nvSpPr>
          <p:spPr>
            <a:xfrm>
              <a:off x="10789434" y="4829747"/>
              <a:ext cx="620683" cy="458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Visite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 finale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18340E0-D335-F14A-F421-D7AAF1A76BBC}"/>
              </a:ext>
            </a:extLst>
          </p:cNvPr>
          <p:cNvSpPr txBox="1"/>
          <p:nvPr/>
        </p:nvSpPr>
        <p:spPr>
          <a:xfrm>
            <a:off x="3754182" y="1465676"/>
            <a:ext cx="4683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fr-FR" sz="20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Schéma de l’étude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2A6275C-616C-7E11-D227-399F1322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5373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Giovannoni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G, abstr. YSS6_066</a:t>
            </a:r>
          </a:p>
        </p:txBody>
      </p:sp>
    </p:spTree>
    <p:extLst>
      <p:ext uri="{BB962C8B-B14F-4D97-AF65-F5344CB8AC3E}">
        <p14:creationId xmlns:p14="http://schemas.microsoft.com/office/powerpoint/2010/main" val="8596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Rectangle 2198">
            <a:extLst>
              <a:ext uri="{FF2B5EF4-FFF2-40B4-BE49-F238E27FC236}">
                <a16:creationId xmlns:a16="http://schemas.microsoft.com/office/drawing/2014/main" id="{1C9FA64C-8CAC-2243-F93B-9A550FED92AE}"/>
              </a:ext>
            </a:extLst>
          </p:cNvPr>
          <p:cNvSpPr/>
          <p:nvPr/>
        </p:nvSpPr>
        <p:spPr>
          <a:xfrm>
            <a:off x="1558666" y="2750820"/>
            <a:ext cx="884974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0CA877AA-A32B-9542-BAD7-C601A9216D77}"/>
              </a:ext>
            </a:extLst>
          </p:cNvPr>
          <p:cNvSpPr/>
          <p:nvPr/>
        </p:nvSpPr>
        <p:spPr>
          <a:xfrm>
            <a:off x="4037368" y="2750820"/>
            <a:ext cx="884974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4" name="Rectangle 2203">
            <a:extLst>
              <a:ext uri="{FF2B5EF4-FFF2-40B4-BE49-F238E27FC236}">
                <a16:creationId xmlns:a16="http://schemas.microsoft.com/office/drawing/2014/main" id="{BB31BD81-226E-C087-D84B-7B97232C7A8F}"/>
              </a:ext>
            </a:extLst>
          </p:cNvPr>
          <p:cNvSpPr/>
          <p:nvPr/>
        </p:nvSpPr>
        <p:spPr>
          <a:xfrm>
            <a:off x="6532809" y="2750820"/>
            <a:ext cx="884974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755FE621-685E-F737-32EA-CA68F011BE3B}"/>
              </a:ext>
            </a:extLst>
          </p:cNvPr>
          <p:cNvSpPr/>
          <p:nvPr/>
        </p:nvSpPr>
        <p:spPr>
          <a:xfrm>
            <a:off x="9016187" y="2750820"/>
            <a:ext cx="884974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6A83FD7-C4FF-8A20-E4A0-99E2BA7B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Frexalimab</a:t>
            </a:r>
            <a:r>
              <a:rPr lang="fr-FR" b="1" dirty="0"/>
              <a:t> : données d’extension à 18 mois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7C9BA80-491F-3312-836A-94BBE685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kern="0" dirty="0">
                <a:solidFill>
                  <a:srgbClr val="393939"/>
                </a:solidFill>
              </a:rPr>
              <a:t>Objectif principal : </a:t>
            </a:r>
            <a:r>
              <a:rPr lang="fr-FR" sz="2000" kern="0" dirty="0">
                <a:solidFill>
                  <a:srgbClr val="393939"/>
                </a:solidFill>
              </a:rPr>
              <a:t>évaluation du nombre de lésions T1 Gd+ à 48 semaines</a:t>
            </a:r>
          </a:p>
          <a:p>
            <a:endParaRPr lang="fr-FR" dirty="0"/>
          </a:p>
        </p:txBody>
      </p:sp>
      <p:grpSp>
        <p:nvGrpSpPr>
          <p:cNvPr id="2081" name="Groupe 2080">
            <a:extLst>
              <a:ext uri="{FF2B5EF4-FFF2-40B4-BE49-F238E27FC236}">
                <a16:creationId xmlns:a16="http://schemas.microsoft.com/office/drawing/2014/main" id="{748EE29B-554E-B234-4CDD-B977E0CB5390}"/>
              </a:ext>
            </a:extLst>
          </p:cNvPr>
          <p:cNvGrpSpPr/>
          <p:nvPr/>
        </p:nvGrpSpPr>
        <p:grpSpPr>
          <a:xfrm>
            <a:off x="1339566" y="2750819"/>
            <a:ext cx="9941010" cy="2959746"/>
            <a:chOff x="4222750" y="7131051"/>
            <a:chExt cx="6211888" cy="1857395"/>
          </a:xfrm>
        </p:grpSpPr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591B5BB4-FACE-D7B1-14B1-7028D2C18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36038" y="8985251"/>
              <a:ext cx="149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CAA1FD97-A029-5A7B-5939-4AC2DE7D9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9300" y="8985251"/>
              <a:ext cx="1558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E5C1006-C319-18D7-8781-7A0BA4B31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3" y="7131051"/>
              <a:ext cx="1563688" cy="1854200"/>
            </a:xfrm>
            <a:custGeom>
              <a:avLst/>
              <a:gdLst>
                <a:gd name="T0" fmla="*/ 2956 w 2956"/>
                <a:gd name="T1" fmla="*/ 3503 h 3503"/>
                <a:gd name="T2" fmla="*/ 0 w 2956"/>
                <a:gd name="T3" fmla="*/ 3503 h 3503"/>
                <a:gd name="T4" fmla="*/ 0 w 2956"/>
                <a:gd name="T5" fmla="*/ 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6" h="3503">
                  <a:moveTo>
                    <a:pt x="2956" y="3503"/>
                  </a:moveTo>
                  <a:lnTo>
                    <a:pt x="0" y="350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EABCFE39-3AB8-7E0F-8985-16E122950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8225" y="7131051"/>
              <a:ext cx="0" cy="1854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05C40CD4-DF54-8D0A-2ED1-5295B80B1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9300" y="7131051"/>
              <a:ext cx="0" cy="1854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7B74C899-93CC-DF0D-C9CF-6583B06AB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88225" y="8985251"/>
              <a:ext cx="1547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8AAC9000-0A47-8ECD-22A6-9A382C64D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36038" y="7131051"/>
              <a:ext cx="0" cy="1854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FC5B1480-C58D-1F90-DDC4-FF9CB1A2A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7604126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819E0345-AA45-D971-21E5-B2BFBCEE4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7839076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15">
              <a:extLst>
                <a:ext uri="{FF2B5EF4-FFF2-40B4-BE49-F238E27FC236}">
                  <a16:creationId xmlns:a16="http://schemas.microsoft.com/office/drawing/2014/main" id="{4077E93E-7A91-0943-B325-95BB9FAC5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8067676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C8757306-259C-6394-0791-7A7E5C195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8297863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70BD2BCE-B6B9-02F5-402C-71561FCCE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8526463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8">
              <a:extLst>
                <a:ext uri="{FF2B5EF4-FFF2-40B4-BE49-F238E27FC236}">
                  <a16:creationId xmlns:a16="http://schemas.microsoft.com/office/drawing/2014/main" id="{450A4088-509F-E6E6-F284-7303E635C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8756651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CCE7820B-F2BA-2DB7-19FA-D15718BA0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8985251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9BFA02C4-4F91-AF9A-9614-D48DABDA5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7375526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4A081514-8D3A-9FED-B09A-F949905E7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750" y="7145338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254F50C8-6C43-C5CB-7C9C-93775DFFB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61463" y="8761413"/>
              <a:ext cx="0" cy="68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FFA261C4-CC10-CA6E-FE63-D2E7FEE99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9025" y="8866188"/>
              <a:ext cx="0" cy="33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9840946D-097F-7635-FA7A-991203105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37688" y="8924926"/>
              <a:ext cx="0" cy="15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13B977B9-B0FC-2606-A93F-A9128E690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8163" y="8864601"/>
              <a:ext cx="0" cy="34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" name="Line 26">
              <a:extLst>
                <a:ext uri="{FF2B5EF4-FFF2-40B4-BE49-F238E27FC236}">
                  <a16:creationId xmlns:a16="http://schemas.microsoft.com/office/drawing/2014/main" id="{4E6FB1DF-A05A-FF5A-ACF1-497DE1293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78763" y="8796338"/>
              <a:ext cx="0" cy="55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" name="Line 27">
              <a:extLst>
                <a:ext uri="{FF2B5EF4-FFF2-40B4-BE49-F238E27FC236}">
                  <a16:creationId xmlns:a16="http://schemas.microsoft.com/office/drawing/2014/main" id="{82E4ADCB-38F6-1B51-EA44-1F91A1FF8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1213" y="8924926"/>
              <a:ext cx="0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Line 28">
              <a:extLst>
                <a:ext uri="{FF2B5EF4-FFF2-40B4-BE49-F238E27FC236}">
                  <a16:creationId xmlns:a16="http://schemas.microsoft.com/office/drawing/2014/main" id="{B9E4FABD-9986-2651-5089-C51703500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12325" y="8948738"/>
              <a:ext cx="0" cy="14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Line 29">
              <a:extLst>
                <a:ext uri="{FF2B5EF4-FFF2-40B4-BE49-F238E27FC236}">
                  <a16:creationId xmlns:a16="http://schemas.microsoft.com/office/drawing/2014/main" id="{00B38DDA-69B2-3460-7915-035929CD7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63188" y="8951913"/>
              <a:ext cx="0" cy="11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Line 30">
              <a:extLst>
                <a:ext uri="{FF2B5EF4-FFF2-40B4-BE49-F238E27FC236}">
                  <a16:creationId xmlns:a16="http://schemas.microsoft.com/office/drawing/2014/main" id="{F48968CE-928B-D17A-EE34-C1A162FCFB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5075" y="8655051"/>
              <a:ext cx="0" cy="107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Line 31">
              <a:extLst>
                <a:ext uri="{FF2B5EF4-FFF2-40B4-BE49-F238E27FC236}">
                  <a16:creationId xmlns:a16="http://schemas.microsoft.com/office/drawing/2014/main" id="{0FE0F69D-AF99-FFA6-1659-4B7EBED34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4350" y="8918576"/>
              <a:ext cx="0" cy="2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Line 32">
              <a:extLst>
                <a:ext uri="{FF2B5EF4-FFF2-40B4-BE49-F238E27FC236}">
                  <a16:creationId xmlns:a16="http://schemas.microsoft.com/office/drawing/2014/main" id="{2C503DDB-F645-5F33-7DA7-49D9872B6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9713" y="8945563"/>
              <a:ext cx="0" cy="17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Line 33">
              <a:extLst>
                <a:ext uri="{FF2B5EF4-FFF2-40B4-BE49-F238E27FC236}">
                  <a16:creationId xmlns:a16="http://schemas.microsoft.com/office/drawing/2014/main" id="{B0B5A3DC-00EB-1584-F0B0-6579D012A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2625" y="8089901"/>
              <a:ext cx="0" cy="282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Line 34">
              <a:extLst>
                <a:ext uri="{FF2B5EF4-FFF2-40B4-BE49-F238E27FC236}">
                  <a16:creationId xmlns:a16="http://schemas.microsoft.com/office/drawing/2014/main" id="{3C47BA26-385D-44CA-55F6-52285D60B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7050" y="8901113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Line 35">
              <a:extLst>
                <a:ext uri="{FF2B5EF4-FFF2-40B4-BE49-F238E27FC236}">
                  <a16:creationId xmlns:a16="http://schemas.microsoft.com/office/drawing/2014/main" id="{63C57612-A959-636C-E559-86446B239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7300" y="8675688"/>
              <a:ext cx="0" cy="8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Line 36">
              <a:extLst>
                <a:ext uri="{FF2B5EF4-FFF2-40B4-BE49-F238E27FC236}">
                  <a16:creationId xmlns:a16="http://schemas.microsoft.com/office/drawing/2014/main" id="{C9A0016E-EDFA-7B9A-EC33-7D779C948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6188" y="8064501"/>
              <a:ext cx="0" cy="369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Line 37">
              <a:extLst>
                <a:ext uri="{FF2B5EF4-FFF2-40B4-BE49-F238E27FC236}">
                  <a16:creationId xmlns:a16="http://schemas.microsoft.com/office/drawing/2014/main" id="{A96AC4AA-B3BD-E461-AF03-F73160667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8375" y="8870951"/>
              <a:ext cx="0" cy="52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Line 38">
              <a:extLst>
                <a:ext uri="{FF2B5EF4-FFF2-40B4-BE49-F238E27FC236}">
                  <a16:creationId xmlns:a16="http://schemas.microsoft.com/office/drawing/2014/main" id="{575386B7-FB05-6B6E-6096-3AB70C1C4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0825" y="8859838"/>
              <a:ext cx="0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Line 39">
              <a:extLst>
                <a:ext uri="{FF2B5EF4-FFF2-40B4-BE49-F238E27FC236}">
                  <a16:creationId xmlns:a16="http://schemas.microsoft.com/office/drawing/2014/main" id="{477F2001-277B-A8FF-4CC5-0949B606A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8850" y="7429501"/>
              <a:ext cx="0" cy="569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Rectangle 40">
              <a:extLst>
                <a:ext uri="{FF2B5EF4-FFF2-40B4-BE49-F238E27FC236}">
                  <a16:creationId xmlns:a16="http://schemas.microsoft.com/office/drawing/2014/main" id="{26F06927-3A3F-BB6E-116B-CA5679D98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8367713"/>
              <a:ext cx="258763" cy="6175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Rectangle 41">
              <a:extLst>
                <a:ext uri="{FF2B5EF4-FFF2-40B4-BE49-F238E27FC236}">
                  <a16:creationId xmlns:a16="http://schemas.microsoft.com/office/drawing/2014/main" id="{AEFD3EC1-2217-605C-2C5D-D7F073382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8926513"/>
              <a:ext cx="258763" cy="58738"/>
            </a:xfrm>
            <a:prstGeom prst="rect">
              <a:avLst/>
            </a:prstGeom>
            <a:solidFill>
              <a:srgbClr val="11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Rectangle 42">
              <a:extLst>
                <a:ext uri="{FF2B5EF4-FFF2-40B4-BE49-F238E27FC236}">
                  <a16:creationId xmlns:a16="http://schemas.microsoft.com/office/drawing/2014/main" id="{FFA93B1E-4424-F881-9621-048D8CDB5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8948758"/>
              <a:ext cx="258763" cy="39688"/>
            </a:xfrm>
            <a:prstGeom prst="rect">
              <a:avLst/>
            </a:prstGeom>
            <a:solidFill>
              <a:srgbClr val="11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Rectangle 43">
              <a:extLst>
                <a:ext uri="{FF2B5EF4-FFF2-40B4-BE49-F238E27FC236}">
                  <a16:creationId xmlns:a16="http://schemas.microsoft.com/office/drawing/2014/main" id="{DC168651-3C59-3B23-7033-10E243D15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775" y="8434388"/>
              <a:ext cx="258763" cy="5508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Rectangle 44">
              <a:extLst>
                <a:ext uri="{FF2B5EF4-FFF2-40B4-BE49-F238E27FC236}">
                  <a16:creationId xmlns:a16="http://schemas.microsoft.com/office/drawing/2014/main" id="{CD397D71-FA26-EA99-2362-B22C6727E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8923338"/>
              <a:ext cx="258763" cy="619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Rectangle 45">
              <a:extLst>
                <a:ext uri="{FF2B5EF4-FFF2-40B4-BE49-F238E27FC236}">
                  <a16:creationId xmlns:a16="http://schemas.microsoft.com/office/drawing/2014/main" id="{57FBEE78-5108-0AE0-F088-DEE727AA7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25" y="8763001"/>
              <a:ext cx="258763" cy="222250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Rectangle 46">
              <a:extLst>
                <a:ext uri="{FF2B5EF4-FFF2-40B4-BE49-F238E27FC236}">
                  <a16:creationId xmlns:a16="http://schemas.microsoft.com/office/drawing/2014/main" id="{C53B9433-0177-D7CF-7FE6-B8A0086E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25" y="8948758"/>
              <a:ext cx="258763" cy="39688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Rectangle 47">
              <a:extLst>
                <a:ext uri="{FF2B5EF4-FFF2-40B4-BE49-F238E27FC236}">
                  <a16:creationId xmlns:a16="http://schemas.microsoft.com/office/drawing/2014/main" id="{F1A834EE-F879-08B0-94EC-DDDDC3254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3" y="7999413"/>
              <a:ext cx="258763" cy="9858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Rectangle 48">
              <a:extLst>
                <a:ext uri="{FF2B5EF4-FFF2-40B4-BE49-F238E27FC236}">
                  <a16:creationId xmlns:a16="http://schemas.microsoft.com/office/drawing/2014/main" id="{09087220-8469-C5C3-2696-17E5B0B9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000" y="8851901"/>
              <a:ext cx="258763" cy="133350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Rectangle 49">
              <a:extLst>
                <a:ext uri="{FF2B5EF4-FFF2-40B4-BE49-F238E27FC236}">
                  <a16:creationId xmlns:a16="http://schemas.microsoft.com/office/drawing/2014/main" id="{FFA56861-E26E-EDC8-49C2-DB0A565DD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6400" y="8899526"/>
              <a:ext cx="258763" cy="85725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Rectangle 50">
              <a:extLst>
                <a:ext uri="{FF2B5EF4-FFF2-40B4-BE49-F238E27FC236}">
                  <a16:creationId xmlns:a16="http://schemas.microsoft.com/office/drawing/2014/main" id="{A0904B58-5E34-F7AC-C5D2-CC7009F70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8948758"/>
              <a:ext cx="257175" cy="39688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Rectangle 51">
              <a:extLst>
                <a:ext uri="{FF2B5EF4-FFF2-40B4-BE49-F238E27FC236}">
                  <a16:creationId xmlns:a16="http://schemas.microsoft.com/office/drawing/2014/main" id="{93D138DF-8615-848E-768B-A5707CEC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8963026"/>
              <a:ext cx="258763" cy="22225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Rectangle 52">
              <a:extLst>
                <a:ext uri="{FF2B5EF4-FFF2-40B4-BE49-F238E27FC236}">
                  <a16:creationId xmlns:a16="http://schemas.microsoft.com/office/drawing/2014/main" id="{F517EABF-08EC-BD25-0BA9-61E04FB1A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450" y="8948758"/>
              <a:ext cx="258763" cy="39688"/>
            </a:xfrm>
            <a:prstGeom prst="rect">
              <a:avLst/>
            </a:prstGeom>
            <a:solidFill>
              <a:srgbClr val="11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Rectangle 53">
              <a:extLst>
                <a:ext uri="{FF2B5EF4-FFF2-40B4-BE49-F238E27FC236}">
                  <a16:creationId xmlns:a16="http://schemas.microsoft.com/office/drawing/2014/main" id="{EF6EA5E8-2957-BC27-C699-E25E154D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5" y="8963026"/>
              <a:ext cx="258763" cy="22225"/>
            </a:xfrm>
            <a:prstGeom prst="rect">
              <a:avLst/>
            </a:prstGeom>
            <a:solidFill>
              <a:srgbClr val="11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Rectangle 54">
              <a:extLst>
                <a:ext uri="{FF2B5EF4-FFF2-40B4-BE49-F238E27FC236}">
                  <a16:creationId xmlns:a16="http://schemas.microsoft.com/office/drawing/2014/main" id="{B5C5C576-E2E6-1391-BB22-79D1B203D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1425" y="8963026"/>
              <a:ext cx="257175" cy="22225"/>
            </a:xfrm>
            <a:prstGeom prst="rect">
              <a:avLst/>
            </a:prstGeom>
            <a:solidFill>
              <a:srgbClr val="11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Rectangle 55">
              <a:extLst>
                <a:ext uri="{FF2B5EF4-FFF2-40B4-BE49-F238E27FC236}">
                  <a16:creationId xmlns:a16="http://schemas.microsoft.com/office/drawing/2014/main" id="{42BFC06E-DEBA-A0A2-BE07-67FF1C358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263" y="8899526"/>
              <a:ext cx="258763" cy="85725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Rectangle 56">
              <a:extLst>
                <a:ext uri="{FF2B5EF4-FFF2-40B4-BE49-F238E27FC236}">
                  <a16:creationId xmlns:a16="http://schemas.microsoft.com/office/drawing/2014/main" id="{AF7785EE-FC54-BF46-C97D-49B6C0A7D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1288" y="8829676"/>
              <a:ext cx="258763" cy="155575"/>
            </a:xfrm>
            <a:prstGeom prst="rect">
              <a:avLst/>
            </a:prstGeom>
            <a:solidFill>
              <a:srgbClr val="11A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Rectangle 57">
              <a:extLst>
                <a:ext uri="{FF2B5EF4-FFF2-40B4-BE49-F238E27FC236}">
                  <a16:creationId xmlns:a16="http://schemas.microsoft.com/office/drawing/2014/main" id="{714D790E-3E26-E24F-C713-6F87FAEA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300" y="8758238"/>
              <a:ext cx="258763" cy="227013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84" name="Rectangle 67">
            <a:extLst>
              <a:ext uri="{FF2B5EF4-FFF2-40B4-BE49-F238E27FC236}">
                <a16:creationId xmlns:a16="http://schemas.microsoft.com/office/drawing/2014/main" id="{FA6AB78B-CA77-DA54-0019-0C9E2CC97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703" y="5766400"/>
            <a:ext cx="1955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BL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5" name="Rectangle 68">
            <a:extLst>
              <a:ext uri="{FF2B5EF4-FFF2-40B4-BE49-F238E27FC236}">
                <a16:creationId xmlns:a16="http://schemas.microsoft.com/office/drawing/2014/main" id="{03840620-6298-0C8F-ACF3-76A8EDAE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892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S12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6" name="Rectangle 70">
            <a:extLst>
              <a:ext uri="{FF2B5EF4-FFF2-40B4-BE49-F238E27FC236}">
                <a16:creationId xmlns:a16="http://schemas.microsoft.com/office/drawing/2014/main" id="{281313E5-5DE7-BBAD-0F88-E316D9DD9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482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24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7" name="Rectangle 67">
            <a:extLst>
              <a:ext uri="{FF2B5EF4-FFF2-40B4-BE49-F238E27FC236}">
                <a16:creationId xmlns:a16="http://schemas.microsoft.com/office/drawing/2014/main" id="{E4615F91-3B43-2AB2-2CDE-9B2A29D0B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113" y="5766400"/>
            <a:ext cx="2949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S48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0" name="Rectangle 67">
            <a:extLst>
              <a:ext uri="{FF2B5EF4-FFF2-40B4-BE49-F238E27FC236}">
                <a16:creationId xmlns:a16="http://schemas.microsoft.com/office/drawing/2014/main" id="{F26FA9CE-EC33-6345-4059-832EF417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786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S72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1" name="Rectangle 67">
            <a:extLst>
              <a:ext uri="{FF2B5EF4-FFF2-40B4-BE49-F238E27FC236}">
                <a16:creationId xmlns:a16="http://schemas.microsoft.com/office/drawing/2014/main" id="{99FA59E7-EA40-0E82-2D61-8704F0B83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63" y="4735350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2,7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2" name="Rectangle 68">
            <a:extLst>
              <a:ext uri="{FF2B5EF4-FFF2-40B4-BE49-F238E27FC236}">
                <a16:creationId xmlns:a16="http://schemas.microsoft.com/office/drawing/2014/main" id="{7D558483-3F41-CC9C-A9F7-D6DA07F9A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945" y="4143599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4,3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3" name="Rectangle 70">
            <a:extLst>
              <a:ext uri="{FF2B5EF4-FFF2-40B4-BE49-F238E27FC236}">
                <a16:creationId xmlns:a16="http://schemas.microsoft.com/office/drawing/2014/main" id="{5D8DC86C-C283-89BA-D912-F7BB6067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85" y="5373216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chemeClr val="bg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1,0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4" name="Rectangle 67">
            <a:extLst>
              <a:ext uri="{FF2B5EF4-FFF2-40B4-BE49-F238E27FC236}">
                <a16:creationId xmlns:a16="http://schemas.microsoft.com/office/drawing/2014/main" id="{EDC19E22-D88F-E4AC-4CCD-D0B6B1E2B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167" y="5394951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0,1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5" name="Rectangle 67">
            <a:extLst>
              <a:ext uri="{FF2B5EF4-FFF2-40B4-BE49-F238E27FC236}">
                <a16:creationId xmlns:a16="http://schemas.microsoft.com/office/drawing/2014/main" id="{16734137-90B2-3E31-636A-55C326320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189" y="5354166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6" name="Rectangle 67">
            <a:extLst>
              <a:ext uri="{FF2B5EF4-FFF2-40B4-BE49-F238E27FC236}">
                <a16:creationId xmlns:a16="http://schemas.microsoft.com/office/drawing/2014/main" id="{943429D0-6C9E-87CE-63D4-9203A10B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6021288"/>
            <a:ext cx="8881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Participants, #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7" name="Rectangle 67">
            <a:extLst>
              <a:ext uri="{FF2B5EF4-FFF2-40B4-BE49-F238E27FC236}">
                <a16:creationId xmlns:a16="http://schemas.microsoft.com/office/drawing/2014/main" id="{1D3DC82D-4986-6EC3-08FC-5098194B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332" y="5766400"/>
            <a:ext cx="1955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BL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8" name="Rectangle 68">
            <a:extLst>
              <a:ext uri="{FF2B5EF4-FFF2-40B4-BE49-F238E27FC236}">
                <a16:creationId xmlns:a16="http://schemas.microsoft.com/office/drawing/2014/main" id="{3A51A68E-F8CC-35B0-B02F-02119E581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521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S12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9" name="Rectangle 70">
            <a:extLst>
              <a:ext uri="{FF2B5EF4-FFF2-40B4-BE49-F238E27FC236}">
                <a16:creationId xmlns:a16="http://schemas.microsoft.com/office/drawing/2014/main" id="{0BC76633-077A-76BD-FFF4-4B94CF780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111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24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0" name="Rectangle 67">
            <a:extLst>
              <a:ext uri="{FF2B5EF4-FFF2-40B4-BE49-F238E27FC236}">
                <a16:creationId xmlns:a16="http://schemas.microsoft.com/office/drawing/2014/main" id="{F667EE02-28CF-74FD-388B-DA955A86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742" y="5766400"/>
            <a:ext cx="2949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S48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1" name="Rectangle 67">
            <a:extLst>
              <a:ext uri="{FF2B5EF4-FFF2-40B4-BE49-F238E27FC236}">
                <a16:creationId xmlns:a16="http://schemas.microsoft.com/office/drawing/2014/main" id="{0F6BF166-E38B-DDB7-0998-E5030AC92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415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S72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2" name="Rectangle 67">
            <a:extLst>
              <a:ext uri="{FF2B5EF4-FFF2-40B4-BE49-F238E27FC236}">
                <a16:creationId xmlns:a16="http://schemas.microsoft.com/office/drawing/2014/main" id="{B809B6A4-E7B9-DB2B-79AD-54397F94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692" y="5269458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0,3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3" name="Rectangle 68">
            <a:extLst>
              <a:ext uri="{FF2B5EF4-FFF2-40B4-BE49-F238E27FC236}">
                <a16:creationId xmlns:a16="http://schemas.microsoft.com/office/drawing/2014/main" id="{138625D3-408A-2962-7152-05BC9103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274" y="4829482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2,4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4" name="Rectangle 70">
            <a:extLst>
              <a:ext uri="{FF2B5EF4-FFF2-40B4-BE49-F238E27FC236}">
                <a16:creationId xmlns:a16="http://schemas.microsoft.com/office/drawing/2014/main" id="{FC11FE90-3EF0-F4AE-971F-E8A5F9C0A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164" y="5269458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0,3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5" name="Rectangle 67">
            <a:extLst>
              <a:ext uri="{FF2B5EF4-FFF2-40B4-BE49-F238E27FC236}">
                <a16:creationId xmlns:a16="http://schemas.microsoft.com/office/drawing/2014/main" id="{D6BD4E57-C1CF-E436-6DD8-7CFED34AC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146" y="5341466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6" name="Rectangle 67">
            <a:extLst>
              <a:ext uri="{FF2B5EF4-FFF2-40B4-BE49-F238E27FC236}">
                <a16:creationId xmlns:a16="http://schemas.microsoft.com/office/drawing/2014/main" id="{1EA04861-9873-A38A-ED9F-AD5AF279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802" y="5471151"/>
            <a:ext cx="961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7" name="Rectangle 67">
            <a:extLst>
              <a:ext uri="{FF2B5EF4-FFF2-40B4-BE49-F238E27FC236}">
                <a16:creationId xmlns:a16="http://schemas.microsoft.com/office/drawing/2014/main" id="{D9B40035-C56C-A9B8-8621-5205B6FC5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2229" y="5766400"/>
            <a:ext cx="1955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BL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8" name="Rectangle 68">
            <a:extLst>
              <a:ext uri="{FF2B5EF4-FFF2-40B4-BE49-F238E27FC236}">
                <a16:creationId xmlns:a16="http://schemas.microsoft.com/office/drawing/2014/main" id="{FC0C3C24-5258-35A4-9142-2010F8CC0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418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S12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" name="Rectangle 70">
            <a:extLst>
              <a:ext uri="{FF2B5EF4-FFF2-40B4-BE49-F238E27FC236}">
                <a16:creationId xmlns:a16="http://schemas.microsoft.com/office/drawing/2014/main" id="{CF3496D3-D9FE-D4DF-A471-AE6B5D22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008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24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0" name="Rectangle 67">
            <a:extLst>
              <a:ext uri="{FF2B5EF4-FFF2-40B4-BE49-F238E27FC236}">
                <a16:creationId xmlns:a16="http://schemas.microsoft.com/office/drawing/2014/main" id="{FA89EE97-EAEB-A9AD-249A-7629F785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639" y="5766400"/>
            <a:ext cx="2949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S48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1" name="Rectangle 67">
            <a:extLst>
              <a:ext uri="{FF2B5EF4-FFF2-40B4-BE49-F238E27FC236}">
                <a16:creationId xmlns:a16="http://schemas.microsoft.com/office/drawing/2014/main" id="{06D9BCB5-A369-E71E-9D6A-7C253861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12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S72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3" name="Rectangle 68">
            <a:extLst>
              <a:ext uri="{FF2B5EF4-FFF2-40B4-BE49-F238E27FC236}">
                <a16:creationId xmlns:a16="http://schemas.microsoft.com/office/drawing/2014/main" id="{3661C9AD-B415-2C1A-958E-0B6A1EC9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71" y="5496551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0,6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4" name="Rectangle 70">
            <a:extLst>
              <a:ext uri="{FF2B5EF4-FFF2-40B4-BE49-F238E27FC236}">
                <a16:creationId xmlns:a16="http://schemas.microsoft.com/office/drawing/2014/main" id="{C0E0EA67-2C80-9FCE-2C81-EF0F2C14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061" y="5263108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0,4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7" name="Rectangle 67">
            <a:extLst>
              <a:ext uri="{FF2B5EF4-FFF2-40B4-BE49-F238E27FC236}">
                <a16:creationId xmlns:a16="http://schemas.microsoft.com/office/drawing/2014/main" id="{DBF37341-2129-28DB-146B-F6DDFE14E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817" y="5766400"/>
            <a:ext cx="1955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BL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8" name="Rectangle 68">
            <a:extLst>
              <a:ext uri="{FF2B5EF4-FFF2-40B4-BE49-F238E27FC236}">
                <a16:creationId xmlns:a16="http://schemas.microsoft.com/office/drawing/2014/main" id="{68598A69-9C88-6715-0F1C-D2CDC2AE7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2006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S12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9" name="Rectangle 70">
            <a:extLst>
              <a:ext uri="{FF2B5EF4-FFF2-40B4-BE49-F238E27FC236}">
                <a16:creationId xmlns:a16="http://schemas.microsoft.com/office/drawing/2014/main" id="{238F8C69-CD36-1B9C-3570-B4561D415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5596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24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0" name="Rectangle 67">
            <a:extLst>
              <a:ext uri="{FF2B5EF4-FFF2-40B4-BE49-F238E27FC236}">
                <a16:creationId xmlns:a16="http://schemas.microsoft.com/office/drawing/2014/main" id="{3CD507FB-9885-279D-B3A9-7EBB4FAC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9227" y="5766400"/>
            <a:ext cx="2949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S48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1" name="Rectangle 67">
            <a:extLst>
              <a:ext uri="{FF2B5EF4-FFF2-40B4-BE49-F238E27FC236}">
                <a16:creationId xmlns:a16="http://schemas.microsoft.com/office/drawing/2014/main" id="{7EBA4702-6E00-65E5-1DA7-694870E7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3900" y="5766400"/>
            <a:ext cx="29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S72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2" name="Rectangle 67">
            <a:extLst>
              <a:ext uri="{FF2B5EF4-FFF2-40B4-BE49-F238E27FC236}">
                <a16:creationId xmlns:a16="http://schemas.microsoft.com/office/drawing/2014/main" id="{387D4F59-8342-9A91-A438-2CACCB2CE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827" y="5458451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0,7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7" name="Rectangle 70">
            <a:extLst>
              <a:ext uri="{FF2B5EF4-FFF2-40B4-BE49-F238E27FC236}">
                <a16:creationId xmlns:a16="http://schemas.microsoft.com/office/drawing/2014/main" id="{586864D6-E137-4A1F-2CA7-45AFA6DF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469" y="5373216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chemeClr val="bg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1,0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8" name="Rectangle 67">
            <a:extLst>
              <a:ext uri="{FF2B5EF4-FFF2-40B4-BE49-F238E27FC236}">
                <a16:creationId xmlns:a16="http://schemas.microsoft.com/office/drawing/2014/main" id="{FFF3D2A6-7226-7344-4488-B6E76F02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960" y="5341466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9" name="Rectangle 70">
            <a:extLst>
              <a:ext uri="{FF2B5EF4-FFF2-40B4-BE49-F238E27FC236}">
                <a16:creationId xmlns:a16="http://schemas.microsoft.com/office/drawing/2014/main" id="{F9A2295F-FD62-AD62-A2C4-CAEBE88A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222" y="5263108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0,4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0" name="Rectangle 67">
            <a:extLst>
              <a:ext uri="{FF2B5EF4-FFF2-40B4-BE49-F238E27FC236}">
                <a16:creationId xmlns:a16="http://schemas.microsoft.com/office/drawing/2014/main" id="{C9118870-B8FE-C720-B533-23CBCADF5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650" y="5341466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0,2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1" name="Rectangle 67">
            <a:extLst>
              <a:ext uri="{FF2B5EF4-FFF2-40B4-BE49-F238E27FC236}">
                <a16:creationId xmlns:a16="http://schemas.microsoft.com/office/drawing/2014/main" id="{6ADAF08E-5A5D-78A7-FC12-6CF0E836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299" y="5394951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0,1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2" name="Rectangle 67">
            <a:extLst>
              <a:ext uri="{FF2B5EF4-FFF2-40B4-BE49-F238E27FC236}">
                <a16:creationId xmlns:a16="http://schemas.microsoft.com/office/drawing/2014/main" id="{D3EEC8A1-D986-8A88-3474-07927BB02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615" y="5394951"/>
            <a:ext cx="238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0,1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3" name="Rectangle 67">
            <a:extLst>
              <a:ext uri="{FF2B5EF4-FFF2-40B4-BE49-F238E27FC236}">
                <a16:creationId xmlns:a16="http://schemas.microsoft.com/office/drawing/2014/main" id="{6D644CB2-5277-7218-471C-0B62B50B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8245" y="5471151"/>
            <a:ext cx="961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400" b="1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</a:t>
            </a:r>
            <a:endParaRPr kumimoji="0" lang="fr-FR" altLang="en-US" sz="2000" b="1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5" name="Rectangle 67">
            <a:extLst>
              <a:ext uri="{FF2B5EF4-FFF2-40B4-BE49-F238E27FC236}">
                <a16:creationId xmlns:a16="http://schemas.microsoft.com/office/drawing/2014/main" id="{4D8AF33E-2019-357B-0D08-91F2016D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336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14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6" name="Rectangle 68">
            <a:extLst>
              <a:ext uri="{FF2B5EF4-FFF2-40B4-BE49-F238E27FC236}">
                <a16:creationId xmlns:a16="http://schemas.microsoft.com/office/drawing/2014/main" id="{CE8E1192-A7DF-DDEF-5DBB-09C10B24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218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7" name="Rectangle 70">
            <a:extLst>
              <a:ext uri="{FF2B5EF4-FFF2-40B4-BE49-F238E27FC236}">
                <a16:creationId xmlns:a16="http://schemas.microsoft.com/office/drawing/2014/main" id="{710CCAA6-386E-98C8-F99F-DED84F44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808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8" name="Rectangle 67">
            <a:extLst>
              <a:ext uri="{FF2B5EF4-FFF2-40B4-BE49-F238E27FC236}">
                <a16:creationId xmlns:a16="http://schemas.microsoft.com/office/drawing/2014/main" id="{70F2C1AE-79DA-69DD-095A-83FF83E3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440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9" name="Rectangle 67">
            <a:extLst>
              <a:ext uri="{FF2B5EF4-FFF2-40B4-BE49-F238E27FC236}">
                <a16:creationId xmlns:a16="http://schemas.microsoft.com/office/drawing/2014/main" id="{1C33BB67-4B04-AC8B-DBFB-7C1890151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112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13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0" name="Rectangle 67">
            <a:extLst>
              <a:ext uri="{FF2B5EF4-FFF2-40B4-BE49-F238E27FC236}">
                <a16:creationId xmlns:a16="http://schemas.microsoft.com/office/drawing/2014/main" id="{23082C44-C4E1-BC80-363A-3B3B2520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965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1" name="Rectangle 68">
            <a:extLst>
              <a:ext uri="{FF2B5EF4-FFF2-40B4-BE49-F238E27FC236}">
                <a16:creationId xmlns:a16="http://schemas.microsoft.com/office/drawing/2014/main" id="{579E68EA-1BD5-3F49-E75F-70670A06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847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2" name="Rectangle 70">
            <a:extLst>
              <a:ext uri="{FF2B5EF4-FFF2-40B4-BE49-F238E27FC236}">
                <a16:creationId xmlns:a16="http://schemas.microsoft.com/office/drawing/2014/main" id="{C808A101-3AF7-AB76-7171-8A031050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437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3" name="Rectangle 67">
            <a:extLst>
              <a:ext uri="{FF2B5EF4-FFF2-40B4-BE49-F238E27FC236}">
                <a16:creationId xmlns:a16="http://schemas.microsoft.com/office/drawing/2014/main" id="{CCA9ECED-1B4C-B8D6-B600-E273B393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069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10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4" name="Rectangle 67">
            <a:extLst>
              <a:ext uri="{FF2B5EF4-FFF2-40B4-BE49-F238E27FC236}">
                <a16:creationId xmlns:a16="http://schemas.microsoft.com/office/drawing/2014/main" id="{89AFE1B7-92A0-8A65-83EA-247E3895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741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10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5" name="Rectangle 67">
            <a:extLst>
              <a:ext uri="{FF2B5EF4-FFF2-40B4-BE49-F238E27FC236}">
                <a16:creationId xmlns:a16="http://schemas.microsoft.com/office/drawing/2014/main" id="{89FA3A76-3439-6744-4738-B5710BCB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862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49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6" name="Rectangle 68">
            <a:extLst>
              <a:ext uri="{FF2B5EF4-FFF2-40B4-BE49-F238E27FC236}">
                <a16:creationId xmlns:a16="http://schemas.microsoft.com/office/drawing/2014/main" id="{A582D73B-8C4D-3662-FBEE-1DBE693B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744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48	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7" name="Rectangle 70">
            <a:extLst>
              <a:ext uri="{FF2B5EF4-FFF2-40B4-BE49-F238E27FC236}">
                <a16:creationId xmlns:a16="http://schemas.microsoft.com/office/drawing/2014/main" id="{BCA1F457-B84F-754C-D7A0-2087F022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8334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49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8" name="Rectangle 67">
            <a:extLst>
              <a:ext uri="{FF2B5EF4-FFF2-40B4-BE49-F238E27FC236}">
                <a16:creationId xmlns:a16="http://schemas.microsoft.com/office/drawing/2014/main" id="{F96F66B6-1365-B400-B35B-2A3F228C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66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46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9" name="Rectangle 67">
            <a:extLst>
              <a:ext uri="{FF2B5EF4-FFF2-40B4-BE49-F238E27FC236}">
                <a16:creationId xmlns:a16="http://schemas.microsoft.com/office/drawing/2014/main" id="{1E768290-FDEF-5D7A-77CC-CD5A69220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638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45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0" name="Rectangle 67">
            <a:extLst>
              <a:ext uri="{FF2B5EF4-FFF2-40B4-BE49-F238E27FC236}">
                <a16:creationId xmlns:a16="http://schemas.microsoft.com/office/drawing/2014/main" id="{955815B7-E53C-C0EA-EBEF-C10D4583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450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50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" name="Rectangle 68">
            <a:extLst>
              <a:ext uri="{FF2B5EF4-FFF2-40B4-BE49-F238E27FC236}">
                <a16:creationId xmlns:a16="http://schemas.microsoft.com/office/drawing/2014/main" id="{E633C755-392D-1F94-6292-65A57D46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332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49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2" name="Rectangle 70">
            <a:extLst>
              <a:ext uri="{FF2B5EF4-FFF2-40B4-BE49-F238E27FC236}">
                <a16:creationId xmlns:a16="http://schemas.microsoft.com/office/drawing/2014/main" id="{B9B2B091-7E48-9A9E-9183-FA1399C26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2922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46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3" name="Rectangle 67">
            <a:extLst>
              <a:ext uri="{FF2B5EF4-FFF2-40B4-BE49-F238E27FC236}">
                <a16:creationId xmlns:a16="http://schemas.microsoft.com/office/drawing/2014/main" id="{FAEBFE9B-6D74-498D-9B8C-C7C869BB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6554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45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4" name="Rectangle 67">
            <a:extLst>
              <a:ext uri="{FF2B5EF4-FFF2-40B4-BE49-F238E27FC236}">
                <a16:creationId xmlns:a16="http://schemas.microsoft.com/office/drawing/2014/main" id="{572F1F7F-EF67-173F-19D9-459720AF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226" y="6021288"/>
            <a:ext cx="160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46</a:t>
            </a:r>
            <a:endParaRPr kumimoji="0" lang="fr-FR" altLang="en-US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5" name="Rectangle 67">
            <a:extLst>
              <a:ext uri="{FF2B5EF4-FFF2-40B4-BE49-F238E27FC236}">
                <a16:creationId xmlns:a16="http://schemas.microsoft.com/office/drawing/2014/main" id="{0921CB69-22A8-CD17-DF4D-FCDEB28ECE3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04955" y="4165476"/>
            <a:ext cx="21919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>
              <a:defRPr sz="1400" b="1" i="0" u="none" strike="noStrike" kern="1200" baseline="0">
                <a:solidFill>
                  <a:srgbClr val="393939"/>
                </a:solidFill>
                <a:latin typeface="Aptos Display" panose="020B00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 err="1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aseline="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moyen</a:t>
            </a:r>
            <a:r>
              <a:rPr lang="en-US" sz="1200" baseline="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 de lesions T1 </a:t>
            </a:r>
            <a:r>
              <a:rPr lang="en-US" sz="1200" dirty="0">
                <a:solidFill>
                  <a:srgbClr val="393939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Gd+</a:t>
            </a:r>
            <a:endParaRPr lang="en-US" sz="1200" baseline="0" dirty="0">
              <a:solidFill>
                <a:srgbClr val="393939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6" name="Rectangle 67">
            <a:extLst>
              <a:ext uri="{FF2B5EF4-FFF2-40B4-BE49-F238E27FC236}">
                <a16:creationId xmlns:a16="http://schemas.microsoft.com/office/drawing/2014/main" id="{85FB6C10-71B0-5F69-C262-3E18FF03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5604480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7" name="Rectangle 67">
            <a:extLst>
              <a:ext uri="{FF2B5EF4-FFF2-40B4-BE49-F238E27FC236}">
                <a16:creationId xmlns:a16="http://schemas.microsoft.com/office/drawing/2014/main" id="{BCEE5818-4C15-6243-B473-DD85B35A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5236722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1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8" name="Rectangle 67">
            <a:extLst>
              <a:ext uri="{FF2B5EF4-FFF2-40B4-BE49-F238E27FC236}">
                <a16:creationId xmlns:a16="http://schemas.microsoft.com/office/drawing/2014/main" id="{EC7DA34F-E459-EAF0-B3BD-7E17B873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4868964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2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9" name="Rectangle 67">
            <a:extLst>
              <a:ext uri="{FF2B5EF4-FFF2-40B4-BE49-F238E27FC236}">
                <a16:creationId xmlns:a16="http://schemas.microsoft.com/office/drawing/2014/main" id="{64C0FC1A-0D24-F3AB-32A4-712C7B97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4501206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3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0" name="Rectangle 67">
            <a:extLst>
              <a:ext uri="{FF2B5EF4-FFF2-40B4-BE49-F238E27FC236}">
                <a16:creationId xmlns:a16="http://schemas.microsoft.com/office/drawing/2014/main" id="{AC85092C-FC75-A5D1-1C69-16C962D5F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4139089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4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1" name="Rectangle 67">
            <a:extLst>
              <a:ext uri="{FF2B5EF4-FFF2-40B4-BE49-F238E27FC236}">
                <a16:creationId xmlns:a16="http://schemas.microsoft.com/office/drawing/2014/main" id="{3C20658F-14E6-AB71-30E7-64F04F2BF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3771331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5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2" name="Rectangle 67">
            <a:extLst>
              <a:ext uri="{FF2B5EF4-FFF2-40B4-BE49-F238E27FC236}">
                <a16:creationId xmlns:a16="http://schemas.microsoft.com/office/drawing/2014/main" id="{B03C1CC5-C080-3DDC-ACED-AD03B339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3396950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6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3" name="Rectangle 67">
            <a:extLst>
              <a:ext uri="{FF2B5EF4-FFF2-40B4-BE49-F238E27FC236}">
                <a16:creationId xmlns:a16="http://schemas.microsoft.com/office/drawing/2014/main" id="{18F51668-877B-C1F3-8ECE-5F8F7655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3029192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7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4" name="Rectangle 67">
            <a:extLst>
              <a:ext uri="{FF2B5EF4-FFF2-40B4-BE49-F238E27FC236}">
                <a16:creationId xmlns:a16="http://schemas.microsoft.com/office/drawing/2014/main" id="{18EC151A-B918-8A94-E2D2-8660776D0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48" y="2669792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8</a:t>
            </a:r>
            <a:endParaRPr kumimoji="0" lang="fr-FR" altLang="en-US" sz="2000" i="0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6" name="Rectangle 67">
            <a:extLst>
              <a:ext uri="{FF2B5EF4-FFF2-40B4-BE49-F238E27FC236}">
                <a16:creationId xmlns:a16="http://schemas.microsoft.com/office/drawing/2014/main" id="{E412FC1F-F7B0-3959-24D9-89D6E4411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40" y="2777742"/>
            <a:ext cx="2660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OLE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5" name="Rectangle 67">
            <a:extLst>
              <a:ext uri="{FF2B5EF4-FFF2-40B4-BE49-F238E27FC236}">
                <a16:creationId xmlns:a16="http://schemas.microsoft.com/office/drawing/2014/main" id="{87DDAB17-46D9-3314-C4B1-A185DD5D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095" y="2777742"/>
            <a:ext cx="2773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DBP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0" name="Rectangle 67">
            <a:extLst>
              <a:ext uri="{FF2B5EF4-FFF2-40B4-BE49-F238E27FC236}">
                <a16:creationId xmlns:a16="http://schemas.microsoft.com/office/drawing/2014/main" id="{614150AE-EEE7-345F-2645-17A2FF4D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242" y="2777742"/>
            <a:ext cx="2660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OLE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2" name="Rectangle 67">
            <a:extLst>
              <a:ext uri="{FF2B5EF4-FFF2-40B4-BE49-F238E27FC236}">
                <a16:creationId xmlns:a16="http://schemas.microsoft.com/office/drawing/2014/main" id="{7CC83785-F4E7-09D2-2401-08126F1D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797" y="2777742"/>
            <a:ext cx="2773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DBP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3" name="Rectangle 67">
            <a:extLst>
              <a:ext uri="{FF2B5EF4-FFF2-40B4-BE49-F238E27FC236}">
                <a16:creationId xmlns:a16="http://schemas.microsoft.com/office/drawing/2014/main" id="{DC3D5922-BCA6-C773-C506-C2DDC67D2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683" y="2777742"/>
            <a:ext cx="2660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OLE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5" name="Rectangle 67">
            <a:extLst>
              <a:ext uri="{FF2B5EF4-FFF2-40B4-BE49-F238E27FC236}">
                <a16:creationId xmlns:a16="http://schemas.microsoft.com/office/drawing/2014/main" id="{BEF3CC38-5F94-5874-1C7C-B34EA2B1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38" y="2777742"/>
            <a:ext cx="2773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DBP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6" name="Rectangle 67">
            <a:extLst>
              <a:ext uri="{FF2B5EF4-FFF2-40B4-BE49-F238E27FC236}">
                <a16:creationId xmlns:a16="http://schemas.microsoft.com/office/drawing/2014/main" id="{6F768A86-9832-6061-9C67-B1E67E9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061" y="2777742"/>
            <a:ext cx="2660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OLE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8" name="Rectangle 67">
            <a:extLst>
              <a:ext uri="{FF2B5EF4-FFF2-40B4-BE49-F238E27FC236}">
                <a16:creationId xmlns:a16="http://schemas.microsoft.com/office/drawing/2014/main" id="{5A1D011D-EA89-4EAE-9473-6A045A932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616" y="2777742"/>
            <a:ext cx="2773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DBP</a:t>
            </a:r>
            <a:endParaRPr kumimoji="0" lang="fr-FR" altLang="en-US" i="1" u="none" strike="noStrike" cap="none" normalizeH="0" baseline="0" dirty="0">
              <a:ln>
                <a:noFill/>
              </a:ln>
              <a:solidFill>
                <a:srgbClr val="393939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9" name="Rectangle 99">
            <a:extLst>
              <a:ext uri="{FF2B5EF4-FFF2-40B4-BE49-F238E27FC236}">
                <a16:creationId xmlns:a16="http://schemas.microsoft.com/office/drawing/2014/main" id="{3E04110E-E0A6-DBC4-42F5-3FABF6AE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00" y="2360982"/>
            <a:ext cx="22370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en-US" sz="1400" b="1" dirty="0" err="1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</a:t>
            </a:r>
            <a:r>
              <a:rPr kumimoji="0" lang="fr-FR" altLang="en-US" sz="14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lacebo</a:t>
            </a:r>
            <a:r>
              <a:rPr kumimoji="0" lang="fr-FR" altLang="en-US" sz="1400" b="1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IV</a:t>
            </a:r>
            <a:r>
              <a:rPr kumimoji="0" lang="fr-FR" altLang="en-US" sz="1400" b="1" i="0" u="none" strike="noStrike" cap="none" normalizeH="0" baseline="-25000" dirty="0">
                <a:ln>
                  <a:noFill/>
                </a:ln>
                <a:solidFill>
                  <a:srgbClr val="525353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/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7E9CD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frexalimab</a:t>
            </a:r>
            <a:r>
              <a:rPr lang="fr-FR" altLang="en-US" sz="1400" b="1" baseline="-25000" dirty="0">
                <a:solidFill>
                  <a:srgbClr val="11A89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r>
              <a:rPr kumimoji="0" lang="fr-FR" altLang="en-US" sz="1400" b="1" i="0" u="none" strike="noStrike" cap="none" normalizeH="0" baseline="-2500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00mg/IV</a:t>
            </a:r>
            <a:endParaRPr kumimoji="0" lang="fr-FR" altLang="en-US" sz="1400" b="0" i="0" u="none" strike="noStrike" cap="none" normalizeH="0" baseline="-25000" dirty="0">
              <a:ln>
                <a:noFill/>
              </a:ln>
              <a:solidFill>
                <a:srgbClr val="11A89D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0" name="Rectangle 99">
            <a:extLst>
              <a:ext uri="{FF2B5EF4-FFF2-40B4-BE49-F238E27FC236}">
                <a16:creationId xmlns:a16="http://schemas.microsoft.com/office/drawing/2014/main" id="{033D17F2-9B9F-2F8C-F5AA-0739CBD9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613" y="2355584"/>
            <a:ext cx="1393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en-US" sz="1400" b="1" dirty="0">
                <a:solidFill>
                  <a:srgbClr val="00ADEF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F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rexalimab</a:t>
            </a:r>
            <a:r>
              <a:rPr kumimoji="0" lang="fr-FR" altLang="en-US" sz="1400" b="1" i="0" u="none" strike="noStrike" cap="none" normalizeH="0" baseline="-2500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300mg/SC</a:t>
            </a:r>
            <a:endParaRPr kumimoji="0" lang="fr-FR" altLang="en-US" sz="1400" b="0" i="0" u="none" strike="noStrike" cap="none" normalizeH="0" baseline="-25000" dirty="0">
              <a:ln>
                <a:noFill/>
              </a:ln>
              <a:solidFill>
                <a:srgbClr val="00ADEF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1" name="Rectangle 99">
            <a:extLst>
              <a:ext uri="{FF2B5EF4-FFF2-40B4-BE49-F238E27FC236}">
                <a16:creationId xmlns:a16="http://schemas.microsoft.com/office/drawing/2014/main" id="{D5CD1871-1615-30DC-C102-7C17CDD79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5805" y="2358107"/>
            <a:ext cx="14167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en-US" sz="1400" b="1" dirty="0">
                <a:solidFill>
                  <a:srgbClr val="11A89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F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rexalimab</a:t>
            </a:r>
            <a:r>
              <a:rPr lang="fr-FR" altLang="en-US" sz="1400" b="1" baseline="-25000" dirty="0">
                <a:solidFill>
                  <a:srgbClr val="11A89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r>
              <a:rPr kumimoji="0" lang="fr-FR" altLang="en-US" sz="1400" b="1" i="0" u="none" strike="noStrike" cap="none" normalizeH="0" baseline="-2500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00mg/IV</a:t>
            </a:r>
            <a:endParaRPr kumimoji="0" lang="fr-FR" altLang="en-US" sz="1400" b="0" i="0" u="none" strike="noStrike" cap="none" normalizeH="0" baseline="-25000" dirty="0">
              <a:ln>
                <a:noFill/>
              </a:ln>
              <a:solidFill>
                <a:srgbClr val="11A89D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2" name="Rectangle 99">
            <a:extLst>
              <a:ext uri="{FF2B5EF4-FFF2-40B4-BE49-F238E27FC236}">
                <a16:creationId xmlns:a16="http://schemas.microsoft.com/office/drawing/2014/main" id="{B139C2B6-8BFA-73E8-52F1-3FCB2153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414" y="2355230"/>
            <a:ext cx="225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en-US" sz="1400" b="1" dirty="0" err="1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</a:t>
            </a:r>
            <a:r>
              <a:rPr kumimoji="0" lang="fr-FR" altLang="en-US" sz="14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lacebo</a:t>
            </a:r>
            <a:r>
              <a:rPr kumimoji="0" lang="fr-FR" altLang="en-US" sz="1400" b="1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SC</a:t>
            </a:r>
            <a:r>
              <a:rPr kumimoji="0" lang="fr-FR" altLang="en-US" sz="1400" b="1" i="0" u="none" strike="noStrike" cap="none" normalizeH="0" baseline="-25000" dirty="0">
                <a:ln>
                  <a:noFill/>
                </a:ln>
                <a:solidFill>
                  <a:srgbClr val="525353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/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7E9CD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frexalimab</a:t>
            </a:r>
            <a:r>
              <a:rPr kumimoji="0" lang="fr-FR" altLang="en-US" sz="1400" b="1" i="0" u="none" strike="noStrike" cap="none" normalizeH="0" baseline="-2500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300mg/SC</a:t>
            </a:r>
            <a:endParaRPr kumimoji="0" lang="fr-FR" altLang="en-US" sz="1400" b="0" i="0" u="none" strike="noStrike" cap="none" normalizeH="0" baseline="-25000" dirty="0">
              <a:ln>
                <a:noFill/>
              </a:ln>
              <a:solidFill>
                <a:srgbClr val="00ADEF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A5B9092-5D3C-31DA-8F17-1377316B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5373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Giovannoni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G, abstr. YSS6_066</a:t>
            </a:r>
          </a:p>
        </p:txBody>
      </p:sp>
    </p:spTree>
    <p:extLst>
      <p:ext uri="{BB962C8B-B14F-4D97-AF65-F5344CB8AC3E}">
        <p14:creationId xmlns:p14="http://schemas.microsoft.com/office/powerpoint/2010/main" val="316775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1546CF2-D5CB-2A8F-8CA7-1759080C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946" y="4010025"/>
            <a:ext cx="929290" cy="2201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11A89D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E352BE-2D5D-E0A1-7F4B-55599622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956" y="3948113"/>
            <a:ext cx="929290" cy="28211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01FFD2-4F27-6E2F-49F1-33B5E27F1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536" y="4148137"/>
            <a:ext cx="929290" cy="82085"/>
          </a:xfrm>
          <a:prstGeom prst="rect">
            <a:avLst/>
          </a:prstGeom>
          <a:solidFill>
            <a:srgbClr val="11A8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3D38E-31CD-2A80-C314-C3EED6E91653}"/>
              </a:ext>
            </a:extLst>
          </p:cNvPr>
          <p:cNvSpPr txBox="1"/>
          <p:nvPr/>
        </p:nvSpPr>
        <p:spPr>
          <a:xfrm rot="16200000">
            <a:off x="5859129" y="2951190"/>
            <a:ext cx="1413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Participants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5A6072-7FB3-9134-282F-D8E7A62F7502}"/>
              </a:ext>
            </a:extLst>
          </p:cNvPr>
          <p:cNvSpPr txBox="1"/>
          <p:nvPr/>
        </p:nvSpPr>
        <p:spPr>
          <a:xfrm>
            <a:off x="7680176" y="424222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C0B0B2-93EE-01A3-8838-214E41596D13}"/>
              </a:ext>
            </a:extLst>
          </p:cNvPr>
          <p:cNvSpPr txBox="1"/>
          <p:nvPr/>
        </p:nvSpPr>
        <p:spPr>
          <a:xfrm>
            <a:off x="8975857" y="423436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55CBF-0ABA-1B28-EBF4-D0DCD053678A}"/>
              </a:ext>
            </a:extLst>
          </p:cNvPr>
          <p:cNvSpPr txBox="1"/>
          <p:nvPr/>
        </p:nvSpPr>
        <p:spPr>
          <a:xfrm>
            <a:off x="10285452" y="423551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04F76-08E8-B4E0-F31D-A3B4B3140399}"/>
              </a:ext>
            </a:extLst>
          </p:cNvPr>
          <p:cNvSpPr txBox="1"/>
          <p:nvPr/>
        </p:nvSpPr>
        <p:spPr>
          <a:xfrm>
            <a:off x="7656258" y="4575280"/>
            <a:ext cx="3263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No. de poussées bras </a:t>
            </a:r>
            <a:r>
              <a:rPr lang="fr-FR" sz="1400" b="1" dirty="0">
                <a:solidFill>
                  <a:srgbClr val="11A89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frexalimab</a:t>
            </a:r>
            <a:r>
              <a:rPr lang="fr-FR" sz="1400" b="1" baseline="-25000" dirty="0">
                <a:solidFill>
                  <a:srgbClr val="11A89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1200mg/IV</a:t>
            </a:r>
            <a:r>
              <a:rPr lang="fr-FR" sz="1400" b="1" dirty="0"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B996F-A269-D8A0-0DF9-B9CD5E45D31F}"/>
              </a:ext>
            </a:extLst>
          </p:cNvPr>
          <p:cNvSpPr txBox="1"/>
          <p:nvPr/>
        </p:nvSpPr>
        <p:spPr>
          <a:xfrm rot="16200000">
            <a:off x="-895620" y="2951190"/>
            <a:ext cx="305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Taux annualisé de poussées (IC 95 %)</a:t>
            </a:r>
          </a:p>
        </p:txBody>
      </p:sp>
      <p:sp>
        <p:nvSpPr>
          <p:cNvPr id="7" name="Rectangle 99">
            <a:extLst>
              <a:ext uri="{FF2B5EF4-FFF2-40B4-BE49-F238E27FC236}">
                <a16:creationId xmlns:a16="http://schemas.microsoft.com/office/drawing/2014/main" id="{CB12D959-37BC-0704-C69A-288D24C8C171}"/>
              </a:ext>
            </a:extLst>
          </p:cNvPr>
          <p:cNvSpPr>
            <a:spLocks noChangeArrowheads="1"/>
          </p:cNvSpPr>
          <p:nvPr/>
        </p:nvSpPr>
        <p:spPr bwMode="auto">
          <a:xfrm rot="20074839">
            <a:off x="804490" y="4467015"/>
            <a:ext cx="1170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kumimoji="0" lang="fr-FR" altLang="en-US" sz="12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placebo</a:t>
            </a:r>
            <a:r>
              <a:rPr kumimoji="0" lang="fr-FR" altLang="en-US" sz="1200" b="1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SC</a:t>
            </a:r>
            <a:r>
              <a:rPr kumimoji="0" lang="fr-FR" altLang="en-US" sz="1200" b="1" i="0" u="none" strike="noStrike" cap="none" normalizeH="0" baseline="-250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/</a:t>
            </a:r>
            <a: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7E9CD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b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7E9CD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</a:br>
            <a: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frexalimab</a:t>
            </a:r>
            <a:r>
              <a:rPr kumimoji="0" lang="fr-FR" altLang="en-US" sz="1200" b="1" i="0" u="none" strike="noStrike" cap="none" normalizeH="0" baseline="-2500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300mg/SC</a:t>
            </a:r>
            <a:endParaRPr kumimoji="0" lang="fr-FR" altLang="en-US" sz="1200" b="0" i="0" u="none" strike="noStrike" cap="none" normalizeH="0" baseline="-25000" dirty="0">
              <a:ln>
                <a:noFill/>
              </a:ln>
              <a:solidFill>
                <a:srgbClr val="00ADEF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9">
            <a:extLst>
              <a:ext uri="{FF2B5EF4-FFF2-40B4-BE49-F238E27FC236}">
                <a16:creationId xmlns:a16="http://schemas.microsoft.com/office/drawing/2014/main" id="{D99CCE0C-1822-F77B-495B-2873A1B916AF}"/>
              </a:ext>
            </a:extLst>
          </p:cNvPr>
          <p:cNvSpPr>
            <a:spLocks noChangeArrowheads="1"/>
          </p:cNvSpPr>
          <p:nvPr/>
        </p:nvSpPr>
        <p:spPr bwMode="auto">
          <a:xfrm rot="19986347">
            <a:off x="1937734" y="4482761"/>
            <a:ext cx="1189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kumimoji="0" lang="fr-FR" altLang="en-US" sz="12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placebo</a:t>
            </a:r>
            <a:r>
              <a:rPr kumimoji="0" lang="fr-FR" altLang="en-US" sz="1200" b="1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IV</a:t>
            </a:r>
            <a:r>
              <a:rPr kumimoji="0" lang="fr-FR" altLang="en-US" sz="1200" b="1" i="0" u="none" strike="noStrike" cap="none" normalizeH="0" baseline="-250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200" b="1" i="0" u="none" strike="noStrike" cap="none" normalizeH="0" baseline="0" dirty="0">
                <a:ln>
                  <a:noFill/>
                </a:ln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/</a:t>
            </a:r>
            <a: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7E9CD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 </a:t>
            </a:r>
            <a:b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7E9CD1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</a:br>
            <a: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frexalimab</a:t>
            </a:r>
            <a:r>
              <a:rPr lang="fr-FR" altLang="en-US" sz="1200" b="1" baseline="-25000" dirty="0">
                <a:solidFill>
                  <a:srgbClr val="11A89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r>
              <a:rPr kumimoji="0" lang="fr-FR" altLang="en-US" sz="1200" b="1" i="0" u="none" strike="noStrike" cap="none" normalizeH="0" baseline="-2500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00mg/IV</a:t>
            </a:r>
            <a:endParaRPr kumimoji="0" lang="fr-FR" altLang="en-US" sz="1200" b="0" i="0" u="none" strike="noStrike" cap="none" normalizeH="0" baseline="-25000" dirty="0">
              <a:ln>
                <a:noFill/>
              </a:ln>
              <a:solidFill>
                <a:srgbClr val="11A89D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9">
            <a:extLst>
              <a:ext uri="{FF2B5EF4-FFF2-40B4-BE49-F238E27FC236}">
                <a16:creationId xmlns:a16="http://schemas.microsoft.com/office/drawing/2014/main" id="{FDEF9540-5DA7-A6BE-4B73-1B1E338112AA}"/>
              </a:ext>
            </a:extLst>
          </p:cNvPr>
          <p:cNvSpPr>
            <a:spLocks noChangeArrowheads="1"/>
          </p:cNvSpPr>
          <p:nvPr/>
        </p:nvSpPr>
        <p:spPr bwMode="auto">
          <a:xfrm rot="19959525">
            <a:off x="3080425" y="4492161"/>
            <a:ext cx="11703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frexalimab</a:t>
            </a:r>
            <a:r>
              <a:rPr kumimoji="0" lang="fr-FR" altLang="en-US" sz="1200" b="1" i="0" u="none" strike="noStrike" cap="none" normalizeH="0" baseline="-25000" dirty="0">
                <a:ln>
                  <a:noFill/>
                </a:ln>
                <a:solidFill>
                  <a:srgbClr val="00ADEF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300mg/SC</a:t>
            </a:r>
            <a:endParaRPr kumimoji="0" lang="fr-FR" altLang="en-US" sz="1200" b="0" i="0" u="none" strike="noStrike" cap="none" normalizeH="0" baseline="-25000" dirty="0">
              <a:ln>
                <a:noFill/>
              </a:ln>
              <a:solidFill>
                <a:srgbClr val="00ADEF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9">
            <a:extLst>
              <a:ext uri="{FF2B5EF4-FFF2-40B4-BE49-F238E27FC236}">
                <a16:creationId xmlns:a16="http://schemas.microsoft.com/office/drawing/2014/main" id="{06B2FE77-049D-75F5-949B-890BAD520B86}"/>
              </a:ext>
            </a:extLst>
          </p:cNvPr>
          <p:cNvSpPr>
            <a:spLocks noChangeArrowheads="1"/>
          </p:cNvSpPr>
          <p:nvPr/>
        </p:nvSpPr>
        <p:spPr bwMode="auto">
          <a:xfrm rot="19838089">
            <a:off x="4203972" y="4513487"/>
            <a:ext cx="118942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kumimoji="0" lang="fr-FR" altLang="en-US" sz="1200" b="1" i="0" u="none" strike="noStrike" cap="none" normalizeH="0" baseline="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frexalimab</a:t>
            </a:r>
            <a:r>
              <a:rPr lang="fr-FR" altLang="en-US" sz="1200" b="1" baseline="-25000" dirty="0">
                <a:solidFill>
                  <a:srgbClr val="11A89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12</a:t>
            </a:r>
            <a:r>
              <a:rPr kumimoji="0" lang="fr-FR" altLang="en-US" sz="1200" b="1" i="0" u="none" strike="noStrike" cap="none" normalizeH="0" baseline="-25000" dirty="0">
                <a:ln>
                  <a:noFill/>
                </a:ln>
                <a:solidFill>
                  <a:srgbClr val="11A89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rPr>
              <a:t>00mg/IV</a:t>
            </a:r>
            <a:endParaRPr kumimoji="0" lang="fr-FR" altLang="en-US" sz="1200" b="0" i="0" u="none" strike="noStrike" cap="none" normalizeH="0" baseline="-25000" dirty="0">
              <a:ln>
                <a:noFill/>
              </a:ln>
              <a:solidFill>
                <a:srgbClr val="11A89D"/>
              </a:solidFill>
              <a:effectLst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6A83FD7-C4FF-8A20-E4A0-99E2BA7B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517"/>
            <a:ext cx="10309860" cy="1563243"/>
          </a:xfrm>
        </p:spPr>
        <p:txBody>
          <a:bodyPr/>
          <a:lstStyle/>
          <a:p>
            <a:pPr algn="ctr"/>
            <a:r>
              <a:rPr lang="fr-FR" b="1" dirty="0" err="1"/>
              <a:t>Frexalimab</a:t>
            </a:r>
            <a:r>
              <a:rPr lang="fr-FR" b="1" dirty="0"/>
              <a:t> : données d’extension à 18 mois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49BB6A1B-8350-B0F3-0EC7-586EB66D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5389918"/>
            <a:ext cx="12021278" cy="991832"/>
          </a:xfrm>
        </p:spPr>
        <p:txBody>
          <a:bodyPr/>
          <a:lstStyle/>
          <a:p>
            <a:r>
              <a:rPr lang="fr-FR" sz="1800" dirty="0">
                <a:solidFill>
                  <a:srgbClr val="404040"/>
                </a:solidFill>
              </a:rPr>
              <a:t>Le t</a:t>
            </a:r>
            <a:r>
              <a:rPr lang="fr-FR" sz="1800" kern="0" dirty="0">
                <a:solidFill>
                  <a:srgbClr val="404040"/>
                </a:solidFill>
              </a:rPr>
              <a:t>aux annualisé de poussées sous frexalimab</a:t>
            </a:r>
            <a:r>
              <a:rPr lang="fr-FR" sz="1800" kern="0" baseline="-25000" dirty="0">
                <a:solidFill>
                  <a:srgbClr val="404040"/>
                </a:solidFill>
              </a:rPr>
              <a:t>1200mg/IV</a:t>
            </a:r>
            <a:r>
              <a:rPr lang="fr-FR" sz="1800" kern="0" dirty="0">
                <a:solidFill>
                  <a:srgbClr val="404040"/>
                </a:solidFill>
              </a:rPr>
              <a:t> était faible (0,04 [IC 95 % : 0,01 – 0,18])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kern="0" dirty="0">
                <a:solidFill>
                  <a:srgbClr val="404040"/>
                </a:solidFill>
              </a:rPr>
              <a:t>96 % des participants à la phase d’extension dans le groupe frexalimab</a:t>
            </a:r>
            <a:r>
              <a:rPr lang="fr-FR" sz="1800" kern="0" baseline="-25000" dirty="0">
                <a:solidFill>
                  <a:srgbClr val="404040"/>
                </a:solidFill>
              </a:rPr>
              <a:t>1200mg/IV</a:t>
            </a:r>
            <a:r>
              <a:rPr lang="fr-FR" sz="1800" kern="0" dirty="0">
                <a:solidFill>
                  <a:srgbClr val="404040"/>
                </a:solidFill>
              </a:rPr>
              <a:t> restaient libre de poussées à S48</a:t>
            </a:r>
          </a:p>
          <a:p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8CD857-7317-B8E2-3460-69643F0C5D68}"/>
              </a:ext>
            </a:extLst>
          </p:cNvPr>
          <p:cNvSpPr txBox="1"/>
          <p:nvPr/>
        </p:nvSpPr>
        <p:spPr>
          <a:xfrm>
            <a:off x="1174239" y="1304212"/>
            <a:ext cx="468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fr-FR" sz="1800" b="1" kern="1200" dirty="0">
                <a:solidFill>
                  <a:srgbClr val="AA4465"/>
                </a:solidFill>
                <a:latin typeface="Aptos Display" panose="020B0004020202020204" pitchFamily="34" charset="0"/>
              </a:rPr>
              <a:t>Taux annualisé de poussées 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3D915BC-F477-2B7D-8963-F4ED134634DF}"/>
              </a:ext>
            </a:extLst>
          </p:cNvPr>
          <p:cNvSpPr/>
          <p:nvPr/>
        </p:nvSpPr>
        <p:spPr>
          <a:xfrm>
            <a:off x="1385889" y="1943100"/>
            <a:ext cx="4476750" cy="2286000"/>
          </a:xfrm>
          <a:custGeom>
            <a:avLst/>
            <a:gdLst>
              <a:gd name="connsiteX0" fmla="*/ 0 w 4476750"/>
              <a:gd name="connsiteY0" fmla="*/ 0 h 2286000"/>
              <a:gd name="connsiteX1" fmla="*/ 0 w 4476750"/>
              <a:gd name="connsiteY1" fmla="*/ 2286000 h 2286000"/>
              <a:gd name="connsiteX2" fmla="*/ 4476750 w 447675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0" h="2286000">
                <a:moveTo>
                  <a:pt x="0" y="0"/>
                </a:moveTo>
                <a:lnTo>
                  <a:pt x="0" y="2286000"/>
                </a:lnTo>
                <a:lnTo>
                  <a:pt x="4476750" y="228600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B22915D-295C-28B9-8740-0188526C6951}"/>
              </a:ext>
            </a:extLst>
          </p:cNvPr>
          <p:cNvGrpSpPr/>
          <p:nvPr/>
        </p:nvGrpSpPr>
        <p:grpSpPr>
          <a:xfrm>
            <a:off x="1053187" y="1844824"/>
            <a:ext cx="326396" cy="215444"/>
            <a:chOff x="1053187" y="1844824"/>
            <a:chExt cx="326396" cy="215444"/>
          </a:xfrm>
        </p:grpSpPr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883BDF11-2C07-0387-D84D-1406A6BDC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7AA64A27-F52C-6B0B-E38A-C4B6C252E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87" y="1844824"/>
              <a:ext cx="2340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2,0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C308D57-25DA-DC50-AEF6-F5F542F5861E}"/>
              </a:ext>
            </a:extLst>
          </p:cNvPr>
          <p:cNvGrpSpPr/>
          <p:nvPr/>
        </p:nvGrpSpPr>
        <p:grpSpPr>
          <a:xfrm>
            <a:off x="1053187" y="2408838"/>
            <a:ext cx="326396" cy="215444"/>
            <a:chOff x="1053187" y="1844824"/>
            <a:chExt cx="326396" cy="215444"/>
          </a:xfrm>
        </p:grpSpPr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94E53829-2F39-611C-FF74-94585A2DA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02B4DBF0-A61A-DCE6-2ED0-5873442B8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87" y="1844824"/>
              <a:ext cx="2340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1,5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52FE603-3555-3648-EA15-4464137DDBF7}"/>
              </a:ext>
            </a:extLst>
          </p:cNvPr>
          <p:cNvGrpSpPr/>
          <p:nvPr/>
        </p:nvGrpSpPr>
        <p:grpSpPr>
          <a:xfrm>
            <a:off x="1053187" y="2973615"/>
            <a:ext cx="326396" cy="215444"/>
            <a:chOff x="1053187" y="1844824"/>
            <a:chExt cx="326396" cy="215444"/>
          </a:xfrm>
        </p:grpSpPr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7F4D0CCE-1097-6ED9-6DF5-0C902A12F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41" name="Rectangle 67">
              <a:extLst>
                <a:ext uri="{FF2B5EF4-FFF2-40B4-BE49-F238E27FC236}">
                  <a16:creationId xmlns:a16="http://schemas.microsoft.com/office/drawing/2014/main" id="{7F4406FD-25B6-B529-C363-7EE5C87C2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87" y="1844824"/>
              <a:ext cx="2340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1,0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3A8AFBC6-89D4-D4AB-337E-87226F0D2781}"/>
              </a:ext>
            </a:extLst>
          </p:cNvPr>
          <p:cNvGrpSpPr/>
          <p:nvPr/>
        </p:nvGrpSpPr>
        <p:grpSpPr>
          <a:xfrm>
            <a:off x="1053187" y="3545587"/>
            <a:ext cx="326396" cy="215444"/>
            <a:chOff x="1053187" y="1844824"/>
            <a:chExt cx="326396" cy="215444"/>
          </a:xfrm>
        </p:grpSpPr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677C40E8-3B18-4FEE-AED8-B37F69C08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036378C0-CA42-3A43-7A4E-5B151E2DF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87" y="1844824"/>
              <a:ext cx="2340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0,5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784BAD3-0AAC-2F23-601B-CC58ABBBDA77}"/>
              </a:ext>
            </a:extLst>
          </p:cNvPr>
          <p:cNvGrpSpPr/>
          <p:nvPr/>
        </p:nvGrpSpPr>
        <p:grpSpPr>
          <a:xfrm>
            <a:off x="1053187" y="4118924"/>
            <a:ext cx="326396" cy="215444"/>
            <a:chOff x="1053187" y="1844824"/>
            <a:chExt cx="326396" cy="215444"/>
          </a:xfrm>
        </p:grpSpPr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72399D21-7187-7DFF-EEB7-7FC28C6A0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47" name="Rectangle 67">
              <a:extLst>
                <a:ext uri="{FF2B5EF4-FFF2-40B4-BE49-F238E27FC236}">
                  <a16:creationId xmlns:a16="http://schemas.microsoft.com/office/drawing/2014/main" id="{852C0E76-7CDE-5DD3-70FB-ABB3F680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87" y="1844824"/>
              <a:ext cx="2340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0,0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FB61F44-42AA-EBB9-70F8-4E2E8A86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46" y="3859447"/>
            <a:ext cx="929290" cy="37077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00ADEF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Line 39">
            <a:extLst>
              <a:ext uri="{FF2B5EF4-FFF2-40B4-BE49-F238E27FC236}">
                <a16:creationId xmlns:a16="http://schemas.microsoft.com/office/drawing/2014/main" id="{8C2CCB4C-634E-52BA-2297-F8F450AD20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2038" y="3062288"/>
            <a:ext cx="0" cy="1048449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ine 39">
            <a:extLst>
              <a:ext uri="{FF2B5EF4-FFF2-40B4-BE49-F238E27FC236}">
                <a16:creationId xmlns:a16="http://schemas.microsoft.com/office/drawing/2014/main" id="{2C951BDC-F0DC-C6C7-6581-12BA1A01E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6901" y="3286124"/>
            <a:ext cx="0" cy="87224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Line 39">
            <a:extLst>
              <a:ext uri="{FF2B5EF4-FFF2-40B4-BE49-F238E27FC236}">
                <a16:creationId xmlns:a16="http://schemas.microsoft.com/office/drawing/2014/main" id="{853CDC00-908C-4547-B7CC-8508BEBE1B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5688" y="3690938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Line 39">
            <a:extLst>
              <a:ext uri="{FF2B5EF4-FFF2-40B4-BE49-F238E27FC236}">
                <a16:creationId xmlns:a16="http://schemas.microsoft.com/office/drawing/2014/main" id="{4ACCD9DB-9367-E115-F9CF-72F3CE33E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3912" y="3995737"/>
            <a:ext cx="0" cy="1952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AA5B8242-6D66-8911-F9E9-B46B33D95E4D}"/>
              </a:ext>
            </a:extLst>
          </p:cNvPr>
          <p:cNvSpPr/>
          <p:nvPr/>
        </p:nvSpPr>
        <p:spPr>
          <a:xfrm>
            <a:off x="7107811" y="1966915"/>
            <a:ext cx="3965002" cy="2286000"/>
          </a:xfrm>
          <a:custGeom>
            <a:avLst/>
            <a:gdLst>
              <a:gd name="connsiteX0" fmla="*/ 0 w 4476750"/>
              <a:gd name="connsiteY0" fmla="*/ 0 h 2286000"/>
              <a:gd name="connsiteX1" fmla="*/ 0 w 4476750"/>
              <a:gd name="connsiteY1" fmla="*/ 2286000 h 2286000"/>
              <a:gd name="connsiteX2" fmla="*/ 4476750 w 447675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0" h="2286000">
                <a:moveTo>
                  <a:pt x="0" y="0"/>
                </a:moveTo>
                <a:lnTo>
                  <a:pt x="0" y="2286000"/>
                </a:lnTo>
                <a:lnTo>
                  <a:pt x="4476750" y="228600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18DA1111-250A-1707-B8B1-4B17E96AD821}"/>
              </a:ext>
            </a:extLst>
          </p:cNvPr>
          <p:cNvGrpSpPr/>
          <p:nvPr/>
        </p:nvGrpSpPr>
        <p:grpSpPr>
          <a:xfrm>
            <a:off x="6914570" y="4142739"/>
            <a:ext cx="186935" cy="215444"/>
            <a:chOff x="1192648" y="1844824"/>
            <a:chExt cx="186935" cy="215444"/>
          </a:xfrm>
        </p:grpSpPr>
        <p:sp>
          <p:nvSpPr>
            <p:cNvPr id="58" name="Line 21">
              <a:extLst>
                <a:ext uri="{FF2B5EF4-FFF2-40B4-BE49-F238E27FC236}">
                  <a16:creationId xmlns:a16="http://schemas.microsoft.com/office/drawing/2014/main" id="{55726F8A-80CE-BF88-9E02-A220CCA77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59" name="Rectangle 67">
              <a:extLst>
                <a:ext uri="{FF2B5EF4-FFF2-40B4-BE49-F238E27FC236}">
                  <a16:creationId xmlns:a16="http://schemas.microsoft.com/office/drawing/2014/main" id="{F3C42BAE-E5E3-44F3-1063-E05AADF16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48" y="1844824"/>
              <a:ext cx="9457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18">
            <a:extLst>
              <a:ext uri="{FF2B5EF4-FFF2-40B4-BE49-F238E27FC236}">
                <a16:creationId xmlns:a16="http://schemas.microsoft.com/office/drawing/2014/main" id="{D9F22499-5DC4-6EA9-3C52-21CA550A0F6A}"/>
              </a:ext>
            </a:extLst>
          </p:cNvPr>
          <p:cNvSpPr txBox="1"/>
          <p:nvPr/>
        </p:nvSpPr>
        <p:spPr>
          <a:xfrm>
            <a:off x="8975857" y="392658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BC492E55-E90F-34C5-A446-F8C384E92605}"/>
              </a:ext>
            </a:extLst>
          </p:cNvPr>
          <p:cNvSpPr txBox="1"/>
          <p:nvPr/>
        </p:nvSpPr>
        <p:spPr>
          <a:xfrm>
            <a:off x="10285452" y="392773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3E7BE23A-E83E-4242-E3E4-67E9E7F99467}"/>
              </a:ext>
            </a:extLst>
          </p:cNvPr>
          <p:cNvSpPr txBox="1"/>
          <p:nvPr/>
        </p:nvSpPr>
        <p:spPr>
          <a:xfrm>
            <a:off x="7599547" y="1824972"/>
            <a:ext cx="37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64" name="Flèche : virage 63">
            <a:extLst>
              <a:ext uri="{FF2B5EF4-FFF2-40B4-BE49-F238E27FC236}">
                <a16:creationId xmlns:a16="http://schemas.microsoft.com/office/drawing/2014/main" id="{0EA6427B-2D1C-6635-16CB-EDA8C976B6CE}"/>
              </a:ext>
            </a:extLst>
          </p:cNvPr>
          <p:cNvSpPr/>
          <p:nvPr/>
        </p:nvSpPr>
        <p:spPr>
          <a:xfrm>
            <a:off x="5231905" y="2965369"/>
            <a:ext cx="841242" cy="580218"/>
          </a:xfrm>
          <a:prstGeom prst="ben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E8EA59-311C-21D5-C81F-E6DF868B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695" y="2103120"/>
            <a:ext cx="844809" cy="2149963"/>
          </a:xfrm>
          <a:prstGeom prst="rect">
            <a:avLst/>
          </a:prstGeom>
          <a:solidFill>
            <a:srgbClr val="11A8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AC09E27-D601-49E9-B3D5-28A314443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907" y="4198620"/>
            <a:ext cx="844809" cy="54463"/>
          </a:xfrm>
          <a:prstGeom prst="rect">
            <a:avLst/>
          </a:prstGeom>
          <a:solidFill>
            <a:srgbClr val="11A8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6DB4C0-FEAB-78AB-47B7-4B75A8ED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237" y="4152900"/>
            <a:ext cx="844809" cy="100183"/>
          </a:xfrm>
          <a:prstGeom prst="rect">
            <a:avLst/>
          </a:prstGeom>
          <a:solidFill>
            <a:srgbClr val="11A8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7036D1A-9C05-60AD-60C8-716399EE5546}"/>
              </a:ext>
            </a:extLst>
          </p:cNvPr>
          <p:cNvGrpSpPr/>
          <p:nvPr/>
        </p:nvGrpSpPr>
        <p:grpSpPr>
          <a:xfrm>
            <a:off x="6819993" y="3687092"/>
            <a:ext cx="281512" cy="215444"/>
            <a:chOff x="1098071" y="1844824"/>
            <a:chExt cx="281512" cy="215444"/>
          </a:xfrm>
        </p:grpSpPr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665232A0-D18A-4CDF-D7E5-376FF97C6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13CCE0A9-0A3F-9613-89A7-01AB5D93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071" y="1844824"/>
              <a:ext cx="1891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20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0FBDBCA4-181B-7533-4EA7-D7370640B273}"/>
              </a:ext>
            </a:extLst>
          </p:cNvPr>
          <p:cNvGrpSpPr/>
          <p:nvPr/>
        </p:nvGrpSpPr>
        <p:grpSpPr>
          <a:xfrm>
            <a:off x="6819993" y="3228796"/>
            <a:ext cx="281512" cy="215444"/>
            <a:chOff x="1098071" y="1844824"/>
            <a:chExt cx="281512" cy="215444"/>
          </a:xfrm>
        </p:grpSpPr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2B3510D6-9CA8-17AB-2B35-7B60AB7A6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F03B29B0-8E79-DC6F-009F-A9223075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071" y="1844824"/>
              <a:ext cx="1891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40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E73AB708-1EFE-0E85-20F6-CE126E3591E8}"/>
              </a:ext>
            </a:extLst>
          </p:cNvPr>
          <p:cNvGrpSpPr/>
          <p:nvPr/>
        </p:nvGrpSpPr>
        <p:grpSpPr>
          <a:xfrm>
            <a:off x="6819993" y="2771775"/>
            <a:ext cx="281512" cy="215444"/>
            <a:chOff x="1098071" y="1844824"/>
            <a:chExt cx="281512" cy="215444"/>
          </a:xfrm>
        </p:grpSpPr>
        <p:sp>
          <p:nvSpPr>
            <p:cNvPr id="75" name="Line 21">
              <a:extLst>
                <a:ext uri="{FF2B5EF4-FFF2-40B4-BE49-F238E27FC236}">
                  <a16:creationId xmlns:a16="http://schemas.microsoft.com/office/drawing/2014/main" id="{81A916D2-190D-FCDF-AA13-CC24425A8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2243BE47-A0D1-5A22-7785-FCAF80EF8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071" y="1844824"/>
              <a:ext cx="1891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60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BBFB8D0E-DF1C-CBF8-7E59-2C2B67D4E13F}"/>
              </a:ext>
            </a:extLst>
          </p:cNvPr>
          <p:cNvGrpSpPr/>
          <p:nvPr/>
        </p:nvGrpSpPr>
        <p:grpSpPr>
          <a:xfrm>
            <a:off x="6819993" y="2307362"/>
            <a:ext cx="281512" cy="215444"/>
            <a:chOff x="1098071" y="1844824"/>
            <a:chExt cx="281512" cy="215444"/>
          </a:xfrm>
        </p:grpSpPr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58BB70E0-9CEF-8382-4B68-BACCD1C7F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79" name="Rectangle 67">
              <a:extLst>
                <a:ext uri="{FF2B5EF4-FFF2-40B4-BE49-F238E27FC236}">
                  <a16:creationId xmlns:a16="http://schemas.microsoft.com/office/drawing/2014/main" id="{F1228FE0-1DF1-7406-8493-1355588B5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071" y="1844824"/>
              <a:ext cx="1891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80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B8ABD36E-F119-C865-DBA3-5B9702E0F1E9}"/>
              </a:ext>
            </a:extLst>
          </p:cNvPr>
          <p:cNvGrpSpPr/>
          <p:nvPr/>
        </p:nvGrpSpPr>
        <p:grpSpPr>
          <a:xfrm>
            <a:off x="6725416" y="1857961"/>
            <a:ext cx="376089" cy="215444"/>
            <a:chOff x="1003494" y="1844824"/>
            <a:chExt cx="376089" cy="215444"/>
          </a:xfrm>
        </p:grpSpPr>
        <p:sp>
          <p:nvSpPr>
            <p:cNvPr id="81" name="Line 21">
              <a:extLst>
                <a:ext uri="{FF2B5EF4-FFF2-40B4-BE49-F238E27FC236}">
                  <a16:creationId xmlns:a16="http://schemas.microsoft.com/office/drawing/2014/main" id="{4C034115-62C6-BB31-BA86-639E74DB8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988" y="1954936"/>
              <a:ext cx="68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82" name="Rectangle 67">
              <a:extLst>
                <a:ext uri="{FF2B5EF4-FFF2-40B4-BE49-F238E27FC236}">
                  <a16:creationId xmlns:a16="http://schemas.microsoft.com/office/drawing/2014/main" id="{37439C8C-E2EB-3620-B3E7-09B14368A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494" y="1844824"/>
              <a:ext cx="2837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40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100</a:t>
              </a:r>
              <a:endParaRPr kumimoji="0" lang="fr-FR" altLang="en-US" sz="200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ptos Display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TextBox 17">
            <a:extLst>
              <a:ext uri="{FF2B5EF4-FFF2-40B4-BE49-F238E27FC236}">
                <a16:creationId xmlns:a16="http://schemas.microsoft.com/office/drawing/2014/main" id="{3CB6968E-D7F4-1B19-0B5D-3DAD36A6E001}"/>
              </a:ext>
            </a:extLst>
          </p:cNvPr>
          <p:cNvSpPr txBox="1"/>
          <p:nvPr/>
        </p:nvSpPr>
        <p:spPr>
          <a:xfrm>
            <a:off x="4151638" y="369909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0,24</a:t>
            </a:r>
          </a:p>
        </p:txBody>
      </p:sp>
      <p:sp>
        <p:nvSpPr>
          <p:cNvPr id="84" name="TextBox 17">
            <a:extLst>
              <a:ext uri="{FF2B5EF4-FFF2-40B4-BE49-F238E27FC236}">
                <a16:creationId xmlns:a16="http://schemas.microsoft.com/office/drawing/2014/main" id="{841B4942-287E-BF5A-867F-29EEE860B113}"/>
              </a:ext>
            </a:extLst>
          </p:cNvPr>
          <p:cNvSpPr txBox="1"/>
          <p:nvPr/>
        </p:nvSpPr>
        <p:spPr>
          <a:xfrm>
            <a:off x="1899077" y="360805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0,32</a:t>
            </a:r>
          </a:p>
        </p:txBody>
      </p:sp>
      <p:sp>
        <p:nvSpPr>
          <p:cNvPr id="85" name="TextBox 17">
            <a:extLst>
              <a:ext uri="{FF2B5EF4-FFF2-40B4-BE49-F238E27FC236}">
                <a16:creationId xmlns:a16="http://schemas.microsoft.com/office/drawing/2014/main" id="{56A2C382-0A1F-E478-335A-478D8627A76F}"/>
              </a:ext>
            </a:extLst>
          </p:cNvPr>
          <p:cNvSpPr txBox="1"/>
          <p:nvPr/>
        </p:nvSpPr>
        <p:spPr>
          <a:xfrm>
            <a:off x="3011597" y="376045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0,19</a:t>
            </a:r>
          </a:p>
        </p:txBody>
      </p:sp>
      <p:sp>
        <p:nvSpPr>
          <p:cNvPr id="86" name="TextBox 17">
            <a:extLst>
              <a:ext uri="{FF2B5EF4-FFF2-40B4-BE49-F238E27FC236}">
                <a16:creationId xmlns:a16="http://schemas.microsoft.com/office/drawing/2014/main" id="{A09B9CAF-08BD-0266-EBAE-82BF563DCD74}"/>
              </a:ext>
            </a:extLst>
          </p:cNvPr>
          <p:cNvSpPr txBox="1"/>
          <p:nvPr/>
        </p:nvSpPr>
        <p:spPr>
          <a:xfrm>
            <a:off x="5263473" y="388973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D4D4D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0,07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8D97223-5D40-AF6F-0668-27F0D8708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5373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Giovannoni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 G, abstr. YSS6_066</a:t>
            </a:r>
          </a:p>
        </p:txBody>
      </p:sp>
    </p:spTree>
    <p:extLst>
      <p:ext uri="{BB962C8B-B14F-4D97-AF65-F5344CB8AC3E}">
        <p14:creationId xmlns:p14="http://schemas.microsoft.com/office/powerpoint/2010/main" val="387286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2569" y="2524765"/>
            <a:ext cx="855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Phase III : Statine / Vitamine D / </a:t>
            </a:r>
            <a:r>
              <a:rPr lang="fr-FR" sz="3200" b="1" dirty="0" err="1"/>
              <a:t>Tolebrutinib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72740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152" y="0"/>
            <a:ext cx="11612872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b="1" dirty="0"/>
              <a:t>Etude MS-STAT2 : Simvastatine versus placebo dans la SEP-SP </a:t>
            </a:r>
            <a:endParaRPr lang="fr-FR" sz="3600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7A7A1-350A-DA46-894C-2B1865DA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52" y="1521042"/>
            <a:ext cx="4279392" cy="46395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FR" sz="1600" u="sng" dirty="0">
                <a:solidFill>
                  <a:srgbClr val="4D4D4D"/>
                </a:solidFill>
              </a:rPr>
              <a:t>Etude de phase II MS-STAT</a:t>
            </a:r>
          </a:p>
          <a:p>
            <a:pPr lvl="1" eaLnBrk="1" hangingPunct="1"/>
            <a:r>
              <a:rPr lang="fr-FR" sz="1400" dirty="0">
                <a:solidFill>
                  <a:srgbClr val="4D4D4D"/>
                </a:solidFill>
              </a:rPr>
              <a:t>la simvastatine réduit la progression de l’atrophie cérébrale dans les formes SP</a:t>
            </a:r>
            <a:br>
              <a:rPr lang="fr-FR" sz="1400" dirty="0">
                <a:solidFill>
                  <a:srgbClr val="4D4D4D"/>
                </a:solidFill>
              </a:rPr>
            </a:br>
            <a:endParaRPr lang="fr-FR" sz="1400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600" b="1" dirty="0">
                <a:solidFill>
                  <a:srgbClr val="4D4D4D"/>
                </a:solidFill>
              </a:rPr>
              <a:t>MS-STAT2</a:t>
            </a:r>
          </a:p>
          <a:p>
            <a:pPr lvl="1" eaLnBrk="1" hangingPunct="1"/>
            <a:r>
              <a:rPr lang="fr-FR" sz="1400" b="1" dirty="0">
                <a:solidFill>
                  <a:srgbClr val="4D4D4D"/>
                </a:solidFill>
              </a:rPr>
              <a:t>Phase III, double aveugle versus placebo</a:t>
            </a:r>
          </a:p>
          <a:p>
            <a:pPr eaLnBrk="1" hangingPunct="1"/>
            <a:endParaRPr lang="fr-FR" sz="1600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600" dirty="0">
                <a:solidFill>
                  <a:srgbClr val="4D4D4D"/>
                </a:solidFill>
              </a:rPr>
              <a:t>Patients SP avec ou sans activité focale avec aggravation de l’EDSS liée à la progression sur les 2 dernières années</a:t>
            </a:r>
            <a:br>
              <a:rPr lang="fr-FR" sz="1600" dirty="0">
                <a:solidFill>
                  <a:srgbClr val="4D4D4D"/>
                </a:solidFill>
              </a:rPr>
            </a:br>
            <a:endParaRPr lang="fr-FR" sz="1600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600" b="1" dirty="0">
                <a:solidFill>
                  <a:srgbClr val="4D4D4D"/>
                </a:solidFill>
              </a:rPr>
              <a:t>Objectif primaire : progression de l’EDSS à 48 mois</a:t>
            </a:r>
          </a:p>
          <a:p>
            <a:pPr eaLnBrk="1" hangingPunct="1"/>
            <a:endParaRPr lang="fr-FR" sz="1600" b="1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600" u="sng" dirty="0">
                <a:solidFill>
                  <a:srgbClr val="4D4D4D"/>
                </a:solidFill>
              </a:rPr>
              <a:t>Objectifs secondaires</a:t>
            </a:r>
          </a:p>
          <a:p>
            <a:pPr lvl="1" eaLnBrk="1" hangingPunct="1"/>
            <a:r>
              <a:rPr lang="fr-FR" sz="1400" dirty="0">
                <a:solidFill>
                  <a:srgbClr val="4D4D4D"/>
                </a:solidFill>
              </a:rPr>
              <a:t>EDSS plus (9HPT, MSFC)</a:t>
            </a:r>
          </a:p>
          <a:p>
            <a:pPr lvl="1" eaLnBrk="1" hangingPunct="1"/>
            <a:r>
              <a:rPr lang="fr-FR" sz="1400" dirty="0">
                <a:solidFill>
                  <a:srgbClr val="4D4D4D"/>
                </a:solidFill>
              </a:rPr>
              <a:t>Taux annualisé de poussées</a:t>
            </a:r>
          </a:p>
          <a:p>
            <a:pPr lvl="1" eaLnBrk="1" hangingPunct="1"/>
            <a:r>
              <a:rPr lang="fr-FR" sz="1400" dirty="0">
                <a:solidFill>
                  <a:srgbClr val="4D4D4D"/>
                </a:solidFill>
              </a:rPr>
              <a:t>(cognition, vision, PRO à venir)</a:t>
            </a:r>
            <a:br>
              <a:rPr lang="fr-FR" sz="1400" dirty="0">
                <a:solidFill>
                  <a:srgbClr val="4D4D4D"/>
                </a:solidFill>
              </a:rPr>
            </a:br>
            <a:endParaRPr lang="fr-FR" sz="1400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600" dirty="0">
                <a:solidFill>
                  <a:srgbClr val="4D4D4D"/>
                </a:solidFill>
              </a:rPr>
              <a:t>Simvastatine 80 mg par jour versus placebo</a:t>
            </a:r>
          </a:p>
          <a:p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4FB222E-3461-A454-AC67-28E2BD3F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lang="fr-FR" sz="1000" b="1" i="1" dirty="0" err="1">
                <a:solidFill>
                  <a:srgbClr val="FFFFFF"/>
                </a:solidFill>
                <a:latin typeface="Aptos Display" panose="020B0004020202020204" pitchFamily="34" charset="0"/>
              </a:rPr>
              <a:t>Chataway</a:t>
            </a:r>
            <a:r>
              <a:rPr lang="fr-FR" sz="1000" b="1" i="1" dirty="0">
                <a:solidFill>
                  <a:srgbClr val="FFFFFF"/>
                </a:solidFill>
                <a:latin typeface="Aptos Display" panose="020B0004020202020204" pitchFamily="34" charset="0"/>
              </a:rPr>
              <a:t> J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1DC6F16-FB6C-AFC5-8D4E-3198BAF2DEA1}"/>
              </a:ext>
            </a:extLst>
          </p:cNvPr>
          <p:cNvGraphicFramePr>
            <a:graphicFrameLocks/>
          </p:cNvGraphicFramePr>
          <p:nvPr/>
        </p:nvGraphicFramePr>
        <p:xfrm>
          <a:off x="5663952" y="1935081"/>
          <a:ext cx="6355072" cy="4225474"/>
        </p:xfrm>
        <a:graphic>
          <a:graphicData uri="http://schemas.openxmlformats.org/drawingml/2006/table">
            <a:tbl>
              <a:tblPr firstRow="1" bandRow="1">
                <a:solidFill>
                  <a:srgbClr val="AA4465"/>
                </a:solidFill>
                <a:tableStyleId>{C4B1156A-380E-4F78-BDF5-A606A8083BF9}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242191206"/>
                    </a:ext>
                  </a:extLst>
                </a:gridCol>
                <a:gridCol w="850768">
                  <a:extLst>
                    <a:ext uri="{9D8B030D-6E8A-4147-A177-3AD203B41FA5}">
                      <a16:colId xmlns:a16="http://schemas.microsoft.com/office/drawing/2014/main" val="3524014878"/>
                    </a:ext>
                  </a:extLst>
                </a:gridCol>
                <a:gridCol w="1471856">
                  <a:extLst>
                    <a:ext uri="{9D8B030D-6E8A-4147-A177-3AD203B41FA5}">
                      <a16:colId xmlns:a16="http://schemas.microsoft.com/office/drawing/2014/main" val="4226437020"/>
                    </a:ext>
                  </a:extLst>
                </a:gridCol>
              </a:tblGrid>
              <a:tr h="329657">
                <a:tc>
                  <a:txBody>
                    <a:bodyPr/>
                    <a:lstStyle/>
                    <a:p>
                      <a:pPr algn="l" fontAlgn="b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44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 </a:t>
                      </a:r>
                      <a:br>
                        <a:rPr lang="es-419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s-419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482)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Simvastatine </a:t>
                      </a:r>
                      <a:br>
                        <a:rPr lang="es-419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s-419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482)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98964"/>
                  </a:ext>
                </a:extLst>
              </a:tr>
              <a:tr h="329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Age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années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moy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(SD)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54 (7)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54 (7)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06321"/>
                  </a:ext>
                </a:extLst>
              </a:tr>
              <a:tr h="3296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Sexe féminin, N (%)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351 (73)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353 (73)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2626"/>
                  </a:ext>
                </a:extLst>
              </a:tr>
              <a:tr h="936580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Origine ethnique, N (%)</a:t>
                      </a:r>
                    </a:p>
                    <a:p>
                      <a:pPr marL="1778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Caucasienne</a:t>
                      </a:r>
                    </a:p>
                    <a:p>
                      <a:pPr marL="1778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Asiatique</a:t>
                      </a:r>
                    </a:p>
                    <a:p>
                      <a:pPr marL="1778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Africaine</a:t>
                      </a:r>
                    </a:p>
                    <a:p>
                      <a:pPr marL="1778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Mixe</a:t>
                      </a:r>
                    </a:p>
                    <a:p>
                      <a:pPr marL="1778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Inconnue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466 (97)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9 (2)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 (1)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3 (1)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 (0)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463 (96)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12 (2)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 (0)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 (1)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0 (0)</a:t>
                      </a: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55004"/>
                  </a:ext>
                </a:extLst>
              </a:tr>
              <a:tr h="245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Cholesterolémie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mmol/l,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moy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(SD)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5,4 (1,1)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5,4 (1,1)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98147"/>
                  </a:ext>
                </a:extLst>
              </a:tr>
              <a:tr h="245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Durée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d’évolution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globale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années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médiane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(Min-max)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23 (4-55)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22 (4-55)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17311"/>
                  </a:ext>
                </a:extLst>
              </a:tr>
              <a:tr h="245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Durée phase progressive,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années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médiane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(Min-max)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5 (2-30)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 (2-35)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83495"/>
                  </a:ext>
                </a:extLst>
              </a:tr>
              <a:tr h="245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Poussée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dans les 12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derniers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mois</a:t>
                      </a:r>
                      <a:r>
                        <a:rPr lang="en-US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, N (%)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24 (5)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25 (5)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892897"/>
                  </a:ext>
                </a:extLst>
              </a:tr>
              <a:tr h="490590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EDSS, N (%)</a:t>
                      </a:r>
                    </a:p>
                    <a:p>
                      <a:pPr marL="1778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4 - 5,5</a:t>
                      </a:r>
                    </a:p>
                    <a:p>
                      <a:pPr marL="177800" indent="0" algn="l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177800" indent="0" algn="l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135 (28)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177 (37)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170 (35)</a:t>
                      </a:r>
                      <a:endParaRPr lang="es-419" sz="1200" b="0" i="0" u="none" strike="noStrike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140 (29)</a:t>
                      </a:r>
                    </a:p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177 (37)</a:t>
                      </a:r>
                    </a:p>
                    <a:p>
                      <a:pPr algn="ctr" fontAlgn="b"/>
                      <a:r>
                        <a:rPr lang="es-419" sz="12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(165 (34)</a:t>
                      </a: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AA44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0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90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7A7A1-350A-DA46-894C-2B1865DA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2" y="1196752"/>
            <a:ext cx="4279392" cy="4639513"/>
          </a:xfrm>
        </p:spPr>
        <p:txBody>
          <a:bodyPr anchor="ctr"/>
          <a:lstStyle/>
          <a:p>
            <a:pPr eaLnBrk="1" hangingPunct="1"/>
            <a:r>
              <a:rPr lang="fr-FR" sz="1800" b="1" dirty="0">
                <a:solidFill>
                  <a:srgbClr val="4D4D4D"/>
                </a:solidFill>
              </a:rPr>
              <a:t>Objectif primaire non rempli</a:t>
            </a:r>
            <a:br>
              <a:rPr lang="fr-FR" sz="1800" b="1" dirty="0">
                <a:solidFill>
                  <a:srgbClr val="4D4D4D"/>
                </a:solidFill>
              </a:rPr>
            </a:br>
            <a:endParaRPr lang="fr-FR" sz="1800" b="1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800" dirty="0">
                <a:solidFill>
                  <a:srgbClr val="4D4D4D"/>
                </a:solidFill>
              </a:rPr>
              <a:t>EDSS plus : </a:t>
            </a:r>
          </a:p>
          <a:p>
            <a:pPr lvl="1" eaLnBrk="1" hangingPunct="1"/>
            <a:r>
              <a:rPr lang="fr-FR" sz="1600" dirty="0">
                <a:solidFill>
                  <a:srgbClr val="4D4D4D"/>
                </a:solidFill>
              </a:rPr>
              <a:t>Pas de différence intergroupe</a:t>
            </a:r>
            <a:br>
              <a:rPr lang="fr-FR" sz="1600" dirty="0">
                <a:solidFill>
                  <a:srgbClr val="4D4D4D"/>
                </a:solidFill>
              </a:rPr>
            </a:br>
            <a:endParaRPr lang="fr-FR" sz="1600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800" dirty="0">
                <a:solidFill>
                  <a:srgbClr val="4D4D4D"/>
                </a:solidFill>
              </a:rPr>
              <a:t>Taux de poussée plus élevé dans le groupe traité mais extrêmement faible</a:t>
            </a:r>
          </a:p>
          <a:p>
            <a:pPr lvl="1" eaLnBrk="1" hangingPunct="1"/>
            <a:r>
              <a:rPr lang="fr-FR" sz="1500" dirty="0">
                <a:solidFill>
                  <a:srgbClr val="4D4D4D"/>
                </a:solidFill>
              </a:rPr>
              <a:t>0,07 vs 0,05 ; p = 0,04</a:t>
            </a:r>
            <a:br>
              <a:rPr lang="fr-FR" sz="1500" dirty="0">
                <a:solidFill>
                  <a:srgbClr val="4D4D4D"/>
                </a:solidFill>
              </a:rPr>
            </a:br>
            <a:endParaRPr lang="fr-FR" sz="1500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800" dirty="0">
                <a:solidFill>
                  <a:srgbClr val="4D4D4D"/>
                </a:solidFill>
              </a:rPr>
              <a:t>Pas d’impact lié aux confinements pendant la pandémie</a:t>
            </a:r>
            <a:br>
              <a:rPr lang="fr-FR" sz="1800" dirty="0">
                <a:solidFill>
                  <a:srgbClr val="4D4D4D"/>
                </a:solidFill>
              </a:rPr>
            </a:br>
            <a:endParaRPr lang="fr-FR" sz="1800" dirty="0">
              <a:solidFill>
                <a:srgbClr val="4D4D4D"/>
              </a:solidFill>
            </a:endParaRPr>
          </a:p>
          <a:p>
            <a:pPr eaLnBrk="1" hangingPunct="1"/>
            <a:r>
              <a:rPr lang="fr-FR" sz="1800" dirty="0">
                <a:solidFill>
                  <a:srgbClr val="4D4D4D"/>
                </a:solidFill>
              </a:rPr>
              <a:t>Pas d’alerte de sécurité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4FB222E-3461-A454-AC67-28E2BD3F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2" y="6581001"/>
            <a:ext cx="11139818" cy="276999"/>
          </a:xfrm>
          <a:prstGeom prst="rect">
            <a:avLst/>
          </a:prstGeom>
          <a:gradFill flip="none" rotWithShape="1">
            <a:gsLst>
              <a:gs pos="0">
                <a:srgbClr val="00ADEF"/>
              </a:gs>
              <a:gs pos="50000">
                <a:srgbClr val="00ADEF"/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ECTRIMS 2024 – </a:t>
            </a:r>
            <a:r>
              <a:rPr lang="fr-FR" sz="1000" b="1" i="1" dirty="0" err="1">
                <a:solidFill>
                  <a:srgbClr val="FFFFFF"/>
                </a:solidFill>
                <a:latin typeface="Aptos Display" panose="020B0004020202020204" pitchFamily="34" charset="0"/>
              </a:rPr>
              <a:t>Chataway</a:t>
            </a:r>
            <a:r>
              <a:rPr lang="fr-FR" sz="1000" b="1" i="1" dirty="0">
                <a:solidFill>
                  <a:srgbClr val="FFFFFF"/>
                </a:solidFill>
                <a:latin typeface="Aptos Display" panose="020B0004020202020204" pitchFamily="34" charset="0"/>
              </a:rPr>
              <a:t> J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, </a:t>
            </a:r>
            <a:r>
              <a:rPr kumimoji="0" lang="fr-FR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abstr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charset="0"/>
              </a:rPr>
              <a:t>. O136</a:t>
            </a:r>
            <a:endParaRPr kumimoji="0" lang="pt-BR" sz="1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2F69D6-703A-0387-BEEA-2ECAEC7AD337}"/>
              </a:ext>
            </a:extLst>
          </p:cNvPr>
          <p:cNvGrpSpPr/>
          <p:nvPr/>
        </p:nvGrpSpPr>
        <p:grpSpPr>
          <a:xfrm>
            <a:off x="6096000" y="2276872"/>
            <a:ext cx="4391325" cy="3180662"/>
            <a:chOff x="1716088" y="2338388"/>
            <a:chExt cx="3562681" cy="1514475"/>
          </a:xfrm>
        </p:grpSpPr>
        <p:sp>
          <p:nvSpPr>
            <p:cNvPr id="6" name="Line 20">
              <a:extLst>
                <a:ext uri="{FF2B5EF4-FFF2-40B4-BE49-F238E27FC236}">
                  <a16:creationId xmlns:a16="http://schemas.microsoft.com/office/drawing/2014/main" id="{883B2D01-019A-4C67-4A74-F8E25382C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6088" y="2338388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46B071A4-E472-A0AB-7611-36432E682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6088" y="2619375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8" name="Line 24">
              <a:extLst>
                <a:ext uri="{FF2B5EF4-FFF2-40B4-BE49-F238E27FC236}">
                  <a16:creationId xmlns:a16="http://schemas.microsoft.com/office/drawing/2014/main" id="{598BDFDB-ABC2-D65D-C530-7E44B286F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6088" y="2903959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77BF818D-FCFD-FD46-CFA5-8796061BC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6088" y="3183219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FDE48AE2-EE17-4F97-75F9-4EB24EE0F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7687" y="3803650"/>
              <a:ext cx="0" cy="4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1" name="Line 29">
              <a:extLst>
                <a:ext uri="{FF2B5EF4-FFF2-40B4-BE49-F238E27FC236}">
                  <a16:creationId xmlns:a16="http://schemas.microsoft.com/office/drawing/2014/main" id="{2FD116DF-25FB-67F5-929D-384034094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479" y="3803650"/>
              <a:ext cx="0" cy="4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8D84EEF2-DC52-5154-0BC9-15CE44375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338388"/>
              <a:ext cx="3526169" cy="1465264"/>
            </a:xfrm>
            <a:custGeom>
              <a:avLst/>
              <a:gdLst>
                <a:gd name="T0" fmla="*/ 0 w 2375"/>
                <a:gd name="T1" fmla="*/ 0 h 31"/>
                <a:gd name="T2" fmla="*/ 0 w 2375"/>
                <a:gd name="T3" fmla="*/ 31 h 31"/>
                <a:gd name="T4" fmla="*/ 108 w 2375"/>
                <a:gd name="T5" fmla="*/ 31 h 31"/>
                <a:gd name="T6" fmla="*/ 468 w 2375"/>
                <a:gd name="T7" fmla="*/ 31 h 31"/>
                <a:gd name="T8" fmla="*/ 828 w 2375"/>
                <a:gd name="T9" fmla="*/ 31 h 31"/>
                <a:gd name="T10" fmla="*/ 1188 w 2375"/>
                <a:gd name="T11" fmla="*/ 31 h 31"/>
                <a:gd name="T12" fmla="*/ 1549 w 2375"/>
                <a:gd name="T13" fmla="*/ 31 h 31"/>
                <a:gd name="T14" fmla="*/ 1908 w 2375"/>
                <a:gd name="T15" fmla="*/ 31 h 31"/>
                <a:gd name="T16" fmla="*/ 2269 w 2375"/>
                <a:gd name="T17" fmla="*/ 31 h 31"/>
                <a:gd name="T18" fmla="*/ 2375 w 2375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5" h="31">
                  <a:moveTo>
                    <a:pt x="0" y="0"/>
                  </a:moveTo>
                  <a:lnTo>
                    <a:pt x="0" y="31"/>
                  </a:lnTo>
                  <a:lnTo>
                    <a:pt x="108" y="31"/>
                  </a:lnTo>
                  <a:lnTo>
                    <a:pt x="468" y="31"/>
                  </a:lnTo>
                  <a:lnTo>
                    <a:pt x="828" y="31"/>
                  </a:lnTo>
                  <a:lnTo>
                    <a:pt x="1188" y="31"/>
                  </a:lnTo>
                  <a:lnTo>
                    <a:pt x="1549" y="31"/>
                  </a:lnTo>
                  <a:lnTo>
                    <a:pt x="1908" y="31"/>
                  </a:lnTo>
                  <a:lnTo>
                    <a:pt x="2269" y="31"/>
                  </a:lnTo>
                  <a:lnTo>
                    <a:pt x="2375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3" name="Line 31">
              <a:extLst>
                <a:ext uri="{FF2B5EF4-FFF2-40B4-BE49-F238E27FC236}">
                  <a16:creationId xmlns:a16="http://schemas.microsoft.com/office/drawing/2014/main" id="{3A002055-819D-2B42-24B9-E4D08D14F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409" y="3803650"/>
              <a:ext cx="0" cy="4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4" name="Line 32">
              <a:extLst>
                <a:ext uri="{FF2B5EF4-FFF2-40B4-BE49-F238E27FC236}">
                  <a16:creationId xmlns:a16="http://schemas.microsoft.com/office/drawing/2014/main" id="{44624B81-E7F8-2ECD-3188-2FE23518D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959" y="3803650"/>
              <a:ext cx="0" cy="4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5" name="Line 33">
              <a:extLst>
                <a:ext uri="{FF2B5EF4-FFF2-40B4-BE49-F238E27FC236}">
                  <a16:creationId xmlns:a16="http://schemas.microsoft.com/office/drawing/2014/main" id="{972603C8-F7C4-A684-E573-5DFB05D79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6088" y="3464347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F84AEF07-1F10-6CAA-0A18-9DDD3A21B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6088" y="3745732"/>
              <a:ext cx="36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7" name="Line 42">
              <a:extLst>
                <a:ext uri="{FF2B5EF4-FFF2-40B4-BE49-F238E27FC236}">
                  <a16:creationId xmlns:a16="http://schemas.microsoft.com/office/drawing/2014/main" id="{2F5CA9D8-672F-3645-BF7D-FCBF1037B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9030" y="3803650"/>
              <a:ext cx="0" cy="4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8" name="Line 43">
              <a:extLst>
                <a:ext uri="{FF2B5EF4-FFF2-40B4-BE49-F238E27FC236}">
                  <a16:creationId xmlns:a16="http://schemas.microsoft.com/office/drawing/2014/main" id="{CBFC5C1F-623B-6F6D-5AF7-D0AA0FCA5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376" y="3803650"/>
              <a:ext cx="0" cy="4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  <p:sp>
          <p:nvSpPr>
            <p:cNvPr id="19" name="Line 44">
              <a:extLst>
                <a:ext uri="{FF2B5EF4-FFF2-40B4-BE49-F238E27FC236}">
                  <a16:creationId xmlns:a16="http://schemas.microsoft.com/office/drawing/2014/main" id="{9E742FDB-CFFE-5445-5CAD-9C5F96D14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9720" y="3803650"/>
              <a:ext cx="0" cy="49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4D4D4D"/>
                </a:solidFill>
              </a:endParaRPr>
            </a:p>
          </p:txBody>
        </p:sp>
      </p:grpSp>
      <p:sp>
        <p:nvSpPr>
          <p:cNvPr id="20" name="Rectangle 48">
            <a:extLst>
              <a:ext uri="{FF2B5EF4-FFF2-40B4-BE49-F238E27FC236}">
                <a16:creationId xmlns:a16="http://schemas.microsoft.com/office/drawing/2014/main" id="{9B833081-E625-F9EA-EB80-2CAFDA81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923" y="5454640"/>
            <a:ext cx="817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0</a:t>
            </a:r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id="{5248BCB5-93BF-A8F0-5084-DAA9FC4FA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442" y="545464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18</a:t>
            </a:r>
          </a:p>
        </p:txBody>
      </p:sp>
      <p:sp>
        <p:nvSpPr>
          <p:cNvPr id="22" name="Rectangle 54">
            <a:extLst>
              <a:ext uri="{FF2B5EF4-FFF2-40B4-BE49-F238E27FC236}">
                <a16:creationId xmlns:a16="http://schemas.microsoft.com/office/drawing/2014/main" id="{7122E28C-C780-5EC3-2A11-414955A8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405" y="545464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23" name="Rectangle 57">
            <a:extLst>
              <a:ext uri="{FF2B5EF4-FFF2-40B4-BE49-F238E27FC236}">
                <a16:creationId xmlns:a16="http://schemas.microsoft.com/office/drawing/2014/main" id="{3DEB6856-7131-5806-5F01-CBD015BA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86" y="545464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30</a:t>
            </a:r>
          </a:p>
        </p:txBody>
      </p:sp>
      <p:sp>
        <p:nvSpPr>
          <p:cNvPr id="24" name="Rectangle 60">
            <a:extLst>
              <a:ext uri="{FF2B5EF4-FFF2-40B4-BE49-F238E27FC236}">
                <a16:creationId xmlns:a16="http://schemas.microsoft.com/office/drawing/2014/main" id="{B65116FB-205A-D97A-97B7-6DF61C9F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1305" y="545464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36</a:t>
            </a:r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53EAF8A0-A485-3051-80CA-2A7CF6A91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890" y="545464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42</a:t>
            </a:r>
          </a:p>
        </p:txBody>
      </p:sp>
      <p:sp>
        <p:nvSpPr>
          <p:cNvPr id="26" name="Rectangle 66">
            <a:extLst>
              <a:ext uri="{FF2B5EF4-FFF2-40B4-BE49-F238E27FC236}">
                <a16:creationId xmlns:a16="http://schemas.microsoft.com/office/drawing/2014/main" id="{7A3FE951-3D12-F462-D847-244A526F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459" y="545464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48</a:t>
            </a:r>
          </a:p>
        </p:txBody>
      </p:sp>
      <p:sp>
        <p:nvSpPr>
          <p:cNvPr id="27" name="Rectangle 73">
            <a:extLst>
              <a:ext uri="{FF2B5EF4-FFF2-40B4-BE49-F238E27FC236}">
                <a16:creationId xmlns:a16="http://schemas.microsoft.com/office/drawing/2014/main" id="{7112838B-A903-280B-9803-A640A07C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426" y="2199707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50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28" name="Rectangle 74">
            <a:extLst>
              <a:ext uri="{FF2B5EF4-FFF2-40B4-BE49-F238E27FC236}">
                <a16:creationId xmlns:a16="http://schemas.microsoft.com/office/drawing/2014/main" id="{9F22AC5C-77C6-8A8F-37FE-345042804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425" y="278650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40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29" name="Rectangle 75">
            <a:extLst>
              <a:ext uri="{FF2B5EF4-FFF2-40B4-BE49-F238E27FC236}">
                <a16:creationId xmlns:a16="http://schemas.microsoft.com/office/drawing/2014/main" id="{18AA6F3E-E51A-C569-1188-58F86EE7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425" y="3383876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30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30" name="Rectangle 76">
            <a:extLst>
              <a:ext uri="{FF2B5EF4-FFF2-40B4-BE49-F238E27FC236}">
                <a16:creationId xmlns:a16="http://schemas.microsoft.com/office/drawing/2014/main" id="{E213F51F-B93E-20D3-B85B-674D46D31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425" y="3966744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20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31" name="Rectangle 77">
            <a:extLst>
              <a:ext uri="{FF2B5EF4-FFF2-40B4-BE49-F238E27FC236}">
                <a16:creationId xmlns:a16="http://schemas.microsoft.com/office/drawing/2014/main" id="{B391A201-117E-3FF9-349A-B1021CB7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425" y="4560786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10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id="{CD75E73E-B569-1BEB-8113-ED867102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7" y="512959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0</a:t>
            </a:r>
            <a:endParaRPr kumimoji="0" lang="fr-FR" altLang="fr-FR" sz="2800" b="0" i="0" u="none" strike="noStrike" cap="none" normalizeH="0" baseline="0">
              <a:ln>
                <a:noFill/>
              </a:ln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C743621-1DFE-0DA3-A672-DBDB8CD76C4F}"/>
              </a:ext>
            </a:extLst>
          </p:cNvPr>
          <p:cNvSpPr txBox="1"/>
          <p:nvPr/>
        </p:nvSpPr>
        <p:spPr>
          <a:xfrm rot="16200000">
            <a:off x="4556061" y="3639136"/>
            <a:ext cx="2240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4D4D4D"/>
                </a:solidFill>
                <a:latin typeface="Aptos" panose="020B0004020202020204" pitchFamily="34" charset="0"/>
              </a:rPr>
              <a:t>Incidence cumulative (%)</a:t>
            </a:r>
            <a:endParaRPr lang="es-419" sz="1400" b="1" dirty="0" err="1">
              <a:solidFill>
                <a:srgbClr val="4D4D4D"/>
              </a:solidFill>
              <a:latin typeface="Aptos" panose="020B00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073EEAD-D206-8D9C-5DB5-19BA3C8A8898}"/>
              </a:ext>
            </a:extLst>
          </p:cNvPr>
          <p:cNvSpPr txBox="1"/>
          <p:nvPr/>
        </p:nvSpPr>
        <p:spPr>
          <a:xfrm>
            <a:off x="8242787" y="581914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4D4D4D"/>
                </a:solidFill>
                <a:latin typeface="Aptos" panose="020B0004020202020204" pitchFamily="34" charset="0"/>
              </a:rPr>
              <a:t>Mois</a:t>
            </a:r>
            <a:endParaRPr lang="es-419" sz="1400" b="1" dirty="0" err="1">
              <a:solidFill>
                <a:srgbClr val="4D4D4D"/>
              </a:solidFill>
              <a:latin typeface="Aptos" panose="020B0004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3F5B11F-AFD2-C59F-0AB4-3B9EF8941150}"/>
              </a:ext>
            </a:extLst>
          </p:cNvPr>
          <p:cNvSpPr txBox="1"/>
          <p:nvPr/>
        </p:nvSpPr>
        <p:spPr>
          <a:xfrm>
            <a:off x="7120510" y="4982502"/>
            <a:ext cx="3277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solidFill>
                  <a:srgbClr val="4D4D4D"/>
                </a:solidFill>
                <a:latin typeface="Aptos" panose="020B0004020202020204" pitchFamily="34" charset="0"/>
              </a:rPr>
              <a:t>HR = 1,13 ; IC 95 % : 0,91-1,39 ; p = 0,26</a:t>
            </a:r>
            <a:endParaRPr lang="es-419" sz="1400" dirty="0" err="1">
              <a:solidFill>
                <a:srgbClr val="4D4D4D"/>
              </a:solidFill>
              <a:latin typeface="Aptos" panose="020B00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9A7C13E-B59D-4925-B994-C477570B1F8F}"/>
              </a:ext>
            </a:extLst>
          </p:cNvPr>
          <p:cNvSpPr txBox="1"/>
          <p:nvPr/>
        </p:nvSpPr>
        <p:spPr>
          <a:xfrm>
            <a:off x="10100482" y="3594153"/>
            <a:ext cx="125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4D4D4D"/>
                </a:solidFill>
                <a:latin typeface="Aptos" panose="020B0004020202020204" pitchFamily="34" charset="0"/>
              </a:rPr>
              <a:t>Placebo</a:t>
            </a:r>
          </a:p>
          <a:p>
            <a:pPr algn="l"/>
            <a:r>
              <a:rPr lang="fr-FR" sz="1400" b="1" dirty="0">
                <a:solidFill>
                  <a:srgbClr val="4D4D4D"/>
                </a:solidFill>
                <a:latin typeface="Aptos" panose="020B0004020202020204" pitchFamily="34" charset="0"/>
              </a:rPr>
              <a:t>Simvastatine</a:t>
            </a:r>
            <a:endParaRPr lang="es-419" sz="1400" b="1" dirty="0" err="1">
              <a:solidFill>
                <a:srgbClr val="4D4D4D"/>
              </a:solidFill>
              <a:latin typeface="Aptos" panose="020B0004020202020204" pitchFamily="34" charset="0"/>
            </a:endParaRPr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1D3501FB-7A88-C70C-E1F4-8166C5354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3426" y="5354178"/>
            <a:ext cx="0" cy="10335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4D4D4D"/>
              </a:solidFill>
            </a:endParaRPr>
          </a:p>
        </p:txBody>
      </p:sp>
      <p:sp>
        <p:nvSpPr>
          <p:cNvPr id="39" name="Line 44">
            <a:extLst>
              <a:ext uri="{FF2B5EF4-FFF2-40B4-BE49-F238E27FC236}">
                <a16:creationId xmlns:a16="http://schemas.microsoft.com/office/drawing/2014/main" id="{815CD8BD-2420-3C78-D474-40AC11D30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0098" y="5354178"/>
            <a:ext cx="0" cy="10335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4D4D4D"/>
              </a:solidFill>
            </a:endParaRPr>
          </a:p>
        </p:txBody>
      </p:sp>
      <p:sp>
        <p:nvSpPr>
          <p:cNvPr id="40" name="Rectangle 57">
            <a:extLst>
              <a:ext uri="{FF2B5EF4-FFF2-40B4-BE49-F238E27FC236}">
                <a16:creationId xmlns:a16="http://schemas.microsoft.com/office/drawing/2014/main" id="{ACEB3617-53BE-F33D-765D-25C72721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166" y="5454640"/>
            <a:ext cx="163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24</a:t>
            </a:r>
          </a:p>
        </p:txBody>
      </p:sp>
      <p:sp>
        <p:nvSpPr>
          <p:cNvPr id="41" name="Rectangle 48">
            <a:extLst>
              <a:ext uri="{FF2B5EF4-FFF2-40B4-BE49-F238E27FC236}">
                <a16:creationId xmlns:a16="http://schemas.microsoft.com/office/drawing/2014/main" id="{2F0611A7-4EF7-605F-BC52-445A07B5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743" y="545464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500F86D3-F960-9D8C-37FD-334F60A65AB9}"/>
              </a:ext>
            </a:extLst>
          </p:cNvPr>
          <p:cNvSpPr/>
          <p:nvPr/>
        </p:nvSpPr>
        <p:spPr>
          <a:xfrm>
            <a:off x="6268478" y="2554993"/>
            <a:ext cx="4214446" cy="2696308"/>
          </a:xfrm>
          <a:custGeom>
            <a:avLst/>
            <a:gdLst>
              <a:gd name="connsiteX0" fmla="*/ 0 w 4214446"/>
              <a:gd name="connsiteY0" fmla="*/ 2696308 h 2696308"/>
              <a:gd name="connsiteX1" fmla="*/ 504092 w 4214446"/>
              <a:gd name="connsiteY1" fmla="*/ 2696308 h 2696308"/>
              <a:gd name="connsiteX2" fmla="*/ 504092 w 4214446"/>
              <a:gd name="connsiteY2" fmla="*/ 2080846 h 2696308"/>
              <a:gd name="connsiteX3" fmla="*/ 1043354 w 4214446"/>
              <a:gd name="connsiteY3" fmla="*/ 2080846 h 2696308"/>
              <a:gd name="connsiteX4" fmla="*/ 1043354 w 4214446"/>
              <a:gd name="connsiteY4" fmla="*/ 1506416 h 2696308"/>
              <a:gd name="connsiteX5" fmla="*/ 1570892 w 4214446"/>
              <a:gd name="connsiteY5" fmla="*/ 1506416 h 2696308"/>
              <a:gd name="connsiteX6" fmla="*/ 1570892 w 4214446"/>
              <a:gd name="connsiteY6" fmla="*/ 908539 h 2696308"/>
              <a:gd name="connsiteX7" fmla="*/ 2098430 w 4214446"/>
              <a:gd name="connsiteY7" fmla="*/ 908539 h 2696308"/>
              <a:gd name="connsiteX8" fmla="*/ 2098430 w 4214446"/>
              <a:gd name="connsiteY8" fmla="*/ 603739 h 2696308"/>
              <a:gd name="connsiteX9" fmla="*/ 2620107 w 4214446"/>
              <a:gd name="connsiteY9" fmla="*/ 603739 h 2696308"/>
              <a:gd name="connsiteX10" fmla="*/ 2620107 w 4214446"/>
              <a:gd name="connsiteY10" fmla="*/ 386862 h 2696308"/>
              <a:gd name="connsiteX11" fmla="*/ 3165230 w 4214446"/>
              <a:gd name="connsiteY11" fmla="*/ 386862 h 2696308"/>
              <a:gd name="connsiteX12" fmla="*/ 3165230 w 4214446"/>
              <a:gd name="connsiteY12" fmla="*/ 234462 h 2696308"/>
              <a:gd name="connsiteX13" fmla="*/ 3669323 w 4214446"/>
              <a:gd name="connsiteY13" fmla="*/ 234462 h 2696308"/>
              <a:gd name="connsiteX14" fmla="*/ 3669323 w 4214446"/>
              <a:gd name="connsiteY14" fmla="*/ 134816 h 2696308"/>
              <a:gd name="connsiteX15" fmla="*/ 4214446 w 4214446"/>
              <a:gd name="connsiteY15" fmla="*/ 134816 h 2696308"/>
              <a:gd name="connsiteX16" fmla="*/ 4214446 w 4214446"/>
              <a:gd name="connsiteY16" fmla="*/ 0 h 26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4446" h="2696308">
                <a:moveTo>
                  <a:pt x="0" y="2696308"/>
                </a:moveTo>
                <a:lnTo>
                  <a:pt x="504092" y="2696308"/>
                </a:lnTo>
                <a:lnTo>
                  <a:pt x="504092" y="2080846"/>
                </a:lnTo>
                <a:lnTo>
                  <a:pt x="1043354" y="2080846"/>
                </a:lnTo>
                <a:lnTo>
                  <a:pt x="1043354" y="1506416"/>
                </a:lnTo>
                <a:lnTo>
                  <a:pt x="1570892" y="1506416"/>
                </a:lnTo>
                <a:lnTo>
                  <a:pt x="1570892" y="908539"/>
                </a:lnTo>
                <a:lnTo>
                  <a:pt x="2098430" y="908539"/>
                </a:lnTo>
                <a:lnTo>
                  <a:pt x="2098430" y="603739"/>
                </a:lnTo>
                <a:lnTo>
                  <a:pt x="2620107" y="603739"/>
                </a:lnTo>
                <a:lnTo>
                  <a:pt x="2620107" y="386862"/>
                </a:lnTo>
                <a:lnTo>
                  <a:pt x="3165230" y="386862"/>
                </a:lnTo>
                <a:lnTo>
                  <a:pt x="3165230" y="234462"/>
                </a:lnTo>
                <a:lnTo>
                  <a:pt x="3669323" y="234462"/>
                </a:lnTo>
                <a:lnTo>
                  <a:pt x="3669323" y="134816"/>
                </a:lnTo>
                <a:lnTo>
                  <a:pt x="4214446" y="134816"/>
                </a:lnTo>
                <a:lnTo>
                  <a:pt x="4214446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81AC473-4B37-7FB9-A140-17046586F109}"/>
              </a:ext>
            </a:extLst>
          </p:cNvPr>
          <p:cNvCxnSpPr/>
          <p:nvPr/>
        </p:nvCxnSpPr>
        <p:spPr>
          <a:xfrm>
            <a:off x="9697889" y="3981284"/>
            <a:ext cx="3301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2A770999-53D0-86A4-CF77-BFBEBDA1FA40}"/>
              </a:ext>
            </a:extLst>
          </p:cNvPr>
          <p:cNvCxnSpPr/>
          <p:nvPr/>
        </p:nvCxnSpPr>
        <p:spPr>
          <a:xfrm>
            <a:off x="9697889" y="3748318"/>
            <a:ext cx="3301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7B10790-D2DF-D536-2C48-F946A84BCE7F}"/>
              </a:ext>
            </a:extLst>
          </p:cNvPr>
          <p:cNvSpPr/>
          <p:nvPr/>
        </p:nvSpPr>
        <p:spPr>
          <a:xfrm>
            <a:off x="6778432" y="2736701"/>
            <a:ext cx="3710353" cy="1940169"/>
          </a:xfrm>
          <a:custGeom>
            <a:avLst/>
            <a:gdLst>
              <a:gd name="connsiteX0" fmla="*/ 0 w 3704492"/>
              <a:gd name="connsiteY0" fmla="*/ 1940169 h 1940169"/>
              <a:gd name="connsiteX1" fmla="*/ 539261 w 3704492"/>
              <a:gd name="connsiteY1" fmla="*/ 1940169 h 1940169"/>
              <a:gd name="connsiteX2" fmla="*/ 539261 w 3704492"/>
              <a:gd name="connsiteY2" fmla="*/ 1547446 h 1940169"/>
              <a:gd name="connsiteX3" fmla="*/ 1055076 w 3704492"/>
              <a:gd name="connsiteY3" fmla="*/ 1547446 h 1940169"/>
              <a:gd name="connsiteX4" fmla="*/ 1055076 w 3704492"/>
              <a:gd name="connsiteY4" fmla="*/ 984738 h 1940169"/>
              <a:gd name="connsiteX5" fmla="*/ 1594338 w 3704492"/>
              <a:gd name="connsiteY5" fmla="*/ 984738 h 1940169"/>
              <a:gd name="connsiteX6" fmla="*/ 1594338 w 3704492"/>
              <a:gd name="connsiteY6" fmla="*/ 703385 h 1940169"/>
              <a:gd name="connsiteX7" fmla="*/ 2133600 w 3704492"/>
              <a:gd name="connsiteY7" fmla="*/ 703385 h 1940169"/>
              <a:gd name="connsiteX8" fmla="*/ 2133600 w 3704492"/>
              <a:gd name="connsiteY8" fmla="*/ 381000 h 1940169"/>
              <a:gd name="connsiteX9" fmla="*/ 2637692 w 3704492"/>
              <a:gd name="connsiteY9" fmla="*/ 381000 h 1940169"/>
              <a:gd name="connsiteX10" fmla="*/ 2637692 w 3704492"/>
              <a:gd name="connsiteY10" fmla="*/ 252046 h 1940169"/>
              <a:gd name="connsiteX11" fmla="*/ 3176953 w 3704492"/>
              <a:gd name="connsiteY11" fmla="*/ 252046 h 1940169"/>
              <a:gd name="connsiteX12" fmla="*/ 3176953 w 3704492"/>
              <a:gd name="connsiteY12" fmla="*/ 164123 h 1940169"/>
              <a:gd name="connsiteX13" fmla="*/ 3704492 w 3704492"/>
              <a:gd name="connsiteY13" fmla="*/ 164123 h 1940169"/>
              <a:gd name="connsiteX14" fmla="*/ 3686907 w 3704492"/>
              <a:gd name="connsiteY14" fmla="*/ 0 h 1940169"/>
              <a:gd name="connsiteX15" fmla="*/ 3698630 w 3704492"/>
              <a:gd name="connsiteY15" fmla="*/ 0 h 1940169"/>
              <a:gd name="connsiteX0" fmla="*/ 0 w 3722076"/>
              <a:gd name="connsiteY0" fmla="*/ 1946030 h 1946030"/>
              <a:gd name="connsiteX1" fmla="*/ 539261 w 3722076"/>
              <a:gd name="connsiteY1" fmla="*/ 1946030 h 1946030"/>
              <a:gd name="connsiteX2" fmla="*/ 539261 w 3722076"/>
              <a:gd name="connsiteY2" fmla="*/ 1553307 h 1946030"/>
              <a:gd name="connsiteX3" fmla="*/ 1055076 w 3722076"/>
              <a:gd name="connsiteY3" fmla="*/ 1553307 h 1946030"/>
              <a:gd name="connsiteX4" fmla="*/ 1055076 w 3722076"/>
              <a:gd name="connsiteY4" fmla="*/ 990599 h 1946030"/>
              <a:gd name="connsiteX5" fmla="*/ 1594338 w 3722076"/>
              <a:gd name="connsiteY5" fmla="*/ 990599 h 1946030"/>
              <a:gd name="connsiteX6" fmla="*/ 1594338 w 3722076"/>
              <a:gd name="connsiteY6" fmla="*/ 709246 h 1946030"/>
              <a:gd name="connsiteX7" fmla="*/ 2133600 w 3722076"/>
              <a:gd name="connsiteY7" fmla="*/ 709246 h 1946030"/>
              <a:gd name="connsiteX8" fmla="*/ 2133600 w 3722076"/>
              <a:gd name="connsiteY8" fmla="*/ 386861 h 1946030"/>
              <a:gd name="connsiteX9" fmla="*/ 2637692 w 3722076"/>
              <a:gd name="connsiteY9" fmla="*/ 386861 h 1946030"/>
              <a:gd name="connsiteX10" fmla="*/ 2637692 w 3722076"/>
              <a:gd name="connsiteY10" fmla="*/ 257907 h 1946030"/>
              <a:gd name="connsiteX11" fmla="*/ 3176953 w 3722076"/>
              <a:gd name="connsiteY11" fmla="*/ 257907 h 1946030"/>
              <a:gd name="connsiteX12" fmla="*/ 3176953 w 3722076"/>
              <a:gd name="connsiteY12" fmla="*/ 169984 h 1946030"/>
              <a:gd name="connsiteX13" fmla="*/ 3704492 w 3722076"/>
              <a:gd name="connsiteY13" fmla="*/ 169984 h 1946030"/>
              <a:gd name="connsiteX14" fmla="*/ 3686907 w 3722076"/>
              <a:gd name="connsiteY14" fmla="*/ 5861 h 1946030"/>
              <a:gd name="connsiteX15" fmla="*/ 3722076 w 3722076"/>
              <a:gd name="connsiteY15" fmla="*/ 0 h 1946030"/>
              <a:gd name="connsiteX0" fmla="*/ 0 w 3704492"/>
              <a:gd name="connsiteY0" fmla="*/ 1940169 h 1940169"/>
              <a:gd name="connsiteX1" fmla="*/ 539261 w 3704492"/>
              <a:gd name="connsiteY1" fmla="*/ 1940169 h 1940169"/>
              <a:gd name="connsiteX2" fmla="*/ 539261 w 3704492"/>
              <a:gd name="connsiteY2" fmla="*/ 1547446 h 1940169"/>
              <a:gd name="connsiteX3" fmla="*/ 1055076 w 3704492"/>
              <a:gd name="connsiteY3" fmla="*/ 1547446 h 1940169"/>
              <a:gd name="connsiteX4" fmla="*/ 1055076 w 3704492"/>
              <a:gd name="connsiteY4" fmla="*/ 984738 h 1940169"/>
              <a:gd name="connsiteX5" fmla="*/ 1594338 w 3704492"/>
              <a:gd name="connsiteY5" fmla="*/ 984738 h 1940169"/>
              <a:gd name="connsiteX6" fmla="*/ 1594338 w 3704492"/>
              <a:gd name="connsiteY6" fmla="*/ 703385 h 1940169"/>
              <a:gd name="connsiteX7" fmla="*/ 2133600 w 3704492"/>
              <a:gd name="connsiteY7" fmla="*/ 703385 h 1940169"/>
              <a:gd name="connsiteX8" fmla="*/ 2133600 w 3704492"/>
              <a:gd name="connsiteY8" fmla="*/ 381000 h 1940169"/>
              <a:gd name="connsiteX9" fmla="*/ 2637692 w 3704492"/>
              <a:gd name="connsiteY9" fmla="*/ 381000 h 1940169"/>
              <a:gd name="connsiteX10" fmla="*/ 2637692 w 3704492"/>
              <a:gd name="connsiteY10" fmla="*/ 252046 h 1940169"/>
              <a:gd name="connsiteX11" fmla="*/ 3176953 w 3704492"/>
              <a:gd name="connsiteY11" fmla="*/ 252046 h 1940169"/>
              <a:gd name="connsiteX12" fmla="*/ 3176953 w 3704492"/>
              <a:gd name="connsiteY12" fmla="*/ 164123 h 1940169"/>
              <a:gd name="connsiteX13" fmla="*/ 3704492 w 3704492"/>
              <a:gd name="connsiteY13" fmla="*/ 164123 h 1940169"/>
              <a:gd name="connsiteX14" fmla="*/ 3686907 w 3704492"/>
              <a:gd name="connsiteY14" fmla="*/ 0 h 1940169"/>
              <a:gd name="connsiteX0" fmla="*/ 0 w 3710353"/>
              <a:gd name="connsiteY0" fmla="*/ 1940169 h 1940169"/>
              <a:gd name="connsiteX1" fmla="*/ 539261 w 3710353"/>
              <a:gd name="connsiteY1" fmla="*/ 1940169 h 1940169"/>
              <a:gd name="connsiteX2" fmla="*/ 539261 w 3710353"/>
              <a:gd name="connsiteY2" fmla="*/ 1547446 h 1940169"/>
              <a:gd name="connsiteX3" fmla="*/ 1055076 w 3710353"/>
              <a:gd name="connsiteY3" fmla="*/ 1547446 h 1940169"/>
              <a:gd name="connsiteX4" fmla="*/ 1055076 w 3710353"/>
              <a:gd name="connsiteY4" fmla="*/ 984738 h 1940169"/>
              <a:gd name="connsiteX5" fmla="*/ 1594338 w 3710353"/>
              <a:gd name="connsiteY5" fmla="*/ 984738 h 1940169"/>
              <a:gd name="connsiteX6" fmla="*/ 1594338 w 3710353"/>
              <a:gd name="connsiteY6" fmla="*/ 703385 h 1940169"/>
              <a:gd name="connsiteX7" fmla="*/ 2133600 w 3710353"/>
              <a:gd name="connsiteY7" fmla="*/ 703385 h 1940169"/>
              <a:gd name="connsiteX8" fmla="*/ 2133600 w 3710353"/>
              <a:gd name="connsiteY8" fmla="*/ 381000 h 1940169"/>
              <a:gd name="connsiteX9" fmla="*/ 2637692 w 3710353"/>
              <a:gd name="connsiteY9" fmla="*/ 381000 h 1940169"/>
              <a:gd name="connsiteX10" fmla="*/ 2637692 w 3710353"/>
              <a:gd name="connsiteY10" fmla="*/ 252046 h 1940169"/>
              <a:gd name="connsiteX11" fmla="*/ 3176953 w 3710353"/>
              <a:gd name="connsiteY11" fmla="*/ 252046 h 1940169"/>
              <a:gd name="connsiteX12" fmla="*/ 3176953 w 3710353"/>
              <a:gd name="connsiteY12" fmla="*/ 164123 h 1940169"/>
              <a:gd name="connsiteX13" fmla="*/ 3704492 w 3710353"/>
              <a:gd name="connsiteY13" fmla="*/ 164123 h 1940169"/>
              <a:gd name="connsiteX14" fmla="*/ 3710353 w 3710353"/>
              <a:gd name="connsiteY14" fmla="*/ 0 h 194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10353" h="1940169">
                <a:moveTo>
                  <a:pt x="0" y="1940169"/>
                </a:moveTo>
                <a:lnTo>
                  <a:pt x="539261" y="1940169"/>
                </a:lnTo>
                <a:lnTo>
                  <a:pt x="539261" y="1547446"/>
                </a:lnTo>
                <a:lnTo>
                  <a:pt x="1055076" y="1547446"/>
                </a:lnTo>
                <a:lnTo>
                  <a:pt x="1055076" y="984738"/>
                </a:lnTo>
                <a:lnTo>
                  <a:pt x="1594338" y="984738"/>
                </a:lnTo>
                <a:lnTo>
                  <a:pt x="1594338" y="703385"/>
                </a:lnTo>
                <a:lnTo>
                  <a:pt x="2133600" y="703385"/>
                </a:lnTo>
                <a:lnTo>
                  <a:pt x="2133600" y="381000"/>
                </a:lnTo>
                <a:lnTo>
                  <a:pt x="2637692" y="381000"/>
                </a:lnTo>
                <a:lnTo>
                  <a:pt x="2637692" y="252046"/>
                </a:lnTo>
                <a:lnTo>
                  <a:pt x="3176953" y="252046"/>
                </a:lnTo>
                <a:lnTo>
                  <a:pt x="3176953" y="164123"/>
                </a:lnTo>
                <a:lnTo>
                  <a:pt x="3704492" y="164123"/>
                </a:lnTo>
                <a:lnTo>
                  <a:pt x="3710353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F9D26837-4EAB-2EEF-35AB-33F757C10B59}"/>
              </a:ext>
            </a:extLst>
          </p:cNvPr>
          <p:cNvSpPr txBox="1">
            <a:spLocks noChangeArrowheads="1"/>
          </p:cNvSpPr>
          <p:nvPr/>
        </p:nvSpPr>
        <p:spPr>
          <a:xfrm>
            <a:off x="406152" y="0"/>
            <a:ext cx="116128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/>
              <a:t>Etude MS-STAT2 : Simvastatine versus placebo dans la SEP-SP 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2485813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5FA47422A8E4EACCB7326590B96ED" ma:contentTypeVersion="12" ma:contentTypeDescription="Crée un document." ma:contentTypeScope="" ma:versionID="6b8699ed3927666fd43d8c9818644ac9">
  <xsd:schema xmlns:xsd="http://www.w3.org/2001/XMLSchema" xmlns:xs="http://www.w3.org/2001/XMLSchema" xmlns:p="http://schemas.microsoft.com/office/2006/metadata/properties" xmlns:ns2="1f6fc636-591f-46b9-add6-93b229e52c4b" xmlns:ns3="2f824e32-1787-44d2-a595-9121de6f027b" targetNamespace="http://schemas.microsoft.com/office/2006/metadata/properties" ma:root="true" ma:fieldsID="b7262d19d063803c5d240284948ac83b" ns2:_="" ns3:_="">
    <xsd:import namespace="1f6fc636-591f-46b9-add6-93b229e52c4b"/>
    <xsd:import namespace="2f824e32-1787-44d2-a595-9121de6f0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fc636-591f-46b9-add6-93b229e52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3665fa22-f1c1-41be-ae86-5ddb18e90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24e32-1787-44d2-a595-9121de6f027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a958ed8-2f2f-4d05-a83e-5dc4e98812a7}" ma:internalName="TaxCatchAll" ma:showField="CatchAllData" ma:web="2f824e32-1787-44d2-a595-9121de6f02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76816E-A023-47AF-884B-ECEB4A807283}"/>
</file>

<file path=customXml/itemProps2.xml><?xml version="1.0" encoding="utf-8"?>
<ds:datastoreItem xmlns:ds="http://schemas.openxmlformats.org/officeDocument/2006/customXml" ds:itemID="{0B8D7ED9-7AEF-49EF-814B-3F3E1A944CFE}"/>
</file>

<file path=docProps/app.xml><?xml version="1.0" encoding="utf-8"?>
<Properties xmlns="http://schemas.openxmlformats.org/officeDocument/2006/extended-properties" xmlns:vt="http://schemas.openxmlformats.org/officeDocument/2006/docPropsVTypes">
  <TotalTime>20452</TotalTime>
  <Words>3669</Words>
  <Application>Microsoft Office PowerPoint</Application>
  <PresentationFormat>Grand écran</PresentationFormat>
  <Paragraphs>1009</Paragraphs>
  <Slides>30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Présentation PowerPoint</vt:lpstr>
      <vt:lpstr>Frexalimab : données d’extension à 18 mois </vt:lpstr>
      <vt:lpstr>Frexalimab : données d’extension à 18 mois</vt:lpstr>
      <vt:lpstr>Frexalimab : données d’extension à 18 mois</vt:lpstr>
      <vt:lpstr>Présentation PowerPoint</vt:lpstr>
      <vt:lpstr>Etude MS-STAT2 : Simvastatine versus placebo dans la SEP-SP </vt:lpstr>
      <vt:lpstr>Présentation PowerPoint</vt:lpstr>
      <vt:lpstr>Traitements par vitamine D à fortes doses  </vt:lpstr>
      <vt:lpstr>Traitements par vitamine D à fortes doses  </vt:lpstr>
      <vt:lpstr>Traitements par vitamine D à fortes doses  </vt:lpstr>
      <vt:lpstr>Tolebrutinib dans la SEP RR : GEMINI 1 et 2</vt:lpstr>
      <vt:lpstr>Présentation PowerPoint</vt:lpstr>
      <vt:lpstr>Tolebrutinib dans la SEP RR : GEMINI 1 et 2</vt:lpstr>
      <vt:lpstr>Résultats de l’essai de phase 3 : HERCULES  </vt:lpstr>
      <vt:lpstr>Résultats de l’essai de phase 3 : HERCULES  </vt:lpstr>
      <vt:lpstr>Résultats de l’essai de phase 3 : HERCULES  </vt:lpstr>
      <vt:lpstr>Résultats de l’essai de phase 3 : HERCULES  </vt:lpstr>
      <vt:lpstr>Résultats de l’essai de phase 3 : HERCULES  </vt:lpstr>
      <vt:lpstr>Résultats de l’essai de phase 3 : HERCULES  </vt:lpstr>
      <vt:lpstr>Présentation PowerPoint</vt:lpstr>
      <vt:lpstr>Présentation PowerPoint</vt:lpstr>
      <vt:lpstr>Présentation PowerPoint</vt:lpstr>
      <vt:lpstr>Présentation PowerPoint</vt:lpstr>
      <vt:lpstr>Traitements symptomatiques par cannabinoïdes</vt:lpstr>
      <vt:lpstr>Traitements symptomatiques par cannabinoïdes</vt:lpstr>
      <vt:lpstr>Traitements symptomatiques par cannabinoïdes</vt:lpstr>
      <vt:lpstr>Traitements symptomatiques par cannabinoïdes</vt:lpstr>
      <vt:lpstr>Présentation PowerPoint</vt:lpstr>
    </vt:vector>
  </TitlesOfParts>
  <Company>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SEZE Jerome</dc:creator>
  <cp:lastModifiedBy>Jerome DE SEZE</cp:lastModifiedBy>
  <cp:revision>22</cp:revision>
  <dcterms:created xsi:type="dcterms:W3CDTF">2021-05-27T12:46:29Z</dcterms:created>
  <dcterms:modified xsi:type="dcterms:W3CDTF">2024-09-27T11:58:48Z</dcterms:modified>
</cp:coreProperties>
</file>