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7" r:id="rId3"/>
    <p:sldId id="296" r:id="rId4"/>
    <p:sldId id="259" r:id="rId5"/>
    <p:sldId id="260" r:id="rId6"/>
    <p:sldId id="261" r:id="rId7"/>
    <p:sldId id="262" r:id="rId8"/>
    <p:sldId id="263" r:id="rId9"/>
    <p:sldId id="289" r:id="rId10"/>
    <p:sldId id="265" r:id="rId11"/>
    <p:sldId id="266" r:id="rId12"/>
    <p:sldId id="268" r:id="rId13"/>
    <p:sldId id="271" r:id="rId14"/>
    <p:sldId id="272" r:id="rId15"/>
    <p:sldId id="273" r:id="rId16"/>
    <p:sldId id="293" r:id="rId17"/>
    <p:sldId id="275" r:id="rId18"/>
    <p:sldId id="276" r:id="rId19"/>
    <p:sldId id="277" r:id="rId20"/>
    <p:sldId id="278" r:id="rId21"/>
    <p:sldId id="297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92" r:id="rId30"/>
    <p:sldId id="295" r:id="rId31"/>
    <p:sldId id="286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Shaffer" initials="DS" lastIdx="0" clrIdx="0">
    <p:extLst>
      <p:ext uri="{19B8F6BF-5375-455C-9EA6-DF929625EA0E}">
        <p15:presenceInfo xmlns:p15="http://schemas.microsoft.com/office/powerpoint/2012/main" userId="S-1-5-21-486212727-2359251768-1782472456-1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02077A-14DC-45A0-BD81-98F07B871EA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1B1CEE-B948-428D-B18B-8418A9F9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numbers correct?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96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3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93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numbers correct?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4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21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94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46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3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28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3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0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85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numbers correct?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74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61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73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86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59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58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68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3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1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3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9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9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89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33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</a:t>
            </a:r>
            <a:r>
              <a:rPr lang="en-US" baseline="0" dirty="0"/>
              <a:t> all these </a:t>
            </a:r>
            <a:r>
              <a:rPr lang="en-US" baseline="0"/>
              <a:t>numbers correct?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1CEE-B948-428D-B18B-8418A9F93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0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AD28-5699-46C4-B337-E9F8ECB1719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89F0-D7AE-4DCE-87A9-7D65EB0E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3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AD28-5699-46C4-B337-E9F8ECB1719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89F0-D7AE-4DCE-87A9-7D65EB0E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5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AD28-5699-46C4-B337-E9F8ECB1719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89F0-D7AE-4DCE-87A9-7D65EB0E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AD28-5699-46C4-B337-E9F8ECB1719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89F0-D7AE-4DCE-87A9-7D65EB0E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3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AD28-5699-46C4-B337-E9F8ECB1719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89F0-D7AE-4DCE-87A9-7D65EB0E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3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AD28-5699-46C4-B337-E9F8ECB1719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89F0-D7AE-4DCE-87A9-7D65EB0E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9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AD28-5699-46C4-B337-E9F8ECB1719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89F0-D7AE-4DCE-87A9-7D65EB0E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AD28-5699-46C4-B337-E9F8ECB1719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89F0-D7AE-4DCE-87A9-7D65EB0E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9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AD28-5699-46C4-B337-E9F8ECB1719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89F0-D7AE-4DCE-87A9-7D65EB0E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3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AD28-5699-46C4-B337-E9F8ECB1719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89F0-D7AE-4DCE-87A9-7D65EB0E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9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AD28-5699-46C4-B337-E9F8ECB1719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E89F0-D7AE-4DCE-87A9-7D65EB0E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8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AD28-5699-46C4-B337-E9F8ECB1719B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E89F0-D7AE-4DCE-87A9-7D65EB0E7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2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ccerfortcollins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casson@soccerfortcollins.org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nash@soccerfortcollins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eamer@soccerfortcollins.org" TargetMode="External"/><Relationship Id="rId11" Type="http://schemas.openxmlformats.org/officeDocument/2006/relationships/hyperlink" Target="mailto:office@soccerfortcollins.org" TargetMode="External"/><Relationship Id="rId5" Type="http://schemas.openxmlformats.org/officeDocument/2006/relationships/hyperlink" Target="mailto:audley@soccerfortcollins.org" TargetMode="External"/><Relationship Id="rId10" Type="http://schemas.openxmlformats.org/officeDocument/2006/relationships/hyperlink" Target="mailto:arrington@soccerfortcollins.org" TargetMode="External"/><Relationship Id="rId4" Type="http://schemas.openxmlformats.org/officeDocument/2006/relationships/hyperlink" Target="mailto:shaffer@soccerfortcollins.org" TargetMode="External"/><Relationship Id="rId9" Type="http://schemas.openxmlformats.org/officeDocument/2006/relationships/hyperlink" Target="mailto:Harrington@soccerfortcollins.or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78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Arsenal Colorado </a:t>
            </a:r>
            <a:br>
              <a:rPr lang="en-US" dirty="0"/>
            </a:b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0" y="4676762"/>
            <a:ext cx="12192000" cy="11391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143404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en-US" sz="5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Competitive U11 Orientation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149546"/>
            <a:ext cx="12192000" cy="708454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13" y="4155276"/>
            <a:ext cx="2334974" cy="28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85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" y="996816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Director of Coaching, U13 – U19 Boys Competitive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274390"/>
            <a:ext cx="598456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Nash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17101" y="1742080"/>
            <a:ext cx="8807814" cy="4150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USSF “A” License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USC Advanced National Diploma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4 years Women’s Assistant - University of Richmond (D-1)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5 Year ECNL Coach – (U13-U15 + U23) Richmond United (VA)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U23 ECNL Champion (2015) – Richmond United (VA)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4 years Director of Coaching (U12 – U19) – Richmond Strikers (VA)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23 years collegiate, high school, and competitive coaching experience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5 years at Arsenal Colorado </a:t>
            </a:r>
          </a:p>
          <a:p>
            <a:pPr algn="l"/>
            <a:endParaRPr lang="en-US" dirty="0"/>
          </a:p>
        </p:txBody>
      </p:sp>
      <p:pic>
        <p:nvPicPr>
          <p:cNvPr id="16" name="Picture 15" descr="http://www.soccerfortcollins.org/AdminUploadContent/photos/Staff_Pictures/Peter_Nash_WEB_Arsenal_grey_gradien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42080"/>
            <a:ext cx="1942427" cy="2291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52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Director of Coaching, U13 – U19 Girls Competitive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287018" y="-3382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Jayme Beamer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01006" y="1350555"/>
            <a:ext cx="6295294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2800" dirty="0"/>
            </a:b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286831" y="1767268"/>
            <a:ext cx="8229600" cy="4685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USSF “B” License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USC Director of Coaching Diploma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USC Premier Diploma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USSF Youth National License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6 year ODP Coach 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95/96 US</a:t>
            </a:r>
            <a:r>
              <a:rPr lang="en-US" sz="2800" dirty="0">
                <a:solidFill>
                  <a:srgbClr val="FF0066"/>
                </a:solidFill>
              </a:rPr>
              <a:t> </a:t>
            </a:r>
            <a:r>
              <a:rPr lang="en-US" sz="2800" dirty="0"/>
              <a:t>National Team Pool/H.S. All-American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George Mason University, D-I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10 years  W-League veteran 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18 years at Arsenal Colorado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U.S Soccer Referee Federation Certified Grade 9 Referee 2019 </a:t>
            </a:r>
          </a:p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1" y="1767268"/>
            <a:ext cx="2080115" cy="228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6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322969"/>
            <a:ext cx="510384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Coaching Staff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457325" y="1319295"/>
            <a:ext cx="8405132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2800" i="1" dirty="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i="1" dirty="0"/>
              <a:t> Total experience includes …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800" i="1" dirty="0"/>
          </a:p>
          <a:p>
            <a:pPr algn="l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USSF A license or USC Premier Diploma		  6 </a:t>
            </a:r>
          </a:p>
          <a:p>
            <a:pPr algn="l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USSF B License or USC Advanced National		  5</a:t>
            </a:r>
          </a:p>
          <a:p>
            <a:pPr algn="l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USSF C License or USC National Diploma		  3</a:t>
            </a:r>
          </a:p>
          <a:p>
            <a:pPr algn="l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USSF D License or USC Regional Diploma		23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2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" y="-360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Player Placement Objective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828800"/>
            <a:ext cx="12191999" cy="387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200" dirty="0"/>
              <a:t>Identify and </a:t>
            </a:r>
            <a:r>
              <a:rPr lang="en-US" sz="3200" i="1" dirty="0"/>
              <a:t>group</a:t>
            </a:r>
            <a:r>
              <a:rPr lang="en-US" sz="3200" dirty="0"/>
              <a:t> players of like ability </a:t>
            </a:r>
          </a:p>
          <a:p>
            <a:pPr algn="l"/>
            <a:endParaRPr lang="en-US" sz="2000" dirty="0"/>
          </a:p>
          <a:p>
            <a:pPr>
              <a:buFontTx/>
              <a:buNone/>
            </a:pPr>
            <a:r>
              <a:rPr lang="en-US" sz="4800" dirty="0">
                <a:solidFill>
                  <a:srgbClr val="CEB888"/>
                </a:solidFill>
              </a:rPr>
              <a:t>Benefit of grouping by ability?</a:t>
            </a:r>
            <a:r>
              <a:rPr lang="en-US" sz="4400" dirty="0">
                <a:solidFill>
                  <a:srgbClr val="CEB888"/>
                </a:solidFill>
              </a:rPr>
              <a:t> </a:t>
            </a:r>
          </a:p>
          <a:p>
            <a:pPr>
              <a:buFontTx/>
              <a:buNone/>
            </a:pPr>
            <a:endParaRPr lang="en-US" sz="2000" dirty="0">
              <a:solidFill>
                <a:srgbClr val="FFC00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200" dirty="0"/>
              <a:t>Enhances player development and overall experience!</a:t>
            </a:r>
          </a:p>
        </p:txBody>
      </p:sp>
    </p:spTree>
    <p:extLst>
      <p:ext uri="{BB962C8B-B14F-4D97-AF65-F5344CB8AC3E}">
        <p14:creationId xmlns:p14="http://schemas.microsoft.com/office/powerpoint/2010/main" val="48074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373228"/>
            <a:ext cx="642038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" y="1655296"/>
            <a:ext cx="98251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 </a:t>
            </a:r>
            <a:r>
              <a:rPr lang="en-US" sz="3600" u="sng" dirty="0"/>
              <a:t>Multiple teams per age group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Allows for players to develop at their own unique rate based on current physical &amp; emotional stage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Earn promotion with level of team &amp; level of competition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Allows for players to train/play “up”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Always a higher level team and competition</a:t>
            </a:r>
          </a:p>
        </p:txBody>
      </p:sp>
    </p:spTree>
    <p:extLst>
      <p:ext uri="{BB962C8B-B14F-4D97-AF65-F5344CB8AC3E}">
        <p14:creationId xmlns:p14="http://schemas.microsoft.com/office/powerpoint/2010/main" val="18903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3302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Player Evaluation Criteria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748909"/>
            <a:ext cx="8915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Technical Abilities (dribble, pass, shoot)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Tactical Awareness (decision-making)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Athleticism (speed, fitness, agility)</a:t>
            </a:r>
          </a:p>
          <a:p>
            <a:pPr lvl="1" algn="l"/>
            <a:endParaRPr lang="en-US" sz="2800" dirty="0"/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Psychology (attitude, competitiveness)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028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3302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U11 AGE GROUP TRAINING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0500" y="1655295"/>
            <a:ext cx="10147818" cy="4652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Wingdings" panose="05000000000000000000" pitchFamily="2" charset="2"/>
              <a:buChar char="§"/>
            </a:pPr>
            <a:endParaRPr lang="en-US" sz="2800" dirty="0"/>
          </a:p>
          <a:p>
            <a:pPr lvl="1" algn="l"/>
            <a:r>
              <a:rPr lang="en-US" sz="2800" dirty="0"/>
              <a:t>Monday, May 4</a:t>
            </a:r>
            <a:r>
              <a:rPr lang="en-US" sz="2800" baseline="30000" dirty="0"/>
              <a:t>th</a:t>
            </a:r>
            <a:r>
              <a:rPr lang="en-US" sz="2800" dirty="0"/>
              <a:t> 		Boys: 4:30 – 6:00	Complex</a:t>
            </a:r>
          </a:p>
          <a:p>
            <a:pPr lvl="1" algn="l"/>
            <a:r>
              <a:rPr lang="en-US" sz="2800" dirty="0"/>
              <a:t>					Girls: 6:00 – 7:30	Complex</a:t>
            </a:r>
          </a:p>
          <a:p>
            <a:pPr lvl="1" algn="l"/>
            <a:r>
              <a:rPr lang="en-US" sz="2800" dirty="0"/>
              <a:t>Tuesday, May 12</a:t>
            </a:r>
            <a:r>
              <a:rPr lang="en-US" sz="2800" baseline="30000" dirty="0"/>
              <a:t>th </a:t>
            </a:r>
            <a:r>
              <a:rPr lang="en-US" sz="2800" dirty="0"/>
              <a:t>		Boys: 4:30 – 6:00	Complex</a:t>
            </a:r>
          </a:p>
          <a:p>
            <a:pPr lvl="1" algn="l"/>
            <a:r>
              <a:rPr lang="en-US" sz="1800" dirty="0"/>
              <a:t> 		</a:t>
            </a:r>
            <a:r>
              <a:rPr lang="en-US" sz="2800" dirty="0"/>
              <a:t>			Girls: 6:00 – 7:30	Complex</a:t>
            </a:r>
            <a:br>
              <a:rPr lang="en-US" sz="2800" dirty="0"/>
            </a:br>
            <a:endParaRPr lang="en-US" sz="5400" dirty="0"/>
          </a:p>
          <a:p>
            <a:pPr lvl="1" algn="l"/>
            <a:endParaRPr lang="en-US" sz="2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Part of the overall player identification and selection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AGT’s will consist of a technical warm-up and scrimmaging</a:t>
            </a:r>
          </a:p>
        </p:txBody>
      </p:sp>
    </p:spTree>
    <p:extLst>
      <p:ext uri="{BB962C8B-B14F-4D97-AF65-F5344CB8AC3E}">
        <p14:creationId xmlns:p14="http://schemas.microsoft.com/office/powerpoint/2010/main" val="319380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" y="-360368"/>
            <a:ext cx="735286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Player Evaluation Date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75231" y="1781747"/>
            <a:ext cx="109801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CEB888"/>
                </a:solidFill>
              </a:rPr>
              <a:t>Arsenal Colorado Player Identification</a:t>
            </a:r>
          </a:p>
          <a:p>
            <a:pPr algn="l"/>
            <a:r>
              <a:rPr lang="en-US" sz="2800" dirty="0"/>
              <a:t>Arsenal Colorado Soccer Complex</a:t>
            </a:r>
          </a:p>
          <a:p>
            <a:pPr algn="l"/>
            <a:endParaRPr lang="en-US" sz="2800" dirty="0">
              <a:solidFill>
                <a:srgbClr val="FF0000"/>
              </a:solidFill>
            </a:endParaRPr>
          </a:p>
          <a:p>
            <a:pPr algn="l"/>
            <a:r>
              <a:rPr lang="en-US" sz="2800" dirty="0"/>
              <a:t>Goalkeepers		May 21</a:t>
            </a:r>
            <a:r>
              <a:rPr lang="en-US" sz="2800" baseline="30000" dirty="0"/>
              <a:t>st	</a:t>
            </a:r>
            <a:r>
              <a:rPr lang="en-US" sz="2800" dirty="0"/>
              <a:t> U11	Boys		4:15 - 4:45 pm</a:t>
            </a:r>
          </a:p>
          <a:p>
            <a:pPr algn="l"/>
            <a:r>
              <a:rPr lang="en-US" sz="2800" dirty="0"/>
              <a:t>Players 		May 21</a:t>
            </a:r>
            <a:r>
              <a:rPr lang="en-US" sz="2800" baseline="30000" dirty="0"/>
              <a:t>st</a:t>
            </a:r>
            <a:r>
              <a:rPr lang="en-US" sz="2800" dirty="0"/>
              <a:t>   </a:t>
            </a:r>
            <a:r>
              <a:rPr lang="en-US" sz="2800" baseline="30000" dirty="0"/>
              <a:t>	</a:t>
            </a:r>
            <a:r>
              <a:rPr lang="en-US" sz="2800" dirty="0"/>
              <a:t> U11	Boys	 	4:45 – 6:00 pm</a:t>
            </a:r>
          </a:p>
          <a:p>
            <a:pPr algn="l"/>
            <a:r>
              <a:rPr lang="en-US" sz="2800" dirty="0"/>
              <a:t>Goalkeepers		May 21</a:t>
            </a:r>
            <a:r>
              <a:rPr lang="en-US" sz="2800" baseline="30000" dirty="0"/>
              <a:t>st	</a:t>
            </a:r>
            <a:r>
              <a:rPr lang="en-US" sz="2800" dirty="0"/>
              <a:t> U11	Girls		5:45 - 6:15 pm</a:t>
            </a:r>
          </a:p>
          <a:p>
            <a:pPr algn="l"/>
            <a:r>
              <a:rPr lang="en-US" sz="2800" dirty="0"/>
              <a:t>Players 		May 21</a:t>
            </a:r>
            <a:r>
              <a:rPr lang="en-US" sz="2800" baseline="30000" dirty="0"/>
              <a:t>st</a:t>
            </a:r>
            <a:r>
              <a:rPr lang="en-US" sz="2800" dirty="0"/>
              <a:t>   </a:t>
            </a:r>
            <a:r>
              <a:rPr lang="en-US" sz="2800" baseline="30000" dirty="0"/>
              <a:t>	</a:t>
            </a:r>
            <a:r>
              <a:rPr lang="en-US" sz="2800" dirty="0"/>
              <a:t> U11	Girls	 	6:15 – 7:30 pm</a:t>
            </a:r>
          </a:p>
          <a:p>
            <a:pPr algn="l"/>
            <a:r>
              <a:rPr lang="en-US" sz="2800" dirty="0"/>
              <a:t>							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92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360368"/>
            <a:ext cx="580397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 Placement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655296"/>
            <a:ext cx="1140665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Coaches meet for player placement directly after Tryout session </a:t>
            </a:r>
          </a:p>
          <a:p>
            <a:pPr marL="914400" lvl="1" indent="-457200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Coaches contact their players  </a:t>
            </a:r>
            <a:r>
              <a:rPr lang="en-US" sz="2800" i="1" u="sng" dirty="0"/>
              <a:t>by phone!</a:t>
            </a:r>
            <a:endParaRPr lang="en-US" sz="2800" u="sng" dirty="0"/>
          </a:p>
          <a:p>
            <a:pPr marL="914400" lvl="1" indent="-457200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All player notifications will begin immediately after Tryout session</a:t>
            </a:r>
          </a:p>
          <a:p>
            <a:pPr marL="914400" lvl="1" indent="-457200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Start with Academy team work our way through all teams</a:t>
            </a:r>
          </a:p>
          <a:p>
            <a:pPr marL="914400" lvl="1" indent="-457200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Families will receive an email of their acceptance and will need to register within 24 hours</a:t>
            </a:r>
          </a:p>
          <a:p>
            <a:pPr marL="914400" lvl="1" indent="-457200" algn="l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dirty="0"/>
              <a:t>Families need to have an answer of acceptance or decline when the coach calls, please be mindful of others</a:t>
            </a:r>
          </a:p>
          <a:p>
            <a:pPr lvl="1" algn="l">
              <a:spcBef>
                <a:spcPts val="1800"/>
              </a:spcBef>
            </a:pPr>
            <a:r>
              <a:rPr lang="en-US" sz="2800" dirty="0"/>
              <a:t>    </a:t>
            </a:r>
            <a:r>
              <a:rPr lang="en-US" sz="2800" i="1" dirty="0"/>
              <a:t>One</a:t>
            </a:r>
            <a:r>
              <a:rPr lang="en-US" sz="2800" dirty="0"/>
              <a:t> </a:t>
            </a:r>
            <a:r>
              <a:rPr lang="en-US" sz="2800" i="1" dirty="0"/>
              <a:t>family’s delay in decision-making affects everyone!  </a:t>
            </a:r>
            <a:endParaRPr lang="en-US" sz="2800" i="1" baseline="30000" dirty="0"/>
          </a:p>
        </p:txBody>
      </p:sp>
    </p:spTree>
    <p:extLst>
      <p:ext uri="{BB962C8B-B14F-4D97-AF65-F5344CB8AC3E}">
        <p14:creationId xmlns:p14="http://schemas.microsoft.com/office/powerpoint/2010/main" val="3087603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065" y="-360368"/>
            <a:ext cx="52161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League Structure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2865" y="1804109"/>
            <a:ext cx="110165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Champions League (seeded by historical data)</a:t>
            </a:r>
          </a:p>
          <a:p>
            <a:pPr algn="l"/>
            <a:r>
              <a:rPr lang="en-US" sz="2800" dirty="0"/>
              <a:t>Premier 1, Premier 2, Premier 3</a:t>
            </a:r>
          </a:p>
          <a:p>
            <a:pPr algn="l"/>
            <a:r>
              <a:rPr lang="en-US" sz="2800" dirty="0"/>
              <a:t>Promotion &amp; Relegation occur between seasons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Centennial League (club placement)</a:t>
            </a:r>
          </a:p>
          <a:p>
            <a:pPr algn="l"/>
            <a:r>
              <a:rPr lang="en-US" sz="2800" dirty="0"/>
              <a:t>Elite, Platinum, Gold, Silver, Bronze</a:t>
            </a:r>
          </a:p>
          <a:p>
            <a:pPr algn="l"/>
            <a:r>
              <a:rPr lang="en-US" sz="2800" dirty="0"/>
              <a:t>No Promotion &amp; Relegation - club places team each season </a:t>
            </a:r>
          </a:p>
        </p:txBody>
      </p:sp>
    </p:spTree>
    <p:extLst>
      <p:ext uri="{BB962C8B-B14F-4D97-AF65-F5344CB8AC3E}">
        <p14:creationId xmlns:p14="http://schemas.microsoft.com/office/powerpoint/2010/main" val="9770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" y="-261551"/>
            <a:ext cx="811763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itchFamily="34" charset="-128"/>
              </a:rPr>
              <a:t>Register Online for AGT / Tryout</a:t>
            </a:r>
            <a:r>
              <a:rPr lang="en-US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75230" y="1530963"/>
            <a:ext cx="11318601" cy="409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3"/>
              </a:buBlip>
            </a:pPr>
            <a:endParaRPr lang="en-US" sz="2800" dirty="0"/>
          </a:p>
          <a:p>
            <a:pPr algn="l"/>
            <a:r>
              <a:rPr lang="en-US" sz="2800" dirty="0"/>
              <a:t>Returning Arsenal Players: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Log into Playmetrics app and click on registration button</a:t>
            </a:r>
          </a:p>
          <a:p>
            <a:pPr algn="l"/>
            <a:r>
              <a:rPr lang="en-US" sz="2800" dirty="0"/>
              <a:t>New to Arsenal Players: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Click on registration link on home page </a:t>
            </a:r>
            <a:r>
              <a:rPr lang="en-US" sz="2800" dirty="0">
                <a:hlinkClick r:id="rId4"/>
              </a:rPr>
              <a:t>www.soccerfortcollins.org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Create account in Playmetrics (or add players to existing account)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Complete registration steps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2127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307075"/>
            <a:ext cx="544008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CSA State League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75231" y="1687618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Year: 16 - 18 games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8/9 in the Fall and 8/9 in the Spring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Half games at home (Complex) and half away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“Away” may be anywhere in Colorado</a:t>
            </a:r>
            <a:endParaRPr lang="en-US" sz="2200" dirty="0"/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 Fall Season</a:t>
            </a:r>
            <a:endParaRPr lang="en-US" b="1" baseline="300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Begins August 29</a:t>
            </a:r>
            <a:r>
              <a:rPr lang="en-US" baseline="30000" dirty="0"/>
              <a:t>th</a:t>
            </a:r>
            <a:r>
              <a:rPr lang="en-US" dirty="0"/>
              <a:t>    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Ends early November</a:t>
            </a:r>
            <a:endParaRPr lang="en-US" sz="2200" baseline="30000" dirty="0"/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 Spring Season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Begins mid-March (you </a:t>
            </a:r>
            <a:r>
              <a:rPr lang="en-US" u="sng" dirty="0"/>
              <a:t>will</a:t>
            </a:r>
            <a:r>
              <a:rPr lang="en-US" dirty="0"/>
              <a:t> play games over spring break)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Ends mid-May</a:t>
            </a:r>
          </a:p>
        </p:txBody>
      </p:sp>
    </p:spTree>
    <p:extLst>
      <p:ext uri="{BB962C8B-B14F-4D97-AF65-F5344CB8AC3E}">
        <p14:creationId xmlns:p14="http://schemas.microsoft.com/office/powerpoint/2010/main" val="4220474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307075"/>
            <a:ext cx="544008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Pre-ECNL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75231" y="1687618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Year: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Academy &amp; Gold teams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Boys &amp; Girls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7 additional games over the course of the year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Tiered structure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dirty="0"/>
              <a:t>Academy teams in Tier 1, Gold teams in Tier 2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Potential Regional and Post seasonal events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Participating clubs: Arsenal, Edge, Pride, Rapids, Real, Rush</a:t>
            </a:r>
          </a:p>
          <a:p>
            <a:pPr lvl="1" algn="l"/>
            <a:endParaRPr lang="en-US" b="1" dirty="0"/>
          </a:p>
          <a:p>
            <a:pPr lvl="1" algn="l"/>
            <a:r>
              <a:rPr lang="en-US" sz="2400" b="1" dirty="0"/>
              <a:t>Fall Sea</a:t>
            </a:r>
            <a:r>
              <a:rPr lang="en-US" b="1" dirty="0"/>
              <a:t>son</a:t>
            </a:r>
            <a:endParaRPr lang="en-US" b="1" baseline="300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4-5 games in the fall     </a:t>
            </a:r>
            <a:endParaRPr lang="en-US" sz="2200" baseline="30000" dirty="0"/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   Spring Season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dirty="0"/>
              <a:t>2-3 games in the spring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71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" y="-360368"/>
            <a:ext cx="72484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Tournament Information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75231" y="172061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Most teams participate in 3 tournaments during the seasonal year (Fall/Spring)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U11 teams typically travel within Colorado for tournaments; Academy and Gold teams may travel out-of-state</a:t>
            </a:r>
          </a:p>
        </p:txBody>
      </p:sp>
    </p:spTree>
    <p:extLst>
      <p:ext uri="{BB962C8B-B14F-4D97-AF65-F5344CB8AC3E}">
        <p14:creationId xmlns:p14="http://schemas.microsoft.com/office/powerpoint/2010/main" val="229472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" y="-330238"/>
            <a:ext cx="58768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Programs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75230" y="1655296"/>
            <a:ext cx="96271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Club Staff Training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Academy Style Training (AST)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Tech Nights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Weekly Goalkeeper Training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Game and Tournament Support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Coaching Development</a:t>
            </a:r>
          </a:p>
        </p:txBody>
      </p:sp>
    </p:spTree>
    <p:extLst>
      <p:ext uri="{BB962C8B-B14F-4D97-AF65-F5344CB8AC3E}">
        <p14:creationId xmlns:p14="http://schemas.microsoft.com/office/powerpoint/2010/main" val="763408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360368"/>
            <a:ext cx="850951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Player Fees (due to team)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75230" y="1804109"/>
            <a:ext cx="87034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b="1" dirty="0"/>
              <a:t>Exact amount: </a:t>
            </a:r>
            <a:r>
              <a:rPr lang="en-US" sz="2800" dirty="0"/>
              <a:t>determined by the team coach and parents as part of the process of forming and approving the team’s annual financial statement.  Organizational team meetings scheduled by club – early June.</a:t>
            </a:r>
          </a:p>
          <a:p>
            <a:pPr algn="l"/>
            <a:endParaRPr lang="en-US" sz="28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800" b="1" dirty="0"/>
              <a:t>Fees include: </a:t>
            </a:r>
            <a:r>
              <a:rPr lang="en-US" sz="2800" dirty="0"/>
              <a:t>costs for practice space, equipment, clinics, tournaments, social activities, and coaches expenses.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92966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395519"/>
            <a:ext cx="560769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Player Fees 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(due to team)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500" y="1639755"/>
            <a:ext cx="6235502" cy="7017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latin typeface="+mn-lt"/>
              </a:rPr>
              <a:t>Fees due to the team:</a:t>
            </a:r>
            <a:endParaRPr lang="en-US" sz="5400" dirty="0"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0500" y="2341494"/>
            <a:ext cx="8229600" cy="39006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Tournament Entry Fees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Team coach reimbursements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Team equipment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Social activities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 err="1"/>
              <a:t>PlayMetrics</a:t>
            </a:r>
            <a:endParaRPr lang="en-US" sz="24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Practice space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Techne subscription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 algn="l"/>
            <a:r>
              <a:rPr lang="en-US" sz="2400" dirty="0"/>
              <a:t>Yearly AVERAGE:	Academy: 	$500</a:t>
            </a:r>
          </a:p>
          <a:p>
            <a:pPr lvl="1" algn="l"/>
            <a:r>
              <a:rPr lang="en-US" sz="2400" dirty="0"/>
              <a:t>			Gold:		$400</a:t>
            </a:r>
          </a:p>
          <a:p>
            <a:pPr lvl="1" algn="l"/>
            <a:r>
              <a:rPr lang="en-US" sz="2400" dirty="0"/>
              <a:t>			Royal - Black:	$300</a:t>
            </a:r>
          </a:p>
        </p:txBody>
      </p:sp>
    </p:spTree>
    <p:extLst>
      <p:ext uri="{BB962C8B-B14F-4D97-AF65-F5344CB8AC3E}">
        <p14:creationId xmlns:p14="http://schemas.microsoft.com/office/powerpoint/2010/main" val="1836802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51320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398851"/>
            <a:ext cx="607422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Player Fees 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(due to Club)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5231" y="1729398"/>
            <a:ext cx="11745234" cy="445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b="1" dirty="0"/>
              <a:t>2026/27</a:t>
            </a:r>
            <a:r>
              <a:rPr lang="en-US" dirty="0"/>
              <a:t> registration fees for U11: (payment plan) (fees subject to change)</a:t>
            </a:r>
            <a:endParaRPr lang="en-US" dirty="0">
              <a:highlight>
                <a:srgbClr val="FF0000"/>
              </a:highlight>
            </a:endParaRPr>
          </a:p>
          <a:p>
            <a:pPr algn="l"/>
            <a:r>
              <a:rPr lang="en-US" sz="2800" dirty="0"/>
              <a:t>	</a:t>
            </a:r>
            <a:r>
              <a:rPr lang="en-US" dirty="0"/>
              <a:t>Academy $2,065 / year</a:t>
            </a:r>
            <a:br>
              <a:rPr lang="en-US" dirty="0"/>
            </a:br>
            <a:r>
              <a:rPr lang="en-US" dirty="0"/>
              <a:t>	Gold $1,945 / year</a:t>
            </a:r>
            <a:br>
              <a:rPr lang="en-US" dirty="0"/>
            </a:br>
            <a:r>
              <a:rPr lang="en-US" dirty="0"/>
              <a:t>	Royal, Blue, White, Black $1,565 / year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Uniforms: (team price – $250) (ordered through soccer.com)</a:t>
            </a:r>
            <a:br>
              <a:rPr lang="en-US" dirty="0"/>
            </a:br>
            <a:r>
              <a:rPr lang="en-US" sz="2800" dirty="0"/>
              <a:t>    </a:t>
            </a:r>
            <a:r>
              <a:rPr lang="en-US" dirty="0"/>
              <a:t>Required – 2 jerseys, 2 shorts, 2 socks, 1 training jersey</a:t>
            </a:r>
            <a:br>
              <a:rPr lang="en-US" dirty="0"/>
            </a:br>
            <a:r>
              <a:rPr lang="en-US" dirty="0"/>
              <a:t>     Optional – warm-ups, backpack, training short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Fee and uniforms scholarship available to qualified players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In the past 5 years more than $270,000 has been awarded in scholarships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96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490" y="-402060"/>
            <a:ext cx="669288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Player Fees 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(due to Club)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2865" y="1319295"/>
            <a:ext cx="5908385" cy="8902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300" dirty="0">
                <a:latin typeface="+mn-lt"/>
              </a:rPr>
              <a:t>Fees cover…</a:t>
            </a:r>
            <a:endParaRPr lang="en-US" sz="5400" dirty="0">
              <a:latin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75230" y="2223293"/>
            <a:ext cx="7649097" cy="3328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Club Registration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Colorado Soccer Association fees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Games / referees / insurance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Training Programs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Coaches Compensation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Club Overhead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800" dirty="0"/>
              <a:t>Soccer Complex field maintenance / prep </a:t>
            </a:r>
          </a:p>
        </p:txBody>
      </p:sp>
    </p:spTree>
    <p:extLst>
      <p:ext uri="{BB962C8B-B14F-4D97-AF65-F5344CB8AC3E}">
        <p14:creationId xmlns:p14="http://schemas.microsoft.com/office/powerpoint/2010/main" val="3486590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310599"/>
            <a:ext cx="640871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Arsenal Colorado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" y="1104191"/>
            <a:ext cx="1217664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Again, the </a:t>
            </a:r>
            <a:r>
              <a:rPr lang="en-US" sz="3600" i="1" dirty="0">
                <a:solidFill>
                  <a:srgbClr val="CEB888"/>
                </a:solidFill>
              </a:rPr>
              <a:t>Objective</a:t>
            </a:r>
            <a:r>
              <a:rPr lang="en-US" sz="3600" dirty="0"/>
              <a:t> of Player ID’s is to…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2" y="2514767"/>
            <a:ext cx="12192002" cy="367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dirty="0"/>
              <a:t>Allow coaches the opportunity to fully evaluate every individual …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Clr>
                <a:schemeClr val="bg1"/>
              </a:buClr>
            </a:pPr>
            <a:endParaRPr lang="en-US" sz="2800" dirty="0"/>
          </a:p>
          <a:p>
            <a:pPr>
              <a:buClr>
                <a:schemeClr val="bg1"/>
              </a:buClr>
            </a:pPr>
            <a:r>
              <a:rPr lang="en-US" dirty="0"/>
              <a:t>Group players based on like-ability..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Clr>
                <a:schemeClr val="bg1"/>
              </a:buClr>
            </a:pPr>
            <a:endParaRPr lang="en-US" sz="2800" dirty="0"/>
          </a:p>
          <a:p>
            <a:pPr>
              <a:buClr>
                <a:schemeClr val="bg1"/>
              </a:buClr>
            </a:pPr>
            <a:r>
              <a:rPr lang="en-US" dirty="0"/>
              <a:t>Players achieve maximum development!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853681" y="3017495"/>
            <a:ext cx="484632" cy="68580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5846003" y="4366926"/>
            <a:ext cx="484632" cy="68580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5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164" y="-375689"/>
            <a:ext cx="778654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2026/27 U11 Coaching Staff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9164" y="1655296"/>
            <a:ext cx="10119195" cy="35642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			</a:t>
            </a:r>
            <a:r>
              <a:rPr lang="en-US" b="1" dirty="0"/>
              <a:t>Boys</a:t>
            </a:r>
            <a:r>
              <a:rPr lang="en-US" dirty="0"/>
              <a:t>				</a:t>
            </a:r>
            <a:r>
              <a:rPr lang="en-US" b="1" dirty="0"/>
              <a:t>Girls</a:t>
            </a:r>
          </a:p>
          <a:p>
            <a:pPr algn="l"/>
            <a:r>
              <a:rPr lang="en-US" dirty="0"/>
              <a:t>Academy		Kris Banghart			Mary Casson</a:t>
            </a:r>
          </a:p>
          <a:p>
            <a:pPr algn="l"/>
            <a:r>
              <a:rPr lang="en-US" dirty="0"/>
              <a:t>Gold			Andy Ross			TBD</a:t>
            </a:r>
          </a:p>
          <a:p>
            <a:pPr algn="l"/>
            <a:r>
              <a:rPr lang="en-US" dirty="0"/>
              <a:t>Royal			Neil Johnson			Jenny </a:t>
            </a:r>
            <a:r>
              <a:rPr lang="en-US" dirty="0" err="1"/>
              <a:t>Kehl</a:t>
            </a:r>
            <a:endParaRPr lang="en-US" dirty="0"/>
          </a:p>
          <a:p>
            <a:pPr algn="l"/>
            <a:r>
              <a:rPr lang="en-US" dirty="0"/>
              <a:t>Blue			TBD				Stephen Gomez</a:t>
            </a:r>
          </a:p>
          <a:p>
            <a:pPr algn="l"/>
            <a:r>
              <a:rPr lang="en-US" dirty="0"/>
              <a:t>White			Charles </a:t>
            </a:r>
            <a:r>
              <a:rPr lang="en-US" dirty="0" err="1"/>
              <a:t>Trodick</a:t>
            </a:r>
            <a:r>
              <a:rPr lang="en-US" dirty="0"/>
              <a:t>		Nick </a:t>
            </a:r>
            <a:r>
              <a:rPr lang="en-US" dirty="0" err="1"/>
              <a:t>Weitenberner</a:t>
            </a:r>
            <a:endParaRPr lang="en-US" dirty="0"/>
          </a:p>
          <a:p>
            <a:pPr algn="l"/>
            <a:r>
              <a:rPr lang="en-US" dirty="0"/>
              <a:t>Black			TBD				TBD</a:t>
            </a:r>
          </a:p>
          <a:p>
            <a:pPr algn="l"/>
            <a:r>
              <a:rPr lang="en-US" dirty="0"/>
              <a:t>Red			TBD				TBD</a:t>
            </a:r>
          </a:p>
        </p:txBody>
      </p:sp>
    </p:spTree>
    <p:extLst>
      <p:ext uri="{BB962C8B-B14F-4D97-AF65-F5344CB8AC3E}">
        <p14:creationId xmlns:p14="http://schemas.microsoft.com/office/powerpoint/2010/main" val="353691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" y="-261551"/>
            <a:ext cx="479102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</a:t>
            </a:r>
            <a:r>
              <a:rPr lang="en-US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75231" y="1530963"/>
            <a:ext cx="8458200" cy="409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3"/>
              </a:buBlip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Established in 1978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United Soccer Coaches Club Standards Advanced Assessment Member</a:t>
            </a:r>
          </a:p>
          <a:p>
            <a:pPr lvl="1" algn="l"/>
            <a:r>
              <a:rPr lang="en-US" sz="2800" dirty="0"/>
              <a:t>	Nationally recognized for best practices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Continuously recognized as a Premier Club in Colorado and Region IV</a:t>
            </a:r>
          </a:p>
        </p:txBody>
      </p:sp>
    </p:spTree>
    <p:extLst>
      <p:ext uri="{BB962C8B-B14F-4D97-AF65-F5344CB8AC3E}">
        <p14:creationId xmlns:p14="http://schemas.microsoft.com/office/powerpoint/2010/main" val="4270880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164" y="-375689"/>
            <a:ext cx="601683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Arsenal Contacts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2463282"/>
            <a:ext cx="12192000" cy="3564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Dave Shaffer, Technical Director			</a:t>
            </a:r>
            <a:r>
              <a:rPr lang="en-US" dirty="0">
                <a:hlinkClick r:id="rId4"/>
              </a:rPr>
              <a:t>shaffer@soccerfortcollins.org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Collin Audley, U11-U12 Boys &amp; Girls Director		</a:t>
            </a:r>
            <a:r>
              <a:rPr lang="en-US" dirty="0">
                <a:hlinkClick r:id="rId5"/>
              </a:rPr>
              <a:t>audley@soccerfortcollins.org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Jayme ‘Beamer’ Halsey, U13-U19 Girls Director	</a:t>
            </a:r>
            <a:r>
              <a:rPr lang="en-US" dirty="0">
                <a:hlinkClick r:id="rId6"/>
              </a:rPr>
              <a:t>beamer@soccerfortcollins.org</a:t>
            </a:r>
            <a:endParaRPr lang="en-US" dirty="0"/>
          </a:p>
          <a:p>
            <a:pPr algn="l"/>
            <a:r>
              <a:rPr lang="en-US" dirty="0"/>
              <a:t>Peter Nash, U13-U19 Boys Director			</a:t>
            </a:r>
            <a:r>
              <a:rPr lang="en-US" dirty="0">
                <a:hlinkClick r:id="rId7"/>
              </a:rPr>
              <a:t>nash@soccerfortcollins.org</a:t>
            </a:r>
            <a:endParaRPr lang="en-US" dirty="0"/>
          </a:p>
          <a:p>
            <a:pPr algn="l"/>
            <a:r>
              <a:rPr lang="en-US" dirty="0"/>
              <a:t>Mary Casson, U5-U10 B &amp; G Rec/PDL Director	</a:t>
            </a:r>
            <a:r>
              <a:rPr lang="en-US" dirty="0">
                <a:hlinkClick r:id="rId8"/>
              </a:rPr>
              <a:t>casson@soccerfortcollins.org</a:t>
            </a:r>
            <a:r>
              <a:rPr lang="en-US" dirty="0"/>
              <a:t>  </a:t>
            </a:r>
          </a:p>
          <a:p>
            <a:pPr algn="l"/>
            <a:r>
              <a:rPr lang="en-US" dirty="0"/>
              <a:t>Trey Harrington, Goalkeeping Director		</a:t>
            </a:r>
            <a:r>
              <a:rPr lang="en-US" dirty="0">
                <a:hlinkClick r:id="rId9"/>
              </a:rPr>
              <a:t>H</a:t>
            </a:r>
            <a:r>
              <a:rPr lang="en-US" dirty="0">
                <a:hlinkClick r:id="rId10"/>
              </a:rPr>
              <a:t>arrington@soccerfortcollins.org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Brenda Hampson, Director of Member Services	</a:t>
            </a:r>
            <a:r>
              <a:rPr lang="en-US" dirty="0">
                <a:hlinkClick r:id="rId11"/>
              </a:rPr>
              <a:t>office@soccerfortcollins.org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05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9164" y="-375689"/>
            <a:ext cx="601683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Arsenal Colorado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2463282"/>
            <a:ext cx="12192000" cy="3564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Thank you for the</a:t>
            </a:r>
            <a:r>
              <a:rPr lang="en-US" dirty="0">
                <a:solidFill>
                  <a:srgbClr val="CEB888"/>
                </a:solidFill>
              </a:rPr>
              <a:t> </a:t>
            </a:r>
            <a:r>
              <a:rPr lang="en-US" b="1" i="1" dirty="0">
                <a:solidFill>
                  <a:srgbClr val="CEB888"/>
                </a:solidFill>
              </a:rPr>
              <a:t>privilege</a:t>
            </a:r>
            <a:r>
              <a:rPr lang="en-US" dirty="0">
                <a:solidFill>
                  <a:srgbClr val="CEB888"/>
                </a:solidFill>
              </a:rPr>
              <a:t> </a:t>
            </a:r>
            <a:r>
              <a:rPr lang="en-US" dirty="0"/>
              <a:t>of working </a:t>
            </a:r>
            <a:br>
              <a:rPr lang="en-US" dirty="0"/>
            </a:br>
            <a:r>
              <a:rPr lang="en-US" dirty="0"/>
              <a:t>with your children and welcome to our FAMILY!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36" y="1827164"/>
            <a:ext cx="2196922" cy="265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4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65314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-170815"/>
            <a:ext cx="521184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Excellence</a:t>
            </a:r>
            <a:r>
              <a:rPr lang="en-US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716796"/>
            <a:ext cx="93640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College Placement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/>
              <a:t> (120 players in the last 10 years!)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Championship Teams  </a:t>
            </a:r>
          </a:p>
          <a:p>
            <a:pPr algn="l"/>
            <a:r>
              <a:rPr lang="en-US" sz="2000" dirty="0"/>
              <a:t>	36 State Cup Champions</a:t>
            </a:r>
          </a:p>
          <a:p>
            <a:pPr algn="l"/>
            <a:r>
              <a:rPr lang="en-US" sz="2000" dirty="0"/>
              <a:t>	39 Far West Regional Appearances</a:t>
            </a:r>
          </a:p>
          <a:p>
            <a:pPr algn="l"/>
            <a:r>
              <a:rPr lang="en-US" sz="2000" dirty="0"/>
              <a:t>	  4 Region IV Finalists</a:t>
            </a:r>
          </a:p>
          <a:p>
            <a:pPr algn="l"/>
            <a:r>
              <a:rPr lang="en-US" sz="2000" dirty="0"/>
              <a:t>	  3 Region IV Champions</a:t>
            </a:r>
          </a:p>
          <a:p>
            <a:pPr algn="l"/>
            <a:r>
              <a:rPr lang="en-US" sz="2000" dirty="0"/>
              <a:t>	  4 National Championship Appearances</a:t>
            </a:r>
          </a:p>
          <a:p>
            <a:pPr algn="l"/>
            <a:r>
              <a:rPr lang="en-US" sz="2000" dirty="0"/>
              <a:t>	  3 National Finalists</a:t>
            </a:r>
          </a:p>
          <a:p>
            <a:pPr algn="l"/>
            <a:r>
              <a:rPr lang="en-US" sz="2000" dirty="0"/>
              <a:t>	  4 Presidents Cup Champions</a:t>
            </a:r>
          </a:p>
          <a:p>
            <a:pPr algn="l"/>
            <a:r>
              <a:rPr lang="en-US" sz="2000" dirty="0"/>
              <a:t>	  1 Presidents Cup National Champion</a:t>
            </a:r>
          </a:p>
          <a:p>
            <a:pPr algn="l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b="1" dirty="0"/>
              <a:t>Arsenal Colorado Excitement</a:t>
            </a:r>
          </a:p>
          <a:p>
            <a:pPr algn="l"/>
            <a:r>
              <a:rPr lang="en-US" sz="2000" dirty="0"/>
              <a:t>	</a:t>
            </a:r>
            <a:r>
              <a:rPr lang="en-US" sz="1700" dirty="0"/>
              <a:t>Projecting 67 competitive teams for 2026/27 Seasonal Year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3618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" y="-2519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Arsenal Colorado Foundations</a:t>
            </a:r>
            <a:r>
              <a:rPr lang="en-US" dirty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2" y="2027934"/>
            <a:ext cx="12192002" cy="40369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Player &amp; Coaching Development</a:t>
            </a:r>
            <a:r>
              <a:rPr lang="en-US" sz="2800" dirty="0"/>
              <a:t>	</a:t>
            </a:r>
          </a:p>
          <a:p>
            <a:r>
              <a:rPr lang="en-US" sz="2800" dirty="0"/>
              <a:t>Consistent with national standards of US Soccer, US Youth Soccer and USC</a:t>
            </a:r>
          </a:p>
          <a:p>
            <a:endParaRPr lang="en-US" sz="2800" b="1" dirty="0"/>
          </a:p>
          <a:p>
            <a:r>
              <a:rPr lang="en-US" sz="2800" b="1" dirty="0"/>
              <a:t>Competition Platforms</a:t>
            </a:r>
          </a:p>
          <a:p>
            <a:r>
              <a:rPr lang="en-US" sz="2800" dirty="0"/>
              <a:t>Colorado Soccer Association (CSA)</a:t>
            </a:r>
          </a:p>
          <a:p>
            <a:r>
              <a:rPr lang="en-US" sz="2800" dirty="0"/>
              <a:t>Elite Clubs National League – Regional League (ECNL RL) (U13-U19)</a:t>
            </a:r>
          </a:p>
          <a:p>
            <a:r>
              <a:rPr lang="en-US" sz="2800" dirty="0"/>
              <a:t>Pre-ECNL (U11-U12)</a:t>
            </a:r>
          </a:p>
          <a:p>
            <a:r>
              <a:rPr lang="en-US" sz="2800" dirty="0"/>
              <a:t>US Youth N1 (U13-U19)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182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" y="-328925"/>
            <a:ext cx="413624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Partnerships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colorado youth Soccer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7" y="1763262"/>
            <a:ext cx="1342223" cy="14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s socc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773" y="1765037"/>
            <a:ext cx="1660358" cy="16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did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76" y="4696597"/>
            <a:ext cx="1686506" cy="11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far west regiona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97" y="4750880"/>
            <a:ext cx="1474310" cy="135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CS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7" y="4584086"/>
            <a:ext cx="1745813" cy="174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19" y="3519867"/>
            <a:ext cx="3137296" cy="1046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842472-E4A4-416F-9132-2FF7F580E1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74" y="2999343"/>
            <a:ext cx="28575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2EE636-2BA8-49FD-AAE0-1621438905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93" y="1734972"/>
            <a:ext cx="1943685" cy="16366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9C9A35-CD15-47FE-880D-EC53E1A419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52" y="1730755"/>
            <a:ext cx="2077146" cy="1557860"/>
          </a:xfrm>
          <a:prstGeom prst="rect">
            <a:avLst/>
          </a:prstGeom>
        </p:spPr>
      </p:pic>
      <p:pic>
        <p:nvPicPr>
          <p:cNvPr id="5" name="Picture 2" descr="The National League">
            <a:extLst>
              <a:ext uri="{FF2B5EF4-FFF2-40B4-BE49-F238E27FC236}">
                <a16:creationId xmlns:a16="http://schemas.microsoft.com/office/drawing/2014/main" id="{D3C77FB2-8BA4-4109-A1D4-5FE4A0C9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78" y="4670941"/>
            <a:ext cx="915493" cy="127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5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" y="-289042"/>
            <a:ext cx="417112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Coaching Staff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9" y="1575374"/>
            <a:ext cx="1486740" cy="16319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62" y="1578905"/>
            <a:ext cx="1460090" cy="1602677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1885661" y="3244064"/>
            <a:ext cx="2445175" cy="829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Dave Shaffer</a:t>
            </a:r>
          </a:p>
          <a:p>
            <a:r>
              <a:rPr lang="en-US" sz="14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Director</a:t>
            </a:r>
          </a:p>
          <a:p>
            <a:r>
              <a:rPr lang="en-US" sz="14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Academy Director</a:t>
            </a:r>
          </a:p>
          <a:p>
            <a:endParaRPr lang="en-US" sz="12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8020729" y="3249155"/>
            <a:ext cx="2851738" cy="612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Peter Nash </a:t>
            </a:r>
          </a:p>
          <a:p>
            <a:r>
              <a:rPr lang="en-US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Director of Coaching</a:t>
            </a:r>
          </a:p>
          <a:p>
            <a:r>
              <a:rPr lang="en-US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U13-U19 Boys Competitive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4903696" y="3249811"/>
            <a:ext cx="2670022" cy="612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Jayme Beamer</a:t>
            </a:r>
          </a:p>
          <a:p>
            <a:r>
              <a:rPr lang="en-US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Director of Coaching</a:t>
            </a:r>
          </a:p>
          <a:p>
            <a:r>
              <a:rPr lang="en-US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U13-U19 Girls Competitive</a:t>
            </a:r>
          </a:p>
        </p:txBody>
      </p:sp>
      <p:pic>
        <p:nvPicPr>
          <p:cNvPr id="20" name="Picture 19" descr="http://www.soccerfortcollins.org/AdminUploadContent/photos/Staff_Pictures/Peter_Nash_WEB_Arsenal_grey_gradien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21" y="1572995"/>
            <a:ext cx="1358337" cy="160267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2"/>
          <p:cNvSpPr txBox="1">
            <a:spLocks/>
          </p:cNvSpPr>
          <p:nvPr/>
        </p:nvSpPr>
        <p:spPr>
          <a:xfrm>
            <a:off x="1799563" y="5695917"/>
            <a:ext cx="2670022" cy="612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Trey Harrington</a:t>
            </a:r>
          </a:p>
          <a:p>
            <a:r>
              <a:rPr lang="en-US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Director of Goalkeeping</a:t>
            </a:r>
          </a:p>
          <a:p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E2900B-22BC-4E14-84D2-E1F827321B15}"/>
              </a:ext>
            </a:extLst>
          </p:cNvPr>
          <p:cNvSpPr/>
          <p:nvPr/>
        </p:nvSpPr>
        <p:spPr>
          <a:xfrm>
            <a:off x="8020044" y="5632967"/>
            <a:ext cx="31248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a typeface="Verdana" panose="020B0604030504040204" pitchFamily="34" charset="0"/>
                <a:cs typeface="Verdana" panose="020B0604030504040204" pitchFamily="34" charset="0"/>
              </a:rPr>
              <a:t>Mary Casson</a:t>
            </a:r>
          </a:p>
          <a:p>
            <a:pPr algn="ctr"/>
            <a:r>
              <a:rPr lang="en-US" sz="1400" b="1" dirty="0">
                <a:ea typeface="Verdana" panose="020B0604030504040204" pitchFamily="34" charset="0"/>
                <a:cs typeface="Verdana" panose="020B0604030504040204" pitchFamily="34" charset="0"/>
              </a:rPr>
              <a:t>Director of Coaching</a:t>
            </a:r>
          </a:p>
          <a:p>
            <a:pPr algn="ctr"/>
            <a:r>
              <a:rPr lang="en-US" sz="1400" b="1" dirty="0">
                <a:ea typeface="Verdana" panose="020B0604030504040204" pitchFamily="34" charset="0"/>
                <a:cs typeface="Verdana" panose="020B0604030504040204" pitchFamily="34" charset="0"/>
              </a:rPr>
              <a:t>U5 – U10 Boys and Girls Rec/PDL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1012C3D-551C-4E54-8D5A-32D5887602FF}"/>
              </a:ext>
            </a:extLst>
          </p:cNvPr>
          <p:cNvSpPr txBox="1">
            <a:spLocks/>
          </p:cNvSpPr>
          <p:nvPr/>
        </p:nvSpPr>
        <p:spPr>
          <a:xfrm>
            <a:off x="4761645" y="5695917"/>
            <a:ext cx="3124880" cy="6127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Collin Audley</a:t>
            </a:r>
          </a:p>
          <a:p>
            <a:r>
              <a:rPr lang="en-US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Director of Coaching</a:t>
            </a:r>
          </a:p>
          <a:p>
            <a:r>
              <a:rPr lang="en-US" sz="1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U11 – U12 Boys and Girls Competitive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006CDA-4ACF-484D-B4DC-A31001BD42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21" y="4090904"/>
            <a:ext cx="1518875" cy="15813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E32D62-E632-43AE-B425-3A2FD215B1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9" y="3990830"/>
            <a:ext cx="1539390" cy="1602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88DDF8-9184-42CE-8BB1-D718CF2205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38" y="4025409"/>
            <a:ext cx="1549492" cy="16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5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Technical Director/Academy Director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" y="-368084"/>
            <a:ext cx="598456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Dave Shaffer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01006" y="1350555"/>
            <a:ext cx="5667376" cy="872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2800" dirty="0"/>
            </a:b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" y="1776662"/>
            <a:ext cx="2120518" cy="232759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01005" y="1778145"/>
            <a:ext cx="879045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USSF “A” License</a:t>
            </a:r>
          </a:p>
          <a:p>
            <a:pPr marL="342900" indent="-3429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 USC Advanced National Diploma</a:t>
            </a:r>
          </a:p>
          <a:p>
            <a:pPr marL="342900" indent="-3429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 40 years of coaching experience</a:t>
            </a:r>
          </a:p>
          <a:p>
            <a:pPr marL="342900" indent="-3429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 30 years at Arsenal Colorado</a:t>
            </a:r>
          </a:p>
          <a:p>
            <a:pPr marL="342900" indent="-3429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20 year member of CSA League Operations Committee</a:t>
            </a:r>
          </a:p>
          <a:p>
            <a:pPr marL="342900" indent="-3429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Member of the Colorado Soccer Association Hall of Fame</a:t>
            </a:r>
          </a:p>
        </p:txBody>
      </p:sp>
    </p:spTree>
    <p:extLst>
      <p:ext uri="{BB962C8B-B14F-4D97-AF65-F5344CB8AC3E}">
        <p14:creationId xmlns:p14="http://schemas.microsoft.com/office/powerpoint/2010/main" val="171493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41989"/>
            <a:ext cx="12191999" cy="22879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2" y="0"/>
            <a:ext cx="12191998" cy="8814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019178"/>
            <a:ext cx="12192000" cy="498389"/>
          </a:xfrm>
          <a:prstGeom prst="rect">
            <a:avLst/>
          </a:prstGeom>
          <a:solidFill>
            <a:srgbClr val="CEB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Director of Coaching, U11-U12 Boys &amp; Girls Competitive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31" y="70060"/>
            <a:ext cx="1177401" cy="1425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43016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" y="-360369"/>
            <a:ext cx="6457322" cy="1222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 Cooper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01006" y="1350555"/>
            <a:ext cx="5667376" cy="3047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2800" dirty="0"/>
            </a:b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2447396" y="1376052"/>
            <a:ext cx="6995184" cy="457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         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USC Premier Diploma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St. Gregory University, D-I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Colorado Girls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ODP Assistant Coach `99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2 State Cup Championship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1 President’s Cup Championship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17 years coaching in Fort Collins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27B23-8F97-4BC2-8ED0-5EBFF6217D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05060"/>
            <a:ext cx="2010504" cy="221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94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1847</Words>
  <Application>Microsoft Office PowerPoint</Application>
  <PresentationFormat>Widescreen</PresentationFormat>
  <Paragraphs>321</Paragraphs>
  <Slides>31</Slides>
  <Notes>28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Unicode MS</vt:lpstr>
      <vt:lpstr>Calibri</vt:lpstr>
      <vt:lpstr>Calibri Light</vt:lpstr>
      <vt:lpstr>Verdana</vt:lpstr>
      <vt:lpstr>Wingdings</vt:lpstr>
      <vt:lpstr>Office Theme</vt:lpstr>
      <vt:lpstr>Arsenal Colorado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Dominguez Jr.</dc:creator>
  <cp:lastModifiedBy>Brenda Hampson1</cp:lastModifiedBy>
  <cp:revision>198</cp:revision>
  <cp:lastPrinted>2026-04-22T12:11:03Z</cp:lastPrinted>
  <dcterms:created xsi:type="dcterms:W3CDTF">2017-04-18T15:48:45Z</dcterms:created>
  <dcterms:modified xsi:type="dcterms:W3CDTF">2026-04-22T23:20:59Z</dcterms:modified>
</cp:coreProperties>
</file>