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2" r:id="rId4"/>
    <p:sldId id="284" r:id="rId5"/>
    <p:sldId id="280" r:id="rId6"/>
    <p:sldId id="270" r:id="rId7"/>
    <p:sldId id="271" r:id="rId8"/>
    <p:sldId id="274" r:id="rId9"/>
    <p:sldId id="272" r:id="rId10"/>
    <p:sldId id="276" r:id="rId11"/>
    <p:sldId id="273" r:id="rId12"/>
    <p:sldId id="292" r:id="rId13"/>
    <p:sldId id="277" r:id="rId14"/>
    <p:sldId id="293" r:id="rId15"/>
    <p:sldId id="267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9345" y="2254036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9345" y="490775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774FA48-D811-4728-A7DB-5B2ACF15E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02959" y="553008"/>
            <a:ext cx="2786082" cy="143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5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20C7AB1-948E-48D8-B3DC-7E5A052AE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02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1000B6B-830F-4632-B146-4BD5732DB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23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141" y="44454"/>
            <a:ext cx="10515600" cy="652792"/>
          </a:xfrm>
        </p:spPr>
        <p:txBody>
          <a:bodyPr/>
          <a:lstStyle>
            <a:lvl1pPr>
              <a:defRPr b="1" i="0"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1141" y="781828"/>
            <a:ext cx="11516444" cy="5153145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667029F-3774-40E6-BA75-A974FF501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516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6B8F260-A843-4197-BD89-2D4CC3F33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495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141" y="110647"/>
            <a:ext cx="10515600" cy="583781"/>
          </a:xfrm>
        </p:spPr>
        <p:txBody>
          <a:bodyPr/>
          <a:lstStyle>
            <a:lvl1pPr>
              <a:defRPr b="1" i="0"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1" y="899693"/>
            <a:ext cx="5181600" cy="5174988"/>
          </a:xfr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199" y="905144"/>
            <a:ext cx="5181600" cy="51749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7E71AB47-7A74-4245-A52C-C8B9194FD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10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73854BF-5EA5-4997-B495-CF4688A7E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600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141" y="76143"/>
            <a:ext cx="10515600" cy="596720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609A37C-6B7E-44A7-B56B-03C9C87DA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93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7F13B2D-3EB6-4FC1-B8C9-DFF67A853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146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3980389-CA54-4248-8BA5-0F6A6AB0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88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70E8E6C1-025B-4BF3-BB26-D058402A4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847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EACF3-1F29-4480-97B2-27B617B4F488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56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eg"/><Relationship Id="rId9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f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12" Type="http://schemas.openxmlformats.org/officeDocument/2006/relationships/image" Target="../media/image18.w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.bin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784413"/>
            <a:ext cx="9144000" cy="3000652"/>
          </a:xfrm>
        </p:spPr>
        <p:txBody>
          <a:bodyPr>
            <a:normAutofit/>
          </a:bodyPr>
          <a:lstStyle/>
          <a:p>
            <a:r>
              <a:rPr lang="pt-BR" dirty="0"/>
              <a:t>Sistemas DSA Etanol</a:t>
            </a:r>
            <a:br>
              <a:rPr lang="pt-BR" dirty="0"/>
            </a:br>
            <a:r>
              <a:rPr lang="pt-BR" dirty="0"/>
              <a:t>Alta Eficiência Energética</a:t>
            </a:r>
            <a:br>
              <a:rPr lang="pt-BR" dirty="0"/>
            </a:br>
            <a:r>
              <a:rPr lang="pt-BR" dirty="0"/>
              <a:t>Etanol FORA do ciclo Otto</a:t>
            </a:r>
            <a:endParaRPr lang="pt-BR" b="1" dirty="0">
              <a:latin typeface="+mn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FB3E4B-0F43-4E66-A002-73A2360C4296}"/>
              </a:ext>
            </a:extLst>
          </p:cNvPr>
          <p:cNvSpPr txBox="1"/>
          <p:nvPr/>
        </p:nvSpPr>
        <p:spPr>
          <a:xfrm>
            <a:off x="3495148" y="5408515"/>
            <a:ext cx="479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Março 2026</a:t>
            </a:r>
          </a:p>
        </p:txBody>
      </p:sp>
    </p:spTree>
    <p:extLst>
      <p:ext uri="{BB962C8B-B14F-4D97-AF65-F5344CB8AC3E}">
        <p14:creationId xmlns:p14="http://schemas.microsoft.com/office/powerpoint/2010/main" val="3608035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4FCF7E-FD93-FADC-36AC-469095E6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Peças, laboratórios e motores</a:t>
            </a:r>
          </a:p>
        </p:txBody>
      </p:sp>
      <p:pic>
        <p:nvPicPr>
          <p:cNvPr id="6" name="Imagem 5" descr="Foto preta e branca de um motor&#10;&#10;O conteúdo gerado por IA pode estar incorreto.">
            <a:extLst>
              <a:ext uri="{FF2B5EF4-FFF2-40B4-BE49-F238E27FC236}">
                <a16:creationId xmlns:a16="http://schemas.microsoft.com/office/drawing/2014/main" id="{B410CD8F-1AFC-6790-5166-FFADAFDDF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54"/>
          <a:stretch/>
        </p:blipFill>
        <p:spPr>
          <a:xfrm>
            <a:off x="4150296" y="4269017"/>
            <a:ext cx="4825539" cy="1956010"/>
          </a:xfrm>
          <a:prstGeom prst="rect">
            <a:avLst/>
          </a:prstGeom>
        </p:spPr>
      </p:pic>
      <p:pic>
        <p:nvPicPr>
          <p:cNvPr id="7" name="Imagem 6" descr="Foto em preto e branco de cadeira&#10;&#10;O conteúdo gerado por IA pode estar incorreto.">
            <a:extLst>
              <a:ext uri="{FF2B5EF4-FFF2-40B4-BE49-F238E27FC236}">
                <a16:creationId xmlns:a16="http://schemas.microsoft.com/office/drawing/2014/main" id="{63C12146-CD02-0EB6-4EDE-08A4A8636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53" y="990787"/>
            <a:ext cx="3913406" cy="2935055"/>
          </a:xfrm>
          <a:prstGeom prst="rect">
            <a:avLst/>
          </a:prstGeom>
        </p:spPr>
      </p:pic>
      <p:pic>
        <p:nvPicPr>
          <p:cNvPr id="8" name="Imagem 7" descr="Foto em preto e branco de quarto com mesa e cadeiras&#10;&#10;O conteúdo gerado por IA pode estar incorreto.">
            <a:extLst>
              <a:ext uri="{FF2B5EF4-FFF2-40B4-BE49-F238E27FC236}">
                <a16:creationId xmlns:a16="http://schemas.microsoft.com/office/drawing/2014/main" id="{591675C2-6B60-6873-CC9C-0DC9583D6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9" y="839294"/>
            <a:ext cx="3809624" cy="2857219"/>
          </a:xfrm>
          <a:prstGeom prst="rect">
            <a:avLst/>
          </a:prstGeom>
        </p:spPr>
      </p:pic>
      <p:pic>
        <p:nvPicPr>
          <p:cNvPr id="9" name="Imagem 8" descr="Foto preta e branca de um caminhão&#10;&#10;O conteúdo gerado por IA pode estar incorreto.">
            <a:extLst>
              <a:ext uri="{FF2B5EF4-FFF2-40B4-BE49-F238E27FC236}">
                <a16:creationId xmlns:a16="http://schemas.microsoft.com/office/drawing/2014/main" id="{B696CE0A-357A-EB8A-2C8B-5BFEE8B38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3429000"/>
            <a:ext cx="3913407" cy="2935055"/>
          </a:xfrm>
          <a:prstGeom prst="rect">
            <a:avLst/>
          </a:prstGeom>
        </p:spPr>
      </p:pic>
      <p:pic>
        <p:nvPicPr>
          <p:cNvPr id="11" name="Imagem 10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1072E756-3211-64B1-4926-1A7A6680F9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1" t="17687" r="9159" b="8707"/>
          <a:stretch/>
        </p:blipFill>
        <p:spPr>
          <a:xfrm>
            <a:off x="7888299" y="888714"/>
            <a:ext cx="3965049" cy="3139202"/>
          </a:xfrm>
          <a:prstGeom prst="rect">
            <a:avLst/>
          </a:prstGeom>
        </p:spPr>
      </p:pic>
      <p:pic>
        <p:nvPicPr>
          <p:cNvPr id="10" name="Imagem 9" descr="Foto preta e branca de tigela&#10;&#10;O conteúdo gerado por IA pode estar incorreto.">
            <a:extLst>
              <a:ext uri="{FF2B5EF4-FFF2-40B4-BE49-F238E27FC236}">
                <a16:creationId xmlns:a16="http://schemas.microsoft.com/office/drawing/2014/main" id="{4A4CCF5F-02B1-56DB-071A-D1F1EB4661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73" y="3925842"/>
            <a:ext cx="3498589" cy="21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33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B558746-DDE7-08ED-8A78-C6CDE415E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1" t="26737"/>
          <a:stretch>
            <a:fillRect/>
          </a:stretch>
        </p:blipFill>
        <p:spPr>
          <a:xfrm>
            <a:off x="4931548" y="3378995"/>
            <a:ext cx="6068217" cy="3316101"/>
          </a:xfrm>
          <a:prstGeom prst="rect">
            <a:avLst/>
          </a:prstGeom>
        </p:spPr>
      </p:pic>
      <p:pic>
        <p:nvPicPr>
          <p:cNvPr id="8" name="Imagem 7" descr="Gráfico&#10;&#10;Descrição gerada automaticamente com confiança baixa">
            <a:extLst>
              <a:ext uri="{FF2B5EF4-FFF2-40B4-BE49-F238E27FC236}">
                <a16:creationId xmlns:a16="http://schemas.microsoft.com/office/drawing/2014/main" id="{499DAE5B-AFF5-A05F-0AC3-B3F2AC75F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1" t="8194" r="18385" b="3558"/>
          <a:stretch/>
        </p:blipFill>
        <p:spPr>
          <a:xfrm>
            <a:off x="9820144" y="1350807"/>
            <a:ext cx="1882081" cy="1764451"/>
          </a:xfrm>
          <a:prstGeom prst="rect">
            <a:avLst/>
          </a:prstGeom>
        </p:spPr>
      </p:pic>
      <p:pic>
        <p:nvPicPr>
          <p:cNvPr id="13" name="Imagem 12" descr="Trem verde e azul&#10;&#10;Descrição gerada automaticamente com confiança média">
            <a:extLst>
              <a:ext uri="{FF2B5EF4-FFF2-40B4-BE49-F238E27FC236}">
                <a16:creationId xmlns:a16="http://schemas.microsoft.com/office/drawing/2014/main" id="{278F7A51-49A6-4B8F-C5CE-2E8DF7E48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7" y="1833583"/>
            <a:ext cx="3770245" cy="282768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D9A4F1-BFA0-49D3-9D96-666D1A9FA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 pouco dos trabalhos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51D90F6-CB75-AACE-6C7C-E3EF149CE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20790" r="20190" b="2549"/>
          <a:stretch/>
        </p:blipFill>
        <p:spPr>
          <a:xfrm>
            <a:off x="8648749" y="279113"/>
            <a:ext cx="1738311" cy="2313391"/>
          </a:xfrm>
          <a:prstGeom prst="rect">
            <a:avLst/>
          </a:prstGeom>
        </p:spPr>
      </p:pic>
      <p:pic>
        <p:nvPicPr>
          <p:cNvPr id="7" name="Imagem 6" descr="Gráfico&#10;&#10;Descrição gerada automaticamente">
            <a:extLst>
              <a:ext uri="{FF2B5EF4-FFF2-40B4-BE49-F238E27FC236}">
                <a16:creationId xmlns:a16="http://schemas.microsoft.com/office/drawing/2014/main" id="{C0E75A87-3604-77E0-0E5B-352448623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8" t="5120" r="9551" b="1926"/>
          <a:stretch/>
        </p:blipFill>
        <p:spPr>
          <a:xfrm>
            <a:off x="6752538" y="162904"/>
            <a:ext cx="1738312" cy="308452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4419DA4-CD83-55E2-A4B9-8F38B9AABAE3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1458" y="682844"/>
            <a:ext cx="3301399" cy="189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25E3469C-DBB9-821D-B8CD-4CA6D7373AF5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852" y="851043"/>
            <a:ext cx="2115923" cy="132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 descr="Caminhão verde parado&#10;&#10;Descrição gerada automaticamente">
            <a:extLst>
              <a:ext uri="{FF2B5EF4-FFF2-40B4-BE49-F238E27FC236}">
                <a16:creationId xmlns:a16="http://schemas.microsoft.com/office/drawing/2014/main" id="{D8E1808E-4A35-6B92-826E-08E79AF519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8" y="4497571"/>
            <a:ext cx="3903629" cy="2279181"/>
          </a:xfrm>
          <a:prstGeom prst="rect">
            <a:avLst/>
          </a:prstGeom>
        </p:spPr>
      </p:pic>
      <p:pic>
        <p:nvPicPr>
          <p:cNvPr id="10" name="Imagem 9" descr="Imagem em preto e branco&#10;&#10;Descrição gerada automaticamente">
            <a:extLst>
              <a:ext uri="{FF2B5EF4-FFF2-40B4-BE49-F238E27FC236}">
                <a16:creationId xmlns:a16="http://schemas.microsoft.com/office/drawing/2014/main" id="{9EBBB4F9-6DE7-4DCF-37F5-9B57F5000D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4390" y="2233032"/>
            <a:ext cx="3195533" cy="265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81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8B4DA-0C9D-62A3-B89A-242D77A1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2" y="157115"/>
            <a:ext cx="10515600" cy="7016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Exemplo de Sistema DSA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D8A52F-6FA8-3555-DF43-78663C1CA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2" y="1771187"/>
            <a:ext cx="5693230" cy="379548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8CB89AD-3300-C693-259A-0856CC58B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2" y="1782073"/>
            <a:ext cx="5693230" cy="379548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01CD7A5-F199-41F3-8348-C072B9A8CE6F}"/>
              </a:ext>
            </a:extLst>
          </p:cNvPr>
          <p:cNvSpPr txBox="1"/>
          <p:nvPr/>
        </p:nvSpPr>
        <p:spPr>
          <a:xfrm>
            <a:off x="1393372" y="1320408"/>
            <a:ext cx="292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Motor Diesel Original</a:t>
            </a:r>
            <a:endParaRPr lang="en-GB" sz="24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F9F10DD-8484-111F-3535-5A83C1D2053B}"/>
              </a:ext>
            </a:extLst>
          </p:cNvPr>
          <p:cNvSpPr txBox="1"/>
          <p:nvPr/>
        </p:nvSpPr>
        <p:spPr>
          <a:xfrm>
            <a:off x="7626532" y="1303669"/>
            <a:ext cx="303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Motor Sistema DSA</a:t>
            </a:r>
            <a:endParaRPr lang="en-GB" sz="24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32DE8EF-67D3-DA43-8359-18B775FFDFFC}"/>
              </a:ext>
            </a:extLst>
          </p:cNvPr>
          <p:cNvSpPr txBox="1"/>
          <p:nvPr/>
        </p:nvSpPr>
        <p:spPr>
          <a:xfrm>
            <a:off x="3098067" y="4972852"/>
            <a:ext cx="1894115" cy="461665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Injetor Diesel</a:t>
            </a:r>
            <a:endParaRPr lang="en-GB" sz="2400" b="1" dirty="0">
              <a:solidFill>
                <a:schemeClr val="bg1"/>
              </a:solidFill>
            </a:endParaRP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01446B89-AB7D-5BCC-FFA2-EF68E213CD6B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2640875" y="3944988"/>
            <a:ext cx="1404250" cy="1027864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67C2615-E849-A3F2-5528-A22195B20B83}"/>
              </a:ext>
            </a:extLst>
          </p:cNvPr>
          <p:cNvSpPr txBox="1"/>
          <p:nvPr/>
        </p:nvSpPr>
        <p:spPr>
          <a:xfrm>
            <a:off x="8791296" y="4972852"/>
            <a:ext cx="1711241" cy="461665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Injetor DSA</a:t>
            </a:r>
            <a:endParaRPr lang="en-GB" sz="2400" b="1" dirty="0">
              <a:solidFill>
                <a:schemeClr val="bg1"/>
              </a:solidFill>
            </a:endParaRP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AD066152-4B81-BDEF-301C-46E9EE5162BE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8442954" y="3912474"/>
            <a:ext cx="1203963" cy="1060378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A55711-69A9-246A-7EE6-D7B5A2FD8B5B}"/>
              </a:ext>
            </a:extLst>
          </p:cNvPr>
          <p:cNvSpPr txBox="1"/>
          <p:nvPr/>
        </p:nvSpPr>
        <p:spPr>
          <a:xfrm>
            <a:off x="1525081" y="5669656"/>
            <a:ext cx="3145972" cy="461665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Operação 100% Diesel</a:t>
            </a:r>
            <a:endParaRPr lang="en-GB" sz="2400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6DA02A5-0081-48CA-F963-8BD95C5F8B10}"/>
              </a:ext>
            </a:extLst>
          </p:cNvPr>
          <p:cNvSpPr txBox="1"/>
          <p:nvPr/>
        </p:nvSpPr>
        <p:spPr>
          <a:xfrm>
            <a:off x="7441323" y="5669655"/>
            <a:ext cx="3298667" cy="461665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Operação 100% Etanol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884311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90B15-9959-8EFF-B7E6-28DDF784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Alguns resultados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678AF5-A66C-F25E-A68C-554BD7989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1038019"/>
            <a:ext cx="10246958" cy="507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1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72B83-1B13-BFBB-AA11-5877D68F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Nossa visão de futuro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9AC289-1002-E6CA-5F97-0315F4E18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41" y="1127062"/>
            <a:ext cx="11516444" cy="4825869"/>
          </a:xfrm>
        </p:spPr>
        <p:txBody>
          <a:bodyPr/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Revolucionar</a:t>
            </a:r>
            <a:r>
              <a:rPr lang="pt-BR" sz="2800" dirty="0"/>
              <a:t> o uso de etanol em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motores pesados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/>
              <a:t>com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ecnologia de controle </a:t>
            </a:r>
            <a:r>
              <a:rPr lang="pt-BR" sz="2800" dirty="0"/>
              <a:t>de combustão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3B0AF33-FE6C-3F42-80CA-8E794CF8DA60}"/>
              </a:ext>
            </a:extLst>
          </p:cNvPr>
          <p:cNvSpPr txBox="1">
            <a:spLocks/>
          </p:cNvSpPr>
          <p:nvPr/>
        </p:nvSpPr>
        <p:spPr>
          <a:xfrm>
            <a:off x="1362675" y="3005486"/>
            <a:ext cx="9663391" cy="1237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8800" dirty="0"/>
              <a:t>Etanol </a:t>
            </a:r>
            <a:r>
              <a:rPr lang="pt-BR" sz="8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Além</a:t>
            </a:r>
            <a:r>
              <a:rPr lang="pt-BR" sz="8800" dirty="0"/>
              <a:t> do ciclo Otto</a:t>
            </a:r>
          </a:p>
        </p:txBody>
      </p:sp>
    </p:spTree>
    <p:extLst>
      <p:ext uri="{BB962C8B-B14F-4D97-AF65-F5344CB8AC3E}">
        <p14:creationId xmlns:p14="http://schemas.microsoft.com/office/powerpoint/2010/main" val="2655941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639454" y="2376782"/>
            <a:ext cx="8229600" cy="1757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Todas as informações contidas neste documento são confidenciais e fornecidas a título informativo e preliminar. Este documento deve ser tratado como propriedade intelectual DSA e coberto por confidencialidade. A DSA se reserva o direito de efetuar alterações sem prévio aviso, por motivos técnicos, comerciais ou outros. Produtos, conceitos</a:t>
            </a:r>
            <a:r>
              <a:rPr kumimoji="0" lang="pt-BR" sz="1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 e dados apresentados podem ser objeto de uma ou mais patentes.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Proibida a reprodução total ou parcial assim como a utilização de dados e/ou informações contidas neste documento sem prévio consentimento por escrito da DSA . Copyright 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DSA MMXXVI.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653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53F39-B1F2-5B63-4444-92D01A2E5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46202-084E-A600-990F-C12F32E0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44" y="2810569"/>
            <a:ext cx="10515600" cy="2852737"/>
          </a:xfrm>
        </p:spPr>
        <p:txBody>
          <a:bodyPr/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“Problema”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4391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714033-7412-A078-7A61-AD964271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Hidrocarbonetos</a:t>
            </a:r>
          </a:p>
        </p:txBody>
      </p:sp>
      <p:pic>
        <p:nvPicPr>
          <p:cNvPr id="11" name="Imagem 10" descr="Foto preta e branca de peça de xadrez&#10;&#10;O conteúdo gerado por IA pode estar incorreto.">
            <a:extLst>
              <a:ext uri="{FF2B5EF4-FFF2-40B4-BE49-F238E27FC236}">
                <a16:creationId xmlns:a16="http://schemas.microsoft.com/office/drawing/2014/main" id="{E0AAF1CC-CCA3-274E-922A-860978E43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5" y="4987170"/>
            <a:ext cx="7293063" cy="182326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FEF8D9E-3ED5-9C82-5733-6966B38B17EE}"/>
              </a:ext>
            </a:extLst>
          </p:cNvPr>
          <p:cNvSpPr txBox="1"/>
          <p:nvPr/>
        </p:nvSpPr>
        <p:spPr>
          <a:xfrm>
            <a:off x="182665" y="4514636"/>
            <a:ext cx="55118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Típico Diesel: Molécula longa (C14H30-C16H32)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6D65AB2-6B9E-3556-21D8-02212F9B38F8}"/>
              </a:ext>
            </a:extLst>
          </p:cNvPr>
          <p:cNvSpPr txBox="1"/>
          <p:nvPr/>
        </p:nvSpPr>
        <p:spPr>
          <a:xfrm>
            <a:off x="567133" y="897301"/>
            <a:ext cx="178061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Metano (CH4)</a:t>
            </a:r>
          </a:p>
        </p:txBody>
      </p:sp>
      <p:pic>
        <p:nvPicPr>
          <p:cNvPr id="8" name="Imagem 7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BE5D54E7-DF46-6675-BE3E-866126911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6" y="3031310"/>
            <a:ext cx="1866342" cy="123450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590BF41-6454-B57D-3D97-7AC70F6F45AE}"/>
              </a:ext>
            </a:extLst>
          </p:cNvPr>
          <p:cNvSpPr txBox="1"/>
          <p:nvPr/>
        </p:nvSpPr>
        <p:spPr>
          <a:xfrm>
            <a:off x="485362" y="2631200"/>
            <a:ext cx="197811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Etanol (C2H5OH)</a:t>
            </a:r>
          </a:p>
        </p:txBody>
      </p:sp>
      <p:pic>
        <p:nvPicPr>
          <p:cNvPr id="12" name="Imagem 11" descr="Ovo branco em fundo preto&#10;&#10;O conteúdo gerado por IA pode estar incorreto.">
            <a:extLst>
              <a:ext uri="{FF2B5EF4-FFF2-40B4-BE49-F238E27FC236}">
                <a16:creationId xmlns:a16="http://schemas.microsoft.com/office/drawing/2014/main" id="{EB3EFC7C-01D1-B9E5-B922-7410394B9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2" y="1297411"/>
            <a:ext cx="929218" cy="1084971"/>
          </a:xfrm>
          <a:prstGeom prst="rect">
            <a:avLst/>
          </a:prstGeom>
        </p:spPr>
      </p:pic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D6FFCC6D-2A38-25C8-7009-B4B03C821243}"/>
              </a:ext>
            </a:extLst>
          </p:cNvPr>
          <p:cNvSpPr/>
          <p:nvPr/>
        </p:nvSpPr>
        <p:spPr>
          <a:xfrm rot="10800000">
            <a:off x="7475169" y="1297411"/>
            <a:ext cx="2292438" cy="4572000"/>
          </a:xfrm>
          <a:prstGeom prst="downArrow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6243916-B0E8-6000-8F36-883EBE67C332}"/>
              </a:ext>
            </a:extLst>
          </p:cNvPr>
          <p:cNvSpPr txBox="1"/>
          <p:nvPr/>
        </p:nvSpPr>
        <p:spPr>
          <a:xfrm>
            <a:off x="9272733" y="3683639"/>
            <a:ext cx="2867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Energia de Ativação da combustão</a:t>
            </a:r>
          </a:p>
        </p:txBody>
      </p:sp>
    </p:spTree>
    <p:extLst>
      <p:ext uri="{BB962C8B-B14F-4D97-AF65-F5344CB8AC3E}">
        <p14:creationId xmlns:p14="http://schemas.microsoft.com/office/powerpoint/2010/main" val="772082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3DB566-ABE9-F0B8-FFCD-2DBD3211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Em 150 anos...2 ciclos definiram os motores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63B9E-9315-5AFD-85AA-BD6BDF66D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141" y="785464"/>
            <a:ext cx="5729963" cy="5446660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Otto</a:t>
            </a:r>
          </a:p>
          <a:p>
            <a:pPr lvl="1"/>
            <a:r>
              <a:rPr lang="pt-BR" dirty="0"/>
              <a:t>Criado por Nikolaus Otto em 1876</a:t>
            </a:r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endParaRPr lang="pt-BR" dirty="0"/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Energia de ativação: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centelha</a:t>
            </a:r>
          </a:p>
          <a:p>
            <a:pPr lvl="1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 com muitos/distintos combustíveis</a:t>
            </a:r>
          </a:p>
          <a:p>
            <a:pPr marL="457200" lvl="1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Limitado</a:t>
            </a:r>
            <a:r>
              <a:rPr lang="pt-BR" dirty="0"/>
              <a:t> em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eficiência</a:t>
            </a:r>
            <a:r>
              <a:rPr lang="pt-BR" dirty="0"/>
              <a:t> 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Limitado</a:t>
            </a:r>
            <a:r>
              <a:rPr lang="pt-BR" dirty="0"/>
              <a:t> em torque/baixas rotações</a:t>
            </a:r>
          </a:p>
          <a:p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CB11F3-569D-D5C1-882D-D7A35B845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6912" y="785464"/>
            <a:ext cx="5664859" cy="5446660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pt-BR" b="1" dirty="0"/>
              <a:t>Ciclo Diesel</a:t>
            </a:r>
          </a:p>
          <a:p>
            <a:pPr lvl="1"/>
            <a:r>
              <a:rPr lang="pt-BR" dirty="0"/>
              <a:t>Criado por Rudolf Diesel em 1893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Energia de ativação: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compressão</a:t>
            </a:r>
          </a:p>
          <a:p>
            <a:pPr lvl="1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 opera com certos combustíveis</a:t>
            </a:r>
          </a:p>
          <a:p>
            <a:pPr marL="457200" lvl="1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Elevada</a:t>
            </a:r>
            <a:r>
              <a:rPr lang="pt-BR" dirty="0"/>
              <a:t>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eficiência</a:t>
            </a:r>
            <a:r>
              <a:rPr lang="pt-BR" dirty="0"/>
              <a:t> 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Alto torque/baixas rotações</a:t>
            </a:r>
          </a:p>
        </p:txBody>
      </p:sp>
      <p:pic>
        <p:nvPicPr>
          <p:cNvPr id="6" name="Imagem 5" descr="Foto preta e branca de homem de terno e gravata&#10;&#10;O conteúdo gerado por IA pode estar incorreto.">
            <a:extLst>
              <a:ext uri="{FF2B5EF4-FFF2-40B4-BE49-F238E27FC236}">
                <a16:creationId xmlns:a16="http://schemas.microsoft.com/office/drawing/2014/main" id="{AC9F09E9-0466-3C5B-993A-6C0668318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66" y="1611579"/>
            <a:ext cx="1229730" cy="1531843"/>
          </a:xfrm>
          <a:prstGeom prst="rect">
            <a:avLst/>
          </a:prstGeom>
        </p:spPr>
      </p:pic>
      <p:pic>
        <p:nvPicPr>
          <p:cNvPr id="8" name="Imagem 7" descr="Uma imagem contendo bicicleta, velho, de madeira, caixa&#10;&#10;O conteúdo gerado por IA pode estar incorreto.">
            <a:extLst>
              <a:ext uri="{FF2B5EF4-FFF2-40B4-BE49-F238E27FC236}">
                <a16:creationId xmlns:a16="http://schemas.microsoft.com/office/drawing/2014/main" id="{736772C2-A4AF-A7E7-ADC2-D9C7B7A42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22" y="1611579"/>
            <a:ext cx="2062691" cy="1524458"/>
          </a:xfrm>
          <a:prstGeom prst="rect">
            <a:avLst/>
          </a:prstGeom>
        </p:spPr>
      </p:pic>
      <p:pic>
        <p:nvPicPr>
          <p:cNvPr id="10" name="Imagem 9" descr="Homem de terno e gravata olhando para o lado&#10;&#10;O conteúdo gerado por IA pode estar incorreto.">
            <a:extLst>
              <a:ext uri="{FF2B5EF4-FFF2-40B4-BE49-F238E27FC236}">
                <a16:creationId xmlns:a16="http://schemas.microsoft.com/office/drawing/2014/main" id="{AD603E7C-703D-5957-E72E-D311069ED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t="-971" r="17618"/>
          <a:stretch>
            <a:fillRect/>
          </a:stretch>
        </p:blipFill>
        <p:spPr>
          <a:xfrm>
            <a:off x="6875088" y="1462850"/>
            <a:ext cx="1551512" cy="1531843"/>
          </a:xfrm>
          <a:prstGeom prst="rect">
            <a:avLst/>
          </a:prstGeom>
        </p:spPr>
      </p:pic>
      <p:pic>
        <p:nvPicPr>
          <p:cNvPr id="12" name="Imagem 11" descr="Máquina de metal&#10;&#10;O conteúdo gerado por IA pode estar incorreto.">
            <a:extLst>
              <a:ext uri="{FF2B5EF4-FFF2-40B4-BE49-F238E27FC236}">
                <a16:creationId xmlns:a16="http://schemas.microsoft.com/office/drawing/2014/main" id="{DBC9EC79-5B6B-ED3A-6EC3-B94BDF7E9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631" y="1462850"/>
            <a:ext cx="1259228" cy="193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1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B2BC7-C99F-F630-C2F5-6720E1D39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6E512D-EF93-EFBC-C180-13D2398A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44" y="2810569"/>
            <a:ext cx="10515600" cy="2852737"/>
          </a:xfrm>
        </p:spPr>
        <p:txBody>
          <a:bodyPr/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“Desafio”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8320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4DB81-61FA-8F99-81D2-CDEC9405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Desafio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F18E28-D007-448C-410F-C1BBECB3B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41" y="1458104"/>
            <a:ext cx="11516444" cy="4247372"/>
          </a:xfrm>
        </p:spPr>
        <p:txBody>
          <a:bodyPr/>
          <a:lstStyle/>
          <a:p>
            <a:r>
              <a:rPr lang="pt-BR" dirty="0"/>
              <a:t>Gerar e controlar a combustão de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hidrocarbonetos curtos (etanol, metano) </a:t>
            </a:r>
            <a:r>
              <a:rPr lang="pt-BR" dirty="0"/>
              <a:t>em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motores pesados</a:t>
            </a:r>
            <a:r>
              <a:rPr lang="pt-BR" dirty="0"/>
              <a:t>, gerando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alto torque</a:t>
            </a:r>
          </a:p>
          <a:p>
            <a:endParaRPr lang="pt-BR" dirty="0"/>
          </a:p>
          <a:p>
            <a:r>
              <a:rPr lang="pt-BR" dirty="0"/>
              <a:t>Criar forma de fazer:</a:t>
            </a:r>
          </a:p>
          <a:p>
            <a:pPr lvl="1"/>
            <a:r>
              <a:rPr lang="pt-BR" b="1" i="1" dirty="0"/>
              <a:t>Retrofit:</a:t>
            </a:r>
            <a:r>
              <a:rPr lang="pt-BR" dirty="0"/>
              <a:t> aproveitamento do parque existente</a:t>
            </a:r>
          </a:p>
          <a:p>
            <a:pPr lvl="1"/>
            <a:r>
              <a:rPr lang="pt-BR" b="1" i="1" dirty="0"/>
              <a:t>Aplicação</a:t>
            </a:r>
            <a:r>
              <a:rPr lang="pt-BR" dirty="0"/>
              <a:t> em motores novos</a:t>
            </a:r>
          </a:p>
          <a:p>
            <a:endParaRPr lang="pt-BR" dirty="0"/>
          </a:p>
          <a:p>
            <a:r>
              <a:rPr lang="pt-BR" dirty="0"/>
              <a:t>Manter ou aumentar 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eficiência termodinâmica </a:t>
            </a:r>
          </a:p>
        </p:txBody>
      </p:sp>
    </p:spTree>
    <p:extLst>
      <p:ext uri="{BB962C8B-B14F-4D97-AF65-F5344CB8AC3E}">
        <p14:creationId xmlns:p14="http://schemas.microsoft.com/office/powerpoint/2010/main" val="132407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8B951F-3C8F-BF6C-D1E8-0F908CAE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Histórico DSA de enfrentamento de Desafios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5B2EB951-5BFA-EE48-FC3D-07EB1E2AA468}"/>
              </a:ext>
            </a:extLst>
          </p:cNvPr>
          <p:cNvSpPr txBox="1">
            <a:spLocks/>
          </p:cNvSpPr>
          <p:nvPr/>
        </p:nvSpPr>
        <p:spPr>
          <a:xfrm>
            <a:off x="257220" y="796660"/>
            <a:ext cx="11677559" cy="2000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dirty="0"/>
              <a:t>Uma empresa focada na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geração de tecnologia </a:t>
            </a:r>
            <a:r>
              <a:rPr lang="pt-BR" dirty="0"/>
              <a:t>para motores e veículos</a:t>
            </a:r>
          </a:p>
          <a:p>
            <a:pPr marL="800100" lvl="1" indent="-342900" algn="l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brasileira, pequena e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independente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algn="l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Injetores inovadores</a:t>
            </a:r>
            <a:r>
              <a:rPr lang="pt-BR" sz="2400" dirty="0"/>
              <a:t> e Sistemas completos de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Injeção</a:t>
            </a:r>
            <a:r>
              <a:rPr lang="pt-BR" sz="2400" dirty="0"/>
              <a:t>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Eletrônica</a:t>
            </a:r>
            <a:endParaRPr lang="pt-BR" dirty="0"/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dirty="0"/>
              <a:t>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</a:t>
            </a:r>
            <a:r>
              <a:rPr lang="pt-BR" dirty="0"/>
              <a:t> da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DSA</a:t>
            </a:r>
            <a:r>
              <a:rPr lang="pt-BR" dirty="0"/>
              <a:t>: desde sistemas para F1/F-Indy até termelétricas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C1A7DA2-71FE-9FD1-1F60-FE240C847460}"/>
              </a:ext>
            </a:extLst>
          </p:cNvPr>
          <p:cNvGrpSpPr/>
          <p:nvPr/>
        </p:nvGrpSpPr>
        <p:grpSpPr>
          <a:xfrm>
            <a:off x="270145" y="3263178"/>
            <a:ext cx="11427670" cy="2496688"/>
            <a:chOff x="270145" y="2588473"/>
            <a:chExt cx="11427670" cy="2496688"/>
          </a:xfrm>
        </p:grpSpPr>
        <p:pic>
          <p:nvPicPr>
            <p:cNvPr id="6" name="Imagem 5" descr="Motor de carro&#10;&#10;Descrição gerada automaticamente com confiança média">
              <a:extLst>
                <a:ext uri="{FF2B5EF4-FFF2-40B4-BE49-F238E27FC236}">
                  <a16:creationId xmlns:a16="http://schemas.microsoft.com/office/drawing/2014/main" id="{E55CF7D9-C810-8BCD-679D-6F76C90F4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710" y="2744289"/>
              <a:ext cx="1550035" cy="1550035"/>
            </a:xfrm>
            <a:prstGeom prst="rect">
              <a:avLst/>
            </a:prstGeom>
          </p:spPr>
        </p:pic>
        <p:pic>
          <p:nvPicPr>
            <p:cNvPr id="7" name="Imagem 6" descr="IMAGE5.jpg">
              <a:extLst>
                <a:ext uri="{FF2B5EF4-FFF2-40B4-BE49-F238E27FC236}">
                  <a16:creationId xmlns:a16="http://schemas.microsoft.com/office/drawing/2014/main" id="{7B91330D-5907-8891-60A0-73B64393A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81" t="17788" r="9881" b="7363"/>
            <a:stretch/>
          </p:blipFill>
          <p:spPr>
            <a:xfrm rot="16200000">
              <a:off x="-59278" y="3391921"/>
              <a:ext cx="1617167" cy="958322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340B47F-142C-B259-3676-FF052BBFC7C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9" r="2979" b="32147"/>
            <a:stretch/>
          </p:blipFill>
          <p:spPr bwMode="auto">
            <a:xfrm>
              <a:off x="9857645" y="2588473"/>
              <a:ext cx="1840170" cy="12054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C0287B49-1E66-366A-3708-61D71A02B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4147" y="2933739"/>
              <a:ext cx="1377412" cy="1445346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7C521F0-1CE3-A5EA-3D3C-5B93204949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3299" t="2066" b="5015"/>
            <a:stretch/>
          </p:blipFill>
          <p:spPr bwMode="auto">
            <a:xfrm>
              <a:off x="4040088" y="3805893"/>
              <a:ext cx="2227538" cy="1219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Imagem 10" descr="Pessoas e ônibus na rua de uma cidade&#10;&#10;Descrição gerada automaticamente">
              <a:extLst>
                <a:ext uri="{FF2B5EF4-FFF2-40B4-BE49-F238E27FC236}">
                  <a16:creationId xmlns:a16="http://schemas.microsoft.com/office/drawing/2014/main" id="{839B13FD-6278-3FC6-B593-F3E7A8B70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26" r="27190"/>
            <a:stretch/>
          </p:blipFill>
          <p:spPr>
            <a:xfrm>
              <a:off x="5294554" y="2850225"/>
              <a:ext cx="2139593" cy="1383496"/>
            </a:xfrm>
            <a:prstGeom prst="rect">
              <a:avLst/>
            </a:prstGeom>
          </p:spPr>
        </p:pic>
        <p:pic>
          <p:nvPicPr>
            <p:cNvPr id="12" name="Espaço Reservado para Conteúdo 17" descr="SNC00207-alt 6.jpg">
              <a:extLst>
                <a:ext uri="{FF2B5EF4-FFF2-40B4-BE49-F238E27FC236}">
                  <a16:creationId xmlns:a16="http://schemas.microsoft.com/office/drawing/2014/main" id="{A4ABA272-8002-C933-1960-A364B43B9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83972" y="3281280"/>
              <a:ext cx="1864514" cy="1398386"/>
            </a:xfrm>
            <a:prstGeom prst="rect">
              <a:avLst/>
            </a:prstGeom>
          </p:spPr>
        </p:pic>
        <p:pic>
          <p:nvPicPr>
            <p:cNvPr id="13" name="Imagem 12" descr="Uma imagem contendo lego, brinquedo&#10;&#10;Descrição gerada automaticamente">
              <a:extLst>
                <a:ext uri="{FF2B5EF4-FFF2-40B4-BE49-F238E27FC236}">
                  <a16:creationId xmlns:a16="http://schemas.microsoft.com/office/drawing/2014/main" id="{2D8B777C-EB12-B8DC-E1A1-225713DC0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7120" y="2850225"/>
              <a:ext cx="1377412" cy="1689655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2BB75CE-6801-4F99-BC86-377B35BBF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4987" y="3938032"/>
              <a:ext cx="1502201" cy="1147129"/>
            </a:xfrm>
            <a:prstGeom prst="rect">
              <a:avLst/>
            </a:prstGeom>
          </p:spPr>
        </p:pic>
        <p:graphicFrame>
          <p:nvGraphicFramePr>
            <p:cNvPr id="15" name="Objeto 14">
              <a:extLst>
                <a:ext uri="{FF2B5EF4-FFF2-40B4-BE49-F238E27FC236}">
                  <a16:creationId xmlns:a16="http://schemas.microsoft.com/office/drawing/2014/main" id="{96ED23CF-AE74-1DD3-F6D8-AB9B93AD783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95252" y="2886238"/>
            <a:ext cx="1746758" cy="1171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-PAINT" r:id="rId11" imgW="2742840" imgH="1840680" progId="CorelPHOTOPAINT.Image.17">
                    <p:embed/>
                  </p:oleObj>
                </mc:Choice>
                <mc:Fallback>
                  <p:oleObj name="PHOTO-PAINT" r:id="rId11" imgW="2742840" imgH="1840680" progId="CorelPHOTOPAINT.Image.17">
                    <p:embed/>
                    <p:pic>
                      <p:nvPicPr>
                        <p:cNvPr id="15" name="Objeto 14">
                          <a:extLst>
                            <a:ext uri="{FF2B5EF4-FFF2-40B4-BE49-F238E27FC236}">
                              <a16:creationId xmlns:a16="http://schemas.microsoft.com/office/drawing/2014/main" id="{96ED23CF-AE74-1DD3-F6D8-AB9B93AD783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595252" y="2886238"/>
                          <a:ext cx="1746758" cy="11715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37289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997983-589A-1A26-EB34-C14EC90D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44" y="2810569"/>
            <a:ext cx="10515600" cy="2852737"/>
          </a:xfrm>
        </p:spPr>
        <p:txBody>
          <a:bodyPr/>
          <a:lstStyle/>
          <a:p>
            <a:r>
              <a:rPr lang="pt-BR" dirty="0"/>
              <a:t>A solução DSA ao Desafio:</a:t>
            </a:r>
            <a:br>
              <a:rPr lang="pt-BR" dirty="0"/>
            </a:b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DSA Etanol </a:t>
            </a:r>
          </a:p>
        </p:txBody>
      </p:sp>
    </p:spTree>
    <p:extLst>
      <p:ext uri="{BB962C8B-B14F-4D97-AF65-F5344CB8AC3E}">
        <p14:creationId xmlns:p14="http://schemas.microsoft.com/office/powerpoint/2010/main" val="87948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5EB74E-E9B3-4072-F0DA-10FD60F2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55" y="250402"/>
            <a:ext cx="11516444" cy="652792"/>
          </a:xfrm>
        </p:spPr>
        <p:txBody>
          <a:bodyPr>
            <a:normAutofit fontScale="90000"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DSA</a:t>
            </a:r>
            <a:r>
              <a:rPr lang="pt-BR" dirty="0"/>
              <a:t>: um novo conceito de controle de combustão</a:t>
            </a:r>
          </a:p>
        </p:txBody>
      </p:sp>
      <p:pic>
        <p:nvPicPr>
          <p:cNvPr id="4" name="Sistema DSA Vista 3_4 2 720p">
            <a:hlinkClick r:id="" action="ppaction://media"/>
            <a:extLst>
              <a:ext uri="{FF2B5EF4-FFF2-40B4-BE49-F238E27FC236}">
                <a16:creationId xmlns:a16="http://schemas.microsoft.com/office/drawing/2014/main" id="{FF24436E-D763-6DF1-A561-E1FA889097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5963" y="1049092"/>
            <a:ext cx="8280074" cy="465754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8306B878-8213-6428-C734-1DB1E9DBB7A2}"/>
              </a:ext>
            </a:extLst>
          </p:cNvPr>
          <p:cNvGrpSpPr/>
          <p:nvPr/>
        </p:nvGrpSpPr>
        <p:grpSpPr>
          <a:xfrm>
            <a:off x="1955963" y="5852531"/>
            <a:ext cx="8513313" cy="801222"/>
            <a:chOff x="321013" y="1563356"/>
            <a:chExt cx="8700043" cy="818796"/>
          </a:xfrm>
        </p:grpSpPr>
        <p:graphicFrame>
          <p:nvGraphicFramePr>
            <p:cNvPr id="6" name="Objeto 5">
              <a:extLst>
                <a:ext uri="{FF2B5EF4-FFF2-40B4-BE49-F238E27FC236}">
                  <a16:creationId xmlns:a16="http://schemas.microsoft.com/office/drawing/2014/main" id="{AEB2F45F-7B7F-5703-38A3-8BA15D08856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1013" y="1563356"/>
            <a:ext cx="2692623" cy="818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18145691" imgH="6167836" progId="CorelDraw.Graphic.17">
                    <p:embed/>
                  </p:oleObj>
                </mc:Choice>
                <mc:Fallback>
                  <p:oleObj name="CorelDRAW" r:id="rId5" imgW="18145691" imgH="6167836" progId="CorelDraw.Graphic.17">
                    <p:embed/>
                    <p:pic>
                      <p:nvPicPr>
                        <p:cNvPr id="6" name="Objeto 5">
                          <a:extLst>
                            <a:ext uri="{FF2B5EF4-FFF2-40B4-BE49-F238E27FC236}">
                              <a16:creationId xmlns:a16="http://schemas.microsoft.com/office/drawing/2014/main" id="{AEB2F45F-7B7F-5703-38A3-8BA15D0885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21013" y="1563356"/>
                          <a:ext cx="2692623" cy="8187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to 6">
              <a:extLst>
                <a:ext uri="{FF2B5EF4-FFF2-40B4-BE49-F238E27FC236}">
                  <a16:creationId xmlns:a16="http://schemas.microsoft.com/office/drawing/2014/main" id="{11ADBA1A-ACAA-2EB3-4A5F-FC04FCA551A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60000" y="1563356"/>
            <a:ext cx="2461056" cy="818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17249391" imgH="6167836" progId="CorelDraw.Graphic.17">
                    <p:embed/>
                  </p:oleObj>
                </mc:Choice>
                <mc:Fallback>
                  <p:oleObj name="CorelDRAW" r:id="rId7" imgW="17249391" imgH="6167836" progId="CorelDraw.Graphic.17">
                    <p:embed/>
                    <p:pic>
                      <p:nvPicPr>
                        <p:cNvPr id="7" name="Objeto 6">
                          <a:extLst>
                            <a:ext uri="{FF2B5EF4-FFF2-40B4-BE49-F238E27FC236}">
                              <a16:creationId xmlns:a16="http://schemas.microsoft.com/office/drawing/2014/main" id="{11ADBA1A-ACAA-2EB3-4A5F-FC04FCA551A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560000" y="1563356"/>
                          <a:ext cx="2461056" cy="8187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8711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6462</TotalTime>
  <Words>369</Words>
  <Application>Microsoft Office PowerPoint</Application>
  <PresentationFormat>Widescreen</PresentationFormat>
  <Paragraphs>68</Paragraphs>
  <Slides>15</Slides>
  <Notes>0</Notes>
  <HiddenSlides>0</HiddenSlides>
  <MMClips>1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Courier New</vt:lpstr>
      <vt:lpstr>Wingdings</vt:lpstr>
      <vt:lpstr>Tema do Office</vt:lpstr>
      <vt:lpstr>PHOTO-PAINT</vt:lpstr>
      <vt:lpstr>CorelDRAW</vt:lpstr>
      <vt:lpstr>Sistemas DSA Etanol Alta Eficiência Energética Etanol FORA do ciclo Otto</vt:lpstr>
      <vt:lpstr>O “Problema” </vt:lpstr>
      <vt:lpstr>Hidrocarbonetos</vt:lpstr>
      <vt:lpstr>Em 150 anos...2 ciclos definiram os motores</vt:lpstr>
      <vt:lpstr>O “Desafio” </vt:lpstr>
      <vt:lpstr>O Desafio</vt:lpstr>
      <vt:lpstr>Histórico DSA de enfrentamento de Desafios</vt:lpstr>
      <vt:lpstr>A solução DSA ao Desafio: Sistemas DSA Etanol </vt:lpstr>
      <vt:lpstr>Sistemas DSA: um novo conceito de controle de combustão</vt:lpstr>
      <vt:lpstr>Peças, laboratórios e motores</vt:lpstr>
      <vt:lpstr>Um pouco dos trabalhos</vt:lpstr>
      <vt:lpstr>Exemplo de Sistema DSA</vt:lpstr>
      <vt:lpstr>Alguns resultados</vt:lpstr>
      <vt:lpstr>Nossa visão de futuro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Daniel Sofer</dc:creator>
  <cp:lastModifiedBy>Daniel Sofer DSA</cp:lastModifiedBy>
  <cp:revision>55</cp:revision>
  <dcterms:created xsi:type="dcterms:W3CDTF">2017-08-23T07:53:25Z</dcterms:created>
  <dcterms:modified xsi:type="dcterms:W3CDTF">2026-03-04T12:48:40Z</dcterms:modified>
</cp:coreProperties>
</file>