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69" r:id="rId4"/>
    <p:sldId id="277" r:id="rId5"/>
    <p:sldId id="271" r:id="rId6"/>
    <p:sldId id="272" r:id="rId7"/>
    <p:sldId id="278" r:id="rId8"/>
    <p:sldId id="273" r:id="rId9"/>
    <p:sldId id="292" r:id="rId10"/>
    <p:sldId id="274" r:id="rId11"/>
    <p:sldId id="293" r:id="rId12"/>
    <p:sldId id="275" r:id="rId13"/>
    <p:sldId id="267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4D32-E912-4998-A664-78D44098D856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9126D-5BA4-4F86-8EAD-E1E5C36CE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483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9126D-5BA4-4F86-8EAD-E1E5C36CE36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1644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59345" y="2254036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59345" y="490775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774FA48-D811-4728-A7DB-5B2ACF15E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702959" y="553008"/>
            <a:ext cx="2786082" cy="143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20C7AB1-948E-48D8-B3DC-7E5A052AE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402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1000B6B-830F-4632-B146-4BD5732DB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823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141" y="44454"/>
            <a:ext cx="10515600" cy="652792"/>
          </a:xfrm>
        </p:spPr>
        <p:txBody>
          <a:bodyPr/>
          <a:lstStyle>
            <a:lvl1pPr>
              <a:defRPr b="1" i="0"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1141" y="781828"/>
            <a:ext cx="11516444" cy="5153145"/>
          </a:xfrm>
        </p:spPr>
        <p:txBody>
          <a:bodyPr/>
          <a:lstStyle>
            <a:lvl2pPr marL="685800" indent="-228600">
              <a:buFont typeface="Courier New" panose="02070309020205020404" pitchFamily="49" charset="0"/>
              <a:buChar char="o"/>
              <a:defRPr/>
            </a:lvl2pPr>
            <a:lvl3pPr marL="1143000" indent="-228600">
              <a:buFont typeface="Wingdings" panose="05000000000000000000" pitchFamily="2" charset="2"/>
              <a:buChar char="ü"/>
              <a:defRPr/>
            </a:lvl3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667029F-3774-40E6-BA75-A974FF501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516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6B8F260-A843-4197-BD89-2D4CC3F33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49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141" y="110647"/>
            <a:ext cx="10515600" cy="583781"/>
          </a:xfrm>
        </p:spPr>
        <p:txBody>
          <a:bodyPr/>
          <a:lstStyle>
            <a:lvl1pPr>
              <a:defRPr b="1" i="0">
                <a:latin typeface="+mn-lt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1" y="899693"/>
            <a:ext cx="5181600" cy="5174988"/>
          </a:xfrm>
        </p:spPr>
        <p:txBody>
          <a:bodyPr/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199" y="905144"/>
            <a:ext cx="5181600" cy="51749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7E71AB47-7A74-4245-A52C-C8B9194FD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10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73854BF-5EA5-4997-B495-CF4688A7E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00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141" y="76143"/>
            <a:ext cx="10515600" cy="596720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609A37C-6B7E-44A7-B56B-03C9C87DA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093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7F13B2D-3EB6-4FC1-B8C9-DFF67A853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146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23980389-CA54-4248-8BA5-0F6A6AB0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388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70E8E6C1-025B-4BF3-BB26-D058402A4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172203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847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EACF3-1F29-4480-97B2-27B617B4F488}" type="datetimeFigureOut">
              <a:rPr lang="pt-BR" smtClean="0"/>
              <a:t>29/08/2025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C9089-AC7D-420F-AEBC-6E822D565F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56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12" Type="http://schemas.openxmlformats.org/officeDocument/2006/relationships/image" Target="../media/image11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f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87768" y="2141586"/>
            <a:ext cx="10670958" cy="2421536"/>
          </a:xfrm>
        </p:spPr>
        <p:txBody>
          <a:bodyPr>
            <a:normAutofit/>
          </a:bodyPr>
          <a:lstStyle/>
          <a:p>
            <a:r>
              <a:rPr lang="pt-BR" b="1" dirty="0">
                <a:latin typeface="+mn-lt"/>
              </a:rPr>
              <a:t>Motores Pesados 100% a Etanol</a:t>
            </a:r>
            <a:br>
              <a:rPr lang="pt-BR" b="1" dirty="0">
                <a:latin typeface="+mn-lt"/>
              </a:rPr>
            </a:br>
            <a:r>
              <a:rPr lang="pt-BR" b="1" dirty="0">
                <a:latin typeface="+mn-lt"/>
              </a:rPr>
              <a:t>Uma nova Rota </a:t>
            </a:r>
            <a:r>
              <a:rPr lang="pt-BR" dirty="0"/>
              <a:t>T</a:t>
            </a:r>
            <a:r>
              <a:rPr lang="pt-BR" b="1" dirty="0">
                <a:latin typeface="+mn-lt"/>
              </a:rPr>
              <a:t>ecnológica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FB3E4B-0F43-4E66-A002-73A2360C4296}"/>
              </a:ext>
            </a:extLst>
          </p:cNvPr>
          <p:cNvSpPr txBox="1"/>
          <p:nvPr/>
        </p:nvSpPr>
        <p:spPr>
          <a:xfrm>
            <a:off x="3761981" y="5444025"/>
            <a:ext cx="479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Setembro 2025</a:t>
            </a:r>
          </a:p>
        </p:txBody>
      </p:sp>
    </p:spTree>
    <p:extLst>
      <p:ext uri="{BB962C8B-B14F-4D97-AF65-F5344CB8AC3E}">
        <p14:creationId xmlns:p14="http://schemas.microsoft.com/office/powerpoint/2010/main" val="3608035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AC5E34-0880-C29C-2FFC-85EB73F62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Um pouco do significado dessa Nova Rota Tecnológica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787B0B3-259F-5A10-54FB-49F777DAE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41" y="986015"/>
            <a:ext cx="11516444" cy="5153145"/>
          </a:xfrm>
        </p:spPr>
        <p:txBody>
          <a:bodyPr>
            <a:normAutofit/>
          </a:bodyPr>
          <a:lstStyle/>
          <a:p>
            <a:r>
              <a:rPr lang="pt-BR" sz="3200" dirty="0"/>
              <a:t>Para o Setor Sucroenergético e de Combustíveis Alternativos</a:t>
            </a:r>
          </a:p>
          <a:p>
            <a:pPr lvl="1"/>
            <a:r>
              <a:rPr lang="pt-BR" sz="2800" dirty="0"/>
              <a:t>Ganhos de OPEX</a:t>
            </a:r>
          </a:p>
          <a:p>
            <a:pPr lvl="1"/>
            <a:r>
              <a:rPr lang="pt-BR" sz="2800" dirty="0"/>
              <a:t>Redução de emissões de CO</a:t>
            </a:r>
            <a:r>
              <a:rPr lang="pt-BR" sz="2800" baseline="-25000" dirty="0"/>
              <a:t>2</a:t>
            </a:r>
            <a:endParaRPr lang="pt-BR" sz="2800" dirty="0"/>
          </a:p>
          <a:p>
            <a:pPr lvl="1"/>
            <a:r>
              <a:rPr lang="pt-BR" sz="2800" dirty="0"/>
              <a:t>Nova posição estratégica do ETANOL</a:t>
            </a:r>
          </a:p>
          <a:p>
            <a:pPr lvl="2"/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Etanol e açúcar feitos usando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ETANOL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como combustível</a:t>
            </a:r>
          </a:p>
          <a:p>
            <a:pPr marL="0" indent="0">
              <a:buNone/>
            </a:pPr>
            <a:endParaRPr lang="pt-BR" sz="3200" dirty="0"/>
          </a:p>
          <a:p>
            <a:r>
              <a:rPr lang="pt-BR" sz="3200" dirty="0"/>
              <a:t>Para o Brasil</a:t>
            </a:r>
          </a:p>
          <a:p>
            <a:pPr lvl="1"/>
            <a:r>
              <a:rPr lang="pt-BR" sz="2800" dirty="0"/>
              <a:t>Consumo Diesel: ~67.7 bilhões de litros (2024)</a:t>
            </a:r>
          </a:p>
        </p:txBody>
      </p:sp>
    </p:spTree>
    <p:extLst>
      <p:ext uri="{BB962C8B-B14F-4D97-AF65-F5344CB8AC3E}">
        <p14:creationId xmlns:p14="http://schemas.microsoft.com/office/powerpoint/2010/main" val="1359358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DE117-8EC5-CC36-4BB6-AAA7CF469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475C6-D541-FE17-9A6E-DB3079BA6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18" y="191290"/>
            <a:ext cx="9155919" cy="652792"/>
          </a:xfrm>
        </p:spPr>
        <p:txBody>
          <a:bodyPr>
            <a:normAutofit/>
          </a:bodyPr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Parceiros que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JÁ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estão com a DSA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F9C6AD0-A4BC-523C-4A2E-3C0CC0979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46741" y="6040228"/>
            <a:ext cx="1245259" cy="6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AA1581A7-F834-7E39-5C91-50442B225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73" y="2003163"/>
            <a:ext cx="4438712" cy="1010820"/>
          </a:xfrm>
          <a:prstGeom prst="rect">
            <a:avLst/>
          </a:prstGeom>
        </p:spPr>
      </p:pic>
      <p:pic>
        <p:nvPicPr>
          <p:cNvPr id="9" name="Imagem 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6D1E5EF-C5E7-7EE1-D9C9-28805080E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t="31484" r="4084" b="31246"/>
          <a:stretch/>
        </p:blipFill>
        <p:spPr>
          <a:xfrm>
            <a:off x="6593427" y="1942947"/>
            <a:ext cx="4824363" cy="1131252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55A26CE0-DBD1-5A97-EE40-A0A08B1E5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50" y="4036405"/>
            <a:ext cx="4438712" cy="897780"/>
          </a:xfrm>
          <a:prstGeom prst="rect">
            <a:avLst/>
          </a:prstGeom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37601151-39F5-D8A1-AF97-C2740F011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27" y="3441644"/>
            <a:ext cx="3966593" cy="19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93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6D7C7F8C-00F4-90E1-AB1C-B195FA0B9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43" y="1296141"/>
            <a:ext cx="4257713" cy="1661843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D1EF802-8A8A-55D4-90F0-418BD75E1460}"/>
              </a:ext>
            </a:extLst>
          </p:cNvPr>
          <p:cNvSpPr txBox="1">
            <a:spLocks/>
          </p:cNvSpPr>
          <p:nvPr/>
        </p:nvSpPr>
        <p:spPr>
          <a:xfrm>
            <a:off x="1671781" y="3429000"/>
            <a:ext cx="8848436" cy="86331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latin typeface="+mn-lt"/>
              </a:rPr>
              <a:t>A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NOVA</a:t>
            </a:r>
            <a:r>
              <a:rPr lang="pt-BR" b="1" dirty="0">
                <a:latin typeface="+mn-lt"/>
              </a:rPr>
              <a:t> Injeção de Etanol</a:t>
            </a:r>
            <a:endParaRPr lang="en-GB" sz="6600" b="1" dirty="0">
              <a:latin typeface="+mn-lt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DC8666D-4FC3-2B78-FDCC-C7F0C9F8F2F1}"/>
              </a:ext>
            </a:extLst>
          </p:cNvPr>
          <p:cNvSpPr txBox="1">
            <a:spLocks/>
          </p:cNvSpPr>
          <p:nvPr/>
        </p:nvSpPr>
        <p:spPr>
          <a:xfrm>
            <a:off x="862057" y="4521708"/>
            <a:ext cx="5158842" cy="2080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Sofer</a:t>
            </a:r>
          </a:p>
          <a:p>
            <a:pPr algn="l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dsofer@dsa.ind.br</a:t>
            </a:r>
          </a:p>
          <a:p>
            <a:pPr algn="l"/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19-9-9773-4385</a:t>
            </a:r>
          </a:p>
        </p:txBody>
      </p:sp>
    </p:spTree>
    <p:extLst>
      <p:ext uri="{BB962C8B-B14F-4D97-AF65-F5344CB8AC3E}">
        <p14:creationId xmlns:p14="http://schemas.microsoft.com/office/powerpoint/2010/main" val="94749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39454" y="2376782"/>
            <a:ext cx="8229600" cy="175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Todas as informações contidas neste documento são confidenciais e fornecidas a título informativo e preliminar. Este documento deve ser tratado como propriedade intelectual DSA e coberto por confidencialidade. A DSA se reserva o direito de efetuar alterações sem prévio aviso, por motivos técnicos, comerciais ou outros. Produtos, conceitos</a:t>
            </a:r>
            <a:r>
              <a:rPr kumimoji="0" lang="pt-BR" sz="1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 e dados apresentados podem ser objeto de uma ou mais patentes. 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libri" pitchFamily="34" charset="0"/>
              </a:rPr>
              <a:t>Proibida a reprodução total ou parcial assim como a utilização de dados e/ou informações contidas neste documento sem prévio consentimento por escrito da DSA . Copyright DSA MMXXV.</a:t>
            </a:r>
          </a:p>
        </p:txBody>
      </p:sp>
    </p:spTree>
    <p:extLst>
      <p:ext uri="{BB962C8B-B14F-4D97-AF65-F5344CB8AC3E}">
        <p14:creationId xmlns:p14="http://schemas.microsoft.com/office/powerpoint/2010/main" val="2370653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64390B-5397-6393-58FC-DA6A53F75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DSA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53D677B5-0749-7B4D-A606-8BB729A4F054}"/>
              </a:ext>
            </a:extLst>
          </p:cNvPr>
          <p:cNvSpPr txBox="1">
            <a:spLocks/>
          </p:cNvSpPr>
          <p:nvPr/>
        </p:nvSpPr>
        <p:spPr>
          <a:xfrm>
            <a:off x="257220" y="796660"/>
            <a:ext cx="11677559" cy="2000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dirty="0"/>
              <a:t>Uma empresa focada na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geração de tecnologia </a:t>
            </a:r>
            <a:r>
              <a:rPr lang="pt-BR" dirty="0"/>
              <a:t>para motores e veículos</a:t>
            </a:r>
          </a:p>
          <a:p>
            <a:pPr marL="800100" lvl="1" indent="-342900" algn="l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brasileira, pequena e </a:t>
            </a:r>
            <a:r>
              <a:rPr lang="pt-B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independente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 algn="l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Injetores inovadores</a:t>
            </a:r>
            <a:r>
              <a:rPr lang="pt-BR" sz="2400" dirty="0"/>
              <a:t> e Sistemas completos de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Injeção</a:t>
            </a:r>
            <a:r>
              <a:rPr lang="pt-BR" sz="2400" dirty="0"/>
              <a:t>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Eletrônica</a:t>
            </a:r>
            <a:endParaRPr lang="pt-BR" dirty="0"/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dirty="0"/>
              <a:t>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</a:t>
            </a:r>
            <a:r>
              <a:rPr lang="pt-BR" dirty="0"/>
              <a:t> da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DSA</a:t>
            </a:r>
            <a:r>
              <a:rPr lang="pt-BR" dirty="0"/>
              <a:t>: desde sistemas para F1/F-Indy até termelétricas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7E6542E-8F44-67D7-DB7E-51FED7F677AD}"/>
              </a:ext>
            </a:extLst>
          </p:cNvPr>
          <p:cNvGrpSpPr/>
          <p:nvPr/>
        </p:nvGrpSpPr>
        <p:grpSpPr>
          <a:xfrm>
            <a:off x="270145" y="3263178"/>
            <a:ext cx="11427670" cy="2496688"/>
            <a:chOff x="270145" y="2588473"/>
            <a:chExt cx="11427670" cy="2496688"/>
          </a:xfrm>
        </p:grpSpPr>
        <p:pic>
          <p:nvPicPr>
            <p:cNvPr id="7" name="Imagem 6" descr="Motor de carro&#10;&#10;Descrição gerada automaticamente com confiança média">
              <a:extLst>
                <a:ext uri="{FF2B5EF4-FFF2-40B4-BE49-F238E27FC236}">
                  <a16:creationId xmlns:a16="http://schemas.microsoft.com/office/drawing/2014/main" id="{EFEF031F-B194-BEA2-954E-71A0A531A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710" y="2744289"/>
              <a:ext cx="1550035" cy="1550035"/>
            </a:xfrm>
            <a:prstGeom prst="rect">
              <a:avLst/>
            </a:prstGeom>
          </p:spPr>
        </p:pic>
        <p:pic>
          <p:nvPicPr>
            <p:cNvPr id="8" name="Imagem 7" descr="IMAGE5.jpg">
              <a:extLst>
                <a:ext uri="{FF2B5EF4-FFF2-40B4-BE49-F238E27FC236}">
                  <a16:creationId xmlns:a16="http://schemas.microsoft.com/office/drawing/2014/main" id="{6F90D471-C280-181E-242C-13BDFD3FE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281" t="17788" r="9881" b="7363"/>
            <a:stretch/>
          </p:blipFill>
          <p:spPr>
            <a:xfrm rot="16200000">
              <a:off x="-59278" y="3391921"/>
              <a:ext cx="1617167" cy="958322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4C3E5D27-0801-DF89-345F-0D249F31906F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19" r="2979" b="32147"/>
            <a:stretch/>
          </p:blipFill>
          <p:spPr bwMode="auto">
            <a:xfrm>
              <a:off x="9857645" y="2588473"/>
              <a:ext cx="1840170" cy="120543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C596DDB-EC9C-2297-5B6F-71A0B1606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4147" y="2933739"/>
              <a:ext cx="1377412" cy="1445346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3E8ECE32-07F6-1D54-55D5-2823FFA9F7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3299" t="2066" b="5015"/>
            <a:stretch/>
          </p:blipFill>
          <p:spPr bwMode="auto">
            <a:xfrm>
              <a:off x="4040088" y="3805893"/>
              <a:ext cx="2227538" cy="1219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Imagem 11" descr="Pessoas e ônibus na rua de uma cidade&#10;&#10;Descrição gerada automaticamente">
              <a:extLst>
                <a:ext uri="{FF2B5EF4-FFF2-40B4-BE49-F238E27FC236}">
                  <a16:creationId xmlns:a16="http://schemas.microsoft.com/office/drawing/2014/main" id="{922A32E9-C0B6-1CF1-487D-D8242237A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26" r="27190"/>
            <a:stretch/>
          </p:blipFill>
          <p:spPr>
            <a:xfrm>
              <a:off x="5294554" y="2850225"/>
              <a:ext cx="2139593" cy="1383496"/>
            </a:xfrm>
            <a:prstGeom prst="rect">
              <a:avLst/>
            </a:prstGeom>
          </p:spPr>
        </p:pic>
        <p:pic>
          <p:nvPicPr>
            <p:cNvPr id="13" name="Espaço Reservado para Conteúdo 17" descr="SNC00207-alt 6.jpg">
              <a:extLst>
                <a:ext uri="{FF2B5EF4-FFF2-40B4-BE49-F238E27FC236}">
                  <a16:creationId xmlns:a16="http://schemas.microsoft.com/office/drawing/2014/main" id="{DD56FCB0-C663-0F0B-1633-B1CFA41CC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83972" y="3281280"/>
              <a:ext cx="1864514" cy="1398386"/>
            </a:xfrm>
            <a:prstGeom prst="rect">
              <a:avLst/>
            </a:prstGeom>
          </p:spPr>
        </p:pic>
        <p:pic>
          <p:nvPicPr>
            <p:cNvPr id="14" name="Imagem 13" descr="Uma imagem contendo lego, brinquedo&#10;&#10;Descrição gerada automaticamente">
              <a:extLst>
                <a:ext uri="{FF2B5EF4-FFF2-40B4-BE49-F238E27FC236}">
                  <a16:creationId xmlns:a16="http://schemas.microsoft.com/office/drawing/2014/main" id="{E30B832F-3938-FE52-0F09-1602BB70F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7120" y="2850225"/>
              <a:ext cx="1377412" cy="1689655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D5FDE71C-FAC0-1346-E19B-C6663B284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4987" y="3938032"/>
              <a:ext cx="1502201" cy="1147129"/>
            </a:xfrm>
            <a:prstGeom prst="rect">
              <a:avLst/>
            </a:prstGeom>
          </p:spPr>
        </p:pic>
        <p:graphicFrame>
          <p:nvGraphicFramePr>
            <p:cNvPr id="16" name="Objeto 15">
              <a:extLst>
                <a:ext uri="{FF2B5EF4-FFF2-40B4-BE49-F238E27FC236}">
                  <a16:creationId xmlns:a16="http://schemas.microsoft.com/office/drawing/2014/main" id="{BE48EC4C-8FCF-4C01-B216-284B04A0DF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88099457"/>
                </p:ext>
              </p:extLst>
            </p:nvPr>
          </p:nvGraphicFramePr>
          <p:xfrm>
            <a:off x="3595252" y="2886238"/>
            <a:ext cx="1746758" cy="1171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-PAINT" r:id="rId11" imgW="2742840" imgH="1840680" progId="CorelPHOTOPAINT.Image.17">
                    <p:embed/>
                  </p:oleObj>
                </mc:Choice>
                <mc:Fallback>
                  <p:oleObj name="PHOTO-PAINT" r:id="rId11" imgW="2742840" imgH="1840680" progId="CorelPHOTOPAINT.Image.17">
                    <p:embed/>
                    <p:pic>
                      <p:nvPicPr>
                        <p:cNvPr id="7" name="Objeto 6">
                          <a:extLst>
                            <a:ext uri="{FF2B5EF4-FFF2-40B4-BE49-F238E27FC236}">
                              <a16:creationId xmlns:a16="http://schemas.microsoft.com/office/drawing/2014/main" id="{C323C35D-8044-8808-CD4D-E10B2D27B2E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595252" y="2886238"/>
                          <a:ext cx="1746758" cy="11715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29986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72B83-1B13-BFBB-AA11-5877D68F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Motores a combustão interna</a:t>
            </a:r>
          </a:p>
        </p:txBody>
      </p:sp>
      <p:pic>
        <p:nvPicPr>
          <p:cNvPr id="5" name="Espaço Reservado para Conteúdo 4" descr="Foto preta e branca de pessoas na rua de uma cidade&#10;&#10;O conteúdo gerado por IA pode estar incorreto.">
            <a:extLst>
              <a:ext uri="{FF2B5EF4-FFF2-40B4-BE49-F238E27FC236}">
                <a16:creationId xmlns:a16="http://schemas.microsoft.com/office/drawing/2014/main" id="{0573AFED-12B7-6B15-A2EB-08C198314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4" y="897932"/>
            <a:ext cx="5272316" cy="4133496"/>
          </a:xfrm>
        </p:spPr>
      </p:pic>
      <p:pic>
        <p:nvPicPr>
          <p:cNvPr id="7" name="Imagem 6" descr="Foto preta e branca de pessoas na rua de uma cidade&#10;&#10;O conteúdo gerado por IA pode estar incorreto.">
            <a:extLst>
              <a:ext uri="{FF2B5EF4-FFF2-40B4-BE49-F238E27FC236}">
                <a16:creationId xmlns:a16="http://schemas.microsoft.com/office/drawing/2014/main" id="{408555D3-4EC5-E162-918C-00161E1BD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6"/>
          <a:stretch>
            <a:fillRect/>
          </a:stretch>
        </p:blipFill>
        <p:spPr>
          <a:xfrm>
            <a:off x="6069367" y="897932"/>
            <a:ext cx="5609637" cy="413349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6A5273B-5D2E-F1DD-69E7-F047E1372F24}"/>
              </a:ext>
            </a:extLst>
          </p:cNvPr>
          <p:cNvSpPr txBox="1"/>
          <p:nvPr/>
        </p:nvSpPr>
        <p:spPr>
          <a:xfrm>
            <a:off x="431141" y="5232115"/>
            <a:ext cx="1032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Em 150 anos....moldaram o mundo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E seguirão moldando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É para definir </a:t>
            </a:r>
            <a:r>
              <a:rPr lang="pt-BR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pt-BR" sz="2400" dirty="0"/>
              <a:t> que tanto trabalho tem sido feito</a:t>
            </a:r>
          </a:p>
        </p:txBody>
      </p:sp>
    </p:spTree>
    <p:extLst>
      <p:ext uri="{BB962C8B-B14F-4D97-AF65-F5344CB8AC3E}">
        <p14:creationId xmlns:p14="http://schemas.microsoft.com/office/powerpoint/2010/main" val="416163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3DB566-ABE9-F0B8-FFCD-2DBD3211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Em 150 anos...2 ciclos definiram os motores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63B9E-9315-5AFD-85AA-BD6BDF66DB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140" y="1001304"/>
            <a:ext cx="5664860" cy="517498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Otto</a:t>
            </a:r>
          </a:p>
          <a:p>
            <a:pPr lvl="1"/>
            <a:r>
              <a:rPr lang="pt-BR" dirty="0"/>
              <a:t>Criado por Nikolaus Otto em 1876</a:t>
            </a:r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endParaRPr lang="pt-BR" dirty="0"/>
          </a:p>
          <a:p>
            <a:pPr marL="457200" lvl="1" indent="0">
              <a:buNone/>
            </a:pPr>
            <a:endParaRPr lang="pt-BR" dirty="0"/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Flexível</a:t>
            </a:r>
            <a:r>
              <a:rPr lang="pt-BR" dirty="0"/>
              <a:t> no tocante a combustíveis</a:t>
            </a: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Limitado</a:t>
            </a:r>
            <a:r>
              <a:rPr lang="pt-BR" dirty="0"/>
              <a:t> em eficiência e aplicações</a:t>
            </a:r>
          </a:p>
          <a:p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ACB11F3-569D-D5C1-882D-D7A35B845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815" y="1001304"/>
            <a:ext cx="5664859" cy="517498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pt-BR" b="1" dirty="0"/>
              <a:t>Ciclo Diesel</a:t>
            </a:r>
          </a:p>
          <a:p>
            <a:pPr lvl="1"/>
            <a:r>
              <a:rPr lang="pt-BR" dirty="0"/>
              <a:t>Criado por Rudolf Diesel em 1893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Limitado</a:t>
            </a:r>
            <a:r>
              <a:rPr lang="pt-BR" dirty="0"/>
              <a:t> no tocante a combustíveis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Elevada</a:t>
            </a:r>
            <a:r>
              <a:rPr lang="pt-BR" dirty="0"/>
              <a:t> eficiência e ampla aplicação</a:t>
            </a:r>
          </a:p>
        </p:txBody>
      </p:sp>
      <p:pic>
        <p:nvPicPr>
          <p:cNvPr id="6" name="Imagem 5" descr="Foto preta e branca de homem de terno e gravata&#10;&#10;O conteúdo gerado por IA pode estar incorreto.">
            <a:extLst>
              <a:ext uri="{FF2B5EF4-FFF2-40B4-BE49-F238E27FC236}">
                <a16:creationId xmlns:a16="http://schemas.microsoft.com/office/drawing/2014/main" id="{AC9F09E9-0466-3C5B-993A-6C0668318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416" y="1904542"/>
            <a:ext cx="1229730" cy="1531843"/>
          </a:xfrm>
          <a:prstGeom prst="rect">
            <a:avLst/>
          </a:prstGeom>
        </p:spPr>
      </p:pic>
      <p:pic>
        <p:nvPicPr>
          <p:cNvPr id="8" name="Imagem 7" descr="Uma imagem contendo bicicleta, velho, de madeira, caixa&#10;&#10;O conteúdo gerado por IA pode estar incorreto.">
            <a:extLst>
              <a:ext uri="{FF2B5EF4-FFF2-40B4-BE49-F238E27FC236}">
                <a16:creationId xmlns:a16="http://schemas.microsoft.com/office/drawing/2014/main" id="{736772C2-A4AF-A7E7-ADC2-D9C7B7A42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58" y="1904542"/>
            <a:ext cx="2062691" cy="1524458"/>
          </a:xfrm>
          <a:prstGeom prst="rect">
            <a:avLst/>
          </a:prstGeom>
        </p:spPr>
      </p:pic>
      <p:pic>
        <p:nvPicPr>
          <p:cNvPr id="10" name="Imagem 9" descr="Homem de terno e gravata olhando para o lado&#10;&#10;O conteúdo gerado por IA pode estar incorreto.">
            <a:extLst>
              <a:ext uri="{FF2B5EF4-FFF2-40B4-BE49-F238E27FC236}">
                <a16:creationId xmlns:a16="http://schemas.microsoft.com/office/drawing/2014/main" id="{AD603E7C-703D-5957-E72E-D311069ED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t="-971" r="17618"/>
          <a:stretch>
            <a:fillRect/>
          </a:stretch>
        </p:blipFill>
        <p:spPr>
          <a:xfrm>
            <a:off x="6871133" y="1904542"/>
            <a:ext cx="1551512" cy="1531843"/>
          </a:xfrm>
          <a:prstGeom prst="rect">
            <a:avLst/>
          </a:prstGeom>
        </p:spPr>
      </p:pic>
      <p:pic>
        <p:nvPicPr>
          <p:cNvPr id="12" name="Imagem 11" descr="Máquina de metal&#10;&#10;O conteúdo gerado por IA pode estar incorreto.">
            <a:extLst>
              <a:ext uri="{FF2B5EF4-FFF2-40B4-BE49-F238E27FC236}">
                <a16:creationId xmlns:a16="http://schemas.microsoft.com/office/drawing/2014/main" id="{DBC9EC79-5B6B-ED3A-6EC3-B94BDF7E9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09" y="1904542"/>
            <a:ext cx="1455111" cy="223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1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1C6354-0BD1-8BCB-B5D0-0147B9EC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Futuro dos motores a combustão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8E235D-A4D3-3986-7540-257AC77C9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41" y="781828"/>
            <a:ext cx="11516444" cy="3319655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Sustentabilidade</a:t>
            </a:r>
            <a:r>
              <a:rPr lang="pt-BR" dirty="0"/>
              <a:t>: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quais</a:t>
            </a:r>
            <a:r>
              <a:rPr lang="pt-BR" dirty="0"/>
              <a:t> combustíveis</a:t>
            </a:r>
          </a:p>
          <a:p>
            <a:endParaRPr lang="pt-BR" dirty="0"/>
          </a:p>
          <a:p>
            <a:endParaRPr lang="pt-BR" dirty="0"/>
          </a:p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Eficiência e emissões</a:t>
            </a:r>
            <a:r>
              <a:rPr lang="pt-BR" dirty="0"/>
              <a:t>: </a:t>
            </a:r>
            <a:r>
              <a: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</a:t>
            </a:r>
            <a:r>
              <a:rPr lang="pt-BR" dirty="0"/>
              <a:t> da combustão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8FBDBA-6D78-CF9E-4A7C-3EF48566C455}"/>
              </a:ext>
            </a:extLst>
          </p:cNvPr>
          <p:cNvSpPr txBox="1"/>
          <p:nvPr/>
        </p:nvSpPr>
        <p:spPr>
          <a:xfrm>
            <a:off x="506027" y="4101483"/>
            <a:ext cx="10315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dirty="0"/>
              <a:t>É neste </a:t>
            </a:r>
            <a:r>
              <a:rPr lang="pt-B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</a:t>
            </a:r>
            <a:r>
              <a:rPr lang="pt-BR" sz="3600" dirty="0"/>
              <a:t> da combustão que a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DSA</a:t>
            </a:r>
            <a:r>
              <a:rPr lang="pt-BR" sz="3600" dirty="0"/>
              <a:t> atua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06757F-D786-7705-F5A9-6B32A2B584D1}"/>
              </a:ext>
            </a:extLst>
          </p:cNvPr>
          <p:cNvSpPr txBox="1"/>
          <p:nvPr/>
        </p:nvSpPr>
        <p:spPr>
          <a:xfrm>
            <a:off x="506027" y="4990730"/>
            <a:ext cx="10315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600" dirty="0"/>
              <a:t>Hoje, de forma oficial, apresentamos os novos </a:t>
            </a:r>
          </a:p>
          <a:p>
            <a:r>
              <a:rPr lang="pt-BR" sz="3600" dirty="0"/>
              <a:t>		</a:t>
            </a: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Sistemas DSA Etanol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2427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C8E81-500C-82C2-204D-088F7DC79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DSA Etanol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D29026-807E-6D79-F7F3-2B83DB47F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</a:t>
            </a:r>
            <a:r>
              <a:rPr lang="pt-BR" dirty="0"/>
              <a:t> forma de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controlar a combustão de etanol </a:t>
            </a:r>
            <a:r>
              <a:rPr lang="pt-BR" dirty="0"/>
              <a:t>em motores originalmente Diesel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464169F-9D7D-3388-DA2D-A15702B4644F}"/>
              </a:ext>
            </a:extLst>
          </p:cNvPr>
          <p:cNvGrpSpPr/>
          <p:nvPr/>
        </p:nvGrpSpPr>
        <p:grpSpPr>
          <a:xfrm>
            <a:off x="837585" y="1695395"/>
            <a:ext cx="9028009" cy="970818"/>
            <a:chOff x="1615426" y="1692092"/>
            <a:chExt cx="7614295" cy="818796"/>
          </a:xfrm>
        </p:grpSpPr>
        <p:graphicFrame>
          <p:nvGraphicFramePr>
            <p:cNvPr id="5" name="Objeto 4">
              <a:extLst>
                <a:ext uri="{FF2B5EF4-FFF2-40B4-BE49-F238E27FC236}">
                  <a16:creationId xmlns:a16="http://schemas.microsoft.com/office/drawing/2014/main" id="{1911D27A-6FFF-6D07-65FD-26922A28D02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1812810"/>
                </p:ext>
              </p:extLst>
            </p:nvPr>
          </p:nvGraphicFramePr>
          <p:xfrm>
            <a:off x="1615426" y="1692092"/>
            <a:ext cx="2692623" cy="818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18145691" imgH="6167836" progId="CorelDraw.Graphic.17">
                    <p:embed/>
                  </p:oleObj>
                </mc:Choice>
                <mc:Fallback>
                  <p:oleObj name="CorelDRAW" r:id="rId4" imgW="18145691" imgH="6167836" progId="CorelDraw.Graphic.17">
                    <p:embed/>
                    <p:pic>
                      <p:nvPicPr>
                        <p:cNvPr id="9" name="Objeto 8">
                          <a:extLst>
                            <a:ext uri="{FF2B5EF4-FFF2-40B4-BE49-F238E27FC236}">
                              <a16:creationId xmlns:a16="http://schemas.microsoft.com/office/drawing/2014/main" id="{86382E2A-1102-65F8-FCDA-26F3B2259FB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15426" y="1692092"/>
                          <a:ext cx="2692623" cy="818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to 5">
              <a:extLst>
                <a:ext uri="{FF2B5EF4-FFF2-40B4-BE49-F238E27FC236}">
                  <a16:creationId xmlns:a16="http://schemas.microsoft.com/office/drawing/2014/main" id="{4ACB6234-6B75-DB9F-A4C5-64D8F874A5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3992463"/>
                </p:ext>
              </p:extLst>
            </p:nvPr>
          </p:nvGraphicFramePr>
          <p:xfrm>
            <a:off x="6768665" y="1692092"/>
            <a:ext cx="2461056" cy="8187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17249391" imgH="6167836" progId="CorelDraw.Graphic.17">
                    <p:embed/>
                  </p:oleObj>
                </mc:Choice>
                <mc:Fallback>
                  <p:oleObj name="CorelDRAW" r:id="rId6" imgW="17249391" imgH="6167836" progId="CorelDraw.Graphic.17">
                    <p:embed/>
                    <p:pic>
                      <p:nvPicPr>
                        <p:cNvPr id="10" name="Objeto 9">
                          <a:extLst>
                            <a:ext uri="{FF2B5EF4-FFF2-40B4-BE49-F238E27FC236}">
                              <a16:creationId xmlns:a16="http://schemas.microsoft.com/office/drawing/2014/main" id="{D16FE1BA-8C30-AF9F-E29A-0CCE71C43C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768665" y="1692092"/>
                          <a:ext cx="2461056" cy="8187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Sistema DSA Vista 3_4 2 720p">
            <a:hlinkClick r:id="" action="ppaction://media"/>
            <a:extLst>
              <a:ext uri="{FF2B5EF4-FFF2-40B4-BE49-F238E27FC236}">
                <a16:creationId xmlns:a16="http://schemas.microsoft.com/office/drawing/2014/main" id="{509A3906-7CF9-0A74-660F-8DAEBEDBD7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4153" y="2811311"/>
            <a:ext cx="6489576" cy="365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6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72B83-1B13-BFBB-AA11-5877D68F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Nossa visão de futuro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9AC289-1002-E6CA-5F97-0315F4E18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41" y="1127062"/>
            <a:ext cx="11516444" cy="4825869"/>
          </a:xfrm>
        </p:spPr>
        <p:txBody>
          <a:bodyPr/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Revolucionar</a:t>
            </a:r>
            <a:r>
              <a:rPr lang="pt-BR" sz="2800" dirty="0"/>
              <a:t> o uso de etanol em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motores pesados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/>
              <a:t>com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ecnologia de controle </a:t>
            </a:r>
            <a:r>
              <a:rPr lang="pt-BR" sz="2800" dirty="0"/>
              <a:t>de combustão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3B0AF33-FE6C-3F42-80CA-8E794CF8DA60}"/>
              </a:ext>
            </a:extLst>
          </p:cNvPr>
          <p:cNvSpPr txBox="1">
            <a:spLocks/>
          </p:cNvSpPr>
          <p:nvPr/>
        </p:nvSpPr>
        <p:spPr>
          <a:xfrm>
            <a:off x="1362675" y="3005486"/>
            <a:ext cx="8946037" cy="1237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800" dirty="0"/>
              <a:t>Etanol ≠ ciclo Otto</a:t>
            </a:r>
          </a:p>
        </p:txBody>
      </p:sp>
    </p:spTree>
    <p:extLst>
      <p:ext uri="{BB962C8B-B14F-4D97-AF65-F5344CB8AC3E}">
        <p14:creationId xmlns:p14="http://schemas.microsoft.com/office/powerpoint/2010/main" val="2655941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0B1E9-DA9F-E96A-8B91-A83698C5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Nova Rota Tecnológica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B39266-DC00-1FB7-AD91-6FE21F8D3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78" y="1800217"/>
            <a:ext cx="11516444" cy="3473119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pt-BR" sz="3200" dirty="0"/>
              <a:t>Todos os motores originalmente Diesel poderão operar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 a Etanol</a:t>
            </a:r>
          </a:p>
          <a:p>
            <a:pPr marL="0" indent="0">
              <a:buNone/>
            </a:pPr>
            <a:endParaRPr lang="pt-BR" sz="1200" dirty="0"/>
          </a:p>
          <a:p>
            <a:pPr lvl="1"/>
            <a:r>
              <a:rPr lang="pt-BR" sz="2800" dirty="0"/>
              <a:t>Sem modificações permanentes</a:t>
            </a:r>
          </a:p>
          <a:p>
            <a:pPr lvl="1"/>
            <a:endParaRPr lang="pt-BR" sz="2800" dirty="0"/>
          </a:p>
          <a:p>
            <a:pPr lvl="1"/>
            <a:r>
              <a:rPr lang="pt-BR" sz="2800" dirty="0"/>
              <a:t>“Simples” Upgrade: 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DSA Etanol</a:t>
            </a:r>
          </a:p>
          <a:p>
            <a:pPr lvl="1"/>
            <a:endParaRPr lang="pt-BR" sz="2800" dirty="0"/>
          </a:p>
          <a:p>
            <a:pPr lvl="1"/>
            <a:r>
              <a:rPr lang="pt-BR" sz="2800" dirty="0"/>
              <a:t>Aplicável a motores novos e já em campo</a:t>
            </a:r>
          </a:p>
        </p:txBody>
      </p:sp>
    </p:spTree>
    <p:extLst>
      <p:ext uri="{BB962C8B-B14F-4D97-AF65-F5344CB8AC3E}">
        <p14:creationId xmlns:p14="http://schemas.microsoft.com/office/powerpoint/2010/main" val="3918171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8B4DA-0C9D-62A3-B89A-242D77A1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2" y="157115"/>
            <a:ext cx="10515600" cy="7016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Exemplo de Sistema DSA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D8A52F-6FA8-3555-DF43-78663C1CA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042" y="1771187"/>
            <a:ext cx="5693230" cy="379548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8CB89AD-3300-C693-259A-0856CC58B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2" y="1782073"/>
            <a:ext cx="5693230" cy="379548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01CD7A5-F199-41F3-8348-C072B9A8CE6F}"/>
              </a:ext>
            </a:extLst>
          </p:cNvPr>
          <p:cNvSpPr txBox="1"/>
          <p:nvPr/>
        </p:nvSpPr>
        <p:spPr>
          <a:xfrm>
            <a:off x="1393372" y="1320408"/>
            <a:ext cx="292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Motor Diesel Original</a:t>
            </a:r>
            <a:endParaRPr lang="en-GB" sz="24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F9F10DD-8484-111F-3535-5A83C1D2053B}"/>
              </a:ext>
            </a:extLst>
          </p:cNvPr>
          <p:cNvSpPr txBox="1"/>
          <p:nvPr/>
        </p:nvSpPr>
        <p:spPr>
          <a:xfrm>
            <a:off x="7626532" y="1303669"/>
            <a:ext cx="303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Motor Sistema DSA</a:t>
            </a:r>
            <a:endParaRPr lang="en-GB" sz="24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2DE8EF-67D3-DA43-8359-18B775FFDFFC}"/>
              </a:ext>
            </a:extLst>
          </p:cNvPr>
          <p:cNvSpPr txBox="1"/>
          <p:nvPr/>
        </p:nvSpPr>
        <p:spPr>
          <a:xfrm>
            <a:off x="3098067" y="4972852"/>
            <a:ext cx="1894115" cy="461665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Injetor Diesel</a:t>
            </a:r>
            <a:endParaRPr lang="en-GB" sz="2400" b="1" dirty="0">
              <a:solidFill>
                <a:schemeClr val="bg1"/>
              </a:solidFill>
            </a:endParaRP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01446B89-AB7D-5BCC-FFA2-EF68E213CD6B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2640875" y="3944988"/>
            <a:ext cx="1404250" cy="1027864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67C2615-E849-A3F2-5528-A22195B20B83}"/>
              </a:ext>
            </a:extLst>
          </p:cNvPr>
          <p:cNvSpPr txBox="1"/>
          <p:nvPr/>
        </p:nvSpPr>
        <p:spPr>
          <a:xfrm>
            <a:off x="8791296" y="4972852"/>
            <a:ext cx="1711241" cy="461665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Injetor DSA</a:t>
            </a:r>
            <a:endParaRPr lang="en-GB" sz="2400" b="1" dirty="0">
              <a:solidFill>
                <a:schemeClr val="bg1"/>
              </a:solidFill>
            </a:endParaRP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AD066152-4B81-BDEF-301C-46E9EE5162BE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8442954" y="3912474"/>
            <a:ext cx="1203963" cy="1060378"/>
          </a:xfrm>
          <a:prstGeom prst="straightConnector1">
            <a:avLst/>
          </a:prstGeom>
          <a:ln w="666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A55711-69A9-246A-7EE6-D7B5A2FD8B5B}"/>
              </a:ext>
            </a:extLst>
          </p:cNvPr>
          <p:cNvSpPr txBox="1"/>
          <p:nvPr/>
        </p:nvSpPr>
        <p:spPr>
          <a:xfrm>
            <a:off x="1525081" y="5669656"/>
            <a:ext cx="3145972" cy="46166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Operação 100% Diesel</a:t>
            </a:r>
            <a:endParaRPr lang="en-GB" sz="2400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6DA02A5-0081-48CA-F963-8BD95C5F8B10}"/>
              </a:ext>
            </a:extLst>
          </p:cNvPr>
          <p:cNvSpPr txBox="1"/>
          <p:nvPr/>
        </p:nvSpPr>
        <p:spPr>
          <a:xfrm>
            <a:off x="7441323" y="5669655"/>
            <a:ext cx="3298667" cy="461665"/>
          </a:xfrm>
          <a:prstGeom prst="rect">
            <a:avLst/>
          </a:prstGeom>
          <a:noFill/>
          <a:ln w="349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Operação 100% Etanol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8843110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5105</TotalTime>
  <Words>429</Words>
  <Application>Microsoft Office PowerPoint</Application>
  <PresentationFormat>Widescreen</PresentationFormat>
  <Paragraphs>78</Paragraphs>
  <Slides>13</Slides>
  <Notes>1</Notes>
  <HiddenSlides>0</HiddenSlides>
  <MMClips>1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Courier New</vt:lpstr>
      <vt:lpstr>Wingdings</vt:lpstr>
      <vt:lpstr>Tema do Office</vt:lpstr>
      <vt:lpstr>CorelDRAW</vt:lpstr>
      <vt:lpstr>PHOTO-PAINT</vt:lpstr>
      <vt:lpstr>Motores Pesados 100% a Etanol Uma nova Rota Tecnológica </vt:lpstr>
      <vt:lpstr>A DSA</vt:lpstr>
      <vt:lpstr>Motores a combustão interna</vt:lpstr>
      <vt:lpstr>Em 150 anos...2 ciclos definiram os motores</vt:lpstr>
      <vt:lpstr>O Futuro dos motores a combustão</vt:lpstr>
      <vt:lpstr>Sistemas DSA Etanol</vt:lpstr>
      <vt:lpstr>Nossa visão de futuro</vt:lpstr>
      <vt:lpstr>Nova Rota Tecnológica</vt:lpstr>
      <vt:lpstr>Exemplo de Sistema DSA</vt:lpstr>
      <vt:lpstr>Um pouco do significado dessa Nova Rota Tecnológica</vt:lpstr>
      <vt:lpstr>Os Parceiros que JÁ estão com a DSA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Daniel Sofer</dc:creator>
  <cp:lastModifiedBy>Daniel Sofer</cp:lastModifiedBy>
  <cp:revision>69</cp:revision>
  <dcterms:created xsi:type="dcterms:W3CDTF">2017-08-23T07:53:25Z</dcterms:created>
  <dcterms:modified xsi:type="dcterms:W3CDTF">2025-08-29T14:42:13Z</dcterms:modified>
</cp:coreProperties>
</file>