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3323" r:id="rId5"/>
    <p:sldId id="272" r:id="rId6"/>
    <p:sldId id="265" r:id="rId7"/>
    <p:sldId id="295" r:id="rId8"/>
    <p:sldId id="273" r:id="rId9"/>
    <p:sldId id="292" r:id="rId10"/>
    <p:sldId id="267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92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59345" y="2254036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 b="1"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59345" y="490775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1774FA48-D811-4728-A7DB-5B2ACF15E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702959" y="553008"/>
            <a:ext cx="2786082" cy="143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5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1141" y="44454"/>
            <a:ext cx="10515600" cy="652792"/>
          </a:xfrm>
        </p:spPr>
        <p:txBody>
          <a:bodyPr/>
          <a:lstStyle>
            <a:lvl1pPr>
              <a:defRPr b="1" i="0"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31141" y="781828"/>
            <a:ext cx="11516444" cy="5153145"/>
          </a:xfrm>
        </p:spPr>
        <p:txBody>
          <a:bodyPr/>
          <a:lstStyle>
            <a:lvl2pPr marL="685800" indent="-228600">
              <a:buFont typeface="Courier New" panose="02070309020205020404" pitchFamily="49" charset="0"/>
              <a:buChar char="o"/>
              <a:defRPr/>
            </a:lvl2pPr>
            <a:lvl3pPr marL="1143000" indent="-228600">
              <a:buFont typeface="Wingdings" panose="05000000000000000000" pitchFamily="2" charset="2"/>
              <a:buChar char="ü"/>
              <a:defRPr/>
            </a:lvl3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ACF3-1F29-4480-97B2-27B617B4F488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9089-AC7D-420F-AEBC-6E822D565F88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5667029F-3774-40E6-BA75-A974FF501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46741" y="6172203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5167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ACF3-1F29-4480-97B2-27B617B4F488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9089-AC7D-420F-AEBC-6E822D565F8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36B8F260-A843-4197-BD89-2D4CC3F33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46741" y="6172203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495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1141" y="110647"/>
            <a:ext cx="10515600" cy="583781"/>
          </a:xfrm>
        </p:spPr>
        <p:txBody>
          <a:bodyPr/>
          <a:lstStyle>
            <a:lvl1pPr>
              <a:defRPr b="1" i="0">
                <a:latin typeface="+mn-lt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1" y="899693"/>
            <a:ext cx="5181600" cy="5174988"/>
          </a:xfr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199" y="905144"/>
            <a:ext cx="5181600" cy="51749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ACF3-1F29-4480-97B2-27B617B4F488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9089-AC7D-420F-AEBC-6E822D565F8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7E71AB47-7A74-4245-A52C-C8B9194FD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46741" y="6172203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100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ACF3-1F29-4480-97B2-27B617B4F488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9089-AC7D-420F-AEBC-6E822D565F88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A73854BF-5EA5-4997-B495-CF4688A7E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46741" y="6172203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6003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1141" y="76143"/>
            <a:ext cx="10515600" cy="596720"/>
          </a:xfr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ACF3-1F29-4480-97B2-27B617B4F488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9089-AC7D-420F-AEBC-6E822D565F88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1609A37C-6B7E-44A7-B56B-03C9C87DA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46741" y="6172203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093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ACF3-1F29-4480-97B2-27B617B4F488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9089-AC7D-420F-AEBC-6E822D565F88}" type="slidenum">
              <a:rPr lang="pt-BR" smtClean="0"/>
              <a:t>‹nº›</a:t>
            </a:fld>
            <a:endParaRPr lang="pt-BR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07F13B2D-3EB6-4FC1-B8C9-DFF67A853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46741" y="6172203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1466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ACF3-1F29-4480-97B2-27B617B4F488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9089-AC7D-420F-AEBC-6E822D565F8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23980389-CA54-4248-8BA5-0F6A6AB02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46741" y="6172203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88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ACF3-1F29-4480-97B2-27B617B4F488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9089-AC7D-420F-AEBC-6E822D565F8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70E8E6C1-025B-4BF3-BB26-D058402A4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46741" y="6172203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8472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ACF3-1F29-4480-97B2-27B617B4F488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9089-AC7D-420F-AEBC-6E822D565F8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520C7AB1-948E-48D8-B3DC-7E5A052AE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46741" y="6172203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402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EACF3-1F29-4480-97B2-27B617B4F488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9089-AC7D-420F-AEBC-6E822D565F8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D1000B6B-830F-4632-B146-4BD5732DB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46741" y="6172203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8232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13544-A26D-E259-D4D8-89C07BFD7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11" y="3169261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pt-BR" dirty="0"/>
              <a:t>Clique para editar o título Mestre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56F65AA4-8477-097A-53FC-D64DD5E6D0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47213" y="6169748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0832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EACF3-1F29-4480-97B2-27B617B4F488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C9089-AC7D-420F-AEBC-6E822D565F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656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603225"/>
            <a:ext cx="9144000" cy="2142121"/>
          </a:xfrm>
        </p:spPr>
        <p:txBody>
          <a:bodyPr>
            <a:normAutofit fontScale="90000"/>
          </a:bodyPr>
          <a:lstStyle/>
          <a:p>
            <a:r>
              <a:rPr lang="pt-BR" dirty="0"/>
              <a:t>Projeto PDI DSA+JE </a:t>
            </a:r>
            <a:br>
              <a:rPr lang="pt-BR" dirty="0"/>
            </a:br>
            <a:r>
              <a:rPr lang="pt-BR" dirty="0"/>
              <a:t>Sistemas DSA GNL </a:t>
            </a:r>
            <a:br>
              <a:rPr lang="pt-BR" dirty="0"/>
            </a:br>
            <a:r>
              <a:rPr lang="pt-BR" dirty="0"/>
              <a:t>Apresentação Conceitual</a:t>
            </a:r>
            <a:endParaRPr lang="pt-BR" b="1" dirty="0">
              <a:latin typeface="+mn-l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EFB3E4B-0F43-4E66-A002-73A2360C4296}"/>
              </a:ext>
            </a:extLst>
          </p:cNvPr>
          <p:cNvSpPr txBox="1"/>
          <p:nvPr/>
        </p:nvSpPr>
        <p:spPr>
          <a:xfrm>
            <a:off x="3481305" y="5466073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3608035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B4D47-815B-6379-1652-622FAA2B2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253CD0D7-DF5D-B7C3-FFF9-D8256F9E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19" y="88982"/>
            <a:ext cx="11666955" cy="708851"/>
          </a:xfrm>
        </p:spPr>
        <p:txBody>
          <a:bodyPr>
            <a:normAutofit/>
          </a:bodyPr>
          <a:lstStyle/>
          <a:p>
            <a:r>
              <a:rPr lang="pt-BR" dirty="0"/>
              <a:t>O motor Diesel: padrão para motores pesados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C9FFF12D-EE54-0464-CCB9-2579D95B6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517" y="4619494"/>
            <a:ext cx="11340357" cy="112606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</a:t>
            </a:r>
            <a:r>
              <a:rPr lang="pt-BR" dirty="0"/>
              <a:t> funciona com hidrocarbonetos longos (óleo Diesel ou similar)</a:t>
            </a:r>
          </a:p>
          <a:p>
            <a:r>
              <a:rPr lang="pt-BR" dirty="0"/>
              <a:t>Severos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problemas</a:t>
            </a:r>
            <a:r>
              <a:rPr lang="pt-BR" dirty="0"/>
              <a:t> de </a:t>
            </a:r>
            <a:r>
              <a:rPr lang="pt-BR" b="1" dirty="0"/>
              <a:t>emissões</a:t>
            </a:r>
            <a:r>
              <a:rPr lang="pt-BR" dirty="0"/>
              <a:t> (que geram </a:t>
            </a:r>
            <a:r>
              <a:rPr lang="pt-BR" b="1" dirty="0"/>
              <a:t>custos</a:t>
            </a:r>
            <a:r>
              <a:rPr lang="pt-BR" dirty="0"/>
              <a:t>...)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1982402A-0F2D-CB3F-FB23-F918BC68F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19" y="5979698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2F9FEEE-1336-BDB4-B391-529D6132C19C}"/>
              </a:ext>
            </a:extLst>
          </p:cNvPr>
          <p:cNvGrpSpPr/>
          <p:nvPr/>
        </p:nvGrpSpPr>
        <p:grpSpPr>
          <a:xfrm>
            <a:off x="702448" y="797833"/>
            <a:ext cx="7917265" cy="1369388"/>
            <a:chOff x="372592" y="1301542"/>
            <a:chExt cx="9570863" cy="1655398"/>
          </a:xfrm>
        </p:grpSpPr>
        <p:pic>
          <p:nvPicPr>
            <p:cNvPr id="2" name="Imagem 1" descr="Tigela de vidro&#10;&#10;Descrição gerada automaticamente com confiança média">
              <a:extLst>
                <a:ext uri="{FF2B5EF4-FFF2-40B4-BE49-F238E27FC236}">
                  <a16:creationId xmlns:a16="http://schemas.microsoft.com/office/drawing/2014/main" id="{B553CCC5-65B4-C6E8-3A7E-3A6743FCC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71368" y="1306581"/>
              <a:ext cx="1872087" cy="1650359"/>
            </a:xfrm>
            <a:prstGeom prst="rect">
              <a:avLst/>
            </a:prstGeom>
          </p:spPr>
        </p:pic>
        <p:pic>
          <p:nvPicPr>
            <p:cNvPr id="3" name="Imagem 2" descr="Reflexo de espelho&#10;&#10;Descrição gerada automaticamente com confiança média">
              <a:extLst>
                <a:ext uri="{FF2B5EF4-FFF2-40B4-BE49-F238E27FC236}">
                  <a16:creationId xmlns:a16="http://schemas.microsoft.com/office/drawing/2014/main" id="{FDC9E82D-AB99-A808-263C-10AB3F4C4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54265" y="1301542"/>
              <a:ext cx="1872087" cy="1655398"/>
            </a:xfrm>
            <a:prstGeom prst="rect">
              <a:avLst/>
            </a:prstGeom>
          </p:spPr>
        </p:pic>
        <p:pic>
          <p:nvPicPr>
            <p:cNvPr id="6" name="Imagem 5" descr="Reflexo em um espelho redondo&#10;&#10;Descrição gerada automaticamente com confiança média">
              <a:extLst>
                <a:ext uri="{FF2B5EF4-FFF2-40B4-BE49-F238E27FC236}">
                  <a16:creationId xmlns:a16="http://schemas.microsoft.com/office/drawing/2014/main" id="{EEE5FD2E-0BEE-B9CD-289D-E16A9AC01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7162" y="1301542"/>
              <a:ext cx="1867049" cy="1645321"/>
            </a:xfrm>
            <a:prstGeom prst="rect">
              <a:avLst/>
            </a:prstGeom>
          </p:spPr>
        </p:pic>
        <p:pic>
          <p:nvPicPr>
            <p:cNvPr id="7" name="Imagem 6" descr="Uma imagem contendo mesa, relógio, bolo, prato&#10;&#10;Descrição gerada automaticamente">
              <a:extLst>
                <a:ext uri="{FF2B5EF4-FFF2-40B4-BE49-F238E27FC236}">
                  <a16:creationId xmlns:a16="http://schemas.microsoft.com/office/drawing/2014/main" id="{090043EE-60C1-0190-815C-CD9B66A2A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27618" y="1301542"/>
              <a:ext cx="1859490" cy="1645321"/>
            </a:xfrm>
            <a:prstGeom prst="rect">
              <a:avLst/>
            </a:prstGeom>
          </p:spPr>
        </p:pic>
        <p:pic>
          <p:nvPicPr>
            <p:cNvPr id="10" name="Imagem 9" descr="Uma imagem contendo no interior, mesa, tigela, prato&#10;&#10;Descrição gerada automaticamente">
              <a:extLst>
                <a:ext uri="{FF2B5EF4-FFF2-40B4-BE49-F238E27FC236}">
                  <a16:creationId xmlns:a16="http://schemas.microsoft.com/office/drawing/2014/main" id="{4BEC3C98-7A8C-2B27-F4D4-C19DC9EEF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2592" y="1301542"/>
              <a:ext cx="1904972" cy="1645320"/>
            </a:xfrm>
            <a:prstGeom prst="rect">
              <a:avLst/>
            </a:prstGeom>
          </p:spPr>
        </p:pic>
      </p:grpSp>
      <p:sp>
        <p:nvSpPr>
          <p:cNvPr id="5" name="Espaço Reservado para Conteúdo 8">
            <a:extLst>
              <a:ext uri="{FF2B5EF4-FFF2-40B4-BE49-F238E27FC236}">
                <a16:creationId xmlns:a16="http://schemas.microsoft.com/office/drawing/2014/main" id="{3781DE47-0E9E-8D68-4456-2C4B44188BC8}"/>
              </a:ext>
            </a:extLst>
          </p:cNvPr>
          <p:cNvSpPr txBox="1">
            <a:spLocks/>
          </p:cNvSpPr>
          <p:nvPr/>
        </p:nvSpPr>
        <p:spPr>
          <a:xfrm>
            <a:off x="646517" y="2876072"/>
            <a:ext cx="10854726" cy="10526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Alto</a:t>
            </a:r>
            <a:r>
              <a:rPr lang="pt-BR" dirty="0"/>
              <a:t> </a:t>
            </a:r>
            <a:r>
              <a:rPr lang="pt-BR" b="1" dirty="0"/>
              <a:t>torque</a:t>
            </a:r>
            <a:r>
              <a:rPr lang="pt-BR" dirty="0"/>
              <a:t> e derivada de torque, inclusive em baixos giros</a:t>
            </a:r>
          </a:p>
          <a:p>
            <a:r>
              <a:rPr lang="pt-BR" b="1" dirty="0"/>
              <a:t>Elevado</a:t>
            </a:r>
            <a:r>
              <a:rPr lang="pt-BR" dirty="0"/>
              <a:t> </a:t>
            </a:r>
            <a:r>
              <a:rPr lang="pt-BR" b="1" dirty="0"/>
              <a:t>rendimento</a:t>
            </a:r>
            <a:r>
              <a:rPr lang="pt-BR" dirty="0"/>
              <a:t> termodinâmico graças à compressão</a:t>
            </a:r>
            <a:r>
              <a:rPr lang="pt-BR" b="1" dirty="0"/>
              <a:t> </a:t>
            </a:r>
            <a:r>
              <a:rPr lang="pt-BR" dirty="0"/>
              <a:t>elevada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93152CA-BA11-7028-3477-393F26114F29}"/>
              </a:ext>
            </a:extLst>
          </p:cNvPr>
          <p:cNvSpPr txBox="1"/>
          <p:nvPr/>
        </p:nvSpPr>
        <p:spPr>
          <a:xfrm>
            <a:off x="646517" y="2352851"/>
            <a:ext cx="192847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Vantagens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79AE1CB-A11D-DD48-4A6E-2E61B73B52A8}"/>
              </a:ext>
            </a:extLst>
          </p:cNvPr>
          <p:cNvSpPr txBox="1"/>
          <p:nvPr/>
        </p:nvSpPr>
        <p:spPr>
          <a:xfrm>
            <a:off x="646517" y="4097012"/>
            <a:ext cx="224836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Desvantagens</a:t>
            </a:r>
          </a:p>
        </p:txBody>
      </p:sp>
    </p:spTree>
    <p:extLst>
      <p:ext uri="{BB962C8B-B14F-4D97-AF65-F5344CB8AC3E}">
        <p14:creationId xmlns:p14="http://schemas.microsoft.com/office/powerpoint/2010/main" val="3167337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A64BC-9E33-3924-D253-A08B0DC80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17927507-1FFD-E5B9-06DA-CB56E6ADB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O motor Otto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71DC6E46-EB35-0B37-8927-74DF63BB8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056" y="2781192"/>
            <a:ext cx="10964159" cy="3159501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/>
              <a:t>Combustão</a:t>
            </a:r>
            <a:r>
              <a:rPr lang="pt-BR" dirty="0"/>
              <a:t> “premix” com ignição por </a:t>
            </a:r>
            <a:r>
              <a:rPr lang="pt-BR" b="1" dirty="0"/>
              <a:t>centelha</a:t>
            </a:r>
            <a:r>
              <a:rPr lang="pt-BR" dirty="0"/>
              <a:t> (aceita ≠ moléculas)</a:t>
            </a:r>
          </a:p>
          <a:p>
            <a:r>
              <a:rPr lang="pt-BR" dirty="0"/>
              <a:t>Mais simples, </a:t>
            </a:r>
            <a:r>
              <a:rPr lang="pt-BR" b="1" dirty="0"/>
              <a:t>menos eficiente</a:t>
            </a:r>
          </a:p>
          <a:p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Sempre</a:t>
            </a:r>
            <a:r>
              <a:rPr lang="pt-BR" dirty="0"/>
              <a:t> </a:t>
            </a:r>
            <a:r>
              <a:rPr lang="pt-BR" b="1" dirty="0"/>
              <a:t>limitado</a:t>
            </a:r>
            <a:r>
              <a:rPr lang="pt-BR" dirty="0"/>
              <a:t> por detonação/knocking (anomalia de combustão)</a:t>
            </a:r>
          </a:p>
          <a:p>
            <a:r>
              <a:rPr lang="pt-BR" b="1" dirty="0"/>
              <a:t>Knocking</a:t>
            </a:r>
            <a:r>
              <a:rPr lang="pt-BR" dirty="0"/>
              <a:t> </a:t>
            </a:r>
            <a:r>
              <a:rPr lang="pt-BR" b="1" u="sng" dirty="0"/>
              <a:t>limita</a:t>
            </a:r>
            <a:r>
              <a:rPr lang="pt-BR" dirty="0"/>
              <a:t>:</a:t>
            </a:r>
          </a:p>
          <a:p>
            <a:pPr lvl="1"/>
            <a:r>
              <a:rPr lang="pt-BR" b="1" dirty="0"/>
              <a:t>Compressão</a:t>
            </a:r>
          </a:p>
          <a:p>
            <a:pPr lvl="1"/>
            <a:r>
              <a:rPr lang="pt-BR" b="1" dirty="0"/>
              <a:t>Pressão</a:t>
            </a:r>
            <a:r>
              <a:rPr lang="pt-BR" dirty="0"/>
              <a:t> de combustão</a:t>
            </a:r>
          </a:p>
          <a:p>
            <a:pPr lvl="1"/>
            <a:r>
              <a:rPr lang="pt-BR" b="1" dirty="0"/>
              <a:t>Torque</a:t>
            </a:r>
          </a:p>
          <a:p>
            <a:pPr lvl="1"/>
            <a:r>
              <a:rPr lang="pt-BR" b="1" dirty="0"/>
              <a:t>Rendimento</a:t>
            </a:r>
            <a:r>
              <a:rPr lang="pt-BR" dirty="0"/>
              <a:t> termodinâmico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8424A72-8837-FFF0-7DB2-4DF013077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19" y="5979698"/>
            <a:ext cx="1245259" cy="64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F8F1126F-33CF-FD60-B72F-1ECDE4916CAF}"/>
              </a:ext>
            </a:extLst>
          </p:cNvPr>
          <p:cNvGrpSpPr/>
          <p:nvPr/>
        </p:nvGrpSpPr>
        <p:grpSpPr>
          <a:xfrm>
            <a:off x="932732" y="236959"/>
            <a:ext cx="10326536" cy="2580162"/>
            <a:chOff x="1754873" y="672085"/>
            <a:chExt cx="10326536" cy="2580162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18A10BC5-D6FA-0DFC-8A55-82EEAF1FC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603" t="18431" r="23727" b="32023"/>
            <a:stretch/>
          </p:blipFill>
          <p:spPr>
            <a:xfrm>
              <a:off x="1754873" y="1467802"/>
              <a:ext cx="8464152" cy="1784445"/>
            </a:xfrm>
            <a:prstGeom prst="rect">
              <a:avLst/>
            </a:prstGeom>
          </p:spPr>
        </p:pic>
        <p:cxnSp>
          <p:nvCxnSpPr>
            <p:cNvPr id="3" name="Conector de Seta Reta 2">
              <a:extLst>
                <a:ext uri="{FF2B5EF4-FFF2-40B4-BE49-F238E27FC236}">
                  <a16:creationId xmlns:a16="http://schemas.microsoft.com/office/drawing/2014/main" id="{EF510FE3-0678-0BEC-E4D5-8CA916D09B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36810" y="1352433"/>
              <a:ext cx="1108626" cy="3300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de Seta Reta 5">
              <a:extLst>
                <a:ext uri="{FF2B5EF4-FFF2-40B4-BE49-F238E27FC236}">
                  <a16:creationId xmlns:a16="http://schemas.microsoft.com/office/drawing/2014/main" id="{0BFAEF72-8F56-EC4E-44A1-8D3762680F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1390" y="1364578"/>
              <a:ext cx="1494046" cy="13314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8EF5C25B-1C52-8DB2-60CA-5D1D458F92DD}"/>
                </a:ext>
              </a:extLst>
            </p:cNvPr>
            <p:cNvSpPr txBox="1"/>
            <p:nvPr/>
          </p:nvSpPr>
          <p:spPr>
            <a:xfrm>
              <a:off x="9609462" y="672085"/>
              <a:ext cx="2471947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O Limite do Otto: </a:t>
              </a:r>
              <a:r>
                <a:rPr lang="pt-BR" b="1" i="1" dirty="0"/>
                <a:t>Knock/</a:t>
              </a:r>
              <a:r>
                <a:rPr lang="pt-BR" b="1" dirty="0"/>
                <a:t>Detonação</a:t>
              </a:r>
              <a:endParaRPr lang="pt-BR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91093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8ED09-3E2A-1B25-0A51-EF823BF0F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que motores pesados são ciclo Diesel?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D73B27-38E6-C59A-479B-897D6A9FF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41" y="852427"/>
            <a:ext cx="11516444" cy="3657429"/>
          </a:xfrm>
        </p:spPr>
        <p:txBody>
          <a:bodyPr/>
          <a:lstStyle/>
          <a:p>
            <a:r>
              <a:rPr lang="pt-BR" b="1" dirty="0"/>
              <a:t>Eficiência</a:t>
            </a:r>
            <a:r>
              <a:rPr lang="pt-BR" dirty="0"/>
              <a:t> maior (convertem energia melhor):</a:t>
            </a:r>
          </a:p>
          <a:p>
            <a:pPr lvl="1"/>
            <a:r>
              <a:rPr lang="pt-BR" dirty="0"/>
              <a:t>A </a:t>
            </a:r>
            <a:r>
              <a:rPr lang="pt-BR" b="1" dirty="0"/>
              <a:t>paridade</a:t>
            </a:r>
            <a:r>
              <a:rPr lang="pt-BR" dirty="0"/>
              <a:t> de </a:t>
            </a:r>
            <a:r>
              <a:rPr lang="pt-BR" b="1" dirty="0"/>
              <a:t>combustível</a:t>
            </a:r>
            <a:r>
              <a:rPr lang="pt-BR" dirty="0"/>
              <a:t> usado </a:t>
            </a:r>
            <a:r>
              <a:rPr lang="pt-BR" b="1" dirty="0"/>
              <a:t>entregam</a:t>
            </a:r>
            <a:r>
              <a:rPr lang="pt-BR" dirty="0"/>
              <a:t> </a:t>
            </a:r>
            <a:r>
              <a:rPr lang="pt-BR" b="1" dirty="0"/>
              <a:t>mais</a:t>
            </a:r>
            <a:r>
              <a:rPr lang="pt-BR" dirty="0"/>
              <a:t> </a:t>
            </a:r>
            <a:r>
              <a:rPr lang="pt-BR" b="1" dirty="0"/>
              <a:t>trabalho</a:t>
            </a:r>
            <a:r>
              <a:rPr lang="pt-BR" dirty="0"/>
              <a:t> executado</a:t>
            </a:r>
          </a:p>
          <a:p>
            <a:pPr lvl="1"/>
            <a:endParaRPr lang="pt-BR" dirty="0"/>
          </a:p>
          <a:p>
            <a:endParaRPr lang="pt-BR" b="1" dirty="0"/>
          </a:p>
          <a:p>
            <a:endParaRPr lang="pt-BR" b="1" dirty="0"/>
          </a:p>
          <a:p>
            <a:r>
              <a:rPr lang="pt-BR" b="1" dirty="0"/>
              <a:t>Torque</a:t>
            </a:r>
            <a:r>
              <a:rPr lang="pt-BR" dirty="0"/>
              <a:t>/força maior e </a:t>
            </a:r>
            <a:r>
              <a:rPr lang="pt-BR" b="1" dirty="0"/>
              <a:t>respostas</a:t>
            </a:r>
            <a:r>
              <a:rPr lang="pt-BR" dirty="0"/>
              <a:t> (derivadas de torque) melhores:</a:t>
            </a:r>
          </a:p>
          <a:p>
            <a:pPr lvl="1"/>
            <a:r>
              <a:rPr lang="pt-BR" dirty="0"/>
              <a:t>Fundamentais para motores pesados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5C87E81-840F-11CC-BE05-89BD35403427}"/>
              </a:ext>
            </a:extLst>
          </p:cNvPr>
          <p:cNvSpPr txBox="1"/>
          <p:nvPr/>
        </p:nvSpPr>
        <p:spPr>
          <a:xfrm>
            <a:off x="850610" y="4385812"/>
            <a:ext cx="10487025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Fato</a:t>
            </a:r>
            <a:r>
              <a:rPr lang="pt-BR" sz="4000" dirty="0"/>
              <a:t>: em toda a indústria automotiva o </a:t>
            </a:r>
            <a:r>
              <a:rPr lang="pt-B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Ciclo</a:t>
            </a:r>
            <a:r>
              <a:rPr lang="pt-BR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Diesel</a:t>
            </a:r>
            <a:r>
              <a:rPr lang="pt-BR" sz="4000" dirty="0"/>
              <a:t> é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padrão</a:t>
            </a:r>
            <a:r>
              <a:rPr lang="pt-BR" sz="4000" b="1" dirty="0"/>
              <a:t> para motores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A45F52-1E63-4D88-3BDF-696B7A1E078C}"/>
              </a:ext>
            </a:extLst>
          </p:cNvPr>
          <p:cNvSpPr txBox="1"/>
          <p:nvPr/>
        </p:nvSpPr>
        <p:spPr>
          <a:xfrm>
            <a:off x="850610" y="1803148"/>
            <a:ext cx="967666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Ciclo Diesel é ~30/35% mais eficiente em geral que o ciclo Otto</a:t>
            </a:r>
          </a:p>
        </p:txBody>
      </p:sp>
    </p:spTree>
    <p:extLst>
      <p:ext uri="{BB962C8B-B14F-4D97-AF65-F5344CB8AC3E}">
        <p14:creationId xmlns:p14="http://schemas.microsoft.com/office/powerpoint/2010/main" val="1800686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1A5B98-A413-6CAE-1153-2E8B87D04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NOVOS Injetores</a:t>
            </a:r>
            <a:br>
              <a:rPr lang="pt-BR" dirty="0"/>
            </a:br>
            <a:r>
              <a:rPr lang="pt-BR" dirty="0"/>
              <a:t>NOVA tecnologia</a:t>
            </a:r>
            <a:br>
              <a:rPr lang="pt-BR" dirty="0"/>
            </a:br>
            <a:r>
              <a:rPr lang="pt-BR" dirty="0"/>
              <a:t>Um ciclo NOVO</a:t>
            </a:r>
          </a:p>
        </p:txBody>
      </p:sp>
    </p:spTree>
    <p:extLst>
      <p:ext uri="{BB962C8B-B14F-4D97-AF65-F5344CB8AC3E}">
        <p14:creationId xmlns:p14="http://schemas.microsoft.com/office/powerpoint/2010/main" val="3627595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F3FC4-F59A-6C9E-4DE8-969120010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2FDF804D-A345-D649-18BE-D838157B5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7" t="-1284" r="12610" b="-424"/>
          <a:stretch>
            <a:fillRect/>
          </a:stretch>
        </p:blipFill>
        <p:spPr>
          <a:xfrm>
            <a:off x="774045" y="1170973"/>
            <a:ext cx="2704313" cy="2107802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E2AE9037-C517-45AF-42D8-D36E52C1F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DSA: 100% Gás Natural</a:t>
            </a:r>
          </a:p>
        </p:txBody>
      </p:sp>
      <p:pic>
        <p:nvPicPr>
          <p:cNvPr id="3" name="Espaço Reservado para Conteúdo 2">
            <a:extLst>
              <a:ext uri="{FF2B5EF4-FFF2-40B4-BE49-F238E27FC236}">
                <a16:creationId xmlns:a16="http://schemas.microsoft.com/office/drawing/2014/main" id="{A090CCEB-2959-098D-CB97-23C5164BE0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5" t="-2369" r="14314" b="-1379"/>
          <a:stretch>
            <a:fillRect/>
          </a:stretch>
        </p:blipFill>
        <p:spPr>
          <a:xfrm>
            <a:off x="3478358" y="1147851"/>
            <a:ext cx="2658957" cy="215066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084EDDF-559E-1E6F-B264-7E088DFAD0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2" t="-3321" r="16345" b="-4322"/>
          <a:stretch>
            <a:fillRect/>
          </a:stretch>
        </p:blipFill>
        <p:spPr>
          <a:xfrm>
            <a:off x="8796272" y="1125625"/>
            <a:ext cx="2553486" cy="223718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33C6939-F477-4C8D-0DE5-D311F130B2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1" t="-3321" r="13779" b="-4322"/>
          <a:stretch>
            <a:fillRect/>
          </a:stretch>
        </p:blipFill>
        <p:spPr>
          <a:xfrm>
            <a:off x="6137315" y="1125627"/>
            <a:ext cx="2658957" cy="2237183"/>
          </a:xfrm>
          <a:prstGeom prst="rect">
            <a:avLst/>
          </a:prstGeom>
        </p:spPr>
      </p:pic>
      <p:sp>
        <p:nvSpPr>
          <p:cNvPr id="14" name="Espaço Reservado para Conteúdo 8">
            <a:extLst>
              <a:ext uri="{FF2B5EF4-FFF2-40B4-BE49-F238E27FC236}">
                <a16:creationId xmlns:a16="http://schemas.microsoft.com/office/drawing/2014/main" id="{ACD4B5B8-FC05-A372-310A-F34F807F0A44}"/>
              </a:ext>
            </a:extLst>
          </p:cNvPr>
          <p:cNvSpPr txBox="1">
            <a:spLocks/>
          </p:cNvSpPr>
          <p:nvPr/>
        </p:nvSpPr>
        <p:spPr>
          <a:xfrm>
            <a:off x="721358" y="4178918"/>
            <a:ext cx="11214957" cy="23690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Combustão</a:t>
            </a:r>
            <a:r>
              <a:rPr lang="pt-BR" dirty="0"/>
              <a:t>: um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NOVO </a:t>
            </a:r>
            <a:r>
              <a:rPr lang="pt-BR" dirty="0"/>
              <a:t>mecanismo de combustão operando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a gás natural</a:t>
            </a:r>
          </a:p>
          <a:p>
            <a:r>
              <a:rPr lang="pt-BR" dirty="0"/>
              <a:t>Não é ciclo Diesel nem é ciclo Otto: tecnicamente um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NOVO ciclo</a:t>
            </a:r>
          </a:p>
          <a:p>
            <a:r>
              <a:rPr lang="pt-BR" b="1" dirty="0"/>
              <a:t>Torque</a:t>
            </a:r>
            <a:r>
              <a:rPr lang="pt-BR" dirty="0"/>
              <a:t> e </a:t>
            </a:r>
            <a:r>
              <a:rPr lang="pt-BR" b="1" dirty="0"/>
              <a:t>respostas</a:t>
            </a:r>
            <a:r>
              <a:rPr lang="pt-BR" dirty="0"/>
              <a:t> (derivadas de torque) como original Diesel</a:t>
            </a:r>
          </a:p>
          <a:p>
            <a:r>
              <a:rPr lang="pt-BR" b="1" dirty="0"/>
              <a:t>Compressão </a:t>
            </a:r>
            <a:r>
              <a:rPr lang="pt-BR" dirty="0"/>
              <a:t>elevada: como original Diesel</a:t>
            </a:r>
          </a:p>
          <a:p>
            <a:r>
              <a:rPr lang="pt-BR" dirty="0"/>
              <a:t>Elevado </a:t>
            </a:r>
            <a:r>
              <a:rPr lang="pt-BR" b="1" dirty="0"/>
              <a:t>Rendimento Termodinâmico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B8CF7A9-1591-0015-FE51-701B7FF52A94}"/>
              </a:ext>
            </a:extLst>
          </p:cNvPr>
          <p:cNvSpPr txBox="1"/>
          <p:nvPr/>
        </p:nvSpPr>
        <p:spPr>
          <a:xfrm>
            <a:off x="2494303" y="640097"/>
            <a:ext cx="52022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Mistura pobre preparada na câmara de combustão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9DD43E39-E835-0B4F-3893-DADA6B96ECB5}"/>
              </a:ext>
            </a:extLst>
          </p:cNvPr>
          <p:cNvCxnSpPr>
            <a:cxnSpLocks/>
          </p:cNvCxnSpPr>
          <p:nvPr/>
        </p:nvCxnSpPr>
        <p:spPr>
          <a:xfrm flipH="1">
            <a:off x="2412623" y="1016262"/>
            <a:ext cx="719091" cy="67470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79CDF56-9AE4-55A2-C804-6520EF8C1F37}"/>
              </a:ext>
            </a:extLst>
          </p:cNvPr>
          <p:cNvCxnSpPr>
            <a:cxnSpLocks/>
          </p:cNvCxnSpPr>
          <p:nvPr/>
        </p:nvCxnSpPr>
        <p:spPr>
          <a:xfrm flipV="1">
            <a:off x="2963038" y="1009429"/>
            <a:ext cx="168676" cy="1846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6C3EF4E-864A-7487-B355-209AC689A962}"/>
              </a:ext>
            </a:extLst>
          </p:cNvPr>
          <p:cNvSpPr txBox="1"/>
          <p:nvPr/>
        </p:nvSpPr>
        <p:spPr>
          <a:xfrm>
            <a:off x="4189687" y="3522817"/>
            <a:ext cx="45209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Jatos de Gás Natural em combustão injetados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94BD9A6D-3640-A656-6A0E-545F87C7E095}"/>
              </a:ext>
            </a:extLst>
          </p:cNvPr>
          <p:cNvCxnSpPr>
            <a:cxnSpLocks/>
          </p:cNvCxnSpPr>
          <p:nvPr/>
        </p:nvCxnSpPr>
        <p:spPr>
          <a:xfrm flipH="1" flipV="1">
            <a:off x="5254957" y="2662022"/>
            <a:ext cx="368122" cy="59363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ECB72F87-C8B1-5B97-37C9-924D3C893D28}"/>
              </a:ext>
            </a:extLst>
          </p:cNvPr>
          <p:cNvCxnSpPr>
            <a:cxnSpLocks/>
          </p:cNvCxnSpPr>
          <p:nvPr/>
        </p:nvCxnSpPr>
        <p:spPr>
          <a:xfrm flipH="1" flipV="1">
            <a:off x="5623079" y="3255654"/>
            <a:ext cx="181450" cy="2867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47F7B4BF-272E-7660-2DB8-15D781804FB0}"/>
              </a:ext>
            </a:extLst>
          </p:cNvPr>
          <p:cNvCxnSpPr>
            <a:cxnSpLocks/>
          </p:cNvCxnSpPr>
          <p:nvPr/>
        </p:nvCxnSpPr>
        <p:spPr>
          <a:xfrm flipH="1" flipV="1">
            <a:off x="2347010" y="2486269"/>
            <a:ext cx="1131348" cy="79250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8E1EA881-AC85-6DEE-5664-3303B521AD7F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3556363" y="3324887"/>
            <a:ext cx="633324" cy="3825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35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FCD4C-1493-D8FA-FEDE-68F0DCEBB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tecnologia </a:t>
            </a:r>
            <a:r>
              <a:rPr lang="pt-BR" u="sng" dirty="0"/>
              <a:t>exclusiva</a:t>
            </a:r>
            <a:r>
              <a:rPr lang="pt-BR" dirty="0"/>
              <a:t> do Sistema DSA GNL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19623A-C7AE-A09A-E2FC-189025DD2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41" y="1319711"/>
            <a:ext cx="11516444" cy="5153145"/>
          </a:xfrm>
        </p:spPr>
        <p:txBody>
          <a:bodyPr/>
          <a:lstStyle/>
          <a:p>
            <a:r>
              <a:rPr lang="pt-BR" b="1" dirty="0"/>
              <a:t>Injetores Especiais DSA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b="1" dirty="0"/>
              <a:t>Eletrônica DSA</a:t>
            </a:r>
          </a:p>
          <a:p>
            <a:endParaRPr lang="pt-BR" dirty="0"/>
          </a:p>
          <a:p>
            <a:r>
              <a:rPr lang="pt-BR" dirty="0"/>
              <a:t>Auxiliares (pressurização de gás natural, etc.)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Um fato importante:</a:t>
            </a:r>
          </a:p>
          <a:p>
            <a:pPr lvl="1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 medida </a:t>
            </a:r>
            <a:r>
              <a:rPr lang="pt-BR" dirty="0"/>
              <a:t>para o motor: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 qualquer modificação </a:t>
            </a:r>
            <a:r>
              <a:rPr lang="pt-BR" dirty="0"/>
              <a:t>permanente ao motor</a:t>
            </a:r>
          </a:p>
          <a:p>
            <a:pPr lvl="1"/>
            <a:r>
              <a:rPr lang="pt-BR" b="1" dirty="0"/>
              <a:t>Motores</a:t>
            </a:r>
            <a:r>
              <a:rPr lang="pt-BR" dirty="0"/>
              <a:t> </a:t>
            </a:r>
            <a:r>
              <a:rPr lang="pt-BR" b="1" dirty="0"/>
              <a:t>diferentes</a:t>
            </a:r>
            <a:r>
              <a:rPr lang="pt-BR" dirty="0"/>
              <a:t> necessitam de </a:t>
            </a:r>
            <a:r>
              <a:rPr lang="pt-BR" b="1" dirty="0"/>
              <a:t>peças</a:t>
            </a:r>
            <a:r>
              <a:rPr lang="pt-BR" dirty="0"/>
              <a:t>/componentes </a:t>
            </a:r>
            <a:r>
              <a:rPr lang="pt-BR" b="1" dirty="0"/>
              <a:t>diferentes</a:t>
            </a:r>
          </a:p>
          <a:p>
            <a:pPr lvl="1"/>
            <a:r>
              <a:rPr lang="pt-BR" dirty="0"/>
              <a:t>Mas sempre:</a:t>
            </a:r>
            <a:r>
              <a:rPr lang="pt-BR" b="1" dirty="0"/>
              <a:t> mesmos conceitos, mesma tecnologia</a:t>
            </a:r>
          </a:p>
        </p:txBody>
      </p:sp>
    </p:spTree>
    <p:extLst>
      <p:ext uri="{BB962C8B-B14F-4D97-AF65-F5344CB8AC3E}">
        <p14:creationId xmlns:p14="http://schemas.microsoft.com/office/powerpoint/2010/main" val="1693391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46BAC0-A02C-631F-D266-989D8C7F7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DSA</a:t>
            </a:r>
          </a:p>
        </p:txBody>
      </p:sp>
      <p:pic>
        <p:nvPicPr>
          <p:cNvPr id="4" name="Imagem 3" descr="Uma imagem contendo no interior, pia, pequeno, espelho&#10;&#10;O conteúdo gerado por IA pode estar incorreto.">
            <a:extLst>
              <a:ext uri="{FF2B5EF4-FFF2-40B4-BE49-F238E27FC236}">
                <a16:creationId xmlns:a16="http://schemas.microsoft.com/office/drawing/2014/main" id="{D46FDCC7-F4C8-2752-117B-E983DEDFB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85" r="5810" b="20152"/>
          <a:stretch>
            <a:fillRect/>
          </a:stretch>
        </p:blipFill>
        <p:spPr>
          <a:xfrm rot="16200000">
            <a:off x="1748842" y="2763180"/>
            <a:ext cx="4263844" cy="3055444"/>
          </a:xfrm>
          <a:prstGeom prst="rect">
            <a:avLst/>
          </a:prstGeom>
        </p:spPr>
      </p:pic>
      <p:pic>
        <p:nvPicPr>
          <p:cNvPr id="5" name="Imagem 4" descr="Uma imagem contendo no interior, pia, pequeno, espelho&#10;&#10;O conteúdo gerado por IA pode estar incorreto.">
            <a:extLst>
              <a:ext uri="{FF2B5EF4-FFF2-40B4-BE49-F238E27FC236}">
                <a16:creationId xmlns:a16="http://schemas.microsoft.com/office/drawing/2014/main" id="{EDD3B8DA-CD01-8564-9774-6968ED3F2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" t="42917" r="-1514" b="20975"/>
          <a:stretch>
            <a:fillRect/>
          </a:stretch>
        </p:blipFill>
        <p:spPr>
          <a:xfrm rot="16200000">
            <a:off x="5975044" y="2812937"/>
            <a:ext cx="4379115" cy="284065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B1F49B8-7736-EFAB-9143-6C6C9743D746}"/>
              </a:ext>
            </a:extLst>
          </p:cNvPr>
          <p:cNvSpPr txBox="1"/>
          <p:nvPr/>
        </p:nvSpPr>
        <p:spPr>
          <a:xfrm>
            <a:off x="2961514" y="6390091"/>
            <a:ext cx="2014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Diesel Original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89D32E3-2D53-EE7F-D01B-01CDEEE08F66}"/>
              </a:ext>
            </a:extLst>
          </p:cNvPr>
          <p:cNvSpPr txBox="1"/>
          <p:nvPr/>
        </p:nvSpPr>
        <p:spPr>
          <a:xfrm>
            <a:off x="7059397" y="6390092"/>
            <a:ext cx="2525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DSA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2CD9EF1-D4DA-BFCC-9289-457CA6A90F26}"/>
              </a:ext>
            </a:extLst>
          </p:cNvPr>
          <p:cNvSpPr txBox="1"/>
          <p:nvPr/>
        </p:nvSpPr>
        <p:spPr>
          <a:xfrm>
            <a:off x="942512" y="712677"/>
            <a:ext cx="10147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</a:t>
            </a:r>
            <a:r>
              <a:rPr lang="pt-BR" sz="2400" dirty="0"/>
              <a:t> qualquer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modificação</a:t>
            </a:r>
            <a:r>
              <a:rPr lang="pt-BR" sz="2400" dirty="0"/>
              <a:t> ao motor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Projeto e Desenvolvimento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específicos</a:t>
            </a:r>
            <a:r>
              <a:rPr lang="pt-BR" sz="2400" dirty="0"/>
              <a:t> para 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motor </a:t>
            </a:r>
            <a:r>
              <a:rPr lang="pt-BR" sz="2400" dirty="0"/>
              <a:t>selecionado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Instalação/Retrofit</a:t>
            </a:r>
            <a:r>
              <a:rPr lang="pt-BR" sz="2400" dirty="0"/>
              <a:t> e remoção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simples</a:t>
            </a:r>
            <a:r>
              <a:rPr lang="pt-BR" sz="2400" dirty="0"/>
              <a:t> (reversível)</a:t>
            </a:r>
          </a:p>
        </p:txBody>
      </p:sp>
    </p:spTree>
    <p:extLst>
      <p:ext uri="{BB962C8B-B14F-4D97-AF65-F5344CB8AC3E}">
        <p14:creationId xmlns:p14="http://schemas.microsoft.com/office/powerpoint/2010/main" val="2709977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CC8542-980F-B467-73FA-08C9FC65E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41" y="133230"/>
            <a:ext cx="10515600" cy="652792"/>
          </a:xfrm>
        </p:spPr>
        <p:txBody>
          <a:bodyPr/>
          <a:lstStyle/>
          <a:p>
            <a:r>
              <a:rPr lang="pt-BR" dirty="0"/>
              <a:t>Sistema DSA GNL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E0BF8C-2FA1-773E-E760-11FF16490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41" y="1261222"/>
            <a:ext cx="11516444" cy="5153145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r>
              <a:rPr lang="pt-BR" b="1" dirty="0"/>
              <a:t>Sistemas DSA GNL</a:t>
            </a:r>
            <a:r>
              <a:rPr lang="pt-BR" dirty="0"/>
              <a:t>:</a:t>
            </a:r>
            <a:r>
              <a:rPr lang="pt-BR" b="1" dirty="0"/>
              <a:t> </a:t>
            </a:r>
            <a:r>
              <a:rPr lang="pt-BR" dirty="0"/>
              <a:t>Torque e respostas dinâmicas como Diesel </a:t>
            </a:r>
          </a:p>
          <a:p>
            <a:pPr lvl="1"/>
            <a:r>
              <a:rPr lang="pt-BR" dirty="0"/>
              <a:t>Otto não ofereceria estas características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b="1" dirty="0"/>
              <a:t>Sistemas DSA GNL</a:t>
            </a:r>
            <a:r>
              <a:rPr lang="pt-BR" dirty="0"/>
              <a:t>:</a:t>
            </a:r>
            <a:r>
              <a:rPr lang="pt-BR" b="1" dirty="0"/>
              <a:t> </a:t>
            </a:r>
            <a:r>
              <a:rPr lang="pt-BR" dirty="0"/>
              <a:t>Eficiência energética e/ou operacional igual (ou até superior) à do Diesel</a:t>
            </a:r>
          </a:p>
        </p:txBody>
      </p:sp>
    </p:spTree>
    <p:extLst>
      <p:ext uri="{BB962C8B-B14F-4D97-AF65-F5344CB8AC3E}">
        <p14:creationId xmlns:p14="http://schemas.microsoft.com/office/powerpoint/2010/main" val="4079743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639454" y="2376782"/>
            <a:ext cx="8229600" cy="1757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itchFamily="34" charset="0"/>
              </a:rPr>
              <a:t>Todas as informações contidas neste documento são confidenciais e fornecidas a título informativo e preliminar. Este documento deve ser tratado como propriedade intelectual DSA e coberto por confidencialidade. A DSA se reserva o direito de efetuar alterações sem prévio aviso, por motivos técnicos, comerciais ou outros. Produtos, conceitos</a:t>
            </a:r>
            <a:r>
              <a:rPr kumimoji="0" lang="pt-BR" sz="16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itchFamily="34" charset="0"/>
              </a:rPr>
              <a:t> e dados apresentados podem ser objeto de uma ou mais patentes.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itchFamily="34" charset="0"/>
              </a:rPr>
              <a:t>Proibida a reprodução total ou parcial assim como a utilização de dados e/ou informações contidas neste documento sem prévio consentimento por escrito da DSA . Copyright </a:t>
            </a:r>
            <a:r>
              <a:rPr kumimoji="0" lang="pt-BR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itchFamily="34" charset="0"/>
              </a:rPr>
              <a:t>DSA MMXXVI.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6534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4988</TotalTime>
  <Words>473</Words>
  <Application>Microsoft Office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Courier New</vt:lpstr>
      <vt:lpstr>Wingdings</vt:lpstr>
      <vt:lpstr>Tema do Office</vt:lpstr>
      <vt:lpstr>Projeto PDI DSA+JE  Sistemas DSA GNL  Apresentação Conceitual</vt:lpstr>
      <vt:lpstr>O motor Diesel: padrão para motores pesados</vt:lpstr>
      <vt:lpstr>O motor Otto</vt:lpstr>
      <vt:lpstr>Por que motores pesados são ciclo Diesel?</vt:lpstr>
      <vt:lpstr>NOVOS Injetores NOVA tecnologia Um ciclo NOVO</vt:lpstr>
      <vt:lpstr>Sistema DSA: 100% Gás Natural</vt:lpstr>
      <vt:lpstr>A tecnologia exclusiva do Sistema DSA GNL</vt:lpstr>
      <vt:lpstr>Sistema DSA</vt:lpstr>
      <vt:lpstr>Sistema DSA GNL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Daniel Sofer</dc:creator>
  <cp:lastModifiedBy>Daniel Sofer DSA</cp:lastModifiedBy>
  <cp:revision>59</cp:revision>
  <dcterms:created xsi:type="dcterms:W3CDTF">2017-08-23T07:53:25Z</dcterms:created>
  <dcterms:modified xsi:type="dcterms:W3CDTF">2026-10-07T18:55:36Z</dcterms:modified>
</cp:coreProperties>
</file>