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0" r:id="rId3"/>
    <p:sldId id="285" r:id="rId4"/>
    <p:sldId id="283" r:id="rId5"/>
    <p:sldId id="269" r:id="rId6"/>
    <p:sldId id="261" r:id="rId7"/>
    <p:sldId id="262" r:id="rId8"/>
    <p:sldId id="271" r:id="rId9"/>
    <p:sldId id="264" r:id="rId10"/>
    <p:sldId id="286" r:id="rId11"/>
    <p:sldId id="282" r:id="rId12"/>
    <p:sldId id="272" r:id="rId13"/>
    <p:sldId id="273" r:id="rId14"/>
    <p:sldId id="265" r:id="rId15"/>
    <p:sldId id="274" r:id="rId16"/>
    <p:sldId id="266" r:id="rId17"/>
    <p:sldId id="278" r:id="rId18"/>
    <p:sldId id="275" r:id="rId19"/>
    <p:sldId id="277" r:id="rId20"/>
    <p:sldId id="279" r:id="rId21"/>
    <p:sldId id="257" r:id="rId22"/>
    <p:sldId id="281" r:id="rId23"/>
    <p:sldId id="287" r:id="rId24"/>
    <p:sldId id="280" r:id="rId25"/>
    <p:sldId id="284" r:id="rId26"/>
    <p:sldId id="276" r:id="rId27"/>
    <p:sldId id="260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F6986-8A6D-4D4A-BD05-010FF82F231B}" type="datetimeFigureOut">
              <a:rPr lang="pt-BR" smtClean="0"/>
              <a:t>08/06/2026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220B2-4A29-45EA-A2B7-FAF488FDD9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08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220B2-4A29-45EA-A2B7-FAF488FDD98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2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26D6C-86EE-4248-327F-17B4E2A9E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C89C00-CA2C-614B-B0AA-C07BCE231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669055-CE86-91F5-8C50-B08F96D4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8CF6A0-E3B5-6BDA-69A8-326FB130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634682-CAB8-9135-713B-A9C6AC68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61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E4776-EA72-D9D4-3C58-E21EE234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104ACB-B947-3FED-2BDF-4D67FD2C9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D02DE-02B3-45A6-579B-5992E964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6DB6A2-E306-4A03-7E9C-063DC05D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6C838C-D4DF-035D-474D-19B66038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64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4927AE-9CF5-A271-7BAA-43A41304A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09222A-1C1D-DCC5-E931-FFF20E0BC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AA1E5C-C8F3-9A8B-6577-305B078D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85C27E-574E-3C51-F773-A21E2D50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83F318-4E22-A650-802E-5BEF5FD6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4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3916591-5030-EBBE-7279-3664DC9C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C5203F-3EEA-7B6A-89C6-6BADCDFC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585"/>
            <a:ext cx="10515600" cy="708851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AD7C9B-B06F-6E14-1283-BD7A91B0F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080"/>
            <a:ext cx="10515600" cy="5106159"/>
          </a:xfrm>
        </p:spPr>
        <p:txBody>
          <a:bodyPr/>
          <a:lstStyle>
            <a:lvl2pPr>
              <a:buFont typeface="Courier New" panose="02070309020205020404" pitchFamily="49" charset="0"/>
              <a:buChar char="o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B53096B-E6C0-5D93-CE7D-94E219176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59233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58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146BC43-F63C-E2C8-D2C8-B52F85205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613544-A26D-E259-D4D8-89C07BFD7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11" y="3169261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6F65AA4-8477-097A-53FC-D64DD5E6D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59233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70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EFE03-2705-6E50-7906-44C0FA8F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543EB2-BE50-E33E-10E5-C8C94B5BE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9EC2E2-6C8D-F290-5796-9CCC3AFE0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306607-7E4E-EE18-36AA-7869957A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95579C-22F8-2505-C45F-26D70F08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9C3F8D-5130-D7AE-79B6-9D214FA2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60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BB51C-E710-54DE-6BB9-536AD495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67057F-560C-D95A-423C-C5583711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82831B-6473-AB80-795A-464B4B75A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A85E2ED-94DF-0E0A-524C-14C056611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7DD1AF-1056-2DE9-94FB-7FD6E6889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F1A1FD1-BE6F-365B-1033-2464244A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B876BD7-1A27-C5D0-B218-403A5F28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12B876-DA3E-4372-1F9E-844749AF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32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D83490-6A06-7A34-0F0A-5424D915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E58E88C-464D-204C-0DE7-E35189C8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7CB548B-1D3F-41FE-22CF-574C3F0F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870205-2ABE-5CB1-755F-16C50345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94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5B8DA2-4DB0-633C-ED04-436FEA502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BA5AFF-F398-C4C3-B3A7-8E86AF1F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17AA27-F939-B9AE-F5EE-1A1DC7FE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17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59D1B-1F85-EAB4-E954-2A5A6A79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57C4E-3664-0770-A0B3-70CEA878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F3AE0A-C8C2-5AB3-C940-2ABBEE096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21B2D8-A4D8-4A4C-2677-C227A131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67927C-0985-F3FC-834C-3CAD5890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B7E621-FBD7-71B9-D4BB-087872D3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31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402C2-0B63-AE30-6AE0-14D5E186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CBC9BA-40D3-69DC-A068-6AEC5765C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60051D-17FD-1583-E9A0-9E4E15A3D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3AF253-BA9A-7BEA-2C29-B252B79A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1A0683-228A-01C4-B848-A9F098C0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DA083C-8E2F-F5DA-CF8F-29C0F74E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46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1F59B6A-9338-E5C5-4D55-1EBEDA2A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D0991A-5D10-1023-0C3D-26A888D07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9DB4F9-AD8E-39C0-8B5D-BA0045E7A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765B14-E797-448E-88B1-7D24B0823E56}" type="datetimeFigureOut">
              <a:rPr lang="pt-BR" smtClean="0"/>
              <a:t>30/05/2026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683D28-274D-2F11-6EC6-38499914D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2FD110-790D-B3F0-AF39-CF5C9FE02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5E00F8-CE2B-421A-B348-D7348D22A5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3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emf"/><Relationship Id="rId3" Type="http://schemas.openxmlformats.org/officeDocument/2006/relationships/image" Target="../media/image2.jpeg"/><Relationship Id="rId7" Type="http://schemas.openxmlformats.org/officeDocument/2006/relationships/image" Target="../media/image33.jpg"/><Relationship Id="rId12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8A827-054E-B7E7-C2E5-A9B1CA28B9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07A40-12EA-9528-34C6-E1EC8C057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541444-5F5D-7C5B-CBB8-17EE04504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7B0C9B8-E51D-98E6-08D9-776B9CCEC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663" y="196413"/>
            <a:ext cx="2304674" cy="118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7406CF-68F8-2D9A-5B65-61A469346EDF}"/>
              </a:ext>
            </a:extLst>
          </p:cNvPr>
          <p:cNvSpPr txBox="1"/>
          <p:nvPr/>
        </p:nvSpPr>
        <p:spPr>
          <a:xfrm>
            <a:off x="311083" y="4524186"/>
            <a:ext cx="953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</a:rPr>
              <a:t>Motores pesados a Etanol FORA do ciclo Otto</a:t>
            </a:r>
          </a:p>
        </p:txBody>
      </p:sp>
    </p:spTree>
    <p:extLst>
      <p:ext uri="{BB962C8B-B14F-4D97-AF65-F5344CB8AC3E}">
        <p14:creationId xmlns:p14="http://schemas.microsoft.com/office/powerpoint/2010/main" val="187839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EB774-FA20-C2FB-91E6-C55180E7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resposta da DSA à Demanda</a:t>
            </a:r>
          </a:p>
        </p:txBody>
      </p:sp>
    </p:spTree>
    <p:extLst>
      <p:ext uri="{BB962C8B-B14F-4D97-AF65-F5344CB8AC3E}">
        <p14:creationId xmlns:p14="http://schemas.microsoft.com/office/powerpoint/2010/main" val="789485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C8529E-B8DE-E5CF-64AC-97894A25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03" y="1035885"/>
            <a:ext cx="10515600" cy="5106159"/>
          </a:xfrm>
        </p:spPr>
        <p:txBody>
          <a:bodyPr/>
          <a:lstStyle/>
          <a:p>
            <a:r>
              <a:rPr lang="pt-BR" dirty="0"/>
              <a:t>Encontrar uma </a:t>
            </a:r>
            <a:r>
              <a:rPr lang="pt-BR" b="1" dirty="0"/>
              <a:t>NOVA forma </a:t>
            </a:r>
            <a:r>
              <a:rPr lang="pt-BR" dirty="0"/>
              <a:t>de controlar a combustão de Etanol em motores originalmente Diesel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Manter ou melhorar eficiência termodinâmica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Manter ou melhorar performance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Aplicável sem modificações aos motores (facilmente reversível)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BE65E57-7DC3-BFFB-847B-F2AB2DEB09ED}"/>
              </a:ext>
            </a:extLst>
          </p:cNvPr>
          <p:cNvSpPr txBox="1">
            <a:spLocks/>
          </p:cNvSpPr>
          <p:nvPr/>
        </p:nvSpPr>
        <p:spPr>
          <a:xfrm>
            <a:off x="745503" y="5590564"/>
            <a:ext cx="10515600" cy="7088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Uma resposta que não é simples, nem rápida</a:t>
            </a:r>
          </a:p>
        </p:txBody>
      </p:sp>
    </p:spTree>
    <p:extLst>
      <p:ext uri="{BB962C8B-B14F-4D97-AF65-F5344CB8AC3E}">
        <p14:creationId xmlns:p14="http://schemas.microsoft.com/office/powerpoint/2010/main" val="410440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A5B98-A413-6CAE-1153-2E8B87D0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Novos Injetores</a:t>
            </a:r>
            <a:br>
              <a:rPr lang="pt-BR" dirty="0"/>
            </a:br>
            <a:r>
              <a:rPr lang="pt-BR" dirty="0"/>
              <a:t>NOVA tecnologia</a:t>
            </a:r>
            <a:br>
              <a:rPr lang="pt-BR" dirty="0"/>
            </a:br>
            <a:r>
              <a:rPr lang="pt-BR" dirty="0"/>
              <a:t>Um ciclo NOVO</a:t>
            </a:r>
          </a:p>
        </p:txBody>
      </p:sp>
    </p:spTree>
    <p:extLst>
      <p:ext uri="{BB962C8B-B14F-4D97-AF65-F5344CB8AC3E}">
        <p14:creationId xmlns:p14="http://schemas.microsoft.com/office/powerpoint/2010/main" val="362759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6BAC0-A02C-631F-D266-989D8C7F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DSA Etanol</a:t>
            </a:r>
          </a:p>
        </p:txBody>
      </p:sp>
      <p:pic>
        <p:nvPicPr>
          <p:cNvPr id="4" name="Imagem 3" descr="Uma imagem contendo no interior, pia, pequeno, espelho&#10;&#10;O conteúdo gerado por IA pode estar incorreto.">
            <a:extLst>
              <a:ext uri="{FF2B5EF4-FFF2-40B4-BE49-F238E27FC236}">
                <a16:creationId xmlns:a16="http://schemas.microsoft.com/office/drawing/2014/main" id="{D46FDCC7-F4C8-2752-117B-E983DEDF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5" r="5810" b="20152"/>
          <a:stretch>
            <a:fillRect/>
          </a:stretch>
        </p:blipFill>
        <p:spPr>
          <a:xfrm rot="16200000">
            <a:off x="1384857" y="2303171"/>
            <a:ext cx="4263844" cy="3055444"/>
          </a:xfrm>
          <a:prstGeom prst="rect">
            <a:avLst/>
          </a:prstGeom>
        </p:spPr>
      </p:pic>
      <p:pic>
        <p:nvPicPr>
          <p:cNvPr id="5" name="Imagem 4" descr="Uma imagem contendo no interior, pia, pequeno, espelho&#10;&#10;O conteúdo gerado por IA pode estar incorreto.">
            <a:extLst>
              <a:ext uri="{FF2B5EF4-FFF2-40B4-BE49-F238E27FC236}">
                <a16:creationId xmlns:a16="http://schemas.microsoft.com/office/drawing/2014/main" id="{EDD3B8DA-CD01-8564-9774-6968ED3F2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42917" r="-1514" b="20975"/>
          <a:stretch>
            <a:fillRect/>
          </a:stretch>
        </p:blipFill>
        <p:spPr>
          <a:xfrm rot="16200000">
            <a:off x="5611059" y="2352928"/>
            <a:ext cx="4379115" cy="28406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B1F49B8-7736-EFAB-9143-6C6C9743D746}"/>
              </a:ext>
            </a:extLst>
          </p:cNvPr>
          <p:cNvSpPr txBox="1"/>
          <p:nvPr/>
        </p:nvSpPr>
        <p:spPr>
          <a:xfrm>
            <a:off x="2597529" y="5930082"/>
            <a:ext cx="201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Diesel Original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9D32E3-2D53-EE7F-D01B-01CDEEE08F66}"/>
              </a:ext>
            </a:extLst>
          </p:cNvPr>
          <p:cNvSpPr txBox="1"/>
          <p:nvPr/>
        </p:nvSpPr>
        <p:spPr>
          <a:xfrm>
            <a:off x="6695412" y="5930083"/>
            <a:ext cx="252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DSA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977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F3FC4-F59A-6C9E-4DE8-969120010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1759F6-ADDE-F70D-3A3F-CB81362B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E2AE9037-C517-45AF-42D8-D36E52C1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DSA: 100% Etanol</a:t>
            </a:r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A090CCEB-2959-098D-CB97-23C5164BE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r="16412"/>
          <a:stretch>
            <a:fillRect/>
          </a:stretch>
        </p:blipFill>
        <p:spPr>
          <a:xfrm>
            <a:off x="838200" y="1367441"/>
            <a:ext cx="2553486" cy="2061559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03A83FBB-2EAE-D3DF-6143-F71B64CA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084EDDF-559E-1E6F-B264-7E088DFA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r="16345"/>
          <a:stretch>
            <a:fillRect/>
          </a:stretch>
        </p:blipFill>
        <p:spPr>
          <a:xfrm>
            <a:off x="6050643" y="1367442"/>
            <a:ext cx="2553486" cy="206155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DABBA5E-9FE1-4586-8D2B-E67F1E570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6603"/>
          <a:stretch>
            <a:fillRect/>
          </a:stretch>
        </p:blipFill>
        <p:spPr>
          <a:xfrm>
            <a:off x="8604129" y="1367442"/>
            <a:ext cx="2553486" cy="20615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3C6939-F477-4C8D-0DE5-D311F130B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13779"/>
          <a:stretch>
            <a:fillRect/>
          </a:stretch>
        </p:blipFill>
        <p:spPr>
          <a:xfrm>
            <a:off x="3391686" y="1367441"/>
            <a:ext cx="2658957" cy="2061559"/>
          </a:xfrm>
          <a:prstGeom prst="rect">
            <a:avLst/>
          </a:prstGeom>
        </p:spPr>
      </p:pic>
      <p:sp>
        <p:nvSpPr>
          <p:cNvPr id="14" name="Espaço Reservado para Conteúdo 8">
            <a:extLst>
              <a:ext uri="{FF2B5EF4-FFF2-40B4-BE49-F238E27FC236}">
                <a16:creationId xmlns:a16="http://schemas.microsoft.com/office/drawing/2014/main" id="{ACD4B5B8-FC05-A372-310A-F34F807F0A44}"/>
              </a:ext>
            </a:extLst>
          </p:cNvPr>
          <p:cNvSpPr txBox="1">
            <a:spLocks/>
          </p:cNvSpPr>
          <p:nvPr/>
        </p:nvSpPr>
        <p:spPr>
          <a:xfrm>
            <a:off x="838200" y="3687784"/>
            <a:ext cx="10964159" cy="251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Combustão</a:t>
            </a:r>
            <a:r>
              <a:rPr lang="pt-BR" dirty="0"/>
              <a:t>: unindo parte premix, parte difusão (100% etanol)</a:t>
            </a:r>
          </a:p>
          <a:p>
            <a:r>
              <a:rPr lang="pt-BR" b="1" dirty="0"/>
              <a:t>Compressão </a:t>
            </a:r>
            <a:r>
              <a:rPr lang="pt-BR" dirty="0"/>
              <a:t>elevada: como original Diesel</a:t>
            </a:r>
          </a:p>
          <a:p>
            <a:r>
              <a:rPr lang="pt-BR" dirty="0"/>
              <a:t>Alto </a:t>
            </a:r>
            <a:r>
              <a:rPr lang="pt-BR" b="1" dirty="0"/>
              <a:t>torque</a:t>
            </a:r>
            <a:r>
              <a:rPr lang="pt-BR" dirty="0"/>
              <a:t> e derivada de torque </a:t>
            </a:r>
          </a:p>
          <a:p>
            <a:r>
              <a:rPr lang="pt-BR" dirty="0"/>
              <a:t>Elevado </a:t>
            </a:r>
            <a:r>
              <a:rPr lang="pt-BR" b="1" dirty="0"/>
              <a:t>Rendimento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53535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C6E-857E-F3BF-B39B-DF5BF5F3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DSA Etanol:</a:t>
            </a:r>
            <a:br>
              <a:rPr lang="pt-BR" dirty="0"/>
            </a:br>
            <a:r>
              <a:rPr lang="pt-BR" dirty="0"/>
              <a:t>Os trabalhos</a:t>
            </a:r>
          </a:p>
        </p:txBody>
      </p:sp>
    </p:spTree>
    <p:extLst>
      <p:ext uri="{BB962C8B-B14F-4D97-AF65-F5344CB8AC3E}">
        <p14:creationId xmlns:p14="http://schemas.microsoft.com/office/powerpoint/2010/main" val="2434060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7D98-3846-0427-AD46-A57E7F36D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BD76FD-D316-2BA2-199B-602587211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6034F881-778A-8747-9CC9-B40EB2C9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DSA, até agora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F7CC5498-5139-AD16-A581-3703F2D12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668" y="1267436"/>
            <a:ext cx="10515600" cy="5083157"/>
          </a:xfrm>
        </p:spPr>
        <p:txBody>
          <a:bodyPr>
            <a:normAutofit lnSpcReduction="10000"/>
          </a:bodyPr>
          <a:lstStyle/>
          <a:p>
            <a:r>
              <a:rPr lang="pt-BR" dirty="0"/>
              <a:t>Mais de 8 anos de P&amp;D&amp;E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Mais de 15.000 horas de engenharia e fabricação de peças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Mais de 4000 horas de </a:t>
            </a:r>
            <a:r>
              <a:rPr lang="pt-BR" b="1" dirty="0"/>
              <a:t>testes em motores</a:t>
            </a:r>
          </a:p>
          <a:p>
            <a:pPr lvl="1"/>
            <a:r>
              <a:rPr lang="pt-BR" dirty="0"/>
              <a:t>Motores </a:t>
            </a:r>
            <a:r>
              <a:rPr lang="pt-BR" b="1" dirty="0"/>
              <a:t>JÁ operando</a:t>
            </a:r>
            <a:r>
              <a:rPr lang="pt-BR" dirty="0"/>
              <a:t>: testes longos e aprofundados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Múltiplas patentes (com mais em fase de depósito)</a:t>
            </a:r>
          </a:p>
          <a:p>
            <a:pPr lvl="1"/>
            <a:r>
              <a:rPr lang="pt-BR" dirty="0"/>
              <a:t>Injetores</a:t>
            </a:r>
          </a:p>
          <a:p>
            <a:pPr lvl="1"/>
            <a:r>
              <a:rPr lang="pt-BR" dirty="0"/>
              <a:t>Eletrônica</a:t>
            </a:r>
          </a:p>
          <a:p>
            <a:pPr lvl="1"/>
            <a:r>
              <a:rPr lang="pt-BR" dirty="0"/>
              <a:t>Subsistemas auxiliares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AEDBFB1-C242-BBF2-577E-0B6672F04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41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671B-67F5-1EEF-101F-E3021ADF9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28204CA-13DB-9250-0087-77C495F8A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4FA0FD05-291B-3FA3-90A5-BFBF5033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0" y="701233"/>
            <a:ext cx="10515600" cy="708851"/>
          </a:xfrm>
        </p:spPr>
        <p:txBody>
          <a:bodyPr/>
          <a:lstStyle/>
          <a:p>
            <a:r>
              <a:rPr lang="pt-BR" dirty="0"/>
              <a:t>Um pouco dos trabalhos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AA9D091-1997-F936-E5AE-9A4C75FD4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Trem verde e azul&#10;&#10;Descrição gerada automaticamente com confiança média">
            <a:extLst>
              <a:ext uri="{FF2B5EF4-FFF2-40B4-BE49-F238E27FC236}">
                <a16:creationId xmlns:a16="http://schemas.microsoft.com/office/drawing/2014/main" id="{DDB0F441-72DD-0AAB-4783-25447AC5E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" y="1509225"/>
            <a:ext cx="4044541" cy="3033406"/>
          </a:xfrm>
          <a:prstGeom prst="rect">
            <a:avLst/>
          </a:prstGeom>
        </p:spPr>
      </p:pic>
      <p:pic>
        <p:nvPicPr>
          <p:cNvPr id="10" name="Imagem 9" descr="Caminhão verde parado&#10;&#10;Descrição gerada automaticamente">
            <a:extLst>
              <a:ext uri="{FF2B5EF4-FFF2-40B4-BE49-F238E27FC236}">
                <a16:creationId xmlns:a16="http://schemas.microsoft.com/office/drawing/2014/main" id="{CA547136-D118-A624-A8DB-7ABB80BC9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34" y="937399"/>
            <a:ext cx="4549066" cy="2656027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">
            <a:extLst>
              <a:ext uri="{FF2B5EF4-FFF2-40B4-BE49-F238E27FC236}">
                <a16:creationId xmlns:a16="http://schemas.microsoft.com/office/drawing/2014/main" id="{A2A0380F-9B34-F8F5-5B1C-1CAECE71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8449" y="2519327"/>
            <a:ext cx="4549067" cy="37810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58B321-823D-FE99-F7E9-9D1DEC7D1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" t="27220" r="27281"/>
          <a:stretch>
            <a:fillRect/>
          </a:stretch>
        </p:blipFill>
        <p:spPr>
          <a:xfrm>
            <a:off x="7523856" y="3428603"/>
            <a:ext cx="4421804" cy="32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C3C29-92FA-DCF1-6DDF-03E24F181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7025C7-D957-FA86-4F03-73FD9C26A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504ABE41-67F1-1C31-1412-74D30E90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7" y="560437"/>
            <a:ext cx="11454352" cy="708851"/>
          </a:xfrm>
        </p:spPr>
        <p:txBody>
          <a:bodyPr>
            <a:normAutofit fontScale="90000"/>
          </a:bodyPr>
          <a:lstStyle/>
          <a:p>
            <a:r>
              <a:rPr lang="pt-BR" dirty="0"/>
              <a:t>Provável sequência de desenvolvimento e aplicação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7A0B78D-5C59-C14B-FFA8-D3A24F2ED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932369A-552C-0C66-8FAF-8544D7E2B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18048" r="2109" b="12917"/>
          <a:stretch>
            <a:fillRect/>
          </a:stretch>
        </p:blipFill>
        <p:spPr>
          <a:xfrm>
            <a:off x="2925977" y="4235017"/>
            <a:ext cx="1312828" cy="96510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7B3C907-9AF3-F52A-12EF-D3CED1699780}"/>
              </a:ext>
            </a:extLst>
          </p:cNvPr>
          <p:cNvGrpSpPr/>
          <p:nvPr/>
        </p:nvGrpSpPr>
        <p:grpSpPr>
          <a:xfrm>
            <a:off x="2550636" y="2768914"/>
            <a:ext cx="1726521" cy="983159"/>
            <a:chOff x="1931078" y="1893251"/>
            <a:chExt cx="1726521" cy="983159"/>
          </a:xfrm>
        </p:grpSpPr>
        <p:pic>
          <p:nvPicPr>
            <p:cNvPr id="6" name="Imagem 5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BE08E499-DAC5-C541-126E-70EE10B2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" t="36500" r="2833" b="32334"/>
            <a:stretch>
              <a:fillRect/>
            </a:stretch>
          </p:blipFill>
          <p:spPr>
            <a:xfrm rot="16200000">
              <a:off x="1577757" y="2246572"/>
              <a:ext cx="983159" cy="276517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411A080C-3E03-1533-C594-4F46408468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6" t="40377" r="12854" b="31799"/>
            <a:stretch>
              <a:fillRect/>
            </a:stretch>
          </p:blipFill>
          <p:spPr bwMode="auto">
            <a:xfrm>
              <a:off x="2443302" y="2087454"/>
              <a:ext cx="1039062" cy="182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4D32809E-CCC3-83CE-D99A-5B9FD41BB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05" y="2335919"/>
              <a:ext cx="983159" cy="42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4BC1381-5691-661D-78DA-4877AE0188DB}"/>
                </a:ext>
              </a:extLst>
            </p:cNvPr>
            <p:cNvSpPr/>
            <p:nvPr/>
          </p:nvSpPr>
          <p:spPr>
            <a:xfrm>
              <a:off x="2268068" y="1914241"/>
              <a:ext cx="1389531" cy="9265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D9715930-B8EC-440B-0AD0-CC26CE85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14722"/>
            <a:ext cx="1159534" cy="7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1A9E835-9B65-C50D-B15A-90C1CBFAF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37830" r="15285" b="38055"/>
          <a:stretch>
            <a:fillRect/>
          </a:stretch>
        </p:blipFill>
        <p:spPr>
          <a:xfrm>
            <a:off x="5213059" y="4148102"/>
            <a:ext cx="1785796" cy="463671"/>
          </a:xfrm>
          <a:prstGeom prst="rect">
            <a:avLst/>
          </a:prstGeom>
        </p:spPr>
      </p:pic>
      <p:pic>
        <p:nvPicPr>
          <p:cNvPr id="14" name="Picture 28" descr="Volvo Sneakily Updates Their Logo, Takes The Minimalist Route">
            <a:extLst>
              <a:ext uri="{FF2B5EF4-FFF2-40B4-BE49-F238E27FC236}">
                <a16:creationId xmlns:a16="http://schemas.microsoft.com/office/drawing/2014/main" id="{4822D1B4-8C45-CB8D-F40C-3908FBB7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t="17857" r="28490" b="16883"/>
          <a:stretch>
            <a:fillRect/>
          </a:stretch>
        </p:blipFill>
        <p:spPr bwMode="auto">
          <a:xfrm>
            <a:off x="8668917" y="2906567"/>
            <a:ext cx="871609" cy="7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DualBrand_logo_3D_Black - Transporte Mundial">
            <a:extLst>
              <a:ext uri="{FF2B5EF4-FFF2-40B4-BE49-F238E27FC236}">
                <a16:creationId xmlns:a16="http://schemas.microsoft.com/office/drawing/2014/main" id="{1FA635DE-E20F-3771-48E2-39510312D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r="4226"/>
          <a:stretch>
            <a:fillRect/>
          </a:stretch>
        </p:blipFill>
        <p:spPr bwMode="auto">
          <a:xfrm>
            <a:off x="5336302" y="2860630"/>
            <a:ext cx="1669405" cy="7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864501A-2D01-157A-C681-0DC72F7A767F}"/>
              </a:ext>
            </a:extLst>
          </p:cNvPr>
          <p:cNvCxnSpPr>
            <a:cxnSpLocks/>
          </p:cNvCxnSpPr>
          <p:nvPr/>
        </p:nvCxnSpPr>
        <p:spPr>
          <a:xfrm>
            <a:off x="1873590" y="3742158"/>
            <a:ext cx="691160" cy="99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88FBE1-CD22-39A6-8DFE-427F2470C2F4}"/>
              </a:ext>
            </a:extLst>
          </p:cNvPr>
          <p:cNvSpPr txBox="1"/>
          <p:nvPr/>
        </p:nvSpPr>
        <p:spPr>
          <a:xfrm>
            <a:off x="10799855" y="3237524"/>
            <a:ext cx="873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...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66E4DDB-20C7-43CA-C65D-D1363039CC35}"/>
              </a:ext>
            </a:extLst>
          </p:cNvPr>
          <p:cNvSpPr txBox="1"/>
          <p:nvPr/>
        </p:nvSpPr>
        <p:spPr>
          <a:xfrm rot="5400000">
            <a:off x="8854191" y="3803870"/>
            <a:ext cx="873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...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21D5E0D-4CD9-D390-30F4-9FCA9BA28A9C}"/>
              </a:ext>
            </a:extLst>
          </p:cNvPr>
          <p:cNvCxnSpPr>
            <a:cxnSpLocks/>
          </p:cNvCxnSpPr>
          <p:nvPr/>
        </p:nvCxnSpPr>
        <p:spPr>
          <a:xfrm>
            <a:off x="4521899" y="3732243"/>
            <a:ext cx="691160" cy="99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D177DFDA-E39B-B45D-417E-F84EBAE393B5}"/>
              </a:ext>
            </a:extLst>
          </p:cNvPr>
          <p:cNvCxnSpPr>
            <a:cxnSpLocks/>
          </p:cNvCxnSpPr>
          <p:nvPr/>
        </p:nvCxnSpPr>
        <p:spPr>
          <a:xfrm>
            <a:off x="7385408" y="3752073"/>
            <a:ext cx="691160" cy="99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536FD3E1-A7C3-DAA8-F401-06D5F07AC63A}"/>
              </a:ext>
            </a:extLst>
          </p:cNvPr>
          <p:cNvCxnSpPr>
            <a:cxnSpLocks/>
          </p:cNvCxnSpPr>
          <p:nvPr/>
        </p:nvCxnSpPr>
        <p:spPr>
          <a:xfrm>
            <a:off x="9735406" y="3752073"/>
            <a:ext cx="691160" cy="99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9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09314-620B-B050-43DE-56A57D32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próximos passos (em execução)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53807-54D1-B971-36E9-1D1FFACC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829"/>
            <a:ext cx="10515600" cy="4204483"/>
          </a:xfrm>
        </p:spPr>
        <p:txBody>
          <a:bodyPr/>
          <a:lstStyle/>
          <a:p>
            <a:r>
              <a:rPr lang="pt-BR" dirty="0"/>
              <a:t>Protótipo Rodante Demonstrador </a:t>
            </a:r>
          </a:p>
          <a:p>
            <a:endParaRPr lang="pt-BR" dirty="0"/>
          </a:p>
          <a:p>
            <a:r>
              <a:rPr lang="pt-BR" dirty="0"/>
              <a:t>Prosseguimento de trabalhos de P&amp;D&amp;E</a:t>
            </a:r>
          </a:p>
          <a:p>
            <a:endParaRPr lang="pt-BR" dirty="0"/>
          </a:p>
          <a:p>
            <a:r>
              <a:rPr lang="pt-BR" dirty="0"/>
              <a:t>Ampliação marcas/famílias de motores</a:t>
            </a:r>
          </a:p>
          <a:p>
            <a:endParaRPr lang="pt-BR" dirty="0"/>
          </a:p>
          <a:p>
            <a:r>
              <a:rPr lang="pt-BR" b="1" dirty="0"/>
              <a:t>Estruturação FORTE </a:t>
            </a:r>
            <a:r>
              <a:rPr lang="pt-BR" dirty="0"/>
              <a:t>para atender a Demanda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73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B0204-0FF3-587E-B235-BB1BC6DE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cenário e a demanda</a:t>
            </a:r>
          </a:p>
        </p:txBody>
      </p:sp>
    </p:spTree>
    <p:extLst>
      <p:ext uri="{BB962C8B-B14F-4D97-AF65-F5344CB8AC3E}">
        <p14:creationId xmlns:p14="http://schemas.microsoft.com/office/powerpoint/2010/main" val="122019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B6637-E397-1456-4F36-C1046058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DSA</a:t>
            </a:r>
          </a:p>
        </p:txBody>
      </p:sp>
    </p:spTree>
    <p:extLst>
      <p:ext uri="{BB962C8B-B14F-4D97-AF65-F5344CB8AC3E}">
        <p14:creationId xmlns:p14="http://schemas.microsoft.com/office/powerpoint/2010/main" val="2842678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A10BF-43F4-2E68-8C6A-08FE830C6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2D7585-E886-B3CA-71F7-B33EED99F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BDC7275D-F014-4054-EFA6-6636BEE1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pouco da história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6B31714-BC03-0115-D52F-52E127687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CosworthXF.jpg">
            <a:extLst>
              <a:ext uri="{FF2B5EF4-FFF2-40B4-BE49-F238E27FC236}">
                <a16:creationId xmlns:a16="http://schemas.microsoft.com/office/drawing/2014/main" id="{C3E609C4-037B-823D-FC77-C72C1EE17B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116" y="2858640"/>
            <a:ext cx="1548762" cy="1681513"/>
          </a:xfrm>
          <a:prstGeom prst="rect">
            <a:avLst/>
          </a:prstGeom>
        </p:spPr>
      </p:pic>
      <p:pic>
        <p:nvPicPr>
          <p:cNvPr id="15" name="Imagem 14" descr="ferrarieng2.jpg">
            <a:extLst>
              <a:ext uri="{FF2B5EF4-FFF2-40B4-BE49-F238E27FC236}">
                <a16:creationId xmlns:a16="http://schemas.microsoft.com/office/drawing/2014/main" id="{59027435-5932-9EF4-902C-93449A322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82" y="4355498"/>
            <a:ext cx="2292689" cy="1526932"/>
          </a:xfrm>
          <a:prstGeom prst="rect">
            <a:avLst/>
          </a:prstGeom>
        </p:spPr>
      </p:pic>
      <p:pic>
        <p:nvPicPr>
          <p:cNvPr id="31" name="Imagem 30" descr="IMAGE5.jpg">
            <a:extLst>
              <a:ext uri="{FF2B5EF4-FFF2-40B4-BE49-F238E27FC236}">
                <a16:creationId xmlns:a16="http://schemas.microsoft.com/office/drawing/2014/main" id="{A671B2BE-3291-2799-C79C-6D2CFE7010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81" t="17788" r="9881" b="7363"/>
          <a:stretch/>
        </p:blipFill>
        <p:spPr>
          <a:xfrm>
            <a:off x="336143" y="1440120"/>
            <a:ext cx="2208696" cy="1308858"/>
          </a:xfrm>
          <a:prstGeom prst="rect">
            <a:avLst/>
          </a:prstGeom>
        </p:spPr>
      </p:pic>
      <p:pic>
        <p:nvPicPr>
          <p:cNvPr id="34" name="Imagem 33" descr="Pessoas e ônibus na rua de uma cidade&#10;&#10;Descrição gerada automaticamente">
            <a:extLst>
              <a:ext uri="{FF2B5EF4-FFF2-40B4-BE49-F238E27FC236}">
                <a16:creationId xmlns:a16="http://schemas.microsoft.com/office/drawing/2014/main" id="{2ADE1213-03C6-4041-2AA9-4EAB3C4F46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6" r="27190"/>
          <a:stretch/>
        </p:blipFill>
        <p:spPr>
          <a:xfrm>
            <a:off x="4416725" y="4355498"/>
            <a:ext cx="2729225" cy="1764762"/>
          </a:xfrm>
          <a:prstGeom prst="rect">
            <a:avLst/>
          </a:prstGeom>
        </p:spPr>
      </p:pic>
      <p:pic>
        <p:nvPicPr>
          <p:cNvPr id="35" name="Espaço Reservado para Conteúdo 17" descr="SNC00207-alt 6.jpg">
            <a:extLst>
              <a:ext uri="{FF2B5EF4-FFF2-40B4-BE49-F238E27FC236}">
                <a16:creationId xmlns:a16="http://schemas.microsoft.com/office/drawing/2014/main" id="{70D498EF-E7B1-B8A4-E314-A2362616B1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1653" y="1399021"/>
            <a:ext cx="2170145" cy="1627609"/>
          </a:xfrm>
          <a:prstGeom prst="rect">
            <a:avLst/>
          </a:prstGeom>
        </p:spPr>
      </p:pic>
      <p:pic>
        <p:nvPicPr>
          <p:cNvPr id="39" name="Picture 2" descr="C:\DSA Data\DSA Documents\Apres\906_2.jpg">
            <a:extLst>
              <a:ext uri="{FF2B5EF4-FFF2-40B4-BE49-F238E27FC236}">
                <a16:creationId xmlns:a16="http://schemas.microsoft.com/office/drawing/2014/main" id="{EC5837F5-84AE-7BB2-3067-DE878BBA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26116" t="16071" r="22656" b="8928"/>
          <a:stretch>
            <a:fillRect/>
          </a:stretch>
        </p:blipFill>
        <p:spPr bwMode="auto">
          <a:xfrm>
            <a:off x="5618795" y="1390099"/>
            <a:ext cx="2475100" cy="2717757"/>
          </a:xfrm>
          <a:prstGeom prst="rect">
            <a:avLst/>
          </a:prstGeom>
          <a:noFill/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9874905A-DE9A-7ACE-C217-929D4FA3D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52" y="4294798"/>
            <a:ext cx="2802930" cy="2140408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B8BCB7FC-1001-9F3D-74A2-74089DFFC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l="3299" t="2066" b="5015"/>
          <a:stretch/>
        </p:blipFill>
        <p:spPr bwMode="auto">
          <a:xfrm>
            <a:off x="3232764" y="3002608"/>
            <a:ext cx="3071269" cy="16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Imagem 40" descr="Uma imagem contendo lego, brinquedo&#10;&#10;Descrição gerada automaticamente">
            <a:extLst>
              <a:ext uri="{FF2B5EF4-FFF2-40B4-BE49-F238E27FC236}">
                <a16:creationId xmlns:a16="http://schemas.microsoft.com/office/drawing/2014/main" id="{B97952E5-BDB5-4C9F-C14F-0AEB0D6150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81" y="1416666"/>
            <a:ext cx="2208251" cy="2708835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E501E34D-432E-242E-C537-0BFC9B8B6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8086" y="1399021"/>
            <a:ext cx="1881758" cy="19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56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12BB7-C7B0-4A44-5EE2-087F8D51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P&amp;D&amp;E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A072F-D0E5-8673-5BE5-F06703A43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684" y="1267436"/>
            <a:ext cx="10515600" cy="5106159"/>
          </a:xfrm>
        </p:spPr>
        <p:txBody>
          <a:bodyPr/>
          <a:lstStyle/>
          <a:p>
            <a:r>
              <a:rPr lang="pt-BR" dirty="0"/>
              <a:t>Criação e engenharia</a:t>
            </a:r>
          </a:p>
          <a:p>
            <a:r>
              <a:rPr lang="pt-BR" dirty="0"/>
              <a:t>Tecnologia</a:t>
            </a:r>
          </a:p>
          <a:p>
            <a:r>
              <a:rPr lang="pt-BR" dirty="0"/>
              <a:t>Propriedade Intelectual</a:t>
            </a:r>
          </a:p>
          <a:p>
            <a:r>
              <a:rPr lang="pt-BR" dirty="0"/>
              <a:t>Estrutura verticalizada: da ideia ao produto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92C1B8-FDB0-0F16-EA15-613509E70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0790" r="20190" b="2549"/>
          <a:stretch/>
        </p:blipFill>
        <p:spPr>
          <a:xfrm>
            <a:off x="280793" y="3466149"/>
            <a:ext cx="1738311" cy="2313391"/>
          </a:xfrm>
          <a:prstGeom prst="rect">
            <a:avLst/>
          </a:prstGeom>
        </p:spPr>
      </p:pic>
      <p:pic>
        <p:nvPicPr>
          <p:cNvPr id="13" name="Imagem 12" descr="Gráfico&#10;&#10;Descrição gerada automaticamente">
            <a:extLst>
              <a:ext uri="{FF2B5EF4-FFF2-40B4-BE49-F238E27FC236}">
                <a16:creationId xmlns:a16="http://schemas.microsoft.com/office/drawing/2014/main" id="{DC7B7B4D-4176-FB3D-EA87-CC4D9FD9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5120" r="9551" b="1926"/>
          <a:stretch/>
        </p:blipFill>
        <p:spPr>
          <a:xfrm>
            <a:off x="2114994" y="3429000"/>
            <a:ext cx="1738312" cy="3084521"/>
          </a:xfrm>
          <a:prstGeom prst="rect">
            <a:avLst/>
          </a:prstGeom>
        </p:spPr>
      </p:pic>
      <p:pic>
        <p:nvPicPr>
          <p:cNvPr id="14" name="Imagem 13" descr="emagsim.JPG">
            <a:extLst>
              <a:ext uri="{FF2B5EF4-FFF2-40B4-BE49-F238E27FC236}">
                <a16:creationId xmlns:a16="http://schemas.microsoft.com/office/drawing/2014/main" id="{F386F8AE-8321-E243-12DA-ED6E0517DC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-2647" r="32745" b="-1"/>
          <a:stretch/>
        </p:blipFill>
        <p:spPr>
          <a:xfrm>
            <a:off x="3992255" y="3466149"/>
            <a:ext cx="1997898" cy="2436660"/>
          </a:xfrm>
          <a:prstGeom prst="rect">
            <a:avLst/>
          </a:prstGeom>
        </p:spPr>
      </p:pic>
      <p:pic>
        <p:nvPicPr>
          <p:cNvPr id="5" name="Imagem 4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A00860D1-D47C-B9FA-9CC1-68F767498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17687" r="9159" b="8707"/>
          <a:stretch/>
        </p:blipFill>
        <p:spPr>
          <a:xfrm>
            <a:off x="6096000" y="3630115"/>
            <a:ext cx="3398196" cy="2690414"/>
          </a:xfrm>
          <a:prstGeom prst="rect">
            <a:avLst/>
          </a:prstGeom>
        </p:spPr>
      </p:pic>
      <p:pic>
        <p:nvPicPr>
          <p:cNvPr id="15" name="Imagem 14" descr="Photo0156.jpg">
            <a:extLst>
              <a:ext uri="{FF2B5EF4-FFF2-40B4-BE49-F238E27FC236}">
                <a16:creationId xmlns:a16="http://schemas.microsoft.com/office/drawing/2014/main" id="{5526E17D-EA37-6A49-52DB-2884406F8BB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9662" y="3347636"/>
            <a:ext cx="3242539" cy="24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9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D002-0DBD-F3E1-9444-B504A7F4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estrutura da DSA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F58E1A9-08C7-78A7-6AC2-26D10AFAB7D7}"/>
              </a:ext>
            </a:extLst>
          </p:cNvPr>
          <p:cNvSpPr txBox="1"/>
          <p:nvPr/>
        </p:nvSpPr>
        <p:spPr>
          <a:xfrm>
            <a:off x="1149486" y="1267436"/>
            <a:ext cx="81209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“Dentro de casa”:</a:t>
            </a:r>
          </a:p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Engenharia</a:t>
            </a:r>
          </a:p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Usinagem de alta precisão</a:t>
            </a:r>
          </a:p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Eletrônica: Hardware e software</a:t>
            </a:r>
          </a:p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Laboratórios e bancadas de teste</a:t>
            </a:r>
          </a:p>
          <a:p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Dinamômetros de motor</a:t>
            </a:r>
          </a:p>
        </p:txBody>
      </p:sp>
    </p:spTree>
    <p:extLst>
      <p:ext uri="{BB962C8B-B14F-4D97-AF65-F5344CB8AC3E}">
        <p14:creationId xmlns:p14="http://schemas.microsoft.com/office/powerpoint/2010/main" val="1385334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04198-4C92-1449-0B39-E6D46B5D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e capacidades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EC25A0-1B51-CF2C-1BA4-DB4C5C81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35699" r="8485" b="16903"/>
          <a:stretch/>
        </p:blipFill>
        <p:spPr>
          <a:xfrm>
            <a:off x="195512" y="1429166"/>
            <a:ext cx="5291025" cy="2321813"/>
          </a:xfrm>
          <a:prstGeom prst="rect">
            <a:avLst/>
          </a:prstGeom>
        </p:spPr>
      </p:pic>
      <p:pic>
        <p:nvPicPr>
          <p:cNvPr id="9" name="Imagem 8" descr="Foto em preto e branco de cadeira&#10;&#10;O conteúdo gerado por IA pode estar incorreto.">
            <a:extLst>
              <a:ext uri="{FF2B5EF4-FFF2-40B4-BE49-F238E27FC236}">
                <a16:creationId xmlns:a16="http://schemas.microsoft.com/office/drawing/2014/main" id="{04F7FF6A-AAD6-2F00-DC75-81DC8FCE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7" y="1267436"/>
            <a:ext cx="3598744" cy="2699058"/>
          </a:xfrm>
          <a:prstGeom prst="rect">
            <a:avLst/>
          </a:prstGeom>
        </p:spPr>
      </p:pic>
      <p:pic>
        <p:nvPicPr>
          <p:cNvPr id="4" name="Imagem 3" descr="Foto em preto e branco de quarto com mesa e cadeiras&#10;&#10;O conteúdo gerado por IA pode estar incorreto.">
            <a:extLst>
              <a:ext uri="{FF2B5EF4-FFF2-40B4-BE49-F238E27FC236}">
                <a16:creationId xmlns:a16="http://schemas.microsoft.com/office/drawing/2014/main" id="{021DEEF8-2FBC-DEF5-3E2A-5FF0B6629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2" y="3516274"/>
            <a:ext cx="3809624" cy="2857219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CDAC8A6E-71B6-1F4D-CC93-906CDFD7DC2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386" y="3834208"/>
            <a:ext cx="3927090" cy="245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65C5BC9-874F-73C3-A2E4-AE62C1E980AE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7744" y="3135130"/>
            <a:ext cx="3598744" cy="192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DSC_0187.jpg">
            <a:extLst>
              <a:ext uri="{FF2B5EF4-FFF2-40B4-BE49-F238E27FC236}">
                <a16:creationId xmlns:a16="http://schemas.microsoft.com/office/drawing/2014/main" id="{609CEA32-CA09-5A78-196A-3AF03471D49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0403" y="4489502"/>
            <a:ext cx="2633400" cy="19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09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18CA4-58FF-7F99-AD23-6D24185F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8" y="565609"/>
            <a:ext cx="12170004" cy="1282045"/>
          </a:xfrm>
        </p:spPr>
        <p:txBody>
          <a:bodyPr>
            <a:normAutofit fontScale="90000"/>
          </a:bodyPr>
          <a:lstStyle/>
          <a:p>
            <a:r>
              <a:rPr lang="pt-BR" dirty="0"/>
              <a:t>O NOVO caminho para </a:t>
            </a:r>
            <a:br>
              <a:rPr lang="pt-BR" dirty="0"/>
            </a:br>
            <a:r>
              <a:rPr lang="pt-BR" dirty="0"/>
              <a:t>motores pesados 100% a Etanol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3F9ECA-5805-14E1-07EC-FB0395E74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3" y="2601799"/>
            <a:ext cx="10515600" cy="2564090"/>
          </a:xfrm>
        </p:spPr>
        <p:txBody>
          <a:bodyPr>
            <a:normAutofit/>
          </a:bodyPr>
          <a:lstStyle/>
          <a:p>
            <a:r>
              <a:rPr lang="pt-BR" dirty="0"/>
              <a:t>Uma NOVA tecnologia, um NOVO ciclo: </a:t>
            </a:r>
            <a:r>
              <a:rPr lang="pt-BR" b="1" dirty="0"/>
              <a:t>Sistemas DSA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Motores pesados 100% a Etanol </a:t>
            </a:r>
            <a:r>
              <a:rPr lang="pt-BR" b="1" dirty="0"/>
              <a:t>FORA</a:t>
            </a:r>
            <a:r>
              <a:rPr lang="pt-BR" dirty="0"/>
              <a:t> do ciclo Otto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426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9BF71-4146-D8D0-82F8-DB4D0773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isso... Motores a etanol NÃO são todos iguais</a:t>
            </a:r>
          </a:p>
        </p:txBody>
      </p:sp>
    </p:spTree>
    <p:extLst>
      <p:ext uri="{BB962C8B-B14F-4D97-AF65-F5344CB8AC3E}">
        <p14:creationId xmlns:p14="http://schemas.microsoft.com/office/powerpoint/2010/main" val="752977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984D7-96F9-3815-7249-88FF57FD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57562-CCA8-0D0D-3A10-7C51F2BF7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9153C8-80DE-4B6C-5CBD-A9A07C0762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5272ADD-6A19-EE6C-25BA-9C848C834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7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B1B49-7EB6-CEF4-8A4C-D6C124CE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585"/>
            <a:ext cx="10515600" cy="1298495"/>
          </a:xfrm>
        </p:spPr>
        <p:txBody>
          <a:bodyPr>
            <a:normAutofit fontScale="90000"/>
          </a:bodyPr>
          <a:lstStyle/>
          <a:p>
            <a:r>
              <a:rPr lang="pt-BR" dirty="0"/>
              <a:t>O cenário do setor sucroenergético </a:t>
            </a:r>
            <a:br>
              <a:rPr lang="pt-BR" dirty="0"/>
            </a:br>
            <a:r>
              <a:rPr lang="pt-BR" dirty="0"/>
              <a:t>(estimativa ciclo atual)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16909-F2FF-6189-A7DE-2E5A5058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620"/>
            <a:ext cx="10515600" cy="4204015"/>
          </a:xfrm>
        </p:spPr>
        <p:txBody>
          <a:bodyPr>
            <a:normAutofit/>
          </a:bodyPr>
          <a:lstStyle/>
          <a:p>
            <a:r>
              <a:rPr lang="pt-BR" sz="3200" b="1" dirty="0"/>
              <a:t>709 milhões de toneladas de cana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endParaRPr lang="pt-BR" sz="3200" b="1" dirty="0"/>
          </a:p>
          <a:p>
            <a:r>
              <a:rPr lang="pt-BR" sz="3200" b="1" dirty="0"/>
              <a:t>3,3 bilhões de litros de Diesel nos motores do setor</a:t>
            </a:r>
          </a:p>
          <a:p>
            <a:pPr marL="0" indent="0">
              <a:buNone/>
            </a:pPr>
            <a:endParaRPr lang="pt-BR" sz="3200" b="1" dirty="0"/>
          </a:p>
          <a:p>
            <a:pPr marL="0" indent="0">
              <a:buNone/>
            </a:pPr>
            <a:endParaRPr lang="pt-BR" sz="3200" b="1" dirty="0"/>
          </a:p>
          <a:p>
            <a:r>
              <a:rPr lang="pt-BR" sz="3200" b="1" dirty="0"/>
              <a:t>Média geral: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4,6 litros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/>
              <a:t>de Diesel/tonelada de cana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2602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B9CBE-FD8C-DC38-7C01-F35FA06F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Demanda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257DAB-61AD-0CA9-B992-48D65723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575" y="1405535"/>
            <a:ext cx="10515600" cy="5106159"/>
          </a:xfrm>
        </p:spPr>
        <p:txBody>
          <a:bodyPr/>
          <a:lstStyle/>
          <a:p>
            <a:r>
              <a:rPr lang="pt-BR" b="1" dirty="0"/>
              <a:t>Trocar</a:t>
            </a:r>
            <a:r>
              <a:rPr lang="pt-BR" dirty="0"/>
              <a:t> Diesel por etanol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Com </a:t>
            </a:r>
            <a:r>
              <a:rPr lang="pt-BR" b="1" dirty="0"/>
              <a:t>performance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Com </a:t>
            </a:r>
            <a:r>
              <a:rPr lang="pt-BR" b="1" dirty="0"/>
              <a:t>eficiência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De forma economicamente </a:t>
            </a:r>
            <a:r>
              <a:rPr lang="pt-BR" b="1" dirty="0"/>
              <a:t>vantajosa</a:t>
            </a:r>
          </a:p>
          <a:p>
            <a:pPr lvl="1"/>
            <a:r>
              <a:rPr lang="pt-BR" dirty="0"/>
              <a:t>Mínimo CAPEX (se possível zero)</a:t>
            </a:r>
          </a:p>
          <a:p>
            <a:pPr lvl="1"/>
            <a:r>
              <a:rPr lang="pt-BR" dirty="0"/>
              <a:t>OPEX (ao menos significativamente menor que Diesel)</a:t>
            </a:r>
          </a:p>
        </p:txBody>
      </p:sp>
    </p:spTree>
    <p:extLst>
      <p:ext uri="{BB962C8B-B14F-4D97-AF65-F5344CB8AC3E}">
        <p14:creationId xmlns:p14="http://schemas.microsoft.com/office/powerpoint/2010/main" val="60198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1A76F-E203-B319-5642-9E0A3E9C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11" y="2837469"/>
            <a:ext cx="10515600" cy="3184530"/>
          </a:xfrm>
        </p:spPr>
        <p:txBody>
          <a:bodyPr/>
          <a:lstStyle/>
          <a:p>
            <a:r>
              <a:rPr lang="pt-BR" dirty="0"/>
              <a:t>Motores a combustão interna:</a:t>
            </a:r>
            <a:br>
              <a:rPr lang="pt-BR" dirty="0"/>
            </a:br>
            <a:r>
              <a:rPr lang="pt-BR" dirty="0"/>
              <a:t>2 </a:t>
            </a:r>
            <a:r>
              <a:rPr lang="pt-BR" dirty="0" err="1"/>
              <a:t>ciclos</a:t>
            </a:r>
            <a:r>
              <a:rPr lang="pt-BR" dirty="0" err="1">
                <a:sym typeface="Wingdings" panose="05000000000000000000" pitchFamily="2" charset="2"/>
              </a:rPr>
              <a:t></a:t>
            </a:r>
            <a:r>
              <a:rPr lang="pt-BR" dirty="0" err="1"/>
              <a:t>Diesel</a:t>
            </a:r>
            <a:r>
              <a:rPr lang="pt-BR" dirty="0"/>
              <a:t> e Otto</a:t>
            </a:r>
          </a:p>
        </p:txBody>
      </p:sp>
    </p:spTree>
    <p:extLst>
      <p:ext uri="{BB962C8B-B14F-4D97-AF65-F5344CB8AC3E}">
        <p14:creationId xmlns:p14="http://schemas.microsoft.com/office/powerpoint/2010/main" val="361040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4D47-815B-6379-1652-622FAA2B2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B599DC-056F-7EBF-48A9-BD82FAD4A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253CD0D7-DF5D-B7C3-FFF9-D8256F9E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22" y="574847"/>
            <a:ext cx="11666955" cy="708851"/>
          </a:xfrm>
        </p:spPr>
        <p:txBody>
          <a:bodyPr>
            <a:normAutofit/>
          </a:bodyPr>
          <a:lstStyle/>
          <a:p>
            <a:r>
              <a:rPr lang="pt-BR" dirty="0"/>
              <a:t>O motor Diesel: padrão para motores pesados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C9FFF12D-EE54-0464-CCB9-2579D95B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810" y="3428603"/>
            <a:ext cx="10066380" cy="2646103"/>
          </a:xfrm>
        </p:spPr>
        <p:txBody>
          <a:bodyPr/>
          <a:lstStyle/>
          <a:p>
            <a:r>
              <a:rPr lang="pt-BR" b="1" dirty="0"/>
              <a:t>Combustão</a:t>
            </a:r>
            <a:r>
              <a:rPr lang="pt-BR" dirty="0"/>
              <a:t> por difusão (de hidrocarbonetos longos)</a:t>
            </a:r>
          </a:p>
          <a:p>
            <a:r>
              <a:rPr lang="pt-BR" dirty="0"/>
              <a:t>Alto </a:t>
            </a:r>
            <a:r>
              <a:rPr lang="pt-BR" b="1" dirty="0"/>
              <a:t>torque</a:t>
            </a:r>
            <a:r>
              <a:rPr lang="pt-BR" dirty="0"/>
              <a:t> e derivada de torque, inclusive em baixos giros</a:t>
            </a:r>
          </a:p>
          <a:p>
            <a:r>
              <a:rPr lang="pt-BR" b="1" dirty="0"/>
              <a:t>Compressão </a:t>
            </a:r>
            <a:r>
              <a:rPr lang="pt-BR" dirty="0"/>
              <a:t>elevada, elevado </a:t>
            </a:r>
            <a:r>
              <a:rPr lang="pt-BR" b="1" dirty="0"/>
              <a:t>rendimento</a:t>
            </a:r>
            <a:r>
              <a:rPr lang="pt-BR" dirty="0"/>
              <a:t> termodinâmico</a:t>
            </a:r>
          </a:p>
          <a:p>
            <a:r>
              <a:rPr lang="pt-BR" dirty="0"/>
              <a:t>Importantes </a:t>
            </a:r>
            <a:r>
              <a:rPr lang="pt-BR" b="1" dirty="0"/>
              <a:t>gradientes</a:t>
            </a:r>
            <a:r>
              <a:rPr lang="pt-BR" dirty="0"/>
              <a:t> de título de mistura</a:t>
            </a:r>
          </a:p>
          <a:p>
            <a:r>
              <a:rPr lang="pt-BR" dirty="0"/>
              <a:t>Severos problemas de </a:t>
            </a:r>
            <a:r>
              <a:rPr lang="pt-BR" b="1" dirty="0"/>
              <a:t>emissões</a:t>
            </a:r>
            <a:r>
              <a:rPr lang="pt-BR" dirty="0"/>
              <a:t> (que geram </a:t>
            </a:r>
            <a:r>
              <a:rPr lang="pt-BR" b="1" dirty="0"/>
              <a:t>custos</a:t>
            </a:r>
            <a:r>
              <a:rPr lang="pt-BR" dirty="0"/>
              <a:t>...)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982402A-0F2D-CB3F-FB23-F918BC68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2F9FEEE-1336-BDB4-B391-529D6132C19C}"/>
              </a:ext>
            </a:extLst>
          </p:cNvPr>
          <p:cNvGrpSpPr/>
          <p:nvPr/>
        </p:nvGrpSpPr>
        <p:grpSpPr>
          <a:xfrm>
            <a:off x="577179" y="1338946"/>
            <a:ext cx="11373499" cy="1967186"/>
            <a:chOff x="372592" y="1301542"/>
            <a:chExt cx="9570863" cy="1655398"/>
          </a:xfrm>
        </p:grpSpPr>
        <p:pic>
          <p:nvPicPr>
            <p:cNvPr id="2" name="Imagem 1" descr="Tigela de vidro&#10;&#10;Descrição gerada automaticamente com confiança média">
              <a:extLst>
                <a:ext uri="{FF2B5EF4-FFF2-40B4-BE49-F238E27FC236}">
                  <a16:creationId xmlns:a16="http://schemas.microsoft.com/office/drawing/2014/main" id="{B553CCC5-65B4-C6E8-3A7E-3A6743FC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368" y="1306581"/>
              <a:ext cx="1872087" cy="1650359"/>
            </a:xfrm>
            <a:prstGeom prst="rect">
              <a:avLst/>
            </a:prstGeom>
          </p:spPr>
        </p:pic>
        <p:pic>
          <p:nvPicPr>
            <p:cNvPr id="3" name="Imagem 2" descr="Reflexo de espelho&#10;&#10;Descrição gerada automaticamente com confiança média">
              <a:extLst>
                <a:ext uri="{FF2B5EF4-FFF2-40B4-BE49-F238E27FC236}">
                  <a16:creationId xmlns:a16="http://schemas.microsoft.com/office/drawing/2014/main" id="{FDC9E82D-AB99-A808-263C-10AB3F4C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265" y="1301542"/>
              <a:ext cx="1872087" cy="1655398"/>
            </a:xfrm>
            <a:prstGeom prst="rect">
              <a:avLst/>
            </a:prstGeom>
          </p:spPr>
        </p:pic>
        <p:pic>
          <p:nvPicPr>
            <p:cNvPr id="6" name="Imagem 5" descr="Reflexo em um espelho redondo&#10;&#10;Descrição gerada automaticamente com confiança média">
              <a:extLst>
                <a:ext uri="{FF2B5EF4-FFF2-40B4-BE49-F238E27FC236}">
                  <a16:creationId xmlns:a16="http://schemas.microsoft.com/office/drawing/2014/main" id="{EEE5FD2E-0BEE-B9CD-289D-E16A9AC0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7162" y="1301542"/>
              <a:ext cx="1867049" cy="1645321"/>
            </a:xfrm>
            <a:prstGeom prst="rect">
              <a:avLst/>
            </a:prstGeom>
          </p:spPr>
        </p:pic>
        <p:pic>
          <p:nvPicPr>
            <p:cNvPr id="7" name="Imagem 6" descr="Uma imagem contendo mesa, relógio, bolo, prato&#10;&#10;Descrição gerada automaticamente">
              <a:extLst>
                <a:ext uri="{FF2B5EF4-FFF2-40B4-BE49-F238E27FC236}">
                  <a16:creationId xmlns:a16="http://schemas.microsoft.com/office/drawing/2014/main" id="{090043EE-60C1-0190-815C-CD9B66A2A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7618" y="1301542"/>
              <a:ext cx="1859490" cy="1645321"/>
            </a:xfrm>
            <a:prstGeom prst="rect">
              <a:avLst/>
            </a:prstGeom>
          </p:spPr>
        </p:pic>
        <p:pic>
          <p:nvPicPr>
            <p:cNvPr id="10" name="Imagem 9" descr="Uma imagem contendo no interior, mesa, tigela, prato&#10;&#10;Descrição gerada automaticamente">
              <a:extLst>
                <a:ext uri="{FF2B5EF4-FFF2-40B4-BE49-F238E27FC236}">
                  <a16:creationId xmlns:a16="http://schemas.microsoft.com/office/drawing/2014/main" id="{4BEC3C98-7A8C-2B27-F4D4-C19DC9EE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592" y="1301542"/>
              <a:ext cx="1904972" cy="1645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33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64BC-9E33-3924-D253-A08B0DC80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37599DB-7E23-B34B-BC5A-A6284BA6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17927507-1FFD-E5B9-06DA-CB56E6AD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motor Otto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1DC6E46-EB35-0B37-8927-74DF63BB8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735" y="3196886"/>
            <a:ext cx="10964159" cy="3159501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/>
              <a:t>Combustão</a:t>
            </a:r>
            <a:r>
              <a:rPr lang="pt-BR" dirty="0"/>
              <a:t> “premix” com ignição por </a:t>
            </a:r>
            <a:r>
              <a:rPr lang="pt-BR" b="1" dirty="0"/>
              <a:t>centelha</a:t>
            </a:r>
            <a:r>
              <a:rPr lang="pt-BR" dirty="0"/>
              <a:t> (aceita ≠ moléculas)</a:t>
            </a:r>
          </a:p>
          <a:p>
            <a:r>
              <a:rPr lang="pt-BR" dirty="0"/>
              <a:t>Mais simples, menos eficiente</a:t>
            </a:r>
          </a:p>
          <a:p>
            <a:r>
              <a:rPr lang="pt-BR" b="1" dirty="0"/>
              <a:t>Sempre</a:t>
            </a:r>
            <a:r>
              <a:rPr lang="pt-BR" dirty="0"/>
              <a:t> </a:t>
            </a:r>
            <a:r>
              <a:rPr lang="pt-BR" b="1" dirty="0"/>
              <a:t>limitado</a:t>
            </a:r>
            <a:r>
              <a:rPr lang="pt-BR" dirty="0"/>
              <a:t> por detonação/knocking (anomalia de combustão)</a:t>
            </a:r>
          </a:p>
          <a:p>
            <a:r>
              <a:rPr lang="pt-BR" b="1" dirty="0"/>
              <a:t>Knocking</a:t>
            </a:r>
            <a:r>
              <a:rPr lang="pt-BR" dirty="0"/>
              <a:t> </a:t>
            </a:r>
            <a:r>
              <a:rPr lang="pt-BR" b="1" u="sng" dirty="0"/>
              <a:t>limita</a:t>
            </a:r>
            <a:r>
              <a:rPr lang="pt-BR" dirty="0"/>
              <a:t>:</a:t>
            </a:r>
          </a:p>
          <a:p>
            <a:pPr lvl="1"/>
            <a:r>
              <a:rPr lang="pt-BR" b="1" dirty="0"/>
              <a:t>Compressão</a:t>
            </a:r>
          </a:p>
          <a:p>
            <a:pPr lvl="1"/>
            <a:r>
              <a:rPr lang="pt-BR" b="1" dirty="0"/>
              <a:t>Pressão</a:t>
            </a:r>
            <a:r>
              <a:rPr lang="pt-BR" dirty="0"/>
              <a:t> de combustão</a:t>
            </a:r>
          </a:p>
          <a:p>
            <a:pPr lvl="1"/>
            <a:r>
              <a:rPr lang="pt-BR" b="1" dirty="0"/>
              <a:t>Torque</a:t>
            </a:r>
          </a:p>
          <a:p>
            <a:pPr lvl="1"/>
            <a:r>
              <a:rPr lang="pt-BR" b="1" dirty="0"/>
              <a:t>Rendimento</a:t>
            </a:r>
            <a:r>
              <a:rPr lang="pt-BR" dirty="0"/>
              <a:t> termodinâmico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8424A72-8837-FFF0-7DB2-4DF013077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A10BC5-D6FA-0DFC-8A55-82EEAF1FC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3" t="18431" r="23727" b="32023"/>
          <a:stretch/>
        </p:blipFill>
        <p:spPr>
          <a:xfrm>
            <a:off x="1754873" y="1467802"/>
            <a:ext cx="8464152" cy="1784445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EF510FE3-0678-0BEC-E4D5-8CA916D09B32}"/>
              </a:ext>
            </a:extLst>
          </p:cNvPr>
          <p:cNvCxnSpPr>
            <a:cxnSpLocks/>
          </p:cNvCxnSpPr>
          <p:nvPr/>
        </p:nvCxnSpPr>
        <p:spPr>
          <a:xfrm flipH="1">
            <a:off x="9736810" y="1352433"/>
            <a:ext cx="1108626" cy="330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0BFAEF72-8F56-EC4E-44A1-8D3762680F77}"/>
              </a:ext>
            </a:extLst>
          </p:cNvPr>
          <p:cNvCxnSpPr>
            <a:cxnSpLocks/>
          </p:cNvCxnSpPr>
          <p:nvPr/>
        </p:nvCxnSpPr>
        <p:spPr>
          <a:xfrm flipH="1">
            <a:off x="9351390" y="1364578"/>
            <a:ext cx="1494046" cy="13314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F5C25B-1C52-8DB2-60CA-5D1D458F92DD}"/>
              </a:ext>
            </a:extLst>
          </p:cNvPr>
          <p:cNvSpPr txBox="1"/>
          <p:nvPr/>
        </p:nvSpPr>
        <p:spPr>
          <a:xfrm>
            <a:off x="9609462" y="672085"/>
            <a:ext cx="24719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Limite do Otto: </a:t>
            </a:r>
            <a:r>
              <a:rPr lang="pt-BR" b="1" i="1" dirty="0"/>
              <a:t>Knock/</a:t>
            </a:r>
            <a:r>
              <a:rPr lang="pt-BR" b="1" dirty="0"/>
              <a:t>Detonação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389109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4254F-23E0-E20B-8B81-2C8EBC88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Efeitos físicos do </a:t>
            </a:r>
            <a:r>
              <a:rPr lang="pt-BR" i="1" dirty="0"/>
              <a:t>knocking</a:t>
            </a:r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AD2AE5-52B3-FDC3-7FF6-F8771D01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679" r="11600" b="6720"/>
          <a:stretch>
            <a:fillRect/>
          </a:stretch>
        </p:blipFill>
        <p:spPr bwMode="auto">
          <a:xfrm>
            <a:off x="838200" y="1743883"/>
            <a:ext cx="5048251" cy="42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A8CF0-3ED0-55CC-1F8E-05A98524B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10551" r="24207" b="21292"/>
          <a:stretch>
            <a:fillRect/>
          </a:stretch>
        </p:blipFill>
        <p:spPr bwMode="auto">
          <a:xfrm>
            <a:off x="6400804" y="1755797"/>
            <a:ext cx="4762499" cy="41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2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1E2AA-B600-5483-5FD3-263CE90B6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363F58-8A25-066E-529B-101772010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7FA0378-B8EB-670F-041F-1247C967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Portanto, perante a Demanda: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96AB349-5537-E3B3-891D-A1E293A6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96" y="1954792"/>
            <a:ext cx="10515600" cy="4024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Otto pode </a:t>
            </a:r>
            <a:r>
              <a:rPr lang="pt-BR" sz="3200" b="1" dirty="0"/>
              <a:t>parecer</a:t>
            </a:r>
            <a:r>
              <a:rPr lang="pt-BR" sz="3200" dirty="0"/>
              <a:t> a resposta rápida/simples para usar etanol, mas (por muitos motivos técnicos):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>
                <a:sym typeface="Wingdings" panose="05000000000000000000" pitchFamily="2" charset="2"/>
              </a:rPr>
              <a:t></a:t>
            </a:r>
            <a:r>
              <a:rPr lang="pt-BR" sz="3200" dirty="0"/>
              <a:t>Otto </a:t>
            </a:r>
            <a:r>
              <a:rPr lang="pt-BR" sz="3200" b="1" dirty="0"/>
              <a:t>não é o caminho </a:t>
            </a:r>
            <a:r>
              <a:rPr lang="pt-BR" sz="3200" dirty="0"/>
              <a:t>para motores pesados</a:t>
            </a:r>
          </a:p>
          <a:p>
            <a:pPr marL="0" indent="0">
              <a:buNone/>
            </a:pPr>
            <a:endParaRPr lang="pt-BR" sz="32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121BDC0-8134-AC52-7257-76AC713FB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19" y="597969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2280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12567</TotalTime>
  <Words>527</Words>
  <Application>Microsoft Office PowerPoint</Application>
  <PresentationFormat>Widescreen</PresentationFormat>
  <Paragraphs>112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Courier New</vt:lpstr>
      <vt:lpstr>Wingdings</vt:lpstr>
      <vt:lpstr>Tema do Office</vt:lpstr>
      <vt:lpstr>Apresentação do PowerPoint</vt:lpstr>
      <vt:lpstr>O cenário e a demanda</vt:lpstr>
      <vt:lpstr>O cenário do setor sucroenergético  (estimativa ciclo atual) </vt:lpstr>
      <vt:lpstr>A Demanda</vt:lpstr>
      <vt:lpstr>Motores a combustão interna: 2 ciclosDiesel e Otto</vt:lpstr>
      <vt:lpstr>O motor Diesel: padrão para motores pesados</vt:lpstr>
      <vt:lpstr>O motor Otto</vt:lpstr>
      <vt:lpstr>Efeitos físicos do knocking</vt:lpstr>
      <vt:lpstr>Portanto, perante a Demanda:</vt:lpstr>
      <vt:lpstr>A resposta da DSA à Demanda</vt:lpstr>
      <vt:lpstr>Apresentação do PowerPoint</vt:lpstr>
      <vt:lpstr>Novos Injetores NOVA tecnologia Um ciclo NOVO</vt:lpstr>
      <vt:lpstr>Sistema DSA Etanol</vt:lpstr>
      <vt:lpstr>Sistema DSA: 100% Etanol</vt:lpstr>
      <vt:lpstr>Sistemas DSA Etanol: Os trabalhos</vt:lpstr>
      <vt:lpstr>Sistemas DSA, até agora</vt:lpstr>
      <vt:lpstr>Um pouco dos trabalhos</vt:lpstr>
      <vt:lpstr>Provável sequência de desenvolvimento e aplicação</vt:lpstr>
      <vt:lpstr>Os próximos passos (em execução)</vt:lpstr>
      <vt:lpstr>A DSA</vt:lpstr>
      <vt:lpstr>Um pouco da história</vt:lpstr>
      <vt:lpstr>P&amp;D&amp;E</vt:lpstr>
      <vt:lpstr>A estrutura da DSA</vt:lpstr>
      <vt:lpstr>Estrutura e capacidades</vt:lpstr>
      <vt:lpstr>O NOVO caminho para  motores pesados 100% a Etanol</vt:lpstr>
      <vt:lpstr>Por isso... Motores a etanol NÃO são todos iguais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Breno  Alves</dc:creator>
  <cp:lastModifiedBy>Daniel Sofer DSA</cp:lastModifiedBy>
  <cp:revision>31</cp:revision>
  <dcterms:created xsi:type="dcterms:W3CDTF">2025-10-30T18:14:27Z</dcterms:created>
  <dcterms:modified xsi:type="dcterms:W3CDTF">2026-06-08T13:02:05Z</dcterms:modified>
</cp:coreProperties>
</file>