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260" r:id="rId3"/>
    <p:sldId id="258" r:id="rId4"/>
    <p:sldId id="262" r:id="rId5"/>
    <p:sldId id="275" r:id="rId6"/>
    <p:sldId id="284" r:id="rId7"/>
    <p:sldId id="294" r:id="rId8"/>
    <p:sldId id="263" r:id="rId9"/>
    <p:sldId id="285" r:id="rId10"/>
    <p:sldId id="286" r:id="rId11"/>
    <p:sldId id="292" r:id="rId12"/>
    <p:sldId id="295" r:id="rId13"/>
    <p:sldId id="283" r:id="rId14"/>
    <p:sldId id="280" r:id="rId15"/>
    <p:sldId id="281" r:id="rId16"/>
    <p:sldId id="282" r:id="rId17"/>
    <p:sldId id="293" r:id="rId18"/>
    <p:sldId id="267" r:id="rId19"/>
    <p:sldId id="268" r:id="rId20"/>
    <p:sldId id="276" r:id="rId21"/>
    <p:sldId id="270" r:id="rId22"/>
    <p:sldId id="279" r:id="rId23"/>
    <p:sldId id="278" r:id="rId24"/>
    <p:sldId id="287" r:id="rId25"/>
    <p:sldId id="288" r:id="rId26"/>
    <p:sldId id="273" r:id="rId27"/>
    <p:sldId id="272" r:id="rId28"/>
    <p:sldId id="290" r:id="rId29"/>
    <p:sldId id="277" r:id="rId30"/>
    <p:sldId id="289" r:id="rId31"/>
    <p:sldId id="259" r:id="rId3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9568" autoAdjust="0"/>
  </p:normalViewPr>
  <p:slideViewPr>
    <p:cSldViewPr snapToGrid="0">
      <p:cViewPr varScale="1">
        <p:scale>
          <a:sx n="96" d="100"/>
          <a:sy n="96" d="100"/>
        </p:scale>
        <p:origin x="106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91679D-87C5-4DF1-9849-7B283A9503DF}" type="datetimeFigureOut">
              <a:rPr lang="pt-BR" smtClean="0"/>
              <a:t>06/05/2025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91515-5A9A-4A90-B06F-59BB3EB1F6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9829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91515-5A9A-4A90-B06F-59BB3EB1F66C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91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6BBBBC-2910-1051-3D2F-36C6C8665E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3AEF05D-74C0-5568-6F92-9F7B7E7637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pt-BR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23603FC-CF58-1E7F-1EC2-9A88D116D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4D0A4-865D-41D5-8BAC-6BDC85E6EBC2}" type="datetimeFigureOut">
              <a:rPr lang="pt-BR" smtClean="0"/>
              <a:t>06/05/2025</a:t>
            </a:fld>
            <a:endParaRPr lang="pt-BR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14AF75B-63AB-6AB9-B5DF-D46CC8760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38221C3-5D2A-6AB5-E0BD-28895382D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71FB1-10D1-4FF1-971A-DE3838C8F3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0920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C4829C-5E4A-FD8F-773D-79E6FEC09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pt-BR"/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9E9302A1-2244-E1FB-3CAC-04E01E6D91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BR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9E94394-5E6B-D74C-E332-0E9887503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4D0A4-865D-41D5-8BAC-6BDC85E6EBC2}" type="datetimeFigureOut">
              <a:rPr lang="pt-BR" smtClean="0"/>
              <a:t>06/05/2025</a:t>
            </a:fld>
            <a:endParaRPr lang="pt-BR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DF024C6-ADE1-4CA8-0319-990D91BD9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C3C9D92-C1DF-DF35-629C-48AF62DCF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71FB1-10D1-4FF1-971A-DE3838C8F3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4036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A093EFF-8646-0538-5C87-1855F2AD76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pt-BR"/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C6F0389B-682E-45CD-ADC2-24B5C3DBEF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BR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A019CDD-07FD-9832-8265-98F8A1D3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4D0A4-865D-41D5-8BAC-6BDC85E6EBC2}" type="datetimeFigureOut">
              <a:rPr lang="pt-BR" smtClean="0"/>
              <a:t>06/05/2025</a:t>
            </a:fld>
            <a:endParaRPr lang="pt-BR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CF79559-FA7E-DFFB-532D-EEDF1FB8A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60459AC-2695-9B1D-4FA9-8513F555E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71FB1-10D1-4FF1-971A-DE3838C8F3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4442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083AA5-C707-DC6A-13D0-C5458C74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pt-BR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C06E5EE-F73F-9E64-7C88-B93C25D56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BR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1BB3490-F4C9-6EAE-29DD-E3EA16B2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4D0A4-865D-41D5-8BAC-6BDC85E6EBC2}" type="datetimeFigureOut">
              <a:rPr lang="pt-BR" smtClean="0"/>
              <a:t>06/05/2025</a:t>
            </a:fld>
            <a:endParaRPr lang="pt-BR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D9A9A81-2CEF-8D8F-D665-555D4B843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0FF6C7A-15A5-4C36-6AA9-51F1CDCAE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71FB1-10D1-4FF1-971A-DE3838C8F3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3328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C4301-A4BF-AC28-3395-146E3BCD1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pt-BR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305FB4D-E7A4-DD83-47E8-B1AD8AF46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4D3CF5A-DEE8-F09F-36D7-5AB5C0CC5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4D0A4-865D-41D5-8BAC-6BDC85E6EBC2}" type="datetimeFigureOut">
              <a:rPr lang="pt-BR" smtClean="0"/>
              <a:t>06/05/2025</a:t>
            </a:fld>
            <a:endParaRPr lang="pt-BR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F0155CC-8240-C892-EF29-371BF561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973ADF22-28A3-E7B5-1087-5B4FBF144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71FB1-10D1-4FF1-971A-DE3838C8F3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6356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4950F6-3784-627C-9F6C-374D53DF7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pt-BR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CBBCC17-7529-22AB-FA23-A5308EC32A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BR"/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ACCE002E-6F50-5F91-26FA-DDDA6EDD70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BR"/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3EA75BC-B2D5-8EEA-C346-5DCE9B06C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4D0A4-865D-41D5-8BAC-6BDC85E6EBC2}" type="datetimeFigureOut">
              <a:rPr lang="pt-BR" smtClean="0"/>
              <a:t>06/05/2025</a:t>
            </a:fld>
            <a:endParaRPr lang="pt-BR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5C37DAF-6CF4-C3CB-EAFB-B0F2C4C8E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17CC534C-CB67-F82C-7CBD-4C3102C39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71FB1-10D1-4FF1-971A-DE3838C8F3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6232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8F5272-E816-655B-F38C-E664884E0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pt-BR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0D896348-7DCF-5D80-AEDA-266E3D166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469C048E-7259-DC58-549A-E5F881141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BR"/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EDBE69D1-6F56-3D26-3708-26B6740D57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D74D6185-506A-21A3-4C0A-341DE6D291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BR"/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0DADDF82-7213-1B5A-9C47-82ECF1682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4D0A4-865D-41D5-8BAC-6BDC85E6EBC2}" type="datetimeFigureOut">
              <a:rPr lang="pt-BR" smtClean="0"/>
              <a:t>06/05/2025</a:t>
            </a:fld>
            <a:endParaRPr lang="pt-BR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4BE61FD2-E8E0-BA44-1E51-3FF7CA0D7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7FA1EB8B-A87A-7EE6-55AD-AE71C7C06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71FB1-10D1-4FF1-971A-DE3838C8F3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8390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74F14D-7F1F-E14F-1E18-04620435D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pt-BR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126B8781-0114-9A3C-1993-B0012A05F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4D0A4-865D-41D5-8BAC-6BDC85E6EBC2}" type="datetimeFigureOut">
              <a:rPr lang="pt-BR" smtClean="0"/>
              <a:t>06/05/2025</a:t>
            </a:fld>
            <a:endParaRPr lang="pt-BR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6D9C09EE-DA72-E949-26CA-BB390EBF7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A8938267-D294-C9F9-DC83-C35B74FC0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71FB1-10D1-4FF1-971A-DE3838C8F3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7382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AD901E9F-75C7-728D-A820-570F97356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4D0A4-865D-41D5-8BAC-6BDC85E6EBC2}" type="datetimeFigureOut">
              <a:rPr lang="pt-BR" smtClean="0"/>
              <a:t>06/05/2025</a:t>
            </a:fld>
            <a:endParaRPr lang="pt-BR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D3FB2589-CA60-B12A-8004-98E1962FF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585D7A99-6FEB-7CF2-CDEA-443138F61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71FB1-10D1-4FF1-971A-DE3838C8F3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4754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0DCA74-BFE0-CCCF-A57F-416DFB0BF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pt-BR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ED670C8-7E88-FF4B-D5C9-820726DC7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BR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47D0854B-AF9E-02DA-4A7F-23DB747C7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7337F49-FDEA-86FE-7CB4-9850AC492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4D0A4-865D-41D5-8BAC-6BDC85E6EBC2}" type="datetimeFigureOut">
              <a:rPr lang="pt-BR" smtClean="0"/>
              <a:t>06/05/2025</a:t>
            </a:fld>
            <a:endParaRPr lang="pt-BR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AB40F64-1009-FBD8-6E36-063177EC5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78E7A9AE-C0AB-B49B-F7EC-35C4298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71FB1-10D1-4FF1-971A-DE3838C8F3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4969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718221-2338-7023-DCCC-2B7573864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pt-BR"/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4E5FEC2A-0BC1-D4E8-6717-A15C1C727C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950AAEE-A3DE-0591-5B39-50E070EC32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8CAF8E10-FC0C-39E3-C13E-87D629DEF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4D0A4-865D-41D5-8BAC-6BDC85E6EBC2}" type="datetimeFigureOut">
              <a:rPr lang="pt-BR" smtClean="0"/>
              <a:t>06/05/2025</a:t>
            </a:fld>
            <a:endParaRPr lang="pt-BR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EE830B46-384C-1FC6-9590-197611E9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FD3CB257-6E86-A5EE-80F6-C582FF546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71FB1-10D1-4FF1-971A-DE3838C8F3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4019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5FBACFBE-FD85-7AF9-68E6-F1966901E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pt-BR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62A7ABE-76D6-BF10-A006-E9CC5F6EE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BR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A38C225-1005-BD33-B695-B34A675062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14D0A4-865D-41D5-8BAC-6BDC85E6EBC2}" type="datetimeFigureOut">
              <a:rPr lang="pt-BR" smtClean="0"/>
              <a:t>06/05/2025</a:t>
            </a:fld>
            <a:endParaRPr lang="pt-BR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57B88D0-E58E-DEF2-15F9-124E27D06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3E7C1EF-467B-2158-43BE-56F66C884F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971FB1-10D1-4FF1-971A-DE3838C8F3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793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3.jpeg"/><Relationship Id="rId7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7.e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3.jpeg"/><Relationship Id="rId7" Type="http://schemas.openxmlformats.org/officeDocument/2006/relationships/image" Target="../media/image3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fif"/><Relationship Id="rId3" Type="http://schemas.openxmlformats.org/officeDocument/2006/relationships/image" Target="../media/image3.jpeg"/><Relationship Id="rId7" Type="http://schemas.openxmlformats.org/officeDocument/2006/relationships/image" Target="../media/image4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emf"/><Relationship Id="rId12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F01C835-724A-189B-DD59-45A4880CD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"/>
            <a:ext cx="12192000" cy="685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32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714F5-0C1F-3A9D-C4BD-3DF1B11A8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A3F6C4C-EB01-45F5-E5FD-8342B40F5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"/>
            <a:ext cx="12192000" cy="68572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1712A2E-5BE0-FCF6-9759-B15022747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14" y="385227"/>
            <a:ext cx="9155919" cy="652792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A combustão “</a:t>
            </a:r>
            <a:r>
              <a:rPr lang="pt-BR" b="1" dirty="0" err="1"/>
              <a:t>premix</a:t>
            </a:r>
            <a:r>
              <a:rPr lang="pt-BR" b="1" dirty="0"/>
              <a:t>” (Otto)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6CDFAB-32CD-8127-F70F-61EF73C36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714" y="1038020"/>
            <a:ext cx="11516444" cy="5537976"/>
          </a:xfrm>
        </p:spPr>
        <p:txBody>
          <a:bodyPr/>
          <a:lstStyle/>
          <a:p>
            <a:r>
              <a:rPr lang="pt-BR" dirty="0"/>
              <a:t>A entrega da energia durante a combustão (qualitativamente)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D7608FF9-21E9-7388-F2D3-6ED1D530D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46741" y="6040228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4A6A7EA-A934-21F3-3CB9-9C7B83901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357" y="1960804"/>
            <a:ext cx="8002017" cy="4278113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A7EA4460-6FBE-60FF-7AA4-F1B20F1E8E29}"/>
              </a:ext>
            </a:extLst>
          </p:cNvPr>
          <p:cNvSpPr txBox="1"/>
          <p:nvPr/>
        </p:nvSpPr>
        <p:spPr>
          <a:xfrm>
            <a:off x="2380297" y="1706311"/>
            <a:ext cx="5238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Taxa de liberação de energia (kJ/ </a:t>
            </a:r>
            <a:r>
              <a:rPr lang="pt-BR" b="1" dirty="0" err="1"/>
              <a:t>crank</a:t>
            </a:r>
            <a:r>
              <a:rPr lang="pt-BR" b="1" dirty="0"/>
              <a:t> </a:t>
            </a:r>
            <a:r>
              <a:rPr lang="pt-BR" b="1" dirty="0" err="1"/>
              <a:t>degrees</a:t>
            </a:r>
            <a:r>
              <a:rPr lang="pt-BR" b="1" dirty="0"/>
              <a:t>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4784E2F-C296-AC66-7F6B-C294D86EDCFE}"/>
              </a:ext>
            </a:extLst>
          </p:cNvPr>
          <p:cNvSpPr txBox="1"/>
          <p:nvPr/>
        </p:nvSpPr>
        <p:spPr>
          <a:xfrm>
            <a:off x="7611732" y="5333817"/>
            <a:ext cx="5238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Posição no ciclo (</a:t>
            </a:r>
            <a:r>
              <a:rPr lang="pt-BR" b="1" dirty="0" err="1"/>
              <a:t>crank</a:t>
            </a:r>
            <a:r>
              <a:rPr lang="pt-BR" b="1" dirty="0"/>
              <a:t> </a:t>
            </a:r>
            <a:r>
              <a:rPr lang="pt-BR" b="1" dirty="0" err="1"/>
              <a:t>degrees</a:t>
            </a:r>
            <a:r>
              <a:rPr lang="pt-BR" b="1" dirty="0"/>
              <a:t>)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EB1C5DF8-9132-B8D4-D16B-EE91C2614821}"/>
              </a:ext>
            </a:extLst>
          </p:cNvPr>
          <p:cNvCxnSpPr>
            <a:cxnSpLocks/>
          </p:cNvCxnSpPr>
          <p:nvPr/>
        </p:nvCxnSpPr>
        <p:spPr>
          <a:xfrm flipV="1">
            <a:off x="5963478" y="2454965"/>
            <a:ext cx="934279" cy="2464905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A9DAF8E-93F0-2D75-A563-9B625039EB22}"/>
              </a:ext>
            </a:extLst>
          </p:cNvPr>
          <p:cNvSpPr txBox="1"/>
          <p:nvPr/>
        </p:nvSpPr>
        <p:spPr>
          <a:xfrm>
            <a:off x="6995273" y="2372708"/>
            <a:ext cx="173934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/>
              <a:t>Mais energia/torque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FE891AA-EEE6-81B0-475F-7B79EAC650E3}"/>
              </a:ext>
            </a:extLst>
          </p:cNvPr>
          <p:cNvSpPr txBox="1"/>
          <p:nvPr/>
        </p:nvSpPr>
        <p:spPr>
          <a:xfrm>
            <a:off x="5996608" y="6210089"/>
            <a:ext cx="236551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Ponto Morto Superior</a:t>
            </a:r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B8D9458F-CDD9-4712-0605-0A9A1E6B4B76}"/>
              </a:ext>
            </a:extLst>
          </p:cNvPr>
          <p:cNvCxnSpPr/>
          <p:nvPr/>
        </p:nvCxnSpPr>
        <p:spPr>
          <a:xfrm flipH="1" flipV="1">
            <a:off x="5508661" y="5770811"/>
            <a:ext cx="476693" cy="57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5900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DA65E-DB9F-D8CB-BF19-8C13B94CE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41B598C-4A28-6DD1-498C-F04B5D253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"/>
            <a:ext cx="12192000" cy="68572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6FF6A6D-F25C-EF2F-F1A1-656E29561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14" y="385227"/>
            <a:ext cx="9155919" cy="652792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A combustão “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premix</a:t>
            </a:r>
            <a:r>
              <a:rPr lang="pt-BR" b="1" dirty="0"/>
              <a:t>” (Otto)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BAF800D3-0E63-FDD8-3A16-29DA7B89F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46741" y="6040228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F9308736-38B1-DF87-192B-B915C2CB434A}"/>
              </a:ext>
            </a:extLst>
          </p:cNvPr>
          <p:cNvGrpSpPr/>
          <p:nvPr/>
        </p:nvGrpSpPr>
        <p:grpSpPr>
          <a:xfrm>
            <a:off x="714375" y="1116362"/>
            <a:ext cx="10210800" cy="3934571"/>
            <a:chOff x="990600" y="1406811"/>
            <a:chExt cx="10210800" cy="3934571"/>
          </a:xfrm>
        </p:grpSpPr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D39EEA09-070B-4A0E-95F2-C0B404505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097" t="33611" r="16714" b="43056"/>
            <a:stretch/>
          </p:blipFill>
          <p:spPr>
            <a:xfrm>
              <a:off x="990600" y="1945058"/>
              <a:ext cx="10210800" cy="2798392"/>
            </a:xfrm>
            <a:prstGeom prst="rect">
              <a:avLst/>
            </a:prstGeom>
          </p:spPr>
        </p:pic>
        <p:cxnSp>
          <p:nvCxnSpPr>
            <p:cNvPr id="11" name="Conector de Seta Reta 10">
              <a:extLst>
                <a:ext uri="{FF2B5EF4-FFF2-40B4-BE49-F238E27FC236}">
                  <a16:creationId xmlns:a16="http://schemas.microsoft.com/office/drawing/2014/main" id="{FB3138E9-E1F7-DD36-F70C-EFE770C667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14975" y="1611750"/>
              <a:ext cx="952500" cy="780983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de Seta Reta 11">
              <a:extLst>
                <a:ext uri="{FF2B5EF4-FFF2-40B4-BE49-F238E27FC236}">
                  <a16:creationId xmlns:a16="http://schemas.microsoft.com/office/drawing/2014/main" id="{C82916E4-D290-4C62-DEBD-6708ABBB46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28825" y="4114800"/>
              <a:ext cx="923925" cy="85725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F06D8701-B9EB-E9F5-0EDA-E396184D8432}"/>
                </a:ext>
              </a:extLst>
            </p:cNvPr>
            <p:cNvSpPr txBox="1"/>
            <p:nvPr/>
          </p:nvSpPr>
          <p:spPr>
            <a:xfrm>
              <a:off x="6467475" y="1406811"/>
              <a:ext cx="248561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/>
                <a:t>Frente de chama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FED4B0FF-5318-16EC-1C5C-43536092A1E9}"/>
                </a:ext>
              </a:extLst>
            </p:cNvPr>
            <p:cNvSpPr txBox="1"/>
            <p:nvPr/>
          </p:nvSpPr>
          <p:spPr>
            <a:xfrm>
              <a:off x="1457325" y="4972050"/>
              <a:ext cx="114300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/>
                <a:t>End </a:t>
              </a:r>
              <a:r>
                <a:rPr lang="pt-BR" dirty="0" err="1"/>
                <a:t>gas</a:t>
              </a:r>
              <a:endParaRPr lang="pt-BR" dirty="0"/>
            </a:p>
          </p:txBody>
        </p:sp>
        <p:pic>
          <p:nvPicPr>
            <p:cNvPr id="15" name="Imagem 14" descr="Uma imagem contendo frutas&#10;&#10;Descrição gerada automaticamente">
              <a:extLst>
                <a:ext uri="{FF2B5EF4-FFF2-40B4-BE49-F238E27FC236}">
                  <a16:creationId xmlns:a16="http://schemas.microsoft.com/office/drawing/2014/main" id="{C0E9E7D1-58F2-CF87-F3C8-D74CFA5119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9733" t="-81021" r="36473" b="131023"/>
            <a:stretch/>
          </p:blipFill>
          <p:spPr>
            <a:xfrm>
              <a:off x="1524000" y="2392733"/>
              <a:ext cx="7277100" cy="1493467"/>
            </a:xfrm>
            <a:prstGeom prst="rect">
              <a:avLst/>
            </a:prstGeom>
          </p:spPr>
        </p:pic>
      </p:grpSp>
      <p:pic>
        <p:nvPicPr>
          <p:cNvPr id="18" name="Imagem 17">
            <a:extLst>
              <a:ext uri="{FF2B5EF4-FFF2-40B4-BE49-F238E27FC236}">
                <a16:creationId xmlns:a16="http://schemas.microsoft.com/office/drawing/2014/main" id="{3B0074AB-ADD4-CEF6-110D-BAEE1EADF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03" t="18431" r="23727" b="32023"/>
          <a:stretch/>
        </p:blipFill>
        <p:spPr>
          <a:xfrm>
            <a:off x="2490164" y="5019565"/>
            <a:ext cx="7019924" cy="1479967"/>
          </a:xfrm>
          <a:prstGeom prst="rect">
            <a:avLst/>
          </a:prstGeom>
        </p:spPr>
      </p:pic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37B90E94-A1BE-D831-2518-8B1B0C05447B}"/>
              </a:ext>
            </a:extLst>
          </p:cNvPr>
          <p:cNvCxnSpPr>
            <a:cxnSpLocks/>
          </p:cNvCxnSpPr>
          <p:nvPr/>
        </p:nvCxnSpPr>
        <p:spPr>
          <a:xfrm flipH="1">
            <a:off x="9039226" y="4888531"/>
            <a:ext cx="1108626" cy="3300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22D27D26-DB8E-1666-216E-1F241327ABAA}"/>
              </a:ext>
            </a:extLst>
          </p:cNvPr>
          <p:cNvCxnSpPr>
            <a:cxnSpLocks/>
          </p:cNvCxnSpPr>
          <p:nvPr/>
        </p:nvCxnSpPr>
        <p:spPr>
          <a:xfrm flipH="1">
            <a:off x="8965096" y="4900676"/>
            <a:ext cx="1182756" cy="11395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B1116E59-A1B0-7970-0199-AF9829128DB0}"/>
              </a:ext>
            </a:extLst>
          </p:cNvPr>
          <p:cNvSpPr txBox="1"/>
          <p:nvPr/>
        </p:nvSpPr>
        <p:spPr>
          <a:xfrm>
            <a:off x="8911878" y="4208183"/>
            <a:ext cx="247194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O Limite do Otto: </a:t>
            </a:r>
            <a:r>
              <a:rPr lang="pt-BR" b="1" i="1" dirty="0"/>
              <a:t>Knock/</a:t>
            </a:r>
            <a:r>
              <a:rPr lang="pt-BR" b="1" dirty="0"/>
              <a:t>Detonação</a:t>
            </a:r>
            <a:endParaRPr lang="pt-BR" b="1" i="1" dirty="0"/>
          </a:p>
        </p:txBody>
      </p:sp>
    </p:spTree>
    <p:extLst>
      <p:ext uri="{BB962C8B-B14F-4D97-AF65-F5344CB8AC3E}">
        <p14:creationId xmlns:p14="http://schemas.microsoft.com/office/powerpoint/2010/main" val="2807771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54493-4B72-D300-CB11-32AAEF0EA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7F1E8E5-3056-EC7D-6B6F-55EC17F24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"/>
            <a:ext cx="12192000" cy="6857207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BA8A2CC6-D03F-B5B7-E09D-37B3E7679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46741" y="6040228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A08E7B61-152F-4EF3-86B2-B39F703FF4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50" y="1476374"/>
            <a:ext cx="10515600" cy="40671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Entrega de energia: </a:t>
            </a:r>
            <a:b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Combustão por </a:t>
            </a:r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+mn-lt"/>
              </a:rPr>
              <a:t>difusão</a:t>
            </a:r>
            <a:endParaRPr lang="en-GB" sz="4800" b="1" dirty="0">
              <a:highlight>
                <a:srgbClr val="FFFF00"/>
              </a:highligh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9815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82098-37C6-5609-F0EC-470D73E1B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954D39E-71E0-C97F-87AA-C531F6720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"/>
            <a:ext cx="12192000" cy="68572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83BD40F-516B-40D3-EDE8-EE1D3D878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14" y="385227"/>
            <a:ext cx="9155919" cy="652792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A combustão por Difusão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21E0D2-6E2B-0CF7-DB59-31E3EDF9F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714" y="1038020"/>
            <a:ext cx="11516444" cy="5537976"/>
          </a:xfrm>
        </p:spPr>
        <p:txBody>
          <a:bodyPr/>
          <a:lstStyle/>
          <a:p>
            <a:r>
              <a:rPr lang="pt-BR" dirty="0"/>
              <a:t>A entrega da energia durante a combustão (qualitativamente)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9E65EAEA-0B03-1329-C5EB-28A24A35C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46741" y="6040228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41378F9-B010-B613-81A4-9EDAABAE4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465" y="2075643"/>
            <a:ext cx="8026242" cy="382399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C129470-DC3D-4FB7-9FDF-D4B5CACB52B1}"/>
              </a:ext>
            </a:extLst>
          </p:cNvPr>
          <p:cNvSpPr txBox="1"/>
          <p:nvPr/>
        </p:nvSpPr>
        <p:spPr>
          <a:xfrm>
            <a:off x="2380297" y="1706311"/>
            <a:ext cx="5238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Taxa de liberação de energia (kJ/ </a:t>
            </a:r>
            <a:r>
              <a:rPr lang="pt-BR" b="1" dirty="0" err="1"/>
              <a:t>crank</a:t>
            </a:r>
            <a:r>
              <a:rPr lang="pt-BR" b="1" dirty="0"/>
              <a:t> </a:t>
            </a:r>
            <a:r>
              <a:rPr lang="pt-BR" b="1" dirty="0" err="1"/>
              <a:t>degrees</a:t>
            </a:r>
            <a:r>
              <a:rPr lang="pt-BR" b="1" dirty="0"/>
              <a:t>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566734E-3A93-076F-04F1-4C40EA6D215D}"/>
              </a:ext>
            </a:extLst>
          </p:cNvPr>
          <p:cNvSpPr txBox="1"/>
          <p:nvPr/>
        </p:nvSpPr>
        <p:spPr>
          <a:xfrm>
            <a:off x="7493078" y="4967418"/>
            <a:ext cx="5238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Posição no ciclo (</a:t>
            </a:r>
            <a:r>
              <a:rPr lang="pt-BR" b="1" dirty="0" err="1"/>
              <a:t>crank</a:t>
            </a:r>
            <a:r>
              <a:rPr lang="pt-BR" b="1" dirty="0"/>
              <a:t> </a:t>
            </a:r>
            <a:r>
              <a:rPr lang="pt-BR" b="1" dirty="0" err="1"/>
              <a:t>degrees</a:t>
            </a:r>
            <a:r>
              <a:rPr lang="pt-BR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10490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88E65-0507-19FF-BAD9-ED15255F1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5DB3724-B9B2-2A44-BEA7-A13430BDA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"/>
            <a:ext cx="12192000" cy="68572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235E5B9-51EE-3D0F-C48D-96C4F9C15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14" y="385227"/>
            <a:ext cx="9155919" cy="652792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A combustão por Difusão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5283BA-C336-843F-BF91-1AC595D12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714" y="1038020"/>
            <a:ext cx="11516444" cy="5537976"/>
          </a:xfrm>
        </p:spPr>
        <p:txBody>
          <a:bodyPr/>
          <a:lstStyle/>
          <a:p>
            <a:r>
              <a:rPr lang="pt-BR" dirty="0"/>
              <a:t>A entrega da energia durante a combustão (qualitativamente)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1632B4A5-7FEB-DD74-4615-0D0E8920D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46741" y="6040228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E08745A5-A844-2E5E-42C3-E5D72DB8D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465" y="2077903"/>
            <a:ext cx="8026241" cy="382399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40C5153-BC8D-C984-BEB9-094496A9B168}"/>
              </a:ext>
            </a:extLst>
          </p:cNvPr>
          <p:cNvSpPr txBox="1"/>
          <p:nvPr/>
        </p:nvSpPr>
        <p:spPr>
          <a:xfrm>
            <a:off x="2380297" y="1706311"/>
            <a:ext cx="5238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Taxa de liberação de energia (kJ/ </a:t>
            </a:r>
            <a:r>
              <a:rPr lang="pt-BR" b="1" dirty="0" err="1"/>
              <a:t>crank</a:t>
            </a:r>
            <a:r>
              <a:rPr lang="pt-BR" b="1" dirty="0"/>
              <a:t> </a:t>
            </a:r>
            <a:r>
              <a:rPr lang="pt-BR" b="1" dirty="0" err="1"/>
              <a:t>degrees</a:t>
            </a:r>
            <a:r>
              <a:rPr lang="pt-BR" b="1" dirty="0"/>
              <a:t>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16485BA-A0AE-F6EA-623E-F3CB1D7F051D}"/>
              </a:ext>
            </a:extLst>
          </p:cNvPr>
          <p:cNvSpPr txBox="1"/>
          <p:nvPr/>
        </p:nvSpPr>
        <p:spPr>
          <a:xfrm>
            <a:off x="7493078" y="4967418"/>
            <a:ext cx="5238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Posição no ciclo (</a:t>
            </a:r>
            <a:r>
              <a:rPr lang="pt-BR" b="1" dirty="0" err="1"/>
              <a:t>crank</a:t>
            </a:r>
            <a:r>
              <a:rPr lang="pt-BR" b="1" dirty="0"/>
              <a:t> </a:t>
            </a:r>
            <a:r>
              <a:rPr lang="pt-BR" b="1" dirty="0" err="1"/>
              <a:t>degrees</a:t>
            </a:r>
            <a:r>
              <a:rPr lang="pt-BR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85150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7AE65-3CD4-083A-4906-0BE7B27AD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0CF54E7-54D2-F611-CC39-C7B1E5E58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"/>
            <a:ext cx="12192000" cy="68572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8DFAF4F-8C5F-F5A8-C2B8-EC29A993C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14" y="385227"/>
            <a:ext cx="9155919" cy="652792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A combustão por Difusão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AD001B-64F0-B1BE-AE4C-BA15CC4FC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714" y="1038020"/>
            <a:ext cx="11516444" cy="5537976"/>
          </a:xfrm>
        </p:spPr>
        <p:txBody>
          <a:bodyPr/>
          <a:lstStyle/>
          <a:p>
            <a:r>
              <a:rPr lang="pt-BR" dirty="0"/>
              <a:t>A entrega da energia durante a combustão (qualitativamente)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46BC3BFC-6DF2-AEEF-732A-E8BA604C4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46741" y="6040228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28247574-A8EF-E14A-BB14-0BAE9A55A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464" y="2073383"/>
            <a:ext cx="8026242" cy="382399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8127B64-0F10-9A9E-A971-A21000FE3F60}"/>
              </a:ext>
            </a:extLst>
          </p:cNvPr>
          <p:cNvSpPr txBox="1"/>
          <p:nvPr/>
        </p:nvSpPr>
        <p:spPr>
          <a:xfrm>
            <a:off x="2380297" y="1706311"/>
            <a:ext cx="5238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Taxa de liberação de energia (kJ/ </a:t>
            </a:r>
            <a:r>
              <a:rPr lang="pt-BR" b="1" dirty="0" err="1"/>
              <a:t>crank</a:t>
            </a:r>
            <a:r>
              <a:rPr lang="pt-BR" b="1" dirty="0"/>
              <a:t> </a:t>
            </a:r>
            <a:r>
              <a:rPr lang="pt-BR" b="1" dirty="0" err="1"/>
              <a:t>degrees</a:t>
            </a:r>
            <a:r>
              <a:rPr lang="pt-BR" b="1" dirty="0"/>
              <a:t>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A1A38A3-C1C3-EB5B-95CA-90037DB11CED}"/>
              </a:ext>
            </a:extLst>
          </p:cNvPr>
          <p:cNvSpPr txBox="1"/>
          <p:nvPr/>
        </p:nvSpPr>
        <p:spPr>
          <a:xfrm>
            <a:off x="7493078" y="4967418"/>
            <a:ext cx="5238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Posição no ciclo (</a:t>
            </a:r>
            <a:r>
              <a:rPr lang="pt-BR" b="1" dirty="0" err="1"/>
              <a:t>crank</a:t>
            </a:r>
            <a:r>
              <a:rPr lang="pt-BR" b="1" dirty="0"/>
              <a:t> </a:t>
            </a:r>
            <a:r>
              <a:rPr lang="pt-BR" b="1" dirty="0" err="1"/>
              <a:t>degrees</a:t>
            </a:r>
            <a:r>
              <a:rPr lang="pt-BR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27830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9B43F-DB57-0560-F96C-A716A8E5D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C589962-C36B-7A42-5142-FA7B575A5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"/>
            <a:ext cx="12192000" cy="68572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1E76DDC-E118-BD2D-267F-1D5F0D261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14" y="385227"/>
            <a:ext cx="9155919" cy="652792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A combustão por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Difusão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E849EC-1177-50BA-AE87-F9ED32115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714" y="1038020"/>
            <a:ext cx="11516444" cy="5537976"/>
          </a:xfrm>
        </p:spPr>
        <p:txBody>
          <a:bodyPr/>
          <a:lstStyle/>
          <a:p>
            <a:r>
              <a:rPr lang="pt-BR" dirty="0"/>
              <a:t>A entrega da energia durante a combustão (qualitativamente)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75ED2D53-2043-FBD7-FDDB-61D9A804C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46741" y="6040228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0F36EA8-7099-EB5F-D2F4-217CE7966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464" y="2075988"/>
            <a:ext cx="8026242" cy="382399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D3F7C11-EC1E-F7B3-AA82-71109A014906}"/>
              </a:ext>
            </a:extLst>
          </p:cNvPr>
          <p:cNvSpPr txBox="1"/>
          <p:nvPr/>
        </p:nvSpPr>
        <p:spPr>
          <a:xfrm>
            <a:off x="2380297" y="1706311"/>
            <a:ext cx="5238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Taxa de liberação de energia (kJ/ </a:t>
            </a:r>
            <a:r>
              <a:rPr lang="pt-BR" b="1" dirty="0" err="1"/>
              <a:t>crank</a:t>
            </a:r>
            <a:r>
              <a:rPr lang="pt-BR" b="1" dirty="0"/>
              <a:t> </a:t>
            </a:r>
            <a:r>
              <a:rPr lang="pt-BR" b="1" dirty="0" err="1"/>
              <a:t>degrees</a:t>
            </a:r>
            <a:r>
              <a:rPr lang="pt-BR" b="1" dirty="0"/>
              <a:t>)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0504172-6F99-5F78-62A2-1341BCEAE7B9}"/>
              </a:ext>
            </a:extLst>
          </p:cNvPr>
          <p:cNvSpPr txBox="1"/>
          <p:nvPr/>
        </p:nvSpPr>
        <p:spPr>
          <a:xfrm>
            <a:off x="7493078" y="4967418"/>
            <a:ext cx="5238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Posição no ciclo (</a:t>
            </a:r>
            <a:r>
              <a:rPr lang="pt-BR" b="1" dirty="0" err="1"/>
              <a:t>crank</a:t>
            </a:r>
            <a:r>
              <a:rPr lang="pt-BR" b="1" dirty="0"/>
              <a:t> </a:t>
            </a:r>
            <a:r>
              <a:rPr lang="pt-BR" b="1" dirty="0" err="1"/>
              <a:t>degrees</a:t>
            </a:r>
            <a:r>
              <a:rPr lang="pt-BR" b="1" dirty="0"/>
              <a:t>)</a:t>
            </a:r>
          </a:p>
        </p:txBody>
      </p: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6DC192ED-841D-EB1D-B9DE-38C3FFD4B371}"/>
              </a:ext>
            </a:extLst>
          </p:cNvPr>
          <p:cNvCxnSpPr>
            <a:cxnSpLocks/>
          </p:cNvCxnSpPr>
          <p:nvPr/>
        </p:nvCxnSpPr>
        <p:spPr>
          <a:xfrm>
            <a:off x="5743857" y="3080218"/>
            <a:ext cx="2435087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4C752B5-7C7A-0519-EB7D-86BEFEFA89B1}"/>
              </a:ext>
            </a:extLst>
          </p:cNvPr>
          <p:cNvSpPr txBox="1"/>
          <p:nvPr/>
        </p:nvSpPr>
        <p:spPr>
          <a:xfrm>
            <a:off x="8178944" y="2757052"/>
            <a:ext cx="173934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/>
              <a:t>Mais energia/torque</a:t>
            </a:r>
          </a:p>
        </p:txBody>
      </p:sp>
    </p:spTree>
    <p:extLst>
      <p:ext uri="{BB962C8B-B14F-4D97-AF65-F5344CB8AC3E}">
        <p14:creationId xmlns:p14="http://schemas.microsoft.com/office/powerpoint/2010/main" val="553455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F88F5-3908-7880-8D01-416C33800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ABED29A-5BFA-49CC-4E12-0D27D897C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"/>
            <a:ext cx="12192000" cy="6857207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BC1206F0-6AD9-EB2E-ABCB-4424BB5B6B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46741" y="6040228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A3C2136F-0124-6870-6016-C54CE47E63EE}"/>
              </a:ext>
            </a:extLst>
          </p:cNvPr>
          <p:cNvSpPr txBox="1">
            <a:spLocks/>
          </p:cNvSpPr>
          <p:nvPr/>
        </p:nvSpPr>
        <p:spPr>
          <a:xfrm>
            <a:off x="544945" y="268353"/>
            <a:ext cx="8848436" cy="8633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400" b="1" dirty="0">
                <a:latin typeface="+mn-lt"/>
              </a:rPr>
              <a:t>Ciclo Diesel</a:t>
            </a:r>
            <a:endParaRPr lang="en-GB" sz="4800" b="1" dirty="0">
              <a:latin typeface="+mn-lt"/>
            </a:endParaRPr>
          </a:p>
        </p:txBody>
      </p:sp>
      <p:pic>
        <p:nvPicPr>
          <p:cNvPr id="14" name="Imagem 13" descr="Tigela de vidro&#10;&#10;Descrição gerada automaticamente com confiança média">
            <a:extLst>
              <a:ext uri="{FF2B5EF4-FFF2-40B4-BE49-F238E27FC236}">
                <a16:creationId xmlns:a16="http://schemas.microsoft.com/office/drawing/2014/main" id="{FEEAB499-1E53-2795-3391-5E1DFBAE5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2011" y="4152580"/>
            <a:ext cx="2410620" cy="2125109"/>
          </a:xfrm>
          <a:prstGeom prst="rect">
            <a:avLst/>
          </a:prstGeom>
        </p:spPr>
      </p:pic>
      <p:pic>
        <p:nvPicPr>
          <p:cNvPr id="15" name="Imagem 14" descr="Reflexo de espelho&#10;&#10;Descrição gerada automaticamente com confiança média">
            <a:extLst>
              <a:ext uri="{FF2B5EF4-FFF2-40B4-BE49-F238E27FC236}">
                <a16:creationId xmlns:a16="http://schemas.microsoft.com/office/drawing/2014/main" id="{5C771CDD-15A9-76A0-2121-A045F49F6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8434" y="4150089"/>
            <a:ext cx="2410620" cy="2131598"/>
          </a:xfrm>
          <a:prstGeom prst="rect">
            <a:avLst/>
          </a:prstGeom>
        </p:spPr>
      </p:pic>
      <p:pic>
        <p:nvPicPr>
          <p:cNvPr id="16" name="Imagem 15" descr="Reflexo em um espelho redondo&#10;&#10;Descrição gerada automaticamente com confiança média">
            <a:extLst>
              <a:ext uri="{FF2B5EF4-FFF2-40B4-BE49-F238E27FC236}">
                <a16:creationId xmlns:a16="http://schemas.microsoft.com/office/drawing/2014/main" id="{C50E34D2-C638-2645-D368-8979B9EC6E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4217" y="1619484"/>
            <a:ext cx="2404131" cy="2118621"/>
          </a:xfrm>
          <a:prstGeom prst="rect">
            <a:avLst/>
          </a:prstGeom>
        </p:spPr>
      </p:pic>
      <p:pic>
        <p:nvPicPr>
          <p:cNvPr id="17" name="Imagem 16" descr="Uma imagem contendo mesa, relógio, bolo, prato&#10;&#10;Descrição gerada automaticamente">
            <a:extLst>
              <a:ext uri="{FF2B5EF4-FFF2-40B4-BE49-F238E27FC236}">
                <a16:creationId xmlns:a16="http://schemas.microsoft.com/office/drawing/2014/main" id="{081EFEEC-B9CB-F1E2-000F-5BE96A1731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2272" y="1619484"/>
            <a:ext cx="2394398" cy="2118621"/>
          </a:xfrm>
          <a:prstGeom prst="rect">
            <a:avLst/>
          </a:prstGeom>
        </p:spPr>
      </p:pic>
      <p:pic>
        <p:nvPicPr>
          <p:cNvPr id="18" name="Imagem 17" descr="Uma imagem contendo no interior, mesa, tigela, prato&#10;&#10;Descrição gerada automaticamente">
            <a:extLst>
              <a:ext uri="{FF2B5EF4-FFF2-40B4-BE49-F238E27FC236}">
                <a16:creationId xmlns:a16="http://schemas.microsoft.com/office/drawing/2014/main" id="{175630B7-17CE-4190-5307-340853BD8F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8584" y="1612231"/>
            <a:ext cx="2452965" cy="211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44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B92F9-760D-2CFD-FC24-7D54D31E9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A6F21CB-01E0-82D4-7FFD-F451F9B48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"/>
            <a:ext cx="12192000" cy="6857207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8863224E-D9BA-77EC-6D90-32E3B9E17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46741" y="6040228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235CF46A-02DF-4F71-A7CC-158450FC75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50" y="1476374"/>
            <a:ext cx="11055350" cy="40671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Sistemas DSA: Um </a:t>
            </a:r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+mn-lt"/>
              </a:rPr>
              <a:t>novo conceito</a:t>
            </a:r>
            <a:b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+mn-lt"/>
              </a:rPr>
            </a:br>
            <a:b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+mn-lt"/>
              </a:rPr>
            </a:br>
            <a:b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+mn-lt"/>
              </a:rPr>
            </a:br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+mn-lt"/>
              </a:rPr>
              <a:t>100% Etanol</a:t>
            </a:r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com combustão por difusão</a:t>
            </a:r>
            <a:endParaRPr lang="en-GB" sz="4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8658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6252C-F111-E9E2-56C7-BA058292A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51A5CE6-01B4-FF21-837D-C0821F3F4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"/>
            <a:ext cx="12192000" cy="6857207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8EA30C74-0E88-7B57-1617-8B4FAA0FE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46741" y="6040228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9E741A30-8AD9-54ED-7C49-143CE0C1D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41" y="605517"/>
            <a:ext cx="10515600" cy="507136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Sistemas DSA: únicos e inovadores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B6F148D0-6C88-0C09-4EF9-7CED93EC5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207" y="2867661"/>
            <a:ext cx="11516444" cy="3533140"/>
          </a:xfrm>
        </p:spPr>
        <p:txBody>
          <a:bodyPr/>
          <a:lstStyle/>
          <a:p>
            <a:r>
              <a:rPr lang="pt-BR" dirty="0"/>
              <a:t>Um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novo conceito </a:t>
            </a:r>
            <a:r>
              <a:rPr lang="pt-BR" dirty="0"/>
              <a:t>de controle de combustão</a:t>
            </a:r>
          </a:p>
          <a:p>
            <a:r>
              <a:rPr lang="pt-BR" dirty="0"/>
              <a:t>A inovação está nos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Injetores DSA</a:t>
            </a:r>
            <a:r>
              <a:rPr lang="pt-BR" dirty="0"/>
              <a:t> e na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Eletrônica DSA</a:t>
            </a:r>
          </a:p>
          <a:p>
            <a:r>
              <a:rPr lang="pt-BR" dirty="0"/>
              <a:t>Objeto de múltiplas patentes, com novas sendo constantemente depositadas</a:t>
            </a:r>
          </a:p>
          <a:p>
            <a:r>
              <a:rPr lang="pt-BR" dirty="0"/>
              <a:t>O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</a:t>
            </a:r>
            <a:r>
              <a:rPr lang="pt-BR" dirty="0"/>
              <a:t>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único e inovador</a:t>
            </a:r>
            <a:r>
              <a:rPr lang="pt-BR" dirty="0"/>
              <a:t>:</a:t>
            </a:r>
          </a:p>
          <a:p>
            <a:pPr marL="0" indent="0">
              <a:buNone/>
            </a:pPr>
            <a:endParaRPr lang="pt-BR" sz="1400" dirty="0"/>
          </a:p>
          <a:p>
            <a:pPr lvl="1">
              <a:buFont typeface="Calibri" panose="020F0502020204030204" pitchFamily="34" charset="0"/>
              <a:buChar char="→"/>
            </a:pPr>
            <a:r>
              <a:rPr lang="pt-BR" dirty="0"/>
              <a:t>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Energia de ativação </a:t>
            </a:r>
            <a:r>
              <a:rPr lang="pt-BR" sz="2800" dirty="0"/>
              <a:t>nos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Injetores DSA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3B96A8B0-51B0-7126-FFE5-5990845152CB}"/>
              </a:ext>
            </a:extLst>
          </p:cNvPr>
          <p:cNvGrpSpPr/>
          <p:nvPr/>
        </p:nvGrpSpPr>
        <p:grpSpPr>
          <a:xfrm>
            <a:off x="1174936" y="1615496"/>
            <a:ext cx="9028009" cy="970818"/>
            <a:chOff x="1615426" y="1692092"/>
            <a:chExt cx="7614295" cy="818796"/>
          </a:xfrm>
        </p:grpSpPr>
        <p:graphicFrame>
          <p:nvGraphicFramePr>
            <p:cNvPr id="9" name="Objeto 8">
              <a:extLst>
                <a:ext uri="{FF2B5EF4-FFF2-40B4-BE49-F238E27FC236}">
                  <a16:creationId xmlns:a16="http://schemas.microsoft.com/office/drawing/2014/main" id="{86382E2A-1102-65F8-FCDA-26F3B2259FB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67221398"/>
                </p:ext>
              </p:extLst>
            </p:nvPr>
          </p:nvGraphicFramePr>
          <p:xfrm>
            <a:off x="1615426" y="1692092"/>
            <a:ext cx="2692623" cy="8187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4" imgW="18145691" imgH="6167836" progId="CorelDraw.Graphic.17">
                    <p:embed/>
                  </p:oleObj>
                </mc:Choice>
                <mc:Fallback>
                  <p:oleObj name="CorelDRAW" r:id="rId4" imgW="18145691" imgH="6167836" progId="CorelDraw.Graphic.17">
                    <p:embed/>
                    <p:pic>
                      <p:nvPicPr>
                        <p:cNvPr id="5" name="Objeto 4">
                          <a:extLst>
                            <a:ext uri="{FF2B5EF4-FFF2-40B4-BE49-F238E27FC236}">
                              <a16:creationId xmlns:a16="http://schemas.microsoft.com/office/drawing/2014/main" id="{2D1C1BF1-FC6D-E32F-EF29-23C95003FC5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615426" y="1692092"/>
                          <a:ext cx="2692623" cy="81879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to 9">
              <a:extLst>
                <a:ext uri="{FF2B5EF4-FFF2-40B4-BE49-F238E27FC236}">
                  <a16:creationId xmlns:a16="http://schemas.microsoft.com/office/drawing/2014/main" id="{D16FE1BA-8C30-AF9F-E29A-0CCE71C43C2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26864417"/>
                </p:ext>
              </p:extLst>
            </p:nvPr>
          </p:nvGraphicFramePr>
          <p:xfrm>
            <a:off x="6768665" y="1692092"/>
            <a:ext cx="2461056" cy="8187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6" imgW="17249391" imgH="6167836" progId="CorelDraw.Graphic.17">
                    <p:embed/>
                  </p:oleObj>
                </mc:Choice>
                <mc:Fallback>
                  <p:oleObj name="CorelDRAW" r:id="rId6" imgW="17249391" imgH="6167836" progId="CorelDraw.Graphic.17">
                    <p:embed/>
                    <p:pic>
                      <p:nvPicPr>
                        <p:cNvPr id="6" name="Objeto 5">
                          <a:extLst>
                            <a:ext uri="{FF2B5EF4-FFF2-40B4-BE49-F238E27FC236}">
                              <a16:creationId xmlns:a16="http://schemas.microsoft.com/office/drawing/2014/main" id="{595603DE-6045-7DAB-589A-A0C42B466D2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768665" y="1692092"/>
                          <a:ext cx="2461056" cy="81879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411293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CAA00-F844-9C5B-E52C-36E245FC3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56B6122-E43D-BD51-3E38-C2FBD33E6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"/>
            <a:ext cx="12192000" cy="6857207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77A04FCA-3781-E01B-2807-567303175CF1}"/>
              </a:ext>
            </a:extLst>
          </p:cNvPr>
          <p:cNvSpPr txBox="1">
            <a:spLocks/>
          </p:cNvSpPr>
          <p:nvPr/>
        </p:nvSpPr>
        <p:spPr>
          <a:xfrm>
            <a:off x="794533" y="1121790"/>
            <a:ext cx="10774837" cy="3789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Sistemas DSA Etanol</a:t>
            </a:r>
            <a:br>
              <a:rPr lang="pt-BR" sz="5400" b="1" dirty="0">
                <a:latin typeface="+mn-lt"/>
              </a:rPr>
            </a:br>
            <a:endParaRPr lang="pt-BR" sz="5400" b="1" dirty="0">
              <a:latin typeface="+mn-lt"/>
            </a:endParaRPr>
          </a:p>
          <a:p>
            <a:pPr algn="ctr"/>
            <a:r>
              <a:rPr lang="pt-BR" b="1" dirty="0">
                <a:latin typeface="+mn-lt"/>
              </a:rPr>
              <a:t>Conceito de combustão avançada de Etanol FORA do ciclo Otto</a:t>
            </a:r>
          </a:p>
          <a:p>
            <a:pPr algn="ctr"/>
            <a:r>
              <a:rPr lang="pt-BR" b="1" dirty="0">
                <a:latin typeface="+mn-lt"/>
              </a:rPr>
              <a:t>Avanços e Primeiros Resultados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EED5901-FFE6-BBDB-38E0-25EE76499DD1}"/>
              </a:ext>
            </a:extLst>
          </p:cNvPr>
          <p:cNvSpPr txBox="1"/>
          <p:nvPr/>
        </p:nvSpPr>
        <p:spPr>
          <a:xfrm>
            <a:off x="3696878" y="5386428"/>
            <a:ext cx="4798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Novembro 2024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FBB4E07A-96C3-5B28-34F3-D9999325F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46741" y="6040228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222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9E4DF-45BE-12A2-19F2-D3D48C401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E17150F-9B21-D2FB-A081-1BE3A5874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"/>
            <a:ext cx="12192000" cy="68572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7242ADD-F09B-1E39-F7A8-29FF52D79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14" y="385227"/>
            <a:ext cx="9155919" cy="652792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Injetores DSA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1BAC637-0F28-1D64-D99C-5EEECF6A1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038020"/>
            <a:ext cx="11715750" cy="5537976"/>
          </a:xfrm>
        </p:spPr>
        <p:txBody>
          <a:bodyPr/>
          <a:lstStyle/>
          <a:p>
            <a:r>
              <a:rPr lang="pt-BR" dirty="0"/>
              <a:t>Projetados para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cada</a:t>
            </a:r>
            <a:r>
              <a:rPr lang="pt-BR" dirty="0"/>
              <a:t> motor: aplicação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</a:t>
            </a:r>
            <a:r>
              <a:rPr lang="pt-BR" dirty="0"/>
              <a:t> qualquer alteração ao motor</a:t>
            </a:r>
          </a:p>
          <a:p>
            <a:r>
              <a:rPr lang="pt-BR" dirty="0"/>
              <a:t>Diferentes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versões</a:t>
            </a:r>
            <a:r>
              <a:rPr lang="pt-BR" dirty="0"/>
              <a:t>, para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aplicações distintas</a:t>
            </a:r>
            <a:r>
              <a:rPr lang="pt-BR" dirty="0"/>
              <a:t>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S4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S7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S8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pt-BR" dirty="0"/>
              <a:t> ...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8153AD6C-E61B-CB0A-EF61-44B26C5BCB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46741" y="6040228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062122F-9CBB-B2CA-D621-A2A7C936E8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2" t="20790" r="20190" b="2549"/>
          <a:stretch/>
        </p:blipFill>
        <p:spPr>
          <a:xfrm>
            <a:off x="9501427" y="2174271"/>
            <a:ext cx="1738311" cy="2313391"/>
          </a:xfrm>
          <a:prstGeom prst="rect">
            <a:avLst/>
          </a:prstGeom>
        </p:spPr>
      </p:pic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CFE4119B-C5D7-3D88-A1AB-2E6140BE72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8" t="5120" r="9551" b="1926"/>
          <a:stretch/>
        </p:blipFill>
        <p:spPr>
          <a:xfrm>
            <a:off x="6898722" y="2230822"/>
            <a:ext cx="1738312" cy="3084521"/>
          </a:xfrm>
          <a:prstGeom prst="rect">
            <a:avLst/>
          </a:prstGeom>
        </p:spPr>
      </p:pic>
      <p:pic>
        <p:nvPicPr>
          <p:cNvPr id="11" name="Imagem 10" descr="Gráfico&#10;&#10;Descrição gerada automaticamente com confiança baixa">
            <a:extLst>
              <a:ext uri="{FF2B5EF4-FFF2-40B4-BE49-F238E27FC236}">
                <a16:creationId xmlns:a16="http://schemas.microsoft.com/office/drawing/2014/main" id="{486CA79D-E05C-4BEF-E65F-185FE8B9BC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1" t="8194" r="18385" b="3558"/>
          <a:stretch/>
        </p:blipFill>
        <p:spPr>
          <a:xfrm>
            <a:off x="8488501" y="4617189"/>
            <a:ext cx="1882081" cy="1764451"/>
          </a:xfrm>
          <a:prstGeom prst="rect">
            <a:avLst/>
          </a:prstGeom>
        </p:spPr>
      </p:pic>
      <p:pic>
        <p:nvPicPr>
          <p:cNvPr id="15" name="Imagem 14" descr="Imagem em preto e branco&#10;&#10;Descrição gerada automaticamente">
            <a:extLst>
              <a:ext uri="{FF2B5EF4-FFF2-40B4-BE49-F238E27FC236}">
                <a16:creationId xmlns:a16="http://schemas.microsoft.com/office/drawing/2014/main" id="{547CF8F7-092E-EFE1-4001-49BE42786C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509" y="3952068"/>
            <a:ext cx="2900963" cy="2365592"/>
          </a:xfrm>
          <a:prstGeom prst="rect">
            <a:avLst/>
          </a:prstGeom>
        </p:spPr>
      </p:pic>
      <p:pic>
        <p:nvPicPr>
          <p:cNvPr id="17" name="Imagem 16" descr="Imagem em preto e branco&#10;&#10;Descrição gerada automaticamente">
            <a:extLst>
              <a:ext uri="{FF2B5EF4-FFF2-40B4-BE49-F238E27FC236}">
                <a16:creationId xmlns:a16="http://schemas.microsoft.com/office/drawing/2014/main" id="{F387600B-B9BB-720E-78B8-1490F8BD97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49046" y="3952068"/>
            <a:ext cx="2846103" cy="236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61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87CDA-BBF7-7EC5-07EC-95D64506B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0F3C7E3-652A-7881-56A4-03DFA42F2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"/>
            <a:ext cx="12192000" cy="68572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3E11AC6-8CF1-B326-3729-2B22B933D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14" y="385227"/>
            <a:ext cx="9155919" cy="652792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Exemplos de aplicação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4E9BF64F-8B6A-EF93-2C40-1BA5BC0F9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46741" y="6040228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m 18" descr="Foto em preto e branco de reflexo de pessoa em frente a espelho&#10;&#10;Descrição gerada automaticamente com confiança média">
            <a:extLst>
              <a:ext uri="{FF2B5EF4-FFF2-40B4-BE49-F238E27FC236}">
                <a16:creationId xmlns:a16="http://schemas.microsoft.com/office/drawing/2014/main" id="{7CD424C2-C152-4786-03E1-2642C30C01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1742" r="15309" b="1"/>
          <a:stretch/>
        </p:blipFill>
        <p:spPr>
          <a:xfrm>
            <a:off x="7153277" y="1856366"/>
            <a:ext cx="4019550" cy="3754535"/>
          </a:xfrm>
          <a:prstGeom prst="rect">
            <a:avLst/>
          </a:prstGeom>
        </p:spPr>
      </p:pic>
      <p:pic>
        <p:nvPicPr>
          <p:cNvPr id="27" name="Espaço Reservado para Conteúdo 26" descr="Foto em preto e branco&#10;&#10;Descrição gerada automaticamente">
            <a:extLst>
              <a:ext uri="{FF2B5EF4-FFF2-40B4-BE49-F238E27FC236}">
                <a16:creationId xmlns:a16="http://schemas.microsoft.com/office/drawing/2014/main" id="{91B27AFE-0843-8302-E7A7-E778E2F17F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9" r="14970"/>
          <a:stretch/>
        </p:blipFill>
        <p:spPr>
          <a:xfrm>
            <a:off x="790575" y="1856366"/>
            <a:ext cx="4019550" cy="3788569"/>
          </a:xfrm>
        </p:spPr>
      </p:pic>
      <p:sp>
        <p:nvSpPr>
          <p:cNvPr id="28" name="Espaço Reservado para Conteúdo 2">
            <a:extLst>
              <a:ext uri="{FF2B5EF4-FFF2-40B4-BE49-F238E27FC236}">
                <a16:creationId xmlns:a16="http://schemas.microsoft.com/office/drawing/2014/main" id="{A851673F-A60B-0F3F-6370-369D94462812}"/>
              </a:ext>
            </a:extLst>
          </p:cNvPr>
          <p:cNvSpPr txBox="1">
            <a:spLocks/>
          </p:cNvSpPr>
          <p:nvPr/>
        </p:nvSpPr>
        <p:spPr>
          <a:xfrm>
            <a:off x="581047" y="1016123"/>
            <a:ext cx="8533136" cy="614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t-BR" sz="2800" dirty="0"/>
              <a:t>Mercedes-Benz OM460LA (em desenvolvimento)</a:t>
            </a:r>
            <a:endParaRPr lang="pt-BR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Espaço Reservado para Conteúdo 2">
            <a:extLst>
              <a:ext uri="{FF2B5EF4-FFF2-40B4-BE49-F238E27FC236}">
                <a16:creationId xmlns:a16="http://schemas.microsoft.com/office/drawing/2014/main" id="{C6302A83-7218-701E-4A92-F915B79B4E6E}"/>
              </a:ext>
            </a:extLst>
          </p:cNvPr>
          <p:cNvSpPr txBox="1">
            <a:spLocks/>
          </p:cNvSpPr>
          <p:nvPr/>
        </p:nvSpPr>
        <p:spPr>
          <a:xfrm>
            <a:off x="923994" y="5391735"/>
            <a:ext cx="3371805" cy="614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t-BR" sz="2800" dirty="0"/>
              <a:t>Diesel (original)</a:t>
            </a:r>
            <a:endParaRPr lang="pt-BR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Espaço Reservado para Conteúdo 2">
            <a:extLst>
              <a:ext uri="{FF2B5EF4-FFF2-40B4-BE49-F238E27FC236}">
                <a16:creationId xmlns:a16="http://schemas.microsoft.com/office/drawing/2014/main" id="{108B6463-56C0-801E-520A-24A5761C30AE}"/>
              </a:ext>
            </a:extLst>
          </p:cNvPr>
          <p:cNvSpPr txBox="1">
            <a:spLocks/>
          </p:cNvSpPr>
          <p:nvPr/>
        </p:nvSpPr>
        <p:spPr>
          <a:xfrm>
            <a:off x="7153277" y="5391734"/>
            <a:ext cx="4102759" cy="648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DSA</a:t>
            </a:r>
            <a:r>
              <a:rPr lang="pt-BR" sz="2800" dirty="0"/>
              <a:t> Etanol (versão S7)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1304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6CBFF-B1B5-7BFC-63F4-9F50ED9D5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051545B-E8E3-31CA-BDCF-F8179BC9E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"/>
            <a:ext cx="12192000" cy="68572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89DADC-B8DA-674A-D7CF-4D8D48083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14" y="385227"/>
            <a:ext cx="9155919" cy="652792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Exemplos de aplicação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BB525C39-318D-F063-2646-8354B55B2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46741" y="6040228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Espaço Reservado para Conteúdo 7" descr="Uma imagem contendo no interior, gato, foto, mesa&#10;&#10;Descrição gerada automaticamente">
            <a:extLst>
              <a:ext uri="{FF2B5EF4-FFF2-40B4-BE49-F238E27FC236}">
                <a16:creationId xmlns:a16="http://schemas.microsoft.com/office/drawing/2014/main" id="{8A932395-A154-5C06-9A74-A2A4A245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2" r="19444"/>
          <a:stretch/>
        </p:blipFill>
        <p:spPr>
          <a:xfrm>
            <a:off x="421713" y="1852316"/>
            <a:ext cx="4121711" cy="3290047"/>
          </a:xfrm>
        </p:spPr>
      </p:pic>
      <p:pic>
        <p:nvPicPr>
          <p:cNvPr id="10" name="Imagem 9" descr="Uma imagem contendo no interior, foto, homem, deitado&#10;&#10;Descrição gerada automaticamente">
            <a:extLst>
              <a:ext uri="{FF2B5EF4-FFF2-40B4-BE49-F238E27FC236}">
                <a16:creationId xmlns:a16="http://schemas.microsoft.com/office/drawing/2014/main" id="{950A3190-B923-F582-D3D4-664F7C324B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2" t="-2404" r="19444"/>
          <a:stretch/>
        </p:blipFill>
        <p:spPr>
          <a:xfrm>
            <a:off x="7403538" y="1776116"/>
            <a:ext cx="4121711" cy="3290047"/>
          </a:xfrm>
          <a:prstGeom prst="rect">
            <a:avLst/>
          </a:prstGeom>
        </p:spPr>
      </p:pic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3611A8E1-ABFB-484C-A603-F90D6EA06D23}"/>
              </a:ext>
            </a:extLst>
          </p:cNvPr>
          <p:cNvSpPr txBox="1">
            <a:spLocks/>
          </p:cNvSpPr>
          <p:nvPr/>
        </p:nvSpPr>
        <p:spPr>
          <a:xfrm>
            <a:off x="581047" y="1099885"/>
            <a:ext cx="7539223" cy="614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t-BR" sz="2800" dirty="0"/>
              <a:t>Scania DC13 (em desenvolvimento)</a:t>
            </a:r>
            <a:endParaRPr lang="pt-BR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4B389BEE-CBAF-B445-846C-159DBF646395}"/>
              </a:ext>
            </a:extLst>
          </p:cNvPr>
          <p:cNvSpPr txBox="1">
            <a:spLocks/>
          </p:cNvSpPr>
          <p:nvPr/>
        </p:nvSpPr>
        <p:spPr>
          <a:xfrm>
            <a:off x="1009719" y="5027244"/>
            <a:ext cx="3371805" cy="614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t-BR" sz="2800" dirty="0"/>
              <a:t>Diesel (original)</a:t>
            </a:r>
            <a:endParaRPr lang="pt-BR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3C1E983B-BDE9-EF93-08B0-71044E0D0B28}"/>
              </a:ext>
            </a:extLst>
          </p:cNvPr>
          <p:cNvSpPr txBox="1">
            <a:spLocks/>
          </p:cNvSpPr>
          <p:nvPr/>
        </p:nvSpPr>
        <p:spPr>
          <a:xfrm>
            <a:off x="7467919" y="5027244"/>
            <a:ext cx="4102759" cy="648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DSA</a:t>
            </a:r>
            <a:r>
              <a:rPr lang="pt-BR" sz="2800" dirty="0"/>
              <a:t> Etanol (versão S4)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4779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4B522-73CB-6F45-8833-4FACE3AFA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039B0EB-4741-3F82-19FC-A44AE011F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"/>
            <a:ext cx="12192000" cy="68572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4C2E474-5782-3C19-EDA1-70E71226E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14" y="547152"/>
            <a:ext cx="9155919" cy="652792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Alguns resultados iniciais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AC66A5CF-D50E-3F11-5046-41DB36F01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46741" y="6040228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D74987F9-2EED-D5DA-07F1-8DDE8BA98C92}"/>
              </a:ext>
            </a:extLst>
          </p:cNvPr>
          <p:cNvSpPr txBox="1">
            <a:spLocks/>
          </p:cNvSpPr>
          <p:nvPr/>
        </p:nvSpPr>
        <p:spPr>
          <a:xfrm>
            <a:off x="581047" y="2214310"/>
            <a:ext cx="10365694" cy="2691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t-BR" sz="2800" dirty="0"/>
              <a:t>Scania DC13 equipado com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DSA S7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t-BR" sz="2800" dirty="0"/>
              <a:t>Dados Preliminares: Sistema em desenvolvimento/calibração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t-BR" sz="2800" dirty="0"/>
              <a:t>Aplicação: Motobomba Fertirrigação</a:t>
            </a:r>
            <a:endParaRPr lang="pt-BR" sz="2600" dirty="0"/>
          </a:p>
        </p:txBody>
      </p:sp>
    </p:spTree>
    <p:extLst>
      <p:ext uri="{BB962C8B-B14F-4D97-AF65-F5344CB8AC3E}">
        <p14:creationId xmlns:p14="http://schemas.microsoft.com/office/powerpoint/2010/main" val="22077296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B465E-620D-26D6-030D-1030C9F89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6123616-4D09-CF68-3394-2CDCABC23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"/>
            <a:ext cx="12192000" cy="68572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6A34BB5-E115-BAD5-5835-8A4AB3598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14" y="385227"/>
            <a:ext cx="9155919" cy="652792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Alguns resultados iniciais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A188B750-A37E-947B-6309-13D2A8785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46741" y="6040228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F241346-CF62-C12C-D8CF-A840D2885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459" y="1112539"/>
            <a:ext cx="10480016" cy="492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82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B0D5C-ECFE-B2D1-5A3D-37D50D0A3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B070719-EDF9-88CF-29A3-41A73ADF3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"/>
            <a:ext cx="12192000" cy="68572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3376845-0060-7175-F11A-24C539AB7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14" y="385227"/>
            <a:ext cx="9155919" cy="652792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Alguns resultados iniciais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B220EF33-B868-E408-92A8-A2AA0F696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46741" y="6040228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E7A59C1-948E-C15E-E68C-2DFA76F4F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75" y="1038019"/>
            <a:ext cx="10246958" cy="507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67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DE117-8EC5-CC36-4BB6-AAA7CF469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1455C46-9E9C-3AFD-A91E-3E45B0F87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"/>
            <a:ext cx="12192000" cy="68572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4F475C6-D541-FE17-9A6E-DB3079BA6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14" y="661452"/>
            <a:ext cx="9155919" cy="652792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Os Parceiros que JÁ estão com a DSA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6F9C6AD0-A4BC-523C-4A2E-3C0CC0979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46741" y="6040228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AA1581A7-F834-7E39-5C91-50442B225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11" y="1741905"/>
            <a:ext cx="4438712" cy="1010820"/>
          </a:xfrm>
          <a:prstGeom prst="rect">
            <a:avLst/>
          </a:prstGeom>
        </p:spPr>
      </p:pic>
      <p:pic>
        <p:nvPicPr>
          <p:cNvPr id="9" name="Imagem 8" descr="Interface gráfica do usuário&#10;&#10;Descrição gerada automaticamente">
            <a:extLst>
              <a:ext uri="{FF2B5EF4-FFF2-40B4-BE49-F238E27FC236}">
                <a16:creationId xmlns:a16="http://schemas.microsoft.com/office/drawing/2014/main" id="{96D1E5EF-C5E7-7EE1-D9C9-28805080E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" t="31484" r="4084" b="31246"/>
          <a:stretch/>
        </p:blipFill>
        <p:spPr>
          <a:xfrm>
            <a:off x="6574765" y="1681689"/>
            <a:ext cx="4824363" cy="1131252"/>
          </a:xfrm>
          <a:prstGeom prst="rect">
            <a:avLst/>
          </a:prstGeom>
        </p:spPr>
      </p:pic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55A26CE0-DBD1-5A97-EE40-A0A08B1E5A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88" y="3775147"/>
            <a:ext cx="4438712" cy="897780"/>
          </a:xfrm>
          <a:prstGeom prst="rect">
            <a:avLst/>
          </a:prstGeom>
        </p:spPr>
      </p:pic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37601151-39F5-D8A1-AF97-C2740F0116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765" y="3180386"/>
            <a:ext cx="3966593" cy="190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93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BDD35-0705-063A-4893-6471C1953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E19C4F5-43B5-502E-B6F1-4B4A05814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"/>
            <a:ext cx="12192000" cy="68572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5E218A8-AA5F-4700-F2FB-B9139F401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14" y="385227"/>
            <a:ext cx="9155919" cy="652792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Um pouco de 2024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76151386-9963-B4FD-E9DC-68A5B573E4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46741" y="6040228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m 18" descr="Caminhão verde parado&#10;&#10;Descrição gerada automaticamente com confiança média">
            <a:extLst>
              <a:ext uri="{FF2B5EF4-FFF2-40B4-BE49-F238E27FC236}">
                <a16:creationId xmlns:a16="http://schemas.microsoft.com/office/drawing/2014/main" id="{33C491A6-E709-B316-06D1-BEB21AAA3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4" t="14599" r="1484" b="7292"/>
          <a:stretch/>
        </p:blipFill>
        <p:spPr>
          <a:xfrm>
            <a:off x="195510" y="982423"/>
            <a:ext cx="3505629" cy="2627493"/>
          </a:xfrm>
          <a:prstGeom prst="rect">
            <a:avLst/>
          </a:prstGeom>
        </p:spPr>
      </p:pic>
      <p:pic>
        <p:nvPicPr>
          <p:cNvPr id="23" name="Imagem 22" descr="Trem verde e azul&#10;&#10;Descrição gerada automaticamente com confiança média">
            <a:extLst>
              <a:ext uri="{FF2B5EF4-FFF2-40B4-BE49-F238E27FC236}">
                <a16:creationId xmlns:a16="http://schemas.microsoft.com/office/drawing/2014/main" id="{B368B61B-6B84-9E2E-BBAF-E2D421CEB0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84" y="3829644"/>
            <a:ext cx="3770245" cy="2827684"/>
          </a:xfrm>
          <a:prstGeom prst="rect">
            <a:avLst/>
          </a:prstGeom>
        </p:spPr>
      </p:pic>
      <p:pic>
        <p:nvPicPr>
          <p:cNvPr id="25" name="Imagem 24" descr="Tela de jogo de vídeo game&#10;&#10;Descrição gerada automaticamente com confiança média">
            <a:extLst>
              <a:ext uri="{FF2B5EF4-FFF2-40B4-BE49-F238E27FC236}">
                <a16:creationId xmlns:a16="http://schemas.microsoft.com/office/drawing/2014/main" id="{89DAFDE4-8F4E-50B6-4BDD-53C12FD675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8" t="27323" r="15954" b="14115"/>
          <a:stretch/>
        </p:blipFill>
        <p:spPr>
          <a:xfrm>
            <a:off x="6300052" y="961922"/>
            <a:ext cx="5529518" cy="3464610"/>
          </a:xfrm>
          <a:prstGeom prst="rect">
            <a:avLst/>
          </a:prstGeom>
        </p:spPr>
      </p:pic>
      <p:pic>
        <p:nvPicPr>
          <p:cNvPr id="27" name="Imagem 26" descr="Uma imagem contendo ônibus, carro, trem, monitor&#10;&#10;Descrição gerada automaticamente">
            <a:extLst>
              <a:ext uri="{FF2B5EF4-FFF2-40B4-BE49-F238E27FC236}">
                <a16:creationId xmlns:a16="http://schemas.microsoft.com/office/drawing/2014/main" id="{3726B8CF-41A3-676A-CBA0-585B91C5CF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263" y="3195101"/>
            <a:ext cx="3218103" cy="1824583"/>
          </a:xfrm>
          <a:prstGeom prst="rect">
            <a:avLst/>
          </a:prstGeom>
        </p:spPr>
      </p:pic>
      <p:pic>
        <p:nvPicPr>
          <p:cNvPr id="29" name="Imagem 28" descr="Grupo de pessoas posando para foto&#10;&#10;Descrição gerada automaticamente">
            <a:extLst>
              <a:ext uri="{FF2B5EF4-FFF2-40B4-BE49-F238E27FC236}">
                <a16:creationId xmlns:a16="http://schemas.microsoft.com/office/drawing/2014/main" id="{DF48C2E2-B848-9651-DE11-8DBC2C8987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09068"/>
            <a:ext cx="3404289" cy="2474546"/>
          </a:xfrm>
          <a:prstGeom prst="rect">
            <a:avLst/>
          </a:prstGeom>
        </p:spPr>
      </p:pic>
      <p:pic>
        <p:nvPicPr>
          <p:cNvPr id="31" name="Imagem 30" descr="Caminhão verde parado&#10;&#10;Descrição gerada automaticamente">
            <a:extLst>
              <a:ext uri="{FF2B5EF4-FFF2-40B4-BE49-F238E27FC236}">
                <a16:creationId xmlns:a16="http://schemas.microsoft.com/office/drawing/2014/main" id="{BC30136B-3313-0A3C-D587-5C2CFE211E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575" y="2740503"/>
            <a:ext cx="3903629" cy="227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006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9B69A-4359-6040-0F92-CE90E479F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0C8E07F-039F-2CBD-0134-6F8BAE59E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"/>
            <a:ext cx="12192000" cy="68572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A2DE09F-EBB2-F3F9-45C6-EC93E00AD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14" y="385227"/>
            <a:ext cx="9155919" cy="652792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Um pouco de 2024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F25FC249-05BD-5265-1A6A-F3D1C01C6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46741" y="6040228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Foto preta e branca de tanque de guerra&#10;&#10;Descrição gerada automaticamente com confiança média">
            <a:extLst>
              <a:ext uri="{FF2B5EF4-FFF2-40B4-BE49-F238E27FC236}">
                <a16:creationId xmlns:a16="http://schemas.microsoft.com/office/drawing/2014/main" id="{D0561920-6F17-78E9-2CFD-E780680C5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3"/>
          <a:stretch/>
        </p:blipFill>
        <p:spPr>
          <a:xfrm>
            <a:off x="889188" y="1853281"/>
            <a:ext cx="5424261" cy="3588440"/>
          </a:xfrm>
          <a:prstGeom prst="rect">
            <a:avLst/>
          </a:prstGeom>
        </p:spPr>
      </p:pic>
      <p:pic>
        <p:nvPicPr>
          <p:cNvPr id="10" name="Imagem 9" descr="Motor de veículo&#10;&#10;Descrição gerada automaticamente com confiança média">
            <a:extLst>
              <a:ext uri="{FF2B5EF4-FFF2-40B4-BE49-F238E27FC236}">
                <a16:creationId xmlns:a16="http://schemas.microsoft.com/office/drawing/2014/main" id="{73480415-F4DE-C4E2-EF65-63F6253E0A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7" t="880"/>
          <a:stretch/>
        </p:blipFill>
        <p:spPr>
          <a:xfrm>
            <a:off x="6542051" y="1852246"/>
            <a:ext cx="4404690" cy="358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2289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82193-EE9F-FAB6-6821-C5C04B3E6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EC693B8-9B1D-3A75-E33B-80E1675A0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"/>
            <a:ext cx="12192000" cy="68572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D734649-9D63-B39E-605A-2CFA6885F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14" y="385227"/>
            <a:ext cx="9155919" cy="652792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O horizonte adiante...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70B2EF7-CC54-03FD-25B4-07A08EE1E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714" y="1038020"/>
            <a:ext cx="11516444" cy="5286580"/>
          </a:xfrm>
        </p:spPr>
        <p:txBody>
          <a:bodyPr/>
          <a:lstStyle/>
          <a:p>
            <a:r>
              <a:rPr lang="pt-BR" dirty="0"/>
              <a:t>Trabalhos de Desenvolvimento, Calibração, Durabilidade e Otimização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Testes: muitos testes!!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Aprimoramentos interativos para cada aprendizado nos testes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Primeiras operações experimentais em campo previstas para segundo semestre de 2025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2FD0B4C2-8946-8597-85CB-AEF602A86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46741" y="6040228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9496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13147E9-943A-3282-14FE-4BC16979D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"/>
            <a:ext cx="12192000" cy="68572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A616628-00BB-A809-970B-F772F7881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14" y="261402"/>
            <a:ext cx="9155919" cy="652792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Quem é a DSA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4148584F-FF40-E03B-C5C5-3AA5FF588CA4}"/>
              </a:ext>
            </a:extLst>
          </p:cNvPr>
          <p:cNvSpPr txBox="1">
            <a:spLocks/>
          </p:cNvSpPr>
          <p:nvPr/>
        </p:nvSpPr>
        <p:spPr>
          <a:xfrm>
            <a:off x="257220" y="752270"/>
            <a:ext cx="11677559" cy="2000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t-BR" dirty="0"/>
              <a:t>Uma empresa focada na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geração de tecnologia </a:t>
            </a:r>
            <a:r>
              <a:rPr lang="pt-BR" dirty="0"/>
              <a:t>para motores e veículos</a:t>
            </a:r>
          </a:p>
          <a:p>
            <a:pPr marL="800100" lvl="1" indent="-342900" algn="l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 brasileira, pequena e 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independente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algn="l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Injetores inovadores</a:t>
            </a:r>
            <a:r>
              <a:rPr lang="pt-BR" sz="2400" dirty="0"/>
              <a:t> e Sistemas completos de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Injeção</a:t>
            </a:r>
            <a:r>
              <a:rPr lang="pt-BR" sz="2400" dirty="0"/>
              <a:t>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Eletrônica</a:t>
            </a:r>
            <a:endParaRPr lang="pt-BR" dirty="0"/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t-BR" dirty="0"/>
              <a:t>A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história</a:t>
            </a:r>
            <a:r>
              <a:rPr lang="pt-BR" dirty="0"/>
              <a:t> da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DSA</a:t>
            </a:r>
            <a:r>
              <a:rPr lang="pt-BR" dirty="0"/>
              <a:t>: desde sistemas para F1/F-Indy até termelétricas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E8232108-C5ED-430A-F3A7-964D2F11B0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46741" y="6040228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2EA594D2-9AD5-F502-3343-3A85262DBB45}"/>
              </a:ext>
            </a:extLst>
          </p:cNvPr>
          <p:cNvSpPr txBox="1">
            <a:spLocks/>
          </p:cNvSpPr>
          <p:nvPr/>
        </p:nvSpPr>
        <p:spPr>
          <a:xfrm>
            <a:off x="257220" y="4938584"/>
            <a:ext cx="11677559" cy="1550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t-BR" sz="2800" dirty="0"/>
              <a:t>Nossa visão de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futuro</a:t>
            </a:r>
            <a:r>
              <a:rPr lang="pt-BR" sz="2800" dirty="0"/>
              <a:t>: </a:t>
            </a:r>
          </a:p>
          <a:p>
            <a:pPr marL="800100" lvl="1" indent="-342900" algn="l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pt-B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Revolucionar</a:t>
            </a:r>
            <a:r>
              <a:rPr lang="pt-BR" sz="2600" dirty="0"/>
              <a:t> o uso de combustíveis alternativos com </a:t>
            </a:r>
            <a:r>
              <a:rPr lang="pt-B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Novas Tecnologias de controle </a:t>
            </a:r>
            <a:r>
              <a:rPr lang="pt-BR" sz="2600" dirty="0"/>
              <a:t>de combustão</a:t>
            </a:r>
            <a:endParaRPr lang="pt-BR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Imagem 14" descr="Motor de carro&#10;&#10;Descrição gerada automaticamente com confiança média">
            <a:extLst>
              <a:ext uri="{FF2B5EF4-FFF2-40B4-BE49-F238E27FC236}">
                <a16:creationId xmlns:a16="http://schemas.microsoft.com/office/drawing/2014/main" id="{E97E6104-63CF-0541-3571-E182E5864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58" y="2840997"/>
            <a:ext cx="1550035" cy="1550035"/>
          </a:xfrm>
          <a:prstGeom prst="rect">
            <a:avLst/>
          </a:prstGeom>
        </p:spPr>
      </p:pic>
      <p:pic>
        <p:nvPicPr>
          <p:cNvPr id="16" name="Imagem 15" descr="IMAGE5.jpg">
            <a:extLst>
              <a:ext uri="{FF2B5EF4-FFF2-40B4-BE49-F238E27FC236}">
                <a16:creationId xmlns:a16="http://schemas.microsoft.com/office/drawing/2014/main" id="{7F593A95-6795-B9EF-95E5-47AF28AC06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81" t="17788" r="9881" b="7363"/>
          <a:stretch/>
        </p:blipFill>
        <p:spPr>
          <a:xfrm rot="16200000">
            <a:off x="-174692" y="3312019"/>
            <a:ext cx="1617167" cy="958322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04D85F80-8401-41FD-70D4-EBAF845DB725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r="2979" b="32147"/>
          <a:stretch/>
        </p:blipFill>
        <p:spPr bwMode="auto">
          <a:xfrm>
            <a:off x="9831011" y="2526327"/>
            <a:ext cx="1840170" cy="12054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9BB12836-FFF4-C634-9C19-1187DE9186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8733" y="2853837"/>
            <a:ext cx="1377412" cy="1445346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453E030A-9CC9-A62A-3391-6DA89A664A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l="3299" t="2066" b="5015"/>
          <a:stretch/>
        </p:blipFill>
        <p:spPr bwMode="auto">
          <a:xfrm>
            <a:off x="3924674" y="3725991"/>
            <a:ext cx="2227538" cy="1219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Imagem 19" descr="Pessoas e ônibus na rua de uma cidade&#10;&#10;Descrição gerada automaticamente">
            <a:extLst>
              <a:ext uri="{FF2B5EF4-FFF2-40B4-BE49-F238E27FC236}">
                <a16:creationId xmlns:a16="http://schemas.microsoft.com/office/drawing/2014/main" id="{A05FEA23-C120-AC9A-2C6B-3D02CEB2281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26" r="27190"/>
          <a:stretch/>
        </p:blipFill>
        <p:spPr>
          <a:xfrm>
            <a:off x="5124901" y="2737063"/>
            <a:ext cx="2139593" cy="1383496"/>
          </a:xfrm>
          <a:prstGeom prst="rect">
            <a:avLst/>
          </a:prstGeom>
        </p:spPr>
      </p:pic>
      <p:pic>
        <p:nvPicPr>
          <p:cNvPr id="21" name="Espaço Reservado para Conteúdo 17" descr="SNC00207-alt 6.jpg">
            <a:extLst>
              <a:ext uri="{FF2B5EF4-FFF2-40B4-BE49-F238E27FC236}">
                <a16:creationId xmlns:a16="http://schemas.microsoft.com/office/drawing/2014/main" id="{7A8E2068-942E-C6B5-3D09-F505BB6C17F1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76781" y="2795882"/>
            <a:ext cx="1864514" cy="1398386"/>
          </a:xfrm>
          <a:prstGeom prst="rect">
            <a:avLst/>
          </a:prstGeom>
        </p:spPr>
      </p:pic>
      <p:pic>
        <p:nvPicPr>
          <p:cNvPr id="18" name="Imagem 17" descr="Uma imagem contendo lego, brinquedo&#10;&#10;Descrição gerada automaticamente">
            <a:extLst>
              <a:ext uri="{FF2B5EF4-FFF2-40B4-BE49-F238E27FC236}">
                <a16:creationId xmlns:a16="http://schemas.microsoft.com/office/drawing/2014/main" id="{4B21F957-989D-BEF6-9163-6FEA8E38BC3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706" y="2770323"/>
            <a:ext cx="1377412" cy="1689655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8E778B3B-8C9C-A253-F02A-4550569D9B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573" y="3858130"/>
            <a:ext cx="1502201" cy="114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540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74AD5-53D9-9348-2C26-E39FC03DB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31688C8-FD99-E75D-A028-37EAADFD7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"/>
            <a:ext cx="12192000" cy="68572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7861595-498A-FA92-7A2D-BEB0D6DFB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14" y="209195"/>
            <a:ext cx="9155919" cy="652792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Perguntas frequentes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88B95FB-0FE9-0E98-1F52-47F23AE2E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714" y="861987"/>
            <a:ext cx="11516444" cy="5643552"/>
          </a:xfrm>
        </p:spPr>
        <p:txBody>
          <a:bodyPr>
            <a:normAutofit lnSpcReduction="10000"/>
          </a:bodyPr>
          <a:lstStyle/>
          <a:p>
            <a:r>
              <a:rPr lang="pt-BR" dirty="0"/>
              <a:t>Por que as grandes empresas não fizeram isso?</a:t>
            </a:r>
          </a:p>
          <a:p>
            <a:pPr lvl="1"/>
            <a:r>
              <a:rPr lang="pt-BR" dirty="0"/>
              <a:t>Resposta: não cabe à DSA dizer isso. Mas nossa história inclui múltiplas criações que grandes não haviam feito.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Quanto vão custar os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Sistemas DSA</a:t>
            </a:r>
            <a:r>
              <a:rPr lang="pt-BR" dirty="0"/>
              <a:t>?</a:t>
            </a:r>
          </a:p>
          <a:p>
            <a:pPr lvl="1"/>
            <a:r>
              <a:rPr lang="pt-BR" dirty="0"/>
              <a:t>Resposta: O modelo de negócio, ao menos inicialmente, será unicamente RENTAL, portanto, o CAPEX é Zero</a:t>
            </a:r>
          </a:p>
          <a:p>
            <a:pPr marL="457200" lvl="1" indent="0">
              <a:buNone/>
            </a:pPr>
            <a:endParaRPr lang="pt-BR" dirty="0"/>
          </a:p>
          <a:p>
            <a:r>
              <a:rPr lang="pt-BR" dirty="0"/>
              <a:t>Serve para “qualquer motor”?</a:t>
            </a:r>
          </a:p>
          <a:p>
            <a:pPr lvl="1"/>
            <a:r>
              <a:rPr lang="pt-BR" dirty="0"/>
              <a:t>Resposta: SIM, mas com engenharia dedicada para cada motor.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Por que ainda não está pronto e rodando?</a:t>
            </a:r>
          </a:p>
          <a:p>
            <a:pPr lvl="1"/>
            <a:r>
              <a:rPr lang="pt-BR" dirty="0"/>
              <a:t>Resposta: P&amp;D demora e custa. A velocidade à qual se está desenvolvendo é a máxima possível, mantendo prioridade na qualidade dos trabalhos.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349FA658-76ED-F780-D6FF-3EC55A4C3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46741" y="6040228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44720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0F1F31ED-B1C7-EE55-DA72-20261F2B0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"/>
            <a:ext cx="12192000" cy="685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11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DF33E-26FF-0643-1287-A3356D149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9F5896E-5476-B81F-2EDD-93A4305E0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"/>
            <a:ext cx="12192000" cy="68572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9654A47-1B50-4199-7D1B-3648EB81D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2980" y="1911286"/>
            <a:ext cx="8946037" cy="1237268"/>
          </a:xfrm>
        </p:spPr>
        <p:txBody>
          <a:bodyPr>
            <a:normAutofit fontScale="90000"/>
          </a:bodyPr>
          <a:lstStyle/>
          <a:p>
            <a:pPr algn="ctr"/>
            <a:r>
              <a:rPr lang="pt-BR" sz="8800" b="1" dirty="0"/>
              <a:t>Etanol ≠ ciclo Otto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5CB3992A-6E29-DA81-7792-012E1B582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46741" y="6040228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6BC709CB-9C27-3941-6167-B03D6DB4F03F}"/>
              </a:ext>
            </a:extLst>
          </p:cNvPr>
          <p:cNvSpPr txBox="1">
            <a:spLocks/>
          </p:cNvSpPr>
          <p:nvPr/>
        </p:nvSpPr>
        <p:spPr>
          <a:xfrm>
            <a:off x="257220" y="3428999"/>
            <a:ext cx="11677559" cy="2195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t-BR" sz="3600" dirty="0"/>
              <a:t>O etanol pode, com a </a:t>
            </a: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tecnologia apropriada</a:t>
            </a:r>
            <a:r>
              <a:rPr lang="pt-BR" sz="3600" dirty="0"/>
              <a:t>, ser usado de forma mais </a:t>
            </a: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eficiente e vantajosa</a:t>
            </a: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600" dirty="0"/>
              <a:t>FORA do ciclo Otto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9619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A6833-3223-856C-EF0F-0E5C99ECF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09DF745-E499-6296-E151-3E7DCFA3F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"/>
            <a:ext cx="12192000" cy="68572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096FC2B-9F62-0D33-C7A2-7F98440B2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14" y="385227"/>
            <a:ext cx="9155919" cy="652792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Otto vs. Diesel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09AA7C7-3792-8596-6918-B7F68AD7E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714" y="1038020"/>
            <a:ext cx="11516444" cy="505030"/>
          </a:xfrm>
        </p:spPr>
        <p:txBody>
          <a:bodyPr/>
          <a:lstStyle/>
          <a:p>
            <a:r>
              <a:rPr lang="pt-BR" dirty="0"/>
              <a:t>Há diversas formas de diferenciar os ciclos Otto e Diesel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C2E2B012-E804-AD12-1FB0-8E97316D0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46741" y="6040228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1DC7CF61-C519-D335-D846-09B6B18CEB2F}"/>
              </a:ext>
            </a:extLst>
          </p:cNvPr>
          <p:cNvSpPr txBox="1">
            <a:spLocks/>
          </p:cNvSpPr>
          <p:nvPr/>
        </p:nvSpPr>
        <p:spPr>
          <a:xfrm>
            <a:off x="974164" y="1555001"/>
            <a:ext cx="4350311" cy="492972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b="1" dirty="0"/>
              <a:t>Otto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t-BR" sz="2400" dirty="0"/>
              <a:t>Ignição por centelha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t-BR" sz="2400" dirty="0"/>
              <a:t>Capaz de operar com diversos combustíveis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t-BR" sz="2400" dirty="0"/>
              <a:t>Requer mistura dentro de </a:t>
            </a:r>
            <a:r>
              <a:rPr lang="pt-BR" sz="2400" b="1" dirty="0"/>
              <a:t>limites</a:t>
            </a:r>
            <a:r>
              <a:rPr lang="pt-BR" sz="2400" dirty="0"/>
              <a:t> relativamente estreitos de título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BR" sz="2000" dirty="0"/>
              <a:t>Gera perdas por laminação na admissão para dosar comburente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t-BR" sz="2400" dirty="0"/>
              <a:t>Combustão tipo “</a:t>
            </a:r>
            <a:r>
              <a:rPr lang="pt-BR" sz="2400" dirty="0" err="1"/>
              <a:t>premix</a:t>
            </a:r>
            <a:r>
              <a:rPr lang="pt-BR" sz="2400" dirty="0"/>
              <a:t>”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t-BR" sz="2000" dirty="0"/>
              <a:t>Anomalias combustão: </a:t>
            </a:r>
            <a:r>
              <a:rPr lang="pt-BR" sz="2000" b="1" dirty="0"/>
              <a:t>limitam</a:t>
            </a:r>
            <a:r>
              <a:rPr lang="pt-BR" sz="2000" dirty="0"/>
              <a:t> compressão aplicável e o rendimento termodinâmico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D39C1943-061D-357B-6EF9-F33C86C20C9A}"/>
              </a:ext>
            </a:extLst>
          </p:cNvPr>
          <p:cNvSpPr txBox="1">
            <a:spLocks/>
          </p:cNvSpPr>
          <p:nvPr/>
        </p:nvSpPr>
        <p:spPr>
          <a:xfrm>
            <a:off x="6108139" y="1543637"/>
            <a:ext cx="4350311" cy="468650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b="1" dirty="0"/>
              <a:t>Diesel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t-BR" sz="2400" dirty="0"/>
              <a:t>Ignição por compressão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t-BR" sz="2400" b="1" dirty="0"/>
              <a:t>Limite</a:t>
            </a:r>
            <a:r>
              <a:rPr lang="pt-BR" sz="2400" dirty="0"/>
              <a:t>: Requer combustíveis com determinadas propriedades físico-químicas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t-BR" sz="2400" dirty="0"/>
              <a:t>Pode operar com misturas amplamente variáveis em título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t-BR" sz="2400" dirty="0"/>
              <a:t>Combustão por Difusão</a:t>
            </a:r>
            <a:r>
              <a:rPr lang="pt-BR" sz="2000" dirty="0"/>
              <a:t> </a:t>
            </a:r>
            <a:endParaRPr lang="pt-BR" sz="2400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7796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4BE3E-1365-BC4B-E01F-8F83D8A2E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8A91C9D-16C8-05C8-4E1F-D6891D773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"/>
            <a:ext cx="12192000" cy="6857207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AB4C2FBE-6723-A277-93C6-72B001C47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46741" y="6040228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B2B1309E-7761-57DA-3712-752BA0B851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50" y="1476374"/>
            <a:ext cx="10515600" cy="40671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Entrega de energia: </a:t>
            </a:r>
            <a:b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Combustão “</a:t>
            </a:r>
            <a:r>
              <a:rPr lang="pt-BR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premix</a:t>
            </a:r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” vs. difusão</a:t>
            </a:r>
            <a:endParaRPr lang="en-GB" sz="4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6051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0FC85-6772-1238-5AE1-7457C8D56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6FE16A0-D19C-3030-4027-385DF3462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"/>
            <a:ext cx="12192000" cy="6857207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95CA3888-EA55-62B5-7EDD-E6A95E014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46741" y="6040228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46C8EB7-119F-6091-E021-E7BC94C2A5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50" y="1476374"/>
            <a:ext cx="10515600" cy="40671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Entrega de energia: </a:t>
            </a:r>
            <a:b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Combustão “</a:t>
            </a:r>
            <a:r>
              <a:rPr lang="pt-BR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+mn-lt"/>
              </a:rPr>
              <a:t>premix</a:t>
            </a:r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” (Otto)</a:t>
            </a:r>
            <a:endParaRPr lang="en-GB" sz="4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9275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748D7-5A9E-61BB-2806-D9E50BDDD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9E6AC41-A404-0924-FDCF-4FCBC8D81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"/>
            <a:ext cx="12192000" cy="68572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0ECEA6D-1026-14F6-C0CD-8C1C2706E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14" y="385227"/>
            <a:ext cx="9155919" cy="652792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A combustão “</a:t>
            </a:r>
            <a:r>
              <a:rPr lang="pt-BR" b="1" dirty="0" err="1"/>
              <a:t>premix</a:t>
            </a:r>
            <a:r>
              <a:rPr lang="pt-BR" b="1" dirty="0"/>
              <a:t>” (Otto)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8540F51-794B-16BA-4545-0D576F71F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714" y="1038020"/>
            <a:ext cx="11516444" cy="5537976"/>
          </a:xfrm>
        </p:spPr>
        <p:txBody>
          <a:bodyPr/>
          <a:lstStyle/>
          <a:p>
            <a:r>
              <a:rPr lang="pt-BR" dirty="0"/>
              <a:t>A entrega da energia durante a combustão (qualitativamente)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6F86AD8F-DCCF-808E-519C-3F8E4E30D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46741" y="6040228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569EBE0B-0457-C87A-B0BB-51B46EF8B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356" y="1956611"/>
            <a:ext cx="8002016" cy="4278113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D7983631-3B1C-6171-107C-D93992436477}"/>
              </a:ext>
            </a:extLst>
          </p:cNvPr>
          <p:cNvSpPr txBox="1"/>
          <p:nvPr/>
        </p:nvSpPr>
        <p:spPr>
          <a:xfrm>
            <a:off x="2380297" y="1706311"/>
            <a:ext cx="5238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Taxa de liberação de energia (kJ/ </a:t>
            </a:r>
            <a:r>
              <a:rPr lang="pt-BR" b="1" dirty="0" err="1"/>
              <a:t>crank</a:t>
            </a:r>
            <a:r>
              <a:rPr lang="pt-BR" b="1" dirty="0"/>
              <a:t> </a:t>
            </a:r>
            <a:r>
              <a:rPr lang="pt-BR" b="1" dirty="0" err="1"/>
              <a:t>degrees</a:t>
            </a:r>
            <a:r>
              <a:rPr lang="pt-BR" b="1" dirty="0"/>
              <a:t>)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72E88FB5-1DAD-EAE1-D626-2BCFC865E2D3}"/>
              </a:ext>
            </a:extLst>
          </p:cNvPr>
          <p:cNvSpPr txBox="1"/>
          <p:nvPr/>
        </p:nvSpPr>
        <p:spPr>
          <a:xfrm>
            <a:off x="7611732" y="5333817"/>
            <a:ext cx="5238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Posição no ciclo (</a:t>
            </a:r>
            <a:r>
              <a:rPr lang="pt-BR" b="1" dirty="0" err="1"/>
              <a:t>crank</a:t>
            </a:r>
            <a:r>
              <a:rPr lang="pt-BR" b="1" dirty="0"/>
              <a:t> </a:t>
            </a:r>
            <a:r>
              <a:rPr lang="pt-BR" b="1" dirty="0" err="1"/>
              <a:t>degrees</a:t>
            </a:r>
            <a:r>
              <a:rPr lang="pt-BR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17255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5CC61-1950-4D19-CB4D-047FCDAA0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CF627AD-957E-9AE8-4C57-094EC64F1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"/>
            <a:ext cx="12192000" cy="68572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B104842-D079-7E7E-6EC3-075885B3D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14" y="385227"/>
            <a:ext cx="9155919" cy="652792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A combustão “</a:t>
            </a:r>
            <a:r>
              <a:rPr lang="pt-BR" b="1" dirty="0" err="1"/>
              <a:t>premix</a:t>
            </a:r>
            <a:r>
              <a:rPr lang="pt-BR" b="1" dirty="0"/>
              <a:t>” (Otto)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B4D8E6F-A45A-976C-3DEF-6D9F43232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714" y="1038020"/>
            <a:ext cx="11516444" cy="5537976"/>
          </a:xfrm>
        </p:spPr>
        <p:txBody>
          <a:bodyPr/>
          <a:lstStyle/>
          <a:p>
            <a:r>
              <a:rPr lang="pt-BR" dirty="0"/>
              <a:t>A entrega da energia durante a combustão (qualitativamente)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97180750-4E51-E51B-F649-FC37241C1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46741" y="6040228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B62B74B-8210-A6E1-3550-E0CE7C7E0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356" y="1960802"/>
            <a:ext cx="8002017" cy="4278113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68B34C7F-EF30-BF7C-3C02-6BDB9D8E458C}"/>
              </a:ext>
            </a:extLst>
          </p:cNvPr>
          <p:cNvSpPr txBox="1"/>
          <p:nvPr/>
        </p:nvSpPr>
        <p:spPr>
          <a:xfrm>
            <a:off x="7611732" y="5333817"/>
            <a:ext cx="5238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Posição no ciclo (</a:t>
            </a:r>
            <a:r>
              <a:rPr lang="pt-BR" b="1" dirty="0" err="1"/>
              <a:t>crank</a:t>
            </a:r>
            <a:r>
              <a:rPr lang="pt-BR" b="1" dirty="0"/>
              <a:t> </a:t>
            </a:r>
            <a:r>
              <a:rPr lang="pt-BR" b="1" dirty="0" err="1"/>
              <a:t>degrees</a:t>
            </a:r>
            <a:r>
              <a:rPr lang="pt-BR" b="1" dirty="0"/>
              <a:t>)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C04328FE-6970-EE41-68CE-B4950C16544F}"/>
              </a:ext>
            </a:extLst>
          </p:cNvPr>
          <p:cNvSpPr txBox="1"/>
          <p:nvPr/>
        </p:nvSpPr>
        <p:spPr>
          <a:xfrm>
            <a:off x="2380297" y="1706311"/>
            <a:ext cx="5238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Taxa de liberação de energia (kJ/ </a:t>
            </a:r>
            <a:r>
              <a:rPr lang="pt-BR" b="1" dirty="0" err="1"/>
              <a:t>crank</a:t>
            </a:r>
            <a:r>
              <a:rPr lang="pt-BR" b="1" dirty="0"/>
              <a:t> </a:t>
            </a:r>
            <a:r>
              <a:rPr lang="pt-BR" b="1" dirty="0" err="1"/>
              <a:t>degrees</a:t>
            </a:r>
            <a:r>
              <a:rPr lang="pt-BR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128927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4460</TotalTime>
  <Words>815</Words>
  <Application>Microsoft Office PowerPoint</Application>
  <PresentationFormat>Widescreen</PresentationFormat>
  <Paragraphs>119</Paragraphs>
  <Slides>31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9" baseType="lpstr">
      <vt:lpstr>Aptos</vt:lpstr>
      <vt:lpstr>Aptos Display</vt:lpstr>
      <vt:lpstr>Arial</vt:lpstr>
      <vt:lpstr>Calibri</vt:lpstr>
      <vt:lpstr>Courier New</vt:lpstr>
      <vt:lpstr>Wingdings</vt:lpstr>
      <vt:lpstr>Tema do Office</vt:lpstr>
      <vt:lpstr>CorelDRAW</vt:lpstr>
      <vt:lpstr>Apresentação do PowerPoint</vt:lpstr>
      <vt:lpstr>Apresentação do PowerPoint</vt:lpstr>
      <vt:lpstr>Quem é a DSA</vt:lpstr>
      <vt:lpstr>Etanol ≠ ciclo Otto</vt:lpstr>
      <vt:lpstr>Otto vs. Diesel</vt:lpstr>
      <vt:lpstr>Entrega de energia:    Combustão “premix” vs. difusão</vt:lpstr>
      <vt:lpstr>Entrega de energia:    Combustão “premix” (Otto)</vt:lpstr>
      <vt:lpstr>A combustão “premix” (Otto)</vt:lpstr>
      <vt:lpstr>A combustão “premix” (Otto)</vt:lpstr>
      <vt:lpstr>A combustão “premix” (Otto)</vt:lpstr>
      <vt:lpstr>A combustão “premix” (Otto)</vt:lpstr>
      <vt:lpstr>Entrega de energia:    Combustão por difusão</vt:lpstr>
      <vt:lpstr>A combustão por Difusão</vt:lpstr>
      <vt:lpstr>A combustão por Difusão</vt:lpstr>
      <vt:lpstr>A combustão por Difusão</vt:lpstr>
      <vt:lpstr>A combustão por Difusão</vt:lpstr>
      <vt:lpstr>Apresentação do PowerPoint</vt:lpstr>
      <vt:lpstr>Sistemas DSA: Um novo conceito   100% Etanol com combustão por difusão</vt:lpstr>
      <vt:lpstr>Sistemas DSA: únicos e inovadores</vt:lpstr>
      <vt:lpstr>Injetores DSA</vt:lpstr>
      <vt:lpstr>Exemplos de aplicação</vt:lpstr>
      <vt:lpstr>Exemplos de aplicação</vt:lpstr>
      <vt:lpstr>Alguns resultados iniciais</vt:lpstr>
      <vt:lpstr>Alguns resultados iniciais</vt:lpstr>
      <vt:lpstr>Alguns resultados iniciais</vt:lpstr>
      <vt:lpstr>Os Parceiros que JÁ estão com a DSA</vt:lpstr>
      <vt:lpstr>Um pouco de 2024</vt:lpstr>
      <vt:lpstr>Um pouco de 2024</vt:lpstr>
      <vt:lpstr>O horizonte adiante...</vt:lpstr>
      <vt:lpstr>Perguntas frequentes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diego</dc:creator>
  <cp:lastModifiedBy>Daniel Sofer</cp:lastModifiedBy>
  <cp:revision>56</cp:revision>
  <dcterms:created xsi:type="dcterms:W3CDTF">2024-09-25T15:20:03Z</dcterms:created>
  <dcterms:modified xsi:type="dcterms:W3CDTF">2025-05-06T14:21:06Z</dcterms:modified>
</cp:coreProperties>
</file>