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0" r:id="rId3"/>
    <p:sldId id="317" r:id="rId4"/>
    <p:sldId id="309" r:id="rId5"/>
    <p:sldId id="3326" r:id="rId6"/>
    <p:sldId id="3328" r:id="rId7"/>
    <p:sldId id="3327" r:id="rId8"/>
    <p:sldId id="267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Sofer" initials="DS" lastIdx="2" clrIdx="0">
    <p:extLst>
      <p:ext uri="{19B8F6BF-5375-455C-9EA6-DF929625EA0E}">
        <p15:presenceInfo xmlns:p15="http://schemas.microsoft.com/office/powerpoint/2012/main" userId="7969c4e29384353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B0"/>
    <a:srgbClr val="FFFF99"/>
    <a:srgbClr val="003399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503B7-F8C2-460C-846E-85E160060EC4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89B8D-5B43-44F9-BE5A-11BC2EB6DFD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12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9345" y="2254036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59345" y="490775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774FA48-D811-4728-A7DB-5B2ACF15E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02959" y="553008"/>
            <a:ext cx="2786082" cy="143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50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27/01/2026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520C7AB1-948E-48D8-B3DC-7E5A052AE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402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27/01/2026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D1000B6B-830F-4632-B146-4BD5732DB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8232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3FF096-8B33-4EE2-889C-2E072E774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GB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306156-B7F3-47FD-8CCA-21C77B312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9DD9E-0722-40C7-9619-A5B27C010629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37BABEE-EBCD-4931-93AE-D773480C0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AAC6C4-9614-4B12-B9D9-4E30651E9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9D005-1390-4CEF-8AA8-B689A102D57C}" type="slidenum">
              <a:rPr lang="en-GB" smtClean="0"/>
              <a:t>‹nº›</a:t>
            </a:fld>
            <a:endParaRPr lang="en-GB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93B818D-C527-458F-8773-7FCD195F2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740" y="6178078"/>
            <a:ext cx="1391569" cy="54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41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63311"/>
          </a:xfrm>
        </p:spPr>
        <p:txBody>
          <a:bodyPr/>
          <a:lstStyle>
            <a:lvl1pPr>
              <a:defRPr b="1" i="0"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7836" y="1047458"/>
            <a:ext cx="11750963" cy="5308892"/>
          </a:xfrm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anose="05000000000000000000" pitchFamily="2" charset="2"/>
              <a:buChar char="ü"/>
              <a:defRPr/>
            </a:lvl3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27/01/2026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5667029F-3774-40E6-BA75-A974FF501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516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27/01/2026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36B8F260-A843-4197-BD89-2D4CC3F33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495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27/01/2026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7E71AB47-7A74-4245-A52C-C8B9194FD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10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27/01/2026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A73854BF-5EA5-4997-B495-CF4688A7E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6003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27/01/2026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1609A37C-6B7E-44A7-B56B-03C9C87DA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093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27/01/2026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07F13B2D-3EB6-4FC1-B8C9-DFF67A853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146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27/01/2026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23980389-CA54-4248-8BA5-0F6A6AB02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3880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27/01/2026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70E8E6C1-025B-4BF3-BB26-D058402A4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847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EACF3-1F29-4480-97B2-27B617B4F488}" type="datetimeFigureOut">
              <a:rPr lang="pt-BR" smtClean="0"/>
              <a:t>27/01/2026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56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oleObject" Target="../embeddings/oleObject2.bin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2.wmf"/><Relationship Id="rId17" Type="http://schemas.openxmlformats.org/officeDocument/2006/relationships/image" Target="../media/image15.emf"/><Relationship Id="rId2" Type="http://schemas.openxmlformats.org/officeDocument/2006/relationships/image" Target="../media/image3.jpeg"/><Relationship Id="rId16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6.jpeg"/><Relationship Id="rId15" Type="http://schemas.openxmlformats.org/officeDocument/2006/relationships/image" Target="../media/image14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3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1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37995" y="2472614"/>
            <a:ext cx="9116008" cy="2313990"/>
          </a:xfrm>
        </p:spPr>
        <p:txBody>
          <a:bodyPr anchor="ctr">
            <a:normAutofit/>
          </a:bodyPr>
          <a:lstStyle/>
          <a:p>
            <a:r>
              <a:rPr lang="pt-B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Apresentação Inicial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EFB3E4B-0F43-4E66-A002-73A2360C4296}"/>
              </a:ext>
            </a:extLst>
          </p:cNvPr>
          <p:cNvSpPr txBox="1"/>
          <p:nvPr/>
        </p:nvSpPr>
        <p:spPr>
          <a:xfrm>
            <a:off x="3696878" y="5863087"/>
            <a:ext cx="4798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Maio 2025</a:t>
            </a:r>
          </a:p>
        </p:txBody>
      </p:sp>
    </p:spTree>
    <p:extLst>
      <p:ext uri="{BB962C8B-B14F-4D97-AF65-F5344CB8AC3E}">
        <p14:creationId xmlns:p14="http://schemas.microsoft.com/office/powerpoint/2010/main" val="3608035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CC7436BF-3124-4823-1019-48CE4F50BF34}"/>
              </a:ext>
            </a:extLst>
          </p:cNvPr>
          <p:cNvSpPr txBox="1">
            <a:spLocks/>
          </p:cNvSpPr>
          <p:nvPr/>
        </p:nvSpPr>
        <p:spPr>
          <a:xfrm>
            <a:off x="0" y="4503"/>
            <a:ext cx="5160954" cy="6798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800" b="1" dirty="0">
                <a:latin typeface="+mn-lt"/>
              </a:rPr>
              <a:t>Um pouco da DSA</a:t>
            </a: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41A8AA5C-44C3-6D69-B78A-6D014D52CF54}"/>
              </a:ext>
            </a:extLst>
          </p:cNvPr>
          <p:cNvCxnSpPr>
            <a:cxnSpLocks/>
          </p:cNvCxnSpPr>
          <p:nvPr/>
        </p:nvCxnSpPr>
        <p:spPr>
          <a:xfrm flipV="1">
            <a:off x="905163" y="2037112"/>
            <a:ext cx="10861964" cy="20677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2D264E55-E90A-DAED-0F1A-10D7DA7AA7F8}"/>
              </a:ext>
            </a:extLst>
          </p:cNvPr>
          <p:cNvSpPr/>
          <p:nvPr/>
        </p:nvSpPr>
        <p:spPr>
          <a:xfrm>
            <a:off x="1085096" y="3975320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393E91E-90A5-238D-DB0D-8C6ABB060206}"/>
              </a:ext>
            </a:extLst>
          </p:cNvPr>
          <p:cNvSpPr txBox="1"/>
          <p:nvPr/>
        </p:nvSpPr>
        <p:spPr>
          <a:xfrm>
            <a:off x="783004" y="1631015"/>
            <a:ext cx="2956116" cy="73866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Nasceu em 1995 criando injetores e tecnologia embarcada para motores de Formula 1 e Formula Indy</a:t>
            </a:r>
            <a:endParaRPr lang="pt-BR" sz="1400" b="1" dirty="0"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DC94545-04E1-54F2-23FF-7607F0D446E8}"/>
              </a:ext>
            </a:extLst>
          </p:cNvPr>
          <p:cNvSpPr/>
          <p:nvPr/>
        </p:nvSpPr>
        <p:spPr>
          <a:xfrm>
            <a:off x="2040232" y="3820478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7EB704A-A9BF-50E3-733F-9C28A186A28D}"/>
              </a:ext>
            </a:extLst>
          </p:cNvPr>
          <p:cNvSpPr txBox="1"/>
          <p:nvPr/>
        </p:nvSpPr>
        <p:spPr>
          <a:xfrm>
            <a:off x="936610" y="4358376"/>
            <a:ext cx="2243282" cy="138499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pt-BR" sz="1400" dirty="0"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A partir de 2002 iniciam os trabalhos de pesquisa e desenvolvimento de sistemas de injeção inovadores para combustíveis alternativos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486B0EF-59BD-CA51-11B5-CB0822265457}"/>
              </a:ext>
            </a:extLst>
          </p:cNvPr>
          <p:cNvSpPr/>
          <p:nvPr/>
        </p:nvSpPr>
        <p:spPr>
          <a:xfrm>
            <a:off x="6133869" y="3021041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1E68BE1-8B50-422C-0A0F-3FDC7C213B21}"/>
              </a:ext>
            </a:extLst>
          </p:cNvPr>
          <p:cNvSpPr/>
          <p:nvPr/>
        </p:nvSpPr>
        <p:spPr>
          <a:xfrm>
            <a:off x="8864123" y="2514165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pic>
        <p:nvPicPr>
          <p:cNvPr id="14" name="Imagem 13" descr="argentina_a5.jpg">
            <a:extLst>
              <a:ext uri="{FF2B5EF4-FFF2-40B4-BE49-F238E27FC236}">
                <a16:creationId xmlns:a16="http://schemas.microsoft.com/office/drawing/2014/main" id="{E8E259CD-1658-D3A5-9C43-1782DBD9D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7"/>
          <a:stretch/>
        </p:blipFill>
        <p:spPr>
          <a:xfrm>
            <a:off x="5164759" y="177166"/>
            <a:ext cx="1155387" cy="862565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A501DD19-CE9C-E66C-1343-C369BA5EE9DA}"/>
              </a:ext>
            </a:extLst>
          </p:cNvPr>
          <p:cNvSpPr/>
          <p:nvPr/>
        </p:nvSpPr>
        <p:spPr>
          <a:xfrm>
            <a:off x="4021372" y="3432644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64E9FFF-FEF2-EEB0-0CA6-548D4407E2F8}"/>
              </a:ext>
            </a:extLst>
          </p:cNvPr>
          <p:cNvSpPr txBox="1"/>
          <p:nvPr/>
        </p:nvSpPr>
        <p:spPr>
          <a:xfrm>
            <a:off x="3374117" y="4064916"/>
            <a:ext cx="3241427" cy="95410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pt-BR" sz="1400" dirty="0"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De 2008 a 2013 são criados vários pilotos e projetos especiais usando gás natural e etanol em motores originalmente Diesel </a:t>
            </a:r>
          </a:p>
          <a:p>
            <a:r>
              <a:rPr lang="pt-BR" sz="1400" dirty="0"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pt-BR" sz="1400" b="1" dirty="0"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DSA</a:t>
            </a:r>
            <a:r>
              <a:rPr lang="pt-BR" sz="1400" dirty="0"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pt-BR" sz="1400" b="1" dirty="0"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DualFlex</a:t>
            </a:r>
            <a:r>
              <a:rPr lang="pt-BR" sz="1400" dirty="0"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7EEEFF0-FB51-524B-6F6E-F4D26662C179}"/>
              </a:ext>
            </a:extLst>
          </p:cNvPr>
          <p:cNvSpPr txBox="1"/>
          <p:nvPr/>
        </p:nvSpPr>
        <p:spPr>
          <a:xfrm>
            <a:off x="5164759" y="1892625"/>
            <a:ext cx="1881411" cy="95410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pt-BR" sz="1400" dirty="0"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De 2014 a 2016 a </a:t>
            </a:r>
            <a:r>
              <a:rPr lang="pt-BR" sz="1400" b="1" dirty="0"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DSA</a:t>
            </a:r>
            <a:r>
              <a:rPr lang="pt-BR" sz="1400" dirty="0"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 é escolhida para criar sistemas embarcados para a Fórmula Truck</a:t>
            </a:r>
          </a:p>
        </p:txBody>
      </p:sp>
      <p:pic>
        <p:nvPicPr>
          <p:cNvPr id="18" name="Imagem 17" descr="IMAGE5.jpg">
            <a:extLst>
              <a:ext uri="{FF2B5EF4-FFF2-40B4-BE49-F238E27FC236}">
                <a16:creationId xmlns:a16="http://schemas.microsoft.com/office/drawing/2014/main" id="{DBB3D3F8-2C31-CC02-CF95-982CBCB124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81" t="17788" r="9881" b="7363"/>
          <a:stretch/>
        </p:blipFill>
        <p:spPr>
          <a:xfrm>
            <a:off x="796449" y="836254"/>
            <a:ext cx="1306148" cy="774014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A55E81E0-EAF1-3870-E8CF-C8C5EDE2B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63" y="5767162"/>
            <a:ext cx="1427047" cy="951365"/>
          </a:xfrm>
          <a:prstGeom prst="rect">
            <a:avLst/>
          </a:prstGeom>
        </p:spPr>
      </p:pic>
      <p:pic>
        <p:nvPicPr>
          <p:cNvPr id="20" name="Espaço Reservado para Conteúdo 17" descr="SNC00207-alt 6.jpg">
            <a:extLst>
              <a:ext uri="{FF2B5EF4-FFF2-40B4-BE49-F238E27FC236}">
                <a16:creationId xmlns:a16="http://schemas.microsoft.com/office/drawing/2014/main" id="{F149AD38-2130-FBDE-BB97-CCF17505AFF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4830" y="5816421"/>
            <a:ext cx="1217336" cy="913002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28166A57-2E10-B5C6-5330-6FB5507D5E3B}"/>
              </a:ext>
            </a:extLst>
          </p:cNvPr>
          <p:cNvSpPr txBox="1"/>
          <p:nvPr/>
        </p:nvSpPr>
        <p:spPr>
          <a:xfrm>
            <a:off x="7228457" y="3510603"/>
            <a:ext cx="3861117" cy="95410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pt-BR" sz="1400" dirty="0"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De 2016 a 2021 são executados projetos de P&amp;D para a operação de termelétricas com gás natural, criando novos </a:t>
            </a:r>
            <a:r>
              <a:rPr lang="pt-BR" sz="1400" b="1" dirty="0"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sistemas</a:t>
            </a:r>
            <a:r>
              <a:rPr lang="pt-BR" sz="1400" dirty="0"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 e novas </a:t>
            </a:r>
            <a:r>
              <a:rPr lang="pt-BR" sz="1400" b="1" dirty="0"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tecnologias</a:t>
            </a:r>
            <a:r>
              <a:rPr lang="pt-BR" sz="1400" dirty="0"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pt-BR" sz="1400" b="1" dirty="0"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gerenciamento</a:t>
            </a:r>
            <a:r>
              <a:rPr lang="pt-BR" sz="1400" dirty="0"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pt-BR" sz="1400" b="1" dirty="0"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combustão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224B5B69-7A08-8B87-CC25-278AC7B801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42" y="4507333"/>
            <a:ext cx="1881411" cy="1411058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6B249397-FD08-F43F-E0BA-706E16B4B0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853" y="4499671"/>
            <a:ext cx="1880985" cy="1436381"/>
          </a:xfrm>
          <a:prstGeom prst="rect">
            <a:avLst/>
          </a:prstGeom>
        </p:spPr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id="{36E0F933-F9E4-CE21-B5EB-B06353F78650}"/>
              </a:ext>
            </a:extLst>
          </p:cNvPr>
          <p:cNvSpPr/>
          <p:nvPr/>
        </p:nvSpPr>
        <p:spPr>
          <a:xfrm>
            <a:off x="11114077" y="2083037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B7972CB9-CF35-5AA0-E2F5-1B5EAFF15925}"/>
              </a:ext>
            </a:extLst>
          </p:cNvPr>
          <p:cNvCxnSpPr>
            <a:cxnSpLocks/>
            <a:stCxn id="9" idx="5"/>
            <a:endCxn id="10" idx="0"/>
          </p:cNvCxnSpPr>
          <p:nvPr/>
        </p:nvCxnSpPr>
        <p:spPr>
          <a:xfrm flipH="1">
            <a:off x="2058251" y="3943390"/>
            <a:ext cx="104893" cy="41498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A21D282E-0FA3-90D6-33AF-ADC3D487A8FB}"/>
              </a:ext>
            </a:extLst>
          </p:cNvPr>
          <p:cNvCxnSpPr>
            <a:cxnSpLocks/>
            <a:stCxn id="15" idx="4"/>
            <a:endCxn id="16" idx="0"/>
          </p:cNvCxnSpPr>
          <p:nvPr/>
        </p:nvCxnSpPr>
        <p:spPr>
          <a:xfrm>
            <a:off x="4093372" y="3576644"/>
            <a:ext cx="901459" cy="48827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9D3E9893-F03F-2BC6-5847-06CC1360E61A}"/>
              </a:ext>
            </a:extLst>
          </p:cNvPr>
          <p:cNvCxnSpPr>
            <a:cxnSpLocks/>
            <a:stCxn id="11" idx="0"/>
            <a:endCxn id="17" idx="2"/>
          </p:cNvCxnSpPr>
          <p:nvPr/>
        </p:nvCxnSpPr>
        <p:spPr>
          <a:xfrm flipH="1" flipV="1">
            <a:off x="6105465" y="2846732"/>
            <a:ext cx="100404" cy="1743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58E2F4E1-76AC-CA30-D904-9F8865CF01A2}"/>
              </a:ext>
            </a:extLst>
          </p:cNvPr>
          <p:cNvCxnSpPr>
            <a:cxnSpLocks/>
            <a:stCxn id="13" idx="4"/>
            <a:endCxn id="21" idx="0"/>
          </p:cNvCxnSpPr>
          <p:nvPr/>
        </p:nvCxnSpPr>
        <p:spPr>
          <a:xfrm>
            <a:off x="8936123" y="2658165"/>
            <a:ext cx="222893" cy="85243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F114BF76-1874-2354-9413-A928D7054B80}"/>
              </a:ext>
            </a:extLst>
          </p:cNvPr>
          <p:cNvCxnSpPr>
            <a:cxnSpLocks/>
            <a:stCxn id="5" idx="0"/>
            <a:endCxn id="6" idx="2"/>
          </p:cNvCxnSpPr>
          <p:nvPr/>
        </p:nvCxnSpPr>
        <p:spPr>
          <a:xfrm flipV="1">
            <a:off x="1157096" y="2369679"/>
            <a:ext cx="1103966" cy="16056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A16D8F25-2D93-5D13-D826-24ED22939450}"/>
              </a:ext>
            </a:extLst>
          </p:cNvPr>
          <p:cNvSpPr txBox="1"/>
          <p:nvPr/>
        </p:nvSpPr>
        <p:spPr>
          <a:xfrm>
            <a:off x="8838627" y="283175"/>
            <a:ext cx="2077263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Sistemas </a:t>
            </a:r>
            <a:r>
              <a:rPr lang="pt-B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DSA </a:t>
            </a:r>
            <a:endParaRPr lang="pt-BR" sz="1400" dirty="0"/>
          </a:p>
          <a:p>
            <a:pPr algn="ctr"/>
            <a:r>
              <a:rPr lang="pt-BR" sz="1400" dirty="0"/>
              <a:t>A Nova Injeção de Etanol</a:t>
            </a:r>
          </a:p>
        </p:txBody>
      </p: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9B223B31-396B-7C55-AAF0-3C82D65B2AF5}"/>
              </a:ext>
            </a:extLst>
          </p:cNvPr>
          <p:cNvCxnSpPr>
            <a:cxnSpLocks/>
          </p:cNvCxnSpPr>
          <p:nvPr/>
        </p:nvCxnSpPr>
        <p:spPr>
          <a:xfrm>
            <a:off x="9908861" y="1947719"/>
            <a:ext cx="1277216" cy="17916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Picture 2" descr="C:\Users\Daniel Sofer\Pictures\2012-05-19\045.jpg">
            <a:extLst>
              <a:ext uri="{FF2B5EF4-FFF2-40B4-BE49-F238E27FC236}">
                <a16:creationId xmlns:a16="http://schemas.microsoft.com/office/drawing/2014/main" id="{B1C79751-5F5C-2334-E44B-B2A1F9B6F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15189" t="31807" r="25526" b="35374"/>
          <a:stretch/>
        </p:blipFill>
        <p:spPr bwMode="auto">
          <a:xfrm>
            <a:off x="4994830" y="5071989"/>
            <a:ext cx="1853320" cy="769462"/>
          </a:xfrm>
          <a:prstGeom prst="rect">
            <a:avLst/>
          </a:prstGeom>
          <a:noFill/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34B89E66-ECBF-2F2F-A9BF-AC3E2DABD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74117" y="5074479"/>
            <a:ext cx="1602373" cy="91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Imagem 36" descr="DSC_0024.JPG">
            <a:extLst>
              <a:ext uri="{FF2B5EF4-FFF2-40B4-BE49-F238E27FC236}">
                <a16:creationId xmlns:a16="http://schemas.microsoft.com/office/drawing/2014/main" id="{EAACE07D-2478-A269-6CD8-8CFFA6B8484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 l="21094" t="25000" r="39843" b="27778"/>
          <a:stretch>
            <a:fillRect/>
          </a:stretch>
        </p:blipFill>
        <p:spPr>
          <a:xfrm>
            <a:off x="5164759" y="1046125"/>
            <a:ext cx="1205268" cy="819580"/>
          </a:xfrm>
          <a:prstGeom prst="rect">
            <a:avLst/>
          </a:prstGeom>
        </p:spPr>
      </p:pic>
      <p:graphicFrame>
        <p:nvGraphicFramePr>
          <p:cNvPr id="38" name="Objeto 37">
            <a:extLst>
              <a:ext uri="{FF2B5EF4-FFF2-40B4-BE49-F238E27FC236}">
                <a16:creationId xmlns:a16="http://schemas.microsoft.com/office/drawing/2014/main" id="{04057CB5-67F1-D408-9D25-A7D5A2B775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57984" y="862393"/>
          <a:ext cx="961499" cy="743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11" imgW="420480" imgH="325800" progId="CorelPHOTOPAINT.Image.17">
                  <p:embed/>
                </p:oleObj>
              </mc:Choice>
              <mc:Fallback>
                <p:oleObj name="PHOTO-PAINT" r:id="rId11" imgW="420480" imgH="325800" progId="CorelPHOTOPAINT.Image.17">
                  <p:embed/>
                  <p:pic>
                    <p:nvPicPr>
                      <p:cNvPr id="38" name="Objeto 37">
                        <a:extLst>
                          <a:ext uri="{FF2B5EF4-FFF2-40B4-BE49-F238E27FC236}">
                            <a16:creationId xmlns:a16="http://schemas.microsoft.com/office/drawing/2014/main" id="{04057CB5-67F1-D408-9D25-A7D5A2B775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57984" y="862393"/>
                        <a:ext cx="961499" cy="7438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to 38">
            <a:extLst>
              <a:ext uri="{FF2B5EF4-FFF2-40B4-BE49-F238E27FC236}">
                <a16:creationId xmlns:a16="http://schemas.microsoft.com/office/drawing/2014/main" id="{4F6B875C-D4D0-60FE-A6AC-4BE7CB3218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02598" y="834951"/>
          <a:ext cx="1155386" cy="77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13" imgW="2742840" imgH="1840680" progId="CorelPHOTOPAINT.Image.17">
                  <p:embed/>
                </p:oleObj>
              </mc:Choice>
              <mc:Fallback>
                <p:oleObj name="PHOTO-PAINT" r:id="rId13" imgW="2742840" imgH="1840680" progId="CorelPHOTOPAINT.Image.17">
                  <p:embed/>
                  <p:pic>
                    <p:nvPicPr>
                      <p:cNvPr id="39" name="Objeto 38">
                        <a:extLst>
                          <a:ext uri="{FF2B5EF4-FFF2-40B4-BE49-F238E27FC236}">
                            <a16:creationId xmlns:a16="http://schemas.microsoft.com/office/drawing/2014/main" id="{4F6B875C-D4D0-60FE-A6AC-4BE7CB3218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02598" y="834951"/>
                        <a:ext cx="1155386" cy="774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" name="Imagem 88" descr="Injetor_450.JPG">
            <a:extLst>
              <a:ext uri="{FF2B5EF4-FFF2-40B4-BE49-F238E27FC236}">
                <a16:creationId xmlns:a16="http://schemas.microsoft.com/office/drawing/2014/main" id="{7BC8EF56-7D3B-149E-759C-C860F3A366E9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rcRect l="20158" t="12848" r="38257"/>
          <a:stretch>
            <a:fillRect/>
          </a:stretch>
        </p:blipFill>
        <p:spPr>
          <a:xfrm>
            <a:off x="2365952" y="5813999"/>
            <a:ext cx="764388" cy="825539"/>
          </a:xfrm>
          <a:prstGeom prst="rect">
            <a:avLst/>
          </a:prstGeom>
        </p:spPr>
      </p:pic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18033D19-16CA-B2EC-B42A-F774C63826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7861899"/>
              </p:ext>
            </p:extLst>
          </p:nvPr>
        </p:nvGraphicFramePr>
        <p:xfrm>
          <a:off x="8840312" y="806394"/>
          <a:ext cx="2077262" cy="1173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6" imgW="6224162" imgH="3518154" progId="CorelDraw.Graphic.17">
                  <p:embed/>
                </p:oleObj>
              </mc:Choice>
              <mc:Fallback>
                <p:oleObj name="CorelDRAW" r:id="rId16" imgW="6224162" imgH="351815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840312" y="806394"/>
                        <a:ext cx="2077262" cy="1173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7529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073EEC-6C48-49B1-8553-1DDFB362E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DNA da DSA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369FB7-E573-42EF-AFCD-7083E4B77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26" y="727789"/>
            <a:ext cx="11873299" cy="6130211"/>
          </a:xfrm>
        </p:spPr>
        <p:txBody>
          <a:bodyPr>
            <a:normAutofit/>
          </a:bodyPr>
          <a:lstStyle/>
          <a:p>
            <a:r>
              <a:rPr lang="pt-BR" dirty="0"/>
              <a:t>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DSA</a:t>
            </a:r>
            <a:r>
              <a:rPr lang="pt-BR" dirty="0"/>
              <a:t> é uma empresa dedicada à </a:t>
            </a:r>
            <a:r>
              <a:rPr lang="pt-BR" b="1" u="sng" dirty="0"/>
              <a:t>geração</a:t>
            </a:r>
            <a:r>
              <a:rPr lang="pt-BR" dirty="0"/>
              <a:t> de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nova tecnologia</a:t>
            </a:r>
          </a:p>
          <a:p>
            <a:pPr lvl="1"/>
            <a:r>
              <a:rPr lang="pt-BR" sz="2800" dirty="0"/>
              <a:t> Com capacidade para a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criação</a:t>
            </a:r>
            <a:r>
              <a:rPr lang="pt-BR" sz="2800" dirty="0"/>
              <a:t> de soluções para cada desafio/mercado/combustível</a:t>
            </a:r>
          </a:p>
          <a:p>
            <a:pPr marL="457200" lvl="1" indent="0">
              <a:buNone/>
            </a:pPr>
            <a:endParaRPr lang="pt-BR" sz="1800" dirty="0"/>
          </a:p>
          <a:p>
            <a:r>
              <a:rPr lang="pt-BR" dirty="0"/>
              <a:t>Tecnologias para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motores</a:t>
            </a:r>
            <a:r>
              <a:rPr lang="pt-BR" dirty="0"/>
              <a:t> e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veículos</a:t>
            </a:r>
            <a:r>
              <a:rPr lang="pt-BR" dirty="0"/>
              <a:t>:</a:t>
            </a:r>
          </a:p>
          <a:p>
            <a:pPr lvl="1"/>
            <a:r>
              <a:rPr lang="pt-BR" sz="2800" dirty="0"/>
              <a:t> Gerenciamento de combustão/combustíveis alternativos: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Mudança de matriz energética</a:t>
            </a:r>
            <a:r>
              <a:rPr lang="pt-BR" sz="2800" dirty="0"/>
              <a:t> (descarbonização do transporte e geração de energia)</a:t>
            </a:r>
          </a:p>
          <a:p>
            <a:pPr lvl="1"/>
            <a:r>
              <a:rPr lang="pt-BR" sz="2800" dirty="0"/>
              <a:t> Controle e Inteligência Artificial Embarcada (</a:t>
            </a:r>
            <a:r>
              <a:rPr lang="pt-BR" sz="2800" i="1" dirty="0"/>
              <a:t>Embedded Artificial Intelligence</a:t>
            </a:r>
            <a:r>
              <a:rPr lang="pt-BR" sz="2800" dirty="0"/>
              <a:t>, EAI):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Otimização operacional</a:t>
            </a:r>
          </a:p>
          <a:p>
            <a:pPr marL="457200" lvl="1" indent="0">
              <a:buNone/>
            </a:pPr>
            <a:endParaRPr lang="pt-BR" sz="1800" dirty="0"/>
          </a:p>
          <a:p>
            <a:r>
              <a:rPr lang="pt-BR" dirty="0"/>
              <a:t>Estrutura verticalizada de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P&amp;D&amp;E</a:t>
            </a:r>
          </a:p>
          <a:p>
            <a:pPr lvl="1"/>
            <a:r>
              <a:rPr lang="pt-BR" sz="2600" dirty="0"/>
              <a:t>Do </a:t>
            </a: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conceito</a:t>
            </a:r>
            <a:r>
              <a:rPr lang="pt-BR" sz="2600" dirty="0"/>
              <a:t> ao </a:t>
            </a:r>
            <a:r>
              <a:rPr lang="pt-B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produto</a:t>
            </a:r>
            <a:r>
              <a:rPr lang="pt-BR" sz="2600" dirty="0"/>
              <a:t> final (visão sistêmica)</a:t>
            </a:r>
          </a:p>
          <a:p>
            <a:pPr lvl="2"/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Eletrônica</a:t>
            </a:r>
            <a:r>
              <a:rPr lang="pt-BR" sz="2200" dirty="0"/>
              <a:t> embarcada</a:t>
            </a:r>
          </a:p>
          <a:p>
            <a:pPr lvl="2"/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Mecânica</a:t>
            </a:r>
            <a:r>
              <a:rPr lang="pt-BR" sz="2200" dirty="0"/>
              <a:t> e usinagem de alta precisão</a:t>
            </a:r>
          </a:p>
        </p:txBody>
      </p:sp>
    </p:spTree>
    <p:extLst>
      <p:ext uri="{BB962C8B-B14F-4D97-AF65-F5344CB8AC3E}">
        <p14:creationId xmlns:p14="http://schemas.microsoft.com/office/powerpoint/2010/main" val="3473905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E09A9F-CB66-4577-BF30-7EC14E791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Atuação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EB8DD0E-0C6F-48DC-B212-AAAA8DBE6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736" y="1135394"/>
            <a:ext cx="1676242" cy="86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AC6C1C82-BD9F-42B4-9463-9579DD6F8D46}"/>
              </a:ext>
            </a:extLst>
          </p:cNvPr>
          <p:cNvCxnSpPr>
            <a:cxnSpLocks/>
          </p:cNvCxnSpPr>
          <p:nvPr/>
        </p:nvCxnSpPr>
        <p:spPr>
          <a:xfrm flipV="1">
            <a:off x="1676400" y="1221313"/>
            <a:ext cx="590939" cy="3457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DDAA6FBF-9C56-413A-8434-0A8CE0B4B605}"/>
              </a:ext>
            </a:extLst>
          </p:cNvPr>
          <p:cNvSpPr txBox="1"/>
          <p:nvPr/>
        </p:nvSpPr>
        <p:spPr>
          <a:xfrm>
            <a:off x="2184761" y="861735"/>
            <a:ext cx="22807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Atuação por </a:t>
            </a:r>
          </a:p>
          <a:p>
            <a:pPr algn="ctr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Projetos Específicos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AD3AF1C9-5168-43E8-8F51-91BF07E47FE4}"/>
              </a:ext>
            </a:extLst>
          </p:cNvPr>
          <p:cNvCxnSpPr>
            <a:cxnSpLocks/>
          </p:cNvCxnSpPr>
          <p:nvPr/>
        </p:nvCxnSpPr>
        <p:spPr>
          <a:xfrm>
            <a:off x="4465515" y="1215678"/>
            <a:ext cx="48208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633CE6A-2D1D-4569-8CF7-2FE27B0F42D7}"/>
              </a:ext>
            </a:extLst>
          </p:cNvPr>
          <p:cNvSpPr txBox="1"/>
          <p:nvPr/>
        </p:nvSpPr>
        <p:spPr>
          <a:xfrm>
            <a:off x="4947469" y="630038"/>
            <a:ext cx="257147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P&amp;D</a:t>
            </a:r>
            <a:r>
              <a:rPr lang="pt-BR" dirty="0"/>
              <a:t>: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pt-BR" dirty="0"/>
              <a:t>Criação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pt-BR" dirty="0"/>
              <a:t>Engenharia Aplicada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pt-BR" dirty="0"/>
              <a:t>Geração de Tecnologia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pt-BR" dirty="0"/>
              <a:t>Propriedade Intelectual</a:t>
            </a:r>
            <a:endParaRPr lang="en-GB" dirty="0"/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3A464073-C1EE-4CC0-8893-73E4F451686B}"/>
              </a:ext>
            </a:extLst>
          </p:cNvPr>
          <p:cNvCxnSpPr>
            <a:cxnSpLocks/>
          </p:cNvCxnSpPr>
          <p:nvPr/>
        </p:nvCxnSpPr>
        <p:spPr>
          <a:xfrm>
            <a:off x="7143273" y="1240469"/>
            <a:ext cx="37567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E73B408-E316-4EDE-A7ED-13943D34990E}"/>
              </a:ext>
            </a:extLst>
          </p:cNvPr>
          <p:cNvSpPr txBox="1"/>
          <p:nvPr/>
        </p:nvSpPr>
        <p:spPr>
          <a:xfrm>
            <a:off x="7574006" y="681711"/>
            <a:ext cx="4425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Tailor-Made Systems</a:t>
            </a:r>
            <a:endParaRPr lang="pt-BR" i="1" dirty="0"/>
          </a:p>
          <a:p>
            <a:pPr marL="192088" indent="-192088">
              <a:buFont typeface="Arial" panose="020B0604020202020204" pitchFamily="34" charset="0"/>
              <a:buChar char="•"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Conversão </a:t>
            </a:r>
            <a:r>
              <a:rPr lang="pt-BR" dirty="0"/>
              <a:t>de motores</a:t>
            </a:r>
          </a:p>
          <a:p>
            <a:pPr marL="192088" indent="-192088">
              <a:buFont typeface="Arial" panose="020B0604020202020204" pitchFamily="34" charset="0"/>
              <a:buChar char="•"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</a:t>
            </a:r>
            <a:r>
              <a:rPr lang="pt-BR" dirty="0"/>
              <a:t> de gerenciamento de combustão</a:t>
            </a:r>
          </a:p>
          <a:p>
            <a:pPr marL="192088" indent="-192088">
              <a:buFont typeface="Arial" panose="020B0604020202020204" pitchFamily="34" charset="0"/>
              <a:buChar char="•"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Integração</a:t>
            </a:r>
            <a:r>
              <a:rPr lang="pt-BR" dirty="0"/>
              <a:t> com sistemas existentes</a:t>
            </a:r>
          </a:p>
          <a:p>
            <a:pPr marL="192088" indent="-192088">
              <a:buFont typeface="Arial" panose="020B0604020202020204" pitchFamily="34" charset="0"/>
              <a:buChar char="•"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Atuadores</a:t>
            </a:r>
            <a:r>
              <a:rPr lang="pt-BR" dirty="0"/>
              <a:t> e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subsistemas</a:t>
            </a:r>
          </a:p>
          <a:p>
            <a:pPr marL="192088" indent="-192088">
              <a:buFont typeface="Arial" panose="020B0604020202020204" pitchFamily="34" charset="0"/>
              <a:buChar char="•"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Conector: Angulado 13">
            <a:extLst>
              <a:ext uri="{FF2B5EF4-FFF2-40B4-BE49-F238E27FC236}">
                <a16:creationId xmlns:a16="http://schemas.microsoft.com/office/drawing/2014/main" id="{8F4A1D12-95F2-496F-BBB3-69F4C6835DE8}"/>
              </a:ext>
            </a:extLst>
          </p:cNvPr>
          <p:cNvCxnSpPr>
            <a:cxnSpLocks/>
          </p:cNvCxnSpPr>
          <p:nvPr/>
        </p:nvCxnSpPr>
        <p:spPr>
          <a:xfrm>
            <a:off x="671804" y="1861398"/>
            <a:ext cx="1595535" cy="1485352"/>
          </a:xfrm>
          <a:prstGeom prst="bentConnector3">
            <a:avLst>
              <a:gd name="adj1" fmla="val 1462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18875D1-D969-41BC-8754-BEC832561D5B}"/>
              </a:ext>
            </a:extLst>
          </p:cNvPr>
          <p:cNvSpPr txBox="1"/>
          <p:nvPr/>
        </p:nvSpPr>
        <p:spPr>
          <a:xfrm>
            <a:off x="2157232" y="2622205"/>
            <a:ext cx="2066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Formatação de</a:t>
            </a:r>
          </a:p>
          <a:p>
            <a:pPr algn="ctr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Produtos </a:t>
            </a:r>
            <a:r>
              <a:rPr lang="pt-BR" sz="2000" dirty="0"/>
              <a:t>baseados em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Tecnologias DSA 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0954F94-8FFE-4393-874A-85A15E27A1BB}"/>
              </a:ext>
            </a:extLst>
          </p:cNvPr>
          <p:cNvSpPr txBox="1"/>
          <p:nvPr/>
        </p:nvSpPr>
        <p:spPr>
          <a:xfrm>
            <a:off x="5257800" y="2521059"/>
            <a:ext cx="3627332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Produtos</a:t>
            </a:r>
            <a:r>
              <a:rPr lang="pt-BR" sz="2000" dirty="0"/>
              <a:t> para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Combustíveis Alternativos</a:t>
            </a:r>
            <a:r>
              <a:rPr lang="pt-BR" dirty="0"/>
              <a:t>: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pt-BR" dirty="0"/>
              <a:t>Veículos pesados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pt-BR" dirty="0"/>
              <a:t>Máquinas e equipamentos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pt-BR" dirty="0"/>
              <a:t>Geração</a:t>
            </a:r>
          </a:p>
          <a:p>
            <a:pPr marL="107950" indent="-107950">
              <a:buFont typeface="Arial" panose="020B0604020202020204" pitchFamily="34" charset="0"/>
              <a:buChar char="•"/>
            </a:pPr>
            <a:r>
              <a:rPr lang="pt-BR" dirty="0"/>
              <a:t>Etc.</a:t>
            </a:r>
          </a:p>
        </p:txBody>
      </p: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436B2BE6-543D-4552-80EC-30920C4E73A7}"/>
              </a:ext>
            </a:extLst>
          </p:cNvPr>
          <p:cNvCxnSpPr>
            <a:cxnSpLocks/>
          </p:cNvCxnSpPr>
          <p:nvPr/>
        </p:nvCxnSpPr>
        <p:spPr>
          <a:xfrm>
            <a:off x="4142792" y="3346750"/>
            <a:ext cx="110737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44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EE01F8-B2F7-4320-8583-BE125146E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Blocos Tecnológicos DSA</a:t>
            </a:r>
            <a:br>
              <a:rPr lang="pt-BR" b="1" dirty="0"/>
            </a:br>
            <a:r>
              <a:rPr lang="pt-BR" sz="4400" b="1" dirty="0"/>
              <a:t>(</a:t>
            </a:r>
            <a:r>
              <a:rPr lang="pt-BR" sz="4400" b="1" i="1" dirty="0"/>
              <a:t>in-house</a:t>
            </a:r>
            <a:r>
              <a:rPr lang="pt-BR" sz="4400" b="1" dirty="0"/>
              <a:t>, geração verticalizada de soluções)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33605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65" y="4874918"/>
            <a:ext cx="2465882" cy="1849412"/>
          </a:xfrm>
          <a:prstGeom prst="rect">
            <a:avLst/>
          </a:prstGeom>
        </p:spPr>
      </p:pic>
      <p:pic>
        <p:nvPicPr>
          <p:cNvPr id="11" name="Imagem 10" descr="emagsim.JPG"/>
          <p:cNvPicPr>
            <a:picLocks noChangeAspect="1"/>
          </p:cNvPicPr>
          <p:nvPr/>
        </p:nvPicPr>
        <p:blipFill rotWithShape="1">
          <a:blip r:embed="rId3" cstate="print"/>
          <a:srcRect t="-2647" r="32745" b="-1"/>
          <a:stretch/>
        </p:blipFill>
        <p:spPr>
          <a:xfrm>
            <a:off x="10074472" y="2402050"/>
            <a:ext cx="1537455" cy="187509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865" y="106778"/>
            <a:ext cx="9072626" cy="568796"/>
          </a:xfrm>
        </p:spPr>
        <p:txBody>
          <a:bodyPr>
            <a:normAutofit fontScale="90000"/>
          </a:bodyPr>
          <a:lstStyle/>
          <a:p>
            <a:r>
              <a:rPr lang="pt-BR" dirty="0"/>
              <a:t>Mecânica e atuadores de alta precisão</a:t>
            </a:r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17481" y="675573"/>
            <a:ext cx="9072626" cy="4612043"/>
          </a:xfrm>
        </p:spPr>
        <p:txBody>
          <a:bodyPr>
            <a:no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Injetores</a:t>
            </a: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Unidades Injetoras</a:t>
            </a: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Válvulas e atuadores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Conceito/Projeto</a:t>
            </a:r>
          </a:p>
          <a:p>
            <a:r>
              <a:rPr lang="pt-BR" dirty="0"/>
              <a:t>Simulação numérica</a:t>
            </a:r>
          </a:p>
          <a:p>
            <a:r>
              <a:rPr lang="pt-BR" dirty="0"/>
              <a:t>Usinagem verticalizada de alta precisão</a:t>
            </a:r>
          </a:p>
          <a:p>
            <a:r>
              <a:rPr lang="pt-BR" dirty="0"/>
              <a:t>Testes e otimização em laboratórios criados especificamente</a:t>
            </a:r>
          </a:p>
          <a:p>
            <a:pPr lvl="2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5" t="511" r="28030" b="3267"/>
          <a:stretch/>
        </p:blipFill>
        <p:spPr>
          <a:xfrm>
            <a:off x="10103810" y="222231"/>
            <a:ext cx="1770709" cy="221242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68" y="5169776"/>
            <a:ext cx="2210569" cy="1657927"/>
          </a:xfrm>
          <a:prstGeom prst="rect">
            <a:avLst/>
          </a:prstGeom>
        </p:spPr>
      </p:pic>
      <p:pic>
        <p:nvPicPr>
          <p:cNvPr id="19" name="Imagem 18" descr="Photo01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95586" y="4285988"/>
            <a:ext cx="2215187" cy="166139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0" t="3853" r="32045" b="-1"/>
          <a:stretch/>
        </p:blipFill>
        <p:spPr>
          <a:xfrm>
            <a:off x="8186127" y="570942"/>
            <a:ext cx="1818575" cy="3376448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5" t="35699" r="8485" b="16903"/>
          <a:stretch/>
        </p:blipFill>
        <p:spPr>
          <a:xfrm>
            <a:off x="2553177" y="5209029"/>
            <a:ext cx="3599233" cy="157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37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262" y="77303"/>
            <a:ext cx="5039660" cy="685462"/>
          </a:xfrm>
        </p:spPr>
        <p:txBody>
          <a:bodyPr>
            <a:normAutofit/>
          </a:bodyPr>
          <a:lstStyle/>
          <a:p>
            <a:r>
              <a:rPr lang="pt-BR" dirty="0"/>
              <a:t>Eletrônica embarcada</a:t>
            </a:r>
          </a:p>
        </p:txBody>
      </p:sp>
      <p:pic>
        <p:nvPicPr>
          <p:cNvPr id="7" name="Picture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1326" y="165583"/>
            <a:ext cx="2813029" cy="162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214672" y="733937"/>
            <a:ext cx="9072626" cy="4525963"/>
          </a:xfrm>
        </p:spPr>
        <p:txBody>
          <a:bodyPr>
            <a:noAutofit/>
          </a:bodyPr>
          <a:lstStyle/>
          <a:p>
            <a:r>
              <a:rPr lang="pt-BR" sz="2800" dirty="0"/>
              <a:t>Criação de centrais eletrônicas embarcadas de alta tecnologia</a:t>
            </a:r>
          </a:p>
          <a:p>
            <a:pPr lvl="1"/>
            <a:r>
              <a:rPr lang="pt-BR" dirty="0"/>
              <a:t>Conceito</a:t>
            </a:r>
          </a:p>
          <a:p>
            <a:pPr lvl="1"/>
            <a:r>
              <a:rPr lang="pt-BR" dirty="0"/>
              <a:t>Projeto</a:t>
            </a:r>
          </a:p>
          <a:p>
            <a:pPr lvl="1"/>
            <a:r>
              <a:rPr lang="pt-BR" dirty="0"/>
              <a:t>Prototipagem</a:t>
            </a:r>
          </a:p>
          <a:p>
            <a:pPr lvl="1"/>
            <a:r>
              <a:rPr lang="pt-BR" dirty="0"/>
              <a:t>Fabricação lotes</a:t>
            </a:r>
          </a:p>
          <a:p>
            <a:pPr lvl="1"/>
            <a:r>
              <a:rPr lang="pt-BR" dirty="0"/>
              <a:t>Teste e validação</a:t>
            </a:r>
          </a:p>
          <a:p>
            <a:pPr lvl="2"/>
            <a:r>
              <a:rPr lang="pt-BR" dirty="0"/>
              <a:t>Bancada</a:t>
            </a:r>
          </a:p>
          <a:p>
            <a:pPr lvl="2"/>
            <a:r>
              <a:rPr lang="pt-BR" dirty="0"/>
              <a:t>Motor/Dinamômetro</a:t>
            </a:r>
          </a:p>
          <a:p>
            <a:pPr lvl="2"/>
            <a:r>
              <a:rPr lang="pt-BR" dirty="0"/>
              <a:t>Veículo/Campo</a:t>
            </a:r>
          </a:p>
          <a:p>
            <a:pPr lvl="1"/>
            <a:r>
              <a:rPr lang="pt-BR" dirty="0"/>
              <a:t>Hardware e Software</a:t>
            </a:r>
          </a:p>
          <a:p>
            <a:pPr lvl="2"/>
            <a:r>
              <a:rPr lang="pt-BR" dirty="0"/>
              <a:t>Hardware para as mais demandantes aplicações</a:t>
            </a:r>
          </a:p>
          <a:p>
            <a:pPr lvl="2">
              <a:buNone/>
            </a:pPr>
            <a:endParaRPr lang="pt-BR" dirty="0"/>
          </a:p>
        </p:txBody>
      </p:sp>
      <p:pic>
        <p:nvPicPr>
          <p:cNvPr id="9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3140" y="1924696"/>
            <a:ext cx="2874958" cy="179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60498" y="3861081"/>
            <a:ext cx="2769232" cy="148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4F7DF0C-45AA-4E99-A60E-E04DA0074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9375" r="20311"/>
          <a:stretch>
            <a:fillRect/>
          </a:stretch>
        </p:blipFill>
        <p:spPr>
          <a:xfrm>
            <a:off x="6986726" y="4024952"/>
            <a:ext cx="1585336" cy="1201945"/>
          </a:xfrm>
          <a:prstGeom prst="rect">
            <a:avLst/>
          </a:prstGeom>
        </p:spPr>
      </p:pic>
      <p:pic>
        <p:nvPicPr>
          <p:cNvPr id="6" name="Imagem 5" descr="DSC_01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75656" y="5391872"/>
            <a:ext cx="1810675" cy="1358007"/>
          </a:xfrm>
          <a:prstGeom prst="rect">
            <a:avLst/>
          </a:prstGeom>
        </p:spPr>
      </p:pic>
      <p:pic>
        <p:nvPicPr>
          <p:cNvPr id="12" name="Imagem 11" descr="DSC_0024.JPG">
            <a:extLst>
              <a:ext uri="{FF2B5EF4-FFF2-40B4-BE49-F238E27FC236}">
                <a16:creationId xmlns:a16="http://schemas.microsoft.com/office/drawing/2014/main" id="{414BC4B8-FB27-4BE3-B672-3F02BB32EC5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21094" t="25000" r="39843" b="27778"/>
          <a:stretch>
            <a:fillRect/>
          </a:stretch>
        </p:blipFill>
        <p:spPr>
          <a:xfrm>
            <a:off x="6877222" y="5405863"/>
            <a:ext cx="1955918" cy="133002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3FF5F8C-6D69-49EF-BDB8-D43039BDE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636" y="5373392"/>
            <a:ext cx="2548588" cy="135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69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639454" y="2376782"/>
            <a:ext cx="8229600" cy="1757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Todas as informações contidas neste documento são confidenciais e fornecidas a título informativo e preliminar. Este documento deve ser tratado como propriedade intelectual DSA e coberto por confidencialidade. A DSA se reserva o direito de efetuar alterações sem prévio aviso, por motivos técnicos, comerciais ou outros. Produtos, conceitos</a:t>
            </a:r>
            <a:r>
              <a:rPr kumimoji="0" lang="pt-BR" sz="1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 e dados apresentados podem ser objeto de uma ou mais patentes.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Proibida a reprodução total ou parcial assim como a utilização de dados e/ou informações contidas neste documento sem prévio consentimento por escrito da DSA . Copyright 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DSA MMXXV.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6534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19912</TotalTime>
  <Words>443</Words>
  <Application>Microsoft Office PowerPoint</Application>
  <PresentationFormat>Widescreen</PresentationFormat>
  <Paragraphs>66</Paragraphs>
  <Slides>8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8</vt:i4>
      </vt:variant>
    </vt:vector>
  </HeadingPairs>
  <TitlesOfParts>
    <vt:vector size="15" baseType="lpstr">
      <vt:lpstr>Arial</vt:lpstr>
      <vt:lpstr>Calibri</vt:lpstr>
      <vt:lpstr>Courier New</vt:lpstr>
      <vt:lpstr>Wingdings</vt:lpstr>
      <vt:lpstr>Tema do Office</vt:lpstr>
      <vt:lpstr>PHOTO-PAINT</vt:lpstr>
      <vt:lpstr>CorelDRAW</vt:lpstr>
      <vt:lpstr>Apresentação Inicial</vt:lpstr>
      <vt:lpstr>Apresentação do PowerPoint</vt:lpstr>
      <vt:lpstr>O DNA da DSA</vt:lpstr>
      <vt:lpstr>Atuação</vt:lpstr>
      <vt:lpstr>Blocos Tecnológicos DSA (in-house, geração verticalizada de soluções)</vt:lpstr>
      <vt:lpstr>Mecânica e atuadores de alta precisão</vt:lpstr>
      <vt:lpstr>Eletrônica embarcada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DSA Apresentação Inicial</dc:title>
  <dc:creator>Daniel Sofer</dc:creator>
  <cp:lastModifiedBy>Daniel Sofer DSA</cp:lastModifiedBy>
  <cp:revision>258</cp:revision>
  <dcterms:created xsi:type="dcterms:W3CDTF">2017-08-23T07:53:25Z</dcterms:created>
  <dcterms:modified xsi:type="dcterms:W3CDTF">2026-01-27T12:42:37Z</dcterms:modified>
</cp:coreProperties>
</file>