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7" r:id="rId10"/>
    <p:sldId id="264" r:id="rId11"/>
    <p:sldId id="265" r:id="rId12"/>
    <p:sldId id="266"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mple Display" panose="020B0604020202020204" charset="-128"/>
      <p:regular r:id="rId22"/>
    </p:embeddedFont>
    <p:embeddedFont>
      <p:font typeface="Cakerolli Bold" panose="020B0604020202020204" charset="-3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107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2.png"/><Relationship Id="rId5" Type="http://schemas.openxmlformats.org/officeDocument/2006/relationships/image" Target="../media/image41.png"/><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3.sv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27.png"/><Relationship Id="rId3" Type="http://schemas.microsoft.com/office/2007/relationships/media" Target="../media/media2.mp4"/><Relationship Id="rId7" Type="http://schemas.openxmlformats.org/officeDocument/2006/relationships/slideLayout" Target="../slideLayouts/slideLayout7.xml"/><Relationship Id="rId12" Type="http://schemas.openxmlformats.org/officeDocument/2006/relationships/image" Target="../media/image26.svg"/><Relationship Id="rId17" Type="http://schemas.openxmlformats.org/officeDocument/2006/relationships/image" Target="../media/image31.jpeg"/><Relationship Id="rId2" Type="http://schemas.openxmlformats.org/officeDocument/2006/relationships/video" Target="../media/media1.mp4"/><Relationship Id="rId16" Type="http://schemas.openxmlformats.org/officeDocument/2006/relationships/image" Target="../media/image30.jpe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5.png"/><Relationship Id="rId5" Type="http://schemas.microsoft.com/office/2007/relationships/media" Target="../media/media3.mp4"/><Relationship Id="rId15" Type="http://schemas.openxmlformats.org/officeDocument/2006/relationships/image" Target="../media/image29.jpeg"/><Relationship Id="rId10" Type="http://schemas.openxmlformats.org/officeDocument/2006/relationships/image" Target="../media/image24.svg"/><Relationship Id="rId4" Type="http://schemas.openxmlformats.org/officeDocument/2006/relationships/video" Target="../media/media2.mp4"/><Relationship Id="rId9" Type="http://schemas.openxmlformats.org/officeDocument/2006/relationships/image" Target="../media/image23.png"/><Relationship Id="rId14" Type="http://schemas.openxmlformats.org/officeDocument/2006/relationships/image" Target="../media/image28.sv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png"/><Relationship Id="rId7" Type="http://schemas.openxmlformats.org/officeDocument/2006/relationships/image" Target="../media/image28.svg"/><Relationship Id="rId12" Type="http://schemas.openxmlformats.org/officeDocument/2006/relationships/image" Target="../media/image39.png"/><Relationship Id="rId2" Type="http://schemas.openxmlformats.org/officeDocument/2006/relationships/image" Target="../media/image7.jpe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8.svg"/><Relationship Id="rId5" Type="http://schemas.openxmlformats.org/officeDocument/2006/relationships/image" Target="../media/image34.svg"/><Relationship Id="rId15" Type="http://schemas.openxmlformats.org/officeDocument/2006/relationships/image" Target="../media/image17.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sv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1.png"/><Relationship Id="rId7"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16" y="-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Freeform 3"/>
          <p:cNvSpPr/>
          <p:nvPr/>
        </p:nvSpPr>
        <p:spPr>
          <a:xfrm>
            <a:off x="2245094" y="392819"/>
            <a:ext cx="13797812" cy="9894181"/>
          </a:xfrm>
          <a:custGeom>
            <a:avLst/>
            <a:gdLst/>
            <a:ahLst/>
            <a:cxnLst/>
            <a:rect l="l" t="t" r="r" b="b"/>
            <a:pathLst>
              <a:path w="13797812" h="9894181">
                <a:moveTo>
                  <a:pt x="0" y="0"/>
                </a:moveTo>
                <a:lnTo>
                  <a:pt x="13797812" y="0"/>
                </a:lnTo>
                <a:lnTo>
                  <a:pt x="13797812" y="9894181"/>
                </a:lnTo>
                <a:lnTo>
                  <a:pt x="0" y="9894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844828" y="392819"/>
            <a:ext cx="2187754" cy="2057400"/>
          </a:xfrm>
          <a:custGeom>
            <a:avLst/>
            <a:gdLst/>
            <a:ahLst/>
            <a:cxnLst/>
            <a:rect l="l" t="t" r="r" b="b"/>
            <a:pathLst>
              <a:path w="2187754" h="2057400">
                <a:moveTo>
                  <a:pt x="0" y="0"/>
                </a:moveTo>
                <a:lnTo>
                  <a:pt x="2187753" y="0"/>
                </a:lnTo>
                <a:lnTo>
                  <a:pt x="2187753"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266905" y="5348401"/>
            <a:ext cx="4021095" cy="4335412"/>
          </a:xfrm>
          <a:custGeom>
            <a:avLst/>
            <a:gdLst/>
            <a:ahLst/>
            <a:cxnLst/>
            <a:rect l="l" t="t" r="r" b="b"/>
            <a:pathLst>
              <a:path w="4021095" h="4335412">
                <a:moveTo>
                  <a:pt x="0" y="0"/>
                </a:moveTo>
                <a:lnTo>
                  <a:pt x="4021095" y="0"/>
                </a:lnTo>
                <a:lnTo>
                  <a:pt x="4021095" y="4335412"/>
                </a:lnTo>
                <a:lnTo>
                  <a:pt x="0" y="4335412"/>
                </a:lnTo>
                <a:lnTo>
                  <a:pt x="0" y="0"/>
                </a:lnTo>
                <a:close/>
              </a:path>
            </a:pathLst>
          </a:custGeom>
          <a:blipFill>
            <a:blip r:embed="rId7"/>
            <a:stretch>
              <a:fillRect/>
            </a:stretch>
          </a:blipFill>
        </p:spPr>
        <p:txBody>
          <a:bodyPr/>
          <a:lstStyle/>
          <a:p>
            <a:endParaRPr lang="en-US"/>
          </a:p>
        </p:txBody>
      </p:sp>
      <p:sp>
        <p:nvSpPr>
          <p:cNvPr id="6" name="Freeform 6"/>
          <p:cNvSpPr/>
          <p:nvPr/>
        </p:nvSpPr>
        <p:spPr>
          <a:xfrm rot="-3113696">
            <a:off x="-58035" y="516948"/>
            <a:ext cx="2764015" cy="2980070"/>
          </a:xfrm>
          <a:custGeom>
            <a:avLst/>
            <a:gdLst/>
            <a:ahLst/>
            <a:cxnLst/>
            <a:rect l="l" t="t" r="r" b="b"/>
            <a:pathLst>
              <a:path w="2764015" h="2980070">
                <a:moveTo>
                  <a:pt x="0" y="0"/>
                </a:moveTo>
                <a:lnTo>
                  <a:pt x="2764014" y="0"/>
                </a:lnTo>
                <a:lnTo>
                  <a:pt x="2764014" y="2980070"/>
                </a:lnTo>
                <a:lnTo>
                  <a:pt x="0" y="2980070"/>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3505200" y="1975463"/>
            <a:ext cx="11589409" cy="4610225"/>
          </a:xfrm>
          <a:prstGeom prst="rect">
            <a:avLst/>
          </a:prstGeom>
        </p:spPr>
        <p:txBody>
          <a:bodyPr lIns="0" tIns="0" rIns="0" bIns="0" rtlCol="0" anchor="t">
            <a:spAutoFit/>
          </a:bodyPr>
          <a:lstStyle/>
          <a:p>
            <a:pPr algn="ctr">
              <a:lnSpc>
                <a:spcPts val="15211"/>
              </a:lnSpc>
            </a:pPr>
            <a:r>
              <a:rPr lang="en-US" sz="10865" b="1" dirty="0">
                <a:solidFill>
                  <a:srgbClr val="000000"/>
                </a:solidFill>
                <a:latin typeface="Cakerolli Bold"/>
                <a:ea typeface="Cakerolli Bold"/>
                <a:cs typeface="Cakerolli Bold"/>
                <a:sym typeface="Cakerolli Bold"/>
              </a:rPr>
              <a:t>Preparing </a:t>
            </a:r>
          </a:p>
          <a:p>
            <a:pPr algn="ctr">
              <a:lnSpc>
                <a:spcPts val="15211"/>
              </a:lnSpc>
            </a:pPr>
            <a:r>
              <a:rPr lang="en-US" sz="10865" b="1" dirty="0">
                <a:solidFill>
                  <a:srgbClr val="000000"/>
                </a:solidFill>
                <a:latin typeface="Cakerolli Bold"/>
                <a:ea typeface="Cakerolli Bold"/>
                <a:cs typeface="Cakerolli Bold"/>
                <a:sym typeface="Cakerolli Bold"/>
              </a:rPr>
              <a:t>for the Future</a:t>
            </a:r>
          </a:p>
        </p:txBody>
      </p:sp>
      <p:sp>
        <p:nvSpPr>
          <p:cNvPr id="8" name="TextBox 8"/>
          <p:cNvSpPr txBox="1"/>
          <p:nvPr/>
        </p:nvSpPr>
        <p:spPr>
          <a:xfrm>
            <a:off x="5409004" y="6199883"/>
            <a:ext cx="7205435" cy="2710815"/>
          </a:xfrm>
          <a:prstGeom prst="rect">
            <a:avLst/>
          </a:prstGeom>
        </p:spPr>
        <p:txBody>
          <a:bodyPr lIns="0" tIns="0" rIns="0" bIns="0" rtlCol="0" anchor="t">
            <a:spAutoFit/>
          </a:bodyPr>
          <a:lstStyle/>
          <a:p>
            <a:pPr algn="ctr">
              <a:lnSpc>
                <a:spcPts val="5655"/>
              </a:lnSpc>
            </a:pPr>
            <a:r>
              <a:rPr lang="en-US" sz="6500" b="1" dirty="0">
                <a:solidFill>
                  <a:srgbClr val="000000"/>
                </a:solidFill>
                <a:latin typeface="Cakerolli Bold"/>
                <a:ea typeface="Cakerolli Bold"/>
                <a:cs typeface="Cakerolli Bold"/>
                <a:sym typeface="Cakerolli Bold"/>
              </a:rPr>
              <a:t>WHAT YOU NEED TO KNOW BEFORE HIGH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Freeform 3"/>
          <p:cNvSpPr/>
          <p:nvPr/>
        </p:nvSpPr>
        <p:spPr>
          <a:xfrm>
            <a:off x="2794366" y="1693926"/>
            <a:ext cx="11799094" cy="5871011"/>
          </a:xfrm>
          <a:custGeom>
            <a:avLst/>
            <a:gdLst/>
            <a:ahLst/>
            <a:cxnLst/>
            <a:rect l="l" t="t" r="r" b="b"/>
            <a:pathLst>
              <a:path w="11799094" h="5871011">
                <a:moveTo>
                  <a:pt x="0" y="0"/>
                </a:moveTo>
                <a:lnTo>
                  <a:pt x="11799094" y="0"/>
                </a:lnTo>
                <a:lnTo>
                  <a:pt x="11799094" y="5871011"/>
                </a:lnTo>
                <a:lnTo>
                  <a:pt x="0" y="5871011"/>
                </a:lnTo>
                <a:lnTo>
                  <a:pt x="0" y="0"/>
                </a:lnTo>
                <a:close/>
              </a:path>
            </a:pathLst>
          </a:custGeom>
          <a:blipFill>
            <a:blip r:embed="rId3"/>
            <a:stretch>
              <a:fillRect r="-35858"/>
            </a:stretch>
          </a:blipFill>
        </p:spPr>
        <p:txBody>
          <a:bodyPr/>
          <a:lstStyle/>
          <a:p>
            <a:endParaRPr lang="en-US"/>
          </a:p>
        </p:txBody>
      </p:sp>
      <p:grpSp>
        <p:nvGrpSpPr>
          <p:cNvPr id="4" name="Group 4"/>
          <p:cNvGrpSpPr/>
          <p:nvPr/>
        </p:nvGrpSpPr>
        <p:grpSpPr>
          <a:xfrm>
            <a:off x="673613" y="7440877"/>
            <a:ext cx="16732794" cy="2622144"/>
            <a:chOff x="0" y="0"/>
            <a:chExt cx="4406991" cy="690606"/>
          </a:xfrm>
        </p:grpSpPr>
        <p:sp>
          <p:nvSpPr>
            <p:cNvPr id="5" name="Freeform 5"/>
            <p:cNvSpPr/>
            <p:nvPr/>
          </p:nvSpPr>
          <p:spPr>
            <a:xfrm>
              <a:off x="0" y="0"/>
              <a:ext cx="4406991" cy="690606"/>
            </a:xfrm>
            <a:custGeom>
              <a:avLst/>
              <a:gdLst/>
              <a:ahLst/>
              <a:cxnLst/>
              <a:rect l="l" t="t" r="r" b="b"/>
              <a:pathLst>
                <a:path w="4406991" h="690606">
                  <a:moveTo>
                    <a:pt x="23597" y="0"/>
                  </a:moveTo>
                  <a:lnTo>
                    <a:pt x="4383394" y="0"/>
                  </a:lnTo>
                  <a:cubicBezTo>
                    <a:pt x="4389653" y="0"/>
                    <a:pt x="4395655" y="2486"/>
                    <a:pt x="4400080" y="6911"/>
                  </a:cubicBezTo>
                  <a:cubicBezTo>
                    <a:pt x="4404505" y="11337"/>
                    <a:pt x="4406991" y="17338"/>
                    <a:pt x="4406991" y="23597"/>
                  </a:cubicBezTo>
                  <a:lnTo>
                    <a:pt x="4406991" y="667009"/>
                  </a:lnTo>
                  <a:cubicBezTo>
                    <a:pt x="4406991" y="673268"/>
                    <a:pt x="4404505" y="679269"/>
                    <a:pt x="4400080" y="683695"/>
                  </a:cubicBezTo>
                  <a:cubicBezTo>
                    <a:pt x="4395655" y="688120"/>
                    <a:pt x="4389653" y="690606"/>
                    <a:pt x="4383394" y="690606"/>
                  </a:cubicBezTo>
                  <a:lnTo>
                    <a:pt x="23597" y="690606"/>
                  </a:lnTo>
                  <a:cubicBezTo>
                    <a:pt x="17338" y="690606"/>
                    <a:pt x="11337" y="688120"/>
                    <a:pt x="6911" y="683695"/>
                  </a:cubicBezTo>
                  <a:cubicBezTo>
                    <a:pt x="2486" y="679269"/>
                    <a:pt x="0" y="673268"/>
                    <a:pt x="0" y="667009"/>
                  </a:cubicBezTo>
                  <a:lnTo>
                    <a:pt x="0" y="23597"/>
                  </a:lnTo>
                  <a:cubicBezTo>
                    <a:pt x="0" y="17338"/>
                    <a:pt x="2486" y="11337"/>
                    <a:pt x="6911" y="6911"/>
                  </a:cubicBezTo>
                  <a:cubicBezTo>
                    <a:pt x="11337" y="2486"/>
                    <a:pt x="17338" y="0"/>
                    <a:pt x="23597" y="0"/>
                  </a:cubicBezTo>
                  <a:close/>
                </a:path>
              </a:pathLst>
            </a:custGeom>
            <a:solidFill>
              <a:srgbClr val="004AAD"/>
            </a:solidFill>
          </p:spPr>
          <p:txBody>
            <a:bodyPr/>
            <a:lstStyle/>
            <a:p>
              <a:endParaRPr lang="en-US"/>
            </a:p>
          </p:txBody>
        </p:sp>
        <p:sp>
          <p:nvSpPr>
            <p:cNvPr id="6" name="TextBox 6"/>
            <p:cNvSpPr txBox="1"/>
            <p:nvPr/>
          </p:nvSpPr>
          <p:spPr>
            <a:xfrm>
              <a:off x="0" y="-38100"/>
              <a:ext cx="4406991" cy="728706"/>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3052824" y="355668"/>
            <a:ext cx="12440810" cy="1564531"/>
          </a:xfrm>
          <a:prstGeom prst="rect">
            <a:avLst/>
          </a:prstGeom>
        </p:spPr>
        <p:txBody>
          <a:bodyPr wrap="square" lIns="0" tIns="0" rIns="0" bIns="0" rtlCol="0" anchor="t">
            <a:spAutoFit/>
          </a:bodyPr>
          <a:lstStyle/>
          <a:p>
            <a:pPr algn="ctr">
              <a:lnSpc>
                <a:spcPts val="12242"/>
              </a:lnSpc>
              <a:spcBef>
                <a:spcPct val="0"/>
              </a:spcBef>
            </a:pPr>
            <a:r>
              <a:rPr lang="en-US" sz="8744" b="1">
                <a:solidFill>
                  <a:srgbClr val="000000"/>
                </a:solidFill>
                <a:latin typeface="Cakerolli Bold"/>
                <a:ea typeface="Cakerolli Bold"/>
                <a:cs typeface="Cakerolli Bold"/>
                <a:sym typeface="Cakerolli Bold"/>
              </a:rPr>
              <a:t>ACT FINANCIAL AID</a:t>
            </a:r>
          </a:p>
        </p:txBody>
      </p:sp>
      <p:sp>
        <p:nvSpPr>
          <p:cNvPr id="8" name="TextBox 8"/>
          <p:cNvSpPr txBox="1"/>
          <p:nvPr/>
        </p:nvSpPr>
        <p:spPr>
          <a:xfrm>
            <a:off x="924710" y="7522489"/>
            <a:ext cx="16230600" cy="2730189"/>
          </a:xfrm>
          <a:prstGeom prst="rect">
            <a:avLst/>
          </a:prstGeom>
        </p:spPr>
        <p:txBody>
          <a:bodyPr lIns="0" tIns="0" rIns="0" bIns="0" rtlCol="0" anchor="t">
            <a:spAutoFit/>
          </a:bodyPr>
          <a:lstStyle/>
          <a:p>
            <a:pPr algn="ctr">
              <a:lnSpc>
                <a:spcPts val="4900"/>
              </a:lnSpc>
              <a:spcBef>
                <a:spcPct val="0"/>
              </a:spcBef>
            </a:pPr>
            <a:r>
              <a:rPr lang="en-US" sz="3500" b="1" dirty="0">
                <a:solidFill>
                  <a:srgbClr val="FFFFFF"/>
                </a:solidFill>
                <a:latin typeface="Cakerolli Bold"/>
                <a:ea typeface="Cakerolli Bold"/>
                <a:cs typeface="Cakerolli Bold"/>
                <a:sym typeface="Cakerolli Bold"/>
              </a:rPr>
              <a:t>MTAG--UP TO $500 PER ACADEMIC YEAR FOR FRESHMEN AND SOPHOMORES AND $1,000 PER ACADEMIC YEAR FOR JUNIORS AND SENIORS</a:t>
            </a:r>
          </a:p>
          <a:p>
            <a:pPr algn="ctr">
              <a:lnSpc>
                <a:spcPts val="4900"/>
              </a:lnSpc>
              <a:spcBef>
                <a:spcPct val="0"/>
              </a:spcBef>
            </a:pPr>
            <a:r>
              <a:rPr lang="en-US" sz="3500" b="1" dirty="0">
                <a:solidFill>
                  <a:srgbClr val="FFFFFF"/>
                </a:solidFill>
                <a:latin typeface="Cakerolli Bold"/>
                <a:ea typeface="Cakerolli Bold"/>
                <a:cs typeface="Cakerolli Bold"/>
                <a:sym typeface="Cakerolli Bold"/>
              </a:rPr>
              <a:t>MESG--MESG AWARDS UP TO $2,500 PER ACADEMIC YEAR</a:t>
            </a:r>
          </a:p>
          <a:p>
            <a:pPr algn="ctr">
              <a:lnSpc>
                <a:spcPts val="4900"/>
              </a:lnSpc>
              <a:spcBef>
                <a:spcPct val="0"/>
              </a:spcBef>
            </a:pPr>
            <a:r>
              <a:rPr lang="en-US" sz="3500" b="1" dirty="0">
                <a:solidFill>
                  <a:srgbClr val="FFFFFF"/>
                </a:solidFill>
                <a:latin typeface="Cakerolli Bold"/>
                <a:ea typeface="Cakerolli Bold"/>
                <a:cs typeface="Cakerolli Bold"/>
                <a:sym typeface="Cakerolli Bold"/>
              </a:rPr>
              <a:t>HELP--TUITION AND REQUIRED FEES AT A PUBLIC INSTITUTION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grpSp>
        <p:nvGrpSpPr>
          <p:cNvPr id="3" name="Group 3"/>
          <p:cNvGrpSpPr/>
          <p:nvPr/>
        </p:nvGrpSpPr>
        <p:grpSpPr>
          <a:xfrm>
            <a:off x="-2437" y="1266602"/>
            <a:ext cx="6048889" cy="9083394"/>
            <a:chOff x="0" y="0"/>
            <a:chExt cx="1593123" cy="1908994"/>
          </a:xfrm>
        </p:grpSpPr>
        <p:sp>
          <p:nvSpPr>
            <p:cNvPr id="4" name="Freeform 4"/>
            <p:cNvSpPr/>
            <p:nvPr/>
          </p:nvSpPr>
          <p:spPr>
            <a:xfrm>
              <a:off x="0" y="0"/>
              <a:ext cx="1593123" cy="1908994"/>
            </a:xfrm>
            <a:custGeom>
              <a:avLst/>
              <a:gdLst/>
              <a:ahLst/>
              <a:cxnLst/>
              <a:rect l="l" t="t" r="r" b="b"/>
              <a:pathLst>
                <a:path w="1593123" h="1908994">
                  <a:moveTo>
                    <a:pt x="65274" y="0"/>
                  </a:moveTo>
                  <a:lnTo>
                    <a:pt x="1527849" y="0"/>
                  </a:lnTo>
                  <a:cubicBezTo>
                    <a:pt x="1563899" y="0"/>
                    <a:pt x="1593123" y="29224"/>
                    <a:pt x="1593123" y="65274"/>
                  </a:cubicBezTo>
                  <a:lnTo>
                    <a:pt x="1593123" y="1843719"/>
                  </a:lnTo>
                  <a:cubicBezTo>
                    <a:pt x="1593123" y="1861031"/>
                    <a:pt x="1586246" y="1877634"/>
                    <a:pt x="1574005" y="1889875"/>
                  </a:cubicBezTo>
                  <a:cubicBezTo>
                    <a:pt x="1561763" y="1902116"/>
                    <a:pt x="1545160" y="1908994"/>
                    <a:pt x="1527849" y="1908994"/>
                  </a:cubicBezTo>
                  <a:lnTo>
                    <a:pt x="65274" y="1908994"/>
                  </a:lnTo>
                  <a:cubicBezTo>
                    <a:pt x="47963" y="1908994"/>
                    <a:pt x="31360" y="1902116"/>
                    <a:pt x="19118" y="1889875"/>
                  </a:cubicBezTo>
                  <a:cubicBezTo>
                    <a:pt x="6877" y="1877634"/>
                    <a:pt x="0" y="1861031"/>
                    <a:pt x="0" y="1843719"/>
                  </a:cubicBezTo>
                  <a:lnTo>
                    <a:pt x="0" y="65274"/>
                  </a:lnTo>
                  <a:cubicBezTo>
                    <a:pt x="0" y="47963"/>
                    <a:pt x="6877" y="31360"/>
                    <a:pt x="19118" y="19118"/>
                  </a:cubicBezTo>
                  <a:cubicBezTo>
                    <a:pt x="31360" y="6877"/>
                    <a:pt x="47963" y="0"/>
                    <a:pt x="65274" y="0"/>
                  </a:cubicBezTo>
                  <a:close/>
                </a:path>
              </a:pathLst>
            </a:custGeom>
            <a:solidFill>
              <a:srgbClr val="528DDD"/>
            </a:solidFill>
          </p:spPr>
          <p:txBody>
            <a:bodyPr/>
            <a:lstStyle/>
            <a:p>
              <a:endParaRPr lang="en-US"/>
            </a:p>
          </p:txBody>
        </p:sp>
        <p:sp>
          <p:nvSpPr>
            <p:cNvPr id="5" name="TextBox 5"/>
            <p:cNvSpPr txBox="1"/>
            <p:nvPr/>
          </p:nvSpPr>
          <p:spPr>
            <a:xfrm>
              <a:off x="0" y="-38100"/>
              <a:ext cx="1593123" cy="194709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6094972" y="1985872"/>
            <a:ext cx="6048889" cy="8301128"/>
            <a:chOff x="0" y="0"/>
            <a:chExt cx="1593123" cy="1908994"/>
          </a:xfrm>
        </p:grpSpPr>
        <p:sp>
          <p:nvSpPr>
            <p:cNvPr id="7" name="Freeform 7"/>
            <p:cNvSpPr/>
            <p:nvPr/>
          </p:nvSpPr>
          <p:spPr>
            <a:xfrm>
              <a:off x="0" y="0"/>
              <a:ext cx="1593123" cy="1908994"/>
            </a:xfrm>
            <a:custGeom>
              <a:avLst/>
              <a:gdLst/>
              <a:ahLst/>
              <a:cxnLst/>
              <a:rect l="l" t="t" r="r" b="b"/>
              <a:pathLst>
                <a:path w="1593123" h="1908994">
                  <a:moveTo>
                    <a:pt x="65274" y="0"/>
                  </a:moveTo>
                  <a:lnTo>
                    <a:pt x="1527849" y="0"/>
                  </a:lnTo>
                  <a:cubicBezTo>
                    <a:pt x="1563899" y="0"/>
                    <a:pt x="1593123" y="29224"/>
                    <a:pt x="1593123" y="65274"/>
                  </a:cubicBezTo>
                  <a:lnTo>
                    <a:pt x="1593123" y="1843719"/>
                  </a:lnTo>
                  <a:cubicBezTo>
                    <a:pt x="1593123" y="1861031"/>
                    <a:pt x="1586246" y="1877634"/>
                    <a:pt x="1574005" y="1889875"/>
                  </a:cubicBezTo>
                  <a:cubicBezTo>
                    <a:pt x="1561763" y="1902116"/>
                    <a:pt x="1545160" y="1908994"/>
                    <a:pt x="1527849" y="1908994"/>
                  </a:cubicBezTo>
                  <a:lnTo>
                    <a:pt x="65274" y="1908994"/>
                  </a:lnTo>
                  <a:cubicBezTo>
                    <a:pt x="47963" y="1908994"/>
                    <a:pt x="31360" y="1902116"/>
                    <a:pt x="19118" y="1889875"/>
                  </a:cubicBezTo>
                  <a:cubicBezTo>
                    <a:pt x="6877" y="1877634"/>
                    <a:pt x="0" y="1861031"/>
                    <a:pt x="0" y="1843719"/>
                  </a:cubicBezTo>
                  <a:lnTo>
                    <a:pt x="0" y="65274"/>
                  </a:lnTo>
                  <a:cubicBezTo>
                    <a:pt x="0" y="47963"/>
                    <a:pt x="6877" y="31360"/>
                    <a:pt x="19118" y="19118"/>
                  </a:cubicBezTo>
                  <a:cubicBezTo>
                    <a:pt x="31360" y="6877"/>
                    <a:pt x="47963" y="0"/>
                    <a:pt x="65274" y="0"/>
                  </a:cubicBezTo>
                  <a:close/>
                </a:path>
              </a:pathLst>
            </a:custGeom>
            <a:solidFill>
              <a:srgbClr val="A2D1F4"/>
            </a:solidFill>
          </p:spPr>
          <p:txBody>
            <a:bodyPr/>
            <a:lstStyle/>
            <a:p>
              <a:endParaRPr lang="en-US"/>
            </a:p>
          </p:txBody>
        </p:sp>
        <p:sp>
          <p:nvSpPr>
            <p:cNvPr id="8" name="TextBox 8"/>
            <p:cNvSpPr txBox="1"/>
            <p:nvPr/>
          </p:nvSpPr>
          <p:spPr>
            <a:xfrm>
              <a:off x="0" y="-38100"/>
              <a:ext cx="1593123" cy="19470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2143861" y="1222069"/>
            <a:ext cx="6048889" cy="9064932"/>
            <a:chOff x="0" y="0"/>
            <a:chExt cx="1593123" cy="1908994"/>
          </a:xfrm>
        </p:grpSpPr>
        <p:sp>
          <p:nvSpPr>
            <p:cNvPr id="10" name="Freeform 10"/>
            <p:cNvSpPr/>
            <p:nvPr/>
          </p:nvSpPr>
          <p:spPr>
            <a:xfrm>
              <a:off x="0" y="0"/>
              <a:ext cx="1593123" cy="1908994"/>
            </a:xfrm>
            <a:custGeom>
              <a:avLst/>
              <a:gdLst/>
              <a:ahLst/>
              <a:cxnLst/>
              <a:rect l="l" t="t" r="r" b="b"/>
              <a:pathLst>
                <a:path w="1593123" h="1908994">
                  <a:moveTo>
                    <a:pt x="65274" y="0"/>
                  </a:moveTo>
                  <a:lnTo>
                    <a:pt x="1527849" y="0"/>
                  </a:lnTo>
                  <a:cubicBezTo>
                    <a:pt x="1563899" y="0"/>
                    <a:pt x="1593123" y="29224"/>
                    <a:pt x="1593123" y="65274"/>
                  </a:cubicBezTo>
                  <a:lnTo>
                    <a:pt x="1593123" y="1843719"/>
                  </a:lnTo>
                  <a:cubicBezTo>
                    <a:pt x="1593123" y="1861031"/>
                    <a:pt x="1586246" y="1877634"/>
                    <a:pt x="1574005" y="1889875"/>
                  </a:cubicBezTo>
                  <a:cubicBezTo>
                    <a:pt x="1561763" y="1902116"/>
                    <a:pt x="1545160" y="1908994"/>
                    <a:pt x="1527849" y="1908994"/>
                  </a:cubicBezTo>
                  <a:lnTo>
                    <a:pt x="65274" y="1908994"/>
                  </a:lnTo>
                  <a:cubicBezTo>
                    <a:pt x="47963" y="1908994"/>
                    <a:pt x="31360" y="1902116"/>
                    <a:pt x="19118" y="1889875"/>
                  </a:cubicBezTo>
                  <a:cubicBezTo>
                    <a:pt x="6877" y="1877634"/>
                    <a:pt x="0" y="1861031"/>
                    <a:pt x="0" y="1843719"/>
                  </a:cubicBezTo>
                  <a:lnTo>
                    <a:pt x="0" y="65274"/>
                  </a:lnTo>
                  <a:cubicBezTo>
                    <a:pt x="0" y="47963"/>
                    <a:pt x="6877" y="31360"/>
                    <a:pt x="19118" y="19118"/>
                  </a:cubicBezTo>
                  <a:cubicBezTo>
                    <a:pt x="31360" y="6877"/>
                    <a:pt x="47963" y="0"/>
                    <a:pt x="65274" y="0"/>
                  </a:cubicBezTo>
                  <a:close/>
                </a:path>
              </a:pathLst>
            </a:custGeom>
            <a:solidFill>
              <a:srgbClr val="F8C31D"/>
            </a:solidFill>
          </p:spPr>
          <p:txBody>
            <a:bodyPr/>
            <a:lstStyle/>
            <a:p>
              <a:endParaRPr lang="en-US"/>
            </a:p>
          </p:txBody>
        </p:sp>
        <p:sp>
          <p:nvSpPr>
            <p:cNvPr id="11" name="TextBox 11"/>
            <p:cNvSpPr txBox="1"/>
            <p:nvPr/>
          </p:nvSpPr>
          <p:spPr>
            <a:xfrm>
              <a:off x="0" y="-38100"/>
              <a:ext cx="1593123" cy="194709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3424900" y="583469"/>
            <a:ext cx="3486810" cy="3306146"/>
          </a:xfrm>
          <a:custGeom>
            <a:avLst/>
            <a:gdLst/>
            <a:ahLst/>
            <a:cxnLst/>
            <a:rect l="l" t="t" r="r" b="b"/>
            <a:pathLst>
              <a:path w="3486810" h="3306146">
                <a:moveTo>
                  <a:pt x="0" y="0"/>
                </a:moveTo>
                <a:lnTo>
                  <a:pt x="3486810" y="0"/>
                </a:lnTo>
                <a:lnTo>
                  <a:pt x="3486810" y="3306146"/>
                </a:lnTo>
                <a:lnTo>
                  <a:pt x="0" y="3306146"/>
                </a:lnTo>
                <a:lnTo>
                  <a:pt x="0" y="0"/>
                </a:lnTo>
                <a:close/>
              </a:path>
            </a:pathLst>
          </a:custGeom>
          <a:blipFill>
            <a:blip r:embed="rId3"/>
            <a:stretch>
              <a:fillRect/>
            </a:stretch>
          </a:blipFill>
        </p:spPr>
        <p:txBody>
          <a:bodyPr/>
          <a:lstStyle/>
          <a:p>
            <a:endParaRPr lang="en-US"/>
          </a:p>
        </p:txBody>
      </p:sp>
      <p:sp>
        <p:nvSpPr>
          <p:cNvPr id="13" name="Freeform 13"/>
          <p:cNvSpPr/>
          <p:nvPr/>
        </p:nvSpPr>
        <p:spPr>
          <a:xfrm>
            <a:off x="6465438" y="1548935"/>
            <a:ext cx="5247541" cy="3594565"/>
          </a:xfrm>
          <a:custGeom>
            <a:avLst/>
            <a:gdLst/>
            <a:ahLst/>
            <a:cxnLst/>
            <a:rect l="l" t="t" r="r" b="b"/>
            <a:pathLst>
              <a:path w="5247541" h="3594565">
                <a:moveTo>
                  <a:pt x="0" y="0"/>
                </a:moveTo>
                <a:lnTo>
                  <a:pt x="5247541" y="0"/>
                </a:lnTo>
                <a:lnTo>
                  <a:pt x="5247541" y="3594566"/>
                </a:lnTo>
                <a:lnTo>
                  <a:pt x="0" y="3594566"/>
                </a:lnTo>
                <a:lnTo>
                  <a:pt x="0" y="0"/>
                </a:lnTo>
                <a:close/>
              </a:path>
            </a:pathLst>
          </a:custGeom>
          <a:blipFill>
            <a:blip r:embed="rId4"/>
            <a:stretch>
              <a:fillRect/>
            </a:stretch>
          </a:blipFill>
        </p:spPr>
        <p:txBody>
          <a:bodyPr/>
          <a:lstStyle/>
          <a:p>
            <a:endParaRPr lang="en-US"/>
          </a:p>
        </p:txBody>
      </p:sp>
      <p:sp>
        <p:nvSpPr>
          <p:cNvPr id="14" name="Freeform 14"/>
          <p:cNvSpPr/>
          <p:nvPr/>
        </p:nvSpPr>
        <p:spPr>
          <a:xfrm>
            <a:off x="1500269" y="1222068"/>
            <a:ext cx="2759848" cy="2550768"/>
          </a:xfrm>
          <a:custGeom>
            <a:avLst/>
            <a:gdLst/>
            <a:ahLst/>
            <a:cxnLst/>
            <a:rect l="l" t="t" r="r" b="b"/>
            <a:pathLst>
              <a:path w="2759848" h="2550768">
                <a:moveTo>
                  <a:pt x="0" y="0"/>
                </a:moveTo>
                <a:lnTo>
                  <a:pt x="2759848" y="0"/>
                </a:lnTo>
                <a:lnTo>
                  <a:pt x="2759848" y="2550768"/>
                </a:lnTo>
                <a:lnTo>
                  <a:pt x="0" y="2550768"/>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3438859" y="48479"/>
            <a:ext cx="11729446" cy="1564531"/>
          </a:xfrm>
          <a:prstGeom prst="rect">
            <a:avLst/>
          </a:prstGeom>
        </p:spPr>
        <p:txBody>
          <a:bodyPr wrap="square" lIns="0" tIns="0" rIns="0" bIns="0" rtlCol="0" anchor="t">
            <a:spAutoFit/>
          </a:bodyPr>
          <a:lstStyle/>
          <a:p>
            <a:pPr algn="ctr">
              <a:lnSpc>
                <a:spcPts val="12242"/>
              </a:lnSpc>
              <a:spcBef>
                <a:spcPct val="0"/>
              </a:spcBef>
            </a:pPr>
            <a:r>
              <a:rPr lang="en-US" sz="8744" b="1" dirty="0">
                <a:solidFill>
                  <a:srgbClr val="000000"/>
                </a:solidFill>
                <a:latin typeface="Cakerolli Bold"/>
                <a:ea typeface="Cakerolli Bold"/>
                <a:cs typeface="Cakerolli Bold"/>
                <a:sym typeface="Cakerolli Bold"/>
              </a:rPr>
              <a:t>ACT SCHOLARSHIPS</a:t>
            </a:r>
          </a:p>
        </p:txBody>
      </p:sp>
      <p:sp>
        <p:nvSpPr>
          <p:cNvPr id="16" name="TextBox 16"/>
          <p:cNvSpPr txBox="1"/>
          <p:nvPr/>
        </p:nvSpPr>
        <p:spPr>
          <a:xfrm>
            <a:off x="239488" y="4007630"/>
            <a:ext cx="5648160" cy="6540252"/>
          </a:xfrm>
          <a:prstGeom prst="rect">
            <a:avLst/>
          </a:prstGeom>
        </p:spPr>
        <p:txBody>
          <a:bodyPr lIns="0" tIns="0" rIns="0" bIns="0" rtlCol="0" anchor="t">
            <a:spAutoFit/>
          </a:bodyPr>
          <a:lstStyle/>
          <a:p>
            <a:pPr algn="l">
              <a:lnSpc>
                <a:spcPts val="3359"/>
              </a:lnSpc>
            </a:pPr>
            <a:r>
              <a:rPr lang="en-US" sz="2800" b="1" u="sng" dirty="0">
                <a:solidFill>
                  <a:srgbClr val="FBBD06"/>
                </a:solidFill>
                <a:latin typeface="Cakerolli Bold"/>
                <a:ea typeface="Cakerolli Bold"/>
                <a:cs typeface="Cakerolli Bold"/>
                <a:sym typeface="Cakerolli Bold"/>
              </a:rPr>
              <a:t>DEAN’S AWARD:</a:t>
            </a:r>
            <a:r>
              <a:rPr lang="en-US" sz="2800" b="1" dirty="0">
                <a:solidFill>
                  <a:srgbClr val="FBBD06"/>
                </a:solidFill>
                <a:latin typeface="Cakerolli Bold"/>
                <a:ea typeface="Cakerolli Bold"/>
                <a:cs typeface="Cakerolli Bold"/>
                <a:sym typeface="Cakerolli Bold"/>
              </a:rPr>
              <a:t> </a:t>
            </a:r>
          </a:p>
          <a:p>
            <a:pPr algn="ctr">
              <a:lnSpc>
                <a:spcPts val="3359"/>
              </a:lnSpc>
            </a:pPr>
            <a:r>
              <a:rPr lang="en-US" sz="2800" b="1" dirty="0">
                <a:solidFill>
                  <a:srgbClr val="FBBD06"/>
                </a:solidFill>
                <a:latin typeface="Cakerolli Bold"/>
                <a:ea typeface="Cakerolli Bold"/>
                <a:cs typeface="Cakerolli Bold"/>
                <a:sym typeface="Cakerolli Bold"/>
              </a:rPr>
              <a:t>ACT COMPOSITE SCORE 20 -23,  </a:t>
            </a:r>
          </a:p>
          <a:p>
            <a:pPr algn="ctr">
              <a:lnSpc>
                <a:spcPts val="3359"/>
              </a:lnSpc>
            </a:pPr>
            <a:r>
              <a:rPr lang="en-US" sz="2800" b="1" dirty="0">
                <a:solidFill>
                  <a:srgbClr val="FBBD06"/>
                </a:solidFill>
                <a:latin typeface="Cakerolli Bold"/>
                <a:ea typeface="Cakerolli Bold"/>
                <a:cs typeface="Cakerolli Bold"/>
                <a:sym typeface="Cakerolli Bold"/>
              </a:rPr>
              <a:t>ONE-HALF OF THE TUITION PER SEMESTER.</a:t>
            </a:r>
          </a:p>
          <a:p>
            <a:pPr algn="l">
              <a:lnSpc>
                <a:spcPts val="3359"/>
              </a:lnSpc>
              <a:spcBef>
                <a:spcPct val="0"/>
              </a:spcBef>
            </a:pPr>
            <a:r>
              <a:rPr lang="en-US" sz="2800" b="1" u="sng" dirty="0">
                <a:solidFill>
                  <a:srgbClr val="FBBD06"/>
                </a:solidFill>
                <a:latin typeface="Cakerolli Bold"/>
                <a:ea typeface="Cakerolli Bold"/>
                <a:cs typeface="Cakerolli Bold"/>
                <a:sym typeface="Cakerolli Bold"/>
              </a:rPr>
              <a:t>PRESIDENT’S AWARD:</a:t>
            </a:r>
            <a:r>
              <a:rPr lang="en-US" sz="2800" b="1" dirty="0">
                <a:solidFill>
                  <a:srgbClr val="FBBD06"/>
                </a:solidFill>
                <a:latin typeface="Cakerolli Bold"/>
                <a:ea typeface="Cakerolli Bold"/>
                <a:cs typeface="Cakerolli Bold"/>
                <a:sym typeface="Cakerolli Bold"/>
              </a:rPr>
              <a:t> </a:t>
            </a:r>
          </a:p>
          <a:p>
            <a:pPr algn="ctr">
              <a:lnSpc>
                <a:spcPts val="3359"/>
              </a:lnSpc>
            </a:pPr>
            <a:r>
              <a:rPr lang="en-US" sz="2800" b="1" dirty="0">
                <a:solidFill>
                  <a:srgbClr val="FBBD06"/>
                </a:solidFill>
                <a:latin typeface="Cakerolli Bold"/>
                <a:ea typeface="Cakerolli Bold"/>
                <a:cs typeface="Cakerolli Bold"/>
                <a:sym typeface="Cakerolli Bold"/>
              </a:rPr>
              <a:t>ACT COMPOSITE SCORE BETWEEN 24 -28 </a:t>
            </a:r>
          </a:p>
          <a:p>
            <a:pPr algn="ctr">
              <a:lnSpc>
                <a:spcPts val="3359"/>
              </a:lnSpc>
            </a:pPr>
            <a:r>
              <a:rPr lang="en-US" sz="2800" b="1" dirty="0">
                <a:solidFill>
                  <a:srgbClr val="FBBD06"/>
                </a:solidFill>
                <a:latin typeface="Cakerolli Bold"/>
                <a:ea typeface="Cakerolli Bold"/>
                <a:cs typeface="Cakerolli Bold"/>
                <a:sym typeface="Cakerolli Bold"/>
              </a:rPr>
              <a:t>FULL TUITION COVERAGE PER SEMESTER.</a:t>
            </a:r>
          </a:p>
          <a:p>
            <a:pPr algn="l">
              <a:lnSpc>
                <a:spcPts val="3359"/>
              </a:lnSpc>
              <a:spcBef>
                <a:spcPct val="0"/>
              </a:spcBef>
            </a:pPr>
            <a:r>
              <a:rPr lang="en-US" sz="2800" b="1" u="sng" dirty="0">
                <a:solidFill>
                  <a:srgbClr val="FBBD06"/>
                </a:solidFill>
                <a:latin typeface="Cakerolli Bold"/>
                <a:ea typeface="Cakerolli Bold"/>
                <a:cs typeface="Cakerolli Bold"/>
                <a:sym typeface="Cakerolli Bold"/>
              </a:rPr>
              <a:t>BOARD OF TRUSTEES AWARD:</a:t>
            </a:r>
            <a:r>
              <a:rPr lang="en-US" sz="2800" b="1" dirty="0">
                <a:solidFill>
                  <a:srgbClr val="FBBD06"/>
                </a:solidFill>
                <a:latin typeface="Cakerolli Bold"/>
                <a:ea typeface="Cakerolli Bold"/>
                <a:cs typeface="Cakerolli Bold"/>
                <a:sym typeface="Cakerolli Bold"/>
              </a:rPr>
              <a:t> </a:t>
            </a:r>
          </a:p>
          <a:p>
            <a:pPr algn="ctr">
              <a:lnSpc>
                <a:spcPts val="3359"/>
              </a:lnSpc>
              <a:spcBef>
                <a:spcPct val="0"/>
              </a:spcBef>
            </a:pPr>
            <a:r>
              <a:rPr lang="en-US" sz="2800" b="1" dirty="0">
                <a:solidFill>
                  <a:srgbClr val="FBBD06"/>
                </a:solidFill>
                <a:latin typeface="Cakerolli Bold"/>
                <a:ea typeface="Cakerolli Bold"/>
                <a:cs typeface="Cakerolli Bold"/>
                <a:sym typeface="Cakerolli Bold"/>
              </a:rPr>
              <a:t>ACT COMPOSITE SCORE BETWEEN 29 -36 FULL SCHOLARSHIP COVERING TUITION, ROOM, AND BOARD PER SEMESTER.</a:t>
            </a:r>
          </a:p>
          <a:p>
            <a:pPr algn="ctr">
              <a:lnSpc>
                <a:spcPts val="3359"/>
              </a:lnSpc>
              <a:spcBef>
                <a:spcPct val="0"/>
              </a:spcBef>
            </a:pPr>
            <a:endParaRPr lang="en-US" sz="2800" b="1" dirty="0">
              <a:solidFill>
                <a:srgbClr val="FBBD06"/>
              </a:solidFill>
              <a:latin typeface="Cakerolli Bold"/>
              <a:ea typeface="Cakerolli Bold"/>
              <a:cs typeface="Cakerolli Bold"/>
              <a:sym typeface="Cakerolli Bold"/>
            </a:endParaRPr>
          </a:p>
        </p:txBody>
      </p:sp>
      <p:sp>
        <p:nvSpPr>
          <p:cNvPr id="17" name="TextBox 17"/>
          <p:cNvSpPr txBox="1"/>
          <p:nvPr/>
        </p:nvSpPr>
        <p:spPr>
          <a:xfrm>
            <a:off x="6324823" y="4573083"/>
            <a:ext cx="5694291" cy="4039567"/>
          </a:xfrm>
          <a:prstGeom prst="rect">
            <a:avLst/>
          </a:prstGeom>
        </p:spPr>
        <p:txBody>
          <a:bodyPr lIns="0" tIns="0" rIns="0" bIns="0" rtlCol="0" anchor="t">
            <a:spAutoFit/>
          </a:bodyPr>
          <a:lstStyle/>
          <a:p>
            <a:pPr algn="l">
              <a:lnSpc>
                <a:spcPts val="3499"/>
              </a:lnSpc>
            </a:pPr>
            <a:r>
              <a:rPr lang="en-US" sz="2800" b="1" u="sng" dirty="0">
                <a:solidFill>
                  <a:srgbClr val="000000"/>
                </a:solidFill>
                <a:latin typeface="Cakerolli Bold"/>
                <a:ea typeface="Cakerolli Bold"/>
                <a:cs typeface="Cakerolli Bold"/>
                <a:sym typeface="Cakerolli Bold"/>
              </a:rPr>
              <a:t>PRESIDENTIAL ACADEMIC SCHOLARSHIP:</a:t>
            </a:r>
          </a:p>
          <a:p>
            <a:pPr algn="ctr">
              <a:lnSpc>
                <a:spcPts val="3499"/>
              </a:lnSpc>
            </a:pPr>
            <a:r>
              <a:rPr lang="en-US" sz="2800" b="1" dirty="0">
                <a:solidFill>
                  <a:srgbClr val="000000"/>
                </a:solidFill>
                <a:latin typeface="Cakerolli Bold"/>
                <a:ea typeface="Cakerolli Bold"/>
                <a:cs typeface="Cakerolli Bold"/>
                <a:sym typeface="Cakerolli Bold"/>
              </a:rPr>
              <a:t>GPA OF 3.5 AND AN ACT 32+</a:t>
            </a:r>
          </a:p>
          <a:p>
            <a:pPr algn="ctr">
              <a:lnSpc>
                <a:spcPts val="3499"/>
              </a:lnSpc>
            </a:pPr>
            <a:r>
              <a:rPr lang="en-US" sz="2800" b="1" dirty="0">
                <a:solidFill>
                  <a:srgbClr val="000000"/>
                </a:solidFill>
                <a:latin typeface="Cakerolli Bold"/>
                <a:ea typeface="Cakerolli Bold"/>
                <a:cs typeface="Cakerolli Bold"/>
                <a:sym typeface="Cakerolli Bold"/>
              </a:rPr>
              <a:t>FULL TUITION, ROOM AND BOARD</a:t>
            </a:r>
          </a:p>
          <a:p>
            <a:pPr algn="ctr">
              <a:lnSpc>
                <a:spcPts val="3499"/>
              </a:lnSpc>
            </a:pPr>
            <a:r>
              <a:rPr lang="en-US" sz="2800" b="1" dirty="0">
                <a:solidFill>
                  <a:srgbClr val="000000"/>
                </a:solidFill>
                <a:latin typeface="Cakerolli Bold"/>
                <a:ea typeface="Cakerolli Bold"/>
                <a:cs typeface="Cakerolli Bold"/>
                <a:sym typeface="Cakerolli Bold"/>
              </a:rPr>
              <a:t> </a:t>
            </a:r>
          </a:p>
          <a:p>
            <a:pPr algn="l">
              <a:lnSpc>
                <a:spcPts val="3499"/>
              </a:lnSpc>
            </a:pPr>
            <a:r>
              <a:rPr lang="en-US" sz="2800" b="1" u="sng" dirty="0">
                <a:solidFill>
                  <a:srgbClr val="000000"/>
                </a:solidFill>
                <a:latin typeface="Cakerolli Bold"/>
                <a:ea typeface="Cakerolli Bold"/>
                <a:cs typeface="Cakerolli Bold"/>
                <a:sym typeface="Cakerolli Bold"/>
              </a:rPr>
              <a:t>PROVOST ACADEMIC SCHOLARSHIP:</a:t>
            </a:r>
          </a:p>
          <a:p>
            <a:pPr algn="ctr">
              <a:lnSpc>
                <a:spcPts val="3499"/>
              </a:lnSpc>
            </a:pPr>
            <a:r>
              <a:rPr lang="en-US" sz="2800" b="1" dirty="0">
                <a:solidFill>
                  <a:srgbClr val="000000"/>
                </a:solidFill>
                <a:latin typeface="Cakerolli Bold"/>
                <a:ea typeface="Cakerolli Bold"/>
                <a:cs typeface="Cakerolli Bold"/>
                <a:sym typeface="Cakerolli Bold"/>
              </a:rPr>
              <a:t> GPA OF 3.25 AND AN ACT 25+</a:t>
            </a:r>
          </a:p>
          <a:p>
            <a:pPr algn="ctr">
              <a:lnSpc>
                <a:spcPts val="3499"/>
              </a:lnSpc>
            </a:pPr>
            <a:r>
              <a:rPr lang="en-US" sz="2800" b="1" dirty="0">
                <a:solidFill>
                  <a:srgbClr val="000000"/>
                </a:solidFill>
                <a:latin typeface="Cakerolli Bold"/>
                <a:ea typeface="Cakerolli Bold"/>
                <a:cs typeface="Cakerolli Bold"/>
                <a:sym typeface="Cakerolli Bold"/>
              </a:rPr>
              <a:t>TUITION ONLY.</a:t>
            </a:r>
          </a:p>
          <a:p>
            <a:pPr algn="ctr">
              <a:lnSpc>
                <a:spcPts val="3499"/>
              </a:lnSpc>
            </a:pPr>
            <a:endParaRPr lang="en-US" sz="2800" b="1" dirty="0">
              <a:solidFill>
                <a:srgbClr val="000000"/>
              </a:solidFill>
              <a:latin typeface="Cakerolli Bold"/>
              <a:ea typeface="Cakerolli Bold"/>
              <a:cs typeface="Cakerolli Bold"/>
              <a:sym typeface="Cakerolli Bold"/>
            </a:endParaRPr>
          </a:p>
        </p:txBody>
      </p:sp>
      <p:sp>
        <p:nvSpPr>
          <p:cNvPr id="18" name="TextBox 18"/>
          <p:cNvSpPr txBox="1"/>
          <p:nvPr/>
        </p:nvSpPr>
        <p:spPr>
          <a:xfrm>
            <a:off x="12192381" y="4334846"/>
            <a:ext cx="5918802" cy="5299710"/>
          </a:xfrm>
          <a:prstGeom prst="rect">
            <a:avLst/>
          </a:prstGeom>
        </p:spPr>
        <p:txBody>
          <a:bodyPr lIns="0" tIns="0" rIns="0" bIns="0" rtlCol="0" anchor="t">
            <a:spAutoFit/>
          </a:bodyPr>
          <a:lstStyle/>
          <a:p>
            <a:pPr marL="539749" lvl="1" indent="-269875" algn="ctr">
              <a:lnSpc>
                <a:spcPts val="3499"/>
              </a:lnSpc>
              <a:buFont typeface="Arial"/>
              <a:buChar char="•"/>
            </a:pPr>
            <a:r>
              <a:rPr lang="en-US" sz="3200" b="1" dirty="0">
                <a:solidFill>
                  <a:srgbClr val="004AAD"/>
                </a:solidFill>
                <a:latin typeface="Cakerolli Bold"/>
                <a:ea typeface="Cakerolli Bold"/>
                <a:cs typeface="Cakerolli Bold"/>
                <a:sym typeface="Cakerolli Bold"/>
              </a:rPr>
              <a:t>ACT SCORE: 21-24</a:t>
            </a:r>
          </a:p>
          <a:p>
            <a:pPr algn="ctr">
              <a:lnSpc>
                <a:spcPts val="3499"/>
              </a:lnSpc>
            </a:pPr>
            <a:r>
              <a:rPr lang="en-US" sz="3200" b="1" dirty="0">
                <a:solidFill>
                  <a:srgbClr val="004AAD"/>
                </a:solidFill>
                <a:latin typeface="Cakerolli Bold"/>
                <a:ea typeface="Cakerolli Bold"/>
                <a:cs typeface="Cakerolli Bold"/>
                <a:sym typeface="Cakerolli Bold"/>
              </a:rPr>
              <a:t>UP TO $3500/YR based on GPA</a:t>
            </a:r>
          </a:p>
          <a:p>
            <a:pPr marL="539749" lvl="1" indent="-269875" algn="ctr">
              <a:lnSpc>
                <a:spcPts val="3499"/>
              </a:lnSpc>
              <a:buFont typeface="Arial"/>
              <a:buChar char="•"/>
            </a:pPr>
            <a:r>
              <a:rPr lang="en-US" sz="3200" b="1" dirty="0">
                <a:solidFill>
                  <a:srgbClr val="004AAD"/>
                </a:solidFill>
                <a:latin typeface="Cakerolli Bold"/>
                <a:ea typeface="Cakerolli Bold"/>
                <a:cs typeface="Cakerolli Bold"/>
                <a:sym typeface="Cakerolli Bold"/>
              </a:rPr>
              <a:t>ACT Score: 25-29</a:t>
            </a:r>
          </a:p>
          <a:p>
            <a:pPr algn="ctr">
              <a:lnSpc>
                <a:spcPts val="3499"/>
              </a:lnSpc>
            </a:pPr>
            <a:r>
              <a:rPr lang="en-US" sz="3200" b="1" dirty="0">
                <a:solidFill>
                  <a:srgbClr val="004AAD"/>
                </a:solidFill>
                <a:latin typeface="Cakerolli Bold"/>
                <a:ea typeface="Cakerolli Bold"/>
                <a:cs typeface="Cakerolli Bold"/>
                <a:sym typeface="Cakerolli Bold"/>
              </a:rPr>
              <a:t>UP TO $5000/YR based on GPA</a:t>
            </a:r>
          </a:p>
          <a:p>
            <a:pPr marL="539749" lvl="1" indent="-269875" algn="ctr">
              <a:lnSpc>
                <a:spcPts val="3499"/>
              </a:lnSpc>
              <a:buFont typeface="Arial"/>
              <a:buChar char="•"/>
            </a:pPr>
            <a:r>
              <a:rPr lang="en-US" sz="3200" b="1" dirty="0">
                <a:solidFill>
                  <a:srgbClr val="004AAD"/>
                </a:solidFill>
                <a:latin typeface="Cakerolli Bold"/>
                <a:ea typeface="Cakerolli Bold"/>
                <a:cs typeface="Cakerolli Bold"/>
                <a:sym typeface="Cakerolli Bold"/>
              </a:rPr>
              <a:t>ACT Score: 30-32</a:t>
            </a:r>
          </a:p>
          <a:p>
            <a:pPr algn="ctr">
              <a:lnSpc>
                <a:spcPts val="3499"/>
              </a:lnSpc>
            </a:pPr>
            <a:r>
              <a:rPr lang="en-US" sz="3200" b="1" dirty="0">
                <a:solidFill>
                  <a:srgbClr val="004AAD"/>
                </a:solidFill>
                <a:latin typeface="Cakerolli Bold"/>
                <a:ea typeface="Cakerolli Bold"/>
                <a:cs typeface="Cakerolli Bold"/>
                <a:sym typeface="Cakerolli Bold"/>
              </a:rPr>
              <a:t>UP TO $8000 BASED ON GPA</a:t>
            </a:r>
          </a:p>
          <a:p>
            <a:pPr marL="539749" lvl="1" indent="-269875" algn="ctr">
              <a:lnSpc>
                <a:spcPts val="3499"/>
              </a:lnSpc>
              <a:buFont typeface="Arial"/>
              <a:buChar char="•"/>
            </a:pPr>
            <a:r>
              <a:rPr lang="en-US" sz="3200" b="1" dirty="0">
                <a:solidFill>
                  <a:srgbClr val="004AAD"/>
                </a:solidFill>
                <a:latin typeface="Cakerolli Bold"/>
                <a:ea typeface="Cakerolli Bold"/>
                <a:cs typeface="Cakerolli Bold"/>
                <a:sym typeface="Cakerolli Bold"/>
              </a:rPr>
              <a:t>ACT Score: 33-36</a:t>
            </a:r>
          </a:p>
          <a:p>
            <a:pPr algn="ctr">
              <a:lnSpc>
                <a:spcPts val="3499"/>
              </a:lnSpc>
            </a:pPr>
            <a:r>
              <a:rPr lang="en-US" sz="3200" b="1" dirty="0">
                <a:solidFill>
                  <a:srgbClr val="004AAD"/>
                </a:solidFill>
                <a:latin typeface="Cakerolli Bold"/>
                <a:ea typeface="Cakerolli Bold"/>
                <a:cs typeface="Cakerolli Bold"/>
                <a:sym typeface="Cakerolli Bold"/>
              </a:rPr>
              <a:t>UP TO $10,500/YR based on </a:t>
            </a:r>
            <a:r>
              <a:rPr lang="en-US" sz="3200" b="1" dirty="0" err="1">
                <a:solidFill>
                  <a:srgbClr val="004AAD"/>
                </a:solidFill>
                <a:latin typeface="Cakerolli Bold"/>
                <a:ea typeface="Cakerolli Bold"/>
                <a:cs typeface="Cakerolli Bold"/>
                <a:sym typeface="Cakerolli Bold"/>
              </a:rPr>
              <a:t>gpa</a:t>
            </a:r>
            <a:endParaRPr lang="en-US" sz="3200" b="1" dirty="0">
              <a:solidFill>
                <a:srgbClr val="004AAD"/>
              </a:solidFill>
              <a:latin typeface="Cakerolli Bold"/>
              <a:ea typeface="Cakerolli Bold"/>
              <a:cs typeface="Cakerolli Bold"/>
              <a:sym typeface="Cakerolli Bold"/>
            </a:endParaRPr>
          </a:p>
          <a:p>
            <a:pPr algn="ctr">
              <a:lnSpc>
                <a:spcPts val="3499"/>
              </a:lnSpc>
            </a:pPr>
            <a:endParaRPr lang="en-US" sz="3200" b="1" dirty="0">
              <a:solidFill>
                <a:srgbClr val="004AAD"/>
              </a:solidFill>
              <a:latin typeface="Cakerolli Bold"/>
              <a:ea typeface="Cakerolli Bold"/>
              <a:cs typeface="Cakerolli Bold"/>
              <a:sym typeface="Cakerolli Bold"/>
            </a:endParaRPr>
          </a:p>
          <a:p>
            <a:pPr algn="ctr">
              <a:lnSpc>
                <a:spcPts val="2380"/>
              </a:lnSpc>
            </a:pPr>
            <a:r>
              <a:rPr lang="en-US" sz="2000" b="1" dirty="0">
                <a:solidFill>
                  <a:srgbClr val="004AAD"/>
                </a:solidFill>
                <a:latin typeface="Cakerolli Bold"/>
                <a:ea typeface="Cakerolli Bold"/>
                <a:cs typeface="Cakerolli Bold"/>
                <a:sym typeface="Cakerolli Bold"/>
              </a:rPr>
              <a:t>STUDENTS WITH A 34+ ACT/SAT EQUIVALENT SCORE WILL RECEIVE A ONE-YEAR SCHOLARSHIP FOR ON-CAMPUS HOUSING VALUED AT THE COST OF THEIR PORTION OF A DOUBLE OCCUPANCY ROOM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6839393" y="7014521"/>
            <a:ext cx="4284390" cy="4114800"/>
          </a:xfrm>
          <a:custGeom>
            <a:avLst/>
            <a:gdLst/>
            <a:ahLst/>
            <a:cxnLst/>
            <a:rect l="l" t="t" r="r" b="b"/>
            <a:pathLst>
              <a:path w="4284390" h="4114800">
                <a:moveTo>
                  <a:pt x="0" y="0"/>
                </a:moveTo>
                <a:lnTo>
                  <a:pt x="4284390" y="0"/>
                </a:lnTo>
                <a:lnTo>
                  <a:pt x="42843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555003" y="7014521"/>
            <a:ext cx="4284390" cy="4114800"/>
          </a:xfrm>
          <a:custGeom>
            <a:avLst/>
            <a:gdLst/>
            <a:ahLst/>
            <a:cxnLst/>
            <a:rect l="l" t="t" r="r" b="b"/>
            <a:pathLst>
              <a:path w="4284390" h="4114800">
                <a:moveTo>
                  <a:pt x="0" y="0"/>
                </a:moveTo>
                <a:lnTo>
                  <a:pt x="4284390" y="0"/>
                </a:lnTo>
                <a:lnTo>
                  <a:pt x="42843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1123783" y="7014521"/>
            <a:ext cx="4284390" cy="4114800"/>
          </a:xfrm>
          <a:custGeom>
            <a:avLst/>
            <a:gdLst/>
            <a:ahLst/>
            <a:cxnLst/>
            <a:rect l="l" t="t" r="r" b="b"/>
            <a:pathLst>
              <a:path w="4284390" h="4114800">
                <a:moveTo>
                  <a:pt x="0" y="0"/>
                </a:moveTo>
                <a:lnTo>
                  <a:pt x="4284391" y="0"/>
                </a:lnTo>
                <a:lnTo>
                  <a:pt x="428439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660115" y="1390952"/>
            <a:ext cx="12967769" cy="7505097"/>
          </a:xfrm>
          <a:custGeom>
            <a:avLst/>
            <a:gdLst/>
            <a:ahLst/>
            <a:cxnLst/>
            <a:rect l="l" t="t" r="r" b="b"/>
            <a:pathLst>
              <a:path w="12967769" h="7505097">
                <a:moveTo>
                  <a:pt x="0" y="0"/>
                </a:moveTo>
                <a:lnTo>
                  <a:pt x="12967770" y="0"/>
                </a:lnTo>
                <a:lnTo>
                  <a:pt x="12967770" y="7505096"/>
                </a:lnTo>
                <a:lnTo>
                  <a:pt x="0" y="7505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812515" y="1543352"/>
            <a:ext cx="12967769" cy="7505097"/>
          </a:xfrm>
          <a:custGeom>
            <a:avLst/>
            <a:gdLst/>
            <a:ahLst/>
            <a:cxnLst/>
            <a:rect l="l" t="t" r="r" b="b"/>
            <a:pathLst>
              <a:path w="12967769" h="7505097">
                <a:moveTo>
                  <a:pt x="0" y="0"/>
                </a:moveTo>
                <a:lnTo>
                  <a:pt x="12967770" y="0"/>
                </a:lnTo>
                <a:lnTo>
                  <a:pt x="12967770" y="7505096"/>
                </a:lnTo>
                <a:lnTo>
                  <a:pt x="0" y="75050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5224349" y="-725906"/>
            <a:ext cx="11064051" cy="5232374"/>
          </a:xfrm>
          <a:custGeom>
            <a:avLst/>
            <a:gdLst/>
            <a:ahLst/>
            <a:cxnLst/>
            <a:rect l="l" t="t" r="r" b="b"/>
            <a:pathLst>
              <a:path w="11064051" h="5232374">
                <a:moveTo>
                  <a:pt x="0" y="0"/>
                </a:moveTo>
                <a:lnTo>
                  <a:pt x="11064051" y="0"/>
                </a:lnTo>
                <a:lnTo>
                  <a:pt x="11064051" y="5232374"/>
                </a:lnTo>
                <a:lnTo>
                  <a:pt x="0" y="523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rot="-235009">
            <a:off x="5772538" y="1140423"/>
            <a:ext cx="9327273" cy="3051044"/>
          </a:xfrm>
          <a:prstGeom prst="rect">
            <a:avLst/>
          </a:prstGeom>
        </p:spPr>
        <p:txBody>
          <a:bodyPr lIns="0" tIns="0" rIns="0" bIns="0" rtlCol="0" anchor="t">
            <a:spAutoFit/>
          </a:bodyPr>
          <a:lstStyle/>
          <a:p>
            <a:pPr algn="ctr">
              <a:lnSpc>
                <a:spcPts val="9269"/>
              </a:lnSpc>
            </a:pPr>
            <a:r>
              <a:rPr lang="en-US" sz="8744" b="1" dirty="0">
                <a:solidFill>
                  <a:srgbClr val="000000"/>
                </a:solidFill>
                <a:latin typeface="Cakerolli Bold"/>
                <a:ea typeface="Cakerolli Bold"/>
                <a:cs typeface="Cakerolli Bold"/>
                <a:sym typeface="Cakerolli Bold"/>
              </a:rPr>
              <a:t>PREPARING FOR THE ACT</a:t>
            </a:r>
          </a:p>
        </p:txBody>
      </p:sp>
      <p:sp>
        <p:nvSpPr>
          <p:cNvPr id="10" name="Freeform 10"/>
          <p:cNvSpPr/>
          <p:nvPr/>
        </p:nvSpPr>
        <p:spPr>
          <a:xfrm>
            <a:off x="15408174" y="7014521"/>
            <a:ext cx="4284390" cy="4114800"/>
          </a:xfrm>
          <a:custGeom>
            <a:avLst/>
            <a:gdLst/>
            <a:ahLst/>
            <a:cxnLst/>
            <a:rect l="l" t="t" r="r" b="b"/>
            <a:pathLst>
              <a:path w="4284390" h="4114800">
                <a:moveTo>
                  <a:pt x="0" y="0"/>
                </a:moveTo>
                <a:lnTo>
                  <a:pt x="4284390" y="0"/>
                </a:lnTo>
                <a:lnTo>
                  <a:pt x="42843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729388" y="7014521"/>
            <a:ext cx="4284390" cy="4114800"/>
          </a:xfrm>
          <a:custGeom>
            <a:avLst/>
            <a:gdLst/>
            <a:ahLst/>
            <a:cxnLst/>
            <a:rect l="l" t="t" r="r" b="b"/>
            <a:pathLst>
              <a:path w="4284390" h="4114800">
                <a:moveTo>
                  <a:pt x="0" y="0"/>
                </a:moveTo>
                <a:lnTo>
                  <a:pt x="4284391" y="0"/>
                </a:lnTo>
                <a:lnTo>
                  <a:pt x="428439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2357640" y="2842761"/>
            <a:ext cx="909751" cy="2300739"/>
          </a:xfrm>
          <a:custGeom>
            <a:avLst/>
            <a:gdLst/>
            <a:ahLst/>
            <a:cxnLst/>
            <a:rect l="l" t="t" r="r" b="b"/>
            <a:pathLst>
              <a:path w="909751" h="2300739">
                <a:moveTo>
                  <a:pt x="0" y="0"/>
                </a:moveTo>
                <a:lnTo>
                  <a:pt x="909751" y="0"/>
                </a:lnTo>
                <a:lnTo>
                  <a:pt x="909751" y="2300739"/>
                </a:lnTo>
                <a:lnTo>
                  <a:pt x="0" y="2300739"/>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5024905" y="5864152"/>
            <a:ext cx="909751" cy="2300739"/>
          </a:xfrm>
          <a:custGeom>
            <a:avLst/>
            <a:gdLst/>
            <a:ahLst/>
            <a:cxnLst/>
            <a:rect l="l" t="t" r="r" b="b"/>
            <a:pathLst>
              <a:path w="909751" h="2300739">
                <a:moveTo>
                  <a:pt x="0" y="0"/>
                </a:moveTo>
                <a:lnTo>
                  <a:pt x="909751" y="0"/>
                </a:lnTo>
                <a:lnTo>
                  <a:pt x="909751" y="2300739"/>
                </a:lnTo>
                <a:lnTo>
                  <a:pt x="0" y="2300739"/>
                </a:lnTo>
                <a:lnTo>
                  <a:pt x="0" y="0"/>
                </a:lnTo>
                <a:close/>
              </a:path>
            </a:pathLst>
          </a:custGeom>
          <a:blipFill>
            <a:blip r:embed="rId11"/>
            <a:stretch>
              <a:fillRect/>
            </a:stretch>
          </a:blipFill>
        </p:spPr>
        <p:txBody>
          <a:bodyPr/>
          <a:lstStyle/>
          <a:p>
            <a:endParaRPr lang="en-US"/>
          </a:p>
        </p:txBody>
      </p:sp>
      <p:sp>
        <p:nvSpPr>
          <p:cNvPr id="14" name="TextBox 14"/>
          <p:cNvSpPr txBox="1"/>
          <p:nvPr/>
        </p:nvSpPr>
        <p:spPr>
          <a:xfrm rot="-565106">
            <a:off x="2576450" y="4163728"/>
            <a:ext cx="11567555" cy="3590727"/>
          </a:xfrm>
          <a:prstGeom prst="rect">
            <a:avLst/>
          </a:prstGeom>
        </p:spPr>
        <p:txBody>
          <a:bodyPr wrap="square" lIns="0" tIns="0" rIns="0" bIns="0" rtlCol="0" anchor="t">
            <a:spAutoFit/>
          </a:bodyPr>
          <a:lstStyle/>
          <a:p>
            <a:pPr marL="863598" lvl="1" indent="-431799" algn="ctr">
              <a:lnSpc>
                <a:spcPts val="5599"/>
              </a:lnSpc>
              <a:buFont typeface="Arial"/>
              <a:buChar char="•"/>
            </a:pPr>
            <a:r>
              <a:rPr lang="en-US" sz="4800" b="1" dirty="0">
                <a:solidFill>
                  <a:srgbClr val="000000"/>
                </a:solidFill>
                <a:latin typeface="Cakerolli Bold"/>
                <a:ea typeface="Cakerolli Bold"/>
                <a:cs typeface="Cakerolli Bold"/>
                <a:sym typeface="Cakerolli Bold"/>
              </a:rPr>
              <a:t>FOCUS ON CORE SUBJECTS (ENGLISH, MATH,  READING).</a:t>
            </a:r>
          </a:p>
          <a:p>
            <a:pPr marL="863598" lvl="1" indent="-431799" algn="ctr">
              <a:lnSpc>
                <a:spcPts val="5599"/>
              </a:lnSpc>
              <a:buFont typeface="Arial"/>
              <a:buChar char="•"/>
            </a:pPr>
            <a:r>
              <a:rPr lang="en-US" sz="4800" b="1" dirty="0">
                <a:solidFill>
                  <a:srgbClr val="000000"/>
                </a:solidFill>
                <a:latin typeface="Cakerolli Bold"/>
                <a:ea typeface="Cakerolli Bold"/>
                <a:cs typeface="Cakerolli Bold"/>
                <a:sym typeface="Cakerolli Bold"/>
              </a:rPr>
              <a:t>TAKE PRACTICE TESTS TO BECOME FAMILIAR WITH THE FORMAT.</a:t>
            </a:r>
          </a:p>
          <a:p>
            <a:pPr marL="863598" lvl="1" indent="-431799" algn="ctr">
              <a:lnSpc>
                <a:spcPts val="5599"/>
              </a:lnSpc>
              <a:buFont typeface="Arial"/>
              <a:buChar char="•"/>
            </a:pPr>
            <a:r>
              <a:rPr lang="en-US" sz="4800" b="1" dirty="0">
                <a:solidFill>
                  <a:srgbClr val="000000"/>
                </a:solidFill>
                <a:latin typeface="Cakerolli Bold"/>
                <a:ea typeface="Cakerolli Bold"/>
                <a:cs typeface="Cakerolli Bold"/>
                <a:sym typeface="Cakerolli Bold"/>
              </a:rPr>
              <a:t>DEVELOP GOOD STUDY HABITS NOW.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 calcmode="lin" valueType="num">
                                      <p:cBhvr>
                                        <p:cTn id="14"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 calcmode="lin" valueType="num">
                                      <p:cBhvr>
                                        <p:cTn id="21"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Freeform 3"/>
          <p:cNvSpPr/>
          <p:nvPr/>
        </p:nvSpPr>
        <p:spPr>
          <a:xfrm>
            <a:off x="2249260" y="-1316003"/>
            <a:ext cx="13449089" cy="12709389"/>
          </a:xfrm>
          <a:custGeom>
            <a:avLst/>
            <a:gdLst/>
            <a:ahLst/>
            <a:cxnLst/>
            <a:rect l="l" t="t" r="r" b="b"/>
            <a:pathLst>
              <a:path w="13449089" h="12709389">
                <a:moveTo>
                  <a:pt x="0" y="0"/>
                </a:moveTo>
                <a:lnTo>
                  <a:pt x="13449089" y="0"/>
                </a:lnTo>
                <a:lnTo>
                  <a:pt x="13449089" y="12709389"/>
                </a:lnTo>
                <a:lnTo>
                  <a:pt x="0" y="127093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698349" y="670847"/>
            <a:ext cx="2187754" cy="2057400"/>
          </a:xfrm>
          <a:custGeom>
            <a:avLst/>
            <a:gdLst/>
            <a:ahLst/>
            <a:cxnLst/>
            <a:rect l="l" t="t" r="r" b="b"/>
            <a:pathLst>
              <a:path w="2187754" h="2057400">
                <a:moveTo>
                  <a:pt x="0" y="0"/>
                </a:moveTo>
                <a:lnTo>
                  <a:pt x="2187753" y="0"/>
                </a:lnTo>
                <a:lnTo>
                  <a:pt x="2187753"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3113696">
            <a:off x="637803" y="516948"/>
            <a:ext cx="2764015" cy="2980070"/>
          </a:xfrm>
          <a:custGeom>
            <a:avLst/>
            <a:gdLst/>
            <a:ahLst/>
            <a:cxnLst/>
            <a:rect l="l" t="t" r="r" b="b"/>
            <a:pathLst>
              <a:path w="2764015" h="2980070">
                <a:moveTo>
                  <a:pt x="0" y="0"/>
                </a:moveTo>
                <a:lnTo>
                  <a:pt x="2764014" y="0"/>
                </a:lnTo>
                <a:lnTo>
                  <a:pt x="2764014" y="2980070"/>
                </a:lnTo>
                <a:lnTo>
                  <a:pt x="0" y="2980070"/>
                </a:lnTo>
                <a:lnTo>
                  <a:pt x="0" y="0"/>
                </a:lnTo>
                <a:close/>
              </a:path>
            </a:pathLst>
          </a:custGeom>
          <a:blipFill>
            <a:blip r:embed="rId7"/>
            <a:stretch>
              <a:fillRect/>
            </a:stretch>
          </a:blipFill>
        </p:spPr>
        <p:txBody>
          <a:bodyPr/>
          <a:lstStyle/>
          <a:p>
            <a:endParaRPr lang="en-US"/>
          </a:p>
        </p:txBody>
      </p:sp>
      <p:sp>
        <p:nvSpPr>
          <p:cNvPr id="6" name="Freeform 6"/>
          <p:cNvSpPr/>
          <p:nvPr/>
        </p:nvSpPr>
        <p:spPr>
          <a:xfrm>
            <a:off x="15270861" y="4261717"/>
            <a:ext cx="2262817" cy="5968133"/>
          </a:xfrm>
          <a:custGeom>
            <a:avLst/>
            <a:gdLst/>
            <a:ahLst/>
            <a:cxnLst/>
            <a:rect l="l" t="t" r="r" b="b"/>
            <a:pathLst>
              <a:path w="2262817" h="5968133">
                <a:moveTo>
                  <a:pt x="0" y="0"/>
                </a:moveTo>
                <a:lnTo>
                  <a:pt x="2262816" y="0"/>
                </a:lnTo>
                <a:lnTo>
                  <a:pt x="2262816" y="5968133"/>
                </a:lnTo>
                <a:lnTo>
                  <a:pt x="0" y="5968133"/>
                </a:lnTo>
                <a:lnTo>
                  <a:pt x="0" y="0"/>
                </a:lnTo>
                <a:close/>
              </a:path>
            </a:pathLst>
          </a:custGeom>
          <a:blipFill>
            <a:blip r:embed="rId8"/>
            <a:stretch>
              <a:fillRect l="-2145" r="-2145"/>
            </a:stretch>
          </a:blipFill>
        </p:spPr>
        <p:txBody>
          <a:bodyPr/>
          <a:lstStyle/>
          <a:p>
            <a:endParaRPr lang="en-US"/>
          </a:p>
        </p:txBody>
      </p:sp>
      <p:sp>
        <p:nvSpPr>
          <p:cNvPr id="7" name="TextBox 7"/>
          <p:cNvSpPr txBox="1"/>
          <p:nvPr/>
        </p:nvSpPr>
        <p:spPr>
          <a:xfrm>
            <a:off x="3654609" y="1464058"/>
            <a:ext cx="11127296" cy="8002191"/>
          </a:xfrm>
          <a:prstGeom prst="rect">
            <a:avLst/>
          </a:prstGeom>
        </p:spPr>
        <p:txBody>
          <a:bodyPr lIns="0" tIns="0" rIns="0" bIns="0" rtlCol="0" anchor="t">
            <a:spAutoFit/>
          </a:bodyPr>
          <a:lstStyle/>
          <a:p>
            <a:pPr marL="1209045" lvl="1" indent="-604523" algn="l">
              <a:lnSpc>
                <a:spcPts val="7840"/>
              </a:lnSpc>
              <a:buAutoNum type="arabicPeriod"/>
            </a:pPr>
            <a:r>
              <a:rPr lang="en-US" sz="5600" b="1" dirty="0">
                <a:solidFill>
                  <a:srgbClr val="000000"/>
                </a:solidFill>
                <a:latin typeface="Cakerolli Bold"/>
                <a:ea typeface="Cakerolli Bold"/>
                <a:cs typeface="Cakerolli Bold"/>
                <a:sym typeface="Cakerolli Bold"/>
              </a:rPr>
              <a:t>TEST EARLY AND TEST OFTEN!</a:t>
            </a:r>
          </a:p>
          <a:p>
            <a:pPr marL="1209045" lvl="1" indent="-604523" algn="l">
              <a:lnSpc>
                <a:spcPts val="7840"/>
              </a:lnSpc>
              <a:buAutoNum type="arabicPeriod"/>
            </a:pPr>
            <a:r>
              <a:rPr lang="en-US" sz="5600" b="1" dirty="0">
                <a:solidFill>
                  <a:srgbClr val="000000"/>
                </a:solidFill>
                <a:latin typeface="Cakerolli Bold"/>
                <a:ea typeface="Cakerolli Bold"/>
                <a:cs typeface="Cakerolli Bold"/>
                <a:sym typeface="Cakerolli Bold"/>
              </a:rPr>
              <a:t>LEARN TO MASTER TIME-MANAGEMENT (SPACE OF THE DAY)</a:t>
            </a:r>
          </a:p>
          <a:p>
            <a:pPr marL="1209045" lvl="1" indent="-604523" algn="l">
              <a:lnSpc>
                <a:spcPts val="7840"/>
              </a:lnSpc>
              <a:buAutoNum type="arabicPeriod"/>
            </a:pPr>
            <a:r>
              <a:rPr lang="en-US" sz="5600" b="1" dirty="0">
                <a:solidFill>
                  <a:srgbClr val="000000"/>
                </a:solidFill>
                <a:latin typeface="Cakerolli Bold"/>
                <a:ea typeface="Cakerolli Bold"/>
                <a:cs typeface="Cakerolli Bold"/>
                <a:sym typeface="Cakerolli Bold"/>
              </a:rPr>
              <a:t>LEARN THE FORMAT OF THE TEST</a:t>
            </a:r>
          </a:p>
          <a:p>
            <a:pPr marL="1209045" lvl="1" indent="-604523" algn="l">
              <a:lnSpc>
                <a:spcPts val="7840"/>
              </a:lnSpc>
              <a:buAutoNum type="arabicPeriod"/>
            </a:pPr>
            <a:r>
              <a:rPr lang="en-US" sz="5600" b="1" dirty="0">
                <a:solidFill>
                  <a:srgbClr val="000000"/>
                </a:solidFill>
                <a:latin typeface="Cakerolli Bold"/>
                <a:ea typeface="Cakerolli Bold"/>
                <a:cs typeface="Cakerolli Bold"/>
                <a:sym typeface="Cakerolli Bold"/>
              </a:rPr>
              <a:t>PROCESS OF ELIMINATION</a:t>
            </a:r>
          </a:p>
          <a:p>
            <a:pPr marL="1209045" lvl="1" indent="-604523" algn="l">
              <a:lnSpc>
                <a:spcPts val="7840"/>
              </a:lnSpc>
              <a:spcBef>
                <a:spcPct val="0"/>
              </a:spcBef>
              <a:buAutoNum type="arabicPeriod"/>
            </a:pPr>
            <a:r>
              <a:rPr lang="en-US" sz="5600" b="1" dirty="0">
                <a:solidFill>
                  <a:srgbClr val="000000"/>
                </a:solidFill>
                <a:latin typeface="Cakerolli Bold"/>
                <a:ea typeface="Cakerolli Bold"/>
                <a:cs typeface="Cakerolli Bold"/>
                <a:sym typeface="Cakerolli Bold"/>
              </a:rPr>
              <a:t>PRACTICE MAKES PERFECT!</a:t>
            </a:r>
          </a:p>
        </p:txBody>
      </p:sp>
      <p:sp>
        <p:nvSpPr>
          <p:cNvPr id="8" name="TextBox 8"/>
          <p:cNvSpPr txBox="1"/>
          <p:nvPr/>
        </p:nvSpPr>
        <p:spPr>
          <a:xfrm>
            <a:off x="3886200" y="-161668"/>
            <a:ext cx="10744199" cy="1564531"/>
          </a:xfrm>
          <a:prstGeom prst="rect">
            <a:avLst/>
          </a:prstGeom>
        </p:spPr>
        <p:txBody>
          <a:bodyPr wrap="square" lIns="0" tIns="0" rIns="0" bIns="0" rtlCol="0" anchor="t">
            <a:spAutoFit/>
          </a:bodyPr>
          <a:lstStyle/>
          <a:p>
            <a:pPr algn="ctr">
              <a:lnSpc>
                <a:spcPts val="12242"/>
              </a:lnSpc>
              <a:spcBef>
                <a:spcPct val="0"/>
              </a:spcBef>
            </a:pPr>
            <a:r>
              <a:rPr lang="en-US" sz="8744" b="1" dirty="0">
                <a:solidFill>
                  <a:srgbClr val="000000"/>
                </a:solidFill>
                <a:latin typeface="Cakerolli Bold"/>
                <a:ea typeface="Cakerolli Bold"/>
                <a:cs typeface="Cakerolli Bold"/>
                <a:sym typeface="Cakerolli Bold"/>
              </a:rPr>
              <a:t>ACT TEST TIPS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p:cTn id="3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flipV="1">
            <a:off x="1347311" y="1049626"/>
            <a:ext cx="13547320" cy="10425791"/>
          </a:xfrm>
          <a:custGeom>
            <a:avLst/>
            <a:gdLst/>
            <a:ahLst/>
            <a:cxnLst/>
            <a:rect l="l" t="t" r="r" b="b"/>
            <a:pathLst>
              <a:path w="13547320" h="10425791">
                <a:moveTo>
                  <a:pt x="0" y="10425792"/>
                </a:moveTo>
                <a:lnTo>
                  <a:pt x="13547320" y="10425792"/>
                </a:lnTo>
                <a:lnTo>
                  <a:pt x="13547320" y="0"/>
                </a:lnTo>
                <a:lnTo>
                  <a:pt x="0" y="0"/>
                </a:lnTo>
                <a:lnTo>
                  <a:pt x="0" y="1042579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377298" y="-1263506"/>
            <a:ext cx="12196918" cy="5768126"/>
          </a:xfrm>
          <a:custGeom>
            <a:avLst/>
            <a:gdLst/>
            <a:ahLst/>
            <a:cxnLst/>
            <a:rect l="l" t="t" r="r" b="b"/>
            <a:pathLst>
              <a:path w="12196918" h="5768126">
                <a:moveTo>
                  <a:pt x="0" y="0"/>
                </a:moveTo>
                <a:lnTo>
                  <a:pt x="12196918" y="0"/>
                </a:lnTo>
                <a:lnTo>
                  <a:pt x="12196918" y="5768126"/>
                </a:lnTo>
                <a:lnTo>
                  <a:pt x="0" y="5768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rot="-235009">
            <a:off x="3800440" y="760941"/>
            <a:ext cx="8645694" cy="2765002"/>
          </a:xfrm>
          <a:prstGeom prst="rect">
            <a:avLst/>
          </a:prstGeom>
        </p:spPr>
        <p:txBody>
          <a:bodyPr lIns="0" tIns="0" rIns="0" bIns="0" rtlCol="0" anchor="t">
            <a:spAutoFit/>
          </a:bodyPr>
          <a:lstStyle/>
          <a:p>
            <a:pPr algn="ctr">
              <a:lnSpc>
                <a:spcPts val="8604"/>
              </a:lnSpc>
            </a:pPr>
            <a:r>
              <a:rPr lang="en-US" sz="7481" b="1" dirty="0">
                <a:solidFill>
                  <a:srgbClr val="000000"/>
                </a:solidFill>
                <a:latin typeface="Cakerolli Bold"/>
                <a:ea typeface="Cakerolli Bold"/>
                <a:cs typeface="Cakerolli Bold"/>
                <a:sym typeface="Cakerolli Bold"/>
              </a:rPr>
              <a:t>BALANCING COLLEGE PREP AND FUN</a:t>
            </a:r>
          </a:p>
        </p:txBody>
      </p:sp>
      <p:sp>
        <p:nvSpPr>
          <p:cNvPr id="6" name="Freeform 6"/>
          <p:cNvSpPr/>
          <p:nvPr/>
        </p:nvSpPr>
        <p:spPr>
          <a:xfrm flipV="1">
            <a:off x="-4800933" y="-864758"/>
            <a:ext cx="9601867" cy="8229600"/>
          </a:xfrm>
          <a:custGeom>
            <a:avLst/>
            <a:gdLst/>
            <a:ahLst/>
            <a:cxnLst/>
            <a:rect l="l" t="t" r="r" b="b"/>
            <a:pathLst>
              <a:path w="9601867" h="8229600">
                <a:moveTo>
                  <a:pt x="0" y="8229600"/>
                </a:moveTo>
                <a:lnTo>
                  <a:pt x="9601866" y="8229600"/>
                </a:lnTo>
                <a:lnTo>
                  <a:pt x="9601866" y="0"/>
                </a:lnTo>
                <a:lnTo>
                  <a:pt x="0" y="0"/>
                </a:lnTo>
                <a:lnTo>
                  <a:pt x="0" y="8229600"/>
                </a:lnTo>
                <a:close/>
              </a:path>
            </a:pathLst>
          </a:custGeom>
          <a:blipFill>
            <a:blip r:embed="rId7"/>
            <a:stretch>
              <a:fillRect/>
            </a:stretch>
          </a:blipFill>
        </p:spPr>
        <p:txBody>
          <a:bodyPr/>
          <a:lstStyle/>
          <a:p>
            <a:endParaRPr lang="en-US"/>
          </a:p>
        </p:txBody>
      </p:sp>
      <p:sp>
        <p:nvSpPr>
          <p:cNvPr id="7" name="Freeform 7"/>
          <p:cNvSpPr/>
          <p:nvPr/>
        </p:nvSpPr>
        <p:spPr>
          <a:xfrm flipH="1">
            <a:off x="9662307" y="5782380"/>
            <a:ext cx="9601867" cy="8229600"/>
          </a:xfrm>
          <a:custGeom>
            <a:avLst/>
            <a:gdLst/>
            <a:ahLst/>
            <a:cxnLst/>
            <a:rect l="l" t="t" r="r" b="b"/>
            <a:pathLst>
              <a:path w="9601867" h="8229600">
                <a:moveTo>
                  <a:pt x="9601867" y="0"/>
                </a:moveTo>
                <a:lnTo>
                  <a:pt x="0" y="0"/>
                </a:lnTo>
                <a:lnTo>
                  <a:pt x="0" y="8229600"/>
                </a:lnTo>
                <a:lnTo>
                  <a:pt x="9601867" y="8229600"/>
                </a:lnTo>
                <a:lnTo>
                  <a:pt x="9601867" y="0"/>
                </a:lnTo>
                <a:close/>
              </a:path>
            </a:pathLst>
          </a:custGeom>
          <a:blipFill>
            <a:blip r:embed="rId7"/>
            <a:stretch>
              <a:fillRect/>
            </a:stretch>
          </a:blipFill>
        </p:spPr>
        <p:txBody>
          <a:bodyPr/>
          <a:lstStyle/>
          <a:p>
            <a:endParaRPr lang="en-US"/>
          </a:p>
        </p:txBody>
      </p:sp>
      <p:sp>
        <p:nvSpPr>
          <p:cNvPr id="8" name="TextBox 8"/>
          <p:cNvSpPr txBox="1"/>
          <p:nvPr/>
        </p:nvSpPr>
        <p:spPr>
          <a:xfrm rot="-162983">
            <a:off x="3652344" y="4063202"/>
            <a:ext cx="10452101" cy="4398640"/>
          </a:xfrm>
          <a:prstGeom prst="rect">
            <a:avLst/>
          </a:prstGeom>
        </p:spPr>
        <p:txBody>
          <a:bodyPr wrap="square" lIns="0" tIns="0" rIns="0" bIns="0" rtlCol="0" anchor="t">
            <a:spAutoFit/>
          </a:bodyPr>
          <a:lstStyle/>
          <a:p>
            <a:pPr algn="l">
              <a:lnSpc>
                <a:spcPts val="4900"/>
              </a:lnSpc>
            </a:pPr>
            <a:r>
              <a:rPr lang="en-US" sz="3500" b="1" dirty="0">
                <a:solidFill>
                  <a:srgbClr val="000000"/>
                </a:solidFill>
                <a:latin typeface="Cakerolli Bold"/>
                <a:ea typeface="Cakerolli Bold"/>
                <a:cs typeface="Cakerolli Bold"/>
                <a:sym typeface="Cakerolli Bold"/>
              </a:rPr>
              <a:t>COLLEGE IS NOT ALL ABOUT ACADEMICS—GET INVOLVED IN:</a:t>
            </a:r>
          </a:p>
          <a:p>
            <a:pPr marL="755651" lvl="1" indent="-377825" algn="l">
              <a:lnSpc>
                <a:spcPts val="4900"/>
              </a:lnSpc>
              <a:buFont typeface="Arial"/>
              <a:buChar char="•"/>
            </a:pPr>
            <a:r>
              <a:rPr lang="en-US" sz="3500" b="1" dirty="0">
                <a:solidFill>
                  <a:srgbClr val="000000"/>
                </a:solidFill>
                <a:latin typeface="Cakerolli Bold"/>
                <a:ea typeface="Cakerolli Bold"/>
                <a:cs typeface="Cakerolli Bold"/>
                <a:sym typeface="Cakerolli Bold"/>
              </a:rPr>
              <a:t>SPORTS</a:t>
            </a:r>
          </a:p>
          <a:p>
            <a:pPr marL="755651" lvl="1" indent="-377825" algn="l">
              <a:lnSpc>
                <a:spcPts val="4900"/>
              </a:lnSpc>
              <a:buFont typeface="Arial"/>
              <a:buChar char="•"/>
            </a:pPr>
            <a:r>
              <a:rPr lang="en-US" sz="3500" b="1" dirty="0">
                <a:solidFill>
                  <a:srgbClr val="000000"/>
                </a:solidFill>
                <a:latin typeface="Cakerolli Bold"/>
                <a:ea typeface="Cakerolli Bold"/>
                <a:cs typeface="Cakerolli Bold"/>
                <a:sym typeface="Cakerolli Bold"/>
              </a:rPr>
              <a:t>CLUBS</a:t>
            </a:r>
          </a:p>
          <a:p>
            <a:pPr marL="755651" lvl="1" indent="-377825" algn="l">
              <a:lnSpc>
                <a:spcPts val="4900"/>
              </a:lnSpc>
              <a:buFont typeface="Arial"/>
              <a:buChar char="•"/>
            </a:pPr>
            <a:r>
              <a:rPr lang="en-US" sz="3500" b="1" dirty="0">
                <a:solidFill>
                  <a:srgbClr val="000000"/>
                </a:solidFill>
                <a:latin typeface="Cakerolli Bold"/>
                <a:ea typeface="Cakerolli Bold"/>
                <a:cs typeface="Cakerolli Bold"/>
                <a:sym typeface="Cakerolli Bold"/>
              </a:rPr>
              <a:t>VOLUNTEERING</a:t>
            </a:r>
          </a:p>
          <a:p>
            <a:pPr algn="l">
              <a:lnSpc>
                <a:spcPts val="4900"/>
              </a:lnSpc>
            </a:pPr>
            <a:r>
              <a:rPr lang="en-US" sz="3500" b="1" dirty="0">
                <a:solidFill>
                  <a:srgbClr val="000000"/>
                </a:solidFill>
                <a:latin typeface="Cakerolli Bold"/>
                <a:ea typeface="Cakerolli Bold"/>
                <a:cs typeface="Cakerolli Bold"/>
                <a:sym typeface="Cakerolli Bold"/>
              </a:rPr>
              <a:t>THESE EXPERIENCES HELP BUILD YOUR SKILLS AND COLLEGE APPLICATIONS.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4382503" y="-283957"/>
            <a:ext cx="11064051" cy="5232374"/>
          </a:xfrm>
          <a:custGeom>
            <a:avLst/>
            <a:gdLst/>
            <a:ahLst/>
            <a:cxnLst/>
            <a:rect l="l" t="t" r="r" b="b"/>
            <a:pathLst>
              <a:path w="11064051" h="5232374">
                <a:moveTo>
                  <a:pt x="0" y="0"/>
                </a:moveTo>
                <a:lnTo>
                  <a:pt x="11064051" y="0"/>
                </a:lnTo>
                <a:lnTo>
                  <a:pt x="11064051" y="5232374"/>
                </a:lnTo>
                <a:lnTo>
                  <a:pt x="0" y="5232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844981" y="3707549"/>
            <a:ext cx="11216875" cy="2047080"/>
          </a:xfrm>
          <a:custGeom>
            <a:avLst/>
            <a:gdLst/>
            <a:ahLst/>
            <a:cxnLst/>
            <a:rect l="l" t="t" r="r" b="b"/>
            <a:pathLst>
              <a:path w="11216875" h="2047080">
                <a:moveTo>
                  <a:pt x="0" y="0"/>
                </a:moveTo>
                <a:lnTo>
                  <a:pt x="11216875" y="0"/>
                </a:lnTo>
                <a:lnTo>
                  <a:pt x="11216875" y="2047080"/>
                </a:lnTo>
                <a:lnTo>
                  <a:pt x="0" y="2047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3186755" y="5521043"/>
            <a:ext cx="11216875" cy="2047080"/>
          </a:xfrm>
          <a:custGeom>
            <a:avLst/>
            <a:gdLst/>
            <a:ahLst/>
            <a:cxnLst/>
            <a:rect l="l" t="t" r="r" b="b"/>
            <a:pathLst>
              <a:path w="11216875" h="2047080">
                <a:moveTo>
                  <a:pt x="0" y="0"/>
                </a:moveTo>
                <a:lnTo>
                  <a:pt x="11216875" y="0"/>
                </a:lnTo>
                <a:lnTo>
                  <a:pt x="11216875" y="2047080"/>
                </a:lnTo>
                <a:lnTo>
                  <a:pt x="0" y="2047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535273" y="7211220"/>
            <a:ext cx="11216875" cy="2047080"/>
          </a:xfrm>
          <a:custGeom>
            <a:avLst/>
            <a:gdLst/>
            <a:ahLst/>
            <a:cxnLst/>
            <a:rect l="l" t="t" r="r" b="b"/>
            <a:pathLst>
              <a:path w="11216875" h="2047080">
                <a:moveTo>
                  <a:pt x="0" y="0"/>
                </a:moveTo>
                <a:lnTo>
                  <a:pt x="11216875" y="0"/>
                </a:lnTo>
                <a:lnTo>
                  <a:pt x="11216875" y="2047080"/>
                </a:lnTo>
                <a:lnTo>
                  <a:pt x="0" y="2047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rot="-235009">
            <a:off x="5137792" y="1354709"/>
            <a:ext cx="9327273" cy="3085859"/>
          </a:xfrm>
          <a:prstGeom prst="rect">
            <a:avLst/>
          </a:prstGeom>
        </p:spPr>
        <p:txBody>
          <a:bodyPr lIns="0" tIns="0" rIns="0" bIns="0" rtlCol="0" anchor="t">
            <a:spAutoFit/>
          </a:bodyPr>
          <a:lstStyle/>
          <a:p>
            <a:pPr algn="ctr">
              <a:lnSpc>
                <a:spcPts val="9443"/>
              </a:lnSpc>
            </a:pPr>
            <a:r>
              <a:rPr lang="en-US" sz="8744" b="1" dirty="0">
                <a:solidFill>
                  <a:srgbClr val="000000"/>
                </a:solidFill>
                <a:latin typeface="Cakerolli Bold"/>
                <a:ea typeface="Cakerolli Bold"/>
                <a:cs typeface="Cakerolli Bold"/>
                <a:sym typeface="Cakerolli Bold"/>
              </a:rPr>
              <a:t>SETTING GOALS NOW</a:t>
            </a:r>
          </a:p>
        </p:txBody>
      </p:sp>
      <p:sp>
        <p:nvSpPr>
          <p:cNvPr id="8" name="Freeform 8"/>
          <p:cNvSpPr/>
          <p:nvPr/>
        </p:nvSpPr>
        <p:spPr>
          <a:xfrm>
            <a:off x="-828082" y="2341928"/>
            <a:ext cx="2982355" cy="7542309"/>
          </a:xfrm>
          <a:custGeom>
            <a:avLst/>
            <a:gdLst/>
            <a:ahLst/>
            <a:cxnLst/>
            <a:rect l="l" t="t" r="r" b="b"/>
            <a:pathLst>
              <a:path w="2982355" h="7542309">
                <a:moveTo>
                  <a:pt x="0" y="0"/>
                </a:moveTo>
                <a:lnTo>
                  <a:pt x="2982355" y="0"/>
                </a:lnTo>
                <a:lnTo>
                  <a:pt x="2982355" y="7542309"/>
                </a:lnTo>
                <a:lnTo>
                  <a:pt x="0" y="7542309"/>
                </a:lnTo>
                <a:lnTo>
                  <a:pt x="0" y="0"/>
                </a:lnTo>
                <a:close/>
              </a:path>
            </a:pathLst>
          </a:custGeom>
          <a:blipFill>
            <a:blip r:embed="rId7"/>
            <a:stretch>
              <a:fillRect/>
            </a:stretch>
          </a:blipFill>
        </p:spPr>
        <p:txBody>
          <a:bodyPr/>
          <a:lstStyle/>
          <a:p>
            <a:endParaRPr lang="en-US"/>
          </a:p>
        </p:txBody>
      </p:sp>
      <p:sp>
        <p:nvSpPr>
          <p:cNvPr id="9" name="Freeform 9"/>
          <p:cNvSpPr/>
          <p:nvPr/>
        </p:nvSpPr>
        <p:spPr>
          <a:xfrm>
            <a:off x="1699397" y="6544583"/>
            <a:ext cx="909751" cy="2300739"/>
          </a:xfrm>
          <a:custGeom>
            <a:avLst/>
            <a:gdLst/>
            <a:ahLst/>
            <a:cxnLst/>
            <a:rect l="l" t="t" r="r" b="b"/>
            <a:pathLst>
              <a:path w="909751" h="2300739">
                <a:moveTo>
                  <a:pt x="0" y="0"/>
                </a:moveTo>
                <a:lnTo>
                  <a:pt x="909751" y="0"/>
                </a:lnTo>
                <a:lnTo>
                  <a:pt x="909751" y="2300739"/>
                </a:lnTo>
                <a:lnTo>
                  <a:pt x="0" y="2300739"/>
                </a:lnTo>
                <a:lnTo>
                  <a:pt x="0" y="0"/>
                </a:lnTo>
                <a:close/>
              </a:path>
            </a:pathLst>
          </a:custGeom>
          <a:blipFill>
            <a:blip r:embed="rId7"/>
            <a:stretch>
              <a:fillRect/>
            </a:stretch>
          </a:blipFill>
        </p:spPr>
        <p:txBody>
          <a:bodyPr/>
          <a:lstStyle/>
          <a:p>
            <a:endParaRPr lang="en-US"/>
          </a:p>
        </p:txBody>
      </p:sp>
      <p:sp>
        <p:nvSpPr>
          <p:cNvPr id="10" name="Freeform 10"/>
          <p:cNvSpPr/>
          <p:nvPr/>
        </p:nvSpPr>
        <p:spPr>
          <a:xfrm>
            <a:off x="-521476" y="7090099"/>
            <a:ext cx="4366457" cy="3742417"/>
          </a:xfrm>
          <a:custGeom>
            <a:avLst/>
            <a:gdLst/>
            <a:ahLst/>
            <a:cxnLst/>
            <a:rect l="l" t="t" r="r" b="b"/>
            <a:pathLst>
              <a:path w="4366457" h="3742417">
                <a:moveTo>
                  <a:pt x="0" y="0"/>
                </a:moveTo>
                <a:lnTo>
                  <a:pt x="4366457" y="0"/>
                </a:lnTo>
                <a:lnTo>
                  <a:pt x="4366457" y="3742417"/>
                </a:lnTo>
                <a:lnTo>
                  <a:pt x="0" y="3742417"/>
                </a:lnTo>
                <a:lnTo>
                  <a:pt x="0" y="0"/>
                </a:lnTo>
                <a:close/>
              </a:path>
            </a:pathLst>
          </a:custGeom>
          <a:blipFill>
            <a:blip r:embed="rId8"/>
            <a:stretch>
              <a:fillRect/>
            </a:stretch>
          </a:blipFill>
        </p:spPr>
        <p:txBody>
          <a:bodyPr/>
          <a:lstStyle/>
          <a:p>
            <a:endParaRPr lang="en-US"/>
          </a:p>
        </p:txBody>
      </p:sp>
      <p:sp>
        <p:nvSpPr>
          <p:cNvPr id="11" name="Freeform 11"/>
          <p:cNvSpPr/>
          <p:nvPr/>
        </p:nvSpPr>
        <p:spPr>
          <a:xfrm flipH="1" flipV="1">
            <a:off x="15446554" y="-581103"/>
            <a:ext cx="4366457" cy="3742417"/>
          </a:xfrm>
          <a:custGeom>
            <a:avLst/>
            <a:gdLst/>
            <a:ahLst/>
            <a:cxnLst/>
            <a:rect l="l" t="t" r="r" b="b"/>
            <a:pathLst>
              <a:path w="4366457" h="3742417">
                <a:moveTo>
                  <a:pt x="4366456" y="3742418"/>
                </a:moveTo>
                <a:lnTo>
                  <a:pt x="0" y="3742418"/>
                </a:lnTo>
                <a:lnTo>
                  <a:pt x="0" y="0"/>
                </a:lnTo>
                <a:lnTo>
                  <a:pt x="4366456" y="0"/>
                </a:lnTo>
                <a:lnTo>
                  <a:pt x="4366456" y="3742418"/>
                </a:lnTo>
                <a:close/>
              </a:path>
            </a:pathLst>
          </a:custGeom>
          <a:blipFill>
            <a:blip r:embed="rId8"/>
            <a:stretch>
              <a:fillRect/>
            </a:stretch>
          </a:blipFill>
        </p:spPr>
        <p:txBody>
          <a:bodyPr/>
          <a:lstStyle/>
          <a:p>
            <a:endParaRPr lang="en-US"/>
          </a:p>
        </p:txBody>
      </p:sp>
      <p:sp>
        <p:nvSpPr>
          <p:cNvPr id="12" name="TextBox 12"/>
          <p:cNvSpPr txBox="1"/>
          <p:nvPr/>
        </p:nvSpPr>
        <p:spPr>
          <a:xfrm rot="-188183">
            <a:off x="4515654" y="4293439"/>
            <a:ext cx="10454877" cy="1492094"/>
          </a:xfrm>
          <a:prstGeom prst="rect">
            <a:avLst/>
          </a:prstGeom>
        </p:spPr>
        <p:txBody>
          <a:bodyPr lIns="0" tIns="0" rIns="0" bIns="0" rtlCol="0" anchor="t">
            <a:spAutoFit/>
          </a:bodyPr>
          <a:lstStyle/>
          <a:p>
            <a:pPr algn="ctr">
              <a:lnSpc>
                <a:spcPts val="4900"/>
              </a:lnSpc>
              <a:spcBef>
                <a:spcPct val="0"/>
              </a:spcBef>
            </a:pPr>
            <a:r>
              <a:rPr lang="en-US" sz="3500" b="1" dirty="0">
                <a:solidFill>
                  <a:srgbClr val="000000"/>
                </a:solidFill>
                <a:latin typeface="Cakerolli Bold"/>
                <a:ea typeface="Cakerolli Bold"/>
                <a:cs typeface="Cakerolli Bold"/>
                <a:sym typeface="Cakerolli Bold"/>
              </a:rPr>
              <a:t>CREATE SHORT-TERM GOALS </a:t>
            </a:r>
          </a:p>
          <a:p>
            <a:pPr algn="ctr">
              <a:lnSpc>
                <a:spcPts val="4900"/>
              </a:lnSpc>
              <a:spcBef>
                <a:spcPct val="0"/>
              </a:spcBef>
            </a:pPr>
            <a:r>
              <a:rPr lang="en-US" sz="3500" b="1" dirty="0">
                <a:solidFill>
                  <a:srgbClr val="000000"/>
                </a:solidFill>
                <a:latin typeface="Cakerolli Bold"/>
                <a:ea typeface="Cakerolli Bold"/>
                <a:cs typeface="Cakerolli Bold"/>
                <a:sym typeface="Cakerolli Bold"/>
              </a:rPr>
              <a:t>(E.G. STATE TESTS, IMPROVING GRADES).</a:t>
            </a:r>
          </a:p>
        </p:txBody>
      </p:sp>
      <p:sp>
        <p:nvSpPr>
          <p:cNvPr id="13" name="TextBox 13"/>
          <p:cNvSpPr txBox="1"/>
          <p:nvPr/>
        </p:nvSpPr>
        <p:spPr>
          <a:xfrm rot="-154234">
            <a:off x="5568771" y="6091091"/>
            <a:ext cx="7531527" cy="1256754"/>
          </a:xfrm>
          <a:prstGeom prst="rect">
            <a:avLst/>
          </a:prstGeom>
        </p:spPr>
        <p:txBody>
          <a:bodyPr wrap="square" lIns="0" tIns="0" rIns="0" bIns="0" rtlCol="0" anchor="t">
            <a:spAutoFit/>
          </a:bodyPr>
          <a:lstStyle/>
          <a:p>
            <a:pPr algn="ctr">
              <a:lnSpc>
                <a:spcPts val="4900"/>
              </a:lnSpc>
              <a:spcBef>
                <a:spcPct val="0"/>
              </a:spcBef>
            </a:pPr>
            <a:r>
              <a:rPr lang="en-US" sz="3500" b="1" dirty="0">
                <a:solidFill>
                  <a:srgbClr val="000000"/>
                </a:solidFill>
                <a:latin typeface="Cakerolli Bold"/>
                <a:ea typeface="Cakerolli Bold"/>
                <a:cs typeface="Cakerolli Bold"/>
                <a:sym typeface="Cakerolli Bold"/>
              </a:rPr>
              <a:t>THINK ABOUT LONG-TERM GOALS</a:t>
            </a:r>
          </a:p>
          <a:p>
            <a:pPr algn="ctr">
              <a:lnSpc>
                <a:spcPts val="4900"/>
              </a:lnSpc>
              <a:spcBef>
                <a:spcPct val="0"/>
              </a:spcBef>
            </a:pPr>
            <a:r>
              <a:rPr lang="en-US" sz="3500" b="1" dirty="0">
                <a:solidFill>
                  <a:srgbClr val="000000"/>
                </a:solidFill>
                <a:latin typeface="Cakerolli Bold"/>
                <a:ea typeface="Cakerolli Bold"/>
                <a:cs typeface="Cakerolli Bold"/>
                <a:sym typeface="Cakerolli Bold"/>
              </a:rPr>
              <a:t> (E.G., EXPLORING COLLEGES).</a:t>
            </a:r>
          </a:p>
        </p:txBody>
      </p:sp>
      <p:sp>
        <p:nvSpPr>
          <p:cNvPr id="14" name="TextBox 14"/>
          <p:cNvSpPr txBox="1"/>
          <p:nvPr/>
        </p:nvSpPr>
        <p:spPr>
          <a:xfrm rot="-157253">
            <a:off x="3010956" y="7875434"/>
            <a:ext cx="10543102" cy="1492094"/>
          </a:xfrm>
          <a:prstGeom prst="rect">
            <a:avLst/>
          </a:prstGeom>
        </p:spPr>
        <p:txBody>
          <a:bodyPr lIns="0" tIns="0" rIns="0" bIns="0" rtlCol="0" anchor="t">
            <a:spAutoFit/>
          </a:bodyPr>
          <a:lstStyle/>
          <a:p>
            <a:pPr algn="ctr">
              <a:lnSpc>
                <a:spcPts val="4900"/>
              </a:lnSpc>
              <a:spcBef>
                <a:spcPct val="0"/>
              </a:spcBef>
            </a:pPr>
            <a:r>
              <a:rPr lang="en-US" sz="3500" b="1" dirty="0">
                <a:solidFill>
                  <a:srgbClr val="000000"/>
                </a:solidFill>
                <a:latin typeface="Cakerolli Bold"/>
                <a:ea typeface="Cakerolli Bold"/>
                <a:cs typeface="Cakerolli Bold"/>
                <a:sym typeface="Cakerolli Bold"/>
              </a:rPr>
              <a:t>TALK TO YOUR SCHOOL COUNSELOR ABOUT YOUR </a:t>
            </a:r>
          </a:p>
          <a:p>
            <a:pPr algn="ctr">
              <a:lnSpc>
                <a:spcPts val="4900"/>
              </a:lnSpc>
              <a:spcBef>
                <a:spcPct val="0"/>
              </a:spcBef>
            </a:pPr>
            <a:r>
              <a:rPr lang="en-US" sz="3500" b="1" dirty="0">
                <a:solidFill>
                  <a:srgbClr val="000000"/>
                </a:solidFill>
                <a:latin typeface="Cakerolli Bold"/>
                <a:ea typeface="Cakerolli Bold"/>
                <a:cs typeface="Cakerolli Bold"/>
                <a:sym typeface="Cakerolli Bold"/>
              </a:rPr>
              <a:t>PLANS.</a:t>
            </a:r>
          </a:p>
        </p:txBody>
      </p:sp>
      <p:sp>
        <p:nvSpPr>
          <p:cNvPr id="15" name="Freeform 15"/>
          <p:cNvSpPr/>
          <p:nvPr/>
        </p:nvSpPr>
        <p:spPr>
          <a:xfrm>
            <a:off x="14266905" y="5348401"/>
            <a:ext cx="4021095" cy="4335412"/>
          </a:xfrm>
          <a:custGeom>
            <a:avLst/>
            <a:gdLst/>
            <a:ahLst/>
            <a:cxnLst/>
            <a:rect l="l" t="t" r="r" b="b"/>
            <a:pathLst>
              <a:path w="4021095" h="4335412">
                <a:moveTo>
                  <a:pt x="0" y="0"/>
                </a:moveTo>
                <a:lnTo>
                  <a:pt x="4021095" y="0"/>
                </a:lnTo>
                <a:lnTo>
                  <a:pt x="4021095" y="4335412"/>
                </a:lnTo>
                <a:lnTo>
                  <a:pt x="0" y="4335412"/>
                </a:lnTo>
                <a:lnTo>
                  <a:pt x="0" y="0"/>
                </a:lnTo>
                <a:close/>
              </a:path>
            </a:pathLst>
          </a:custGeom>
          <a:blipFill>
            <a:blip r:embed="rId9"/>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9472179" y="236264"/>
            <a:ext cx="7787121" cy="9328697"/>
          </a:xfrm>
          <a:prstGeom prst="rect">
            <a:avLst/>
          </a:prstGeom>
        </p:spPr>
        <p:txBody>
          <a:bodyPr lIns="0" tIns="0" rIns="0" bIns="0" rtlCol="0" anchor="t">
            <a:spAutoFit/>
          </a:bodyPr>
          <a:lstStyle/>
          <a:p>
            <a:pPr marL="1100716" lvl="1" indent="-550358" algn="l">
              <a:lnSpc>
                <a:spcPts val="7137"/>
              </a:lnSpc>
              <a:buFont typeface="Arial"/>
              <a:buChar char="•"/>
            </a:pPr>
            <a:r>
              <a:rPr lang="en-US" sz="5098" b="1" dirty="0">
                <a:solidFill>
                  <a:srgbClr val="FFFFFF"/>
                </a:solidFill>
                <a:latin typeface="Cakerolli Bold"/>
                <a:ea typeface="Cakerolli Bold"/>
                <a:cs typeface="Cakerolli Bold"/>
                <a:sym typeface="Cakerolli Bold"/>
              </a:rPr>
              <a:t>KEEP YOUR GRADES UP.</a:t>
            </a:r>
          </a:p>
          <a:p>
            <a:pPr marL="1100716" lvl="1" indent="-550358" algn="l">
              <a:lnSpc>
                <a:spcPts val="7137"/>
              </a:lnSpc>
              <a:buFont typeface="Arial"/>
              <a:buChar char="•"/>
            </a:pPr>
            <a:r>
              <a:rPr lang="en-US" sz="5098" b="1" dirty="0">
                <a:solidFill>
                  <a:srgbClr val="FFFFFF"/>
                </a:solidFill>
                <a:latin typeface="Cakerolli Bold"/>
                <a:ea typeface="Cakerolli Bold"/>
                <a:cs typeface="Cakerolli Bold"/>
                <a:sym typeface="Cakerolli Bold"/>
              </a:rPr>
              <a:t>EXPLORE YOUR INTERESTS THROUGH HOBBIES AND CLASSES.</a:t>
            </a:r>
          </a:p>
          <a:p>
            <a:pPr marL="1100716" lvl="1" indent="-550358" algn="l">
              <a:lnSpc>
                <a:spcPts val="7137"/>
              </a:lnSpc>
              <a:buFont typeface="Arial"/>
              <a:buChar char="•"/>
            </a:pPr>
            <a:r>
              <a:rPr lang="en-US" sz="5098" b="1" dirty="0">
                <a:solidFill>
                  <a:srgbClr val="FFFFFF"/>
                </a:solidFill>
                <a:latin typeface="Cakerolli Bold"/>
                <a:ea typeface="Cakerolli Bold"/>
                <a:cs typeface="Cakerolli Bold"/>
                <a:sym typeface="Cakerolli Bold"/>
              </a:rPr>
              <a:t>TALK TO YOUR FAMILY AND TEACHERS ABOUT YOUR GOALS.</a:t>
            </a:r>
          </a:p>
          <a:p>
            <a:pPr marL="1100716" lvl="1" indent="-550358" algn="l">
              <a:lnSpc>
                <a:spcPts val="7137"/>
              </a:lnSpc>
              <a:buFont typeface="Arial"/>
              <a:buChar char="•"/>
            </a:pPr>
            <a:r>
              <a:rPr lang="en-US" sz="5098" b="1" dirty="0">
                <a:solidFill>
                  <a:srgbClr val="FFFFFF"/>
                </a:solidFill>
                <a:latin typeface="Cakerolli Bold"/>
                <a:ea typeface="Cakerolli Bold"/>
                <a:cs typeface="Cakerolli Bold"/>
                <a:sym typeface="Cakerolli Bold"/>
              </a:rPr>
              <a:t>RESEARCH COLLEGES AND CAREERS THAT EXCITE YOU.</a:t>
            </a:r>
          </a:p>
        </p:txBody>
      </p:sp>
      <p:sp>
        <p:nvSpPr>
          <p:cNvPr id="4" name="Freeform 4"/>
          <p:cNvSpPr/>
          <p:nvPr/>
        </p:nvSpPr>
        <p:spPr>
          <a:xfrm>
            <a:off x="437911" y="392819"/>
            <a:ext cx="9274790" cy="6650797"/>
          </a:xfrm>
          <a:custGeom>
            <a:avLst/>
            <a:gdLst/>
            <a:ahLst/>
            <a:cxnLst/>
            <a:rect l="l" t="t" r="r" b="b"/>
            <a:pathLst>
              <a:path w="9274790" h="6650797">
                <a:moveTo>
                  <a:pt x="0" y="0"/>
                </a:moveTo>
                <a:lnTo>
                  <a:pt x="9274789" y="0"/>
                </a:lnTo>
                <a:lnTo>
                  <a:pt x="9274789" y="6650797"/>
                </a:lnTo>
                <a:lnTo>
                  <a:pt x="0" y="66507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839659" y="1923251"/>
            <a:ext cx="11589409" cy="4610225"/>
          </a:xfrm>
          <a:prstGeom prst="rect">
            <a:avLst/>
          </a:prstGeom>
        </p:spPr>
        <p:txBody>
          <a:bodyPr lIns="0" tIns="0" rIns="0" bIns="0" rtlCol="0" anchor="t">
            <a:spAutoFit/>
          </a:bodyPr>
          <a:lstStyle/>
          <a:p>
            <a:pPr algn="ctr">
              <a:lnSpc>
                <a:spcPts val="15211"/>
              </a:lnSpc>
            </a:pPr>
            <a:r>
              <a:rPr lang="en-US" sz="10865" b="1" dirty="0">
                <a:solidFill>
                  <a:srgbClr val="000000"/>
                </a:solidFill>
                <a:latin typeface="Cakerolli Bold"/>
                <a:ea typeface="Cakerolli Bold"/>
                <a:cs typeface="Cakerolli Bold"/>
                <a:sym typeface="Cakerolli Bold"/>
              </a:rPr>
              <a:t>NEXT</a:t>
            </a:r>
          </a:p>
          <a:p>
            <a:pPr algn="ctr">
              <a:lnSpc>
                <a:spcPts val="15211"/>
              </a:lnSpc>
            </a:pPr>
            <a:r>
              <a:rPr lang="en-US" sz="10865" b="1" dirty="0">
                <a:solidFill>
                  <a:srgbClr val="000000"/>
                </a:solidFill>
                <a:latin typeface="Cakerolli Bold"/>
                <a:ea typeface="Cakerolli Bold"/>
                <a:cs typeface="Cakerolli Bold"/>
                <a:sym typeface="Cakerolli Bold"/>
              </a:rPr>
              <a:t>STEPS</a:t>
            </a:r>
          </a:p>
        </p:txBody>
      </p:sp>
      <p:sp>
        <p:nvSpPr>
          <p:cNvPr id="6" name="TextBox 6"/>
          <p:cNvSpPr txBox="1"/>
          <p:nvPr/>
        </p:nvSpPr>
        <p:spPr>
          <a:xfrm>
            <a:off x="823552" y="6848740"/>
            <a:ext cx="8889148" cy="2409560"/>
          </a:xfrm>
          <a:prstGeom prst="rect">
            <a:avLst/>
          </a:prstGeom>
        </p:spPr>
        <p:txBody>
          <a:bodyPr lIns="0" tIns="0" rIns="0" bIns="0" rtlCol="0" anchor="t">
            <a:spAutoFit/>
          </a:bodyPr>
          <a:lstStyle/>
          <a:p>
            <a:pPr algn="ctr">
              <a:lnSpc>
                <a:spcPts val="17761"/>
              </a:lnSpc>
            </a:pPr>
            <a:r>
              <a:rPr lang="en-US" sz="12686">
                <a:solidFill>
                  <a:srgbClr val="E13131"/>
                </a:solidFill>
                <a:latin typeface="Ample Display"/>
                <a:ea typeface="Ample Display"/>
                <a:cs typeface="Ample Display"/>
                <a:sym typeface="Ample Display"/>
              </a:rPr>
              <a:t>STUDENTS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9472179" y="236264"/>
            <a:ext cx="8815821" cy="9523021"/>
          </a:xfrm>
          <a:prstGeom prst="rect">
            <a:avLst/>
          </a:prstGeom>
        </p:spPr>
        <p:txBody>
          <a:bodyPr lIns="0" tIns="0" rIns="0" bIns="0" rtlCol="0" anchor="t">
            <a:spAutoFit/>
          </a:bodyPr>
          <a:lstStyle/>
          <a:p>
            <a:pPr marL="1100716" lvl="1" indent="-550358" algn="l">
              <a:lnSpc>
                <a:spcPts val="7137"/>
              </a:lnSpc>
              <a:buFont typeface="Arial"/>
              <a:buChar char="•"/>
            </a:pPr>
            <a:r>
              <a:rPr lang="en-US" sz="5098" b="1" dirty="0">
                <a:solidFill>
                  <a:srgbClr val="FFFFFF"/>
                </a:solidFill>
                <a:latin typeface="Cakerolli Bold"/>
                <a:ea typeface="Cakerolli Bold"/>
                <a:cs typeface="Cakerolli Bold"/>
                <a:sym typeface="Cakerolli Bold"/>
              </a:rPr>
              <a:t>ENCOURAGE STRONG STUDY HABITS &amp; TIME MANAGEMENT</a:t>
            </a:r>
          </a:p>
          <a:p>
            <a:pPr marL="1100716" lvl="1" indent="-550358" algn="l">
              <a:lnSpc>
                <a:spcPts val="7137"/>
              </a:lnSpc>
              <a:buFont typeface="Arial"/>
              <a:buChar char="•"/>
            </a:pPr>
            <a:r>
              <a:rPr lang="en-US" sz="5098" b="1" dirty="0">
                <a:solidFill>
                  <a:srgbClr val="FFFFFF"/>
                </a:solidFill>
                <a:latin typeface="Cakerolli Bold"/>
                <a:ea typeface="Cakerolli Bold"/>
                <a:cs typeface="Cakerolli Bold"/>
                <a:sym typeface="Cakerolli Bold"/>
              </a:rPr>
              <a:t>EXPLORE CAREER &amp; COLLEGE READINESS EARLY</a:t>
            </a:r>
          </a:p>
          <a:p>
            <a:pPr marL="1100716" lvl="1" indent="-550358" algn="l">
              <a:lnSpc>
                <a:spcPts val="7137"/>
              </a:lnSpc>
              <a:buFont typeface="Arial"/>
              <a:buChar char="•"/>
            </a:pPr>
            <a:r>
              <a:rPr lang="en-US" sz="5098" b="1" dirty="0">
                <a:solidFill>
                  <a:srgbClr val="FFFFFF"/>
                </a:solidFill>
                <a:latin typeface="Cakerolli Bold"/>
                <a:ea typeface="Cakerolli Bold"/>
                <a:cs typeface="Cakerolli Bold"/>
                <a:sym typeface="Cakerolli Bold"/>
              </a:rPr>
              <a:t>DEVELOP LIFE SKILLS &amp; RESPONSIBILITY</a:t>
            </a:r>
          </a:p>
          <a:p>
            <a:pPr algn="l">
              <a:lnSpc>
                <a:spcPts val="5599"/>
              </a:lnSpc>
            </a:pPr>
            <a:r>
              <a:rPr lang="en-US" sz="3999" b="1" dirty="0">
                <a:solidFill>
                  <a:srgbClr val="FFFFFF"/>
                </a:solidFill>
                <a:latin typeface="Cakerolli Bold"/>
                <a:ea typeface="Cakerolli Bold"/>
                <a:cs typeface="Cakerolli Bold"/>
                <a:sym typeface="Cakerolli Bold"/>
              </a:rPr>
              <a:t>                FINANCIAL LITERACY</a:t>
            </a:r>
          </a:p>
          <a:p>
            <a:pPr algn="l">
              <a:lnSpc>
                <a:spcPts val="5599"/>
              </a:lnSpc>
            </a:pPr>
            <a:r>
              <a:rPr lang="en-US" sz="3999" b="1" dirty="0">
                <a:solidFill>
                  <a:srgbClr val="FFFFFF"/>
                </a:solidFill>
                <a:latin typeface="Cakerolli Bold"/>
                <a:ea typeface="Cakerolli Bold"/>
                <a:cs typeface="Cakerolli Bold"/>
                <a:sym typeface="Cakerolli Bold"/>
              </a:rPr>
              <a:t>                DECISION MAKING</a:t>
            </a:r>
          </a:p>
          <a:p>
            <a:pPr algn="l">
              <a:lnSpc>
                <a:spcPts val="5599"/>
              </a:lnSpc>
            </a:pPr>
            <a:r>
              <a:rPr lang="en-US" sz="3999" b="1" dirty="0">
                <a:solidFill>
                  <a:srgbClr val="FFFFFF"/>
                </a:solidFill>
                <a:latin typeface="Cakerolli Bold"/>
                <a:ea typeface="Cakerolli Bold"/>
                <a:cs typeface="Cakerolli Bold"/>
                <a:sym typeface="Cakerolli Bold"/>
              </a:rPr>
              <a:t>                PROBLEM-SOLVING</a:t>
            </a:r>
          </a:p>
          <a:p>
            <a:pPr algn="l">
              <a:lnSpc>
                <a:spcPts val="5599"/>
              </a:lnSpc>
            </a:pPr>
            <a:r>
              <a:rPr lang="en-US" sz="3999" b="1" dirty="0">
                <a:solidFill>
                  <a:srgbClr val="FFFFFF"/>
                </a:solidFill>
                <a:latin typeface="Cakerolli Bold"/>
                <a:ea typeface="Cakerolli Bold"/>
                <a:cs typeface="Cakerolli Bold"/>
                <a:sym typeface="Cakerolli Bold"/>
              </a:rPr>
              <a:t>               COMMUNICATION SKILLS</a:t>
            </a:r>
          </a:p>
        </p:txBody>
      </p:sp>
      <p:sp>
        <p:nvSpPr>
          <p:cNvPr id="4" name="Freeform 4"/>
          <p:cNvSpPr/>
          <p:nvPr/>
        </p:nvSpPr>
        <p:spPr>
          <a:xfrm>
            <a:off x="437911" y="392819"/>
            <a:ext cx="9274790" cy="6650797"/>
          </a:xfrm>
          <a:custGeom>
            <a:avLst/>
            <a:gdLst/>
            <a:ahLst/>
            <a:cxnLst/>
            <a:rect l="l" t="t" r="r" b="b"/>
            <a:pathLst>
              <a:path w="9274790" h="6650797">
                <a:moveTo>
                  <a:pt x="0" y="0"/>
                </a:moveTo>
                <a:lnTo>
                  <a:pt x="9274789" y="0"/>
                </a:lnTo>
                <a:lnTo>
                  <a:pt x="9274789" y="6650797"/>
                </a:lnTo>
                <a:lnTo>
                  <a:pt x="0" y="66507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802788" y="1863200"/>
            <a:ext cx="11589409" cy="4610225"/>
          </a:xfrm>
          <a:prstGeom prst="rect">
            <a:avLst/>
          </a:prstGeom>
        </p:spPr>
        <p:txBody>
          <a:bodyPr lIns="0" tIns="0" rIns="0" bIns="0" rtlCol="0" anchor="t">
            <a:spAutoFit/>
          </a:bodyPr>
          <a:lstStyle/>
          <a:p>
            <a:pPr algn="ctr">
              <a:lnSpc>
                <a:spcPts val="15211"/>
              </a:lnSpc>
            </a:pPr>
            <a:r>
              <a:rPr lang="en-US" sz="10865" b="1" dirty="0">
                <a:solidFill>
                  <a:srgbClr val="000000"/>
                </a:solidFill>
                <a:latin typeface="Cakerolli Bold"/>
                <a:ea typeface="Cakerolli Bold"/>
                <a:cs typeface="Cakerolli Bold"/>
                <a:sym typeface="Cakerolli Bold"/>
              </a:rPr>
              <a:t>NEXT</a:t>
            </a:r>
          </a:p>
          <a:p>
            <a:pPr algn="ctr">
              <a:lnSpc>
                <a:spcPts val="15211"/>
              </a:lnSpc>
            </a:pPr>
            <a:r>
              <a:rPr lang="en-US" sz="10865" b="1" dirty="0">
                <a:solidFill>
                  <a:srgbClr val="000000"/>
                </a:solidFill>
                <a:latin typeface="Cakerolli Bold"/>
                <a:ea typeface="Cakerolli Bold"/>
                <a:cs typeface="Cakerolli Bold"/>
                <a:sym typeface="Cakerolli Bold"/>
              </a:rPr>
              <a:t>STEPS</a:t>
            </a:r>
          </a:p>
        </p:txBody>
      </p:sp>
      <p:sp>
        <p:nvSpPr>
          <p:cNvPr id="6" name="TextBox 6"/>
          <p:cNvSpPr txBox="1"/>
          <p:nvPr/>
        </p:nvSpPr>
        <p:spPr>
          <a:xfrm>
            <a:off x="1571317" y="7001140"/>
            <a:ext cx="7698419" cy="2409560"/>
          </a:xfrm>
          <a:prstGeom prst="rect">
            <a:avLst/>
          </a:prstGeom>
        </p:spPr>
        <p:txBody>
          <a:bodyPr lIns="0" tIns="0" rIns="0" bIns="0" rtlCol="0" anchor="t">
            <a:spAutoFit/>
          </a:bodyPr>
          <a:lstStyle/>
          <a:p>
            <a:pPr algn="ctr">
              <a:lnSpc>
                <a:spcPts val="17761"/>
              </a:lnSpc>
            </a:pPr>
            <a:r>
              <a:rPr lang="en-US" sz="12686">
                <a:solidFill>
                  <a:srgbClr val="E13131"/>
                </a:solidFill>
                <a:latin typeface="Ample Display"/>
                <a:ea typeface="Ample Display"/>
                <a:cs typeface="Ample Display"/>
                <a:sym typeface="Ample Display"/>
              </a:rPr>
              <a:t>PARENTS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3">
                                            <p:txEl>
                                              <p:pRg st="5" end="5"/>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TextBox 3"/>
          <p:cNvSpPr txBox="1"/>
          <p:nvPr/>
        </p:nvSpPr>
        <p:spPr>
          <a:xfrm>
            <a:off x="1483668" y="2076633"/>
            <a:ext cx="15775632" cy="3964494"/>
          </a:xfrm>
          <a:prstGeom prst="rect">
            <a:avLst/>
          </a:prstGeom>
        </p:spPr>
        <p:txBody>
          <a:bodyPr lIns="0" tIns="0" rIns="0" bIns="0" rtlCol="0" anchor="t">
            <a:spAutoFit/>
          </a:bodyPr>
          <a:lstStyle/>
          <a:p>
            <a:pPr algn="ctr">
              <a:lnSpc>
                <a:spcPts val="22459"/>
              </a:lnSpc>
              <a:spcBef>
                <a:spcPct val="0"/>
              </a:spcBef>
            </a:pPr>
            <a:r>
              <a:rPr lang="en-US" sz="16042" b="1">
                <a:solidFill>
                  <a:srgbClr val="E80000"/>
                </a:solidFill>
                <a:latin typeface="Cakerolli Bold"/>
                <a:ea typeface="Cakerolli Bold"/>
                <a:cs typeface="Cakerolli Bold"/>
                <a:sym typeface="Cakerolli Bold"/>
              </a:rPr>
              <a:t>WHEN I GROW 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Freeform 3"/>
          <p:cNvSpPr/>
          <p:nvPr/>
        </p:nvSpPr>
        <p:spPr>
          <a:xfrm>
            <a:off x="2245094" y="392819"/>
            <a:ext cx="13797812" cy="9894181"/>
          </a:xfrm>
          <a:custGeom>
            <a:avLst/>
            <a:gdLst/>
            <a:ahLst/>
            <a:cxnLst/>
            <a:rect l="l" t="t" r="r" b="b"/>
            <a:pathLst>
              <a:path w="13797812" h="9894181">
                <a:moveTo>
                  <a:pt x="0" y="0"/>
                </a:moveTo>
                <a:lnTo>
                  <a:pt x="13797812" y="0"/>
                </a:lnTo>
                <a:lnTo>
                  <a:pt x="13797812" y="9894181"/>
                </a:lnTo>
                <a:lnTo>
                  <a:pt x="0" y="9894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844828" y="392819"/>
            <a:ext cx="2187754" cy="2057400"/>
          </a:xfrm>
          <a:custGeom>
            <a:avLst/>
            <a:gdLst/>
            <a:ahLst/>
            <a:cxnLst/>
            <a:rect l="l" t="t" r="r" b="b"/>
            <a:pathLst>
              <a:path w="2187754" h="2057400">
                <a:moveTo>
                  <a:pt x="0" y="0"/>
                </a:moveTo>
                <a:lnTo>
                  <a:pt x="2187753" y="0"/>
                </a:lnTo>
                <a:lnTo>
                  <a:pt x="2187753"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266905" y="5348401"/>
            <a:ext cx="4021095" cy="4335412"/>
          </a:xfrm>
          <a:custGeom>
            <a:avLst/>
            <a:gdLst/>
            <a:ahLst/>
            <a:cxnLst/>
            <a:rect l="l" t="t" r="r" b="b"/>
            <a:pathLst>
              <a:path w="4021095" h="4335412">
                <a:moveTo>
                  <a:pt x="0" y="0"/>
                </a:moveTo>
                <a:lnTo>
                  <a:pt x="4021095" y="0"/>
                </a:lnTo>
                <a:lnTo>
                  <a:pt x="4021095" y="4335412"/>
                </a:lnTo>
                <a:lnTo>
                  <a:pt x="0" y="4335412"/>
                </a:lnTo>
                <a:lnTo>
                  <a:pt x="0" y="0"/>
                </a:lnTo>
                <a:close/>
              </a:path>
            </a:pathLst>
          </a:custGeom>
          <a:blipFill>
            <a:blip r:embed="rId7"/>
            <a:stretch>
              <a:fillRect/>
            </a:stretch>
          </a:blipFill>
        </p:spPr>
        <p:txBody>
          <a:bodyPr/>
          <a:lstStyle/>
          <a:p>
            <a:endParaRPr lang="en-US"/>
          </a:p>
        </p:txBody>
      </p:sp>
      <p:sp>
        <p:nvSpPr>
          <p:cNvPr id="6" name="Freeform 6"/>
          <p:cNvSpPr/>
          <p:nvPr/>
        </p:nvSpPr>
        <p:spPr>
          <a:xfrm rot="-3113696">
            <a:off x="-58035" y="516948"/>
            <a:ext cx="2764015" cy="2980070"/>
          </a:xfrm>
          <a:custGeom>
            <a:avLst/>
            <a:gdLst/>
            <a:ahLst/>
            <a:cxnLst/>
            <a:rect l="l" t="t" r="r" b="b"/>
            <a:pathLst>
              <a:path w="2764015" h="2980070">
                <a:moveTo>
                  <a:pt x="0" y="0"/>
                </a:moveTo>
                <a:lnTo>
                  <a:pt x="2764014" y="0"/>
                </a:lnTo>
                <a:lnTo>
                  <a:pt x="2764014" y="2980070"/>
                </a:lnTo>
                <a:lnTo>
                  <a:pt x="0" y="2980070"/>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3392391" y="2544227"/>
            <a:ext cx="11589409" cy="2686300"/>
          </a:xfrm>
          <a:prstGeom prst="rect">
            <a:avLst/>
          </a:prstGeom>
        </p:spPr>
        <p:txBody>
          <a:bodyPr lIns="0" tIns="0" rIns="0" bIns="0" rtlCol="0" anchor="t">
            <a:spAutoFit/>
          </a:bodyPr>
          <a:lstStyle/>
          <a:p>
            <a:pPr algn="ctr">
              <a:lnSpc>
                <a:spcPts val="15211"/>
              </a:lnSpc>
            </a:pPr>
            <a:r>
              <a:rPr lang="en-US" sz="10865" b="1" dirty="0">
                <a:solidFill>
                  <a:srgbClr val="000000"/>
                </a:solidFill>
                <a:latin typeface="Cakerolli Bold"/>
                <a:ea typeface="Cakerolli Bold"/>
                <a:cs typeface="Cakerolli Bold"/>
                <a:sym typeface="Cakerolli Bold"/>
              </a:rPr>
              <a:t>Thank You </a:t>
            </a:r>
          </a:p>
        </p:txBody>
      </p:sp>
      <p:sp>
        <p:nvSpPr>
          <p:cNvPr id="8" name="Freeform 8"/>
          <p:cNvSpPr/>
          <p:nvPr/>
        </p:nvSpPr>
        <p:spPr>
          <a:xfrm>
            <a:off x="2794726" y="3501783"/>
            <a:ext cx="1587331" cy="4014324"/>
          </a:xfrm>
          <a:custGeom>
            <a:avLst/>
            <a:gdLst/>
            <a:ahLst/>
            <a:cxnLst/>
            <a:rect l="l" t="t" r="r" b="b"/>
            <a:pathLst>
              <a:path w="1587331" h="4014324">
                <a:moveTo>
                  <a:pt x="0" y="0"/>
                </a:moveTo>
                <a:lnTo>
                  <a:pt x="1587331" y="0"/>
                </a:lnTo>
                <a:lnTo>
                  <a:pt x="1587331" y="4014324"/>
                </a:lnTo>
                <a:lnTo>
                  <a:pt x="0" y="4014324"/>
                </a:lnTo>
                <a:lnTo>
                  <a:pt x="0" y="0"/>
                </a:lnTo>
                <a:close/>
              </a:path>
            </a:pathLst>
          </a:custGeom>
          <a:blipFill>
            <a:blip r:embed="rId8"/>
            <a:stretch>
              <a:fillRect/>
            </a:stretch>
          </a:blipFill>
        </p:spPr>
        <p:txBody>
          <a:bodyPr/>
          <a:lstStyle/>
          <a:p>
            <a:endParaRPr lang="en-US"/>
          </a:p>
        </p:txBody>
      </p:sp>
      <p:sp>
        <p:nvSpPr>
          <p:cNvPr id="9" name="Freeform 9"/>
          <p:cNvSpPr/>
          <p:nvPr/>
        </p:nvSpPr>
        <p:spPr>
          <a:xfrm>
            <a:off x="13351374" y="5967775"/>
            <a:ext cx="1587331" cy="4014324"/>
          </a:xfrm>
          <a:custGeom>
            <a:avLst/>
            <a:gdLst/>
            <a:ahLst/>
            <a:cxnLst/>
            <a:rect l="l" t="t" r="r" b="b"/>
            <a:pathLst>
              <a:path w="1587331" h="4014324">
                <a:moveTo>
                  <a:pt x="0" y="0"/>
                </a:moveTo>
                <a:lnTo>
                  <a:pt x="1587330" y="0"/>
                </a:lnTo>
                <a:lnTo>
                  <a:pt x="1587330" y="4014325"/>
                </a:lnTo>
                <a:lnTo>
                  <a:pt x="0" y="4014325"/>
                </a:lnTo>
                <a:lnTo>
                  <a:pt x="0" y="0"/>
                </a:lnTo>
                <a:close/>
              </a:path>
            </a:pathLst>
          </a:custGeom>
          <a:blipFill>
            <a:blip r:embed="rId8"/>
            <a:stretch>
              <a:fillRect/>
            </a:stretch>
          </a:blipFill>
        </p:spPr>
        <p:txBody>
          <a:bodyPr/>
          <a:lstStyle/>
          <a:p>
            <a:endParaRPr lang="en-US"/>
          </a:p>
        </p:txBody>
      </p:sp>
      <p:pic>
        <p:nvPicPr>
          <p:cNvPr id="10" name="Picture 10"/>
          <p:cNvPicPr>
            <a:picLocks noChangeAspect="1"/>
          </p:cNvPicPr>
          <p:nvPr/>
        </p:nvPicPr>
        <p:blipFill>
          <a:blip r:embed="rId9"/>
          <a:stretch>
            <a:fillRect/>
          </a:stretch>
        </p:blipFill>
        <p:spPr>
          <a:xfrm>
            <a:off x="10318754" y="4167957"/>
            <a:ext cx="2681976" cy="2681976"/>
          </a:xfrm>
          <a:prstGeom prst="rect">
            <a:avLst/>
          </a:prstGeom>
        </p:spPr>
      </p:pic>
      <p:sp>
        <p:nvSpPr>
          <p:cNvPr id="11" name="TextBox 11"/>
          <p:cNvSpPr txBox="1"/>
          <p:nvPr/>
        </p:nvSpPr>
        <p:spPr>
          <a:xfrm>
            <a:off x="10358275" y="6579964"/>
            <a:ext cx="2417927" cy="500137"/>
          </a:xfrm>
          <a:prstGeom prst="rect">
            <a:avLst/>
          </a:prstGeom>
        </p:spPr>
        <p:txBody>
          <a:bodyPr wrap="square" lIns="0" tIns="0" rIns="0" bIns="0" rtlCol="0" anchor="t">
            <a:spAutoFit/>
          </a:bodyPr>
          <a:lstStyle/>
          <a:p>
            <a:pPr algn="ctr">
              <a:lnSpc>
                <a:spcPts val="3943"/>
              </a:lnSpc>
              <a:spcBef>
                <a:spcPct val="0"/>
              </a:spcBef>
            </a:pPr>
            <a:r>
              <a:rPr lang="en-US" sz="2816" b="1" dirty="0">
                <a:solidFill>
                  <a:srgbClr val="000000"/>
                </a:solidFill>
                <a:latin typeface="Cakerolli Bold"/>
                <a:ea typeface="Cakerolli Bold"/>
                <a:cs typeface="Cakerolli Bold"/>
                <a:sym typeface="Cakerolli Bold"/>
              </a:rPr>
              <a:t>GET2COLLEGE</a:t>
            </a:r>
          </a:p>
        </p:txBody>
      </p:sp>
      <p:pic>
        <p:nvPicPr>
          <p:cNvPr id="12" name="Picture 12"/>
          <p:cNvPicPr>
            <a:picLocks noChangeAspect="1"/>
          </p:cNvPicPr>
          <p:nvPr/>
        </p:nvPicPr>
        <p:blipFill>
          <a:blip r:embed="rId10"/>
          <a:stretch>
            <a:fillRect/>
          </a:stretch>
        </p:blipFill>
        <p:spPr>
          <a:xfrm>
            <a:off x="5061197" y="3969735"/>
            <a:ext cx="2898217" cy="2898217"/>
          </a:xfrm>
          <a:prstGeom prst="rect">
            <a:avLst/>
          </a:prstGeom>
        </p:spPr>
      </p:pic>
      <p:sp>
        <p:nvSpPr>
          <p:cNvPr id="13" name="TextBox 13"/>
          <p:cNvSpPr txBox="1"/>
          <p:nvPr/>
        </p:nvSpPr>
        <p:spPr>
          <a:xfrm>
            <a:off x="5796912" y="6579965"/>
            <a:ext cx="1587330" cy="500137"/>
          </a:xfrm>
          <a:prstGeom prst="rect">
            <a:avLst/>
          </a:prstGeom>
        </p:spPr>
        <p:txBody>
          <a:bodyPr wrap="square" lIns="0" tIns="0" rIns="0" bIns="0" rtlCol="0" anchor="t">
            <a:spAutoFit/>
          </a:bodyPr>
          <a:lstStyle/>
          <a:p>
            <a:pPr algn="ctr">
              <a:lnSpc>
                <a:spcPts val="3943"/>
              </a:lnSpc>
              <a:spcBef>
                <a:spcPct val="0"/>
              </a:spcBef>
            </a:pPr>
            <a:r>
              <a:rPr lang="en-US" sz="2816" b="1" dirty="0">
                <a:solidFill>
                  <a:srgbClr val="000000"/>
                </a:solidFill>
                <a:latin typeface="Cakerolli Bold"/>
                <a:ea typeface="Cakerolli Bold"/>
                <a:cs typeface="Cakerolli Bold"/>
                <a:sym typeface="Cakerolli Bold"/>
              </a:rPr>
              <a:t>ACT.ORG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4382503" y="-1312437"/>
            <a:ext cx="11652199" cy="6260854"/>
          </a:xfrm>
          <a:custGeom>
            <a:avLst/>
            <a:gdLst/>
            <a:ahLst/>
            <a:cxnLst/>
            <a:rect l="l" t="t" r="r" b="b"/>
            <a:pathLst>
              <a:path w="11064051" h="5232374">
                <a:moveTo>
                  <a:pt x="0" y="0"/>
                </a:moveTo>
                <a:lnTo>
                  <a:pt x="11064051" y="0"/>
                </a:lnTo>
                <a:lnTo>
                  <a:pt x="11064051" y="5232374"/>
                </a:lnTo>
                <a:lnTo>
                  <a:pt x="0" y="5232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664481" y="2993190"/>
            <a:ext cx="14009496" cy="2556733"/>
          </a:xfrm>
          <a:custGeom>
            <a:avLst/>
            <a:gdLst/>
            <a:ahLst/>
            <a:cxnLst/>
            <a:rect l="l" t="t" r="r" b="b"/>
            <a:pathLst>
              <a:path w="14009496" h="2556733">
                <a:moveTo>
                  <a:pt x="0" y="0"/>
                </a:moveTo>
                <a:lnTo>
                  <a:pt x="14009496" y="0"/>
                </a:lnTo>
                <a:lnTo>
                  <a:pt x="14009496" y="2556733"/>
                </a:lnTo>
                <a:lnTo>
                  <a:pt x="0" y="255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986182" y="5125804"/>
            <a:ext cx="14009496" cy="2556733"/>
          </a:xfrm>
          <a:custGeom>
            <a:avLst/>
            <a:gdLst/>
            <a:ahLst/>
            <a:cxnLst/>
            <a:rect l="l" t="t" r="r" b="b"/>
            <a:pathLst>
              <a:path w="14009496" h="2556733">
                <a:moveTo>
                  <a:pt x="0" y="0"/>
                </a:moveTo>
                <a:lnTo>
                  <a:pt x="14009495" y="0"/>
                </a:lnTo>
                <a:lnTo>
                  <a:pt x="14009495" y="2556733"/>
                </a:lnTo>
                <a:lnTo>
                  <a:pt x="0" y="255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097228" y="7047348"/>
            <a:ext cx="14009496" cy="2556733"/>
          </a:xfrm>
          <a:custGeom>
            <a:avLst/>
            <a:gdLst/>
            <a:ahLst/>
            <a:cxnLst/>
            <a:rect l="l" t="t" r="r" b="b"/>
            <a:pathLst>
              <a:path w="14009496" h="2556733">
                <a:moveTo>
                  <a:pt x="0" y="0"/>
                </a:moveTo>
                <a:lnTo>
                  <a:pt x="14009496" y="0"/>
                </a:lnTo>
                <a:lnTo>
                  <a:pt x="14009496" y="2556733"/>
                </a:lnTo>
                <a:lnTo>
                  <a:pt x="0" y="255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rot="-172398">
            <a:off x="5127145" y="1077928"/>
            <a:ext cx="9327273" cy="2935873"/>
          </a:xfrm>
          <a:prstGeom prst="rect">
            <a:avLst/>
          </a:prstGeom>
        </p:spPr>
        <p:txBody>
          <a:bodyPr lIns="0" tIns="0" rIns="0" bIns="0" rtlCol="0" anchor="t">
            <a:spAutoFit/>
          </a:bodyPr>
          <a:lstStyle/>
          <a:p>
            <a:pPr algn="ctr">
              <a:lnSpc>
                <a:spcPts val="8886"/>
              </a:lnSpc>
            </a:pPr>
            <a:r>
              <a:rPr lang="en-US" sz="8544" b="1" dirty="0">
                <a:solidFill>
                  <a:srgbClr val="000000"/>
                </a:solidFill>
                <a:latin typeface="Cakerolli Bold"/>
                <a:ea typeface="Cakerolli Bold"/>
                <a:cs typeface="Cakerolli Bold"/>
                <a:sym typeface="Cakerolli Bold"/>
              </a:rPr>
              <a:t>CAREER EXPLORATION</a:t>
            </a:r>
          </a:p>
        </p:txBody>
      </p:sp>
      <p:sp>
        <p:nvSpPr>
          <p:cNvPr id="8" name="Freeform 8"/>
          <p:cNvSpPr/>
          <p:nvPr/>
        </p:nvSpPr>
        <p:spPr>
          <a:xfrm>
            <a:off x="5789892" y="860576"/>
            <a:ext cx="909751" cy="2300739"/>
          </a:xfrm>
          <a:custGeom>
            <a:avLst/>
            <a:gdLst/>
            <a:ahLst/>
            <a:cxnLst/>
            <a:rect l="l" t="t" r="r" b="b"/>
            <a:pathLst>
              <a:path w="909751" h="2300739">
                <a:moveTo>
                  <a:pt x="0" y="0"/>
                </a:moveTo>
                <a:lnTo>
                  <a:pt x="909750" y="0"/>
                </a:lnTo>
                <a:lnTo>
                  <a:pt x="909750" y="2300739"/>
                </a:lnTo>
                <a:lnTo>
                  <a:pt x="0" y="2300739"/>
                </a:lnTo>
                <a:lnTo>
                  <a:pt x="0" y="0"/>
                </a:lnTo>
                <a:close/>
              </a:path>
            </a:pathLst>
          </a:custGeom>
          <a:blipFill>
            <a:blip r:embed="rId7"/>
            <a:stretch>
              <a:fillRect/>
            </a:stretch>
          </a:blipFill>
        </p:spPr>
        <p:txBody>
          <a:bodyPr/>
          <a:lstStyle/>
          <a:p>
            <a:endParaRPr lang="en-US"/>
          </a:p>
        </p:txBody>
      </p:sp>
      <p:sp>
        <p:nvSpPr>
          <p:cNvPr id="9" name="Freeform 9"/>
          <p:cNvSpPr/>
          <p:nvPr/>
        </p:nvSpPr>
        <p:spPr>
          <a:xfrm>
            <a:off x="12842398" y="692451"/>
            <a:ext cx="909751" cy="2300739"/>
          </a:xfrm>
          <a:custGeom>
            <a:avLst/>
            <a:gdLst/>
            <a:ahLst/>
            <a:cxnLst/>
            <a:rect l="l" t="t" r="r" b="b"/>
            <a:pathLst>
              <a:path w="909751" h="2300739">
                <a:moveTo>
                  <a:pt x="0" y="0"/>
                </a:moveTo>
                <a:lnTo>
                  <a:pt x="909750" y="0"/>
                </a:lnTo>
                <a:lnTo>
                  <a:pt x="909750" y="2300739"/>
                </a:lnTo>
                <a:lnTo>
                  <a:pt x="0" y="2300739"/>
                </a:lnTo>
                <a:lnTo>
                  <a:pt x="0" y="0"/>
                </a:lnTo>
                <a:close/>
              </a:path>
            </a:pathLst>
          </a:custGeom>
          <a:blipFill>
            <a:blip r:embed="rId7"/>
            <a:stretch>
              <a:fillRect/>
            </a:stretch>
          </a:blipFill>
        </p:spPr>
        <p:txBody>
          <a:bodyPr/>
          <a:lstStyle/>
          <a:p>
            <a:endParaRPr lang="en-US"/>
          </a:p>
        </p:txBody>
      </p:sp>
      <p:sp>
        <p:nvSpPr>
          <p:cNvPr id="10" name="Freeform 10"/>
          <p:cNvSpPr/>
          <p:nvPr/>
        </p:nvSpPr>
        <p:spPr>
          <a:xfrm>
            <a:off x="-521476" y="7090099"/>
            <a:ext cx="4366457" cy="3742417"/>
          </a:xfrm>
          <a:custGeom>
            <a:avLst/>
            <a:gdLst/>
            <a:ahLst/>
            <a:cxnLst/>
            <a:rect l="l" t="t" r="r" b="b"/>
            <a:pathLst>
              <a:path w="4366457" h="3742417">
                <a:moveTo>
                  <a:pt x="0" y="0"/>
                </a:moveTo>
                <a:lnTo>
                  <a:pt x="4366457" y="0"/>
                </a:lnTo>
                <a:lnTo>
                  <a:pt x="4366457" y="3742417"/>
                </a:lnTo>
                <a:lnTo>
                  <a:pt x="0" y="3742417"/>
                </a:lnTo>
                <a:lnTo>
                  <a:pt x="0" y="0"/>
                </a:lnTo>
                <a:close/>
              </a:path>
            </a:pathLst>
          </a:custGeom>
          <a:blipFill>
            <a:blip r:embed="rId8"/>
            <a:stretch>
              <a:fillRect/>
            </a:stretch>
          </a:blipFill>
        </p:spPr>
        <p:txBody>
          <a:bodyPr/>
          <a:lstStyle/>
          <a:p>
            <a:endParaRPr lang="en-US"/>
          </a:p>
        </p:txBody>
      </p:sp>
      <p:sp>
        <p:nvSpPr>
          <p:cNvPr id="11" name="Freeform 11"/>
          <p:cNvSpPr/>
          <p:nvPr/>
        </p:nvSpPr>
        <p:spPr>
          <a:xfrm flipH="1" flipV="1">
            <a:off x="15446554" y="-581103"/>
            <a:ext cx="4366457" cy="3742417"/>
          </a:xfrm>
          <a:custGeom>
            <a:avLst/>
            <a:gdLst/>
            <a:ahLst/>
            <a:cxnLst/>
            <a:rect l="l" t="t" r="r" b="b"/>
            <a:pathLst>
              <a:path w="4366457" h="3742417">
                <a:moveTo>
                  <a:pt x="4366456" y="3742418"/>
                </a:moveTo>
                <a:lnTo>
                  <a:pt x="0" y="3742418"/>
                </a:lnTo>
                <a:lnTo>
                  <a:pt x="0" y="0"/>
                </a:lnTo>
                <a:lnTo>
                  <a:pt x="4366456" y="0"/>
                </a:lnTo>
                <a:lnTo>
                  <a:pt x="4366456" y="3742418"/>
                </a:lnTo>
                <a:close/>
              </a:path>
            </a:pathLst>
          </a:custGeom>
          <a:blipFill>
            <a:blip r:embed="rId8"/>
            <a:stretch>
              <a:fillRect/>
            </a:stretch>
          </a:blipFill>
        </p:spPr>
        <p:txBody>
          <a:bodyPr/>
          <a:lstStyle/>
          <a:p>
            <a:endParaRPr lang="en-US"/>
          </a:p>
        </p:txBody>
      </p:sp>
      <p:sp>
        <p:nvSpPr>
          <p:cNvPr id="12" name="Freeform 12"/>
          <p:cNvSpPr/>
          <p:nvPr/>
        </p:nvSpPr>
        <p:spPr>
          <a:xfrm>
            <a:off x="-645627" y="-1312437"/>
            <a:ext cx="7438869" cy="5380782"/>
          </a:xfrm>
          <a:custGeom>
            <a:avLst/>
            <a:gdLst/>
            <a:ahLst/>
            <a:cxnLst/>
            <a:rect l="l" t="t" r="r" b="b"/>
            <a:pathLst>
              <a:path w="7438869" h="5380782">
                <a:moveTo>
                  <a:pt x="0" y="0"/>
                </a:moveTo>
                <a:lnTo>
                  <a:pt x="7438869" y="0"/>
                </a:lnTo>
                <a:lnTo>
                  <a:pt x="7438869" y="5380782"/>
                </a:lnTo>
                <a:lnTo>
                  <a:pt x="0" y="5380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rot="2118429">
            <a:off x="16001173" y="4933531"/>
            <a:ext cx="2346760" cy="4396740"/>
          </a:xfrm>
          <a:custGeom>
            <a:avLst/>
            <a:gdLst/>
            <a:ahLst/>
            <a:cxnLst/>
            <a:rect l="l" t="t" r="r" b="b"/>
            <a:pathLst>
              <a:path w="2346760" h="4396740">
                <a:moveTo>
                  <a:pt x="0" y="0"/>
                </a:moveTo>
                <a:lnTo>
                  <a:pt x="2346760" y="0"/>
                </a:lnTo>
                <a:lnTo>
                  <a:pt x="2346760" y="4396739"/>
                </a:lnTo>
                <a:lnTo>
                  <a:pt x="0" y="43967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rot="-136568">
            <a:off x="3060161" y="3873772"/>
            <a:ext cx="12428335" cy="1492250"/>
          </a:xfrm>
          <a:prstGeom prst="rect">
            <a:avLst/>
          </a:prstGeom>
        </p:spPr>
        <p:txBody>
          <a:bodyPr lIns="0" tIns="0" rIns="0" bIns="0" rtlCol="0" anchor="t">
            <a:spAutoFit/>
          </a:bodyPr>
          <a:lstStyle/>
          <a:p>
            <a:pPr algn="ctr">
              <a:lnSpc>
                <a:spcPts val="4900"/>
              </a:lnSpc>
            </a:pPr>
            <a:r>
              <a:rPr lang="en-US" sz="3500" b="1" dirty="0">
                <a:solidFill>
                  <a:srgbClr val="000000"/>
                </a:solidFill>
                <a:latin typeface="Cakerolli Bold"/>
                <a:ea typeface="Cakerolli Bold"/>
                <a:cs typeface="Cakerolli Bold"/>
                <a:sym typeface="Cakerolli Bold"/>
              </a:rPr>
              <a:t>THINK ABOUT:</a:t>
            </a:r>
          </a:p>
          <a:p>
            <a:pPr algn="ctr">
              <a:lnSpc>
                <a:spcPts val="4900"/>
              </a:lnSpc>
              <a:spcBef>
                <a:spcPct val="0"/>
              </a:spcBef>
            </a:pPr>
            <a:r>
              <a:rPr lang="en-US" sz="3500" b="1" dirty="0">
                <a:solidFill>
                  <a:srgbClr val="000000"/>
                </a:solidFill>
                <a:latin typeface="Cakerolli Bold"/>
                <a:ea typeface="Cakerolli Bold"/>
                <a:cs typeface="Cakerolli Bold"/>
                <a:sym typeface="Cakerolli Bold"/>
              </a:rPr>
              <a:t>WHAT DO THEY ENJOY DOING? WHAT ARE THEY GOOD AT?</a:t>
            </a:r>
          </a:p>
        </p:txBody>
      </p:sp>
      <p:sp>
        <p:nvSpPr>
          <p:cNvPr id="15" name="TextBox 15"/>
          <p:cNvSpPr txBox="1"/>
          <p:nvPr/>
        </p:nvSpPr>
        <p:spPr>
          <a:xfrm rot="-166053">
            <a:off x="3539798" y="6003326"/>
            <a:ext cx="11469065" cy="1492094"/>
          </a:xfrm>
          <a:prstGeom prst="rect">
            <a:avLst/>
          </a:prstGeom>
        </p:spPr>
        <p:txBody>
          <a:bodyPr lIns="0" tIns="0" rIns="0" bIns="0" rtlCol="0" anchor="t">
            <a:spAutoFit/>
          </a:bodyPr>
          <a:lstStyle/>
          <a:p>
            <a:pPr algn="ctr">
              <a:lnSpc>
                <a:spcPts val="4900"/>
              </a:lnSpc>
              <a:spcBef>
                <a:spcPct val="0"/>
              </a:spcBef>
            </a:pPr>
            <a:r>
              <a:rPr lang="en-US" sz="3500" b="1" dirty="0">
                <a:solidFill>
                  <a:srgbClr val="000000"/>
                </a:solidFill>
                <a:latin typeface="Cakerolli Bold"/>
                <a:ea typeface="Cakerolli Bold"/>
                <a:cs typeface="Cakerolli Bold"/>
                <a:sym typeface="Cakerolli Bold"/>
              </a:rPr>
              <a:t>CAREERS COME IN MANY FIELDS: HEALTHCARE, TECHNOLOGY, </a:t>
            </a:r>
          </a:p>
          <a:p>
            <a:pPr algn="ctr">
              <a:lnSpc>
                <a:spcPts val="4900"/>
              </a:lnSpc>
              <a:spcBef>
                <a:spcPct val="0"/>
              </a:spcBef>
            </a:pPr>
            <a:r>
              <a:rPr lang="en-US" sz="3500" b="1" dirty="0">
                <a:solidFill>
                  <a:srgbClr val="000000"/>
                </a:solidFill>
                <a:latin typeface="Cakerolli Bold"/>
                <a:ea typeface="Cakerolli Bold"/>
                <a:cs typeface="Cakerolli Bold"/>
                <a:sym typeface="Cakerolli Bold"/>
              </a:rPr>
              <a:t>EDUCATION, ARTS, ETC.</a:t>
            </a:r>
          </a:p>
        </p:txBody>
      </p:sp>
      <p:sp>
        <p:nvSpPr>
          <p:cNvPr id="16" name="TextBox 16"/>
          <p:cNvSpPr txBox="1"/>
          <p:nvPr/>
        </p:nvSpPr>
        <p:spPr>
          <a:xfrm rot="-164051">
            <a:off x="1036521" y="8231911"/>
            <a:ext cx="13417860" cy="628377"/>
          </a:xfrm>
          <a:prstGeom prst="rect">
            <a:avLst/>
          </a:prstGeom>
        </p:spPr>
        <p:txBody>
          <a:bodyPr lIns="0" tIns="0" rIns="0" bIns="0" rtlCol="0" anchor="t">
            <a:spAutoFit/>
          </a:bodyPr>
          <a:lstStyle/>
          <a:p>
            <a:pPr algn="ctr">
              <a:lnSpc>
                <a:spcPts val="4900"/>
              </a:lnSpc>
              <a:spcBef>
                <a:spcPct val="0"/>
              </a:spcBef>
            </a:pPr>
            <a:r>
              <a:rPr lang="en-US" sz="3500" b="1" dirty="0">
                <a:solidFill>
                  <a:srgbClr val="000000"/>
                </a:solidFill>
                <a:latin typeface="Cakerolli Bold"/>
                <a:ea typeface="Cakerolli Bold"/>
                <a:cs typeface="Cakerolli Bold"/>
                <a:sym typeface="Cakerolli Bold"/>
              </a:rPr>
              <a:t>HOW COLLEGE HELPS THEM GET TO THEIR DREAM JOB. </a:t>
            </a:r>
          </a:p>
        </p:txBody>
      </p:sp>
      <p:sp>
        <p:nvSpPr>
          <p:cNvPr id="17" name="TextBox 17"/>
          <p:cNvSpPr txBox="1"/>
          <p:nvPr/>
        </p:nvSpPr>
        <p:spPr>
          <a:xfrm rot="-577041">
            <a:off x="1354358" y="1140"/>
            <a:ext cx="4106129" cy="2962349"/>
          </a:xfrm>
          <a:prstGeom prst="rect">
            <a:avLst/>
          </a:prstGeom>
        </p:spPr>
        <p:txBody>
          <a:bodyPr wrap="square" lIns="0" tIns="0" rIns="0" bIns="0" rtlCol="0" anchor="t">
            <a:spAutoFit/>
          </a:bodyPr>
          <a:lstStyle/>
          <a:p>
            <a:pPr algn="ctr">
              <a:lnSpc>
                <a:spcPts val="7699"/>
              </a:lnSpc>
              <a:spcBef>
                <a:spcPct val="0"/>
              </a:spcBef>
            </a:pPr>
            <a:r>
              <a:rPr lang="en-US" sz="4800" b="1" dirty="0">
                <a:solidFill>
                  <a:srgbClr val="E80000"/>
                </a:solidFill>
                <a:latin typeface="Cakerolli Bold"/>
                <a:ea typeface="Cakerolli Bold"/>
                <a:cs typeface="Cakerolli Bold"/>
                <a:sym typeface="Cakerolli Bold"/>
              </a:rPr>
              <a:t>CONVERSATION STARTERS AT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 calcmode="lin" valueType="num">
                                      <p:cBhvr>
                                        <p:cTn id="14"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 calcmode="lin" valueType="num">
                                      <p:cBhvr>
                                        <p:cTn id="28"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 calcmode="lin" valueType="num">
                                      <p:cBhvr>
                                        <p:cTn id="35"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uiExpand="1" build="p"/>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flipV="1">
            <a:off x="1229848" y="856252"/>
            <a:ext cx="13547320" cy="10425791"/>
          </a:xfrm>
          <a:custGeom>
            <a:avLst/>
            <a:gdLst/>
            <a:ahLst/>
            <a:cxnLst/>
            <a:rect l="l" t="t" r="r" b="b"/>
            <a:pathLst>
              <a:path w="13547320" h="10425791">
                <a:moveTo>
                  <a:pt x="0" y="10425792"/>
                </a:moveTo>
                <a:lnTo>
                  <a:pt x="13547320" y="10425792"/>
                </a:lnTo>
                <a:lnTo>
                  <a:pt x="13547320" y="0"/>
                </a:lnTo>
                <a:lnTo>
                  <a:pt x="0" y="0"/>
                </a:lnTo>
                <a:lnTo>
                  <a:pt x="0" y="1042579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399189" y="-577260"/>
            <a:ext cx="11064051" cy="5232374"/>
          </a:xfrm>
          <a:custGeom>
            <a:avLst/>
            <a:gdLst/>
            <a:ahLst/>
            <a:cxnLst/>
            <a:rect l="l" t="t" r="r" b="b"/>
            <a:pathLst>
              <a:path w="11064051" h="5232374">
                <a:moveTo>
                  <a:pt x="0" y="0"/>
                </a:moveTo>
                <a:lnTo>
                  <a:pt x="11064051" y="0"/>
                </a:lnTo>
                <a:lnTo>
                  <a:pt x="11064051" y="5232374"/>
                </a:lnTo>
                <a:lnTo>
                  <a:pt x="0" y="52323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77537" y="5568084"/>
            <a:ext cx="6666749" cy="5713959"/>
          </a:xfrm>
          <a:custGeom>
            <a:avLst/>
            <a:gdLst/>
            <a:ahLst/>
            <a:cxnLst/>
            <a:rect l="l" t="t" r="r" b="b"/>
            <a:pathLst>
              <a:path w="6666749" h="5713959">
                <a:moveTo>
                  <a:pt x="0" y="0"/>
                </a:moveTo>
                <a:lnTo>
                  <a:pt x="6666749" y="0"/>
                </a:lnTo>
                <a:lnTo>
                  <a:pt x="6666749" y="5713960"/>
                </a:lnTo>
                <a:lnTo>
                  <a:pt x="0" y="5713960"/>
                </a:lnTo>
                <a:lnTo>
                  <a:pt x="0" y="0"/>
                </a:lnTo>
                <a:close/>
              </a:path>
            </a:pathLst>
          </a:custGeom>
          <a:blipFill>
            <a:blip r:embed="rId7"/>
            <a:stretch>
              <a:fillRect/>
            </a:stretch>
          </a:blipFill>
        </p:spPr>
        <p:txBody>
          <a:bodyPr/>
          <a:lstStyle/>
          <a:p>
            <a:endParaRPr lang="en-US"/>
          </a:p>
        </p:txBody>
      </p:sp>
      <p:sp>
        <p:nvSpPr>
          <p:cNvPr id="6" name="Freeform 6"/>
          <p:cNvSpPr/>
          <p:nvPr/>
        </p:nvSpPr>
        <p:spPr>
          <a:xfrm flipH="1" flipV="1">
            <a:off x="12780181" y="-2916396"/>
            <a:ext cx="11015639" cy="8229600"/>
          </a:xfrm>
          <a:custGeom>
            <a:avLst/>
            <a:gdLst/>
            <a:ahLst/>
            <a:cxnLst/>
            <a:rect l="l" t="t" r="r" b="b"/>
            <a:pathLst>
              <a:path w="11015639" h="8229600">
                <a:moveTo>
                  <a:pt x="11015638" y="8229600"/>
                </a:moveTo>
                <a:lnTo>
                  <a:pt x="0" y="8229600"/>
                </a:lnTo>
                <a:lnTo>
                  <a:pt x="0" y="0"/>
                </a:lnTo>
                <a:lnTo>
                  <a:pt x="11015638" y="0"/>
                </a:lnTo>
                <a:lnTo>
                  <a:pt x="11015638" y="8229600"/>
                </a:lnTo>
                <a:close/>
              </a:path>
            </a:pathLst>
          </a:custGeom>
          <a:blipFill>
            <a:blip r:embed="rId8"/>
            <a:stretch>
              <a:fillRect/>
            </a:stretch>
          </a:blipFill>
        </p:spPr>
        <p:txBody>
          <a:bodyPr/>
          <a:lstStyle/>
          <a:p>
            <a:endParaRPr lang="en-US"/>
          </a:p>
        </p:txBody>
      </p:sp>
      <p:sp>
        <p:nvSpPr>
          <p:cNvPr id="7" name="Freeform 7"/>
          <p:cNvSpPr/>
          <p:nvPr/>
        </p:nvSpPr>
        <p:spPr>
          <a:xfrm>
            <a:off x="15417641" y="4655114"/>
            <a:ext cx="1694164" cy="4284504"/>
          </a:xfrm>
          <a:custGeom>
            <a:avLst/>
            <a:gdLst/>
            <a:ahLst/>
            <a:cxnLst/>
            <a:rect l="l" t="t" r="r" b="b"/>
            <a:pathLst>
              <a:path w="1694164" h="4284504">
                <a:moveTo>
                  <a:pt x="0" y="0"/>
                </a:moveTo>
                <a:lnTo>
                  <a:pt x="1694165" y="0"/>
                </a:lnTo>
                <a:lnTo>
                  <a:pt x="1694165" y="4284505"/>
                </a:lnTo>
                <a:lnTo>
                  <a:pt x="0" y="4284505"/>
                </a:lnTo>
                <a:lnTo>
                  <a:pt x="0" y="0"/>
                </a:lnTo>
                <a:close/>
              </a:path>
            </a:pathLst>
          </a:custGeom>
          <a:blipFill>
            <a:blip r:embed="rId9"/>
            <a:stretch>
              <a:fillRect/>
            </a:stretch>
          </a:blipFill>
        </p:spPr>
        <p:txBody>
          <a:bodyPr/>
          <a:lstStyle/>
          <a:p>
            <a:endParaRPr lang="en-US"/>
          </a:p>
        </p:txBody>
      </p:sp>
      <p:sp>
        <p:nvSpPr>
          <p:cNvPr id="8" name="TextBox 8"/>
          <p:cNvSpPr txBox="1"/>
          <p:nvPr/>
        </p:nvSpPr>
        <p:spPr>
          <a:xfrm rot="-235009">
            <a:off x="3642869" y="1011294"/>
            <a:ext cx="9975532" cy="3314607"/>
          </a:xfrm>
          <a:prstGeom prst="rect">
            <a:avLst/>
          </a:prstGeom>
        </p:spPr>
        <p:txBody>
          <a:bodyPr lIns="0" tIns="0" rIns="0" bIns="0" rtlCol="0" anchor="t">
            <a:spAutoFit/>
          </a:bodyPr>
          <a:lstStyle/>
          <a:p>
            <a:pPr algn="ctr">
              <a:lnSpc>
                <a:spcPts val="10493"/>
              </a:lnSpc>
            </a:pPr>
            <a:r>
              <a:rPr lang="en-US" sz="8744" b="1" dirty="0">
                <a:solidFill>
                  <a:srgbClr val="000000"/>
                </a:solidFill>
                <a:latin typeface="Cakerolli Bold"/>
                <a:ea typeface="Cakerolli Bold"/>
                <a:cs typeface="Cakerolli Bold"/>
                <a:sym typeface="Cakerolli Bold"/>
              </a:rPr>
              <a:t>WHY THINK ABOUT COLLEGE NOW?</a:t>
            </a:r>
          </a:p>
        </p:txBody>
      </p:sp>
      <p:sp>
        <p:nvSpPr>
          <p:cNvPr id="9" name="TextBox 9"/>
          <p:cNvSpPr txBox="1"/>
          <p:nvPr/>
        </p:nvSpPr>
        <p:spPr>
          <a:xfrm rot="93960">
            <a:off x="2820513" y="4341042"/>
            <a:ext cx="11142008" cy="3770263"/>
          </a:xfrm>
          <a:prstGeom prst="rect">
            <a:avLst/>
          </a:prstGeom>
        </p:spPr>
        <p:txBody>
          <a:bodyPr wrap="square" lIns="0" tIns="0" rIns="0" bIns="0" rtlCol="0" anchor="t">
            <a:spAutoFit/>
          </a:bodyPr>
          <a:lstStyle/>
          <a:p>
            <a:pPr marL="755651" lvl="1" indent="-377825" algn="ctr">
              <a:lnSpc>
                <a:spcPts val="4900"/>
              </a:lnSpc>
              <a:buFont typeface="Arial"/>
              <a:buChar char="•"/>
            </a:pPr>
            <a:r>
              <a:rPr lang="en-US" sz="3500" b="1" dirty="0">
                <a:solidFill>
                  <a:srgbClr val="000000"/>
                </a:solidFill>
                <a:latin typeface="Cakerolli Bold"/>
                <a:ea typeface="Cakerolli Bold"/>
                <a:cs typeface="Cakerolli Bold"/>
                <a:sym typeface="Cakerolli Bold"/>
              </a:rPr>
              <a:t>COLLEGE OPENS DOORS TO MORE CAREER OPPORTUNITIES.</a:t>
            </a:r>
          </a:p>
          <a:p>
            <a:pPr marL="755651" lvl="1" indent="-377825" algn="ctr">
              <a:lnSpc>
                <a:spcPts val="4900"/>
              </a:lnSpc>
              <a:buFont typeface="Arial"/>
              <a:buChar char="•"/>
            </a:pPr>
            <a:r>
              <a:rPr lang="en-US" sz="3500" b="1" dirty="0">
                <a:solidFill>
                  <a:srgbClr val="000000"/>
                </a:solidFill>
                <a:latin typeface="Cakerolli Bold"/>
                <a:ea typeface="Cakerolli Bold"/>
                <a:cs typeface="Cakerolli Bold"/>
                <a:sym typeface="Cakerolli Bold"/>
              </a:rPr>
              <a:t>HIGHER EDUCATION OFTEN (BUT NOT ALWAYS) LEADS TO BETTER EARNING POTENTIAL.</a:t>
            </a:r>
          </a:p>
          <a:p>
            <a:pPr marL="755651" lvl="1" indent="-377825" algn="ctr">
              <a:lnSpc>
                <a:spcPts val="4900"/>
              </a:lnSpc>
              <a:buFont typeface="Arial"/>
              <a:buChar char="•"/>
            </a:pPr>
            <a:r>
              <a:rPr lang="en-US" sz="3500" b="1" dirty="0">
                <a:solidFill>
                  <a:srgbClr val="000000"/>
                </a:solidFill>
                <a:latin typeface="Cakerolli Bold"/>
                <a:ea typeface="Cakerolli Bold"/>
                <a:cs typeface="Cakerolli Bold"/>
                <a:sym typeface="Cakerolli Bold"/>
              </a:rPr>
              <a:t>STARTING EARLY HELPS YOU EXPLORE YOUR </a:t>
            </a:r>
            <a:br>
              <a:rPr lang="en-US" sz="3500" b="1" dirty="0">
                <a:solidFill>
                  <a:srgbClr val="000000"/>
                </a:solidFill>
                <a:latin typeface="Cakerolli Bold"/>
                <a:ea typeface="Cakerolli Bold"/>
                <a:cs typeface="Cakerolli Bold"/>
                <a:sym typeface="Cakerolli Bold"/>
              </a:rPr>
            </a:br>
            <a:r>
              <a:rPr lang="en-US" sz="3500" b="1" dirty="0">
                <a:solidFill>
                  <a:srgbClr val="000000"/>
                </a:solidFill>
                <a:latin typeface="Cakerolli Bold"/>
                <a:ea typeface="Cakerolli Bold"/>
                <a:cs typeface="Cakerolli Bold"/>
                <a:sym typeface="Cakerolli Bold"/>
              </a:rPr>
              <a:t>INTERESTS AND SET GOALS.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38888" b="-38888"/>
            </a:stretch>
          </a:blipFill>
        </p:spPr>
        <p:txBody>
          <a:bodyPr/>
          <a:lstStyle/>
          <a:p>
            <a:endParaRPr lang="en-US"/>
          </a:p>
        </p:txBody>
      </p:sp>
      <p:sp>
        <p:nvSpPr>
          <p:cNvPr id="3" name="Freeform 3"/>
          <p:cNvSpPr/>
          <p:nvPr/>
        </p:nvSpPr>
        <p:spPr>
          <a:xfrm>
            <a:off x="14003610" y="6172200"/>
            <a:ext cx="4284390" cy="4114800"/>
          </a:xfrm>
          <a:custGeom>
            <a:avLst/>
            <a:gdLst/>
            <a:ahLst/>
            <a:cxnLst/>
            <a:rect l="l" t="t" r="r" b="b"/>
            <a:pathLst>
              <a:path w="4284390" h="4114800">
                <a:moveTo>
                  <a:pt x="0" y="0"/>
                </a:moveTo>
                <a:lnTo>
                  <a:pt x="4284390" y="0"/>
                </a:lnTo>
                <a:lnTo>
                  <a:pt x="428439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 name="Freeform 4"/>
          <p:cNvSpPr/>
          <p:nvPr/>
        </p:nvSpPr>
        <p:spPr>
          <a:xfrm>
            <a:off x="9719219" y="6172200"/>
            <a:ext cx="4284390" cy="4114800"/>
          </a:xfrm>
          <a:custGeom>
            <a:avLst/>
            <a:gdLst/>
            <a:ahLst/>
            <a:cxnLst/>
            <a:rect l="l" t="t" r="r" b="b"/>
            <a:pathLst>
              <a:path w="4284390" h="4114800">
                <a:moveTo>
                  <a:pt x="0" y="0"/>
                </a:moveTo>
                <a:lnTo>
                  <a:pt x="4284391" y="0"/>
                </a:lnTo>
                <a:lnTo>
                  <a:pt x="428439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a:off x="5434829" y="6172200"/>
            <a:ext cx="4284390" cy="4114800"/>
          </a:xfrm>
          <a:custGeom>
            <a:avLst/>
            <a:gdLst/>
            <a:ahLst/>
            <a:cxnLst/>
            <a:rect l="l" t="t" r="r" b="b"/>
            <a:pathLst>
              <a:path w="4284390" h="4114800">
                <a:moveTo>
                  <a:pt x="0" y="0"/>
                </a:moveTo>
                <a:lnTo>
                  <a:pt x="4284390" y="0"/>
                </a:lnTo>
                <a:lnTo>
                  <a:pt x="428439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150438" y="6172200"/>
            <a:ext cx="4284390" cy="4114800"/>
          </a:xfrm>
          <a:custGeom>
            <a:avLst/>
            <a:gdLst/>
            <a:ahLst/>
            <a:cxnLst/>
            <a:rect l="l" t="t" r="r" b="b"/>
            <a:pathLst>
              <a:path w="4284390" h="4114800">
                <a:moveTo>
                  <a:pt x="0" y="0"/>
                </a:moveTo>
                <a:lnTo>
                  <a:pt x="4284391" y="0"/>
                </a:lnTo>
                <a:lnTo>
                  <a:pt x="428439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3133952" y="6172200"/>
            <a:ext cx="4284390" cy="4114800"/>
          </a:xfrm>
          <a:custGeom>
            <a:avLst/>
            <a:gdLst/>
            <a:ahLst/>
            <a:cxnLst/>
            <a:rect l="l" t="t" r="r" b="b"/>
            <a:pathLst>
              <a:path w="4284390" h="4114800">
                <a:moveTo>
                  <a:pt x="0" y="0"/>
                </a:moveTo>
                <a:lnTo>
                  <a:pt x="4284390" y="0"/>
                </a:lnTo>
                <a:lnTo>
                  <a:pt x="428439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766815">
            <a:off x="2982953" y="-85689"/>
            <a:ext cx="12322094" cy="10458377"/>
          </a:xfrm>
          <a:custGeom>
            <a:avLst/>
            <a:gdLst/>
            <a:ahLst/>
            <a:cxnLst/>
            <a:rect l="l" t="t" r="r" b="b"/>
            <a:pathLst>
              <a:path w="12322094" h="10458377">
                <a:moveTo>
                  <a:pt x="0" y="0"/>
                </a:moveTo>
                <a:lnTo>
                  <a:pt x="12322094" y="0"/>
                </a:lnTo>
                <a:lnTo>
                  <a:pt x="12322094" y="10458378"/>
                </a:lnTo>
                <a:lnTo>
                  <a:pt x="0" y="104583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690757" y="-1697312"/>
            <a:ext cx="15575796" cy="7366053"/>
          </a:xfrm>
          <a:custGeom>
            <a:avLst/>
            <a:gdLst/>
            <a:ahLst/>
            <a:cxnLst/>
            <a:rect l="l" t="t" r="r" b="b"/>
            <a:pathLst>
              <a:path w="15575796" h="7366053">
                <a:moveTo>
                  <a:pt x="0" y="0"/>
                </a:moveTo>
                <a:lnTo>
                  <a:pt x="15575796" y="0"/>
                </a:lnTo>
                <a:lnTo>
                  <a:pt x="15575796" y="7366054"/>
                </a:lnTo>
                <a:lnTo>
                  <a:pt x="0" y="73660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0" name="Picture 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11197789" y="6586035"/>
            <a:ext cx="3167678" cy="1787700"/>
          </a:xfrm>
          <a:prstGeom prst="rect">
            <a:avLst/>
          </a:prstGeom>
        </p:spPr>
      </p:pic>
      <p:pic>
        <p:nvPicPr>
          <p:cNvPr id="11" name="Picture 1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6687673" y="7218847"/>
            <a:ext cx="3581965" cy="2021505"/>
          </a:xfrm>
          <a:prstGeom prst="rect">
            <a:avLst/>
          </a:prstGeom>
        </p:spPr>
      </p:pic>
      <p:pic>
        <p:nvPicPr>
          <p:cNvPr id="12" name="Picture 12">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rcRect/>
          <a:stretch>
            <a:fillRect/>
          </a:stretch>
        </p:blipFill>
        <p:spPr>
          <a:xfrm>
            <a:off x="1852863" y="6715389"/>
            <a:ext cx="3815830" cy="2153488"/>
          </a:xfrm>
          <a:prstGeom prst="rect">
            <a:avLst/>
          </a:prstGeom>
        </p:spPr>
      </p:pic>
      <p:sp>
        <p:nvSpPr>
          <p:cNvPr id="13" name="TextBox 13"/>
          <p:cNvSpPr txBox="1"/>
          <p:nvPr/>
        </p:nvSpPr>
        <p:spPr>
          <a:xfrm rot="-235009">
            <a:off x="3391180" y="512352"/>
            <a:ext cx="9327273" cy="2168652"/>
          </a:xfrm>
          <a:prstGeom prst="rect">
            <a:avLst/>
          </a:prstGeom>
        </p:spPr>
        <p:txBody>
          <a:bodyPr lIns="0" tIns="0" rIns="0" bIns="0" rtlCol="0" anchor="t">
            <a:spAutoFit/>
          </a:bodyPr>
          <a:lstStyle/>
          <a:p>
            <a:pPr algn="ctr">
              <a:lnSpc>
                <a:spcPts val="12242"/>
              </a:lnSpc>
            </a:pPr>
            <a:r>
              <a:rPr lang="en-US" sz="8744" b="1" dirty="0">
                <a:solidFill>
                  <a:srgbClr val="000000"/>
                </a:solidFill>
                <a:latin typeface="Cakerolli Bold"/>
                <a:ea typeface="Cakerolli Bold"/>
                <a:cs typeface="Cakerolli Bold"/>
                <a:sym typeface="Cakerolli Bold"/>
              </a:rPr>
              <a:t>WHAT IS COLLEGE?</a:t>
            </a:r>
          </a:p>
        </p:txBody>
      </p:sp>
      <p:sp>
        <p:nvSpPr>
          <p:cNvPr id="14" name="TextBox 14"/>
          <p:cNvSpPr txBox="1"/>
          <p:nvPr/>
        </p:nvSpPr>
        <p:spPr>
          <a:xfrm>
            <a:off x="4284390" y="4114800"/>
            <a:ext cx="9676600" cy="2513509"/>
          </a:xfrm>
          <a:prstGeom prst="rect">
            <a:avLst/>
          </a:prstGeom>
        </p:spPr>
        <p:txBody>
          <a:bodyPr wrap="square" lIns="0" tIns="0" rIns="0" bIns="0" rtlCol="0" anchor="t">
            <a:spAutoFit/>
          </a:bodyPr>
          <a:lstStyle/>
          <a:p>
            <a:pPr algn="ctr">
              <a:lnSpc>
                <a:spcPts val="4900"/>
              </a:lnSpc>
              <a:spcBef>
                <a:spcPct val="0"/>
              </a:spcBef>
            </a:pPr>
            <a:r>
              <a:rPr lang="en-US" sz="3500" b="1" u="sng" dirty="0">
                <a:solidFill>
                  <a:srgbClr val="000000"/>
                </a:solidFill>
                <a:latin typeface="Cakerolli Bold"/>
                <a:ea typeface="Cakerolli Bold"/>
                <a:cs typeface="Cakerolli Bold"/>
                <a:sym typeface="Cakerolli Bold"/>
              </a:rPr>
              <a:t>DIFFERENT TYPES OF COLLEGES:</a:t>
            </a:r>
          </a:p>
          <a:p>
            <a:pPr algn="ctr">
              <a:lnSpc>
                <a:spcPts val="4900"/>
              </a:lnSpc>
              <a:spcBef>
                <a:spcPct val="0"/>
              </a:spcBef>
            </a:pPr>
            <a:r>
              <a:rPr lang="en-US" sz="3500" b="1" dirty="0">
                <a:solidFill>
                  <a:srgbClr val="000000"/>
                </a:solidFill>
                <a:latin typeface="Cakerolli Bold"/>
                <a:ea typeface="Cakerolli Bold"/>
                <a:cs typeface="Cakerolli Bold"/>
                <a:sym typeface="Cakerolli Bold"/>
              </a:rPr>
              <a:t>COMMUNITY COLLEGES (2 YEARS)</a:t>
            </a:r>
          </a:p>
          <a:p>
            <a:pPr algn="ctr">
              <a:lnSpc>
                <a:spcPts val="4900"/>
              </a:lnSpc>
              <a:spcBef>
                <a:spcPct val="0"/>
              </a:spcBef>
            </a:pPr>
            <a:r>
              <a:rPr lang="en-US" sz="3500" b="1" dirty="0">
                <a:solidFill>
                  <a:srgbClr val="000000"/>
                </a:solidFill>
                <a:latin typeface="Cakerolli Bold"/>
                <a:ea typeface="Cakerolli Bold"/>
                <a:cs typeface="Cakerolli Bold"/>
                <a:sym typeface="Cakerolli Bold"/>
              </a:rPr>
              <a:t>UNIVERSITIES (4 YEARS OR MORE)</a:t>
            </a:r>
          </a:p>
          <a:p>
            <a:pPr algn="ctr">
              <a:lnSpc>
                <a:spcPts val="4900"/>
              </a:lnSpc>
              <a:spcBef>
                <a:spcPct val="0"/>
              </a:spcBef>
            </a:pPr>
            <a:r>
              <a:rPr lang="en-US" sz="3500" b="1" dirty="0">
                <a:solidFill>
                  <a:srgbClr val="000000"/>
                </a:solidFill>
                <a:latin typeface="Cakerolli Bold"/>
                <a:ea typeface="Cakerolli Bold"/>
                <a:cs typeface="Cakerolli Bold"/>
                <a:sym typeface="Cakerolli Bold"/>
              </a:rPr>
              <a:t>TRADE SCHOOLS (SPECIALIZED SKILLS)</a:t>
            </a:r>
          </a:p>
        </p:txBody>
      </p:sp>
      <p:sp>
        <p:nvSpPr>
          <p:cNvPr id="15" name="TextBox 15"/>
          <p:cNvSpPr txBox="1"/>
          <p:nvPr/>
        </p:nvSpPr>
        <p:spPr>
          <a:xfrm rot="21414107">
            <a:off x="2843968" y="2260238"/>
            <a:ext cx="11269372" cy="1615827"/>
          </a:xfrm>
          <a:prstGeom prst="rect">
            <a:avLst/>
          </a:prstGeom>
        </p:spPr>
        <p:txBody>
          <a:bodyPr wrap="square" lIns="0" tIns="0" rIns="0" bIns="0" rtlCol="0" anchor="t">
            <a:spAutoFit/>
          </a:bodyPr>
          <a:lstStyle/>
          <a:p>
            <a:pPr algn="ctr">
              <a:lnSpc>
                <a:spcPts val="6299"/>
              </a:lnSpc>
              <a:spcBef>
                <a:spcPct val="0"/>
              </a:spcBef>
            </a:pPr>
            <a:r>
              <a:rPr lang="en-US" sz="4500" b="1" dirty="0">
                <a:solidFill>
                  <a:srgbClr val="000000"/>
                </a:solidFill>
                <a:latin typeface="Cakerolli Bold"/>
                <a:ea typeface="Cakerolli Bold"/>
                <a:cs typeface="Cakerolli Bold"/>
                <a:sym typeface="Cakerolli Bold"/>
              </a:rPr>
              <a:t>A PLACE WHERE YOU LEARN SPECIALIZED SKILLS FOR A CAREER.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10"/>
                </p:tgtEl>
              </p:cMediaNode>
            </p:video>
            <p:video>
              <p:cMediaNode vol="100000">
                <p:cTn id="18" fill="hold" display="0">
                  <p:stCondLst>
                    <p:cond delay="indefinite"/>
                  </p:stCondLst>
                </p:cTn>
                <p:tgtEl>
                  <p:spTgt spid="11"/>
                </p:tgtEl>
              </p:cMediaNode>
            </p:video>
            <p:video>
              <p:cMediaNode vol="100000">
                <p:cTn id="19" fill="hold" display="0">
                  <p:stCondLst>
                    <p:cond delay="indefinite"/>
                  </p:stCondLst>
                </p:cTn>
                <p:tgtEl>
                  <p:spTgt spid="12"/>
                </p:tgtEl>
              </p:cMediaNode>
            </p:video>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5994453" y="7700062"/>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2080819" y="1859618"/>
            <a:ext cx="14126362" cy="9303682"/>
          </a:xfrm>
          <a:custGeom>
            <a:avLst/>
            <a:gdLst/>
            <a:ahLst/>
            <a:cxnLst/>
            <a:rect l="l" t="t" r="r" b="b"/>
            <a:pathLst>
              <a:path w="14126362" h="7398682">
                <a:moveTo>
                  <a:pt x="0" y="0"/>
                </a:moveTo>
                <a:lnTo>
                  <a:pt x="14126362" y="0"/>
                </a:lnTo>
                <a:lnTo>
                  <a:pt x="14126362" y="7398682"/>
                </a:lnTo>
                <a:lnTo>
                  <a:pt x="0" y="7398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62427" y="-605242"/>
            <a:ext cx="11064051" cy="5232374"/>
          </a:xfrm>
          <a:custGeom>
            <a:avLst/>
            <a:gdLst/>
            <a:ahLst/>
            <a:cxnLst/>
            <a:rect l="l" t="t" r="r" b="b"/>
            <a:pathLst>
              <a:path w="11064051" h="5232374">
                <a:moveTo>
                  <a:pt x="0" y="0"/>
                </a:moveTo>
                <a:lnTo>
                  <a:pt x="11064051" y="0"/>
                </a:lnTo>
                <a:lnTo>
                  <a:pt x="11064051" y="5232374"/>
                </a:lnTo>
                <a:lnTo>
                  <a:pt x="0" y="523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789220" y="3456015"/>
            <a:ext cx="939931" cy="1333235"/>
          </a:xfrm>
          <a:custGeom>
            <a:avLst/>
            <a:gdLst/>
            <a:ahLst/>
            <a:cxnLst/>
            <a:rect l="l" t="t" r="r" b="b"/>
            <a:pathLst>
              <a:path w="939931" h="1333235">
                <a:moveTo>
                  <a:pt x="0" y="0"/>
                </a:moveTo>
                <a:lnTo>
                  <a:pt x="939931" y="0"/>
                </a:lnTo>
                <a:lnTo>
                  <a:pt x="939931" y="1333235"/>
                </a:lnTo>
                <a:lnTo>
                  <a:pt x="0" y="13332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2827009" y="4950617"/>
            <a:ext cx="864352" cy="1216684"/>
          </a:xfrm>
          <a:custGeom>
            <a:avLst/>
            <a:gdLst/>
            <a:ahLst/>
            <a:cxnLst/>
            <a:rect l="l" t="t" r="r" b="b"/>
            <a:pathLst>
              <a:path w="864352" h="1216684">
                <a:moveTo>
                  <a:pt x="0" y="0"/>
                </a:moveTo>
                <a:lnTo>
                  <a:pt x="864352" y="0"/>
                </a:lnTo>
                <a:lnTo>
                  <a:pt x="864352" y="1216684"/>
                </a:lnTo>
                <a:lnTo>
                  <a:pt x="0" y="1216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2913622" y="6764745"/>
            <a:ext cx="815529" cy="1154050"/>
          </a:xfrm>
          <a:custGeom>
            <a:avLst/>
            <a:gdLst/>
            <a:ahLst/>
            <a:cxnLst/>
            <a:rect l="l" t="t" r="r" b="b"/>
            <a:pathLst>
              <a:path w="815529" h="1154050">
                <a:moveTo>
                  <a:pt x="0" y="0"/>
                </a:moveTo>
                <a:lnTo>
                  <a:pt x="815529" y="0"/>
                </a:lnTo>
                <a:lnTo>
                  <a:pt x="815529" y="1154050"/>
                </a:lnTo>
                <a:lnTo>
                  <a:pt x="0" y="1154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2091314">
            <a:off x="15255311" y="254573"/>
            <a:ext cx="1903741" cy="3566728"/>
          </a:xfrm>
          <a:custGeom>
            <a:avLst/>
            <a:gdLst/>
            <a:ahLst/>
            <a:cxnLst/>
            <a:rect l="l" t="t" r="r" b="b"/>
            <a:pathLst>
              <a:path w="1903741" h="3566728">
                <a:moveTo>
                  <a:pt x="0" y="0"/>
                </a:moveTo>
                <a:lnTo>
                  <a:pt x="1903741" y="0"/>
                </a:lnTo>
                <a:lnTo>
                  <a:pt x="1903741" y="3566728"/>
                </a:lnTo>
                <a:lnTo>
                  <a:pt x="0" y="35667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70863" y="5316881"/>
            <a:ext cx="9601867" cy="8229600"/>
          </a:xfrm>
          <a:custGeom>
            <a:avLst/>
            <a:gdLst/>
            <a:ahLst/>
            <a:cxnLst/>
            <a:rect l="l" t="t" r="r" b="b"/>
            <a:pathLst>
              <a:path w="9601867" h="8229600">
                <a:moveTo>
                  <a:pt x="0" y="0"/>
                </a:moveTo>
                <a:lnTo>
                  <a:pt x="9601867" y="0"/>
                </a:lnTo>
                <a:lnTo>
                  <a:pt x="9601867" y="8229600"/>
                </a:lnTo>
                <a:lnTo>
                  <a:pt x="0" y="8229600"/>
                </a:lnTo>
                <a:lnTo>
                  <a:pt x="0" y="0"/>
                </a:lnTo>
                <a:close/>
              </a:path>
            </a:pathLst>
          </a:custGeom>
          <a:blipFill>
            <a:blip r:embed="rId16"/>
            <a:stretch>
              <a:fillRect/>
            </a:stretch>
          </a:blipFill>
        </p:spPr>
        <p:txBody>
          <a:bodyPr/>
          <a:lstStyle/>
          <a:p>
            <a:endParaRPr lang="en-US"/>
          </a:p>
        </p:txBody>
      </p:sp>
      <p:sp>
        <p:nvSpPr>
          <p:cNvPr id="11" name="Freeform 11"/>
          <p:cNvSpPr/>
          <p:nvPr/>
        </p:nvSpPr>
        <p:spPr>
          <a:xfrm rot="6049943">
            <a:off x="15087311" y="6951630"/>
            <a:ext cx="1032449" cy="1934330"/>
          </a:xfrm>
          <a:custGeom>
            <a:avLst/>
            <a:gdLst/>
            <a:ahLst/>
            <a:cxnLst/>
            <a:rect l="l" t="t" r="r" b="b"/>
            <a:pathLst>
              <a:path w="1032449" h="1934330">
                <a:moveTo>
                  <a:pt x="0" y="0"/>
                </a:moveTo>
                <a:lnTo>
                  <a:pt x="1032449" y="0"/>
                </a:lnTo>
                <a:lnTo>
                  <a:pt x="1032449" y="1934330"/>
                </a:lnTo>
                <a:lnTo>
                  <a:pt x="0" y="193433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TextBox 12"/>
          <p:cNvSpPr txBox="1"/>
          <p:nvPr/>
        </p:nvSpPr>
        <p:spPr>
          <a:xfrm>
            <a:off x="3773688" y="3400685"/>
            <a:ext cx="11078446" cy="5386090"/>
          </a:xfrm>
          <a:prstGeom prst="rect">
            <a:avLst/>
          </a:prstGeom>
        </p:spPr>
        <p:txBody>
          <a:bodyPr lIns="0" tIns="0" rIns="0" bIns="0" rtlCol="0" anchor="t">
            <a:spAutoFit/>
          </a:bodyPr>
          <a:lstStyle/>
          <a:p>
            <a:pPr algn="l">
              <a:lnSpc>
                <a:spcPts val="6019"/>
              </a:lnSpc>
            </a:pPr>
            <a:r>
              <a:rPr lang="en-US" sz="3600" b="1" dirty="0">
                <a:solidFill>
                  <a:srgbClr val="000000"/>
                </a:solidFill>
                <a:latin typeface="Cakerolli Bold"/>
                <a:ea typeface="Cakerolli Bold"/>
                <a:cs typeface="Cakerolli Bold"/>
                <a:sym typeface="Cakerolli Bold"/>
              </a:rPr>
              <a:t>A STANDARDIZED TEST USED FOR COLLEGE ADMISSIONS.</a:t>
            </a:r>
          </a:p>
          <a:p>
            <a:pPr algn="l">
              <a:lnSpc>
                <a:spcPts val="6019"/>
              </a:lnSpc>
            </a:pPr>
            <a:endParaRPr lang="en-US" sz="3600" b="1" dirty="0">
              <a:solidFill>
                <a:srgbClr val="000000"/>
              </a:solidFill>
              <a:latin typeface="Cakerolli Bold"/>
              <a:ea typeface="Cakerolli Bold"/>
              <a:cs typeface="Cakerolli Bold"/>
              <a:sym typeface="Cakerolli Bold"/>
            </a:endParaRPr>
          </a:p>
          <a:p>
            <a:pPr>
              <a:lnSpc>
                <a:spcPts val="6019"/>
              </a:lnSpc>
            </a:pPr>
            <a:r>
              <a:rPr lang="en-US" sz="3600" b="1" dirty="0">
                <a:solidFill>
                  <a:srgbClr val="000000"/>
                </a:solidFill>
                <a:latin typeface="Cakerolli Bold"/>
                <a:ea typeface="Cakerolli Bold"/>
                <a:cs typeface="Cakerolli Bold"/>
                <a:sym typeface="Cakerolli Bold"/>
              </a:rPr>
              <a:t>MEASURES SKILLS IN ENGLISH, MATH, AND READING (SCIENCE and WRITING are now OPTIONAL.)</a:t>
            </a:r>
          </a:p>
          <a:p>
            <a:pPr>
              <a:lnSpc>
                <a:spcPts val="6019"/>
              </a:lnSpc>
            </a:pPr>
            <a:endParaRPr lang="en-US" sz="3600" b="1" dirty="0">
              <a:solidFill>
                <a:srgbClr val="000000"/>
              </a:solidFill>
              <a:latin typeface="Cakerolli Bold"/>
              <a:ea typeface="Cakerolli Bold"/>
              <a:cs typeface="Cakerolli Bold"/>
              <a:sym typeface="Cakerolli Bold"/>
            </a:endParaRPr>
          </a:p>
          <a:p>
            <a:pPr algn="l">
              <a:lnSpc>
                <a:spcPts val="6019"/>
              </a:lnSpc>
            </a:pPr>
            <a:r>
              <a:rPr lang="en-US" sz="3600" b="1" dirty="0">
                <a:solidFill>
                  <a:srgbClr val="000000"/>
                </a:solidFill>
                <a:latin typeface="Cakerolli Bold"/>
                <a:ea typeface="Cakerolli Bold"/>
                <a:cs typeface="Cakerolli Bold"/>
                <a:sym typeface="Cakerolli Bold"/>
              </a:rPr>
              <a:t>HELPS COLLEGES SEE HOW READY YOU ARE FOR THEIR PROGRAMS.</a:t>
            </a:r>
          </a:p>
        </p:txBody>
      </p:sp>
      <p:sp>
        <p:nvSpPr>
          <p:cNvPr id="13" name="TextBox 13"/>
          <p:cNvSpPr txBox="1"/>
          <p:nvPr/>
        </p:nvSpPr>
        <p:spPr>
          <a:xfrm rot="-235009">
            <a:off x="945695" y="774995"/>
            <a:ext cx="9327273" cy="3466288"/>
          </a:xfrm>
          <a:prstGeom prst="rect">
            <a:avLst/>
          </a:prstGeom>
        </p:spPr>
        <p:txBody>
          <a:bodyPr lIns="0" tIns="0" rIns="0" bIns="0" rtlCol="0" anchor="t">
            <a:spAutoFit/>
          </a:bodyPr>
          <a:lstStyle/>
          <a:p>
            <a:pPr algn="ctr">
              <a:lnSpc>
                <a:spcPts val="12242"/>
              </a:lnSpc>
            </a:pPr>
            <a:r>
              <a:rPr lang="en-US" sz="8744" b="1" dirty="0">
                <a:solidFill>
                  <a:srgbClr val="000000"/>
                </a:solidFill>
                <a:latin typeface="Cakerolli Bold"/>
                <a:ea typeface="Cakerolli Bold"/>
                <a:cs typeface="Cakerolli Bold"/>
                <a:sym typeface="Cakerolli Bold"/>
              </a:rPr>
              <a:t>WHAT IS THE </a:t>
            </a:r>
          </a:p>
          <a:p>
            <a:pPr algn="ctr">
              <a:lnSpc>
                <a:spcPts val="8307"/>
              </a:lnSpc>
            </a:pPr>
            <a:r>
              <a:rPr lang="en-US" sz="8744" b="1" dirty="0">
                <a:solidFill>
                  <a:srgbClr val="000000"/>
                </a:solidFill>
                <a:latin typeface="Cakerolli Bold"/>
                <a:ea typeface="Cakerolli Bold"/>
                <a:cs typeface="Cakerolli Bold"/>
                <a:sym typeface="Cakerolli Bold"/>
              </a:rPr>
              <a:t>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 calcmode="lin" valueType="num">
                                      <p:cBhvr additive="base">
                                        <p:cTn id="1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657686" y="1790913"/>
            <a:ext cx="15834116" cy="9163995"/>
          </a:xfrm>
          <a:custGeom>
            <a:avLst/>
            <a:gdLst/>
            <a:ahLst/>
            <a:cxnLst/>
            <a:rect l="l" t="t" r="r" b="b"/>
            <a:pathLst>
              <a:path w="15834116" h="9163995">
                <a:moveTo>
                  <a:pt x="0" y="0"/>
                </a:moveTo>
                <a:lnTo>
                  <a:pt x="15834116" y="0"/>
                </a:lnTo>
                <a:lnTo>
                  <a:pt x="15834116" y="9163995"/>
                </a:lnTo>
                <a:lnTo>
                  <a:pt x="0" y="91639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40350" y="588144"/>
            <a:ext cx="17087050" cy="9889130"/>
          </a:xfrm>
          <a:custGeom>
            <a:avLst/>
            <a:gdLst/>
            <a:ahLst/>
            <a:cxnLst/>
            <a:rect l="l" t="t" r="r" b="b"/>
            <a:pathLst>
              <a:path w="17087050" h="9889130">
                <a:moveTo>
                  <a:pt x="0" y="0"/>
                </a:moveTo>
                <a:lnTo>
                  <a:pt x="17087050" y="0"/>
                </a:lnTo>
                <a:lnTo>
                  <a:pt x="17087050" y="9889130"/>
                </a:lnTo>
                <a:lnTo>
                  <a:pt x="0" y="98891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172976" y="-1087246"/>
            <a:ext cx="11064051" cy="5232374"/>
          </a:xfrm>
          <a:custGeom>
            <a:avLst/>
            <a:gdLst/>
            <a:ahLst/>
            <a:cxnLst/>
            <a:rect l="l" t="t" r="r" b="b"/>
            <a:pathLst>
              <a:path w="11064051" h="5232374">
                <a:moveTo>
                  <a:pt x="0" y="0"/>
                </a:moveTo>
                <a:lnTo>
                  <a:pt x="11064051" y="0"/>
                </a:lnTo>
                <a:lnTo>
                  <a:pt x="11064051" y="5232374"/>
                </a:lnTo>
                <a:lnTo>
                  <a:pt x="0" y="5232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rot="-235009">
            <a:off x="5965916" y="671910"/>
            <a:ext cx="9327273" cy="2901700"/>
          </a:xfrm>
          <a:prstGeom prst="rect">
            <a:avLst/>
          </a:prstGeom>
        </p:spPr>
        <p:txBody>
          <a:bodyPr lIns="0" tIns="0" rIns="0" bIns="0" rtlCol="0" anchor="t">
            <a:spAutoFit/>
          </a:bodyPr>
          <a:lstStyle/>
          <a:p>
            <a:pPr algn="ctr">
              <a:lnSpc>
                <a:spcPts val="8569"/>
              </a:lnSpc>
            </a:pPr>
            <a:r>
              <a:rPr lang="en-US" sz="8744" b="1" dirty="0">
                <a:solidFill>
                  <a:srgbClr val="000000"/>
                </a:solidFill>
                <a:latin typeface="Cakerolli Bold"/>
                <a:ea typeface="Cakerolli Bold"/>
                <a:cs typeface="Cakerolli Bold"/>
                <a:sym typeface="Cakerolli Bold"/>
              </a:rPr>
              <a:t>WHY THE ACT MATTERS</a:t>
            </a:r>
          </a:p>
        </p:txBody>
      </p:sp>
      <p:sp>
        <p:nvSpPr>
          <p:cNvPr id="7" name="TextBox 7"/>
          <p:cNvSpPr txBox="1"/>
          <p:nvPr/>
        </p:nvSpPr>
        <p:spPr>
          <a:xfrm rot="-598359">
            <a:off x="2476842" y="3469323"/>
            <a:ext cx="13116177" cy="3348356"/>
          </a:xfrm>
          <a:prstGeom prst="rect">
            <a:avLst/>
          </a:prstGeom>
        </p:spPr>
        <p:txBody>
          <a:bodyPr lIns="0" tIns="0" rIns="0" bIns="0" rtlCol="0" anchor="t">
            <a:spAutoFit/>
          </a:bodyPr>
          <a:lstStyle/>
          <a:p>
            <a:pPr marL="928366" lvl="1" indent="-464183" algn="l">
              <a:lnSpc>
                <a:spcPts val="6019"/>
              </a:lnSpc>
              <a:buFont typeface="Arial"/>
              <a:buChar char="•"/>
            </a:pPr>
            <a:r>
              <a:rPr lang="en-US" sz="4299" b="1" dirty="0">
                <a:solidFill>
                  <a:srgbClr val="000000"/>
                </a:solidFill>
                <a:latin typeface="Cakerolli Bold"/>
                <a:ea typeface="Cakerolli Bold"/>
                <a:cs typeface="Cakerolli Bold"/>
                <a:sym typeface="Cakerolli Bold"/>
              </a:rPr>
              <a:t>CAN IMPACT COLLEGE ADMISSIONS.</a:t>
            </a:r>
          </a:p>
          <a:p>
            <a:pPr marL="928366" lvl="1" indent="-464183" algn="l">
              <a:lnSpc>
                <a:spcPts val="6019"/>
              </a:lnSpc>
              <a:buFont typeface="Arial"/>
              <a:buChar char="•"/>
            </a:pPr>
            <a:r>
              <a:rPr lang="en-US" sz="4299" b="1" dirty="0">
                <a:solidFill>
                  <a:srgbClr val="000000"/>
                </a:solidFill>
                <a:latin typeface="Cakerolli Bold"/>
                <a:ea typeface="Cakerolli Bold"/>
                <a:cs typeface="Cakerolli Bold"/>
                <a:sym typeface="Cakerolli Bold"/>
              </a:rPr>
              <a:t>SCHOLARSHIPS MAY DEPEND ON YOUR ACT SCORE.</a:t>
            </a:r>
          </a:p>
          <a:p>
            <a:pPr marL="928366" lvl="1" indent="-464183" algn="l">
              <a:lnSpc>
                <a:spcPts val="6019"/>
              </a:lnSpc>
              <a:buFont typeface="Arial"/>
              <a:buChar char="•"/>
            </a:pPr>
            <a:r>
              <a:rPr lang="en-US" sz="4299" b="1" dirty="0">
                <a:solidFill>
                  <a:srgbClr val="000000"/>
                </a:solidFill>
                <a:latin typeface="Cakerolli Bold"/>
                <a:ea typeface="Cakerolli Bold"/>
                <a:cs typeface="Cakerolli Bold"/>
                <a:sym typeface="Cakerolli Bold"/>
              </a:rPr>
              <a:t>A GOOD SCORE CAN OPEN MORE OPPORTUNITIES</a:t>
            </a:r>
          </a:p>
          <a:p>
            <a:pPr marL="928366" lvl="1" indent="-464183" algn="l">
              <a:lnSpc>
                <a:spcPts val="6019"/>
              </a:lnSpc>
              <a:buFont typeface="Arial"/>
              <a:buChar char="•"/>
            </a:pPr>
            <a:r>
              <a:rPr lang="en-US" sz="4299" b="1" dirty="0">
                <a:solidFill>
                  <a:srgbClr val="000000"/>
                </a:solidFill>
                <a:latin typeface="Cakerolli Bold"/>
                <a:ea typeface="Cakerolli Bold"/>
                <a:cs typeface="Cakerolli Bold"/>
                <a:sym typeface="Cakerolli Bold"/>
              </a:rPr>
              <a:t>CAN BE SUBSTITUTED FOR STATE TEST GRADES</a:t>
            </a:r>
          </a:p>
        </p:txBody>
      </p:sp>
      <p:sp>
        <p:nvSpPr>
          <p:cNvPr id="8" name="Freeform 8"/>
          <p:cNvSpPr/>
          <p:nvPr/>
        </p:nvSpPr>
        <p:spPr>
          <a:xfrm rot="20989496">
            <a:off x="7442303" y="7576365"/>
            <a:ext cx="11301259" cy="2203745"/>
          </a:xfrm>
          <a:custGeom>
            <a:avLst/>
            <a:gdLst/>
            <a:ahLst/>
            <a:cxnLst/>
            <a:rect l="l" t="t" r="r" b="b"/>
            <a:pathLst>
              <a:path w="11301259" h="2203745">
                <a:moveTo>
                  <a:pt x="0" y="0"/>
                </a:moveTo>
                <a:lnTo>
                  <a:pt x="11301259" y="0"/>
                </a:lnTo>
                <a:lnTo>
                  <a:pt x="11301259" y="2203746"/>
                </a:lnTo>
                <a:lnTo>
                  <a:pt x="0" y="2203746"/>
                </a:lnTo>
                <a:lnTo>
                  <a:pt x="0" y="0"/>
                </a:lnTo>
                <a:close/>
              </a:path>
            </a:pathLst>
          </a:custGeom>
          <a:blipFill>
            <a:blip r:embed="rId9"/>
            <a:stretch>
              <a:fillRect/>
            </a:stretch>
          </a:blipFill>
        </p:spPr>
        <p:txBody>
          <a:bodyPr/>
          <a:lstStyle/>
          <a:p>
            <a:endParaRPr lang="en-US"/>
          </a:p>
        </p:txBody>
      </p:sp>
      <p:sp>
        <p:nvSpPr>
          <p:cNvPr id="9" name="TextBox 9"/>
          <p:cNvSpPr txBox="1"/>
          <p:nvPr/>
        </p:nvSpPr>
        <p:spPr>
          <a:xfrm rot="-607455">
            <a:off x="2195629" y="6600528"/>
            <a:ext cx="14433146" cy="1500411"/>
          </a:xfrm>
          <a:prstGeom prst="rect">
            <a:avLst/>
          </a:prstGeom>
        </p:spPr>
        <p:txBody>
          <a:bodyPr wrap="square" lIns="0" tIns="0" rIns="0" bIns="0" rtlCol="0" anchor="t">
            <a:spAutoFit/>
          </a:bodyPr>
          <a:lstStyle/>
          <a:p>
            <a:pPr algn="ctr">
              <a:lnSpc>
                <a:spcPts val="3872"/>
              </a:lnSpc>
              <a:spcBef>
                <a:spcPct val="0"/>
              </a:spcBef>
            </a:pPr>
            <a:r>
              <a:rPr lang="en-US" sz="2766" b="1" dirty="0">
                <a:solidFill>
                  <a:srgbClr val="E80000"/>
                </a:solidFill>
                <a:latin typeface="Cakerolli Bold"/>
                <a:ea typeface="Cakerolli Bold"/>
                <a:cs typeface="Cakerolli Bold"/>
                <a:sym typeface="Cakerolli Bold"/>
              </a:rPr>
              <a:t>STUDENT ATHLETES:  WHILE NCAA CHANGED RULES TO REQUIRE SUBMISSION OF THE ACT, STUDENT ATHLETES ARE STILL REQUIRED TO MEET THEIR CHOICE SCHOOL’S ACT REQUIREMENTS AND REQUIREMENT CAN BE ADDED BACK IN AT ANY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anim calcmode="lin" valueType="num">
                                      <p:cBhvr>
                                        <p:cTn id="36" dur="2000" fill="hold"/>
                                        <p:tgtEl>
                                          <p:spTgt spid="8"/>
                                        </p:tgtEl>
                                        <p:attrNameLst>
                                          <p:attrName>ppt_w</p:attrName>
                                        </p:attrNameLst>
                                      </p:cBhvr>
                                      <p:tavLst>
                                        <p:tav tm="0" fmla="#ppt_w*sin(2.5*pi*$)">
                                          <p:val>
                                            <p:fltVal val="0"/>
                                          </p:val>
                                        </p:tav>
                                        <p:tav tm="100000">
                                          <p:val>
                                            <p:fltVal val="1"/>
                                          </p:val>
                                        </p:tav>
                                      </p:tavLst>
                                    </p:anim>
                                    <p:anim calcmode="lin" valueType="num">
                                      <p:cBhvr>
                                        <p:cTn id="37"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48981">
            <a:off x="-99162" y="0"/>
            <a:ext cx="11590943" cy="8311672"/>
          </a:xfrm>
          <a:custGeom>
            <a:avLst/>
            <a:gdLst/>
            <a:ahLst/>
            <a:cxnLst/>
            <a:rect l="l" t="t" r="r" b="b"/>
            <a:pathLst>
              <a:path w="11590943" h="8311672">
                <a:moveTo>
                  <a:pt x="0" y="0"/>
                </a:moveTo>
                <a:lnTo>
                  <a:pt x="11590943" y="0"/>
                </a:lnTo>
                <a:lnTo>
                  <a:pt x="11590943" y="8311672"/>
                </a:lnTo>
                <a:lnTo>
                  <a:pt x="0" y="8311672"/>
                </a:lnTo>
                <a:lnTo>
                  <a:pt x="0" y="0"/>
                </a:lnTo>
                <a:close/>
              </a:path>
            </a:pathLst>
          </a:custGeom>
          <a:blipFill>
            <a:blip r:embed="rId2">
              <a:alphaModFix amt="6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294420" y="2581183"/>
            <a:ext cx="10746055" cy="7705817"/>
          </a:xfrm>
          <a:custGeom>
            <a:avLst/>
            <a:gdLst/>
            <a:ahLst/>
            <a:cxnLst/>
            <a:rect l="l" t="t" r="r" b="b"/>
            <a:pathLst>
              <a:path w="10746055" h="7705817">
                <a:moveTo>
                  <a:pt x="0" y="0"/>
                </a:moveTo>
                <a:lnTo>
                  <a:pt x="10746055" y="0"/>
                </a:lnTo>
                <a:lnTo>
                  <a:pt x="10746055" y="7705817"/>
                </a:lnTo>
                <a:lnTo>
                  <a:pt x="0" y="770581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228954" y="2319656"/>
            <a:ext cx="6895381" cy="4583560"/>
          </a:xfrm>
          <a:prstGeom prst="rect">
            <a:avLst/>
          </a:prstGeom>
        </p:spPr>
        <p:txBody>
          <a:bodyPr lIns="0" tIns="0" rIns="0" bIns="0" rtlCol="0" anchor="t">
            <a:spAutoFit/>
          </a:bodyPr>
          <a:lstStyle/>
          <a:p>
            <a:pPr algn="ctr">
              <a:lnSpc>
                <a:spcPts val="8221"/>
              </a:lnSpc>
            </a:pPr>
            <a:r>
              <a:rPr lang="en-US" sz="5872" b="1" dirty="0">
                <a:solidFill>
                  <a:srgbClr val="000000"/>
                </a:solidFill>
                <a:latin typeface="Cakerolli Bold"/>
                <a:ea typeface="Cakerolli Bold"/>
                <a:cs typeface="Cakerolli Bold"/>
                <a:sym typeface="Cakerolli Bold"/>
              </a:rPr>
              <a:t>STATE TEST SCORES</a:t>
            </a:r>
          </a:p>
          <a:p>
            <a:pPr algn="ctr">
              <a:lnSpc>
                <a:spcPts val="8221"/>
              </a:lnSpc>
            </a:pPr>
            <a:r>
              <a:rPr lang="en-US" sz="5872" b="1" dirty="0">
                <a:solidFill>
                  <a:srgbClr val="000000"/>
                </a:solidFill>
                <a:latin typeface="Cakerolli Bold"/>
                <a:ea typeface="Cakerolli Bold"/>
                <a:cs typeface="Cakerolli Bold"/>
                <a:sym typeface="Cakerolli Bold"/>
              </a:rPr>
              <a:t>DETERMINE COURSE</a:t>
            </a:r>
          </a:p>
          <a:p>
            <a:pPr algn="ctr">
              <a:lnSpc>
                <a:spcPts val="8221"/>
              </a:lnSpc>
              <a:spcBef>
                <a:spcPct val="0"/>
              </a:spcBef>
            </a:pPr>
            <a:r>
              <a:rPr lang="en-US" sz="5872" b="1" dirty="0">
                <a:solidFill>
                  <a:srgbClr val="000000"/>
                </a:solidFill>
                <a:latin typeface="Cakerolli Bold"/>
                <a:ea typeface="Cakerolli Bold"/>
                <a:cs typeface="Cakerolli Bold"/>
                <a:sym typeface="Cakerolli Bold"/>
              </a:rPr>
              <a:t>PLACEMENTS IN HIGH SCHOOL</a:t>
            </a:r>
          </a:p>
        </p:txBody>
      </p:sp>
      <p:sp>
        <p:nvSpPr>
          <p:cNvPr id="5" name="TextBox 5"/>
          <p:cNvSpPr txBox="1"/>
          <p:nvPr/>
        </p:nvSpPr>
        <p:spPr>
          <a:xfrm>
            <a:off x="10058400" y="4533900"/>
            <a:ext cx="6895381" cy="4583560"/>
          </a:xfrm>
          <a:prstGeom prst="rect">
            <a:avLst/>
          </a:prstGeom>
        </p:spPr>
        <p:txBody>
          <a:bodyPr lIns="0" tIns="0" rIns="0" bIns="0" rtlCol="0" anchor="t">
            <a:spAutoFit/>
          </a:bodyPr>
          <a:lstStyle/>
          <a:p>
            <a:pPr algn="ctr">
              <a:lnSpc>
                <a:spcPts val="8221"/>
              </a:lnSpc>
            </a:pPr>
            <a:r>
              <a:rPr lang="en-US" sz="5872" b="1" dirty="0">
                <a:solidFill>
                  <a:srgbClr val="000000"/>
                </a:solidFill>
                <a:latin typeface="Cakerolli Bold"/>
                <a:ea typeface="Cakerolli Bold"/>
                <a:cs typeface="Cakerolli Bold"/>
                <a:sym typeface="Cakerolli Bold"/>
              </a:rPr>
              <a:t>ACT TEST SCORES</a:t>
            </a:r>
          </a:p>
          <a:p>
            <a:pPr algn="ctr">
              <a:lnSpc>
                <a:spcPts val="8221"/>
              </a:lnSpc>
            </a:pPr>
            <a:r>
              <a:rPr lang="en-US" sz="5872" b="1" dirty="0">
                <a:solidFill>
                  <a:srgbClr val="000000"/>
                </a:solidFill>
                <a:latin typeface="Cakerolli Bold"/>
                <a:ea typeface="Cakerolli Bold"/>
                <a:cs typeface="Cakerolli Bold"/>
                <a:sym typeface="Cakerolli Bold"/>
              </a:rPr>
              <a:t>DETERMINE COURSE</a:t>
            </a:r>
          </a:p>
          <a:p>
            <a:pPr algn="ctr">
              <a:lnSpc>
                <a:spcPts val="8221"/>
              </a:lnSpc>
              <a:spcBef>
                <a:spcPct val="0"/>
              </a:spcBef>
            </a:pPr>
            <a:r>
              <a:rPr lang="en-US" sz="5872" b="1" dirty="0">
                <a:solidFill>
                  <a:srgbClr val="000000"/>
                </a:solidFill>
                <a:latin typeface="Cakerolli Bold"/>
                <a:ea typeface="Cakerolli Bold"/>
                <a:cs typeface="Cakerolli Bold"/>
                <a:sym typeface="Cakerolli Bold"/>
              </a:rPr>
              <a:t>PLACEMENTS IN COLLEGE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693</Words>
  <Application>Microsoft Office PowerPoint</Application>
  <PresentationFormat>Custom</PresentationFormat>
  <Paragraphs>113</Paragraphs>
  <Slides>20</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Cakerolli Bold</vt:lpstr>
      <vt:lpstr>Arial</vt:lpstr>
      <vt:lpstr>Ample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cp:lastModifiedBy>Christy Mangum</cp:lastModifiedBy>
  <cp:revision>2</cp:revision>
  <dcterms:created xsi:type="dcterms:W3CDTF">2006-08-16T00:00:00Z</dcterms:created>
  <dcterms:modified xsi:type="dcterms:W3CDTF">2026-01-29T22:08:46Z</dcterms:modified>
  <dc:identifier>DAGdDOpVmPo</dc:identifier>
</cp:coreProperties>
</file>