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  <p:sldMasterId id="2147483675" r:id="rId7"/>
  </p:sldMasterIdLst>
  <p:sldIdLst>
    <p:sldId id="508" r:id="rId8"/>
    <p:sldId id="263" r:id="rId9"/>
    <p:sldId id="256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509" r:id="rId34"/>
    <p:sldId id="510" r:id="rId35"/>
    <p:sldId id="290" r:id="rId36"/>
    <p:sldId id="291" r:id="rId37"/>
    <p:sldId id="51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475" r:id="rId51"/>
    <p:sldId id="257" r:id="rId52"/>
    <p:sldId id="497" r:id="rId53"/>
    <p:sldId id="498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499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torial" id="{34F5036B-2A17-44B4-967C-9CFBF572ECB7}">
          <p14:sldIdLst>
            <p14:sldId id="508"/>
          </p14:sldIdLst>
        </p14:section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266"/>
            <p14:sldId id="265"/>
          </p14:sldIdLst>
        </p14:section>
        <p14:section name="Question 2" id="{F94C211B-F952-4378-80A7-4AE06B71B36D}">
          <p14:sldIdLst>
            <p14:sldId id="267"/>
            <p14:sldId id="268"/>
            <p14:sldId id="269"/>
          </p14:sldIdLst>
        </p14:section>
        <p14:section name="Question 3" id="{11555149-3731-4EC6-94D4-9A9D7B58E4D1}">
          <p14:sldIdLst>
            <p14:sldId id="270"/>
            <p14:sldId id="271"/>
            <p14:sldId id="272"/>
          </p14:sldIdLst>
        </p14:section>
        <p14:section name="Question 4" id="{8BEBECA6-727E-4580-8617-2413B74FC396}">
          <p14:sldIdLst>
            <p14:sldId id="273"/>
            <p14:sldId id="274"/>
            <p14:sldId id="275"/>
          </p14:sldIdLst>
        </p14:section>
        <p14:section name="Question 5" id="{53CBBEB1-45B2-4961-BD7C-6726A4E30DC0}">
          <p14:sldIdLst>
            <p14:sldId id="276"/>
            <p14:sldId id="277"/>
            <p14:sldId id="278"/>
          </p14:sldIdLst>
        </p14:section>
        <p14:section name="Question 6" id="{194A2F3A-854B-4678-A12C-25D93C1D400A}">
          <p14:sldIdLst>
            <p14:sldId id="279"/>
            <p14:sldId id="280"/>
            <p14:sldId id="281"/>
          </p14:sldIdLst>
        </p14:section>
        <p14:section name="Question 7" id="{DA2C8177-AA9A-48CF-8633-1D1FA59D3741}">
          <p14:sldIdLst>
            <p14:sldId id="282"/>
            <p14:sldId id="283"/>
            <p14:sldId id="284"/>
          </p14:sldIdLst>
        </p14:section>
        <p14:section name="Question 8" id="{CE35DB9C-CC45-4C4C-8D0B-C2E6435FE9E8}">
          <p14:sldIdLst>
            <p14:sldId id="285"/>
            <p14:sldId id="286"/>
            <p14:sldId id="287"/>
          </p14:sldIdLst>
        </p14:section>
        <p14:section name="Question 9" id="{A944923D-42D8-4691-A1D6-AF7E7EBE7B58}">
          <p14:sldIdLst>
            <p14:sldId id="509"/>
            <p14:sldId id="510"/>
            <p14:sldId id="290"/>
          </p14:sldIdLst>
        </p14:section>
        <p14:section name="Question 10" id="{7B7E7B87-1D2A-4E32-9251-08C52209F17A}">
          <p14:sldIdLst>
            <p14:sldId id="291"/>
            <p14:sldId id="511"/>
            <p14:sldId id="293"/>
          </p14:sldIdLst>
        </p14:section>
        <p14:section name="Question 11" id="{7B485E14-B764-48EE-AD11-FA313A0F9BFC}">
          <p14:sldIdLst>
            <p14:sldId id="294"/>
            <p14:sldId id="295"/>
            <p14:sldId id="296"/>
          </p14:sldIdLst>
        </p14:section>
        <p14:section name="Question 12" id="{506158D8-BE8A-49BB-B0BE-28B925B1192C}">
          <p14:sldIdLst>
            <p14:sldId id="297"/>
            <p14:sldId id="298"/>
            <p14:sldId id="299"/>
          </p14:sldIdLst>
        </p14:section>
        <p14:section name="Question 13" id="{6B380445-9425-420B-96E0-ACD2CC33EF86}">
          <p14:sldIdLst>
            <p14:sldId id="300"/>
            <p14:sldId id="301"/>
            <p14:sldId id="302"/>
          </p14:sldIdLst>
        </p14:section>
        <p14:section name="Question 14" id="{881FA485-B048-4732-9D9A-6F04F5046E4D}">
          <p14:sldIdLst>
            <p14:sldId id="303"/>
            <p14:sldId id="304"/>
            <p14:sldId id="475"/>
          </p14:sldIdLst>
        </p14:section>
        <p14:section name="More" id="{30FBF9DB-43B1-4F8F-8BFD-79C749845BDF}">
          <p14:sldIdLst>
            <p14:sldId id="257"/>
            <p14:sldId id="497"/>
          </p14:sldIdLst>
        </p14:section>
        <p14:section name="SlideLizard" id="{B414D5CB-89DB-0C4B-AADE-E50DC8C252D8}">
          <p14:sldIdLst>
            <p14:sldId id="498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FF"/>
    <a:srgbClr val="080E1A"/>
    <a:srgbClr val="F88008"/>
    <a:srgbClr val="ECBD43"/>
    <a:srgbClr val="FDC643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8F22D-E337-464A-B159-9BE3165CA327}" v="567" dt="2025-11-04T01:13:0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 autoAdjust="0"/>
    <p:restoredTop sz="95937" autoAdjust="0"/>
  </p:normalViewPr>
  <p:slideViewPr>
    <p:cSldViewPr snapToGrid="0" showGuides="1">
      <p:cViewPr varScale="1">
        <p:scale>
          <a:sx n="59" d="100"/>
          <a:sy n="59" d="100"/>
        </p:scale>
        <p:origin x="620" y="5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5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6403C-6719-4FB4-9A5D-D9C38AF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7E655-A3B4-4749-9B4A-81794E7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F085-23D1-4B88-B88F-A40E609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3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E8E0-AB83-4415-999B-83DF0770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4CA7D-D9EE-4A3F-9135-9500CAE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4617-7532-476A-9851-FA29AD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FCA0-D27E-4C9E-9CE3-1FE6106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FB12-A0BB-4B3F-BF6A-366FC47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4A61-F763-4EC4-87BD-C5C189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0C0D-3A2D-4A56-A17A-669464B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E47A-9D48-48F5-9920-C849651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C288-4FEA-4C10-B41F-427524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CA98-67FA-4C22-80AC-80FB8B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7B7E-61ED-4EB7-A788-BD33D353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164E-8A54-46E9-BF0E-9BC9670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F0AD-1843-44C4-A5F9-24E5316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3983-5117-4F45-BAF8-0BB0645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F5523-F168-449A-B791-E1546E6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8E02-0A5C-4CFC-B364-FC3FE6F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F334-D6CB-4191-81EF-1E336E2FF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696D5-CB87-44AF-ADED-AEBD601A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464B7-3214-42B8-9ED7-B51D1D8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9F02A-E2BE-4B1B-A3EF-E436249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D7112-2029-4788-9BB2-01E9824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875E-B377-4983-ACF8-C9C1184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D8FF2-7D1F-41E3-9E28-22628F2A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410D6-B96C-4C7C-8760-EE9BE7AC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5F4BA-3EFE-4058-898D-CBAFF442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9DF25-4F00-4F13-9A86-5319C4E68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5BFF3-111C-4D45-829B-F8AFB74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BFB47-AEA1-49F1-86F7-D2399099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A0410-1B51-4211-BC61-B4AF874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DC0A-CFB6-462D-9704-CF408F8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03464-753E-4AE2-8657-904FD3A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F33CC-F8CD-488D-AD31-5AD2D55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C949C-D202-4679-8AB2-F7226C82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1E78C-F62B-41CC-A52D-0C2C392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4DB24-C363-4FAB-825B-7BB1692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910F6-95FB-4C78-A5D5-43F11BBA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98CF-F73D-45FF-83BE-BCC423F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53A3-AA99-40C3-B425-0A092D6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017AA-C412-4857-979A-27EABF00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2ABF1-F9CD-44C0-99FD-0AD14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A5B26-E244-4C86-B6CE-34D22A38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AC3B-FFEE-49BC-9C14-D396B83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CA85-8B21-4BAA-937E-8CF869C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18F7E-D5E9-42EE-B157-8D4350B6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C4AF-4066-4DE6-9F07-EE763582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39B61-B5E1-4F66-80BA-102382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1FB8A-19E7-4E7D-BEB8-35790901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0794E-DC0E-45F6-957B-C26295DB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97BA-0649-48B3-817A-A2E7939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52924-6AC2-4533-903E-7B86C915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9AFCC-F044-4B48-8417-F5816243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A346-8E56-45DF-9B47-D8C02E4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16F9-6C0F-4728-80FF-C3B424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2B239-5E36-432D-B173-BA05247A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55F20-8811-4BE8-840E-CA4A9D4D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99C84-556A-4C22-B122-5F63087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ADEE6-6C7C-4853-B0D4-4A2A00F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247C-1310-4482-ADD7-B31FA61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8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78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859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834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70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479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4860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037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398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9121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5219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43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93AB7"/>
            </a:gs>
            <a:gs pos="100000">
              <a:srgbClr val="A44273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93AB7"/>
            </a:gs>
            <a:gs pos="100000">
              <a:srgbClr val="A44273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CADBB-E123-46D8-B59D-F7BA1F08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9D9AE-CECF-4D09-9E12-7A3FC83D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F7F8-4630-4B4E-9734-AA3C7E47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6DF4-C95A-45C5-BBAA-61B0355D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38E0-5F81-4C9A-830A-9C2966A4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6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93AB7"/>
            </a:gs>
            <a:gs pos="100000">
              <a:srgbClr val="A44273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E12DC-3EE3-417B-A9BF-B358B7BF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DC154-576B-49CD-95CB-F34F8BB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A9D4C-CBB2-4632-94EC-DAECDB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08D-BB91-4A35-BED0-7942371A61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9EE39-9875-49CD-B947-68DBCFC9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C57C-10BB-4CAF-A4FA-31D20469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03.11.2025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27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an.net/special-themes/when-to-light-advent-candl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image" Target="../media/image2.jpg"/><Relationship Id="rId2" Type="http://schemas.microsoft.com/office/2007/relationships/media" Target="../media/media2.mp3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mp3"/><Relationship Id="rId10" Type="http://schemas.openxmlformats.org/officeDocument/2006/relationships/image" Target="../media/image5.png"/><Relationship Id="rId4" Type="http://schemas.microsoft.com/office/2007/relationships/media" Target="../media/media4.mp3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1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7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29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3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35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41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6.tm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tags" Target="../tags/tag44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p3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ndles on a wreath&#10;&#10;AI-generated content may be incorrect.">
            <a:extLst>
              <a:ext uri="{FF2B5EF4-FFF2-40B4-BE49-F238E27FC236}">
                <a16:creationId xmlns:a16="http://schemas.microsoft.com/office/drawing/2014/main" id="{DF2B463F-0387-3E8D-CF07-3215F457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627A4A-8264-E631-00BB-551540403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Intergenerational Advent and Christmas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29E41-8644-0404-59D0-3B81E39B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St. Cecilia </a:t>
            </a:r>
          </a:p>
          <a:p>
            <a:r>
              <a:rPr lang="en-US" dirty="0">
                <a:solidFill>
                  <a:srgbClr val="FFFFFF"/>
                </a:solidFill>
              </a:rPr>
              <a:t>Faith Formation</a:t>
            </a:r>
          </a:p>
        </p:txBody>
      </p:sp>
    </p:spTree>
    <p:extLst>
      <p:ext uri="{BB962C8B-B14F-4D97-AF65-F5344CB8AC3E}">
        <p14:creationId xmlns:p14="http://schemas.microsoft.com/office/powerpoint/2010/main" val="246250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Caesar Augustus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Gabrial, the Archangel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dream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angel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told Mary and Joseph to go to Bethlehem?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2582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Rose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optional fifth candle in the center of the Advent wreath is 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476AA1-5CE8-03EE-92CB-2CE17E9DB6E7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54874" y="5320251"/>
            <a:ext cx="4524162" cy="947384"/>
            <a:chOff x="1452892" y="4005750"/>
            <a:chExt cx="4524162" cy="947384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005750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36813" y="4253828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82863" y="4036804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84116" y="4178681"/>
            <a:ext cx="4524162" cy="929684"/>
            <a:chOff x="1384116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384116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Rose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899853" y="2905275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optional fifth candle in the center of the Advent wreath is…….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6A70DB-0B9A-31F5-73DA-EE99F13B5FC2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097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8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Emmanuel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Gaudete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 Sunday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Laetare Sunday</a:t>
              </a: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name of the third Sunday of Advent? 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8287A1-BE82-2AD3-674E-D094C328E9D7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Emmanuel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Gaudete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Rejoice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Laetare Sunday</a:t>
              </a: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name of the third Sunday of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6D491C-AB58-DD0E-4B38-09BFB9E1DE46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747446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God’s never ending love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Holy Trinity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Gospels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Eternal life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the Advent wreath symbolize?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6BEACA-CADC-6F20-1286-C2DE8C798037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God’s never ending love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Holy Trinity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four Gospels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Eternal life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the Advent wreath symbolize?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7FA66A-C1B7-9D4D-A889-479A8F4C233F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89FD9A8-44AD-4772-B932-4A7DB530B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084" y="26736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1CC650-A892-22A8-BDC1-5F8A7BDB604B}"/>
              </a:ext>
            </a:extLst>
          </p:cNvPr>
          <p:cNvSpPr/>
          <p:nvPr/>
        </p:nvSpPr>
        <p:spPr>
          <a:xfrm>
            <a:off x="238124" y="415295"/>
            <a:ext cx="49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83689" cy="5198812"/>
            <a:chOff x="8179724" y="1168053"/>
            <a:chExt cx="308368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31852" cy="4832092"/>
              <a:chOff x="8262223" y="1304918"/>
              <a:chExt cx="3558640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1" y="1304918"/>
                <a:ext cx="269991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9119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Jeremiah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Isaiah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Ezekiel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prophet foretold the coming of the Messiah and is often read during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84698-F0B8-DB4C-75E1-520228B464F6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" y="-4256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Jeremiah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Isaiah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Daniel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Ezekiel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prophet foretold the coming of the Messiah and is often read during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3375B-9364-6894-5127-6711DF0CD1BD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2128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89112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second hymn following Communion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Gloria after the Penitential Act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Alleluia before the Gospel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Prayer of the Faithful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of the following are omitted during the Sunday Mass in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5F54D-6DC8-2C36-F199-478D9638C41D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second hymn following Communion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Gloria after the Penitential Act.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Alleluia before the Gospel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Prayer of the Faithful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of the following are omitted during the Sunday Mass in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50EABE-6894-3DEB-3556-2C129AEB7E10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Saint Pope John Paul II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John of the Cross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aint Nicholas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43770" y="4215672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Ambrose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Which of the following saints have their feast day during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$ 30,000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0BB7B-C5CF-4F02-18EF-A636EA76F71E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159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Pope John Paul II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aint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John of the Cross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Nicholas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43770" y="4215672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Saint Ambrose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the following saints have their feast day during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$ 30,000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0BB7B-C5CF-4F02-18EF-A636EA76F71E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3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200239" cy="5198812"/>
            <a:chOff x="8179724" y="1168053"/>
            <a:chExt cx="320023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948403" cy="4832092"/>
              <a:chOff x="8262223" y="1304918"/>
              <a:chExt cx="370510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4637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8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80784" y="5225381"/>
            <a:ext cx="4540817" cy="1051906"/>
            <a:chOff x="1492798" y="4184776"/>
            <a:chExt cx="4889404" cy="929684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92798" y="4184776"/>
              <a:ext cx="4889404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AT" sz="2400" dirty="0">
                  <a:latin typeface="Arial" panose="020B0604020202020204" pitchFamily="34" charset="0"/>
                  <a:cs typeface="Arial" panose="020B0604020202020204" pitchFamily="34" charset="0"/>
                </a:rPr>
                <a:t> Reflection </a:t>
              </a:r>
              <a:r>
                <a:rPr lang="de-A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de-AT" sz="2400" dirty="0">
                  <a:latin typeface="Arial" panose="020B0604020202020204" pitchFamily="34" charset="0"/>
                  <a:cs typeface="Arial" panose="020B0604020202020204" pitchFamily="34" charset="0"/>
                </a:rPr>
                <a:t> encouraged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648490" y="4422764"/>
              <a:ext cx="588080" cy="46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Vestments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except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Sunday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Jessie Tree is used in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seasons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3815"/>
            <a:ext cx="4524162" cy="944549"/>
            <a:chOff x="1452892" y="4157138"/>
            <a:chExt cx="4524162" cy="944549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57138"/>
              <a:ext cx="4524162" cy="944549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Fasting is required </a:t>
              </a:r>
            </a:p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66474" y="3060149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endParaRPr lang="en-US" dirty="0">
                <a:highlight>
                  <a:srgbClr val="C0C0C0"/>
                </a:highlight>
              </a:endParaRPr>
            </a:p>
            <a:p>
              <a:endParaRPr lang="en-US" dirty="0">
                <a:highlight>
                  <a:srgbClr val="C0C0C0"/>
                </a:highlight>
              </a:endParaRP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3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3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seasons of Advent and Lent are similar </a:t>
              </a:r>
              <a:r>
                <a:rPr lang="en-US" sz="3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because: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similar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because</a:t>
              </a:r>
              <a:endParaRPr lang="en-US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82D2E8-4A75-A0FD-E8E6-0D47AE1D592F}"/>
              </a:ext>
            </a:extLst>
          </p:cNvPr>
          <p:cNvSpPr/>
          <p:nvPr/>
        </p:nvSpPr>
        <p:spPr>
          <a:xfrm>
            <a:off x="3663577" y="-200786"/>
            <a:ext cx="49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A76F5-F869-B5FE-6B66-CFE97DFD464A}"/>
              </a:ext>
            </a:extLst>
          </p:cNvPr>
          <p:cNvSpPr txBox="1"/>
          <p:nvPr/>
        </p:nvSpPr>
        <p:spPr>
          <a:xfrm>
            <a:off x="1852654" y="2911374"/>
            <a:ext cx="763325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Believers are required to fast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D3001-2667-3301-E6F5-79E6B304AEC3}"/>
              </a:ext>
            </a:extLst>
          </p:cNvPr>
          <p:cNvSpPr txBox="1"/>
          <p:nvPr/>
        </p:nvSpPr>
        <p:spPr>
          <a:xfrm>
            <a:off x="1852654" y="2911374"/>
            <a:ext cx="763325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Jessie Tree is used in both seasons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575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knows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298102"/>
            <a:ext cx="4524162" cy="938478"/>
            <a:chOff x="1452892" y="4163210"/>
            <a:chExt cx="4524162" cy="938478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216110" y="4163210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A5809-4E41-71DF-42E5-EDD9525F9E80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5D84C-0E35-7581-51B4-5EBD6804420D}"/>
              </a:ext>
            </a:extLst>
          </p:cNvPr>
          <p:cNvSpPr txBox="1"/>
          <p:nvPr/>
        </p:nvSpPr>
        <p:spPr>
          <a:xfrm>
            <a:off x="1802080" y="3146362"/>
            <a:ext cx="738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rimsonPro"/>
              </a:rPr>
              <a:t>H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CrimsonPro"/>
              </a:rPr>
              <a:t>ow many Magi were there?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61454-9916-EE63-A042-C28F6D7AB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FD2D9672-A04C-476C-221B-B19904AD0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83C7EEE-1C82-0B3F-2EA6-D18316253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975C7379-4A88-4057-2136-5D308A7C6D2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11D1FD3E-E1E8-3149-4600-DA919054CE63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833ECDC1-F799-0DD9-8701-397FE9C2CC0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4E097908-8C51-638E-F084-31C5340286F2}"/>
                </a:ext>
              </a:extLst>
            </p:cNvPr>
            <p:cNvSpPr txBox="1"/>
            <p:nvPr/>
          </p:nvSpPr>
          <p:spPr>
            <a:xfrm>
              <a:off x="1717287" y="4381083"/>
              <a:ext cx="619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82319D05-2AC1-542E-B8F1-B8A3F11A614F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Who </a:t>
              </a:r>
              <a:r>
                <a:rPr kumimoji="0" lang="de-A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knows</a:t>
              </a: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D0145CA9-14D8-E3CE-A895-BFCA47BCB095}"/>
              </a:ext>
            </a:extLst>
          </p:cNvPr>
          <p:cNvGrpSpPr/>
          <p:nvPr/>
        </p:nvGrpSpPr>
        <p:grpSpPr>
          <a:xfrm>
            <a:off x="1455164" y="5298102"/>
            <a:ext cx="4524162" cy="938478"/>
            <a:chOff x="1452892" y="4163210"/>
            <a:chExt cx="4524162" cy="938478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25F5FE30-9BFE-9552-7E83-E5E12082239F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B34F1197-B1E8-3D98-A202-5EA2BF180D0A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FE27163B-DB80-8008-F8A2-24D02DCE7191}"/>
                </a:ext>
              </a:extLst>
            </p:cNvPr>
            <p:cNvSpPr txBox="1"/>
            <p:nvPr/>
          </p:nvSpPr>
          <p:spPr>
            <a:xfrm>
              <a:off x="2216110" y="4163210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2815ADB9-E119-15A5-5279-43E1C5BFD037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5F6330D3-B57A-236B-5176-3A9C4E09964D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F3C39E61-B1B3-A705-60F5-4B32D5971CE3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A1E2BE80-ECC6-EB19-38C6-102E5C584593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08F70808-E7D1-C8B3-5ADA-1EC7AA0B9AE2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DE3D5604-C8DF-A2FF-240C-2FA376DBA0B4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E633D1C7-DC9E-35C0-0681-896E91816792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5B5DE27-3554-9EC6-5E24-52950CBB7953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34EAC4DE-1B3A-218F-FED7-7D7E757865C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C6B4DE88-5B0D-DF93-8C0A-26F33D735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B1B34E3A-142A-4FA0-8556-289D55333CFE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CC92497A-E426-CC33-1427-0E333E23E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431EDDE2-D515-FA99-1B07-9C0778A3E61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EA971593-6439-0F89-E641-68F8C2815F8F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6E61CF43-63FA-332B-BAB8-1A7370CB543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9C6FD7A8-535B-A9C5-1462-915D3E26F05C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CED8C410-76AC-FFAC-AA1E-C2C53D5B83C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8AC89167-C8D7-4715-B3AB-E26E9C099AD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$ 50,000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DB28E26-67A4-A276-696C-4D664E195C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1B515639-1E94-D24A-9DEB-F0920134DE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C835DFAD-E054-CF16-C13D-A91EEF5E2E5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34A8E7-56B6-307B-4F56-21DB89190E38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Cecilia Edition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C640D-5DAE-252B-82DD-FD25A34B9B63}"/>
              </a:ext>
            </a:extLst>
          </p:cNvPr>
          <p:cNvSpPr txBox="1"/>
          <p:nvPr/>
        </p:nvSpPr>
        <p:spPr>
          <a:xfrm>
            <a:off x="1802080" y="3146362"/>
            <a:ext cx="738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rimsonPro"/>
              </a:rPr>
              <a:t>How many Magi were there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rimsonPro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820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57273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genealogy Jesus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Joseph‘s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dream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Mary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wife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Visitation between Mary and Elizabeth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  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5610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Baptism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Jesus</a:t>
              </a: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510796"/>
            <a:ext cx="12192000" cy="1486390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W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hich of the following scripture readings is presented during every Advent season regardless of biblical cycle?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576848" y="148031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76A6F-1C5A-E37E-853A-DA11B6EDC707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genealogy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Jesus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Joseph’s dream to take Mary into his home as his wife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Visitation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Mary and Elizabeth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Baptism of Jesus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113987"/>
            <a:ext cx="12192000" cy="1771554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9506" y="1691194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681B6B-1216-FE40-7903-0222F72DF79C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77498-4DA2-900C-5186-68BE9A196081}"/>
              </a:ext>
            </a:extLst>
          </p:cNvPr>
          <p:cNvSpPr txBox="1"/>
          <p:nvPr/>
        </p:nvSpPr>
        <p:spPr>
          <a:xfrm>
            <a:off x="2013155" y="2379520"/>
            <a:ext cx="8244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ich of the following scripture readings is presented during every Advent season regardless of biblical cycle?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Bible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Trinity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Commandments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song “The 12 Days of Christmas” the first day of “A Partridge in a Pear Tree” refers to the Catholic Doctrine of: 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3400A5-A730-4AE7-E67C-98CD25E936F2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Bible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Trinity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song “The 12 Days of Christmas” the first day of “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Apartridge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a Pear Tree” refers to the Catholic Doctrine of: 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1CAF78-82E7-C895-2ADB-3B2B6F769B39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noFill/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233198" y="4181780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Commandments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72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Epiphany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Christ the King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Feast of the Immaculate Conception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St. Andrew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Google Sans"/>
                </a:rPr>
                <a:t>W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oogle Sans"/>
                </a:rPr>
                <a:t>hich feast often marks the beginning of Advent?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3F0291-73C0-72DA-01B8-96BB0CBC11EC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54874" y="5280412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7" y="4381083"/>
              <a:ext cx="51615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82862" y="4185359"/>
              <a:ext cx="3751991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 dirty="0">
                  <a:latin typeface="Arial" panose="020B0604020202020204" pitchFamily="34" charset="0"/>
                  <a:cs typeface="Arial" panose="020B0604020202020204" pitchFamily="34" charset="0"/>
                </a:rPr>
                <a:t>Reflection </a:t>
              </a:r>
              <a:r>
                <a:rPr lang="de-A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de-AT" sz="2400" dirty="0">
                  <a:latin typeface="Arial" panose="020B0604020202020204" pitchFamily="34" charset="0"/>
                  <a:cs typeface="Arial" panose="020B0604020202020204" pitchFamily="34" charset="0"/>
                </a:rPr>
                <a:t> encouraged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Vestments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purple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except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de-AT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Sundays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Jessie Tree in used in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both seasons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63801" y="4072010"/>
            <a:ext cx="4524162" cy="1028863"/>
            <a:chOff x="1463801" y="4160781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63801" y="41607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5610" y="419248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25000" lnSpcReduction="20000"/>
            </a:bodyPr>
            <a:lstStyle/>
            <a:p>
              <a:r>
                <a: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is FF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9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9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Fasting</a:t>
              </a:r>
              <a:r>
                <a:rPr lang="de-AT" sz="9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9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de-AT" sz="9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9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lang="de-AT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seasons of Advent and Lent are similar because: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DD17EA-B7CB-F8EA-1C99-F443FF339AD1}"/>
              </a:ext>
            </a:extLst>
          </p:cNvPr>
          <p:cNvSpPr/>
          <p:nvPr/>
        </p:nvSpPr>
        <p:spPr>
          <a:xfrm>
            <a:off x="3663578" y="-200786"/>
            <a:ext cx="49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the Epiphany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Christ the King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the Immaculate Conception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Feast of St. Andrew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96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Google Sans"/>
                </a:rPr>
                <a:t>W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oogle Sans"/>
                </a:rPr>
                <a:t>hich feast often marks the beginning of Advent?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89BDD8-81F1-A221-153F-A92C6B2F0F7B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68322" cy="5198812"/>
            <a:chOff x="8179724" y="1168053"/>
            <a:chExt cx="3168322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916485" cy="4832092"/>
              <a:chOff x="8262223" y="1304918"/>
              <a:chExt cx="366499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0626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45320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Until the Baptism of the Jesus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Octave of Christmas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days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days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long does the Christmas season last in the Catholic Church 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A65E65-429B-448F-1FE6-562F44C3D651}"/>
              </a:ext>
            </a:extLst>
          </p:cNvPr>
          <p:cNvSpPr/>
          <p:nvPr/>
        </p:nvSpPr>
        <p:spPr>
          <a:xfrm>
            <a:off x="3663569" y="-200786"/>
            <a:ext cx="49466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5147F39D-0E0B-09BA-7772-9F031E05872D}"/>
              </a:ext>
            </a:extLst>
          </p:cNvPr>
          <p:cNvSpPr txBox="1"/>
          <p:nvPr/>
        </p:nvSpPr>
        <p:spPr>
          <a:xfrm>
            <a:off x="1729085" y="4353925"/>
            <a:ext cx="5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A: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9A6BBBA4-E020-38DD-D459-B4C5D92BB21B}"/>
              </a:ext>
            </a:extLst>
          </p:cNvPr>
          <p:cNvSpPr txBox="1"/>
          <p:nvPr/>
        </p:nvSpPr>
        <p:spPr>
          <a:xfrm>
            <a:off x="6501858" y="4353925"/>
            <a:ext cx="51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chemeClr val="accent6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Until the Baptism of the Jesus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Octave of Christmas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days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days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long does the Christmas season last in the Catholic Church?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54C84A-3062-E2CC-8156-1E6601E96849}"/>
              </a:ext>
            </a:extLst>
          </p:cNvPr>
          <p:cNvSpPr/>
          <p:nvPr/>
        </p:nvSpPr>
        <p:spPr>
          <a:xfrm>
            <a:off x="4385890" y="-200786"/>
            <a:ext cx="3502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ESIL Edition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992497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Winners?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1AE808-AE34-45DB-A52D-A9D132F28B83}"/>
              </a:ext>
            </a:extLst>
          </p:cNvPr>
          <p:cNvSpPr/>
          <p:nvPr/>
        </p:nvSpPr>
        <p:spPr>
          <a:xfrm>
            <a:off x="1452892" y="2415957"/>
            <a:ext cx="9342799" cy="3355759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10E315AD-EA95-4042-A21E-301725A78B99}"/>
              </a:ext>
            </a:extLst>
          </p:cNvPr>
          <p:cNvSpPr/>
          <p:nvPr/>
        </p:nvSpPr>
        <p:spPr>
          <a:xfrm>
            <a:off x="1452892" y="2827702"/>
            <a:ext cx="9342799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blipFill>
                  <a:blip r:embed="rId5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/>
              </a:rPr>
              <a:t>Anyone get 12 or more correct?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/>
              </a:rPr>
              <a:t>Anyone get 10 or more correct?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/>
              </a:rPr>
              <a:t>Anyone get 8 or more correct?</a:t>
            </a:r>
          </a:p>
          <a:p>
            <a:pPr algn="ctr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/>
              </a:rPr>
              <a:t>Anyone get less than 4 correct?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24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5EDC8A-F7B2-6540-DD24-671B0539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83" y="690191"/>
            <a:ext cx="5610225" cy="72866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Just for a warm-up </a:t>
            </a:r>
            <a:br>
              <a:rPr lang="en-US" sz="4400" dirty="0"/>
            </a:br>
            <a:r>
              <a:rPr lang="en-US" sz="4400" dirty="0"/>
              <a:t>Solve these Emoji  movies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E7B92-0E40-387E-860D-569879CC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81" y="1886221"/>
            <a:ext cx="6520430" cy="40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1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9EED4-5FED-A047-EB93-2DEB54624137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Jurassic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0A530-5CE4-A4A8-D7D3-6167770A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30" y="653144"/>
            <a:ext cx="6253986" cy="38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A2783-6005-59DA-C202-683EE197D75C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Psycho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41DA2-8CB2-B474-700C-EE8C4E68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23" y="695656"/>
            <a:ext cx="5605930" cy="42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8CCF9-445B-58A6-800E-14A55A037AB8}"/>
              </a:ext>
            </a:extLst>
          </p:cNvPr>
          <p:cNvSpPr txBox="1"/>
          <p:nvPr/>
        </p:nvSpPr>
        <p:spPr>
          <a:xfrm>
            <a:off x="4025735" y="5047013"/>
            <a:ext cx="5462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E.T.:The</a:t>
            </a:r>
            <a:r>
              <a:rPr lang="en-US" sz="6000" dirty="0"/>
              <a:t> Extra-Terrestrial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D39DA-6C89-EEC1-8D83-39856088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98" y="510639"/>
            <a:ext cx="5487283" cy="40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74365" cy="5198812"/>
            <a:chOff x="8179724" y="1168053"/>
            <a:chExt cx="307436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22528" cy="4832092"/>
              <a:chOff x="8262223" y="1304918"/>
              <a:chExt cx="3546923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6816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BFF9F2-3D9D-DD62-ADDB-EA02ED4A96A0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Groundhog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11260-4DCD-0BCB-7CC2-64822985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35" y="427512"/>
            <a:ext cx="5731530" cy="41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9B90A8-DBF2-5AA6-345C-50CC726DB190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Cast 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618DD-B5F4-E483-4A8F-43462415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25" y="356259"/>
            <a:ext cx="5644588" cy="43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34276-5D6C-ECC6-58C6-A2CF7AE556A2}"/>
              </a:ext>
            </a:extLst>
          </p:cNvPr>
          <p:cNvSpPr txBox="1"/>
          <p:nvPr/>
        </p:nvSpPr>
        <p:spPr>
          <a:xfrm>
            <a:off x="2351315" y="4952009"/>
            <a:ext cx="6757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/>
              <a:t>The Lord of the Rings: The Fellowship of the Ring</a:t>
            </a:r>
            <a:endParaRPr lang="en-US" sz="1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E9912-F953-FA5C-A313-2F6B2D93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73" y="356260"/>
            <a:ext cx="6050885" cy="42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4067F-476D-8087-8CDC-3E8884805CCF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The Hangover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E8663-9499-37F9-90C8-3861267F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37" y="273132"/>
            <a:ext cx="5740575" cy="43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8BAC2-4497-AC95-EF77-14E6705796E4}"/>
              </a:ext>
            </a:extLst>
          </p:cNvPr>
          <p:cNvSpPr txBox="1"/>
          <p:nvPr/>
        </p:nvSpPr>
        <p:spPr>
          <a:xfrm>
            <a:off x="3645725" y="49520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Madagascar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EB03-B293-96F8-552D-E1674E8D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273" y="391886"/>
            <a:ext cx="5670769" cy="42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746C6F-11F2-8460-FBAD-A140BF234896}"/>
              </a:ext>
            </a:extLst>
          </p:cNvPr>
          <p:cNvSpPr txBox="1"/>
          <p:nvPr/>
        </p:nvSpPr>
        <p:spPr>
          <a:xfrm>
            <a:off x="3165516" y="5402949"/>
            <a:ext cx="667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Dirty Dancing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D335-1AE3-E8AA-942C-F798BF8E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92" y="439388"/>
            <a:ext cx="6515069" cy="48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8A275A-FFEC-2B1F-FD4A-EF9588674CBA}"/>
              </a:ext>
            </a:extLst>
          </p:cNvPr>
          <p:cNvSpPr txBox="1"/>
          <p:nvPr/>
        </p:nvSpPr>
        <p:spPr>
          <a:xfrm>
            <a:off x="3550723" y="5278210"/>
            <a:ext cx="54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Forest Gump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6A1EC-4B14-632D-F4A2-4AD8690B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55" y="564127"/>
            <a:ext cx="5824690" cy="45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White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liturgical color is most commonly used during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Advent?</a:t>
              </a:r>
              <a:r>
                <a:rPr lang="en-US" dirty="0" err="1"/>
                <a:t>Which</a:t>
              </a:r>
              <a:r>
                <a:rPr lang="en-US" dirty="0"/>
                <a:t> liturgical color is most commonly used during Advent?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368BBC-817F-A8B8-4FE5-6BDF44CA57C3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chemeClr val="accent6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Purple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liturgical color is most commonly used during Advent?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DBB7C6-7093-0CAE-D7C5-14D3B6C09EED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1493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Caesar Augustus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Gabrial, the Archangel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dream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43770" y="4215672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angel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told Mary and Joseph to go to Bethlehem?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0BB7B-C5CF-4F02-18EF-A636EA76F71E}"/>
              </a:ext>
            </a:extLst>
          </p:cNvPr>
          <p:cNvSpPr/>
          <p:nvPr/>
        </p:nvSpPr>
        <p:spPr>
          <a:xfrm>
            <a:off x="3663574" y="-200786"/>
            <a:ext cx="494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 Cecilia Edition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34EBA-A5CF-4A96-A902-2AE9B0059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71CE-DD7B-4429-8FE4-0495FE4EA004}">
  <ds:schemaRefs>
    <ds:schemaRef ds:uri="http://purl.org/dc/terms/"/>
    <ds:schemaRef ds:uri="http://schemas.microsoft.com/office/2006/documentManagement/types"/>
    <ds:schemaRef ds:uri="eb47fbde-ef8c-49b4-9b93-508121e91ea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23661874-da08-4297-8e9a-86c876574d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D300BD-3179-4B5B-86CF-7FBC8E1FC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1921</Words>
  <Application>Microsoft Office PowerPoint</Application>
  <PresentationFormat>Widescreen</PresentationFormat>
  <Paragraphs>731</Paragraphs>
  <Slides>56</Slides>
  <Notes>0</Notes>
  <HiddenSlides>0</HiddenSlides>
  <MMClips>73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Abadi Extra Light</vt:lpstr>
      <vt:lpstr>Aptos</vt:lpstr>
      <vt:lpstr>Arial</vt:lpstr>
      <vt:lpstr>Arial Black</vt:lpstr>
      <vt:lpstr>Avenir Next LT Pro</vt:lpstr>
      <vt:lpstr>Calibri</vt:lpstr>
      <vt:lpstr>Calibri Light</vt:lpstr>
      <vt:lpstr>CrimsonPro</vt:lpstr>
      <vt:lpstr>Google Sans</vt:lpstr>
      <vt:lpstr>Office</vt:lpstr>
      <vt:lpstr>1_Office Theme</vt:lpstr>
      <vt:lpstr>Office Theme</vt:lpstr>
      <vt:lpstr>1_Office</vt:lpstr>
      <vt:lpstr>Intergenerational Advent and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for a warm-up  Solve these Emoji  movies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Raithel, Julia Ann</cp:lastModifiedBy>
  <cp:revision>214</cp:revision>
  <dcterms:created xsi:type="dcterms:W3CDTF">2020-02-11T13:02:59Z</dcterms:created>
  <dcterms:modified xsi:type="dcterms:W3CDTF">2025-11-04T01:20:07Z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Order">
    <vt:r8>10300</vt:r8>
  </property>
</Properties>
</file>