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Arial Black"/>
      <p:regular r:id="rId34"/>
    </p:embeddedFont>
    <p:embeddedFont>
      <p:font typeface="Century Gothic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CenturyGothic-regular.fntdata"/><Relationship Id="rId12" Type="http://schemas.openxmlformats.org/officeDocument/2006/relationships/slide" Target="slides/slide6.xml"/><Relationship Id="rId34" Type="http://schemas.openxmlformats.org/officeDocument/2006/relationships/font" Target="fonts/ArialBlack-regular.fntdata"/><Relationship Id="rId15" Type="http://schemas.openxmlformats.org/officeDocument/2006/relationships/slide" Target="slides/slide9.xml"/><Relationship Id="rId37" Type="http://schemas.openxmlformats.org/officeDocument/2006/relationships/font" Target="fonts/CenturyGothic-italic.fntdata"/><Relationship Id="rId14" Type="http://schemas.openxmlformats.org/officeDocument/2006/relationships/slide" Target="slides/slide8.xml"/><Relationship Id="rId36" Type="http://schemas.openxmlformats.org/officeDocument/2006/relationships/font" Target="fonts/CenturyGothic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CenturyGothic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e75733f4e8_0_188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e75733f4e8_0_1883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e75733f4e8_0_1883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e75733f4e8_0_189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g3e75733f4e8_0_1896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7:02 Call to order</a:t>
            </a:r>
            <a:endParaRPr/>
          </a:p>
        </p:txBody>
      </p:sp>
      <p:sp>
        <p:nvSpPr>
          <p:cNvPr id="69" name="Google Shape;69;g3e75733f4e8_0_1896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75733f4e8_0_1934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e75733f4e8_0_1934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3e75733f4e8_0_1934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e75733f4e8_0_194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e75733f4e8_0_1943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3e75733f4e8_0_1943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e75733f4e8_0_195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e75733f4e8_0_1952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Jayme Van Horn -  Attended for vote on BODs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Nausheen Khan -  </a:t>
            </a:r>
            <a:r>
              <a:rPr lang="en">
                <a:solidFill>
                  <a:schemeClr val="dk1"/>
                </a:solidFill>
              </a:rPr>
              <a:t>Attended for vote on BODs</a:t>
            </a:r>
            <a:br>
              <a:rPr lang="en"/>
            </a:br>
            <a:r>
              <a:rPr lang="en"/>
              <a:t>Alana Baker -  After vote on </a:t>
            </a:r>
            <a:r>
              <a:rPr lang="en"/>
              <a:t>slate and minutes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Derek Kung - DId not attend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25 votes for yes, approved BOD. Online votes!</a:t>
            </a:r>
            <a:endParaRPr/>
          </a:p>
        </p:txBody>
      </p:sp>
      <p:sp>
        <p:nvSpPr>
          <p:cNvPr id="128" name="Google Shape;128;g3e75733f4e8_0_1952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e75733f4e8_0_198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3e75733f4e8_0_1982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e75733f4e8_0_1982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e75733f4e8_0_199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e75733f4e8_0_199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Approval of minutes - Motion Marshall second Paul - Everyone present approved</a:t>
            </a:r>
            <a:endParaRPr/>
          </a:p>
        </p:txBody>
      </p:sp>
      <p:sp>
        <p:nvSpPr>
          <p:cNvPr id="169" name="Google Shape;169;g3e75733f4e8_0_199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e75733f4e8_0_200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e75733f4e8_0_2002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e75733f4e8_0_2002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e75733f4e8_0_201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g3e75733f4e8_0_2012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3e75733f4e8_0_2012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e75733f4e8_0_2034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g3e75733f4e8_0_2034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Motion to approve 26/27 Greg Cullison &amp; Heather Helmstetter </a:t>
            </a:r>
            <a:endParaRPr/>
          </a:p>
        </p:txBody>
      </p:sp>
      <p:sp>
        <p:nvSpPr>
          <p:cNvPr id="216" name="Google Shape;216;g3e75733f4e8_0_2034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e75733f4e8_0_208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3e75733f4e8_0_208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3e75733f4e8_0_208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e75733f4e8_0_209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g3e75733f4e8_0_209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KJ Report on Number of 50th years </a:t>
            </a:r>
            <a:endParaRPr/>
          </a:p>
        </p:txBody>
      </p:sp>
      <p:sp>
        <p:nvSpPr>
          <p:cNvPr id="279" name="Google Shape;279;g3e75733f4e8_0_209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e75733f4e8_0_212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g3e75733f4e8_0_2129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3e75733f4e8_0_2129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e75733f4e8_0_214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g3e75733f4e8_0_214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3e75733f4e8_0_214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e75733f4e8_0_2164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g3e75733f4e8_0_2164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g3e75733f4e8_0_2164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e75733f4e8_0_219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g3e75733f4e8_0_2196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g3e75733f4e8_0_2196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e75733f4e8_0_2228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g3e75733f4e8_0_2228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g3e75733f4e8_0_2228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e75733f4e8_0_226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5" name="Google Shape;455;g3e75733f4e8_0_2262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3e75733f4e8_0_2262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e75733f4e8_0_228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g3e75733f4e8_0_2286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g3e75733f4e8_0_2286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e75733f4e8_0_232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g3e75733f4e8_0_232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g3e75733f4e8_0_232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e75733f4e8_0_236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8" name="Google Shape;558;g3e75733f4e8_0_236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g3e75733f4e8_0_236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e75733f4e8_0_238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0" name="Google Shape;580;g3e75733f4e8_0_238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g3e75733f4e8_0_238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e75733f4e8_0_240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2" name="Google Shape;602;g3e75733f4e8_0_2402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g3e75733f4e8_0_2402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e75733f4e8_0_242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2" name="Google Shape;622;g3e75733f4e8_0_242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g3e75733f4e8_0_242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e75733f4e8_0_244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7" name="Google Shape;647;g3e75733f4e8_0_244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g3e75733f4e8_0_244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e75733f4e8_0_245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8" name="Google Shape;658;g3e75733f4e8_0_245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g3e75733f4e8_0_245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e75733f4e8_0_2498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2" name="Google Shape;702;g3e75733f4e8_0_2498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Motion to close Melissa Burgum &amp; Nicole Buckley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All in favor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—----</a:t>
            </a:r>
            <a:br>
              <a:rPr lang="en"/>
            </a:br>
            <a:r>
              <a:rPr lang="en"/>
              <a:t>Motion to open meeting in Annand &amp; Nicole Buckley (7:43PM)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Bird, Puja, Adam &amp; Oscar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Role Cole: Derek Kung, Christina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Motion to close motion Marshall second Annand to approve 7:44pm</a:t>
            </a:r>
            <a:endParaRPr/>
          </a:p>
        </p:txBody>
      </p:sp>
      <p:sp>
        <p:nvSpPr>
          <p:cNvPr id="703" name="Google Shape;703;g3e75733f4e8_0_2498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document/d/1vRczFlSimVPpUKrt0g_rFlYuuh9h6ktA_7JOVZ-SFPU/edit?usp=sharing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3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34.jpg"/><Relationship Id="rId5" Type="http://schemas.openxmlformats.org/officeDocument/2006/relationships/image" Target="../media/image4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3.png"/><Relationship Id="rId4" Type="http://schemas.openxmlformats.org/officeDocument/2006/relationships/image" Target="../media/image50.png"/><Relationship Id="rId5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23.png"/><Relationship Id="rId5" Type="http://schemas.openxmlformats.org/officeDocument/2006/relationships/image" Target="../media/image18.png"/><Relationship Id="rId6" Type="http://schemas.openxmlformats.org/officeDocument/2006/relationships/image" Target="../media/image22.png"/><Relationship Id="rId7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Relationship Id="rId4" Type="http://schemas.openxmlformats.org/officeDocument/2006/relationships/image" Target="../media/image6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Relationship Id="rId7" Type="http://schemas.openxmlformats.org/officeDocument/2006/relationships/image" Target="../media/image49.jpg"/><Relationship Id="rId8" Type="http://schemas.openxmlformats.org/officeDocument/2006/relationships/image" Target="../media/image6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6.jpg"/><Relationship Id="rId4" Type="http://schemas.openxmlformats.org/officeDocument/2006/relationships/image" Target="../media/image19.png"/><Relationship Id="rId5" Type="http://schemas.openxmlformats.org/officeDocument/2006/relationships/image" Target="../media/image64.jpg"/><Relationship Id="rId6" Type="http://schemas.openxmlformats.org/officeDocument/2006/relationships/image" Target="../media/image25.png"/><Relationship Id="rId7" Type="http://schemas.openxmlformats.org/officeDocument/2006/relationships/image" Target="../media/image55.jpg"/><Relationship Id="rId8" Type="http://schemas.openxmlformats.org/officeDocument/2006/relationships/image" Target="../media/image6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Relationship Id="rId4" Type="http://schemas.openxmlformats.org/officeDocument/2006/relationships/image" Target="../media/image36.png"/><Relationship Id="rId5" Type="http://schemas.openxmlformats.org/officeDocument/2006/relationships/image" Target="../media/image28.png"/><Relationship Id="rId6" Type="http://schemas.openxmlformats.org/officeDocument/2006/relationships/image" Target="../media/image30.png"/><Relationship Id="rId7" Type="http://schemas.openxmlformats.org/officeDocument/2006/relationships/image" Target="../media/image62.png"/><Relationship Id="rId8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Relationship Id="rId4" Type="http://schemas.openxmlformats.org/officeDocument/2006/relationships/image" Target="../media/image54.png"/><Relationship Id="rId10" Type="http://schemas.openxmlformats.org/officeDocument/2006/relationships/image" Target="../media/image45.png"/><Relationship Id="rId9" Type="http://schemas.openxmlformats.org/officeDocument/2006/relationships/image" Target="../media/image38.png"/><Relationship Id="rId5" Type="http://schemas.openxmlformats.org/officeDocument/2006/relationships/image" Target="../media/image29.jpg"/><Relationship Id="rId6" Type="http://schemas.openxmlformats.org/officeDocument/2006/relationships/image" Target="../media/image32.png"/><Relationship Id="rId7" Type="http://schemas.openxmlformats.org/officeDocument/2006/relationships/image" Target="../media/image46.png"/><Relationship Id="rId8" Type="http://schemas.openxmlformats.org/officeDocument/2006/relationships/image" Target="../media/image35.png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image" Target="../media/image58.png"/><Relationship Id="rId10" Type="http://schemas.openxmlformats.org/officeDocument/2006/relationships/image" Target="../media/image68.png"/><Relationship Id="rId13" Type="http://schemas.openxmlformats.org/officeDocument/2006/relationships/image" Target="../media/image48.png"/><Relationship Id="rId1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9.png"/><Relationship Id="rId4" Type="http://schemas.openxmlformats.org/officeDocument/2006/relationships/image" Target="../media/image37.png"/><Relationship Id="rId9" Type="http://schemas.openxmlformats.org/officeDocument/2006/relationships/image" Target="../media/image43.jpg"/><Relationship Id="rId5" Type="http://schemas.openxmlformats.org/officeDocument/2006/relationships/image" Target="../media/image42.png"/><Relationship Id="rId6" Type="http://schemas.openxmlformats.org/officeDocument/2006/relationships/image" Target="../media/image47.png"/><Relationship Id="rId7" Type="http://schemas.openxmlformats.org/officeDocument/2006/relationships/image" Target="../media/image41.png"/><Relationship Id="rId8" Type="http://schemas.openxmlformats.org/officeDocument/2006/relationships/image" Target="../media/image4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3.png"/><Relationship Id="rId4" Type="http://schemas.openxmlformats.org/officeDocument/2006/relationships/image" Target="../media/image51.png"/><Relationship Id="rId5" Type="http://schemas.openxmlformats.org/officeDocument/2006/relationships/image" Target="../media/image57.png"/><Relationship Id="rId6" Type="http://schemas.openxmlformats.org/officeDocument/2006/relationships/image" Target="../media/image52.png"/><Relationship Id="rId7" Type="http://schemas.openxmlformats.org/officeDocument/2006/relationships/image" Target="../media/image5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0" y="4114800"/>
            <a:ext cx="9144000" cy="10287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5"/>
          <p:cNvSpPr/>
          <p:nvPr/>
        </p:nvSpPr>
        <p:spPr>
          <a:xfrm>
            <a:off x="0" y="4374"/>
            <a:ext cx="3840600" cy="5143500"/>
          </a:xfrm>
          <a:prstGeom prst="rect">
            <a:avLst/>
          </a:prstGeom>
          <a:solidFill>
            <a:srgbClr val="2D2D2D"/>
          </a:solidFill>
          <a:ln cap="flat" cmpd="sng" w="12700">
            <a:solidFill>
              <a:srgbClr val="2D2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5"/>
          <p:cNvSpPr/>
          <p:nvPr/>
        </p:nvSpPr>
        <p:spPr>
          <a:xfrm>
            <a:off x="4114800" y="822960"/>
            <a:ext cx="48462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 Black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VIENNA YOUTH SOCCER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5"/>
          <p:cNvSpPr/>
          <p:nvPr/>
        </p:nvSpPr>
        <p:spPr>
          <a:xfrm>
            <a:off x="4114800" y="1508760"/>
            <a:ext cx="4572000" cy="456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5"/>
          <p:cNvSpPr/>
          <p:nvPr/>
        </p:nvSpPr>
        <p:spPr>
          <a:xfrm>
            <a:off x="4114800" y="1877727"/>
            <a:ext cx="48462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 Black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Annual General Meeting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5"/>
          <p:cNvSpPr/>
          <p:nvPr/>
        </p:nvSpPr>
        <p:spPr>
          <a:xfrm>
            <a:off x="4114800" y="2517807"/>
            <a:ext cx="4846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Font typeface="Calibri"/>
              <a:buNone/>
            </a:pPr>
            <a:r>
              <a:rPr b="0" i="0" lang="en" sz="18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June 8,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5"/>
          <p:cNvSpPr/>
          <p:nvPr/>
        </p:nvSpPr>
        <p:spPr>
          <a:xfrm>
            <a:off x="4114800" y="3112167"/>
            <a:ext cx="4846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200"/>
              <a:buFont typeface="Calibri"/>
              <a:buNone/>
            </a:pPr>
            <a:r>
              <a:rPr b="0" i="1" lang="en" sz="12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EST. 1975  |  Celebrating 50 Years of Youth Soccer Excellence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5"/>
          <p:cNvSpPr/>
          <p:nvPr/>
        </p:nvSpPr>
        <p:spPr>
          <a:xfrm>
            <a:off x="0" y="4423350"/>
            <a:ext cx="12984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Vienna, Virginia  |  Serving Fairfax County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210" y="1325588"/>
            <a:ext cx="2436175" cy="2841626"/>
          </a:xfrm>
          <a:prstGeom prst="rect">
            <a:avLst/>
          </a:prstGeom>
          <a:solidFill>
            <a:srgbClr val="2D2D2D"/>
          </a:solidFill>
          <a:ln cap="flat" cmpd="sng" w="12700">
            <a:solidFill>
              <a:srgbClr val="2D2D2D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6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6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Meeting Agenda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AGM | June 8, 2026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365760" y="868680"/>
            <a:ext cx="4023300" cy="8046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/>
          <p:nvPr/>
        </p:nvSpPr>
        <p:spPr>
          <a:xfrm>
            <a:off x="365760" y="868680"/>
            <a:ext cx="502800" cy="8046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365760" y="868680"/>
            <a:ext cx="502800" cy="804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 Black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01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960120" y="868680"/>
            <a:ext cx="3337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Call to Order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365760" y="1828800"/>
            <a:ext cx="4023300" cy="804600"/>
          </a:xfrm>
          <a:prstGeom prst="rect">
            <a:avLst/>
          </a:prstGeom>
          <a:solidFill>
            <a:srgbClr val="E8E8E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/>
          <p:nvPr/>
        </p:nvSpPr>
        <p:spPr>
          <a:xfrm>
            <a:off x="365760" y="1828800"/>
            <a:ext cx="502800" cy="8046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365760" y="1828800"/>
            <a:ext cx="502800" cy="804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 Black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02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960120" y="1828800"/>
            <a:ext cx="3337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Roll Call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365760" y="2788920"/>
            <a:ext cx="4023300" cy="8046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365760" y="2788920"/>
            <a:ext cx="502800" cy="8046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365760" y="2788920"/>
            <a:ext cx="502800" cy="804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 Black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03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960120" y="2788920"/>
            <a:ext cx="3337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Approval of Minutes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365760" y="3749040"/>
            <a:ext cx="4023300" cy="804600"/>
          </a:xfrm>
          <a:prstGeom prst="rect">
            <a:avLst/>
          </a:prstGeom>
          <a:solidFill>
            <a:srgbClr val="E8E8E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365760" y="3749040"/>
            <a:ext cx="502800" cy="8046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6"/>
          <p:cNvSpPr/>
          <p:nvPr/>
        </p:nvSpPr>
        <p:spPr>
          <a:xfrm>
            <a:off x="365760" y="3749040"/>
            <a:ext cx="502800" cy="804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 Black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04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960120" y="3749040"/>
            <a:ext cx="3337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2026–2027 Board of Directors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4754880" y="868680"/>
            <a:ext cx="4023300" cy="8046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/>
          <p:nvPr/>
        </p:nvSpPr>
        <p:spPr>
          <a:xfrm>
            <a:off x="4754880" y="868680"/>
            <a:ext cx="502800" cy="8046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"/>
          <p:cNvSpPr/>
          <p:nvPr/>
        </p:nvSpPr>
        <p:spPr>
          <a:xfrm>
            <a:off x="4754880" y="868680"/>
            <a:ext cx="502800" cy="804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 Black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05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5349240" y="868680"/>
            <a:ext cx="3337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2025–2026 Annual Report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4754880" y="1828800"/>
            <a:ext cx="4023300" cy="804600"/>
          </a:xfrm>
          <a:prstGeom prst="rect">
            <a:avLst/>
          </a:prstGeom>
          <a:solidFill>
            <a:srgbClr val="E8E8E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6"/>
          <p:cNvSpPr/>
          <p:nvPr/>
        </p:nvSpPr>
        <p:spPr>
          <a:xfrm>
            <a:off x="4754880" y="1828800"/>
            <a:ext cx="502800" cy="8046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6"/>
          <p:cNvSpPr/>
          <p:nvPr/>
        </p:nvSpPr>
        <p:spPr>
          <a:xfrm>
            <a:off x="4754880" y="1828800"/>
            <a:ext cx="502800" cy="804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 Black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06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5349240" y="1828800"/>
            <a:ext cx="3337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Strategic Plan 2027–2030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4754880" y="2788920"/>
            <a:ext cx="4023300" cy="8046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4754880" y="2788920"/>
            <a:ext cx="502800" cy="8046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6"/>
          <p:cNvSpPr/>
          <p:nvPr/>
        </p:nvSpPr>
        <p:spPr>
          <a:xfrm>
            <a:off x="4754880" y="2788920"/>
            <a:ext cx="502800" cy="804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 Black"/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07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5349240" y="2788920"/>
            <a:ext cx="33375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Adjournment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/>
          <p:nvPr/>
        </p:nvSpPr>
        <p:spPr>
          <a:xfrm>
            <a:off x="0" y="0"/>
            <a:ext cx="164700" cy="51435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7"/>
          <p:cNvSpPr/>
          <p:nvPr/>
        </p:nvSpPr>
        <p:spPr>
          <a:xfrm>
            <a:off x="365760" y="1097280"/>
            <a:ext cx="2286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0"/>
              <a:buFont typeface="Arial Black"/>
              <a:buNone/>
            </a:pPr>
            <a:r>
              <a:rPr b="1" lang="en" sz="11000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b="0" i="0" sz="110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1371595" y="1691570"/>
            <a:ext cx="64008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 Black"/>
              <a:buNone/>
            </a:pPr>
            <a:r>
              <a:rPr b="1" lang="en" sz="4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Call to Order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0" y="4846320"/>
            <a:ext cx="9144000" cy="732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7"/>
          <p:cNvSpPr/>
          <p:nvPr/>
        </p:nvSpPr>
        <p:spPr>
          <a:xfrm>
            <a:off x="0" y="4754880"/>
            <a:ext cx="9144000" cy="228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LIFETIME OF SOCCER - VIENNA YOUTH SOCCER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/>
          <p:nvPr/>
        </p:nvSpPr>
        <p:spPr>
          <a:xfrm>
            <a:off x="0" y="0"/>
            <a:ext cx="164700" cy="51435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8"/>
          <p:cNvSpPr/>
          <p:nvPr/>
        </p:nvSpPr>
        <p:spPr>
          <a:xfrm>
            <a:off x="365760" y="1097280"/>
            <a:ext cx="2286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0"/>
              <a:buFont typeface="Arial Black"/>
              <a:buNone/>
            </a:pPr>
            <a:r>
              <a:rPr b="1" lang="en" sz="11000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b="0" i="0" sz="110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1371595" y="1691570"/>
            <a:ext cx="64008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 Black"/>
              <a:buNone/>
            </a:pPr>
            <a:r>
              <a:rPr b="1" lang="en" sz="4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Roll Call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0" y="4846320"/>
            <a:ext cx="9144000" cy="732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8"/>
          <p:cNvSpPr/>
          <p:nvPr/>
        </p:nvSpPr>
        <p:spPr>
          <a:xfrm>
            <a:off x="0" y="4754880"/>
            <a:ext cx="9144000" cy="228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LIFETIME OF SOCCER - VIENNA YOUTH SOCCER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9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9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Roll Call &amp; Board Attendance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Item 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365760" y="822960"/>
            <a:ext cx="4114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400"/>
              <a:buFont typeface="Arial Black"/>
              <a:buNone/>
            </a:pPr>
            <a:r>
              <a:rPr b="1" i="0" lang="en" sz="14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Board of Directors</a:t>
            </a:r>
            <a:endParaRPr b="0" i="0" sz="14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365760" y="1234440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Heather Helmstetter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365760" y="1673352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Paul Dennis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365760" y="2112264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Greg Cullison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365760" y="2551176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Jayme Van Horn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9"/>
          <p:cNvSpPr/>
          <p:nvPr/>
        </p:nvSpPr>
        <p:spPr>
          <a:xfrm>
            <a:off x="365760" y="2990088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Marshall Ramos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365760" y="3429000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Ashlie Strackbein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365760" y="3867912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Christina Ulen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2468880" y="1234440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Nausheen Khan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/>
          <p:nvPr/>
        </p:nvSpPr>
        <p:spPr>
          <a:xfrm>
            <a:off x="2468880" y="1673352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Melissa Burgum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2468880" y="2112264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Alanna Baker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2468880" y="2551176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Nicole Buckley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9"/>
          <p:cNvSpPr/>
          <p:nvPr/>
        </p:nvSpPr>
        <p:spPr>
          <a:xfrm>
            <a:off x="2514605" y="2970775"/>
            <a:ext cx="1920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Anand Ramana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4663440" y="777240"/>
            <a:ext cx="36600" cy="4023300"/>
          </a:xfrm>
          <a:prstGeom prst="rect">
            <a:avLst/>
          </a:prstGeom>
          <a:solidFill>
            <a:srgbClr val="DDDDDD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9"/>
          <p:cNvSpPr/>
          <p:nvPr/>
        </p:nvSpPr>
        <p:spPr>
          <a:xfrm>
            <a:off x="4846320" y="822960"/>
            <a:ext cx="3931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400"/>
              <a:buFont typeface="Arial Black"/>
              <a:buNone/>
            </a:pPr>
            <a:r>
              <a:rPr b="1" i="0" lang="en" sz="14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Staff Present</a:t>
            </a:r>
            <a:endParaRPr b="0" i="0" sz="14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4846320" y="1234440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Kevin James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4846320" y="1673352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Oscar Leon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4846320" y="2112264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Puja Tucker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4846320" y="2551176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Adam Coolbaugh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9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4858458" y="2970764"/>
            <a:ext cx="3931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✓ </a:t>
            </a:r>
            <a:r>
              <a:rPr lang="en" sz="12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Stephen Bird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/>
          <p:nvPr/>
        </p:nvSpPr>
        <p:spPr>
          <a:xfrm>
            <a:off x="0" y="0"/>
            <a:ext cx="164700" cy="51435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0"/>
          <p:cNvSpPr/>
          <p:nvPr/>
        </p:nvSpPr>
        <p:spPr>
          <a:xfrm>
            <a:off x="365760" y="1097280"/>
            <a:ext cx="2286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0"/>
              <a:buFont typeface="Arial Black"/>
              <a:buNone/>
            </a:pPr>
            <a:r>
              <a:rPr b="1" lang="en" sz="11000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b="0" i="0" sz="110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0"/>
          <p:cNvSpPr/>
          <p:nvPr/>
        </p:nvSpPr>
        <p:spPr>
          <a:xfrm>
            <a:off x="1371595" y="1691570"/>
            <a:ext cx="64008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 Black"/>
              <a:buNone/>
            </a:pPr>
            <a:r>
              <a:rPr b="1" lang="en" sz="4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Approval of Minutes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0"/>
          <p:cNvSpPr/>
          <p:nvPr/>
        </p:nvSpPr>
        <p:spPr>
          <a:xfrm>
            <a:off x="0" y="4846320"/>
            <a:ext cx="9144000" cy="732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0"/>
          <p:cNvSpPr/>
          <p:nvPr/>
        </p:nvSpPr>
        <p:spPr>
          <a:xfrm>
            <a:off x="0" y="4754880"/>
            <a:ext cx="9144000" cy="228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LIFETIME OF SOCCER - VIENNA YOUTH SOCCER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1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1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Approval of Minutes</a:t>
            </a:r>
            <a:endParaRPr b="1" sz="220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4" name="Google Shape;174;p21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Item </a:t>
            </a:r>
            <a:r>
              <a:rPr lang="en" sz="10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1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1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1"/>
          <p:cNvSpPr txBox="1"/>
          <p:nvPr/>
        </p:nvSpPr>
        <p:spPr>
          <a:xfrm>
            <a:off x="182875" y="999875"/>
            <a:ext cx="7846500" cy="25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BOD Meeting | June 6, 2025</a:t>
            </a:r>
            <a:r>
              <a:rPr lang="en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(</a:t>
            </a:r>
            <a:r>
              <a:rPr lang="en" u="sng">
                <a:solidFill>
                  <a:srgbClr val="0097A7"/>
                </a:solidFill>
                <a:latin typeface="Arial Black"/>
                <a:ea typeface="Arial Black"/>
                <a:cs typeface="Arial Black"/>
                <a:sym typeface="Arial Black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AGM Meeting - Minutes | June 6, 2025</a:t>
            </a:r>
            <a:r>
              <a:rPr lang="en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)</a:t>
            </a:r>
            <a:endParaRPr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/>
          <p:nvPr/>
        </p:nvSpPr>
        <p:spPr>
          <a:xfrm>
            <a:off x="0" y="0"/>
            <a:ext cx="164700" cy="51435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2"/>
          <p:cNvSpPr/>
          <p:nvPr/>
        </p:nvSpPr>
        <p:spPr>
          <a:xfrm>
            <a:off x="365760" y="1097280"/>
            <a:ext cx="2286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0"/>
              <a:buFont typeface="Arial Black"/>
              <a:buNone/>
            </a:pPr>
            <a:r>
              <a:rPr b="1" i="0" lang="en" sz="110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b="0" i="0" sz="110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2"/>
          <p:cNvSpPr/>
          <p:nvPr/>
        </p:nvSpPr>
        <p:spPr>
          <a:xfrm>
            <a:off x="1410440" y="1700320"/>
            <a:ext cx="64008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 Black"/>
              <a:buNone/>
            </a:pPr>
            <a:r>
              <a:rPr b="1" lang="en" sz="4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i="0" lang="en" sz="4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2026–2027 Board of </a:t>
            </a:r>
            <a:endParaRPr b="1" i="0" sz="42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 Black"/>
              <a:buNone/>
            </a:pPr>
            <a:r>
              <a:rPr b="1" lang="en" sz="4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i="0" lang="en" sz="4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Directors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2"/>
          <p:cNvSpPr/>
          <p:nvPr/>
        </p:nvSpPr>
        <p:spPr>
          <a:xfrm>
            <a:off x="1410440" y="288904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0" i="0" lang="en" sz="16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Election &amp; New Member Introduction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2"/>
          <p:cNvSpPr/>
          <p:nvPr/>
        </p:nvSpPr>
        <p:spPr>
          <a:xfrm>
            <a:off x="0" y="4846320"/>
            <a:ext cx="9144000" cy="732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"/>
          <p:cNvSpPr/>
          <p:nvPr/>
        </p:nvSpPr>
        <p:spPr>
          <a:xfrm>
            <a:off x="0" y="4754880"/>
            <a:ext cx="9144000" cy="228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LIFETIME OF SOCCER - VIENNA YOUTH SOCCER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3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3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Incoming Board Member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3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Item 4A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3"/>
          <p:cNvSpPr/>
          <p:nvPr/>
        </p:nvSpPr>
        <p:spPr>
          <a:xfrm>
            <a:off x="191102" y="868680"/>
            <a:ext cx="53034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200"/>
              <a:buFont typeface="Arial Black"/>
              <a:buNone/>
            </a:pPr>
            <a:r>
              <a:rPr b="1" i="0" lang="en" sz="3200" u="none" cap="none" strike="noStrike">
                <a:solidFill>
                  <a:srgbClr val="1A1A1A"/>
                </a:solidFill>
                <a:latin typeface="Arial Black"/>
                <a:ea typeface="Arial Black"/>
                <a:cs typeface="Arial Black"/>
                <a:sym typeface="Arial Black"/>
              </a:rPr>
              <a:t>Hansel Oh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3"/>
          <p:cNvSpPr/>
          <p:nvPr/>
        </p:nvSpPr>
        <p:spPr>
          <a:xfrm>
            <a:off x="191102" y="1508760"/>
            <a:ext cx="5303400" cy="45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3"/>
          <p:cNvSpPr/>
          <p:nvPr/>
        </p:nvSpPr>
        <p:spPr>
          <a:xfrm>
            <a:off x="191102" y="1645920"/>
            <a:ext cx="5303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300"/>
              <a:buFont typeface="Calibri"/>
              <a:buNone/>
            </a:pPr>
            <a:r>
              <a:rPr b="0" i="1" lang="en" sz="13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At-Large Board Member – Proposed 2026–2027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1" name="Google Shape;20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102" y="214884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3"/>
          <p:cNvSpPr/>
          <p:nvPr/>
        </p:nvSpPr>
        <p:spPr>
          <a:xfrm>
            <a:off x="648302" y="2121408"/>
            <a:ext cx="4846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Professional Experience</a:t>
            </a:r>
            <a:endParaRPr b="0" i="0" sz="12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3"/>
          <p:cNvSpPr/>
          <p:nvPr/>
        </p:nvSpPr>
        <p:spPr>
          <a:xfrm>
            <a:off x="648302" y="2414016"/>
            <a:ext cx="48462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Brivo – Marketing Strategy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4" name="Google Shape;20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102" y="310896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3"/>
          <p:cNvSpPr/>
          <p:nvPr/>
        </p:nvSpPr>
        <p:spPr>
          <a:xfrm>
            <a:off x="648302" y="3081528"/>
            <a:ext cx="4846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VYS Connection</a:t>
            </a:r>
            <a:endParaRPr b="0" i="0" sz="12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3"/>
          <p:cNvSpPr/>
          <p:nvPr/>
        </p:nvSpPr>
        <p:spPr>
          <a:xfrm>
            <a:off x="648302" y="3374136"/>
            <a:ext cx="48462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VYS House Coach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7" name="Google Shape;20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1102" y="40690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3"/>
          <p:cNvSpPr/>
          <p:nvPr/>
        </p:nvSpPr>
        <p:spPr>
          <a:xfrm>
            <a:off x="648302" y="4041648"/>
            <a:ext cx="4846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Family</a:t>
            </a:r>
            <a:endParaRPr b="0" i="0" sz="12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3"/>
          <p:cNvSpPr/>
          <p:nvPr/>
        </p:nvSpPr>
        <p:spPr>
          <a:xfrm>
            <a:off x="648302" y="4334256"/>
            <a:ext cx="48462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Daughter participates in House &amp; Travel programs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3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23" title="U16GViennaUnited.jpeg"/>
          <p:cNvPicPr preferRelativeResize="0"/>
          <p:nvPr/>
        </p:nvPicPr>
        <p:blipFill rotWithShape="1">
          <a:blip r:embed="rId6">
            <a:alphaModFix/>
          </a:blip>
          <a:srcRect b="8449" l="3588" r="9750" t="13820"/>
          <a:stretch/>
        </p:blipFill>
        <p:spPr>
          <a:xfrm>
            <a:off x="4775118" y="2051825"/>
            <a:ext cx="4006508" cy="2238889"/>
          </a:xfrm>
          <a:prstGeom prst="rect">
            <a:avLst/>
          </a:prstGeom>
          <a:noFill/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4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4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2026–2027 Proposed Board Slate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Item 4B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365760" y="822960"/>
            <a:ext cx="8229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OFFICERS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365760" y="1188720"/>
            <a:ext cx="2606100" cy="1005900"/>
          </a:xfrm>
          <a:prstGeom prst="rect">
            <a:avLst/>
          </a:prstGeom>
          <a:solidFill>
            <a:srgbClr val="1A1A1A"/>
          </a:solidFill>
          <a:ln cap="flat" cmpd="sng" w="254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4"/>
          <p:cNvSpPr/>
          <p:nvPr/>
        </p:nvSpPr>
        <p:spPr>
          <a:xfrm>
            <a:off x="365760" y="1234440"/>
            <a:ext cx="2606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President</a:t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4"/>
          <p:cNvSpPr/>
          <p:nvPr/>
        </p:nvSpPr>
        <p:spPr>
          <a:xfrm>
            <a:off x="365760" y="1600200"/>
            <a:ext cx="26061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 Black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Paul Dennis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4"/>
          <p:cNvSpPr/>
          <p:nvPr/>
        </p:nvSpPr>
        <p:spPr>
          <a:xfrm>
            <a:off x="3200400" y="1188720"/>
            <a:ext cx="2606100" cy="1005900"/>
          </a:xfrm>
          <a:prstGeom prst="rect">
            <a:avLst/>
          </a:prstGeom>
          <a:solidFill>
            <a:srgbClr val="1A1A1A"/>
          </a:solidFill>
          <a:ln cap="flat" cmpd="sng" w="254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4"/>
          <p:cNvSpPr/>
          <p:nvPr/>
        </p:nvSpPr>
        <p:spPr>
          <a:xfrm>
            <a:off x="3200400" y="1234440"/>
            <a:ext cx="2606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Vice-President &amp; Treasurer</a:t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4"/>
          <p:cNvSpPr/>
          <p:nvPr/>
        </p:nvSpPr>
        <p:spPr>
          <a:xfrm>
            <a:off x="3200400" y="1600200"/>
            <a:ext cx="26061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 Black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Melissa Burgum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4"/>
          <p:cNvSpPr/>
          <p:nvPr/>
        </p:nvSpPr>
        <p:spPr>
          <a:xfrm>
            <a:off x="6035040" y="1188720"/>
            <a:ext cx="2606100" cy="1005900"/>
          </a:xfrm>
          <a:prstGeom prst="rect">
            <a:avLst/>
          </a:prstGeom>
          <a:solidFill>
            <a:srgbClr val="1A1A1A"/>
          </a:solidFill>
          <a:ln cap="flat" cmpd="sng" w="254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4"/>
          <p:cNvSpPr/>
          <p:nvPr/>
        </p:nvSpPr>
        <p:spPr>
          <a:xfrm>
            <a:off x="6035040" y="1234440"/>
            <a:ext cx="2606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Secretary</a:t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4"/>
          <p:cNvSpPr/>
          <p:nvPr/>
        </p:nvSpPr>
        <p:spPr>
          <a:xfrm>
            <a:off x="6035040" y="1600200"/>
            <a:ext cx="26061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 Black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Jayme Van Horn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/>
          <p:nvPr/>
        </p:nvSpPr>
        <p:spPr>
          <a:xfrm>
            <a:off x="365760" y="2377440"/>
            <a:ext cx="8229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AT-LARGE MEMBERS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4"/>
          <p:cNvSpPr/>
          <p:nvPr/>
        </p:nvSpPr>
        <p:spPr>
          <a:xfrm>
            <a:off x="365760" y="2743200"/>
            <a:ext cx="1554600" cy="731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4"/>
          <p:cNvSpPr/>
          <p:nvPr/>
        </p:nvSpPr>
        <p:spPr>
          <a:xfrm>
            <a:off x="365760" y="2743200"/>
            <a:ext cx="91500" cy="7314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4"/>
          <p:cNvSpPr/>
          <p:nvPr/>
        </p:nvSpPr>
        <p:spPr>
          <a:xfrm>
            <a:off x="548640" y="2743200"/>
            <a:ext cx="1326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Greg Cullison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4"/>
          <p:cNvSpPr/>
          <p:nvPr/>
        </p:nvSpPr>
        <p:spPr>
          <a:xfrm>
            <a:off x="2048256" y="2743200"/>
            <a:ext cx="1554600" cy="731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/>
          <p:nvPr/>
        </p:nvSpPr>
        <p:spPr>
          <a:xfrm>
            <a:off x="2048256" y="2743200"/>
            <a:ext cx="91500" cy="7314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4"/>
          <p:cNvSpPr/>
          <p:nvPr/>
        </p:nvSpPr>
        <p:spPr>
          <a:xfrm>
            <a:off x="2231136" y="2743200"/>
            <a:ext cx="1326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Marshall Ramos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4"/>
          <p:cNvSpPr/>
          <p:nvPr/>
        </p:nvSpPr>
        <p:spPr>
          <a:xfrm>
            <a:off x="3730752" y="2743200"/>
            <a:ext cx="1554600" cy="731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4"/>
          <p:cNvSpPr/>
          <p:nvPr/>
        </p:nvSpPr>
        <p:spPr>
          <a:xfrm>
            <a:off x="3730752" y="2743200"/>
            <a:ext cx="91500" cy="7314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4"/>
          <p:cNvSpPr/>
          <p:nvPr/>
        </p:nvSpPr>
        <p:spPr>
          <a:xfrm>
            <a:off x="3913632" y="2743200"/>
            <a:ext cx="1326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Ashlie Strackbein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4"/>
          <p:cNvSpPr/>
          <p:nvPr/>
        </p:nvSpPr>
        <p:spPr>
          <a:xfrm>
            <a:off x="5413248" y="2743200"/>
            <a:ext cx="1554600" cy="731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4"/>
          <p:cNvSpPr/>
          <p:nvPr/>
        </p:nvSpPr>
        <p:spPr>
          <a:xfrm>
            <a:off x="5413248" y="2743200"/>
            <a:ext cx="91500" cy="7314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4"/>
          <p:cNvSpPr/>
          <p:nvPr/>
        </p:nvSpPr>
        <p:spPr>
          <a:xfrm>
            <a:off x="5596128" y="2743200"/>
            <a:ext cx="1326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Christina Ulen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4"/>
          <p:cNvSpPr/>
          <p:nvPr/>
        </p:nvSpPr>
        <p:spPr>
          <a:xfrm>
            <a:off x="7095744" y="2743200"/>
            <a:ext cx="1554600" cy="731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4"/>
          <p:cNvSpPr/>
          <p:nvPr/>
        </p:nvSpPr>
        <p:spPr>
          <a:xfrm>
            <a:off x="7095744" y="2743200"/>
            <a:ext cx="91500" cy="7314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4"/>
          <p:cNvSpPr/>
          <p:nvPr/>
        </p:nvSpPr>
        <p:spPr>
          <a:xfrm>
            <a:off x="7278624" y="2743200"/>
            <a:ext cx="1326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Nausheen Khan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4"/>
          <p:cNvSpPr/>
          <p:nvPr/>
        </p:nvSpPr>
        <p:spPr>
          <a:xfrm>
            <a:off x="365760" y="3657600"/>
            <a:ext cx="1554600" cy="731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4"/>
          <p:cNvSpPr/>
          <p:nvPr/>
        </p:nvSpPr>
        <p:spPr>
          <a:xfrm>
            <a:off x="365760" y="3657600"/>
            <a:ext cx="91500" cy="7314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4"/>
          <p:cNvSpPr/>
          <p:nvPr/>
        </p:nvSpPr>
        <p:spPr>
          <a:xfrm>
            <a:off x="548640" y="3657600"/>
            <a:ext cx="1326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Nicole Buckley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4"/>
          <p:cNvSpPr/>
          <p:nvPr/>
        </p:nvSpPr>
        <p:spPr>
          <a:xfrm>
            <a:off x="2048256" y="3657600"/>
            <a:ext cx="1554600" cy="731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4"/>
          <p:cNvSpPr/>
          <p:nvPr/>
        </p:nvSpPr>
        <p:spPr>
          <a:xfrm>
            <a:off x="2048256" y="3657600"/>
            <a:ext cx="91500" cy="7314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4"/>
          <p:cNvSpPr/>
          <p:nvPr/>
        </p:nvSpPr>
        <p:spPr>
          <a:xfrm>
            <a:off x="2231136" y="3657600"/>
            <a:ext cx="1326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Alanna Baker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4"/>
          <p:cNvSpPr/>
          <p:nvPr/>
        </p:nvSpPr>
        <p:spPr>
          <a:xfrm>
            <a:off x="3730752" y="3657600"/>
            <a:ext cx="1554600" cy="731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4"/>
          <p:cNvSpPr/>
          <p:nvPr/>
        </p:nvSpPr>
        <p:spPr>
          <a:xfrm>
            <a:off x="3730752" y="3657600"/>
            <a:ext cx="91500" cy="7314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4"/>
          <p:cNvSpPr/>
          <p:nvPr/>
        </p:nvSpPr>
        <p:spPr>
          <a:xfrm>
            <a:off x="3913632" y="3657600"/>
            <a:ext cx="1326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Derek Kung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4"/>
          <p:cNvSpPr/>
          <p:nvPr/>
        </p:nvSpPr>
        <p:spPr>
          <a:xfrm>
            <a:off x="5413248" y="3657600"/>
            <a:ext cx="1554600" cy="731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4"/>
          <p:cNvSpPr/>
          <p:nvPr/>
        </p:nvSpPr>
        <p:spPr>
          <a:xfrm>
            <a:off x="5413248" y="3657600"/>
            <a:ext cx="91500" cy="7314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4"/>
          <p:cNvSpPr/>
          <p:nvPr/>
        </p:nvSpPr>
        <p:spPr>
          <a:xfrm>
            <a:off x="5596128" y="3657600"/>
            <a:ext cx="1326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Anand Ramana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4"/>
          <p:cNvSpPr/>
          <p:nvPr/>
        </p:nvSpPr>
        <p:spPr>
          <a:xfrm>
            <a:off x="7095744" y="3657600"/>
            <a:ext cx="1554600" cy="731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4"/>
          <p:cNvSpPr/>
          <p:nvPr/>
        </p:nvSpPr>
        <p:spPr>
          <a:xfrm>
            <a:off x="7095744" y="3657600"/>
            <a:ext cx="91500" cy="7314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4"/>
          <p:cNvSpPr/>
          <p:nvPr/>
        </p:nvSpPr>
        <p:spPr>
          <a:xfrm>
            <a:off x="7278624" y="3657600"/>
            <a:ext cx="1326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Hansel Oh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4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4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5"/>
          <p:cNvSpPr/>
          <p:nvPr/>
        </p:nvSpPr>
        <p:spPr>
          <a:xfrm>
            <a:off x="0" y="0"/>
            <a:ext cx="164700" cy="51435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5"/>
          <p:cNvSpPr/>
          <p:nvPr/>
        </p:nvSpPr>
        <p:spPr>
          <a:xfrm>
            <a:off x="1424020" y="1737345"/>
            <a:ext cx="64008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 Black"/>
              <a:buNone/>
            </a:pPr>
            <a:r>
              <a:rPr b="1" lang="en" sz="4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i="0" lang="en" sz="4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2025–2026 Annual  </a:t>
            </a:r>
            <a:endParaRPr b="1" i="0" sz="42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 Black"/>
              <a:buNone/>
            </a:pPr>
            <a:r>
              <a:rPr b="1" lang="en" sz="4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i="0" lang="en" sz="4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Report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5"/>
          <p:cNvSpPr/>
          <p:nvPr/>
        </p:nvSpPr>
        <p:spPr>
          <a:xfrm>
            <a:off x="1424020" y="2926065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0" i="0" lang="en" sz="16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Club Numbers  •  Programs  •  Community  •  </a:t>
            </a:r>
            <a:r>
              <a:rPr lang="en" sz="16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Partners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5"/>
          <p:cNvSpPr/>
          <p:nvPr/>
        </p:nvSpPr>
        <p:spPr>
          <a:xfrm>
            <a:off x="0" y="4846320"/>
            <a:ext cx="9144000" cy="732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5"/>
          <p:cNvSpPr/>
          <p:nvPr/>
        </p:nvSpPr>
        <p:spPr>
          <a:xfrm>
            <a:off x="0" y="4754880"/>
            <a:ext cx="9144000" cy="228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LIFETIME OF SOCCER - VIENNA YOUTH SOCCER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5"/>
          <p:cNvSpPr/>
          <p:nvPr/>
        </p:nvSpPr>
        <p:spPr>
          <a:xfrm>
            <a:off x="365760" y="1097280"/>
            <a:ext cx="2286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0"/>
              <a:buFont typeface="Arial Black"/>
              <a:buNone/>
            </a:pPr>
            <a:r>
              <a:rPr b="1" i="0" lang="en" sz="110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5</a:t>
            </a:r>
            <a:endParaRPr b="0" i="0" sz="110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6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6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2025–2026 | Club at a Glance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6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5A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6"/>
          <p:cNvSpPr/>
          <p:nvPr/>
        </p:nvSpPr>
        <p:spPr>
          <a:xfrm>
            <a:off x="274320" y="1023486"/>
            <a:ext cx="2743200" cy="1737300"/>
          </a:xfrm>
          <a:prstGeom prst="rect">
            <a:avLst/>
          </a:prstGeom>
          <a:solidFill>
            <a:srgbClr val="1A1A1A"/>
          </a:solidFill>
          <a:ln cap="flat" cmpd="sng" w="254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6"/>
          <p:cNvSpPr/>
          <p:nvPr/>
        </p:nvSpPr>
        <p:spPr>
          <a:xfrm>
            <a:off x="274320" y="1343526"/>
            <a:ext cx="2743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5200"/>
              <a:buFont typeface="Arial Black"/>
              <a:buNone/>
            </a:pPr>
            <a:r>
              <a:rPr b="1" i="0" lang="en" sz="52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5,569</a:t>
            </a:r>
            <a:endParaRPr b="0" i="0" sz="52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6"/>
          <p:cNvSpPr/>
          <p:nvPr/>
        </p:nvSpPr>
        <p:spPr>
          <a:xfrm>
            <a:off x="274320" y="2212206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Total Players Served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6"/>
          <p:cNvSpPr/>
          <p:nvPr/>
        </p:nvSpPr>
        <p:spPr>
          <a:xfrm>
            <a:off x="274320" y="2468238"/>
            <a:ext cx="2743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↑ 13% from 2024/25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6"/>
          <p:cNvSpPr/>
          <p:nvPr/>
        </p:nvSpPr>
        <p:spPr>
          <a:xfrm>
            <a:off x="3246120" y="1023486"/>
            <a:ext cx="2743200" cy="17373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6"/>
          <p:cNvSpPr/>
          <p:nvPr/>
        </p:nvSpPr>
        <p:spPr>
          <a:xfrm>
            <a:off x="3246120" y="1343526"/>
            <a:ext cx="2743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4600"/>
              <a:buFont typeface="Arial Black"/>
              <a:buNone/>
            </a:pPr>
            <a:r>
              <a:rPr b="1" i="0" lang="en" sz="46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r>
              <a:rPr b="1" lang="en" sz="4600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47</a:t>
            </a:r>
            <a:endParaRPr b="0" i="0" sz="46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6"/>
          <p:cNvSpPr/>
          <p:nvPr/>
        </p:nvSpPr>
        <p:spPr>
          <a:xfrm>
            <a:off x="3246120" y="2212206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Teams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6"/>
          <p:cNvSpPr/>
          <p:nvPr/>
        </p:nvSpPr>
        <p:spPr>
          <a:xfrm>
            <a:off x="3246120" y="2468238"/>
            <a:ext cx="2743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House &amp; Travel Programs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6"/>
          <p:cNvSpPr/>
          <p:nvPr/>
        </p:nvSpPr>
        <p:spPr>
          <a:xfrm>
            <a:off x="6217920" y="1023486"/>
            <a:ext cx="2743200" cy="17373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6"/>
          <p:cNvSpPr/>
          <p:nvPr/>
        </p:nvSpPr>
        <p:spPr>
          <a:xfrm>
            <a:off x="6217920" y="1343526"/>
            <a:ext cx="2743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4600"/>
              <a:buFont typeface="Arial Black"/>
              <a:buNone/>
            </a:pPr>
            <a:r>
              <a:rPr b="1" lang="en" sz="4600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392</a:t>
            </a:r>
            <a:endParaRPr b="0" i="0" sz="46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6"/>
          <p:cNvSpPr/>
          <p:nvPr/>
        </p:nvSpPr>
        <p:spPr>
          <a:xfrm>
            <a:off x="6217920" y="2212206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Financial Aid Scholarships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6"/>
          <p:cNvSpPr/>
          <p:nvPr/>
        </p:nvSpPr>
        <p:spPr>
          <a:xfrm>
            <a:off x="6217920" y="2468238"/>
            <a:ext cx="2743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Awarded This 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6"/>
          <p:cNvSpPr/>
          <p:nvPr/>
        </p:nvSpPr>
        <p:spPr>
          <a:xfrm>
            <a:off x="274320" y="2943726"/>
            <a:ext cx="2743200" cy="17373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6"/>
          <p:cNvSpPr/>
          <p:nvPr/>
        </p:nvSpPr>
        <p:spPr>
          <a:xfrm>
            <a:off x="274320" y="3263766"/>
            <a:ext cx="2743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4600"/>
              <a:buFont typeface="Arial Black"/>
              <a:buNone/>
            </a:pPr>
            <a:r>
              <a:rPr b="1" i="0" lang="en" sz="46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11</a:t>
            </a:r>
            <a:endParaRPr b="0" i="0" sz="46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6"/>
          <p:cNvSpPr/>
          <p:nvPr/>
        </p:nvSpPr>
        <p:spPr>
          <a:xfrm>
            <a:off x="274320" y="4132446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Programs Offered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6"/>
          <p:cNvSpPr/>
          <p:nvPr/>
        </p:nvSpPr>
        <p:spPr>
          <a:xfrm>
            <a:off x="274320" y="4388478"/>
            <a:ext cx="2743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Across All Age Groups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6"/>
          <p:cNvSpPr/>
          <p:nvPr/>
        </p:nvSpPr>
        <p:spPr>
          <a:xfrm>
            <a:off x="3246120" y="2943726"/>
            <a:ext cx="2743200" cy="17373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6"/>
          <p:cNvSpPr/>
          <p:nvPr/>
        </p:nvSpPr>
        <p:spPr>
          <a:xfrm>
            <a:off x="3246120" y="3263766"/>
            <a:ext cx="2743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4600"/>
              <a:buFont typeface="Arial Black"/>
              <a:buNone/>
            </a:pPr>
            <a:r>
              <a:rPr b="1" lang="en" sz="4600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27</a:t>
            </a:r>
            <a:endParaRPr b="0" i="0" sz="46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6"/>
          <p:cNvSpPr/>
          <p:nvPr/>
        </p:nvSpPr>
        <p:spPr>
          <a:xfrm>
            <a:off x="3246120" y="4132446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FCPS/FCPR Facilities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6"/>
          <p:cNvSpPr/>
          <p:nvPr/>
        </p:nvSpPr>
        <p:spPr>
          <a:xfrm>
            <a:off x="3246120" y="4388478"/>
            <a:ext cx="2743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Across the County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6"/>
          <p:cNvSpPr/>
          <p:nvPr/>
        </p:nvSpPr>
        <p:spPr>
          <a:xfrm>
            <a:off x="6217920" y="2943726"/>
            <a:ext cx="2743200" cy="17373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6"/>
          <p:cNvSpPr/>
          <p:nvPr/>
        </p:nvSpPr>
        <p:spPr>
          <a:xfrm>
            <a:off x="6217920" y="3263766"/>
            <a:ext cx="2743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4600"/>
              <a:buFont typeface="Arial Black"/>
              <a:buNone/>
            </a:pPr>
            <a:r>
              <a:rPr b="1" lang="en" sz="4600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b="0" i="0" sz="46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6"/>
          <p:cNvSpPr/>
          <p:nvPr/>
        </p:nvSpPr>
        <p:spPr>
          <a:xfrm>
            <a:off x="6217920" y="4132446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Futsal Courts Developed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6"/>
          <p:cNvSpPr/>
          <p:nvPr/>
        </p:nvSpPr>
        <p:spPr>
          <a:xfrm>
            <a:off x="6217920" y="4388478"/>
            <a:ext cx="2743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FCPS Schools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6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6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7"/>
          <p:cNvSpPr/>
          <p:nvPr/>
        </p:nvSpPr>
        <p:spPr>
          <a:xfrm>
            <a:off x="25" y="698450"/>
            <a:ext cx="5940300" cy="42849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7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7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2025–2026 | Club at a Glance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7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7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27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650" y="1146799"/>
            <a:ext cx="5479575" cy="3388224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7"/>
          <p:cNvSpPr/>
          <p:nvPr/>
        </p:nvSpPr>
        <p:spPr>
          <a:xfrm>
            <a:off x="5940325" y="692200"/>
            <a:ext cx="3203700" cy="4284900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7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5A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5" name="Google Shape;325;p27" title="HP2025-5.jpg"/>
          <p:cNvPicPr preferRelativeResize="0"/>
          <p:nvPr/>
        </p:nvPicPr>
        <p:blipFill rotWithShape="1">
          <a:blip r:embed="rId4">
            <a:alphaModFix/>
          </a:blip>
          <a:srcRect b="17109" l="0" r="16660" t="0"/>
          <a:stretch/>
        </p:blipFill>
        <p:spPr>
          <a:xfrm>
            <a:off x="6281425" y="2967400"/>
            <a:ext cx="2521477" cy="188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7" title="HP2025-3.jpg"/>
          <p:cNvPicPr preferRelativeResize="0"/>
          <p:nvPr/>
        </p:nvPicPr>
        <p:blipFill rotWithShape="1">
          <a:blip r:embed="rId5">
            <a:alphaModFix/>
          </a:blip>
          <a:srcRect b="0" l="4405" r="4405" t="0"/>
          <a:stretch/>
        </p:blipFill>
        <p:spPr>
          <a:xfrm>
            <a:off x="6281425" y="810747"/>
            <a:ext cx="2521477" cy="207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8"/>
          <p:cNvSpPr/>
          <p:nvPr/>
        </p:nvSpPr>
        <p:spPr>
          <a:xfrm>
            <a:off x="4754880" y="0"/>
            <a:ext cx="4389000" cy="51435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A1D2D"/>
              </a:solidFill>
            </a:endParaRPr>
          </a:p>
        </p:txBody>
      </p:sp>
      <p:sp>
        <p:nvSpPr>
          <p:cNvPr id="333" name="Google Shape;333;p28"/>
          <p:cNvSpPr/>
          <p:nvPr/>
        </p:nvSpPr>
        <p:spPr>
          <a:xfrm>
            <a:off x="274320" y="365760"/>
            <a:ext cx="42978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 Black"/>
              <a:buNone/>
            </a:pPr>
            <a:r>
              <a:rPr b="1" i="0" lang="en" sz="38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50th Year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8"/>
          <p:cNvSpPr/>
          <p:nvPr/>
        </p:nvSpPr>
        <p:spPr>
          <a:xfrm>
            <a:off x="274320" y="1005840"/>
            <a:ext cx="429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ANNIVERSARY</a:t>
            </a:r>
            <a:endParaRPr b="0" i="0" sz="22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8"/>
          <p:cNvSpPr/>
          <p:nvPr/>
        </p:nvSpPr>
        <p:spPr>
          <a:xfrm>
            <a:off x="274320" y="1508760"/>
            <a:ext cx="4114800" cy="54900"/>
          </a:xfrm>
          <a:prstGeom prst="rect">
            <a:avLst/>
          </a:prstGeom>
          <a:solidFill>
            <a:srgbClr val="9E9E9E"/>
          </a:solidFill>
          <a:ln cap="flat" cmpd="sng" w="12700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8"/>
          <p:cNvSpPr/>
          <p:nvPr/>
        </p:nvSpPr>
        <p:spPr>
          <a:xfrm>
            <a:off x="274320" y="1664208"/>
            <a:ext cx="4297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EST. 1975  |  Serving Fairfax County for 50 Years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8"/>
          <p:cNvSpPr/>
          <p:nvPr/>
        </p:nvSpPr>
        <p:spPr>
          <a:xfrm>
            <a:off x="274320" y="2148840"/>
            <a:ext cx="4297800" cy="1188600"/>
          </a:xfrm>
          <a:prstGeom prst="rect">
            <a:avLst/>
          </a:prstGeom>
          <a:solidFill>
            <a:schemeClr val="lt2"/>
          </a:solidFill>
          <a:ln cap="flat" cmpd="sng" w="12700">
            <a:solidFill>
              <a:srgbClr val="44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8"/>
          <p:cNvSpPr/>
          <p:nvPr/>
        </p:nvSpPr>
        <p:spPr>
          <a:xfrm>
            <a:off x="274320" y="2148840"/>
            <a:ext cx="137100" cy="11886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8"/>
          <p:cNvSpPr/>
          <p:nvPr/>
        </p:nvSpPr>
        <p:spPr>
          <a:xfrm>
            <a:off x="530352" y="2221992"/>
            <a:ext cx="3931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 Black"/>
              <a:buNone/>
            </a:pPr>
            <a:r>
              <a:rPr b="1" i="0" lang="en" sz="16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Community Day</a:t>
            </a:r>
            <a:endParaRPr b="0" i="0" sz="16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8"/>
          <p:cNvSpPr/>
          <p:nvPr/>
        </p:nvSpPr>
        <p:spPr>
          <a:xfrm>
            <a:off x="530352" y="2578608"/>
            <a:ext cx="393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1" lang="en" sz="1000" u="none" cap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September 6, 2025  |  Oakton High School</a:t>
            </a:r>
            <a:endParaRPr b="0" i="0" sz="1000" u="none" cap="none" strike="noStrike">
              <a:solidFill>
                <a:srgbClr val="4A4A4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8"/>
          <p:cNvSpPr/>
          <p:nvPr/>
        </p:nvSpPr>
        <p:spPr>
          <a:xfrm>
            <a:off x="530350" y="2834650"/>
            <a:ext cx="2449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922B21"/>
                </a:solidFill>
                <a:latin typeface="Calibri"/>
                <a:ea typeface="Calibri"/>
                <a:cs typeface="Calibri"/>
                <a:sym typeface="Calibri"/>
              </a:rPr>
              <a:t>2,500+ participants · U7-U8 Games · 3v3 Tournament · Sponsor Engagement</a:t>
            </a:r>
            <a:endParaRPr b="0" i="0" sz="1100" u="none" cap="none" strike="noStrike">
              <a:solidFill>
                <a:srgbClr val="922B2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8"/>
          <p:cNvSpPr/>
          <p:nvPr/>
        </p:nvSpPr>
        <p:spPr>
          <a:xfrm>
            <a:off x="274320" y="3474720"/>
            <a:ext cx="4297800" cy="1188600"/>
          </a:xfrm>
          <a:prstGeom prst="rect">
            <a:avLst/>
          </a:prstGeom>
          <a:solidFill>
            <a:srgbClr val="DBC384"/>
          </a:solidFill>
          <a:ln cap="flat" cmpd="sng" w="12700">
            <a:solidFill>
              <a:srgbClr val="44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8"/>
          <p:cNvSpPr/>
          <p:nvPr/>
        </p:nvSpPr>
        <p:spPr>
          <a:xfrm>
            <a:off x="274325" y="3474750"/>
            <a:ext cx="137100" cy="11886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8"/>
          <p:cNvSpPr/>
          <p:nvPr/>
        </p:nvSpPr>
        <p:spPr>
          <a:xfrm>
            <a:off x="530352" y="3547872"/>
            <a:ext cx="3931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 Black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Celebration Event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8"/>
          <p:cNvSpPr/>
          <p:nvPr/>
        </p:nvSpPr>
        <p:spPr>
          <a:xfrm>
            <a:off x="530352" y="3904488"/>
            <a:ext cx="39318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1" lang="en" sz="1000" u="none" cap="none" strike="noStrike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October 25, 2025  |  Caboose Commons, Fairfax</a:t>
            </a:r>
            <a:endParaRPr b="0" i="0" sz="1000" u="none" cap="none" strike="noStrike">
              <a:solidFill>
                <a:srgbClr val="55555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8"/>
          <p:cNvSpPr/>
          <p:nvPr/>
        </p:nvSpPr>
        <p:spPr>
          <a:xfrm>
            <a:off x="530351" y="4160525"/>
            <a:ext cx="2878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706441"/>
                </a:solidFill>
                <a:latin typeface="Calibri"/>
                <a:ea typeface="Calibri"/>
                <a:cs typeface="Calibri"/>
                <a:sym typeface="Calibri"/>
              </a:rPr>
              <a:t>Volunteer &amp; Partner Recognition ·</a:t>
            </a:r>
            <a:endParaRPr sz="1100">
              <a:solidFill>
                <a:srgbClr val="7064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706441"/>
                </a:solidFill>
                <a:latin typeface="Calibri"/>
                <a:ea typeface="Calibri"/>
                <a:cs typeface="Calibri"/>
                <a:sym typeface="Calibri"/>
              </a:rPr>
              <a:t>Jerseys · Logo Launch</a:t>
            </a:r>
            <a:endParaRPr b="0" i="0" sz="1100" u="none" cap="none" strike="noStrike">
              <a:solidFill>
                <a:srgbClr val="7064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8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8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9" name="Google Shape;34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0450" y="2185425"/>
            <a:ext cx="1126323" cy="11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8" title="Vienna50-logo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8862" y="3485524"/>
            <a:ext cx="917936" cy="110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3366" y="554811"/>
            <a:ext cx="3307875" cy="406505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9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9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9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50th Anniversary Highlights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9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5B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9"/>
          <p:cNvSpPr/>
          <p:nvPr/>
        </p:nvSpPr>
        <p:spPr>
          <a:xfrm>
            <a:off x="274320" y="804672"/>
            <a:ext cx="2743200" cy="1965900"/>
          </a:xfrm>
          <a:prstGeom prst="rect">
            <a:avLst/>
          </a:prstGeom>
          <a:solidFill>
            <a:srgbClr val="EEEEEE"/>
          </a:solidFill>
          <a:ln cap="flat" cmpd="sng" w="25400">
            <a:solidFill>
              <a:srgbClr val="C8102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9"/>
          <p:cNvSpPr/>
          <p:nvPr/>
        </p:nvSpPr>
        <p:spPr>
          <a:xfrm>
            <a:off x="1371600" y="1586484"/>
            <a:ext cx="548700" cy="4023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9"/>
          <p:cNvSpPr/>
          <p:nvPr/>
        </p:nvSpPr>
        <p:spPr>
          <a:xfrm>
            <a:off x="274320" y="1467612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2200"/>
              <a:buFont typeface="Calibri"/>
              <a:buNone/>
            </a:pPr>
            <a:r>
              <a:rPr b="0" i="0" lang="en" sz="2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📷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9"/>
          <p:cNvSpPr/>
          <p:nvPr/>
        </p:nvSpPr>
        <p:spPr>
          <a:xfrm>
            <a:off x="1041195" y="4170822"/>
            <a:ext cx="2743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Community Day Opening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9"/>
          <p:cNvSpPr/>
          <p:nvPr/>
        </p:nvSpPr>
        <p:spPr>
          <a:xfrm>
            <a:off x="4297680" y="1586484"/>
            <a:ext cx="548700" cy="4023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9"/>
          <p:cNvSpPr/>
          <p:nvPr/>
        </p:nvSpPr>
        <p:spPr>
          <a:xfrm>
            <a:off x="3200400" y="1467612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2200"/>
              <a:buFont typeface="Calibri"/>
              <a:buNone/>
            </a:pPr>
            <a:r>
              <a:rPr b="0" i="0" lang="en" sz="2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📷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9"/>
          <p:cNvSpPr/>
          <p:nvPr/>
        </p:nvSpPr>
        <p:spPr>
          <a:xfrm>
            <a:off x="3200400" y="1833372"/>
            <a:ext cx="2743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3v3 Tournament Action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9"/>
          <p:cNvSpPr/>
          <p:nvPr/>
        </p:nvSpPr>
        <p:spPr>
          <a:xfrm>
            <a:off x="7200900" y="1586484"/>
            <a:ext cx="548700" cy="4023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9"/>
          <p:cNvSpPr/>
          <p:nvPr/>
        </p:nvSpPr>
        <p:spPr>
          <a:xfrm>
            <a:off x="6126480" y="1467612"/>
            <a:ext cx="269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2200"/>
              <a:buFont typeface="Calibri"/>
              <a:buNone/>
            </a:pPr>
            <a:r>
              <a:rPr b="0" i="0" lang="en" sz="2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📷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9"/>
          <p:cNvSpPr/>
          <p:nvPr/>
        </p:nvSpPr>
        <p:spPr>
          <a:xfrm>
            <a:off x="6126480" y="1833372"/>
            <a:ext cx="2697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Sponsor Booths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9"/>
          <p:cNvSpPr/>
          <p:nvPr/>
        </p:nvSpPr>
        <p:spPr>
          <a:xfrm>
            <a:off x="274320" y="2926080"/>
            <a:ext cx="4160400" cy="1828800"/>
          </a:xfrm>
          <a:prstGeom prst="rect">
            <a:avLst/>
          </a:prstGeom>
          <a:solidFill>
            <a:srgbClr val="EEEEEE"/>
          </a:solidFill>
          <a:ln cap="flat" cmpd="sng" w="25400">
            <a:solidFill>
              <a:srgbClr val="C8102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9"/>
          <p:cNvSpPr/>
          <p:nvPr/>
        </p:nvSpPr>
        <p:spPr>
          <a:xfrm>
            <a:off x="2080260" y="3639312"/>
            <a:ext cx="548700" cy="4023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9"/>
          <p:cNvSpPr/>
          <p:nvPr/>
        </p:nvSpPr>
        <p:spPr>
          <a:xfrm>
            <a:off x="274320" y="3520440"/>
            <a:ext cx="4160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2200"/>
              <a:buFont typeface="Calibri"/>
              <a:buNone/>
            </a:pPr>
            <a:r>
              <a:rPr b="0" i="0" lang="en" sz="2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📷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9"/>
          <p:cNvSpPr/>
          <p:nvPr/>
        </p:nvSpPr>
        <p:spPr>
          <a:xfrm>
            <a:off x="4617720" y="4329713"/>
            <a:ext cx="4160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Celebration Even at Caboose Commons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9"/>
          <p:cNvSpPr/>
          <p:nvPr/>
        </p:nvSpPr>
        <p:spPr>
          <a:xfrm>
            <a:off x="6446520" y="3639312"/>
            <a:ext cx="548700" cy="4023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9"/>
          <p:cNvSpPr/>
          <p:nvPr/>
        </p:nvSpPr>
        <p:spPr>
          <a:xfrm>
            <a:off x="4617720" y="3520440"/>
            <a:ext cx="4206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2200"/>
              <a:buFont typeface="Calibri"/>
              <a:buNone/>
            </a:pPr>
            <a:r>
              <a:rPr b="0" i="0" lang="en" sz="2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📷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9"/>
          <p:cNvSpPr/>
          <p:nvPr/>
        </p:nvSpPr>
        <p:spPr>
          <a:xfrm>
            <a:off x="-457230" y="953275"/>
            <a:ext cx="4206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Volunteer &amp; Partner Recognition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9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9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2575" y="801625"/>
            <a:ext cx="2697498" cy="1979375"/>
          </a:xfrm>
          <a:prstGeom prst="rect">
            <a:avLst/>
          </a:prstGeom>
          <a:solidFill>
            <a:srgbClr val="EEEEEE"/>
          </a:solidFill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1" name="Google Shape;3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325" y="2925526"/>
            <a:ext cx="4280438" cy="1828800"/>
          </a:xfrm>
          <a:prstGeom prst="rect">
            <a:avLst/>
          </a:prstGeom>
          <a:solidFill>
            <a:srgbClr val="EEEEEE"/>
          </a:solidFill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2" name="Google Shape;38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5800" y="801625"/>
            <a:ext cx="2743199" cy="1965951"/>
          </a:xfrm>
          <a:prstGeom prst="rect">
            <a:avLst/>
          </a:prstGeom>
          <a:solidFill>
            <a:srgbClr val="EEEEEE"/>
          </a:solidFill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3" name="Google Shape;38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54900" y="2926075"/>
            <a:ext cx="4206223" cy="1828800"/>
          </a:xfrm>
          <a:prstGeom prst="rect">
            <a:avLst/>
          </a:prstGeom>
          <a:noFill/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4" name="Google Shape;38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4325" y="804675"/>
            <a:ext cx="2822523" cy="1965951"/>
          </a:xfrm>
          <a:prstGeom prst="rect">
            <a:avLst/>
          </a:prstGeom>
          <a:solidFill>
            <a:srgbClr val="EEEEEE"/>
          </a:solidFill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0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0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Governance &amp; Finance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30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5C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30"/>
          <p:cNvSpPr/>
          <p:nvPr/>
        </p:nvSpPr>
        <p:spPr>
          <a:xfrm>
            <a:off x="274320" y="822960"/>
            <a:ext cx="2743200" cy="1005900"/>
          </a:xfrm>
          <a:prstGeom prst="rect">
            <a:avLst/>
          </a:prstGeom>
          <a:solidFill>
            <a:srgbClr val="1A1A1A"/>
          </a:solidFill>
          <a:ln cap="flat" cmpd="sng" w="254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0"/>
          <p:cNvSpPr/>
          <p:nvPr/>
        </p:nvSpPr>
        <p:spPr>
          <a:xfrm>
            <a:off x="274320" y="868680"/>
            <a:ext cx="27432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400"/>
              <a:buFont typeface="Arial Black"/>
              <a:buNone/>
            </a:pPr>
            <a:r>
              <a:rPr b="1" i="0" lang="en" sz="14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Governance</a:t>
            </a:r>
            <a:endParaRPr b="0" i="0" sz="14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30"/>
          <p:cNvSpPr/>
          <p:nvPr/>
        </p:nvSpPr>
        <p:spPr>
          <a:xfrm>
            <a:off x="274320" y="1234440"/>
            <a:ext cx="2743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0F0F0"/>
                </a:solidFill>
                <a:latin typeface="Calibri"/>
                <a:ea typeface="Calibri"/>
                <a:cs typeface="Calibri"/>
                <a:sym typeface="Calibri"/>
              </a:rPr>
              <a:t>Paul Dennis · Greg Cullison · Nausheen Khan · Anand Ramana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0"/>
          <p:cNvSpPr/>
          <p:nvPr/>
        </p:nvSpPr>
        <p:spPr>
          <a:xfrm>
            <a:off x="3200400" y="822960"/>
            <a:ext cx="2743200" cy="1005900"/>
          </a:xfrm>
          <a:prstGeom prst="rect">
            <a:avLst/>
          </a:prstGeom>
          <a:solidFill>
            <a:srgbClr val="1A1A1A"/>
          </a:solidFill>
          <a:ln cap="flat" cmpd="sng" w="254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0"/>
          <p:cNvSpPr/>
          <p:nvPr/>
        </p:nvSpPr>
        <p:spPr>
          <a:xfrm>
            <a:off x="3200400" y="868680"/>
            <a:ext cx="27432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400"/>
              <a:buFont typeface="Arial Black"/>
              <a:buNone/>
            </a:pPr>
            <a:r>
              <a:rPr b="1" i="0" lang="en" sz="14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Finance</a:t>
            </a:r>
            <a:endParaRPr b="0" i="0" sz="14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0"/>
          <p:cNvSpPr/>
          <p:nvPr/>
        </p:nvSpPr>
        <p:spPr>
          <a:xfrm>
            <a:off x="3200400" y="1234440"/>
            <a:ext cx="2743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0F0F0"/>
                </a:solidFill>
                <a:latin typeface="Calibri"/>
                <a:ea typeface="Calibri"/>
                <a:cs typeface="Calibri"/>
                <a:sym typeface="Calibri"/>
              </a:rPr>
              <a:t>Melissa Burgum · Alanna Baker · Derek Kung · Christina Ulen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30"/>
          <p:cNvSpPr/>
          <p:nvPr/>
        </p:nvSpPr>
        <p:spPr>
          <a:xfrm>
            <a:off x="6126480" y="822960"/>
            <a:ext cx="2743200" cy="1005900"/>
          </a:xfrm>
          <a:prstGeom prst="rect">
            <a:avLst/>
          </a:prstGeom>
          <a:solidFill>
            <a:srgbClr val="1A1A1A"/>
          </a:solidFill>
          <a:ln cap="flat" cmpd="sng" w="254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0"/>
          <p:cNvSpPr/>
          <p:nvPr/>
        </p:nvSpPr>
        <p:spPr>
          <a:xfrm>
            <a:off x="6126480" y="868680"/>
            <a:ext cx="27432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400"/>
              <a:buFont typeface="Arial Black"/>
              <a:buNone/>
            </a:pPr>
            <a:r>
              <a:rPr b="1" i="0" lang="en" sz="14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Staff Leads</a:t>
            </a:r>
            <a:endParaRPr b="0" i="0" sz="14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30"/>
          <p:cNvSpPr/>
          <p:nvPr/>
        </p:nvSpPr>
        <p:spPr>
          <a:xfrm>
            <a:off x="6126480" y="1234440"/>
            <a:ext cx="2743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0F0F0"/>
                </a:solidFill>
                <a:latin typeface="Calibri"/>
                <a:ea typeface="Calibri"/>
                <a:cs typeface="Calibri"/>
                <a:sym typeface="Calibri"/>
              </a:rPr>
              <a:t>Puja Tucker · Oscar Leon · Kevin James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30"/>
          <p:cNvSpPr/>
          <p:nvPr/>
        </p:nvSpPr>
        <p:spPr>
          <a:xfrm>
            <a:off x="274320" y="2011680"/>
            <a:ext cx="8595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KEY ACCOMPLISHMENTS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30"/>
          <p:cNvSpPr/>
          <p:nvPr/>
        </p:nvSpPr>
        <p:spPr>
          <a:xfrm>
            <a:off x="274320" y="2395728"/>
            <a:ext cx="8595300" cy="530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5" name="Google Shape;40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048" y="2487168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0"/>
          <p:cNvSpPr/>
          <p:nvPr/>
        </p:nvSpPr>
        <p:spPr>
          <a:xfrm>
            <a:off x="822960" y="2423160"/>
            <a:ext cx="7955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Annual review of all insurance policies completed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30"/>
          <p:cNvSpPr/>
          <p:nvPr/>
        </p:nvSpPr>
        <p:spPr>
          <a:xfrm>
            <a:off x="274320" y="3017520"/>
            <a:ext cx="8595300" cy="530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8" name="Google Shape;40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4048" y="310896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0"/>
          <p:cNvSpPr/>
          <p:nvPr/>
        </p:nvSpPr>
        <p:spPr>
          <a:xfrm>
            <a:off x="822960" y="3044952"/>
            <a:ext cx="7955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Financial Aid Policy updated and approved</a:t>
            </a:r>
            <a:r>
              <a:rPr lang="en" sz="13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b="0" i="0" lang="en" sz="13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May 2026)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0"/>
          <p:cNvSpPr/>
          <p:nvPr/>
        </p:nvSpPr>
        <p:spPr>
          <a:xfrm>
            <a:off x="274320" y="3639312"/>
            <a:ext cx="8595300" cy="530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1" name="Google Shape;411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4048" y="3730752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30"/>
          <p:cNvSpPr/>
          <p:nvPr/>
        </p:nvSpPr>
        <p:spPr>
          <a:xfrm>
            <a:off x="822960" y="3666744"/>
            <a:ext cx="7955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Financial review and 990 completed by JM&amp;M (Jones, Maresca &amp; McElwaney P.A.)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30"/>
          <p:cNvSpPr/>
          <p:nvPr/>
        </p:nvSpPr>
        <p:spPr>
          <a:xfrm>
            <a:off x="274320" y="4261104"/>
            <a:ext cx="8595300" cy="530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4" name="Google Shape;414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4048" y="4352544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0"/>
          <p:cNvSpPr/>
          <p:nvPr/>
        </p:nvSpPr>
        <p:spPr>
          <a:xfrm>
            <a:off x="822960" y="4288536"/>
            <a:ext cx="7955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New Investment Policy implemented and approved </a:t>
            </a:r>
            <a:r>
              <a:rPr lang="en" sz="13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0" lang="en" sz="13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May 2026</a:t>
            </a:r>
            <a:r>
              <a:rPr lang="en" sz="13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0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0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1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1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1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House Programs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31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5E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31"/>
          <p:cNvSpPr/>
          <p:nvPr/>
        </p:nvSpPr>
        <p:spPr>
          <a:xfrm>
            <a:off x="274320" y="804672"/>
            <a:ext cx="1965900" cy="11430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1"/>
          <p:cNvSpPr/>
          <p:nvPr/>
        </p:nvSpPr>
        <p:spPr>
          <a:xfrm>
            <a:off x="274320" y="841248"/>
            <a:ext cx="19659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 Black"/>
              <a:buNone/>
            </a:pPr>
            <a:r>
              <a:rPr b="1" lang="en" sz="3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r>
              <a:rPr b="1" i="0" lang="en" sz="3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,</a:t>
            </a:r>
            <a:r>
              <a:rPr b="1" lang="en" sz="3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527</a:t>
            </a:r>
            <a:endParaRPr b="1" sz="340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9" name="Google Shape;429;p31"/>
          <p:cNvSpPr/>
          <p:nvPr/>
        </p:nvSpPr>
        <p:spPr>
          <a:xfrm>
            <a:off x="274320" y="1490472"/>
            <a:ext cx="19659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lang="en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Unique House </a:t>
            </a:r>
            <a:r>
              <a:rPr b="0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Players</a:t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31"/>
          <p:cNvSpPr/>
          <p:nvPr/>
        </p:nvSpPr>
        <p:spPr>
          <a:xfrm>
            <a:off x="2423160" y="804672"/>
            <a:ext cx="1965900" cy="11430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1"/>
          <p:cNvSpPr/>
          <p:nvPr/>
        </p:nvSpPr>
        <p:spPr>
          <a:xfrm>
            <a:off x="2423160" y="841248"/>
            <a:ext cx="19659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 Black"/>
              <a:buNone/>
            </a:pPr>
            <a:r>
              <a:rPr b="1" i="0" lang="en" sz="3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403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1"/>
          <p:cNvSpPr/>
          <p:nvPr/>
        </p:nvSpPr>
        <p:spPr>
          <a:xfrm>
            <a:off x="2423160" y="1490472"/>
            <a:ext cx="19659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lang="en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House </a:t>
            </a:r>
            <a:r>
              <a:rPr b="0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Teams</a:t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31"/>
          <p:cNvSpPr/>
          <p:nvPr/>
        </p:nvSpPr>
        <p:spPr>
          <a:xfrm>
            <a:off x="4572000" y="804672"/>
            <a:ext cx="1965900" cy="11430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1"/>
          <p:cNvSpPr/>
          <p:nvPr/>
        </p:nvSpPr>
        <p:spPr>
          <a:xfrm>
            <a:off x="4572000" y="841248"/>
            <a:ext cx="19659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 Black"/>
              <a:buNone/>
            </a:pPr>
            <a:r>
              <a:rPr b="1" i="0" lang="en" sz="3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1,798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1"/>
          <p:cNvSpPr/>
          <p:nvPr/>
        </p:nvSpPr>
        <p:spPr>
          <a:xfrm>
            <a:off x="4572000" y="1490472"/>
            <a:ext cx="19659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lang="en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House </a:t>
            </a:r>
            <a:r>
              <a:rPr b="0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Games Played</a:t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1"/>
          <p:cNvSpPr/>
          <p:nvPr/>
        </p:nvSpPr>
        <p:spPr>
          <a:xfrm>
            <a:off x="6720840" y="804672"/>
            <a:ext cx="1965900" cy="11430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1"/>
          <p:cNvSpPr/>
          <p:nvPr/>
        </p:nvSpPr>
        <p:spPr>
          <a:xfrm>
            <a:off x="6720840" y="841248"/>
            <a:ext cx="19659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 Black"/>
              <a:buNone/>
            </a:pPr>
            <a:r>
              <a:rPr b="1" i="0" lang="en" sz="3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3,339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1"/>
          <p:cNvSpPr/>
          <p:nvPr/>
        </p:nvSpPr>
        <p:spPr>
          <a:xfrm>
            <a:off x="6720840" y="1490472"/>
            <a:ext cx="19659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lang="en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House </a:t>
            </a:r>
            <a:r>
              <a:rPr b="0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Practice Hours</a:t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31"/>
          <p:cNvSpPr/>
          <p:nvPr/>
        </p:nvSpPr>
        <p:spPr>
          <a:xfrm>
            <a:off x="4117680" y="2139695"/>
            <a:ext cx="5212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300"/>
              <a:buFont typeface="Arial Black"/>
              <a:buNone/>
            </a:pPr>
            <a:r>
              <a:rPr b="1" i="0" lang="en" sz="13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Referee Development</a:t>
            </a:r>
            <a:endParaRPr b="0" i="0" sz="13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31"/>
          <p:cNvSpPr/>
          <p:nvPr/>
        </p:nvSpPr>
        <p:spPr>
          <a:xfrm>
            <a:off x="4209120" y="2459735"/>
            <a:ext cx="5120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50+ new referees since May 2025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1"/>
          <p:cNvSpPr/>
          <p:nvPr/>
        </p:nvSpPr>
        <p:spPr>
          <a:xfrm>
            <a:off x="4209120" y="2660903"/>
            <a:ext cx="5120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5 referee mentors active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1"/>
          <p:cNvSpPr/>
          <p:nvPr/>
        </p:nvSpPr>
        <p:spPr>
          <a:xfrm>
            <a:off x="4209120" y="2862071"/>
            <a:ext cx="5120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179 referees in MySoccerLeague platform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31"/>
          <p:cNvSpPr/>
          <p:nvPr/>
        </p:nvSpPr>
        <p:spPr>
          <a:xfrm>
            <a:off x="4117680" y="3099738"/>
            <a:ext cx="5212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300"/>
              <a:buFont typeface="Arial Black"/>
              <a:buNone/>
            </a:pPr>
            <a:r>
              <a:rPr b="1" i="0" lang="en" sz="13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Coaching Education</a:t>
            </a:r>
            <a:endParaRPr b="0" i="0" sz="13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31"/>
          <p:cNvSpPr/>
          <p:nvPr/>
        </p:nvSpPr>
        <p:spPr>
          <a:xfrm>
            <a:off x="4209120" y="3419778"/>
            <a:ext cx="5120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23 Grassroots Courses</a:t>
            </a:r>
            <a:r>
              <a:rPr lang="en" sz="11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300+ coaches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31"/>
          <p:cNvSpPr/>
          <p:nvPr/>
        </p:nvSpPr>
        <p:spPr>
          <a:xfrm>
            <a:off x="4209120" y="3620946"/>
            <a:ext cx="5120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3 National D Courses</a:t>
            </a:r>
            <a:r>
              <a:rPr lang="en" sz="11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57 coaches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31"/>
          <p:cNvSpPr/>
          <p:nvPr/>
        </p:nvSpPr>
        <p:spPr>
          <a:xfrm>
            <a:off x="4209120" y="3822114"/>
            <a:ext cx="5120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National C License hosted by VYS in 26/27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31"/>
          <p:cNvSpPr/>
          <p:nvPr/>
        </p:nvSpPr>
        <p:spPr>
          <a:xfrm>
            <a:off x="4117680" y="4087581"/>
            <a:ext cx="5212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300"/>
              <a:buFont typeface="Arial Black"/>
              <a:buNone/>
            </a:pPr>
            <a:r>
              <a:rPr b="1" i="0" lang="en" sz="13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Safeguarding</a:t>
            </a:r>
            <a:endParaRPr b="0" i="0" sz="13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31"/>
          <p:cNvSpPr/>
          <p:nvPr/>
        </p:nvSpPr>
        <p:spPr>
          <a:xfrm>
            <a:off x="4209120" y="4407621"/>
            <a:ext cx="5120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100% Background Check completion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31"/>
          <p:cNvSpPr/>
          <p:nvPr/>
        </p:nvSpPr>
        <p:spPr>
          <a:xfrm>
            <a:off x="4209120" y="4608789"/>
            <a:ext cx="5120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100% SafeSport completion for active coaches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31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1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2" name="Google Shape;452;p31" title="DN3A494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995" y="2248726"/>
            <a:ext cx="3560504" cy="2373063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2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32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Programs — Summer Camps &amp; U4 Cubs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32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5F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32"/>
          <p:cNvSpPr/>
          <p:nvPr/>
        </p:nvSpPr>
        <p:spPr>
          <a:xfrm>
            <a:off x="1700470" y="4846310"/>
            <a:ext cx="3840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U4 Cubs Program — Spring 2026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32"/>
          <p:cNvSpPr/>
          <p:nvPr/>
        </p:nvSpPr>
        <p:spPr>
          <a:xfrm>
            <a:off x="4297680" y="850392"/>
            <a:ext cx="4572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800"/>
              <a:buFont typeface="Arial Black"/>
              <a:buNone/>
            </a:pPr>
            <a:r>
              <a:rPr b="1" i="0" lang="en" sz="18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Summer Camps 2026</a:t>
            </a:r>
            <a:endParaRPr b="0" i="0" sz="18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32"/>
          <p:cNvSpPr/>
          <p:nvPr/>
        </p:nvSpPr>
        <p:spPr>
          <a:xfrm>
            <a:off x="4297680" y="1223098"/>
            <a:ext cx="4572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Freedom Hill Elementary secured for 2026 camps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32"/>
          <p:cNvSpPr/>
          <p:nvPr/>
        </p:nvSpPr>
        <p:spPr>
          <a:xfrm>
            <a:off x="4297680" y="1533994"/>
            <a:ext cx="4572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Full gymnasium, STEM lab &amp; 3 soccer fields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32"/>
          <p:cNvSpPr/>
          <p:nvPr/>
        </p:nvSpPr>
        <p:spPr>
          <a:xfrm>
            <a:off x="4297680" y="1844890"/>
            <a:ext cx="4572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Arts &amp; Crafts + Multi-Sport in curriculum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32"/>
          <p:cNvSpPr/>
          <p:nvPr/>
        </p:nvSpPr>
        <p:spPr>
          <a:xfrm>
            <a:off x="4297680" y="2155786"/>
            <a:ext cx="4572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World Cup themed activities &amp; games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32"/>
          <p:cNvSpPr/>
          <p:nvPr/>
        </p:nvSpPr>
        <p:spPr>
          <a:xfrm>
            <a:off x="4297680" y="2466682"/>
            <a:ext cx="4572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Extended day: early drop-off &amp; late pick-up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32"/>
          <p:cNvSpPr/>
          <p:nvPr/>
        </p:nvSpPr>
        <p:spPr>
          <a:xfrm>
            <a:off x="4262655" y="2819332"/>
            <a:ext cx="4572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 Black"/>
              <a:buNone/>
            </a:pPr>
            <a:r>
              <a:rPr b="1" i="0" lang="en" sz="18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U4 Cubs Program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32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32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2" name="Google Shape;47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875" y="806900"/>
            <a:ext cx="3182049" cy="1547574"/>
          </a:xfrm>
          <a:prstGeom prst="rect">
            <a:avLst/>
          </a:prstGeom>
          <a:solidFill>
            <a:srgbClr val="EEEEE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73" name="Google Shape;47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875" y="2463046"/>
            <a:ext cx="3182049" cy="2274679"/>
          </a:xfrm>
          <a:prstGeom prst="rect">
            <a:avLst/>
          </a:prstGeom>
          <a:solidFill>
            <a:srgbClr val="EEEEE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74" name="Google Shape;474;p32"/>
          <p:cNvSpPr txBox="1"/>
          <p:nvPr/>
        </p:nvSpPr>
        <p:spPr>
          <a:xfrm>
            <a:off x="4297675" y="28153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U4 Cubs</a:t>
            </a:r>
            <a:endParaRPr b="1" sz="1800">
              <a:solidFill>
                <a:srgbClr val="C8102E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75" name="Google Shape;475;p32"/>
          <p:cNvSpPr/>
          <p:nvPr/>
        </p:nvSpPr>
        <p:spPr>
          <a:xfrm>
            <a:off x="4297680" y="3252535"/>
            <a:ext cx="4572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Record of 158 players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32"/>
          <p:cNvSpPr/>
          <p:nvPr/>
        </p:nvSpPr>
        <p:spPr>
          <a:xfrm>
            <a:off x="4297680" y="4054007"/>
            <a:ext cx="4572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2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2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Program Staff: 15 of 28 staff supported summer programs/camps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32"/>
          <p:cNvSpPr txBox="1"/>
          <p:nvPr/>
        </p:nvSpPr>
        <p:spPr>
          <a:xfrm>
            <a:off x="4297675" y="35666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Program Staff</a:t>
            </a:r>
            <a:endParaRPr b="1" sz="1800">
              <a:solidFill>
                <a:srgbClr val="C8102E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3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33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Travel Program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33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5G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33"/>
          <p:cNvSpPr/>
          <p:nvPr/>
        </p:nvSpPr>
        <p:spPr>
          <a:xfrm>
            <a:off x="274320" y="804672"/>
            <a:ext cx="4114800" cy="1051500"/>
          </a:xfrm>
          <a:prstGeom prst="rect">
            <a:avLst/>
          </a:prstGeom>
          <a:solidFill>
            <a:srgbClr val="1A1A1A"/>
          </a:solidFill>
          <a:ln cap="flat" cmpd="sng" w="25400">
            <a:solidFill>
              <a:srgbClr val="EA1D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33"/>
          <p:cNvSpPr/>
          <p:nvPr/>
        </p:nvSpPr>
        <p:spPr>
          <a:xfrm>
            <a:off x="274320" y="804672"/>
            <a:ext cx="4114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Travel Academy Membership 25/26 </a:t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33"/>
          <p:cNvSpPr/>
          <p:nvPr/>
        </p:nvSpPr>
        <p:spPr>
          <a:xfrm>
            <a:off x="274325" y="1143000"/>
            <a:ext cx="20019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2600"/>
              <a:buFont typeface="Arial Black"/>
              <a:buNone/>
            </a:pPr>
            <a:r>
              <a:rPr b="1" i="0" lang="en" sz="25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Girls +</a:t>
            </a:r>
            <a:r>
              <a:rPr b="1" lang="en" sz="2500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45</a:t>
            </a:r>
            <a:r>
              <a:rPr b="1" i="0" lang="en" sz="25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%</a:t>
            </a:r>
            <a:endParaRPr b="0" i="0" sz="25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33"/>
          <p:cNvSpPr/>
          <p:nvPr/>
        </p:nvSpPr>
        <p:spPr>
          <a:xfrm>
            <a:off x="2134891" y="1189650"/>
            <a:ext cx="22932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 Black"/>
              <a:buNone/>
            </a:pPr>
            <a:r>
              <a:rPr b="1" i="0" lang="en" sz="2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Boys </a:t>
            </a:r>
            <a:endParaRPr b="1" i="0" sz="25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 Black"/>
              <a:buNone/>
            </a:pPr>
            <a:r>
              <a:rPr b="1" i="0" lang="en" sz="2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+</a:t>
            </a:r>
            <a:r>
              <a:rPr b="1" lang="en" sz="25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55</a:t>
            </a:r>
            <a:r>
              <a:rPr b="1" i="0" lang="en" sz="25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%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>
            <a:off x="4572000" y="771660"/>
            <a:ext cx="4297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400"/>
              <a:buFont typeface="Arial Black"/>
              <a:buNone/>
            </a:pPr>
            <a:r>
              <a:rPr b="1" i="0" lang="en" sz="14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Leagues 2026/27</a:t>
            </a:r>
            <a:endParaRPr b="0" i="0" sz="14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>
            <a:off x="4572000" y="1155708"/>
            <a:ext cx="4297800" cy="338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33"/>
          <p:cNvSpPr/>
          <p:nvPr/>
        </p:nvSpPr>
        <p:spPr>
          <a:xfrm>
            <a:off x="4663440" y="1164852"/>
            <a:ext cx="4114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ECNL National League | Fairfax Virginia Union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33"/>
          <p:cNvSpPr/>
          <p:nvPr/>
        </p:nvSpPr>
        <p:spPr>
          <a:xfrm>
            <a:off x="4572000" y="1539756"/>
            <a:ext cx="4297800" cy="338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33"/>
          <p:cNvSpPr/>
          <p:nvPr/>
        </p:nvSpPr>
        <p:spPr>
          <a:xfrm>
            <a:off x="4663440" y="1548900"/>
            <a:ext cx="4114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ECNL Regional League | Vienna Youth Soccer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33"/>
          <p:cNvSpPr/>
          <p:nvPr/>
        </p:nvSpPr>
        <p:spPr>
          <a:xfrm>
            <a:off x="4572000" y="1923804"/>
            <a:ext cx="4297800" cy="3384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33"/>
          <p:cNvSpPr/>
          <p:nvPr/>
        </p:nvSpPr>
        <p:spPr>
          <a:xfrm>
            <a:off x="4663440" y="1932948"/>
            <a:ext cx="4114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National League 1 | Vienna Youth Soccer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33"/>
          <p:cNvSpPr/>
          <p:nvPr/>
        </p:nvSpPr>
        <p:spPr>
          <a:xfrm>
            <a:off x="4572000" y="2307852"/>
            <a:ext cx="4297800" cy="338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3"/>
          <p:cNvSpPr/>
          <p:nvPr/>
        </p:nvSpPr>
        <p:spPr>
          <a:xfrm>
            <a:off x="4663440" y="2316996"/>
            <a:ext cx="4114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NCSL | Vienna Youth Soccer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33"/>
          <p:cNvSpPr/>
          <p:nvPr/>
        </p:nvSpPr>
        <p:spPr>
          <a:xfrm>
            <a:off x="4528025" y="2627931"/>
            <a:ext cx="4297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400"/>
              <a:buFont typeface="Arial Black"/>
              <a:buNone/>
            </a:pPr>
            <a:r>
              <a:rPr b="1" i="0" lang="en" sz="14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Coaching Licenses Awarded 2025/26</a:t>
            </a:r>
            <a:endParaRPr b="0" i="0" sz="14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33"/>
          <p:cNvSpPr/>
          <p:nvPr/>
        </p:nvSpPr>
        <p:spPr>
          <a:xfrm>
            <a:off x="4571938" y="2937293"/>
            <a:ext cx="42978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 License: Stephen Lehany · Austin Roser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33"/>
          <p:cNvSpPr/>
          <p:nvPr/>
        </p:nvSpPr>
        <p:spPr>
          <a:xfrm>
            <a:off x="4571950" y="3197327"/>
            <a:ext cx="42978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 License: Brady Knotts · John Ciampa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33"/>
          <p:cNvSpPr/>
          <p:nvPr/>
        </p:nvSpPr>
        <p:spPr>
          <a:xfrm>
            <a:off x="4571950" y="3457361"/>
            <a:ext cx="42978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 License: Kate Morford · Kevin Nobles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33"/>
          <p:cNvSpPr/>
          <p:nvPr/>
        </p:nvSpPr>
        <p:spPr>
          <a:xfrm>
            <a:off x="4571950" y="3740683"/>
            <a:ext cx="42978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D License: Aidan Pond · Connor Simon · Danny Navarro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33"/>
          <p:cNvSpPr/>
          <p:nvPr/>
        </p:nvSpPr>
        <p:spPr>
          <a:xfrm>
            <a:off x="4572000" y="4284021"/>
            <a:ext cx="42978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b="1" i="0" lang="en" sz="1100" u="none" cap="none" strike="noStrike">
                <a:solidFill>
                  <a:srgbClr val="C810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 I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 Progress</a:t>
            </a:r>
            <a:r>
              <a:rPr lang="en" sz="11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Luke Turney · Adam Coolbaugh · Jonathan Muehlke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33"/>
          <p:cNvSpPr/>
          <p:nvPr/>
        </p:nvSpPr>
        <p:spPr>
          <a:xfrm>
            <a:off x="4571938" y="4562026"/>
            <a:ext cx="42978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lang="en" sz="11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Coach Educator D License </a:t>
            </a:r>
            <a:r>
              <a:rPr lang="en" sz="11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In Progress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: Oscar Leon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3"/>
          <p:cNvSpPr/>
          <p:nvPr/>
        </p:nvSpPr>
        <p:spPr>
          <a:xfrm>
            <a:off x="2645375" y="2022525"/>
            <a:ext cx="1743600" cy="2792700"/>
          </a:xfrm>
          <a:prstGeom prst="rect">
            <a:avLst/>
          </a:prstGeom>
          <a:solidFill>
            <a:srgbClr val="C8102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33"/>
          <p:cNvSpPr/>
          <p:nvPr/>
        </p:nvSpPr>
        <p:spPr>
          <a:xfrm>
            <a:off x="2844698" y="3006498"/>
            <a:ext cx="1714500" cy="18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1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"No Room for Abuse" Campaign — Raising awareness of verbal &amp; physical abuse against referees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3"/>
          <p:cNvSpPr/>
          <p:nvPr/>
        </p:nvSpPr>
        <p:spPr>
          <a:xfrm>
            <a:off x="0" y="4965355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3"/>
          <p:cNvSpPr/>
          <p:nvPr/>
        </p:nvSpPr>
        <p:spPr>
          <a:xfrm>
            <a:off x="5" y="4965355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1" name="Google Shape;51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325" y="2039600"/>
            <a:ext cx="2160276" cy="277554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12" name="Google Shape;51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6425" y="2098825"/>
            <a:ext cx="1265201" cy="1265201"/>
          </a:xfrm>
          <a:prstGeom prst="rect">
            <a:avLst/>
          </a:prstGeom>
          <a:solidFill>
            <a:srgbClr val="C8102E"/>
          </a:solidFill>
          <a:ln>
            <a:noFill/>
          </a:ln>
        </p:spPr>
      </p:pic>
      <p:sp>
        <p:nvSpPr>
          <p:cNvPr id="513" name="Google Shape;513;p33"/>
          <p:cNvSpPr txBox="1"/>
          <p:nvPr/>
        </p:nvSpPr>
        <p:spPr>
          <a:xfrm>
            <a:off x="0" y="0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Adrian -1</a:t>
            </a:r>
            <a:endParaRPr/>
          </a:p>
        </p:txBody>
      </p:sp>
      <p:sp>
        <p:nvSpPr>
          <p:cNvPr id="514" name="Google Shape;514;p33"/>
          <p:cNvSpPr/>
          <p:nvPr/>
        </p:nvSpPr>
        <p:spPr>
          <a:xfrm>
            <a:off x="4571938" y="3992280"/>
            <a:ext cx="42978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▸</a:t>
            </a:r>
            <a:r>
              <a:rPr lang="en" sz="11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Coach Educator D License: </a:t>
            </a:r>
            <a:r>
              <a:rPr lang="en" sz="11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Stephen Bird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4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4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Marketing &amp; Community Development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4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5H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4"/>
          <p:cNvSpPr/>
          <p:nvPr/>
        </p:nvSpPr>
        <p:spPr>
          <a:xfrm>
            <a:off x="274320" y="804672"/>
            <a:ext cx="1965900" cy="10059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4"/>
          <p:cNvSpPr/>
          <p:nvPr/>
        </p:nvSpPr>
        <p:spPr>
          <a:xfrm>
            <a:off x="274320" y="822960"/>
            <a:ext cx="19659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547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34"/>
          <p:cNvSpPr/>
          <p:nvPr/>
        </p:nvSpPr>
        <p:spPr>
          <a:xfrm>
            <a:off x="274320" y="1399032"/>
            <a:ext cx="1965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Social Media</a:t>
            </a:r>
            <a:r>
              <a:rPr lang="en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Followers</a:t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34"/>
          <p:cNvSpPr/>
          <p:nvPr/>
        </p:nvSpPr>
        <p:spPr>
          <a:xfrm>
            <a:off x="2423160" y="804672"/>
            <a:ext cx="1965900" cy="1005900"/>
          </a:xfrm>
          <a:prstGeom prst="rect">
            <a:avLst/>
          </a:prstGeom>
          <a:solidFill>
            <a:srgbClr val="EA1D2D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34"/>
          <p:cNvSpPr/>
          <p:nvPr/>
        </p:nvSpPr>
        <p:spPr>
          <a:xfrm>
            <a:off x="2423160" y="822960"/>
            <a:ext cx="19659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729K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34"/>
          <p:cNvSpPr/>
          <p:nvPr/>
        </p:nvSpPr>
        <p:spPr>
          <a:xfrm>
            <a:off x="2423160" y="1399032"/>
            <a:ext cx="1965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Instagram Views</a:t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34"/>
          <p:cNvSpPr/>
          <p:nvPr/>
        </p:nvSpPr>
        <p:spPr>
          <a:xfrm>
            <a:off x="4572000" y="804672"/>
            <a:ext cx="1965900" cy="1005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34"/>
          <p:cNvSpPr/>
          <p:nvPr/>
        </p:nvSpPr>
        <p:spPr>
          <a:xfrm>
            <a:off x="4572000" y="822960"/>
            <a:ext cx="19659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470K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34"/>
          <p:cNvSpPr/>
          <p:nvPr/>
        </p:nvSpPr>
        <p:spPr>
          <a:xfrm>
            <a:off x="4572000" y="1399032"/>
            <a:ext cx="1965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Facebook Views</a:t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4"/>
          <p:cNvSpPr/>
          <p:nvPr/>
        </p:nvSpPr>
        <p:spPr>
          <a:xfrm>
            <a:off x="6720840" y="804672"/>
            <a:ext cx="1965900" cy="1005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34"/>
          <p:cNvSpPr/>
          <p:nvPr/>
        </p:nvSpPr>
        <p:spPr>
          <a:xfrm>
            <a:off x="6720840" y="822960"/>
            <a:ext cx="19659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342K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34"/>
          <p:cNvSpPr/>
          <p:nvPr/>
        </p:nvSpPr>
        <p:spPr>
          <a:xfrm>
            <a:off x="6720840" y="1399032"/>
            <a:ext cx="1965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Google Ad Impressions</a:t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34"/>
          <p:cNvSpPr/>
          <p:nvPr/>
        </p:nvSpPr>
        <p:spPr>
          <a:xfrm>
            <a:off x="274325" y="2002575"/>
            <a:ext cx="4856700" cy="5760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37" name="Google Shape;53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048" y="2130549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34"/>
          <p:cNvSpPr/>
          <p:nvPr/>
        </p:nvSpPr>
        <p:spPr>
          <a:xfrm>
            <a:off x="804672" y="2002584"/>
            <a:ext cx="1371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Senior Night</a:t>
            </a:r>
            <a:endParaRPr b="0" i="0" sz="11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4"/>
          <p:cNvSpPr/>
          <p:nvPr/>
        </p:nvSpPr>
        <p:spPr>
          <a:xfrm>
            <a:off x="804675" y="2231113"/>
            <a:ext cx="34455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120+ attendees (+166%) · $10,000+ in scholarships </a:t>
            </a:r>
            <a:endParaRPr b="0" i="0" sz="1000" u="none" cap="none" strike="noStrike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· 8 recipients · 27 applicants (record)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4"/>
          <p:cNvSpPr/>
          <p:nvPr/>
        </p:nvSpPr>
        <p:spPr>
          <a:xfrm>
            <a:off x="274324" y="2706688"/>
            <a:ext cx="4856700" cy="576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41" name="Google Shape;54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4048" y="2848336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34"/>
          <p:cNvSpPr/>
          <p:nvPr/>
        </p:nvSpPr>
        <p:spPr>
          <a:xfrm>
            <a:off x="804672" y="2720308"/>
            <a:ext cx="1371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Spirit &amp; DC United</a:t>
            </a:r>
            <a:endParaRPr b="0" i="0" sz="11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4"/>
          <p:cNvSpPr/>
          <p:nvPr/>
        </p:nvSpPr>
        <p:spPr>
          <a:xfrm>
            <a:off x="804674" y="2980938"/>
            <a:ext cx="41547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Fall 25: 200 Spirit Tickets + 225 DC Tickets </a:t>
            </a:r>
            <a:endParaRPr b="0" i="0" sz="1000" u="none" cap="none" strike="noStrike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· Spring 26: 211 Spirit + 200 DC Tickets · 90+ player experiences each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34"/>
          <p:cNvSpPr/>
          <p:nvPr/>
        </p:nvSpPr>
        <p:spPr>
          <a:xfrm>
            <a:off x="274324" y="3438150"/>
            <a:ext cx="4856700" cy="576000"/>
          </a:xfrm>
          <a:prstGeom prst="rect">
            <a:avLst/>
          </a:prstGeom>
          <a:solidFill>
            <a:srgbClr val="F0F0F0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45" name="Google Shape;545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4048" y="356616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34"/>
          <p:cNvSpPr/>
          <p:nvPr/>
        </p:nvSpPr>
        <p:spPr>
          <a:xfrm>
            <a:off x="804672" y="3474720"/>
            <a:ext cx="1371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Recycle Your Game</a:t>
            </a:r>
            <a:endParaRPr b="0" i="0" sz="11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4"/>
          <p:cNvSpPr/>
          <p:nvPr/>
        </p:nvSpPr>
        <p:spPr>
          <a:xfrm>
            <a:off x="804672" y="3691786"/>
            <a:ext cx="55779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$14,700+ equipment donated — 58.73% increase largely due to Community Day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4"/>
          <p:cNvSpPr/>
          <p:nvPr/>
        </p:nvSpPr>
        <p:spPr>
          <a:xfrm>
            <a:off x="274324" y="4105650"/>
            <a:ext cx="4856700" cy="576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49" name="Google Shape;549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4048" y="4233672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34"/>
          <p:cNvSpPr/>
          <p:nvPr/>
        </p:nvSpPr>
        <p:spPr>
          <a:xfrm>
            <a:off x="804672" y="4142232"/>
            <a:ext cx="1371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Player Volunteers</a:t>
            </a:r>
            <a:endParaRPr b="0" i="0" sz="11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4"/>
          <p:cNvSpPr/>
          <p:nvPr/>
        </p:nvSpPr>
        <p:spPr>
          <a:xfrm>
            <a:off x="804672" y="4359298"/>
            <a:ext cx="55779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59 volunteers · 130+ student hours toward school requirements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34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34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4" name="Google Shape;554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35791" y="2002575"/>
            <a:ext cx="1747098" cy="2621276"/>
          </a:xfrm>
          <a:prstGeom prst="rect">
            <a:avLst/>
          </a:prstGeom>
          <a:solidFill>
            <a:srgbClr val="EEEEEE"/>
          </a:solidFill>
          <a:ln cap="flat" cmpd="sng" w="254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5" name="Google Shape;555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87675" y="2002575"/>
            <a:ext cx="1965949" cy="2621276"/>
          </a:xfrm>
          <a:prstGeom prst="rect">
            <a:avLst/>
          </a:prstGeom>
          <a:solidFill>
            <a:srgbClr val="EEEEEE"/>
          </a:solidFill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5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5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2025–2026 Club Sponsors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35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5I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35"/>
          <p:cNvSpPr/>
          <p:nvPr/>
        </p:nvSpPr>
        <p:spPr>
          <a:xfrm>
            <a:off x="365760" y="777240"/>
            <a:ext cx="8412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400"/>
              <a:buFont typeface="Calibri"/>
              <a:buNone/>
            </a:pPr>
            <a:r>
              <a:rPr b="0" i="1" lang="en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 to our incredible sponsors for making VYS possible!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35"/>
          <p:cNvSpPr/>
          <p:nvPr/>
        </p:nvSpPr>
        <p:spPr>
          <a:xfrm>
            <a:off x="198257" y="1076020"/>
            <a:ext cx="85953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HOUSE PROGRAM SPONSORS</a:t>
            </a:r>
            <a:endParaRPr b="0" i="0" sz="9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5"/>
          <p:cNvSpPr/>
          <p:nvPr/>
        </p:nvSpPr>
        <p:spPr>
          <a:xfrm>
            <a:off x="274345" y="4538425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U5 House Sponsor</a:t>
            </a:r>
            <a:endParaRPr b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35"/>
          <p:cNvSpPr/>
          <p:nvPr/>
        </p:nvSpPr>
        <p:spPr>
          <a:xfrm>
            <a:off x="3112502" y="4172725"/>
            <a:ext cx="1795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U7 House Sponsor</a:t>
            </a:r>
            <a:endParaRPr b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35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5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1" name="Google Shape;571;p35"/>
          <p:cNvPicPr preferRelativeResize="0"/>
          <p:nvPr/>
        </p:nvPicPr>
        <p:blipFill rotWithShape="1">
          <a:blip r:embed="rId3">
            <a:alphaModFix/>
          </a:blip>
          <a:srcRect b="0" l="16895" r="0" t="0"/>
          <a:stretch/>
        </p:blipFill>
        <p:spPr>
          <a:xfrm>
            <a:off x="258764" y="2420475"/>
            <a:ext cx="2651699" cy="2126653"/>
          </a:xfrm>
          <a:prstGeom prst="rect">
            <a:avLst/>
          </a:prstGeom>
          <a:noFill/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2" name="Google Shape;572;p35" title="OfCompass_Bla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385" y="1308546"/>
            <a:ext cx="1549507" cy="1077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35" title="DN3A962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9725" y="2309486"/>
            <a:ext cx="2239252" cy="2126634"/>
          </a:xfrm>
          <a:prstGeom prst="rect">
            <a:avLst/>
          </a:prstGeom>
          <a:noFill/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4" name="Google Shape;574;p35"/>
          <p:cNvSpPr/>
          <p:nvPr/>
        </p:nvSpPr>
        <p:spPr>
          <a:xfrm>
            <a:off x="6489725" y="4538425"/>
            <a:ext cx="2288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U10 House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&amp; Winter Programs Sponsor</a:t>
            </a:r>
            <a:endParaRPr b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5" name="Google Shape;575;p35" title="sponsor-go-ortho-1920w Small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54363" y="1597847"/>
            <a:ext cx="2076150" cy="97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2499" y="1975411"/>
            <a:ext cx="3190779" cy="21266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7" name="Google Shape;577;p35" title="VLG_logo_master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40525" y="3630199"/>
            <a:ext cx="1472525" cy="93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36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36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2025–2026 Club Sponsors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36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5I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36"/>
          <p:cNvSpPr/>
          <p:nvPr/>
        </p:nvSpPr>
        <p:spPr>
          <a:xfrm>
            <a:off x="365760" y="763553"/>
            <a:ext cx="8412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400"/>
              <a:buFont typeface="Calibri"/>
              <a:buNone/>
            </a:pPr>
            <a:r>
              <a:rPr b="0" i="1" lang="en" sz="1400" u="none" cap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Thank you to our incredible sponsors for making VYS possible!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36"/>
          <p:cNvSpPr/>
          <p:nvPr/>
        </p:nvSpPr>
        <p:spPr>
          <a:xfrm>
            <a:off x="274345" y="1110945"/>
            <a:ext cx="85953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HOUSE PROGRAM SPONSORS</a:t>
            </a:r>
            <a:endParaRPr b="0" i="0" sz="9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36"/>
          <p:cNvSpPr/>
          <p:nvPr/>
        </p:nvSpPr>
        <p:spPr>
          <a:xfrm>
            <a:off x="3353000" y="4480625"/>
            <a:ext cx="2481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Soccer </a:t>
            </a:r>
            <a:r>
              <a:rPr b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Sponsor</a:t>
            </a:r>
            <a:endParaRPr b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36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36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36"/>
          <p:cNvSpPr/>
          <p:nvPr/>
        </p:nvSpPr>
        <p:spPr>
          <a:xfrm>
            <a:off x="6161650" y="4480625"/>
            <a:ext cx="2481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lang="en" sz="12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U11 &amp; U12 House Sponsor</a:t>
            </a:r>
            <a:endParaRPr b="0" sz="1200" u="none" cap="none" strike="noStrike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3" name="Google Shape;593;p36" title="New Logo- Garai Orthodontic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8950" y="1110953"/>
            <a:ext cx="2227850" cy="1484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3112" y="2269944"/>
            <a:ext cx="2481777" cy="2241858"/>
          </a:xfrm>
          <a:prstGeom prst="rect">
            <a:avLst/>
          </a:prstGeom>
          <a:noFill/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5" name="Google Shape;59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1975" y="2283875"/>
            <a:ext cx="2481802" cy="2214000"/>
          </a:xfrm>
          <a:prstGeom prst="rect">
            <a:avLst/>
          </a:prstGeom>
          <a:noFill/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6" name="Google Shape;596;p36"/>
          <p:cNvPicPr preferRelativeResize="0"/>
          <p:nvPr/>
        </p:nvPicPr>
        <p:blipFill rotWithShape="1">
          <a:blip r:embed="rId6">
            <a:alphaModFix/>
          </a:blip>
          <a:srcRect b="0" l="31432" r="0" t="0"/>
          <a:stretch/>
        </p:blipFill>
        <p:spPr>
          <a:xfrm>
            <a:off x="829025" y="2269950"/>
            <a:ext cx="2277699" cy="2213999"/>
          </a:xfrm>
          <a:prstGeom prst="rect">
            <a:avLst/>
          </a:prstGeom>
          <a:noFill/>
          <a:ln cap="flat" cmpd="sng" w="28575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97" name="Google Shape;597;p36"/>
          <p:cNvSpPr/>
          <p:nvPr/>
        </p:nvSpPr>
        <p:spPr>
          <a:xfrm>
            <a:off x="829025" y="4542775"/>
            <a:ext cx="2277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00"/>
              <a:buFont typeface="Calibri"/>
              <a:buNone/>
            </a:pPr>
            <a:r>
              <a:rPr b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U6 House &amp; Summer Camps Sponsor</a:t>
            </a:r>
            <a:endParaRPr b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8" name="Google Shape;598;p36" title="Copy of Alexandria Times December 2024 Ad - Tech Painting Logo 25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72277" y="1029650"/>
            <a:ext cx="1370101" cy="1433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6" title="Watermark Template IG - 33 - Edited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83665" y="665050"/>
            <a:ext cx="2376651" cy="2376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3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37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37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2025–2026 Club Partner</a:t>
            </a:r>
            <a:r>
              <a:rPr b="1" lang="en" sz="2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37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5I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37"/>
          <p:cNvSpPr/>
          <p:nvPr/>
        </p:nvSpPr>
        <p:spPr>
          <a:xfrm>
            <a:off x="365760" y="777240"/>
            <a:ext cx="8412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400"/>
              <a:buFont typeface="Calibri"/>
              <a:buNone/>
            </a:pPr>
            <a:r>
              <a:rPr b="0" i="1" lang="en" sz="1400" u="none" cap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Thank you to our incredible sponsors</a:t>
            </a:r>
            <a:r>
              <a:rPr i="1" lang="en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 and partners </a:t>
            </a:r>
            <a:r>
              <a:rPr b="0" i="1" lang="en" sz="1400" u="none" cap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 for making VYS possible!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37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37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2" name="Google Shape;612;p37" title="PJs-Sport_Logo_outlined-1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00" y="1283775"/>
            <a:ext cx="2034550" cy="89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7" title="dicks-sporting-goods935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8577" y="797702"/>
            <a:ext cx="2486500" cy="18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7" title="Jackson Clinic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1875" y="1379501"/>
            <a:ext cx="2164698" cy="6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7" title="imag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17248" y="1283775"/>
            <a:ext cx="1131000" cy="11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7"/>
          <p:cNvPicPr preferRelativeResize="0"/>
          <p:nvPr/>
        </p:nvPicPr>
        <p:blipFill rotWithShape="1">
          <a:blip r:embed="rId7">
            <a:alphaModFix/>
          </a:blip>
          <a:srcRect b="0" l="15332" r="31431" t="12211"/>
          <a:stretch/>
        </p:blipFill>
        <p:spPr>
          <a:xfrm>
            <a:off x="182875" y="2775925"/>
            <a:ext cx="2164700" cy="164887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7" name="Google Shape;617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85700" y="2512475"/>
            <a:ext cx="1385600" cy="20784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8" name="Google Shape;618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12151" y="2462774"/>
            <a:ext cx="1474926" cy="214522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9" name="Google Shape;619;p37"/>
          <p:cNvPicPr preferRelativeResize="0"/>
          <p:nvPr/>
        </p:nvPicPr>
        <p:blipFill rotWithShape="1">
          <a:blip r:embed="rId10">
            <a:alphaModFix/>
          </a:blip>
          <a:srcRect b="15498" l="26562" r="18399" t="0"/>
          <a:stretch/>
        </p:blipFill>
        <p:spPr>
          <a:xfrm>
            <a:off x="6830688" y="2512474"/>
            <a:ext cx="2102273" cy="19115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8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38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38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Community Partners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38"/>
          <p:cNvSpPr/>
          <p:nvPr/>
        </p:nvSpPr>
        <p:spPr>
          <a:xfrm>
            <a:off x="7132320" y="0"/>
            <a:ext cx="192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5I | Annual Report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38"/>
          <p:cNvSpPr/>
          <p:nvPr/>
        </p:nvSpPr>
        <p:spPr>
          <a:xfrm>
            <a:off x="365760" y="777240"/>
            <a:ext cx="8412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300"/>
              <a:buFont typeface="Calibri"/>
              <a:buNone/>
            </a:pPr>
            <a:r>
              <a:rPr b="0" i="1" lang="en" sz="1300" u="none" cap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Our partners help us serve the Vienna community year-round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8"/>
          <p:cNvSpPr/>
          <p:nvPr/>
        </p:nvSpPr>
        <p:spPr>
          <a:xfrm>
            <a:off x="0" y="4754880"/>
            <a:ext cx="9144000" cy="228600"/>
          </a:xfrm>
          <a:prstGeom prst="rect">
            <a:avLst/>
          </a:prstGeom>
          <a:solidFill>
            <a:srgbClr val="C8102E"/>
          </a:solidFill>
          <a:ln cap="flat" cmpd="sng" w="12700">
            <a:solidFill>
              <a:srgbClr val="C810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38"/>
          <p:cNvSpPr/>
          <p:nvPr/>
        </p:nvSpPr>
        <p:spPr>
          <a:xfrm>
            <a:off x="0" y="4754880"/>
            <a:ext cx="9144000" cy="228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 are grateful for the continued support of our community partners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38"/>
          <p:cNvSpPr/>
          <p:nvPr/>
        </p:nvSpPr>
        <p:spPr>
          <a:xfrm>
            <a:off x="0" y="4983480"/>
            <a:ext cx="9144000" cy="1599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38"/>
          <p:cNvSpPr/>
          <p:nvPr/>
        </p:nvSpPr>
        <p:spPr>
          <a:xfrm>
            <a:off x="182880" y="4983480"/>
            <a:ext cx="8778300" cy="1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Vienna Youth Soccer  |  Annual General Meeting  |  June 8,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4" name="Google Shape;634;p38" title="downloa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072" y="2753200"/>
            <a:ext cx="1420653" cy="15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8" title="pass-with-purpose-high-resolution-logo-white-on-black-background (1).png"/>
          <p:cNvPicPr preferRelativeResize="0"/>
          <p:nvPr/>
        </p:nvPicPr>
        <p:blipFill rotWithShape="1">
          <a:blip r:embed="rId4">
            <a:alphaModFix/>
          </a:blip>
          <a:srcRect b="22513" l="9879" r="4218" t="21443"/>
          <a:stretch/>
        </p:blipFill>
        <p:spPr>
          <a:xfrm>
            <a:off x="5205099" y="1353151"/>
            <a:ext cx="2008900" cy="982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38" title="logo-LPF-color (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5002" y="3832112"/>
            <a:ext cx="3373245" cy="53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8" title="log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7625" y="1273275"/>
            <a:ext cx="1697544" cy="116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38" title="downloadfoundation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55746" y="2333213"/>
            <a:ext cx="1505375" cy="15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38" title="LOGO-US-Club-Soccer-Oval-1024-px-wide - Edited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09050" y="2578250"/>
            <a:ext cx="2201001" cy="9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38" title="U.S.-Soccer-Logo-2022 (1).jpeg"/>
          <p:cNvPicPr preferRelativeResize="0"/>
          <p:nvPr/>
        </p:nvPicPr>
        <p:blipFill rotWithShape="1">
          <a:blip r:embed="rId9">
            <a:alphaModFix/>
          </a:blip>
          <a:srcRect b="6322" l="15764" r="16051" t="5502"/>
          <a:stretch/>
        </p:blipFill>
        <p:spPr>
          <a:xfrm>
            <a:off x="3658638" y="2719080"/>
            <a:ext cx="1274775" cy="164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38" title="WS-Crest-Gradient_RGB (1)[48]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46000" y="2429812"/>
            <a:ext cx="2008900" cy="200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38" title="ECNL-RL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39275" y="1279350"/>
            <a:ext cx="1594660" cy="116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38" title="FairfaxVAUnion-FC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85713" y="1273275"/>
            <a:ext cx="1420650" cy="14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3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606421" y="987850"/>
            <a:ext cx="1204028" cy="1505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9"/>
          <p:cNvSpPr/>
          <p:nvPr/>
        </p:nvSpPr>
        <p:spPr>
          <a:xfrm>
            <a:off x="0" y="0"/>
            <a:ext cx="164700" cy="51435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39"/>
          <p:cNvSpPr/>
          <p:nvPr/>
        </p:nvSpPr>
        <p:spPr>
          <a:xfrm>
            <a:off x="365760" y="1097280"/>
            <a:ext cx="2286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1000"/>
              <a:buFont typeface="Arial Black"/>
              <a:buNone/>
            </a:pPr>
            <a:r>
              <a:rPr b="1" i="0" lang="en" sz="11000" u="none" cap="none" strike="noStrike">
                <a:solidFill>
                  <a:srgbClr val="EA1D2D"/>
                </a:solidFill>
                <a:latin typeface="Arial Black"/>
                <a:ea typeface="Arial Black"/>
                <a:cs typeface="Arial Black"/>
                <a:sym typeface="Arial Black"/>
              </a:rPr>
              <a:t>6</a:t>
            </a:r>
            <a:endParaRPr b="0" i="0" sz="110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39"/>
          <p:cNvSpPr/>
          <p:nvPr/>
        </p:nvSpPr>
        <p:spPr>
          <a:xfrm>
            <a:off x="1371595" y="1737345"/>
            <a:ext cx="64008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 Black"/>
              <a:buNone/>
            </a:pPr>
            <a:r>
              <a:rPr b="1" lang="en" sz="4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i="0" lang="en" sz="4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Strategic Plan   </a:t>
            </a:r>
            <a:endParaRPr b="1" i="0" sz="42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 Black"/>
              <a:buNone/>
            </a:pPr>
            <a:r>
              <a:rPr b="1" lang="en" sz="4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i="0" lang="en" sz="4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2027–2030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39"/>
          <p:cNvSpPr/>
          <p:nvPr/>
        </p:nvSpPr>
        <p:spPr>
          <a:xfrm>
            <a:off x="1371595" y="2926065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9E9E9E"/>
                </a:solidFill>
                <a:latin typeface="Calibri"/>
                <a:ea typeface="Calibri"/>
                <a:cs typeface="Calibri"/>
                <a:sym typeface="Calibri"/>
              </a:rPr>
              <a:t>Serving Vienna &amp; Fairfax County since 1975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39"/>
          <p:cNvSpPr/>
          <p:nvPr/>
        </p:nvSpPr>
        <p:spPr>
          <a:xfrm>
            <a:off x="0" y="4846320"/>
            <a:ext cx="9144000" cy="732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39"/>
          <p:cNvSpPr/>
          <p:nvPr/>
        </p:nvSpPr>
        <p:spPr>
          <a:xfrm>
            <a:off x="0" y="4754880"/>
            <a:ext cx="9144000" cy="2286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LIFETIME OF SOCCER - VIENNA YOUTH SOCCER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40"/>
          <p:cNvSpPr/>
          <p:nvPr/>
        </p:nvSpPr>
        <p:spPr>
          <a:xfrm>
            <a:off x="7144338" y="2424625"/>
            <a:ext cx="1623900" cy="22650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40"/>
          <p:cNvSpPr/>
          <p:nvPr/>
        </p:nvSpPr>
        <p:spPr>
          <a:xfrm>
            <a:off x="5403988" y="2424625"/>
            <a:ext cx="1623900" cy="22650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40"/>
          <p:cNvSpPr/>
          <p:nvPr/>
        </p:nvSpPr>
        <p:spPr>
          <a:xfrm>
            <a:off x="3663638" y="2424625"/>
            <a:ext cx="1623900" cy="22650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40"/>
          <p:cNvSpPr/>
          <p:nvPr/>
        </p:nvSpPr>
        <p:spPr>
          <a:xfrm>
            <a:off x="1923288" y="2424625"/>
            <a:ext cx="1623900" cy="22650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40"/>
          <p:cNvSpPr/>
          <p:nvPr/>
        </p:nvSpPr>
        <p:spPr>
          <a:xfrm>
            <a:off x="187250" y="2424625"/>
            <a:ext cx="1623900" cy="22650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40"/>
          <p:cNvSpPr/>
          <p:nvPr/>
        </p:nvSpPr>
        <p:spPr>
          <a:xfrm>
            <a:off x="0" y="0"/>
            <a:ext cx="9144000" cy="658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40"/>
          <p:cNvSpPr/>
          <p:nvPr/>
        </p:nvSpPr>
        <p:spPr>
          <a:xfrm>
            <a:off x="274375" y="863649"/>
            <a:ext cx="85953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Vienna Youth Soccer places players at the center of the experience, emphasizing long-term development, positive culture, and fair play both on and off the field. Through responsible governance and sustainable practices, VYS ensures that these values and experiences endure, creating a legacy of soccer that positively impacts future generations.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800"/>
              <a:buFont typeface="Calibri"/>
              <a:buNone/>
            </a:pPr>
            <a:r>
              <a:rPr b="1" lang="en" sz="1000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Vision: 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build character, confidence, and a lifelong love of soccer by providing high-quality, positive soccer experiences for all players in the Vienna community.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800"/>
              <a:buFont typeface="Calibri"/>
              <a:buNone/>
            </a:pPr>
            <a:r>
              <a:rPr b="1" lang="en" sz="1000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Mission</a:t>
            </a:r>
            <a:r>
              <a:rPr lang="en" sz="1000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" sz="10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To provide children of all abilities living in and near Vienna the opportunity to participate in a high-quality soccer experience for players of all skill levels.</a:t>
            </a:r>
            <a:endParaRPr sz="10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8" name="Google Shape;668;p40"/>
          <p:cNvCxnSpPr/>
          <p:nvPr/>
        </p:nvCxnSpPr>
        <p:spPr>
          <a:xfrm>
            <a:off x="274320" y="2129045"/>
            <a:ext cx="85953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9" name="Google Shape;669;p40"/>
          <p:cNvSpPr/>
          <p:nvPr/>
        </p:nvSpPr>
        <p:spPr>
          <a:xfrm>
            <a:off x="274320" y="2150430"/>
            <a:ext cx="8595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</a:t>
            </a:r>
            <a:r>
              <a:rPr b="1"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IVE PILLARS</a:t>
            </a:r>
            <a:r>
              <a:rPr b="1" i="0" lang="en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COMMUNITY</a:t>
            </a:r>
            <a:endParaRPr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40"/>
          <p:cNvSpPr/>
          <p:nvPr/>
        </p:nvSpPr>
        <p:spPr>
          <a:xfrm>
            <a:off x="274320" y="2461326"/>
            <a:ext cx="1664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A1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i="0" sz="900" u="none" cap="none" strike="noStrike">
              <a:solidFill>
                <a:srgbClr val="EA1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71" name="Google Shape;671;p40"/>
          <p:cNvSpPr/>
          <p:nvPr/>
        </p:nvSpPr>
        <p:spPr>
          <a:xfrm>
            <a:off x="274320" y="2717358"/>
            <a:ext cx="582600" cy="36600"/>
          </a:xfrm>
          <a:prstGeom prst="rect">
            <a:avLst/>
          </a:prstGeom>
          <a:solidFill>
            <a:srgbClr val="EA1D2D"/>
          </a:solidFill>
          <a:ln cap="flat" cmpd="sng" w="9525">
            <a:solidFill>
              <a:srgbClr val="EA1B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A1D2D"/>
              </a:solidFill>
            </a:endParaRPr>
          </a:p>
        </p:txBody>
      </p:sp>
      <p:sp>
        <p:nvSpPr>
          <p:cNvPr id="672" name="Google Shape;672;p40"/>
          <p:cNvSpPr/>
          <p:nvPr/>
        </p:nvSpPr>
        <p:spPr>
          <a:xfrm>
            <a:off x="274320" y="2781366"/>
            <a:ext cx="1664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Safeguarding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&amp; Compliance</a:t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40"/>
          <p:cNvSpPr/>
          <p:nvPr/>
        </p:nvSpPr>
        <p:spPr>
          <a:xfrm>
            <a:off x="274324" y="3284276"/>
            <a:ext cx="1489800" cy="14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Keeping every player saf</a:t>
            </a: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e. 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lear safety standards, referee support, and a club-wide culture of No Room For Abuse.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40"/>
          <p:cNvSpPr/>
          <p:nvPr/>
        </p:nvSpPr>
        <p:spPr>
          <a:xfrm>
            <a:off x="2007121" y="2775116"/>
            <a:ext cx="1664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Member</a:t>
            </a:r>
            <a:r>
              <a:rPr lang="en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Experience</a:t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40"/>
          <p:cNvSpPr/>
          <p:nvPr/>
        </p:nvSpPr>
        <p:spPr>
          <a:xfrm>
            <a:off x="2007101" y="3284275"/>
            <a:ext cx="14898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Making every </a:t>
            </a: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experience </a:t>
            </a: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count</a:t>
            </a: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mproving player experience, empowering volunteers, and making VYS easier to navigate for every family.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40"/>
          <p:cNvSpPr/>
          <p:nvPr/>
        </p:nvSpPr>
        <p:spPr>
          <a:xfrm>
            <a:off x="3739896" y="2461326"/>
            <a:ext cx="1664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22B21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A1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i="0" sz="900" u="none" cap="none" strike="noStrike">
              <a:solidFill>
                <a:srgbClr val="EA1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77" name="Google Shape;677;p40"/>
          <p:cNvSpPr/>
          <p:nvPr/>
        </p:nvSpPr>
        <p:spPr>
          <a:xfrm>
            <a:off x="3739896" y="2717358"/>
            <a:ext cx="582600" cy="36600"/>
          </a:xfrm>
          <a:prstGeom prst="rect">
            <a:avLst/>
          </a:prstGeom>
          <a:solidFill>
            <a:srgbClr val="EA1D2D"/>
          </a:solidFill>
          <a:ln cap="flat" cmpd="sng" w="9525">
            <a:solidFill>
              <a:srgbClr val="EA1B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A1D2D"/>
              </a:solidFill>
            </a:endParaRPr>
          </a:p>
        </p:txBody>
      </p:sp>
      <p:sp>
        <p:nvSpPr>
          <p:cNvPr id="678" name="Google Shape;678;p40"/>
          <p:cNvSpPr/>
          <p:nvPr/>
        </p:nvSpPr>
        <p:spPr>
          <a:xfrm>
            <a:off x="3739896" y="2781366"/>
            <a:ext cx="1664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Organizational</a:t>
            </a:r>
            <a:r>
              <a:rPr lang="en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Sustainability</a:t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40"/>
          <p:cNvSpPr/>
          <p:nvPr/>
        </p:nvSpPr>
        <p:spPr>
          <a:xfrm>
            <a:off x="3739900" y="3284275"/>
            <a:ext cx="14898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club that lasts</a:t>
            </a: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nvesting in great staff, growing our volunteer base, and forming partnerships that power our mission.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40"/>
          <p:cNvSpPr/>
          <p:nvPr/>
        </p:nvSpPr>
        <p:spPr>
          <a:xfrm>
            <a:off x="5472684" y="2781366"/>
            <a:ext cx="16641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Community</a:t>
            </a:r>
            <a:r>
              <a:rPr lang="en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Engagement</a:t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40"/>
          <p:cNvSpPr/>
          <p:nvPr/>
        </p:nvSpPr>
        <p:spPr>
          <a:xfrm>
            <a:off x="5472684" y="3284286"/>
            <a:ext cx="16641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Deepening our roots</a:t>
            </a: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artnering with local schools and organizations, welcoming new families, and proudly sharing the VYS story across </a:t>
            </a: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Vienna and Fairfax County.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40"/>
          <p:cNvSpPr/>
          <p:nvPr/>
        </p:nvSpPr>
        <p:spPr>
          <a:xfrm>
            <a:off x="7205472" y="2461326"/>
            <a:ext cx="1664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8C8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A1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05</a:t>
            </a:r>
            <a:endParaRPr i="0" sz="900" u="none" cap="none" strike="noStrike">
              <a:solidFill>
                <a:srgbClr val="EA1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83" name="Google Shape;683;p40"/>
          <p:cNvSpPr/>
          <p:nvPr/>
        </p:nvSpPr>
        <p:spPr>
          <a:xfrm>
            <a:off x="7205472" y="2717358"/>
            <a:ext cx="582600" cy="36600"/>
          </a:xfrm>
          <a:prstGeom prst="rect">
            <a:avLst/>
          </a:prstGeom>
          <a:solidFill>
            <a:srgbClr val="EA1D2D"/>
          </a:solidFill>
          <a:ln cap="flat" cmpd="sng" w="9525">
            <a:solidFill>
              <a:srgbClr val="EA1B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A1D2D"/>
              </a:solidFill>
            </a:endParaRPr>
          </a:p>
        </p:txBody>
      </p:sp>
      <p:sp>
        <p:nvSpPr>
          <p:cNvPr id="684" name="Google Shape;684;p40"/>
          <p:cNvSpPr/>
          <p:nvPr/>
        </p:nvSpPr>
        <p:spPr>
          <a:xfrm>
            <a:off x="7205475" y="2781375"/>
            <a:ext cx="9915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Calibri"/>
              <a:buNone/>
            </a:pPr>
            <a:r>
              <a:rPr b="1" lang="en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Developing Great Coaches</a:t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40"/>
          <p:cNvSpPr/>
          <p:nvPr/>
        </p:nvSpPr>
        <p:spPr>
          <a:xfrm>
            <a:off x="7202197" y="3287411"/>
            <a:ext cx="16641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Coaches shape every player's journey.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Clear pathways for coach education, support, and positioning VYS as a regional leader in coaching development.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50"/>
              <a:buFont typeface="Calibri"/>
              <a:buNone/>
            </a:pPr>
            <a:r>
              <a:t/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40"/>
          <p:cNvSpPr/>
          <p:nvPr/>
        </p:nvSpPr>
        <p:spPr>
          <a:xfrm>
            <a:off x="0" y="4846320"/>
            <a:ext cx="9144000" cy="2973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40"/>
          <p:cNvSpPr/>
          <p:nvPr/>
        </p:nvSpPr>
        <p:spPr>
          <a:xfrm>
            <a:off x="25" y="4826625"/>
            <a:ext cx="91440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DDDDDD"/>
                </a:solidFill>
                <a:latin typeface="Calibri"/>
                <a:ea typeface="Calibri"/>
                <a:cs typeface="Calibri"/>
                <a:sym typeface="Calibri"/>
              </a:rPr>
              <a:t>A Lifetime of Soccer   •   No Room For Abuse   |   Programs: TOPSoccer · U4 Cubs · U5–U19 Rec · U7-</a:t>
            </a:r>
            <a:r>
              <a:rPr lang="en" sz="800">
                <a:solidFill>
                  <a:srgbClr val="DDDDDD"/>
                </a:solidFill>
                <a:latin typeface="Calibri"/>
                <a:ea typeface="Calibri"/>
                <a:cs typeface="Calibri"/>
                <a:sym typeface="Calibri"/>
              </a:rPr>
              <a:t>U8 </a:t>
            </a:r>
            <a:r>
              <a:rPr b="0" i="0" lang="en" sz="800" u="none" cap="none" strike="noStrike">
                <a:solidFill>
                  <a:srgbClr val="DDDDDD"/>
                </a:solidFill>
                <a:latin typeface="Calibri"/>
                <a:ea typeface="Calibri"/>
                <a:cs typeface="Calibri"/>
                <a:sym typeface="Calibri"/>
              </a:rPr>
              <a:t>Futures · </a:t>
            </a:r>
            <a:r>
              <a:rPr lang="en" sz="800">
                <a:solidFill>
                  <a:srgbClr val="DDDDDD"/>
                </a:solidFill>
                <a:latin typeface="Calibri"/>
                <a:ea typeface="Calibri"/>
                <a:cs typeface="Calibri"/>
                <a:sym typeface="Calibri"/>
              </a:rPr>
              <a:t>U9-U19</a:t>
            </a:r>
            <a:r>
              <a:rPr b="0" i="0" lang="en" sz="800" u="none" cap="none" strike="noStrike">
                <a:solidFill>
                  <a:srgbClr val="DDDDDD"/>
                </a:solidFill>
                <a:latin typeface="Calibri"/>
                <a:ea typeface="Calibri"/>
                <a:cs typeface="Calibri"/>
                <a:sym typeface="Calibri"/>
              </a:rPr>
              <a:t> Travel ·U11-U19  ECNL · FVU Pathway · Coaching Education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88" name="Google Shape;68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3411" y="277216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40"/>
          <p:cNvSpPr/>
          <p:nvPr/>
        </p:nvSpPr>
        <p:spPr>
          <a:xfrm>
            <a:off x="1968996" y="2471914"/>
            <a:ext cx="1664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22B21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A1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</a:t>
            </a:r>
            <a:r>
              <a:rPr b="1" lang="en" sz="900">
                <a:solidFill>
                  <a:srgbClr val="EA1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b="1" sz="900">
              <a:solidFill>
                <a:srgbClr val="EA1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90" name="Google Shape;690;p40"/>
          <p:cNvSpPr/>
          <p:nvPr/>
        </p:nvSpPr>
        <p:spPr>
          <a:xfrm>
            <a:off x="5541371" y="2475039"/>
            <a:ext cx="1664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22B21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A1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</a:t>
            </a:r>
            <a:r>
              <a:rPr b="1" lang="en" sz="900">
                <a:solidFill>
                  <a:srgbClr val="EA1D2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 i="0" sz="900" u="none" cap="none" strike="noStrike">
              <a:solidFill>
                <a:srgbClr val="EA1D2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91" name="Google Shape;691;p40"/>
          <p:cNvSpPr/>
          <p:nvPr/>
        </p:nvSpPr>
        <p:spPr>
          <a:xfrm>
            <a:off x="5541371" y="2734121"/>
            <a:ext cx="582600" cy="36600"/>
          </a:xfrm>
          <a:prstGeom prst="rect">
            <a:avLst/>
          </a:prstGeom>
          <a:solidFill>
            <a:srgbClr val="EA1D2D"/>
          </a:solidFill>
          <a:ln cap="flat" cmpd="sng" w="9525">
            <a:solidFill>
              <a:srgbClr val="EA1B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A1D2D"/>
              </a:solidFill>
            </a:endParaRPr>
          </a:p>
        </p:txBody>
      </p:sp>
      <p:sp>
        <p:nvSpPr>
          <p:cNvPr id="692" name="Google Shape;692;p40"/>
          <p:cNvSpPr/>
          <p:nvPr/>
        </p:nvSpPr>
        <p:spPr>
          <a:xfrm>
            <a:off x="2007109" y="2725390"/>
            <a:ext cx="582600" cy="36600"/>
          </a:xfrm>
          <a:prstGeom prst="rect">
            <a:avLst/>
          </a:prstGeom>
          <a:solidFill>
            <a:srgbClr val="EA1D2D"/>
          </a:solidFill>
          <a:ln cap="flat" cmpd="sng" w="9525">
            <a:solidFill>
              <a:srgbClr val="EA1B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EA1D2D"/>
              </a:solidFill>
            </a:endParaRPr>
          </a:p>
        </p:txBody>
      </p:sp>
      <p:pic>
        <p:nvPicPr>
          <p:cNvPr descr="preencoded.png" id="693" name="Google Shape;69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6195" y="273412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94" name="Google Shape;694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00242" y="277214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95" name="Google Shape;695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19289" y="277902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96" name="Google Shape;696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97111" y="2753922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4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1A1A"/>
          </a:solidFill>
          <a:ln cap="flat" cmpd="sng" w="1270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40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40"/>
          <p:cNvSpPr/>
          <p:nvPr/>
        </p:nvSpPr>
        <p:spPr>
          <a:xfrm>
            <a:off x="320040" y="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lang="en" sz="2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Vienna Youth Soccer</a:t>
            </a:r>
            <a:endParaRPr b="1" i="0" sz="2200" u="none" cap="none" strike="noStrike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Calibri"/>
              <a:buNone/>
            </a:pPr>
            <a:r>
              <a:rPr b="1" lang="en" sz="95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STRATEGIC PLAN 2027–2030  |  Serving Vienna &amp; Fairfax County since 1975  •  ~5,000 Players Annually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41"/>
          <p:cNvSpPr/>
          <p:nvPr/>
        </p:nvSpPr>
        <p:spPr>
          <a:xfrm>
            <a:off x="0" y="0"/>
            <a:ext cx="9144000" cy="109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41"/>
          <p:cNvSpPr/>
          <p:nvPr/>
        </p:nvSpPr>
        <p:spPr>
          <a:xfrm>
            <a:off x="0" y="5033772"/>
            <a:ext cx="9144000" cy="109800"/>
          </a:xfrm>
          <a:prstGeom prst="rect">
            <a:avLst/>
          </a:prstGeom>
          <a:solidFill>
            <a:srgbClr val="EA1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41"/>
          <p:cNvSpPr/>
          <p:nvPr/>
        </p:nvSpPr>
        <p:spPr>
          <a:xfrm>
            <a:off x="457200" y="4277108"/>
            <a:ext cx="8229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Vienna Youth Soccer  —  Est. 1975  —  </a:t>
            </a:r>
            <a:r>
              <a:rPr lang="en">
                <a:solidFill>
                  <a:srgbClr val="EA1D2D"/>
                </a:solidFill>
                <a:latin typeface="Calibri"/>
                <a:ea typeface="Calibri"/>
                <a:cs typeface="Calibri"/>
                <a:sym typeface="Calibri"/>
              </a:rPr>
              <a:t>A Lifetime of Soccer</a:t>
            </a:r>
            <a:endParaRPr b="0" i="0" sz="1400" u="none" cap="none" strike="noStrike">
              <a:solidFill>
                <a:srgbClr val="EA1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41"/>
          <p:cNvSpPr/>
          <p:nvPr/>
        </p:nvSpPr>
        <p:spPr>
          <a:xfrm>
            <a:off x="457200" y="4576170"/>
            <a:ext cx="8229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300"/>
              <a:buFont typeface="Calibri"/>
              <a:buNone/>
            </a:pPr>
            <a:r>
              <a:rPr b="0" i="1" lang="en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www.v</a:t>
            </a:r>
            <a:r>
              <a:rPr i="1" lang="en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ys</a:t>
            </a:r>
            <a:r>
              <a:rPr b="0" i="1" lang="en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.org</a:t>
            </a:r>
            <a:endParaRPr b="0" i="0" sz="1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9" name="Google Shape;70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8350" y="1235450"/>
            <a:ext cx="1827310" cy="2132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