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70" r:id="rId6"/>
    <p:sldId id="261" r:id="rId7"/>
    <p:sldId id="262" r:id="rId8"/>
    <p:sldId id="263" r:id="rId9"/>
    <p:sldId id="271" r:id="rId10"/>
    <p:sldId id="273" r:id="rId11"/>
    <p:sldId id="274" r:id="rId12"/>
    <p:sldId id="27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47EC2-0399-4B4B-B17A-CDDF1EE5141B}" v="12" dt="2026-04-27T18:52:44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6" autoAdjust="0"/>
    <p:restoredTop sz="94724"/>
  </p:normalViewPr>
  <p:slideViewPr>
    <p:cSldViewPr snapToGrid="0">
      <p:cViewPr varScale="1">
        <p:scale>
          <a:sx n="68" d="100"/>
          <a:sy n="68" d="100"/>
        </p:scale>
        <p:origin x="18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72F52-2EEA-47ED-9277-0116B11741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CC9C76-7CD6-4EFF-847B-EC87DA04EA0A}">
      <dgm:prSet custT="1"/>
      <dgm:spPr/>
      <dgm:t>
        <a:bodyPr/>
        <a:lstStyle/>
        <a:p>
          <a:r>
            <a:rPr lang="en-US" sz="3600" b="1" dirty="0"/>
            <a:t>Where are you seeing signs of becoming—not just in your congregation, but in your community?</a:t>
          </a:r>
          <a:r>
            <a:rPr lang="en-US" sz="3600" dirty="0"/>
            <a:t> </a:t>
          </a:r>
        </a:p>
      </dgm:t>
    </dgm:pt>
    <dgm:pt modelId="{97CE35A7-1776-48E0-BF23-2E288BC6D7F6}" type="parTrans" cxnId="{051665D3-914A-4CDF-9ED4-02C044A0C728}">
      <dgm:prSet/>
      <dgm:spPr/>
      <dgm:t>
        <a:bodyPr/>
        <a:lstStyle/>
        <a:p>
          <a:endParaRPr lang="en-US" sz="2800"/>
        </a:p>
      </dgm:t>
    </dgm:pt>
    <dgm:pt modelId="{81A92FF8-5D8E-41E7-8FE8-179CF5E59718}" type="sibTrans" cxnId="{051665D3-914A-4CDF-9ED4-02C044A0C728}">
      <dgm:prSet/>
      <dgm:spPr/>
      <dgm:t>
        <a:bodyPr/>
        <a:lstStyle/>
        <a:p>
          <a:endParaRPr lang="en-US" sz="2800"/>
        </a:p>
      </dgm:t>
    </dgm:pt>
    <dgm:pt modelId="{B7152F9F-25B7-4724-86E2-08B85191AEEB}">
      <dgm:prSet custT="1"/>
      <dgm:spPr/>
      <dgm:t>
        <a:bodyPr/>
        <a:lstStyle/>
        <a:p>
          <a:r>
            <a:rPr lang="en-US" sz="3600" b="1" dirty="0"/>
            <a:t>What is one thing you want to bring back to your congregation or ministry?</a:t>
          </a:r>
          <a:endParaRPr lang="en-US" sz="3600" dirty="0"/>
        </a:p>
      </dgm:t>
    </dgm:pt>
    <dgm:pt modelId="{53F6EBB4-0EB5-400E-BF40-991256BA008C}" type="sibTrans" cxnId="{5FB266F2-D092-48F5-9647-E4B115B333A8}">
      <dgm:prSet/>
      <dgm:spPr/>
      <dgm:t>
        <a:bodyPr/>
        <a:lstStyle/>
        <a:p>
          <a:endParaRPr lang="en-US" sz="2800"/>
        </a:p>
      </dgm:t>
    </dgm:pt>
    <dgm:pt modelId="{AA447F43-446F-417D-9E05-E1E419A7D27F}" type="parTrans" cxnId="{5FB266F2-D092-48F5-9647-E4B115B333A8}">
      <dgm:prSet/>
      <dgm:spPr/>
      <dgm:t>
        <a:bodyPr/>
        <a:lstStyle/>
        <a:p>
          <a:endParaRPr lang="en-US" sz="2800"/>
        </a:p>
      </dgm:t>
    </dgm:pt>
    <dgm:pt modelId="{A39A0349-5B76-46B3-8221-B44CBAEA1B97}" type="pres">
      <dgm:prSet presAssocID="{C6872F52-2EEA-47ED-9277-0116B1174178}" presName="root" presStyleCnt="0">
        <dgm:presLayoutVars>
          <dgm:dir/>
          <dgm:resizeHandles val="exact"/>
        </dgm:presLayoutVars>
      </dgm:prSet>
      <dgm:spPr/>
    </dgm:pt>
    <dgm:pt modelId="{853DCC3D-D84C-479E-A2C4-C7F8ED5C9FF3}" type="pres">
      <dgm:prSet presAssocID="{86CC9C76-7CD6-4EFF-847B-EC87DA04EA0A}" presName="compNode" presStyleCnt="0"/>
      <dgm:spPr/>
    </dgm:pt>
    <dgm:pt modelId="{2019B627-E1AF-4469-A965-4EA2D4A96A4A}" type="pres">
      <dgm:prSet presAssocID="{86CC9C76-7CD6-4EFF-847B-EC87DA04EA0A}" presName="bgRect" presStyleLbl="bgShp" presStyleIdx="0" presStyleCnt="2"/>
      <dgm:spPr/>
    </dgm:pt>
    <dgm:pt modelId="{5B300375-CD35-4EFF-8FF4-14D8A0404A4A}" type="pres">
      <dgm:prSet presAssocID="{86CC9C76-7CD6-4EFF-847B-EC87DA04EA0A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6AB2A5C0-2B20-4DF9-A927-A056D5D75C26}" type="pres">
      <dgm:prSet presAssocID="{86CC9C76-7CD6-4EFF-847B-EC87DA04EA0A}" presName="spaceRect" presStyleCnt="0"/>
      <dgm:spPr/>
    </dgm:pt>
    <dgm:pt modelId="{75142C49-D486-495D-BB96-811E49B602DA}" type="pres">
      <dgm:prSet presAssocID="{86CC9C76-7CD6-4EFF-847B-EC87DA04EA0A}" presName="parTx" presStyleLbl="revTx" presStyleIdx="0" presStyleCnt="2">
        <dgm:presLayoutVars>
          <dgm:chMax val="0"/>
          <dgm:chPref val="0"/>
        </dgm:presLayoutVars>
      </dgm:prSet>
      <dgm:spPr/>
    </dgm:pt>
    <dgm:pt modelId="{5AD3611F-39DC-4754-89EF-CD3F46AA355A}" type="pres">
      <dgm:prSet presAssocID="{81A92FF8-5D8E-41E7-8FE8-179CF5E59718}" presName="sibTrans" presStyleCnt="0"/>
      <dgm:spPr/>
    </dgm:pt>
    <dgm:pt modelId="{10FC86C7-9B38-43F4-BFF1-C9B14A14DA73}" type="pres">
      <dgm:prSet presAssocID="{B7152F9F-25B7-4724-86E2-08B85191AEEB}" presName="compNode" presStyleCnt="0"/>
      <dgm:spPr/>
    </dgm:pt>
    <dgm:pt modelId="{6EA6783D-684B-4031-B57E-550DEC82E7B0}" type="pres">
      <dgm:prSet presAssocID="{B7152F9F-25B7-4724-86E2-08B85191AEEB}" presName="bgRect" presStyleLbl="bgShp" presStyleIdx="1" presStyleCnt="2"/>
      <dgm:spPr/>
    </dgm:pt>
    <dgm:pt modelId="{65620F03-E5FE-4977-AA8B-C2747AFFF868}" type="pres">
      <dgm:prSet presAssocID="{B7152F9F-25B7-4724-86E2-08B85191AEEB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FC34CEDD-6BED-430F-90F3-F92847128559}" type="pres">
      <dgm:prSet presAssocID="{B7152F9F-25B7-4724-86E2-08B85191AEEB}" presName="spaceRect" presStyleCnt="0"/>
      <dgm:spPr/>
    </dgm:pt>
    <dgm:pt modelId="{A499670B-C1A0-453A-AA00-8C074E8F7EEC}" type="pres">
      <dgm:prSet presAssocID="{B7152F9F-25B7-4724-86E2-08B85191AEE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FD34444-AEF3-477E-AC4D-43E3ECAFF4FD}" type="presOf" srcId="{B7152F9F-25B7-4724-86E2-08B85191AEEB}" destId="{A499670B-C1A0-453A-AA00-8C074E8F7EEC}" srcOrd="0" destOrd="0" presId="urn:microsoft.com/office/officeart/2018/2/layout/IconVerticalSolidList"/>
    <dgm:cxn modelId="{26C5A877-9FFA-47E7-8122-0CAEFC3C417A}" type="presOf" srcId="{C6872F52-2EEA-47ED-9277-0116B1174178}" destId="{A39A0349-5B76-46B3-8221-B44CBAEA1B97}" srcOrd="0" destOrd="0" presId="urn:microsoft.com/office/officeart/2018/2/layout/IconVerticalSolidList"/>
    <dgm:cxn modelId="{9F143498-ACF9-48A8-9E4A-3DEC7766DFEC}" type="presOf" srcId="{86CC9C76-7CD6-4EFF-847B-EC87DA04EA0A}" destId="{75142C49-D486-495D-BB96-811E49B602DA}" srcOrd="0" destOrd="0" presId="urn:microsoft.com/office/officeart/2018/2/layout/IconVerticalSolidList"/>
    <dgm:cxn modelId="{051665D3-914A-4CDF-9ED4-02C044A0C728}" srcId="{C6872F52-2EEA-47ED-9277-0116B1174178}" destId="{86CC9C76-7CD6-4EFF-847B-EC87DA04EA0A}" srcOrd="0" destOrd="0" parTransId="{97CE35A7-1776-48E0-BF23-2E288BC6D7F6}" sibTransId="{81A92FF8-5D8E-41E7-8FE8-179CF5E59718}"/>
    <dgm:cxn modelId="{5FB266F2-D092-48F5-9647-E4B115B333A8}" srcId="{C6872F52-2EEA-47ED-9277-0116B1174178}" destId="{B7152F9F-25B7-4724-86E2-08B85191AEEB}" srcOrd="1" destOrd="0" parTransId="{AA447F43-446F-417D-9E05-E1E419A7D27F}" sibTransId="{53F6EBB4-0EB5-400E-BF40-991256BA008C}"/>
    <dgm:cxn modelId="{A340E84A-51FF-442D-904C-67E0831A504C}" type="presParOf" srcId="{A39A0349-5B76-46B3-8221-B44CBAEA1B97}" destId="{853DCC3D-D84C-479E-A2C4-C7F8ED5C9FF3}" srcOrd="0" destOrd="0" presId="urn:microsoft.com/office/officeart/2018/2/layout/IconVerticalSolidList"/>
    <dgm:cxn modelId="{4F0E17F3-2727-483B-AF93-AC6C396739A7}" type="presParOf" srcId="{853DCC3D-D84C-479E-A2C4-C7F8ED5C9FF3}" destId="{2019B627-E1AF-4469-A965-4EA2D4A96A4A}" srcOrd="0" destOrd="0" presId="urn:microsoft.com/office/officeart/2018/2/layout/IconVerticalSolidList"/>
    <dgm:cxn modelId="{6AADF294-AE10-4109-B945-4D08CF8A2294}" type="presParOf" srcId="{853DCC3D-D84C-479E-A2C4-C7F8ED5C9FF3}" destId="{5B300375-CD35-4EFF-8FF4-14D8A0404A4A}" srcOrd="1" destOrd="0" presId="urn:microsoft.com/office/officeart/2018/2/layout/IconVerticalSolidList"/>
    <dgm:cxn modelId="{35A43EB0-A45E-43D1-B339-99E27F02DA6C}" type="presParOf" srcId="{853DCC3D-D84C-479E-A2C4-C7F8ED5C9FF3}" destId="{6AB2A5C0-2B20-4DF9-A927-A056D5D75C26}" srcOrd="2" destOrd="0" presId="urn:microsoft.com/office/officeart/2018/2/layout/IconVerticalSolidList"/>
    <dgm:cxn modelId="{4BFBBB7A-1843-440A-AFB9-FBCC900B9EC9}" type="presParOf" srcId="{853DCC3D-D84C-479E-A2C4-C7F8ED5C9FF3}" destId="{75142C49-D486-495D-BB96-811E49B602DA}" srcOrd="3" destOrd="0" presId="urn:microsoft.com/office/officeart/2018/2/layout/IconVerticalSolidList"/>
    <dgm:cxn modelId="{A3367FD7-6267-47D5-8FD4-08C6DD736150}" type="presParOf" srcId="{A39A0349-5B76-46B3-8221-B44CBAEA1B97}" destId="{5AD3611F-39DC-4754-89EF-CD3F46AA355A}" srcOrd="1" destOrd="0" presId="urn:microsoft.com/office/officeart/2018/2/layout/IconVerticalSolidList"/>
    <dgm:cxn modelId="{6565A3D8-F359-4939-9F09-4FFA7E87A79B}" type="presParOf" srcId="{A39A0349-5B76-46B3-8221-B44CBAEA1B97}" destId="{10FC86C7-9B38-43F4-BFF1-C9B14A14DA73}" srcOrd="2" destOrd="0" presId="urn:microsoft.com/office/officeart/2018/2/layout/IconVerticalSolidList"/>
    <dgm:cxn modelId="{C1CE694F-F768-4D47-86ED-92255F3A98A9}" type="presParOf" srcId="{10FC86C7-9B38-43F4-BFF1-C9B14A14DA73}" destId="{6EA6783D-684B-4031-B57E-550DEC82E7B0}" srcOrd="0" destOrd="0" presId="urn:microsoft.com/office/officeart/2018/2/layout/IconVerticalSolidList"/>
    <dgm:cxn modelId="{641DBC87-9782-4E28-9783-83578FA9FD5D}" type="presParOf" srcId="{10FC86C7-9B38-43F4-BFF1-C9B14A14DA73}" destId="{65620F03-E5FE-4977-AA8B-C2747AFFF868}" srcOrd="1" destOrd="0" presId="urn:microsoft.com/office/officeart/2018/2/layout/IconVerticalSolidList"/>
    <dgm:cxn modelId="{AE51D6BB-8F26-44EE-BB77-8107E7B1B210}" type="presParOf" srcId="{10FC86C7-9B38-43F4-BFF1-C9B14A14DA73}" destId="{FC34CEDD-6BED-430F-90F3-F92847128559}" srcOrd="2" destOrd="0" presId="urn:microsoft.com/office/officeart/2018/2/layout/IconVerticalSolidList"/>
    <dgm:cxn modelId="{9DDB55E0-04A9-4C5E-BC3B-1D20162FF378}" type="presParOf" srcId="{10FC86C7-9B38-43F4-BFF1-C9B14A14DA73}" destId="{A499670B-C1A0-453A-AA00-8C074E8F7E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9B627-E1AF-4469-A965-4EA2D4A96A4A}">
      <dsp:nvSpPr>
        <dsp:cNvPr id="0" name=""/>
        <dsp:cNvSpPr/>
      </dsp:nvSpPr>
      <dsp:spPr>
        <a:xfrm>
          <a:off x="0" y="95185"/>
          <a:ext cx="10515600" cy="19173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00375-CD35-4EFF-8FF4-14D8A0404A4A}">
      <dsp:nvSpPr>
        <dsp:cNvPr id="0" name=""/>
        <dsp:cNvSpPr/>
      </dsp:nvSpPr>
      <dsp:spPr>
        <a:xfrm>
          <a:off x="579985" y="526579"/>
          <a:ext cx="1054519" cy="10545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42C49-D486-495D-BB96-811E49B602DA}">
      <dsp:nvSpPr>
        <dsp:cNvPr id="0" name=""/>
        <dsp:cNvSpPr/>
      </dsp:nvSpPr>
      <dsp:spPr>
        <a:xfrm>
          <a:off x="2214491" y="95185"/>
          <a:ext cx="8301108" cy="1917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915" tIns="202915" rIns="202915" bIns="20291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Where are you seeing signs of becoming—not just in your congregation, but in your community?</a:t>
          </a:r>
          <a:r>
            <a:rPr lang="en-US" sz="3600" kern="1200" dirty="0"/>
            <a:t> </a:t>
          </a:r>
        </a:p>
      </dsp:txBody>
      <dsp:txXfrm>
        <a:off x="2214491" y="95185"/>
        <a:ext cx="8301108" cy="1917308"/>
      </dsp:txXfrm>
    </dsp:sp>
    <dsp:sp modelId="{6EA6783D-684B-4031-B57E-550DEC82E7B0}">
      <dsp:nvSpPr>
        <dsp:cNvPr id="0" name=""/>
        <dsp:cNvSpPr/>
      </dsp:nvSpPr>
      <dsp:spPr>
        <a:xfrm>
          <a:off x="0" y="2338844"/>
          <a:ext cx="10515600" cy="19173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20F03-E5FE-4977-AA8B-C2747AFFF868}">
      <dsp:nvSpPr>
        <dsp:cNvPr id="0" name=""/>
        <dsp:cNvSpPr/>
      </dsp:nvSpPr>
      <dsp:spPr>
        <a:xfrm>
          <a:off x="579985" y="2770238"/>
          <a:ext cx="1054519" cy="10545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9670B-C1A0-453A-AA00-8C074E8F7EEC}">
      <dsp:nvSpPr>
        <dsp:cNvPr id="0" name=""/>
        <dsp:cNvSpPr/>
      </dsp:nvSpPr>
      <dsp:spPr>
        <a:xfrm>
          <a:off x="2214491" y="2338844"/>
          <a:ext cx="8301108" cy="1917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915" tIns="202915" rIns="202915" bIns="20291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What is one thing you want to bring back to your congregation or ministry?</a:t>
          </a:r>
          <a:endParaRPr lang="en-US" sz="3600" kern="1200" dirty="0"/>
        </a:p>
      </dsp:txBody>
      <dsp:txXfrm>
        <a:off x="2214491" y="2338844"/>
        <a:ext cx="8301108" cy="1917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722D4-5E85-444D-881C-53A365D08B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FFE5-E12F-4130-B782-6A695B610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FFE5-E12F-4130-B782-6A695B6103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B65B-42E9-CE86-D9E1-F04BFE22E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1D977-EE62-39C6-D6F7-E29441F97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170B4-E0D0-8E62-1165-DA2761C9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F3D06-0C1C-DBCC-05FA-DC82F4D5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DE2F-FFC1-1967-3242-2BC3EBC7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8B11B-C1D3-B3EB-224D-CDC384E7D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702F1-C6B7-B2EE-6FD5-4CD7572BA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534D-659D-E5C9-4618-E5A63308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6995A-CA75-61E3-E4B9-C1CAE716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56911-D622-1C97-7F4C-7C3813F3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14DA-FF74-6631-17EC-C0CAFDF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07A8-6F29-2F84-7114-F33C378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25334-EA1E-1DD6-96A6-C1CCA7BCC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88FDC-818D-1D31-F319-68D987A89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D2377-2260-1E74-7340-9D135DB23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650D4-61F2-52D9-2500-ED77ABB9B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6B458-981D-59E7-5A84-FC25FC69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BCD63-7815-50A2-0CCE-24EB9640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1C63A-93D7-110F-CEE6-46EA31B0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72E28-CA91-8B7F-2EB2-4FC923D38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15FE6-BC05-073B-7ECA-33A1F59B1E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6606-5C0A-2DCC-75C8-22B6D833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9C2A-7268-DAD1-13B1-A30BAB3B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8AE5E-DBFE-77D7-2B83-A6718009A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805AC-6E8C-0752-4B67-9CEA0B9F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3BF5-5C77-76D0-1B04-9246358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91B2D-4045-7ADA-E693-3D010C1BA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93BF83-3F97-4480-F544-5E7C898F42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CF29-A36C-D507-5B19-94C9363B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9CB8D-FFA9-E864-DD95-431F4FE73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5FDC6-8CEE-F1BF-0089-D4928E8F9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DBF2-E364-F6F4-07D9-B9986BA4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43751-68E6-E79E-11DB-01ECAC1C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230D7-68D0-5708-A4DE-B2DD8E4F2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C311A-76F1-4C6B-67DC-ED26DD1548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AE57-BB18-CB44-4F4F-AC925E4E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2F2D1-4A99-4287-A3C4-438ECBDC8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3A782-7B90-94BE-DAE0-048294A91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D89EB-63F7-D066-2DA4-CC088885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B0277-7D8A-FBEB-7BE9-4EBE8235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3B11E-3D2B-8750-FB22-39BC7DC5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7444A-1D60-D5CA-FF32-40204C0DB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8D6E4-51FB-0D02-B526-D7A363C18B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51E8-E196-4AFB-9F01-CA5EEB97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2108B-36FD-EC14-727B-C4C89B017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67286-ED6F-9452-87FE-F6DD09425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81CBD-D129-CDCF-7F86-334285E4A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42162-7204-880E-065A-D0444F073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5A319A-77E6-D306-1B72-F621FD6C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CF72A-6EC4-4209-0E44-CD69DF87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F5439-2000-DAC6-FFC0-456090CC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5B7A5-BA6D-D610-FFBF-44C00E0EF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8CBB8-FE94-60C8-29B9-5CD5681F2E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CD4F-EA15-22C0-0362-A37597AC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CC8D7-BDF8-B59F-EE91-C7791B2D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8FD1C-86C8-1CBF-B5EC-01B1F49B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F14F1-E3FA-8C2D-146F-FA44F534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92E5A-EEBE-C2AF-ACBC-CE176314A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44E6C-00F6-0432-92B1-D5C02DA80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6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5CD2C-AF2A-08A0-97DB-48E4D274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1E3DF-38AA-25ED-023F-4590F22B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062EC-92F5-640D-510F-90BFD031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56D0C-819B-9EB5-AB60-DFF1C82DB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66953-610B-DBA9-EB06-D9DE2A3346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1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5E33-2A03-ACD4-BD9E-39D9747D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00AF3-8B2B-82CE-6FEF-94191547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A526C-C610-86B5-89E9-9DD1DFE2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80BAC-46F9-EDEA-8737-EE329294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E86B7-6506-71F3-3684-649650CF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728D8-C2E0-C463-06B9-4E4F04E7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0AD85-9CC7-D704-852A-8D4E883D7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551B2-8843-BA86-14D5-7517357988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6A38-7DD8-BDF7-B35E-3DC53845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42B60-1597-9436-E5A6-7FE92B26D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DE234-FBC9-B172-778D-CA8140560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0FEC6-34CE-F4D1-1C58-CFBEC0DD5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7F8FF-A672-9270-4628-9087DF96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46C66-1502-0EB4-288B-B87F6C0C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BC17FB-3775-C3DD-CB1A-0D7FDF87D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39222-73E9-35D0-D151-EDC2FC072A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B5FC8-BB66-564E-8121-D930B929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419F7-15A3-844E-AFD4-6823B6B76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C622F-9378-CC5F-D856-E829A0F49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9AC98B-E66E-410D-BFC6-C749AC97BD9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8796-2973-DD88-BF7D-A1B5D2B2E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3D052-CC1B-0B0E-EFDC-83B982064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B1FB7E-D9FD-4A99-8D84-1C6D0427E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8FF03-3622-AF31-87E8-93A8866E36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324" t="12625" r="28250" b="37729"/>
          <a:stretch>
            <a:fillRect/>
          </a:stretch>
        </p:blipFill>
        <p:spPr>
          <a:xfrm>
            <a:off x="7516238" y="801253"/>
            <a:ext cx="4931924" cy="605674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DEE9F-27FE-2466-1064-76FF56AD90E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12358" t="63420" r="15728" b="17566"/>
          <a:stretch>
            <a:fillRect/>
          </a:stretch>
        </p:blipFill>
        <p:spPr>
          <a:xfrm>
            <a:off x="9015327" y="6170275"/>
            <a:ext cx="2084695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4.wdp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304B-7C2B-A712-7DA5-7E7A3CCD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Communities Becoming…</a:t>
            </a:r>
            <a:br>
              <a:rPr lang="en-US" dirty="0">
                <a:ea typeface="Verdana" panose="020B0604030504040204" pitchFamily="34" charset="0"/>
              </a:rPr>
            </a:br>
            <a:r>
              <a:rPr lang="en-US" dirty="0">
                <a:ea typeface="Verdana" panose="020B0604030504040204" pitchFamily="34" charset="0"/>
              </a:rPr>
              <a:t>        </a:t>
            </a:r>
            <a:r>
              <a:rPr lang="en-US" sz="3600" dirty="0">
                <a:ea typeface="Verdana" panose="020B0604030504040204" pitchFamily="34" charset="0"/>
              </a:rPr>
              <a:t>Comunidades </a:t>
            </a:r>
            <a:r>
              <a:rPr lang="en-US" sz="3600" dirty="0" err="1">
                <a:ea typeface="Verdana" panose="020B0604030504040204" pitchFamily="34" charset="0"/>
              </a:rPr>
              <a:t>en</a:t>
            </a:r>
            <a:r>
              <a:rPr lang="en-US" sz="3600" dirty="0">
                <a:ea typeface="Verdana" panose="020B0604030504040204" pitchFamily="34" charset="0"/>
              </a:rPr>
              <a:t> </a:t>
            </a:r>
            <a:r>
              <a:rPr lang="en-US" sz="3600" dirty="0" err="1">
                <a:ea typeface="Verdana" panose="020B0604030504040204" pitchFamily="34" charset="0"/>
              </a:rPr>
              <a:t>Proceso</a:t>
            </a:r>
            <a:r>
              <a:rPr lang="en-US" sz="3600" dirty="0">
                <a:ea typeface="Verdana" panose="020B0604030504040204" pitchFamily="34" charset="0"/>
              </a:rPr>
              <a:t>…</a:t>
            </a:r>
            <a:r>
              <a:rPr lang="en-US" dirty="0">
                <a:latin typeface="Helvetica" pitchFamily="2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92EDB-3F97-BA4E-8149-CACA89F7C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2" y="1972663"/>
            <a:ext cx="5547373" cy="4160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2DAE53-C931-D5DD-AEA0-50B8F8230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21" y="3006745"/>
            <a:ext cx="4168597" cy="31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06DB2-676C-2E52-02A2-AC1ABFDA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01" y="111728"/>
            <a:ext cx="10515600" cy="1325563"/>
          </a:xfrm>
        </p:spPr>
        <p:txBody>
          <a:bodyPr/>
          <a:lstStyle/>
          <a:p>
            <a:r>
              <a:rPr lang="en-US" dirty="0"/>
              <a:t>Relating to Creation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D0249-0AFD-AF01-5AAE-32E2EC75B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4" y="1662588"/>
            <a:ext cx="2399156" cy="3532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C2085F3-D5D8-D0D5-C983-2C1C7980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9" y="367017"/>
            <a:ext cx="3685664" cy="2764247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B20224-89F0-811A-FF70-79E33AFC0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3" y="976611"/>
            <a:ext cx="2615334" cy="2615334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242CE-E282-A316-238E-9BFC9AE96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1" y="1526406"/>
            <a:ext cx="2615334" cy="2615334"/>
          </a:xfrm>
          <a:prstGeom prst="flowChartAlternateProcess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C7C8C-755D-13F7-5349-90FC2ACE4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658" y="4230855"/>
            <a:ext cx="3205377" cy="2409041"/>
          </a:xfrm>
          <a:prstGeom prst="flowChartAlternateProcess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9F516-DCD1-FAE1-B6D1-8C6CBAA31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250" y="3386553"/>
            <a:ext cx="3479862" cy="2615334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71031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AADD-1826-64EB-379A-25DFF0C9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3452"/>
            <a:ext cx="10515600" cy="1325563"/>
          </a:xfrm>
        </p:spPr>
        <p:txBody>
          <a:bodyPr/>
          <a:lstStyle/>
          <a:p>
            <a:r>
              <a:rPr lang="en-US" dirty="0"/>
              <a:t>Disaster Preparedness and Response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03D3B1-615B-49D6-B4C8-1785154C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3" y="1359117"/>
            <a:ext cx="2994891" cy="2246168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6E0B3-0765-35B8-B049-09EF01F50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49" y="1165267"/>
            <a:ext cx="4024415" cy="2263733"/>
          </a:xfrm>
          <a:prstGeom prst="flowChartAlternateProcess">
            <a:avLst/>
          </a:prstGeom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6549873D-C384-9DC8-3BB0-393E2F59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39" y="1256929"/>
            <a:ext cx="2634961" cy="357957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C77C252F-1F89-0E28-62CD-7FAFCCE24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/>
          <a:stretch>
            <a:fillRect/>
          </a:stretch>
        </p:blipFill>
        <p:spPr bwMode="auto">
          <a:xfrm>
            <a:off x="126998" y="3896226"/>
            <a:ext cx="4433455" cy="258251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643B4FF-69A0-0114-FACC-7973B845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7" y="3520662"/>
            <a:ext cx="3810000" cy="285750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1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4DFF-26BA-6B7C-6617-10915BD6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3" y="175078"/>
            <a:ext cx="10515600" cy="1325563"/>
          </a:xfrm>
        </p:spPr>
        <p:txBody>
          <a:bodyPr/>
          <a:lstStyle/>
          <a:p>
            <a:r>
              <a:rPr lang="en-US" dirty="0"/>
              <a:t>More than Enough…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66DE3-CB1F-6401-E836-D1C4883A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04" y="440385"/>
            <a:ext cx="3115734" cy="233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997A7-A76B-92F6-2D49-84189396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0" y="1365598"/>
            <a:ext cx="3297907" cy="2473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9593B-313A-C75A-889F-C97BA666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657" y="3483429"/>
            <a:ext cx="4267200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A3BD28-3490-2866-2626-EF5243567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70" y="4155457"/>
            <a:ext cx="4483114" cy="2342410"/>
          </a:xfrm>
          <a:prstGeom prst="rect">
            <a:avLst/>
          </a:prstGeom>
        </p:spPr>
      </p:pic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9F5543C0-757D-DF80-177D-58AA91FE4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22762" r="53497" b="20555"/>
          <a:stretch>
            <a:fillRect/>
          </a:stretch>
        </p:blipFill>
        <p:spPr bwMode="auto">
          <a:xfrm>
            <a:off x="9580419" y="1860217"/>
            <a:ext cx="2183411" cy="34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utto Resource Center – Food Pantry | Hutto Lutheran Church">
            <a:extLst>
              <a:ext uri="{FF2B5EF4-FFF2-40B4-BE49-F238E27FC236}">
                <a16:creationId xmlns:a16="http://schemas.microsoft.com/office/drawing/2014/main" id="{2F6D767A-8161-71C4-2315-18A18F0C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74" y="1217972"/>
            <a:ext cx="2905240" cy="27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9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058C3-97C5-698B-67D3-798EA80A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B2D1-4FDD-F04B-FD6E-BBDB488C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To Reflect on…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A7B45C-4C03-66D3-70A4-16039236A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8487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137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4EA7-7C61-6EE9-654F-308046AD8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314" y="193449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b="1" dirty="0"/>
              <a:t>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1A89-4257-0F9A-8E1A-44A778820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545" y="2876323"/>
            <a:ext cx="11055927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What is happening in the communities where we are located? </a:t>
            </a:r>
          </a:p>
          <a:p>
            <a:r>
              <a:rPr lang="en-US" sz="3600" i="1" dirty="0"/>
              <a:t>(the places where people live, work and belong)</a:t>
            </a:r>
          </a:p>
        </p:txBody>
      </p:sp>
    </p:spTree>
    <p:extLst>
      <p:ext uri="{BB962C8B-B14F-4D97-AF65-F5344CB8AC3E}">
        <p14:creationId xmlns:p14="http://schemas.microsoft.com/office/powerpoint/2010/main" val="52930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E9038-1692-A382-F811-A66CA7F4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Access to Affordable Preschool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A96AA2-DF19-EC87-6809-DE1CB420D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1" y="1690688"/>
            <a:ext cx="5492324" cy="3664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8B0A4-913E-C6E5-2D22-D385E5914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02" y="1568531"/>
            <a:ext cx="4895598" cy="37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1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C40-6A24-C559-C34D-3CDDC532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416015"/>
            <a:ext cx="10515600" cy="1325563"/>
          </a:xfrm>
        </p:spPr>
        <p:txBody>
          <a:bodyPr/>
          <a:lstStyle/>
          <a:p>
            <a:r>
              <a:rPr lang="en-US" dirty="0"/>
              <a:t>Opening up to the Community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7E0285-7C61-24FB-44A4-006423642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17" y="1741578"/>
            <a:ext cx="2744113" cy="365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10D2D-A123-0AD8-AF32-2144D2F18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48" y="2470627"/>
            <a:ext cx="2653099" cy="35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9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091D-09FB-0BC2-8247-C678EF3F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66" y="138689"/>
            <a:ext cx="10515600" cy="1325563"/>
          </a:xfrm>
        </p:spPr>
        <p:txBody>
          <a:bodyPr/>
          <a:lstStyle/>
          <a:p>
            <a:r>
              <a:rPr lang="en-US" dirty="0"/>
              <a:t>Transitional Housing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9868E5-79B4-7759-4465-F1CDCE03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946" y="1464252"/>
            <a:ext cx="7315200" cy="189547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B5F2A5C-FE20-A408-F3D1-0BCF1E90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41" y="3579668"/>
            <a:ext cx="5140954" cy="29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7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178B-40D4-DCCE-AF40-C60FB17C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203761"/>
            <a:ext cx="10515600" cy="1325563"/>
          </a:xfrm>
        </p:spPr>
        <p:txBody>
          <a:bodyPr/>
          <a:lstStyle/>
          <a:p>
            <a:r>
              <a:rPr lang="en-US" b="1" dirty="0"/>
              <a:t>Goliad Road Community of Promise</a:t>
            </a:r>
            <a:br>
              <a:rPr lang="en-US" dirty="0"/>
            </a:br>
            <a:r>
              <a:rPr lang="en-US" dirty="0"/>
              <a:t>                 Good Shepherd- San Antonio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6A04C-1CED-BC9E-AC2F-4DE417359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8" y="2092632"/>
            <a:ext cx="2832847" cy="4249271"/>
          </a:xfrm>
          <a:prstGeom prst="flowChartAlternateProcess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6D692-F330-40AB-13C5-CAF2DF32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65" y="4007348"/>
            <a:ext cx="3832412" cy="2557214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ECB55-5230-2329-2B3A-B7ED9FF4B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52" y="1529324"/>
            <a:ext cx="3521915" cy="2347943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3679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DED5-3B92-D830-B4DB-68979B0B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92" y="84689"/>
            <a:ext cx="10515600" cy="1325563"/>
          </a:xfrm>
        </p:spPr>
        <p:txBody>
          <a:bodyPr/>
          <a:lstStyle/>
          <a:p>
            <a:r>
              <a:rPr lang="en-US" dirty="0"/>
              <a:t>Open and Affirming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876CD-8B33-20A8-168E-2B0DCD597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1" b="12031"/>
          <a:stretch>
            <a:fillRect/>
          </a:stretch>
        </p:blipFill>
        <p:spPr>
          <a:xfrm>
            <a:off x="205047" y="1280160"/>
            <a:ext cx="5460336" cy="2858821"/>
          </a:xfrm>
          <a:prstGeom prst="flowChartAlternateProcess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98237E19-D4F3-CCDD-0CE3-D8B653EE5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10" y="633676"/>
            <a:ext cx="3126960" cy="341727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BEDE7-24E1-4B8D-B0C0-4E25AF7E4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6" y="4182376"/>
            <a:ext cx="3716086" cy="2417838"/>
          </a:xfrm>
          <a:prstGeom prst="flowChartAlternateProcess">
            <a:avLst/>
          </a:prstGeom>
        </p:spPr>
      </p:pic>
      <p:pic>
        <p:nvPicPr>
          <p:cNvPr id="3" name="Picture 2" descr="Technicolor Ministries (@technicolorministries) · Seguin, TX">
            <a:extLst>
              <a:ext uri="{FF2B5EF4-FFF2-40B4-BE49-F238E27FC236}">
                <a16:creationId xmlns:a16="http://schemas.microsoft.com/office/drawing/2014/main" id="{3827348C-454E-53BE-C8A9-9280B6AB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37" y="1576387"/>
            <a:ext cx="3105150" cy="2981325"/>
          </a:xfrm>
          <a:prstGeom prst="flowChartAlternateProcess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FE410-8CCD-AF99-842F-5173A75FD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149" y="4182376"/>
            <a:ext cx="4472246" cy="2419184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062002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B8E6-DBEE-E34D-DCBC-872D977C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72" y="107121"/>
            <a:ext cx="10515600" cy="1325563"/>
          </a:xfrm>
        </p:spPr>
        <p:txBody>
          <a:bodyPr/>
          <a:lstStyle/>
          <a:p>
            <a:r>
              <a:rPr lang="en-US" dirty="0"/>
              <a:t>Migration and Justice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7E4BB4-9B01-BFB0-69BF-0BAA4E55B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4" y="1432684"/>
            <a:ext cx="3140423" cy="2355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97105-677E-313F-7912-C97DFAA70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24" y="3592412"/>
            <a:ext cx="3293624" cy="247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92475-78D0-A08A-17ED-D067A33E9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4" y="3872280"/>
            <a:ext cx="3550916" cy="264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8B9779-238D-F832-EEE9-D8EECB9DB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4" y="4058186"/>
            <a:ext cx="3405895" cy="2554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FC11F3-8F45-6916-3B85-9F6050A86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108" y="1156855"/>
            <a:ext cx="3029527" cy="2272145"/>
          </a:xfrm>
          <a:prstGeom prst="rect">
            <a:avLst/>
          </a:prstGeom>
        </p:spPr>
      </p:pic>
      <p:pic>
        <p:nvPicPr>
          <p:cNvPr id="3074" name="Picture 2" descr="May be an image of flower">
            <a:extLst>
              <a:ext uri="{FF2B5EF4-FFF2-40B4-BE49-F238E27FC236}">
                <a16:creationId xmlns:a16="http://schemas.microsoft.com/office/drawing/2014/main" id="{024D6CED-44A7-658C-6895-DAF4021A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52" y="1412308"/>
            <a:ext cx="2256360" cy="23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0398D9-2C30-7A94-079F-D5B56FD74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19" y="1141769"/>
            <a:ext cx="2614961" cy="19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0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F51C-4101-41F7-592F-FCA37A00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8" y="278476"/>
            <a:ext cx="10515600" cy="1325563"/>
          </a:xfrm>
        </p:spPr>
        <p:txBody>
          <a:bodyPr/>
          <a:lstStyle/>
          <a:p>
            <a:r>
              <a:rPr lang="en-US" dirty="0"/>
              <a:t>Immersion Experiences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8B0D10-D143-C4B4-5C6C-9A1BADCE2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765" t="9853" r="46274" b="11326"/>
          <a:stretch>
            <a:fillRect/>
          </a:stretch>
        </p:blipFill>
        <p:spPr>
          <a:xfrm>
            <a:off x="838199" y="1475800"/>
            <a:ext cx="3821255" cy="2477517"/>
          </a:xfrm>
          <a:prstGeom prst="flowChartAlternateProcess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0BD769-E3D7-553E-2E3A-BE172B79D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7"/>
          <a:stretch>
            <a:fillRect/>
          </a:stretch>
        </p:blipFill>
        <p:spPr bwMode="auto">
          <a:xfrm>
            <a:off x="6073698" y="4139096"/>
            <a:ext cx="2885943" cy="2353219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8D272D-C604-5B30-67D7-8F0B3B26F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70" y="1604039"/>
            <a:ext cx="3821255" cy="2353218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51776-19CE-BFEE-4A49-8CA2ABDE3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40903"/>
          <a:stretch>
            <a:fillRect/>
          </a:stretch>
        </p:blipFill>
        <p:spPr>
          <a:xfrm>
            <a:off x="838199" y="4161399"/>
            <a:ext cx="5032371" cy="2353218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616470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116</Words>
  <Application>Microsoft Office PowerPoint</Application>
  <PresentationFormat>Widescreen</PresentationFormat>
  <Paragraphs>18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Helvetica</vt:lpstr>
      <vt:lpstr>Verdana</vt:lpstr>
      <vt:lpstr>Office Theme</vt:lpstr>
      <vt:lpstr>Communities Becoming…         Comunidades en Proceso… </vt:lpstr>
      <vt:lpstr>Question:</vt:lpstr>
      <vt:lpstr>Expanding Access to Affordable Preschool</vt:lpstr>
      <vt:lpstr>Opening up to the Community</vt:lpstr>
      <vt:lpstr>Transitional Housing</vt:lpstr>
      <vt:lpstr>Goliad Road Community of Promise                  Good Shepherd- San Antonio </vt:lpstr>
      <vt:lpstr>Open and Affirming</vt:lpstr>
      <vt:lpstr>Migration and Justice</vt:lpstr>
      <vt:lpstr>Immersion Experiences</vt:lpstr>
      <vt:lpstr>Relating to Creation</vt:lpstr>
      <vt:lpstr>Disaster Preparedness and Response</vt:lpstr>
      <vt:lpstr>More than Enough…</vt:lpstr>
      <vt:lpstr>To Reflect 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Deanna Zitelman</dc:creator>
  <cp:lastModifiedBy>Brother Chris Markert</cp:lastModifiedBy>
  <cp:revision>27</cp:revision>
  <dcterms:created xsi:type="dcterms:W3CDTF">2026-04-20T21:57:45Z</dcterms:created>
  <dcterms:modified xsi:type="dcterms:W3CDTF">2026-04-27T23:35:48Z</dcterms:modified>
</cp:coreProperties>
</file>